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1" r:id="rId1"/>
  </p:sldMasterIdLst>
  <p:notesMasterIdLst>
    <p:notesMasterId r:id="rId43"/>
  </p:notesMasterIdLst>
  <p:handoutMasterIdLst>
    <p:handoutMasterId r:id="rId44"/>
  </p:handoutMasterIdLst>
  <p:sldIdLst>
    <p:sldId id="311" r:id="rId2"/>
    <p:sldId id="310" r:id="rId3"/>
    <p:sldId id="345" r:id="rId4"/>
    <p:sldId id="268" r:id="rId5"/>
    <p:sldId id="273" r:id="rId6"/>
    <p:sldId id="288" r:id="rId7"/>
    <p:sldId id="265" r:id="rId8"/>
    <p:sldId id="275" r:id="rId9"/>
    <p:sldId id="316" r:id="rId10"/>
    <p:sldId id="348" r:id="rId11"/>
    <p:sldId id="349" r:id="rId12"/>
    <p:sldId id="317" r:id="rId13"/>
    <p:sldId id="318" r:id="rId14"/>
    <p:sldId id="319" r:id="rId15"/>
    <p:sldId id="320" r:id="rId16"/>
    <p:sldId id="321" r:id="rId17"/>
    <p:sldId id="322" r:id="rId18"/>
    <p:sldId id="351" r:id="rId19"/>
    <p:sldId id="350" r:id="rId20"/>
    <p:sldId id="352" r:id="rId21"/>
    <p:sldId id="353" r:id="rId22"/>
    <p:sldId id="323" r:id="rId23"/>
    <p:sldId id="324" r:id="rId24"/>
    <p:sldId id="354" r:id="rId25"/>
    <p:sldId id="325" r:id="rId26"/>
    <p:sldId id="326" r:id="rId27"/>
    <p:sldId id="346" r:id="rId28"/>
    <p:sldId id="347" r:id="rId29"/>
    <p:sldId id="328" r:id="rId30"/>
    <p:sldId id="331" r:id="rId31"/>
    <p:sldId id="355" r:id="rId32"/>
    <p:sldId id="356" r:id="rId33"/>
    <p:sldId id="357" r:id="rId34"/>
    <p:sldId id="332" r:id="rId35"/>
    <p:sldId id="333" r:id="rId36"/>
    <p:sldId id="334" r:id="rId37"/>
    <p:sldId id="358" r:id="rId38"/>
    <p:sldId id="359" r:id="rId39"/>
    <p:sldId id="302" r:id="rId40"/>
    <p:sldId id="312" r:id="rId41"/>
    <p:sldId id="264"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F1730"/>
    <a:srgbClr val="001746"/>
    <a:srgbClr val="000099"/>
    <a:srgbClr val="0B4525"/>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0505E3EF-67EA-436B-97B2-0124C06EBD24}" styleName="Medium Style 4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25400" cmpd="sng">
              <a:solidFill>
                <a:schemeClr val="accent3"/>
              </a:solidFill>
            </a:ln>
          </a:top>
        </a:tcBdr>
        <a:fill>
          <a:solidFill>
            <a:schemeClr val="accent3">
              <a:tint val="20000"/>
            </a:schemeClr>
          </a:solidFill>
        </a:fill>
      </a:tcStyle>
    </a:lastRow>
    <a:firstRow>
      <a:tcTxStyle b="on"/>
      <a:tcStyle>
        <a:tcBdr/>
        <a:fill>
          <a:solidFill>
            <a:schemeClr val="accent3">
              <a:tint val="20000"/>
            </a:schemeClr>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ED083AE6-46FA-4A59-8FB0-9F97EB10719F}" styleName="Light Style 3 - Accent 4">
    <a:wholeTbl>
      <a:tcTxStyle>
        <a:fontRef idx="minor">
          <a:scrgbClr r="0" g="0" b="0"/>
        </a:fontRef>
        <a:schemeClr val="tx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noFill/>
        </a:fill>
      </a:tcStyle>
    </a:wholeTbl>
    <a:band1H>
      <a:tcStyle>
        <a:tcBdr/>
        <a:fill>
          <a:solidFill>
            <a:schemeClr val="accent4">
              <a:alpha val="20000"/>
            </a:schemeClr>
          </a:solidFill>
        </a:fill>
      </a:tcStyle>
    </a:band1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noFill/>
        </a:fill>
      </a:tcStyle>
    </a:lastRow>
    <a:firstRow>
      <a:tcTxStyle b="on"/>
      <a:tcStyle>
        <a:tcBdr>
          <a:bottom>
            <a:ln w="25400" cmpd="sng">
              <a:solidFill>
                <a:schemeClr val="accent4"/>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3" autoAdjust="0"/>
    <p:restoredTop sz="74323" autoAdjust="0"/>
  </p:normalViewPr>
  <p:slideViewPr>
    <p:cSldViewPr snapToGrid="0">
      <p:cViewPr varScale="1">
        <p:scale>
          <a:sx n="66" d="100"/>
          <a:sy n="66" d="100"/>
        </p:scale>
        <p:origin x="552"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48"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A821786-726D-4421-9DBD-01ABD7A59FEE}" type="doc">
      <dgm:prSet loTypeId="urn:microsoft.com/office/officeart/2005/8/layout/funnel1" loCatId="relationship" qsTypeId="urn:microsoft.com/office/officeart/2005/8/quickstyle/3d2" qsCatId="3D" csTypeId="urn:microsoft.com/office/officeart/2005/8/colors/accent1_2" csCatId="accent1" phldr="1"/>
      <dgm:spPr/>
      <dgm:t>
        <a:bodyPr/>
        <a:lstStyle/>
        <a:p>
          <a:endParaRPr lang="en-GB"/>
        </a:p>
      </dgm:t>
    </dgm:pt>
    <dgm:pt modelId="{E5F855D3-5136-40E3-AA2F-B4DE48F1F0AA}">
      <dgm:prSet phldrT="[Text]" custT="1"/>
      <dgm:spPr/>
      <dgm:t>
        <a:bodyPr/>
        <a:lstStyle/>
        <a:p>
          <a:r>
            <a:rPr lang="en-GB" sz="1800" b="1" dirty="0">
              <a:solidFill>
                <a:sysClr val="windowText" lastClr="000000"/>
              </a:solidFill>
              <a:latin typeface="Times New Roman" panose="02020603050405020304" pitchFamily="18" charset="0"/>
              <a:cs typeface="Times New Roman" panose="02020603050405020304" pitchFamily="18" charset="0"/>
            </a:rPr>
            <a:t>A team</a:t>
          </a:r>
        </a:p>
      </dgm:t>
    </dgm:pt>
    <dgm:pt modelId="{93B0DFDF-AAA9-44A6-A2EC-A47F3E558524}" type="parTrans" cxnId="{51261FC9-304E-472C-84C9-E92E51CDEB12}">
      <dgm:prSet/>
      <dgm:spPr/>
      <dgm:t>
        <a:bodyPr/>
        <a:lstStyle/>
        <a:p>
          <a:endParaRPr lang="en-GB"/>
        </a:p>
      </dgm:t>
    </dgm:pt>
    <dgm:pt modelId="{F827B74F-1D70-44E1-9F0C-AAC9AD7828F6}" type="sibTrans" cxnId="{51261FC9-304E-472C-84C9-E92E51CDEB12}">
      <dgm:prSet/>
      <dgm:spPr/>
      <dgm:t>
        <a:bodyPr/>
        <a:lstStyle/>
        <a:p>
          <a:endParaRPr lang="en-GB"/>
        </a:p>
      </dgm:t>
    </dgm:pt>
    <dgm:pt modelId="{B0C70CD3-8017-4065-87BD-342D8C728DD2}">
      <dgm:prSet phldrT="[Text]" custT="1"/>
      <dgm:spPr/>
      <dgm:t>
        <a:bodyPr/>
        <a:lstStyle/>
        <a:p>
          <a:r>
            <a:rPr lang="en-GB" sz="1800" b="1" dirty="0">
              <a:solidFill>
                <a:sysClr val="windowText" lastClr="000000"/>
              </a:solidFill>
              <a:latin typeface="Times New Roman" panose="02020603050405020304" pitchFamily="18" charset="0"/>
              <a:cs typeface="Times New Roman" panose="02020603050405020304" pitchFamily="18" charset="0"/>
            </a:rPr>
            <a:t>Someone </a:t>
          </a:r>
        </a:p>
      </dgm:t>
    </dgm:pt>
    <dgm:pt modelId="{67CC3E1B-FD68-40F7-A3AA-464175DAE515}" type="parTrans" cxnId="{32439FCC-19A3-447F-AE16-AC8A79C0FE3A}">
      <dgm:prSet/>
      <dgm:spPr/>
      <dgm:t>
        <a:bodyPr/>
        <a:lstStyle/>
        <a:p>
          <a:endParaRPr lang="en-GB"/>
        </a:p>
      </dgm:t>
    </dgm:pt>
    <dgm:pt modelId="{E0F2982B-7664-42BE-8D0A-AB2D5B2B1A85}" type="sibTrans" cxnId="{32439FCC-19A3-447F-AE16-AC8A79C0FE3A}">
      <dgm:prSet/>
      <dgm:spPr/>
      <dgm:t>
        <a:bodyPr/>
        <a:lstStyle/>
        <a:p>
          <a:endParaRPr lang="en-GB"/>
        </a:p>
      </dgm:t>
    </dgm:pt>
    <dgm:pt modelId="{7D6DF73F-CD8A-4860-918F-BD2C3A4C5217}">
      <dgm:prSet phldrT="[Text]" custT="1"/>
      <dgm:spPr/>
      <dgm:t>
        <a:bodyPr/>
        <a:lstStyle/>
        <a:p>
          <a:r>
            <a:rPr lang="en-GB" sz="1800" b="1" dirty="0">
              <a:solidFill>
                <a:sysClr val="windowText" lastClr="000000"/>
              </a:solidFill>
              <a:latin typeface="Times New Roman" panose="02020603050405020304" pitchFamily="18" charset="0"/>
              <a:cs typeface="Times New Roman" panose="02020603050405020304" pitchFamily="18" charset="0"/>
            </a:rPr>
            <a:t>An organization </a:t>
          </a:r>
        </a:p>
      </dgm:t>
    </dgm:pt>
    <dgm:pt modelId="{B1E7994B-6957-4C2A-98EB-B18E9108D8E2}" type="parTrans" cxnId="{B34FF359-F69E-4AA6-B223-B20E4499DEF8}">
      <dgm:prSet/>
      <dgm:spPr/>
      <dgm:t>
        <a:bodyPr/>
        <a:lstStyle/>
        <a:p>
          <a:endParaRPr lang="en-GB"/>
        </a:p>
      </dgm:t>
    </dgm:pt>
    <dgm:pt modelId="{41C0C8E5-633E-4DCD-9434-90E90011636A}" type="sibTrans" cxnId="{B34FF359-F69E-4AA6-B223-B20E4499DEF8}">
      <dgm:prSet/>
      <dgm:spPr/>
      <dgm:t>
        <a:bodyPr/>
        <a:lstStyle/>
        <a:p>
          <a:endParaRPr lang="en-GB"/>
        </a:p>
      </dgm:t>
    </dgm:pt>
    <dgm:pt modelId="{2750C62F-A564-460F-BC6D-608610C57A40}">
      <dgm:prSet phldrT="[Text]" custT="1"/>
      <dgm:spPr/>
      <dgm:t>
        <a:bodyPr/>
        <a:lstStyle/>
        <a:p>
          <a:endParaRPr lang="en-GB" sz="2400" b="1" dirty="0">
            <a:solidFill>
              <a:schemeClr val="tx1">
                <a:lumMod val="95000"/>
                <a:lumOff val="5000"/>
              </a:schemeClr>
            </a:solidFill>
            <a:latin typeface="Times New Roman" panose="02020603050405020304" pitchFamily="18" charset="0"/>
            <a:cs typeface="Times New Roman" panose="02020603050405020304" pitchFamily="18" charset="0"/>
          </a:endParaRPr>
        </a:p>
        <a:p>
          <a:r>
            <a:rPr lang="en-GB" sz="2400" b="1" dirty="0">
              <a:solidFill>
                <a:schemeClr val="tx1">
                  <a:lumMod val="95000"/>
                  <a:lumOff val="5000"/>
                </a:schemeClr>
              </a:solidFill>
              <a:latin typeface="Times New Roman" panose="02020603050405020304" pitchFamily="18" charset="0"/>
              <a:cs typeface="Times New Roman" panose="02020603050405020304" pitchFamily="18" charset="0"/>
            </a:rPr>
            <a:t>Who changes an opportunity into a commercial success</a:t>
          </a:r>
          <a:r>
            <a:rPr lang="en-GB" sz="2000" b="1" dirty="0">
              <a:solidFill>
                <a:schemeClr val="tx1">
                  <a:lumMod val="95000"/>
                  <a:lumOff val="5000"/>
                </a:schemeClr>
              </a:solidFill>
              <a:latin typeface="Times New Roman" panose="02020603050405020304" pitchFamily="18" charset="0"/>
              <a:cs typeface="Times New Roman" panose="02020603050405020304" pitchFamily="18" charset="0"/>
            </a:rPr>
            <a:t>.</a:t>
          </a:r>
        </a:p>
      </dgm:t>
    </dgm:pt>
    <dgm:pt modelId="{803C829D-F860-4CEF-806E-89DC29F8134A}" type="sibTrans" cxnId="{A7D43848-CB34-4F16-9340-103828EF5553}">
      <dgm:prSet/>
      <dgm:spPr/>
      <dgm:t>
        <a:bodyPr/>
        <a:lstStyle/>
        <a:p>
          <a:endParaRPr lang="en-GB"/>
        </a:p>
      </dgm:t>
    </dgm:pt>
    <dgm:pt modelId="{22D30D3A-3969-4DD2-81ED-C49B91809663}" type="parTrans" cxnId="{A7D43848-CB34-4F16-9340-103828EF5553}">
      <dgm:prSet/>
      <dgm:spPr/>
      <dgm:t>
        <a:bodyPr/>
        <a:lstStyle/>
        <a:p>
          <a:endParaRPr lang="en-GB"/>
        </a:p>
      </dgm:t>
    </dgm:pt>
    <dgm:pt modelId="{4935FBFA-79C9-4DBD-B83F-75A3980B2668}" type="pres">
      <dgm:prSet presAssocID="{5A821786-726D-4421-9DBD-01ABD7A59FEE}" presName="Name0" presStyleCnt="0">
        <dgm:presLayoutVars>
          <dgm:chMax val="4"/>
          <dgm:resizeHandles val="exact"/>
        </dgm:presLayoutVars>
      </dgm:prSet>
      <dgm:spPr/>
    </dgm:pt>
    <dgm:pt modelId="{45D8BA90-7726-419D-816F-7EE98E98AB47}" type="pres">
      <dgm:prSet presAssocID="{5A821786-726D-4421-9DBD-01ABD7A59FEE}" presName="ellipse" presStyleLbl="trBgShp" presStyleIdx="0" presStyleCnt="1"/>
      <dgm:spPr/>
    </dgm:pt>
    <dgm:pt modelId="{C356BADE-1AEC-4832-8754-E2785B500838}" type="pres">
      <dgm:prSet presAssocID="{5A821786-726D-4421-9DBD-01ABD7A59FEE}" presName="arrow1" presStyleLbl="fgShp" presStyleIdx="0" presStyleCnt="1" custLinFactNeighborX="-2534" custLinFactNeighborY="34473"/>
      <dgm:spPr/>
    </dgm:pt>
    <dgm:pt modelId="{87259373-6DB7-49F8-8D02-F9FF3267ACC2}" type="pres">
      <dgm:prSet presAssocID="{5A821786-726D-4421-9DBD-01ABD7A59FEE}" presName="rectangle" presStyleLbl="revTx" presStyleIdx="0" presStyleCnt="1" custFlipVert="0" custScaleX="239511" custScaleY="79597" custLinFactNeighborY="909">
        <dgm:presLayoutVars>
          <dgm:bulletEnabled val="1"/>
        </dgm:presLayoutVars>
      </dgm:prSet>
      <dgm:spPr/>
    </dgm:pt>
    <dgm:pt modelId="{2B09F4D1-3823-4456-82A8-70E0441FFC26}" type="pres">
      <dgm:prSet presAssocID="{B0C70CD3-8017-4065-87BD-342D8C728DD2}" presName="item1" presStyleLbl="node1" presStyleIdx="0" presStyleCnt="3" custScaleX="193842" custScaleY="136943" custLinFactNeighborX="-156" custLinFactNeighborY="-25595">
        <dgm:presLayoutVars>
          <dgm:bulletEnabled val="1"/>
        </dgm:presLayoutVars>
      </dgm:prSet>
      <dgm:spPr/>
    </dgm:pt>
    <dgm:pt modelId="{63B670A1-AD1F-4273-B817-0060A1D43BDC}" type="pres">
      <dgm:prSet presAssocID="{7D6DF73F-CD8A-4860-918F-BD2C3A4C5217}" presName="item2" presStyleLbl="node1" presStyleIdx="1" presStyleCnt="3" custScaleX="145750" custScaleY="133568" custLinFactNeighborX="-25344" custLinFactNeighborY="-36953">
        <dgm:presLayoutVars>
          <dgm:bulletEnabled val="1"/>
        </dgm:presLayoutVars>
      </dgm:prSet>
      <dgm:spPr/>
    </dgm:pt>
    <dgm:pt modelId="{28C45757-6858-4952-AA67-0E7DA8E15552}" type="pres">
      <dgm:prSet presAssocID="{2750C62F-A564-460F-BC6D-608610C57A40}" presName="item3" presStyleLbl="node1" presStyleIdx="2" presStyleCnt="3" custScaleX="121492" custScaleY="111953" custLinFactNeighborX="-7120" custLinFactNeighborY="-18983">
        <dgm:presLayoutVars>
          <dgm:bulletEnabled val="1"/>
        </dgm:presLayoutVars>
      </dgm:prSet>
      <dgm:spPr/>
    </dgm:pt>
    <dgm:pt modelId="{B73A0A93-E024-4986-9FFB-6E1AE26A91DC}" type="pres">
      <dgm:prSet presAssocID="{5A821786-726D-4421-9DBD-01ABD7A59FEE}" presName="funnel" presStyleLbl="trAlignAcc1" presStyleIdx="0" presStyleCnt="1" custScaleX="149277" custScaleY="112687" custLinFactNeighborX="-1866"/>
      <dgm:spPr/>
    </dgm:pt>
  </dgm:ptLst>
  <dgm:cxnLst>
    <dgm:cxn modelId="{EEB3D35F-4FB4-4D23-B2BE-9B08A8505BBE}" type="presOf" srcId="{7D6DF73F-CD8A-4860-918F-BD2C3A4C5217}" destId="{2B09F4D1-3823-4456-82A8-70E0441FFC26}" srcOrd="0" destOrd="0" presId="urn:microsoft.com/office/officeart/2005/8/layout/funnel1"/>
    <dgm:cxn modelId="{A7D43848-CB34-4F16-9340-103828EF5553}" srcId="{5A821786-726D-4421-9DBD-01ABD7A59FEE}" destId="{2750C62F-A564-460F-BC6D-608610C57A40}" srcOrd="3" destOrd="0" parTransId="{22D30D3A-3969-4DD2-81ED-C49B91809663}" sibTransId="{803C829D-F860-4CEF-806E-89DC29F8134A}"/>
    <dgm:cxn modelId="{D471534B-63DA-4971-8B3E-BCA68CC57852}" type="presOf" srcId="{5A821786-726D-4421-9DBD-01ABD7A59FEE}" destId="{4935FBFA-79C9-4DBD-B83F-75A3980B2668}" srcOrd="0" destOrd="0" presId="urn:microsoft.com/office/officeart/2005/8/layout/funnel1"/>
    <dgm:cxn modelId="{B68E0477-FEAF-4818-B38A-D00714653F48}" type="presOf" srcId="{2750C62F-A564-460F-BC6D-608610C57A40}" destId="{87259373-6DB7-49F8-8D02-F9FF3267ACC2}" srcOrd="0" destOrd="0" presId="urn:microsoft.com/office/officeart/2005/8/layout/funnel1"/>
    <dgm:cxn modelId="{B34FF359-F69E-4AA6-B223-B20E4499DEF8}" srcId="{5A821786-726D-4421-9DBD-01ABD7A59FEE}" destId="{7D6DF73F-CD8A-4860-918F-BD2C3A4C5217}" srcOrd="2" destOrd="0" parTransId="{B1E7994B-6957-4C2A-98EB-B18E9108D8E2}" sibTransId="{41C0C8E5-633E-4DCD-9434-90E90011636A}"/>
    <dgm:cxn modelId="{51261FC9-304E-472C-84C9-E92E51CDEB12}" srcId="{5A821786-726D-4421-9DBD-01ABD7A59FEE}" destId="{E5F855D3-5136-40E3-AA2F-B4DE48F1F0AA}" srcOrd="0" destOrd="0" parTransId="{93B0DFDF-AAA9-44A6-A2EC-A47F3E558524}" sibTransId="{F827B74F-1D70-44E1-9F0C-AAC9AD7828F6}"/>
    <dgm:cxn modelId="{32439FCC-19A3-447F-AE16-AC8A79C0FE3A}" srcId="{5A821786-726D-4421-9DBD-01ABD7A59FEE}" destId="{B0C70CD3-8017-4065-87BD-342D8C728DD2}" srcOrd="1" destOrd="0" parTransId="{67CC3E1B-FD68-40F7-A3AA-464175DAE515}" sibTransId="{E0F2982B-7664-42BE-8D0A-AB2D5B2B1A85}"/>
    <dgm:cxn modelId="{D0B960E2-5AD9-4738-AF04-A1CF538FFFE6}" type="presOf" srcId="{E5F855D3-5136-40E3-AA2F-B4DE48F1F0AA}" destId="{28C45757-6858-4952-AA67-0E7DA8E15552}" srcOrd="0" destOrd="0" presId="urn:microsoft.com/office/officeart/2005/8/layout/funnel1"/>
    <dgm:cxn modelId="{3CC655F4-35C8-445B-9941-33FF3EF8071E}" type="presOf" srcId="{B0C70CD3-8017-4065-87BD-342D8C728DD2}" destId="{63B670A1-AD1F-4273-B817-0060A1D43BDC}" srcOrd="0" destOrd="0" presId="urn:microsoft.com/office/officeart/2005/8/layout/funnel1"/>
    <dgm:cxn modelId="{5927AB44-1C70-4BDD-9700-5CA919503493}" type="presParOf" srcId="{4935FBFA-79C9-4DBD-B83F-75A3980B2668}" destId="{45D8BA90-7726-419D-816F-7EE98E98AB47}" srcOrd="0" destOrd="0" presId="urn:microsoft.com/office/officeart/2005/8/layout/funnel1"/>
    <dgm:cxn modelId="{E4197702-D19D-46DD-9638-206F1BCB5633}" type="presParOf" srcId="{4935FBFA-79C9-4DBD-B83F-75A3980B2668}" destId="{C356BADE-1AEC-4832-8754-E2785B500838}" srcOrd="1" destOrd="0" presId="urn:microsoft.com/office/officeart/2005/8/layout/funnel1"/>
    <dgm:cxn modelId="{0AA437E8-5190-43B7-A5C2-9C99B46A7040}" type="presParOf" srcId="{4935FBFA-79C9-4DBD-B83F-75A3980B2668}" destId="{87259373-6DB7-49F8-8D02-F9FF3267ACC2}" srcOrd="2" destOrd="0" presId="urn:microsoft.com/office/officeart/2005/8/layout/funnel1"/>
    <dgm:cxn modelId="{B5583A95-9D47-45BD-A34C-CC2C1EBEC9C0}" type="presParOf" srcId="{4935FBFA-79C9-4DBD-B83F-75A3980B2668}" destId="{2B09F4D1-3823-4456-82A8-70E0441FFC26}" srcOrd="3" destOrd="0" presId="urn:microsoft.com/office/officeart/2005/8/layout/funnel1"/>
    <dgm:cxn modelId="{A7D1E94C-A15D-4149-B68C-B455035D2D3B}" type="presParOf" srcId="{4935FBFA-79C9-4DBD-B83F-75A3980B2668}" destId="{63B670A1-AD1F-4273-B817-0060A1D43BDC}" srcOrd="4" destOrd="0" presId="urn:microsoft.com/office/officeart/2005/8/layout/funnel1"/>
    <dgm:cxn modelId="{6CC2570F-3FDA-426A-990E-7012D6B32221}" type="presParOf" srcId="{4935FBFA-79C9-4DBD-B83F-75A3980B2668}" destId="{28C45757-6858-4952-AA67-0E7DA8E15552}" srcOrd="5" destOrd="0" presId="urn:microsoft.com/office/officeart/2005/8/layout/funnel1"/>
    <dgm:cxn modelId="{FF13A365-AD8D-4339-9337-36C78EED3FEC}" type="presParOf" srcId="{4935FBFA-79C9-4DBD-B83F-75A3980B2668}" destId="{B73A0A93-E024-4986-9FFB-6E1AE26A91DC}" srcOrd="6" destOrd="0" presId="urn:microsoft.com/office/officeart/2005/8/layout/funnel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5D8BA90-7726-419D-816F-7EE98E98AB47}">
      <dsp:nvSpPr>
        <dsp:cNvPr id="0" name=""/>
        <dsp:cNvSpPr/>
      </dsp:nvSpPr>
      <dsp:spPr>
        <a:xfrm>
          <a:off x="1230888" y="234689"/>
          <a:ext cx="2613829" cy="907748"/>
        </a:xfrm>
        <a:prstGeom prst="ellipse">
          <a:avLst/>
        </a:prstGeom>
        <a:solidFill>
          <a:schemeClr val="accent1">
            <a:tint val="50000"/>
            <a:alpha val="40000"/>
            <a:hueOff val="0"/>
            <a:satOff val="0"/>
            <a:lumOff val="0"/>
            <a:alphaOff val="0"/>
          </a:schemeClr>
        </a:solidFill>
        <a:ln>
          <a:noFill/>
        </a:ln>
        <a:effectLst/>
        <a:sp3d z="-152400" prstMaterial="matte"/>
      </dsp:spPr>
      <dsp:style>
        <a:lnRef idx="0">
          <a:scrgbClr r="0" g="0" b="0"/>
        </a:lnRef>
        <a:fillRef idx="1">
          <a:scrgbClr r="0" g="0" b="0"/>
        </a:fillRef>
        <a:effectRef idx="0">
          <a:scrgbClr r="0" g="0" b="0"/>
        </a:effectRef>
        <a:fontRef idx="minor"/>
      </dsp:style>
    </dsp:sp>
    <dsp:sp modelId="{C356BADE-1AEC-4832-8754-E2785B500838}">
      <dsp:nvSpPr>
        <dsp:cNvPr id="0" name=""/>
        <dsp:cNvSpPr/>
      </dsp:nvSpPr>
      <dsp:spPr>
        <a:xfrm>
          <a:off x="2275741" y="2569217"/>
          <a:ext cx="506556" cy="324195"/>
        </a:xfrm>
        <a:prstGeom prst="downArrow">
          <a:avLst/>
        </a:prstGeom>
        <a:solidFill>
          <a:schemeClr val="accent1">
            <a:tint val="60000"/>
            <a:hueOff val="0"/>
            <a:satOff val="0"/>
            <a:lumOff val="0"/>
            <a:alphaOff val="0"/>
          </a:schemeClr>
        </a:solidFill>
        <a:ln>
          <a:noFill/>
        </a:ln>
        <a:effectLst/>
        <a:scene3d>
          <a:camera prst="orthographicFront"/>
          <a:lightRig rig="threePt" dir="t">
            <a:rot lat="0" lon="0" rev="7500000"/>
          </a:lightRig>
        </a:scene3d>
        <a:sp3d z="152400" extrusionH="63500" prstMaterial="matte">
          <a:bevelT w="50800" h="19050" prst="relaxedInset"/>
          <a:contourClr>
            <a:schemeClr val="bg1"/>
          </a:contourClr>
        </a:sp3d>
      </dsp:spPr>
      <dsp:style>
        <a:lnRef idx="0">
          <a:scrgbClr r="0" g="0" b="0"/>
        </a:lnRef>
        <a:fillRef idx="1">
          <a:scrgbClr r="0" g="0" b="0"/>
        </a:fillRef>
        <a:effectRef idx="2">
          <a:scrgbClr r="0" g="0" b="0"/>
        </a:effectRef>
        <a:fontRef idx="minor">
          <a:schemeClr val="lt1"/>
        </a:fontRef>
      </dsp:style>
    </dsp:sp>
    <dsp:sp modelId="{87259373-6DB7-49F8-8D02-F9FF3267ACC2}">
      <dsp:nvSpPr>
        <dsp:cNvPr id="0" name=""/>
        <dsp:cNvSpPr/>
      </dsp:nvSpPr>
      <dsp:spPr>
        <a:xfrm>
          <a:off x="-369962" y="2778825"/>
          <a:ext cx="5823636" cy="48384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endParaRPr lang="en-GB" sz="2400" b="1" kern="1200" dirty="0">
            <a:solidFill>
              <a:schemeClr val="tx1">
                <a:lumMod val="95000"/>
                <a:lumOff val="5000"/>
              </a:schemeClr>
            </a:solidFill>
            <a:latin typeface="Times New Roman" panose="02020603050405020304" pitchFamily="18" charset="0"/>
            <a:cs typeface="Times New Roman" panose="02020603050405020304" pitchFamily="18" charset="0"/>
          </a:endParaRPr>
        </a:p>
        <a:p>
          <a:pPr marL="0" lvl="0" indent="0" algn="ctr" defTabSz="1066800">
            <a:lnSpc>
              <a:spcPct val="90000"/>
            </a:lnSpc>
            <a:spcBef>
              <a:spcPct val="0"/>
            </a:spcBef>
            <a:spcAft>
              <a:spcPct val="35000"/>
            </a:spcAft>
            <a:buNone/>
          </a:pPr>
          <a:r>
            <a:rPr lang="en-GB" sz="2400" b="1" kern="1200" dirty="0">
              <a:solidFill>
                <a:schemeClr val="tx1">
                  <a:lumMod val="95000"/>
                  <a:lumOff val="5000"/>
                </a:schemeClr>
              </a:solidFill>
              <a:latin typeface="Times New Roman" panose="02020603050405020304" pitchFamily="18" charset="0"/>
              <a:cs typeface="Times New Roman" panose="02020603050405020304" pitchFamily="18" charset="0"/>
            </a:rPr>
            <a:t>Who changes an opportunity into a commercial success</a:t>
          </a:r>
          <a:r>
            <a:rPr lang="en-GB" sz="2000" b="1" kern="1200" dirty="0">
              <a:solidFill>
                <a:schemeClr val="tx1">
                  <a:lumMod val="95000"/>
                  <a:lumOff val="5000"/>
                </a:schemeClr>
              </a:solidFill>
              <a:latin typeface="Times New Roman" panose="02020603050405020304" pitchFamily="18" charset="0"/>
              <a:cs typeface="Times New Roman" panose="02020603050405020304" pitchFamily="18" charset="0"/>
            </a:rPr>
            <a:t>.</a:t>
          </a:r>
        </a:p>
      </dsp:txBody>
      <dsp:txXfrm>
        <a:off x="-369962" y="2778825"/>
        <a:ext cx="5823636" cy="483844"/>
      </dsp:txXfrm>
    </dsp:sp>
    <dsp:sp modelId="{2B09F4D1-3823-4456-82A8-70E0441FFC26}">
      <dsp:nvSpPr>
        <dsp:cNvPr id="0" name=""/>
        <dsp:cNvSpPr/>
      </dsp:nvSpPr>
      <dsp:spPr>
        <a:xfrm>
          <a:off x="1751939" y="810746"/>
          <a:ext cx="1767453" cy="1248647"/>
        </a:xfrm>
        <a:prstGeom prst="ellipse">
          <a:avLst/>
        </a:prstGeom>
        <a:solidFill>
          <a:schemeClr val="accent1">
            <a:hueOff val="0"/>
            <a:satOff val="0"/>
            <a:lumOff val="0"/>
            <a:alphaOff val="0"/>
          </a:schemeClr>
        </a:soli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en-GB" sz="1800" b="1" kern="1200" dirty="0">
              <a:solidFill>
                <a:sysClr val="windowText" lastClr="000000"/>
              </a:solidFill>
              <a:latin typeface="Times New Roman" panose="02020603050405020304" pitchFamily="18" charset="0"/>
              <a:cs typeface="Times New Roman" panose="02020603050405020304" pitchFamily="18" charset="0"/>
            </a:rPr>
            <a:t>An organization </a:t>
          </a:r>
        </a:p>
      </dsp:txBody>
      <dsp:txXfrm>
        <a:off x="2010776" y="993606"/>
        <a:ext cx="1249779" cy="882927"/>
      </dsp:txXfrm>
    </dsp:sp>
    <dsp:sp modelId="{63B670A1-AD1F-4273-B817-0060A1D43BDC}">
      <dsp:nvSpPr>
        <dsp:cNvPr id="0" name=""/>
        <dsp:cNvSpPr/>
      </dsp:nvSpPr>
      <dsp:spPr>
        <a:xfrm>
          <a:off x="1089082" y="38517"/>
          <a:ext cx="1328949" cy="1217874"/>
        </a:xfrm>
        <a:prstGeom prst="ellipse">
          <a:avLst/>
        </a:prstGeom>
        <a:solidFill>
          <a:schemeClr val="accent1">
            <a:hueOff val="0"/>
            <a:satOff val="0"/>
            <a:lumOff val="0"/>
            <a:alphaOff val="0"/>
          </a:schemeClr>
        </a:soli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en-GB" sz="1800" b="1" kern="1200" dirty="0">
              <a:solidFill>
                <a:sysClr val="windowText" lastClr="000000"/>
              </a:solidFill>
              <a:latin typeface="Times New Roman" panose="02020603050405020304" pitchFamily="18" charset="0"/>
              <a:cs typeface="Times New Roman" panose="02020603050405020304" pitchFamily="18" charset="0"/>
            </a:rPr>
            <a:t>Someone </a:t>
          </a:r>
        </a:p>
      </dsp:txBody>
      <dsp:txXfrm>
        <a:off x="1283702" y="216871"/>
        <a:ext cx="939709" cy="861166"/>
      </dsp:txXfrm>
    </dsp:sp>
    <dsp:sp modelId="{28C45757-6858-4952-AA67-0E7DA8E15552}">
      <dsp:nvSpPr>
        <dsp:cNvPr id="0" name=""/>
        <dsp:cNvSpPr/>
      </dsp:nvSpPr>
      <dsp:spPr>
        <a:xfrm>
          <a:off x="2297904" y="80457"/>
          <a:ext cx="1107765" cy="1020788"/>
        </a:xfrm>
        <a:prstGeom prst="ellipse">
          <a:avLst/>
        </a:prstGeom>
        <a:solidFill>
          <a:schemeClr val="accent1">
            <a:hueOff val="0"/>
            <a:satOff val="0"/>
            <a:lumOff val="0"/>
            <a:alphaOff val="0"/>
          </a:schemeClr>
        </a:soli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en-GB" sz="1800" b="1" kern="1200" dirty="0">
              <a:solidFill>
                <a:sysClr val="windowText" lastClr="000000"/>
              </a:solidFill>
              <a:latin typeface="Times New Roman" panose="02020603050405020304" pitchFamily="18" charset="0"/>
              <a:cs typeface="Times New Roman" panose="02020603050405020304" pitchFamily="18" charset="0"/>
            </a:rPr>
            <a:t>A team</a:t>
          </a:r>
        </a:p>
      </dsp:txBody>
      <dsp:txXfrm>
        <a:off x="2460132" y="229948"/>
        <a:ext cx="783309" cy="721806"/>
      </dsp:txXfrm>
    </dsp:sp>
    <dsp:sp modelId="{B73A0A93-E024-4986-9FFB-6E1AE26A91DC}">
      <dsp:nvSpPr>
        <dsp:cNvPr id="0" name=""/>
        <dsp:cNvSpPr/>
      </dsp:nvSpPr>
      <dsp:spPr>
        <a:xfrm>
          <a:off x="371642" y="-20710"/>
          <a:ext cx="4234561" cy="2557286"/>
        </a:xfrm>
        <a:prstGeom prst="funnel">
          <a:avLst/>
        </a:prstGeom>
        <a:solidFill>
          <a:schemeClr val="lt1">
            <a:alpha val="40000"/>
            <a:hueOff val="0"/>
            <a:satOff val="0"/>
            <a:lumOff val="0"/>
            <a:alphaOff val="0"/>
          </a:schemeClr>
        </a:solidFill>
        <a:ln w="9525" cap="flat" cmpd="sng" algn="ctr">
          <a:solidFill>
            <a:schemeClr val="accent1">
              <a:hueOff val="0"/>
              <a:satOff val="0"/>
              <a:lumOff val="0"/>
              <a:alphaOff val="0"/>
            </a:schemeClr>
          </a:solidFill>
          <a:prstDash val="solid"/>
        </a:ln>
        <a:effectLst/>
        <a:scene3d>
          <a:camera prst="orthographicFront"/>
          <a:lightRig rig="threePt" dir="t">
            <a:rot lat="0" lon="0" rev="7500000"/>
          </a:lightRig>
        </a:scene3d>
        <a:sp3d prstMaterial="plastic">
          <a:bevelT w="127000" h="35400"/>
        </a:sp3d>
      </dsp:spPr>
      <dsp:style>
        <a:lnRef idx="1">
          <a:scrgbClr r="0" g="0" b="0"/>
        </a:lnRef>
        <a:fillRef idx="1">
          <a:scrgbClr r="0" g="0" b="0"/>
        </a:fillRef>
        <a:effectRef idx="2">
          <a:scrgbClr r="0" g="0" b="0"/>
        </a:effectRef>
        <a:fontRef idx="minor">
          <a:schemeClr val="lt1"/>
        </a:fontRef>
      </dsp:style>
    </dsp:sp>
  </dsp:spTree>
</dsp:drawing>
</file>

<file path=ppt/diagrams/layout1.xml><?xml version="1.0" encoding="utf-8"?>
<dgm:layoutDef xmlns:dgm="http://schemas.openxmlformats.org/drawingml/2006/diagram" xmlns:a="http://schemas.openxmlformats.org/drawingml/2006/main" uniqueId="urn:microsoft.com/office/officeart/2005/8/layout/funnel1">
  <dgm:title val=""/>
  <dgm:desc val=""/>
  <dgm:catLst>
    <dgm:cat type="relationship" pri="2000"/>
    <dgm:cat type="process" pri="27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4"/>
      <dgm:resizeHandles val="exact"/>
    </dgm:varLst>
    <dgm:alg type="composite">
      <dgm:param type="ar" val="1.25"/>
    </dgm:alg>
    <dgm:shape xmlns:r="http://schemas.openxmlformats.org/officeDocument/2006/relationships" r:blip="">
      <dgm:adjLst/>
    </dgm:shape>
    <dgm:presOf/>
    <dgm:choose name="Name1">
      <dgm:if name="Name2" axis="ch" ptType="node" func="cnt" op="equ" val="2">
        <dgm:constrLst>
          <dgm:constr type="w" for="ch" forName="ellipse" refType="w" fact="0.645"/>
          <dgm:constr type="h" for="ch" forName="ellipse" refType="h" fact="0.28"/>
          <dgm:constr type="t" for="ch" forName="ellipse" refType="w" fact="0.0275"/>
          <dgm:constr type="l" for="ch" forName="ellipse" refType="w" fact="0.0265"/>
          <dgm:constr type="w" for="ch" forName="arrow1" refType="w" fact="0.125"/>
          <dgm:constr type="h" for="ch" forName="arrow1" refType="h" fact="0.1"/>
          <dgm:constr type="t" for="ch" forName="arrow1" refType="h" fact="0.72"/>
          <dgm:constr type="l" for="ch" forName="arrow1" refType="w" fact="0.2875"/>
          <dgm:constr type="w" for="ch" forName="rectangle" refType="w" fact="0.6"/>
          <dgm:constr type="h" for="ch" forName="rectangle" refType="w" refFor="ch" refForName="rectangle" fact="0.25"/>
          <dgm:constr type="t" for="ch" forName="rectangle" refType="h" fact="0.8"/>
          <dgm:constr type="l" for="ch" forName="rectangle" refType="w" fact="0.05"/>
          <dgm:constr type="w" for="ch" forName="item1" refType="w" fact="0.35"/>
          <dgm:constr type="h" for="ch" forName="item1" refType="w" fact="0.35"/>
          <dgm:constr type="t" for="ch" forName="item1" refType="h" fact="0.05"/>
          <dgm:constr type="l" for="ch" forName="item1" refType="w" fact="0.125"/>
          <dgm:constr type="primFontSz" for="ch" forName="item1" op="equ" val="65"/>
          <dgm:constr type="w" for="ch" forName="funnel" refType="w" fact="0.7"/>
          <dgm:constr type="h" for="ch" forName="funnel" refType="h" fact="0.7"/>
          <dgm:constr type="t" for="ch" forName="funnel"/>
          <dgm:constr type="l" for="ch" forName="funnel"/>
        </dgm:constrLst>
      </dgm:if>
      <dgm:else name="Name3">
        <dgm:constrLst>
          <dgm:constr type="w" for="ch" forName="ellipse" refType="w" fact="0.645"/>
          <dgm:constr type="h" for="ch" forName="ellipse" refType="h" fact="0.28"/>
          <dgm:constr type="t" for="ch" forName="ellipse" refType="w" fact="0.0275"/>
          <dgm:constr type="l" for="ch" forName="ellipse" refType="w" fact="0.0265"/>
          <dgm:constr type="w" for="ch" forName="arrow1" refType="w" fact="0.125"/>
          <dgm:constr type="h" for="ch" forName="arrow1" refType="h" fact="0.1"/>
          <dgm:constr type="t" for="ch" forName="arrow1" refType="h" fact="0.72"/>
          <dgm:constr type="l" for="ch" forName="arrow1" refType="w" fact="0.2875"/>
          <dgm:constr type="w" for="ch" forName="rectangle" refType="w" fact="0.6"/>
          <dgm:constr type="h" for="ch" forName="rectangle" refType="w" refFor="ch" refForName="rectangle" fact="0.25"/>
          <dgm:constr type="t" for="ch" forName="rectangle" refType="h" fact="0.8"/>
          <dgm:constr type="l" for="ch" forName="rectangle" refType="w" fact="0.05"/>
          <dgm:constr type="primFontSz" for="ch" forName="rectangle" val="65"/>
          <dgm:constr type="w" for="ch" forName="item1" refType="w" fact="0.225"/>
          <dgm:constr type="h" for="ch" forName="item1" refType="w" fact="0.225"/>
          <dgm:constr type="t" for="ch" forName="item1" refType="h" fact="0.336"/>
          <dgm:constr type="l" for="ch" forName="item1" refType="w" fact="0.261"/>
          <dgm:constr type="primFontSz" for="ch" forName="item1" val="65"/>
          <dgm:constr type="w" for="ch" forName="item2" refType="w" fact="0.225"/>
          <dgm:constr type="h" for="ch" forName="item2" refType="w" fact="0.225"/>
          <dgm:constr type="t" for="ch" forName="item2" refType="h" fact="0.125"/>
          <dgm:constr type="l" for="ch" forName="item2" refType="w" fact="0.1"/>
          <dgm:constr type="primFontSz" for="ch" forName="item2" refType="primFontSz" refFor="ch" refForName="item1" op="equ"/>
          <dgm:constr type="w" for="ch" forName="item3" refType="w" fact="0.225"/>
          <dgm:constr type="h" for="ch" forName="item3" refType="w" fact="0.225"/>
          <dgm:constr type="t" for="ch" forName="item3" refType="h" fact="0.057"/>
          <dgm:constr type="l" for="ch" forName="item3" refType="w" fact="0.33"/>
          <dgm:constr type="primFontSz" for="ch" forName="item3" refType="primFontSz" refFor="ch" refForName="item1" op="equ"/>
          <dgm:constr type="w" for="ch" forName="funnel" refType="w" fact="0.7"/>
          <dgm:constr type="h" for="ch" forName="funnel" refType="h" fact="0.7"/>
          <dgm:constr type="t" for="ch" forName="funnel"/>
          <dgm:constr type="l" for="ch" forName="funnel"/>
        </dgm:constrLst>
      </dgm:else>
    </dgm:choose>
    <dgm:ruleLst/>
    <dgm:choose name="Name4">
      <dgm:if name="Name5" axis="ch" ptType="node" func="cnt" op="gte" val="1">
        <dgm:layoutNode name="ellipse" styleLbl="trBgShp">
          <dgm:alg type="sp"/>
          <dgm:shape xmlns:r="http://schemas.openxmlformats.org/officeDocument/2006/relationships" type="ellipse" r:blip="">
            <dgm:adjLst/>
          </dgm:shape>
          <dgm:presOf/>
          <dgm:constrLst/>
          <dgm:ruleLst/>
        </dgm:layoutNode>
        <dgm:layoutNode name="arrow1" styleLbl="fgShp">
          <dgm:alg type="sp"/>
          <dgm:shape xmlns:r="http://schemas.openxmlformats.org/officeDocument/2006/relationships" type="downArrow" r:blip="">
            <dgm:adjLst/>
          </dgm:shape>
          <dgm:presOf/>
          <dgm:constrLst/>
          <dgm:ruleLst/>
        </dgm:layoutNode>
        <dgm:layoutNode name="rectangle" styleLbl="revTx">
          <dgm:varLst>
            <dgm:bulletEnabled val="1"/>
          </dgm:varLst>
          <dgm:alg type="tx">
            <dgm:param type="txAnchorHorzCh" val="ctr"/>
          </dgm:alg>
          <dgm:shape xmlns:r="http://schemas.openxmlformats.org/officeDocument/2006/relationships" type="rect" r:blip="">
            <dgm:adjLst/>
          </dgm:shape>
          <dgm:choose name="Name6">
            <dgm:if name="Name7" axis="ch" ptType="node" func="cnt" op="equ" val="1">
              <dgm:presOf axis="ch desOrSelf" ptType="node node" st="1 1" cnt="1 0"/>
            </dgm:if>
            <dgm:if name="Name8" axis="ch" ptType="node" func="cnt" op="equ" val="2">
              <dgm:presOf axis="ch desOrSelf" ptType="node node" st="2 1" cnt="1 0"/>
            </dgm:if>
            <dgm:if name="Name9" axis="ch" ptType="node" func="cnt" op="equ" val="3">
              <dgm:presOf axis="ch desOrSelf" ptType="node node" st="3 1" cnt="1 0"/>
            </dgm:if>
            <dgm:else name="Name10">
              <dgm:presOf axis="ch desOrSelf" ptType="node node" st="4 1" cnt="1 0"/>
            </dgm:else>
          </dgm:choose>
          <dgm:constrLst/>
          <dgm:ruleLst>
            <dgm:rule type="primFontSz" val="5" fact="NaN" max="NaN"/>
          </dgm:ruleLst>
        </dgm:layoutNode>
        <dgm:forEach name="Name11" axis="ch" ptType="node" st="2" cnt="1">
          <dgm:layoutNode name="item1" styleLbl="node1">
            <dgm:varLst>
              <dgm:bulletEnabled val="1"/>
            </dgm:varLst>
            <dgm:alg type="tx">
              <dgm:param type="txAnchorVertCh" val="mid"/>
            </dgm:alg>
            <dgm:shape xmlns:r="http://schemas.openxmlformats.org/officeDocument/2006/relationships" type="ellipse" r:blip="">
              <dgm:adjLst/>
            </dgm:shape>
            <dgm:choose name="Name12">
              <dgm:if name="Name13" axis="root ch" ptType="all node" func="cnt" op="equ" val="1">
                <dgm:presOf/>
              </dgm:if>
              <dgm:if name="Name14" axis="root ch" ptType="all node" func="cnt" op="equ" val="2">
                <dgm:presOf axis="root ch desOrSelf" ptType="all node node" st="1 1 1" cnt="0 1 0"/>
              </dgm:if>
              <dgm:if name="Name15" axis="root ch" ptType="all node" func="cnt" op="equ" val="3">
                <dgm:presOf axis="root ch desOrSelf" ptType="all node node" st="1 2 1" cnt="0 1 0"/>
              </dgm:if>
              <dgm:else name="Name16">
                <dgm:presOf axis="root ch desOrSelf" ptType="all node node" st="1 3 1" cnt="0 1 0"/>
              </dgm:else>
            </dgm:choos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dgm:forEach name="Name17" axis="ch" ptType="node" st="3" cnt="1">
          <dgm:layoutNode name="item2" styleLbl="node1">
            <dgm:varLst>
              <dgm:bulletEnabled val="1"/>
            </dgm:varLst>
            <dgm:alg type="tx">
              <dgm:param type="txAnchorVertCh" val="mid"/>
            </dgm:alg>
            <dgm:shape xmlns:r="http://schemas.openxmlformats.org/officeDocument/2006/relationships" type="ellipse" r:blip="">
              <dgm:adjLst/>
            </dgm:shape>
            <dgm:choose name="Name18">
              <dgm:if name="Name19" axis="root ch" ptType="all node" func="cnt" op="equ" val="1">
                <dgm:presOf/>
              </dgm:if>
              <dgm:if name="Name20" axis="root ch" ptType="all node" func="cnt" op="equ" val="2">
                <dgm:presOf/>
              </dgm:if>
              <dgm:if name="Name21" axis="root ch" ptType="all node" func="cnt" op="equ" val="3">
                <dgm:presOf axis="root ch desOrSelf" ptType="all node node" st="1 1 1" cnt="0 1 0"/>
              </dgm:if>
              <dgm:else name="Name22">
                <dgm:presOf axis="root ch desOrSelf" ptType="all node node" st="1 2 1" cnt="0 1 0"/>
              </dgm:else>
            </dgm:choos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dgm:forEach name="Name23" axis="ch" ptType="node" st="4" cnt="1">
          <dgm:layoutNode name="item3" styleLbl="node1">
            <dgm:varLst>
              <dgm:bulletEnabled val="1"/>
            </dgm:varLst>
            <dgm:alg type="tx">
              <dgm:param type="txAnchorVertCh" val="mid"/>
            </dgm:alg>
            <dgm:shape xmlns:r="http://schemas.openxmlformats.org/officeDocument/2006/relationships" type="ellipse" r:blip="">
              <dgm:adjLst/>
            </dgm:shape>
            <dgm:choose name="Name24">
              <dgm:if name="Name25" axis="root ch" ptType="all node" func="cnt" op="equ" val="1">
                <dgm:presOf/>
              </dgm:if>
              <dgm:if name="Name26" axis="root ch" ptType="all node" func="cnt" op="equ" val="2">
                <dgm:presOf/>
              </dgm:if>
              <dgm:if name="Name27" axis="root ch" ptType="all node" func="cnt" op="equ" val="3">
                <dgm:presOf/>
              </dgm:if>
              <dgm:else name="Name28">
                <dgm:presOf axis="root ch desOrSelf" ptType="all node node" st="1 1 1" cnt="0 1 0"/>
              </dgm:else>
            </dgm:choos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dgm:layoutNode name="funnel" styleLbl="trAlignAcc1">
          <dgm:alg type="sp"/>
          <dgm:shape xmlns:r="http://schemas.openxmlformats.org/officeDocument/2006/relationships" type="funnel" r:blip="">
            <dgm:adjLst/>
          </dgm:shape>
          <dgm:presOf/>
          <dgm:constrLst/>
          <dgm:ruleLst/>
        </dgm:layoutNode>
      </dgm:if>
      <dgm:else name="Name29"/>
    </dgm:choose>
  </dgm:layoutNode>
</dgm:layoutDef>
</file>

<file path=ppt/diagrams/quickStyle1.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957EE96B-A74C-86C1-223F-E0B349905DBD}"/>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r>
              <a:rPr lang="ar-JO"/>
              <a:t>جامعة الجميع الذكية                                                </a:t>
            </a:r>
            <a:r>
              <a:rPr lang="en-GB"/>
              <a:t>Everyone's Smart University (ESU)</a:t>
            </a:r>
          </a:p>
        </p:txBody>
      </p:sp>
      <p:sp>
        <p:nvSpPr>
          <p:cNvPr id="3" name="Date Placeholder 2">
            <a:extLst>
              <a:ext uri="{FF2B5EF4-FFF2-40B4-BE49-F238E27FC236}">
                <a16:creationId xmlns:a16="http://schemas.microsoft.com/office/drawing/2014/main" id="{99085609-F67D-F00D-B8AF-5889AFDB7D8F}"/>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AA936540-C374-4AFE-97C8-C3A2C47CB750}" type="datetime1">
              <a:rPr lang="en-GB" smtClean="0"/>
              <a:t>05/02/2023</a:t>
            </a:fld>
            <a:endParaRPr lang="en-GB"/>
          </a:p>
        </p:txBody>
      </p:sp>
      <p:sp>
        <p:nvSpPr>
          <p:cNvPr id="4" name="Footer Placeholder 3">
            <a:extLst>
              <a:ext uri="{FF2B5EF4-FFF2-40B4-BE49-F238E27FC236}">
                <a16:creationId xmlns:a16="http://schemas.microsoft.com/office/drawing/2014/main" id="{787DB158-2EDA-0E45-7C75-3BF20EE73EA4}"/>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r>
              <a:rPr lang="en-GB"/>
              <a:t>ENT 612 Entrepreneurship Leadership&amp; Organizational Behavior.   Dr Nahed Ahmed</a:t>
            </a:r>
          </a:p>
        </p:txBody>
      </p:sp>
      <p:sp>
        <p:nvSpPr>
          <p:cNvPr id="5" name="Slide Number Placeholder 4">
            <a:extLst>
              <a:ext uri="{FF2B5EF4-FFF2-40B4-BE49-F238E27FC236}">
                <a16:creationId xmlns:a16="http://schemas.microsoft.com/office/drawing/2014/main" id="{481855C3-7AEF-C855-E391-8F6A7B3CBDD5}"/>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C2197546-1C8D-4E31-BA75-CCAA838F258D}" type="slidenum">
              <a:rPr lang="en-GB" smtClean="0"/>
              <a:t>‹#›</a:t>
            </a:fld>
            <a:endParaRPr lang="en-GB"/>
          </a:p>
        </p:txBody>
      </p:sp>
    </p:spTree>
    <p:extLst>
      <p:ext uri="{BB962C8B-B14F-4D97-AF65-F5344CB8AC3E}">
        <p14:creationId xmlns:p14="http://schemas.microsoft.com/office/powerpoint/2010/main" val="3539405048"/>
      </p:ext>
    </p:extLst>
  </p:cSld>
  <p:clrMap bg1="lt1" tx1="dk1" bg2="lt2" tx2="dk2" accent1="accent1" accent2="accent2" accent3="accent3" accent4="accent4" accent5="accent5" accent6="accent6" hlink="hlink" folHlink="folHlink"/>
  <p:hf hdr="0" ftr="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r>
              <a:rPr lang="ar-JO"/>
              <a:t>جامعة الجميع الذكية                                                </a:t>
            </a:r>
            <a:r>
              <a:rPr lang="en-GB"/>
              <a:t>Everyone's Smart University (ESU)</a:t>
            </a:r>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6B51F33-5D51-470B-8914-3B86C12A5A69}" type="datetime1">
              <a:rPr lang="en-GB" smtClean="0"/>
              <a:t>05/02/2023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r>
              <a:rPr lang="en-GB"/>
              <a:t>ENT 612 Entrepreneurship Leadership&amp; Organizational Behavior.   Dr Nahed Ahmed</a:t>
            </a:r>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6A91D27-8B67-41BF-AC3E-755B9713AE8C}" type="slidenum">
              <a:rPr lang="en-GB" smtClean="0"/>
              <a:t>‹#›</a:t>
            </a:fld>
            <a:endParaRPr lang="en-GB"/>
          </a:p>
        </p:txBody>
      </p:sp>
    </p:spTree>
    <p:extLst>
      <p:ext uri="{BB962C8B-B14F-4D97-AF65-F5344CB8AC3E}">
        <p14:creationId xmlns:p14="http://schemas.microsoft.com/office/powerpoint/2010/main" val="1878198370"/>
      </p:ext>
    </p:extLst>
  </p:cSld>
  <p:clrMap bg1="lt1" tx1="dk1" bg2="lt2" tx2="dk2" accent1="accent1" accent2="accent2" accent3="accent3" accent4="accent4" accent5="accent5" accent6="accent6" hlink="hlink" folHlink="folHlink"/>
  <p:hf hdr="0" ftr="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Date Placeholder 3"/>
          <p:cNvSpPr>
            <a:spLocks noGrp="1"/>
          </p:cNvSpPr>
          <p:nvPr>
            <p:ph type="dt" idx="1"/>
          </p:nvPr>
        </p:nvSpPr>
        <p:spPr/>
        <p:txBody>
          <a:bodyPr/>
          <a:lstStyle/>
          <a:p>
            <a:fld id="{96B51F33-5D51-470B-8914-3B86C12A5A69}" type="datetime1">
              <a:rPr lang="en-GB" smtClean="0"/>
              <a:t>05/02/2023</a:t>
            </a:fld>
            <a:endParaRPr lang="en-GB"/>
          </a:p>
        </p:txBody>
      </p:sp>
      <p:sp>
        <p:nvSpPr>
          <p:cNvPr id="5" name="Slide Number Placeholder 4"/>
          <p:cNvSpPr>
            <a:spLocks noGrp="1"/>
          </p:cNvSpPr>
          <p:nvPr>
            <p:ph type="sldNum" sz="quarter" idx="5"/>
          </p:nvPr>
        </p:nvSpPr>
        <p:spPr/>
        <p:txBody>
          <a:bodyPr/>
          <a:lstStyle/>
          <a:p>
            <a:fld id="{76A91D27-8B67-41BF-AC3E-755B9713AE8C}" type="slidenum">
              <a:rPr lang="en-GB" smtClean="0"/>
              <a:t>1</a:t>
            </a:fld>
            <a:endParaRPr lang="en-GB"/>
          </a:p>
        </p:txBody>
      </p:sp>
    </p:spTree>
    <p:extLst>
      <p:ext uri="{BB962C8B-B14F-4D97-AF65-F5344CB8AC3E}">
        <p14:creationId xmlns:p14="http://schemas.microsoft.com/office/powerpoint/2010/main" val="200648551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2817F63B-6026-4DB7-80DE-DA0AEDA8AD5A}" type="datetime1">
              <a:rPr lang="en-GB" smtClean="0"/>
              <a:t>05/02/2023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2</a:t>
            </a:fld>
            <a:endParaRPr lang="en-GB"/>
          </a:p>
        </p:txBody>
      </p:sp>
    </p:spTree>
    <p:extLst>
      <p:ext uri="{BB962C8B-B14F-4D97-AF65-F5344CB8AC3E}">
        <p14:creationId xmlns:p14="http://schemas.microsoft.com/office/powerpoint/2010/main" val="27440261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D13836D9-5A9B-49A8-9775-A15DBE389BE4}" type="datetime1">
              <a:rPr lang="en-GB" smtClean="0"/>
              <a:t>05/02/2023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3</a:t>
            </a:fld>
            <a:endParaRPr lang="en-GB"/>
          </a:p>
        </p:txBody>
      </p:sp>
    </p:spTree>
    <p:extLst>
      <p:ext uri="{BB962C8B-B14F-4D97-AF65-F5344CB8AC3E}">
        <p14:creationId xmlns:p14="http://schemas.microsoft.com/office/powerpoint/2010/main" val="318416642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40AB8744-E32E-4338-9B18-622A48333BE0}" type="datetime1">
              <a:rPr lang="en-GB" smtClean="0"/>
              <a:t>05/02/2023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4</a:t>
            </a:fld>
            <a:endParaRPr lang="en-GB"/>
          </a:p>
        </p:txBody>
      </p:sp>
    </p:spTree>
    <p:extLst>
      <p:ext uri="{BB962C8B-B14F-4D97-AF65-F5344CB8AC3E}">
        <p14:creationId xmlns:p14="http://schemas.microsoft.com/office/powerpoint/2010/main" val="208849318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AC962045-58B7-44A3-BCE6-0601B6A51CC0}" type="datetime1">
              <a:rPr lang="en-GB" smtClean="0"/>
              <a:t>05/02/2023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5</a:t>
            </a:fld>
            <a:endParaRPr lang="en-GB"/>
          </a:p>
        </p:txBody>
      </p:sp>
    </p:spTree>
    <p:extLst>
      <p:ext uri="{BB962C8B-B14F-4D97-AF65-F5344CB8AC3E}">
        <p14:creationId xmlns:p14="http://schemas.microsoft.com/office/powerpoint/2010/main" val="348016101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C757CE6D-0989-4914-AA6E-39CCCA373670}" type="datetime1">
              <a:rPr lang="en-GB" smtClean="0"/>
              <a:t>05/02/2023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6</a:t>
            </a:fld>
            <a:endParaRPr lang="en-GB"/>
          </a:p>
        </p:txBody>
      </p:sp>
    </p:spTree>
    <p:extLst>
      <p:ext uri="{BB962C8B-B14F-4D97-AF65-F5344CB8AC3E}">
        <p14:creationId xmlns:p14="http://schemas.microsoft.com/office/powerpoint/2010/main" val="36795623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D13836D9-5A9B-49A8-9775-A15DBE389BE4}" type="datetime1">
              <a:rPr lang="en-GB" smtClean="0"/>
              <a:t>05/02/2023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7</a:t>
            </a:fld>
            <a:endParaRPr lang="en-GB"/>
          </a:p>
        </p:txBody>
      </p:sp>
    </p:spTree>
    <p:extLst>
      <p:ext uri="{BB962C8B-B14F-4D97-AF65-F5344CB8AC3E}">
        <p14:creationId xmlns:p14="http://schemas.microsoft.com/office/powerpoint/2010/main" val="155123080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CE1F5976-FFE5-4EBE-B93E-B1AE6060EA79}" type="datetime1">
              <a:rPr lang="en-GB" smtClean="0"/>
              <a:t>05/02/2023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8</a:t>
            </a:fld>
            <a:endParaRPr lang="en-GB"/>
          </a:p>
        </p:txBody>
      </p:sp>
    </p:spTree>
    <p:extLst>
      <p:ext uri="{BB962C8B-B14F-4D97-AF65-F5344CB8AC3E}">
        <p14:creationId xmlns:p14="http://schemas.microsoft.com/office/powerpoint/2010/main" val="387322303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CE1F5976-FFE5-4EBE-B93E-B1AE6060EA79}" type="datetime1">
              <a:rPr lang="en-GB" smtClean="0"/>
              <a:t>05/02/2023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9</a:t>
            </a:fld>
            <a:endParaRPr lang="en-GB"/>
          </a:p>
        </p:txBody>
      </p:sp>
    </p:spTree>
    <p:extLst>
      <p:ext uri="{BB962C8B-B14F-4D97-AF65-F5344CB8AC3E}">
        <p14:creationId xmlns:p14="http://schemas.microsoft.com/office/powerpoint/2010/main" val="34007914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4" name="Date Placeholder 3"/>
          <p:cNvSpPr>
            <a:spLocks noGrp="1"/>
          </p:cNvSpPr>
          <p:nvPr>
            <p:ph type="dt" idx="1"/>
          </p:nvPr>
        </p:nvSpPr>
        <p:spPr/>
        <p:txBody>
          <a:bodyPr/>
          <a:lstStyle/>
          <a:p>
            <a:fld id="{96B51F33-5D51-470B-8914-3B86C12A5A69}" type="datetime1">
              <a:rPr lang="en-GB" smtClean="0"/>
              <a:t>05/02/2023</a:t>
            </a:fld>
            <a:endParaRPr lang="en-GB"/>
          </a:p>
        </p:txBody>
      </p:sp>
      <p:sp>
        <p:nvSpPr>
          <p:cNvPr id="5" name="Slide Number Placeholder 4"/>
          <p:cNvSpPr>
            <a:spLocks noGrp="1"/>
          </p:cNvSpPr>
          <p:nvPr>
            <p:ph type="sldNum" sz="quarter" idx="5"/>
          </p:nvPr>
        </p:nvSpPr>
        <p:spPr/>
        <p:txBody>
          <a:bodyPr/>
          <a:lstStyle/>
          <a:p>
            <a:fld id="{76A91D27-8B67-41BF-AC3E-755B9713AE8C}" type="slidenum">
              <a:rPr lang="en-GB" smtClean="0"/>
              <a:t>10</a:t>
            </a:fld>
            <a:endParaRPr lang="en-GB"/>
          </a:p>
        </p:txBody>
      </p:sp>
    </p:spTree>
    <p:extLst>
      <p:ext uri="{BB962C8B-B14F-4D97-AF65-F5344CB8AC3E}">
        <p14:creationId xmlns:p14="http://schemas.microsoft.com/office/powerpoint/2010/main" val="22783858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4" name="Date Placeholder 3"/>
          <p:cNvSpPr>
            <a:spLocks noGrp="1"/>
          </p:cNvSpPr>
          <p:nvPr>
            <p:ph type="dt" idx="1"/>
          </p:nvPr>
        </p:nvSpPr>
        <p:spPr/>
        <p:txBody>
          <a:bodyPr/>
          <a:lstStyle/>
          <a:p>
            <a:fld id="{96B51F33-5D51-470B-8914-3B86C12A5A69}" type="datetime1">
              <a:rPr lang="en-GB" smtClean="0"/>
              <a:t>05/02/2023</a:t>
            </a:fld>
            <a:endParaRPr lang="en-GB"/>
          </a:p>
        </p:txBody>
      </p:sp>
      <p:sp>
        <p:nvSpPr>
          <p:cNvPr id="5" name="Slide Number Placeholder 4"/>
          <p:cNvSpPr>
            <a:spLocks noGrp="1"/>
          </p:cNvSpPr>
          <p:nvPr>
            <p:ph type="sldNum" sz="quarter" idx="5"/>
          </p:nvPr>
        </p:nvSpPr>
        <p:spPr/>
        <p:txBody>
          <a:bodyPr/>
          <a:lstStyle/>
          <a:p>
            <a:fld id="{76A91D27-8B67-41BF-AC3E-755B9713AE8C}" type="slidenum">
              <a:rPr lang="en-GB" smtClean="0"/>
              <a:t>11</a:t>
            </a:fld>
            <a:endParaRPr lang="en-GB"/>
          </a:p>
        </p:txBody>
      </p:sp>
    </p:spTree>
    <p:extLst>
      <p:ext uri="{BB962C8B-B14F-4D97-AF65-F5344CB8AC3E}">
        <p14:creationId xmlns:p14="http://schemas.microsoft.com/office/powerpoint/2010/main" val="386039003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CE1F5976-FFE5-4EBE-B93E-B1AE6060EA79}" type="datetime1">
              <a:rPr lang="en-GB" smtClean="0"/>
              <a:t>05/02/2023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12</a:t>
            </a:fld>
            <a:endParaRPr lang="en-GB"/>
          </a:p>
        </p:txBody>
      </p:sp>
    </p:spTree>
    <p:extLst>
      <p:ext uri="{BB962C8B-B14F-4D97-AF65-F5344CB8AC3E}">
        <p14:creationId xmlns:p14="http://schemas.microsoft.com/office/powerpoint/2010/main" val="386263829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CE1F5976-FFE5-4EBE-B93E-B1AE6060EA79}" type="datetime1">
              <a:rPr lang="en-GB" smtClean="0"/>
              <a:t>05/02/2023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13</a:t>
            </a:fld>
            <a:endParaRPr lang="en-GB"/>
          </a:p>
        </p:txBody>
      </p:sp>
    </p:spTree>
    <p:extLst>
      <p:ext uri="{BB962C8B-B14F-4D97-AF65-F5344CB8AC3E}">
        <p14:creationId xmlns:p14="http://schemas.microsoft.com/office/powerpoint/2010/main" val="320886599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CE1F5976-FFE5-4EBE-B93E-B1AE6060EA79}" type="datetime1">
              <a:rPr lang="en-GB" smtClean="0"/>
              <a:t>05/02/2023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14</a:t>
            </a:fld>
            <a:endParaRPr lang="en-GB"/>
          </a:p>
        </p:txBody>
      </p:sp>
    </p:spTree>
    <p:extLst>
      <p:ext uri="{BB962C8B-B14F-4D97-AF65-F5344CB8AC3E}">
        <p14:creationId xmlns:p14="http://schemas.microsoft.com/office/powerpoint/2010/main" val="374887346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CE1F5976-FFE5-4EBE-B93E-B1AE6060EA79}" type="datetime1">
              <a:rPr lang="en-GB" smtClean="0"/>
              <a:t>05/02/2023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15</a:t>
            </a:fld>
            <a:endParaRPr lang="en-GB"/>
          </a:p>
        </p:txBody>
      </p:sp>
    </p:spTree>
    <p:extLst>
      <p:ext uri="{BB962C8B-B14F-4D97-AF65-F5344CB8AC3E}">
        <p14:creationId xmlns:p14="http://schemas.microsoft.com/office/powerpoint/2010/main" val="157286602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CE1F5976-FFE5-4EBE-B93E-B1AE6060EA79}" type="datetime1">
              <a:rPr lang="en-GB" smtClean="0"/>
              <a:t>05/02/2023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16</a:t>
            </a:fld>
            <a:endParaRPr lang="en-GB"/>
          </a:p>
        </p:txBody>
      </p:sp>
    </p:spTree>
    <p:extLst>
      <p:ext uri="{BB962C8B-B14F-4D97-AF65-F5344CB8AC3E}">
        <p14:creationId xmlns:p14="http://schemas.microsoft.com/office/powerpoint/2010/main" val="222861020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CE1F5976-FFE5-4EBE-B93E-B1AE6060EA79}" type="datetime1">
              <a:rPr lang="en-GB" smtClean="0"/>
              <a:t>05/02/2023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17</a:t>
            </a:fld>
            <a:endParaRPr lang="en-GB"/>
          </a:p>
        </p:txBody>
      </p:sp>
    </p:spTree>
    <p:extLst>
      <p:ext uri="{BB962C8B-B14F-4D97-AF65-F5344CB8AC3E}">
        <p14:creationId xmlns:p14="http://schemas.microsoft.com/office/powerpoint/2010/main" val="352116081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CE1F5976-FFE5-4EBE-B93E-B1AE6060EA79}" type="datetime1">
              <a:rPr lang="en-GB" smtClean="0"/>
              <a:t>05/02/2023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18</a:t>
            </a:fld>
            <a:endParaRPr lang="en-GB"/>
          </a:p>
        </p:txBody>
      </p:sp>
    </p:spTree>
    <p:extLst>
      <p:ext uri="{BB962C8B-B14F-4D97-AF65-F5344CB8AC3E}">
        <p14:creationId xmlns:p14="http://schemas.microsoft.com/office/powerpoint/2010/main" val="34560954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CE1F5976-FFE5-4EBE-B93E-B1AE6060EA79}" type="datetime1">
              <a:rPr lang="en-GB" smtClean="0"/>
              <a:t>05/02/2023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19</a:t>
            </a:fld>
            <a:endParaRPr lang="en-GB"/>
          </a:p>
        </p:txBody>
      </p:sp>
    </p:spTree>
    <p:extLst>
      <p:ext uri="{BB962C8B-B14F-4D97-AF65-F5344CB8AC3E}">
        <p14:creationId xmlns:p14="http://schemas.microsoft.com/office/powerpoint/2010/main" val="6989647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CE1F5976-FFE5-4EBE-B93E-B1AE6060EA79}" type="datetime1">
              <a:rPr lang="en-GB" smtClean="0"/>
              <a:t>05/02/2023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20</a:t>
            </a:fld>
            <a:endParaRPr lang="en-GB"/>
          </a:p>
        </p:txBody>
      </p:sp>
    </p:spTree>
    <p:extLst>
      <p:ext uri="{BB962C8B-B14F-4D97-AF65-F5344CB8AC3E}">
        <p14:creationId xmlns:p14="http://schemas.microsoft.com/office/powerpoint/2010/main" val="80206483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CE1F5976-FFE5-4EBE-B93E-B1AE6060EA79}" type="datetime1">
              <a:rPr lang="en-GB" smtClean="0"/>
              <a:t>05/02/2023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21</a:t>
            </a:fld>
            <a:endParaRPr lang="en-GB"/>
          </a:p>
        </p:txBody>
      </p:sp>
    </p:spTree>
    <p:extLst>
      <p:ext uri="{BB962C8B-B14F-4D97-AF65-F5344CB8AC3E}">
        <p14:creationId xmlns:p14="http://schemas.microsoft.com/office/powerpoint/2010/main" val="327369101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CE1F5976-FFE5-4EBE-B93E-B1AE6060EA79}" type="datetime1">
              <a:rPr lang="en-GB" smtClean="0"/>
              <a:t>05/02/2023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22</a:t>
            </a:fld>
            <a:endParaRPr lang="en-GB"/>
          </a:p>
        </p:txBody>
      </p:sp>
    </p:spTree>
    <p:extLst>
      <p:ext uri="{BB962C8B-B14F-4D97-AF65-F5344CB8AC3E}">
        <p14:creationId xmlns:p14="http://schemas.microsoft.com/office/powerpoint/2010/main" val="330222586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CE1F5976-FFE5-4EBE-B93E-B1AE6060EA79}" type="datetime1">
              <a:rPr lang="en-GB" smtClean="0"/>
              <a:t>05/02/2023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23</a:t>
            </a:fld>
            <a:endParaRPr lang="en-GB"/>
          </a:p>
        </p:txBody>
      </p:sp>
    </p:spTree>
    <p:extLst>
      <p:ext uri="{BB962C8B-B14F-4D97-AF65-F5344CB8AC3E}">
        <p14:creationId xmlns:p14="http://schemas.microsoft.com/office/powerpoint/2010/main" val="308489610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CE1F5976-FFE5-4EBE-B93E-B1AE6060EA79}" type="datetime1">
              <a:rPr lang="en-GB" smtClean="0"/>
              <a:t>05/02/2023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24</a:t>
            </a:fld>
            <a:endParaRPr lang="en-GB"/>
          </a:p>
        </p:txBody>
      </p:sp>
    </p:spTree>
    <p:extLst>
      <p:ext uri="{BB962C8B-B14F-4D97-AF65-F5344CB8AC3E}">
        <p14:creationId xmlns:p14="http://schemas.microsoft.com/office/powerpoint/2010/main" val="22620176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CE1F5976-FFE5-4EBE-B93E-B1AE6060EA79}" type="datetime1">
              <a:rPr lang="en-GB" smtClean="0"/>
              <a:t>05/02/2023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25</a:t>
            </a:fld>
            <a:endParaRPr lang="en-GB"/>
          </a:p>
        </p:txBody>
      </p:sp>
    </p:spTree>
    <p:extLst>
      <p:ext uri="{BB962C8B-B14F-4D97-AF65-F5344CB8AC3E}">
        <p14:creationId xmlns:p14="http://schemas.microsoft.com/office/powerpoint/2010/main" val="426592000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CE1F5976-FFE5-4EBE-B93E-B1AE6060EA79}" type="datetime1">
              <a:rPr lang="en-GB" smtClean="0"/>
              <a:t>05/02/2023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26</a:t>
            </a:fld>
            <a:endParaRPr lang="en-GB"/>
          </a:p>
        </p:txBody>
      </p:sp>
    </p:spTree>
    <p:extLst>
      <p:ext uri="{BB962C8B-B14F-4D97-AF65-F5344CB8AC3E}">
        <p14:creationId xmlns:p14="http://schemas.microsoft.com/office/powerpoint/2010/main" val="87664826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CE1F5976-FFE5-4EBE-B93E-B1AE6060EA79}" type="datetime1">
              <a:rPr lang="en-GB" smtClean="0"/>
              <a:t>05/02/2023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27</a:t>
            </a:fld>
            <a:endParaRPr lang="en-GB"/>
          </a:p>
        </p:txBody>
      </p:sp>
    </p:spTree>
    <p:extLst>
      <p:ext uri="{BB962C8B-B14F-4D97-AF65-F5344CB8AC3E}">
        <p14:creationId xmlns:p14="http://schemas.microsoft.com/office/powerpoint/2010/main" val="48574401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CE1F5976-FFE5-4EBE-B93E-B1AE6060EA79}" type="datetime1">
              <a:rPr lang="en-GB" smtClean="0"/>
              <a:t>05/02/2023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28</a:t>
            </a:fld>
            <a:endParaRPr lang="en-GB"/>
          </a:p>
        </p:txBody>
      </p:sp>
    </p:spTree>
    <p:extLst>
      <p:ext uri="{BB962C8B-B14F-4D97-AF65-F5344CB8AC3E}">
        <p14:creationId xmlns:p14="http://schemas.microsoft.com/office/powerpoint/2010/main" val="368584458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CE1F5976-FFE5-4EBE-B93E-B1AE6060EA79}" type="datetime1">
              <a:rPr lang="en-GB" smtClean="0"/>
              <a:t>05/02/2023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29</a:t>
            </a:fld>
            <a:endParaRPr lang="en-GB"/>
          </a:p>
        </p:txBody>
      </p:sp>
    </p:spTree>
    <p:extLst>
      <p:ext uri="{BB962C8B-B14F-4D97-AF65-F5344CB8AC3E}">
        <p14:creationId xmlns:p14="http://schemas.microsoft.com/office/powerpoint/2010/main" val="153324488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CE1F5976-FFE5-4EBE-B93E-B1AE6060EA79}" type="datetime1">
              <a:rPr lang="en-GB" smtClean="0"/>
              <a:t>05/02/2023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30</a:t>
            </a:fld>
            <a:endParaRPr lang="en-GB"/>
          </a:p>
        </p:txBody>
      </p:sp>
    </p:spTree>
    <p:extLst>
      <p:ext uri="{BB962C8B-B14F-4D97-AF65-F5344CB8AC3E}">
        <p14:creationId xmlns:p14="http://schemas.microsoft.com/office/powerpoint/2010/main" val="192978632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CE1F5976-FFE5-4EBE-B93E-B1AE6060EA79}" type="datetime1">
              <a:rPr lang="en-GB" smtClean="0"/>
              <a:t>05/02/2023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31</a:t>
            </a:fld>
            <a:endParaRPr lang="en-GB"/>
          </a:p>
        </p:txBody>
      </p:sp>
    </p:spTree>
    <p:extLst>
      <p:ext uri="{BB962C8B-B14F-4D97-AF65-F5344CB8AC3E}">
        <p14:creationId xmlns:p14="http://schemas.microsoft.com/office/powerpoint/2010/main" val="1663531868"/>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CE1F5976-FFE5-4EBE-B93E-B1AE6060EA79}" type="datetime1">
              <a:rPr lang="en-GB" smtClean="0"/>
              <a:t>05/02/2023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32</a:t>
            </a:fld>
            <a:endParaRPr lang="en-GB"/>
          </a:p>
        </p:txBody>
      </p:sp>
    </p:spTree>
    <p:extLst>
      <p:ext uri="{BB962C8B-B14F-4D97-AF65-F5344CB8AC3E}">
        <p14:creationId xmlns:p14="http://schemas.microsoft.com/office/powerpoint/2010/main" val="185051057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CE1F5976-FFE5-4EBE-B93E-B1AE6060EA79}" type="datetime1">
              <a:rPr lang="en-GB" smtClean="0"/>
              <a:t>05/02/2023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33</a:t>
            </a:fld>
            <a:endParaRPr lang="en-GB"/>
          </a:p>
        </p:txBody>
      </p:sp>
    </p:spTree>
    <p:extLst>
      <p:ext uri="{BB962C8B-B14F-4D97-AF65-F5344CB8AC3E}">
        <p14:creationId xmlns:p14="http://schemas.microsoft.com/office/powerpoint/2010/main" val="2361368694"/>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CE1F5976-FFE5-4EBE-B93E-B1AE6060EA79}" type="datetime1">
              <a:rPr lang="en-GB" smtClean="0"/>
              <a:t>05/02/2023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34</a:t>
            </a:fld>
            <a:endParaRPr lang="en-GB"/>
          </a:p>
        </p:txBody>
      </p:sp>
    </p:spTree>
    <p:extLst>
      <p:ext uri="{BB962C8B-B14F-4D97-AF65-F5344CB8AC3E}">
        <p14:creationId xmlns:p14="http://schemas.microsoft.com/office/powerpoint/2010/main" val="1995615787"/>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CE1F5976-FFE5-4EBE-B93E-B1AE6060EA79}" type="datetime1">
              <a:rPr lang="en-GB" smtClean="0"/>
              <a:t>05/02/2023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35</a:t>
            </a:fld>
            <a:endParaRPr lang="en-GB"/>
          </a:p>
        </p:txBody>
      </p:sp>
    </p:spTree>
    <p:extLst>
      <p:ext uri="{BB962C8B-B14F-4D97-AF65-F5344CB8AC3E}">
        <p14:creationId xmlns:p14="http://schemas.microsoft.com/office/powerpoint/2010/main" val="2705949690"/>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CE1F5976-FFE5-4EBE-B93E-B1AE6060EA79}" type="datetime1">
              <a:rPr lang="en-GB" smtClean="0"/>
              <a:t>05/02/2023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36</a:t>
            </a:fld>
            <a:endParaRPr lang="en-GB"/>
          </a:p>
        </p:txBody>
      </p:sp>
    </p:spTree>
    <p:extLst>
      <p:ext uri="{BB962C8B-B14F-4D97-AF65-F5344CB8AC3E}">
        <p14:creationId xmlns:p14="http://schemas.microsoft.com/office/powerpoint/2010/main" val="926128945"/>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CE1F5976-FFE5-4EBE-B93E-B1AE6060EA79}" type="datetime1">
              <a:rPr lang="en-GB" smtClean="0"/>
              <a:t>05/02/2023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37</a:t>
            </a:fld>
            <a:endParaRPr lang="en-GB"/>
          </a:p>
        </p:txBody>
      </p:sp>
    </p:spTree>
    <p:extLst>
      <p:ext uri="{BB962C8B-B14F-4D97-AF65-F5344CB8AC3E}">
        <p14:creationId xmlns:p14="http://schemas.microsoft.com/office/powerpoint/2010/main" val="3027367152"/>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8F8A2B45-4EC1-4278-978D-D6287A5B039C}" type="datetime1">
              <a:rPr lang="en-GB" smtClean="0"/>
              <a:t>05/02/2023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39</a:t>
            </a:fld>
            <a:endParaRPr lang="en-GB"/>
          </a:p>
        </p:txBody>
      </p:sp>
    </p:spTree>
    <p:extLst>
      <p:ext uri="{BB962C8B-B14F-4D97-AF65-F5344CB8AC3E}">
        <p14:creationId xmlns:p14="http://schemas.microsoft.com/office/powerpoint/2010/main" val="95289994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BA1826-1B3E-4E2E-8D6C-93BCEAA3D6C6}"/>
              </a:ext>
            </a:extLst>
          </p:cNvPr>
          <p:cNvSpPr>
            <a:spLocks noGrp="1"/>
          </p:cNvSpPr>
          <p:nvPr>
            <p:ph type="ctrTitle"/>
          </p:nvPr>
        </p:nvSpPr>
        <p:spPr>
          <a:xfrm>
            <a:off x="2107200" y="1096965"/>
            <a:ext cx="7977600" cy="2085696"/>
          </a:xfrm>
        </p:spPr>
        <p:txBody>
          <a:bodyPr anchor="b">
            <a:normAutofit/>
          </a:bodyPr>
          <a:lstStyle>
            <a:lvl1pPr algn="ctr">
              <a:defRPr sz="48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AAB5F0CE-1714-4650-9690-5676C06349A0}"/>
              </a:ext>
            </a:extLst>
          </p:cNvPr>
          <p:cNvSpPr>
            <a:spLocks noGrp="1"/>
          </p:cNvSpPr>
          <p:nvPr>
            <p:ph type="subTitle" idx="1"/>
          </p:nvPr>
        </p:nvSpPr>
        <p:spPr>
          <a:xfrm>
            <a:off x="3216000" y="3945771"/>
            <a:ext cx="5760000" cy="1832730"/>
          </a:xfrm>
        </p:spPr>
        <p:txBody>
          <a:bodyPr>
            <a:normAutofit/>
          </a:bodyPr>
          <a:lstStyle>
            <a:lvl1pPr marL="0" indent="0" algn="ctr">
              <a:lnSpc>
                <a:spcPct val="125000"/>
              </a:lnSpc>
              <a:buNone/>
              <a:defRPr sz="2400" i="0" spc="50" baseline="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BFD0CA85-BF38-4762-934C-D00F2047C2D1}"/>
              </a:ext>
            </a:extLst>
          </p:cNvPr>
          <p:cNvSpPr>
            <a:spLocks noGrp="1"/>
          </p:cNvSpPr>
          <p:nvPr>
            <p:ph type="dt" sz="half" idx="10"/>
          </p:nvPr>
        </p:nvSpPr>
        <p:spPr/>
        <p:txBody>
          <a:bodyPr/>
          <a:lstStyle/>
          <a:p>
            <a:fld id="{BF5A0CA1-8D4D-485E-8E28-2E7D4C561287}" type="datetime1">
              <a:rPr lang="en-US" smtClean="0"/>
              <a:t>2/5/2023</a:t>
            </a:fld>
            <a:endParaRPr lang="en-US"/>
          </a:p>
        </p:txBody>
      </p:sp>
      <p:sp>
        <p:nvSpPr>
          <p:cNvPr id="5" name="Footer Placeholder 4">
            <a:extLst>
              <a:ext uri="{FF2B5EF4-FFF2-40B4-BE49-F238E27FC236}">
                <a16:creationId xmlns:a16="http://schemas.microsoft.com/office/drawing/2014/main" id="{649CA3C9-6579-49D9-A5FD-20231FB4B357}"/>
              </a:ext>
            </a:extLst>
          </p:cNvPr>
          <p:cNvSpPr>
            <a:spLocks noGrp="1"/>
          </p:cNvSpPr>
          <p:nvPr>
            <p:ph type="ftr" sz="quarter" idx="11"/>
          </p:nvPr>
        </p:nvSpPr>
        <p:spPr/>
        <p:txBody>
          <a:bodyPr/>
          <a:lstStyle/>
          <a:p>
            <a:r>
              <a:rPr lang="en-GB"/>
              <a:t>Everyone's Smart University  </a:t>
            </a:r>
            <a:r>
              <a:rPr lang="ar-JO"/>
              <a:t>جامعة الجميع الذكية، ماجستير ريادة الأعمال</a:t>
            </a:r>
            <a:endParaRPr lang="en-US"/>
          </a:p>
        </p:txBody>
      </p:sp>
      <p:sp>
        <p:nvSpPr>
          <p:cNvPr id="6" name="Slide Number Placeholder 5">
            <a:extLst>
              <a:ext uri="{FF2B5EF4-FFF2-40B4-BE49-F238E27FC236}">
                <a16:creationId xmlns:a16="http://schemas.microsoft.com/office/drawing/2014/main" id="{BB9B94FE-6287-4D49-B0E5-FE9A9BA75A0C}"/>
              </a:ext>
            </a:extLst>
          </p:cNvPr>
          <p:cNvSpPr>
            <a:spLocks noGrp="1"/>
          </p:cNvSpPr>
          <p:nvPr>
            <p:ph type="sldNum" sz="quarter" idx="12"/>
          </p:nvPr>
        </p:nvSpPr>
        <p:spPr/>
        <p:txBody>
          <a:bodyPr/>
          <a:lstStyle/>
          <a:p>
            <a:fld id="{FF2BD96E-3838-45D2-9031-D3AF67C920A5}" type="slidenum">
              <a:rPr lang="en-US" smtClean="0"/>
              <a:t>‹#›</a:t>
            </a:fld>
            <a:endParaRPr lang="en-US"/>
          </a:p>
        </p:txBody>
      </p:sp>
      <p:cxnSp>
        <p:nvCxnSpPr>
          <p:cNvPr id="7" name="Straight Connector 6">
            <a:extLst>
              <a:ext uri="{FF2B5EF4-FFF2-40B4-BE49-F238E27FC236}">
                <a16:creationId xmlns:a16="http://schemas.microsoft.com/office/drawing/2014/main" id="{AE0C0B2A-3FD1-4235-A16E-0ED1E028A93E}"/>
              </a:ext>
            </a:extLst>
          </p:cNvPr>
          <p:cNvCxnSpPr>
            <a:cxnSpLocks/>
          </p:cNvCxnSpPr>
          <p:nvPr/>
        </p:nvCxnSpPr>
        <p:spPr>
          <a:xfrm>
            <a:off x="5826000" y="3525773"/>
            <a:ext cx="540000" cy="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grpSp>
        <p:nvGrpSpPr>
          <p:cNvPr id="8" name="Group 7">
            <a:extLst>
              <a:ext uri="{FF2B5EF4-FFF2-40B4-BE49-F238E27FC236}">
                <a16:creationId xmlns:a16="http://schemas.microsoft.com/office/drawing/2014/main" id="{9494E066-0146-46E9-BAF1-C33240ABA294}"/>
              </a:ext>
            </a:extLst>
          </p:cNvPr>
          <p:cNvGrpSpPr/>
          <p:nvPr/>
        </p:nvGrpSpPr>
        <p:grpSpPr>
          <a:xfrm rot="2700000">
            <a:off x="10127693" y="4178240"/>
            <a:ext cx="633413" cy="1862138"/>
            <a:chOff x="5959192" y="333389"/>
            <a:chExt cx="633413" cy="1862138"/>
          </a:xfrm>
        </p:grpSpPr>
        <p:grpSp>
          <p:nvGrpSpPr>
            <p:cNvPr id="9" name="Group 8">
              <a:extLst>
                <a:ext uri="{FF2B5EF4-FFF2-40B4-BE49-F238E27FC236}">
                  <a16:creationId xmlns:a16="http://schemas.microsoft.com/office/drawing/2014/main" id="{B02BD80B-C499-4DAC-9580-575B04F8658F}"/>
                </a:ext>
              </a:extLst>
            </p:cNvPr>
            <p:cNvGrpSpPr/>
            <p:nvPr/>
          </p:nvGrpSpPr>
          <p:grpSpPr>
            <a:xfrm>
              <a:off x="5959192" y="333389"/>
              <a:ext cx="633413" cy="1419225"/>
              <a:chOff x="5959192" y="333389"/>
              <a:chExt cx="633413" cy="1419225"/>
            </a:xfrm>
          </p:grpSpPr>
          <p:sp>
            <p:nvSpPr>
              <p:cNvPr id="11" name="Freeform 68">
                <a:extLst>
                  <a:ext uri="{FF2B5EF4-FFF2-40B4-BE49-F238E27FC236}">
                    <a16:creationId xmlns:a16="http://schemas.microsoft.com/office/drawing/2014/main" id="{CCF069F3-858C-4C67-90C2-46017C3D4CEB}"/>
                  </a:ext>
                </a:extLst>
              </p:cNvPr>
              <p:cNvSpPr>
                <a:spLocks/>
              </p:cNvSpPr>
              <p:nvPr/>
            </p:nvSpPr>
            <p:spPr bwMode="auto">
              <a:xfrm>
                <a:off x="5959192" y="333389"/>
                <a:ext cx="319088" cy="1419225"/>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2" name="Freeform 69">
                <a:extLst>
                  <a:ext uri="{FF2B5EF4-FFF2-40B4-BE49-F238E27FC236}">
                    <a16:creationId xmlns:a16="http://schemas.microsoft.com/office/drawing/2014/main" id="{8A1FFA52-DFA8-4A81-8A85-50BE13257F51}"/>
                  </a:ext>
                </a:extLst>
              </p:cNvPr>
              <p:cNvSpPr>
                <a:spLocks/>
              </p:cNvSpPr>
              <p:nvPr/>
            </p:nvSpPr>
            <p:spPr bwMode="auto">
              <a:xfrm>
                <a:off x="6278280" y="333389"/>
                <a:ext cx="314325" cy="1419225"/>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grpSp>
        <p:sp>
          <p:nvSpPr>
            <p:cNvPr id="10" name="Line 70">
              <a:extLst>
                <a:ext uri="{FF2B5EF4-FFF2-40B4-BE49-F238E27FC236}">
                  <a16:creationId xmlns:a16="http://schemas.microsoft.com/office/drawing/2014/main" id="{BAEDA471-60CB-4A0C-B9AD-B2B3C51EA2FD}"/>
                </a:ext>
              </a:extLst>
            </p:cNvPr>
            <p:cNvSpPr>
              <a:spLocks noChangeShapeType="1"/>
            </p:cNvSpPr>
            <p:nvPr/>
          </p:nvSpPr>
          <p:spPr bwMode="auto">
            <a:xfrm flipV="1">
              <a:off x="6278280" y="333389"/>
              <a:ext cx="0" cy="1862138"/>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spTree>
    <p:extLst>
      <p:ext uri="{BB962C8B-B14F-4D97-AF65-F5344CB8AC3E}">
        <p14:creationId xmlns:p14="http://schemas.microsoft.com/office/powerpoint/2010/main" val="28792699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732E59-6597-437B-B2F8-E2DD1F86A8F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70E3BC1D-912E-4012-84AC-A509C9EF4F4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E977110C-4AA3-4101-B3BD-140B90AF99C9}"/>
              </a:ext>
            </a:extLst>
          </p:cNvPr>
          <p:cNvSpPr>
            <a:spLocks noGrp="1"/>
          </p:cNvSpPr>
          <p:nvPr>
            <p:ph type="dt" sz="half" idx="10"/>
          </p:nvPr>
        </p:nvSpPr>
        <p:spPr/>
        <p:txBody>
          <a:bodyPr/>
          <a:lstStyle/>
          <a:p>
            <a:fld id="{79488EC4-5CAD-4B95-91D4-11B5C79C54CA}" type="datetime1">
              <a:rPr lang="en-US" smtClean="0"/>
              <a:t>2/5/2023</a:t>
            </a:fld>
            <a:endParaRPr lang="en-US"/>
          </a:p>
        </p:txBody>
      </p:sp>
      <p:sp>
        <p:nvSpPr>
          <p:cNvPr id="5" name="Footer Placeholder 4">
            <a:extLst>
              <a:ext uri="{FF2B5EF4-FFF2-40B4-BE49-F238E27FC236}">
                <a16:creationId xmlns:a16="http://schemas.microsoft.com/office/drawing/2014/main" id="{4C50F189-4D8E-4DE6-8295-CF92FA8BFDEF}"/>
              </a:ext>
            </a:extLst>
          </p:cNvPr>
          <p:cNvSpPr>
            <a:spLocks noGrp="1"/>
          </p:cNvSpPr>
          <p:nvPr>
            <p:ph type="ftr" sz="quarter" idx="11"/>
          </p:nvPr>
        </p:nvSpPr>
        <p:spPr/>
        <p:txBody>
          <a:bodyPr/>
          <a:lstStyle/>
          <a:p>
            <a:r>
              <a:rPr lang="en-GB"/>
              <a:t>Everyone's Smart University  </a:t>
            </a:r>
            <a:r>
              <a:rPr lang="ar-JO"/>
              <a:t>جامعة الجميع الذكية، ماجستير ريادة الأعمال</a:t>
            </a:r>
            <a:endParaRPr lang="en-US"/>
          </a:p>
        </p:txBody>
      </p:sp>
      <p:sp>
        <p:nvSpPr>
          <p:cNvPr id="6" name="Slide Number Placeholder 5">
            <a:extLst>
              <a:ext uri="{FF2B5EF4-FFF2-40B4-BE49-F238E27FC236}">
                <a16:creationId xmlns:a16="http://schemas.microsoft.com/office/drawing/2014/main" id="{575F33EC-1ACF-4D46-AEA5-A20802210B75}"/>
              </a:ext>
            </a:extLst>
          </p:cNvPr>
          <p:cNvSpPr>
            <a:spLocks noGrp="1"/>
          </p:cNvSpPr>
          <p:nvPr>
            <p:ph type="sldNum" sz="quarter" idx="12"/>
          </p:nvPr>
        </p:nvSpPr>
        <p:spPr/>
        <p:txBody>
          <a:bodyPr/>
          <a:lstStyle/>
          <a:p>
            <a:fld id="{FF2BD96E-3838-45D2-9031-D3AF67C920A5}" type="slidenum">
              <a:rPr lang="en-US" smtClean="0"/>
              <a:t>‹#›</a:t>
            </a:fld>
            <a:endParaRPr lang="en-US"/>
          </a:p>
        </p:txBody>
      </p:sp>
    </p:spTree>
    <p:extLst>
      <p:ext uri="{BB962C8B-B14F-4D97-AF65-F5344CB8AC3E}">
        <p14:creationId xmlns:p14="http://schemas.microsoft.com/office/powerpoint/2010/main" val="6034297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045267-19A7-4A3D-9658-AD3F78DD35CB}"/>
              </a:ext>
            </a:extLst>
          </p:cNvPr>
          <p:cNvSpPr>
            <a:spLocks noGrp="1"/>
          </p:cNvSpPr>
          <p:nvPr>
            <p:ph type="title"/>
          </p:nvPr>
        </p:nvSpPr>
        <p:spPr>
          <a:xfrm>
            <a:off x="990000" y="2305800"/>
            <a:ext cx="4636800" cy="2246400"/>
          </a:xfrm>
        </p:spPr>
        <p:txBody>
          <a:bodyPr anchor="ctr">
            <a:normAutofit/>
          </a:bodyPr>
          <a:lstStyle>
            <a:lvl1pPr algn="ctr">
              <a:defRPr sz="48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85F17554-5672-499F-BEB9-AB069E6D15F2}"/>
              </a:ext>
            </a:extLst>
          </p:cNvPr>
          <p:cNvSpPr>
            <a:spLocks noGrp="1"/>
          </p:cNvSpPr>
          <p:nvPr>
            <p:ph type="body" idx="1"/>
          </p:nvPr>
        </p:nvSpPr>
        <p:spPr>
          <a:xfrm>
            <a:off x="6565250" y="2305800"/>
            <a:ext cx="4636800" cy="2246400"/>
          </a:xfrm>
        </p:spPr>
        <p:txBody>
          <a:bodyPr anchor="ctr">
            <a:normAutofit/>
          </a:bodyPr>
          <a:lstStyle>
            <a:lvl1pPr marL="0" indent="0" algn="ctr">
              <a:lnSpc>
                <a:spcPct val="125000"/>
              </a:lnSpc>
              <a:buNone/>
              <a:defRPr sz="2400" i="1">
                <a:solidFill>
                  <a:schemeClr val="tx1">
                    <a:alpha val="6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C0CBA3C6-C279-46AA-B4EE-5F861D83D2AC}"/>
              </a:ext>
            </a:extLst>
          </p:cNvPr>
          <p:cNvSpPr>
            <a:spLocks noGrp="1"/>
          </p:cNvSpPr>
          <p:nvPr>
            <p:ph type="dt" sz="half" idx="10"/>
          </p:nvPr>
        </p:nvSpPr>
        <p:spPr/>
        <p:txBody>
          <a:bodyPr/>
          <a:lstStyle/>
          <a:p>
            <a:fld id="{B66F35FD-F297-4B92-A747-8FC887D9F6A8}" type="datetime1">
              <a:rPr lang="en-US" smtClean="0"/>
              <a:t>2/5/2023</a:t>
            </a:fld>
            <a:endParaRPr lang="en-US" dirty="0"/>
          </a:p>
        </p:txBody>
      </p:sp>
      <p:sp>
        <p:nvSpPr>
          <p:cNvPr id="5" name="Footer Placeholder 4">
            <a:extLst>
              <a:ext uri="{FF2B5EF4-FFF2-40B4-BE49-F238E27FC236}">
                <a16:creationId xmlns:a16="http://schemas.microsoft.com/office/drawing/2014/main" id="{F04C125B-DDB9-4F4E-B9E9-A747E648FC92}"/>
              </a:ext>
            </a:extLst>
          </p:cNvPr>
          <p:cNvSpPr>
            <a:spLocks noGrp="1"/>
          </p:cNvSpPr>
          <p:nvPr>
            <p:ph type="ftr" sz="quarter" idx="11"/>
          </p:nvPr>
        </p:nvSpPr>
        <p:spPr/>
        <p:txBody>
          <a:bodyPr/>
          <a:lstStyle/>
          <a:p>
            <a:r>
              <a:rPr lang="en-GB"/>
              <a:t>Everyone's Smart University  </a:t>
            </a:r>
            <a:r>
              <a:rPr lang="ar-JO"/>
              <a:t>جامعة الجميع الذكية، ماجستير ريادة الأعمال</a:t>
            </a:r>
            <a:endParaRPr lang="en-US"/>
          </a:p>
        </p:txBody>
      </p:sp>
      <p:sp>
        <p:nvSpPr>
          <p:cNvPr id="6" name="Slide Number Placeholder 5">
            <a:extLst>
              <a:ext uri="{FF2B5EF4-FFF2-40B4-BE49-F238E27FC236}">
                <a16:creationId xmlns:a16="http://schemas.microsoft.com/office/drawing/2014/main" id="{A83D465E-E86B-42A8-B18A-9046E40D63D6}"/>
              </a:ext>
            </a:extLst>
          </p:cNvPr>
          <p:cNvSpPr>
            <a:spLocks noGrp="1"/>
          </p:cNvSpPr>
          <p:nvPr>
            <p:ph type="sldNum" sz="quarter" idx="12"/>
          </p:nvPr>
        </p:nvSpPr>
        <p:spPr/>
        <p:txBody>
          <a:bodyPr/>
          <a:lstStyle/>
          <a:p>
            <a:fld id="{FF2BD96E-3838-45D2-9031-D3AF67C920A5}" type="slidenum">
              <a:rPr lang="en-US" smtClean="0"/>
              <a:t>‹#›</a:t>
            </a:fld>
            <a:endParaRPr lang="en-US"/>
          </a:p>
        </p:txBody>
      </p:sp>
      <p:sp>
        <p:nvSpPr>
          <p:cNvPr id="7" name="Oval 6">
            <a:extLst>
              <a:ext uri="{FF2B5EF4-FFF2-40B4-BE49-F238E27FC236}">
                <a16:creationId xmlns:a16="http://schemas.microsoft.com/office/drawing/2014/main" id="{6681007E-0E57-40DB-9A98-D04E0A05937B}"/>
              </a:ext>
            </a:extLst>
          </p:cNvPr>
          <p:cNvSpPr/>
          <p:nvPr/>
        </p:nvSpPr>
        <p:spPr>
          <a:xfrm>
            <a:off x="1437136" y="649304"/>
            <a:ext cx="340415" cy="340415"/>
          </a:xfrm>
          <a:prstGeom prst="ellipse">
            <a:avLst/>
          </a:pr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pPr lvl="0"/>
            <a:endParaRPr lang="en-US">
              <a:solidFill>
                <a:schemeClr val="tx1"/>
              </a:solidFill>
            </a:endParaRPr>
          </a:p>
        </p:txBody>
      </p:sp>
      <p:grpSp>
        <p:nvGrpSpPr>
          <p:cNvPr id="8" name="Group 7">
            <a:extLst>
              <a:ext uri="{FF2B5EF4-FFF2-40B4-BE49-F238E27FC236}">
                <a16:creationId xmlns:a16="http://schemas.microsoft.com/office/drawing/2014/main" id="{4C2D7ED2-BAE3-470E-9EFF-F2A49EDD9767}"/>
              </a:ext>
            </a:extLst>
          </p:cNvPr>
          <p:cNvGrpSpPr/>
          <p:nvPr/>
        </p:nvGrpSpPr>
        <p:grpSpPr>
          <a:xfrm rot="10800000">
            <a:off x="1079500" y="952167"/>
            <a:ext cx="641184" cy="1069728"/>
            <a:chOff x="6484111" y="2967038"/>
            <a:chExt cx="641184" cy="1069728"/>
          </a:xfrm>
        </p:grpSpPr>
        <p:grpSp>
          <p:nvGrpSpPr>
            <p:cNvPr id="9" name="Group 8">
              <a:extLst>
                <a:ext uri="{FF2B5EF4-FFF2-40B4-BE49-F238E27FC236}">
                  <a16:creationId xmlns:a16="http://schemas.microsoft.com/office/drawing/2014/main" id="{15B14D1A-9E1B-41C3-96AA-A5C40C4F9B3A}"/>
                </a:ext>
              </a:extLst>
            </p:cNvPr>
            <p:cNvGrpSpPr/>
            <p:nvPr/>
          </p:nvGrpSpPr>
          <p:grpSpPr>
            <a:xfrm>
              <a:off x="6808136" y="2967038"/>
              <a:ext cx="317159" cy="932400"/>
              <a:chOff x="6808136" y="2967038"/>
              <a:chExt cx="317159" cy="932400"/>
            </a:xfrm>
          </p:grpSpPr>
          <p:sp>
            <p:nvSpPr>
              <p:cNvPr id="14" name="Freeform 68">
                <a:extLst>
                  <a:ext uri="{FF2B5EF4-FFF2-40B4-BE49-F238E27FC236}">
                    <a16:creationId xmlns:a16="http://schemas.microsoft.com/office/drawing/2014/main" id="{00EC83EC-04A6-4533-80A5-B1817F1FB35E}"/>
                  </a:ext>
                </a:extLst>
              </p:cNvPr>
              <p:cNvSpPr>
                <a:spLocks/>
              </p:cNvSpPr>
              <p:nvPr/>
            </p:nvSpPr>
            <p:spPr bwMode="auto">
              <a:xfrm>
                <a:off x="6808136" y="2967038"/>
                <a:ext cx="159772" cy="710627"/>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5" name="Freeform 69">
                <a:extLst>
                  <a:ext uri="{FF2B5EF4-FFF2-40B4-BE49-F238E27FC236}">
                    <a16:creationId xmlns:a16="http://schemas.microsoft.com/office/drawing/2014/main" id="{BF61FF24-9074-4265-ACF4-1AEC3621B766}"/>
                  </a:ext>
                </a:extLst>
              </p:cNvPr>
              <p:cNvSpPr>
                <a:spLocks/>
              </p:cNvSpPr>
              <p:nvPr/>
            </p:nvSpPr>
            <p:spPr bwMode="auto">
              <a:xfrm>
                <a:off x="6967908" y="2967038"/>
                <a:ext cx="157387" cy="710627"/>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6" name="Line 70">
                <a:extLst>
                  <a:ext uri="{FF2B5EF4-FFF2-40B4-BE49-F238E27FC236}">
                    <a16:creationId xmlns:a16="http://schemas.microsoft.com/office/drawing/2014/main" id="{8D31D9FF-672B-4C5E-B4B2-DD86A124413F}"/>
                  </a:ext>
                </a:extLst>
              </p:cNvPr>
              <p:cNvSpPr>
                <a:spLocks noChangeShapeType="1"/>
              </p:cNvSpPr>
              <p:nvPr/>
            </p:nvSpPr>
            <p:spPr bwMode="auto">
              <a:xfrm flipV="1">
                <a:off x="6967908" y="2967038"/>
                <a:ext cx="0" cy="932400"/>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nvGrpSpPr>
            <p:cNvPr id="10" name="Group 9">
              <a:extLst>
                <a:ext uri="{FF2B5EF4-FFF2-40B4-BE49-F238E27FC236}">
                  <a16:creationId xmlns:a16="http://schemas.microsoft.com/office/drawing/2014/main" id="{8991EBFD-EBD5-48CE-9178-AF5B6F50D416}"/>
                </a:ext>
              </a:extLst>
            </p:cNvPr>
            <p:cNvGrpSpPr/>
            <p:nvPr/>
          </p:nvGrpSpPr>
          <p:grpSpPr>
            <a:xfrm rot="18900000" flipH="1">
              <a:off x="6484111" y="3104366"/>
              <a:ext cx="317159" cy="932400"/>
              <a:chOff x="6808136" y="2967038"/>
              <a:chExt cx="317159" cy="932400"/>
            </a:xfrm>
          </p:grpSpPr>
          <p:sp>
            <p:nvSpPr>
              <p:cNvPr id="11" name="Freeform 68">
                <a:extLst>
                  <a:ext uri="{FF2B5EF4-FFF2-40B4-BE49-F238E27FC236}">
                    <a16:creationId xmlns:a16="http://schemas.microsoft.com/office/drawing/2014/main" id="{1B45F046-3129-4A30-9402-44BA590CD1B6}"/>
                  </a:ext>
                </a:extLst>
              </p:cNvPr>
              <p:cNvSpPr>
                <a:spLocks/>
              </p:cNvSpPr>
              <p:nvPr/>
            </p:nvSpPr>
            <p:spPr bwMode="auto">
              <a:xfrm>
                <a:off x="6808136" y="2967038"/>
                <a:ext cx="159772" cy="710627"/>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2" name="Freeform 69">
                <a:extLst>
                  <a:ext uri="{FF2B5EF4-FFF2-40B4-BE49-F238E27FC236}">
                    <a16:creationId xmlns:a16="http://schemas.microsoft.com/office/drawing/2014/main" id="{24589F32-BB2E-46B1-BAB5-75EA779C7A25}"/>
                  </a:ext>
                </a:extLst>
              </p:cNvPr>
              <p:cNvSpPr>
                <a:spLocks/>
              </p:cNvSpPr>
              <p:nvPr/>
            </p:nvSpPr>
            <p:spPr bwMode="auto">
              <a:xfrm>
                <a:off x="6967908" y="2967038"/>
                <a:ext cx="157387" cy="710627"/>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3" name="Line 70">
                <a:extLst>
                  <a:ext uri="{FF2B5EF4-FFF2-40B4-BE49-F238E27FC236}">
                    <a16:creationId xmlns:a16="http://schemas.microsoft.com/office/drawing/2014/main" id="{0BD46CA5-AE89-4413-AB8D-347179D88133}"/>
                  </a:ext>
                </a:extLst>
              </p:cNvPr>
              <p:cNvSpPr>
                <a:spLocks noChangeShapeType="1"/>
              </p:cNvSpPr>
              <p:nvPr/>
            </p:nvSpPr>
            <p:spPr bwMode="auto">
              <a:xfrm flipV="1">
                <a:off x="6967908" y="2967038"/>
                <a:ext cx="0" cy="932400"/>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cxnSp>
        <p:nvCxnSpPr>
          <p:cNvPr id="17" name="Straight Connector 16">
            <a:extLst>
              <a:ext uri="{FF2B5EF4-FFF2-40B4-BE49-F238E27FC236}">
                <a16:creationId xmlns:a16="http://schemas.microsoft.com/office/drawing/2014/main" id="{4043A360-3214-4DB8-BD85-C6AE48D02D3A}"/>
              </a:ext>
            </a:extLst>
          </p:cNvPr>
          <p:cNvCxnSpPr>
            <a:cxnSpLocks/>
          </p:cNvCxnSpPr>
          <p:nvPr/>
        </p:nvCxnSpPr>
        <p:spPr>
          <a:xfrm rot="16200000" flipH="1">
            <a:off x="5826000" y="3429001"/>
            <a:ext cx="540000" cy="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9736595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84AEE3-6C7B-402E-B26D-1D079D78D307}"/>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B1101641-6BDA-433D-9393-1DDACE06701C}"/>
              </a:ext>
            </a:extLst>
          </p:cNvPr>
          <p:cNvSpPr>
            <a:spLocks noGrp="1"/>
          </p:cNvSpPr>
          <p:nvPr>
            <p:ph sz="half" idx="1"/>
          </p:nvPr>
        </p:nvSpPr>
        <p:spPr>
          <a:xfrm>
            <a:off x="989400" y="1685925"/>
            <a:ext cx="4928400" cy="40925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DB8F8D2A-A489-488D-B1E1-23F36D3E95C7}"/>
              </a:ext>
            </a:extLst>
          </p:cNvPr>
          <p:cNvSpPr>
            <a:spLocks noGrp="1"/>
          </p:cNvSpPr>
          <p:nvPr>
            <p:ph sz="half" idx="2"/>
          </p:nvPr>
        </p:nvSpPr>
        <p:spPr>
          <a:xfrm>
            <a:off x="6274202" y="1685925"/>
            <a:ext cx="4928400" cy="40925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1CA242E8-AEEF-4BBD-94E9-86F89D69522C}"/>
              </a:ext>
            </a:extLst>
          </p:cNvPr>
          <p:cNvSpPr>
            <a:spLocks noGrp="1"/>
          </p:cNvSpPr>
          <p:nvPr>
            <p:ph type="dt" sz="half" idx="10"/>
          </p:nvPr>
        </p:nvSpPr>
        <p:spPr/>
        <p:txBody>
          <a:bodyPr/>
          <a:lstStyle/>
          <a:p>
            <a:fld id="{E6B1BC8A-50C9-4E76-B354-C19320F2886F}" type="datetime1">
              <a:rPr lang="en-US" smtClean="0"/>
              <a:t>2/5/2023</a:t>
            </a:fld>
            <a:endParaRPr lang="en-US"/>
          </a:p>
        </p:txBody>
      </p:sp>
      <p:sp>
        <p:nvSpPr>
          <p:cNvPr id="6" name="Footer Placeholder 5">
            <a:extLst>
              <a:ext uri="{FF2B5EF4-FFF2-40B4-BE49-F238E27FC236}">
                <a16:creationId xmlns:a16="http://schemas.microsoft.com/office/drawing/2014/main" id="{BD58D2CA-06C9-412D-A5D6-F97DDBBB03DB}"/>
              </a:ext>
            </a:extLst>
          </p:cNvPr>
          <p:cNvSpPr>
            <a:spLocks noGrp="1"/>
          </p:cNvSpPr>
          <p:nvPr>
            <p:ph type="ftr" sz="quarter" idx="11"/>
          </p:nvPr>
        </p:nvSpPr>
        <p:spPr/>
        <p:txBody>
          <a:bodyPr/>
          <a:lstStyle/>
          <a:p>
            <a:r>
              <a:rPr lang="en-GB"/>
              <a:t>Everyone's Smart University  </a:t>
            </a:r>
            <a:r>
              <a:rPr lang="ar-JO"/>
              <a:t>جامعة الجميع الذكية، ماجستير ريادة الأعمال</a:t>
            </a:r>
            <a:endParaRPr lang="en-US"/>
          </a:p>
        </p:txBody>
      </p:sp>
      <p:sp>
        <p:nvSpPr>
          <p:cNvPr id="7" name="Slide Number Placeholder 6">
            <a:extLst>
              <a:ext uri="{FF2B5EF4-FFF2-40B4-BE49-F238E27FC236}">
                <a16:creationId xmlns:a16="http://schemas.microsoft.com/office/drawing/2014/main" id="{021A80D9-E04B-47BF-80DA-01E68346A51C}"/>
              </a:ext>
            </a:extLst>
          </p:cNvPr>
          <p:cNvSpPr>
            <a:spLocks noGrp="1"/>
          </p:cNvSpPr>
          <p:nvPr>
            <p:ph type="sldNum" sz="quarter" idx="12"/>
          </p:nvPr>
        </p:nvSpPr>
        <p:spPr/>
        <p:txBody>
          <a:bodyPr/>
          <a:lstStyle/>
          <a:p>
            <a:fld id="{FF2BD96E-3838-45D2-9031-D3AF67C920A5}" type="slidenum">
              <a:rPr lang="en-US" smtClean="0"/>
              <a:t>‹#›</a:t>
            </a:fld>
            <a:endParaRPr lang="en-US"/>
          </a:p>
        </p:txBody>
      </p:sp>
    </p:spTree>
    <p:extLst>
      <p:ext uri="{BB962C8B-B14F-4D97-AF65-F5344CB8AC3E}">
        <p14:creationId xmlns:p14="http://schemas.microsoft.com/office/powerpoint/2010/main" val="254126882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A42251-8A4B-463E-982B-C657C3810F36}"/>
              </a:ext>
            </a:extLst>
          </p:cNvPr>
          <p:cNvSpPr>
            <a:spLocks noGrp="1"/>
          </p:cNvSpPr>
          <p:nvPr>
            <p:ph type="title"/>
          </p:nvPr>
        </p:nvSpPr>
        <p:spPr>
          <a:xfrm>
            <a:off x="989400" y="395289"/>
            <a:ext cx="10213200" cy="1112836"/>
          </a:xfrm>
        </p:spPr>
        <p:txBody>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61C74D5E-AC0B-46BF-8840-61CC89C3B6BE}"/>
              </a:ext>
            </a:extLst>
          </p:cNvPr>
          <p:cNvSpPr>
            <a:spLocks noGrp="1"/>
          </p:cNvSpPr>
          <p:nvPr>
            <p:ph type="body" idx="1"/>
          </p:nvPr>
        </p:nvSpPr>
        <p:spPr>
          <a:xfrm>
            <a:off x="989399" y="1736732"/>
            <a:ext cx="4928400" cy="661912"/>
          </a:xfrm>
        </p:spPr>
        <p:txBody>
          <a:bodyPr anchor="b">
            <a:normAutofit/>
          </a:bodyPr>
          <a:lstStyle>
            <a:lvl1pPr marL="0" indent="0">
              <a:buNone/>
              <a:defRPr sz="1600" b="0"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901A0738-7A90-4A35-AB98-9656D6187286}"/>
              </a:ext>
            </a:extLst>
          </p:cNvPr>
          <p:cNvSpPr>
            <a:spLocks noGrp="1"/>
          </p:cNvSpPr>
          <p:nvPr>
            <p:ph sz="half" idx="2"/>
          </p:nvPr>
        </p:nvSpPr>
        <p:spPr>
          <a:xfrm>
            <a:off x="989400" y="2431256"/>
            <a:ext cx="4928400" cy="334724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5DADFE01-1BA7-4288-9355-8B2B508BE582}"/>
              </a:ext>
            </a:extLst>
          </p:cNvPr>
          <p:cNvSpPr>
            <a:spLocks noGrp="1"/>
          </p:cNvSpPr>
          <p:nvPr>
            <p:ph type="body" sz="quarter" idx="3"/>
          </p:nvPr>
        </p:nvSpPr>
        <p:spPr>
          <a:xfrm>
            <a:off x="6274200" y="1736732"/>
            <a:ext cx="4928400" cy="662400"/>
          </a:xfrm>
        </p:spPr>
        <p:txBody>
          <a:bodyPr anchor="b">
            <a:normAutofit/>
          </a:bodyPr>
          <a:lstStyle>
            <a:lvl1pPr marL="0" indent="0">
              <a:buNone/>
              <a:defRPr sz="1600" b="0"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F7D49F77-6C55-47AC-B1AE-5D9906DBD7F6}"/>
              </a:ext>
            </a:extLst>
          </p:cNvPr>
          <p:cNvSpPr>
            <a:spLocks noGrp="1"/>
          </p:cNvSpPr>
          <p:nvPr>
            <p:ph sz="quarter" idx="4"/>
          </p:nvPr>
        </p:nvSpPr>
        <p:spPr>
          <a:xfrm>
            <a:off x="6274200" y="2431257"/>
            <a:ext cx="4928400" cy="334724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21D8EF53-AF86-47E8-83DC-8C419847A639}"/>
              </a:ext>
            </a:extLst>
          </p:cNvPr>
          <p:cNvSpPr>
            <a:spLocks noGrp="1"/>
          </p:cNvSpPr>
          <p:nvPr>
            <p:ph type="dt" sz="half" idx="10"/>
          </p:nvPr>
        </p:nvSpPr>
        <p:spPr/>
        <p:txBody>
          <a:bodyPr/>
          <a:lstStyle/>
          <a:p>
            <a:fld id="{CEC74CD3-73F8-4C76-BD05-0A3E8CE21F44}" type="datetime1">
              <a:rPr lang="en-US" smtClean="0"/>
              <a:t>2/5/2023</a:t>
            </a:fld>
            <a:endParaRPr lang="en-US"/>
          </a:p>
        </p:txBody>
      </p:sp>
      <p:sp>
        <p:nvSpPr>
          <p:cNvPr id="8" name="Footer Placeholder 7">
            <a:extLst>
              <a:ext uri="{FF2B5EF4-FFF2-40B4-BE49-F238E27FC236}">
                <a16:creationId xmlns:a16="http://schemas.microsoft.com/office/drawing/2014/main" id="{5C01D653-ED9A-46D3-A97F-B5FA1DAE6CA9}"/>
              </a:ext>
            </a:extLst>
          </p:cNvPr>
          <p:cNvSpPr>
            <a:spLocks noGrp="1"/>
          </p:cNvSpPr>
          <p:nvPr>
            <p:ph type="ftr" sz="quarter" idx="11"/>
          </p:nvPr>
        </p:nvSpPr>
        <p:spPr/>
        <p:txBody>
          <a:bodyPr/>
          <a:lstStyle/>
          <a:p>
            <a:r>
              <a:rPr lang="en-GB"/>
              <a:t>Everyone's Smart University  </a:t>
            </a:r>
            <a:r>
              <a:rPr lang="ar-JO"/>
              <a:t>جامعة الجميع الذكية، ماجستير ريادة الأعمال</a:t>
            </a:r>
            <a:endParaRPr lang="en-US"/>
          </a:p>
        </p:txBody>
      </p:sp>
      <p:sp>
        <p:nvSpPr>
          <p:cNvPr id="9" name="Slide Number Placeholder 8">
            <a:extLst>
              <a:ext uri="{FF2B5EF4-FFF2-40B4-BE49-F238E27FC236}">
                <a16:creationId xmlns:a16="http://schemas.microsoft.com/office/drawing/2014/main" id="{CC5B9B66-64EA-4022-BD96-ECF2A80CE2F0}"/>
              </a:ext>
            </a:extLst>
          </p:cNvPr>
          <p:cNvSpPr>
            <a:spLocks noGrp="1"/>
          </p:cNvSpPr>
          <p:nvPr>
            <p:ph type="sldNum" sz="quarter" idx="12"/>
          </p:nvPr>
        </p:nvSpPr>
        <p:spPr/>
        <p:txBody>
          <a:bodyPr/>
          <a:lstStyle/>
          <a:p>
            <a:fld id="{FF2BD96E-3838-45D2-9031-D3AF67C920A5}" type="slidenum">
              <a:rPr lang="en-US" smtClean="0"/>
              <a:t>‹#›</a:t>
            </a:fld>
            <a:endParaRPr lang="en-US"/>
          </a:p>
        </p:txBody>
      </p:sp>
    </p:spTree>
    <p:extLst>
      <p:ext uri="{BB962C8B-B14F-4D97-AF65-F5344CB8AC3E}">
        <p14:creationId xmlns:p14="http://schemas.microsoft.com/office/powerpoint/2010/main" val="4542405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33B6B0-54DE-4F2D-84DD-D06CD3B117B4}"/>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AEFFE053-BB16-4940-B248-2D496BB29975}"/>
              </a:ext>
            </a:extLst>
          </p:cNvPr>
          <p:cNvSpPr>
            <a:spLocks noGrp="1"/>
          </p:cNvSpPr>
          <p:nvPr>
            <p:ph type="dt" sz="half" idx="10"/>
          </p:nvPr>
        </p:nvSpPr>
        <p:spPr/>
        <p:txBody>
          <a:bodyPr/>
          <a:lstStyle/>
          <a:p>
            <a:fld id="{060D0AEB-43F1-4FCB-9F66-9ACE2B8423D1}" type="datetime1">
              <a:rPr lang="en-US" smtClean="0"/>
              <a:t>2/5/2023</a:t>
            </a:fld>
            <a:endParaRPr lang="en-US"/>
          </a:p>
        </p:txBody>
      </p:sp>
      <p:sp>
        <p:nvSpPr>
          <p:cNvPr id="4" name="Footer Placeholder 3">
            <a:extLst>
              <a:ext uri="{FF2B5EF4-FFF2-40B4-BE49-F238E27FC236}">
                <a16:creationId xmlns:a16="http://schemas.microsoft.com/office/drawing/2014/main" id="{31FBD80C-6CA1-42DB-B732-4807A27DA8C7}"/>
              </a:ext>
            </a:extLst>
          </p:cNvPr>
          <p:cNvSpPr>
            <a:spLocks noGrp="1"/>
          </p:cNvSpPr>
          <p:nvPr>
            <p:ph type="ftr" sz="quarter" idx="11"/>
          </p:nvPr>
        </p:nvSpPr>
        <p:spPr/>
        <p:txBody>
          <a:bodyPr/>
          <a:lstStyle/>
          <a:p>
            <a:r>
              <a:rPr lang="en-GB"/>
              <a:t>Everyone's Smart University  </a:t>
            </a:r>
            <a:r>
              <a:rPr lang="ar-JO"/>
              <a:t>جامعة الجميع الذكية، ماجستير ريادة الأعمال</a:t>
            </a:r>
            <a:endParaRPr lang="en-US"/>
          </a:p>
        </p:txBody>
      </p:sp>
      <p:sp>
        <p:nvSpPr>
          <p:cNvPr id="5" name="Slide Number Placeholder 4">
            <a:extLst>
              <a:ext uri="{FF2B5EF4-FFF2-40B4-BE49-F238E27FC236}">
                <a16:creationId xmlns:a16="http://schemas.microsoft.com/office/drawing/2014/main" id="{B7A9DA86-C177-42C6-90F8-37C6844A2AA8}"/>
              </a:ext>
            </a:extLst>
          </p:cNvPr>
          <p:cNvSpPr>
            <a:spLocks noGrp="1"/>
          </p:cNvSpPr>
          <p:nvPr>
            <p:ph type="sldNum" sz="quarter" idx="12"/>
          </p:nvPr>
        </p:nvSpPr>
        <p:spPr/>
        <p:txBody>
          <a:bodyPr/>
          <a:lstStyle/>
          <a:p>
            <a:fld id="{FF2BD96E-3838-45D2-9031-D3AF67C920A5}" type="slidenum">
              <a:rPr lang="en-US" smtClean="0"/>
              <a:t>‹#›</a:t>
            </a:fld>
            <a:endParaRPr lang="en-US"/>
          </a:p>
        </p:txBody>
      </p:sp>
    </p:spTree>
    <p:extLst>
      <p:ext uri="{BB962C8B-B14F-4D97-AF65-F5344CB8AC3E}">
        <p14:creationId xmlns:p14="http://schemas.microsoft.com/office/powerpoint/2010/main" val="31441623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746A27C-9BDA-43B3-96EA-C145EA7F04DE}"/>
              </a:ext>
            </a:extLst>
          </p:cNvPr>
          <p:cNvSpPr>
            <a:spLocks noGrp="1"/>
          </p:cNvSpPr>
          <p:nvPr>
            <p:ph type="dt" sz="half" idx="10"/>
          </p:nvPr>
        </p:nvSpPr>
        <p:spPr/>
        <p:txBody>
          <a:bodyPr/>
          <a:lstStyle/>
          <a:p>
            <a:fld id="{C4C6474B-469B-40E9-ADCC-BB7F0038DF97}" type="datetime1">
              <a:rPr lang="en-US" smtClean="0"/>
              <a:t>2/5/2023</a:t>
            </a:fld>
            <a:endParaRPr lang="en-US"/>
          </a:p>
        </p:txBody>
      </p:sp>
      <p:sp>
        <p:nvSpPr>
          <p:cNvPr id="3" name="Footer Placeholder 2">
            <a:extLst>
              <a:ext uri="{FF2B5EF4-FFF2-40B4-BE49-F238E27FC236}">
                <a16:creationId xmlns:a16="http://schemas.microsoft.com/office/drawing/2014/main" id="{791FBD5E-AA17-42F1-8615-49F2664DD46F}"/>
              </a:ext>
            </a:extLst>
          </p:cNvPr>
          <p:cNvSpPr>
            <a:spLocks noGrp="1"/>
          </p:cNvSpPr>
          <p:nvPr>
            <p:ph type="ftr" sz="quarter" idx="11"/>
          </p:nvPr>
        </p:nvSpPr>
        <p:spPr/>
        <p:txBody>
          <a:bodyPr/>
          <a:lstStyle/>
          <a:p>
            <a:r>
              <a:rPr lang="en-GB"/>
              <a:t>Everyone's Smart University  </a:t>
            </a:r>
            <a:r>
              <a:rPr lang="ar-JO"/>
              <a:t>جامعة الجميع الذكية، ماجستير ريادة الأعمال</a:t>
            </a:r>
            <a:endParaRPr lang="en-US"/>
          </a:p>
        </p:txBody>
      </p:sp>
      <p:sp>
        <p:nvSpPr>
          <p:cNvPr id="4" name="Slide Number Placeholder 3">
            <a:extLst>
              <a:ext uri="{FF2B5EF4-FFF2-40B4-BE49-F238E27FC236}">
                <a16:creationId xmlns:a16="http://schemas.microsoft.com/office/drawing/2014/main" id="{AE57A2D5-EBE5-43DD-8CF2-8B90801A0DF5}"/>
              </a:ext>
            </a:extLst>
          </p:cNvPr>
          <p:cNvSpPr>
            <a:spLocks noGrp="1"/>
          </p:cNvSpPr>
          <p:nvPr>
            <p:ph type="sldNum" sz="quarter" idx="12"/>
          </p:nvPr>
        </p:nvSpPr>
        <p:spPr/>
        <p:txBody>
          <a:bodyPr/>
          <a:lstStyle/>
          <a:p>
            <a:fld id="{FF2BD96E-3838-45D2-9031-D3AF67C920A5}" type="slidenum">
              <a:rPr lang="en-US" smtClean="0"/>
              <a:t>‹#›</a:t>
            </a:fld>
            <a:endParaRPr lang="en-US"/>
          </a:p>
        </p:txBody>
      </p:sp>
    </p:spTree>
    <p:extLst>
      <p:ext uri="{BB962C8B-B14F-4D97-AF65-F5344CB8AC3E}">
        <p14:creationId xmlns:p14="http://schemas.microsoft.com/office/powerpoint/2010/main" val="176117539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4451E1-40E1-4ED2-A9E3-6376E774AD27}"/>
              </a:ext>
            </a:extLst>
          </p:cNvPr>
          <p:cNvSpPr>
            <a:spLocks noGrp="1"/>
          </p:cNvSpPr>
          <p:nvPr>
            <p:ph type="title"/>
          </p:nvPr>
        </p:nvSpPr>
        <p:spPr>
          <a:xfrm>
            <a:off x="990001" y="955674"/>
            <a:ext cx="3531600" cy="1384995"/>
          </a:xfrm>
        </p:spPr>
        <p:txBody>
          <a:bodyPr anchor="b">
            <a:normAutofit/>
          </a:bodyPr>
          <a:lstStyle>
            <a:lvl1pPr>
              <a:defRPr sz="28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49BAAE5E-AD83-40D4-8BDB-6B25250247AA}"/>
              </a:ext>
            </a:extLst>
          </p:cNvPr>
          <p:cNvSpPr>
            <a:spLocks noGrp="1"/>
          </p:cNvSpPr>
          <p:nvPr>
            <p:ph idx="1"/>
          </p:nvPr>
        </p:nvSpPr>
        <p:spPr>
          <a:xfrm>
            <a:off x="5444850" y="882651"/>
            <a:ext cx="5760000" cy="4895849"/>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4D4DF8E2-A28B-4889-AD9E-1D733FEA2E0C}"/>
              </a:ext>
            </a:extLst>
          </p:cNvPr>
          <p:cNvSpPr>
            <a:spLocks noGrp="1"/>
          </p:cNvSpPr>
          <p:nvPr>
            <p:ph type="body" sz="half" idx="2"/>
          </p:nvPr>
        </p:nvSpPr>
        <p:spPr>
          <a:xfrm>
            <a:off x="989401" y="2584759"/>
            <a:ext cx="3531600" cy="3193741"/>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52EF812-B775-468C-84D9-4394CC19F298}"/>
              </a:ext>
            </a:extLst>
          </p:cNvPr>
          <p:cNvSpPr>
            <a:spLocks noGrp="1"/>
          </p:cNvSpPr>
          <p:nvPr>
            <p:ph type="dt" sz="half" idx="10"/>
          </p:nvPr>
        </p:nvSpPr>
        <p:spPr/>
        <p:txBody>
          <a:bodyPr/>
          <a:lstStyle/>
          <a:p>
            <a:fld id="{6C4C98A2-B294-4723-B468-67C3C7A98965}" type="datetime1">
              <a:rPr lang="en-US" smtClean="0"/>
              <a:t>2/5/2023</a:t>
            </a:fld>
            <a:endParaRPr lang="en-US"/>
          </a:p>
        </p:txBody>
      </p:sp>
      <p:sp>
        <p:nvSpPr>
          <p:cNvPr id="6" name="Footer Placeholder 5">
            <a:extLst>
              <a:ext uri="{FF2B5EF4-FFF2-40B4-BE49-F238E27FC236}">
                <a16:creationId xmlns:a16="http://schemas.microsoft.com/office/drawing/2014/main" id="{9DE1DEB3-5237-467C-A5B6-EDA7F366EB60}"/>
              </a:ext>
            </a:extLst>
          </p:cNvPr>
          <p:cNvSpPr>
            <a:spLocks noGrp="1"/>
          </p:cNvSpPr>
          <p:nvPr>
            <p:ph type="ftr" sz="quarter" idx="11"/>
          </p:nvPr>
        </p:nvSpPr>
        <p:spPr/>
        <p:txBody>
          <a:bodyPr/>
          <a:lstStyle/>
          <a:p>
            <a:r>
              <a:rPr lang="en-GB"/>
              <a:t>Everyone's Smart University  </a:t>
            </a:r>
            <a:r>
              <a:rPr lang="ar-JO"/>
              <a:t>جامعة الجميع الذكية، ماجستير ريادة الأعمال</a:t>
            </a:r>
            <a:endParaRPr lang="en-US"/>
          </a:p>
        </p:txBody>
      </p:sp>
      <p:sp>
        <p:nvSpPr>
          <p:cNvPr id="7" name="Slide Number Placeholder 6">
            <a:extLst>
              <a:ext uri="{FF2B5EF4-FFF2-40B4-BE49-F238E27FC236}">
                <a16:creationId xmlns:a16="http://schemas.microsoft.com/office/drawing/2014/main" id="{41877A6B-440F-4D7B-92DA-1B964D029F12}"/>
              </a:ext>
            </a:extLst>
          </p:cNvPr>
          <p:cNvSpPr>
            <a:spLocks noGrp="1"/>
          </p:cNvSpPr>
          <p:nvPr>
            <p:ph type="sldNum" sz="quarter" idx="12"/>
          </p:nvPr>
        </p:nvSpPr>
        <p:spPr/>
        <p:txBody>
          <a:bodyPr/>
          <a:lstStyle/>
          <a:p>
            <a:fld id="{FF2BD96E-3838-45D2-9031-D3AF67C920A5}" type="slidenum">
              <a:rPr lang="en-US" smtClean="0"/>
              <a:t>‹#›</a:t>
            </a:fld>
            <a:endParaRPr lang="en-US"/>
          </a:p>
        </p:txBody>
      </p:sp>
      <p:cxnSp>
        <p:nvCxnSpPr>
          <p:cNvPr id="10" name="Straight Connector 9">
            <a:extLst>
              <a:ext uri="{FF2B5EF4-FFF2-40B4-BE49-F238E27FC236}">
                <a16:creationId xmlns:a16="http://schemas.microsoft.com/office/drawing/2014/main" id="{DC89B2F1-1E32-44DB-B50E-BEA1896CAD81}"/>
              </a:ext>
              <a:ext uri="{C183D7F6-B498-43B3-948B-1728B52AA6E4}">
                <adec:decorative xmlns:adec="http://schemas.microsoft.com/office/drawing/2017/decorative" val="0"/>
              </a:ext>
            </a:extLst>
          </p:cNvPr>
          <p:cNvCxnSpPr>
            <a:cxnSpLocks/>
          </p:cNvCxnSpPr>
          <p:nvPr/>
        </p:nvCxnSpPr>
        <p:spPr>
          <a:xfrm>
            <a:off x="4979988" y="540000"/>
            <a:ext cx="0" cy="5778000"/>
          </a:xfrm>
          <a:prstGeom prst="line">
            <a:avLst/>
          </a:prstGeom>
          <a:ln w="12700">
            <a:solidFill>
              <a:srgbClr val="FFFFFF">
                <a:alpha val="4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2913002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6B204-119E-45DB-A177-995FF5D9B4E5}"/>
              </a:ext>
            </a:extLst>
          </p:cNvPr>
          <p:cNvSpPr>
            <a:spLocks noGrp="1"/>
          </p:cNvSpPr>
          <p:nvPr>
            <p:ph type="title"/>
          </p:nvPr>
        </p:nvSpPr>
        <p:spPr>
          <a:xfrm>
            <a:off x="990000" y="955456"/>
            <a:ext cx="3531600" cy="1384995"/>
          </a:xfrm>
        </p:spPr>
        <p:txBody>
          <a:bodyPr anchor="b" anchorCtr="0">
            <a:normAutofit/>
          </a:bodyPr>
          <a:lstStyle>
            <a:lvl1pPr>
              <a:defRPr sz="28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9CCD3036-53A8-4361-AAAC-D8072EB470FE}"/>
              </a:ext>
            </a:extLst>
          </p:cNvPr>
          <p:cNvSpPr>
            <a:spLocks noGrp="1"/>
          </p:cNvSpPr>
          <p:nvPr>
            <p:ph type="pic" idx="1"/>
          </p:nvPr>
        </p:nvSpPr>
        <p:spPr>
          <a:xfrm>
            <a:off x="5537200" y="540001"/>
            <a:ext cx="6115050" cy="52385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a:extLst>
              <a:ext uri="{FF2B5EF4-FFF2-40B4-BE49-F238E27FC236}">
                <a16:creationId xmlns:a16="http://schemas.microsoft.com/office/drawing/2014/main" id="{D0FCFCD5-820E-47D9-9A60-57680C4C9405}"/>
              </a:ext>
            </a:extLst>
          </p:cNvPr>
          <p:cNvSpPr>
            <a:spLocks noGrp="1"/>
          </p:cNvSpPr>
          <p:nvPr>
            <p:ph type="body" sz="half" idx="2"/>
          </p:nvPr>
        </p:nvSpPr>
        <p:spPr>
          <a:xfrm>
            <a:off x="990000" y="2584758"/>
            <a:ext cx="3531600" cy="3284229"/>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52446C3-A62E-4690-9098-53D59C4C33E0}"/>
              </a:ext>
            </a:extLst>
          </p:cNvPr>
          <p:cNvSpPr>
            <a:spLocks noGrp="1"/>
          </p:cNvSpPr>
          <p:nvPr>
            <p:ph type="dt" sz="half" idx="10"/>
          </p:nvPr>
        </p:nvSpPr>
        <p:spPr/>
        <p:txBody>
          <a:bodyPr/>
          <a:lstStyle/>
          <a:p>
            <a:fld id="{CFE60DD3-9326-4806-93B8-9B490C5D9A64}" type="datetime1">
              <a:rPr lang="en-US" smtClean="0"/>
              <a:t>2/5/2023</a:t>
            </a:fld>
            <a:endParaRPr lang="en-US"/>
          </a:p>
        </p:txBody>
      </p:sp>
      <p:sp>
        <p:nvSpPr>
          <p:cNvPr id="6" name="Footer Placeholder 5">
            <a:extLst>
              <a:ext uri="{FF2B5EF4-FFF2-40B4-BE49-F238E27FC236}">
                <a16:creationId xmlns:a16="http://schemas.microsoft.com/office/drawing/2014/main" id="{40A6C8B8-EA3D-45E5-950A-B6F1EA0B4782}"/>
              </a:ext>
            </a:extLst>
          </p:cNvPr>
          <p:cNvSpPr>
            <a:spLocks noGrp="1"/>
          </p:cNvSpPr>
          <p:nvPr>
            <p:ph type="ftr" sz="quarter" idx="11"/>
          </p:nvPr>
        </p:nvSpPr>
        <p:spPr/>
        <p:txBody>
          <a:bodyPr/>
          <a:lstStyle/>
          <a:p>
            <a:r>
              <a:rPr lang="en-GB"/>
              <a:t>Everyone's Smart University  </a:t>
            </a:r>
            <a:r>
              <a:rPr lang="ar-JO"/>
              <a:t>جامعة الجميع الذكية، ماجستير ريادة الأعمال</a:t>
            </a:r>
            <a:endParaRPr lang="en-US"/>
          </a:p>
        </p:txBody>
      </p:sp>
      <p:sp>
        <p:nvSpPr>
          <p:cNvPr id="7" name="Slide Number Placeholder 6">
            <a:extLst>
              <a:ext uri="{FF2B5EF4-FFF2-40B4-BE49-F238E27FC236}">
                <a16:creationId xmlns:a16="http://schemas.microsoft.com/office/drawing/2014/main" id="{A72ACAB7-ADBF-42E5-A214-232BA9EFB3B6}"/>
              </a:ext>
            </a:extLst>
          </p:cNvPr>
          <p:cNvSpPr>
            <a:spLocks noGrp="1"/>
          </p:cNvSpPr>
          <p:nvPr>
            <p:ph type="sldNum" sz="quarter" idx="12"/>
          </p:nvPr>
        </p:nvSpPr>
        <p:spPr/>
        <p:txBody>
          <a:bodyPr/>
          <a:lstStyle/>
          <a:p>
            <a:fld id="{FF2BD96E-3838-45D2-9031-D3AF67C920A5}" type="slidenum">
              <a:rPr lang="en-US" smtClean="0"/>
              <a:t>‹#›</a:t>
            </a:fld>
            <a:endParaRPr lang="en-US"/>
          </a:p>
        </p:txBody>
      </p:sp>
      <p:cxnSp>
        <p:nvCxnSpPr>
          <p:cNvPr id="9" name="Straight Connector 8">
            <a:extLst>
              <a:ext uri="{FF2B5EF4-FFF2-40B4-BE49-F238E27FC236}">
                <a16:creationId xmlns:a16="http://schemas.microsoft.com/office/drawing/2014/main" id="{D0E80DA6-B971-46B7-B0D3-8581AE0B6ACB}"/>
              </a:ext>
              <a:ext uri="{C183D7F6-B498-43B3-948B-1728B52AA6E4}">
                <adec:decorative xmlns:adec="http://schemas.microsoft.com/office/drawing/2017/decorative" val="0"/>
              </a:ext>
            </a:extLst>
          </p:cNvPr>
          <p:cNvCxnSpPr>
            <a:cxnSpLocks/>
          </p:cNvCxnSpPr>
          <p:nvPr/>
        </p:nvCxnSpPr>
        <p:spPr>
          <a:xfrm>
            <a:off x="4979988" y="540000"/>
            <a:ext cx="0" cy="5778000"/>
          </a:xfrm>
          <a:prstGeom prst="line">
            <a:avLst/>
          </a:prstGeom>
          <a:ln w="12700">
            <a:solidFill>
              <a:srgbClr val="FFFFFF">
                <a:alpha val="4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011275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2FB6D0-92CA-4910-AE77-E238F4C89D52}"/>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7A913172-A138-4DD4-A5B1-58BA6250782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73897B9-E4AD-469B-A60D-9A1A4BD1980A}"/>
              </a:ext>
            </a:extLst>
          </p:cNvPr>
          <p:cNvSpPr>
            <a:spLocks noGrp="1"/>
          </p:cNvSpPr>
          <p:nvPr>
            <p:ph type="dt" sz="half" idx="10"/>
          </p:nvPr>
        </p:nvSpPr>
        <p:spPr/>
        <p:txBody>
          <a:bodyPr/>
          <a:lstStyle/>
          <a:p>
            <a:fld id="{20AAA603-C4F6-4E97-A277-05863202A7DC}" type="datetime1">
              <a:rPr lang="en-US" smtClean="0"/>
              <a:t>2/5/2023</a:t>
            </a:fld>
            <a:endParaRPr lang="en-US"/>
          </a:p>
        </p:txBody>
      </p:sp>
      <p:sp>
        <p:nvSpPr>
          <p:cNvPr id="5" name="Footer Placeholder 4">
            <a:extLst>
              <a:ext uri="{FF2B5EF4-FFF2-40B4-BE49-F238E27FC236}">
                <a16:creationId xmlns:a16="http://schemas.microsoft.com/office/drawing/2014/main" id="{31C5E1B0-48D6-4F99-9955-39958BA969EC}"/>
              </a:ext>
            </a:extLst>
          </p:cNvPr>
          <p:cNvSpPr>
            <a:spLocks noGrp="1"/>
          </p:cNvSpPr>
          <p:nvPr>
            <p:ph type="ftr" sz="quarter" idx="11"/>
          </p:nvPr>
        </p:nvSpPr>
        <p:spPr/>
        <p:txBody>
          <a:bodyPr/>
          <a:lstStyle/>
          <a:p>
            <a:r>
              <a:rPr lang="en-GB"/>
              <a:t>Everyone's Smart University  </a:t>
            </a:r>
            <a:r>
              <a:rPr lang="ar-JO"/>
              <a:t>جامعة الجميع الذكية، ماجستير ريادة الأعمال</a:t>
            </a:r>
            <a:endParaRPr lang="en-US"/>
          </a:p>
        </p:txBody>
      </p:sp>
      <p:sp>
        <p:nvSpPr>
          <p:cNvPr id="6" name="Slide Number Placeholder 5">
            <a:extLst>
              <a:ext uri="{FF2B5EF4-FFF2-40B4-BE49-F238E27FC236}">
                <a16:creationId xmlns:a16="http://schemas.microsoft.com/office/drawing/2014/main" id="{F59F49DA-55D4-4E36-AEB9-A0E99E31A87E}"/>
              </a:ext>
            </a:extLst>
          </p:cNvPr>
          <p:cNvSpPr>
            <a:spLocks noGrp="1"/>
          </p:cNvSpPr>
          <p:nvPr>
            <p:ph type="sldNum" sz="quarter" idx="12"/>
          </p:nvPr>
        </p:nvSpPr>
        <p:spPr/>
        <p:txBody>
          <a:bodyPr/>
          <a:lstStyle/>
          <a:p>
            <a:fld id="{FF2BD96E-3838-45D2-9031-D3AF67C920A5}" type="slidenum">
              <a:rPr lang="en-US" smtClean="0"/>
              <a:t>‹#›</a:t>
            </a:fld>
            <a:endParaRPr lang="en-US"/>
          </a:p>
        </p:txBody>
      </p:sp>
    </p:spTree>
    <p:extLst>
      <p:ext uri="{BB962C8B-B14F-4D97-AF65-F5344CB8AC3E}">
        <p14:creationId xmlns:p14="http://schemas.microsoft.com/office/powerpoint/2010/main" val="30267128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4FEBC7C-C5C1-4A79-A195-B35701C2897D}"/>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B8D34A74-3328-469B-ABCA-96F2FE368737}"/>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BAE19AB-5637-455E-89C3-B41702C202D4}"/>
              </a:ext>
            </a:extLst>
          </p:cNvPr>
          <p:cNvSpPr>
            <a:spLocks noGrp="1"/>
          </p:cNvSpPr>
          <p:nvPr>
            <p:ph type="dt" sz="half" idx="10"/>
          </p:nvPr>
        </p:nvSpPr>
        <p:spPr/>
        <p:txBody>
          <a:bodyPr/>
          <a:lstStyle/>
          <a:p>
            <a:fld id="{1C79C4F8-4B49-42A7-8093-DC7B5859FFFB}" type="datetime1">
              <a:rPr lang="en-US" smtClean="0"/>
              <a:t>2/5/2023</a:t>
            </a:fld>
            <a:endParaRPr lang="en-US"/>
          </a:p>
        </p:txBody>
      </p:sp>
      <p:sp>
        <p:nvSpPr>
          <p:cNvPr id="5" name="Footer Placeholder 4">
            <a:extLst>
              <a:ext uri="{FF2B5EF4-FFF2-40B4-BE49-F238E27FC236}">
                <a16:creationId xmlns:a16="http://schemas.microsoft.com/office/drawing/2014/main" id="{A364F2A3-EBEE-4F42-BAC2-A482F00E6747}"/>
              </a:ext>
            </a:extLst>
          </p:cNvPr>
          <p:cNvSpPr>
            <a:spLocks noGrp="1"/>
          </p:cNvSpPr>
          <p:nvPr>
            <p:ph type="ftr" sz="quarter" idx="11"/>
          </p:nvPr>
        </p:nvSpPr>
        <p:spPr/>
        <p:txBody>
          <a:bodyPr/>
          <a:lstStyle/>
          <a:p>
            <a:r>
              <a:rPr lang="en-GB"/>
              <a:t>Everyone's Smart University  </a:t>
            </a:r>
            <a:r>
              <a:rPr lang="ar-JO"/>
              <a:t>جامعة الجميع الذكية، ماجستير ريادة الأعمال</a:t>
            </a:r>
            <a:endParaRPr lang="en-US"/>
          </a:p>
        </p:txBody>
      </p:sp>
      <p:sp>
        <p:nvSpPr>
          <p:cNvPr id="6" name="Slide Number Placeholder 5">
            <a:extLst>
              <a:ext uri="{FF2B5EF4-FFF2-40B4-BE49-F238E27FC236}">
                <a16:creationId xmlns:a16="http://schemas.microsoft.com/office/drawing/2014/main" id="{BBFE1C27-1A43-4B0B-88D0-0C5FE1DBE161}"/>
              </a:ext>
            </a:extLst>
          </p:cNvPr>
          <p:cNvSpPr>
            <a:spLocks noGrp="1"/>
          </p:cNvSpPr>
          <p:nvPr>
            <p:ph type="sldNum" sz="quarter" idx="12"/>
          </p:nvPr>
        </p:nvSpPr>
        <p:spPr/>
        <p:txBody>
          <a:bodyPr/>
          <a:lstStyle/>
          <a:p>
            <a:fld id="{FF2BD96E-3838-45D2-9031-D3AF67C920A5}" type="slidenum">
              <a:rPr lang="en-US" smtClean="0"/>
              <a:t>‹#›</a:t>
            </a:fld>
            <a:endParaRPr lang="en-US"/>
          </a:p>
        </p:txBody>
      </p:sp>
    </p:spTree>
    <p:extLst>
      <p:ext uri="{BB962C8B-B14F-4D97-AF65-F5344CB8AC3E}">
        <p14:creationId xmlns:p14="http://schemas.microsoft.com/office/powerpoint/2010/main" val="274797042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8500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02DDA7E-8449-42D1-93BD-4E96C1BFC18D}"/>
              </a:ext>
            </a:extLst>
          </p:cNvPr>
          <p:cNvSpPr>
            <a:spLocks noGrp="1"/>
          </p:cNvSpPr>
          <p:nvPr>
            <p:ph type="title"/>
          </p:nvPr>
        </p:nvSpPr>
        <p:spPr>
          <a:xfrm>
            <a:off x="989400" y="395289"/>
            <a:ext cx="10213200" cy="1112836"/>
          </a:xfrm>
          <a:prstGeom prst="rect">
            <a:avLst/>
          </a:prstGeom>
        </p:spPr>
        <p:txBody>
          <a:bodyPr vert="horz" lIns="91440" tIns="45720" rIns="91440" bIns="45720" rtlCol="0" anchor="b" anchorCtr="0">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1172EB64-DBC0-4012-830E-9166670D17C5}"/>
              </a:ext>
            </a:extLst>
          </p:cNvPr>
          <p:cNvSpPr>
            <a:spLocks noGrp="1"/>
          </p:cNvSpPr>
          <p:nvPr>
            <p:ph type="body" idx="1"/>
          </p:nvPr>
        </p:nvSpPr>
        <p:spPr>
          <a:xfrm>
            <a:off x="989400" y="1685925"/>
            <a:ext cx="10213200" cy="404019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2749A3E9-8704-4E26-A519-8215B3E943F5}"/>
              </a:ext>
            </a:extLst>
          </p:cNvPr>
          <p:cNvSpPr>
            <a:spLocks noGrp="1"/>
          </p:cNvSpPr>
          <p:nvPr>
            <p:ph type="dt" sz="half" idx="2"/>
          </p:nvPr>
        </p:nvSpPr>
        <p:spPr>
          <a:xfrm>
            <a:off x="450000" y="6357168"/>
            <a:ext cx="1760150" cy="461665"/>
          </a:xfrm>
          <a:prstGeom prst="rect">
            <a:avLst/>
          </a:prstGeom>
        </p:spPr>
        <p:txBody>
          <a:bodyPr vert="horz" lIns="91440" tIns="45720" rIns="91440" bIns="45720" rtlCol="0" anchor="ctr">
            <a:normAutofit/>
          </a:bodyPr>
          <a:lstStyle>
            <a:lvl1pPr algn="l">
              <a:defRPr sz="1000" cap="all" spc="200" baseline="0">
                <a:solidFill>
                  <a:schemeClr val="tx1">
                    <a:alpha val="60000"/>
                  </a:schemeClr>
                </a:solidFill>
                <a:latin typeface="+mj-lt"/>
              </a:defRPr>
            </a:lvl1pPr>
          </a:lstStyle>
          <a:p>
            <a:fld id="{D7DC8733-69FA-48C8-AF94-6B746EC178FC}" type="datetime1">
              <a:rPr lang="en-US" smtClean="0"/>
              <a:t>2/5/2023</a:t>
            </a:fld>
            <a:endParaRPr lang="en-US" dirty="0"/>
          </a:p>
        </p:txBody>
      </p:sp>
      <p:sp>
        <p:nvSpPr>
          <p:cNvPr id="5" name="Footer Placeholder 4">
            <a:extLst>
              <a:ext uri="{FF2B5EF4-FFF2-40B4-BE49-F238E27FC236}">
                <a16:creationId xmlns:a16="http://schemas.microsoft.com/office/drawing/2014/main" id="{C8590E32-87A0-44C2-A299-D45FAB146E08}"/>
              </a:ext>
            </a:extLst>
          </p:cNvPr>
          <p:cNvSpPr>
            <a:spLocks noGrp="1"/>
          </p:cNvSpPr>
          <p:nvPr>
            <p:ph type="ftr" sz="quarter" idx="3"/>
          </p:nvPr>
        </p:nvSpPr>
        <p:spPr>
          <a:xfrm>
            <a:off x="2754312" y="6357600"/>
            <a:ext cx="6683376" cy="460800"/>
          </a:xfrm>
          <a:prstGeom prst="rect">
            <a:avLst/>
          </a:prstGeom>
        </p:spPr>
        <p:txBody>
          <a:bodyPr vert="horz" lIns="91440" tIns="45720" rIns="91440" bIns="45720" rtlCol="0" anchor="ctr"/>
          <a:lstStyle>
            <a:lvl1pPr algn="ctr">
              <a:defRPr sz="1000" cap="all" spc="300" baseline="0">
                <a:solidFill>
                  <a:schemeClr val="tx1">
                    <a:alpha val="60000"/>
                  </a:schemeClr>
                </a:solidFill>
                <a:latin typeface="+mj-lt"/>
              </a:defRPr>
            </a:lvl1pPr>
          </a:lstStyle>
          <a:p>
            <a:r>
              <a:rPr lang="en-GB"/>
              <a:t>Everyone's Smart University  </a:t>
            </a:r>
            <a:r>
              <a:rPr lang="ar-JO"/>
              <a:t>جامعة الجميع الذكية، ماجستير ريادة الأعمال</a:t>
            </a:r>
            <a:endParaRPr lang="en-US" dirty="0"/>
          </a:p>
        </p:txBody>
      </p:sp>
      <p:sp>
        <p:nvSpPr>
          <p:cNvPr id="6" name="Slide Number Placeholder 5">
            <a:extLst>
              <a:ext uri="{FF2B5EF4-FFF2-40B4-BE49-F238E27FC236}">
                <a16:creationId xmlns:a16="http://schemas.microsoft.com/office/drawing/2014/main" id="{BE1C1A41-01A7-44E2-965B-ACFD4F2806FC}"/>
              </a:ext>
            </a:extLst>
          </p:cNvPr>
          <p:cNvSpPr>
            <a:spLocks noGrp="1"/>
          </p:cNvSpPr>
          <p:nvPr>
            <p:ph type="sldNum" sz="quarter" idx="4"/>
          </p:nvPr>
        </p:nvSpPr>
        <p:spPr>
          <a:xfrm>
            <a:off x="9982800" y="6357600"/>
            <a:ext cx="1760150" cy="460800"/>
          </a:xfrm>
          <a:prstGeom prst="rect">
            <a:avLst/>
          </a:prstGeom>
        </p:spPr>
        <p:txBody>
          <a:bodyPr vert="horz" lIns="91440" tIns="45720" rIns="91440" bIns="45720" rtlCol="0" anchor="ctr"/>
          <a:lstStyle>
            <a:lvl1pPr algn="r">
              <a:defRPr sz="1000" cap="all" spc="200" baseline="0">
                <a:solidFill>
                  <a:schemeClr val="tx1">
                    <a:alpha val="60000"/>
                  </a:schemeClr>
                </a:solidFill>
                <a:latin typeface="+mj-lt"/>
              </a:defRPr>
            </a:lvl1pPr>
          </a:lstStyle>
          <a:p>
            <a:fld id="{FF2BD96E-3838-45D2-9031-D3AF67C920A5}" type="slidenum">
              <a:rPr lang="en-US" smtClean="0"/>
              <a:pPr/>
              <a:t>‹#›</a:t>
            </a:fld>
            <a:endParaRPr lang="en-US" dirty="0"/>
          </a:p>
        </p:txBody>
      </p:sp>
    </p:spTree>
    <p:extLst>
      <p:ext uri="{BB962C8B-B14F-4D97-AF65-F5344CB8AC3E}">
        <p14:creationId xmlns:p14="http://schemas.microsoft.com/office/powerpoint/2010/main" val="3913893521"/>
      </p:ext>
    </p:extLst>
  </p:cSld>
  <p:clrMap bg1="lt1" tx1="dk1" bg2="lt2" tx2="dk2" accent1="accent1" accent2="accent2" accent3="accent3" accent4="accent4" accent5="accent5" accent6="accent6" hlink="hlink" folHlink="folHlink"/>
  <p:sldLayoutIdLst>
    <p:sldLayoutId id="2147483740" r:id="rId1"/>
    <p:sldLayoutId id="2147483741" r:id="rId2"/>
    <p:sldLayoutId id="2147483742" r:id="rId3"/>
    <p:sldLayoutId id="2147483743" r:id="rId4"/>
    <p:sldLayoutId id="2147483744" r:id="rId5"/>
    <p:sldLayoutId id="2147483745" r:id="rId6"/>
    <p:sldLayoutId id="2147483746" r:id="rId7"/>
    <p:sldLayoutId id="2147483747" r:id="rId8"/>
    <p:sldLayoutId id="2147483748" r:id="rId9"/>
    <p:sldLayoutId id="2147483749" r:id="rId10"/>
    <p:sldLayoutId id="2147483750" r:id="rId11"/>
  </p:sldLayoutIdLst>
  <p:hf hdr="0" ftr="0" dt="0"/>
  <p:txStyles>
    <p:titleStyle>
      <a:lvl1pPr algn="l" defTabSz="914400" rtl="0" eaLnBrk="1" latinLnBrk="0" hangingPunct="1">
        <a:lnSpc>
          <a:spcPct val="100000"/>
        </a:lnSpc>
        <a:spcBef>
          <a:spcPct val="0"/>
        </a:spcBef>
        <a:buNone/>
        <a:defRPr sz="3200" kern="1200" cap="none" spc="0" baseline="0">
          <a:solidFill>
            <a:schemeClr val="tx1"/>
          </a:solidFill>
          <a:latin typeface="+mj-lt"/>
          <a:ea typeface="+mj-ea"/>
          <a:cs typeface="+mj-cs"/>
        </a:defRPr>
      </a:lvl1pPr>
    </p:titleStyle>
    <p:bodyStyle>
      <a:lvl1pPr marL="360000" indent="-360000" algn="l" defTabSz="914400" rtl="0" eaLnBrk="1" latinLnBrk="0" hangingPunct="1">
        <a:lnSpc>
          <a:spcPct val="150000"/>
        </a:lnSpc>
        <a:spcBef>
          <a:spcPts val="1000"/>
        </a:spcBef>
        <a:buClr>
          <a:schemeClr val="accent3"/>
        </a:buClr>
        <a:buFont typeface="Wingdings" panose="05000000000000000000" pitchFamily="2" charset="2"/>
        <a:buChar char=""/>
        <a:defRPr sz="2000" kern="1200" spc="50">
          <a:solidFill>
            <a:schemeClr val="tx1">
              <a:alpha val="60000"/>
            </a:schemeClr>
          </a:solidFill>
          <a:latin typeface="+mn-lt"/>
          <a:ea typeface="+mn-ea"/>
          <a:cs typeface="+mn-cs"/>
        </a:defRPr>
      </a:lvl1pPr>
      <a:lvl2pPr marL="360000" indent="0" algn="l" defTabSz="914400" rtl="0" eaLnBrk="1" latinLnBrk="0" hangingPunct="1">
        <a:lnSpc>
          <a:spcPct val="150000"/>
        </a:lnSpc>
        <a:spcBef>
          <a:spcPts val="500"/>
        </a:spcBef>
        <a:buFontTx/>
        <a:buNone/>
        <a:defRPr sz="2000" b="0" i="1" kern="1200" spc="50" baseline="0">
          <a:solidFill>
            <a:schemeClr val="tx1">
              <a:alpha val="60000"/>
            </a:schemeClr>
          </a:solidFill>
          <a:latin typeface="+mn-lt"/>
          <a:ea typeface="+mn-ea"/>
          <a:cs typeface="+mn-cs"/>
        </a:defRPr>
      </a:lvl2pPr>
      <a:lvl3pPr marL="1080000" indent="-360000" algn="l" defTabSz="914400" rtl="0" eaLnBrk="1" latinLnBrk="0" hangingPunct="1">
        <a:lnSpc>
          <a:spcPct val="150000"/>
        </a:lnSpc>
        <a:spcBef>
          <a:spcPts val="500"/>
        </a:spcBef>
        <a:buClr>
          <a:schemeClr val="accent3"/>
        </a:buClr>
        <a:buFont typeface="Wingdings" panose="05000000000000000000" pitchFamily="2" charset="2"/>
        <a:buChar char=""/>
        <a:defRPr sz="2000" kern="1200" spc="50">
          <a:solidFill>
            <a:schemeClr val="tx1">
              <a:alpha val="60000"/>
            </a:schemeClr>
          </a:solidFill>
          <a:latin typeface="+mn-lt"/>
          <a:ea typeface="+mn-ea"/>
          <a:cs typeface="+mn-cs"/>
        </a:defRPr>
      </a:lvl3pPr>
      <a:lvl4pPr marL="1080000" indent="0" algn="l" defTabSz="914400" rtl="0" eaLnBrk="1" latinLnBrk="0" hangingPunct="1">
        <a:lnSpc>
          <a:spcPct val="150000"/>
        </a:lnSpc>
        <a:spcBef>
          <a:spcPts val="500"/>
        </a:spcBef>
        <a:buClr>
          <a:schemeClr val="accent3"/>
        </a:buClr>
        <a:buFontTx/>
        <a:buNone/>
        <a:defRPr sz="2000" b="0" i="1" kern="1200" spc="50" baseline="0">
          <a:solidFill>
            <a:schemeClr val="tx1">
              <a:alpha val="60000"/>
            </a:schemeClr>
          </a:solidFill>
          <a:latin typeface="+mn-lt"/>
          <a:ea typeface="+mn-ea"/>
          <a:cs typeface="+mn-cs"/>
        </a:defRPr>
      </a:lvl4pPr>
      <a:lvl5pPr marL="1800000" indent="-360000" algn="l" defTabSz="914400" rtl="0" eaLnBrk="1" latinLnBrk="0" hangingPunct="1">
        <a:lnSpc>
          <a:spcPct val="150000"/>
        </a:lnSpc>
        <a:spcBef>
          <a:spcPts val="500"/>
        </a:spcBef>
        <a:buClr>
          <a:schemeClr val="accent3"/>
        </a:buClr>
        <a:buFont typeface="Wingdings" panose="05000000000000000000" pitchFamily="2" charset="2"/>
        <a:buChar char=""/>
        <a:defRPr sz="2000" kern="1200" spc="50">
          <a:solidFill>
            <a:schemeClr val="tx1">
              <a:alpha val="60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7" Type="http://schemas.openxmlformats.org/officeDocument/2006/relationships/image" Target="../media/image6.emf"/><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png"/><Relationship Id="rId4" Type="http://schemas.openxmlformats.org/officeDocument/2006/relationships/image" Target="../media/image3.emf"/></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7.png"/><Relationship Id="rId7" Type="http://schemas.openxmlformats.org/officeDocument/2006/relationships/diagramColors" Target="../diagrams/colors1.xml"/><Relationship Id="rId2" Type="http://schemas.openxmlformats.org/officeDocument/2006/relationships/notesSlide" Target="../notesSlides/notesSlide4.xml"/><Relationship Id="rId1" Type="http://schemas.openxmlformats.org/officeDocument/2006/relationships/slideLayout" Target="../slideLayouts/slideLayout1.xml"/><Relationship Id="rId6" Type="http://schemas.openxmlformats.org/officeDocument/2006/relationships/diagramQuickStyle" Target="../diagrams/quickStyle1.xml"/><Relationship Id="rId5" Type="http://schemas.openxmlformats.org/officeDocument/2006/relationships/diagramLayout" Target="../diagrams/layout1.xml"/><Relationship Id="rId10" Type="http://schemas.microsoft.com/office/2007/relationships/hdphoto" Target="../media/hdphoto1.wdp"/><Relationship Id="rId4" Type="http://schemas.openxmlformats.org/officeDocument/2006/relationships/diagramData" Target="../diagrams/data1.xml"/><Relationship Id="rId9" Type="http://schemas.openxmlformats.org/officeDocument/2006/relationships/image" Target="../media/image8.pn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6.xml"/><Relationship Id="rId1" Type="http://schemas.openxmlformats.org/officeDocument/2006/relationships/slideLayout" Target="../slideLayouts/slideLayout1.xml"/><Relationship Id="rId5" Type="http://schemas.openxmlformats.org/officeDocument/2006/relationships/image" Target="../media/image13.jpeg"/><Relationship Id="rId4" Type="http://schemas.openxmlformats.org/officeDocument/2006/relationships/image" Target="../media/image12.jpeg"/></Relationships>
</file>

<file path=ppt/slides/_rels/slide17.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35.xml"/><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hyperlink" Target="mailto:nahed.kamal@esu.ac.ae" TargetMode="Externa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3"/>
          <a:stretch>
            <a:fillRect/>
          </a:stretch>
        </p:blipFill>
        <p:spPr>
          <a:xfrm>
            <a:off x="-71964" y="-117903"/>
            <a:ext cx="12335929" cy="7093806"/>
          </a:xfrm>
          <a:prstGeom prst="rect">
            <a:avLst/>
          </a:prstGeom>
        </p:spPr>
      </p:pic>
      <p:sp>
        <p:nvSpPr>
          <p:cNvPr id="11" name="Rectangle 10"/>
          <p:cNvSpPr/>
          <p:nvPr/>
        </p:nvSpPr>
        <p:spPr>
          <a:xfrm rot="10800000">
            <a:off x="-436621" y="-101605"/>
            <a:ext cx="12335930" cy="7044267"/>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4"/>
          <a:srcRect l="984" r="914" b="11911"/>
          <a:stretch/>
        </p:blipFill>
        <p:spPr>
          <a:xfrm rot="10800000" flipH="1">
            <a:off x="-450735" y="-101604"/>
            <a:ext cx="12355484" cy="2722881"/>
          </a:xfrm>
          <a:prstGeom prst="rect">
            <a:avLst/>
          </a:prstGeom>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0762" y="308506"/>
            <a:ext cx="1699476" cy="1524000"/>
          </a:xfrm>
          <a:prstGeom prst="rect">
            <a:avLst/>
          </a:prstGeom>
        </p:spPr>
      </p:pic>
      <p:pic>
        <p:nvPicPr>
          <p:cNvPr id="12" name="Picture 11"/>
          <p:cNvPicPr>
            <a:picLocks noChangeAspect="1"/>
          </p:cNvPicPr>
          <p:nvPr/>
        </p:nvPicPr>
        <p:blipFill>
          <a:blip r:embed="rId6"/>
          <a:stretch>
            <a:fillRect/>
          </a:stretch>
        </p:blipFill>
        <p:spPr>
          <a:xfrm>
            <a:off x="-112889" y="4288121"/>
            <a:ext cx="6714451" cy="1972334"/>
          </a:xfrm>
          <a:prstGeom prst="rect">
            <a:avLst/>
          </a:prstGeom>
        </p:spPr>
      </p:pic>
      <p:pic>
        <p:nvPicPr>
          <p:cNvPr id="13" name="Picture 12"/>
          <p:cNvPicPr>
            <a:picLocks noChangeAspect="1"/>
          </p:cNvPicPr>
          <p:nvPr/>
        </p:nvPicPr>
        <p:blipFill>
          <a:blip r:embed="rId7"/>
          <a:stretch>
            <a:fillRect/>
          </a:stretch>
        </p:blipFill>
        <p:spPr>
          <a:xfrm>
            <a:off x="7109563" y="4708455"/>
            <a:ext cx="5082438" cy="1034667"/>
          </a:xfrm>
          <a:prstGeom prst="rect">
            <a:avLst/>
          </a:prstGeom>
        </p:spPr>
      </p:pic>
      <p:sp>
        <p:nvSpPr>
          <p:cNvPr id="14" name="TextBox 13"/>
          <p:cNvSpPr txBox="1"/>
          <p:nvPr/>
        </p:nvSpPr>
        <p:spPr>
          <a:xfrm>
            <a:off x="-81742" y="4588432"/>
            <a:ext cx="6393032" cy="1169551"/>
          </a:xfrm>
          <a:prstGeom prst="rect">
            <a:avLst/>
          </a:prstGeom>
          <a:noFill/>
        </p:spPr>
        <p:txBody>
          <a:bodyPr wrap="none" rtlCol="0">
            <a:spAutoFit/>
          </a:bodyPr>
          <a:lstStyle/>
          <a:p>
            <a:r>
              <a:rPr lang="en-GB" b="1" dirty="0">
                <a:solidFill>
                  <a:schemeClr val="bg1"/>
                </a:solidFill>
                <a:cs typeface="Tajawal Medium" panose="00000600000000000000"/>
              </a:rPr>
              <a:t>Entrepreneurial Leadership &amp; Organizational Behaviour</a:t>
            </a:r>
          </a:p>
          <a:p>
            <a:r>
              <a:rPr lang="en-US" sz="2400" dirty="0">
                <a:solidFill>
                  <a:srgbClr val="24A9E1"/>
                </a:solidFill>
                <a:latin typeface="Tajawal Medium" panose="00000600000000000000" pitchFamily="2" charset="-78"/>
                <a:cs typeface="Tajawal Medium" panose="00000600000000000000" pitchFamily="2" charset="-78"/>
              </a:rPr>
              <a:t>Prepared by Dr. Nahed Ahmed</a:t>
            </a:r>
          </a:p>
          <a:p>
            <a:r>
              <a:rPr lang="en-US" sz="2800" b="1" dirty="0">
                <a:solidFill>
                  <a:schemeClr val="accent4">
                    <a:lumMod val="40000"/>
                    <a:lumOff val="60000"/>
                  </a:schemeClr>
                </a:solidFill>
                <a:latin typeface="Tajawal Medium" panose="00000600000000000000" pitchFamily="2" charset="-78"/>
                <a:cs typeface="Tajawal Medium" panose="00000600000000000000" pitchFamily="2" charset="-78"/>
              </a:rPr>
              <a:t>Lecture 2</a:t>
            </a:r>
          </a:p>
        </p:txBody>
      </p:sp>
      <p:sp>
        <p:nvSpPr>
          <p:cNvPr id="16" name="TextBox 15"/>
          <p:cNvSpPr txBox="1"/>
          <p:nvPr/>
        </p:nvSpPr>
        <p:spPr>
          <a:xfrm>
            <a:off x="7517751" y="4838916"/>
            <a:ext cx="4889559" cy="923330"/>
          </a:xfrm>
          <a:prstGeom prst="rect">
            <a:avLst/>
          </a:prstGeom>
          <a:noFill/>
        </p:spPr>
        <p:txBody>
          <a:bodyPr wrap="square" rtlCol="0">
            <a:spAutoFit/>
          </a:bodyPr>
          <a:lstStyle/>
          <a:p>
            <a:r>
              <a:rPr lang="en-GB" b="1" dirty="0">
                <a:solidFill>
                  <a:schemeClr val="bg1"/>
                </a:solidFill>
                <a:cs typeface="Tajawal Medium" panose="00000600000000000000"/>
              </a:rPr>
              <a:t>ENT 612</a:t>
            </a:r>
          </a:p>
          <a:p>
            <a:r>
              <a:rPr lang="en-GB" b="1" dirty="0">
                <a:solidFill>
                  <a:schemeClr val="bg1"/>
                </a:solidFill>
                <a:latin typeface="Georgia" panose="02040502050405020303" pitchFamily="18" charset="0"/>
                <a:cs typeface="Tajawal Medium" panose="00000600000000000000"/>
              </a:rPr>
              <a:t>Master of Entrepreneurship Program</a:t>
            </a:r>
          </a:p>
          <a:p>
            <a:endParaRPr lang="en-US" b="1" dirty="0">
              <a:solidFill>
                <a:schemeClr val="bg1"/>
              </a:solidFill>
              <a:cs typeface="Tajawal Medium" panose="00000600000000000000"/>
            </a:endParaRPr>
          </a:p>
        </p:txBody>
      </p:sp>
      <p:sp>
        <p:nvSpPr>
          <p:cNvPr id="3" name="Slide Number Placeholder 2">
            <a:extLst>
              <a:ext uri="{FF2B5EF4-FFF2-40B4-BE49-F238E27FC236}">
                <a16:creationId xmlns:a16="http://schemas.microsoft.com/office/drawing/2014/main" id="{66E75DEB-C2A8-5B2F-C448-2D2A26D984E0}"/>
              </a:ext>
            </a:extLst>
          </p:cNvPr>
          <p:cNvSpPr>
            <a:spLocks noGrp="1"/>
          </p:cNvSpPr>
          <p:nvPr>
            <p:ph type="sldNum" sz="quarter" idx="12"/>
          </p:nvPr>
        </p:nvSpPr>
        <p:spPr/>
        <p:txBody>
          <a:bodyPr/>
          <a:lstStyle/>
          <a:p>
            <a:fld id="{FF2BD96E-3838-45D2-9031-D3AF67C920A5}" type="slidenum">
              <a:rPr lang="en-US" smtClean="0"/>
              <a:t>1</a:t>
            </a:fld>
            <a:endParaRPr lang="en-US"/>
          </a:p>
        </p:txBody>
      </p:sp>
    </p:spTree>
    <p:extLst>
      <p:ext uri="{BB962C8B-B14F-4D97-AF65-F5344CB8AC3E}">
        <p14:creationId xmlns:p14="http://schemas.microsoft.com/office/powerpoint/2010/main" val="22797298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2</a:t>
            </a:fld>
            <a:endParaRPr lang="en-US"/>
          </a:p>
        </p:txBody>
      </p:sp>
      <p:sp>
        <p:nvSpPr>
          <p:cNvPr id="4" name="TextBox 3">
            <a:extLst>
              <a:ext uri="{FF2B5EF4-FFF2-40B4-BE49-F238E27FC236}">
                <a16:creationId xmlns:a16="http://schemas.microsoft.com/office/drawing/2014/main" id="{9886A032-F304-D6B0-FA8E-12705918ABF3}"/>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2</a:t>
            </a:r>
          </a:p>
        </p:txBody>
      </p:sp>
      <p:sp>
        <p:nvSpPr>
          <p:cNvPr id="7" name="TextBox 6">
            <a:extLst>
              <a:ext uri="{FF2B5EF4-FFF2-40B4-BE49-F238E27FC236}">
                <a16:creationId xmlns:a16="http://schemas.microsoft.com/office/drawing/2014/main" id="{8336E176-82A3-E1EB-AD53-6516F34F2727}"/>
              </a:ext>
            </a:extLst>
          </p:cNvPr>
          <p:cNvSpPr txBox="1"/>
          <p:nvPr/>
        </p:nvSpPr>
        <p:spPr>
          <a:xfrm>
            <a:off x="1212273" y="2705725"/>
            <a:ext cx="9485194" cy="1446550"/>
          </a:xfrm>
          <a:prstGeom prst="rect">
            <a:avLst/>
          </a:prstGeom>
          <a:noFill/>
        </p:spPr>
        <p:txBody>
          <a:bodyPr wrap="square">
            <a:spAutoFit/>
          </a:bodyPr>
          <a:lstStyle/>
          <a:p>
            <a:pPr algn="ctr"/>
            <a:r>
              <a:rPr lang="en-GB" sz="4400" b="1" dirty="0"/>
              <a:t>Finding a Commercially Viable Problem</a:t>
            </a:r>
          </a:p>
        </p:txBody>
      </p:sp>
    </p:spTree>
    <p:extLst>
      <p:ext uri="{BB962C8B-B14F-4D97-AF65-F5344CB8AC3E}">
        <p14:creationId xmlns:p14="http://schemas.microsoft.com/office/powerpoint/2010/main" val="42075389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3</a:t>
            </a:fld>
            <a:endParaRPr lang="en-US"/>
          </a:p>
        </p:txBody>
      </p:sp>
      <p:sp>
        <p:nvSpPr>
          <p:cNvPr id="5" name="TextBox 4">
            <a:extLst>
              <a:ext uri="{FF2B5EF4-FFF2-40B4-BE49-F238E27FC236}">
                <a16:creationId xmlns:a16="http://schemas.microsoft.com/office/drawing/2014/main" id="{E0604A21-0B9A-4453-F260-BB9460A81346}"/>
              </a:ext>
            </a:extLst>
          </p:cNvPr>
          <p:cNvSpPr txBox="1"/>
          <p:nvPr/>
        </p:nvSpPr>
        <p:spPr>
          <a:xfrm>
            <a:off x="2463800" y="1003301"/>
            <a:ext cx="8399075" cy="5353868"/>
          </a:xfrm>
          <a:prstGeom prst="rect">
            <a:avLst/>
          </a:prstGeom>
          <a:noFill/>
        </p:spPr>
        <p:txBody>
          <a:bodyPr wrap="square">
            <a:spAutoFit/>
          </a:bodyPr>
          <a:lstStyle/>
          <a:p>
            <a:pPr algn="just">
              <a:spcBef>
                <a:spcPts val="1200"/>
              </a:spcBef>
              <a:spcAft>
                <a:spcPts val="800"/>
              </a:spcAft>
            </a:pPr>
            <a:r>
              <a:rPr lang="en-GB" sz="2400" b="1"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rPr>
              <a:t>The previous lecture has covered the following topics</a:t>
            </a:r>
            <a:endParaRPr lang="en-GB" sz="20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a:spcBef>
                <a:spcPts val="1200"/>
              </a:spcBef>
              <a:spcAft>
                <a:spcPts val="800"/>
              </a:spcAft>
              <a:buFont typeface="Symbol" panose="05050102010706020507" pitchFamily="18" charset="2"/>
              <a:buChar char=""/>
            </a:pPr>
            <a:r>
              <a:rPr lang="en-GB" sz="1800"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rPr>
              <a:t>Overview of the </a:t>
            </a:r>
            <a:r>
              <a:rPr lang="en-US" sz="1800"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rPr>
              <a:t>Entrepreneurship</a:t>
            </a:r>
            <a:r>
              <a:rPr lang="en-GB" sz="1800"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rPr>
              <a:t> terms</a:t>
            </a:r>
            <a:endParaRPr lang="en-GB" sz="1600" dirty="0">
              <a:solidFill>
                <a:srgbClr val="000000"/>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
              <a:spcBef>
                <a:spcPts val="1200"/>
              </a:spcBef>
              <a:spcAft>
                <a:spcPts val="800"/>
              </a:spcAft>
              <a:buFont typeface="Symbol" panose="05050102010706020507" pitchFamily="18" charset="2"/>
              <a:buChar char=""/>
            </a:pPr>
            <a:r>
              <a:rPr lang="en-GB" sz="1800" dirty="0">
                <a:effectLst/>
                <a:latin typeface="Times New Roman" panose="02020603050405020304" pitchFamily="18" charset="0"/>
                <a:ea typeface="Calibri" panose="020F0502020204030204" pitchFamily="34" charset="0"/>
              </a:rPr>
              <a:t>Who is the Entrepreneur?</a:t>
            </a:r>
          </a:p>
          <a:p>
            <a:pPr marL="342900" lvl="0" indent="-342900" algn="just">
              <a:spcBef>
                <a:spcPts val="1200"/>
              </a:spcBef>
              <a:spcAft>
                <a:spcPts val="800"/>
              </a:spcAft>
              <a:buFont typeface="Symbol" panose="05050102010706020507" pitchFamily="18" charset="2"/>
              <a:buChar char=""/>
            </a:pPr>
            <a:r>
              <a:rPr lang="en-GB" sz="1800" dirty="0">
                <a:effectLst/>
                <a:latin typeface="Times New Roman" panose="02020603050405020304" pitchFamily="18" charset="0"/>
                <a:ea typeface="Calibri" panose="020F0502020204030204" pitchFamily="34" charset="0"/>
              </a:rPr>
              <a:t>Definition of a Leader</a:t>
            </a:r>
          </a:p>
          <a:p>
            <a:pPr marL="342900" lvl="0" indent="-342900" algn="just">
              <a:spcBef>
                <a:spcPts val="1200"/>
              </a:spcBef>
              <a:spcAft>
                <a:spcPts val="800"/>
              </a:spcAft>
              <a:buFont typeface="Symbol" panose="05050102010706020507" pitchFamily="18" charset="2"/>
              <a:buChar char=""/>
            </a:pPr>
            <a:r>
              <a:rPr lang="en-GB" sz="1800" dirty="0">
                <a:effectLst/>
                <a:latin typeface="Times New Roman" panose="02020603050405020304" pitchFamily="18" charset="0"/>
                <a:ea typeface="Calibri" panose="020F0502020204030204" pitchFamily="34" charset="0"/>
              </a:rPr>
              <a:t>The 3P's</a:t>
            </a:r>
          </a:p>
          <a:p>
            <a:pPr marL="342900" lvl="0" indent="-342900" algn="just">
              <a:spcBef>
                <a:spcPts val="1200"/>
              </a:spcBef>
              <a:spcAft>
                <a:spcPts val="800"/>
              </a:spcAft>
              <a:buFont typeface="Symbol" panose="05050102010706020507" pitchFamily="18" charset="2"/>
              <a:buChar char=""/>
            </a:pPr>
            <a:r>
              <a:rPr lang="en-GB" sz="1800" dirty="0">
                <a:effectLst/>
                <a:latin typeface="Times New Roman" panose="02020603050405020304" pitchFamily="18" charset="0"/>
                <a:ea typeface="Calibri" panose="020F0502020204030204" pitchFamily="34" charset="0"/>
              </a:rPr>
              <a:t>What is the Leadership</a:t>
            </a:r>
          </a:p>
          <a:p>
            <a:pPr marL="342900" lvl="0" indent="-342900" algn="just">
              <a:spcBef>
                <a:spcPts val="1200"/>
              </a:spcBef>
              <a:spcAft>
                <a:spcPts val="800"/>
              </a:spcAft>
              <a:buFont typeface="Symbol" panose="05050102010706020507" pitchFamily="18" charset="2"/>
              <a:buChar char=""/>
            </a:pPr>
            <a:r>
              <a:rPr lang="en-GB" sz="1800" dirty="0">
                <a:effectLst/>
                <a:latin typeface="Times New Roman" panose="02020603050405020304" pitchFamily="18" charset="0"/>
                <a:ea typeface="Calibri" panose="020F0502020204030204" pitchFamily="34" charset="0"/>
              </a:rPr>
              <a:t>Entrepreneurship</a:t>
            </a:r>
          </a:p>
          <a:p>
            <a:pPr marL="342900" lvl="0" indent="-342900" algn="just">
              <a:spcBef>
                <a:spcPts val="1200"/>
              </a:spcBef>
              <a:spcAft>
                <a:spcPts val="800"/>
              </a:spcAft>
              <a:buFont typeface="Symbol" panose="05050102010706020507" pitchFamily="18" charset="2"/>
              <a:buChar char=""/>
            </a:pPr>
            <a:r>
              <a:rPr lang="en-GB" sz="1800" dirty="0">
                <a:effectLst/>
                <a:latin typeface="Times New Roman" panose="02020603050405020304" pitchFamily="18" charset="0"/>
                <a:ea typeface="Calibri" panose="020F0502020204030204" pitchFamily="34" charset="0"/>
              </a:rPr>
              <a:t>Entrepreneurial leaders </a:t>
            </a:r>
          </a:p>
          <a:p>
            <a:pPr marL="342900" lvl="0" indent="-342900" algn="just">
              <a:spcBef>
                <a:spcPts val="1200"/>
              </a:spcBef>
              <a:spcAft>
                <a:spcPts val="800"/>
              </a:spcAft>
              <a:buFont typeface="Symbol" panose="05050102010706020507" pitchFamily="18" charset="2"/>
              <a:buChar char=""/>
            </a:pPr>
            <a:r>
              <a:rPr lang="en-GB" sz="1800" dirty="0">
                <a:effectLst/>
                <a:latin typeface="Times New Roman" panose="02020603050405020304" pitchFamily="18" charset="0"/>
                <a:ea typeface="Calibri" panose="020F0502020204030204" pitchFamily="34" charset="0"/>
              </a:rPr>
              <a:t>The five forms of entrepreneurial leadership</a:t>
            </a:r>
          </a:p>
          <a:p>
            <a:pPr marL="342900" lvl="0" indent="-342900" algn="just">
              <a:spcBef>
                <a:spcPts val="1200"/>
              </a:spcBef>
              <a:spcAft>
                <a:spcPts val="800"/>
              </a:spcAft>
              <a:buFont typeface="Symbol" panose="05050102010706020507" pitchFamily="18" charset="2"/>
              <a:buChar char=""/>
            </a:pPr>
            <a:r>
              <a:rPr lang="en-GB" sz="1800" dirty="0">
                <a:effectLst/>
                <a:latin typeface="Times New Roman" panose="02020603050405020304" pitchFamily="18" charset="0"/>
                <a:ea typeface="Calibri" panose="020F0502020204030204" pitchFamily="34" charset="0"/>
              </a:rPr>
              <a:t>The five steps of the “Opportunity Model”</a:t>
            </a:r>
          </a:p>
        </p:txBody>
      </p:sp>
      <p:sp>
        <p:nvSpPr>
          <p:cNvPr id="2" name="TextBox 1">
            <a:extLst>
              <a:ext uri="{FF2B5EF4-FFF2-40B4-BE49-F238E27FC236}">
                <a16:creationId xmlns:a16="http://schemas.microsoft.com/office/drawing/2014/main" id="{498B4046-C9F5-F9E3-13C7-D5837B4A8765}"/>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2</a:t>
            </a:r>
          </a:p>
        </p:txBody>
      </p:sp>
    </p:spTree>
    <p:extLst>
      <p:ext uri="{BB962C8B-B14F-4D97-AF65-F5344CB8AC3E}">
        <p14:creationId xmlns:p14="http://schemas.microsoft.com/office/powerpoint/2010/main" val="318768883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Mobirise">
            <a:extLst>
              <a:ext uri="{FF2B5EF4-FFF2-40B4-BE49-F238E27FC236}">
                <a16:creationId xmlns:a16="http://schemas.microsoft.com/office/drawing/2014/main" id="{763736B8-C7EB-3BA6-E682-01EC302C9F60}"/>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6204695" y="1073732"/>
            <a:ext cx="5549968" cy="5181600"/>
          </a:xfrm>
          <a:prstGeom prst="rect">
            <a:avLst/>
          </a:prstGeom>
          <a:noFill/>
          <a:extLst>
            <a:ext uri="{909E8E84-426E-40DD-AFC4-6F175D3DCCD1}">
              <a14:hiddenFill xmlns:a14="http://schemas.microsoft.com/office/drawing/2010/main">
                <a:solidFill>
                  <a:srgbClr val="FFFFFF"/>
                </a:solidFill>
              </a14:hiddenFill>
            </a:ext>
          </a:extLst>
        </p:spPr>
      </p:pic>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4</a:t>
            </a:fld>
            <a:endParaRPr lang="en-US"/>
          </a:p>
        </p:txBody>
      </p:sp>
      <p:graphicFrame>
        <p:nvGraphicFramePr>
          <p:cNvPr id="2" name="Diagram 1">
            <a:extLst>
              <a:ext uri="{FF2B5EF4-FFF2-40B4-BE49-F238E27FC236}">
                <a16:creationId xmlns:a16="http://schemas.microsoft.com/office/drawing/2014/main" id="{4D81AB08-5E25-B51C-759C-2BFE9FF72135}"/>
              </a:ext>
            </a:extLst>
          </p:cNvPr>
          <p:cNvGraphicFramePr/>
          <p:nvPr>
            <p:extLst>
              <p:ext uri="{D42A27DB-BD31-4B8C-83A1-F6EECF244321}">
                <p14:modId xmlns:p14="http://schemas.microsoft.com/office/powerpoint/2010/main" val="3768430267"/>
              </p:ext>
            </p:extLst>
          </p:nvPr>
        </p:nvGraphicFramePr>
        <p:xfrm>
          <a:off x="437337" y="1357750"/>
          <a:ext cx="5083712" cy="3241959"/>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4" name="TextBox 3">
            <a:extLst>
              <a:ext uri="{FF2B5EF4-FFF2-40B4-BE49-F238E27FC236}">
                <a16:creationId xmlns:a16="http://schemas.microsoft.com/office/drawing/2014/main" id="{C1B56D5B-C19F-C79C-8EF0-AE048C13C9C3}"/>
              </a:ext>
            </a:extLst>
          </p:cNvPr>
          <p:cNvSpPr txBox="1"/>
          <p:nvPr/>
        </p:nvSpPr>
        <p:spPr>
          <a:xfrm>
            <a:off x="2979193" y="0"/>
            <a:ext cx="6233614" cy="752065"/>
          </a:xfrm>
          <a:prstGeom prst="rect">
            <a:avLst/>
          </a:prstGeom>
          <a:noFill/>
        </p:spPr>
        <p:txBody>
          <a:bodyPr wrap="square">
            <a:spAutoFit/>
          </a:bodyPr>
          <a:lstStyle/>
          <a:p>
            <a:pPr>
              <a:lnSpc>
                <a:spcPct val="150000"/>
              </a:lnSpc>
              <a:spcBef>
                <a:spcPts val="1200"/>
              </a:spcBef>
              <a:spcAft>
                <a:spcPts val="800"/>
              </a:spcAft>
            </a:pPr>
            <a:r>
              <a:rPr lang="en-GB" sz="3200" b="1" dirty="0">
                <a:solidFill>
                  <a:schemeClr val="bg1"/>
                </a:solidFill>
                <a:effectLst/>
                <a:latin typeface="Times New Roman" panose="02020603050405020304" pitchFamily="18" charset="0"/>
                <a:ea typeface="Calibri" panose="020F0502020204030204" pitchFamily="34" charset="0"/>
                <a:cs typeface="Arial" panose="020B0604020202020204" pitchFamily="34" charset="0"/>
              </a:rPr>
              <a:t>Who is the Entrepreneur?</a:t>
            </a:r>
            <a:r>
              <a:rPr lang="en-GB" sz="3200" dirty="0">
                <a:solidFill>
                  <a:schemeClr val="bg1"/>
                </a:solidFill>
                <a:effectLst/>
                <a:latin typeface="Times New Roman" panose="02020603050405020304" pitchFamily="18" charset="0"/>
                <a:ea typeface="Calibri" panose="020F0502020204030204" pitchFamily="34" charset="0"/>
                <a:cs typeface="Arial" panose="020B0604020202020204" pitchFamily="34" charset="0"/>
              </a:rPr>
              <a:t> </a:t>
            </a:r>
            <a:endParaRPr lang="en-GB" sz="28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a:extLst>
              <a:ext uri="{FF2B5EF4-FFF2-40B4-BE49-F238E27FC236}">
                <a16:creationId xmlns:a16="http://schemas.microsoft.com/office/drawing/2014/main" id="{8C4266B9-96CB-343F-4F5A-E925B7404358}"/>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2</a:t>
            </a:r>
          </a:p>
        </p:txBody>
      </p:sp>
      <p:pic>
        <p:nvPicPr>
          <p:cNvPr id="5" name="Picture 4" descr="THE ESSENTIAL 3Ps FOR A SMOOTH PROJECT - Michelle Walker Architects">
            <a:extLst>
              <a:ext uri="{FF2B5EF4-FFF2-40B4-BE49-F238E27FC236}">
                <a16:creationId xmlns:a16="http://schemas.microsoft.com/office/drawing/2014/main" id="{A09BBA52-8BEB-67AB-BA08-9929652F9EC5}"/>
              </a:ext>
            </a:extLst>
          </p:cNvPr>
          <p:cNvPicPr>
            <a:picLocks noChangeAspect="1" noChangeArrowheads="1"/>
          </p:cNvPicPr>
          <p:nvPr/>
        </p:nvPicPr>
        <p:blipFill>
          <a:blip r:embed="rId9">
            <a:extLst>
              <a:ext uri="{BEBA8EAE-BF5A-486C-A8C5-ECC9F3942E4B}">
                <a14:imgProps xmlns:a14="http://schemas.microsoft.com/office/drawing/2010/main">
                  <a14:imgLayer r:embed="rId10">
                    <a14:imgEffect>
                      <a14:saturation sat="300000"/>
                    </a14:imgEffect>
                  </a14:imgLayer>
                </a14:imgProps>
              </a:ext>
              <a:ext uri="{28A0092B-C50C-407E-A947-70E740481C1C}">
                <a14:useLocalDpi xmlns:a14="http://schemas.microsoft.com/office/drawing/2010/main" val="0"/>
              </a:ext>
            </a:extLst>
          </a:blip>
          <a:srcRect/>
          <a:stretch>
            <a:fillRect/>
          </a:stretch>
        </p:blipFill>
        <p:spPr bwMode="auto">
          <a:xfrm>
            <a:off x="8223220" y="3686926"/>
            <a:ext cx="1336416" cy="11136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5427514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5</a:t>
            </a:fld>
            <a:endParaRPr lang="en-US"/>
          </a:p>
        </p:txBody>
      </p:sp>
      <p:sp>
        <p:nvSpPr>
          <p:cNvPr id="5" name="TextBox 4">
            <a:extLst>
              <a:ext uri="{FF2B5EF4-FFF2-40B4-BE49-F238E27FC236}">
                <a16:creationId xmlns:a16="http://schemas.microsoft.com/office/drawing/2014/main" id="{51B21267-0F28-E3FE-E4C4-7AD3260265D2}"/>
              </a:ext>
            </a:extLst>
          </p:cNvPr>
          <p:cNvSpPr txBox="1"/>
          <p:nvPr/>
        </p:nvSpPr>
        <p:spPr>
          <a:xfrm>
            <a:off x="535653" y="1342023"/>
            <a:ext cx="5879002" cy="1687963"/>
          </a:xfrm>
          <a:prstGeom prst="rect">
            <a:avLst/>
          </a:prstGeom>
          <a:noFill/>
          <a:ln>
            <a:solidFill>
              <a:schemeClr val="accent1"/>
            </a:solidFill>
          </a:ln>
        </p:spPr>
        <p:txBody>
          <a:bodyPr wrap="square">
            <a:spAutoFit/>
          </a:bodyPr>
          <a:lstStyle/>
          <a:p>
            <a:pPr>
              <a:lnSpc>
                <a:spcPct val="150000"/>
              </a:lnSpc>
            </a:pPr>
            <a:r>
              <a:rPr lang="en-GB" sz="2400" b="1" dirty="0">
                <a:solidFill>
                  <a:srgbClr val="C00000"/>
                </a:solidFill>
                <a:latin typeface="Times New Roman" panose="02020603050405020304" pitchFamily="18" charset="0"/>
                <a:cs typeface="Times New Roman" panose="02020603050405020304" pitchFamily="18" charset="0"/>
              </a:rPr>
              <a:t>Leadership</a:t>
            </a:r>
          </a:p>
          <a:p>
            <a:pPr>
              <a:lnSpc>
                <a:spcPct val="150000"/>
              </a:lnSpc>
            </a:pPr>
            <a:r>
              <a:rPr lang="en-GB" sz="2400" dirty="0">
                <a:latin typeface="Times New Roman" panose="02020603050405020304" pitchFamily="18" charset="0"/>
                <a:cs typeface="Times New Roman" panose="02020603050405020304" pitchFamily="18" charset="0"/>
              </a:rPr>
              <a:t> is the accomplishment of a goal through the direction of human assistants. </a:t>
            </a:r>
          </a:p>
        </p:txBody>
      </p:sp>
      <p:sp>
        <p:nvSpPr>
          <p:cNvPr id="2" name="TextBox 1">
            <a:extLst>
              <a:ext uri="{FF2B5EF4-FFF2-40B4-BE49-F238E27FC236}">
                <a16:creationId xmlns:a16="http://schemas.microsoft.com/office/drawing/2014/main" id="{990367B5-1229-72A7-3650-6B09189CA206}"/>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2</a:t>
            </a:r>
          </a:p>
        </p:txBody>
      </p:sp>
      <p:sp>
        <p:nvSpPr>
          <p:cNvPr id="4" name="TextBox 3">
            <a:extLst>
              <a:ext uri="{FF2B5EF4-FFF2-40B4-BE49-F238E27FC236}">
                <a16:creationId xmlns:a16="http://schemas.microsoft.com/office/drawing/2014/main" id="{92E07552-442C-1C84-B1FF-8022C7E2630D}"/>
              </a:ext>
            </a:extLst>
          </p:cNvPr>
          <p:cNvSpPr txBox="1"/>
          <p:nvPr/>
        </p:nvSpPr>
        <p:spPr>
          <a:xfrm>
            <a:off x="535653" y="3270875"/>
            <a:ext cx="5879002" cy="2245102"/>
          </a:xfrm>
          <a:prstGeom prst="rect">
            <a:avLst/>
          </a:prstGeom>
          <a:noFill/>
          <a:ln>
            <a:solidFill>
              <a:schemeClr val="accent1"/>
            </a:solidFill>
          </a:ln>
        </p:spPr>
        <p:txBody>
          <a:bodyPr wrap="square">
            <a:spAutoFit/>
          </a:bodyPr>
          <a:lstStyle/>
          <a:p>
            <a:pPr>
              <a:lnSpc>
                <a:spcPct val="150000"/>
              </a:lnSpc>
            </a:pPr>
            <a:r>
              <a:rPr lang="en-GB" sz="2400" b="1" dirty="0">
                <a:solidFill>
                  <a:srgbClr val="C00000"/>
                </a:solidFill>
                <a:effectLst/>
                <a:latin typeface="Times New Roman" panose="02020603050405020304" pitchFamily="18" charset="0"/>
                <a:ea typeface="Calibri" panose="020F0502020204030204" pitchFamily="34" charset="0"/>
              </a:rPr>
              <a:t>Entrepreneurship</a:t>
            </a:r>
          </a:p>
          <a:p>
            <a:pPr>
              <a:lnSpc>
                <a:spcPct val="150000"/>
              </a:lnSpc>
            </a:pPr>
            <a:r>
              <a:rPr lang="en-GB" sz="2400" b="1" dirty="0">
                <a:solidFill>
                  <a:srgbClr val="C00000"/>
                </a:solidFill>
                <a:effectLst/>
                <a:latin typeface="Times New Roman" panose="02020603050405020304" pitchFamily="18" charset="0"/>
                <a:ea typeface="Calibri" panose="020F0502020204030204" pitchFamily="34" charset="0"/>
              </a:rPr>
              <a:t> </a:t>
            </a:r>
            <a:r>
              <a:rPr lang="en-GB" sz="2400" dirty="0">
                <a:effectLst/>
                <a:latin typeface="Times New Roman" panose="02020603050405020304" pitchFamily="18" charset="0"/>
                <a:ea typeface="Calibri" panose="020F0502020204030204" pitchFamily="34" charset="0"/>
              </a:rPr>
              <a:t>the ability to recognize an opportunity worth pursuing and knowing what is needed to bring it to market and make it successful</a:t>
            </a:r>
            <a:endParaRPr lang="en-GB" sz="3600" dirty="0"/>
          </a:p>
        </p:txBody>
      </p:sp>
      <p:sp>
        <p:nvSpPr>
          <p:cNvPr id="6" name="TextBox 5">
            <a:extLst>
              <a:ext uri="{FF2B5EF4-FFF2-40B4-BE49-F238E27FC236}">
                <a16:creationId xmlns:a16="http://schemas.microsoft.com/office/drawing/2014/main" id="{C28F7ABD-C768-30A5-1EF9-B83562C74C78}"/>
              </a:ext>
            </a:extLst>
          </p:cNvPr>
          <p:cNvSpPr txBox="1"/>
          <p:nvPr/>
        </p:nvSpPr>
        <p:spPr>
          <a:xfrm>
            <a:off x="6840670" y="1333111"/>
            <a:ext cx="4815677" cy="4465133"/>
          </a:xfrm>
          <a:prstGeom prst="rect">
            <a:avLst/>
          </a:prstGeom>
          <a:noFill/>
          <a:ln w="3175">
            <a:solidFill>
              <a:schemeClr val="tx1"/>
            </a:solidFill>
          </a:ln>
        </p:spPr>
        <p:txBody>
          <a:bodyPr wrap="square">
            <a:spAutoFit/>
          </a:bodyPr>
          <a:lstStyle/>
          <a:p>
            <a:pPr algn="just">
              <a:lnSpc>
                <a:spcPct val="150000"/>
              </a:lnSpc>
              <a:spcBef>
                <a:spcPts val="1200"/>
              </a:spcBef>
              <a:spcAft>
                <a:spcPts val="800"/>
              </a:spcAft>
            </a:pPr>
            <a:r>
              <a:rPr lang="en-GB" sz="2400" b="1" dirty="0">
                <a:solidFill>
                  <a:srgbClr val="C00000"/>
                </a:solidFill>
                <a:latin typeface="Times New Roman" panose="02020603050405020304" pitchFamily="18" charset="0"/>
                <a:ea typeface="Calibri" panose="020F0502020204030204" pitchFamily="34" charset="0"/>
                <a:cs typeface="Arial" panose="020B0604020202020204" pitchFamily="34" charset="0"/>
              </a:rPr>
              <a:t>T</a:t>
            </a:r>
            <a:r>
              <a:rPr lang="en-GB" sz="2400" b="1" dirty="0">
                <a:solidFill>
                  <a:srgbClr val="C00000"/>
                </a:solidFill>
                <a:effectLst/>
                <a:latin typeface="Times New Roman" panose="02020603050405020304" pitchFamily="18" charset="0"/>
                <a:ea typeface="Calibri" panose="020F0502020204030204" pitchFamily="34" charset="0"/>
                <a:cs typeface="Arial" panose="020B0604020202020204" pitchFamily="34" charset="0"/>
              </a:rPr>
              <a:t>he good entrepreneurial leader </a:t>
            </a:r>
            <a:r>
              <a:rPr lang="en-GB" sz="2400" dirty="0">
                <a:effectLst/>
                <a:latin typeface="Times New Roman" panose="02020603050405020304" pitchFamily="18" charset="0"/>
                <a:ea typeface="Calibri" panose="020F0502020204030204" pitchFamily="34" charset="0"/>
                <a:cs typeface="Arial" panose="020B0604020202020204" pitchFamily="34" charset="0"/>
              </a:rPr>
              <a:t>realizes understands that the business world should be a </a:t>
            </a:r>
            <a:r>
              <a:rPr lang="en-GB" sz="2400" b="1" dirty="0">
                <a:effectLst/>
                <a:highlight>
                  <a:srgbClr val="FFFF00"/>
                </a:highlight>
                <a:latin typeface="Times New Roman" panose="02020603050405020304" pitchFamily="18" charset="0"/>
                <a:ea typeface="Calibri" panose="020F0502020204030204" pitchFamily="34" charset="0"/>
                <a:cs typeface="Arial" panose="020B0604020202020204" pitchFamily="34" charset="0"/>
              </a:rPr>
              <a:t>“you” </a:t>
            </a:r>
            <a:r>
              <a:rPr lang="en-GB" sz="2400" dirty="0">
                <a:effectLst/>
                <a:latin typeface="Times New Roman" panose="02020603050405020304" pitchFamily="18" charset="0"/>
                <a:ea typeface="Calibri" panose="020F0502020204030204" pitchFamily="34" charset="0"/>
                <a:cs typeface="Arial" panose="020B0604020202020204" pitchFamily="34" charset="0"/>
              </a:rPr>
              <a:t>world, not a “we” or “me” world. Which mean </a:t>
            </a:r>
            <a:r>
              <a:rPr lang="en-GB" sz="2400" b="1" dirty="0">
                <a:effectLst/>
                <a:latin typeface="Times New Roman" panose="02020603050405020304" pitchFamily="18" charset="0"/>
                <a:ea typeface="Calibri" panose="020F0502020204030204" pitchFamily="34" charset="0"/>
                <a:cs typeface="Arial" panose="020B0604020202020204" pitchFamily="34" charset="0"/>
              </a:rPr>
              <a:t>focus</a:t>
            </a:r>
            <a:r>
              <a:rPr lang="en-GB" sz="2400" dirty="0">
                <a:effectLst/>
                <a:latin typeface="Times New Roman" panose="02020603050405020304" pitchFamily="18" charset="0"/>
                <a:ea typeface="Calibri" panose="020F0502020204030204" pitchFamily="34" charset="0"/>
                <a:cs typeface="Arial" panose="020B0604020202020204" pitchFamily="34" charset="0"/>
              </a:rPr>
              <a:t> on </a:t>
            </a:r>
            <a:r>
              <a:rPr lang="en-GB" sz="2400" dirty="0">
                <a:effectLst/>
                <a:highlight>
                  <a:srgbClr val="00FF00"/>
                </a:highlight>
                <a:latin typeface="Times New Roman" panose="02020603050405020304" pitchFamily="18" charset="0"/>
                <a:ea typeface="Calibri" panose="020F0502020204030204" pitchFamily="34" charset="0"/>
                <a:cs typeface="Arial" panose="020B0604020202020204" pitchFamily="34" charset="0"/>
              </a:rPr>
              <a:t>the needs and wants of the consumer</a:t>
            </a:r>
            <a:r>
              <a:rPr lang="en-GB" sz="2400" dirty="0">
                <a:effectLst/>
                <a:latin typeface="Times New Roman" panose="02020603050405020304" pitchFamily="18" charset="0"/>
                <a:ea typeface="Calibri" panose="020F0502020204030204" pitchFamily="34" charset="0"/>
                <a:cs typeface="Arial" panose="020B0604020202020204" pitchFamily="34" charset="0"/>
              </a:rPr>
              <a:t>, knowing that by </a:t>
            </a:r>
            <a:r>
              <a:rPr lang="en-GB" sz="2400" dirty="0">
                <a:effectLst/>
                <a:highlight>
                  <a:srgbClr val="00FF00"/>
                </a:highlight>
                <a:latin typeface="Times New Roman" panose="02020603050405020304" pitchFamily="18" charset="0"/>
                <a:ea typeface="Calibri" panose="020F0502020204030204" pitchFamily="34" charset="0"/>
                <a:cs typeface="Arial" panose="020B0604020202020204" pitchFamily="34" charset="0"/>
              </a:rPr>
              <a:t>satisfying the consumer </a:t>
            </a:r>
            <a:r>
              <a:rPr lang="en-GB" sz="2400" dirty="0">
                <a:effectLst/>
                <a:latin typeface="Times New Roman" panose="02020603050405020304" pitchFamily="18" charset="0"/>
                <a:ea typeface="Calibri" panose="020F0502020204030204" pitchFamily="34" charset="0"/>
                <a:cs typeface="Arial" panose="020B0604020202020204" pitchFamily="34" charset="0"/>
              </a:rPr>
              <a:t>first, the “we” and “me” will benefit later.</a:t>
            </a:r>
            <a:endParaRPr lang="en-GB" sz="24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9263233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6</a:t>
            </a:fld>
            <a:endParaRPr lang="en-US"/>
          </a:p>
        </p:txBody>
      </p:sp>
      <p:sp>
        <p:nvSpPr>
          <p:cNvPr id="5" name="TextBox 4">
            <a:extLst>
              <a:ext uri="{FF2B5EF4-FFF2-40B4-BE49-F238E27FC236}">
                <a16:creationId xmlns:a16="http://schemas.microsoft.com/office/drawing/2014/main" id="{9DA0AC51-1647-393A-FC80-656B260FB79B}"/>
              </a:ext>
            </a:extLst>
          </p:cNvPr>
          <p:cNvSpPr txBox="1"/>
          <p:nvPr/>
        </p:nvSpPr>
        <p:spPr>
          <a:xfrm>
            <a:off x="1700713" y="1180628"/>
            <a:ext cx="8790574" cy="823752"/>
          </a:xfrm>
          <a:prstGeom prst="rect">
            <a:avLst/>
          </a:prstGeom>
          <a:noFill/>
        </p:spPr>
        <p:txBody>
          <a:bodyPr wrap="square">
            <a:spAutoFit/>
          </a:bodyPr>
          <a:lstStyle/>
          <a:p>
            <a:pPr>
              <a:lnSpc>
                <a:spcPct val="150000"/>
              </a:lnSpc>
            </a:pPr>
            <a:r>
              <a:rPr lang="en-GB" sz="3600" b="1" dirty="0">
                <a:solidFill>
                  <a:schemeClr val="accent6">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The five steps of the “Opportunity Model”</a:t>
            </a:r>
          </a:p>
        </p:txBody>
      </p:sp>
      <p:sp>
        <p:nvSpPr>
          <p:cNvPr id="2" name="TextBox 1">
            <a:extLst>
              <a:ext uri="{FF2B5EF4-FFF2-40B4-BE49-F238E27FC236}">
                <a16:creationId xmlns:a16="http://schemas.microsoft.com/office/drawing/2014/main" id="{1EAEE467-36D3-40CA-30E2-277EDEC8B4C6}"/>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2</a:t>
            </a:r>
          </a:p>
        </p:txBody>
      </p:sp>
      <p:sp>
        <p:nvSpPr>
          <p:cNvPr id="3" name="TextBox 2">
            <a:extLst>
              <a:ext uri="{FF2B5EF4-FFF2-40B4-BE49-F238E27FC236}">
                <a16:creationId xmlns:a16="http://schemas.microsoft.com/office/drawing/2014/main" id="{235C6700-C9C0-C251-45A4-95D9D0C00B8C}"/>
              </a:ext>
            </a:extLst>
          </p:cNvPr>
          <p:cNvSpPr txBox="1"/>
          <p:nvPr/>
        </p:nvSpPr>
        <p:spPr>
          <a:xfrm>
            <a:off x="1212273" y="2004380"/>
            <a:ext cx="10518046" cy="3691844"/>
          </a:xfrm>
          <a:prstGeom prst="rect">
            <a:avLst/>
          </a:prstGeom>
          <a:noFill/>
        </p:spPr>
        <p:txBody>
          <a:bodyPr wrap="square">
            <a:spAutoFit/>
          </a:bodyPr>
          <a:lstStyle/>
          <a:p>
            <a:pPr marL="514350" indent="-514350">
              <a:lnSpc>
                <a:spcPct val="200000"/>
              </a:lnSpc>
              <a:buFont typeface="+mj-lt"/>
              <a:buAutoNum type="arabicPeriod"/>
            </a:pPr>
            <a:r>
              <a:rPr lang="en-GB" sz="2000" b="1" dirty="0">
                <a:latin typeface="Times New Roman" panose="02020603050405020304" pitchFamily="18" charset="0"/>
                <a:cs typeface="Times New Roman" panose="02020603050405020304" pitchFamily="18" charset="0"/>
              </a:rPr>
              <a:t> </a:t>
            </a:r>
            <a:r>
              <a:rPr lang="en-GB" sz="2000" dirty="0">
                <a:latin typeface="Times New Roman" panose="02020603050405020304" pitchFamily="18" charset="0"/>
                <a:cs typeface="Times New Roman" panose="02020603050405020304" pitchFamily="18" charset="0"/>
              </a:rPr>
              <a:t>Identify a Commercially Viable Problem</a:t>
            </a:r>
          </a:p>
          <a:p>
            <a:pPr marL="514350" indent="-514350">
              <a:lnSpc>
                <a:spcPct val="200000"/>
              </a:lnSpc>
              <a:buFont typeface="+mj-lt"/>
              <a:buAutoNum type="arabicPeriod"/>
            </a:pPr>
            <a:r>
              <a:rPr lang="en-GB" sz="2000" dirty="0">
                <a:latin typeface="Times New Roman" panose="02020603050405020304" pitchFamily="18" charset="0"/>
                <a:cs typeface="Times New Roman" panose="02020603050405020304" pitchFamily="18" charset="0"/>
              </a:rPr>
              <a:t>Create a Product or Service That Has a Strong Competitive and Comparative Advantage</a:t>
            </a:r>
          </a:p>
          <a:p>
            <a:pPr marL="514350" indent="-514350">
              <a:lnSpc>
                <a:spcPct val="200000"/>
              </a:lnSpc>
              <a:buFont typeface="+mj-lt"/>
              <a:buAutoNum type="arabicPeriod"/>
            </a:pPr>
            <a:r>
              <a:rPr lang="en-GB" sz="2000" dirty="0">
                <a:latin typeface="Times New Roman" panose="02020603050405020304" pitchFamily="18" charset="0"/>
                <a:cs typeface="Times New Roman" panose="02020603050405020304" pitchFamily="18" charset="0"/>
              </a:rPr>
              <a:t>Ensure That Your Product or Service Is Sustainable through Patents, Trademarks, First-Mover Advantage, and Continuous Improvement</a:t>
            </a:r>
          </a:p>
          <a:p>
            <a:pPr marL="514350" indent="-514350">
              <a:lnSpc>
                <a:spcPct val="200000"/>
              </a:lnSpc>
              <a:buFont typeface="+mj-lt"/>
              <a:buAutoNum type="arabicPeriod"/>
            </a:pPr>
            <a:r>
              <a:rPr lang="en-GB" sz="2000" dirty="0">
                <a:latin typeface="Times New Roman" panose="02020603050405020304" pitchFamily="18" charset="0"/>
                <a:cs typeface="Times New Roman" panose="02020603050405020304" pitchFamily="18" charset="0"/>
              </a:rPr>
              <a:t>Secure Your Product or Service’s Profitability</a:t>
            </a:r>
          </a:p>
          <a:p>
            <a:pPr marL="514350" indent="-514350">
              <a:lnSpc>
                <a:spcPct val="200000"/>
              </a:lnSpc>
              <a:buFont typeface="+mj-lt"/>
              <a:buAutoNum type="arabicPeriod"/>
            </a:pPr>
            <a:r>
              <a:rPr lang="en-GB" sz="2000" dirty="0">
                <a:latin typeface="Times New Roman" panose="02020603050405020304" pitchFamily="18" charset="0"/>
                <a:cs typeface="Times New Roman" panose="02020603050405020304" pitchFamily="18" charset="0"/>
              </a:rPr>
              <a:t>Build an Effective Team</a:t>
            </a:r>
          </a:p>
        </p:txBody>
      </p:sp>
    </p:spTree>
    <p:extLst>
      <p:ext uri="{BB962C8B-B14F-4D97-AF65-F5344CB8AC3E}">
        <p14:creationId xmlns:p14="http://schemas.microsoft.com/office/powerpoint/2010/main" val="222924751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7</a:t>
            </a:fld>
            <a:endParaRPr lang="en-US"/>
          </a:p>
        </p:txBody>
      </p:sp>
      <p:sp>
        <p:nvSpPr>
          <p:cNvPr id="5" name="TextBox 4">
            <a:extLst>
              <a:ext uri="{FF2B5EF4-FFF2-40B4-BE49-F238E27FC236}">
                <a16:creationId xmlns:a16="http://schemas.microsoft.com/office/drawing/2014/main" id="{E0604A21-0B9A-4453-F260-BB9460A81346}"/>
              </a:ext>
            </a:extLst>
          </p:cNvPr>
          <p:cNvSpPr txBox="1"/>
          <p:nvPr/>
        </p:nvSpPr>
        <p:spPr>
          <a:xfrm>
            <a:off x="2292247" y="1330847"/>
            <a:ext cx="8399075" cy="4473019"/>
          </a:xfrm>
          <a:prstGeom prst="rect">
            <a:avLst/>
          </a:prstGeom>
          <a:noFill/>
        </p:spPr>
        <p:txBody>
          <a:bodyPr wrap="square">
            <a:spAutoFit/>
          </a:bodyPr>
          <a:lstStyle/>
          <a:p>
            <a:pPr algn="just">
              <a:spcBef>
                <a:spcPts val="1200"/>
              </a:spcBef>
              <a:spcAft>
                <a:spcPts val="800"/>
              </a:spcAft>
            </a:pPr>
            <a:r>
              <a:rPr lang="en-GB" sz="2400" b="1" dirty="0">
                <a:effectLst/>
                <a:latin typeface="Times New Roman" panose="02020603050405020304" pitchFamily="18" charset="0"/>
                <a:ea typeface="Calibri" panose="020F0502020204030204" pitchFamily="34" charset="0"/>
                <a:cs typeface="Times New Roman" panose="02020603050405020304" pitchFamily="18" charset="0"/>
              </a:rPr>
              <a:t>This lecture covers the following topics</a:t>
            </a:r>
          </a:p>
          <a:p>
            <a:pPr marL="342900" indent="-342900" algn="just">
              <a:spcBef>
                <a:spcPts val="1200"/>
              </a:spcBef>
              <a:spcAft>
                <a:spcPts val="800"/>
              </a:spcAft>
              <a:buFont typeface="Arial" panose="020B0604020202020204" pitchFamily="34" charset="0"/>
              <a:buChar char="•"/>
            </a:pPr>
            <a:r>
              <a:rPr lang="en-GB" sz="2000" dirty="0">
                <a:latin typeface="Times New Roman" panose="02020603050405020304" pitchFamily="18" charset="0"/>
                <a:cs typeface="Times New Roman" panose="02020603050405020304" pitchFamily="18" charset="0"/>
              </a:rPr>
              <a:t>Finding a Commercially Viable Problem</a:t>
            </a:r>
          </a:p>
          <a:p>
            <a:pPr marL="342900" indent="-342900" algn="just">
              <a:spcBef>
                <a:spcPts val="1200"/>
              </a:spcBef>
              <a:spcAft>
                <a:spcPts val="800"/>
              </a:spcAft>
              <a:buFont typeface="Arial" panose="020B0604020202020204" pitchFamily="34" charset="0"/>
              <a:buChar char="•"/>
            </a:pPr>
            <a:r>
              <a:rPr lang="en-GB" sz="2000" dirty="0">
                <a:latin typeface="Times New Roman" panose="02020603050405020304" pitchFamily="18" charset="0"/>
                <a:cs typeface="Times New Roman" panose="02020603050405020304" pitchFamily="18" charset="0"/>
              </a:rPr>
              <a:t>An excellent example </a:t>
            </a:r>
          </a:p>
          <a:p>
            <a:pPr marL="342900" indent="-342900" algn="just">
              <a:spcBef>
                <a:spcPts val="1200"/>
              </a:spcBef>
              <a:spcAft>
                <a:spcPts val="800"/>
              </a:spcAft>
              <a:buFont typeface="Arial" panose="020B0604020202020204" pitchFamily="34" charset="0"/>
              <a:buChar char="•"/>
            </a:pPr>
            <a:r>
              <a:rPr lang="en-GB" sz="2000" dirty="0">
                <a:latin typeface="Times New Roman" panose="02020603050405020304" pitchFamily="18" charset="0"/>
                <a:cs typeface="Times New Roman" panose="02020603050405020304" pitchFamily="18" charset="0"/>
              </a:rPr>
              <a:t>Demand: How Much Is Enough?</a:t>
            </a:r>
          </a:p>
          <a:p>
            <a:pPr marL="342900" indent="-342900" algn="just">
              <a:spcBef>
                <a:spcPts val="1200"/>
              </a:spcBef>
              <a:spcAft>
                <a:spcPts val="800"/>
              </a:spcAft>
              <a:buFont typeface="Arial" panose="020B0604020202020204" pitchFamily="34" charset="0"/>
              <a:buChar char="•"/>
            </a:pPr>
            <a:r>
              <a:rPr lang="en-GB" sz="2000" i="0" dirty="0">
                <a:effectLst/>
                <a:latin typeface="Times New Roman" panose="02020603050405020304" pitchFamily="18" charset="0"/>
                <a:cs typeface="Times New Roman" panose="02020603050405020304" pitchFamily="18" charset="0"/>
              </a:rPr>
              <a:t>Total addressable market</a:t>
            </a:r>
          </a:p>
          <a:p>
            <a:pPr marL="342900" indent="-342900" algn="just">
              <a:spcBef>
                <a:spcPts val="1200"/>
              </a:spcBef>
              <a:spcAft>
                <a:spcPts val="800"/>
              </a:spcAft>
              <a:buFont typeface="Arial" panose="020B0604020202020204" pitchFamily="34" charset="0"/>
              <a:buChar char="•"/>
            </a:pPr>
            <a:r>
              <a:rPr lang="en-GB" sz="2000" dirty="0">
                <a:latin typeface="Times New Roman" panose="02020603050405020304" pitchFamily="18" charset="0"/>
                <a:cs typeface="Times New Roman" panose="02020603050405020304" pitchFamily="18" charset="0"/>
              </a:rPr>
              <a:t>The Perils of Head-to-Head Competition</a:t>
            </a:r>
          </a:p>
          <a:p>
            <a:pPr marL="342900" indent="-342900" algn="just">
              <a:spcBef>
                <a:spcPts val="1200"/>
              </a:spcBef>
              <a:spcAft>
                <a:spcPts val="800"/>
              </a:spcAft>
              <a:buFont typeface="Arial" panose="020B0604020202020204" pitchFamily="34" charset="0"/>
              <a:buChar char="•"/>
            </a:pPr>
            <a:r>
              <a:rPr lang="en-GB" sz="2000" dirty="0">
                <a:latin typeface="Times New Roman" panose="02020603050405020304" pitchFamily="18" charset="0"/>
                <a:cs typeface="Times New Roman" panose="02020603050405020304" pitchFamily="18" charset="0"/>
              </a:rPr>
              <a:t>Small Niches Can Be Profitable</a:t>
            </a:r>
          </a:p>
          <a:p>
            <a:pPr algn="just">
              <a:spcBef>
                <a:spcPts val="1200"/>
              </a:spcBef>
              <a:spcAft>
                <a:spcPts val="800"/>
              </a:spcAft>
            </a:pPr>
            <a:endParaRPr lang="en-GB" sz="24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2" name="TextBox 1">
            <a:extLst>
              <a:ext uri="{FF2B5EF4-FFF2-40B4-BE49-F238E27FC236}">
                <a16:creationId xmlns:a16="http://schemas.microsoft.com/office/drawing/2014/main" id="{498B4046-C9F5-F9E3-13C7-D5837B4A8765}"/>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2</a:t>
            </a:r>
          </a:p>
        </p:txBody>
      </p:sp>
      <p:sp>
        <p:nvSpPr>
          <p:cNvPr id="4" name="TextBox 3">
            <a:extLst>
              <a:ext uri="{FF2B5EF4-FFF2-40B4-BE49-F238E27FC236}">
                <a16:creationId xmlns:a16="http://schemas.microsoft.com/office/drawing/2014/main" id="{8A6AA53D-FA81-B508-B7E9-8DB67F995BA7}"/>
              </a:ext>
            </a:extLst>
          </p:cNvPr>
          <p:cNvSpPr txBox="1"/>
          <p:nvPr/>
        </p:nvSpPr>
        <p:spPr>
          <a:xfrm>
            <a:off x="2463800" y="279459"/>
            <a:ext cx="6093724" cy="369332"/>
          </a:xfrm>
          <a:prstGeom prst="rect">
            <a:avLst/>
          </a:prstGeom>
          <a:noFill/>
        </p:spPr>
        <p:txBody>
          <a:bodyPr wrap="square">
            <a:spAutoFit/>
          </a:bodyPr>
          <a:lstStyle/>
          <a:p>
            <a:pPr algn="ctr"/>
            <a:r>
              <a:rPr lang="en-GB" sz="1800" b="1" dirty="0">
                <a:solidFill>
                  <a:schemeClr val="bg1">
                    <a:lumMod val="95000"/>
                  </a:schemeClr>
                </a:solidFill>
              </a:rPr>
              <a:t>Finding a Commercially Viable Problem</a:t>
            </a:r>
          </a:p>
        </p:txBody>
      </p:sp>
    </p:spTree>
    <p:extLst>
      <p:ext uri="{BB962C8B-B14F-4D97-AF65-F5344CB8AC3E}">
        <p14:creationId xmlns:p14="http://schemas.microsoft.com/office/powerpoint/2010/main" val="398526541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8</a:t>
            </a:fld>
            <a:endParaRPr lang="en-US"/>
          </a:p>
        </p:txBody>
      </p:sp>
      <p:sp>
        <p:nvSpPr>
          <p:cNvPr id="2" name="TextBox 1">
            <a:extLst>
              <a:ext uri="{FF2B5EF4-FFF2-40B4-BE49-F238E27FC236}">
                <a16:creationId xmlns:a16="http://schemas.microsoft.com/office/drawing/2014/main" id="{185EEBB6-6628-18CA-6DAA-0A981C09637B}"/>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2</a:t>
            </a:r>
          </a:p>
        </p:txBody>
      </p:sp>
      <p:sp>
        <p:nvSpPr>
          <p:cNvPr id="5" name="TextBox 4">
            <a:extLst>
              <a:ext uri="{FF2B5EF4-FFF2-40B4-BE49-F238E27FC236}">
                <a16:creationId xmlns:a16="http://schemas.microsoft.com/office/drawing/2014/main" id="{42056D10-CBBD-CFA3-E6EE-0CFB08296C48}"/>
              </a:ext>
            </a:extLst>
          </p:cNvPr>
          <p:cNvSpPr txBox="1"/>
          <p:nvPr/>
        </p:nvSpPr>
        <p:spPr>
          <a:xfrm>
            <a:off x="1460312" y="1463429"/>
            <a:ext cx="9648966" cy="4524315"/>
          </a:xfrm>
          <a:prstGeom prst="rect">
            <a:avLst/>
          </a:prstGeom>
          <a:noFill/>
        </p:spPr>
        <p:txBody>
          <a:bodyPr wrap="square">
            <a:spAutoFit/>
          </a:bodyPr>
          <a:lstStyle/>
          <a:p>
            <a:r>
              <a:rPr lang="en-GB" sz="3200" dirty="0">
                <a:latin typeface="Times New Roman" panose="02020603050405020304" pitchFamily="18" charset="0"/>
                <a:cs typeface="Times New Roman" panose="02020603050405020304" pitchFamily="18" charset="0"/>
              </a:rPr>
              <a:t>There will always be frustrated customers who have problems that need to be solved. As a consumer, you’ve probably experienced some of this frustration yourself or at least seen it in others.</a:t>
            </a:r>
          </a:p>
          <a:p>
            <a:r>
              <a:rPr lang="en-GB" sz="3200" dirty="0">
                <a:latin typeface="Times New Roman" panose="02020603050405020304" pitchFamily="18" charset="0"/>
                <a:cs typeface="Times New Roman" panose="02020603050405020304" pitchFamily="18" charset="0"/>
              </a:rPr>
              <a:t>In marketing, one of the oldest sayings is, </a:t>
            </a:r>
            <a:r>
              <a:rPr lang="en-GB" sz="3200" i="1" dirty="0">
                <a:solidFill>
                  <a:srgbClr val="C00000"/>
                </a:solidFill>
                <a:latin typeface="Times New Roman" panose="02020603050405020304" pitchFamily="18" charset="0"/>
                <a:cs typeface="Times New Roman" panose="02020603050405020304" pitchFamily="18" charset="0"/>
              </a:rPr>
              <a:t>“Find a need and fill it.”</a:t>
            </a:r>
          </a:p>
          <a:p>
            <a:r>
              <a:rPr lang="en-GB" sz="3200" dirty="0">
                <a:latin typeface="Times New Roman" panose="02020603050405020304" pitchFamily="18" charset="0"/>
                <a:cs typeface="Times New Roman" panose="02020603050405020304" pitchFamily="18" charset="0"/>
              </a:rPr>
              <a:t> In other words, if you find an unsatisfied need, you’ll find a problem whose solution may provide an opportunity for you.</a:t>
            </a:r>
          </a:p>
        </p:txBody>
      </p:sp>
      <p:sp>
        <p:nvSpPr>
          <p:cNvPr id="8" name="TextBox 7">
            <a:extLst>
              <a:ext uri="{FF2B5EF4-FFF2-40B4-BE49-F238E27FC236}">
                <a16:creationId xmlns:a16="http://schemas.microsoft.com/office/drawing/2014/main" id="{C065CDE9-94AB-040F-F4EA-A20691B1D01C}"/>
              </a:ext>
            </a:extLst>
          </p:cNvPr>
          <p:cNvSpPr txBox="1"/>
          <p:nvPr/>
        </p:nvSpPr>
        <p:spPr>
          <a:xfrm>
            <a:off x="2463800" y="279459"/>
            <a:ext cx="6093724" cy="369332"/>
          </a:xfrm>
          <a:prstGeom prst="rect">
            <a:avLst/>
          </a:prstGeom>
          <a:noFill/>
        </p:spPr>
        <p:txBody>
          <a:bodyPr wrap="square">
            <a:spAutoFit/>
          </a:bodyPr>
          <a:lstStyle/>
          <a:p>
            <a:pPr algn="ctr"/>
            <a:r>
              <a:rPr lang="en-GB" sz="1800" b="1" dirty="0">
                <a:solidFill>
                  <a:schemeClr val="bg1">
                    <a:lumMod val="95000"/>
                  </a:schemeClr>
                </a:solidFill>
              </a:rPr>
              <a:t>Finding a Commercially Viable Problem</a:t>
            </a:r>
          </a:p>
        </p:txBody>
      </p:sp>
    </p:spTree>
    <p:extLst>
      <p:ext uri="{BB962C8B-B14F-4D97-AF65-F5344CB8AC3E}">
        <p14:creationId xmlns:p14="http://schemas.microsoft.com/office/powerpoint/2010/main" val="108928829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9</a:t>
            </a:fld>
            <a:endParaRPr lang="en-US"/>
          </a:p>
        </p:txBody>
      </p:sp>
      <p:sp>
        <p:nvSpPr>
          <p:cNvPr id="2" name="TextBox 1">
            <a:extLst>
              <a:ext uri="{FF2B5EF4-FFF2-40B4-BE49-F238E27FC236}">
                <a16:creationId xmlns:a16="http://schemas.microsoft.com/office/drawing/2014/main" id="{185EEBB6-6628-18CA-6DAA-0A981C09637B}"/>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2</a:t>
            </a:r>
          </a:p>
        </p:txBody>
      </p:sp>
      <p:sp>
        <p:nvSpPr>
          <p:cNvPr id="4" name="TextBox 3">
            <a:extLst>
              <a:ext uri="{FF2B5EF4-FFF2-40B4-BE49-F238E27FC236}">
                <a16:creationId xmlns:a16="http://schemas.microsoft.com/office/drawing/2014/main" id="{ECEF16E1-CE51-854E-A0AC-EA5ECEC03069}"/>
              </a:ext>
            </a:extLst>
          </p:cNvPr>
          <p:cNvSpPr txBox="1"/>
          <p:nvPr/>
        </p:nvSpPr>
        <p:spPr>
          <a:xfrm>
            <a:off x="1669007" y="1590301"/>
            <a:ext cx="8853985" cy="4147739"/>
          </a:xfrm>
          <a:prstGeom prst="rect">
            <a:avLst/>
          </a:prstGeom>
          <a:noFill/>
        </p:spPr>
        <p:txBody>
          <a:bodyPr wrap="square">
            <a:spAutoFit/>
          </a:bodyPr>
          <a:lstStyle/>
          <a:p>
            <a:pPr>
              <a:lnSpc>
                <a:spcPct val="150000"/>
              </a:lnSpc>
            </a:pPr>
            <a:r>
              <a:rPr lang="en-GB" sz="3600" dirty="0">
                <a:latin typeface="Times New Roman" panose="02020603050405020304" pitchFamily="18" charset="0"/>
                <a:cs typeface="Times New Roman" panose="02020603050405020304" pitchFamily="18" charset="0"/>
              </a:rPr>
              <a:t>Not all problems that need to be solved are ready to be solved commercially. In other words, the demand for the product or service must be great enough to earn and sustain a profit.</a:t>
            </a:r>
          </a:p>
        </p:txBody>
      </p:sp>
      <p:sp>
        <p:nvSpPr>
          <p:cNvPr id="5" name="TextBox 4">
            <a:extLst>
              <a:ext uri="{FF2B5EF4-FFF2-40B4-BE49-F238E27FC236}">
                <a16:creationId xmlns:a16="http://schemas.microsoft.com/office/drawing/2014/main" id="{0ED07F52-50D5-FF15-2F48-F2E0C195D9BD}"/>
              </a:ext>
            </a:extLst>
          </p:cNvPr>
          <p:cNvSpPr txBox="1"/>
          <p:nvPr/>
        </p:nvSpPr>
        <p:spPr>
          <a:xfrm>
            <a:off x="2463800" y="279459"/>
            <a:ext cx="6093724" cy="369332"/>
          </a:xfrm>
          <a:prstGeom prst="rect">
            <a:avLst/>
          </a:prstGeom>
          <a:noFill/>
        </p:spPr>
        <p:txBody>
          <a:bodyPr wrap="square">
            <a:spAutoFit/>
          </a:bodyPr>
          <a:lstStyle/>
          <a:p>
            <a:pPr algn="ctr"/>
            <a:r>
              <a:rPr lang="en-GB" sz="1800" b="1" dirty="0">
                <a:solidFill>
                  <a:schemeClr val="bg1">
                    <a:lumMod val="95000"/>
                  </a:schemeClr>
                </a:solidFill>
              </a:rPr>
              <a:t>Finding a Commercially Viable Problem</a:t>
            </a:r>
          </a:p>
        </p:txBody>
      </p:sp>
    </p:spTree>
    <p:extLst>
      <p:ext uri="{BB962C8B-B14F-4D97-AF65-F5344CB8AC3E}">
        <p14:creationId xmlns:p14="http://schemas.microsoft.com/office/powerpoint/2010/main" val="224760455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7B137FB5-68A4-E270-9EAC-8FEF6D65986D}"/>
              </a:ext>
            </a:extLst>
          </p:cNvPr>
          <p:cNvSpPr>
            <a:spLocks noGrp="1"/>
          </p:cNvSpPr>
          <p:nvPr>
            <p:ph type="sldNum" sz="quarter" idx="12"/>
          </p:nvPr>
        </p:nvSpPr>
        <p:spPr/>
        <p:txBody>
          <a:bodyPr/>
          <a:lstStyle/>
          <a:p>
            <a:fld id="{FF2BD96E-3838-45D2-9031-D3AF67C920A5}" type="slidenum">
              <a:rPr lang="en-US" smtClean="0"/>
              <a:t>10</a:t>
            </a:fld>
            <a:endParaRPr lang="en-US"/>
          </a:p>
        </p:txBody>
      </p:sp>
      <p:sp>
        <p:nvSpPr>
          <p:cNvPr id="6" name="TextBox 5">
            <a:extLst>
              <a:ext uri="{FF2B5EF4-FFF2-40B4-BE49-F238E27FC236}">
                <a16:creationId xmlns:a16="http://schemas.microsoft.com/office/drawing/2014/main" id="{20F4AAC3-9BA6-7D62-93C6-55F71680EA35}"/>
              </a:ext>
            </a:extLst>
          </p:cNvPr>
          <p:cNvSpPr txBox="1"/>
          <p:nvPr/>
        </p:nvSpPr>
        <p:spPr>
          <a:xfrm>
            <a:off x="688264" y="1275301"/>
            <a:ext cx="11054686" cy="4307398"/>
          </a:xfrm>
          <a:prstGeom prst="rect">
            <a:avLst/>
          </a:prstGeom>
          <a:noFill/>
        </p:spPr>
        <p:txBody>
          <a:bodyPr wrap="square">
            <a:spAutoFit/>
          </a:bodyPr>
          <a:lstStyle/>
          <a:p>
            <a:pPr>
              <a:lnSpc>
                <a:spcPct val="200000"/>
              </a:lnSpc>
            </a:pPr>
            <a:r>
              <a:rPr lang="en-GB" sz="2000" b="1" i="1" dirty="0">
                <a:solidFill>
                  <a:srgbClr val="6F1730"/>
                </a:solidFill>
                <a:latin typeface="Times New Roman" panose="02020603050405020304" pitchFamily="18" charset="0"/>
                <a:cs typeface="Times New Roman" panose="02020603050405020304" pitchFamily="18" charset="0"/>
              </a:rPr>
              <a:t>Successful companies solve problems</a:t>
            </a:r>
          </a:p>
          <a:p>
            <a:pPr>
              <a:lnSpc>
                <a:spcPct val="200000"/>
              </a:lnSpc>
            </a:pPr>
            <a:r>
              <a:rPr lang="en-GB" sz="2000" dirty="0">
                <a:latin typeface="Times New Roman" panose="02020603050405020304" pitchFamily="18" charset="0"/>
                <a:cs typeface="Times New Roman" panose="02020603050405020304" pitchFamily="18" charset="0"/>
              </a:rPr>
              <a:t>I am sure you have heard of the business philosophy that in order to create a successful business it needs to add real value to a certain segment of consumers, so what is the value anyway? A successful company adds value, but they do so by solving a big problem that customers will pay money for, and if we ask how difficult the problem is? How easy is the solution? Do people have problems? And is the solution obvious enough to pay money for? These are the questions to ask when starting a business, and Problem, Solution, and Revenue are the order that business owners should consider when evaluating their business. </a:t>
            </a:r>
          </a:p>
        </p:txBody>
      </p:sp>
      <p:sp>
        <p:nvSpPr>
          <p:cNvPr id="7" name="TextBox 6">
            <a:extLst>
              <a:ext uri="{FF2B5EF4-FFF2-40B4-BE49-F238E27FC236}">
                <a16:creationId xmlns:a16="http://schemas.microsoft.com/office/drawing/2014/main" id="{FB1B55A9-5216-895E-A762-0368CDAD85A2}"/>
              </a:ext>
            </a:extLst>
          </p:cNvPr>
          <p:cNvSpPr txBox="1"/>
          <p:nvPr/>
        </p:nvSpPr>
        <p:spPr>
          <a:xfrm>
            <a:off x="2463800" y="279459"/>
            <a:ext cx="6093724" cy="369332"/>
          </a:xfrm>
          <a:prstGeom prst="rect">
            <a:avLst/>
          </a:prstGeom>
          <a:noFill/>
        </p:spPr>
        <p:txBody>
          <a:bodyPr wrap="square">
            <a:spAutoFit/>
          </a:bodyPr>
          <a:lstStyle/>
          <a:p>
            <a:pPr algn="ctr"/>
            <a:r>
              <a:rPr lang="en-GB" sz="1800" b="1" dirty="0">
                <a:solidFill>
                  <a:schemeClr val="bg1">
                    <a:lumMod val="95000"/>
                  </a:schemeClr>
                </a:solidFill>
              </a:rPr>
              <a:t>Finding a Commercially Viable Problem</a:t>
            </a:r>
          </a:p>
        </p:txBody>
      </p:sp>
      <p:sp>
        <p:nvSpPr>
          <p:cNvPr id="8" name="TextBox 7">
            <a:extLst>
              <a:ext uri="{FF2B5EF4-FFF2-40B4-BE49-F238E27FC236}">
                <a16:creationId xmlns:a16="http://schemas.microsoft.com/office/drawing/2014/main" id="{4754DF22-76F3-8E09-2A5B-16B5E8039475}"/>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2</a:t>
            </a:r>
          </a:p>
        </p:txBody>
      </p:sp>
    </p:spTree>
    <p:extLst>
      <p:ext uri="{BB962C8B-B14F-4D97-AF65-F5344CB8AC3E}">
        <p14:creationId xmlns:p14="http://schemas.microsoft.com/office/powerpoint/2010/main" val="11128276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7B137FB5-68A4-E270-9EAC-8FEF6D65986D}"/>
              </a:ext>
            </a:extLst>
          </p:cNvPr>
          <p:cNvSpPr>
            <a:spLocks noGrp="1"/>
          </p:cNvSpPr>
          <p:nvPr>
            <p:ph type="sldNum" sz="quarter" idx="12"/>
          </p:nvPr>
        </p:nvSpPr>
        <p:spPr/>
        <p:txBody>
          <a:bodyPr/>
          <a:lstStyle/>
          <a:p>
            <a:fld id="{FF2BD96E-3838-45D2-9031-D3AF67C920A5}" type="slidenum">
              <a:rPr lang="en-US" smtClean="0"/>
              <a:t>11</a:t>
            </a:fld>
            <a:endParaRPr lang="en-US"/>
          </a:p>
        </p:txBody>
      </p:sp>
      <p:sp>
        <p:nvSpPr>
          <p:cNvPr id="6" name="TextBox 5">
            <a:extLst>
              <a:ext uri="{FF2B5EF4-FFF2-40B4-BE49-F238E27FC236}">
                <a16:creationId xmlns:a16="http://schemas.microsoft.com/office/drawing/2014/main" id="{20F4AAC3-9BA6-7D62-93C6-55F71680EA35}"/>
              </a:ext>
            </a:extLst>
          </p:cNvPr>
          <p:cNvSpPr txBox="1"/>
          <p:nvPr/>
        </p:nvSpPr>
        <p:spPr>
          <a:xfrm>
            <a:off x="1233179" y="1337418"/>
            <a:ext cx="9725642" cy="4411785"/>
          </a:xfrm>
          <a:prstGeom prst="rect">
            <a:avLst/>
          </a:prstGeom>
          <a:noFill/>
        </p:spPr>
        <p:txBody>
          <a:bodyPr wrap="square">
            <a:spAutoFit/>
          </a:bodyPr>
          <a:lstStyle/>
          <a:p>
            <a:pPr>
              <a:lnSpc>
                <a:spcPct val="200000"/>
              </a:lnSpc>
            </a:pPr>
            <a:r>
              <a:rPr lang="en-GB" sz="2400" b="1" i="1" dirty="0">
                <a:solidFill>
                  <a:srgbClr val="6F1730"/>
                </a:solidFill>
                <a:latin typeface="Times New Roman" panose="02020603050405020304" pitchFamily="18" charset="0"/>
                <a:cs typeface="Times New Roman" panose="02020603050405020304" pitchFamily="18" charset="0"/>
              </a:rPr>
              <a:t>Identify the problem that is causing the pain.</a:t>
            </a:r>
          </a:p>
          <a:p>
            <a:pPr>
              <a:lnSpc>
                <a:spcPct val="200000"/>
              </a:lnSpc>
            </a:pPr>
            <a:r>
              <a:rPr lang="en-GB" sz="2400" dirty="0">
                <a:latin typeface="Times New Roman" panose="02020603050405020304" pitchFamily="18" charset="0"/>
                <a:cs typeface="Times New Roman" panose="02020603050405020304" pitchFamily="18" charset="0"/>
              </a:rPr>
              <a:t>If the problem is something undesirable and undefined, people are likely to pay a lot of money to solve it, and the problem can be anything; It may be the need for a more efficient way of transporting passengers, the lack of effective shipping options internationally, or the need for better marketing strategies; The problem is the need or the void that the customer wants to fill. </a:t>
            </a:r>
          </a:p>
        </p:txBody>
      </p:sp>
      <p:sp>
        <p:nvSpPr>
          <p:cNvPr id="2" name="TextBox 1">
            <a:extLst>
              <a:ext uri="{FF2B5EF4-FFF2-40B4-BE49-F238E27FC236}">
                <a16:creationId xmlns:a16="http://schemas.microsoft.com/office/drawing/2014/main" id="{F77F012F-4246-D2A1-279B-F2CD53B58F2B}"/>
              </a:ext>
            </a:extLst>
          </p:cNvPr>
          <p:cNvSpPr txBox="1"/>
          <p:nvPr/>
        </p:nvSpPr>
        <p:spPr>
          <a:xfrm>
            <a:off x="2463800" y="279459"/>
            <a:ext cx="6093724" cy="369332"/>
          </a:xfrm>
          <a:prstGeom prst="rect">
            <a:avLst/>
          </a:prstGeom>
          <a:noFill/>
        </p:spPr>
        <p:txBody>
          <a:bodyPr wrap="square">
            <a:spAutoFit/>
          </a:bodyPr>
          <a:lstStyle/>
          <a:p>
            <a:pPr algn="ctr"/>
            <a:r>
              <a:rPr lang="en-GB" sz="1800" b="1" dirty="0">
                <a:solidFill>
                  <a:schemeClr val="bg1">
                    <a:lumMod val="95000"/>
                  </a:schemeClr>
                </a:solidFill>
              </a:rPr>
              <a:t>Finding a Commercially Viable Problem</a:t>
            </a:r>
          </a:p>
        </p:txBody>
      </p:sp>
      <p:sp>
        <p:nvSpPr>
          <p:cNvPr id="3" name="TextBox 2">
            <a:extLst>
              <a:ext uri="{FF2B5EF4-FFF2-40B4-BE49-F238E27FC236}">
                <a16:creationId xmlns:a16="http://schemas.microsoft.com/office/drawing/2014/main" id="{8FFB1D2F-2C1E-90DD-118F-CAEBB51622B0}"/>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2</a:t>
            </a:r>
          </a:p>
        </p:txBody>
      </p:sp>
    </p:spTree>
    <p:extLst>
      <p:ext uri="{BB962C8B-B14F-4D97-AF65-F5344CB8AC3E}">
        <p14:creationId xmlns:p14="http://schemas.microsoft.com/office/powerpoint/2010/main" val="838399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12</a:t>
            </a:fld>
            <a:endParaRPr lang="en-US"/>
          </a:p>
        </p:txBody>
      </p:sp>
      <p:sp>
        <p:nvSpPr>
          <p:cNvPr id="2" name="TextBox 1">
            <a:extLst>
              <a:ext uri="{FF2B5EF4-FFF2-40B4-BE49-F238E27FC236}">
                <a16:creationId xmlns:a16="http://schemas.microsoft.com/office/drawing/2014/main" id="{185EEBB6-6628-18CA-6DAA-0A981C09637B}"/>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2</a:t>
            </a:r>
          </a:p>
        </p:txBody>
      </p:sp>
      <p:sp>
        <p:nvSpPr>
          <p:cNvPr id="4" name="TextBox 3">
            <a:extLst>
              <a:ext uri="{FF2B5EF4-FFF2-40B4-BE49-F238E27FC236}">
                <a16:creationId xmlns:a16="http://schemas.microsoft.com/office/drawing/2014/main" id="{6F7A3F18-AA4A-FED4-BBC8-A81627A7AA4C}"/>
              </a:ext>
            </a:extLst>
          </p:cNvPr>
          <p:cNvSpPr txBox="1"/>
          <p:nvPr/>
        </p:nvSpPr>
        <p:spPr>
          <a:xfrm>
            <a:off x="905301" y="1244158"/>
            <a:ext cx="7638197" cy="4539191"/>
          </a:xfrm>
          <a:prstGeom prst="rect">
            <a:avLst/>
          </a:prstGeom>
          <a:noFill/>
        </p:spPr>
        <p:txBody>
          <a:bodyPr wrap="square">
            <a:spAutoFit/>
          </a:bodyPr>
          <a:lstStyle/>
          <a:p>
            <a:pPr>
              <a:lnSpc>
                <a:spcPct val="150000"/>
              </a:lnSpc>
            </a:pPr>
            <a:r>
              <a:rPr lang="en-GB" sz="2800" dirty="0">
                <a:latin typeface="Times New Roman" panose="02020603050405020304" pitchFamily="18" charset="0"/>
                <a:cs typeface="Times New Roman" panose="02020603050405020304" pitchFamily="18" charset="0"/>
              </a:rPr>
              <a:t>An excellent example of a product that solved a “real” need at the time it was invented, but that wasn’t commercially viable, was the flush toilet. Its inventor, Sir John Harrington, presented the toilet as a gift for Queen Elizabeth I of England in 1569. Certainly, Harrington was solving an important problem: the sanitary disposal of human waste.</a:t>
            </a:r>
          </a:p>
        </p:txBody>
      </p:sp>
      <p:pic>
        <p:nvPicPr>
          <p:cNvPr id="5" name="Picture 4">
            <a:extLst>
              <a:ext uri="{FF2B5EF4-FFF2-40B4-BE49-F238E27FC236}">
                <a16:creationId xmlns:a16="http://schemas.microsoft.com/office/drawing/2014/main" id="{E49DD2C1-9058-A98F-FAB1-E270FF760916}"/>
              </a:ext>
            </a:extLst>
          </p:cNvPr>
          <p:cNvPicPr>
            <a:picLocks noChangeAspect="1"/>
          </p:cNvPicPr>
          <p:nvPr/>
        </p:nvPicPr>
        <p:blipFill>
          <a:blip r:embed="rId3"/>
          <a:stretch>
            <a:fillRect/>
          </a:stretch>
        </p:blipFill>
        <p:spPr>
          <a:xfrm>
            <a:off x="8693624" y="2319029"/>
            <a:ext cx="3179928" cy="3464320"/>
          </a:xfrm>
          <a:prstGeom prst="rect">
            <a:avLst/>
          </a:prstGeom>
        </p:spPr>
      </p:pic>
      <p:sp>
        <p:nvSpPr>
          <p:cNvPr id="7" name="TextBox 6">
            <a:extLst>
              <a:ext uri="{FF2B5EF4-FFF2-40B4-BE49-F238E27FC236}">
                <a16:creationId xmlns:a16="http://schemas.microsoft.com/office/drawing/2014/main" id="{F3970185-DB64-E899-8CC8-BC5535B74A5A}"/>
              </a:ext>
            </a:extLst>
          </p:cNvPr>
          <p:cNvSpPr txBox="1"/>
          <p:nvPr/>
        </p:nvSpPr>
        <p:spPr>
          <a:xfrm>
            <a:off x="8693624" y="1631794"/>
            <a:ext cx="3179928" cy="400110"/>
          </a:xfrm>
          <a:prstGeom prst="rect">
            <a:avLst/>
          </a:prstGeom>
          <a:noFill/>
        </p:spPr>
        <p:txBody>
          <a:bodyPr wrap="square">
            <a:spAutoFit/>
          </a:bodyPr>
          <a:lstStyle/>
          <a:p>
            <a:r>
              <a:rPr lang="en-GB" sz="2000" b="1" i="1" dirty="0">
                <a:solidFill>
                  <a:schemeClr val="accent1">
                    <a:lumMod val="50000"/>
                  </a:schemeClr>
                </a:solidFill>
                <a:latin typeface="Bodoni MT" panose="02070603080606020203" pitchFamily="18" charset="0"/>
              </a:rPr>
              <a:t>A Toilet Before Its Time</a:t>
            </a:r>
          </a:p>
        </p:txBody>
      </p:sp>
      <p:sp>
        <p:nvSpPr>
          <p:cNvPr id="9" name="TextBox 8">
            <a:extLst>
              <a:ext uri="{FF2B5EF4-FFF2-40B4-BE49-F238E27FC236}">
                <a16:creationId xmlns:a16="http://schemas.microsoft.com/office/drawing/2014/main" id="{DE884410-0EE5-E14F-557D-0E06B76212D5}"/>
              </a:ext>
            </a:extLst>
          </p:cNvPr>
          <p:cNvSpPr txBox="1"/>
          <p:nvPr/>
        </p:nvSpPr>
        <p:spPr>
          <a:xfrm>
            <a:off x="3278875" y="248681"/>
            <a:ext cx="6093724" cy="461665"/>
          </a:xfrm>
          <a:prstGeom prst="rect">
            <a:avLst/>
          </a:prstGeom>
          <a:noFill/>
        </p:spPr>
        <p:txBody>
          <a:bodyPr wrap="square">
            <a:spAutoFit/>
          </a:bodyPr>
          <a:lstStyle/>
          <a:p>
            <a:r>
              <a:rPr lang="en-GB" sz="2400" b="1" dirty="0">
                <a:solidFill>
                  <a:schemeClr val="bg1">
                    <a:lumMod val="95000"/>
                  </a:schemeClr>
                </a:solidFill>
                <a:latin typeface="Times New Roman" panose="02020603050405020304" pitchFamily="18" charset="0"/>
                <a:cs typeface="Times New Roman" panose="02020603050405020304" pitchFamily="18" charset="0"/>
              </a:rPr>
              <a:t>An excellent example </a:t>
            </a:r>
            <a:endParaRPr lang="en-GB" sz="2400" b="1" dirty="0">
              <a:solidFill>
                <a:schemeClr val="bg1">
                  <a:lumMod val="95000"/>
                </a:schemeClr>
              </a:solidFill>
            </a:endParaRPr>
          </a:p>
        </p:txBody>
      </p:sp>
    </p:spTree>
    <p:extLst>
      <p:ext uri="{BB962C8B-B14F-4D97-AF65-F5344CB8AC3E}">
        <p14:creationId xmlns:p14="http://schemas.microsoft.com/office/powerpoint/2010/main" val="159075681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13</a:t>
            </a:fld>
            <a:endParaRPr lang="en-US"/>
          </a:p>
        </p:txBody>
      </p:sp>
      <p:sp>
        <p:nvSpPr>
          <p:cNvPr id="2" name="TextBox 1">
            <a:extLst>
              <a:ext uri="{FF2B5EF4-FFF2-40B4-BE49-F238E27FC236}">
                <a16:creationId xmlns:a16="http://schemas.microsoft.com/office/drawing/2014/main" id="{185EEBB6-6628-18CA-6DAA-0A981C09637B}"/>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2</a:t>
            </a:r>
          </a:p>
        </p:txBody>
      </p:sp>
      <p:sp>
        <p:nvSpPr>
          <p:cNvPr id="4" name="TextBox 3">
            <a:extLst>
              <a:ext uri="{FF2B5EF4-FFF2-40B4-BE49-F238E27FC236}">
                <a16:creationId xmlns:a16="http://schemas.microsoft.com/office/drawing/2014/main" id="{1CC1DCC6-ED0F-6D01-103C-6E214DE39A38}"/>
              </a:ext>
            </a:extLst>
          </p:cNvPr>
          <p:cNvSpPr txBox="1"/>
          <p:nvPr/>
        </p:nvSpPr>
        <p:spPr>
          <a:xfrm>
            <a:off x="1323833" y="1542197"/>
            <a:ext cx="9812740" cy="3903954"/>
          </a:xfrm>
          <a:prstGeom prst="rect">
            <a:avLst/>
          </a:prstGeom>
          <a:noFill/>
        </p:spPr>
        <p:txBody>
          <a:bodyPr wrap="square">
            <a:spAutoFit/>
          </a:bodyPr>
          <a:lstStyle/>
          <a:p>
            <a:pPr>
              <a:lnSpc>
                <a:spcPct val="150000"/>
              </a:lnSpc>
            </a:pPr>
            <a:r>
              <a:rPr lang="en-GB" sz="2400" dirty="0">
                <a:latin typeface="Times New Roman" panose="02020603050405020304" pitchFamily="18" charset="0"/>
                <a:cs typeface="Times New Roman" panose="02020603050405020304" pitchFamily="18" charset="0"/>
              </a:rPr>
              <a:t>However, his toilet wasn’t commercially viable until the late 1800s. Why? Because no adequate sewer systems existed until the Industrial Age. The shifts in population from the country to cities created a demand for flush toilets in great enough numbers to establish a large and growing market.</a:t>
            </a:r>
          </a:p>
          <a:p>
            <a:pPr>
              <a:lnSpc>
                <a:spcPct val="150000"/>
              </a:lnSpc>
            </a:pPr>
            <a:r>
              <a:rPr lang="en-GB" sz="2400" dirty="0">
                <a:latin typeface="Times New Roman" panose="02020603050405020304" pitchFamily="18" charset="0"/>
                <a:cs typeface="Times New Roman" panose="02020603050405020304" pitchFamily="18" charset="0"/>
              </a:rPr>
              <a:t>Though Sir John’s product was a bust financially, entrepreneurs like Thomas Crapper and John Douglas were so successful that their names remain linked with the flush toilet even today. </a:t>
            </a:r>
          </a:p>
        </p:txBody>
      </p:sp>
      <p:sp>
        <p:nvSpPr>
          <p:cNvPr id="5" name="TextBox 4">
            <a:extLst>
              <a:ext uri="{FF2B5EF4-FFF2-40B4-BE49-F238E27FC236}">
                <a16:creationId xmlns:a16="http://schemas.microsoft.com/office/drawing/2014/main" id="{531EDFA9-6E45-453E-699A-9288972445C7}"/>
              </a:ext>
            </a:extLst>
          </p:cNvPr>
          <p:cNvSpPr txBox="1"/>
          <p:nvPr/>
        </p:nvSpPr>
        <p:spPr>
          <a:xfrm>
            <a:off x="3278875" y="248681"/>
            <a:ext cx="6093724" cy="461665"/>
          </a:xfrm>
          <a:prstGeom prst="rect">
            <a:avLst/>
          </a:prstGeom>
          <a:noFill/>
        </p:spPr>
        <p:txBody>
          <a:bodyPr wrap="square">
            <a:spAutoFit/>
          </a:bodyPr>
          <a:lstStyle/>
          <a:p>
            <a:r>
              <a:rPr lang="en-GB" sz="2400" b="1" dirty="0">
                <a:solidFill>
                  <a:schemeClr val="bg1">
                    <a:lumMod val="95000"/>
                  </a:schemeClr>
                </a:solidFill>
                <a:latin typeface="Times New Roman" panose="02020603050405020304" pitchFamily="18" charset="0"/>
                <a:cs typeface="Times New Roman" panose="02020603050405020304" pitchFamily="18" charset="0"/>
              </a:rPr>
              <a:t>An excellent example </a:t>
            </a:r>
            <a:endParaRPr lang="en-GB" sz="2400" b="1" dirty="0">
              <a:solidFill>
                <a:schemeClr val="bg1">
                  <a:lumMod val="95000"/>
                </a:schemeClr>
              </a:solidFill>
            </a:endParaRPr>
          </a:p>
        </p:txBody>
      </p:sp>
    </p:spTree>
    <p:extLst>
      <p:ext uri="{BB962C8B-B14F-4D97-AF65-F5344CB8AC3E}">
        <p14:creationId xmlns:p14="http://schemas.microsoft.com/office/powerpoint/2010/main" val="80643303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14</a:t>
            </a:fld>
            <a:endParaRPr lang="en-US"/>
          </a:p>
        </p:txBody>
      </p:sp>
      <p:sp>
        <p:nvSpPr>
          <p:cNvPr id="2" name="TextBox 1">
            <a:extLst>
              <a:ext uri="{FF2B5EF4-FFF2-40B4-BE49-F238E27FC236}">
                <a16:creationId xmlns:a16="http://schemas.microsoft.com/office/drawing/2014/main" id="{185EEBB6-6628-18CA-6DAA-0A981C09637B}"/>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2</a:t>
            </a:r>
          </a:p>
        </p:txBody>
      </p:sp>
      <p:sp>
        <p:nvSpPr>
          <p:cNvPr id="4" name="TextBox 3">
            <a:extLst>
              <a:ext uri="{FF2B5EF4-FFF2-40B4-BE49-F238E27FC236}">
                <a16:creationId xmlns:a16="http://schemas.microsoft.com/office/drawing/2014/main" id="{C7ADD3A7-9E2D-AA4E-20B6-77DE6352218F}"/>
              </a:ext>
            </a:extLst>
          </p:cNvPr>
          <p:cNvSpPr txBox="1"/>
          <p:nvPr/>
        </p:nvSpPr>
        <p:spPr>
          <a:xfrm>
            <a:off x="1524000" y="2183642"/>
            <a:ext cx="9144000" cy="1953868"/>
          </a:xfrm>
          <a:prstGeom prst="rect">
            <a:avLst/>
          </a:prstGeom>
          <a:noFill/>
        </p:spPr>
        <p:txBody>
          <a:bodyPr wrap="square">
            <a:spAutoFit/>
          </a:bodyPr>
          <a:lstStyle/>
          <a:p>
            <a:pPr>
              <a:lnSpc>
                <a:spcPct val="150000"/>
              </a:lnSpc>
            </a:pPr>
            <a:r>
              <a:rPr lang="en-GB" sz="2800" dirty="0">
                <a:latin typeface="Times New Roman" panose="02020603050405020304" pitchFamily="18" charset="0"/>
                <a:cs typeface="Times New Roman" panose="02020603050405020304" pitchFamily="18" charset="0"/>
              </a:rPr>
              <a:t>Clearly, you need not be an inventor to be a successful entrepreneur. All you need is to be able to recognize a problem that is commercially viable and develop a unique solution.</a:t>
            </a:r>
          </a:p>
        </p:txBody>
      </p:sp>
      <p:sp>
        <p:nvSpPr>
          <p:cNvPr id="5" name="TextBox 4">
            <a:extLst>
              <a:ext uri="{FF2B5EF4-FFF2-40B4-BE49-F238E27FC236}">
                <a16:creationId xmlns:a16="http://schemas.microsoft.com/office/drawing/2014/main" id="{36899E87-A849-8E26-CD0C-EBF6851647EA}"/>
              </a:ext>
            </a:extLst>
          </p:cNvPr>
          <p:cNvSpPr txBox="1"/>
          <p:nvPr/>
        </p:nvSpPr>
        <p:spPr>
          <a:xfrm>
            <a:off x="3278875" y="248681"/>
            <a:ext cx="6093724" cy="461665"/>
          </a:xfrm>
          <a:prstGeom prst="rect">
            <a:avLst/>
          </a:prstGeom>
          <a:noFill/>
        </p:spPr>
        <p:txBody>
          <a:bodyPr wrap="square">
            <a:spAutoFit/>
          </a:bodyPr>
          <a:lstStyle/>
          <a:p>
            <a:r>
              <a:rPr lang="en-GB" sz="2400" b="1" dirty="0">
                <a:solidFill>
                  <a:schemeClr val="bg1">
                    <a:lumMod val="95000"/>
                  </a:schemeClr>
                </a:solidFill>
                <a:latin typeface="Times New Roman" panose="02020603050405020304" pitchFamily="18" charset="0"/>
                <a:cs typeface="Times New Roman" panose="02020603050405020304" pitchFamily="18" charset="0"/>
              </a:rPr>
              <a:t>An excellent example </a:t>
            </a:r>
            <a:endParaRPr lang="en-GB" sz="2400" b="1" dirty="0">
              <a:solidFill>
                <a:schemeClr val="bg1">
                  <a:lumMod val="95000"/>
                </a:schemeClr>
              </a:solidFill>
            </a:endParaRPr>
          </a:p>
        </p:txBody>
      </p:sp>
    </p:spTree>
    <p:extLst>
      <p:ext uri="{BB962C8B-B14F-4D97-AF65-F5344CB8AC3E}">
        <p14:creationId xmlns:p14="http://schemas.microsoft.com/office/powerpoint/2010/main" val="375497324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15</a:t>
            </a:fld>
            <a:endParaRPr lang="en-US"/>
          </a:p>
        </p:txBody>
      </p:sp>
      <p:sp>
        <p:nvSpPr>
          <p:cNvPr id="2" name="TextBox 1">
            <a:extLst>
              <a:ext uri="{FF2B5EF4-FFF2-40B4-BE49-F238E27FC236}">
                <a16:creationId xmlns:a16="http://schemas.microsoft.com/office/drawing/2014/main" id="{185EEBB6-6628-18CA-6DAA-0A981C09637B}"/>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2</a:t>
            </a:r>
          </a:p>
        </p:txBody>
      </p:sp>
      <p:pic>
        <p:nvPicPr>
          <p:cNvPr id="1026" name="Picture 2" descr="Different types of flash memory- USB drives, Flash Drives, SSD Cards">
            <a:extLst>
              <a:ext uri="{FF2B5EF4-FFF2-40B4-BE49-F238E27FC236}">
                <a16:creationId xmlns:a16="http://schemas.microsoft.com/office/drawing/2014/main" id="{6D85E854-D1F4-A228-3F30-FB0F94183199}"/>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4598" r="6667"/>
          <a:stretch/>
        </p:blipFill>
        <p:spPr bwMode="auto">
          <a:xfrm>
            <a:off x="8187945" y="1464829"/>
            <a:ext cx="2919658" cy="2708283"/>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C6C7512F-41B9-92B8-3C9E-827AE8A3A02B}"/>
              </a:ext>
            </a:extLst>
          </p:cNvPr>
          <p:cNvSpPr txBox="1"/>
          <p:nvPr/>
        </p:nvSpPr>
        <p:spPr>
          <a:xfrm>
            <a:off x="8367753" y="910432"/>
            <a:ext cx="2919658" cy="461665"/>
          </a:xfrm>
          <a:prstGeom prst="rect">
            <a:avLst/>
          </a:prstGeom>
          <a:noFill/>
        </p:spPr>
        <p:txBody>
          <a:bodyPr wrap="square">
            <a:spAutoFit/>
          </a:bodyPr>
          <a:lstStyle/>
          <a:p>
            <a:pPr algn="l" fontAlgn="base"/>
            <a:r>
              <a:rPr lang="en-GB" sz="2400" b="1" i="0" dirty="0">
                <a:solidFill>
                  <a:schemeClr val="bg2">
                    <a:lumMod val="25000"/>
                  </a:schemeClr>
                </a:solidFill>
                <a:effectLst/>
                <a:latin typeface="Times New Roman" panose="02020603050405020304" pitchFamily="18" charset="0"/>
                <a:cs typeface="Times New Roman" panose="02020603050405020304" pitchFamily="18" charset="0"/>
              </a:rPr>
              <a:t>Flash Memory</a:t>
            </a:r>
          </a:p>
        </p:txBody>
      </p:sp>
      <p:sp>
        <p:nvSpPr>
          <p:cNvPr id="6" name="TextBox 5">
            <a:extLst>
              <a:ext uri="{FF2B5EF4-FFF2-40B4-BE49-F238E27FC236}">
                <a16:creationId xmlns:a16="http://schemas.microsoft.com/office/drawing/2014/main" id="{A4190A19-A6EA-23EC-9112-9E007C646DB1}"/>
              </a:ext>
            </a:extLst>
          </p:cNvPr>
          <p:cNvSpPr txBox="1"/>
          <p:nvPr/>
        </p:nvSpPr>
        <p:spPr>
          <a:xfrm>
            <a:off x="3293235" y="4039029"/>
            <a:ext cx="7994176" cy="2252989"/>
          </a:xfrm>
          <a:prstGeom prst="rect">
            <a:avLst/>
          </a:prstGeom>
          <a:noFill/>
          <a:ln>
            <a:solidFill>
              <a:srgbClr val="C00000"/>
            </a:solidFill>
          </a:ln>
        </p:spPr>
        <p:txBody>
          <a:bodyPr wrap="square">
            <a:spAutoFit/>
          </a:bodyPr>
          <a:lstStyle/>
          <a:p>
            <a:pPr>
              <a:lnSpc>
                <a:spcPct val="150000"/>
              </a:lnSpc>
            </a:pPr>
            <a:endParaRPr lang="en-GB" sz="1400" dirty="0">
              <a:latin typeface="Times New Roman" panose="02020603050405020304" pitchFamily="18" charset="0"/>
              <a:cs typeface="Times New Roman" panose="02020603050405020304" pitchFamily="18" charset="0"/>
            </a:endParaRPr>
          </a:p>
          <a:p>
            <a:pPr>
              <a:lnSpc>
                <a:spcPct val="150000"/>
              </a:lnSpc>
            </a:pPr>
            <a:r>
              <a:rPr lang="en-GB" sz="2000" dirty="0">
                <a:latin typeface="Times New Roman" panose="02020603050405020304" pitchFamily="18" charset="0"/>
                <a:cs typeface="Times New Roman" panose="02020603050405020304" pitchFamily="18" charset="0"/>
              </a:rPr>
              <a:t>Flash memory is the most widely used data storage technology in consumer devices today. It stores our photos, our videos, our music, our documents and so much more. In fact, flash memory has mostly replaced the magnetic hard drive disks (HDDs) that used to be common in computers.</a:t>
            </a:r>
          </a:p>
        </p:txBody>
      </p:sp>
      <p:sp>
        <p:nvSpPr>
          <p:cNvPr id="8" name="TextBox 7">
            <a:extLst>
              <a:ext uri="{FF2B5EF4-FFF2-40B4-BE49-F238E27FC236}">
                <a16:creationId xmlns:a16="http://schemas.microsoft.com/office/drawing/2014/main" id="{C18E868D-25D9-DA2D-6A1F-FF8697B4C621}"/>
              </a:ext>
            </a:extLst>
          </p:cNvPr>
          <p:cNvSpPr txBox="1"/>
          <p:nvPr/>
        </p:nvSpPr>
        <p:spPr>
          <a:xfrm>
            <a:off x="515439" y="1401284"/>
            <a:ext cx="7168251" cy="2806987"/>
          </a:xfrm>
          <a:prstGeom prst="rect">
            <a:avLst/>
          </a:prstGeom>
          <a:noFill/>
          <a:ln>
            <a:solidFill>
              <a:srgbClr val="C00000"/>
            </a:solidFill>
          </a:ln>
        </p:spPr>
        <p:txBody>
          <a:bodyPr wrap="square">
            <a:spAutoFit/>
          </a:bodyPr>
          <a:lstStyle/>
          <a:p>
            <a:pPr>
              <a:lnSpc>
                <a:spcPct val="150000"/>
              </a:lnSpc>
            </a:pPr>
            <a:r>
              <a:rPr lang="en-GB" sz="2000" dirty="0">
                <a:latin typeface="Times New Roman" panose="02020603050405020304" pitchFamily="18" charset="0"/>
                <a:cs typeface="Times New Roman" panose="02020603050405020304" pitchFamily="18" charset="0"/>
              </a:rPr>
              <a:t>Flash memory was invented in the early 1980s by Japanese engineer </a:t>
            </a:r>
            <a:r>
              <a:rPr lang="en-GB" sz="2000" dirty="0" err="1">
                <a:latin typeface="Times New Roman" panose="02020603050405020304" pitchFamily="18" charset="0"/>
                <a:cs typeface="Times New Roman" panose="02020603050405020304" pitchFamily="18" charset="0"/>
              </a:rPr>
              <a:t>Masuoka</a:t>
            </a:r>
            <a:r>
              <a:rPr lang="en-GB" sz="2000" dirty="0">
                <a:latin typeface="Times New Roman" panose="02020603050405020304" pitchFamily="18" charset="0"/>
                <a:cs typeface="Times New Roman" panose="02020603050405020304" pitchFamily="18" charset="0"/>
              </a:rPr>
              <a:t> Fujio, who was then working at the Toshiba Corporation and who was searching for a technology that would replace existing data-storage media such as magnetic tapes, floppy disks, and dynamic random-access memory (DRAM) chips</a:t>
            </a:r>
          </a:p>
          <a:p>
            <a:pPr>
              <a:lnSpc>
                <a:spcPct val="150000"/>
              </a:lnSpc>
            </a:pPr>
            <a:endParaRPr lang="en-GB" sz="2000"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33ACC69E-8D2B-DFCF-3D92-CE76E3D1970B}"/>
              </a:ext>
            </a:extLst>
          </p:cNvPr>
          <p:cNvSpPr txBox="1"/>
          <p:nvPr/>
        </p:nvSpPr>
        <p:spPr>
          <a:xfrm>
            <a:off x="3278875" y="248681"/>
            <a:ext cx="6093724" cy="461665"/>
          </a:xfrm>
          <a:prstGeom prst="rect">
            <a:avLst/>
          </a:prstGeom>
          <a:noFill/>
        </p:spPr>
        <p:txBody>
          <a:bodyPr wrap="square">
            <a:spAutoFit/>
          </a:bodyPr>
          <a:lstStyle/>
          <a:p>
            <a:r>
              <a:rPr lang="en-GB" sz="2400" b="1" dirty="0">
                <a:solidFill>
                  <a:schemeClr val="bg1">
                    <a:lumMod val="95000"/>
                  </a:schemeClr>
                </a:solidFill>
                <a:latin typeface="Times New Roman" panose="02020603050405020304" pitchFamily="18" charset="0"/>
                <a:cs typeface="Times New Roman" panose="02020603050405020304" pitchFamily="18" charset="0"/>
              </a:rPr>
              <a:t>An excellent example </a:t>
            </a:r>
            <a:endParaRPr lang="en-GB" sz="2400" b="1" dirty="0">
              <a:solidFill>
                <a:schemeClr val="bg1">
                  <a:lumMod val="95000"/>
                </a:schemeClr>
              </a:solidFill>
            </a:endParaRPr>
          </a:p>
        </p:txBody>
      </p:sp>
    </p:spTree>
    <p:extLst>
      <p:ext uri="{BB962C8B-B14F-4D97-AF65-F5344CB8AC3E}">
        <p14:creationId xmlns:p14="http://schemas.microsoft.com/office/powerpoint/2010/main" val="38670241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16</a:t>
            </a:fld>
            <a:endParaRPr lang="en-US"/>
          </a:p>
        </p:txBody>
      </p:sp>
      <p:sp>
        <p:nvSpPr>
          <p:cNvPr id="2" name="TextBox 1">
            <a:extLst>
              <a:ext uri="{FF2B5EF4-FFF2-40B4-BE49-F238E27FC236}">
                <a16:creationId xmlns:a16="http://schemas.microsoft.com/office/drawing/2014/main" id="{185EEBB6-6628-18CA-6DAA-0A981C09637B}"/>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2</a:t>
            </a:r>
          </a:p>
        </p:txBody>
      </p:sp>
      <p:pic>
        <p:nvPicPr>
          <p:cNvPr id="2050" name="Picture 2" descr="What Do Solar Panels Cost and Are They Worth It? - NerdWallet">
            <a:extLst>
              <a:ext uri="{FF2B5EF4-FFF2-40B4-BE49-F238E27FC236}">
                <a16:creationId xmlns:a16="http://schemas.microsoft.com/office/drawing/2014/main" id="{754FCC43-9138-D39B-A3AF-57A876E2333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87904" y="3701468"/>
            <a:ext cx="4237796" cy="2602031"/>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How China's Solar Industry Is Set Up To Be The New Green OPEC">
            <a:extLst>
              <a:ext uri="{FF2B5EF4-FFF2-40B4-BE49-F238E27FC236}">
                <a16:creationId xmlns:a16="http://schemas.microsoft.com/office/drawing/2014/main" id="{9DC9AFD3-CD98-58FC-696C-0C0E077C1EB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87904" y="1153539"/>
            <a:ext cx="4237796" cy="2493828"/>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18DB2AC1-3CFC-2D97-6686-358DBD90BE36}"/>
              </a:ext>
            </a:extLst>
          </p:cNvPr>
          <p:cNvSpPr txBox="1"/>
          <p:nvPr/>
        </p:nvSpPr>
        <p:spPr>
          <a:xfrm>
            <a:off x="9284458" y="679569"/>
            <a:ext cx="3476767" cy="584775"/>
          </a:xfrm>
          <a:prstGeom prst="rect">
            <a:avLst/>
          </a:prstGeom>
          <a:noFill/>
        </p:spPr>
        <p:txBody>
          <a:bodyPr wrap="square">
            <a:spAutoFit/>
          </a:bodyPr>
          <a:lstStyle/>
          <a:p>
            <a:pPr algn="l"/>
            <a:r>
              <a:rPr lang="en-GB" sz="3200" b="1" i="0" dirty="0">
                <a:solidFill>
                  <a:srgbClr val="6F1730"/>
                </a:solidFill>
                <a:effectLst/>
                <a:latin typeface="Times New Roman" panose="02020603050405020304" pitchFamily="18" charset="0"/>
                <a:cs typeface="Times New Roman" panose="02020603050405020304" pitchFamily="18" charset="0"/>
              </a:rPr>
              <a:t>Solar kits</a:t>
            </a:r>
          </a:p>
        </p:txBody>
      </p:sp>
      <p:pic>
        <p:nvPicPr>
          <p:cNvPr id="2054" name="Picture 6">
            <a:extLst>
              <a:ext uri="{FF2B5EF4-FFF2-40B4-BE49-F238E27FC236}">
                <a16:creationId xmlns:a16="http://schemas.microsoft.com/office/drawing/2014/main" id="{C5A04F9A-87A8-87EE-379D-334F8CEF8F2B}"/>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1873" t="2110" r="2601" b="3798"/>
          <a:stretch/>
        </p:blipFill>
        <p:spPr bwMode="auto">
          <a:xfrm>
            <a:off x="1330566" y="1487102"/>
            <a:ext cx="5573173" cy="3883795"/>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F9B8B8CC-2CAC-BA04-F760-2BAFBD309352}"/>
              </a:ext>
            </a:extLst>
          </p:cNvPr>
          <p:cNvSpPr txBox="1"/>
          <p:nvPr/>
        </p:nvSpPr>
        <p:spPr>
          <a:xfrm>
            <a:off x="1522648" y="5282690"/>
            <a:ext cx="5573174" cy="1156086"/>
          </a:xfrm>
          <a:prstGeom prst="rect">
            <a:avLst/>
          </a:prstGeom>
          <a:noFill/>
        </p:spPr>
        <p:txBody>
          <a:bodyPr wrap="square">
            <a:spAutoFit/>
          </a:bodyPr>
          <a:lstStyle/>
          <a:p>
            <a:pPr>
              <a:lnSpc>
                <a:spcPct val="150000"/>
              </a:lnSpc>
            </a:pPr>
            <a:r>
              <a:rPr lang="en-GB" sz="1600" dirty="0">
                <a:latin typeface="Times New Roman" panose="02020603050405020304" pitchFamily="18" charset="0"/>
                <a:cs typeface="Times New Roman" panose="02020603050405020304" pitchFamily="18" charset="0"/>
              </a:rPr>
              <a:t>The image below is an advertisement photo that appeared in the 1956 issue of Look Magazine, show off the “Bell Solar Battery” to the American public.</a:t>
            </a:r>
          </a:p>
        </p:txBody>
      </p:sp>
      <p:sp>
        <p:nvSpPr>
          <p:cNvPr id="9" name="TextBox 8">
            <a:extLst>
              <a:ext uri="{FF2B5EF4-FFF2-40B4-BE49-F238E27FC236}">
                <a16:creationId xmlns:a16="http://schemas.microsoft.com/office/drawing/2014/main" id="{CA1E44F0-7D40-862F-E38A-4E551FB1E747}"/>
              </a:ext>
            </a:extLst>
          </p:cNvPr>
          <p:cNvSpPr txBox="1"/>
          <p:nvPr/>
        </p:nvSpPr>
        <p:spPr>
          <a:xfrm>
            <a:off x="3278875" y="248681"/>
            <a:ext cx="6093724" cy="461665"/>
          </a:xfrm>
          <a:prstGeom prst="rect">
            <a:avLst/>
          </a:prstGeom>
          <a:noFill/>
        </p:spPr>
        <p:txBody>
          <a:bodyPr wrap="square">
            <a:spAutoFit/>
          </a:bodyPr>
          <a:lstStyle/>
          <a:p>
            <a:r>
              <a:rPr lang="en-GB" sz="2400" b="1" dirty="0">
                <a:solidFill>
                  <a:schemeClr val="bg1">
                    <a:lumMod val="95000"/>
                  </a:schemeClr>
                </a:solidFill>
                <a:latin typeface="Times New Roman" panose="02020603050405020304" pitchFamily="18" charset="0"/>
                <a:cs typeface="Times New Roman" panose="02020603050405020304" pitchFamily="18" charset="0"/>
              </a:rPr>
              <a:t>An excellent example </a:t>
            </a:r>
            <a:endParaRPr lang="en-GB" sz="2400" b="1" dirty="0">
              <a:solidFill>
                <a:schemeClr val="bg1">
                  <a:lumMod val="95000"/>
                </a:schemeClr>
              </a:solidFill>
            </a:endParaRPr>
          </a:p>
        </p:txBody>
      </p:sp>
    </p:spTree>
    <p:extLst>
      <p:ext uri="{BB962C8B-B14F-4D97-AF65-F5344CB8AC3E}">
        <p14:creationId xmlns:p14="http://schemas.microsoft.com/office/powerpoint/2010/main" val="403018512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17</a:t>
            </a:fld>
            <a:endParaRPr lang="en-US"/>
          </a:p>
        </p:txBody>
      </p:sp>
      <p:sp>
        <p:nvSpPr>
          <p:cNvPr id="2" name="TextBox 1">
            <a:extLst>
              <a:ext uri="{FF2B5EF4-FFF2-40B4-BE49-F238E27FC236}">
                <a16:creationId xmlns:a16="http://schemas.microsoft.com/office/drawing/2014/main" id="{185EEBB6-6628-18CA-6DAA-0A981C09637B}"/>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2</a:t>
            </a:r>
          </a:p>
        </p:txBody>
      </p:sp>
      <p:sp>
        <p:nvSpPr>
          <p:cNvPr id="4" name="TextBox 3">
            <a:extLst>
              <a:ext uri="{FF2B5EF4-FFF2-40B4-BE49-F238E27FC236}">
                <a16:creationId xmlns:a16="http://schemas.microsoft.com/office/drawing/2014/main" id="{8AE28A62-5E4C-FE13-ED49-816481D37F88}"/>
              </a:ext>
            </a:extLst>
          </p:cNvPr>
          <p:cNvSpPr txBox="1"/>
          <p:nvPr/>
        </p:nvSpPr>
        <p:spPr>
          <a:xfrm>
            <a:off x="802840" y="1555845"/>
            <a:ext cx="6676133" cy="3892861"/>
          </a:xfrm>
          <a:prstGeom prst="rect">
            <a:avLst/>
          </a:prstGeom>
          <a:noFill/>
          <a:ln>
            <a:solidFill>
              <a:srgbClr val="FF0000"/>
            </a:solidFill>
          </a:ln>
        </p:spPr>
        <p:txBody>
          <a:bodyPr wrap="square">
            <a:spAutoFit/>
          </a:bodyPr>
          <a:lstStyle/>
          <a:p>
            <a:pPr>
              <a:lnSpc>
                <a:spcPct val="150000"/>
              </a:lnSpc>
            </a:pPr>
            <a:r>
              <a:rPr lang="en-GB" sz="2800" dirty="0">
                <a:latin typeface="Times New Roman" panose="02020603050405020304" pitchFamily="18" charset="0"/>
                <a:cs typeface="Times New Roman" panose="02020603050405020304" pitchFamily="18" charset="0"/>
              </a:rPr>
              <a:t>In 1939, Russell Ohl created the solar cell design that is used in many modern solar panels. He patented his design in 1941.  In 1954, this design was first used by Bell Labs to create the first commercially viable silicon solar cell. </a:t>
            </a:r>
          </a:p>
        </p:txBody>
      </p:sp>
      <p:pic>
        <p:nvPicPr>
          <p:cNvPr id="3074" name="Picture 2" descr="History of Solar Energy: Who Invented Solar Panels? | Deege ...">
            <a:extLst>
              <a:ext uri="{FF2B5EF4-FFF2-40B4-BE49-F238E27FC236}">
                <a16:creationId xmlns:a16="http://schemas.microsoft.com/office/drawing/2014/main" id="{479FC588-62E7-D95D-36BC-64E58F8CD3D2}"/>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7958" t="3102" r="5685"/>
          <a:stretch/>
        </p:blipFill>
        <p:spPr bwMode="auto">
          <a:xfrm>
            <a:off x="7628561" y="1773298"/>
            <a:ext cx="4353636" cy="3256696"/>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2F19E586-A3CB-0C00-F301-79D5C004BA57}"/>
              </a:ext>
            </a:extLst>
          </p:cNvPr>
          <p:cNvSpPr txBox="1"/>
          <p:nvPr/>
        </p:nvSpPr>
        <p:spPr>
          <a:xfrm>
            <a:off x="8065827" y="5084702"/>
            <a:ext cx="3916370" cy="276999"/>
          </a:xfrm>
          <a:prstGeom prst="rect">
            <a:avLst/>
          </a:prstGeom>
          <a:noFill/>
        </p:spPr>
        <p:txBody>
          <a:bodyPr wrap="square">
            <a:spAutoFit/>
          </a:bodyPr>
          <a:lstStyle/>
          <a:p>
            <a:pPr algn="ctr"/>
            <a:r>
              <a:rPr lang="en-GB" sz="1200" i="0" cap="all" dirty="0">
                <a:effectLst/>
                <a:latin typeface="Raleway" pitchFamily="2" charset="0"/>
              </a:rPr>
              <a:t>THE HISTORY OF SOLAR ENERGY</a:t>
            </a:r>
          </a:p>
        </p:txBody>
      </p:sp>
      <p:sp>
        <p:nvSpPr>
          <p:cNvPr id="9" name="TextBox 8">
            <a:extLst>
              <a:ext uri="{FF2B5EF4-FFF2-40B4-BE49-F238E27FC236}">
                <a16:creationId xmlns:a16="http://schemas.microsoft.com/office/drawing/2014/main" id="{D825998C-4E23-1173-9900-C15B2BC07079}"/>
              </a:ext>
            </a:extLst>
          </p:cNvPr>
          <p:cNvSpPr txBox="1"/>
          <p:nvPr/>
        </p:nvSpPr>
        <p:spPr>
          <a:xfrm>
            <a:off x="3278875" y="248681"/>
            <a:ext cx="6093724" cy="461665"/>
          </a:xfrm>
          <a:prstGeom prst="rect">
            <a:avLst/>
          </a:prstGeom>
          <a:noFill/>
        </p:spPr>
        <p:txBody>
          <a:bodyPr wrap="square">
            <a:spAutoFit/>
          </a:bodyPr>
          <a:lstStyle/>
          <a:p>
            <a:r>
              <a:rPr lang="en-GB" sz="2400" b="1" dirty="0">
                <a:solidFill>
                  <a:schemeClr val="bg1">
                    <a:lumMod val="95000"/>
                  </a:schemeClr>
                </a:solidFill>
                <a:latin typeface="Times New Roman" panose="02020603050405020304" pitchFamily="18" charset="0"/>
                <a:cs typeface="Times New Roman" panose="02020603050405020304" pitchFamily="18" charset="0"/>
              </a:rPr>
              <a:t>An excellent example </a:t>
            </a:r>
            <a:endParaRPr lang="en-GB" sz="2400" b="1" dirty="0">
              <a:solidFill>
                <a:schemeClr val="bg1">
                  <a:lumMod val="95000"/>
                </a:schemeClr>
              </a:solidFill>
            </a:endParaRPr>
          </a:p>
        </p:txBody>
      </p:sp>
    </p:spTree>
    <p:extLst>
      <p:ext uri="{BB962C8B-B14F-4D97-AF65-F5344CB8AC3E}">
        <p14:creationId xmlns:p14="http://schemas.microsoft.com/office/powerpoint/2010/main" val="274060312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18</a:t>
            </a:fld>
            <a:endParaRPr lang="en-US"/>
          </a:p>
        </p:txBody>
      </p:sp>
      <p:sp>
        <p:nvSpPr>
          <p:cNvPr id="2" name="TextBox 1">
            <a:extLst>
              <a:ext uri="{FF2B5EF4-FFF2-40B4-BE49-F238E27FC236}">
                <a16:creationId xmlns:a16="http://schemas.microsoft.com/office/drawing/2014/main" id="{185EEBB6-6628-18CA-6DAA-0A981C09637B}"/>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2</a:t>
            </a:r>
          </a:p>
        </p:txBody>
      </p:sp>
      <p:sp>
        <p:nvSpPr>
          <p:cNvPr id="4" name="TextBox 3">
            <a:extLst>
              <a:ext uri="{FF2B5EF4-FFF2-40B4-BE49-F238E27FC236}">
                <a16:creationId xmlns:a16="http://schemas.microsoft.com/office/drawing/2014/main" id="{8AE28A62-5E4C-FE13-ED49-816481D37F88}"/>
              </a:ext>
            </a:extLst>
          </p:cNvPr>
          <p:cNvSpPr txBox="1"/>
          <p:nvPr/>
        </p:nvSpPr>
        <p:spPr>
          <a:xfrm>
            <a:off x="816487" y="2082930"/>
            <a:ext cx="5279513" cy="3246530"/>
          </a:xfrm>
          <a:prstGeom prst="rect">
            <a:avLst/>
          </a:prstGeom>
          <a:noFill/>
          <a:ln>
            <a:solidFill>
              <a:srgbClr val="7030A0"/>
            </a:solidFill>
          </a:ln>
        </p:spPr>
        <p:txBody>
          <a:bodyPr wrap="square">
            <a:spAutoFit/>
          </a:bodyPr>
          <a:lstStyle/>
          <a:p>
            <a:pPr>
              <a:lnSpc>
                <a:spcPct val="150000"/>
              </a:lnSpc>
            </a:pPr>
            <a:r>
              <a:rPr lang="en-GB" sz="2800" dirty="0">
                <a:latin typeface="Times New Roman" panose="02020603050405020304" pitchFamily="18" charset="0"/>
                <a:cs typeface="Times New Roman" panose="02020603050405020304" pitchFamily="18" charset="0"/>
              </a:rPr>
              <a:t>What happened to businessman and programmer Mark Zuckerberg when he started Facebook? Zuckerberg greatly helped develop the ability to communicate online.</a:t>
            </a:r>
          </a:p>
        </p:txBody>
      </p:sp>
      <p:sp>
        <p:nvSpPr>
          <p:cNvPr id="9" name="TextBox 8">
            <a:extLst>
              <a:ext uri="{FF2B5EF4-FFF2-40B4-BE49-F238E27FC236}">
                <a16:creationId xmlns:a16="http://schemas.microsoft.com/office/drawing/2014/main" id="{D825998C-4E23-1173-9900-C15B2BC07079}"/>
              </a:ext>
            </a:extLst>
          </p:cNvPr>
          <p:cNvSpPr txBox="1"/>
          <p:nvPr/>
        </p:nvSpPr>
        <p:spPr>
          <a:xfrm>
            <a:off x="3278875" y="248681"/>
            <a:ext cx="6093724" cy="461665"/>
          </a:xfrm>
          <a:prstGeom prst="rect">
            <a:avLst/>
          </a:prstGeom>
          <a:noFill/>
        </p:spPr>
        <p:txBody>
          <a:bodyPr wrap="square">
            <a:spAutoFit/>
          </a:bodyPr>
          <a:lstStyle/>
          <a:p>
            <a:r>
              <a:rPr lang="en-GB" sz="2400" b="1" dirty="0">
                <a:solidFill>
                  <a:schemeClr val="bg1">
                    <a:lumMod val="95000"/>
                  </a:schemeClr>
                </a:solidFill>
                <a:latin typeface="Times New Roman" panose="02020603050405020304" pitchFamily="18" charset="0"/>
                <a:cs typeface="Times New Roman" panose="02020603050405020304" pitchFamily="18" charset="0"/>
              </a:rPr>
              <a:t>An excellent example </a:t>
            </a:r>
            <a:endParaRPr lang="en-GB" sz="2400" b="1" dirty="0">
              <a:solidFill>
                <a:schemeClr val="bg1">
                  <a:lumMod val="95000"/>
                </a:schemeClr>
              </a:solidFill>
            </a:endParaRPr>
          </a:p>
        </p:txBody>
      </p:sp>
      <p:pic>
        <p:nvPicPr>
          <p:cNvPr id="5124" name="Picture 4" descr="Les Reels d'Instagram débarquent sur Facebook">
            <a:extLst>
              <a:ext uri="{FF2B5EF4-FFF2-40B4-BE49-F238E27FC236}">
                <a16:creationId xmlns:a16="http://schemas.microsoft.com/office/drawing/2014/main" id="{206D7E6E-E8DF-56D9-60C6-04EDB682491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29582" y="2069398"/>
            <a:ext cx="5088878" cy="32600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8865933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19</a:t>
            </a:fld>
            <a:endParaRPr lang="en-US"/>
          </a:p>
        </p:txBody>
      </p:sp>
      <p:sp>
        <p:nvSpPr>
          <p:cNvPr id="2" name="TextBox 1">
            <a:extLst>
              <a:ext uri="{FF2B5EF4-FFF2-40B4-BE49-F238E27FC236}">
                <a16:creationId xmlns:a16="http://schemas.microsoft.com/office/drawing/2014/main" id="{185EEBB6-6628-18CA-6DAA-0A981C09637B}"/>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2</a:t>
            </a:r>
          </a:p>
        </p:txBody>
      </p:sp>
      <p:sp>
        <p:nvSpPr>
          <p:cNvPr id="4" name="TextBox 3">
            <a:extLst>
              <a:ext uri="{FF2B5EF4-FFF2-40B4-BE49-F238E27FC236}">
                <a16:creationId xmlns:a16="http://schemas.microsoft.com/office/drawing/2014/main" id="{8AE28A62-5E4C-FE13-ED49-816481D37F88}"/>
              </a:ext>
            </a:extLst>
          </p:cNvPr>
          <p:cNvSpPr txBox="1"/>
          <p:nvPr/>
        </p:nvSpPr>
        <p:spPr>
          <a:xfrm>
            <a:off x="802840" y="2333768"/>
            <a:ext cx="6676133" cy="2600199"/>
          </a:xfrm>
          <a:prstGeom prst="rect">
            <a:avLst/>
          </a:prstGeom>
          <a:noFill/>
          <a:ln>
            <a:solidFill>
              <a:schemeClr val="accent4">
                <a:lumMod val="75000"/>
              </a:schemeClr>
            </a:solidFill>
          </a:ln>
        </p:spPr>
        <p:txBody>
          <a:bodyPr wrap="square">
            <a:spAutoFit/>
          </a:bodyPr>
          <a:lstStyle/>
          <a:p>
            <a:pPr>
              <a:lnSpc>
                <a:spcPct val="150000"/>
              </a:lnSpc>
            </a:pPr>
            <a:r>
              <a:rPr lang="en-GB" sz="2800" dirty="0">
                <a:latin typeface="Times New Roman" panose="02020603050405020304" pitchFamily="18" charset="0"/>
                <a:cs typeface="Times New Roman" panose="02020603050405020304" pitchFamily="18" charset="0"/>
              </a:rPr>
              <a:t>and what void did Sergey Brin and Larry Paige fill when creating Google? Is the need for an effective commercial search engine on the Internet</a:t>
            </a:r>
          </a:p>
        </p:txBody>
      </p:sp>
      <p:sp>
        <p:nvSpPr>
          <p:cNvPr id="9" name="TextBox 8">
            <a:extLst>
              <a:ext uri="{FF2B5EF4-FFF2-40B4-BE49-F238E27FC236}">
                <a16:creationId xmlns:a16="http://schemas.microsoft.com/office/drawing/2014/main" id="{D825998C-4E23-1173-9900-C15B2BC07079}"/>
              </a:ext>
            </a:extLst>
          </p:cNvPr>
          <p:cNvSpPr txBox="1"/>
          <p:nvPr/>
        </p:nvSpPr>
        <p:spPr>
          <a:xfrm>
            <a:off x="3278875" y="248681"/>
            <a:ext cx="6093724" cy="461665"/>
          </a:xfrm>
          <a:prstGeom prst="rect">
            <a:avLst/>
          </a:prstGeom>
          <a:noFill/>
        </p:spPr>
        <p:txBody>
          <a:bodyPr wrap="square">
            <a:spAutoFit/>
          </a:bodyPr>
          <a:lstStyle/>
          <a:p>
            <a:r>
              <a:rPr lang="en-GB" sz="2400" b="1" dirty="0">
                <a:solidFill>
                  <a:schemeClr val="bg1">
                    <a:lumMod val="95000"/>
                  </a:schemeClr>
                </a:solidFill>
                <a:latin typeface="Times New Roman" panose="02020603050405020304" pitchFamily="18" charset="0"/>
                <a:cs typeface="Times New Roman" panose="02020603050405020304" pitchFamily="18" charset="0"/>
              </a:rPr>
              <a:t>An excellent example </a:t>
            </a:r>
            <a:endParaRPr lang="en-GB" sz="2400" b="1" dirty="0">
              <a:solidFill>
                <a:schemeClr val="bg1">
                  <a:lumMod val="95000"/>
                </a:schemeClr>
              </a:solidFill>
            </a:endParaRPr>
          </a:p>
        </p:txBody>
      </p:sp>
      <p:pic>
        <p:nvPicPr>
          <p:cNvPr id="6146" name="Picture 2" descr="He mirado todos los datos que Google tiene sobre mí, y confirmo que es el  Gran Hermano definitivo">
            <a:extLst>
              <a:ext uri="{FF2B5EF4-FFF2-40B4-BE49-F238E27FC236}">
                <a16:creationId xmlns:a16="http://schemas.microsoft.com/office/drawing/2014/main" id="{2879B678-F132-F005-34E3-B5717DF7432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2843" y="2266967"/>
            <a:ext cx="4000500" cy="2667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9960705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20</a:t>
            </a:fld>
            <a:endParaRPr lang="en-US"/>
          </a:p>
        </p:txBody>
      </p:sp>
      <p:sp>
        <p:nvSpPr>
          <p:cNvPr id="2" name="TextBox 1">
            <a:extLst>
              <a:ext uri="{FF2B5EF4-FFF2-40B4-BE49-F238E27FC236}">
                <a16:creationId xmlns:a16="http://schemas.microsoft.com/office/drawing/2014/main" id="{185EEBB6-6628-18CA-6DAA-0A981C09637B}"/>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2</a:t>
            </a:r>
          </a:p>
        </p:txBody>
      </p:sp>
      <p:sp>
        <p:nvSpPr>
          <p:cNvPr id="9" name="TextBox 8">
            <a:extLst>
              <a:ext uri="{FF2B5EF4-FFF2-40B4-BE49-F238E27FC236}">
                <a16:creationId xmlns:a16="http://schemas.microsoft.com/office/drawing/2014/main" id="{D825998C-4E23-1173-9900-C15B2BC07079}"/>
              </a:ext>
            </a:extLst>
          </p:cNvPr>
          <p:cNvSpPr txBox="1"/>
          <p:nvPr/>
        </p:nvSpPr>
        <p:spPr>
          <a:xfrm>
            <a:off x="3278875" y="248681"/>
            <a:ext cx="6093724" cy="461665"/>
          </a:xfrm>
          <a:prstGeom prst="rect">
            <a:avLst/>
          </a:prstGeom>
          <a:noFill/>
        </p:spPr>
        <p:txBody>
          <a:bodyPr wrap="square">
            <a:spAutoFit/>
          </a:bodyPr>
          <a:lstStyle/>
          <a:p>
            <a:r>
              <a:rPr lang="en-GB" sz="2400" b="1" dirty="0">
                <a:solidFill>
                  <a:schemeClr val="bg1">
                    <a:lumMod val="95000"/>
                  </a:schemeClr>
                </a:solidFill>
                <a:latin typeface="Times New Roman" panose="02020603050405020304" pitchFamily="18" charset="0"/>
                <a:cs typeface="Times New Roman" panose="02020603050405020304" pitchFamily="18" charset="0"/>
              </a:rPr>
              <a:t>An excellent example </a:t>
            </a:r>
            <a:endParaRPr lang="en-GB" sz="2400" b="1" dirty="0">
              <a:solidFill>
                <a:schemeClr val="bg1">
                  <a:lumMod val="95000"/>
                </a:schemeClr>
              </a:solidFill>
            </a:endParaRPr>
          </a:p>
        </p:txBody>
      </p:sp>
      <p:pic>
        <p:nvPicPr>
          <p:cNvPr id="9218" name="Picture 2" descr="Google &amp; Facebook Advertising Strategy: Your Audience Targeting Toolbox">
            <a:extLst>
              <a:ext uri="{FF2B5EF4-FFF2-40B4-BE49-F238E27FC236}">
                <a16:creationId xmlns:a16="http://schemas.microsoft.com/office/drawing/2014/main" id="{DFE2EFFE-1960-11A3-1C6D-64DB7444319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4317" y="1341567"/>
            <a:ext cx="3810000" cy="381000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C0BC5458-4190-A8C0-B050-1ECB9A1FEF40}"/>
              </a:ext>
            </a:extLst>
          </p:cNvPr>
          <p:cNvSpPr txBox="1"/>
          <p:nvPr/>
        </p:nvSpPr>
        <p:spPr>
          <a:xfrm>
            <a:off x="5183875" y="1341567"/>
            <a:ext cx="6293892" cy="4435830"/>
          </a:xfrm>
          <a:prstGeom prst="rect">
            <a:avLst/>
          </a:prstGeom>
          <a:noFill/>
        </p:spPr>
        <p:txBody>
          <a:bodyPr wrap="square">
            <a:spAutoFit/>
          </a:bodyPr>
          <a:lstStyle/>
          <a:p>
            <a:pPr>
              <a:lnSpc>
                <a:spcPct val="150000"/>
              </a:lnSpc>
            </a:pPr>
            <a:r>
              <a:rPr lang="en-GB" sz="3200" dirty="0">
                <a:latin typeface="Times New Roman" panose="02020603050405020304" pitchFamily="18" charset="0"/>
                <a:cs typeface="Times New Roman" panose="02020603050405020304" pitchFamily="18" charset="0"/>
              </a:rPr>
              <a:t> </a:t>
            </a:r>
            <a:r>
              <a:rPr lang="en-GB" sz="3200" b="1" dirty="0">
                <a:latin typeface="Times New Roman" panose="02020603050405020304" pitchFamily="18" charset="0"/>
                <a:cs typeface="Times New Roman" panose="02020603050405020304" pitchFamily="18" charset="0"/>
              </a:rPr>
              <a:t>Google &amp; Facebook</a:t>
            </a:r>
          </a:p>
          <a:p>
            <a:pPr>
              <a:lnSpc>
                <a:spcPct val="150000"/>
              </a:lnSpc>
            </a:pPr>
            <a:r>
              <a:rPr lang="en-GB" sz="3200" dirty="0">
                <a:latin typeface="Times New Roman" panose="02020603050405020304" pitchFamily="18" charset="0"/>
                <a:cs typeface="Times New Roman" panose="02020603050405020304" pitchFamily="18" charset="0"/>
              </a:rPr>
              <a:t>They were solving real problems, and thanks to the scalability of those problems, they were able to grow their business to be as significant as it is today.</a:t>
            </a:r>
          </a:p>
        </p:txBody>
      </p:sp>
    </p:spTree>
    <p:extLst>
      <p:ext uri="{BB962C8B-B14F-4D97-AF65-F5344CB8AC3E}">
        <p14:creationId xmlns:p14="http://schemas.microsoft.com/office/powerpoint/2010/main" val="404771694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21</a:t>
            </a:fld>
            <a:endParaRPr lang="en-US"/>
          </a:p>
        </p:txBody>
      </p:sp>
      <p:sp>
        <p:nvSpPr>
          <p:cNvPr id="2" name="TextBox 1">
            <a:extLst>
              <a:ext uri="{FF2B5EF4-FFF2-40B4-BE49-F238E27FC236}">
                <a16:creationId xmlns:a16="http://schemas.microsoft.com/office/drawing/2014/main" id="{185EEBB6-6628-18CA-6DAA-0A981C09637B}"/>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2</a:t>
            </a:r>
          </a:p>
        </p:txBody>
      </p:sp>
      <p:sp>
        <p:nvSpPr>
          <p:cNvPr id="5" name="TextBox 4">
            <a:extLst>
              <a:ext uri="{FF2B5EF4-FFF2-40B4-BE49-F238E27FC236}">
                <a16:creationId xmlns:a16="http://schemas.microsoft.com/office/drawing/2014/main" id="{C0BC5458-4190-A8C0-B050-1ECB9A1FEF40}"/>
              </a:ext>
            </a:extLst>
          </p:cNvPr>
          <p:cNvSpPr txBox="1"/>
          <p:nvPr/>
        </p:nvSpPr>
        <p:spPr>
          <a:xfrm>
            <a:off x="1455761" y="1314272"/>
            <a:ext cx="9717206" cy="4457952"/>
          </a:xfrm>
          <a:prstGeom prst="rect">
            <a:avLst/>
          </a:prstGeom>
          <a:noFill/>
        </p:spPr>
        <p:txBody>
          <a:bodyPr wrap="square">
            <a:spAutoFit/>
          </a:bodyPr>
          <a:lstStyle/>
          <a:p>
            <a:pPr>
              <a:lnSpc>
                <a:spcPct val="150000"/>
              </a:lnSpc>
            </a:pPr>
            <a:r>
              <a:rPr lang="en-GB" sz="2400" dirty="0">
                <a:latin typeface="Times New Roman" panose="02020603050405020304" pitchFamily="18" charset="0"/>
                <a:cs typeface="Times New Roman" panose="02020603050405020304" pitchFamily="18" charset="0"/>
              </a:rPr>
              <a:t> So what is your problem? What is the problem you are trying to solve? If you don't solve a problem, you don't have a job, but defining the problem doesn't stop there. The most important question you can ask when checking a company's capabilities is: How big is the problem? The bigger the problem and the more intense the pain, the more potential clients you have. Moreover, the greater the pain, the more a person is willing to pay to relieve it. So, to make money, make sure that the size and scope of the problem will support your company's vision</a:t>
            </a:r>
          </a:p>
        </p:txBody>
      </p:sp>
    </p:spTree>
    <p:extLst>
      <p:ext uri="{BB962C8B-B14F-4D97-AF65-F5344CB8AC3E}">
        <p14:creationId xmlns:p14="http://schemas.microsoft.com/office/powerpoint/2010/main" val="116822098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22</a:t>
            </a:fld>
            <a:endParaRPr lang="en-US"/>
          </a:p>
        </p:txBody>
      </p:sp>
      <p:sp>
        <p:nvSpPr>
          <p:cNvPr id="2" name="TextBox 1">
            <a:extLst>
              <a:ext uri="{FF2B5EF4-FFF2-40B4-BE49-F238E27FC236}">
                <a16:creationId xmlns:a16="http://schemas.microsoft.com/office/drawing/2014/main" id="{185EEBB6-6628-18CA-6DAA-0A981C09637B}"/>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2</a:t>
            </a:r>
          </a:p>
        </p:txBody>
      </p:sp>
      <p:sp>
        <p:nvSpPr>
          <p:cNvPr id="4" name="TextBox 3">
            <a:extLst>
              <a:ext uri="{FF2B5EF4-FFF2-40B4-BE49-F238E27FC236}">
                <a16:creationId xmlns:a16="http://schemas.microsoft.com/office/drawing/2014/main" id="{28386DF9-159F-D25B-DB2D-CF26FCCBA89D}"/>
              </a:ext>
            </a:extLst>
          </p:cNvPr>
          <p:cNvSpPr txBox="1"/>
          <p:nvPr/>
        </p:nvSpPr>
        <p:spPr>
          <a:xfrm>
            <a:off x="1712257" y="1586258"/>
            <a:ext cx="8270543" cy="3246530"/>
          </a:xfrm>
          <a:prstGeom prst="rect">
            <a:avLst/>
          </a:prstGeom>
          <a:noFill/>
        </p:spPr>
        <p:txBody>
          <a:bodyPr wrap="square">
            <a:spAutoFit/>
          </a:bodyPr>
          <a:lstStyle/>
          <a:p>
            <a:pPr>
              <a:lnSpc>
                <a:spcPct val="150000"/>
              </a:lnSpc>
            </a:pPr>
            <a:r>
              <a:rPr lang="en-GB" sz="2800" dirty="0">
                <a:latin typeface="Times New Roman" panose="02020603050405020304" pitchFamily="18" charset="0"/>
                <a:cs typeface="Times New Roman" panose="02020603050405020304" pitchFamily="18" charset="0"/>
              </a:rPr>
              <a:t>“Is a problem ready to be solved?” is a convenient way of asking, “Is there enough demand for the product or service I’m about to create to make it commercially viable? Will there be </a:t>
            </a:r>
            <a:r>
              <a:rPr lang="en-GB" sz="2800" dirty="0">
                <a:highlight>
                  <a:srgbClr val="FFFF00"/>
                </a:highlight>
                <a:latin typeface="Times New Roman" panose="02020603050405020304" pitchFamily="18" charset="0"/>
                <a:cs typeface="Times New Roman" panose="02020603050405020304" pitchFamily="18" charset="0"/>
              </a:rPr>
              <a:t>enough demand </a:t>
            </a:r>
            <a:r>
              <a:rPr lang="en-GB" sz="2800" dirty="0">
                <a:latin typeface="Times New Roman" panose="02020603050405020304" pitchFamily="18" charset="0"/>
                <a:cs typeface="Times New Roman" panose="02020603050405020304" pitchFamily="18" charset="0"/>
              </a:rPr>
              <a:t>that translates into sales volume to pay the bills and show a </a:t>
            </a:r>
            <a:r>
              <a:rPr lang="en-GB" sz="2800" dirty="0">
                <a:highlight>
                  <a:srgbClr val="FFFF00"/>
                </a:highlight>
                <a:latin typeface="Times New Roman" panose="02020603050405020304" pitchFamily="18" charset="0"/>
                <a:cs typeface="Times New Roman" panose="02020603050405020304" pitchFamily="18" charset="0"/>
              </a:rPr>
              <a:t>profit</a:t>
            </a:r>
            <a:r>
              <a:rPr lang="en-GB" sz="2800" dirty="0">
                <a:latin typeface="Times New Roman" panose="02020603050405020304" pitchFamily="18" charset="0"/>
                <a:cs typeface="Times New Roman" panose="02020603050405020304" pitchFamily="18" charset="0"/>
              </a:rPr>
              <a:t>?”</a:t>
            </a:r>
          </a:p>
        </p:txBody>
      </p:sp>
      <p:sp>
        <p:nvSpPr>
          <p:cNvPr id="6" name="TextBox 5">
            <a:extLst>
              <a:ext uri="{FF2B5EF4-FFF2-40B4-BE49-F238E27FC236}">
                <a16:creationId xmlns:a16="http://schemas.microsoft.com/office/drawing/2014/main" id="{BEF80524-E589-17B7-C0ED-318D6A37E7B1}"/>
              </a:ext>
            </a:extLst>
          </p:cNvPr>
          <p:cNvSpPr txBox="1"/>
          <p:nvPr/>
        </p:nvSpPr>
        <p:spPr>
          <a:xfrm>
            <a:off x="2664726" y="248681"/>
            <a:ext cx="6093724" cy="461665"/>
          </a:xfrm>
          <a:prstGeom prst="rect">
            <a:avLst/>
          </a:prstGeom>
          <a:noFill/>
        </p:spPr>
        <p:txBody>
          <a:bodyPr wrap="square">
            <a:spAutoFit/>
          </a:bodyPr>
          <a:lstStyle/>
          <a:p>
            <a:r>
              <a:rPr lang="en-GB" sz="2400" b="1" dirty="0">
                <a:solidFill>
                  <a:schemeClr val="bg1">
                    <a:lumMod val="95000"/>
                  </a:schemeClr>
                </a:solidFill>
                <a:latin typeface="Times New Roman" panose="02020603050405020304" pitchFamily="18" charset="0"/>
                <a:cs typeface="Times New Roman" panose="02020603050405020304" pitchFamily="18" charset="0"/>
              </a:rPr>
              <a:t>Demand: How Much Is Enough?</a:t>
            </a:r>
          </a:p>
        </p:txBody>
      </p:sp>
    </p:spTree>
    <p:extLst>
      <p:ext uri="{BB962C8B-B14F-4D97-AF65-F5344CB8AC3E}">
        <p14:creationId xmlns:p14="http://schemas.microsoft.com/office/powerpoint/2010/main" val="38735639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23</a:t>
            </a:fld>
            <a:endParaRPr lang="en-US"/>
          </a:p>
        </p:txBody>
      </p:sp>
      <p:sp>
        <p:nvSpPr>
          <p:cNvPr id="2" name="TextBox 1">
            <a:extLst>
              <a:ext uri="{FF2B5EF4-FFF2-40B4-BE49-F238E27FC236}">
                <a16:creationId xmlns:a16="http://schemas.microsoft.com/office/drawing/2014/main" id="{185EEBB6-6628-18CA-6DAA-0A981C09637B}"/>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2</a:t>
            </a:r>
          </a:p>
        </p:txBody>
      </p:sp>
      <p:sp>
        <p:nvSpPr>
          <p:cNvPr id="4" name="TextBox 3">
            <a:extLst>
              <a:ext uri="{FF2B5EF4-FFF2-40B4-BE49-F238E27FC236}">
                <a16:creationId xmlns:a16="http://schemas.microsoft.com/office/drawing/2014/main" id="{B3A7B0B0-1DDD-995B-F2C3-11B436B01F5E}"/>
              </a:ext>
            </a:extLst>
          </p:cNvPr>
          <p:cNvSpPr txBox="1"/>
          <p:nvPr/>
        </p:nvSpPr>
        <p:spPr>
          <a:xfrm>
            <a:off x="1443928" y="1611532"/>
            <a:ext cx="9512488" cy="3903954"/>
          </a:xfrm>
          <a:prstGeom prst="rect">
            <a:avLst/>
          </a:prstGeom>
          <a:noFill/>
        </p:spPr>
        <p:txBody>
          <a:bodyPr wrap="square">
            <a:spAutoFit/>
          </a:bodyPr>
          <a:lstStyle/>
          <a:p>
            <a:pPr>
              <a:lnSpc>
                <a:spcPct val="150000"/>
              </a:lnSpc>
            </a:pPr>
            <a:r>
              <a:rPr lang="en-GB" sz="2400" dirty="0">
                <a:latin typeface="Times New Roman" panose="02020603050405020304" pitchFamily="18" charset="0"/>
                <a:cs typeface="Times New Roman" panose="02020603050405020304" pitchFamily="18" charset="0"/>
              </a:rPr>
              <a:t>In the case of the flush toilet, the answer to whether it was commercially viable is very obvious.</a:t>
            </a:r>
          </a:p>
          <a:p>
            <a:pPr>
              <a:lnSpc>
                <a:spcPct val="150000"/>
              </a:lnSpc>
            </a:pPr>
            <a:endParaRPr lang="en-GB" sz="2400" dirty="0">
              <a:latin typeface="Times New Roman" panose="02020603050405020304" pitchFamily="18" charset="0"/>
              <a:cs typeface="Times New Roman" panose="02020603050405020304" pitchFamily="18" charset="0"/>
            </a:endParaRPr>
          </a:p>
          <a:p>
            <a:pPr>
              <a:lnSpc>
                <a:spcPct val="150000"/>
              </a:lnSpc>
            </a:pPr>
            <a:r>
              <a:rPr lang="en-GB" sz="2400" dirty="0">
                <a:latin typeface="Times New Roman" panose="02020603050405020304" pitchFamily="18" charset="0"/>
                <a:cs typeface="Times New Roman" panose="02020603050405020304" pitchFamily="18" charset="0"/>
              </a:rPr>
              <a:t> But how do we make these determinations in real time when we are faced with the challenge? The answer lies in assessing the size of the market (large and growing ones are the best) and how big a chunk of the market you can chop off.</a:t>
            </a:r>
          </a:p>
        </p:txBody>
      </p:sp>
      <p:sp>
        <p:nvSpPr>
          <p:cNvPr id="5" name="TextBox 4">
            <a:extLst>
              <a:ext uri="{FF2B5EF4-FFF2-40B4-BE49-F238E27FC236}">
                <a16:creationId xmlns:a16="http://schemas.microsoft.com/office/drawing/2014/main" id="{25D6A74F-4C05-9DB1-99C5-3ECC27A7BBE1}"/>
              </a:ext>
            </a:extLst>
          </p:cNvPr>
          <p:cNvSpPr txBox="1"/>
          <p:nvPr/>
        </p:nvSpPr>
        <p:spPr>
          <a:xfrm>
            <a:off x="2664726" y="248681"/>
            <a:ext cx="6093724" cy="461665"/>
          </a:xfrm>
          <a:prstGeom prst="rect">
            <a:avLst/>
          </a:prstGeom>
          <a:noFill/>
        </p:spPr>
        <p:txBody>
          <a:bodyPr wrap="square">
            <a:spAutoFit/>
          </a:bodyPr>
          <a:lstStyle/>
          <a:p>
            <a:r>
              <a:rPr lang="en-GB" sz="2400" b="1" dirty="0">
                <a:solidFill>
                  <a:schemeClr val="bg1">
                    <a:lumMod val="95000"/>
                  </a:schemeClr>
                </a:solidFill>
                <a:latin typeface="Times New Roman" panose="02020603050405020304" pitchFamily="18" charset="0"/>
                <a:cs typeface="Times New Roman" panose="02020603050405020304" pitchFamily="18" charset="0"/>
              </a:rPr>
              <a:t>Demand: How Much Is Enough?</a:t>
            </a:r>
          </a:p>
        </p:txBody>
      </p:sp>
    </p:spTree>
    <p:extLst>
      <p:ext uri="{BB962C8B-B14F-4D97-AF65-F5344CB8AC3E}">
        <p14:creationId xmlns:p14="http://schemas.microsoft.com/office/powerpoint/2010/main" val="221947576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24</a:t>
            </a:fld>
            <a:endParaRPr lang="en-US"/>
          </a:p>
        </p:txBody>
      </p:sp>
      <p:sp>
        <p:nvSpPr>
          <p:cNvPr id="2" name="TextBox 1">
            <a:extLst>
              <a:ext uri="{FF2B5EF4-FFF2-40B4-BE49-F238E27FC236}">
                <a16:creationId xmlns:a16="http://schemas.microsoft.com/office/drawing/2014/main" id="{185EEBB6-6628-18CA-6DAA-0A981C09637B}"/>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2</a:t>
            </a:r>
          </a:p>
        </p:txBody>
      </p:sp>
      <p:sp>
        <p:nvSpPr>
          <p:cNvPr id="4" name="TextBox 3">
            <a:extLst>
              <a:ext uri="{FF2B5EF4-FFF2-40B4-BE49-F238E27FC236}">
                <a16:creationId xmlns:a16="http://schemas.microsoft.com/office/drawing/2014/main" id="{B3A7B0B0-1DDD-995B-F2C3-11B436B01F5E}"/>
              </a:ext>
            </a:extLst>
          </p:cNvPr>
          <p:cNvSpPr txBox="1"/>
          <p:nvPr/>
        </p:nvSpPr>
        <p:spPr>
          <a:xfrm>
            <a:off x="1339756" y="1611532"/>
            <a:ext cx="9512488" cy="3903954"/>
          </a:xfrm>
          <a:prstGeom prst="rect">
            <a:avLst/>
          </a:prstGeom>
          <a:noFill/>
        </p:spPr>
        <p:txBody>
          <a:bodyPr wrap="square">
            <a:spAutoFit/>
          </a:bodyPr>
          <a:lstStyle/>
          <a:p>
            <a:pPr>
              <a:lnSpc>
                <a:spcPct val="150000"/>
              </a:lnSpc>
            </a:pPr>
            <a:r>
              <a:rPr lang="en-GB" sz="2400" dirty="0">
                <a:latin typeface="Times New Roman" panose="02020603050405020304" pitchFamily="18" charset="0"/>
                <a:cs typeface="Times New Roman" panose="02020603050405020304" pitchFamily="18" charset="0"/>
              </a:rPr>
              <a:t>Many times, customers are too lazy, unaware, or too busy to do their own research and find a solution to their problem, and that's where the opportunity lies by precisely defining the problem and then providing a clear solution to those experiencing the problem, it is possible to create a viable business; People are willing to pay someone to do the hard work and solve their problems so they don't have to invest time or energy figuring it out themselves.</a:t>
            </a:r>
          </a:p>
        </p:txBody>
      </p:sp>
      <p:sp>
        <p:nvSpPr>
          <p:cNvPr id="5" name="TextBox 4">
            <a:extLst>
              <a:ext uri="{FF2B5EF4-FFF2-40B4-BE49-F238E27FC236}">
                <a16:creationId xmlns:a16="http://schemas.microsoft.com/office/drawing/2014/main" id="{25D6A74F-4C05-9DB1-99C5-3ECC27A7BBE1}"/>
              </a:ext>
            </a:extLst>
          </p:cNvPr>
          <p:cNvSpPr txBox="1"/>
          <p:nvPr/>
        </p:nvSpPr>
        <p:spPr>
          <a:xfrm>
            <a:off x="2664726" y="248681"/>
            <a:ext cx="6093724" cy="461665"/>
          </a:xfrm>
          <a:prstGeom prst="rect">
            <a:avLst/>
          </a:prstGeom>
          <a:noFill/>
        </p:spPr>
        <p:txBody>
          <a:bodyPr wrap="square">
            <a:spAutoFit/>
          </a:bodyPr>
          <a:lstStyle/>
          <a:p>
            <a:r>
              <a:rPr lang="en-GB" sz="2400" b="1" dirty="0">
                <a:solidFill>
                  <a:schemeClr val="bg1">
                    <a:lumMod val="95000"/>
                  </a:schemeClr>
                </a:solidFill>
                <a:latin typeface="Times New Roman" panose="02020603050405020304" pitchFamily="18" charset="0"/>
                <a:cs typeface="Times New Roman" panose="02020603050405020304" pitchFamily="18" charset="0"/>
              </a:rPr>
              <a:t>Demand: How Much Is Enough?</a:t>
            </a:r>
          </a:p>
        </p:txBody>
      </p:sp>
    </p:spTree>
    <p:extLst>
      <p:ext uri="{BB962C8B-B14F-4D97-AF65-F5344CB8AC3E}">
        <p14:creationId xmlns:p14="http://schemas.microsoft.com/office/powerpoint/2010/main" val="253688272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25</a:t>
            </a:fld>
            <a:endParaRPr lang="en-US"/>
          </a:p>
        </p:txBody>
      </p:sp>
      <p:sp>
        <p:nvSpPr>
          <p:cNvPr id="2" name="TextBox 1">
            <a:extLst>
              <a:ext uri="{FF2B5EF4-FFF2-40B4-BE49-F238E27FC236}">
                <a16:creationId xmlns:a16="http://schemas.microsoft.com/office/drawing/2014/main" id="{185EEBB6-6628-18CA-6DAA-0A981C09637B}"/>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2</a:t>
            </a:r>
          </a:p>
        </p:txBody>
      </p:sp>
      <p:sp>
        <p:nvSpPr>
          <p:cNvPr id="4" name="TextBox 3">
            <a:extLst>
              <a:ext uri="{FF2B5EF4-FFF2-40B4-BE49-F238E27FC236}">
                <a16:creationId xmlns:a16="http://schemas.microsoft.com/office/drawing/2014/main" id="{B027434D-BA06-0B63-0DE8-2EB3E0FF5F03}"/>
              </a:ext>
            </a:extLst>
          </p:cNvPr>
          <p:cNvSpPr txBox="1"/>
          <p:nvPr/>
        </p:nvSpPr>
        <p:spPr>
          <a:xfrm>
            <a:off x="1637732" y="1804622"/>
            <a:ext cx="8202304" cy="3349956"/>
          </a:xfrm>
          <a:prstGeom prst="rect">
            <a:avLst/>
          </a:prstGeom>
          <a:noFill/>
        </p:spPr>
        <p:txBody>
          <a:bodyPr wrap="square">
            <a:spAutoFit/>
          </a:bodyPr>
          <a:lstStyle/>
          <a:p>
            <a:pPr>
              <a:lnSpc>
                <a:spcPct val="150000"/>
              </a:lnSpc>
            </a:pPr>
            <a:r>
              <a:rPr lang="en-GB" sz="2400" dirty="0">
                <a:latin typeface="Times New Roman" panose="02020603050405020304" pitchFamily="18" charset="0"/>
                <a:cs typeface="Times New Roman" panose="02020603050405020304" pitchFamily="18" charset="0"/>
              </a:rPr>
              <a:t>David </a:t>
            </a:r>
            <a:r>
              <a:rPr lang="en-GB" sz="2400" dirty="0" err="1">
                <a:latin typeface="Times New Roman" panose="02020603050405020304" pitchFamily="18" charset="0"/>
                <a:cs typeface="Times New Roman" panose="02020603050405020304" pitchFamily="18" charset="0"/>
              </a:rPr>
              <a:t>Koffman</a:t>
            </a:r>
            <a:r>
              <a:rPr lang="en-GB" sz="2400" dirty="0">
                <a:latin typeface="Times New Roman" panose="02020603050405020304" pitchFamily="18" charset="0"/>
                <a:cs typeface="Times New Roman" panose="02020603050405020304" pitchFamily="18" charset="0"/>
              </a:rPr>
              <a:t>, a successful entrepreneur has said that   </a:t>
            </a:r>
            <a:r>
              <a:rPr lang="en-GB" sz="2400" i="1" dirty="0">
                <a:solidFill>
                  <a:srgbClr val="C00000"/>
                </a:solidFill>
                <a:latin typeface="Times New Roman" panose="02020603050405020304" pitchFamily="18" charset="0"/>
                <a:cs typeface="Times New Roman" panose="02020603050405020304" pitchFamily="18" charset="0"/>
              </a:rPr>
              <a:t>“In niches there are riches”</a:t>
            </a:r>
            <a:r>
              <a:rPr lang="en-GB" sz="2400" dirty="0">
                <a:latin typeface="Times New Roman" panose="02020603050405020304" pitchFamily="18" charset="0"/>
                <a:cs typeface="Times New Roman" panose="02020603050405020304" pitchFamily="18" charset="0"/>
              </a:rPr>
              <a:t> A niche is a </a:t>
            </a:r>
            <a:r>
              <a:rPr lang="en-GB" sz="2400" b="1" dirty="0">
                <a:solidFill>
                  <a:srgbClr val="002060"/>
                </a:solidFill>
                <a:latin typeface="Times New Roman" panose="02020603050405020304" pitchFamily="18" charset="0"/>
                <a:cs typeface="Times New Roman" panose="02020603050405020304" pitchFamily="18" charset="0"/>
              </a:rPr>
              <a:t>portion</a:t>
            </a:r>
            <a:r>
              <a:rPr lang="en-GB" sz="2400" dirty="0">
                <a:latin typeface="Times New Roman" panose="02020603050405020304" pitchFamily="18" charset="0"/>
                <a:cs typeface="Times New Roman" panose="02020603050405020304" pitchFamily="18" charset="0"/>
              </a:rPr>
              <a:t> of a market that you’ve identified as having some special characteristic that’s worth marketing to. The portion is the keyword in this definition because it means settling on a segment that you can own with your solution.</a:t>
            </a:r>
          </a:p>
        </p:txBody>
      </p:sp>
      <p:sp>
        <p:nvSpPr>
          <p:cNvPr id="6" name="TextBox 5">
            <a:extLst>
              <a:ext uri="{FF2B5EF4-FFF2-40B4-BE49-F238E27FC236}">
                <a16:creationId xmlns:a16="http://schemas.microsoft.com/office/drawing/2014/main" id="{52A64D98-A8AC-E5AF-4F49-87AF95320BA5}"/>
              </a:ext>
            </a:extLst>
          </p:cNvPr>
          <p:cNvSpPr txBox="1"/>
          <p:nvPr/>
        </p:nvSpPr>
        <p:spPr>
          <a:xfrm>
            <a:off x="2692022" y="279459"/>
            <a:ext cx="6093724" cy="523220"/>
          </a:xfrm>
          <a:prstGeom prst="rect">
            <a:avLst/>
          </a:prstGeom>
          <a:noFill/>
        </p:spPr>
        <p:txBody>
          <a:bodyPr wrap="square">
            <a:spAutoFit/>
          </a:bodyPr>
          <a:lstStyle/>
          <a:p>
            <a:r>
              <a:rPr lang="en-GB" sz="2800" i="1" dirty="0">
                <a:solidFill>
                  <a:schemeClr val="bg1">
                    <a:lumMod val="95000"/>
                  </a:schemeClr>
                </a:solidFill>
                <a:latin typeface="Times New Roman" panose="02020603050405020304" pitchFamily="18" charset="0"/>
                <a:cs typeface="Times New Roman" panose="02020603050405020304" pitchFamily="18" charset="0"/>
              </a:rPr>
              <a:t>“In niches there are riches”</a:t>
            </a:r>
            <a:r>
              <a:rPr lang="en-GB" sz="2800" dirty="0">
                <a:solidFill>
                  <a:schemeClr val="bg1">
                    <a:lumMod val="95000"/>
                  </a:schemeClr>
                </a:solidFill>
                <a:latin typeface="Times New Roman" panose="02020603050405020304" pitchFamily="18" charset="0"/>
                <a:cs typeface="Times New Roman" panose="02020603050405020304" pitchFamily="18" charset="0"/>
              </a:rPr>
              <a:t> </a:t>
            </a:r>
            <a:endParaRPr lang="en-GB" sz="2800" dirty="0">
              <a:solidFill>
                <a:schemeClr val="bg1">
                  <a:lumMod val="95000"/>
                </a:schemeClr>
              </a:solidFill>
            </a:endParaRPr>
          </a:p>
        </p:txBody>
      </p:sp>
    </p:spTree>
    <p:extLst>
      <p:ext uri="{BB962C8B-B14F-4D97-AF65-F5344CB8AC3E}">
        <p14:creationId xmlns:p14="http://schemas.microsoft.com/office/powerpoint/2010/main" val="228140829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26</a:t>
            </a:fld>
            <a:endParaRPr lang="en-US"/>
          </a:p>
        </p:txBody>
      </p:sp>
      <p:sp>
        <p:nvSpPr>
          <p:cNvPr id="2" name="TextBox 1">
            <a:extLst>
              <a:ext uri="{FF2B5EF4-FFF2-40B4-BE49-F238E27FC236}">
                <a16:creationId xmlns:a16="http://schemas.microsoft.com/office/drawing/2014/main" id="{185EEBB6-6628-18CA-6DAA-0A981C09637B}"/>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2</a:t>
            </a:r>
          </a:p>
        </p:txBody>
      </p:sp>
      <p:pic>
        <p:nvPicPr>
          <p:cNvPr id="4098" name="Picture 2" descr="Total Available Market (TAM), Served (or Serviceable) Available Market, and Target Market.">
            <a:extLst>
              <a:ext uri="{FF2B5EF4-FFF2-40B4-BE49-F238E27FC236}">
                <a16:creationId xmlns:a16="http://schemas.microsoft.com/office/drawing/2014/main" id="{0AB95683-2BB4-1D23-F7BE-3A00F021744A}"/>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713" r="4297" b="10418"/>
          <a:stretch/>
        </p:blipFill>
        <p:spPr bwMode="auto">
          <a:xfrm>
            <a:off x="6562918" y="1339970"/>
            <a:ext cx="5415697" cy="4829024"/>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87E62514-33FC-79CD-2876-7D497CF0333A}"/>
              </a:ext>
            </a:extLst>
          </p:cNvPr>
          <p:cNvSpPr txBox="1"/>
          <p:nvPr/>
        </p:nvSpPr>
        <p:spPr>
          <a:xfrm>
            <a:off x="469194" y="1449152"/>
            <a:ext cx="6093724" cy="4197559"/>
          </a:xfrm>
          <a:prstGeom prst="rect">
            <a:avLst/>
          </a:prstGeom>
          <a:noFill/>
          <a:ln>
            <a:solidFill>
              <a:srgbClr val="00B050"/>
            </a:solidFill>
          </a:ln>
        </p:spPr>
        <p:txBody>
          <a:bodyPr wrap="square">
            <a:spAutoFit/>
          </a:bodyPr>
          <a:lstStyle/>
          <a:p>
            <a:pPr>
              <a:lnSpc>
                <a:spcPct val="150000"/>
              </a:lnSpc>
            </a:pPr>
            <a:r>
              <a:rPr lang="en-GB" dirty="0">
                <a:latin typeface="Times New Roman" panose="02020603050405020304" pitchFamily="18" charset="0"/>
                <a:cs typeface="Times New Roman" panose="02020603050405020304" pitchFamily="18" charset="0"/>
              </a:rPr>
              <a:t>Total addressable market (</a:t>
            </a:r>
            <a:r>
              <a:rPr lang="en-GB" b="1" dirty="0">
                <a:solidFill>
                  <a:srgbClr val="C00000"/>
                </a:solidFill>
                <a:latin typeface="Times New Roman" panose="02020603050405020304" pitchFamily="18" charset="0"/>
                <a:cs typeface="Times New Roman" panose="02020603050405020304" pitchFamily="18" charset="0"/>
              </a:rPr>
              <a:t>TAM</a:t>
            </a:r>
            <a:r>
              <a:rPr lang="en-GB" dirty="0">
                <a:latin typeface="Times New Roman" panose="02020603050405020304" pitchFamily="18" charset="0"/>
                <a:cs typeface="Times New Roman" panose="02020603050405020304" pitchFamily="18" charset="0"/>
              </a:rPr>
              <a:t>), also called total available market, is a term that is typically used to reference the revenue opportunity available for a product or service. </a:t>
            </a:r>
          </a:p>
          <a:p>
            <a:pPr>
              <a:lnSpc>
                <a:spcPct val="150000"/>
              </a:lnSpc>
            </a:pPr>
            <a:endParaRPr lang="en-GB" dirty="0">
              <a:latin typeface="Times New Roman" panose="02020603050405020304" pitchFamily="18" charset="0"/>
              <a:cs typeface="Times New Roman" panose="02020603050405020304" pitchFamily="18" charset="0"/>
            </a:endParaRPr>
          </a:p>
          <a:p>
            <a:pPr>
              <a:lnSpc>
                <a:spcPct val="150000"/>
              </a:lnSpc>
            </a:pPr>
            <a:r>
              <a:rPr lang="en-GB" dirty="0">
                <a:latin typeface="Times New Roman" panose="02020603050405020304" pitchFamily="18" charset="0"/>
                <a:cs typeface="Times New Roman" panose="02020603050405020304" pitchFamily="18" charset="0"/>
              </a:rPr>
              <a:t>TAM helps prioritize business opportunities by serving as a quick metric of a given opportunity's underlying potential.</a:t>
            </a:r>
          </a:p>
          <a:p>
            <a:pPr>
              <a:lnSpc>
                <a:spcPct val="150000"/>
              </a:lnSpc>
            </a:pPr>
            <a:r>
              <a:rPr lang="en-GB" dirty="0">
                <a:latin typeface="Times New Roman" panose="02020603050405020304" pitchFamily="18" charset="0"/>
                <a:cs typeface="Times New Roman" panose="02020603050405020304" pitchFamily="18" charset="0"/>
              </a:rPr>
              <a:t>Total Available Market (</a:t>
            </a:r>
            <a:r>
              <a:rPr lang="en-GB" b="1" dirty="0">
                <a:solidFill>
                  <a:srgbClr val="C00000"/>
                </a:solidFill>
                <a:latin typeface="Times New Roman" panose="02020603050405020304" pitchFamily="18" charset="0"/>
                <a:cs typeface="Times New Roman" panose="02020603050405020304" pitchFamily="18" charset="0"/>
              </a:rPr>
              <a:t>TAM</a:t>
            </a:r>
            <a:r>
              <a:rPr lang="en-GB" dirty="0">
                <a:latin typeface="Times New Roman" panose="02020603050405020304" pitchFamily="18" charset="0"/>
                <a:cs typeface="Times New Roman" panose="02020603050405020304" pitchFamily="18" charset="0"/>
              </a:rPr>
              <a:t>), Served (or Serviceable) Available Market, and Target Market. One approach is to estimate how much of the market any company can gain if there were no competitors.</a:t>
            </a:r>
          </a:p>
        </p:txBody>
      </p:sp>
      <p:sp>
        <p:nvSpPr>
          <p:cNvPr id="7" name="TextBox 6">
            <a:extLst>
              <a:ext uri="{FF2B5EF4-FFF2-40B4-BE49-F238E27FC236}">
                <a16:creationId xmlns:a16="http://schemas.microsoft.com/office/drawing/2014/main" id="{E0A528C9-983E-3BD9-3C92-ABB639E7A9BE}"/>
              </a:ext>
            </a:extLst>
          </p:cNvPr>
          <p:cNvSpPr txBox="1"/>
          <p:nvPr/>
        </p:nvSpPr>
        <p:spPr>
          <a:xfrm>
            <a:off x="2951545" y="314695"/>
            <a:ext cx="6093724" cy="523220"/>
          </a:xfrm>
          <a:prstGeom prst="rect">
            <a:avLst/>
          </a:prstGeom>
          <a:noFill/>
        </p:spPr>
        <p:txBody>
          <a:bodyPr wrap="square">
            <a:spAutoFit/>
          </a:bodyPr>
          <a:lstStyle/>
          <a:p>
            <a:pPr algn="l"/>
            <a:r>
              <a:rPr lang="en-GB" sz="2800" b="1" i="0" dirty="0">
                <a:solidFill>
                  <a:schemeClr val="bg1">
                    <a:lumMod val="95000"/>
                  </a:schemeClr>
                </a:solidFill>
                <a:effectLst/>
                <a:latin typeface="Times New Roman" panose="02020603050405020304" pitchFamily="18" charset="0"/>
                <a:cs typeface="Times New Roman" panose="02020603050405020304" pitchFamily="18" charset="0"/>
              </a:rPr>
              <a:t>Total addressable market</a:t>
            </a:r>
          </a:p>
        </p:txBody>
      </p:sp>
    </p:spTree>
    <p:extLst>
      <p:ext uri="{BB962C8B-B14F-4D97-AF65-F5344CB8AC3E}">
        <p14:creationId xmlns:p14="http://schemas.microsoft.com/office/powerpoint/2010/main" val="313468965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27</a:t>
            </a:fld>
            <a:endParaRPr lang="en-US"/>
          </a:p>
        </p:txBody>
      </p:sp>
      <p:sp>
        <p:nvSpPr>
          <p:cNvPr id="2" name="TextBox 1">
            <a:extLst>
              <a:ext uri="{FF2B5EF4-FFF2-40B4-BE49-F238E27FC236}">
                <a16:creationId xmlns:a16="http://schemas.microsoft.com/office/drawing/2014/main" id="{185EEBB6-6628-18CA-6DAA-0A981C09637B}"/>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2</a:t>
            </a:r>
          </a:p>
        </p:txBody>
      </p:sp>
      <p:pic>
        <p:nvPicPr>
          <p:cNvPr id="4098" name="Picture 2" descr="Total Available Market (TAM), Served (or Serviceable) Available Market, and Target Market.">
            <a:extLst>
              <a:ext uri="{FF2B5EF4-FFF2-40B4-BE49-F238E27FC236}">
                <a16:creationId xmlns:a16="http://schemas.microsoft.com/office/drawing/2014/main" id="{0AB95683-2BB4-1D23-F7BE-3A00F021744A}"/>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713" r="4297" b="10418"/>
          <a:stretch/>
        </p:blipFill>
        <p:spPr bwMode="auto">
          <a:xfrm>
            <a:off x="6164240" y="1380913"/>
            <a:ext cx="5762059" cy="4829024"/>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C76BB0BB-BB12-45B6-6EE0-74299ED3ADC3}"/>
              </a:ext>
            </a:extLst>
          </p:cNvPr>
          <p:cNvSpPr txBox="1"/>
          <p:nvPr/>
        </p:nvSpPr>
        <p:spPr>
          <a:xfrm>
            <a:off x="387308" y="1339969"/>
            <a:ext cx="5817876" cy="4457952"/>
          </a:xfrm>
          <a:prstGeom prst="rect">
            <a:avLst/>
          </a:prstGeom>
          <a:noFill/>
          <a:ln>
            <a:solidFill>
              <a:srgbClr val="C00000"/>
            </a:solidFill>
          </a:ln>
        </p:spPr>
        <p:txBody>
          <a:bodyPr wrap="square">
            <a:spAutoFit/>
          </a:bodyPr>
          <a:lstStyle/>
          <a:p>
            <a:pPr>
              <a:lnSpc>
                <a:spcPct val="150000"/>
              </a:lnSpc>
            </a:pPr>
            <a:r>
              <a:rPr lang="en-GB" sz="2400" dirty="0">
                <a:latin typeface="Times New Roman" panose="02020603050405020304" pitchFamily="18" charset="0"/>
                <a:cs typeface="Times New Roman" panose="02020603050405020304" pitchFamily="18" charset="0"/>
              </a:rPr>
              <a:t>The inclusion of constraints such as competition and distribution challenges then modifies the strategy to frame it with realistic boundaries, reducing the market down to the serviceable available market (</a:t>
            </a:r>
            <a:r>
              <a:rPr lang="en-GB" sz="2400" b="1" dirty="0">
                <a:solidFill>
                  <a:srgbClr val="002060"/>
                </a:solidFill>
                <a:latin typeface="Times New Roman" panose="02020603050405020304" pitchFamily="18" charset="0"/>
                <a:cs typeface="Times New Roman" panose="02020603050405020304" pitchFamily="18" charset="0"/>
              </a:rPr>
              <a:t>SAM</a:t>
            </a:r>
            <a:r>
              <a:rPr lang="en-GB" sz="2400" dirty="0">
                <a:latin typeface="Times New Roman" panose="02020603050405020304" pitchFamily="18" charset="0"/>
                <a:cs typeface="Times New Roman" panose="02020603050405020304" pitchFamily="18" charset="0"/>
              </a:rPr>
              <a:t>), the percentage of the market that can be served (either by that company or all providers) out of the TAM. </a:t>
            </a:r>
          </a:p>
        </p:txBody>
      </p:sp>
      <p:sp>
        <p:nvSpPr>
          <p:cNvPr id="3" name="TextBox 2">
            <a:extLst>
              <a:ext uri="{FF2B5EF4-FFF2-40B4-BE49-F238E27FC236}">
                <a16:creationId xmlns:a16="http://schemas.microsoft.com/office/drawing/2014/main" id="{514055C6-E56F-5580-EFE4-A9C018A11576}"/>
              </a:ext>
            </a:extLst>
          </p:cNvPr>
          <p:cNvSpPr txBox="1"/>
          <p:nvPr/>
        </p:nvSpPr>
        <p:spPr>
          <a:xfrm>
            <a:off x="2951545" y="314695"/>
            <a:ext cx="6093724" cy="523220"/>
          </a:xfrm>
          <a:prstGeom prst="rect">
            <a:avLst/>
          </a:prstGeom>
          <a:noFill/>
        </p:spPr>
        <p:txBody>
          <a:bodyPr wrap="square">
            <a:spAutoFit/>
          </a:bodyPr>
          <a:lstStyle/>
          <a:p>
            <a:pPr algn="l"/>
            <a:r>
              <a:rPr lang="en-GB" sz="2800" b="1" i="0" dirty="0">
                <a:solidFill>
                  <a:schemeClr val="bg1">
                    <a:lumMod val="95000"/>
                  </a:schemeClr>
                </a:solidFill>
                <a:effectLst/>
                <a:latin typeface="Times New Roman" panose="02020603050405020304" pitchFamily="18" charset="0"/>
                <a:cs typeface="Times New Roman" panose="02020603050405020304" pitchFamily="18" charset="0"/>
              </a:rPr>
              <a:t>Total addressable market</a:t>
            </a:r>
          </a:p>
        </p:txBody>
      </p:sp>
    </p:spTree>
    <p:extLst>
      <p:ext uri="{BB962C8B-B14F-4D97-AF65-F5344CB8AC3E}">
        <p14:creationId xmlns:p14="http://schemas.microsoft.com/office/powerpoint/2010/main" val="209774582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28</a:t>
            </a:fld>
            <a:endParaRPr lang="en-US"/>
          </a:p>
        </p:txBody>
      </p:sp>
      <p:sp>
        <p:nvSpPr>
          <p:cNvPr id="2" name="TextBox 1">
            <a:extLst>
              <a:ext uri="{FF2B5EF4-FFF2-40B4-BE49-F238E27FC236}">
                <a16:creationId xmlns:a16="http://schemas.microsoft.com/office/drawing/2014/main" id="{185EEBB6-6628-18CA-6DAA-0A981C09637B}"/>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2</a:t>
            </a:r>
          </a:p>
        </p:txBody>
      </p:sp>
      <p:pic>
        <p:nvPicPr>
          <p:cNvPr id="4098" name="Picture 2" descr="Total Available Market (TAM), Served (or Serviceable) Available Market, and Target Market.">
            <a:extLst>
              <a:ext uri="{FF2B5EF4-FFF2-40B4-BE49-F238E27FC236}">
                <a16:creationId xmlns:a16="http://schemas.microsoft.com/office/drawing/2014/main" id="{0AB95683-2BB4-1D23-F7BE-3A00F021744A}"/>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713" r="4297" b="10418"/>
          <a:stretch/>
        </p:blipFill>
        <p:spPr bwMode="auto">
          <a:xfrm>
            <a:off x="6164240" y="1380913"/>
            <a:ext cx="5762059" cy="4829024"/>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C76BB0BB-BB12-45B6-6EE0-74299ED3ADC3}"/>
              </a:ext>
            </a:extLst>
          </p:cNvPr>
          <p:cNvSpPr txBox="1"/>
          <p:nvPr/>
        </p:nvSpPr>
        <p:spPr>
          <a:xfrm>
            <a:off x="346364" y="1642747"/>
            <a:ext cx="6093723" cy="3408112"/>
          </a:xfrm>
          <a:prstGeom prst="rect">
            <a:avLst/>
          </a:prstGeom>
          <a:noFill/>
          <a:ln>
            <a:solidFill>
              <a:srgbClr val="000099"/>
            </a:solidFill>
          </a:ln>
        </p:spPr>
        <p:txBody>
          <a:bodyPr wrap="square">
            <a:spAutoFit/>
          </a:bodyPr>
          <a:lstStyle/>
          <a:p>
            <a:pPr>
              <a:lnSpc>
                <a:spcPct val="200000"/>
              </a:lnSpc>
            </a:pPr>
            <a:r>
              <a:rPr lang="en-GB" sz="2700" dirty="0">
                <a:latin typeface="Times New Roman" panose="02020603050405020304" pitchFamily="18" charset="0"/>
                <a:cs typeface="Times New Roman" panose="02020603050405020304" pitchFamily="18" charset="0"/>
              </a:rPr>
              <a:t>Serviceable obtainable market (</a:t>
            </a:r>
            <a:r>
              <a:rPr lang="en-GB" sz="2700" b="1" dirty="0">
                <a:solidFill>
                  <a:srgbClr val="C00000"/>
                </a:solidFill>
                <a:latin typeface="Times New Roman" panose="02020603050405020304" pitchFamily="18" charset="0"/>
                <a:cs typeface="Times New Roman" panose="02020603050405020304" pitchFamily="18" charset="0"/>
              </a:rPr>
              <a:t>SOM</a:t>
            </a:r>
            <a:r>
              <a:rPr lang="en-GB" sz="2700" dirty="0">
                <a:latin typeface="Times New Roman" panose="02020603050405020304" pitchFamily="18" charset="0"/>
                <a:cs typeface="Times New Roman" panose="02020603050405020304" pitchFamily="18" charset="0"/>
              </a:rPr>
              <a:t>),the  share of the market, or </a:t>
            </a:r>
            <a:r>
              <a:rPr lang="en-GB" sz="2700" dirty="0">
                <a:solidFill>
                  <a:srgbClr val="C00000"/>
                </a:solidFill>
                <a:latin typeface="Times New Roman" panose="02020603050405020304" pitchFamily="18" charset="0"/>
                <a:cs typeface="Times New Roman" panose="02020603050405020304" pitchFamily="18" charset="0"/>
              </a:rPr>
              <a:t>Target Market</a:t>
            </a:r>
            <a:r>
              <a:rPr lang="en-GB" sz="2700" dirty="0">
                <a:latin typeface="Times New Roman" panose="02020603050405020304" pitchFamily="18" charset="0"/>
                <a:cs typeface="Times New Roman" panose="02020603050405020304" pitchFamily="18" charset="0"/>
              </a:rPr>
              <a:t>, is the percentage of SAM which is realistically reached.</a:t>
            </a:r>
          </a:p>
        </p:txBody>
      </p:sp>
      <p:sp>
        <p:nvSpPr>
          <p:cNvPr id="4" name="TextBox 3">
            <a:extLst>
              <a:ext uri="{FF2B5EF4-FFF2-40B4-BE49-F238E27FC236}">
                <a16:creationId xmlns:a16="http://schemas.microsoft.com/office/drawing/2014/main" id="{C2AB9F4E-491F-E711-E754-5D2C5F31FB70}"/>
              </a:ext>
            </a:extLst>
          </p:cNvPr>
          <p:cNvSpPr txBox="1"/>
          <p:nvPr/>
        </p:nvSpPr>
        <p:spPr>
          <a:xfrm>
            <a:off x="2951545" y="314695"/>
            <a:ext cx="6093724" cy="523220"/>
          </a:xfrm>
          <a:prstGeom prst="rect">
            <a:avLst/>
          </a:prstGeom>
          <a:noFill/>
        </p:spPr>
        <p:txBody>
          <a:bodyPr wrap="square">
            <a:spAutoFit/>
          </a:bodyPr>
          <a:lstStyle/>
          <a:p>
            <a:pPr algn="l"/>
            <a:r>
              <a:rPr lang="en-GB" sz="2800" b="1" i="0" dirty="0">
                <a:solidFill>
                  <a:schemeClr val="bg1">
                    <a:lumMod val="95000"/>
                  </a:schemeClr>
                </a:solidFill>
                <a:effectLst/>
                <a:latin typeface="Times New Roman" panose="02020603050405020304" pitchFamily="18" charset="0"/>
                <a:cs typeface="Times New Roman" panose="02020603050405020304" pitchFamily="18" charset="0"/>
              </a:rPr>
              <a:t>Total addressable market</a:t>
            </a:r>
          </a:p>
        </p:txBody>
      </p:sp>
    </p:spTree>
    <p:extLst>
      <p:ext uri="{BB962C8B-B14F-4D97-AF65-F5344CB8AC3E}">
        <p14:creationId xmlns:p14="http://schemas.microsoft.com/office/powerpoint/2010/main" val="129768262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29</a:t>
            </a:fld>
            <a:endParaRPr lang="en-US"/>
          </a:p>
        </p:txBody>
      </p:sp>
      <p:sp>
        <p:nvSpPr>
          <p:cNvPr id="2" name="TextBox 1">
            <a:extLst>
              <a:ext uri="{FF2B5EF4-FFF2-40B4-BE49-F238E27FC236}">
                <a16:creationId xmlns:a16="http://schemas.microsoft.com/office/drawing/2014/main" id="{185EEBB6-6628-18CA-6DAA-0A981C09637B}"/>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2</a:t>
            </a:r>
          </a:p>
        </p:txBody>
      </p:sp>
      <p:sp>
        <p:nvSpPr>
          <p:cNvPr id="4" name="TextBox 3">
            <a:extLst>
              <a:ext uri="{FF2B5EF4-FFF2-40B4-BE49-F238E27FC236}">
                <a16:creationId xmlns:a16="http://schemas.microsoft.com/office/drawing/2014/main" id="{679FB5E1-62E8-A2D4-71C0-B821A9FA65B6}"/>
              </a:ext>
            </a:extLst>
          </p:cNvPr>
          <p:cNvSpPr txBox="1"/>
          <p:nvPr/>
        </p:nvSpPr>
        <p:spPr>
          <a:xfrm>
            <a:off x="2951329" y="310237"/>
            <a:ext cx="6093724" cy="461665"/>
          </a:xfrm>
          <a:prstGeom prst="rect">
            <a:avLst/>
          </a:prstGeom>
          <a:noFill/>
        </p:spPr>
        <p:txBody>
          <a:bodyPr wrap="square">
            <a:spAutoFit/>
          </a:bodyPr>
          <a:lstStyle/>
          <a:p>
            <a:r>
              <a:rPr lang="en-GB" sz="2400" b="1" dirty="0">
                <a:solidFill>
                  <a:schemeClr val="bg1"/>
                </a:solidFill>
                <a:latin typeface="Times New Roman" panose="02020603050405020304" pitchFamily="18" charset="0"/>
                <a:cs typeface="Times New Roman" panose="02020603050405020304" pitchFamily="18" charset="0"/>
              </a:rPr>
              <a:t>The Perils of Head-to-Head Competition</a:t>
            </a:r>
          </a:p>
        </p:txBody>
      </p:sp>
      <p:sp>
        <p:nvSpPr>
          <p:cNvPr id="6" name="TextBox 5">
            <a:extLst>
              <a:ext uri="{FF2B5EF4-FFF2-40B4-BE49-F238E27FC236}">
                <a16:creationId xmlns:a16="http://schemas.microsoft.com/office/drawing/2014/main" id="{C4D47964-E299-BD45-1CB6-8DD6F1943366}"/>
              </a:ext>
            </a:extLst>
          </p:cNvPr>
          <p:cNvSpPr txBox="1"/>
          <p:nvPr/>
        </p:nvSpPr>
        <p:spPr>
          <a:xfrm>
            <a:off x="900752" y="1305721"/>
            <a:ext cx="5691117" cy="2600199"/>
          </a:xfrm>
          <a:prstGeom prst="rect">
            <a:avLst/>
          </a:prstGeom>
          <a:noFill/>
          <a:ln>
            <a:solidFill>
              <a:srgbClr val="00B0F0"/>
            </a:solidFill>
          </a:ln>
        </p:spPr>
        <p:txBody>
          <a:bodyPr wrap="square">
            <a:spAutoFit/>
          </a:bodyPr>
          <a:lstStyle/>
          <a:p>
            <a:pPr>
              <a:lnSpc>
                <a:spcPct val="150000"/>
              </a:lnSpc>
            </a:pPr>
            <a:r>
              <a:rPr lang="en-GB" sz="2800" dirty="0">
                <a:latin typeface="Times New Roman" panose="02020603050405020304" pitchFamily="18" charset="0"/>
                <a:cs typeface="Times New Roman" panose="02020603050405020304" pitchFamily="18" charset="0"/>
              </a:rPr>
              <a:t>It’s always tempting to take the leader on head-to-head, because that’s where the volume is, and where there’s seemingly the most to gain.</a:t>
            </a:r>
          </a:p>
        </p:txBody>
      </p:sp>
      <p:sp>
        <p:nvSpPr>
          <p:cNvPr id="8" name="TextBox 7">
            <a:extLst>
              <a:ext uri="{FF2B5EF4-FFF2-40B4-BE49-F238E27FC236}">
                <a16:creationId xmlns:a16="http://schemas.microsoft.com/office/drawing/2014/main" id="{C37A9458-61C0-A0D3-B745-1DA6BC6AB3FC}"/>
              </a:ext>
            </a:extLst>
          </p:cNvPr>
          <p:cNvSpPr txBox="1"/>
          <p:nvPr/>
        </p:nvSpPr>
        <p:spPr>
          <a:xfrm>
            <a:off x="5812998" y="3067800"/>
            <a:ext cx="6093724" cy="3067443"/>
          </a:xfrm>
          <a:prstGeom prst="rect">
            <a:avLst/>
          </a:prstGeom>
          <a:noFill/>
          <a:ln>
            <a:solidFill>
              <a:srgbClr val="00B0F0"/>
            </a:solidFill>
          </a:ln>
        </p:spPr>
        <p:txBody>
          <a:bodyPr wrap="square">
            <a:spAutoFit/>
          </a:bodyPr>
          <a:lstStyle/>
          <a:p>
            <a:pPr>
              <a:lnSpc>
                <a:spcPct val="150000"/>
              </a:lnSpc>
            </a:pPr>
            <a:r>
              <a:rPr lang="en-GB" sz="2800" dirty="0">
                <a:latin typeface="Times New Roman" panose="02020603050405020304" pitchFamily="18" charset="0"/>
                <a:cs typeface="Times New Roman" panose="02020603050405020304" pitchFamily="18" charset="0"/>
              </a:rPr>
              <a:t>	</a:t>
            </a:r>
            <a:r>
              <a:rPr lang="en-GB" sz="2600" dirty="0">
                <a:latin typeface="Times New Roman" panose="02020603050405020304" pitchFamily="18" charset="0"/>
                <a:cs typeface="Times New Roman" panose="02020603050405020304" pitchFamily="18" charset="0"/>
              </a:rPr>
              <a:t>Head-to-head competition refers to a situation where two or more individuals, companies or organizations directly compete with each other for the same market share, customers, resources, etc.</a:t>
            </a:r>
          </a:p>
        </p:txBody>
      </p:sp>
    </p:spTree>
    <p:extLst>
      <p:ext uri="{BB962C8B-B14F-4D97-AF65-F5344CB8AC3E}">
        <p14:creationId xmlns:p14="http://schemas.microsoft.com/office/powerpoint/2010/main" val="83335472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30</a:t>
            </a:fld>
            <a:endParaRPr lang="en-US"/>
          </a:p>
        </p:txBody>
      </p:sp>
      <p:sp>
        <p:nvSpPr>
          <p:cNvPr id="2" name="TextBox 1">
            <a:extLst>
              <a:ext uri="{FF2B5EF4-FFF2-40B4-BE49-F238E27FC236}">
                <a16:creationId xmlns:a16="http://schemas.microsoft.com/office/drawing/2014/main" id="{185EEBB6-6628-18CA-6DAA-0A981C09637B}"/>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2</a:t>
            </a:r>
          </a:p>
        </p:txBody>
      </p:sp>
      <p:sp>
        <p:nvSpPr>
          <p:cNvPr id="4" name="TextBox 3">
            <a:extLst>
              <a:ext uri="{FF2B5EF4-FFF2-40B4-BE49-F238E27FC236}">
                <a16:creationId xmlns:a16="http://schemas.microsoft.com/office/drawing/2014/main" id="{4E729E15-B067-3E69-CCF0-D20A3C2D469B}"/>
              </a:ext>
            </a:extLst>
          </p:cNvPr>
          <p:cNvSpPr txBox="1"/>
          <p:nvPr/>
        </p:nvSpPr>
        <p:spPr>
          <a:xfrm>
            <a:off x="614149" y="1200024"/>
            <a:ext cx="8693624" cy="4602029"/>
          </a:xfrm>
          <a:prstGeom prst="rect">
            <a:avLst/>
          </a:prstGeom>
          <a:noFill/>
        </p:spPr>
        <p:txBody>
          <a:bodyPr wrap="square">
            <a:spAutoFit/>
          </a:bodyPr>
          <a:lstStyle/>
          <a:p>
            <a:pPr>
              <a:lnSpc>
                <a:spcPct val="150000"/>
              </a:lnSpc>
            </a:pPr>
            <a:r>
              <a:rPr lang="en-GB" sz="2200" dirty="0">
                <a:latin typeface="Times New Roman" panose="02020603050405020304" pitchFamily="18" charset="0"/>
                <a:cs typeface="Times New Roman" panose="02020603050405020304" pitchFamily="18" charset="0"/>
              </a:rPr>
              <a:t> Jay Yarrow, the editor for “SAI,” the tech section of Business Insider, told that in 2013 that since the first quarter of 2005, Microsoft’s online division, Online Services Division, which is made up of Bing, MSN, and other pieces, has lost $10.9 billion. As of 2014, they seem to be making headway because of their partnership with Yahoo; however, things aren’t all rosy with this arrangement. Bing’s “search” share of the market was up in June 2013 to 17.9 per cent, while Yahoo’s dropped to 11.4 per cent, according to comScore. The percentage Bing grew was exactly the amount of market share Yahoo lost.</a:t>
            </a:r>
          </a:p>
        </p:txBody>
      </p:sp>
      <p:pic>
        <p:nvPicPr>
          <p:cNvPr id="10242" name="Picture 2" descr="Bing Yahoo Msn Promotion - Lulla Doll Sleep Companion - Free Transparent  PNG Clipart Images Download">
            <a:extLst>
              <a:ext uri="{FF2B5EF4-FFF2-40B4-BE49-F238E27FC236}">
                <a16:creationId xmlns:a16="http://schemas.microsoft.com/office/drawing/2014/main" id="{8D8406E3-744A-D063-18BA-D9940D37872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416954" y="2083623"/>
            <a:ext cx="2325995" cy="2690754"/>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225C93AA-D0E9-2E25-7DDA-E95614926B0A}"/>
              </a:ext>
            </a:extLst>
          </p:cNvPr>
          <p:cNvSpPr txBox="1"/>
          <p:nvPr/>
        </p:nvSpPr>
        <p:spPr>
          <a:xfrm>
            <a:off x="2729551" y="279459"/>
            <a:ext cx="6687403" cy="461665"/>
          </a:xfrm>
          <a:prstGeom prst="rect">
            <a:avLst/>
          </a:prstGeom>
          <a:noFill/>
        </p:spPr>
        <p:txBody>
          <a:bodyPr wrap="square">
            <a:spAutoFit/>
          </a:bodyPr>
          <a:lstStyle/>
          <a:p>
            <a:r>
              <a:rPr lang="en-GB" sz="2400" b="1" dirty="0">
                <a:solidFill>
                  <a:schemeClr val="bg1"/>
                </a:solidFill>
                <a:latin typeface="Times New Roman" panose="02020603050405020304" pitchFamily="18" charset="0"/>
                <a:cs typeface="Times New Roman" panose="02020603050405020304" pitchFamily="18" charset="0"/>
              </a:rPr>
              <a:t>The Perils of Head-to-Head Competition</a:t>
            </a:r>
          </a:p>
        </p:txBody>
      </p:sp>
    </p:spTree>
    <p:extLst>
      <p:ext uri="{BB962C8B-B14F-4D97-AF65-F5344CB8AC3E}">
        <p14:creationId xmlns:p14="http://schemas.microsoft.com/office/powerpoint/2010/main" val="107042686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31</a:t>
            </a:fld>
            <a:endParaRPr lang="en-US"/>
          </a:p>
        </p:txBody>
      </p:sp>
      <p:sp>
        <p:nvSpPr>
          <p:cNvPr id="2" name="TextBox 1">
            <a:extLst>
              <a:ext uri="{FF2B5EF4-FFF2-40B4-BE49-F238E27FC236}">
                <a16:creationId xmlns:a16="http://schemas.microsoft.com/office/drawing/2014/main" id="{185EEBB6-6628-18CA-6DAA-0A981C09637B}"/>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2</a:t>
            </a:r>
          </a:p>
        </p:txBody>
      </p:sp>
      <p:sp>
        <p:nvSpPr>
          <p:cNvPr id="4" name="TextBox 3">
            <a:extLst>
              <a:ext uri="{FF2B5EF4-FFF2-40B4-BE49-F238E27FC236}">
                <a16:creationId xmlns:a16="http://schemas.microsoft.com/office/drawing/2014/main" id="{4E729E15-B067-3E69-CCF0-D20A3C2D469B}"/>
              </a:ext>
            </a:extLst>
          </p:cNvPr>
          <p:cNvSpPr txBox="1"/>
          <p:nvPr/>
        </p:nvSpPr>
        <p:spPr>
          <a:xfrm>
            <a:off x="1409131" y="1200024"/>
            <a:ext cx="9700146" cy="1047210"/>
          </a:xfrm>
          <a:prstGeom prst="rect">
            <a:avLst/>
          </a:prstGeom>
          <a:noFill/>
        </p:spPr>
        <p:txBody>
          <a:bodyPr wrap="square">
            <a:spAutoFit/>
          </a:bodyPr>
          <a:lstStyle/>
          <a:p>
            <a:pPr>
              <a:lnSpc>
                <a:spcPct val="150000"/>
              </a:lnSpc>
            </a:pPr>
            <a:r>
              <a:rPr lang="en-GB" sz="2200" b="1" dirty="0">
                <a:latin typeface="Times New Roman" panose="02020603050405020304" pitchFamily="18" charset="0"/>
                <a:cs typeface="Times New Roman" panose="02020603050405020304" pitchFamily="18" charset="0"/>
              </a:rPr>
              <a:t>This type of competition can be intense and result in several negative outcomes, including:</a:t>
            </a:r>
          </a:p>
        </p:txBody>
      </p:sp>
      <p:sp>
        <p:nvSpPr>
          <p:cNvPr id="3" name="TextBox 2">
            <a:extLst>
              <a:ext uri="{FF2B5EF4-FFF2-40B4-BE49-F238E27FC236}">
                <a16:creationId xmlns:a16="http://schemas.microsoft.com/office/drawing/2014/main" id="{CF8A44FA-46EB-1271-399F-47B4B0A74E4F}"/>
              </a:ext>
            </a:extLst>
          </p:cNvPr>
          <p:cNvSpPr txBox="1"/>
          <p:nvPr/>
        </p:nvSpPr>
        <p:spPr>
          <a:xfrm>
            <a:off x="2320119" y="310237"/>
            <a:ext cx="7779224" cy="461665"/>
          </a:xfrm>
          <a:prstGeom prst="rect">
            <a:avLst/>
          </a:prstGeom>
          <a:noFill/>
        </p:spPr>
        <p:txBody>
          <a:bodyPr wrap="square">
            <a:spAutoFit/>
          </a:bodyPr>
          <a:lstStyle/>
          <a:p>
            <a:r>
              <a:rPr lang="en-GB" sz="2400" b="1" dirty="0">
                <a:solidFill>
                  <a:schemeClr val="bg1"/>
                </a:solidFill>
                <a:latin typeface="Times New Roman" panose="02020603050405020304" pitchFamily="18" charset="0"/>
                <a:cs typeface="Times New Roman" panose="02020603050405020304" pitchFamily="18" charset="0"/>
              </a:rPr>
              <a:t>The Perils of Head-to-Head Competition</a:t>
            </a:r>
          </a:p>
        </p:txBody>
      </p:sp>
      <p:sp>
        <p:nvSpPr>
          <p:cNvPr id="6" name="TextBox 5">
            <a:extLst>
              <a:ext uri="{FF2B5EF4-FFF2-40B4-BE49-F238E27FC236}">
                <a16:creationId xmlns:a16="http://schemas.microsoft.com/office/drawing/2014/main" id="{C069B471-A03F-E7AA-341F-E5F94474BD51}"/>
              </a:ext>
            </a:extLst>
          </p:cNvPr>
          <p:cNvSpPr txBox="1"/>
          <p:nvPr/>
        </p:nvSpPr>
        <p:spPr>
          <a:xfrm>
            <a:off x="1409131" y="2247234"/>
            <a:ext cx="9700146" cy="1687963"/>
          </a:xfrm>
          <a:prstGeom prst="rect">
            <a:avLst/>
          </a:prstGeom>
          <a:noFill/>
        </p:spPr>
        <p:txBody>
          <a:bodyPr wrap="square">
            <a:spAutoFit/>
          </a:bodyPr>
          <a:lstStyle/>
          <a:p>
            <a:pPr>
              <a:lnSpc>
                <a:spcPct val="150000"/>
              </a:lnSpc>
            </a:pPr>
            <a:r>
              <a:rPr lang="en-GB" sz="2400" dirty="0">
                <a:latin typeface="Times New Roman" panose="02020603050405020304" pitchFamily="18" charset="0"/>
                <a:cs typeface="Times New Roman" panose="02020603050405020304" pitchFamily="18" charset="0"/>
              </a:rPr>
              <a:t>1</a:t>
            </a:r>
            <a:r>
              <a:rPr lang="en-GB" sz="2400" b="1" dirty="0">
                <a:solidFill>
                  <a:srgbClr val="6F1730"/>
                </a:solidFill>
                <a:latin typeface="Times New Roman" panose="02020603050405020304" pitchFamily="18" charset="0"/>
                <a:cs typeface="Times New Roman" panose="02020603050405020304" pitchFamily="18" charset="0"/>
              </a:rPr>
              <a:t>. Price Wars</a:t>
            </a:r>
            <a:r>
              <a:rPr lang="en-GB" sz="2400" dirty="0">
                <a:latin typeface="Times New Roman" panose="02020603050405020304" pitchFamily="18" charset="0"/>
                <a:cs typeface="Times New Roman" panose="02020603050405020304" pitchFamily="18" charset="0"/>
              </a:rPr>
              <a:t>: Companies may lower their prices to try and gain a competitive advantage, leading to a decrease in profit margins for everyone involved.</a:t>
            </a:r>
          </a:p>
        </p:txBody>
      </p:sp>
      <p:sp>
        <p:nvSpPr>
          <p:cNvPr id="8" name="TextBox 7">
            <a:extLst>
              <a:ext uri="{FF2B5EF4-FFF2-40B4-BE49-F238E27FC236}">
                <a16:creationId xmlns:a16="http://schemas.microsoft.com/office/drawing/2014/main" id="{863C9540-8D75-BDAC-1383-4BE9E0C59D4D}"/>
              </a:ext>
            </a:extLst>
          </p:cNvPr>
          <p:cNvSpPr txBox="1"/>
          <p:nvPr/>
        </p:nvSpPr>
        <p:spPr>
          <a:xfrm>
            <a:off x="1446963" y="4315285"/>
            <a:ext cx="9298074" cy="1133965"/>
          </a:xfrm>
          <a:prstGeom prst="rect">
            <a:avLst/>
          </a:prstGeom>
          <a:noFill/>
        </p:spPr>
        <p:txBody>
          <a:bodyPr wrap="square">
            <a:spAutoFit/>
          </a:bodyPr>
          <a:lstStyle/>
          <a:p>
            <a:pPr>
              <a:lnSpc>
                <a:spcPct val="150000"/>
              </a:lnSpc>
            </a:pPr>
            <a:r>
              <a:rPr lang="en-GB" sz="2400" dirty="0">
                <a:latin typeface="Times New Roman" panose="02020603050405020304" pitchFamily="18" charset="0"/>
                <a:cs typeface="Times New Roman" panose="02020603050405020304" pitchFamily="18" charset="0"/>
              </a:rPr>
              <a:t>2. </a:t>
            </a:r>
            <a:r>
              <a:rPr lang="en-GB" sz="2400" b="1" dirty="0">
                <a:solidFill>
                  <a:srgbClr val="6F1730"/>
                </a:solidFill>
                <a:latin typeface="Times New Roman" panose="02020603050405020304" pitchFamily="18" charset="0"/>
                <a:cs typeface="Times New Roman" panose="02020603050405020304" pitchFamily="18" charset="0"/>
              </a:rPr>
              <a:t>Decreased Quality</a:t>
            </a:r>
            <a:r>
              <a:rPr lang="en-GB" sz="2400" dirty="0">
                <a:latin typeface="Times New Roman" panose="02020603050405020304" pitchFamily="18" charset="0"/>
                <a:cs typeface="Times New Roman" panose="02020603050405020304" pitchFamily="18" charset="0"/>
              </a:rPr>
              <a:t>: Companies may sacrifice quality in an effort to cut costs and compete on price, leading to a decrease in customer satisfaction.</a:t>
            </a:r>
          </a:p>
        </p:txBody>
      </p:sp>
    </p:spTree>
    <p:extLst>
      <p:ext uri="{BB962C8B-B14F-4D97-AF65-F5344CB8AC3E}">
        <p14:creationId xmlns:p14="http://schemas.microsoft.com/office/powerpoint/2010/main" val="272433093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32</a:t>
            </a:fld>
            <a:endParaRPr lang="en-US"/>
          </a:p>
        </p:txBody>
      </p:sp>
      <p:sp>
        <p:nvSpPr>
          <p:cNvPr id="2" name="TextBox 1">
            <a:extLst>
              <a:ext uri="{FF2B5EF4-FFF2-40B4-BE49-F238E27FC236}">
                <a16:creationId xmlns:a16="http://schemas.microsoft.com/office/drawing/2014/main" id="{185EEBB6-6628-18CA-6DAA-0A981C09637B}"/>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2</a:t>
            </a:r>
          </a:p>
        </p:txBody>
      </p:sp>
      <p:sp>
        <p:nvSpPr>
          <p:cNvPr id="5" name="TextBox 4">
            <a:extLst>
              <a:ext uri="{FF2B5EF4-FFF2-40B4-BE49-F238E27FC236}">
                <a16:creationId xmlns:a16="http://schemas.microsoft.com/office/drawing/2014/main" id="{666A7336-C103-4378-1381-215C12C527DE}"/>
              </a:ext>
            </a:extLst>
          </p:cNvPr>
          <p:cNvSpPr txBox="1"/>
          <p:nvPr/>
        </p:nvSpPr>
        <p:spPr>
          <a:xfrm>
            <a:off x="1395793" y="1614458"/>
            <a:ext cx="9403307" cy="1687963"/>
          </a:xfrm>
          <a:prstGeom prst="rect">
            <a:avLst/>
          </a:prstGeom>
          <a:noFill/>
        </p:spPr>
        <p:txBody>
          <a:bodyPr wrap="square">
            <a:spAutoFit/>
          </a:bodyPr>
          <a:lstStyle/>
          <a:p>
            <a:pPr>
              <a:lnSpc>
                <a:spcPct val="150000"/>
              </a:lnSpc>
            </a:pPr>
            <a:r>
              <a:rPr lang="en-GB" sz="2400" b="1" dirty="0">
                <a:solidFill>
                  <a:srgbClr val="6F1730"/>
                </a:solidFill>
                <a:latin typeface="Times New Roman" panose="02020603050405020304" pitchFamily="18" charset="0"/>
                <a:cs typeface="Times New Roman" panose="02020603050405020304" pitchFamily="18" charset="0"/>
              </a:rPr>
              <a:t>3. Increased Advertising Costs</a:t>
            </a:r>
            <a:r>
              <a:rPr lang="en-GB" sz="2400" dirty="0">
                <a:latin typeface="Times New Roman" panose="02020603050405020304" pitchFamily="18" charset="0"/>
                <a:cs typeface="Times New Roman" panose="02020603050405020304" pitchFamily="18" charset="0"/>
              </a:rPr>
              <a:t>: Companies may increase their advertising budget to try and gain an edge in the market, leading to increased costs and potentially reduced profitability.</a:t>
            </a:r>
          </a:p>
        </p:txBody>
      </p:sp>
      <p:sp>
        <p:nvSpPr>
          <p:cNvPr id="7" name="TextBox 6">
            <a:extLst>
              <a:ext uri="{FF2B5EF4-FFF2-40B4-BE49-F238E27FC236}">
                <a16:creationId xmlns:a16="http://schemas.microsoft.com/office/drawing/2014/main" id="{C7798538-C5E2-8211-8F9E-899F78B9C9E7}"/>
              </a:ext>
            </a:extLst>
          </p:cNvPr>
          <p:cNvSpPr txBox="1"/>
          <p:nvPr/>
        </p:nvSpPr>
        <p:spPr>
          <a:xfrm>
            <a:off x="1459568" y="3350526"/>
            <a:ext cx="9403307" cy="2241960"/>
          </a:xfrm>
          <a:prstGeom prst="rect">
            <a:avLst/>
          </a:prstGeom>
          <a:noFill/>
        </p:spPr>
        <p:txBody>
          <a:bodyPr wrap="square">
            <a:spAutoFit/>
          </a:bodyPr>
          <a:lstStyle/>
          <a:p>
            <a:pPr>
              <a:lnSpc>
                <a:spcPct val="150000"/>
              </a:lnSpc>
            </a:pPr>
            <a:endParaRPr lang="en-GB" sz="2400" dirty="0">
              <a:latin typeface="Times New Roman" panose="02020603050405020304" pitchFamily="18" charset="0"/>
              <a:cs typeface="Times New Roman" panose="02020603050405020304" pitchFamily="18" charset="0"/>
            </a:endParaRPr>
          </a:p>
          <a:p>
            <a:pPr>
              <a:lnSpc>
                <a:spcPct val="150000"/>
              </a:lnSpc>
            </a:pPr>
            <a:r>
              <a:rPr lang="en-GB" sz="2400" b="1" dirty="0">
                <a:solidFill>
                  <a:srgbClr val="6F1730"/>
                </a:solidFill>
                <a:latin typeface="Times New Roman" panose="02020603050405020304" pitchFamily="18" charset="0"/>
                <a:cs typeface="Times New Roman" panose="02020603050405020304" pitchFamily="18" charset="0"/>
              </a:rPr>
              <a:t>4. Legal Issues</a:t>
            </a:r>
            <a:r>
              <a:rPr lang="en-GB" sz="2400" dirty="0">
                <a:latin typeface="Times New Roman" panose="02020603050405020304" pitchFamily="18" charset="0"/>
                <a:cs typeface="Times New Roman" panose="02020603050405020304" pitchFamily="18" charset="0"/>
              </a:rPr>
              <a:t>: Companies may engage in unethical or illegal practices to gain a competitive advantage, resulting in legal challenges and reputational damage.</a:t>
            </a:r>
          </a:p>
        </p:txBody>
      </p:sp>
      <p:sp>
        <p:nvSpPr>
          <p:cNvPr id="8" name="TextBox 7">
            <a:extLst>
              <a:ext uri="{FF2B5EF4-FFF2-40B4-BE49-F238E27FC236}">
                <a16:creationId xmlns:a16="http://schemas.microsoft.com/office/drawing/2014/main" id="{95AD1024-0F05-1EC8-C71F-57E6566CEAFB}"/>
              </a:ext>
            </a:extLst>
          </p:cNvPr>
          <p:cNvSpPr txBox="1"/>
          <p:nvPr/>
        </p:nvSpPr>
        <p:spPr>
          <a:xfrm>
            <a:off x="2320119" y="310237"/>
            <a:ext cx="7779224" cy="461665"/>
          </a:xfrm>
          <a:prstGeom prst="rect">
            <a:avLst/>
          </a:prstGeom>
          <a:noFill/>
        </p:spPr>
        <p:txBody>
          <a:bodyPr wrap="square">
            <a:spAutoFit/>
          </a:bodyPr>
          <a:lstStyle/>
          <a:p>
            <a:r>
              <a:rPr lang="en-GB" sz="2400" b="1" dirty="0">
                <a:solidFill>
                  <a:schemeClr val="bg1"/>
                </a:solidFill>
                <a:latin typeface="Times New Roman" panose="02020603050405020304" pitchFamily="18" charset="0"/>
                <a:cs typeface="Times New Roman" panose="02020603050405020304" pitchFamily="18" charset="0"/>
              </a:rPr>
              <a:t>The Perils of Head-to-Head Competition</a:t>
            </a:r>
          </a:p>
        </p:txBody>
      </p:sp>
    </p:spTree>
    <p:extLst>
      <p:ext uri="{BB962C8B-B14F-4D97-AF65-F5344CB8AC3E}">
        <p14:creationId xmlns:p14="http://schemas.microsoft.com/office/powerpoint/2010/main" val="221882577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33</a:t>
            </a:fld>
            <a:endParaRPr lang="en-US"/>
          </a:p>
        </p:txBody>
      </p:sp>
      <p:sp>
        <p:nvSpPr>
          <p:cNvPr id="2" name="TextBox 1">
            <a:extLst>
              <a:ext uri="{FF2B5EF4-FFF2-40B4-BE49-F238E27FC236}">
                <a16:creationId xmlns:a16="http://schemas.microsoft.com/office/drawing/2014/main" id="{185EEBB6-6628-18CA-6DAA-0A981C09637B}"/>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2</a:t>
            </a:r>
          </a:p>
        </p:txBody>
      </p:sp>
      <p:sp>
        <p:nvSpPr>
          <p:cNvPr id="3" name="TextBox 2">
            <a:extLst>
              <a:ext uri="{FF2B5EF4-FFF2-40B4-BE49-F238E27FC236}">
                <a16:creationId xmlns:a16="http://schemas.microsoft.com/office/drawing/2014/main" id="{16A79DCC-B970-A083-719D-4B0A3A7E68FE}"/>
              </a:ext>
            </a:extLst>
          </p:cNvPr>
          <p:cNvSpPr txBox="1"/>
          <p:nvPr/>
        </p:nvSpPr>
        <p:spPr>
          <a:xfrm>
            <a:off x="2320119" y="310237"/>
            <a:ext cx="7779224" cy="461665"/>
          </a:xfrm>
          <a:prstGeom prst="rect">
            <a:avLst/>
          </a:prstGeom>
          <a:noFill/>
        </p:spPr>
        <p:txBody>
          <a:bodyPr wrap="square">
            <a:spAutoFit/>
          </a:bodyPr>
          <a:lstStyle/>
          <a:p>
            <a:r>
              <a:rPr lang="en-GB" sz="2400" b="1" dirty="0">
                <a:solidFill>
                  <a:schemeClr val="bg1"/>
                </a:solidFill>
                <a:latin typeface="Times New Roman" panose="02020603050405020304" pitchFamily="18" charset="0"/>
                <a:cs typeface="Times New Roman" panose="02020603050405020304" pitchFamily="18" charset="0"/>
              </a:rPr>
              <a:t>The Perils of Head-to-Head Competition</a:t>
            </a:r>
          </a:p>
        </p:txBody>
      </p:sp>
      <p:sp>
        <p:nvSpPr>
          <p:cNvPr id="5" name="TextBox 4">
            <a:extLst>
              <a:ext uri="{FF2B5EF4-FFF2-40B4-BE49-F238E27FC236}">
                <a16:creationId xmlns:a16="http://schemas.microsoft.com/office/drawing/2014/main" id="{2FE0798C-FC11-F651-D0F5-D45C171F19D2}"/>
              </a:ext>
            </a:extLst>
          </p:cNvPr>
          <p:cNvSpPr txBox="1"/>
          <p:nvPr/>
        </p:nvSpPr>
        <p:spPr>
          <a:xfrm>
            <a:off x="1212273" y="2179755"/>
            <a:ext cx="9648968" cy="1569660"/>
          </a:xfrm>
          <a:prstGeom prst="rect">
            <a:avLst/>
          </a:prstGeom>
          <a:noFill/>
        </p:spPr>
        <p:txBody>
          <a:bodyPr wrap="square">
            <a:spAutoFit/>
          </a:bodyPr>
          <a:lstStyle/>
          <a:p>
            <a:r>
              <a:rPr lang="en-GB" sz="3200" b="1" dirty="0">
                <a:solidFill>
                  <a:srgbClr val="6F1730"/>
                </a:solidFill>
                <a:latin typeface="Times New Roman" panose="02020603050405020304" pitchFamily="18" charset="0"/>
                <a:cs typeface="Times New Roman" panose="02020603050405020304" pitchFamily="18" charset="0"/>
              </a:rPr>
              <a:t>5. Negative Impact on the Market: </a:t>
            </a:r>
            <a:r>
              <a:rPr lang="en-GB" sz="3200" dirty="0">
                <a:latin typeface="Times New Roman" panose="02020603050405020304" pitchFamily="18" charset="0"/>
                <a:cs typeface="Times New Roman" panose="02020603050405020304" pitchFamily="18" charset="0"/>
              </a:rPr>
              <a:t>Intense head-to-head competition can lead to a decline in market growth and overall profitability for everyone involved.</a:t>
            </a:r>
          </a:p>
        </p:txBody>
      </p:sp>
    </p:spTree>
    <p:extLst>
      <p:ext uri="{BB962C8B-B14F-4D97-AF65-F5344CB8AC3E}">
        <p14:creationId xmlns:p14="http://schemas.microsoft.com/office/powerpoint/2010/main" val="250234211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34</a:t>
            </a:fld>
            <a:endParaRPr lang="en-US"/>
          </a:p>
        </p:txBody>
      </p:sp>
      <p:sp>
        <p:nvSpPr>
          <p:cNvPr id="2" name="TextBox 1">
            <a:extLst>
              <a:ext uri="{FF2B5EF4-FFF2-40B4-BE49-F238E27FC236}">
                <a16:creationId xmlns:a16="http://schemas.microsoft.com/office/drawing/2014/main" id="{185EEBB6-6628-18CA-6DAA-0A981C09637B}"/>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2</a:t>
            </a:r>
          </a:p>
        </p:txBody>
      </p:sp>
      <p:sp>
        <p:nvSpPr>
          <p:cNvPr id="4" name="TextBox 3">
            <a:extLst>
              <a:ext uri="{FF2B5EF4-FFF2-40B4-BE49-F238E27FC236}">
                <a16:creationId xmlns:a16="http://schemas.microsoft.com/office/drawing/2014/main" id="{3B3041AD-F560-4887-EC6E-115FC025A472}"/>
              </a:ext>
            </a:extLst>
          </p:cNvPr>
          <p:cNvSpPr txBox="1"/>
          <p:nvPr/>
        </p:nvSpPr>
        <p:spPr>
          <a:xfrm>
            <a:off x="2896737" y="310237"/>
            <a:ext cx="6093724" cy="461665"/>
          </a:xfrm>
          <a:prstGeom prst="rect">
            <a:avLst/>
          </a:prstGeom>
          <a:noFill/>
        </p:spPr>
        <p:txBody>
          <a:bodyPr wrap="square">
            <a:spAutoFit/>
          </a:bodyPr>
          <a:lstStyle/>
          <a:p>
            <a:r>
              <a:rPr lang="en-GB" sz="2400" b="1" dirty="0">
                <a:solidFill>
                  <a:schemeClr val="bg1"/>
                </a:solidFill>
                <a:latin typeface="Times New Roman" panose="02020603050405020304" pitchFamily="18" charset="0"/>
                <a:cs typeface="Times New Roman" panose="02020603050405020304" pitchFamily="18" charset="0"/>
              </a:rPr>
              <a:t>Small Niches Can Be Profitable</a:t>
            </a:r>
          </a:p>
        </p:txBody>
      </p:sp>
      <p:sp>
        <p:nvSpPr>
          <p:cNvPr id="6" name="TextBox 5">
            <a:extLst>
              <a:ext uri="{FF2B5EF4-FFF2-40B4-BE49-F238E27FC236}">
                <a16:creationId xmlns:a16="http://schemas.microsoft.com/office/drawing/2014/main" id="{277FBF53-D42A-B72C-4FFB-6D639BB59BF7}"/>
              </a:ext>
            </a:extLst>
          </p:cNvPr>
          <p:cNvSpPr txBox="1"/>
          <p:nvPr/>
        </p:nvSpPr>
        <p:spPr>
          <a:xfrm>
            <a:off x="1491017" y="1805735"/>
            <a:ext cx="9290713" cy="3246530"/>
          </a:xfrm>
          <a:prstGeom prst="rect">
            <a:avLst/>
          </a:prstGeom>
          <a:noFill/>
        </p:spPr>
        <p:txBody>
          <a:bodyPr wrap="square">
            <a:spAutoFit/>
          </a:bodyPr>
          <a:lstStyle/>
          <a:p>
            <a:pPr>
              <a:lnSpc>
                <a:spcPct val="150000"/>
              </a:lnSpc>
            </a:pPr>
            <a:r>
              <a:rPr lang="en-GB" sz="2800" dirty="0">
                <a:latin typeface="Times New Roman" panose="02020603050405020304" pitchFamily="18" charset="0"/>
                <a:cs typeface="Times New Roman" panose="02020603050405020304" pitchFamily="18" charset="0"/>
              </a:rPr>
              <a:t>Keep in mind that all products and services serve niche markets when they start. Some go on to command large segments of the market, yet others remain small but rewarding for the companies that survive in an environment with relatively modest demand. </a:t>
            </a:r>
          </a:p>
        </p:txBody>
      </p:sp>
    </p:spTree>
    <p:extLst>
      <p:ext uri="{BB962C8B-B14F-4D97-AF65-F5344CB8AC3E}">
        <p14:creationId xmlns:p14="http://schemas.microsoft.com/office/powerpoint/2010/main" val="40987266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35</a:t>
            </a:fld>
            <a:endParaRPr lang="en-US"/>
          </a:p>
        </p:txBody>
      </p:sp>
      <p:sp>
        <p:nvSpPr>
          <p:cNvPr id="2" name="TextBox 1">
            <a:extLst>
              <a:ext uri="{FF2B5EF4-FFF2-40B4-BE49-F238E27FC236}">
                <a16:creationId xmlns:a16="http://schemas.microsoft.com/office/drawing/2014/main" id="{185EEBB6-6628-18CA-6DAA-0A981C09637B}"/>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2</a:t>
            </a:r>
          </a:p>
        </p:txBody>
      </p:sp>
      <p:sp>
        <p:nvSpPr>
          <p:cNvPr id="4" name="TextBox 3">
            <a:extLst>
              <a:ext uri="{FF2B5EF4-FFF2-40B4-BE49-F238E27FC236}">
                <a16:creationId xmlns:a16="http://schemas.microsoft.com/office/drawing/2014/main" id="{54B14E13-ABA2-0CE6-63A2-2673FDEB16CA}"/>
              </a:ext>
            </a:extLst>
          </p:cNvPr>
          <p:cNvSpPr txBox="1"/>
          <p:nvPr/>
        </p:nvSpPr>
        <p:spPr>
          <a:xfrm>
            <a:off x="1015104" y="1477023"/>
            <a:ext cx="7397792" cy="3903954"/>
          </a:xfrm>
          <a:prstGeom prst="rect">
            <a:avLst/>
          </a:prstGeom>
          <a:noFill/>
        </p:spPr>
        <p:txBody>
          <a:bodyPr wrap="square">
            <a:spAutoFit/>
          </a:bodyPr>
          <a:lstStyle/>
          <a:p>
            <a:pPr>
              <a:lnSpc>
                <a:spcPct val="150000"/>
              </a:lnSpc>
            </a:pPr>
            <a:r>
              <a:rPr lang="en-GB" sz="2400" dirty="0">
                <a:latin typeface="Times New Roman" panose="02020603050405020304" pitchFamily="18" charset="0"/>
                <a:cs typeface="Times New Roman" panose="02020603050405020304" pitchFamily="18" charset="0"/>
              </a:rPr>
              <a:t>The hand-crafted luxury car niche is an example of a niche that has remained small for many years, and yet is still highly profitable for certain companies. In 2013, Rolls-Royce announced its highest-ever annual sales, delivering 3,630 cars in its fourth consecutive record-breaking year. This made Rolls-Royce the best-selling automaker in the world of cars that cost more than $250,000.</a:t>
            </a:r>
          </a:p>
        </p:txBody>
      </p:sp>
      <p:pic>
        <p:nvPicPr>
          <p:cNvPr id="12290" name="Picture 2" descr="Rolls Royce, car, logo, rr, HD phone wallpaper | Peakpx">
            <a:extLst>
              <a:ext uri="{FF2B5EF4-FFF2-40B4-BE49-F238E27FC236}">
                <a16:creationId xmlns:a16="http://schemas.microsoft.com/office/drawing/2014/main" id="{543FBC15-D261-261E-B647-369342CFAA7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54090" y="1155539"/>
            <a:ext cx="2988860" cy="504454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0763629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36</a:t>
            </a:fld>
            <a:endParaRPr lang="en-US"/>
          </a:p>
        </p:txBody>
      </p:sp>
      <p:sp>
        <p:nvSpPr>
          <p:cNvPr id="2" name="TextBox 1">
            <a:extLst>
              <a:ext uri="{FF2B5EF4-FFF2-40B4-BE49-F238E27FC236}">
                <a16:creationId xmlns:a16="http://schemas.microsoft.com/office/drawing/2014/main" id="{185EEBB6-6628-18CA-6DAA-0A981C09637B}"/>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2</a:t>
            </a:r>
          </a:p>
        </p:txBody>
      </p:sp>
      <p:sp>
        <p:nvSpPr>
          <p:cNvPr id="4" name="TextBox 3">
            <a:extLst>
              <a:ext uri="{FF2B5EF4-FFF2-40B4-BE49-F238E27FC236}">
                <a16:creationId xmlns:a16="http://schemas.microsoft.com/office/drawing/2014/main" id="{665F2488-9E46-6260-DDC4-332E489CBBF1}"/>
              </a:ext>
            </a:extLst>
          </p:cNvPr>
          <p:cNvSpPr txBox="1"/>
          <p:nvPr/>
        </p:nvSpPr>
        <p:spPr>
          <a:xfrm>
            <a:off x="3049138" y="310237"/>
            <a:ext cx="6093724" cy="461665"/>
          </a:xfrm>
          <a:prstGeom prst="rect">
            <a:avLst/>
          </a:prstGeom>
          <a:noFill/>
        </p:spPr>
        <p:txBody>
          <a:bodyPr wrap="square">
            <a:spAutoFit/>
          </a:bodyPr>
          <a:lstStyle/>
          <a:p>
            <a:r>
              <a:rPr lang="en-GB" sz="2400" b="1" dirty="0">
                <a:solidFill>
                  <a:schemeClr val="bg1"/>
                </a:solidFill>
                <a:latin typeface="Times New Roman" panose="02020603050405020304" pitchFamily="18" charset="0"/>
                <a:cs typeface="Times New Roman" panose="02020603050405020304" pitchFamily="18" charset="0"/>
              </a:rPr>
              <a:t>How much demand is enough?</a:t>
            </a:r>
          </a:p>
        </p:txBody>
      </p:sp>
      <p:sp>
        <p:nvSpPr>
          <p:cNvPr id="6" name="TextBox 5">
            <a:extLst>
              <a:ext uri="{FF2B5EF4-FFF2-40B4-BE49-F238E27FC236}">
                <a16:creationId xmlns:a16="http://schemas.microsoft.com/office/drawing/2014/main" id="{7E180DA9-B1EB-023B-2DE3-5D4F01B771F9}"/>
              </a:ext>
            </a:extLst>
          </p:cNvPr>
          <p:cNvSpPr txBox="1"/>
          <p:nvPr/>
        </p:nvSpPr>
        <p:spPr>
          <a:xfrm>
            <a:off x="1580763" y="1226384"/>
            <a:ext cx="9692288" cy="4939686"/>
          </a:xfrm>
          <a:prstGeom prst="rect">
            <a:avLst/>
          </a:prstGeom>
          <a:noFill/>
        </p:spPr>
        <p:txBody>
          <a:bodyPr wrap="square">
            <a:spAutoFit/>
          </a:bodyPr>
          <a:lstStyle/>
          <a:p>
            <a:pPr>
              <a:lnSpc>
                <a:spcPct val="200000"/>
              </a:lnSpc>
            </a:pPr>
            <a:r>
              <a:rPr lang="en-GB" sz="2300" dirty="0">
                <a:latin typeface="Times New Roman" panose="02020603050405020304" pitchFamily="18" charset="0"/>
                <a:cs typeface="Times New Roman" panose="02020603050405020304" pitchFamily="18" charset="0"/>
              </a:rPr>
              <a:t> “How much demand is enough?” Can I afford it? In other words, can we eventually sell enough to make a profit? Can we afford to lose money in the short term while building sales? It helps to do research to reduce uncertainty and provide some peace of mind. Yes, you can’t research a product that doesn’t exist, but you can research users of similar products to learn how many there are, the size of the market in dollars, and the income levels of buyers, along with other valuable demographic indicators. </a:t>
            </a:r>
          </a:p>
        </p:txBody>
      </p:sp>
    </p:spTree>
    <p:extLst>
      <p:ext uri="{BB962C8B-B14F-4D97-AF65-F5344CB8AC3E}">
        <p14:creationId xmlns:p14="http://schemas.microsoft.com/office/powerpoint/2010/main" val="428926023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37</a:t>
            </a:fld>
            <a:endParaRPr lang="en-US"/>
          </a:p>
        </p:txBody>
      </p:sp>
      <p:sp>
        <p:nvSpPr>
          <p:cNvPr id="2" name="TextBox 1">
            <a:extLst>
              <a:ext uri="{FF2B5EF4-FFF2-40B4-BE49-F238E27FC236}">
                <a16:creationId xmlns:a16="http://schemas.microsoft.com/office/drawing/2014/main" id="{185EEBB6-6628-18CA-6DAA-0A981C09637B}"/>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2</a:t>
            </a:r>
          </a:p>
        </p:txBody>
      </p:sp>
      <p:sp>
        <p:nvSpPr>
          <p:cNvPr id="4" name="TextBox 3">
            <a:extLst>
              <a:ext uri="{FF2B5EF4-FFF2-40B4-BE49-F238E27FC236}">
                <a16:creationId xmlns:a16="http://schemas.microsoft.com/office/drawing/2014/main" id="{665F2488-9E46-6260-DDC4-332E489CBBF1}"/>
              </a:ext>
            </a:extLst>
          </p:cNvPr>
          <p:cNvSpPr txBox="1"/>
          <p:nvPr/>
        </p:nvSpPr>
        <p:spPr>
          <a:xfrm>
            <a:off x="3049138" y="310237"/>
            <a:ext cx="6093724" cy="461665"/>
          </a:xfrm>
          <a:prstGeom prst="rect">
            <a:avLst/>
          </a:prstGeom>
          <a:noFill/>
        </p:spPr>
        <p:txBody>
          <a:bodyPr wrap="square">
            <a:spAutoFit/>
          </a:bodyPr>
          <a:lstStyle/>
          <a:p>
            <a:r>
              <a:rPr lang="en-GB" sz="2400" b="1" dirty="0">
                <a:solidFill>
                  <a:schemeClr val="bg1"/>
                </a:solidFill>
                <a:latin typeface="Times New Roman" panose="02020603050405020304" pitchFamily="18" charset="0"/>
                <a:cs typeface="Times New Roman" panose="02020603050405020304" pitchFamily="18" charset="0"/>
              </a:rPr>
              <a:t>How much demand is enough?</a:t>
            </a:r>
          </a:p>
        </p:txBody>
      </p:sp>
      <p:sp>
        <p:nvSpPr>
          <p:cNvPr id="6" name="TextBox 5">
            <a:extLst>
              <a:ext uri="{FF2B5EF4-FFF2-40B4-BE49-F238E27FC236}">
                <a16:creationId xmlns:a16="http://schemas.microsoft.com/office/drawing/2014/main" id="{7E180DA9-B1EB-023B-2DE3-5D4F01B771F9}"/>
              </a:ext>
            </a:extLst>
          </p:cNvPr>
          <p:cNvSpPr txBox="1"/>
          <p:nvPr/>
        </p:nvSpPr>
        <p:spPr>
          <a:xfrm>
            <a:off x="1583140" y="1592439"/>
            <a:ext cx="8631671" cy="3673121"/>
          </a:xfrm>
          <a:prstGeom prst="rect">
            <a:avLst/>
          </a:prstGeom>
          <a:noFill/>
        </p:spPr>
        <p:txBody>
          <a:bodyPr wrap="square">
            <a:spAutoFit/>
          </a:bodyPr>
          <a:lstStyle/>
          <a:p>
            <a:pPr>
              <a:lnSpc>
                <a:spcPct val="200000"/>
              </a:lnSpc>
            </a:pPr>
            <a:r>
              <a:rPr lang="en-GB" sz="2400" dirty="0">
                <a:latin typeface="Times New Roman" panose="02020603050405020304" pitchFamily="18" charset="0"/>
                <a:cs typeface="Times New Roman" panose="02020603050405020304" pitchFamily="18" charset="0"/>
              </a:rPr>
              <a:t>So how do you go about finding a problem whose solution is commercially viable?</a:t>
            </a:r>
          </a:p>
          <a:p>
            <a:pPr>
              <a:lnSpc>
                <a:spcPct val="200000"/>
              </a:lnSpc>
            </a:pPr>
            <a:r>
              <a:rPr lang="en-GB" sz="2400" dirty="0">
                <a:solidFill>
                  <a:srgbClr val="001746"/>
                </a:solidFill>
                <a:latin typeface="Times New Roman" panose="02020603050405020304" pitchFamily="18" charset="0"/>
                <a:cs typeface="Times New Roman" panose="02020603050405020304" pitchFamily="18" charset="0"/>
              </a:rPr>
              <a:t>Our search begins with </a:t>
            </a:r>
            <a:r>
              <a:rPr lang="en-GB" sz="2400" b="1" i="1" u="sng" dirty="0">
                <a:solidFill>
                  <a:srgbClr val="001746"/>
                </a:solidFill>
                <a:latin typeface="Times New Roman" panose="02020603050405020304" pitchFamily="18" charset="0"/>
                <a:cs typeface="Times New Roman" panose="02020603050405020304" pitchFamily="18" charset="0"/>
              </a:rPr>
              <a:t>primary demand</a:t>
            </a:r>
            <a:r>
              <a:rPr lang="en-GB" sz="2400" dirty="0">
                <a:solidFill>
                  <a:srgbClr val="001746"/>
                </a:solidFill>
                <a:latin typeface="Times New Roman" panose="02020603050405020304" pitchFamily="18" charset="0"/>
                <a:cs typeface="Times New Roman" panose="02020603050405020304" pitchFamily="18" charset="0"/>
              </a:rPr>
              <a:t>, which is consumer interest in purchasing an entire class of products, versus consumers wanting only to purchase a certain brand within that class</a:t>
            </a:r>
            <a:r>
              <a:rPr lang="en-GB" sz="2400" dirty="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362446205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C8A028E2-ED43-6882-75B6-A8316BF51EF5}"/>
              </a:ext>
            </a:extLst>
          </p:cNvPr>
          <p:cNvSpPr>
            <a:spLocks noGrp="1"/>
          </p:cNvSpPr>
          <p:nvPr>
            <p:ph type="sldNum" sz="quarter" idx="12"/>
          </p:nvPr>
        </p:nvSpPr>
        <p:spPr/>
        <p:txBody>
          <a:bodyPr/>
          <a:lstStyle/>
          <a:p>
            <a:fld id="{FF2BD96E-3838-45D2-9031-D3AF67C920A5}" type="slidenum">
              <a:rPr lang="en-US" smtClean="0"/>
              <a:t>38</a:t>
            </a:fld>
            <a:endParaRPr lang="en-US"/>
          </a:p>
        </p:txBody>
      </p:sp>
      <p:sp>
        <p:nvSpPr>
          <p:cNvPr id="5" name="TextBox 4">
            <a:extLst>
              <a:ext uri="{FF2B5EF4-FFF2-40B4-BE49-F238E27FC236}">
                <a16:creationId xmlns:a16="http://schemas.microsoft.com/office/drawing/2014/main" id="{8F58DB63-B7DB-67FC-C942-46DDE9F8CA8C}"/>
              </a:ext>
            </a:extLst>
          </p:cNvPr>
          <p:cNvSpPr txBox="1"/>
          <p:nvPr/>
        </p:nvSpPr>
        <p:spPr>
          <a:xfrm>
            <a:off x="2292247" y="1330847"/>
            <a:ext cx="8399075" cy="4473019"/>
          </a:xfrm>
          <a:prstGeom prst="rect">
            <a:avLst/>
          </a:prstGeom>
          <a:noFill/>
        </p:spPr>
        <p:txBody>
          <a:bodyPr wrap="square">
            <a:spAutoFit/>
          </a:bodyPr>
          <a:lstStyle/>
          <a:p>
            <a:pPr algn="just">
              <a:spcBef>
                <a:spcPts val="1200"/>
              </a:spcBef>
              <a:spcAft>
                <a:spcPts val="800"/>
              </a:spcAft>
            </a:pPr>
            <a:r>
              <a:rPr lang="en-GB" sz="2400" b="1" dirty="0">
                <a:effectLst/>
                <a:latin typeface="Times New Roman" panose="02020603050405020304" pitchFamily="18" charset="0"/>
                <a:ea typeface="Calibri" panose="020F0502020204030204" pitchFamily="34" charset="0"/>
                <a:cs typeface="Times New Roman" panose="02020603050405020304" pitchFamily="18" charset="0"/>
              </a:rPr>
              <a:t>This lecture covered the following topics</a:t>
            </a:r>
          </a:p>
          <a:p>
            <a:pPr marL="342900" indent="-342900" algn="just">
              <a:spcBef>
                <a:spcPts val="1200"/>
              </a:spcBef>
              <a:spcAft>
                <a:spcPts val="800"/>
              </a:spcAft>
              <a:buFont typeface="Arial" panose="020B0604020202020204" pitchFamily="34" charset="0"/>
              <a:buChar char="•"/>
            </a:pPr>
            <a:r>
              <a:rPr lang="en-GB" sz="2000" dirty="0">
                <a:latin typeface="Times New Roman" panose="02020603050405020304" pitchFamily="18" charset="0"/>
                <a:cs typeface="Times New Roman" panose="02020603050405020304" pitchFamily="18" charset="0"/>
              </a:rPr>
              <a:t>Finding a Commercially Viable Problem</a:t>
            </a:r>
          </a:p>
          <a:p>
            <a:pPr marL="342900" indent="-342900" algn="just">
              <a:spcBef>
                <a:spcPts val="1200"/>
              </a:spcBef>
              <a:spcAft>
                <a:spcPts val="800"/>
              </a:spcAft>
              <a:buFont typeface="Arial" panose="020B0604020202020204" pitchFamily="34" charset="0"/>
              <a:buChar char="•"/>
            </a:pPr>
            <a:r>
              <a:rPr lang="en-GB" sz="2000" dirty="0">
                <a:latin typeface="Times New Roman" panose="02020603050405020304" pitchFamily="18" charset="0"/>
                <a:cs typeface="Times New Roman" panose="02020603050405020304" pitchFamily="18" charset="0"/>
              </a:rPr>
              <a:t>An excellent example </a:t>
            </a:r>
          </a:p>
          <a:p>
            <a:pPr marL="342900" indent="-342900" algn="just">
              <a:spcBef>
                <a:spcPts val="1200"/>
              </a:spcBef>
              <a:spcAft>
                <a:spcPts val="800"/>
              </a:spcAft>
              <a:buFont typeface="Arial" panose="020B0604020202020204" pitchFamily="34" charset="0"/>
              <a:buChar char="•"/>
            </a:pPr>
            <a:r>
              <a:rPr lang="en-GB" sz="2000" dirty="0">
                <a:latin typeface="Times New Roman" panose="02020603050405020304" pitchFamily="18" charset="0"/>
                <a:cs typeface="Times New Roman" panose="02020603050405020304" pitchFamily="18" charset="0"/>
              </a:rPr>
              <a:t>Demand: How Much Is Enough?</a:t>
            </a:r>
          </a:p>
          <a:p>
            <a:pPr marL="342900" indent="-342900" algn="just">
              <a:spcBef>
                <a:spcPts val="1200"/>
              </a:spcBef>
              <a:spcAft>
                <a:spcPts val="800"/>
              </a:spcAft>
              <a:buFont typeface="Arial" panose="020B0604020202020204" pitchFamily="34" charset="0"/>
              <a:buChar char="•"/>
            </a:pPr>
            <a:r>
              <a:rPr lang="en-GB" sz="2000" i="0" dirty="0">
                <a:effectLst/>
                <a:latin typeface="Times New Roman" panose="02020603050405020304" pitchFamily="18" charset="0"/>
                <a:cs typeface="Times New Roman" panose="02020603050405020304" pitchFamily="18" charset="0"/>
              </a:rPr>
              <a:t>Total addressable market</a:t>
            </a:r>
          </a:p>
          <a:p>
            <a:pPr marL="342900" indent="-342900" algn="just">
              <a:spcBef>
                <a:spcPts val="1200"/>
              </a:spcBef>
              <a:spcAft>
                <a:spcPts val="800"/>
              </a:spcAft>
              <a:buFont typeface="Arial" panose="020B0604020202020204" pitchFamily="34" charset="0"/>
              <a:buChar char="•"/>
            </a:pPr>
            <a:r>
              <a:rPr lang="en-GB" sz="2000" dirty="0">
                <a:latin typeface="Times New Roman" panose="02020603050405020304" pitchFamily="18" charset="0"/>
                <a:cs typeface="Times New Roman" panose="02020603050405020304" pitchFamily="18" charset="0"/>
              </a:rPr>
              <a:t>The Perils of Head-to-Head Competition</a:t>
            </a:r>
          </a:p>
          <a:p>
            <a:pPr marL="342900" indent="-342900" algn="just">
              <a:spcBef>
                <a:spcPts val="1200"/>
              </a:spcBef>
              <a:spcAft>
                <a:spcPts val="800"/>
              </a:spcAft>
              <a:buFont typeface="Arial" panose="020B0604020202020204" pitchFamily="34" charset="0"/>
              <a:buChar char="•"/>
            </a:pPr>
            <a:r>
              <a:rPr lang="en-GB" sz="2000" dirty="0">
                <a:latin typeface="Times New Roman" panose="02020603050405020304" pitchFamily="18" charset="0"/>
                <a:cs typeface="Times New Roman" panose="02020603050405020304" pitchFamily="18" charset="0"/>
              </a:rPr>
              <a:t>Small Niches Can Be Profitable</a:t>
            </a:r>
          </a:p>
          <a:p>
            <a:pPr algn="just">
              <a:spcBef>
                <a:spcPts val="1200"/>
              </a:spcBef>
              <a:spcAft>
                <a:spcPts val="800"/>
              </a:spcAft>
            </a:pPr>
            <a:endParaRPr lang="en-GB" sz="24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6" name="TextBox 5">
            <a:extLst>
              <a:ext uri="{FF2B5EF4-FFF2-40B4-BE49-F238E27FC236}">
                <a16:creationId xmlns:a16="http://schemas.microsoft.com/office/drawing/2014/main" id="{BAC57E24-0EE1-D20D-9C37-BAAEB70B82A4}"/>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2</a:t>
            </a:r>
          </a:p>
        </p:txBody>
      </p:sp>
      <p:sp>
        <p:nvSpPr>
          <p:cNvPr id="8" name="TextBox 7">
            <a:extLst>
              <a:ext uri="{FF2B5EF4-FFF2-40B4-BE49-F238E27FC236}">
                <a16:creationId xmlns:a16="http://schemas.microsoft.com/office/drawing/2014/main" id="{9EAA2FE6-B2C8-BB16-9981-8F2FD69E1DE3}"/>
              </a:ext>
            </a:extLst>
          </p:cNvPr>
          <p:cNvSpPr txBox="1"/>
          <p:nvPr/>
        </p:nvSpPr>
        <p:spPr>
          <a:xfrm>
            <a:off x="3278875" y="315448"/>
            <a:ext cx="6093724" cy="523220"/>
          </a:xfrm>
          <a:prstGeom prst="rect">
            <a:avLst/>
          </a:prstGeom>
          <a:noFill/>
        </p:spPr>
        <p:txBody>
          <a:bodyPr wrap="square">
            <a:spAutoFit/>
          </a:bodyPr>
          <a:lstStyle/>
          <a:p>
            <a:r>
              <a:rPr lang="en-GB" sz="2800" b="1" dirty="0">
                <a:solidFill>
                  <a:schemeClr val="bg2"/>
                </a:solidFill>
                <a:latin typeface="Times New Roman" panose="02020603050405020304" pitchFamily="18" charset="0"/>
                <a:cs typeface="Times New Roman" panose="02020603050405020304" pitchFamily="18" charset="0"/>
              </a:rPr>
              <a:t>Conclusion</a:t>
            </a:r>
          </a:p>
        </p:txBody>
      </p:sp>
    </p:spTree>
    <p:extLst>
      <p:ext uri="{BB962C8B-B14F-4D97-AF65-F5344CB8AC3E}">
        <p14:creationId xmlns:p14="http://schemas.microsoft.com/office/powerpoint/2010/main" val="332993229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39</a:t>
            </a:fld>
            <a:endParaRPr lang="en-US"/>
          </a:p>
        </p:txBody>
      </p:sp>
      <p:sp>
        <p:nvSpPr>
          <p:cNvPr id="3" name="TextBox 2">
            <a:extLst>
              <a:ext uri="{FF2B5EF4-FFF2-40B4-BE49-F238E27FC236}">
                <a16:creationId xmlns:a16="http://schemas.microsoft.com/office/drawing/2014/main" id="{244015DD-E4E7-9EBA-4432-00DF4E213D5A}"/>
              </a:ext>
            </a:extLst>
          </p:cNvPr>
          <p:cNvSpPr txBox="1"/>
          <p:nvPr/>
        </p:nvSpPr>
        <p:spPr>
          <a:xfrm>
            <a:off x="1164799" y="1842771"/>
            <a:ext cx="6093724" cy="461665"/>
          </a:xfrm>
          <a:prstGeom prst="rect">
            <a:avLst/>
          </a:prstGeom>
          <a:noFill/>
        </p:spPr>
        <p:txBody>
          <a:bodyPr wrap="square">
            <a:spAutoFit/>
          </a:bodyPr>
          <a:lstStyle/>
          <a:p>
            <a:r>
              <a:rPr lang="en-GB" sz="2400" b="1" dirty="0">
                <a:latin typeface="Times New Roman" panose="02020603050405020304" pitchFamily="18" charset="0"/>
                <a:cs typeface="Times New Roman" panose="02020603050405020304" pitchFamily="18" charset="0"/>
              </a:rPr>
              <a:t>References</a:t>
            </a:r>
          </a:p>
        </p:txBody>
      </p:sp>
      <p:sp>
        <p:nvSpPr>
          <p:cNvPr id="5" name="TextBox 4">
            <a:extLst>
              <a:ext uri="{FF2B5EF4-FFF2-40B4-BE49-F238E27FC236}">
                <a16:creationId xmlns:a16="http://schemas.microsoft.com/office/drawing/2014/main" id="{FF4725A6-2B72-737C-DFD1-0C3AF3EF885C}"/>
              </a:ext>
            </a:extLst>
          </p:cNvPr>
          <p:cNvSpPr txBox="1"/>
          <p:nvPr/>
        </p:nvSpPr>
        <p:spPr>
          <a:xfrm>
            <a:off x="1053547" y="2705352"/>
            <a:ext cx="9809328" cy="2612062"/>
          </a:xfrm>
          <a:prstGeom prst="rect">
            <a:avLst/>
          </a:prstGeom>
          <a:noFill/>
        </p:spPr>
        <p:txBody>
          <a:bodyPr wrap="square">
            <a:spAutoFit/>
          </a:bodyPr>
          <a:lstStyle/>
          <a:p>
            <a:pPr>
              <a:lnSpc>
                <a:spcPct val="200000"/>
              </a:lnSpc>
            </a:pPr>
            <a:r>
              <a:rPr lang="en-GB" sz="1400" i="0" dirty="0">
                <a:effectLst/>
                <a:latin typeface="Times New Roman" panose="02020603050405020304" pitchFamily="18" charset="0"/>
                <a:cs typeface="Times New Roman" panose="02020603050405020304" pitchFamily="18" charset="0"/>
              </a:rPr>
              <a:t>- </a:t>
            </a:r>
            <a:r>
              <a:rPr lang="en-GB" sz="1400" i="0" u="none" strike="noStrike" baseline="0" dirty="0">
                <a:latin typeface="Times New Roman" panose="02020603050405020304" pitchFamily="18" charset="0"/>
                <a:cs typeface="Times New Roman" panose="02020603050405020304" pitchFamily="18" charset="0"/>
              </a:rPr>
              <a:t>Entrepreneurial Leadership: A practical Guide to Generating New Business by Angelo Mastrangelo 1st Edition. </a:t>
            </a:r>
            <a:endParaRPr lang="en-GB" sz="1400" i="0" dirty="0">
              <a:effectLst/>
              <a:latin typeface="Times New Roman" panose="02020603050405020304" pitchFamily="18" charset="0"/>
              <a:cs typeface="Times New Roman" panose="02020603050405020304" pitchFamily="18" charset="0"/>
            </a:endParaRPr>
          </a:p>
          <a:p>
            <a:pPr>
              <a:lnSpc>
                <a:spcPct val="200000"/>
              </a:lnSpc>
            </a:pPr>
            <a:r>
              <a:rPr lang="en-GB" sz="1400" i="0" dirty="0">
                <a:effectLst/>
                <a:latin typeface="Times New Roman" panose="02020603050405020304" pitchFamily="18" charset="0"/>
                <a:cs typeface="Times New Roman" panose="02020603050405020304" pitchFamily="18" charset="0"/>
              </a:rPr>
              <a:t>- Definition of a Leader: https://www.vtaide.com/gleanings/leader.html</a:t>
            </a:r>
          </a:p>
          <a:p>
            <a:pPr marL="285750" indent="-285750">
              <a:lnSpc>
                <a:spcPct val="200000"/>
              </a:lnSpc>
              <a:buFontTx/>
              <a:buChar char="-"/>
            </a:pPr>
            <a:r>
              <a:rPr lang="en-GB" sz="1400" i="0" dirty="0">
                <a:effectLst/>
                <a:latin typeface="Times New Roman" panose="02020603050405020304" pitchFamily="18" charset="0"/>
                <a:cs typeface="Times New Roman" panose="02020603050405020304" pitchFamily="18" charset="0"/>
              </a:rPr>
              <a:t>Understanding Leadership, Harvard Business </a:t>
            </a:r>
            <a:r>
              <a:rPr lang="en-GB" sz="1400" i="0" dirty="0" err="1">
                <a:effectLst/>
                <a:latin typeface="Times New Roman" panose="02020603050405020304" pitchFamily="18" charset="0"/>
                <a:cs typeface="Times New Roman" panose="02020603050405020304" pitchFamily="18" charset="0"/>
              </a:rPr>
              <a:t>Overview:https</a:t>
            </a:r>
            <a:r>
              <a:rPr lang="en-GB" sz="1400" i="0" dirty="0">
                <a:effectLst/>
                <a:latin typeface="Times New Roman" panose="02020603050405020304" pitchFamily="18" charset="0"/>
                <a:cs typeface="Times New Roman" panose="02020603050405020304" pitchFamily="18" charset="0"/>
              </a:rPr>
              <a:t>://hbr.org/2004/01/understanding-leadership</a:t>
            </a:r>
          </a:p>
          <a:p>
            <a:pPr marL="285750" indent="-285750">
              <a:lnSpc>
                <a:spcPct val="200000"/>
              </a:lnSpc>
              <a:buFontTx/>
              <a:buChar char="-"/>
            </a:pPr>
            <a:r>
              <a:rPr lang="en-GB" sz="1400" dirty="0">
                <a:latin typeface="Times New Roman" panose="02020603050405020304" pitchFamily="18" charset="0"/>
                <a:cs typeface="Times New Roman" panose="02020603050405020304" pitchFamily="18" charset="0"/>
              </a:rPr>
              <a:t>https://www.deegesolar.co.uk/history_of_solar_energy/</a:t>
            </a:r>
          </a:p>
          <a:p>
            <a:pPr marL="285750" indent="-285750">
              <a:lnSpc>
                <a:spcPct val="200000"/>
              </a:lnSpc>
              <a:buFontTx/>
              <a:buChar char="-"/>
            </a:pPr>
            <a:r>
              <a:rPr lang="en-GB" sz="1400" dirty="0">
                <a:latin typeface="Times New Roman" panose="02020603050405020304" pitchFamily="18" charset="0"/>
                <a:cs typeface="Times New Roman" panose="02020603050405020304" pitchFamily="18" charset="0"/>
              </a:rPr>
              <a:t>https://www.techtarget.com/searchstorage/feature/A-history-of-flash-memory-and-its-rise-in-the-enterprise</a:t>
            </a:r>
            <a:br>
              <a:rPr lang="en-GB" sz="1400" dirty="0">
                <a:latin typeface="Times New Roman" panose="02020603050405020304" pitchFamily="18" charset="0"/>
                <a:cs typeface="Times New Roman" panose="02020603050405020304" pitchFamily="18" charset="0"/>
              </a:rPr>
            </a:br>
            <a:endParaRPr lang="en-GB" sz="1400"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F5C5455A-B67C-8DA8-2C0C-47B76777BDE1}"/>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2</a:t>
            </a:r>
          </a:p>
        </p:txBody>
      </p:sp>
    </p:spTree>
    <p:extLst>
      <p:ext uri="{BB962C8B-B14F-4D97-AF65-F5344CB8AC3E}">
        <p14:creationId xmlns:p14="http://schemas.microsoft.com/office/powerpoint/2010/main" val="393674014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a:extLst>
              <a:ext uri="{FF2B5EF4-FFF2-40B4-BE49-F238E27FC236}">
                <a16:creationId xmlns:a16="http://schemas.microsoft.com/office/drawing/2014/main" id="{7CE6B644-749D-199E-4314-C76B950F0C44}"/>
              </a:ext>
            </a:extLst>
          </p:cNvPr>
          <p:cNvSpPr>
            <a:spLocks noGrp="1"/>
          </p:cNvSpPr>
          <p:nvPr>
            <p:ph type="sldNum" sz="quarter" idx="12"/>
          </p:nvPr>
        </p:nvSpPr>
        <p:spPr/>
        <p:txBody>
          <a:bodyPr/>
          <a:lstStyle/>
          <a:p>
            <a:fld id="{FF2BD96E-3838-45D2-9031-D3AF67C920A5}" type="slidenum">
              <a:rPr lang="en-US" smtClean="0"/>
              <a:t>40</a:t>
            </a:fld>
            <a:endParaRPr lang="en-US"/>
          </a:p>
        </p:txBody>
      </p:sp>
      <p:sp>
        <p:nvSpPr>
          <p:cNvPr id="7" name="Content Placeholder 2">
            <a:extLst>
              <a:ext uri="{FF2B5EF4-FFF2-40B4-BE49-F238E27FC236}">
                <a16:creationId xmlns:a16="http://schemas.microsoft.com/office/drawing/2014/main" id="{12E7E071-7BD7-E448-D5A2-E176AC2C8462}"/>
              </a:ext>
            </a:extLst>
          </p:cNvPr>
          <p:cNvSpPr txBox="1">
            <a:spLocks/>
          </p:cNvSpPr>
          <p:nvPr/>
        </p:nvSpPr>
        <p:spPr>
          <a:xfrm>
            <a:off x="576580" y="2328334"/>
            <a:ext cx="10058400" cy="1886007"/>
          </a:xfrm>
          <a:prstGeom prst="rect">
            <a:avLst/>
          </a:prstGeom>
        </p:spPr>
        <p:txBody>
          <a:bodyPr vert="horz" lIns="91440" tIns="45720" rIns="91440" bIns="45720" rtlCol="0">
            <a:normAutofit/>
          </a:bodyPr>
          <a:lstStyle>
            <a:lvl1pPr marL="0" indent="0" algn="ctr" defTabSz="914400" rtl="0" eaLnBrk="1" latinLnBrk="0" hangingPunct="1">
              <a:lnSpc>
                <a:spcPct val="125000"/>
              </a:lnSpc>
              <a:spcBef>
                <a:spcPts val="1000"/>
              </a:spcBef>
              <a:buClr>
                <a:schemeClr val="accent3"/>
              </a:buClr>
              <a:buFont typeface="Wingdings" panose="05000000000000000000" pitchFamily="2" charset="2"/>
              <a:buNone/>
              <a:defRPr sz="2400" i="0" kern="1200" spc="50" baseline="0">
                <a:solidFill>
                  <a:schemeClr val="tx1">
                    <a:alpha val="60000"/>
                  </a:schemeClr>
                </a:solidFill>
                <a:latin typeface="+mn-lt"/>
                <a:ea typeface="+mn-ea"/>
                <a:cs typeface="+mn-cs"/>
              </a:defRPr>
            </a:lvl1pPr>
            <a:lvl2pPr marL="457200" indent="0" algn="ctr" defTabSz="914400" rtl="0" eaLnBrk="1" latinLnBrk="0" hangingPunct="1">
              <a:lnSpc>
                <a:spcPct val="150000"/>
              </a:lnSpc>
              <a:spcBef>
                <a:spcPts val="500"/>
              </a:spcBef>
              <a:buFontTx/>
              <a:buNone/>
              <a:defRPr sz="2000" b="0" i="1" kern="1200" spc="50" baseline="0">
                <a:solidFill>
                  <a:schemeClr val="tx1">
                    <a:alpha val="60000"/>
                  </a:schemeClr>
                </a:solidFill>
                <a:latin typeface="+mn-lt"/>
                <a:ea typeface="+mn-ea"/>
                <a:cs typeface="+mn-cs"/>
              </a:defRPr>
            </a:lvl2pPr>
            <a:lvl3pPr marL="914400" indent="0" algn="ctr" defTabSz="914400" rtl="0" eaLnBrk="1" latinLnBrk="0" hangingPunct="1">
              <a:lnSpc>
                <a:spcPct val="150000"/>
              </a:lnSpc>
              <a:spcBef>
                <a:spcPts val="500"/>
              </a:spcBef>
              <a:buClr>
                <a:schemeClr val="accent3"/>
              </a:buClr>
              <a:buFont typeface="Wingdings" panose="05000000000000000000" pitchFamily="2" charset="2"/>
              <a:buNone/>
              <a:defRPr sz="1800" kern="1200" spc="50">
                <a:solidFill>
                  <a:schemeClr val="tx1">
                    <a:alpha val="60000"/>
                  </a:schemeClr>
                </a:solidFill>
                <a:latin typeface="+mn-lt"/>
                <a:ea typeface="+mn-ea"/>
                <a:cs typeface="+mn-cs"/>
              </a:defRPr>
            </a:lvl3pPr>
            <a:lvl4pPr marL="1371600" indent="0" algn="ctr" defTabSz="914400" rtl="0" eaLnBrk="1" latinLnBrk="0" hangingPunct="1">
              <a:lnSpc>
                <a:spcPct val="150000"/>
              </a:lnSpc>
              <a:spcBef>
                <a:spcPts val="500"/>
              </a:spcBef>
              <a:buClr>
                <a:schemeClr val="accent3"/>
              </a:buClr>
              <a:buFontTx/>
              <a:buNone/>
              <a:defRPr sz="1600" b="0" i="1" kern="1200" spc="50" baseline="0">
                <a:solidFill>
                  <a:schemeClr val="tx1">
                    <a:alpha val="60000"/>
                  </a:schemeClr>
                </a:solidFill>
                <a:latin typeface="+mn-lt"/>
                <a:ea typeface="+mn-ea"/>
                <a:cs typeface="+mn-cs"/>
              </a:defRPr>
            </a:lvl4pPr>
            <a:lvl5pPr marL="1828800" indent="0" algn="ctr" defTabSz="914400" rtl="0" eaLnBrk="1" latinLnBrk="0" hangingPunct="1">
              <a:lnSpc>
                <a:spcPct val="150000"/>
              </a:lnSpc>
              <a:spcBef>
                <a:spcPts val="500"/>
              </a:spcBef>
              <a:buClr>
                <a:schemeClr val="accent3"/>
              </a:buClr>
              <a:buFont typeface="Wingdings" panose="05000000000000000000" pitchFamily="2" charset="2"/>
              <a:buNone/>
              <a:defRPr sz="1600" kern="1200" spc="50">
                <a:solidFill>
                  <a:schemeClr val="tx1">
                    <a:alpha val="60000"/>
                  </a:schemeClr>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sz="2800" b="1" dirty="0">
                <a:solidFill>
                  <a:srgbClr val="002060"/>
                </a:solidFill>
              </a:rPr>
              <a:t>Contact information with Dr Nahed Ahmed</a:t>
            </a:r>
          </a:p>
          <a:p>
            <a:pPr algn="ctr" fontAlgn="ctr"/>
            <a:r>
              <a:rPr lang="en-GB" sz="2800" b="0" i="0" dirty="0">
                <a:solidFill>
                  <a:schemeClr val="tx1"/>
                </a:solidFill>
                <a:effectLst/>
                <a:latin typeface="Roboto" panose="02000000000000000000" pitchFamily="2" charset="0"/>
                <a:hlinkClick r:id="rId2">
                  <a:extLst>
                    <a:ext uri="{A12FA001-AC4F-418D-AE19-62706E023703}">
                      <ahyp:hlinkClr xmlns:ahyp="http://schemas.microsoft.com/office/drawing/2018/hyperlinkcolor" val="tx"/>
                    </a:ext>
                  </a:extLst>
                </a:hlinkClick>
              </a:rPr>
              <a:t>nahed.kamal@esu.ac.ae</a:t>
            </a:r>
            <a:endParaRPr lang="en-GB" sz="2800" b="0" i="0" dirty="0">
              <a:solidFill>
                <a:schemeClr val="tx1"/>
              </a:solidFill>
              <a:effectLst/>
              <a:latin typeface="Roboto" panose="02000000000000000000" pitchFamily="2" charset="0"/>
            </a:endParaRPr>
          </a:p>
          <a:p>
            <a:endParaRPr lang="en-GB" sz="2800" dirty="0">
              <a:solidFill>
                <a:schemeClr val="tx1"/>
              </a:solidFill>
            </a:endParaRPr>
          </a:p>
          <a:p>
            <a:endParaRPr lang="en-GB" sz="2800" dirty="0">
              <a:solidFill>
                <a:schemeClr val="tx1"/>
              </a:solidFill>
            </a:endParaRPr>
          </a:p>
        </p:txBody>
      </p:sp>
      <p:sp>
        <p:nvSpPr>
          <p:cNvPr id="2" name="TextBox 1">
            <a:extLst>
              <a:ext uri="{FF2B5EF4-FFF2-40B4-BE49-F238E27FC236}">
                <a16:creationId xmlns:a16="http://schemas.microsoft.com/office/drawing/2014/main" id="{D9F99595-7AF4-E874-836B-2813C2696787}"/>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2</a:t>
            </a:r>
          </a:p>
        </p:txBody>
      </p:sp>
    </p:spTree>
    <p:extLst>
      <p:ext uri="{BB962C8B-B14F-4D97-AF65-F5344CB8AC3E}">
        <p14:creationId xmlns:p14="http://schemas.microsoft.com/office/powerpoint/2010/main" val="401203218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2" name="Straight Connector 31">
            <a:extLst>
              <a:ext uri="{FF2B5EF4-FFF2-40B4-BE49-F238E27FC236}">
                <a16:creationId xmlns:a16="http://schemas.microsoft.com/office/drawing/2014/main" id="{AE0C0B2A-3FD1-4235-A16E-0ED1E028A93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826000" y="3525773"/>
            <a:ext cx="540000" cy="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grpSp>
        <p:nvGrpSpPr>
          <p:cNvPr id="34" name="Group 33">
            <a:extLst>
              <a:ext uri="{FF2B5EF4-FFF2-40B4-BE49-F238E27FC236}">
                <a16:creationId xmlns:a16="http://schemas.microsoft.com/office/drawing/2014/main" id="{9494E066-0146-46E9-BAF1-C33240ABA29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2700000">
            <a:off x="10127693" y="4178240"/>
            <a:ext cx="633413" cy="1862138"/>
            <a:chOff x="5959192" y="333389"/>
            <a:chExt cx="633413" cy="1862138"/>
          </a:xfrm>
        </p:grpSpPr>
        <p:grpSp>
          <p:nvGrpSpPr>
            <p:cNvPr id="35" name="Group 34">
              <a:extLst>
                <a:ext uri="{FF2B5EF4-FFF2-40B4-BE49-F238E27FC236}">
                  <a16:creationId xmlns:a16="http://schemas.microsoft.com/office/drawing/2014/main" id="{B02BD80B-C499-4DAC-9580-575B04F8658F}"/>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5959192" y="333389"/>
              <a:ext cx="633413" cy="1419225"/>
              <a:chOff x="5959192" y="333389"/>
              <a:chExt cx="633413" cy="1419225"/>
            </a:xfrm>
          </p:grpSpPr>
          <p:sp>
            <p:nvSpPr>
              <p:cNvPr id="37" name="Freeform 68">
                <a:extLst>
                  <a:ext uri="{FF2B5EF4-FFF2-40B4-BE49-F238E27FC236}">
                    <a16:creationId xmlns:a16="http://schemas.microsoft.com/office/drawing/2014/main" id="{CCF069F3-858C-4C67-90C2-46017C3D4CE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959192" y="333389"/>
                <a:ext cx="319088" cy="1419225"/>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38" name="Freeform 69">
                <a:extLst>
                  <a:ext uri="{FF2B5EF4-FFF2-40B4-BE49-F238E27FC236}">
                    <a16:creationId xmlns:a16="http://schemas.microsoft.com/office/drawing/2014/main" id="{8A1FFA52-DFA8-4A81-8A85-50BE13257F5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278280" y="333389"/>
                <a:ext cx="314325" cy="1419225"/>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grpSp>
        <p:sp>
          <p:nvSpPr>
            <p:cNvPr id="36" name="Line 70">
              <a:extLst>
                <a:ext uri="{FF2B5EF4-FFF2-40B4-BE49-F238E27FC236}">
                  <a16:creationId xmlns:a16="http://schemas.microsoft.com/office/drawing/2014/main" id="{BAEDA471-60CB-4A0C-B9AD-B2B3C51EA2FD}"/>
                </a:ext>
                <a:ext uri="{C183D7F6-B498-43B3-948B-1728B52AA6E4}">
                  <adec:decorative xmlns:adec="http://schemas.microsoft.com/office/drawing/2017/decorative" val="1"/>
                </a:ext>
              </a:extLst>
            </p:cNvPr>
            <p:cNvSpPr>
              <a:spLocks noChangeShapeType="1"/>
            </p:cNvSpPr>
            <p:nvPr>
              <p:extLst>
                <p:ext uri="{386F3935-93C4-4BCD-93E2-E3B085C9AB24}">
                  <p16:designElem xmlns:p16="http://schemas.microsoft.com/office/powerpoint/2015/main" val="1"/>
                </p:ext>
              </p:extLst>
            </p:nvPr>
          </p:nvSpPr>
          <p:spPr bwMode="auto">
            <a:xfrm flipV="1">
              <a:off x="6278280" y="333389"/>
              <a:ext cx="0" cy="1862138"/>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sp useBgFill="1">
        <p:nvSpPr>
          <p:cNvPr id="40" name="Rectangle 39">
            <a:extLst>
              <a:ext uri="{FF2B5EF4-FFF2-40B4-BE49-F238E27FC236}">
                <a16:creationId xmlns:a16="http://schemas.microsoft.com/office/drawing/2014/main" id="{0FA27539-4286-4FA8-9DA6-7CF237447C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5D1E7EFE-C698-8729-DECB-FF7C2BA83DA7}"/>
              </a:ext>
            </a:extLst>
          </p:cNvPr>
          <p:cNvSpPr txBox="1"/>
          <p:nvPr/>
        </p:nvSpPr>
        <p:spPr>
          <a:xfrm>
            <a:off x="3556702" y="3417386"/>
            <a:ext cx="4078800" cy="2351973"/>
          </a:xfrm>
          <a:prstGeom prst="rect">
            <a:avLst/>
          </a:prstGeom>
        </p:spPr>
        <p:txBody>
          <a:bodyPr vert="horz" lIns="91440" tIns="45720" rIns="91440" bIns="45720" rtlCol="0" anchor="b" anchorCtr="0">
            <a:normAutofit/>
          </a:bodyPr>
          <a:lstStyle/>
          <a:p>
            <a:pPr marL="0" indent="0" algn="ctr">
              <a:spcBef>
                <a:spcPct val="0"/>
              </a:spcBef>
              <a:spcAft>
                <a:spcPts val="600"/>
              </a:spcAft>
            </a:pPr>
            <a:r>
              <a:rPr lang="en-US" sz="6000" dirty="0">
                <a:effectLst>
                  <a:outerShdw blurRad="38100" dist="38100" dir="2700000" algn="tl">
                    <a:srgbClr val="000000">
                      <a:alpha val="43137"/>
                    </a:srgbClr>
                  </a:outerShdw>
                </a:effectLst>
                <a:latin typeface="Brush Script MT" panose="03060802040406070304" pitchFamily="66" charset="0"/>
                <a:ea typeface="+mj-ea"/>
                <a:cs typeface="+mj-cs"/>
              </a:rPr>
              <a:t>Wish you all the best </a:t>
            </a:r>
          </a:p>
        </p:txBody>
      </p:sp>
      <p:cxnSp>
        <p:nvCxnSpPr>
          <p:cNvPr id="42" name="Straight Connector 41">
            <a:extLst>
              <a:ext uri="{FF2B5EF4-FFF2-40B4-BE49-F238E27FC236}">
                <a16:creationId xmlns:a16="http://schemas.microsoft.com/office/drawing/2014/main" id="{C5E74535-9C0E-4211-B088-610AD56262A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881769" y="3690871"/>
            <a:ext cx="540000" cy="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sp>
        <p:nvSpPr>
          <p:cNvPr id="6" name="Slide Number Placeholder 5">
            <a:extLst>
              <a:ext uri="{FF2B5EF4-FFF2-40B4-BE49-F238E27FC236}">
                <a16:creationId xmlns:a16="http://schemas.microsoft.com/office/drawing/2014/main" id="{4748A730-09E1-F5D9-B816-6174CF2D1F0D}"/>
              </a:ext>
            </a:extLst>
          </p:cNvPr>
          <p:cNvSpPr>
            <a:spLocks noGrp="1"/>
          </p:cNvSpPr>
          <p:nvPr>
            <p:ph type="sldNum" sz="quarter" idx="12"/>
          </p:nvPr>
        </p:nvSpPr>
        <p:spPr>
          <a:xfrm>
            <a:off x="11106150" y="6401999"/>
            <a:ext cx="544862" cy="369332"/>
          </a:xfrm>
        </p:spPr>
        <p:txBody>
          <a:bodyPr vert="horz" lIns="91440" tIns="45720" rIns="91440" bIns="45720" rtlCol="0" anchor="ctr">
            <a:normAutofit/>
          </a:bodyPr>
          <a:lstStyle/>
          <a:p>
            <a:pPr>
              <a:spcAft>
                <a:spcPts val="600"/>
              </a:spcAft>
            </a:pPr>
            <a:fld id="{FF2BD96E-3838-45D2-9031-D3AF67C920A5}" type="slidenum">
              <a:rPr lang="en-US" smtClean="0"/>
              <a:pPr>
                <a:spcAft>
                  <a:spcPts val="600"/>
                </a:spcAft>
              </a:pPr>
              <a:t>41</a:t>
            </a:fld>
            <a:endParaRPr lang="en-US"/>
          </a:p>
        </p:txBody>
      </p:sp>
      <p:pic>
        <p:nvPicPr>
          <p:cNvPr id="3" name="Picture 2">
            <a:extLst>
              <a:ext uri="{FF2B5EF4-FFF2-40B4-BE49-F238E27FC236}">
                <a16:creationId xmlns:a16="http://schemas.microsoft.com/office/drawing/2014/main" id="{66FE4450-A0CC-88E7-7CA8-A7F644EC05E5}"/>
              </a:ext>
            </a:extLst>
          </p:cNvPr>
          <p:cNvPicPr>
            <a:picLocks noChangeAspect="1"/>
          </p:cNvPicPr>
          <p:nvPr/>
        </p:nvPicPr>
        <p:blipFill rotWithShape="1">
          <a:blip r:embed="rId2"/>
          <a:srcRect l="10883" r="5539"/>
          <a:stretch/>
        </p:blipFill>
        <p:spPr>
          <a:xfrm>
            <a:off x="3898900" y="1514366"/>
            <a:ext cx="3608900" cy="2311162"/>
          </a:xfrm>
          <a:prstGeom prst="rect">
            <a:avLst/>
          </a:prstGeom>
        </p:spPr>
      </p:pic>
      <p:sp>
        <p:nvSpPr>
          <p:cNvPr id="2" name="TextBox 1">
            <a:extLst>
              <a:ext uri="{FF2B5EF4-FFF2-40B4-BE49-F238E27FC236}">
                <a16:creationId xmlns:a16="http://schemas.microsoft.com/office/drawing/2014/main" id="{B66B090E-1C61-6DC2-4644-0B0AE98F217C}"/>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2</a:t>
            </a:r>
          </a:p>
        </p:txBody>
      </p:sp>
    </p:spTree>
    <p:extLst>
      <p:ext uri="{BB962C8B-B14F-4D97-AF65-F5344CB8AC3E}">
        <p14:creationId xmlns:p14="http://schemas.microsoft.com/office/powerpoint/2010/main" val="1786206409"/>
      </p:ext>
    </p:extLst>
  </p:cSld>
  <p:clrMapOvr>
    <a:masterClrMapping/>
  </p:clrMapOvr>
</p:sld>
</file>

<file path=ppt/theme/theme1.xml><?xml version="1.0" encoding="utf-8"?>
<a:theme xmlns:a="http://schemas.openxmlformats.org/drawingml/2006/main" name="FrostyVTI">
  <a:themeElements>
    <a:clrScheme name="Office">
      <a:dk1>
        <a:srgbClr val="000000"/>
      </a:dk1>
      <a:lt1>
        <a:srgbClr val="FFFFFF"/>
      </a:lt1>
      <a:dk2>
        <a:srgbClr val="1D242E"/>
      </a:dk2>
      <a:lt2>
        <a:srgbClr val="F2F1F1"/>
      </a:lt2>
      <a:accent1>
        <a:srgbClr val="4472C4"/>
      </a:accent1>
      <a:accent2>
        <a:srgbClr val="ED7D31"/>
      </a:accent2>
      <a:accent3>
        <a:srgbClr val="A3A3A3"/>
      </a:accent3>
      <a:accent4>
        <a:srgbClr val="CF9B00"/>
      </a:accent4>
      <a:accent5>
        <a:srgbClr val="5B9BD5"/>
      </a:accent5>
      <a:accent6>
        <a:srgbClr val="70AD47"/>
      </a:accent6>
      <a:hlink>
        <a:srgbClr val="D26012"/>
      </a:hlink>
      <a:folHlink>
        <a:srgbClr val="9A5879"/>
      </a:folHlink>
    </a:clrScheme>
    <a:fontScheme name="Frosted Leaf">
      <a:majorFont>
        <a:latin typeface="Goudy Old Style"/>
        <a:ea typeface=""/>
        <a:cs typeface=""/>
      </a:majorFont>
      <a:minorFont>
        <a:latin typeface="Avenir Next LT Pro"/>
        <a:ea typeface=""/>
        <a:cs typeface=""/>
      </a:minorFont>
    </a:fontScheme>
    <a:fmtScheme name="Subtle Solids">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FrostyVTI" id="{DD283BC3-E0B6-4E4B-91CF-F0F54D51BB21}" vid="{3EE220F7-F497-4893-BE1F-7BB1D607421B}"/>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4758</TotalTime>
  <Words>2707</Words>
  <Application>Microsoft Office PowerPoint</Application>
  <PresentationFormat>Widescreen</PresentationFormat>
  <Paragraphs>296</Paragraphs>
  <Slides>41</Slides>
  <Notes>38</Notes>
  <HiddenSlides>0</HiddenSlides>
  <MMClips>0</MMClips>
  <ScaleCrop>false</ScaleCrop>
  <HeadingPairs>
    <vt:vector size="6" baseType="variant">
      <vt:variant>
        <vt:lpstr>Fonts Used</vt:lpstr>
      </vt:variant>
      <vt:variant>
        <vt:i4>13</vt:i4>
      </vt:variant>
      <vt:variant>
        <vt:lpstr>Theme</vt:lpstr>
      </vt:variant>
      <vt:variant>
        <vt:i4>1</vt:i4>
      </vt:variant>
      <vt:variant>
        <vt:lpstr>Slide Titles</vt:lpstr>
      </vt:variant>
      <vt:variant>
        <vt:i4>41</vt:i4>
      </vt:variant>
    </vt:vector>
  </HeadingPairs>
  <TitlesOfParts>
    <vt:vector size="55" baseType="lpstr">
      <vt:lpstr>Arial</vt:lpstr>
      <vt:lpstr>Avenir Next LT Pro</vt:lpstr>
      <vt:lpstr>Bodoni MT</vt:lpstr>
      <vt:lpstr>Brush Script MT</vt:lpstr>
      <vt:lpstr>Calibri</vt:lpstr>
      <vt:lpstr>Georgia</vt:lpstr>
      <vt:lpstr>Goudy Old Style</vt:lpstr>
      <vt:lpstr>Raleway</vt:lpstr>
      <vt:lpstr>Roboto</vt:lpstr>
      <vt:lpstr>Symbol</vt:lpstr>
      <vt:lpstr>Tajawal Medium</vt:lpstr>
      <vt:lpstr>Times New Roman</vt:lpstr>
      <vt:lpstr>Wingdings</vt:lpstr>
      <vt:lpstr>FrostyVTI</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Nahed Ahmed</dc:creator>
  <cp:lastModifiedBy>Nahed Ahmed</cp:lastModifiedBy>
  <cp:revision>44</cp:revision>
  <dcterms:created xsi:type="dcterms:W3CDTF">2023-01-06T19:28:27Z</dcterms:created>
  <dcterms:modified xsi:type="dcterms:W3CDTF">2023-02-05T16:20:43Z</dcterms:modified>
</cp:coreProperties>
</file>