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3"/>
  </p:notesMasterIdLst>
  <p:sldIdLst>
    <p:sldId id="838" r:id="rId6"/>
    <p:sldId id="303" r:id="rId7"/>
    <p:sldId id="276" r:id="rId8"/>
    <p:sldId id="543" r:id="rId9"/>
    <p:sldId id="800" r:id="rId10"/>
    <p:sldId id="801" r:id="rId11"/>
    <p:sldId id="826" r:id="rId12"/>
    <p:sldId id="513" r:id="rId13"/>
    <p:sldId id="803" r:id="rId14"/>
    <p:sldId id="804" r:id="rId15"/>
    <p:sldId id="805" r:id="rId16"/>
    <p:sldId id="519" r:id="rId17"/>
    <p:sldId id="806" r:id="rId18"/>
    <p:sldId id="807" r:id="rId19"/>
    <p:sldId id="825" r:id="rId20"/>
    <p:sldId id="808" r:id="rId21"/>
    <p:sldId id="809" r:id="rId22"/>
    <p:sldId id="520" r:id="rId23"/>
    <p:sldId id="521" r:id="rId24"/>
    <p:sldId id="810" r:id="rId25"/>
    <p:sldId id="828" r:id="rId26"/>
    <p:sldId id="829" r:id="rId27"/>
    <p:sldId id="830" r:id="rId28"/>
    <p:sldId id="811" r:id="rId29"/>
    <p:sldId id="812" r:id="rId30"/>
    <p:sldId id="540" r:id="rId31"/>
    <p:sldId id="535" r:id="rId32"/>
    <p:sldId id="831" r:id="rId33"/>
    <p:sldId id="832" r:id="rId34"/>
    <p:sldId id="833" r:id="rId35"/>
    <p:sldId id="536" r:id="rId36"/>
    <p:sldId id="834" r:id="rId37"/>
    <p:sldId id="836" r:id="rId38"/>
    <p:sldId id="813" r:id="rId39"/>
    <p:sldId id="815" r:id="rId40"/>
    <p:sldId id="837" r:id="rId41"/>
    <p:sldId id="526" r:id="rId42"/>
    <p:sldId id="816" r:id="rId43"/>
    <p:sldId id="817" r:id="rId44"/>
    <p:sldId id="818" r:id="rId45"/>
    <p:sldId id="819" r:id="rId46"/>
    <p:sldId id="820" r:id="rId47"/>
    <p:sldId id="821" r:id="rId48"/>
    <p:sldId id="822" r:id="rId49"/>
    <p:sldId id="823" r:id="rId50"/>
    <p:sldId id="824"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838"/>
            <p14:sldId id="303"/>
            <p14:sldId id="276"/>
            <p14:sldId id="543"/>
            <p14:sldId id="800"/>
            <p14:sldId id="801"/>
            <p14:sldId id="826"/>
            <p14:sldId id="513"/>
            <p14:sldId id="803"/>
            <p14:sldId id="804"/>
            <p14:sldId id="805"/>
            <p14:sldId id="519"/>
            <p14:sldId id="806"/>
            <p14:sldId id="807"/>
            <p14:sldId id="825"/>
            <p14:sldId id="808"/>
            <p14:sldId id="809"/>
            <p14:sldId id="520"/>
            <p14:sldId id="521"/>
            <p14:sldId id="810"/>
            <p14:sldId id="828"/>
            <p14:sldId id="829"/>
            <p14:sldId id="830"/>
            <p14:sldId id="811"/>
            <p14:sldId id="812"/>
            <p14:sldId id="540"/>
            <p14:sldId id="535"/>
            <p14:sldId id="831"/>
            <p14:sldId id="832"/>
            <p14:sldId id="833"/>
            <p14:sldId id="536"/>
            <p14:sldId id="834"/>
            <p14:sldId id="836"/>
            <p14:sldId id="813"/>
            <p14:sldId id="815"/>
            <p14:sldId id="837"/>
            <p14:sldId id="526"/>
            <p14:sldId id="816"/>
            <p14:sldId id="817"/>
            <p14:sldId id="818"/>
            <p14:sldId id="819"/>
            <p14:sldId id="820"/>
            <p14:sldId id="821"/>
            <p14:sldId id="822"/>
            <p14:sldId id="823"/>
            <p14:sldId id="8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3738" autoAdjust="0"/>
  </p:normalViewPr>
  <p:slideViewPr>
    <p:cSldViewPr snapToGrid="0">
      <p:cViewPr varScale="1">
        <p:scale>
          <a:sx n="64" d="100"/>
          <a:sy n="64" d="100"/>
        </p:scale>
        <p:origin x="930"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notesMaster" Target="notesMasters/notesMaster1.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60443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عنصر نائب لصورة الشريحة 1"/>
          <p:cNvSpPr>
            <a:spLocks noGrp="1" noRot="1" noChangeAspect="1" noTextEdit="1"/>
          </p:cNvSpPr>
          <p:nvPr>
            <p:ph type="sldImg"/>
          </p:nvPr>
        </p:nvSpPr>
        <p:spPr>
          <a:ln/>
        </p:spPr>
      </p:sp>
      <p:sp>
        <p:nvSpPr>
          <p:cNvPr id="94211" name="عنصر نائب للملاحظات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p>
        </p:txBody>
      </p:sp>
      <p:sp>
        <p:nvSpPr>
          <p:cNvPr id="94212" name="عنصر نائب لرقم الشريحة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Garamond" pitchFamily="18" charset="0"/>
                <a:cs typeface="Arial" pitchFamily="34" charset="0"/>
              </a:defRPr>
            </a:lvl1pPr>
            <a:lvl2pPr marL="742950" indent="-285750" eaLnBrk="0" hangingPunct="0">
              <a:defRPr>
                <a:solidFill>
                  <a:schemeClr val="tx1"/>
                </a:solidFill>
                <a:latin typeface="Garamond" pitchFamily="18" charset="0"/>
                <a:cs typeface="Arial" pitchFamily="34" charset="0"/>
              </a:defRPr>
            </a:lvl2pPr>
            <a:lvl3pPr marL="1143000" indent="-228600" eaLnBrk="0" hangingPunct="0">
              <a:defRPr>
                <a:solidFill>
                  <a:schemeClr val="tx1"/>
                </a:solidFill>
                <a:latin typeface="Garamond" pitchFamily="18" charset="0"/>
                <a:cs typeface="Arial" pitchFamily="34" charset="0"/>
              </a:defRPr>
            </a:lvl3pPr>
            <a:lvl4pPr marL="1600200" indent="-228600" eaLnBrk="0" hangingPunct="0">
              <a:defRPr>
                <a:solidFill>
                  <a:schemeClr val="tx1"/>
                </a:solidFill>
                <a:latin typeface="Garamond" pitchFamily="18" charset="0"/>
                <a:cs typeface="Arial" pitchFamily="34" charset="0"/>
              </a:defRPr>
            </a:lvl4pPr>
            <a:lvl5pPr marL="2057400" indent="-228600" eaLnBrk="0" hangingPunct="0">
              <a:defRPr>
                <a:solidFill>
                  <a:schemeClr val="tx1"/>
                </a:solidFill>
                <a:latin typeface="Garamond" pitchFamily="18" charset="0"/>
                <a:cs typeface="Arial" pitchFamily="34" charset="0"/>
              </a:defRPr>
            </a:lvl5pPr>
            <a:lvl6pPr marL="2514600" indent="-228600" algn="r" rtl="1" eaLnBrk="0" fontAlgn="base" hangingPunct="0">
              <a:spcBef>
                <a:spcPct val="0"/>
              </a:spcBef>
              <a:spcAft>
                <a:spcPct val="0"/>
              </a:spcAft>
              <a:defRPr>
                <a:solidFill>
                  <a:schemeClr val="tx1"/>
                </a:solidFill>
                <a:latin typeface="Garamond" pitchFamily="18" charset="0"/>
                <a:cs typeface="Arial" pitchFamily="34" charset="0"/>
              </a:defRPr>
            </a:lvl6pPr>
            <a:lvl7pPr marL="2971800" indent="-228600" algn="r" rtl="1" eaLnBrk="0" fontAlgn="base" hangingPunct="0">
              <a:spcBef>
                <a:spcPct val="0"/>
              </a:spcBef>
              <a:spcAft>
                <a:spcPct val="0"/>
              </a:spcAft>
              <a:defRPr>
                <a:solidFill>
                  <a:schemeClr val="tx1"/>
                </a:solidFill>
                <a:latin typeface="Garamond" pitchFamily="18" charset="0"/>
                <a:cs typeface="Arial" pitchFamily="34" charset="0"/>
              </a:defRPr>
            </a:lvl7pPr>
            <a:lvl8pPr marL="3429000" indent="-228600" algn="r" rtl="1" eaLnBrk="0" fontAlgn="base" hangingPunct="0">
              <a:spcBef>
                <a:spcPct val="0"/>
              </a:spcBef>
              <a:spcAft>
                <a:spcPct val="0"/>
              </a:spcAft>
              <a:defRPr>
                <a:solidFill>
                  <a:schemeClr val="tx1"/>
                </a:solidFill>
                <a:latin typeface="Garamond" pitchFamily="18" charset="0"/>
                <a:cs typeface="Arial" pitchFamily="34" charset="0"/>
              </a:defRPr>
            </a:lvl8pPr>
            <a:lvl9pPr marL="3886200" indent="-228600" algn="r" rtl="1" eaLnBrk="0" fontAlgn="base" hangingPunct="0">
              <a:spcBef>
                <a:spcPct val="0"/>
              </a:spcBef>
              <a:spcAft>
                <a:spcPct val="0"/>
              </a:spcAft>
              <a:defRPr>
                <a:solidFill>
                  <a:schemeClr val="tx1"/>
                </a:solidFill>
                <a:latin typeface="Garamond" pitchFamily="18" charset="0"/>
                <a:cs typeface="Arial" pitchFamily="34" charset="0"/>
              </a:defRPr>
            </a:lvl9pPr>
          </a:lstStyle>
          <a:p>
            <a:pPr eaLnBrk="1" hangingPunct="1"/>
            <a:fld id="{EE11BF61-5B20-46AB-AA1F-0D4D177DA366}" type="slidenum">
              <a:rPr lang="ar-SA" smtClean="0">
                <a:latin typeface="Times New Roman" pitchFamily="18" charset="0"/>
              </a:rPr>
              <a:pPr eaLnBrk="1" hangingPunct="1"/>
              <a:t>8</a:t>
            </a:fld>
            <a:endParaRPr lang="en-US">
              <a:latin typeface="Times New Roman" pitchFamily="18" charset="0"/>
            </a:endParaRPr>
          </a:p>
        </p:txBody>
      </p:sp>
    </p:spTree>
    <p:extLst>
      <p:ext uri="{BB962C8B-B14F-4D97-AF65-F5344CB8AC3E}">
        <p14:creationId xmlns:p14="http://schemas.microsoft.com/office/powerpoint/2010/main" val="4109900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27</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32700403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28</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1253216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29</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4184595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30</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11025732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31</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36327140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32</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29345731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33</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4127133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1654B3B8-F469-4F09-B2B1-906B5AA46FB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A7D2317-23F2-445A-8069-DB0C38556E66}" type="slidenum">
              <a:rPr lang="ar-SA" altLang="en-US"/>
              <a:pPr eaLnBrk="1" hangingPunct="1"/>
              <a:t>37</a:t>
            </a:fld>
            <a:endParaRPr lang="ar-SA" altLang="en-US"/>
          </a:p>
        </p:txBody>
      </p:sp>
      <p:sp>
        <p:nvSpPr>
          <p:cNvPr id="43011" name="Rectangle 2">
            <a:extLst>
              <a:ext uri="{FF2B5EF4-FFF2-40B4-BE49-F238E27FC236}">
                <a16:creationId xmlns:a16="http://schemas.microsoft.com/office/drawing/2014/main" id="{2A31B767-CE6D-4EED-9F43-7833349F58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a:extLst>
              <a:ext uri="{FF2B5EF4-FFF2-40B4-BE49-F238E27FC236}">
                <a16:creationId xmlns:a16="http://schemas.microsoft.com/office/drawing/2014/main" id="{9857F21E-DBC5-4F7E-92B7-B020658AC5E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en-US">
              <a:latin typeface="Times New Roman (Arabic)"/>
            </a:endParaRPr>
          </a:p>
        </p:txBody>
      </p:sp>
    </p:spTree>
    <p:extLst>
      <p:ext uri="{BB962C8B-B14F-4D97-AF65-F5344CB8AC3E}">
        <p14:creationId xmlns:p14="http://schemas.microsoft.com/office/powerpoint/2010/main" val="393412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23944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47376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9593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1201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448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019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148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08215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25105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31276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32585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92825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9995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275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9801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88041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061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1.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theme" Target="../theme/theme2.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8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44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9198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0000"/>
                </a:solidFill>
                <a:latin typeface="Times New Roman" panose="02020603050405020304" pitchFamily="18" charset="0"/>
                <a:cs typeface="Times New Roman" panose="02020603050405020304" pitchFamily="18" charset="0"/>
              </a:rPr>
              <a:t>المحاضرة </a:t>
            </a:r>
            <a:r>
              <a:rPr lang="ar-JO" sz="2800" b="1" dirty="0" smtClean="0">
                <a:solidFill>
                  <a:srgbClr val="000000"/>
                </a:solidFill>
                <a:latin typeface="Times New Roman" panose="02020603050405020304" pitchFamily="18" charset="0"/>
                <a:cs typeface="Times New Roman" panose="02020603050405020304" pitchFamily="18" charset="0"/>
              </a:rPr>
              <a:t>الأولى</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AC7E7D5-B182-1A2B-2941-F6581858BA19}"/>
              </a:ext>
            </a:extLst>
          </p:cNvPr>
          <p:cNvSpPr txBox="1"/>
          <p:nvPr/>
        </p:nvSpPr>
        <p:spPr>
          <a:xfrm>
            <a:off x="3361" y="2358283"/>
            <a:ext cx="5825075" cy="754694"/>
          </a:xfrm>
          <a:prstGeom prst="rect">
            <a:avLst/>
          </a:prstGeom>
          <a:noFill/>
        </p:spPr>
        <p:txBody>
          <a:bodyPr wrap="square" rtlCol="0">
            <a:spAutoFit/>
          </a:bodyPr>
          <a:lstStyle/>
          <a:p>
            <a:pPr algn="ctr" rtl="1">
              <a:lnSpc>
                <a:spcPct val="150000"/>
              </a:lnSpc>
            </a:pPr>
            <a:r>
              <a:rPr lang="ar-JO" sz="3200" b="1" dirty="0" smtClean="0">
                <a:cs typeface="+mj-cs"/>
              </a:rPr>
              <a:t>أساسيات البحث العلمي</a:t>
            </a:r>
            <a:endParaRPr lang="en-US" sz="3200" b="1" dirty="0">
              <a:cs typeface="+mj-cs"/>
            </a:endParaRPr>
          </a:p>
        </p:txBody>
      </p:sp>
      <p:sp>
        <p:nvSpPr>
          <p:cNvPr id="8" name="TextBox 7">
            <a:extLst>
              <a:ext uri="{FF2B5EF4-FFF2-40B4-BE49-F238E27FC236}">
                <a16:creationId xmlns:a16="http://schemas.microsoft.com/office/drawing/2014/main" id="{8C520B7F-7764-8B81-C7C7-A7440DA2CCAF}"/>
              </a:ext>
            </a:extLst>
          </p:cNvPr>
          <p:cNvSpPr txBox="1"/>
          <p:nvPr/>
        </p:nvSpPr>
        <p:spPr>
          <a:xfrm>
            <a:off x="82252" y="539663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Abuanzeh</a:t>
            </a:r>
          </a:p>
        </p:txBody>
      </p:sp>
      <p:sp>
        <p:nvSpPr>
          <p:cNvPr id="9" name="TextBox 8">
            <a:extLst>
              <a:ext uri="{FF2B5EF4-FFF2-40B4-BE49-F238E27FC236}">
                <a16:creationId xmlns:a16="http://schemas.microsoft.com/office/drawing/2014/main" id="{8F2D6F91-78DB-C333-FFAC-FF52CB9F2DF3}"/>
              </a:ext>
            </a:extLst>
          </p:cNvPr>
          <p:cNvSpPr txBox="1"/>
          <p:nvPr/>
        </p:nvSpPr>
        <p:spPr>
          <a:xfrm>
            <a:off x="82252" y="509240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Tree>
    <p:extLst>
      <p:ext uri="{BB962C8B-B14F-4D97-AF65-F5344CB8AC3E}">
        <p14:creationId xmlns:p14="http://schemas.microsoft.com/office/powerpoint/2010/main" val="12961229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151643" y="2351346"/>
            <a:ext cx="4449698" cy="1315873"/>
          </a:xfrm>
          <a:prstGeom prst="rect">
            <a:avLst/>
          </a:prstGeom>
          <a:noFill/>
        </p:spPr>
        <p:txBody>
          <a:bodyPr wrap="square" rtlCol="0">
            <a:spAutoFit/>
          </a:bodyPr>
          <a:lstStyle/>
          <a:p>
            <a:pPr algn="ctr" rtl="1">
              <a:lnSpc>
                <a:spcPct val="150000"/>
              </a:lnSpc>
            </a:pPr>
            <a:r>
              <a:rPr lang="ar-JO" sz="2800" b="1" dirty="0">
                <a:cs typeface="+mj-cs"/>
              </a:rPr>
              <a:t>مفهوم وأخلاقيات البحث العلمي في مجال العلوم الإدارية</a:t>
            </a:r>
            <a:endParaRPr lang="en-US" sz="2800" b="1" dirty="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المحاضرة الأولى</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00086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000" dirty="0" smtClean="0">
                <a:solidFill>
                  <a:prstClr val="black"/>
                </a:solidFill>
                <a:latin typeface="Times New Roman" panose="02020603050405020304" pitchFamily="18" charset="0"/>
                <a:cs typeface="Times New Roman" panose="02020603050405020304" pitchFamily="18" charset="0"/>
              </a:rPr>
              <a:t>أساسيات </a:t>
            </a:r>
            <a:r>
              <a:rPr lang="ar-JO" sz="2000" dirty="0" smtClean="0">
                <a:solidFill>
                  <a:prstClr val="black"/>
                </a:solidFill>
                <a:latin typeface="Times New Roman" panose="02020603050405020304" pitchFamily="18" charset="0"/>
                <a:cs typeface="Times New Roman" panose="02020603050405020304" pitchFamily="18" charset="0"/>
              </a:rPr>
              <a:t>البحث العلمي</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Asma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5138" marR="0" lvl="0" indent="-404813"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panose="020F0502020204030204"/>
                <a:ea typeface="+mn-ea"/>
                <a:cs typeface="Times New Roman" panose="02020603050405020304" pitchFamily="18" charset="0"/>
              </a:rPr>
              <a:t>مفهوم البحث العلمي.</a:t>
            </a:r>
          </a:p>
          <a:p>
            <a:pPr marL="465138" marR="0" lvl="0" indent="-404813"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panose="020F0502020204030204"/>
                <a:ea typeface="+mn-ea"/>
                <a:cs typeface="Times New Roman" panose="02020603050405020304" pitchFamily="18" charset="0"/>
              </a:rPr>
              <a:t>اهداف البحث العلمي.</a:t>
            </a:r>
          </a:p>
          <a:p>
            <a:pPr marL="465138" marR="0" lvl="0" indent="-404813"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panose="020F0502020204030204"/>
                <a:ea typeface="+mn-ea"/>
                <a:cs typeface="Times New Roman" panose="02020603050405020304" pitchFamily="18" charset="0"/>
              </a:rPr>
              <a:t>انواع البحث العلمي واركانه.</a:t>
            </a:r>
          </a:p>
          <a:p>
            <a:pPr marL="465138" marR="0" lvl="0" indent="-404813"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panose="020F0502020204030204"/>
                <a:ea typeface="+mn-ea"/>
                <a:cs typeface="Times New Roman" panose="02020603050405020304" pitchFamily="18" charset="0"/>
              </a:rPr>
              <a:t>الخصائص الاساسية للبحث العلمي الجيد.</a:t>
            </a:r>
          </a:p>
          <a:p>
            <a:pPr marL="465138" marR="0" lvl="0" indent="-404813"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panose="020F0502020204030204"/>
                <a:ea typeface="+mn-ea"/>
                <a:cs typeface="Times New Roman" panose="02020603050405020304" pitchFamily="18" charset="0"/>
              </a:rPr>
              <a:t>خصائص الباحث المتميز، عقبات اجراء البحث في مجال الادارة.</a:t>
            </a:r>
          </a:p>
          <a:p>
            <a:pPr marL="465138" marR="0" lvl="0" indent="-404813"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a:ln>
                  <a:noFill/>
                </a:ln>
                <a:solidFill>
                  <a:prstClr val="black"/>
                </a:solidFill>
                <a:effectLst/>
                <a:uLnTx/>
                <a:uFillTx/>
                <a:latin typeface="Calibri" panose="020F0502020204030204"/>
                <a:ea typeface="+mn-ea"/>
                <a:cs typeface="Times New Roman" panose="02020603050405020304" pitchFamily="18" charset="0"/>
              </a:rPr>
              <a:t>الاخلاق وبحوث الادارة.</a:t>
            </a:r>
            <a:endPar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محتويات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60325" marR="0" lvl="0" indent="0" algn="just" defTabSz="914400" rtl="1" eaLnBrk="1" fontAlgn="auto" latinLnBrk="0" hangingPunct="1">
              <a:lnSpc>
                <a:spcPct val="100000"/>
              </a:lnSpc>
              <a:spcBef>
                <a:spcPts val="0"/>
              </a:spcBef>
              <a:spcAft>
                <a:spcPts val="0"/>
              </a:spcAft>
              <a:buClrTx/>
              <a:buSzTx/>
              <a:buFontTx/>
              <a:buNone/>
              <a:tabLst/>
              <a:defRPr/>
            </a:pPr>
            <a:r>
              <a:rPr kumimoji="0" lang="ar-JO" sz="2400" b="1" i="0"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في نهاية هذه المحاضرة، ستكون قادرًا على</a:t>
            </a:r>
            <a:r>
              <a:rPr kumimoji="0" lang="ar-EG" sz="2400" b="1" i="0"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 معرفة:</a:t>
            </a:r>
            <a:endParaRPr kumimoji="0" lang="ar-EG" sz="2400" b="0" i="0"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مفهوم البحث العلمي وأهم مجالاته في العلوم الإدارية</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400" dirty="0">
                <a:solidFill>
                  <a:prstClr val="black"/>
                </a:solidFill>
                <a:latin typeface="Calibri" panose="020F0502020204030204"/>
                <a:cs typeface="Times New Roman" panose="02020603050405020304" pitchFamily="18" charset="0"/>
              </a:rPr>
              <a:t>اقسام</a:t>
            </a: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 البحث المختلفة</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القدرة على فهم ومقارنة الأهداف المختلفة للبحث العلمي</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الخصائص المختلفة للبحث العلمي</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أهم مشكلات وصعوبات البحث في العلوم الإدارية</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أهم السمات والمهارات التي يجب أن يمتلكها الباحث المتميز</a:t>
            </a:r>
          </a:p>
          <a:p>
            <a:pPr marL="465138" marR="0" lvl="0" indent="-404813"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JO"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rPr>
              <a:t>أخلاقيات البحث العلمي في مجال العلوم الإدارية.</a:t>
            </a:r>
          </a:p>
        </p:txBody>
      </p:sp>
      <p:sp>
        <p:nvSpPr>
          <p:cNvPr id="3" name="TextBox 2"/>
          <p:cNvSpPr txBox="1"/>
          <p:nvPr/>
        </p:nvSpPr>
        <p:spPr>
          <a:xfrm>
            <a:off x="2513150" y="10190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مخرجات المحاضرة</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ar-EG" dirty="0">
                <a:solidFill>
                  <a:schemeClr val="bg1"/>
                </a:solidFill>
                <a:latin typeface="Times New Roman" panose="02020603050405020304" pitchFamily="18" charset="0"/>
                <a:cs typeface="Times New Roman" panose="02020603050405020304" pitchFamily="18" charset="0"/>
              </a:rPr>
              <a:t>المحاضرة</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54602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altLang="en-US" sz="2800" b="1" dirty="0">
                <a:latin typeface="Sakkal Majalla" panose="02000000000000000000" pitchFamily="2" charset="-78"/>
              </a:rPr>
              <a:t>المقدمة</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46103" y="794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8816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72833"/>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689641" y="1912445"/>
            <a:ext cx="10638902" cy="3970318"/>
          </a:xfrm>
          <a:prstGeom prst="rect">
            <a:avLst/>
          </a:prstGeom>
          <a:noFill/>
        </p:spPr>
        <p:txBody>
          <a:bodyPr wrap="square">
            <a:spAutoFit/>
          </a:bodyPr>
          <a:lstStyle/>
          <a:p>
            <a:pPr algn="justLow" rtl="1">
              <a:buClr>
                <a:srgbClr val="0AAED4"/>
              </a:buClr>
              <a:buSzPct val="135000"/>
              <a:defRPr/>
            </a:pPr>
            <a:endParaRPr lang="ar-EG" altLang="en-US" dirty="0">
              <a:latin typeface="Times New Roman" panose="02020603050405020304" pitchFamily="18" charset="0"/>
              <a:cs typeface="Times New Roman" panose="02020603050405020304" pitchFamily="18" charset="0"/>
            </a:endParaRPr>
          </a:p>
          <a:p>
            <a:pPr algn="justLow" rtl="1">
              <a:buClr>
                <a:srgbClr val="0AAED4"/>
              </a:buClr>
              <a:buSzPct val="135000"/>
              <a:defRPr/>
            </a:pPr>
            <a:r>
              <a:rPr lang="ar-EG" altLang="en-US" dirty="0">
                <a:latin typeface="Times New Roman" panose="02020603050405020304" pitchFamily="18" charset="0"/>
                <a:cs typeface="Times New Roman" panose="02020603050405020304" pitchFamily="18" charset="0"/>
              </a:rPr>
              <a:t>إ</a:t>
            </a:r>
            <a:r>
              <a:rPr lang="ar-SA" altLang="en-US" dirty="0">
                <a:latin typeface="Times New Roman" panose="02020603050405020304" pitchFamily="18" charset="0"/>
                <a:cs typeface="Times New Roman" panose="02020603050405020304" pitchFamily="18" charset="0"/>
              </a:rPr>
              <a:t>ن التطورات العلمية التي حققها البحث العلمي لم تؤثر</a:t>
            </a:r>
            <a:r>
              <a:rPr lang="ar-DZ" altLang="en-US" dirty="0">
                <a:latin typeface="Times New Roman" panose="02020603050405020304" pitchFamily="18" charset="0"/>
                <a:cs typeface="Times New Roman" panose="02020603050405020304" pitchFamily="18" charset="0"/>
              </a:rPr>
              <a:t> </a:t>
            </a:r>
            <a:r>
              <a:rPr lang="ar-SA" altLang="en-US" dirty="0">
                <a:latin typeface="Times New Roman" panose="02020603050405020304" pitchFamily="18" charset="0"/>
                <a:cs typeface="Times New Roman" panose="02020603050405020304" pitchFamily="18" charset="0"/>
              </a:rPr>
              <a:t>فقط في طبيعة فهم الإنسان ونظرته إلى العالم من حوله، بل أدت أيضاً إلى كشف </a:t>
            </a:r>
            <a:r>
              <a:rPr lang="ar-EG" altLang="en-US" dirty="0">
                <a:latin typeface="Times New Roman" panose="02020603050405020304" pitchFamily="18" charset="0"/>
                <a:cs typeface="Times New Roman" panose="02020603050405020304" pitchFamily="18" charset="0"/>
              </a:rPr>
              <a:t>مجالات</a:t>
            </a:r>
            <a:r>
              <a:rPr lang="ar-SA" altLang="en-US" dirty="0">
                <a:latin typeface="Times New Roman" panose="02020603050405020304" pitchFamily="18" charset="0"/>
                <a:cs typeface="Times New Roman" panose="02020603050405020304" pitchFamily="18" charset="0"/>
              </a:rPr>
              <a:t> جديدة </a:t>
            </a:r>
            <a:r>
              <a:rPr lang="ar-EG" altLang="en-US" dirty="0">
                <a:latin typeface="Times New Roman" panose="02020603050405020304" pitchFamily="18" charset="0"/>
                <a:cs typeface="Times New Roman" panose="02020603050405020304" pitchFamily="18" charset="0"/>
              </a:rPr>
              <a:t>من</a:t>
            </a:r>
            <a:r>
              <a:rPr lang="ar-SA" altLang="en-US" dirty="0">
                <a:latin typeface="Times New Roman" panose="02020603050405020304" pitchFamily="18" charset="0"/>
                <a:cs typeface="Times New Roman" panose="02020603050405020304" pitchFamily="18" charset="0"/>
              </a:rPr>
              <a:t> المعلومات والاحتمالات التطبيقية، التي سرعان ما تتحول إلى وسائل وأدوات تكنولوجية جديدة </a:t>
            </a:r>
            <a:r>
              <a:rPr lang="ar-EG" altLang="en-US" dirty="0">
                <a:latin typeface="Times New Roman" panose="02020603050405020304" pitchFamily="18" charset="0"/>
                <a:cs typeface="Times New Roman" panose="02020603050405020304" pitchFamily="18" charset="0"/>
              </a:rPr>
              <a:t>ل</a:t>
            </a:r>
            <a:r>
              <a:rPr lang="ar-SA" altLang="en-US" dirty="0">
                <a:latin typeface="Times New Roman" panose="02020603050405020304" pitchFamily="18" charset="0"/>
                <a:cs typeface="Times New Roman" panose="02020603050405020304" pitchFamily="18" charset="0"/>
              </a:rPr>
              <a:t>لإنتاج أو المواصلات أو الخدمات وتحقيق الرفاهية الاقتصادية.</a:t>
            </a:r>
            <a:endParaRPr lang="ar-EG" altLang="en-US" dirty="0">
              <a:latin typeface="Times New Roman" panose="02020603050405020304" pitchFamily="18" charset="0"/>
              <a:cs typeface="Times New Roman" panose="02020603050405020304" pitchFamily="18" charset="0"/>
            </a:endParaRPr>
          </a:p>
          <a:p>
            <a:pPr algn="justLow" rtl="1">
              <a:buClr>
                <a:srgbClr val="0AAED4"/>
              </a:buClr>
              <a:buSzPct val="135000"/>
              <a:defRPr/>
            </a:pPr>
            <a:endParaRPr lang="ar-EG" altLang="en-US" dirty="0">
              <a:latin typeface="Times New Roman" panose="02020603050405020304" pitchFamily="18" charset="0"/>
              <a:cs typeface="Times New Roman" panose="02020603050405020304" pitchFamily="18" charset="0"/>
            </a:endParaRPr>
          </a:p>
          <a:p>
            <a:pPr algn="justLow" rtl="1">
              <a:buClr>
                <a:srgbClr val="0AAED4"/>
              </a:buClr>
              <a:buSzPct val="135000"/>
              <a:defRPr/>
            </a:pPr>
            <a:r>
              <a:rPr lang="ar-SA" altLang="en-US" dirty="0">
                <a:latin typeface="Times New Roman" panose="02020603050405020304" pitchFamily="18" charset="0"/>
                <a:cs typeface="Times New Roman" panose="02020603050405020304" pitchFamily="18" charset="0"/>
              </a:rPr>
              <a:t>يؤدي </a:t>
            </a:r>
            <a:r>
              <a:rPr lang="ar-DZ" altLang="en-US" dirty="0">
                <a:latin typeface="Times New Roman" panose="02020603050405020304" pitchFamily="18" charset="0"/>
                <a:cs typeface="Times New Roman" panose="02020603050405020304" pitchFamily="18" charset="0"/>
              </a:rPr>
              <a:t>البحث العلمي </a:t>
            </a:r>
            <a:r>
              <a:rPr lang="ar-SA" altLang="en-US" dirty="0">
                <a:latin typeface="Times New Roman" panose="02020603050405020304" pitchFamily="18" charset="0"/>
                <a:cs typeface="Times New Roman" panose="02020603050405020304" pitchFamily="18" charset="0"/>
              </a:rPr>
              <a:t>دوراً </a:t>
            </a:r>
            <a:r>
              <a:rPr lang="ar-DZ" altLang="en-US" dirty="0">
                <a:latin typeface="Times New Roman" panose="02020603050405020304" pitchFamily="18" charset="0"/>
                <a:cs typeface="Times New Roman" panose="02020603050405020304" pitchFamily="18" charset="0"/>
              </a:rPr>
              <a:t>محورياً </a:t>
            </a:r>
            <a:r>
              <a:rPr lang="ar-SA" altLang="en-US" dirty="0">
                <a:latin typeface="Times New Roman" panose="02020603050405020304" pitchFamily="18" charset="0"/>
                <a:cs typeface="Times New Roman" panose="02020603050405020304" pitchFamily="18" charset="0"/>
              </a:rPr>
              <a:t>في تطوير المعرفة العلمية التي تنقل بفضل التعليم، </a:t>
            </a:r>
            <a:r>
              <a:rPr lang="ar-DZ" altLang="en-US" dirty="0">
                <a:latin typeface="Times New Roman" panose="02020603050405020304" pitchFamily="18" charset="0"/>
                <a:cs typeface="Times New Roman" panose="02020603050405020304" pitchFamily="18" charset="0"/>
              </a:rPr>
              <a:t>فضلاً عن أن</a:t>
            </a:r>
            <a:r>
              <a:rPr lang="ar-SA" altLang="en-US" dirty="0">
                <a:latin typeface="Times New Roman" panose="02020603050405020304" pitchFamily="18" charset="0"/>
                <a:cs typeface="Times New Roman" panose="02020603050405020304" pitchFamily="18" charset="0"/>
              </a:rPr>
              <a:t> الاستحواذ على المواقع الرائدة داخل المنظومة الاقتصادية الدولية </a:t>
            </a:r>
            <a:r>
              <a:rPr lang="ar-DZ" altLang="en-US" dirty="0">
                <a:latin typeface="Times New Roman" panose="02020603050405020304" pitchFamily="18" charset="0"/>
                <a:cs typeface="Times New Roman" panose="02020603050405020304" pitchFamily="18" charset="0"/>
              </a:rPr>
              <a:t>لا يتأتى </a:t>
            </a:r>
            <a:r>
              <a:rPr lang="ar-SA" altLang="en-US" dirty="0">
                <a:latin typeface="Times New Roman" panose="02020603050405020304" pitchFamily="18" charset="0"/>
                <a:cs typeface="Times New Roman" panose="02020603050405020304" pitchFamily="18" charset="0"/>
              </a:rPr>
              <a:t>إلا بتسارع البحث العلمي وحسن جني ثمار ذلك في ظل ظروف تنافسية غير متكافئة، تتجاوز الأسوار المحلية والإقليمية.</a:t>
            </a:r>
            <a:endParaRPr lang="ar-EG" altLang="en-US" dirty="0">
              <a:latin typeface="Times New Roman" panose="02020603050405020304" pitchFamily="18" charset="0"/>
              <a:cs typeface="Times New Roman" panose="02020603050405020304" pitchFamily="18" charset="0"/>
            </a:endParaRPr>
          </a:p>
          <a:p>
            <a:pPr algn="justLow" rtl="1">
              <a:buClr>
                <a:srgbClr val="0AAED4"/>
              </a:buClr>
              <a:buSzPct val="135000"/>
              <a:defRPr/>
            </a:pPr>
            <a:endParaRPr lang="ar-EG" altLang="en-US" dirty="0">
              <a:latin typeface="Times New Roman" panose="02020603050405020304" pitchFamily="18" charset="0"/>
              <a:cs typeface="Times New Roman" panose="02020603050405020304" pitchFamily="18" charset="0"/>
            </a:endParaRPr>
          </a:p>
          <a:p>
            <a:pPr algn="justLow" rtl="1">
              <a:buClr>
                <a:srgbClr val="0AAED4"/>
              </a:buClr>
              <a:buSzPct val="135000"/>
              <a:defRPr/>
            </a:pPr>
            <a:r>
              <a:rPr lang="ar-EG" altLang="en-US" dirty="0">
                <a:latin typeface="Times New Roman" panose="02020603050405020304" pitchFamily="18" charset="0"/>
                <a:cs typeface="Times New Roman" panose="02020603050405020304" pitchFamily="18" charset="0"/>
              </a:rPr>
              <a:t>ل</a:t>
            </a:r>
            <a:r>
              <a:rPr lang="ar-SA" altLang="en-US" dirty="0">
                <a:latin typeface="Times New Roman" panose="02020603050405020304" pitchFamily="18" charset="0"/>
                <a:cs typeface="Times New Roman" panose="02020603050405020304" pitchFamily="18" charset="0"/>
              </a:rPr>
              <a:t>ا يكون البحث علمياً بالمعنى الصحيح إلا إذا كانت الدراسة موضوعة بالكيفية التي تكون فيها مجردة وبعيدة عن المبالغة والتحيز، وكونها أنجزت وفق أسس ومناهج وأصول وقواعد، ومرت بخطوات ومراحل، بدأت بمشكلة وانتهت بحلها، وهي قبل هذا وبعده إنجاز لعقلٍ اتصف بالمرونة وبالأفق الواسع. </a:t>
            </a:r>
            <a:endParaRPr lang="en-GB" altLang="en-US" dirty="0">
              <a:latin typeface="Times New Roman" panose="02020603050405020304" pitchFamily="18" charset="0"/>
              <a:cs typeface="Times New Roman" panose="02020603050405020304" pitchFamily="18" charset="0"/>
            </a:endParaRPr>
          </a:p>
          <a:p>
            <a:pPr algn="justLow" rtl="1">
              <a:buClr>
                <a:srgbClr val="0AAED4"/>
              </a:buClr>
              <a:buSzPct val="135000"/>
              <a:defRPr/>
            </a:pPr>
            <a:endParaRPr lang="ar-SA" altLang="en-US" dirty="0">
              <a:latin typeface="Times New Roman" panose="02020603050405020304" pitchFamily="18" charset="0"/>
              <a:cs typeface="Times New Roman" panose="02020603050405020304" pitchFamily="18" charset="0"/>
            </a:endParaRPr>
          </a:p>
          <a:p>
            <a:pPr algn="ctr" rtl="1"/>
            <a:r>
              <a:rPr lang="ar-SA" altLang="en-US" b="1" dirty="0">
                <a:solidFill>
                  <a:srgbClr val="2489A8"/>
                </a:solidFill>
              </a:rPr>
              <a:t>ما هو البحث العلمي في تعريفه وفي مناهجه وفي ميزاته وخصائصه؟ </a:t>
            </a:r>
          </a:p>
          <a:p>
            <a:pPr algn="ctr" rtl="1"/>
            <a:r>
              <a:rPr lang="ar-SA" altLang="en-US" b="1" dirty="0">
                <a:solidFill>
                  <a:srgbClr val="2489A8"/>
                </a:solidFill>
              </a:rPr>
              <a:t>            وما هي خطواته ومراحله؟</a:t>
            </a:r>
            <a:endParaRPr lang="en-GB" altLang="en-US" b="1" dirty="0">
              <a:solidFill>
                <a:srgbClr val="2489A8"/>
              </a:solidFill>
            </a:endParaRPr>
          </a:p>
        </p:txBody>
      </p:sp>
    </p:spTree>
    <p:extLst>
      <p:ext uri="{BB962C8B-B14F-4D97-AF65-F5344CB8AC3E}">
        <p14:creationId xmlns:p14="http://schemas.microsoft.com/office/powerpoint/2010/main" val="1437944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400" b="1" dirty="0">
                <a:latin typeface="Sakkal Majalla" panose="02000000000000000000" pitchFamily="2" charset="-78"/>
              </a:rPr>
              <a:t>مفهوم البحث العلمي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29559" y="1912445"/>
            <a:ext cx="10498983" cy="4154984"/>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البحث </a:t>
            </a:r>
            <a:r>
              <a:rPr kumimoji="0" lang="ar-JO" sz="2200" b="1" i="0" u="sng" strike="noStrike" kern="1200" cap="none" spc="0" normalizeH="0" baseline="0" noProof="0" dirty="0" smtClean="0">
                <a:ln>
                  <a:noFill/>
                </a:ln>
                <a:solidFill>
                  <a:prstClr val="black"/>
                </a:solidFill>
                <a:effectLst/>
                <a:uLnTx/>
                <a:uFillTx/>
                <a:latin typeface="Calibri"/>
                <a:ea typeface="+mn-ea"/>
                <a:cs typeface="Times New Roman" panose="02020603050405020304" pitchFamily="18" charset="0"/>
              </a:rPr>
              <a:t>هو:</a:t>
            </a:r>
            <a:endParaRPr kumimoji="0" lang="ar-EG"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lvl="0" algn="just" rtl="1">
              <a:lnSpc>
                <a:spcPct val="150000"/>
              </a:lnSpc>
              <a:defRPr/>
            </a:pPr>
            <a:r>
              <a:rPr lang="ar-EG" sz="2200" dirty="0">
                <a:solidFill>
                  <a:prstClr val="black"/>
                </a:solidFill>
                <a:cs typeface="Times New Roman" panose="02020603050405020304" pitchFamily="18" charset="0"/>
              </a:rPr>
              <a:t>طريقة منظمة أو فحص استفساري منظم لاكتشاف حقائق جديدة, أو التثبت والتحقق من حقائق قديمة والعلاقات التي تربط بينها أو القوانين التي تحكمها وبما يسهم في نمو المعرفة </a:t>
            </a:r>
            <a:r>
              <a:rPr lang="ar-EG" sz="2200" dirty="0" smtClean="0">
                <a:solidFill>
                  <a:prstClr val="black"/>
                </a:solidFill>
                <a:cs typeface="Times New Roman" panose="02020603050405020304" pitchFamily="18" charset="0"/>
              </a:rPr>
              <a:t>الإنسانية</a:t>
            </a:r>
            <a:r>
              <a:rPr lang="ar-JO" sz="2200" dirty="0" smtClean="0">
                <a:solidFill>
                  <a:prstClr val="black"/>
                </a:solidFill>
                <a:cs typeface="Times New Roman" panose="02020603050405020304" pitchFamily="18" charset="0"/>
              </a:rPr>
              <a:t>.</a:t>
            </a:r>
          </a:p>
          <a:p>
            <a:pPr lvl="0" algn="just" rtl="1">
              <a:lnSpc>
                <a:spcPct val="150000"/>
              </a:lnSpc>
              <a:defRPr/>
            </a:pPr>
            <a:r>
              <a:rPr lang="ar-EG" sz="2200" dirty="0">
                <a:solidFill>
                  <a:prstClr val="black"/>
                </a:solidFill>
                <a:cs typeface="Times New Roman" panose="02020603050405020304" pitchFamily="18" charset="0"/>
              </a:rPr>
              <a:t>إنه شيء يباشره الأفراد بنظام لإيجاد مخرجات بطريقة منطقية لزيادة المعرفة. إنه طريقة منظمة لإيجاد تفسيرات لظواهر اجتماعية، أو توضيح حقائق لم تفهم بصورة </a:t>
            </a:r>
            <a:r>
              <a:rPr lang="ar-EG" sz="2200" dirty="0" smtClean="0">
                <a:solidFill>
                  <a:prstClr val="black"/>
                </a:solidFill>
                <a:cs typeface="Times New Roman" panose="02020603050405020304" pitchFamily="18" charset="0"/>
              </a:rPr>
              <a:t>واقعية</a:t>
            </a:r>
            <a:r>
              <a:rPr lang="ar-JO" sz="2200" dirty="0" smtClean="0">
                <a:solidFill>
                  <a:prstClr val="black"/>
                </a:solidFill>
                <a:cs typeface="Times New Roman" panose="02020603050405020304" pitchFamily="18" charset="0"/>
              </a:rPr>
              <a:t>.</a:t>
            </a:r>
          </a:p>
          <a:p>
            <a:pPr lvl="0" algn="just" rtl="1">
              <a:lnSpc>
                <a:spcPct val="150000"/>
              </a:lnSpc>
              <a:defRPr/>
            </a:pPr>
            <a:r>
              <a:rPr lang="ar-EG" sz="2200" dirty="0">
                <a:solidFill>
                  <a:schemeClr val="accent1"/>
                </a:solidFill>
                <a:cs typeface="Times New Roman" panose="02020603050405020304" pitchFamily="18" charset="0"/>
              </a:rPr>
              <a:t>ونلاحظ تعبيرين هاميّن من هذا التعريف هما </a:t>
            </a:r>
            <a:r>
              <a:rPr lang="ar-EG" sz="2200" dirty="0">
                <a:solidFill>
                  <a:prstClr val="black"/>
                </a:solidFill>
                <a:cs typeface="Times New Roman" panose="02020603050405020304" pitchFamily="18" charset="0"/>
              </a:rPr>
              <a:t>"البحث العلمي"، و "لإيجاد أشياء" وهذا يدلل على أن البحث يركز على علاقات منطقية وليس على معتقدات فهو المحاولة الدقيقة للتوصل إلى حلول للمشكلات. فالبحث وسيلة وليس </a:t>
            </a:r>
            <a:r>
              <a:rPr lang="ar-EG" sz="2200" dirty="0" smtClean="0">
                <a:solidFill>
                  <a:prstClr val="black"/>
                </a:solidFill>
                <a:cs typeface="Times New Roman" panose="02020603050405020304" pitchFamily="18" charset="0"/>
              </a:rPr>
              <a:t>غاية</a:t>
            </a:r>
            <a:r>
              <a:rPr lang="ar-JO" sz="2200" dirty="0" smtClean="0">
                <a:solidFill>
                  <a:prstClr val="black"/>
                </a:solidFill>
                <a:cs typeface="Times New Roman" panose="02020603050405020304" pitchFamily="18" charset="0"/>
              </a:rPr>
              <a:t>.</a:t>
            </a:r>
            <a:endParaRPr lang="ar-EG" sz="2200" dirty="0">
              <a:solidFill>
                <a:prstClr val="black"/>
              </a:solidFill>
              <a:cs typeface="Times New Roman" panose="02020603050405020304" pitchFamily="18" charset="0"/>
            </a:endParaRPr>
          </a:p>
          <a:p>
            <a:pPr lvl="0" algn="just" rtl="1">
              <a:lnSpc>
                <a:spcPct val="150000"/>
              </a:lnSpc>
              <a:defRPr/>
            </a:pPr>
            <a:endParaRPr lang="ar-EG" sz="2200" dirty="0">
              <a:solidFill>
                <a:prstClr val="black"/>
              </a:solidFill>
              <a:cs typeface="Times New Roman" panose="02020603050405020304" pitchFamily="18" charset="0"/>
            </a:endParaRPr>
          </a:p>
        </p:txBody>
      </p:sp>
    </p:spTree>
    <p:extLst>
      <p:ext uri="{BB962C8B-B14F-4D97-AF65-F5344CB8AC3E}">
        <p14:creationId xmlns:p14="http://schemas.microsoft.com/office/powerpoint/2010/main" val="1505364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400" b="1" dirty="0">
                <a:latin typeface="Sakkal Majalla" panose="02000000000000000000" pitchFamily="2" charset="-78"/>
              </a:rPr>
              <a:t>مفهوم البحث العلمي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29559" y="1912445"/>
            <a:ext cx="10498983" cy="3586366"/>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JO"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البحث العلمي </a:t>
            </a:r>
            <a:r>
              <a:rPr kumimoji="0" lang="en-US" sz="2200" b="1" i="0" u="sng" strike="noStrike" kern="1200" cap="none" spc="0" normalizeH="0" baseline="0" noProof="0" dirty="0">
                <a:ln>
                  <a:noFill/>
                </a:ln>
                <a:solidFill>
                  <a:prstClr val="black"/>
                </a:solidFill>
                <a:effectLst/>
                <a:uLnTx/>
                <a:uFillTx/>
                <a:latin typeface="Calibri"/>
                <a:ea typeface="+mn-ea"/>
                <a:cs typeface="+mn-cs"/>
              </a:rPr>
              <a:t>Scientific Research </a:t>
            </a:r>
            <a:r>
              <a:rPr kumimoji="0" lang="ar-EG" sz="2200" b="1" i="0" u="sng" strike="noStrike" kern="1200" cap="none" spc="0" normalizeH="0" baseline="0" noProof="0" dirty="0">
                <a:ln>
                  <a:noFill/>
                </a:ln>
                <a:solidFill>
                  <a:prstClr val="black"/>
                </a:solidFill>
                <a:effectLst/>
                <a:uLnTx/>
                <a:uFillTx/>
                <a:latin typeface="Calibri"/>
                <a:ea typeface="+mn-ea"/>
                <a:cs typeface="+mn-cs"/>
              </a:rPr>
              <a:t> إصطلاحاً يتكون من:</a:t>
            </a:r>
            <a:endParaRPr kumimoji="0" lang="ar-EG"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indent="-342900" algn="just" rtl="1">
              <a:lnSpc>
                <a:spcPct val="150000"/>
              </a:lnSpc>
              <a:buFont typeface="Arial" panose="020B0604020202020204" pitchFamily="34" charset="0"/>
              <a:buChar char="•"/>
              <a:defRPr/>
            </a:pPr>
            <a:r>
              <a:rPr kumimoji="0" lang="ar-JO"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بحث </a:t>
            </a:r>
            <a:r>
              <a:rPr kumimoji="0" lang="en-US" sz="2200" b="1" i="0" u="sng" strike="noStrike" kern="1200" cap="none" spc="0" normalizeH="0" baseline="0" noProof="0" dirty="0">
                <a:ln>
                  <a:noFill/>
                </a:ln>
                <a:solidFill>
                  <a:prstClr val="black"/>
                </a:solidFill>
                <a:effectLst/>
                <a:uLnTx/>
                <a:uFillTx/>
                <a:latin typeface="Calibri"/>
                <a:ea typeface="+mn-ea"/>
                <a:cs typeface="+mn-cs"/>
              </a:rPr>
              <a:t>Research  </a:t>
            </a:r>
            <a:r>
              <a:rPr kumimoji="0" lang="ar-EG"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a:t>
            </a:r>
            <a:r>
              <a:rPr lang="ar-EG" sz="2200" b="1" dirty="0">
                <a:solidFill>
                  <a:prstClr val="black"/>
                </a:solidFill>
                <a:latin typeface="Calibri"/>
                <a:cs typeface="Times New Roman" panose="02020603050405020304" pitchFamily="18" charset="0"/>
              </a:rPr>
              <a:t>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تشير كلمة البحث لغوياً إلى التقصي والاستكشاف والتنقيب والتفتيش عن شيء ما. </a:t>
            </a:r>
            <a:endParaRPr kumimoji="0" lang="ar-EG"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indent="-342900" algn="just" rtl="1">
              <a:lnSpc>
                <a:spcPct val="150000"/>
              </a:lnSpc>
              <a:buFont typeface="Arial" panose="020B0604020202020204" pitchFamily="34" charset="0"/>
              <a:buChar char="•"/>
              <a:defRPr/>
            </a:pPr>
            <a:r>
              <a:rPr kumimoji="0" lang="ar-JO" sz="2200" b="1" i="0" u="sng"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علم  </a:t>
            </a:r>
            <a:r>
              <a:rPr kumimoji="0" lang="en-US" sz="2200" b="1" i="0" u="sng" strike="noStrike" kern="1200" cap="none" spc="0" normalizeH="0" baseline="0" noProof="0" dirty="0">
                <a:ln>
                  <a:noFill/>
                </a:ln>
                <a:solidFill>
                  <a:prstClr val="black"/>
                </a:solidFill>
                <a:effectLst/>
                <a:uLnTx/>
                <a:uFillTx/>
                <a:latin typeface="Calibri"/>
                <a:ea typeface="+mn-ea"/>
                <a:cs typeface="+mn-cs"/>
              </a:rPr>
              <a:t>Science</a:t>
            </a:r>
            <a:r>
              <a:rPr kumimoji="0" lang="ar-EG" sz="2200" b="1" i="0" u="sng" strike="noStrike" kern="1200" cap="none" spc="0" normalizeH="0" baseline="0" noProof="0" dirty="0">
                <a:ln>
                  <a:noFill/>
                </a:ln>
                <a:solidFill>
                  <a:prstClr val="black"/>
                </a:solidFill>
                <a:effectLst/>
                <a:uLnTx/>
                <a:uFillTx/>
                <a:latin typeface="Calibri"/>
                <a:ea typeface="+mn-ea"/>
                <a:cs typeface="+mn-cs"/>
              </a:rPr>
              <a:t>:</a:t>
            </a:r>
            <a:r>
              <a:rPr kumimoji="0" lang="ar-EG" sz="2200" b="1" i="0" strike="noStrike" kern="1200" cap="none" spc="0" normalizeH="0" baseline="0" noProof="0" dirty="0">
                <a:ln>
                  <a:noFill/>
                </a:ln>
                <a:solidFill>
                  <a:prstClr val="black"/>
                </a:solidFill>
                <a:effectLst/>
                <a:uLnTx/>
                <a:uFillTx/>
                <a:latin typeface="Calibri"/>
                <a:ea typeface="+mn-ea"/>
                <a:cs typeface="+mn-cs"/>
              </a:rPr>
              <a:t>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هو "جهد إنساني عقلي منظم، وفق منهج محدد في البحث، يشتمل على خطوات وطرائق محددة، ويؤدي إلى معرفة عن الكون والنفس والمجتمع يمكن توظيفها في تطوير أنماط الحياة وحل مشكلاتها"</a:t>
            </a:r>
            <a:endParaRPr kumimoji="0" lang="en-US" sz="2200" b="1" i="0" u="sng"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sz="2200" dirty="0">
              <a:solidFill>
                <a:prstClr val="black"/>
              </a:solidFill>
              <a:latin typeface="Calibri"/>
              <a:cs typeface="Times New Roman" panose="02020603050405020304" pitchFamily="18" charset="0"/>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بشكل </a:t>
            </a:r>
            <a:r>
              <a:rPr lang="ar-EG" sz="2200" dirty="0">
                <a:solidFill>
                  <a:prstClr val="black"/>
                </a:solidFill>
                <a:latin typeface="Calibri"/>
                <a:cs typeface="Times New Roman" panose="02020603050405020304" pitchFamily="18" charset="0"/>
              </a:rPr>
              <a:t>عام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البحث العلمي هو نتاج لحركة الإنسان وحبه للاستطلاع والاكتشاف، و</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ي</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عمل علي مساعدته في البحث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السعي </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ل</a:t>
            </a:r>
            <a:r>
              <a:rPr kumimoji="0" lang="ar-JO" sz="2200" b="0"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rPr>
              <a:t>معرفة الحقيقة، والحصول على معلومات، وتحسين أساليب الحياة، وتحقيق التقدم .</a:t>
            </a:r>
          </a:p>
        </p:txBody>
      </p:sp>
    </p:spTree>
    <p:extLst>
      <p:ext uri="{BB962C8B-B14F-4D97-AF65-F5344CB8AC3E}">
        <p14:creationId xmlns:p14="http://schemas.microsoft.com/office/powerpoint/2010/main" val="519801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مستطيل 1"/>
          <p:cNvSpPr>
            <a:spLocks noChangeArrowheads="1"/>
          </p:cNvSpPr>
          <p:nvPr/>
        </p:nvSpPr>
        <p:spPr bwMode="auto">
          <a:xfrm>
            <a:off x="2711450" y="404813"/>
            <a:ext cx="6840538" cy="646112"/>
          </a:xfrm>
          <a:prstGeom prst="rect">
            <a:avLst/>
          </a:prstGeom>
          <a:ln/>
        </p:spPr>
        <p:style>
          <a:lnRef idx="3">
            <a:schemeClr val="lt1"/>
          </a:lnRef>
          <a:fillRef idx="1">
            <a:schemeClr val="accent5"/>
          </a:fillRef>
          <a:effectRef idx="1">
            <a:schemeClr val="accent5"/>
          </a:effectRef>
          <a:fontRef idx="minor">
            <a:schemeClr val="lt1"/>
          </a:fontRef>
        </p:style>
        <p:txBody>
          <a:bodyPr>
            <a:spAutoFit/>
          </a:bodyPr>
          <a:lstStyle/>
          <a:p>
            <a:pPr algn="ctr"/>
            <a:r>
              <a:rPr lang="ar-SA" sz="3600" b="1" dirty="0"/>
              <a:t>ماذا نقصد بالبحث العلمي ؟</a:t>
            </a:r>
          </a:p>
        </p:txBody>
      </p:sp>
      <p:pic>
        <p:nvPicPr>
          <p:cNvPr id="2" name="Graphic 21">
            <a:extLst>
              <a:ext uri="{FF2B5EF4-FFF2-40B4-BE49-F238E27FC236}">
                <a16:creationId xmlns:a16="http://schemas.microsoft.com/office/drawing/2014/main" id="{5453FE0D-E3E1-2B26-70EC-56211C27A4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07B3910-9BF3-F917-66DE-E2B3E8817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Picture 3">
            <a:extLst>
              <a:ext uri="{FF2B5EF4-FFF2-40B4-BE49-F238E27FC236}">
                <a16:creationId xmlns:a16="http://schemas.microsoft.com/office/drawing/2014/main" id="{C4920BE8-609E-EFF3-0047-D78FF1114290}"/>
              </a:ext>
            </a:extLst>
          </p:cNvPr>
          <p:cNvPicPr>
            <a:picLocks noChangeAspect="1"/>
          </p:cNvPicPr>
          <p:nvPr/>
        </p:nvPicPr>
        <p:blipFill>
          <a:blip r:embed="rId4"/>
          <a:stretch>
            <a:fillRect/>
          </a:stretch>
        </p:blipFill>
        <p:spPr>
          <a:xfrm>
            <a:off x="2232974" y="1345306"/>
            <a:ext cx="7726052" cy="4674181"/>
          </a:xfrm>
          <a:prstGeom prst="rect">
            <a:avLst/>
          </a:prstGeom>
        </p:spPr>
      </p:pic>
    </p:spTree>
    <p:extLst>
      <p:ext uri="{BB962C8B-B14F-4D97-AF65-F5344CB8AC3E}">
        <p14:creationId xmlns:p14="http://schemas.microsoft.com/office/powerpoint/2010/main" val="40295924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400" b="1" dirty="0">
                <a:latin typeface="Sakkal Majalla" panose="02000000000000000000" pitchFamily="2" charset="-78"/>
              </a:rPr>
              <a:t>مفهوم البحث العلمي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29559" y="1912445"/>
            <a:ext cx="10498983" cy="3037819"/>
          </a:xfrm>
          <a:prstGeom prst="rect">
            <a:avLst/>
          </a:prstGeom>
          <a:noFill/>
        </p:spPr>
        <p:txBody>
          <a:bodyPr wrap="square">
            <a:spAutoFit/>
          </a:bodyPr>
          <a:lstStyle/>
          <a:p>
            <a:pPr algn="just" rtl="1">
              <a:lnSpc>
                <a:spcPct val="250000"/>
              </a:lnSpc>
            </a:pPr>
            <a:r>
              <a:rPr lang="ar-JO" sz="2000" dirty="0">
                <a:cs typeface="+mj-cs"/>
              </a:rPr>
              <a:t>يمكن تعريف البحث العلمي على أنه:</a:t>
            </a:r>
          </a:p>
          <a:p>
            <a:pPr marL="342900" indent="-342900" algn="just" rtl="1">
              <a:lnSpc>
                <a:spcPct val="250000"/>
              </a:lnSpc>
              <a:buFont typeface="Arial" panose="020B0604020202020204" pitchFamily="34" charset="0"/>
              <a:buChar char="•"/>
            </a:pPr>
            <a:r>
              <a:rPr lang="ar-JO" sz="2000" dirty="0">
                <a:cs typeface="+mj-cs"/>
              </a:rPr>
              <a:t>الجهد المنظم والموجه للوصول لحلول للمشكلات باستخدام مناهج وأساليب وأدوات علمية.</a:t>
            </a:r>
          </a:p>
          <a:p>
            <a:pPr marL="342900" indent="-342900" algn="just" rtl="1">
              <a:lnSpc>
                <a:spcPct val="250000"/>
              </a:lnSpc>
              <a:buFont typeface="Arial" panose="020B0604020202020204" pitchFamily="34" charset="0"/>
              <a:buChar char="•"/>
            </a:pPr>
            <a:r>
              <a:rPr lang="ar-JO" sz="2000" dirty="0">
                <a:cs typeface="+mj-cs"/>
              </a:rPr>
              <a:t>أسلوب منظم، منطقي، موضوعي ودقيق يتوصل إلي النتائج بناءً علي  أسس وأدلة.</a:t>
            </a:r>
          </a:p>
          <a:p>
            <a:pPr marL="342900" indent="-342900" algn="just" rtl="1">
              <a:lnSpc>
                <a:spcPct val="250000"/>
              </a:lnSpc>
              <a:buFont typeface="Arial" panose="020B0604020202020204" pitchFamily="34" charset="0"/>
              <a:buChar char="•"/>
            </a:pPr>
            <a:r>
              <a:rPr lang="ar-JO" sz="2000" dirty="0">
                <a:cs typeface="+mj-cs"/>
              </a:rPr>
              <a:t>المحاولة الدقيقة الناقدة للتوصل إلي حلول للمشكلات التي تواجه الإنسان و تحيره و تقف أمام تحقيقه لأهدافه</a:t>
            </a:r>
          </a:p>
        </p:txBody>
      </p:sp>
    </p:spTree>
    <p:extLst>
      <p:ext uri="{BB962C8B-B14F-4D97-AF65-F5344CB8AC3E}">
        <p14:creationId xmlns:p14="http://schemas.microsoft.com/office/powerpoint/2010/main" val="3703924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400" b="1" dirty="0">
                <a:latin typeface="Sakkal Majalla" panose="02000000000000000000" pitchFamily="2" charset="-78"/>
              </a:rPr>
              <a:t>مفهوم البحث العلمي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29559" y="1912445"/>
            <a:ext cx="10498983" cy="3747180"/>
          </a:xfrm>
          <a:prstGeom prst="rect">
            <a:avLst/>
          </a:prstGeom>
          <a:noFill/>
        </p:spPr>
        <p:txBody>
          <a:bodyPr wrap="square">
            <a:spAutoFit/>
          </a:bodyPr>
          <a:lstStyle/>
          <a:p>
            <a:pPr algn="just" rtl="1">
              <a:lnSpc>
                <a:spcPct val="150000"/>
              </a:lnSpc>
              <a:defRPr/>
            </a:pPr>
            <a:r>
              <a:rPr lang="ar-EG" sz="2000" dirty="0"/>
              <a:t>وبناء على ما سبق يُعرف البحث العلمي بأنه:</a:t>
            </a:r>
          </a:p>
          <a:p>
            <a:pPr algn="just" rtl="1">
              <a:lnSpc>
                <a:spcPct val="150000"/>
              </a:lnSpc>
              <a:defRPr/>
            </a:pPr>
            <a:r>
              <a:rPr lang="ar-SA" sz="2000" dirty="0"/>
              <a:t>«</a:t>
            </a:r>
            <a:r>
              <a:rPr lang="en-US" sz="2000" dirty="0"/>
              <a:t> </a:t>
            </a:r>
            <a:r>
              <a:rPr lang="ar-SA" sz="2000" b="1" i="1" dirty="0"/>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2000" b="1" dirty="0"/>
              <a:t>» </a:t>
            </a:r>
            <a:r>
              <a:rPr lang="ar-SA" sz="2000" dirty="0">
                <a:latin typeface="Andalus" pitchFamily="18" charset="-78"/>
                <a:cs typeface="Andalus" pitchFamily="18" charset="-78"/>
              </a:rPr>
              <a:t>حافظ (2012) </a:t>
            </a:r>
            <a:endParaRPr lang="ar-EG" sz="2000" dirty="0">
              <a:latin typeface="Andalus" pitchFamily="18" charset="-78"/>
              <a:cs typeface="Andalus" pitchFamily="18" charset="-78"/>
            </a:endParaRPr>
          </a:p>
          <a:p>
            <a:pPr algn="just" rtl="1">
              <a:lnSpc>
                <a:spcPct val="150000"/>
              </a:lnSpc>
              <a:defRPr/>
            </a:pPr>
            <a:endParaRPr lang="ar-EG" sz="2000" dirty="0">
              <a:latin typeface="Andalus" pitchFamily="18" charset="-78"/>
              <a:cs typeface="Andalus" pitchFamily="18" charset="-78"/>
            </a:endParaRPr>
          </a:p>
          <a:p>
            <a:pPr rtl="1">
              <a:lnSpc>
                <a:spcPct val="150000"/>
              </a:lnSpc>
            </a:pPr>
            <a:r>
              <a:rPr lang="en-US" sz="2000" dirty="0">
                <a:latin typeface="Andalus" pitchFamily="18" charset="-78"/>
                <a:cs typeface="Andalus" pitchFamily="18"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Sekaran and Bougie (2010)</a:t>
            </a:r>
            <a:endParaRPr lang="ar-SA" sz="2000" dirty="0">
              <a:latin typeface="Andalus" pitchFamily="18" charset="-78"/>
              <a:cs typeface="Andalus" pitchFamily="18" charset="-78"/>
            </a:endParaRPr>
          </a:p>
        </p:txBody>
      </p:sp>
    </p:spTree>
    <p:extLst>
      <p:ext uri="{BB962C8B-B14F-4D97-AF65-F5344CB8AC3E}">
        <p14:creationId xmlns:p14="http://schemas.microsoft.com/office/powerpoint/2010/main" val="108209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2513150" y="1019069"/>
            <a:ext cx="580494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JO" sz="2400" b="1" dirty="0">
                <a:latin typeface="Sakkal Majalla" panose="02000000000000000000" pitchFamily="2" charset="-78"/>
              </a:rPr>
              <a:t>مفهوم البحث العلمي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29559" y="1912445"/>
            <a:ext cx="10498983" cy="3076291"/>
          </a:xfrm>
          <a:prstGeom prst="rect">
            <a:avLst/>
          </a:prstGeom>
          <a:noFill/>
        </p:spPr>
        <p:txBody>
          <a:bodyPr wrap="square">
            <a:spAutoFit/>
          </a:bodyPr>
          <a:lstStyle/>
          <a:p>
            <a:pPr algn="just" rtl="1">
              <a:lnSpc>
                <a:spcPct val="200000"/>
              </a:lnSpc>
            </a:pPr>
            <a:r>
              <a:rPr lang="ar-JO" sz="2000" b="1" u="sng" dirty="0">
                <a:cs typeface="+mj-cs"/>
              </a:rPr>
              <a:t>وأخيرا يجب أن يتضمن البحث العلمي ما يلي:</a:t>
            </a:r>
          </a:p>
          <a:p>
            <a:pPr marL="342900" indent="-342900" algn="just" rtl="1">
              <a:lnSpc>
                <a:spcPct val="200000"/>
              </a:lnSpc>
              <a:buFontTx/>
              <a:buChar char="-"/>
            </a:pPr>
            <a:r>
              <a:rPr lang="ar-JO" sz="2000" dirty="0">
                <a:cs typeface="+mj-cs"/>
              </a:rPr>
              <a:t>هدف واضح للبحث العلمي.</a:t>
            </a:r>
          </a:p>
          <a:p>
            <a:pPr marL="342900" indent="-342900" algn="just" rtl="1">
              <a:lnSpc>
                <a:spcPct val="200000"/>
              </a:lnSpc>
              <a:buFontTx/>
              <a:buChar char="-"/>
            </a:pPr>
            <a:r>
              <a:rPr lang="ar-JO" sz="2000" dirty="0">
                <a:cs typeface="+mj-cs"/>
              </a:rPr>
              <a:t>جمع البيانات العلمية.</a:t>
            </a:r>
          </a:p>
          <a:p>
            <a:pPr marL="342900" indent="-342900" algn="just" rtl="1">
              <a:lnSpc>
                <a:spcPct val="200000"/>
              </a:lnSpc>
              <a:buFontTx/>
              <a:buChar char="-"/>
            </a:pPr>
            <a:r>
              <a:rPr lang="ar-JO" sz="2000" dirty="0">
                <a:cs typeface="+mj-cs"/>
              </a:rPr>
              <a:t>التحليل العلمي وتفسير البيانات.</a:t>
            </a:r>
          </a:p>
          <a:p>
            <a:pPr marL="342900" indent="-342900" algn="just" rtl="1">
              <a:lnSpc>
                <a:spcPct val="200000"/>
              </a:lnSpc>
              <a:buFontTx/>
              <a:buChar char="-"/>
            </a:pPr>
            <a:r>
              <a:rPr lang="ar-JO" sz="2000" dirty="0">
                <a:cs typeface="+mj-cs"/>
              </a:rPr>
              <a:t>التعامل مع مشكلة معينة.</a:t>
            </a:r>
          </a:p>
        </p:txBody>
      </p:sp>
    </p:spTree>
    <p:extLst>
      <p:ext uri="{BB962C8B-B14F-4D97-AF65-F5344CB8AC3E}">
        <p14:creationId xmlns:p14="http://schemas.microsoft.com/office/powerpoint/2010/main" val="3245350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12FDBC9D-29B4-49ED-5FCB-313AFFC5C384}"/>
              </a:ext>
            </a:extLst>
          </p:cNvPr>
          <p:cNvGrpSpPr/>
          <p:nvPr/>
        </p:nvGrpSpPr>
        <p:grpSpPr>
          <a:xfrm>
            <a:off x="1752600" y="1398712"/>
            <a:ext cx="8640960" cy="4393856"/>
            <a:chOff x="1752600" y="1398712"/>
            <a:chExt cx="8640960" cy="4393856"/>
          </a:xfrm>
        </p:grpSpPr>
        <p:sp>
          <p:nvSpPr>
            <p:cNvPr id="11" name="Down Arrow 10">
              <a:extLst>
                <a:ext uri="{FF2B5EF4-FFF2-40B4-BE49-F238E27FC236}">
                  <a16:creationId xmlns:a16="http://schemas.microsoft.com/office/drawing/2014/main" id="{E7296B79-E929-4EC7-95C9-67472132F743}"/>
                </a:ext>
              </a:extLst>
            </p:cNvPr>
            <p:cNvSpPr/>
            <p:nvPr/>
          </p:nvSpPr>
          <p:spPr>
            <a:xfrm>
              <a:off x="8087594" y="2262808"/>
              <a:ext cx="285752" cy="2520280"/>
            </a:xfrm>
            <a:prstGeom prst="downArrow">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endParaRPr lang="en-GB"/>
            </a:p>
          </p:txBody>
        </p:sp>
        <p:grpSp>
          <p:nvGrpSpPr>
            <p:cNvPr id="13" name="Group 12">
              <a:extLst>
                <a:ext uri="{FF2B5EF4-FFF2-40B4-BE49-F238E27FC236}">
                  <a16:creationId xmlns:a16="http://schemas.microsoft.com/office/drawing/2014/main" id="{11663974-1CA0-65DB-B5B3-F48E6995C6F8}"/>
                </a:ext>
              </a:extLst>
            </p:cNvPr>
            <p:cNvGrpSpPr/>
            <p:nvPr/>
          </p:nvGrpSpPr>
          <p:grpSpPr>
            <a:xfrm>
              <a:off x="1752600" y="1398712"/>
              <a:ext cx="8640960" cy="4393856"/>
              <a:chOff x="1752600" y="1398712"/>
              <a:chExt cx="8640960" cy="4393856"/>
            </a:xfrm>
          </p:grpSpPr>
          <p:sp>
            <p:nvSpPr>
              <p:cNvPr id="2" name="Rounded Rectangle 1">
                <a:extLst>
                  <a:ext uri="{FF2B5EF4-FFF2-40B4-BE49-F238E27FC236}">
                    <a16:creationId xmlns:a16="http://schemas.microsoft.com/office/drawing/2014/main" id="{8A1521B6-C263-4382-84F9-0769E50A03F2}"/>
                  </a:ext>
                </a:extLst>
              </p:cNvPr>
              <p:cNvSpPr/>
              <p:nvPr/>
            </p:nvSpPr>
            <p:spPr>
              <a:xfrm>
                <a:off x="3192760" y="1398712"/>
                <a:ext cx="5976664" cy="865188"/>
              </a:xfrm>
              <a:prstGeom prst="roundRect">
                <a:avLst/>
              </a:prstGeom>
              <a:ln/>
            </p:spPr>
            <p:style>
              <a:lnRef idx="2">
                <a:schemeClr val="accent5">
                  <a:shade val="15000"/>
                </a:schemeClr>
              </a:lnRef>
              <a:fillRef idx="1">
                <a:schemeClr val="accent5"/>
              </a:fillRef>
              <a:effectRef idx="0">
                <a:schemeClr val="accent5"/>
              </a:effectRef>
              <a:fontRef idx="minor">
                <a:schemeClr val="lt1"/>
              </a:fontRef>
            </p:style>
            <p:txBody>
              <a:bodyPr rtlCol="1" anchor="ctr"/>
              <a:lstStyle/>
              <a:p>
                <a:pPr algn="ctr">
                  <a:defRPr/>
                </a:pPr>
                <a:r>
                  <a:rPr lang="ar-SA" sz="3200" b="1" dirty="0">
                    <a:solidFill>
                      <a:schemeClr val="tx1"/>
                    </a:solidFill>
                    <a:latin typeface="Times New Roman" pitchFamily="18" charset="0"/>
                    <a:cs typeface="Times New Roman" pitchFamily="18" charset="0"/>
                  </a:rPr>
                  <a:t>أهــــداف البحــــث العلمــــــي</a:t>
                </a:r>
              </a:p>
            </p:txBody>
          </p:sp>
          <p:sp>
            <p:nvSpPr>
              <p:cNvPr id="9" name="Down Arrow 8">
                <a:extLst>
                  <a:ext uri="{FF2B5EF4-FFF2-40B4-BE49-F238E27FC236}">
                    <a16:creationId xmlns:a16="http://schemas.microsoft.com/office/drawing/2014/main" id="{C9589BC4-875C-4516-BBE7-C69A1FA6AF88}"/>
                  </a:ext>
                </a:extLst>
              </p:cNvPr>
              <p:cNvSpPr/>
              <p:nvPr/>
            </p:nvSpPr>
            <p:spPr>
              <a:xfrm>
                <a:off x="8811664" y="2262808"/>
                <a:ext cx="285752" cy="500066"/>
              </a:xfrm>
              <a:prstGeom prst="downArrow">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endParaRPr lang="en-GB"/>
              </a:p>
            </p:txBody>
          </p:sp>
          <p:sp>
            <p:nvSpPr>
              <p:cNvPr id="12" name="Rounded Rectangle 11">
                <a:extLst>
                  <a:ext uri="{FF2B5EF4-FFF2-40B4-BE49-F238E27FC236}">
                    <a16:creationId xmlns:a16="http://schemas.microsoft.com/office/drawing/2014/main" id="{DAC2A3DE-294A-4B2F-9206-78C85034E986}"/>
                  </a:ext>
                </a:extLst>
              </p:cNvPr>
              <p:cNvSpPr/>
              <p:nvPr/>
            </p:nvSpPr>
            <p:spPr>
              <a:xfrm>
                <a:off x="8519642" y="2838872"/>
                <a:ext cx="1873918" cy="862956"/>
              </a:xfrm>
              <a:prstGeom prst="roundRect">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r>
                  <a:rPr lang="ar-SA" sz="2800" b="1" dirty="0">
                    <a:solidFill>
                      <a:schemeClr val="tx1"/>
                    </a:solidFill>
                  </a:rPr>
                  <a:t>الوصف</a:t>
                </a:r>
              </a:p>
              <a:p>
                <a:pPr algn="ctr">
                  <a:defRPr/>
                </a:pPr>
                <a:r>
                  <a:rPr lang="en-US" sz="2400" b="1" dirty="0">
                    <a:solidFill>
                      <a:srgbClr val="136AA5"/>
                    </a:solidFill>
                    <a:latin typeface="Times New Roman" pitchFamily="18" charset="0"/>
                    <a:cs typeface="Times New Roman" pitchFamily="18" charset="0"/>
                  </a:rPr>
                  <a:t>Description</a:t>
                </a:r>
                <a:endParaRPr lang="en-GB" sz="2400" b="1" dirty="0">
                  <a:solidFill>
                    <a:srgbClr val="136AA5"/>
                  </a:solidFill>
                  <a:latin typeface="Times New Roman" pitchFamily="18" charset="0"/>
                  <a:cs typeface="Times New Roman" pitchFamily="18" charset="0"/>
                </a:endParaRPr>
              </a:p>
            </p:txBody>
          </p:sp>
          <p:sp>
            <p:nvSpPr>
              <p:cNvPr id="14" name="Rounded Rectangle 13">
                <a:extLst>
                  <a:ext uri="{FF2B5EF4-FFF2-40B4-BE49-F238E27FC236}">
                    <a16:creationId xmlns:a16="http://schemas.microsoft.com/office/drawing/2014/main" id="{E3CE06C2-5DD3-46FA-AF6A-DEC79FC1A966}"/>
                  </a:ext>
                </a:extLst>
              </p:cNvPr>
              <p:cNvSpPr/>
              <p:nvPr/>
            </p:nvSpPr>
            <p:spPr>
              <a:xfrm>
                <a:off x="7114346" y="4855096"/>
                <a:ext cx="2232248" cy="857256"/>
              </a:xfrm>
              <a:prstGeom prst="roundRect">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r>
                  <a:rPr lang="ar-SA" sz="2800" b="1" dirty="0">
                    <a:solidFill>
                      <a:schemeClr val="tx1"/>
                    </a:solidFill>
                  </a:rPr>
                  <a:t>التفسير</a:t>
                </a:r>
              </a:p>
              <a:p>
                <a:pPr algn="ctr">
                  <a:defRPr/>
                </a:pPr>
                <a:r>
                  <a:rPr lang="en-US" sz="2400" b="1" dirty="0">
                    <a:solidFill>
                      <a:srgbClr val="136AA5"/>
                    </a:solidFill>
                    <a:latin typeface="Times New Roman" pitchFamily="18" charset="0"/>
                    <a:cs typeface="Times New Roman" pitchFamily="18" charset="0"/>
                  </a:rPr>
                  <a:t>Interpretation</a:t>
                </a:r>
                <a:endParaRPr lang="en-GB" sz="2400" b="1" dirty="0">
                  <a:solidFill>
                    <a:srgbClr val="136AA5"/>
                  </a:solidFill>
                  <a:latin typeface="Times New Roman" pitchFamily="18" charset="0"/>
                  <a:cs typeface="Times New Roman" pitchFamily="18" charset="0"/>
                </a:endParaRPr>
              </a:p>
            </p:txBody>
          </p:sp>
          <p:sp>
            <p:nvSpPr>
              <p:cNvPr id="23" name="Down Arrow 22">
                <a:extLst>
                  <a:ext uri="{FF2B5EF4-FFF2-40B4-BE49-F238E27FC236}">
                    <a16:creationId xmlns:a16="http://schemas.microsoft.com/office/drawing/2014/main" id="{1A6CAAA6-7AD2-4AFD-A19A-137A86F165D8}"/>
                  </a:ext>
                </a:extLst>
              </p:cNvPr>
              <p:cNvSpPr/>
              <p:nvPr/>
            </p:nvSpPr>
            <p:spPr>
              <a:xfrm>
                <a:off x="6709734" y="2262808"/>
                <a:ext cx="288032" cy="1584176"/>
              </a:xfrm>
              <a:prstGeom prst="downArrow">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endParaRPr lang="en-GB"/>
              </a:p>
            </p:txBody>
          </p:sp>
          <p:sp>
            <p:nvSpPr>
              <p:cNvPr id="24" name="Down Arrow 23">
                <a:extLst>
                  <a:ext uri="{FF2B5EF4-FFF2-40B4-BE49-F238E27FC236}">
                    <a16:creationId xmlns:a16="http://schemas.microsoft.com/office/drawing/2014/main" id="{9074A836-D115-441C-A95D-9FA86BB98C35}"/>
                  </a:ext>
                </a:extLst>
              </p:cNvPr>
              <p:cNvSpPr/>
              <p:nvPr/>
            </p:nvSpPr>
            <p:spPr>
              <a:xfrm>
                <a:off x="5208984" y="2283826"/>
                <a:ext cx="288032" cy="576064"/>
              </a:xfrm>
              <a:prstGeom prst="downArrow">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endParaRPr lang="en-GB"/>
              </a:p>
            </p:txBody>
          </p:sp>
          <p:sp>
            <p:nvSpPr>
              <p:cNvPr id="25" name="Down Arrow 24">
                <a:extLst>
                  <a:ext uri="{FF2B5EF4-FFF2-40B4-BE49-F238E27FC236}">
                    <a16:creationId xmlns:a16="http://schemas.microsoft.com/office/drawing/2014/main" id="{27D71D65-EC98-436D-8B67-E5D5E4DC447E}"/>
                  </a:ext>
                </a:extLst>
              </p:cNvPr>
              <p:cNvSpPr/>
              <p:nvPr/>
            </p:nvSpPr>
            <p:spPr>
              <a:xfrm>
                <a:off x="3991118" y="2283826"/>
                <a:ext cx="288032" cy="2592288"/>
              </a:xfrm>
              <a:prstGeom prst="downArrow">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endParaRPr lang="en-GB"/>
              </a:p>
            </p:txBody>
          </p:sp>
          <p:sp>
            <p:nvSpPr>
              <p:cNvPr id="26" name="Rounded Rectangle 25">
                <a:extLst>
                  <a:ext uri="{FF2B5EF4-FFF2-40B4-BE49-F238E27FC236}">
                    <a16:creationId xmlns:a16="http://schemas.microsoft.com/office/drawing/2014/main" id="{5712D5CD-CCD9-43F0-ACBC-5024E1CF4A9A}"/>
                  </a:ext>
                </a:extLst>
              </p:cNvPr>
              <p:cNvSpPr/>
              <p:nvPr/>
            </p:nvSpPr>
            <p:spPr>
              <a:xfrm>
                <a:off x="5497016" y="3920132"/>
                <a:ext cx="2448272" cy="862956"/>
              </a:xfrm>
              <a:prstGeom prst="roundRect">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r>
                  <a:rPr lang="ar-JO" sz="2800" b="1" dirty="0">
                    <a:solidFill>
                      <a:schemeClr val="tx1"/>
                    </a:solidFill>
                  </a:rPr>
                  <a:t>التنبؤ</a:t>
                </a:r>
                <a:endParaRPr lang="ar-SA" sz="2800" b="1" dirty="0">
                  <a:solidFill>
                    <a:schemeClr val="tx1"/>
                  </a:solidFill>
                </a:endParaRPr>
              </a:p>
              <a:p>
                <a:pPr algn="ctr">
                  <a:defRPr/>
                </a:pPr>
                <a:r>
                  <a:rPr lang="en-US" sz="2400" b="1" dirty="0">
                    <a:solidFill>
                      <a:srgbClr val="136AA5"/>
                    </a:solidFill>
                    <a:latin typeface="Times New Roman" pitchFamily="18" charset="0"/>
                    <a:cs typeface="Times New Roman" pitchFamily="18" charset="0"/>
                  </a:rPr>
                  <a:t>Prediction</a:t>
                </a:r>
                <a:endParaRPr lang="en-GB" sz="2400" b="1" dirty="0">
                  <a:solidFill>
                    <a:srgbClr val="136AA5"/>
                  </a:solidFill>
                  <a:latin typeface="Times New Roman" pitchFamily="18" charset="0"/>
                  <a:cs typeface="Times New Roman" pitchFamily="18" charset="0"/>
                </a:endParaRPr>
              </a:p>
            </p:txBody>
          </p:sp>
          <p:sp>
            <p:nvSpPr>
              <p:cNvPr id="27" name="Rounded Rectangle 26">
                <a:extLst>
                  <a:ext uri="{FF2B5EF4-FFF2-40B4-BE49-F238E27FC236}">
                    <a16:creationId xmlns:a16="http://schemas.microsoft.com/office/drawing/2014/main" id="{3D815F1A-2882-469A-8152-945138477EA4}"/>
                  </a:ext>
                </a:extLst>
              </p:cNvPr>
              <p:cNvSpPr/>
              <p:nvPr/>
            </p:nvSpPr>
            <p:spPr>
              <a:xfrm>
                <a:off x="4344888" y="2892664"/>
                <a:ext cx="2016224" cy="862956"/>
              </a:xfrm>
              <a:prstGeom prst="roundRect">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r>
                  <a:rPr lang="ar-JO" sz="2800" b="1" dirty="0">
                    <a:solidFill>
                      <a:schemeClr val="tx1"/>
                    </a:solidFill>
                  </a:rPr>
                  <a:t>التحقق</a:t>
                </a:r>
                <a:endParaRPr lang="ar-SA" sz="2800" b="1" dirty="0">
                  <a:solidFill>
                    <a:schemeClr val="tx1"/>
                  </a:solidFill>
                </a:endParaRPr>
              </a:p>
              <a:p>
                <a:pPr algn="ctr">
                  <a:defRPr/>
                </a:pPr>
                <a:r>
                  <a:rPr lang="en-US" sz="2400" b="1" dirty="0">
                    <a:solidFill>
                      <a:srgbClr val="136AA5"/>
                    </a:solidFill>
                    <a:latin typeface="Times New Roman" pitchFamily="18" charset="0"/>
                    <a:cs typeface="Times New Roman" pitchFamily="18" charset="0"/>
                  </a:rPr>
                  <a:t>Validation</a:t>
                </a:r>
                <a:endParaRPr lang="en-GB" sz="2400" b="1" dirty="0">
                  <a:solidFill>
                    <a:srgbClr val="136AA5"/>
                  </a:solidFill>
                  <a:latin typeface="Times New Roman" pitchFamily="18" charset="0"/>
                  <a:cs typeface="Times New Roman" pitchFamily="18" charset="0"/>
                </a:endParaRPr>
              </a:p>
            </p:txBody>
          </p:sp>
          <p:sp>
            <p:nvSpPr>
              <p:cNvPr id="28" name="Rounded Rectangle 27">
                <a:extLst>
                  <a:ext uri="{FF2B5EF4-FFF2-40B4-BE49-F238E27FC236}">
                    <a16:creationId xmlns:a16="http://schemas.microsoft.com/office/drawing/2014/main" id="{09A0D959-3261-42BF-9022-CA123714D2C9}"/>
                  </a:ext>
                </a:extLst>
              </p:cNvPr>
              <p:cNvSpPr/>
              <p:nvPr/>
            </p:nvSpPr>
            <p:spPr>
              <a:xfrm>
                <a:off x="3019010" y="4935312"/>
                <a:ext cx="2232248" cy="857256"/>
              </a:xfrm>
              <a:prstGeom prst="roundRect">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r>
                  <a:rPr lang="ar-JO" sz="2800" b="1" dirty="0" smtClean="0">
                    <a:solidFill>
                      <a:schemeClr val="tx1"/>
                    </a:solidFill>
                  </a:rPr>
                  <a:t>الضبط</a:t>
                </a:r>
                <a:endParaRPr lang="ar-SA" sz="2800" b="1" dirty="0">
                  <a:solidFill>
                    <a:schemeClr val="tx1"/>
                  </a:solidFill>
                </a:endParaRPr>
              </a:p>
              <a:p>
                <a:pPr algn="ctr">
                  <a:defRPr/>
                </a:pPr>
                <a:r>
                  <a:rPr lang="en-US" sz="2400" b="1" dirty="0">
                    <a:solidFill>
                      <a:srgbClr val="136AA5"/>
                    </a:solidFill>
                    <a:latin typeface="Times New Roman" pitchFamily="18" charset="0"/>
                    <a:cs typeface="Times New Roman" pitchFamily="18" charset="0"/>
                  </a:rPr>
                  <a:t>Control</a:t>
                </a:r>
                <a:endParaRPr lang="en-GB" sz="2400" b="1" dirty="0">
                  <a:solidFill>
                    <a:srgbClr val="136AA5"/>
                  </a:solidFill>
                  <a:latin typeface="Times New Roman" pitchFamily="18" charset="0"/>
                  <a:cs typeface="Times New Roman" pitchFamily="18" charset="0"/>
                </a:endParaRPr>
              </a:p>
            </p:txBody>
          </p:sp>
          <p:sp>
            <p:nvSpPr>
              <p:cNvPr id="29" name="Down Arrow 28">
                <a:extLst>
                  <a:ext uri="{FF2B5EF4-FFF2-40B4-BE49-F238E27FC236}">
                    <a16:creationId xmlns:a16="http://schemas.microsoft.com/office/drawing/2014/main" id="{FBDB8DDA-8635-46F3-BA9F-8C3A3B377247}"/>
                  </a:ext>
                </a:extLst>
              </p:cNvPr>
              <p:cNvSpPr/>
              <p:nvPr/>
            </p:nvSpPr>
            <p:spPr>
              <a:xfrm>
                <a:off x="3264768" y="2262808"/>
                <a:ext cx="285752" cy="1368152"/>
              </a:xfrm>
              <a:prstGeom prst="downArrow">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endParaRPr lang="en-GB"/>
              </a:p>
            </p:txBody>
          </p:sp>
          <p:sp>
            <p:nvSpPr>
              <p:cNvPr id="30" name="Rounded Rectangle 29">
                <a:extLst>
                  <a:ext uri="{FF2B5EF4-FFF2-40B4-BE49-F238E27FC236}">
                    <a16:creationId xmlns:a16="http://schemas.microsoft.com/office/drawing/2014/main" id="{0ED3385B-D727-4ABB-B526-8EBB6DD9116D}"/>
                  </a:ext>
                </a:extLst>
              </p:cNvPr>
              <p:cNvSpPr/>
              <p:nvPr/>
            </p:nvSpPr>
            <p:spPr>
              <a:xfrm>
                <a:off x="1752600" y="3702968"/>
                <a:ext cx="1944216" cy="857256"/>
              </a:xfrm>
              <a:prstGeom prst="roundRect">
                <a:avLst/>
              </a:prstGeom>
              <a:ln/>
            </p:spPr>
            <p:style>
              <a:lnRef idx="2">
                <a:schemeClr val="accent3">
                  <a:shade val="15000"/>
                </a:schemeClr>
              </a:lnRef>
              <a:fillRef idx="1">
                <a:schemeClr val="accent3"/>
              </a:fillRef>
              <a:effectRef idx="0">
                <a:schemeClr val="accent3"/>
              </a:effectRef>
              <a:fontRef idx="minor">
                <a:schemeClr val="lt1"/>
              </a:fontRef>
            </p:style>
            <p:txBody>
              <a:bodyPr anchor="ctr"/>
              <a:lstStyle/>
              <a:p>
                <a:pPr algn="ctr">
                  <a:defRPr/>
                </a:pPr>
                <a:r>
                  <a:rPr lang="ar-JO" sz="2800" b="1" dirty="0">
                    <a:solidFill>
                      <a:schemeClr val="tx1"/>
                    </a:solidFill>
                  </a:rPr>
                  <a:t>حقائق جديدة</a:t>
                </a:r>
                <a:endParaRPr lang="ar-SA" sz="2800" b="1" dirty="0">
                  <a:solidFill>
                    <a:schemeClr val="tx1"/>
                  </a:solidFill>
                </a:endParaRPr>
              </a:p>
              <a:p>
                <a:pPr algn="ctr">
                  <a:defRPr/>
                </a:pPr>
                <a:r>
                  <a:rPr lang="en-US" sz="2400" b="1" dirty="0">
                    <a:solidFill>
                      <a:srgbClr val="136AA5"/>
                    </a:solidFill>
                    <a:latin typeface="Times New Roman" pitchFamily="18" charset="0"/>
                    <a:cs typeface="Times New Roman" pitchFamily="18" charset="0"/>
                  </a:rPr>
                  <a:t>New Facts</a:t>
                </a:r>
                <a:endParaRPr lang="en-GB" sz="2400" b="1" dirty="0">
                  <a:solidFill>
                    <a:srgbClr val="136AA5"/>
                  </a:solidFill>
                  <a:latin typeface="Times New Roman" pitchFamily="18" charset="0"/>
                  <a:cs typeface="Times New Roman" pitchFamily="18" charset="0"/>
                </a:endParaRPr>
              </a:p>
            </p:txBody>
          </p:sp>
        </p:grpSp>
      </p:grpSp>
      <p:pic>
        <p:nvPicPr>
          <p:cNvPr id="3" name="Graphic 21">
            <a:extLst>
              <a:ext uri="{FF2B5EF4-FFF2-40B4-BE49-F238E27FC236}">
                <a16:creationId xmlns:a16="http://schemas.microsoft.com/office/drawing/2014/main" id="{6276B564-1400-B2FE-CC24-B57027BBEE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D850219-8A09-3E23-91C5-853BB4D49F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48820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5819242" y="1696722"/>
            <a:ext cx="5526249" cy="83099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Description</a:t>
            </a:r>
            <a:r>
              <a:rPr kumimoji="0" lang="ar-JO"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وصف الظواهر</a:t>
            </a:r>
            <a:r>
              <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
            <a:b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2167390"/>
            <a:ext cx="10498983" cy="3198120"/>
          </a:xfrm>
          <a:prstGeom prst="rect">
            <a:avLst/>
          </a:prstGeom>
          <a:noFill/>
        </p:spPr>
        <p:txBody>
          <a:bodyPr wrap="square">
            <a:spAutoFit/>
          </a:bodyPr>
          <a:lstStyle/>
          <a:p>
            <a:pPr marL="342900" marR="0" lvl="0" indent="-342900" algn="just" rtl="1" fontAlgn="auto">
              <a:lnSpc>
                <a:spcPct val="200000"/>
              </a:lnSpc>
              <a:spcBef>
                <a:spcPts val="1000"/>
              </a:spcBef>
              <a:spcAft>
                <a:spcPts val="0"/>
              </a:spcAft>
              <a:buClrTx/>
              <a:buSzTx/>
              <a:buFont typeface="Arial" panose="020B0604020202020204" pitchFamily="34" charset="0"/>
              <a:buChar char="•"/>
              <a:tabLst/>
              <a:defRPr/>
            </a:pPr>
            <a:r>
              <a:rPr lang="ar-JO" sz="2400" dirty="0">
                <a:cs typeface="+mj-cs"/>
              </a:rPr>
              <a:t>هو الوصف المحدد لملامح الأشياء والظواهر، فهو جمع البيانات المتعلقة بالظواهر والأهداف وتصنيفها وترتيبها, مثل: إعداد العاطلين عن العمل, ومعدلات </a:t>
            </a:r>
            <a:r>
              <a:rPr lang="ar-JO" sz="2400" dirty="0" smtClean="0">
                <a:cs typeface="+mj-cs"/>
              </a:rPr>
              <a:t>الولادة.</a:t>
            </a:r>
            <a:endParaRPr lang="ar-JO" sz="2400" dirty="0">
              <a:cs typeface="+mj-cs"/>
            </a:endParaRPr>
          </a:p>
          <a:p>
            <a:pPr marL="342900" marR="0" lvl="0" indent="-342900" algn="just" rtl="1" fontAlgn="auto">
              <a:lnSpc>
                <a:spcPct val="200000"/>
              </a:lnSpc>
              <a:spcBef>
                <a:spcPts val="1000"/>
              </a:spcBef>
              <a:spcAft>
                <a:spcPts val="0"/>
              </a:spcAft>
              <a:buClrTx/>
              <a:buSzTx/>
              <a:buFont typeface="Arial" panose="020B0604020202020204" pitchFamily="34" charset="0"/>
              <a:buChar char="•"/>
              <a:tabLst/>
              <a:defRPr/>
            </a:pPr>
            <a:r>
              <a:rPr lang="ar-JO" sz="2400" dirty="0" smtClean="0">
                <a:cs typeface="+mj-cs"/>
              </a:rPr>
              <a:t>يمثل </a:t>
            </a:r>
            <a:r>
              <a:rPr lang="ar-JO" sz="2400" dirty="0">
                <a:cs typeface="+mj-cs"/>
              </a:rPr>
              <a:t>الوصف الجهود المبذولة لإعطاء وصف مصور للظاهرة قيد الدراسة.</a:t>
            </a:r>
          </a:p>
          <a:p>
            <a:pPr marL="342900" marR="0" lvl="0" indent="-342900" algn="just" rtl="1" fontAlgn="auto">
              <a:lnSpc>
                <a:spcPct val="200000"/>
              </a:lnSpc>
              <a:spcBef>
                <a:spcPts val="1000"/>
              </a:spcBef>
              <a:spcAft>
                <a:spcPts val="0"/>
              </a:spcAft>
              <a:buClrTx/>
              <a:buSzTx/>
              <a:buFont typeface="Arial" panose="020B0604020202020204" pitchFamily="34" charset="0"/>
              <a:buChar char="•"/>
              <a:tabLst/>
              <a:defRPr/>
            </a:pPr>
            <a:r>
              <a:rPr lang="ar-EG" sz="2400" dirty="0" smtClean="0">
                <a:cs typeface="+mj-cs"/>
              </a:rPr>
              <a:t>يهدف</a:t>
            </a:r>
            <a:r>
              <a:rPr lang="ar-JO" sz="2400" dirty="0" smtClean="0">
                <a:cs typeface="+mj-cs"/>
              </a:rPr>
              <a:t> </a:t>
            </a:r>
            <a:r>
              <a:rPr lang="ar-JO" sz="2400" dirty="0">
                <a:cs typeface="+mj-cs"/>
              </a:rPr>
              <a:t>الباحث </a:t>
            </a:r>
            <a:r>
              <a:rPr lang="ar-EG" sz="2400" dirty="0">
                <a:cs typeface="+mj-cs"/>
              </a:rPr>
              <a:t>من وصف ظاهرة البحث </a:t>
            </a:r>
            <a:r>
              <a:rPr lang="ar-JO" sz="2400" dirty="0">
                <a:cs typeface="+mj-cs"/>
              </a:rPr>
              <a:t>العثور على إجابات للأسئلة </a:t>
            </a:r>
            <a:r>
              <a:rPr lang="ar-JO" sz="2400" b="1" dirty="0">
                <a:cs typeface="+mj-cs"/>
              </a:rPr>
              <a:t>"ماذا" و"من" و"أين؟"</a:t>
            </a:r>
            <a:endParaRPr lang="en-US" sz="2400" b="1" dirty="0">
              <a:cs typeface="+mj-cs"/>
            </a:endParaRPr>
          </a:p>
        </p:txBody>
      </p:sp>
      <p:sp>
        <p:nvSpPr>
          <p:cNvPr id="8" name="TextBox 7">
            <a:extLst>
              <a:ext uri="{FF2B5EF4-FFF2-40B4-BE49-F238E27FC236}">
                <a16:creationId xmlns:a16="http://schemas.microsoft.com/office/drawing/2014/main" id="{134BAED4-9751-11A5-58B3-B1CE7411FD8C}"/>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أهداف البحث العلمي</a:t>
            </a:r>
          </a:p>
        </p:txBody>
      </p:sp>
    </p:spTree>
    <p:extLst>
      <p:ext uri="{BB962C8B-B14F-4D97-AF65-F5344CB8AC3E}">
        <p14:creationId xmlns:p14="http://schemas.microsoft.com/office/powerpoint/2010/main" val="1879099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ABE7110-4178-7A30-4CF2-21CDA4B28CB6}"/>
              </a:ext>
            </a:extLst>
          </p:cNvPr>
          <p:cNvSpPr txBox="1"/>
          <p:nvPr/>
        </p:nvSpPr>
        <p:spPr>
          <a:xfrm>
            <a:off x="5775855" y="1853137"/>
            <a:ext cx="5447814" cy="46166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ar-EG" sz="2400" b="1" dirty="0">
                <a:latin typeface="Arial" panose="020B0604020202020204" pitchFamily="34" charset="0"/>
                <a:cs typeface="Arial" panose="020B0604020202020204" pitchFamily="34" charset="0"/>
              </a:rPr>
              <a:t> </a:t>
            </a:r>
            <a:r>
              <a:rPr lang="en-GB" sz="2400" b="1" dirty="0">
                <a:latin typeface="Arial" panose="020B0604020202020204" pitchFamily="34" charset="0"/>
                <a:cs typeface="Arial" panose="020B0604020202020204" pitchFamily="34" charset="0"/>
              </a:rPr>
              <a:t>Interpretation </a:t>
            </a:r>
            <a:r>
              <a:rPr lang="ar-JO" sz="2400" b="1" dirty="0" smtClean="0">
                <a:latin typeface="Arial" panose="020B0604020202020204" pitchFamily="34" charset="0"/>
                <a:cs typeface="Arial" panose="020B0604020202020204" pitchFamily="34" charset="0"/>
              </a:rPr>
              <a:t>تفسير الظواهر</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2167390"/>
            <a:ext cx="10498983" cy="3303468"/>
          </a:xfrm>
          <a:prstGeom prst="rect">
            <a:avLst/>
          </a:prstGeom>
          <a:noFill/>
        </p:spPr>
        <p:txBody>
          <a:bodyPr wrap="square">
            <a:spAutoFit/>
          </a:bodyPr>
          <a:lstStyle/>
          <a:p>
            <a:pPr marL="342900" marR="0" lvl="0" indent="-342900" algn="just" rtl="1" fontAlgn="auto">
              <a:lnSpc>
                <a:spcPct val="200000"/>
              </a:lnSpc>
              <a:spcBef>
                <a:spcPts val="1000"/>
              </a:spcBef>
              <a:spcAft>
                <a:spcPts val="0"/>
              </a:spcAft>
              <a:buClrTx/>
              <a:buSzTx/>
              <a:buFont typeface="Arial" panose="020B0604020202020204" pitchFamily="34" charset="0"/>
              <a:buChar char="•"/>
              <a:tabLst/>
              <a:defRPr/>
            </a:pPr>
            <a:r>
              <a:rPr lang="ar-JO" sz="2400" dirty="0">
                <a:cs typeface="+mj-cs"/>
              </a:rPr>
              <a:t>وفي التفسير، يهتم الباحث باستكشاف أسباب سلوك معين أو عوامل وقوع حدث معين.</a:t>
            </a:r>
          </a:p>
          <a:p>
            <a:pPr marL="342900" marR="0" lvl="0" indent="-342900" algn="just" rtl="1" fontAlgn="auto">
              <a:lnSpc>
                <a:spcPct val="200000"/>
              </a:lnSpc>
              <a:spcBef>
                <a:spcPts val="1000"/>
              </a:spcBef>
              <a:spcAft>
                <a:spcPts val="0"/>
              </a:spcAft>
              <a:buClrTx/>
              <a:buSzTx/>
              <a:buFont typeface="Arial" panose="020B0604020202020204" pitchFamily="34" charset="0"/>
              <a:buChar char="•"/>
              <a:tabLst/>
              <a:defRPr/>
            </a:pPr>
            <a:r>
              <a:rPr lang="ar-JO" sz="2400" dirty="0">
                <a:cs typeface="+mj-cs"/>
              </a:rPr>
              <a:t> وهو ينطوي على فهم العلاقة بين السبب والنتيجة بين الظواهر</a:t>
            </a:r>
            <a:r>
              <a:rPr lang="ar-JO" sz="2400" dirty="0" smtClean="0">
                <a:cs typeface="+mj-cs"/>
              </a:rPr>
              <a:t>.</a:t>
            </a:r>
          </a:p>
          <a:p>
            <a:pPr marL="342900" marR="0" lvl="0" indent="-342900" algn="just" rtl="1" fontAlgn="auto">
              <a:lnSpc>
                <a:spcPct val="200000"/>
              </a:lnSpc>
              <a:spcBef>
                <a:spcPts val="1000"/>
              </a:spcBef>
              <a:spcAft>
                <a:spcPts val="0"/>
              </a:spcAft>
              <a:buClrTx/>
              <a:buSzTx/>
              <a:buFont typeface="Arial" panose="020B0604020202020204" pitchFamily="34" charset="0"/>
              <a:buChar char="•"/>
              <a:tabLst/>
              <a:defRPr/>
            </a:pPr>
            <a:r>
              <a:rPr lang="ar-JO" sz="2400" dirty="0">
                <a:cs typeface="+mj-cs"/>
              </a:rPr>
              <a:t>تتضمن اكتشاف الظواهر والأسباب التي أدت إلى حدوثها ويعتمد على التحليل والمقارنة والربط بين العناصر المختلفة للتوصل إلى معرفة الأسباب، والوصول إلى عدة تساؤلات مثل: </a:t>
            </a:r>
            <a:r>
              <a:rPr lang="ar-JO" sz="2400" b="1" dirty="0">
                <a:cs typeface="+mj-cs"/>
              </a:rPr>
              <a:t>لماذا؟ وكيف</a:t>
            </a:r>
            <a:r>
              <a:rPr lang="ar-JO" sz="2400" b="1" dirty="0" smtClean="0">
                <a:cs typeface="+mj-cs"/>
              </a:rPr>
              <a:t>؟</a:t>
            </a:r>
            <a:endParaRPr lang="ar-JO" sz="2400" b="1" dirty="0">
              <a:cs typeface="+mj-cs"/>
            </a:endParaRPr>
          </a:p>
        </p:txBody>
      </p:sp>
      <p:sp>
        <p:nvSpPr>
          <p:cNvPr id="8" name="TextBox 7">
            <a:extLst>
              <a:ext uri="{FF2B5EF4-FFF2-40B4-BE49-F238E27FC236}">
                <a16:creationId xmlns:a16="http://schemas.microsoft.com/office/drawing/2014/main" id="{7DEDFA00-C1ED-2584-0A59-AE6E3B17644D}"/>
              </a:ext>
            </a:extLst>
          </p:cNvPr>
          <p:cNvSpPr txBox="1"/>
          <p:nvPr/>
        </p:nvSpPr>
        <p:spPr>
          <a:xfrm>
            <a:off x="2466016" y="1103570"/>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أهداف البحث العلمي</a:t>
            </a:r>
          </a:p>
        </p:txBody>
      </p:sp>
    </p:spTree>
    <p:extLst>
      <p:ext uri="{BB962C8B-B14F-4D97-AF65-F5344CB8AC3E}">
        <p14:creationId xmlns:p14="http://schemas.microsoft.com/office/powerpoint/2010/main" val="1265725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1477964"/>
            <a:ext cx="10498983" cy="4524315"/>
          </a:xfrm>
          <a:prstGeom prst="rect">
            <a:avLst/>
          </a:prstGeom>
          <a:noFill/>
        </p:spPr>
        <p:txBody>
          <a:bodyPr wrap="square">
            <a:spAutoFit/>
          </a:bodyPr>
          <a:lstStyle/>
          <a:p>
            <a:pPr algn="just" rtl="1">
              <a:lnSpc>
                <a:spcPct val="200000"/>
              </a:lnSpc>
            </a:pPr>
            <a:r>
              <a:rPr lang="ar-JO" sz="2400" b="1" dirty="0" smtClean="0">
                <a:latin typeface="Arial" panose="020B0604020202020204" pitchFamily="34" charset="0"/>
                <a:cs typeface="Arial" panose="020B0604020202020204" pitchFamily="34" charset="0"/>
              </a:rPr>
              <a:t>التنبؤ بالظواهر</a:t>
            </a:r>
            <a:r>
              <a:rPr lang="ar-EG" sz="2400" b="1" dirty="0" smtClean="0">
                <a:latin typeface="Arial" panose="020B0604020202020204" pitchFamily="34" charset="0"/>
                <a:cs typeface="Arial" panose="020B0604020202020204" pitchFamily="34" charset="0"/>
              </a:rPr>
              <a:t> </a:t>
            </a:r>
            <a:r>
              <a:rPr lang="en-GB" sz="2400" b="1" i="0" u="none" strike="noStrike" baseline="0" dirty="0">
                <a:latin typeface="Arial" panose="020B0604020202020204" pitchFamily="34" charset="0"/>
                <a:cs typeface="Arial" panose="020B0604020202020204" pitchFamily="34" charset="0"/>
              </a:rPr>
              <a:t>Prediction</a:t>
            </a:r>
            <a:endParaRPr lang="ar-EG" sz="2400" dirty="0">
              <a:cs typeface="+mj-cs"/>
            </a:endParaRPr>
          </a:p>
          <a:p>
            <a:pPr marL="342900" indent="-342900" algn="just" rtl="1">
              <a:lnSpc>
                <a:spcPct val="200000"/>
              </a:lnSpc>
              <a:buFont typeface="Arial" panose="020B0604020202020204" pitchFamily="34" charset="0"/>
              <a:buChar char="•"/>
            </a:pPr>
            <a:r>
              <a:rPr lang="ar-JO" sz="2400" dirty="0">
                <a:cs typeface="+mj-cs"/>
              </a:rPr>
              <a:t>هي محاولة التنبؤ بما سيكون عليه حدث معين في المستقبل مثل: التنبؤ بمعدلات البطالة، التنبؤ بحجم المبيعات. ويرتبط التنبؤ ارتباطاً وثيقاً بمدى ثبات الظواهر موضوع الدراسة، وقد يساعد تفسير الظواهر في التنبؤ بما يمكن أن يحدث في المستقبل والتعامل معه واستثماره بما </a:t>
            </a:r>
            <a:r>
              <a:rPr lang="ar-JO" sz="2400" dirty="0" smtClean="0">
                <a:cs typeface="+mj-cs"/>
              </a:rPr>
              <a:t>ينفع.</a:t>
            </a:r>
          </a:p>
          <a:p>
            <a:pPr marL="342900" indent="-342900" algn="just" rtl="1">
              <a:lnSpc>
                <a:spcPct val="200000"/>
              </a:lnSpc>
              <a:buFont typeface="Arial" panose="020B0604020202020204" pitchFamily="34" charset="0"/>
              <a:buChar char="•"/>
            </a:pPr>
            <a:r>
              <a:rPr lang="ar-EG" sz="2400" dirty="0" smtClean="0">
                <a:cs typeface="+mj-cs"/>
              </a:rPr>
              <a:t>حيث </a:t>
            </a:r>
            <a:r>
              <a:rPr lang="ar-JO" sz="2400" dirty="0">
                <a:cs typeface="+mj-cs"/>
              </a:rPr>
              <a:t>يتم التعميم لتفسير الماضي والتنبؤ بما سيحدث في المستقبل.</a:t>
            </a:r>
          </a:p>
          <a:p>
            <a:pPr marL="342900" indent="-342900" algn="just" rtl="1">
              <a:lnSpc>
                <a:spcPct val="200000"/>
              </a:lnSpc>
              <a:buFont typeface="Arial" panose="020B0604020202020204" pitchFamily="34" charset="0"/>
              <a:buChar char="•"/>
            </a:pPr>
            <a:r>
              <a:rPr lang="ar-EG" sz="2400" dirty="0">
                <a:cs typeface="+mj-cs"/>
              </a:rPr>
              <a:t>ويستخدم </a:t>
            </a:r>
            <a:r>
              <a:rPr lang="ar-JO" sz="2400" dirty="0">
                <a:cs typeface="+mj-cs"/>
              </a:rPr>
              <a:t>إطار مفاهيمي أو نظرية واسعة النطاق للتنبؤ بالمتغير محل الاهتمام</a:t>
            </a:r>
            <a:r>
              <a:rPr lang="ar-JO" sz="2400" dirty="0"/>
              <a:t>.</a:t>
            </a:r>
            <a:endParaRPr lang="en-US" sz="2400" dirty="0"/>
          </a:p>
        </p:txBody>
      </p:sp>
      <p:sp>
        <p:nvSpPr>
          <p:cNvPr id="8" name="TextBox 7">
            <a:extLst>
              <a:ext uri="{FF2B5EF4-FFF2-40B4-BE49-F238E27FC236}">
                <a16:creationId xmlns:a16="http://schemas.microsoft.com/office/drawing/2014/main" id="{F5E82E78-76E0-1713-36FE-9F99FFB08D29}"/>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أهداف البحث العلمي</a:t>
            </a:r>
          </a:p>
        </p:txBody>
      </p:sp>
    </p:spTree>
    <p:extLst>
      <p:ext uri="{BB962C8B-B14F-4D97-AF65-F5344CB8AC3E}">
        <p14:creationId xmlns:p14="http://schemas.microsoft.com/office/powerpoint/2010/main" val="2538350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968331" y="1529972"/>
            <a:ext cx="10498983" cy="2331216"/>
          </a:xfrm>
          <a:prstGeom prst="rect">
            <a:avLst/>
          </a:prstGeom>
          <a:noFill/>
        </p:spPr>
        <p:txBody>
          <a:bodyPr wrap="square">
            <a:spAutoFit/>
          </a:bodyPr>
          <a:lstStyle/>
          <a:p>
            <a:pPr algn="just" rtl="1">
              <a:lnSpc>
                <a:spcPct val="200000"/>
              </a:lnSpc>
              <a:spcBef>
                <a:spcPts val="1000"/>
              </a:spcBef>
              <a:defRPr/>
            </a:pPr>
            <a:r>
              <a:rPr lang="ar-EG" sz="2400" b="1" dirty="0" smtClean="0">
                <a:latin typeface="Arial" panose="020B0604020202020204" pitchFamily="34" charset="0"/>
                <a:cs typeface="Arial" panose="020B0604020202020204" pitchFamily="34" charset="0"/>
              </a:rPr>
              <a:t>التحقق</a:t>
            </a:r>
            <a:r>
              <a:rPr lang="ar-JO" sz="2400" b="1" dirty="0" smtClean="0">
                <a:latin typeface="Arial" panose="020B0604020202020204" pitchFamily="34" charset="0"/>
                <a:cs typeface="Arial" panose="020B0604020202020204" pitchFamily="34" charset="0"/>
              </a:rPr>
              <a:t> من الظواهر</a:t>
            </a:r>
            <a:r>
              <a:rPr lang="ar-EG" sz="2400" b="1" dirty="0" smtClean="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Validation</a:t>
            </a:r>
            <a:endParaRPr lang="ar-EG" sz="2400" dirty="0">
              <a:cs typeface="+mj-cs"/>
            </a:endParaRPr>
          </a:p>
          <a:p>
            <a:pPr marL="342900" indent="-342900" algn="just" rtl="1">
              <a:lnSpc>
                <a:spcPct val="200000"/>
              </a:lnSpc>
              <a:spcBef>
                <a:spcPts val="1000"/>
              </a:spcBef>
              <a:buFont typeface="Arial" panose="020B0604020202020204" pitchFamily="34" charset="0"/>
              <a:buChar char="•"/>
              <a:defRPr/>
            </a:pPr>
            <a:r>
              <a:rPr lang="ar-JO" sz="2400" dirty="0">
                <a:cs typeface="+mj-cs"/>
              </a:rPr>
              <a:t>التحقق يعني أن يقوم الباحث بإجراء دراسته حول موضوع سبق أن درسه باحث آخر مع اختلاف العينة أو بيئة التطبيق أو الطريقة المستخدمة أو الفترة.</a:t>
            </a:r>
            <a:endParaRPr lang="en-US" sz="2400" dirty="0">
              <a:cs typeface="+mj-cs"/>
            </a:endParaRPr>
          </a:p>
        </p:txBody>
      </p:sp>
      <p:sp>
        <p:nvSpPr>
          <p:cNvPr id="8" name="TextBox 7">
            <a:extLst>
              <a:ext uri="{FF2B5EF4-FFF2-40B4-BE49-F238E27FC236}">
                <a16:creationId xmlns:a16="http://schemas.microsoft.com/office/drawing/2014/main" id="{F5E82E78-76E0-1713-36FE-9F99FFB08D29}"/>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أهداف البحث العلمي</a:t>
            </a:r>
          </a:p>
        </p:txBody>
      </p:sp>
    </p:spTree>
    <p:extLst>
      <p:ext uri="{BB962C8B-B14F-4D97-AF65-F5344CB8AC3E}">
        <p14:creationId xmlns:p14="http://schemas.microsoft.com/office/powerpoint/2010/main" val="1416560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724686" y="1777002"/>
            <a:ext cx="10498983" cy="3970318"/>
          </a:xfrm>
          <a:prstGeom prst="rect">
            <a:avLst/>
          </a:prstGeom>
          <a:noFill/>
        </p:spPr>
        <p:txBody>
          <a:bodyPr wrap="square">
            <a:spAutoFit/>
          </a:bodyPr>
          <a:lstStyle/>
          <a:p>
            <a:pPr algn="just" rtl="1">
              <a:lnSpc>
                <a:spcPct val="150000"/>
              </a:lnSpc>
            </a:pPr>
            <a:r>
              <a:rPr lang="ar-JO" sz="2400" b="1" dirty="0">
                <a:latin typeface="Arial" panose="020B0604020202020204" pitchFamily="34" charset="0"/>
                <a:cs typeface="+mj-cs"/>
              </a:rPr>
              <a:t>الضبط أو السيطرة على </a:t>
            </a:r>
            <a:r>
              <a:rPr lang="ar-JO" sz="2400" b="1" dirty="0" smtClean="0">
                <a:latin typeface="Arial" panose="020B0604020202020204" pitchFamily="34" charset="0"/>
                <a:cs typeface="+mj-cs"/>
              </a:rPr>
              <a:t>الظواهر</a:t>
            </a:r>
            <a:r>
              <a:rPr lang="ar-EG" sz="2400" b="1" dirty="0" smtClean="0">
                <a:latin typeface="Arial" panose="020B0604020202020204" pitchFamily="34" charset="0"/>
                <a:cs typeface="+mj-cs"/>
              </a:rPr>
              <a:t> </a:t>
            </a:r>
            <a:r>
              <a:rPr lang="en-GB" sz="2400" b="1" i="0" u="none" strike="noStrike" baseline="0" dirty="0">
                <a:latin typeface="Arial" panose="020B0604020202020204" pitchFamily="34" charset="0"/>
                <a:cs typeface="+mj-cs"/>
              </a:rPr>
              <a:t>Control</a:t>
            </a:r>
            <a:endParaRPr lang="ar-EG" sz="2400" dirty="0">
              <a:cs typeface="+mj-cs"/>
            </a:endParaRPr>
          </a:p>
          <a:p>
            <a:pPr marL="342900" indent="-342900" algn="just" rtl="1">
              <a:lnSpc>
                <a:spcPct val="150000"/>
              </a:lnSpc>
              <a:buFont typeface="Arial" panose="020B0604020202020204" pitchFamily="34" charset="0"/>
              <a:buChar char="•"/>
            </a:pPr>
            <a:r>
              <a:rPr lang="ar-JO" sz="2400" dirty="0">
                <a:cs typeface="+mj-cs"/>
              </a:rPr>
              <a:t>ويعني التحكم في العوامل التي تحكم الظواهر وتؤدي إلى وقوعها أو منعها. ويعتبر التحكم والضبط الهدف النهائي للعلم والذي سيعمل على زيادة قدرة الباحث في التحكم بالظواهر وضبطها وتطويعها لخدمته وتحديد العلاقات التي تربط بين الأشياء</a:t>
            </a:r>
            <a:r>
              <a:rPr lang="ar-JO" sz="2400" dirty="0" smtClean="0">
                <a:cs typeface="+mj-cs"/>
              </a:rPr>
              <a:t>.</a:t>
            </a:r>
          </a:p>
          <a:p>
            <a:pPr algn="just" rtl="1">
              <a:lnSpc>
                <a:spcPct val="150000"/>
              </a:lnSpc>
            </a:pPr>
            <a:endParaRPr lang="ar-JO" sz="2400" dirty="0">
              <a:cs typeface="+mj-cs"/>
            </a:endParaRPr>
          </a:p>
          <a:p>
            <a:pPr algn="just" rtl="1">
              <a:lnSpc>
                <a:spcPct val="150000"/>
              </a:lnSpc>
            </a:pPr>
            <a:r>
              <a:rPr lang="ar-JO" sz="2400" b="1" dirty="0" smtClean="0">
                <a:latin typeface="Arial" panose="020B0604020202020204" pitchFamily="34" charset="0"/>
                <a:cs typeface="+mj-cs"/>
              </a:rPr>
              <a:t>حقائق </a:t>
            </a:r>
            <a:r>
              <a:rPr lang="ar-JO" sz="2400" b="1" dirty="0">
                <a:latin typeface="Arial" panose="020B0604020202020204" pitchFamily="34" charset="0"/>
                <a:cs typeface="+mj-cs"/>
              </a:rPr>
              <a:t>جديدة </a:t>
            </a:r>
            <a:r>
              <a:rPr lang="en-GB" sz="2400" b="1" dirty="0">
                <a:latin typeface="Arial" panose="020B0604020202020204" pitchFamily="34" charset="0"/>
                <a:cs typeface="+mj-cs"/>
              </a:rPr>
              <a:t>New Facts</a:t>
            </a:r>
            <a:endParaRPr lang="ar-EG" sz="2400" b="1" dirty="0">
              <a:latin typeface="Arial" panose="020B0604020202020204" pitchFamily="34" charset="0"/>
              <a:cs typeface="+mj-cs"/>
            </a:endParaRPr>
          </a:p>
          <a:p>
            <a:pPr marL="342900" indent="-342900" algn="just" rtl="1">
              <a:lnSpc>
                <a:spcPct val="150000"/>
              </a:lnSpc>
              <a:buFont typeface="Arial" panose="020B0604020202020204" pitchFamily="34" charset="0"/>
              <a:buChar char="•"/>
            </a:pPr>
            <a:r>
              <a:rPr lang="ar-JO" sz="2400" dirty="0">
                <a:cs typeface="+mj-cs"/>
              </a:rPr>
              <a:t>أحد أهداف البحث العلمي هو الإضافة إلى المعرفة في مجال معين.</a:t>
            </a:r>
            <a:endParaRPr lang="ar-EG" sz="2400" b="1" dirty="0">
              <a:latin typeface="Arial" panose="020B0604020202020204" pitchFamily="34" charset="0"/>
              <a:cs typeface="+mj-cs"/>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أهداف البحث العلمي</a:t>
            </a:r>
          </a:p>
        </p:txBody>
      </p:sp>
    </p:spTree>
    <p:extLst>
      <p:ext uri="{BB962C8B-B14F-4D97-AF65-F5344CB8AC3E}">
        <p14:creationId xmlns:p14="http://schemas.microsoft.com/office/powerpoint/2010/main" val="2146788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D2CC51E3-4B5B-4671-AE24-1D4353094A26}"/>
              </a:ext>
            </a:extLst>
          </p:cNvPr>
          <p:cNvSpPr>
            <a:spLocks noChangeArrowheads="1"/>
          </p:cNvSpPr>
          <p:nvPr/>
        </p:nvSpPr>
        <p:spPr bwMode="auto">
          <a:xfrm>
            <a:off x="1139252" y="1462377"/>
            <a:ext cx="907551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r>
              <a:rPr lang="ar-SA" altLang="en-US" sz="2400" b="1" dirty="0">
                <a:solidFill>
                  <a:srgbClr val="1198B3"/>
                </a:solidFill>
              </a:rPr>
              <a:t>لا يأتي العمل على بحث علمي من فراغ، بل </a:t>
            </a:r>
            <a:r>
              <a:rPr lang="ar-JO" altLang="en-US" sz="2400" b="1" dirty="0">
                <a:solidFill>
                  <a:srgbClr val="1198B3"/>
                </a:solidFill>
              </a:rPr>
              <a:t>لهدف أو أهداف </a:t>
            </a:r>
            <a:r>
              <a:rPr lang="ar-SA" altLang="en-US" sz="2400" b="1" dirty="0">
                <a:solidFill>
                  <a:srgbClr val="1198B3"/>
                </a:solidFill>
              </a:rPr>
              <a:t>عديدة، منها </a:t>
            </a:r>
            <a:r>
              <a:rPr lang="ar-JO" altLang="en-US" sz="2400" b="1" dirty="0">
                <a:solidFill>
                  <a:srgbClr val="1198B3"/>
                </a:solidFill>
              </a:rPr>
              <a:t>أهداف</a:t>
            </a:r>
            <a:r>
              <a:rPr lang="ar-SA" altLang="en-US" sz="2400" b="1" dirty="0">
                <a:solidFill>
                  <a:srgbClr val="1198B3"/>
                </a:solidFill>
              </a:rPr>
              <a:t> شخصية ومنها </a:t>
            </a:r>
            <a:r>
              <a:rPr lang="ar-JO" altLang="en-US" sz="2400" b="1" dirty="0">
                <a:solidFill>
                  <a:srgbClr val="1198B3"/>
                </a:solidFill>
              </a:rPr>
              <a:t>أهداف</a:t>
            </a:r>
            <a:r>
              <a:rPr lang="ar-SA" altLang="en-US" sz="2400" b="1" dirty="0">
                <a:solidFill>
                  <a:srgbClr val="1198B3"/>
                </a:solidFill>
              </a:rPr>
              <a:t> موضوعية. </a:t>
            </a:r>
            <a:endParaRPr lang="en-GB" altLang="en-US" sz="2400" b="1" dirty="0">
              <a:solidFill>
                <a:srgbClr val="1198B3"/>
              </a:solidFill>
            </a:endParaRPr>
          </a:p>
        </p:txBody>
      </p:sp>
      <p:sp>
        <p:nvSpPr>
          <p:cNvPr id="11" name="Rectangle 8">
            <a:extLst>
              <a:ext uri="{FF2B5EF4-FFF2-40B4-BE49-F238E27FC236}">
                <a16:creationId xmlns:a16="http://schemas.microsoft.com/office/drawing/2014/main" id="{39C85D46-E826-415F-8BA8-024C255F1681}"/>
              </a:ext>
            </a:extLst>
          </p:cNvPr>
          <p:cNvSpPr>
            <a:spLocks noChangeArrowheads="1"/>
          </p:cNvSpPr>
          <p:nvPr/>
        </p:nvSpPr>
        <p:spPr bwMode="auto">
          <a:xfrm>
            <a:off x="2743200" y="2662238"/>
            <a:ext cx="5969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5000"/>
              <a:buFont typeface="Arial" panose="020B0604020202020204" pitchFamily="34" charset="0"/>
              <a:buChar char="•"/>
            </a:pPr>
            <a:r>
              <a:rPr lang="ar-SA" altLang="en-US" sz="2400" dirty="0"/>
              <a:t>الرغبة في زيادة العلم والمعرفة.</a:t>
            </a:r>
            <a:endParaRPr lang="en-GB" altLang="en-US" sz="2400" dirty="0"/>
          </a:p>
        </p:txBody>
      </p:sp>
      <p:sp>
        <p:nvSpPr>
          <p:cNvPr id="13" name="Rounded Rectangle 12">
            <a:extLst>
              <a:ext uri="{FF2B5EF4-FFF2-40B4-BE49-F238E27FC236}">
                <a16:creationId xmlns:a16="http://schemas.microsoft.com/office/drawing/2014/main" id="{E7A3F77D-728A-443D-A07E-D8A475756011}"/>
              </a:ext>
            </a:extLst>
          </p:cNvPr>
          <p:cNvSpPr/>
          <p:nvPr/>
        </p:nvSpPr>
        <p:spPr>
          <a:xfrm>
            <a:off x="9083823" y="3575122"/>
            <a:ext cx="1584176" cy="1220716"/>
          </a:xfrm>
          <a:prstGeom prst="roundRect">
            <a:avLst/>
          </a:prstGeom>
          <a:solidFill>
            <a:schemeClr val="accent2"/>
          </a:solidFill>
          <a:ln>
            <a:noFill/>
          </a:ln>
          <a:effectLst/>
          <a:scene3d>
            <a:camera prst="orthographicFront">
              <a:rot lat="0" lon="0" rev="0"/>
            </a:camera>
            <a:lightRig rig="contrasting" dir="t">
              <a:rot lat="0" lon="0" rev="7800000"/>
            </a:lightRig>
          </a:scene3d>
          <a:sp3d>
            <a:bevelT w="139700" h="139700"/>
          </a:sp3d>
        </p:spPr>
        <p:style>
          <a:lnRef idx="0">
            <a:schemeClr val="accent3"/>
          </a:lnRef>
          <a:fillRef idx="3">
            <a:schemeClr val="accent3"/>
          </a:fillRef>
          <a:effectRef idx="3">
            <a:schemeClr val="accent3"/>
          </a:effectRef>
          <a:fontRef idx="minor">
            <a:schemeClr val="lt1"/>
          </a:fontRef>
        </p:style>
        <p:txBody>
          <a:bodyPr anchor="ctr"/>
          <a:lstStyle/>
          <a:p>
            <a:pPr algn="ctr">
              <a:defRPr/>
            </a:pPr>
            <a:r>
              <a:rPr lang="ar-JO" sz="2800" b="1" dirty="0">
                <a:solidFill>
                  <a:schemeClr val="tx1"/>
                </a:solidFill>
              </a:rPr>
              <a:t>الأهداف</a:t>
            </a:r>
            <a:r>
              <a:rPr lang="ar-SA" sz="2800" b="1" dirty="0">
                <a:solidFill>
                  <a:schemeClr val="tx1"/>
                </a:solidFill>
              </a:rPr>
              <a:t> الشخصية</a:t>
            </a:r>
            <a:endParaRPr lang="en-GB" sz="2800" b="1" dirty="0">
              <a:solidFill>
                <a:schemeClr val="tx1"/>
              </a:solidFill>
            </a:endParaRPr>
          </a:p>
        </p:txBody>
      </p:sp>
      <p:sp>
        <p:nvSpPr>
          <p:cNvPr id="14" name="Rectangle 8">
            <a:extLst>
              <a:ext uri="{FF2B5EF4-FFF2-40B4-BE49-F238E27FC236}">
                <a16:creationId xmlns:a16="http://schemas.microsoft.com/office/drawing/2014/main" id="{68069494-C98B-4C7A-AD5E-12DE79E99A27}"/>
              </a:ext>
            </a:extLst>
          </p:cNvPr>
          <p:cNvSpPr>
            <a:spLocks noChangeArrowheads="1"/>
          </p:cNvSpPr>
          <p:nvPr/>
        </p:nvSpPr>
        <p:spPr bwMode="auto">
          <a:xfrm>
            <a:off x="1800300" y="3195638"/>
            <a:ext cx="6905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5000"/>
              <a:buFont typeface="Arial" panose="020B0604020202020204" pitchFamily="34" charset="0"/>
              <a:buChar char="•"/>
            </a:pPr>
            <a:r>
              <a:rPr lang="ar-SA" altLang="en-US" sz="2400" dirty="0"/>
              <a:t>الرغبة في تحقيق درجة أو مرتبة علمية معينة.</a:t>
            </a:r>
            <a:endParaRPr lang="en-GB" altLang="en-US" sz="2400" dirty="0"/>
          </a:p>
        </p:txBody>
      </p:sp>
      <p:sp>
        <p:nvSpPr>
          <p:cNvPr id="17" name="Rectangle 8">
            <a:extLst>
              <a:ext uri="{FF2B5EF4-FFF2-40B4-BE49-F238E27FC236}">
                <a16:creationId xmlns:a16="http://schemas.microsoft.com/office/drawing/2014/main" id="{32E9C400-6E7F-43CF-9A96-97C20361E875}"/>
              </a:ext>
            </a:extLst>
          </p:cNvPr>
          <p:cNvSpPr>
            <a:spLocks noChangeArrowheads="1"/>
          </p:cNvSpPr>
          <p:nvPr/>
        </p:nvSpPr>
        <p:spPr bwMode="auto">
          <a:xfrm>
            <a:off x="1828801" y="3729038"/>
            <a:ext cx="69072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5000"/>
              <a:buFont typeface="Arial" panose="020B0604020202020204" pitchFamily="34" charset="0"/>
              <a:buChar char="•"/>
            </a:pPr>
            <a:r>
              <a:rPr lang="ar-SA" altLang="en-US" sz="2400" dirty="0"/>
              <a:t>الرغبة في الحصول على جائزة مخصصة لغرض محدد.</a:t>
            </a:r>
            <a:endParaRPr lang="en-GB" altLang="en-US" sz="2400" dirty="0"/>
          </a:p>
        </p:txBody>
      </p:sp>
      <p:sp>
        <p:nvSpPr>
          <p:cNvPr id="18" name="Rectangle 8">
            <a:extLst>
              <a:ext uri="{FF2B5EF4-FFF2-40B4-BE49-F238E27FC236}">
                <a16:creationId xmlns:a16="http://schemas.microsoft.com/office/drawing/2014/main" id="{D1E55B21-DE87-48C1-BDCF-EF2A0FFF2EEE}"/>
              </a:ext>
            </a:extLst>
          </p:cNvPr>
          <p:cNvSpPr>
            <a:spLocks noChangeArrowheads="1"/>
          </p:cNvSpPr>
          <p:nvPr/>
        </p:nvSpPr>
        <p:spPr bwMode="auto">
          <a:xfrm>
            <a:off x="1828801" y="4262438"/>
            <a:ext cx="69072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5000"/>
              <a:buFont typeface="Arial" panose="020B0604020202020204" pitchFamily="34" charset="0"/>
              <a:buChar char="•"/>
            </a:pPr>
            <a:r>
              <a:rPr lang="ar-SA" altLang="en-US" sz="2400" dirty="0"/>
              <a:t>الرغبة في الفوز بترقية أو التزام معين في مجال العمل.</a:t>
            </a:r>
            <a:endParaRPr lang="en-GB" altLang="en-US" sz="2400" dirty="0"/>
          </a:p>
        </p:txBody>
      </p:sp>
      <p:sp>
        <p:nvSpPr>
          <p:cNvPr id="19" name="Rectangle 8">
            <a:extLst>
              <a:ext uri="{FF2B5EF4-FFF2-40B4-BE49-F238E27FC236}">
                <a16:creationId xmlns:a16="http://schemas.microsoft.com/office/drawing/2014/main" id="{F2ECF0A6-4E65-452A-9574-2F2C0EBB3A39}"/>
              </a:ext>
            </a:extLst>
          </p:cNvPr>
          <p:cNvSpPr>
            <a:spLocks noChangeArrowheads="1"/>
          </p:cNvSpPr>
          <p:nvPr/>
        </p:nvSpPr>
        <p:spPr bwMode="auto">
          <a:xfrm>
            <a:off x="1524001" y="4795838"/>
            <a:ext cx="7235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5000"/>
              <a:buFont typeface="Arial" panose="020B0604020202020204" pitchFamily="34" charset="0"/>
              <a:buChar char="•"/>
            </a:pPr>
            <a:r>
              <a:rPr lang="ar-SA" altLang="en-US" sz="2400" dirty="0"/>
              <a:t>السعي نحو تحقيق فكرة مستحسنة، نالت اهتماماً خاصاً من الباحث.</a:t>
            </a:r>
            <a:endParaRPr lang="en-GB" altLang="en-US" sz="2400" dirty="0"/>
          </a:p>
        </p:txBody>
      </p:sp>
      <p:sp>
        <p:nvSpPr>
          <p:cNvPr id="20" name="Rectangle 8">
            <a:extLst>
              <a:ext uri="{FF2B5EF4-FFF2-40B4-BE49-F238E27FC236}">
                <a16:creationId xmlns:a16="http://schemas.microsoft.com/office/drawing/2014/main" id="{2812D9B4-659B-4A2E-B040-C05E1108B2B0}"/>
              </a:ext>
            </a:extLst>
          </p:cNvPr>
          <p:cNvSpPr>
            <a:spLocks noChangeArrowheads="1"/>
          </p:cNvSpPr>
          <p:nvPr/>
        </p:nvSpPr>
        <p:spPr bwMode="auto">
          <a:xfrm>
            <a:off x="1828801" y="5329238"/>
            <a:ext cx="6905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5000"/>
              <a:buFont typeface="Arial" panose="020B0604020202020204" pitchFamily="34" charset="0"/>
              <a:buChar char="•"/>
            </a:pPr>
            <a:r>
              <a:rPr lang="ar-SA" altLang="en-US" sz="2400" dirty="0"/>
              <a:t>عدم القبول بالرأي الآخر، وإبداء البديل الأفضل حسب رأي الباحث.</a:t>
            </a:r>
            <a:endParaRPr lang="en-GB" altLang="en-US" sz="2400" dirty="0"/>
          </a:p>
        </p:txBody>
      </p:sp>
      <p:sp>
        <p:nvSpPr>
          <p:cNvPr id="16" name="Titre 1">
            <a:extLst>
              <a:ext uri="{FF2B5EF4-FFF2-40B4-BE49-F238E27FC236}">
                <a16:creationId xmlns:a16="http://schemas.microsoft.com/office/drawing/2014/main" id="{4FCD8D58-ECF8-4C74-AE01-8B20A8F6A298}"/>
              </a:ext>
            </a:extLst>
          </p:cNvPr>
          <p:cNvSpPr txBox="1">
            <a:spLocks/>
          </p:cNvSpPr>
          <p:nvPr/>
        </p:nvSpPr>
        <p:spPr>
          <a:xfrm>
            <a:off x="2944973" y="134269"/>
            <a:ext cx="6472238"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JO" sz="3200" b="1" dirty="0">
                <a:latin typeface="Sakkal Majalla" panose="02000000000000000000" pitchFamily="2" charset="-78"/>
              </a:rPr>
              <a:t>أهداف البحث العلمي</a:t>
            </a:r>
            <a:endParaRPr lang="fr-CA" altLang="en-US" sz="3200" b="1"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B0D32657-BAD0-62CA-77DB-A6975ECB8E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0A2EE7E-C505-26C6-9C74-62C577F18C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424634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out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ox(in)">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out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outVertic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out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out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barn(outVertical)">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37" fill="hold" grpId="0"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barn(outVertical)">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1" grpId="0"/>
      <p:bldP spid="14"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a:extLst>
              <a:ext uri="{FF2B5EF4-FFF2-40B4-BE49-F238E27FC236}">
                <a16:creationId xmlns:a16="http://schemas.microsoft.com/office/drawing/2014/main" id="{12D311A8-D43A-4417-99C1-DE92723B4343}"/>
              </a:ext>
            </a:extLst>
          </p:cNvPr>
          <p:cNvSpPr/>
          <p:nvPr/>
        </p:nvSpPr>
        <p:spPr>
          <a:xfrm>
            <a:off x="9060872" y="3045619"/>
            <a:ext cx="1656184" cy="1220716"/>
          </a:xfrm>
          <a:prstGeom prst="roundRect">
            <a:avLst/>
          </a:prstGeom>
          <a:solidFill>
            <a:schemeClr val="accent4">
              <a:lumMod val="60000"/>
              <a:lumOff val="40000"/>
            </a:schemeClr>
          </a:solidFill>
          <a:ln>
            <a:noFill/>
          </a:ln>
          <a:effectLst/>
          <a:scene3d>
            <a:camera prst="orthographicFront">
              <a:rot lat="0" lon="0" rev="0"/>
            </a:camera>
            <a:lightRig rig="contrasting" dir="t">
              <a:rot lat="0" lon="0" rev="7800000"/>
            </a:lightRig>
          </a:scene3d>
          <a:sp3d>
            <a:bevelT w="139700" h="139700"/>
          </a:sp3d>
        </p:spPr>
        <p:style>
          <a:lnRef idx="0">
            <a:schemeClr val="accent3"/>
          </a:lnRef>
          <a:fillRef idx="3">
            <a:schemeClr val="accent3"/>
          </a:fillRef>
          <a:effectRef idx="3">
            <a:schemeClr val="accent3"/>
          </a:effectRef>
          <a:fontRef idx="minor">
            <a:schemeClr val="lt1"/>
          </a:fontRef>
        </p:style>
        <p:txBody>
          <a:bodyPr anchor="ctr"/>
          <a:lstStyle/>
          <a:p>
            <a:pPr algn="ctr">
              <a:defRPr/>
            </a:pPr>
            <a:r>
              <a:rPr lang="ar-JO" sz="2800" b="1" dirty="0">
                <a:solidFill>
                  <a:schemeClr val="tx1"/>
                </a:solidFill>
              </a:rPr>
              <a:t>الأهداف</a:t>
            </a:r>
            <a:r>
              <a:rPr lang="ar-SA" sz="2800" b="1" dirty="0">
                <a:solidFill>
                  <a:schemeClr val="tx1"/>
                </a:solidFill>
              </a:rPr>
              <a:t> الموضوعية</a:t>
            </a:r>
            <a:endParaRPr lang="en-GB" sz="2800" b="1" dirty="0">
              <a:solidFill>
                <a:schemeClr val="tx1"/>
              </a:solidFill>
            </a:endParaRPr>
          </a:p>
        </p:txBody>
      </p:sp>
      <p:sp>
        <p:nvSpPr>
          <p:cNvPr id="14" name="Rectangle 8">
            <a:extLst>
              <a:ext uri="{FF2B5EF4-FFF2-40B4-BE49-F238E27FC236}">
                <a16:creationId xmlns:a16="http://schemas.microsoft.com/office/drawing/2014/main" id="{0BA03A34-7A22-42E8-B7D5-433175F6C249}"/>
              </a:ext>
            </a:extLst>
          </p:cNvPr>
          <p:cNvSpPr>
            <a:spLocks noChangeArrowheads="1"/>
          </p:cNvSpPr>
          <p:nvPr/>
        </p:nvSpPr>
        <p:spPr bwMode="auto">
          <a:xfrm>
            <a:off x="1709738" y="1368426"/>
            <a:ext cx="69072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ظهور مشكلات وأزمات.</a:t>
            </a:r>
            <a:endParaRPr lang="en-GB" altLang="en-US" sz="2400" dirty="0"/>
          </a:p>
        </p:txBody>
      </p:sp>
      <p:sp>
        <p:nvSpPr>
          <p:cNvPr id="16" name="Rectangle 8">
            <a:extLst>
              <a:ext uri="{FF2B5EF4-FFF2-40B4-BE49-F238E27FC236}">
                <a16:creationId xmlns:a16="http://schemas.microsoft.com/office/drawing/2014/main" id="{B4F6FFA7-30BF-4D92-8F2D-466944BB7744}"/>
              </a:ext>
            </a:extLst>
          </p:cNvPr>
          <p:cNvSpPr>
            <a:spLocks noChangeArrowheads="1"/>
          </p:cNvSpPr>
          <p:nvPr/>
        </p:nvSpPr>
        <p:spPr bwMode="auto">
          <a:xfrm>
            <a:off x="1709738" y="1824038"/>
            <a:ext cx="69072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وجود حاجة ماسة تستدعي التفكير والبحث.</a:t>
            </a:r>
            <a:endParaRPr lang="en-GB" altLang="en-US" sz="2400" dirty="0"/>
          </a:p>
        </p:txBody>
      </p:sp>
      <p:sp>
        <p:nvSpPr>
          <p:cNvPr id="21" name="Rectangle 8">
            <a:extLst>
              <a:ext uri="{FF2B5EF4-FFF2-40B4-BE49-F238E27FC236}">
                <a16:creationId xmlns:a16="http://schemas.microsoft.com/office/drawing/2014/main" id="{5AB75690-42F7-4ACC-8BEF-E47009B173A1}"/>
              </a:ext>
            </a:extLst>
          </p:cNvPr>
          <p:cNvSpPr>
            <a:spLocks noChangeArrowheads="1"/>
          </p:cNvSpPr>
          <p:nvPr/>
        </p:nvSpPr>
        <p:spPr bwMode="auto">
          <a:xfrm>
            <a:off x="1703389" y="2281238"/>
            <a:ext cx="6905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ضرورة البحث عن بدائل (للطاقة/ للمواصلات/ للوسائل التعليمية..)</a:t>
            </a:r>
            <a:endParaRPr lang="en-GB" altLang="en-US" sz="2400" dirty="0"/>
          </a:p>
        </p:txBody>
      </p:sp>
      <p:sp>
        <p:nvSpPr>
          <p:cNvPr id="23" name="Rectangle 8">
            <a:extLst>
              <a:ext uri="{FF2B5EF4-FFF2-40B4-BE49-F238E27FC236}">
                <a16:creationId xmlns:a16="http://schemas.microsoft.com/office/drawing/2014/main" id="{2B47371A-FEB2-43D0-B274-5EF6C17677BF}"/>
              </a:ext>
            </a:extLst>
          </p:cNvPr>
          <p:cNvSpPr>
            <a:spLocks noChangeArrowheads="1"/>
          </p:cNvSpPr>
          <p:nvPr/>
        </p:nvSpPr>
        <p:spPr bwMode="auto">
          <a:xfrm>
            <a:off x="1703389" y="2814638"/>
            <a:ext cx="6905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الحاجة إلى تنويع في إنتاج السلع والخدمات وتحديثها.</a:t>
            </a:r>
            <a:endParaRPr lang="en-GB" altLang="en-US" sz="2400" dirty="0"/>
          </a:p>
        </p:txBody>
      </p:sp>
      <p:sp>
        <p:nvSpPr>
          <p:cNvPr id="24" name="Rectangle 8">
            <a:extLst>
              <a:ext uri="{FF2B5EF4-FFF2-40B4-BE49-F238E27FC236}">
                <a16:creationId xmlns:a16="http://schemas.microsoft.com/office/drawing/2014/main" id="{C38241DC-ABD1-43AC-B0AF-D400E654CC54}"/>
              </a:ext>
            </a:extLst>
          </p:cNvPr>
          <p:cNvSpPr>
            <a:spLocks noChangeArrowheads="1"/>
          </p:cNvSpPr>
          <p:nvPr/>
        </p:nvSpPr>
        <p:spPr bwMode="auto">
          <a:xfrm>
            <a:off x="1709738" y="3306763"/>
            <a:ext cx="69072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الرغبة في تفسير بعض الظواهر العادية أو المفاجئة. </a:t>
            </a:r>
            <a:endParaRPr lang="en-GB" altLang="en-US" sz="2400" dirty="0"/>
          </a:p>
        </p:txBody>
      </p:sp>
      <p:sp>
        <p:nvSpPr>
          <p:cNvPr id="25" name="Rectangle 8">
            <a:extLst>
              <a:ext uri="{FF2B5EF4-FFF2-40B4-BE49-F238E27FC236}">
                <a16:creationId xmlns:a16="http://schemas.microsoft.com/office/drawing/2014/main" id="{69CBF963-8F6F-45D0-8124-75427D779FDD}"/>
              </a:ext>
            </a:extLst>
          </p:cNvPr>
          <p:cNvSpPr>
            <a:spLocks noChangeArrowheads="1"/>
          </p:cNvSpPr>
          <p:nvPr/>
        </p:nvSpPr>
        <p:spPr bwMode="auto">
          <a:xfrm>
            <a:off x="1703389" y="3810000"/>
            <a:ext cx="6905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الرغبة في استغلال الطاقات المتاحة نظراً لندرتها.</a:t>
            </a:r>
            <a:endParaRPr lang="en-GB" altLang="en-US" sz="2400" dirty="0"/>
          </a:p>
        </p:txBody>
      </p:sp>
      <p:sp>
        <p:nvSpPr>
          <p:cNvPr id="26" name="Rectangle 8">
            <a:extLst>
              <a:ext uri="{FF2B5EF4-FFF2-40B4-BE49-F238E27FC236}">
                <a16:creationId xmlns:a16="http://schemas.microsoft.com/office/drawing/2014/main" id="{8A8BE739-D8E6-4C09-851A-271C2D6C4324}"/>
              </a:ext>
            </a:extLst>
          </p:cNvPr>
          <p:cNvSpPr>
            <a:spLocks noChangeArrowheads="1"/>
          </p:cNvSpPr>
          <p:nvPr/>
        </p:nvSpPr>
        <p:spPr bwMode="auto">
          <a:xfrm>
            <a:off x="1703389" y="4343401"/>
            <a:ext cx="6905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محاولة الوصول إلى نظريات تخدم العلوم الإنسانية أو الطبيعية.</a:t>
            </a:r>
            <a:endParaRPr lang="en-GB" altLang="en-US" sz="2400" dirty="0"/>
          </a:p>
        </p:txBody>
      </p:sp>
      <p:sp>
        <p:nvSpPr>
          <p:cNvPr id="27" name="Rectangle 8">
            <a:extLst>
              <a:ext uri="{FF2B5EF4-FFF2-40B4-BE49-F238E27FC236}">
                <a16:creationId xmlns:a16="http://schemas.microsoft.com/office/drawing/2014/main" id="{9AA0937A-E4D5-4D27-B1C7-96A00543AE91}"/>
              </a:ext>
            </a:extLst>
          </p:cNvPr>
          <p:cNvSpPr>
            <a:spLocks noChangeArrowheads="1"/>
          </p:cNvSpPr>
          <p:nvPr/>
        </p:nvSpPr>
        <p:spPr bwMode="auto">
          <a:xfrm>
            <a:off x="1703389" y="4872038"/>
            <a:ext cx="69056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محاولة تفسير الموجود من النظريات لقبولها أو تفنيدها.</a:t>
            </a:r>
            <a:endParaRPr lang="en-GB" altLang="en-US" sz="2400" dirty="0"/>
          </a:p>
        </p:txBody>
      </p:sp>
      <p:sp>
        <p:nvSpPr>
          <p:cNvPr id="28" name="Rectangle 8">
            <a:extLst>
              <a:ext uri="{FF2B5EF4-FFF2-40B4-BE49-F238E27FC236}">
                <a16:creationId xmlns:a16="http://schemas.microsoft.com/office/drawing/2014/main" id="{D4247650-B380-4B70-A0F2-C45D02494F39}"/>
              </a:ext>
            </a:extLst>
          </p:cNvPr>
          <p:cNvSpPr>
            <a:spLocks noChangeArrowheads="1"/>
          </p:cNvSpPr>
          <p:nvPr/>
        </p:nvSpPr>
        <p:spPr bwMode="auto">
          <a:xfrm>
            <a:off x="1709738" y="5410200"/>
            <a:ext cx="69072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rtl="1" eaLnBrk="1" hangingPunct="1">
              <a:buClr>
                <a:srgbClr val="E86C06"/>
              </a:buClr>
              <a:buSzPct val="133000"/>
              <a:buFont typeface="Arial" panose="020B0604020202020204" pitchFamily="34" charset="0"/>
              <a:buChar char="•"/>
            </a:pPr>
            <a:r>
              <a:rPr lang="ar-SA" altLang="en-US" sz="2400" dirty="0"/>
              <a:t>المثابرة من أجل تحقيق ابتكار في أي مجال ينفع الإنسان.</a:t>
            </a:r>
            <a:endParaRPr lang="en-GB" altLang="en-US" sz="2400" dirty="0"/>
          </a:p>
        </p:txBody>
      </p:sp>
      <p:sp>
        <p:nvSpPr>
          <p:cNvPr id="17" name="Titre 1">
            <a:extLst>
              <a:ext uri="{FF2B5EF4-FFF2-40B4-BE49-F238E27FC236}">
                <a16:creationId xmlns:a16="http://schemas.microsoft.com/office/drawing/2014/main" id="{4FCD8D58-ECF8-4C74-AE01-8B20A8F6A298}"/>
              </a:ext>
            </a:extLst>
          </p:cNvPr>
          <p:cNvSpPr txBox="1">
            <a:spLocks/>
          </p:cNvSpPr>
          <p:nvPr/>
        </p:nvSpPr>
        <p:spPr>
          <a:xfrm>
            <a:off x="2944973" y="134269"/>
            <a:ext cx="6472238"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JO" sz="3200" b="1" dirty="0">
                <a:latin typeface="Sakkal Majalla" panose="02000000000000000000" pitchFamily="2" charset="-78"/>
              </a:rPr>
              <a:t>أهداف البحث العلمي</a:t>
            </a:r>
            <a:endParaRPr lang="fr-CA" altLang="en-US" sz="3200" b="1"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28AED0DA-4525-BAE2-4801-004B252403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DE7FBA7-7A85-8D28-BFB0-5D1370D94DF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8448002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outVertic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out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out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37"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arn(outVertic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37"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arn(outVertical)">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37"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arn(outVertical)">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37"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barn(outVertical)">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37"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barn(outVertical)">
                                      <p:cBhvr>
                                        <p:cTn id="47" dur="500"/>
                                        <p:tgtEl>
                                          <p:spTgt spid="27"/>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37"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barn(outVertical)">
                                      <p:cBhvr>
                                        <p:cTn id="5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21" grpId="0"/>
      <p:bldP spid="23" grpId="0"/>
      <p:bldP spid="24" grpId="0"/>
      <p:bldP spid="25" grpId="0"/>
      <p:bldP spid="26" grpId="0"/>
      <p:bldP spid="27"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724686" y="1777002"/>
            <a:ext cx="10498983" cy="4770537"/>
          </a:xfrm>
          <a:prstGeom prst="rect">
            <a:avLst/>
          </a:prstGeom>
          <a:noFill/>
        </p:spPr>
        <p:txBody>
          <a:bodyPr wrap="square">
            <a:spAutoFit/>
          </a:bodyPr>
          <a:lstStyle/>
          <a:p>
            <a:pPr algn="just" rtl="1"/>
            <a:r>
              <a:rPr lang="ar-JO" sz="2400" b="1" u="sng" dirty="0">
                <a:cs typeface="+mj-cs"/>
              </a:rPr>
              <a:t>يقسم البحث بشكل أساسي حسب طبيعة البحث </a:t>
            </a:r>
            <a:r>
              <a:rPr lang="ar-JO" sz="2400" b="1" u="sng" dirty="0" smtClean="0">
                <a:cs typeface="+mj-cs"/>
              </a:rPr>
              <a:t>إلى:</a:t>
            </a:r>
          </a:p>
          <a:p>
            <a:pPr algn="just" rtl="1"/>
            <a:endParaRPr lang="ar-JO" sz="2400" b="1" u="sng" dirty="0">
              <a:cs typeface="+mj-cs"/>
            </a:endParaRPr>
          </a:p>
          <a:p>
            <a:pPr marL="457200" indent="-457200" algn="just" rtl="1">
              <a:buAutoNum type="arabicPeriod"/>
            </a:pPr>
            <a:r>
              <a:rPr lang="ar-JO" sz="2400" b="1" dirty="0" smtClean="0">
                <a:cs typeface="+mj-cs"/>
              </a:rPr>
              <a:t>البحث </a:t>
            </a:r>
            <a:r>
              <a:rPr lang="ar-JO" sz="2400" b="1" dirty="0">
                <a:cs typeface="+mj-cs"/>
              </a:rPr>
              <a:t>النظري </a:t>
            </a:r>
            <a:r>
              <a:rPr lang="en-US" sz="2400" b="1" dirty="0">
                <a:cs typeface="+mj-cs"/>
              </a:rPr>
              <a:t>Pure </a:t>
            </a:r>
            <a:r>
              <a:rPr lang="en-US" sz="2400" b="1" dirty="0" smtClean="0">
                <a:cs typeface="+mj-cs"/>
              </a:rPr>
              <a:t>Research</a:t>
            </a:r>
            <a:r>
              <a:rPr lang="ar-JO" sz="2400" b="1" dirty="0" smtClean="0">
                <a:cs typeface="+mj-cs"/>
              </a:rPr>
              <a:t>: </a:t>
            </a:r>
            <a:r>
              <a:rPr lang="ar-JO" sz="2400" dirty="0" smtClean="0">
                <a:cs typeface="+mj-cs"/>
              </a:rPr>
              <a:t>هو </a:t>
            </a:r>
            <a:r>
              <a:rPr lang="ar-JO" sz="2400" dirty="0">
                <a:cs typeface="+mj-cs"/>
              </a:rPr>
              <a:t>البحث الذي يقوم به الباحث لإشباع حاجته من المعرفة وتوسيعها، وتوضيح غموض في ظاهرة ما، دون النظر إلى مدى تطبيق نتائجه في الميدان ويكون الدافع لهذا النوع من البحث السعي وراء الحقيقة وتطوير المفاهيم النظرية ومحاولة الوصول إلى معارف جديدة بغض النظر عن فوائد البحث العلمية ونتائجه</a:t>
            </a:r>
            <a:r>
              <a:rPr lang="ar-JO" sz="2400" dirty="0" smtClean="0">
                <a:cs typeface="+mj-cs"/>
              </a:rPr>
              <a:t>.</a:t>
            </a:r>
          </a:p>
          <a:p>
            <a:pPr algn="just" rtl="1"/>
            <a:endParaRPr lang="ar-JO" sz="2400" dirty="0" smtClean="0">
              <a:cs typeface="+mj-cs"/>
            </a:endParaRPr>
          </a:p>
          <a:p>
            <a:pPr marL="457200" indent="-457200" algn="just" rtl="1">
              <a:buAutoNum type="arabicPeriod"/>
            </a:pPr>
            <a:r>
              <a:rPr lang="ar-JO" sz="2400" b="1" dirty="0">
                <a:cs typeface="+mj-cs"/>
              </a:rPr>
              <a:t>البحث التطبيقي </a:t>
            </a:r>
            <a:r>
              <a:rPr lang="en-US" sz="2400" b="1" dirty="0">
                <a:cs typeface="+mj-cs"/>
              </a:rPr>
              <a:t>Applied </a:t>
            </a:r>
            <a:r>
              <a:rPr lang="en-US" sz="2400" b="1" dirty="0" smtClean="0">
                <a:cs typeface="+mj-cs"/>
              </a:rPr>
              <a:t>Research</a:t>
            </a:r>
            <a:r>
              <a:rPr lang="ar-JO" sz="2400" b="1" dirty="0" smtClean="0">
                <a:cs typeface="+mj-cs"/>
              </a:rPr>
              <a:t>: </a:t>
            </a:r>
            <a:r>
              <a:rPr lang="ar-JO" sz="2400" dirty="0" smtClean="0">
                <a:cs typeface="+mj-cs"/>
              </a:rPr>
              <a:t>هو </a:t>
            </a:r>
            <a:r>
              <a:rPr lang="ar-JO" sz="2400" dirty="0">
                <a:cs typeface="+mj-cs"/>
              </a:rPr>
              <a:t>البحث الذي يهدف إلى إيجاد حل مشكلات قائمة لدى المؤسسات، أو التوصل إلى علاج لموقف معين، ويعتمد على التجارب المخبرية والدراسات الميدانية للتأكد من إمكانية تطبيق النتائج في دنيا الواقع مثل: بحوث الإنتاج والإجابة على سؤال لمشكلة محددة.</a:t>
            </a:r>
          </a:p>
          <a:p>
            <a:pPr marL="457200" indent="-457200" algn="just" rtl="1">
              <a:buAutoNum type="arabicPeriod"/>
            </a:pPr>
            <a:endParaRPr lang="ar-JO" sz="2400" dirty="0">
              <a:cs typeface="+mj-cs"/>
            </a:endParaRPr>
          </a:p>
          <a:p>
            <a:pPr algn="just" rtl="1">
              <a:lnSpc>
                <a:spcPct val="200000"/>
              </a:lnSpc>
            </a:pPr>
            <a:endParaRPr lang="ar-EG" sz="2000" b="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ea typeface="Times New Roman" panose="02020603050405020304" pitchFamily="18" charset="0"/>
                <a:cs typeface="Arial" panose="020B0604020202020204" pitchFamily="34" charset="0"/>
              </a:rPr>
              <a:t>أنواع البحث العلمي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18686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724686" y="1777002"/>
            <a:ext cx="10498983" cy="4154984"/>
          </a:xfrm>
          <a:prstGeom prst="rect">
            <a:avLst/>
          </a:prstGeom>
          <a:noFill/>
        </p:spPr>
        <p:txBody>
          <a:bodyPr wrap="square">
            <a:spAutoFit/>
          </a:bodyPr>
          <a:lstStyle/>
          <a:p>
            <a:pPr algn="just" rtl="1"/>
            <a:r>
              <a:rPr lang="ar-JO" sz="2400" b="1" u="sng" dirty="0">
                <a:cs typeface="+mj-cs"/>
              </a:rPr>
              <a:t>يقسم البحث من حيث الغرض الذي يهدف الباحث إلى تحقيقه </a:t>
            </a:r>
            <a:r>
              <a:rPr lang="ar-JO" sz="2400" b="1" u="sng" dirty="0" smtClean="0">
                <a:cs typeface="+mj-cs"/>
              </a:rPr>
              <a:t>إلى:</a:t>
            </a:r>
          </a:p>
          <a:p>
            <a:pPr algn="just" rtl="1"/>
            <a:endParaRPr lang="ar-JO" sz="2400" b="1" u="sng" dirty="0">
              <a:cs typeface="+mj-cs"/>
            </a:endParaRPr>
          </a:p>
          <a:p>
            <a:pPr algn="just" rtl="1"/>
            <a:r>
              <a:rPr lang="ar-JO" sz="2400" b="1" dirty="0" smtClean="0">
                <a:cs typeface="+mj-cs"/>
              </a:rPr>
              <a:t>1- البحث </a:t>
            </a:r>
            <a:r>
              <a:rPr lang="ar-JO" sz="2400" b="1" dirty="0">
                <a:cs typeface="+mj-cs"/>
              </a:rPr>
              <a:t>الاستكشافي </a:t>
            </a:r>
            <a:r>
              <a:rPr lang="en-US" sz="2400" b="1" dirty="0">
                <a:cs typeface="+mj-cs"/>
              </a:rPr>
              <a:t>Exploratory Research </a:t>
            </a:r>
            <a:r>
              <a:rPr lang="ar-JO" sz="2400" b="1" dirty="0" smtClean="0">
                <a:cs typeface="+mj-cs"/>
              </a:rPr>
              <a:t>: </a:t>
            </a:r>
            <a:r>
              <a:rPr lang="en-US" sz="2400" dirty="0" smtClean="0">
                <a:cs typeface="+mj-cs"/>
              </a:rPr>
              <a:t> </a:t>
            </a:r>
            <a:r>
              <a:rPr lang="ar-JO" sz="2400" dirty="0">
                <a:cs typeface="+mj-cs"/>
              </a:rPr>
              <a:t>بحث ابتدائي يهدف الى تفسير </a:t>
            </a:r>
            <a:r>
              <a:rPr lang="ar-JO" sz="2400" dirty="0" smtClean="0">
                <a:cs typeface="+mj-cs"/>
              </a:rPr>
              <a:t>طبيعة </a:t>
            </a:r>
            <a:r>
              <a:rPr lang="ar-JO" sz="2400" dirty="0">
                <a:cs typeface="+mj-cs"/>
              </a:rPr>
              <a:t>المشكلة وزيادة فهمها. إنها وسائل ذات قيمة لإيجاد الإجابة عن "ماذا يحدث؟" والإجابة على أسئلة محددة، وهو مفيد في حالة التعمق في فهم المشكلة خاصة في حالة عدم التأكد من فهم طبيعة المشكلة لغرض بلورة هدف بحثي أو فرضية أكثر دقة ومشروعية. لذا فإن البحوث الاستكشافية تعمل على زيادة فهم المشكلة مما يساعد في كيفية التعامل </a:t>
            </a:r>
            <a:r>
              <a:rPr lang="ar-JO" sz="2400" dirty="0" smtClean="0">
                <a:cs typeface="+mj-cs"/>
              </a:rPr>
              <a:t>معها.</a:t>
            </a:r>
          </a:p>
          <a:p>
            <a:pPr algn="just" rtl="1"/>
            <a:r>
              <a:rPr lang="ar-JO" sz="2400" b="1" dirty="0" smtClean="0">
                <a:solidFill>
                  <a:schemeClr val="accent1"/>
                </a:solidFill>
                <a:cs typeface="+mj-cs"/>
              </a:rPr>
              <a:t>وهناك </a:t>
            </a:r>
            <a:r>
              <a:rPr lang="ar-JO" sz="2400" b="1" dirty="0">
                <a:solidFill>
                  <a:schemeClr val="accent1"/>
                </a:solidFill>
                <a:cs typeface="+mj-cs"/>
              </a:rPr>
              <a:t>ثلاث إرشادات رئيسة للوصول إلى البحث الاستكشافي:</a:t>
            </a:r>
          </a:p>
          <a:p>
            <a:pPr algn="just" rtl="1"/>
            <a:r>
              <a:rPr lang="ar-JO" sz="2400" dirty="0">
                <a:cs typeface="+mj-cs"/>
              </a:rPr>
              <a:t>أ. البحث في الدراسات السابقة المرتبطة بموضوع الدراسة.</a:t>
            </a:r>
          </a:p>
          <a:p>
            <a:pPr algn="just" rtl="1"/>
            <a:r>
              <a:rPr lang="ar-JO" sz="2400" dirty="0">
                <a:cs typeface="+mj-cs"/>
              </a:rPr>
              <a:t>ب. مقابلة الخبراء في الموضوع.</a:t>
            </a:r>
          </a:p>
          <a:p>
            <a:pPr algn="just" rtl="1"/>
            <a:r>
              <a:rPr lang="ar-JO" sz="2400" dirty="0">
                <a:cs typeface="+mj-cs"/>
              </a:rPr>
              <a:t>ج. مقابلة مجموعات التركيز</a:t>
            </a:r>
            <a:r>
              <a:rPr lang="ar-JO" sz="2400" dirty="0" smtClean="0">
                <a:cs typeface="+mj-cs"/>
              </a:rPr>
              <a:t>.</a:t>
            </a:r>
            <a:endParaRPr lang="ar-EG" sz="2000" b="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ea typeface="Times New Roman" panose="02020603050405020304" pitchFamily="18" charset="0"/>
                <a:cs typeface="Arial" panose="020B0604020202020204" pitchFamily="34" charset="0"/>
              </a:rPr>
              <a:t>أنواع البحث العلمي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85455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2009316"/>
            <a:ext cx="10498983" cy="3785652"/>
          </a:xfrm>
          <a:prstGeom prst="rect">
            <a:avLst/>
          </a:prstGeom>
          <a:noFill/>
        </p:spPr>
        <p:txBody>
          <a:bodyPr wrap="square">
            <a:spAutoFit/>
          </a:bodyPr>
          <a:lstStyle/>
          <a:p>
            <a:pPr algn="just" rtl="1"/>
            <a:r>
              <a:rPr lang="ar-JO" sz="2400" b="1" dirty="0">
                <a:cs typeface="+mj-cs"/>
              </a:rPr>
              <a:t>2. البحث الوصفي </a:t>
            </a:r>
            <a:r>
              <a:rPr lang="en-US" sz="2400" b="1" dirty="0">
                <a:cs typeface="+mj-cs"/>
              </a:rPr>
              <a:t>Descriptive Research </a:t>
            </a:r>
            <a:r>
              <a:rPr lang="ar-JO" sz="2400" b="1" dirty="0" smtClean="0">
                <a:cs typeface="+mj-cs"/>
              </a:rPr>
              <a:t>: </a:t>
            </a:r>
            <a:r>
              <a:rPr lang="ar-JO" sz="2400" dirty="0" smtClean="0">
                <a:cs typeface="+mj-cs"/>
              </a:rPr>
              <a:t>يهدف </a:t>
            </a:r>
            <a:r>
              <a:rPr lang="ar-JO" sz="2400" dirty="0">
                <a:cs typeface="+mj-cs"/>
              </a:rPr>
              <a:t>البحث الوصفي إلى إعطاء صورة دقيقة وقت الدراسة عن أشخاص، أحداث أو حالات حالية إنه يعطي صورة واضحة عن الظاهرة التي ترغب بجمع البيانات عنها. ورغم أن البحث الوصفي بحث تقريري في جوهره ومهمة الباحث الرئيسة فيه هي وصف الوضع الذي توجد عليه الظاهرة، إلا أنه قد يتعدى الوصف وتحديد خصائص الظاهرة أحياناً ليمتد إلى تحديد المتغيرات ذات العلاقة </a:t>
            </a:r>
            <a:r>
              <a:rPr lang="ar-JO" sz="2400" dirty="0" smtClean="0">
                <a:cs typeface="+mj-cs"/>
              </a:rPr>
              <a:t>بالظاهرة.</a:t>
            </a:r>
          </a:p>
          <a:p>
            <a:pPr algn="just" rtl="1"/>
            <a:endParaRPr lang="ar-JO" sz="2400" dirty="0" smtClean="0">
              <a:cs typeface="+mj-cs"/>
            </a:endParaRPr>
          </a:p>
          <a:p>
            <a:pPr algn="just" rtl="1"/>
            <a:r>
              <a:rPr lang="ar-JO" sz="2400" b="1" dirty="0">
                <a:cs typeface="+mj-cs"/>
              </a:rPr>
              <a:t>3. البحث الإيضاحي </a:t>
            </a:r>
            <a:r>
              <a:rPr lang="en-US" sz="2400" b="1" dirty="0">
                <a:cs typeface="+mj-cs"/>
              </a:rPr>
              <a:t>Explanatory </a:t>
            </a:r>
            <a:r>
              <a:rPr lang="en-US" sz="2400" b="1" dirty="0" smtClean="0">
                <a:cs typeface="+mj-cs"/>
              </a:rPr>
              <a:t>Research</a:t>
            </a:r>
            <a:r>
              <a:rPr lang="ar-JO" sz="2400" b="1" dirty="0" smtClean="0">
                <a:cs typeface="+mj-cs"/>
              </a:rPr>
              <a:t>: </a:t>
            </a:r>
            <a:r>
              <a:rPr lang="ar-JO" sz="2400" dirty="0" smtClean="0">
                <a:cs typeface="+mj-cs"/>
              </a:rPr>
              <a:t>تؤسّس </a:t>
            </a:r>
            <a:r>
              <a:rPr lang="ar-JO" sz="2400" dirty="0">
                <a:cs typeface="+mj-cs"/>
              </a:rPr>
              <a:t>الدراسات الإيضاحية إلى علاقات سببية بين المتغيرات، فهي دراسة حالة أو ظاهرة بنظام لشرح العلاقات والوصول إلى نظرة واضحة بين المتغيرات المختلفة بالطرق الإحصائية، كما يمكن من خلالها أن نصل إلى شرح الأسباب بين المتغيرات للوصول إلى السبب </a:t>
            </a:r>
            <a:r>
              <a:rPr lang="ar-JO" sz="2400" dirty="0" smtClean="0">
                <a:cs typeface="+mj-cs"/>
              </a:rPr>
              <a:t>والأثر.</a:t>
            </a:r>
            <a:endParaRPr lang="ar-JO" sz="2400" dirty="0">
              <a:cs typeface="+mj-cs"/>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ea typeface="Times New Roman" panose="02020603050405020304" pitchFamily="18" charset="0"/>
                <a:cs typeface="Arial" panose="020B0604020202020204" pitchFamily="34" charset="0"/>
              </a:rPr>
              <a:t>أنواع البحث العلمي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8442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2009316"/>
            <a:ext cx="10498983" cy="4154984"/>
          </a:xfrm>
          <a:prstGeom prst="rect">
            <a:avLst/>
          </a:prstGeom>
          <a:noFill/>
        </p:spPr>
        <p:txBody>
          <a:bodyPr wrap="square">
            <a:spAutoFit/>
          </a:bodyPr>
          <a:lstStyle/>
          <a:p>
            <a:pPr algn="just" rtl="1"/>
            <a:r>
              <a:rPr lang="ar-JO" sz="2400" b="1" dirty="0">
                <a:solidFill>
                  <a:schemeClr val="accent1"/>
                </a:solidFill>
                <a:cs typeface="+mj-cs"/>
              </a:rPr>
              <a:t>وعموماً يمكن تقسيم البحوث الإيضاحية من حيث السببية إلى الآتي</a:t>
            </a:r>
            <a:r>
              <a:rPr lang="ar-JO" sz="2400" b="1" dirty="0" smtClean="0">
                <a:solidFill>
                  <a:schemeClr val="accent1"/>
                </a:solidFill>
                <a:cs typeface="+mj-cs"/>
              </a:rPr>
              <a:t>:</a:t>
            </a:r>
          </a:p>
          <a:p>
            <a:pPr algn="just" rtl="1"/>
            <a:endParaRPr lang="ar-JO" sz="2400" b="1" dirty="0" smtClean="0">
              <a:cs typeface="+mj-cs"/>
            </a:endParaRPr>
          </a:p>
          <a:p>
            <a:pPr algn="just" rtl="1"/>
            <a:r>
              <a:rPr lang="ar-JO" sz="2400" b="1" dirty="0">
                <a:cs typeface="+mj-cs"/>
              </a:rPr>
              <a:t>أ. البحوث الارتباطية </a:t>
            </a:r>
            <a:r>
              <a:rPr lang="en-US" sz="2400" b="1" dirty="0">
                <a:cs typeface="+mj-cs"/>
              </a:rPr>
              <a:t>Correlation </a:t>
            </a:r>
            <a:r>
              <a:rPr lang="en-US" sz="2400" b="1" dirty="0" smtClean="0">
                <a:cs typeface="+mj-cs"/>
              </a:rPr>
              <a:t>Research</a:t>
            </a:r>
            <a:r>
              <a:rPr lang="ar-JO" sz="2400" b="1" dirty="0" smtClean="0">
                <a:cs typeface="+mj-cs"/>
              </a:rPr>
              <a:t>:</a:t>
            </a:r>
            <a:r>
              <a:rPr lang="en-US" sz="2400" dirty="0" smtClean="0">
                <a:cs typeface="+mj-cs"/>
              </a:rPr>
              <a:t> </a:t>
            </a:r>
            <a:r>
              <a:rPr lang="ar-JO" sz="2400" dirty="0">
                <a:cs typeface="+mj-cs"/>
              </a:rPr>
              <a:t>هي بحوث غير </a:t>
            </a:r>
            <a:r>
              <a:rPr lang="ar-JO" sz="2400" dirty="0" smtClean="0">
                <a:cs typeface="+mj-cs"/>
              </a:rPr>
              <a:t>سببية </a:t>
            </a:r>
            <a:r>
              <a:rPr lang="ar-JO" sz="2400" dirty="0">
                <a:cs typeface="+mj-cs"/>
              </a:rPr>
              <a:t>تحاول اكتشاف عدة عوامل مرتبطة بمشكلة البحث، والتعرف إلى العوامل الهامة التي لها ارتباط بالمشكلة دون الحاجة إلى تأسيس سبب وأثر، وهنا لابد من التأكيد على أن وجود الارتباط لا يعني بالضرورة السببية، ولكنه قد يعطي مؤشراً على ذلك</a:t>
            </a:r>
            <a:r>
              <a:rPr lang="ar-JO" sz="2400" dirty="0" smtClean="0">
                <a:cs typeface="+mj-cs"/>
              </a:rPr>
              <a:t>.</a:t>
            </a:r>
          </a:p>
          <a:p>
            <a:pPr algn="just" rtl="1"/>
            <a:endParaRPr lang="ar-JO" sz="2400" dirty="0">
              <a:cs typeface="+mj-cs"/>
            </a:endParaRPr>
          </a:p>
          <a:p>
            <a:pPr algn="just" rtl="1"/>
            <a:r>
              <a:rPr lang="ar-JO" sz="2400" b="1" dirty="0">
                <a:cs typeface="+mj-cs"/>
              </a:rPr>
              <a:t>ب. البحوث السببية </a:t>
            </a:r>
            <a:r>
              <a:rPr lang="en-US" sz="2400" b="1" dirty="0">
                <a:cs typeface="+mj-cs"/>
              </a:rPr>
              <a:t>Causal </a:t>
            </a:r>
            <a:r>
              <a:rPr lang="en-US" sz="2400" b="1" dirty="0" smtClean="0">
                <a:cs typeface="+mj-cs"/>
              </a:rPr>
              <a:t>Research</a:t>
            </a:r>
            <a:r>
              <a:rPr lang="ar-JO" sz="2400" b="1" dirty="0" smtClean="0">
                <a:cs typeface="+mj-cs"/>
              </a:rPr>
              <a:t>:</a:t>
            </a:r>
            <a:r>
              <a:rPr lang="en-US" sz="2400" b="1" dirty="0" smtClean="0">
                <a:cs typeface="+mj-cs"/>
              </a:rPr>
              <a:t> </a:t>
            </a:r>
            <a:r>
              <a:rPr lang="ar-JO" sz="2400" dirty="0">
                <a:cs typeface="+mj-cs"/>
              </a:rPr>
              <a:t>هي بحوث يتم إجراؤها عندما يكون حاجة إلى إيجاد علاقة (سبباً ونتيجة) عن طريق إجراء مقارنات بين الظواهر المختلفة مثل: هل يسبب التدخين السرطان؟ ويعتمد الباحث على الأساليب الإحصائية عند دراسة العلاقة والأثر في البحوث المختلفة للتعرف فيما إذا كانت التغيرات الحادثة في أحد المتغيرات تؤثر بالمتغيرات الأخرى.</a:t>
            </a:r>
          </a:p>
          <a:p>
            <a:pPr algn="just" rtl="1"/>
            <a:endParaRPr lang="ar-JO" sz="2400" b="1" dirty="0">
              <a:cs typeface="+mj-cs"/>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ea typeface="Times New Roman" panose="02020603050405020304" pitchFamily="18" charset="0"/>
                <a:cs typeface="Arial" panose="020B0604020202020204" pitchFamily="34" charset="0"/>
              </a:rPr>
              <a:t>أنواع البحث العلمي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48435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2009316"/>
            <a:ext cx="10498983" cy="3046988"/>
          </a:xfrm>
          <a:prstGeom prst="rect">
            <a:avLst/>
          </a:prstGeom>
          <a:noFill/>
        </p:spPr>
        <p:txBody>
          <a:bodyPr wrap="square">
            <a:spAutoFit/>
          </a:bodyPr>
          <a:lstStyle/>
          <a:p>
            <a:pPr algn="just" rtl="1"/>
            <a:r>
              <a:rPr lang="ar-JO" sz="2400" b="1" u="sng" dirty="0" smtClean="0">
                <a:cs typeface="+mj-cs"/>
              </a:rPr>
              <a:t>ويمكن تقسيم </a:t>
            </a:r>
            <a:r>
              <a:rPr lang="ar-JO" sz="2400" b="1" u="sng" dirty="0">
                <a:cs typeface="+mj-cs"/>
              </a:rPr>
              <a:t>البحث من </a:t>
            </a:r>
            <a:r>
              <a:rPr lang="ar-JO" sz="2400" b="1" u="sng" dirty="0" smtClean="0">
                <a:cs typeface="+mj-cs"/>
              </a:rPr>
              <a:t>حيث تخطيط البحث (الضبط </a:t>
            </a:r>
            <a:r>
              <a:rPr lang="ar-JO" sz="2400" b="1" u="sng" dirty="0">
                <a:cs typeface="+mj-cs"/>
              </a:rPr>
              <a:t>والسيطرة على البيئة </a:t>
            </a:r>
            <a:r>
              <a:rPr lang="ar-JO" sz="2400" b="1" u="sng" dirty="0" smtClean="0">
                <a:cs typeface="+mj-cs"/>
              </a:rPr>
              <a:t>البحثية) </a:t>
            </a:r>
            <a:r>
              <a:rPr lang="ar-JO" sz="2400" b="1" u="sng" dirty="0">
                <a:cs typeface="+mj-cs"/>
              </a:rPr>
              <a:t>إلى الأنواع التالية</a:t>
            </a:r>
            <a:r>
              <a:rPr lang="ar-JO" sz="2400" b="1" u="sng" dirty="0" smtClean="0">
                <a:cs typeface="+mj-cs"/>
              </a:rPr>
              <a:t>:</a:t>
            </a:r>
          </a:p>
          <a:p>
            <a:pPr algn="just" rtl="1"/>
            <a:endParaRPr lang="ar-JO" sz="2400" b="1" u="sng" dirty="0">
              <a:cs typeface="+mj-cs"/>
            </a:endParaRPr>
          </a:p>
          <a:p>
            <a:pPr algn="just" rtl="1"/>
            <a:r>
              <a:rPr lang="ar-JO" sz="2400" b="1" dirty="0" smtClean="0">
                <a:cs typeface="+mj-cs"/>
              </a:rPr>
              <a:t>1- بحوث </a:t>
            </a:r>
            <a:r>
              <a:rPr lang="ar-JO" sz="2400" b="1" dirty="0">
                <a:cs typeface="+mj-cs"/>
              </a:rPr>
              <a:t>مخططة </a:t>
            </a:r>
            <a:r>
              <a:rPr lang="en-US" sz="2400" b="1" dirty="0">
                <a:cs typeface="+mj-cs"/>
              </a:rPr>
              <a:t>Contrived </a:t>
            </a:r>
            <a:r>
              <a:rPr lang="en-US" sz="2400" b="1" dirty="0" smtClean="0">
                <a:cs typeface="+mj-cs"/>
              </a:rPr>
              <a:t>Research</a:t>
            </a:r>
            <a:r>
              <a:rPr lang="ar-JO" sz="2400" b="1" dirty="0" smtClean="0">
                <a:cs typeface="+mj-cs"/>
              </a:rPr>
              <a:t>: </a:t>
            </a:r>
            <a:r>
              <a:rPr lang="ar-JO" sz="2400" dirty="0" smtClean="0">
                <a:cs typeface="+mj-cs"/>
              </a:rPr>
              <a:t>بحوث </a:t>
            </a:r>
            <a:r>
              <a:rPr lang="ar-JO" sz="2400" dirty="0">
                <a:cs typeface="+mj-cs"/>
              </a:rPr>
              <a:t>تجرى في بيئة مُعدّة بعناية كما في المختبرات. أي أن هناك سيطرة على البيئة التي يجري فيها البحث. </a:t>
            </a:r>
            <a:endParaRPr lang="ar-JO" sz="2400" dirty="0" smtClean="0">
              <a:cs typeface="+mj-cs"/>
            </a:endParaRPr>
          </a:p>
          <a:p>
            <a:pPr algn="just" rtl="1"/>
            <a:endParaRPr lang="ar-JO" sz="2400" dirty="0" smtClean="0">
              <a:cs typeface="+mj-cs"/>
            </a:endParaRPr>
          </a:p>
          <a:p>
            <a:pPr algn="just" rtl="1"/>
            <a:r>
              <a:rPr lang="ar-JO" sz="2400" b="1" dirty="0" smtClean="0">
                <a:cs typeface="+mj-cs"/>
              </a:rPr>
              <a:t>2- بحوث </a:t>
            </a:r>
            <a:r>
              <a:rPr lang="ar-JO" sz="2400" b="1" dirty="0">
                <a:cs typeface="+mj-cs"/>
              </a:rPr>
              <a:t>غير مخططة </a:t>
            </a:r>
            <a:r>
              <a:rPr lang="en-US" sz="2400" b="1" dirty="0">
                <a:cs typeface="+mj-cs"/>
              </a:rPr>
              <a:t>Non Contrived </a:t>
            </a:r>
            <a:r>
              <a:rPr lang="en-US" sz="2400" b="1" dirty="0" smtClean="0">
                <a:cs typeface="+mj-cs"/>
              </a:rPr>
              <a:t>Research</a:t>
            </a:r>
            <a:r>
              <a:rPr lang="ar-JO" sz="2400" b="1" dirty="0" smtClean="0">
                <a:cs typeface="+mj-cs"/>
              </a:rPr>
              <a:t>: </a:t>
            </a:r>
            <a:r>
              <a:rPr lang="ar-JO" sz="2400" dirty="0" smtClean="0">
                <a:cs typeface="+mj-cs"/>
              </a:rPr>
              <a:t>هي </a:t>
            </a:r>
            <a:r>
              <a:rPr lang="ar-JO" sz="2400" dirty="0">
                <a:cs typeface="+mj-cs"/>
              </a:rPr>
              <a:t>البحوث التي تجرى في البيئة الطبيعية للمنظمة مثل: بحوث الارتباط التي تجري في التسويق والإنتاج. ويلاحظ هنا أنه لا يوجد سيطرة على البيئة البحثية بل تجري البحوث في البيئة الطبيعية دون تجهيزها مسبقاً</a:t>
            </a:r>
            <a:r>
              <a:rPr lang="ar-JO" sz="2400" dirty="0" smtClean="0">
                <a:cs typeface="+mj-cs"/>
              </a:rPr>
              <a:t>.</a:t>
            </a:r>
            <a:endParaRPr lang="ar-JO" sz="2400" dirty="0">
              <a:cs typeface="+mj-cs"/>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ea typeface="Times New Roman" panose="02020603050405020304" pitchFamily="18" charset="0"/>
                <a:cs typeface="Arial" panose="020B0604020202020204" pitchFamily="34" charset="0"/>
              </a:rPr>
              <a:t>أنواع البحث العلمي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98536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1777002"/>
            <a:ext cx="10498983" cy="3416320"/>
          </a:xfrm>
          <a:prstGeom prst="rect">
            <a:avLst/>
          </a:prstGeom>
          <a:noFill/>
        </p:spPr>
        <p:txBody>
          <a:bodyPr wrap="square">
            <a:spAutoFit/>
          </a:bodyPr>
          <a:lstStyle/>
          <a:p>
            <a:pPr algn="just" rtl="1"/>
            <a:r>
              <a:rPr lang="ar-JO" sz="2400" b="1" u="sng" dirty="0">
                <a:cs typeface="+mj-cs"/>
              </a:rPr>
              <a:t>ويمكن تقسيم البحث العلمي </a:t>
            </a:r>
            <a:r>
              <a:rPr lang="ar-JO" sz="2400" b="1" u="sng" dirty="0" smtClean="0">
                <a:cs typeface="+mj-cs"/>
              </a:rPr>
              <a:t>من </a:t>
            </a:r>
            <a:r>
              <a:rPr lang="ar-JO" sz="2400" b="1" u="sng" dirty="0">
                <a:cs typeface="+mj-cs"/>
              </a:rPr>
              <a:t>حيث الأفق الزمني إلى</a:t>
            </a:r>
            <a:r>
              <a:rPr lang="ar-JO" sz="2400" b="1" u="sng" dirty="0" smtClean="0">
                <a:cs typeface="+mj-cs"/>
              </a:rPr>
              <a:t>:</a:t>
            </a:r>
          </a:p>
          <a:p>
            <a:pPr algn="just" rtl="1"/>
            <a:endParaRPr lang="ar-JO" sz="2400" b="1" u="sng" dirty="0">
              <a:cs typeface="+mj-cs"/>
            </a:endParaRPr>
          </a:p>
          <a:p>
            <a:pPr algn="just" rtl="1"/>
            <a:r>
              <a:rPr lang="ar-JO" sz="2400" b="1" dirty="0">
                <a:cs typeface="+mj-cs"/>
              </a:rPr>
              <a:t>1- البحوث المقطعية </a:t>
            </a:r>
            <a:r>
              <a:rPr lang="en-US" sz="2400" b="1" dirty="0">
                <a:cs typeface="+mj-cs"/>
              </a:rPr>
              <a:t>Cross-Sectional/ One Shot </a:t>
            </a:r>
            <a:r>
              <a:rPr lang="en-US" sz="2400" b="1" dirty="0" smtClean="0">
                <a:cs typeface="+mj-cs"/>
              </a:rPr>
              <a:t>Research</a:t>
            </a:r>
            <a:r>
              <a:rPr lang="ar-JO" sz="2400" b="1" dirty="0" smtClean="0">
                <a:cs typeface="+mj-cs"/>
              </a:rPr>
              <a:t>: </a:t>
            </a:r>
            <a:r>
              <a:rPr lang="ar-JO" sz="2400" dirty="0" smtClean="0">
                <a:cs typeface="+mj-cs"/>
              </a:rPr>
              <a:t>هي </a:t>
            </a:r>
            <a:r>
              <a:rPr lang="ar-JO" sz="2400" dirty="0">
                <a:cs typeface="+mj-cs"/>
              </a:rPr>
              <a:t>بحوث تتم على عينة أو عدة عينات في وقت واحد مثل: دراسة أثر الرضا الوظيفي للعاملين في منظمة ما عن قرار معيّن</a:t>
            </a:r>
            <a:r>
              <a:rPr lang="ar-JO" sz="2400" dirty="0" smtClean="0">
                <a:cs typeface="+mj-cs"/>
              </a:rPr>
              <a:t>.</a:t>
            </a:r>
          </a:p>
          <a:p>
            <a:pPr algn="just" rtl="1"/>
            <a:endParaRPr lang="ar-JO" sz="2400" dirty="0" smtClean="0">
              <a:cs typeface="+mj-cs"/>
            </a:endParaRPr>
          </a:p>
          <a:p>
            <a:pPr algn="just" rtl="1"/>
            <a:r>
              <a:rPr lang="ar-JO" sz="2400" b="1" dirty="0" smtClean="0">
                <a:cs typeface="+mj-cs"/>
              </a:rPr>
              <a:t>2- البحوث </a:t>
            </a:r>
            <a:r>
              <a:rPr lang="ar-JO" sz="2400" b="1" dirty="0">
                <a:cs typeface="+mj-cs"/>
              </a:rPr>
              <a:t>المتعاقبة </a:t>
            </a:r>
            <a:r>
              <a:rPr lang="en-US" sz="2400" b="1" dirty="0">
                <a:cs typeface="+mj-cs"/>
              </a:rPr>
              <a:t>Longitudinal </a:t>
            </a:r>
            <a:r>
              <a:rPr lang="en-US" sz="2400" b="1" dirty="0" smtClean="0">
                <a:cs typeface="+mj-cs"/>
              </a:rPr>
              <a:t>Research</a:t>
            </a:r>
            <a:r>
              <a:rPr lang="ar-JO" sz="2400" b="1" dirty="0" smtClean="0">
                <a:cs typeface="+mj-cs"/>
              </a:rPr>
              <a:t>:</a:t>
            </a:r>
            <a:r>
              <a:rPr lang="en-US" sz="2400" b="1" dirty="0" smtClean="0">
                <a:cs typeface="+mj-cs"/>
              </a:rPr>
              <a:t> </a:t>
            </a:r>
            <a:r>
              <a:rPr lang="ar-JO" sz="2400" dirty="0">
                <a:cs typeface="+mj-cs"/>
              </a:rPr>
              <a:t>هي بحوث تتم على عينة أو عدة عينات في فترات زمنية متباعدة، ويتناول هذا النمط من الدراسات التغيرات التي تحصل على الظاهرة مع مرور الزمن، مثل: دراسة النمو السكاني، دراسة التغير في عملية التصنيع في شركة ما خلال عام، ومن هنا فإن القوة الأساسية في الدراسات المتعاقبة هي في قدرتها على متابعة التغير والتطور في الظاهرة المدروسة عبر الزمن. </a:t>
            </a: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ea typeface="Times New Roman" panose="02020603050405020304" pitchFamily="18" charset="0"/>
                <a:cs typeface="Arial" panose="020B0604020202020204" pitchFamily="34" charset="0"/>
              </a:rPr>
              <a:t>أنواع البحث العلمي</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24171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a:extLst>
              <a:ext uri="{FF2B5EF4-FFF2-40B4-BE49-F238E27FC236}">
                <a16:creationId xmlns:a16="http://schemas.microsoft.com/office/drawing/2014/main" id="{81BA3554-0EF3-463E-B814-486ED61E6B55}"/>
              </a:ext>
            </a:extLst>
          </p:cNvPr>
          <p:cNvSpPr>
            <a:spLocks noGrp="1"/>
          </p:cNvSpPr>
          <p:nvPr>
            <p:ph type="title"/>
          </p:nvPr>
        </p:nvSpPr>
        <p:spPr>
          <a:xfrm>
            <a:off x="3152775" y="188913"/>
            <a:ext cx="6472238" cy="1143000"/>
          </a:xfrm>
        </p:spPr>
        <p:txBody>
          <a:bodyPr/>
          <a:lstStyle/>
          <a:p>
            <a:pPr algn="ctr" rtl="1"/>
            <a:r>
              <a:rPr lang="ar-SA" altLang="en-US" sz="4000" b="1" dirty="0"/>
              <a:t>  </a:t>
            </a:r>
            <a:r>
              <a:rPr lang="ar-SA" altLang="en-US" sz="3200" b="1" dirty="0">
                <a:latin typeface="Sakkal Majalla" panose="02000000000000000000" pitchFamily="2" charset="-78"/>
              </a:rPr>
              <a:t>أركان البحث العلمي</a:t>
            </a:r>
            <a:endParaRPr lang="fr-CA" altLang="en-US" sz="3200" b="1" dirty="0">
              <a:latin typeface="Sakkal Majalla" panose="02000000000000000000" pitchFamily="2" charset="-78"/>
            </a:endParaRPr>
          </a:p>
        </p:txBody>
      </p:sp>
      <p:sp>
        <p:nvSpPr>
          <p:cNvPr id="31" name="Oval 30">
            <a:extLst>
              <a:ext uri="{FF2B5EF4-FFF2-40B4-BE49-F238E27FC236}">
                <a16:creationId xmlns:a16="http://schemas.microsoft.com/office/drawing/2014/main" id="{30E39F10-874A-402A-8227-C5C05C0F1E88}"/>
              </a:ext>
            </a:extLst>
          </p:cNvPr>
          <p:cNvSpPr/>
          <p:nvPr/>
        </p:nvSpPr>
        <p:spPr>
          <a:xfrm>
            <a:off x="7457953" y="1224135"/>
            <a:ext cx="2592288" cy="1224136"/>
          </a:xfrm>
          <a:prstGeom prst="ellipse">
            <a:avLst/>
          </a:prstGeom>
          <a:solidFill>
            <a:srgbClr val="3FC0D1"/>
          </a:solidFill>
          <a:ln>
            <a:noFill/>
          </a:ln>
          <a:effectLst/>
          <a:scene3d>
            <a:camera prst="orthographicFront">
              <a:rot lat="0" lon="0" rev="0"/>
            </a:camera>
            <a:lightRig rig="contrasting" dir="t">
              <a:rot lat="0" lon="0" rev="7800000"/>
            </a:lightRig>
          </a:scene3d>
          <a:sp3d>
            <a:bevelT w="139700" h="139700"/>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ar-SA" sz="2800" b="1" dirty="0">
                <a:solidFill>
                  <a:schemeClr val="tx1"/>
                </a:solidFill>
              </a:rPr>
              <a:t>الباحث</a:t>
            </a:r>
            <a:endParaRPr lang="en-GB" sz="2800" b="1" dirty="0">
              <a:solidFill>
                <a:schemeClr val="tx1"/>
              </a:solidFill>
            </a:endParaRPr>
          </a:p>
        </p:txBody>
      </p:sp>
      <p:sp>
        <p:nvSpPr>
          <p:cNvPr id="32" name="Oval 31">
            <a:extLst>
              <a:ext uri="{FF2B5EF4-FFF2-40B4-BE49-F238E27FC236}">
                <a16:creationId xmlns:a16="http://schemas.microsoft.com/office/drawing/2014/main" id="{608CC5A8-2291-467D-A516-36CC99CFF872}"/>
              </a:ext>
            </a:extLst>
          </p:cNvPr>
          <p:cNvSpPr/>
          <p:nvPr/>
        </p:nvSpPr>
        <p:spPr>
          <a:xfrm>
            <a:off x="5473116" y="2268785"/>
            <a:ext cx="2592288" cy="1224136"/>
          </a:xfrm>
          <a:prstGeom prst="ellipse">
            <a:avLst/>
          </a:prstGeom>
          <a:solidFill>
            <a:srgbClr val="3FC0D1"/>
          </a:solidFill>
          <a:ln>
            <a:noFill/>
          </a:ln>
          <a:effectLst/>
          <a:scene3d>
            <a:camera prst="orthographicFront">
              <a:rot lat="0" lon="0" rev="0"/>
            </a:camera>
            <a:lightRig rig="contrasting" dir="t">
              <a:rot lat="0" lon="0" rev="7800000"/>
            </a:lightRig>
          </a:scene3d>
          <a:sp3d>
            <a:bevelT w="139700" h="139700"/>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ar-SA" sz="2800" b="1" dirty="0">
                <a:solidFill>
                  <a:schemeClr val="tx1"/>
                </a:solidFill>
              </a:rPr>
              <a:t>البحث</a:t>
            </a:r>
            <a:endParaRPr lang="en-GB" sz="2800" b="1" dirty="0">
              <a:solidFill>
                <a:schemeClr val="tx1"/>
              </a:solidFill>
            </a:endParaRPr>
          </a:p>
        </p:txBody>
      </p:sp>
      <p:sp>
        <p:nvSpPr>
          <p:cNvPr id="33" name="Oval 32">
            <a:extLst>
              <a:ext uri="{FF2B5EF4-FFF2-40B4-BE49-F238E27FC236}">
                <a16:creationId xmlns:a16="http://schemas.microsoft.com/office/drawing/2014/main" id="{D3C7A09E-A6E5-4CA3-A3AF-74E3238233A1}"/>
              </a:ext>
            </a:extLst>
          </p:cNvPr>
          <p:cNvSpPr/>
          <p:nvPr/>
        </p:nvSpPr>
        <p:spPr>
          <a:xfrm>
            <a:off x="3600444" y="3349523"/>
            <a:ext cx="2592288" cy="1224136"/>
          </a:xfrm>
          <a:prstGeom prst="ellipse">
            <a:avLst/>
          </a:prstGeom>
          <a:solidFill>
            <a:srgbClr val="3FC0D1"/>
          </a:solidFill>
          <a:ln>
            <a:noFill/>
          </a:ln>
          <a:effectLst/>
          <a:scene3d>
            <a:camera prst="orthographicFront">
              <a:rot lat="0" lon="0" rev="0"/>
            </a:camera>
            <a:lightRig rig="contrasting" dir="t">
              <a:rot lat="0" lon="0" rev="7800000"/>
            </a:lightRig>
          </a:scene3d>
          <a:sp3d>
            <a:bevelT w="139700" h="139700"/>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ar-SA" sz="2800" b="1" dirty="0">
                <a:solidFill>
                  <a:schemeClr val="tx1"/>
                </a:solidFill>
              </a:rPr>
              <a:t>منهج البحث</a:t>
            </a:r>
            <a:endParaRPr lang="en-GB" sz="2800" b="1" dirty="0">
              <a:solidFill>
                <a:schemeClr val="tx1"/>
              </a:solidFill>
            </a:endParaRPr>
          </a:p>
        </p:txBody>
      </p:sp>
      <p:sp>
        <p:nvSpPr>
          <p:cNvPr id="34" name="Oval 33">
            <a:extLst>
              <a:ext uri="{FF2B5EF4-FFF2-40B4-BE49-F238E27FC236}">
                <a16:creationId xmlns:a16="http://schemas.microsoft.com/office/drawing/2014/main" id="{6089F615-AC6F-491B-BE02-21A4AD5ACCE1}"/>
              </a:ext>
            </a:extLst>
          </p:cNvPr>
          <p:cNvSpPr/>
          <p:nvPr/>
        </p:nvSpPr>
        <p:spPr>
          <a:xfrm>
            <a:off x="1839030" y="4475928"/>
            <a:ext cx="2592288" cy="1224136"/>
          </a:xfrm>
          <a:prstGeom prst="ellipse">
            <a:avLst/>
          </a:prstGeom>
          <a:solidFill>
            <a:srgbClr val="3FC0D1"/>
          </a:solidFill>
          <a:ln>
            <a:noFill/>
          </a:ln>
          <a:effectLst/>
          <a:scene3d>
            <a:camera prst="orthographicFront">
              <a:rot lat="0" lon="0" rev="0"/>
            </a:camera>
            <a:lightRig rig="contrasting" dir="t">
              <a:rot lat="0" lon="0" rev="7800000"/>
            </a:lightRig>
          </a:scene3d>
          <a:sp3d>
            <a:bevelT w="139700" h="139700"/>
          </a:sp3d>
        </p:spPr>
        <p:style>
          <a:lnRef idx="0">
            <a:schemeClr val="accent1"/>
          </a:lnRef>
          <a:fillRef idx="3">
            <a:schemeClr val="accent1"/>
          </a:fillRef>
          <a:effectRef idx="3">
            <a:schemeClr val="accent1"/>
          </a:effectRef>
          <a:fontRef idx="minor">
            <a:schemeClr val="lt1"/>
          </a:fontRef>
        </p:style>
        <p:txBody>
          <a:bodyPr anchor="ctr"/>
          <a:lstStyle/>
          <a:p>
            <a:pPr algn="ctr">
              <a:defRPr/>
            </a:pPr>
            <a:r>
              <a:rPr lang="ar-SA" sz="2800" b="1" dirty="0">
                <a:solidFill>
                  <a:schemeClr val="tx1"/>
                </a:solidFill>
              </a:rPr>
              <a:t>أدوات البحث</a:t>
            </a:r>
            <a:endParaRPr lang="en-GB" sz="2800" b="1" dirty="0">
              <a:solidFill>
                <a:schemeClr val="tx1"/>
              </a:solidFill>
            </a:endParaRPr>
          </a:p>
        </p:txBody>
      </p:sp>
      <p:cxnSp>
        <p:nvCxnSpPr>
          <p:cNvPr id="3" name="Straight Arrow Connector 2">
            <a:extLst>
              <a:ext uri="{FF2B5EF4-FFF2-40B4-BE49-F238E27FC236}">
                <a16:creationId xmlns:a16="http://schemas.microsoft.com/office/drawing/2014/main" id="{2E87B9E6-727B-4CBB-9A3B-39A683DA5B33}"/>
              </a:ext>
            </a:extLst>
          </p:cNvPr>
          <p:cNvCxnSpPr/>
          <p:nvPr/>
        </p:nvCxnSpPr>
        <p:spPr>
          <a:xfrm flipH="1">
            <a:off x="4401300" y="2890665"/>
            <a:ext cx="5106144" cy="2743200"/>
          </a:xfrm>
          <a:prstGeom prst="straightConnector1">
            <a:avLst/>
          </a:prstGeom>
          <a:ln w="76200">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2343180F-A7CC-4D1F-B03D-70DD80233F3A}"/>
              </a:ext>
            </a:extLst>
          </p:cNvPr>
          <p:cNvCxnSpPr>
            <a:cxnSpLocks/>
          </p:cNvCxnSpPr>
          <p:nvPr/>
        </p:nvCxnSpPr>
        <p:spPr>
          <a:xfrm flipV="1">
            <a:off x="1967346" y="1566918"/>
            <a:ext cx="5056909" cy="2771296"/>
          </a:xfrm>
          <a:prstGeom prst="straightConnector1">
            <a:avLst/>
          </a:prstGeom>
          <a:ln w="76200">
            <a:solidFill>
              <a:srgbClr val="92D050"/>
            </a:solidFill>
            <a:tailEnd type="triangle"/>
          </a:ln>
        </p:spPr>
        <p:style>
          <a:lnRef idx="1">
            <a:schemeClr val="accent1"/>
          </a:lnRef>
          <a:fillRef idx="0">
            <a:schemeClr val="accent1"/>
          </a:fillRef>
          <a:effectRef idx="0">
            <a:schemeClr val="accent1"/>
          </a:effectRef>
          <a:fontRef idx="minor">
            <a:schemeClr val="tx1"/>
          </a:fontRef>
        </p:style>
      </p:cxnSp>
      <p:pic>
        <p:nvPicPr>
          <p:cNvPr id="2" name="Graphic 21">
            <a:extLst>
              <a:ext uri="{FF2B5EF4-FFF2-40B4-BE49-F238E27FC236}">
                <a16:creationId xmlns:a16="http://schemas.microsoft.com/office/drawing/2014/main" id="{63F3F4FB-DF7B-4C32-F1C8-DBDBCA8AAD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161A304-98F8-C251-4A67-B5982E5FFFF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89799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circle(out)">
                                      <p:cBhvr>
                                        <p:cTn id="7" dur="2000"/>
                                        <p:tgtEl>
                                          <p:spTgt spid="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32"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circle(out)">
                                      <p:cBhvr>
                                        <p:cTn id="12" dur="2000"/>
                                        <p:tgtEl>
                                          <p:spTgt spid="3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32"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circle(out)">
                                      <p:cBhvr>
                                        <p:cTn id="17" dur="2000"/>
                                        <p:tgtEl>
                                          <p:spTgt spid="3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ntr" presetSubtype="32"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circle(out)">
                                      <p:cBhvr>
                                        <p:cTn id="22"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99FE191A-4043-FFAA-4D12-923D54B91DD2}"/>
              </a:ext>
            </a:extLst>
          </p:cNvPr>
          <p:cNvSpPr txBox="1">
            <a:spLocks/>
          </p:cNvSpPr>
          <p:nvPr/>
        </p:nvSpPr>
        <p:spPr>
          <a:xfrm>
            <a:off x="546327" y="12736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JO" sz="3600" b="1" dirty="0">
                <a:latin typeface="Arial" panose="020B0604020202020204" pitchFamily="34" charset="0"/>
                <a:cs typeface="Arial" panose="020B0604020202020204" pitchFamily="34" charset="0"/>
              </a:rPr>
              <a:t>الخصائص الأساسية للبحث العلمي الجيد</a:t>
            </a:r>
            <a:endParaRPr lang="en-US" sz="3600" b="1" dirty="0">
              <a:latin typeface="Arial" panose="020B0604020202020204" pitchFamily="34" charset="0"/>
              <a:cs typeface="Arial" panose="020B0604020202020204" pitchFamily="34" charset="0"/>
            </a:endParaRPr>
          </a:p>
        </p:txBody>
      </p:sp>
      <p:sp>
        <p:nvSpPr>
          <p:cNvPr id="19" name="Rectangle 18"/>
          <p:cNvSpPr/>
          <p:nvPr/>
        </p:nvSpPr>
        <p:spPr>
          <a:xfrm>
            <a:off x="1079293" y="1253765"/>
            <a:ext cx="10289433" cy="5262979"/>
          </a:xfrm>
          <a:prstGeom prst="rect">
            <a:avLst/>
          </a:prstGeom>
        </p:spPr>
        <p:txBody>
          <a:bodyPr wrap="square">
            <a:spAutoFit/>
          </a:bodyPr>
          <a:lstStyle/>
          <a:p>
            <a:pPr algn="just" rtl="1"/>
            <a:r>
              <a:rPr lang="ar-JO" sz="2400" u="sng" dirty="0">
                <a:latin typeface="Times New Roman" panose="02020603050405020304" pitchFamily="18" charset="0"/>
                <a:cs typeface="Times New Roman" panose="02020603050405020304" pitchFamily="18" charset="0"/>
              </a:rPr>
              <a:t>يولّد البحث الجيد بيانات يمكن الاعتماد عليها، مستمدة من الممارسات التي يتم إجراؤها بشكل احترافي، والتي يمكن استخدامها بشكل موثوق لاتخاذ القرارات </a:t>
            </a:r>
            <a:r>
              <a:rPr lang="ar-JO" sz="2400" u="sng" dirty="0" smtClean="0">
                <a:latin typeface="Times New Roman" panose="02020603050405020304" pitchFamily="18" charset="0"/>
                <a:cs typeface="Times New Roman" panose="02020603050405020304" pitchFamily="18" charset="0"/>
              </a:rPr>
              <a:t>الإدارية، ويتبع </a:t>
            </a:r>
            <a:r>
              <a:rPr lang="ar-JO" sz="2400" u="sng" dirty="0">
                <a:latin typeface="Times New Roman" panose="02020603050405020304" pitchFamily="18" charset="0"/>
                <a:cs typeface="Times New Roman" panose="02020603050405020304" pitchFamily="18" charset="0"/>
              </a:rPr>
              <a:t>البحث الجيد معايير المنهج العلمي والتي </a:t>
            </a:r>
            <a:r>
              <a:rPr lang="ar-EG" sz="2400" u="sng" dirty="0">
                <a:latin typeface="Times New Roman" panose="02020603050405020304" pitchFamily="18" charset="0"/>
                <a:cs typeface="Times New Roman" panose="02020603050405020304" pitchFamily="18" charset="0"/>
              </a:rPr>
              <a:t>تتمثل</a:t>
            </a:r>
            <a:r>
              <a:rPr lang="ar-JO" sz="2400" u="sng" dirty="0">
                <a:latin typeface="Times New Roman" panose="02020603050405020304" pitchFamily="18" charset="0"/>
                <a:cs typeface="Times New Roman" panose="02020603050405020304" pitchFamily="18" charset="0"/>
              </a:rPr>
              <a:t> أهم خصائصها فيما يلي</a:t>
            </a:r>
            <a:r>
              <a:rPr lang="ar-JO" sz="2400" u="sng" dirty="0" smtClean="0">
                <a:latin typeface="Times New Roman" panose="02020603050405020304" pitchFamily="18" charset="0"/>
                <a:cs typeface="Times New Roman" panose="02020603050405020304" pitchFamily="18" charset="0"/>
              </a:rPr>
              <a:t>:</a:t>
            </a:r>
          </a:p>
          <a:p>
            <a:pPr marL="457200" indent="-457200" algn="just" rtl="1">
              <a:buFont typeface="+mj-lt"/>
              <a:buAutoNum type="arabicPeriod"/>
            </a:pPr>
            <a:r>
              <a:rPr lang="ar-EG" sz="2400" b="1" dirty="0" smtClean="0">
                <a:latin typeface="Times New Roman" panose="02020603050405020304" pitchFamily="18" charset="0"/>
                <a:cs typeface="Times New Roman" panose="02020603050405020304" pitchFamily="18" charset="0"/>
              </a:rPr>
              <a:t>هادف </a:t>
            </a:r>
            <a:r>
              <a:rPr lang="en-US" sz="2400" b="1" dirty="0">
                <a:latin typeface="Times New Roman" panose="02020603050405020304" pitchFamily="18" charset="0"/>
                <a:cs typeface="Times New Roman" panose="02020603050405020304" pitchFamily="18" charset="0"/>
              </a:rPr>
              <a:t>Purposive </a:t>
            </a:r>
            <a:r>
              <a:rPr lang="ar-JO" sz="2400" b="1" dirty="0" smtClean="0">
                <a:latin typeface="Times New Roman" panose="02020603050405020304" pitchFamily="18" charset="0"/>
                <a:cs typeface="Times New Roman" panose="02020603050405020304" pitchFamily="18" charset="0"/>
              </a:rPr>
              <a:t>: </a:t>
            </a:r>
            <a:r>
              <a:rPr lang="ar-EG" sz="2400" dirty="0" smtClean="0">
                <a:latin typeface="Times New Roman" panose="02020603050405020304" pitchFamily="18" charset="0"/>
                <a:cs typeface="Times New Roman" panose="02020603050405020304" pitchFamily="18" charset="0"/>
              </a:rPr>
              <a:t>تعني </a:t>
            </a:r>
            <a:r>
              <a:rPr lang="ar-EG" sz="2400" dirty="0">
                <a:latin typeface="Times New Roman" panose="02020603050405020304" pitchFamily="18" charset="0"/>
                <a:cs typeface="Times New Roman" panose="02020603050405020304" pitchFamily="18" charset="0"/>
              </a:rPr>
              <a:t>أنه لابد من وجود أهداف محددة لكل بحث علمي يسعى الباحث لتحقيقها من إجراء بحثه</a:t>
            </a:r>
            <a:r>
              <a:rPr lang="ar-EG" sz="2400" dirty="0" smtClean="0">
                <a:latin typeface="Times New Roman" panose="02020603050405020304" pitchFamily="18" charset="0"/>
                <a:cs typeface="Times New Roman" panose="02020603050405020304" pitchFamily="18" charset="0"/>
              </a:rPr>
              <a:t>.</a:t>
            </a:r>
            <a:endParaRPr lang="ar-EG" sz="2400" dirty="0">
              <a:latin typeface="Times New Roman" panose="02020603050405020304" pitchFamily="18" charset="0"/>
              <a:cs typeface="Times New Roman" panose="02020603050405020304" pitchFamily="18" charset="0"/>
            </a:endParaRPr>
          </a:p>
          <a:p>
            <a:pPr marL="457200" indent="-457200" algn="just" rtl="1">
              <a:buFont typeface="+mj-lt"/>
              <a:buAutoNum type="arabicPeriod"/>
            </a:pPr>
            <a:r>
              <a:rPr lang="ar-JO" sz="2400" b="1" dirty="0" smtClean="0">
                <a:latin typeface="Times New Roman" panose="02020603050405020304" pitchFamily="18" charset="0"/>
                <a:cs typeface="Times New Roman" panose="02020603050405020304" pitchFamily="18" charset="0"/>
              </a:rPr>
              <a:t>الموضوعية </a:t>
            </a:r>
            <a:r>
              <a:rPr lang="en-US" sz="2400" b="1" dirty="0" smtClean="0">
                <a:latin typeface="Times New Roman" panose="02020603050405020304" pitchFamily="18" charset="0"/>
                <a:cs typeface="Times New Roman" panose="02020603050405020304" pitchFamily="18" charset="0"/>
              </a:rPr>
              <a:t>Objectivity</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هي </a:t>
            </a:r>
            <a:r>
              <a:rPr lang="ar-JO" sz="2400" dirty="0">
                <a:latin typeface="Times New Roman" panose="02020603050405020304" pitchFamily="18" charset="0"/>
                <a:cs typeface="Times New Roman" panose="02020603050405020304" pitchFamily="18" charset="0"/>
              </a:rPr>
              <a:t>الرغبة والقدرة على فحص الأدلة بنزاهة وتجرد والبعد عن التحيز الشخصي والذاتية في البحث، وتأسيس البيانات على الحقائق وليس على المشاعر والتقدير الشخصي، علماً أنه كلما زادت الموضوعية في فهم البيانات والاستفادة منها كلما زادت قدرتنا على وصف البحوث على أنها </a:t>
            </a:r>
            <a:r>
              <a:rPr lang="ar-JO" sz="2400" dirty="0" smtClean="0">
                <a:latin typeface="Times New Roman" panose="02020603050405020304" pitchFamily="18" charset="0"/>
                <a:cs typeface="Times New Roman" panose="02020603050405020304" pitchFamily="18" charset="0"/>
              </a:rPr>
              <a:t>عملية.</a:t>
            </a:r>
            <a:endParaRPr lang="ar-JO" sz="2400" dirty="0">
              <a:latin typeface="Times New Roman" panose="02020603050405020304" pitchFamily="18" charset="0"/>
              <a:cs typeface="Times New Roman" panose="02020603050405020304" pitchFamily="18" charset="0"/>
            </a:endParaRPr>
          </a:p>
          <a:p>
            <a:pPr marL="457200" indent="-457200" algn="just" rtl="1">
              <a:buFont typeface="+mj-lt"/>
              <a:buAutoNum type="arabicPeriod"/>
            </a:pPr>
            <a:r>
              <a:rPr lang="ar-JO" sz="2400" b="1" dirty="0" smtClean="0">
                <a:latin typeface="Times New Roman" panose="02020603050405020304" pitchFamily="18" charset="0"/>
                <a:cs typeface="Times New Roman" panose="02020603050405020304" pitchFamily="18" charset="0"/>
              </a:rPr>
              <a:t>التحقق </a:t>
            </a:r>
            <a:r>
              <a:rPr lang="en-US" sz="2400" b="1" dirty="0" smtClean="0">
                <a:latin typeface="Times New Roman" panose="02020603050405020304" pitchFamily="18" charset="0"/>
                <a:cs typeface="Times New Roman" panose="02020603050405020304" pitchFamily="18" charset="0"/>
              </a:rPr>
              <a:t>Verification</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هي </a:t>
            </a:r>
            <a:r>
              <a:rPr lang="ar-JO" sz="2400" dirty="0">
                <a:latin typeface="Times New Roman" panose="02020603050405020304" pitchFamily="18" charset="0"/>
                <a:cs typeface="Times New Roman" panose="02020603050405020304" pitchFamily="18" charset="0"/>
              </a:rPr>
              <a:t>الاستناد على حقائق وظواهر يمكن ملاحظتها والتأكد منها، فمثلا عندما نقول أن طول علي (185) سم نستطيع أن نتأكد من ذلك بواسطة مقياس محدد (المتر) بينما عندما تقول خلوق؟ فما هي شروط تحقيق ذلك؟ لذلك لابد من التحديد الإجرائي الدقيق الذي يحدد مفهوم خلوق الذي نقصده؛ لأنه يختلف باختلاف الثقافة التي يتبعها المجتمع، وحتى لا يميل الباحث إلى استخلاص نتائج تتفق وميوله الشخصية</a:t>
            </a:r>
            <a:r>
              <a:rPr lang="ar-JO" sz="2400" dirty="0" smtClean="0">
                <a:latin typeface="Times New Roman" panose="02020603050405020304" pitchFamily="18" charset="0"/>
                <a:cs typeface="Times New Roman" panose="02020603050405020304" pitchFamily="18" charset="0"/>
              </a:rPr>
              <a:t>.</a:t>
            </a:r>
            <a:endParaRPr lang="ar-JO" sz="2400"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E1C6464D-990C-E1B0-030C-4BCB9FFC17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10EF19A-74CB-169A-E672-FE93385EC9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10677985"/>
      </p:ext>
    </p:extLst>
  </p:cSld>
  <p:clrMapOvr>
    <a:masterClrMapping/>
  </p:clrMapOvr>
  <p:transition>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99FE191A-4043-FFAA-4D12-923D54B91DD2}"/>
              </a:ext>
            </a:extLst>
          </p:cNvPr>
          <p:cNvSpPr txBox="1">
            <a:spLocks/>
          </p:cNvSpPr>
          <p:nvPr/>
        </p:nvSpPr>
        <p:spPr>
          <a:xfrm>
            <a:off x="546327" y="12736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JO" sz="3600" b="1" dirty="0">
                <a:latin typeface="Arial" panose="020B0604020202020204" pitchFamily="34" charset="0"/>
                <a:cs typeface="Arial" panose="020B0604020202020204" pitchFamily="34" charset="0"/>
              </a:rPr>
              <a:t>الخصائص الأساسية للبحث العلمي الجيد</a:t>
            </a:r>
            <a:endParaRPr lang="en-US" sz="3600" b="1" dirty="0">
              <a:latin typeface="Arial" panose="020B0604020202020204" pitchFamily="34" charset="0"/>
              <a:cs typeface="Arial" panose="020B0604020202020204" pitchFamily="34" charset="0"/>
            </a:endParaRPr>
          </a:p>
        </p:txBody>
      </p:sp>
      <p:sp>
        <p:nvSpPr>
          <p:cNvPr id="19" name="Rectangle 18"/>
          <p:cNvSpPr/>
          <p:nvPr/>
        </p:nvSpPr>
        <p:spPr>
          <a:xfrm>
            <a:off x="1079293" y="1253765"/>
            <a:ext cx="10289433" cy="4524315"/>
          </a:xfrm>
          <a:prstGeom prst="rect">
            <a:avLst/>
          </a:prstGeom>
        </p:spPr>
        <p:txBody>
          <a:bodyPr wrap="square">
            <a:spAutoFit/>
          </a:bodyPr>
          <a:lstStyle/>
          <a:p>
            <a:pPr marL="457200" indent="-457200" algn="just" rtl="1">
              <a:buAutoNum type="arabicPeriod" startAt="4"/>
            </a:pPr>
            <a:r>
              <a:rPr lang="ar-JO" sz="2400" b="1" dirty="0" smtClean="0">
                <a:latin typeface="Times New Roman" panose="02020603050405020304" pitchFamily="18" charset="0"/>
                <a:cs typeface="Times New Roman" panose="02020603050405020304" pitchFamily="18" charset="0"/>
              </a:rPr>
              <a:t>قابلية </a:t>
            </a:r>
            <a:r>
              <a:rPr lang="ar-JO" sz="2400" b="1" dirty="0">
                <a:latin typeface="Times New Roman" panose="02020603050405020304" pitchFamily="18" charset="0"/>
                <a:cs typeface="Times New Roman" panose="02020603050405020304" pitchFamily="18" charset="0"/>
              </a:rPr>
              <a:t>التعميم </a:t>
            </a:r>
            <a:r>
              <a:rPr lang="en-US" sz="2400" b="1" dirty="0">
                <a:latin typeface="Times New Roman" panose="02020603050405020304" pitchFamily="18" charset="0"/>
                <a:cs typeface="Times New Roman" panose="02020603050405020304" pitchFamily="18" charset="0"/>
              </a:rPr>
              <a:t>Generalizability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هي </a:t>
            </a:r>
            <a:r>
              <a:rPr lang="ar-JO" sz="2400" dirty="0">
                <a:latin typeface="Times New Roman" panose="02020603050405020304" pitchFamily="18" charset="0"/>
                <a:cs typeface="Times New Roman" panose="02020603050405020304" pitchFamily="18" charset="0"/>
              </a:rPr>
              <a:t>القدرة على الاستفادة من نتائج البحث التي توصل إليها الباحث في منظمات أخرى، إنها الخروج بقواعد عامة يستفاد منها في تفسير ظواهر مشابهة. وكلما كانت نتائج البحث قابلة للتعميم كلما زادت قيمة البحث وفائدته، وحتى يمكن تحسين القدرة على التعميم فإن تصميم العينة ينبغي أن يتم بطريقة منطقية </a:t>
            </a:r>
            <a:r>
              <a:rPr lang="ar-JO" sz="2400" dirty="0" smtClean="0">
                <a:latin typeface="Times New Roman" panose="02020603050405020304" pitchFamily="18" charset="0"/>
                <a:cs typeface="Times New Roman" panose="02020603050405020304" pitchFamily="18" charset="0"/>
              </a:rPr>
              <a:t>علمية.</a:t>
            </a:r>
          </a:p>
          <a:p>
            <a:pPr marL="457200" indent="-457200" algn="just" rtl="1">
              <a:buAutoNum type="arabicPeriod" startAt="4"/>
            </a:pPr>
            <a:r>
              <a:rPr lang="ar-JO" sz="2400" b="1" dirty="0" smtClean="0">
                <a:latin typeface="Times New Roman" panose="02020603050405020304" pitchFamily="18" charset="0"/>
                <a:cs typeface="Times New Roman" panose="02020603050405020304" pitchFamily="18" charset="0"/>
              </a:rPr>
              <a:t>قابلية </a:t>
            </a:r>
            <a:r>
              <a:rPr lang="ar-JO" sz="2400" b="1" dirty="0">
                <a:latin typeface="Times New Roman" panose="02020603050405020304" pitchFamily="18" charset="0"/>
                <a:cs typeface="Times New Roman" panose="02020603050405020304" pitchFamily="18" charset="0"/>
              </a:rPr>
              <a:t>الاختبار </a:t>
            </a:r>
            <a:r>
              <a:rPr lang="en-US" sz="2400" b="1" dirty="0">
                <a:latin typeface="Times New Roman" panose="02020603050405020304" pitchFamily="18" charset="0"/>
                <a:cs typeface="Times New Roman" panose="02020603050405020304" pitchFamily="18" charset="0"/>
              </a:rPr>
              <a:t>Testability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هي </a:t>
            </a:r>
            <a:r>
              <a:rPr lang="ar-JO" sz="2400" dirty="0">
                <a:latin typeface="Times New Roman" panose="02020603050405020304" pitchFamily="18" charset="0"/>
                <a:cs typeface="Times New Roman" panose="02020603050405020304" pitchFamily="18" charset="0"/>
              </a:rPr>
              <a:t>استخدام بعض الاختبارات الإحصائية للتأكد والتثبت من صحة أو عدم صحة الفروض التي نتوصل إليها، وذلك استناداً على حقائق وظواهر يمكن ملاحظتها والتثبت منها مثل: المواد تمدد بالحرارة، الفقر يسبب انتشار </a:t>
            </a:r>
            <a:r>
              <a:rPr lang="ar-JO" sz="2400" dirty="0" smtClean="0">
                <a:latin typeface="Times New Roman" panose="02020603050405020304" pitchFamily="18" charset="0"/>
                <a:cs typeface="Times New Roman" panose="02020603050405020304" pitchFamily="18" charset="0"/>
              </a:rPr>
              <a:t>الجريمة.</a:t>
            </a:r>
          </a:p>
          <a:p>
            <a:pPr marL="457200" indent="-457200" algn="just" rtl="1">
              <a:buAutoNum type="arabicPeriod" startAt="4"/>
            </a:pPr>
            <a:r>
              <a:rPr lang="ar-JO" sz="2400" b="1" dirty="0" smtClean="0">
                <a:latin typeface="Times New Roman" panose="02020603050405020304" pitchFamily="18" charset="0"/>
                <a:cs typeface="Times New Roman" panose="02020603050405020304" pitchFamily="18" charset="0"/>
              </a:rPr>
              <a:t>البساطة </a:t>
            </a:r>
            <a:r>
              <a:rPr lang="ar-JO" sz="2400" b="1" dirty="0">
                <a:latin typeface="Times New Roman" panose="02020603050405020304" pitchFamily="18" charset="0"/>
                <a:cs typeface="Times New Roman" panose="02020603050405020304" pitchFamily="18" charset="0"/>
              </a:rPr>
              <a:t>والاقتصاد </a:t>
            </a:r>
            <a:r>
              <a:rPr lang="en-US" sz="2400" b="1" dirty="0">
                <a:latin typeface="Times New Roman" panose="02020603050405020304" pitchFamily="18" charset="0"/>
                <a:cs typeface="Times New Roman" panose="02020603050405020304" pitchFamily="18" charset="0"/>
              </a:rPr>
              <a:t>Parsimony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يفضل </a:t>
            </a:r>
            <a:r>
              <a:rPr lang="ar-JO" sz="2400" dirty="0">
                <a:latin typeface="Times New Roman" panose="02020603050405020304" pitchFamily="18" charset="0"/>
                <a:cs typeface="Times New Roman" panose="02020603050405020304" pitchFamily="18" charset="0"/>
              </a:rPr>
              <a:t>إتباع البساطة في شرح الظاهرة أو المشكلة مناط البحث، وكذلك استخدام المقترحات التي توصل إليها الباحث في حل المشاكل الفعلية، فعلى سبيل المثال: إذا كان بإمكان الباحث أن يحدد (3) عوامل تفسر (40%) من المشكلة فإنه أفضل من تحديد (8) عوامل تفسر (45%) من المشكلة. ويمكن تحقيق الاقتصاد عن طريق الفهم الجيد للمشكلة ولأهم العوامل التي تؤثر فيها</a:t>
            </a:r>
            <a:r>
              <a:rPr lang="ar-JO"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E1C6464D-990C-E1B0-030C-4BCB9FFC17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10EF19A-74CB-169A-E672-FE93385EC9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64208530"/>
      </p:ext>
    </p:extLst>
  </p:cSld>
  <p:clrMapOvr>
    <a:masterClrMapping/>
  </p:clrMapOvr>
  <p:transition>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99FE191A-4043-FFAA-4D12-923D54B91DD2}"/>
              </a:ext>
            </a:extLst>
          </p:cNvPr>
          <p:cNvSpPr txBox="1">
            <a:spLocks/>
          </p:cNvSpPr>
          <p:nvPr/>
        </p:nvSpPr>
        <p:spPr>
          <a:xfrm>
            <a:off x="546327" y="12736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JO" sz="3600" b="1" dirty="0">
                <a:latin typeface="Arial" panose="020B0604020202020204" pitchFamily="34" charset="0"/>
                <a:cs typeface="Arial" panose="020B0604020202020204" pitchFamily="34" charset="0"/>
              </a:rPr>
              <a:t>الخصائص الأساسية للبحث العلمي الجيد</a:t>
            </a:r>
            <a:endParaRPr lang="en-US" sz="3600" b="1" dirty="0">
              <a:latin typeface="Arial" panose="020B0604020202020204" pitchFamily="34" charset="0"/>
              <a:cs typeface="Arial" panose="020B0604020202020204" pitchFamily="34" charset="0"/>
            </a:endParaRPr>
          </a:p>
        </p:txBody>
      </p:sp>
      <p:sp>
        <p:nvSpPr>
          <p:cNvPr id="19" name="Rectangle 18"/>
          <p:cNvSpPr/>
          <p:nvPr/>
        </p:nvSpPr>
        <p:spPr>
          <a:xfrm>
            <a:off x="1079293" y="1680658"/>
            <a:ext cx="10289433" cy="3785652"/>
          </a:xfrm>
          <a:prstGeom prst="rect">
            <a:avLst/>
          </a:prstGeom>
        </p:spPr>
        <p:txBody>
          <a:bodyPr wrap="square">
            <a:spAutoFit/>
          </a:bodyPr>
          <a:lstStyle/>
          <a:p>
            <a:pPr algn="just" rtl="1"/>
            <a:r>
              <a:rPr lang="ar-JO" sz="2400" b="1" dirty="0" smtClean="0">
                <a:latin typeface="Times New Roman" panose="02020603050405020304" pitchFamily="18" charset="0"/>
                <a:cs typeface="Times New Roman" panose="02020603050405020304" pitchFamily="18" charset="0"/>
              </a:rPr>
              <a:t>7. الدقة </a:t>
            </a:r>
            <a:r>
              <a:rPr lang="ar-JO" sz="2400" b="1" dirty="0">
                <a:latin typeface="Times New Roman" panose="02020603050405020304" pitchFamily="18" charset="0"/>
                <a:cs typeface="Times New Roman" panose="02020603050405020304" pitchFamily="18" charset="0"/>
              </a:rPr>
              <a:t>والثقة </a:t>
            </a:r>
            <a:r>
              <a:rPr lang="en-US" sz="2400" b="1" dirty="0">
                <a:latin typeface="Times New Roman" panose="02020603050405020304" pitchFamily="18" charset="0"/>
                <a:cs typeface="Times New Roman" panose="02020603050405020304" pitchFamily="18" charset="0"/>
              </a:rPr>
              <a:t>Precision and Confidence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تعني </a:t>
            </a:r>
            <a:r>
              <a:rPr lang="ar-JO" sz="2400" dirty="0">
                <a:latin typeface="Times New Roman" panose="02020603050405020304" pitchFamily="18" charset="0"/>
                <a:cs typeface="Times New Roman" panose="02020603050405020304" pitchFamily="18" charset="0"/>
              </a:rPr>
              <a:t>الدقة مدى اقتراب النتائج التي يتوصل إليها البحث بناءً على البيانات التي تم جمعها من العينة إلى الحقيقة، إنها تعكس درجة التطابق بين ما توصلنا إليه من البحث وبين الظاهرة محل الدراسة. وتعني الدقة </a:t>
            </a:r>
            <a:r>
              <a:rPr lang="ar-JO" sz="2400" dirty="0" smtClean="0">
                <a:latin typeface="Times New Roman" panose="02020603050405020304" pitchFamily="18" charset="0"/>
                <a:cs typeface="Times New Roman" panose="02020603050405020304" pitchFamily="18" charset="0"/>
              </a:rPr>
              <a:t>احتمال </a:t>
            </a:r>
            <a:r>
              <a:rPr lang="ar-JO" sz="2400" dirty="0">
                <a:latin typeface="Times New Roman" panose="02020603050405020304" pitchFamily="18" charset="0"/>
                <a:cs typeface="Times New Roman" panose="02020603050405020304" pitchFamily="18" charset="0"/>
              </a:rPr>
              <a:t>ثقة أن تكون تقديراتنا صحيحة. فعندما نقبل مستوى ثقة </a:t>
            </a:r>
            <a:r>
              <a:rPr lang="en-US" sz="2400" dirty="0" smtClean="0">
                <a:latin typeface="Times New Roman" panose="02020603050405020304" pitchFamily="18" charset="0"/>
                <a:cs typeface="Times New Roman" panose="02020603050405020304" pitchFamily="18" charset="0"/>
              </a:rPr>
              <a:t>(Confidence </a:t>
            </a:r>
            <a:r>
              <a:rPr lang="en-US" sz="2400" dirty="0" smtClean="0">
                <a:latin typeface="Times New Roman" panose="02020603050405020304" pitchFamily="18" charset="0"/>
                <a:cs typeface="Times New Roman" panose="02020603050405020304" pitchFamily="18" charset="0"/>
              </a:rPr>
              <a:t>Level)</a:t>
            </a:r>
            <a:r>
              <a:rPr lang="ar-JO" sz="2400" dirty="0" smtClean="0">
                <a:latin typeface="Times New Roman" panose="02020603050405020304" pitchFamily="18" charset="0"/>
                <a:cs typeface="Times New Roman" panose="02020603050405020304" pitchFamily="18" charset="0"/>
              </a:rPr>
              <a:t> وتكتب </a:t>
            </a:r>
            <a:r>
              <a:rPr lang="ar-JO" sz="2400" dirty="0">
                <a:latin typeface="Times New Roman" panose="02020603050405020304" pitchFamily="18" charset="0"/>
                <a:cs typeface="Times New Roman" panose="02020603050405020304" pitchFamily="18" charset="0"/>
              </a:rPr>
              <a:t>بالشكل التالي </a:t>
            </a:r>
            <a:r>
              <a:rPr lang="ar-JO" sz="2400" dirty="0" smtClean="0">
                <a:latin typeface="Times New Roman" panose="02020603050405020304" pitchFamily="18" charset="0"/>
                <a:cs typeface="Times New Roman" panose="02020603050405020304" pitchFamily="18" charset="0"/>
              </a:rPr>
              <a:t>(0.05 </a:t>
            </a:r>
            <a:r>
              <a:rPr lang="en-US" sz="2400" dirty="0" smtClean="0">
                <a:latin typeface="Times New Roman" panose="02020603050405020304" pitchFamily="18" charset="0"/>
                <a:cs typeface="Times New Roman" panose="02020603050405020304" pitchFamily="18" charset="0"/>
              </a:rPr>
              <a:t>(P</a:t>
            </a:r>
            <a:r>
              <a:rPr lang="en-US" altLang="en-US" sz="2400" b="1" dirty="0" smtClean="0">
                <a:solidFill>
                  <a:srgbClr val="000000"/>
                </a:solidFill>
                <a:latin typeface="Times New Roman" panose="02020603050405020304" pitchFamily="18" charset="0"/>
                <a:cs typeface="Times New Roman" panose="02020603050405020304" pitchFamily="18" charset="0"/>
                <a:sym typeface="Symbol" panose="05050102010706020507" pitchFamily="18" charset="2"/>
              </a:rPr>
              <a:t> </a:t>
            </a:r>
            <a:r>
              <a:rPr lang="en-US" altLang="en-US" sz="2400" b="1" dirty="0">
                <a:solidFill>
                  <a:srgbClr val="000000"/>
                </a:solidFill>
                <a:latin typeface="Times New Roman" panose="02020603050405020304" pitchFamily="18" charset="0"/>
                <a:cs typeface="Times New Roman" panose="02020603050405020304" pitchFamily="18" charset="0"/>
                <a:sym typeface="Symbol" panose="05050102010706020507" pitchFamily="18" charset="2"/>
              </a:rPr>
              <a:t> </a:t>
            </a:r>
            <a:r>
              <a:rPr lang="ar-JO" altLang="en-US" sz="2400" b="1" dirty="0" smtClean="0">
                <a:solidFill>
                  <a:srgbClr val="000000"/>
                </a:solidFill>
                <a:latin typeface="Times New Roman" panose="02020603050405020304" pitchFamily="18" charset="0"/>
                <a:cs typeface="Times New Roman" panose="02020603050405020304" pitchFamily="18" charset="0"/>
                <a:sym typeface="Symbol" panose="05050102010706020507" pitchFamily="18" charset="2"/>
              </a:rPr>
              <a:t> </a:t>
            </a:r>
            <a:r>
              <a:rPr lang="ar-JO" sz="2400" dirty="0" smtClean="0">
                <a:latin typeface="Times New Roman" panose="02020603050405020304" pitchFamily="18" charset="0"/>
                <a:cs typeface="Times New Roman" panose="02020603050405020304" pitchFamily="18" charset="0"/>
              </a:rPr>
              <a:t>تعني </a:t>
            </a:r>
            <a:r>
              <a:rPr lang="ar-JO" sz="2400" dirty="0">
                <a:latin typeface="Times New Roman" panose="02020603050405020304" pitchFamily="18" charset="0"/>
                <a:cs typeface="Times New Roman" panose="02020603050405020304" pitchFamily="18" charset="0"/>
              </a:rPr>
              <a:t>أن نتائج بحثنا سليمة بنسبة (95%)، وأن فرصة احتمال وقوع الخطأ لا تزيد عن (5%)، وهو ما يعبر عنه </a:t>
            </a:r>
            <a:r>
              <a:rPr lang="ar-JO" sz="2400" dirty="0" smtClean="0">
                <a:latin typeface="Times New Roman" panose="02020603050405020304" pitchFamily="18" charset="0"/>
                <a:cs typeface="Times New Roman" panose="02020603050405020304" pitchFamily="18" charset="0"/>
              </a:rPr>
              <a:t>بالدقة.</a:t>
            </a:r>
          </a:p>
          <a:p>
            <a:pPr algn="just" rtl="1"/>
            <a:r>
              <a:rPr lang="ar-JO" sz="2400" b="1" dirty="0" smtClean="0">
                <a:latin typeface="Times New Roman" panose="02020603050405020304" pitchFamily="18" charset="0"/>
                <a:cs typeface="Times New Roman" panose="02020603050405020304" pitchFamily="18" charset="0"/>
              </a:rPr>
              <a:t>8. الاستنباط </a:t>
            </a:r>
            <a:r>
              <a:rPr lang="en-US" sz="2400" b="1" dirty="0">
                <a:latin typeface="Times New Roman" panose="02020603050405020304" pitchFamily="18" charset="0"/>
                <a:cs typeface="Times New Roman" panose="02020603050405020304" pitchFamily="18" charset="0"/>
              </a:rPr>
              <a:t>Deduction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يبدأ </a:t>
            </a:r>
            <a:r>
              <a:rPr lang="ar-JO" sz="2400" dirty="0">
                <a:latin typeface="Times New Roman" panose="02020603050405020304" pitchFamily="18" charset="0"/>
                <a:cs typeface="Times New Roman" panose="02020603050405020304" pitchFamily="18" charset="0"/>
              </a:rPr>
              <a:t>الاستنباط بالنظريات ويستنبط منها الفرضيات ثم البحث عن البيانات لإثبات الفرضيات. أي (ما يصدق على الكل يصدق على الجزء</a:t>
            </a:r>
            <a:r>
              <a:rPr lang="ar-JO" sz="2400" dirty="0" smtClean="0">
                <a:latin typeface="Times New Roman" panose="02020603050405020304" pitchFamily="18" charset="0"/>
                <a:cs typeface="Times New Roman" panose="02020603050405020304" pitchFamily="18" charset="0"/>
              </a:rPr>
              <a:t>).</a:t>
            </a:r>
          </a:p>
          <a:p>
            <a:pPr algn="just" rtl="1"/>
            <a:r>
              <a:rPr lang="ar-JO" sz="2400" b="1" dirty="0" smtClean="0">
                <a:latin typeface="Times New Roman" panose="02020603050405020304" pitchFamily="18" charset="0"/>
                <a:cs typeface="Times New Roman" panose="02020603050405020304" pitchFamily="18" charset="0"/>
              </a:rPr>
              <a:t>9. الاستقراء </a:t>
            </a:r>
            <a:r>
              <a:rPr lang="en-US" sz="2400" b="1" dirty="0">
                <a:latin typeface="Times New Roman" panose="02020603050405020304" pitchFamily="18" charset="0"/>
                <a:cs typeface="Times New Roman" panose="02020603050405020304" pitchFamily="18" charset="0"/>
              </a:rPr>
              <a:t>Induction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يبدأ </a:t>
            </a:r>
            <a:r>
              <a:rPr lang="ar-JO" sz="2400" dirty="0">
                <a:latin typeface="Times New Roman" panose="02020603050405020304" pitchFamily="18" charset="0"/>
                <a:cs typeface="Times New Roman" panose="02020603050405020304" pitchFamily="18" charset="0"/>
              </a:rPr>
              <a:t>الاستقراء بملاحظة الظواهر والوقائع الملموسة ثم تشكيل الفروض التي تمثل العلاقات بين الظواهر وجمع البيانات للتوصل إلى التعميم، (الانتقال من الجزء إلى الكل).</a:t>
            </a:r>
          </a:p>
          <a:p>
            <a:pPr algn="just" rtl="1"/>
            <a:endParaRPr lang="en-US" sz="2400"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E1C6464D-990C-E1B0-030C-4BCB9FFC17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10EF19A-74CB-169A-E672-FE93385EC9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19519418"/>
      </p:ext>
    </p:extLst>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99FE191A-4043-FFAA-4D12-923D54B91DD2}"/>
              </a:ext>
            </a:extLst>
          </p:cNvPr>
          <p:cNvSpPr txBox="1">
            <a:spLocks/>
          </p:cNvSpPr>
          <p:nvPr/>
        </p:nvSpPr>
        <p:spPr>
          <a:xfrm>
            <a:off x="546327" y="12736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JO" sz="3600" b="1" dirty="0">
                <a:latin typeface="Arial" panose="020B0604020202020204" pitchFamily="34" charset="0"/>
                <a:cs typeface="Arial" panose="020B0604020202020204" pitchFamily="34" charset="0"/>
              </a:rPr>
              <a:t>الخصائص الأساسية للبحث العلمي الجيد</a:t>
            </a:r>
            <a:endParaRPr lang="en-US" sz="3600" b="1" dirty="0">
              <a:latin typeface="Arial" panose="020B0604020202020204" pitchFamily="34" charset="0"/>
              <a:cs typeface="Arial" panose="020B0604020202020204" pitchFamily="34" charset="0"/>
            </a:endParaRPr>
          </a:p>
        </p:txBody>
      </p:sp>
      <p:sp>
        <p:nvSpPr>
          <p:cNvPr id="19" name="Rectangle 18"/>
          <p:cNvSpPr/>
          <p:nvPr/>
        </p:nvSpPr>
        <p:spPr>
          <a:xfrm>
            <a:off x="1094283" y="2048243"/>
            <a:ext cx="10289433" cy="3046988"/>
          </a:xfrm>
          <a:prstGeom prst="rect">
            <a:avLst/>
          </a:prstGeom>
        </p:spPr>
        <p:txBody>
          <a:bodyPr wrap="square">
            <a:spAutoFit/>
          </a:bodyPr>
          <a:lstStyle/>
          <a:p>
            <a:pPr algn="just" rtl="1"/>
            <a:r>
              <a:rPr lang="ar-JO" sz="2400" b="1" dirty="0" smtClean="0">
                <a:latin typeface="Times New Roman" panose="02020603050405020304" pitchFamily="18" charset="0"/>
                <a:cs typeface="Times New Roman" panose="02020603050405020304" pitchFamily="18" charset="0"/>
              </a:rPr>
              <a:t>10</a:t>
            </a:r>
            <a:r>
              <a:rPr lang="ar-JO" sz="2400" b="1" dirty="0">
                <a:latin typeface="Times New Roman" panose="02020603050405020304" pitchFamily="18" charset="0"/>
                <a:cs typeface="Times New Roman" panose="02020603050405020304" pitchFamily="18" charset="0"/>
              </a:rPr>
              <a:t>. المرونة </a:t>
            </a:r>
            <a:r>
              <a:rPr lang="en-US" sz="2400" b="1" dirty="0">
                <a:latin typeface="Times New Roman" panose="02020603050405020304" pitchFamily="18" charset="0"/>
                <a:cs typeface="Times New Roman" panose="02020603050405020304" pitchFamily="18" charset="0"/>
              </a:rPr>
              <a:t>Flexibility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لابد </a:t>
            </a:r>
            <a:r>
              <a:rPr lang="ar-JO" sz="2400" dirty="0">
                <a:latin typeface="Times New Roman" panose="02020603050405020304" pitchFamily="18" charset="0"/>
                <a:cs typeface="Times New Roman" panose="02020603050405020304" pitchFamily="18" charset="0"/>
              </a:rPr>
              <a:t>أن يكون البحث متوائماً مع المشكلات المختلفة أي عدم وجود قواعد جامدة من القواعد المنطقية حتى يتبعها الآخرين بل لابد أن يتمتع بمرونة نسبية خاصة في العلوم الاجتماعية.</a:t>
            </a:r>
          </a:p>
          <a:p>
            <a:pPr algn="just" rtl="1"/>
            <a:r>
              <a:rPr lang="ar-JO" sz="2400" b="1" dirty="0">
                <a:latin typeface="Times New Roman" panose="02020603050405020304" pitchFamily="18" charset="0"/>
                <a:cs typeface="Times New Roman" panose="02020603050405020304" pitchFamily="18" charset="0"/>
              </a:rPr>
              <a:t>11. التنبؤ </a:t>
            </a:r>
            <a:r>
              <a:rPr lang="en-US" sz="2400" b="1" dirty="0">
                <a:latin typeface="Times New Roman" panose="02020603050405020304" pitchFamily="18" charset="0"/>
                <a:cs typeface="Times New Roman" panose="02020603050405020304" pitchFamily="18" charset="0"/>
              </a:rPr>
              <a:t>Predictability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لابد </a:t>
            </a:r>
            <a:r>
              <a:rPr lang="ar-JO" sz="2400" dirty="0">
                <a:latin typeface="Times New Roman" panose="02020603050405020304" pitchFamily="18" charset="0"/>
                <a:cs typeface="Times New Roman" panose="02020603050405020304" pitchFamily="18" charset="0"/>
              </a:rPr>
              <a:t>أن يتمتع البحث بالقدرة على البناء والتنبؤ بما يمكن الحصول عليه في المستقبل مثل: التنبؤ بحجم المبيعات للسنوات القادمة.</a:t>
            </a:r>
          </a:p>
          <a:p>
            <a:pPr algn="just" rtl="1"/>
            <a:r>
              <a:rPr lang="ar-JO" sz="2400" b="1" dirty="0">
                <a:latin typeface="Times New Roman" panose="02020603050405020304" pitchFamily="18" charset="0"/>
                <a:cs typeface="Times New Roman" panose="02020603050405020304" pitchFamily="18" charset="0"/>
              </a:rPr>
              <a:t>12. التنوع </a:t>
            </a:r>
            <a:r>
              <a:rPr lang="en-US" sz="2400" b="1" dirty="0">
                <a:latin typeface="Times New Roman" panose="02020603050405020304" pitchFamily="18" charset="0"/>
                <a:cs typeface="Times New Roman" panose="02020603050405020304" pitchFamily="18" charset="0"/>
              </a:rPr>
              <a:t>Variability </a:t>
            </a:r>
            <a:r>
              <a:rPr lang="ar-JO" sz="2400" b="1" dirty="0" smtClean="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حتى </a:t>
            </a:r>
            <a:r>
              <a:rPr lang="ar-JO" sz="2400" dirty="0">
                <a:latin typeface="Times New Roman" panose="02020603050405020304" pitchFamily="18" charset="0"/>
                <a:cs typeface="Times New Roman" panose="02020603050405020304" pitchFamily="18" charset="0"/>
              </a:rPr>
              <a:t>يتلاءم مع تنوع العلوم والمشاكل على اختلافها لان العلوم تختلف عن بعضها البعض وبالتالي تحدد المناهج التي يجب إتباعها.</a:t>
            </a:r>
          </a:p>
          <a:p>
            <a:pPr algn="just" rtl="1"/>
            <a:endParaRPr lang="en-US" sz="2400" dirty="0">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E1C6464D-990C-E1B0-030C-4BCB9FFC17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10EF19A-74CB-169A-E672-FE93385EC9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70542450"/>
      </p:ext>
    </p:extLst>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99FE191A-4043-FFAA-4D12-923D54B91DD2}"/>
              </a:ext>
            </a:extLst>
          </p:cNvPr>
          <p:cNvSpPr txBox="1">
            <a:spLocks/>
          </p:cNvSpPr>
          <p:nvPr/>
        </p:nvSpPr>
        <p:spPr>
          <a:xfrm>
            <a:off x="546327" y="12736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JO" sz="3600" b="1" dirty="0">
                <a:latin typeface="Arial" panose="020B0604020202020204" pitchFamily="34" charset="0"/>
                <a:cs typeface="Arial" panose="020B0604020202020204" pitchFamily="34" charset="0"/>
              </a:rPr>
              <a:t>خصائص الباحث المتميز</a:t>
            </a:r>
            <a:endParaRPr lang="en-US" sz="3600" b="1" dirty="0">
              <a:latin typeface="Arial" panose="020B0604020202020204" pitchFamily="34" charset="0"/>
              <a:cs typeface="Arial" panose="020B0604020202020204" pitchFamily="34" charset="0"/>
            </a:endParaRPr>
          </a:p>
        </p:txBody>
      </p:sp>
      <p:sp>
        <p:nvSpPr>
          <p:cNvPr id="19" name="Rectangle 18"/>
          <p:cNvSpPr/>
          <p:nvPr/>
        </p:nvSpPr>
        <p:spPr>
          <a:xfrm>
            <a:off x="1304145" y="1269105"/>
            <a:ext cx="9897688" cy="5078313"/>
          </a:xfrm>
          <a:prstGeom prst="rect">
            <a:avLst/>
          </a:prstGeom>
        </p:spPr>
        <p:txBody>
          <a:bodyPr wrap="square">
            <a:spAutoFit/>
          </a:bodyPr>
          <a:lstStyle/>
          <a:p>
            <a:pPr algn="just" rtl="1">
              <a:lnSpc>
                <a:spcPct val="150000"/>
              </a:lnSpc>
            </a:pPr>
            <a:r>
              <a:rPr lang="ar-JO" sz="2400" dirty="0">
                <a:latin typeface="Times New Roman" panose="02020603050405020304" pitchFamily="18" charset="0"/>
                <a:cs typeface="Times New Roman" panose="02020603050405020304" pitchFamily="18" charset="0"/>
              </a:rPr>
              <a:t>نظرا لارتباط البحث بالباحث وتأثير كل على الآخر سلبا</a:t>
            </a:r>
            <a:r>
              <a:rPr lang="ar-EG" sz="2400" dirty="0">
                <a:latin typeface="Times New Roman" panose="02020603050405020304" pitchFamily="18" charset="0"/>
                <a:cs typeface="Times New Roman" panose="02020603050405020304" pitchFamily="18" charset="0"/>
              </a:rPr>
              <a:t>ً</a:t>
            </a:r>
            <a:r>
              <a:rPr lang="ar-JO" sz="2400" dirty="0">
                <a:latin typeface="Times New Roman" panose="02020603050405020304" pitchFamily="18" charset="0"/>
                <a:cs typeface="Times New Roman" panose="02020603050405020304" pitchFamily="18" charset="0"/>
              </a:rPr>
              <a:t> وا</a:t>
            </a:r>
            <a:r>
              <a:rPr lang="ar-EG" sz="2400" dirty="0">
                <a:latin typeface="Times New Roman" panose="02020603050405020304" pitchFamily="18" charset="0"/>
                <a:cs typeface="Times New Roman" panose="02020603050405020304" pitchFamily="18" charset="0"/>
              </a:rPr>
              <a:t>ي</a:t>
            </a:r>
            <a:r>
              <a:rPr lang="ar-JO" sz="2400" dirty="0">
                <a:latin typeface="Times New Roman" panose="02020603050405020304" pitchFamily="18" charset="0"/>
                <a:cs typeface="Times New Roman" panose="02020603050405020304" pitchFamily="18" charset="0"/>
              </a:rPr>
              <a:t>جابا</a:t>
            </a:r>
            <a:r>
              <a:rPr lang="ar-EG" sz="2400" dirty="0">
                <a:latin typeface="Times New Roman" panose="02020603050405020304" pitchFamily="18" charset="0"/>
                <a:cs typeface="Times New Roman" panose="02020603050405020304" pitchFamily="18" charset="0"/>
              </a:rPr>
              <a:t>ً،</a:t>
            </a:r>
            <a:r>
              <a:rPr lang="ar-JO" sz="2400" dirty="0">
                <a:latin typeface="Times New Roman" panose="02020603050405020304" pitchFamily="18" charset="0"/>
                <a:cs typeface="Times New Roman" panose="02020603050405020304" pitchFamily="18" charset="0"/>
              </a:rPr>
              <a:t> لذا لابد من تو</a:t>
            </a:r>
            <a:r>
              <a:rPr lang="ar-EG" sz="2400" dirty="0">
                <a:latin typeface="Times New Roman" panose="02020603050405020304" pitchFamily="18" charset="0"/>
                <a:cs typeface="Times New Roman" panose="02020603050405020304" pitchFamily="18" charset="0"/>
              </a:rPr>
              <a:t>ا</a:t>
            </a:r>
            <a:r>
              <a:rPr lang="ar-JO" sz="2400" dirty="0">
                <a:latin typeface="Times New Roman" panose="02020603050405020304" pitchFamily="18" charset="0"/>
                <a:cs typeface="Times New Roman" panose="02020603050405020304" pitchFamily="18" charset="0"/>
              </a:rPr>
              <a:t>فر </a:t>
            </a:r>
            <a:r>
              <a:rPr lang="ar-EG" sz="2400" dirty="0">
                <a:latin typeface="Times New Roman" panose="02020603050405020304" pitchFamily="18" charset="0"/>
                <a:cs typeface="Times New Roman" panose="02020603050405020304" pitchFamily="18" charset="0"/>
              </a:rPr>
              <a:t>مجموعة من ال</a:t>
            </a:r>
            <a:r>
              <a:rPr lang="ar-JO" sz="2400" dirty="0">
                <a:latin typeface="Times New Roman" panose="02020603050405020304" pitchFamily="18" charset="0"/>
                <a:cs typeface="Times New Roman" panose="02020603050405020304" pitchFamily="18" charset="0"/>
              </a:rPr>
              <a:t>سمات في الباحث لكي يكون ناجحا</a:t>
            </a:r>
            <a:r>
              <a:rPr lang="ar-EG" sz="2400" dirty="0">
                <a:latin typeface="Times New Roman" panose="02020603050405020304" pitchFamily="18" charset="0"/>
                <a:cs typeface="Times New Roman" panose="02020603050405020304" pitchFamily="18" charset="0"/>
              </a:rPr>
              <a:t> منها ما يلي</a:t>
            </a:r>
            <a:r>
              <a:rPr lang="ar-JO" sz="2400" dirty="0" smtClean="0">
                <a:latin typeface="Times New Roman" panose="02020603050405020304" pitchFamily="18" charset="0"/>
                <a:cs typeface="Times New Roman" panose="02020603050405020304" pitchFamily="18" charset="0"/>
              </a:rPr>
              <a:t>:</a:t>
            </a:r>
            <a:endParaRPr lang="ar-JO" sz="2400" dirty="0">
              <a:latin typeface="Times New Roman" panose="02020603050405020304" pitchFamily="18" charset="0"/>
              <a:cs typeface="Times New Roman" panose="02020603050405020304" pitchFamily="18" charset="0"/>
            </a:endParaRPr>
          </a:p>
          <a:p>
            <a:pPr algn="just" rtl="1">
              <a:lnSpc>
                <a:spcPct val="150000"/>
              </a:lnSpc>
            </a:pPr>
            <a:r>
              <a:rPr lang="ar-JO" sz="2400" b="1" dirty="0">
                <a:latin typeface="Times New Roman" panose="02020603050405020304" pitchFamily="18" charset="0"/>
                <a:cs typeface="Times New Roman" panose="02020603050405020304" pitchFamily="18" charset="0"/>
              </a:rPr>
              <a:t>أ. صفات الباحث </a:t>
            </a:r>
            <a:r>
              <a:rPr lang="ar-JO" sz="2400" b="1" dirty="0" smtClean="0">
                <a:latin typeface="Times New Roman" panose="02020603050405020304" pitchFamily="18" charset="0"/>
                <a:cs typeface="Times New Roman" panose="02020603050405020304" pitchFamily="18" charset="0"/>
              </a:rPr>
              <a:t>الخلقية</a:t>
            </a:r>
            <a:endParaRPr lang="ar-JO" sz="2400" b="1" dirty="0">
              <a:latin typeface="Times New Roman" panose="02020603050405020304" pitchFamily="18" charset="0"/>
              <a:cs typeface="Times New Roman" panose="02020603050405020304" pitchFamily="18" charset="0"/>
            </a:endParaRPr>
          </a:p>
          <a:p>
            <a:pPr marL="457200" indent="-457200" algn="just" rtl="1">
              <a:lnSpc>
                <a:spcPct val="150000"/>
              </a:lnSpc>
              <a:buFont typeface="+mj-lt"/>
              <a:buAutoNum type="arabicPeriod"/>
            </a:pPr>
            <a:r>
              <a:rPr lang="ar-JO" sz="2400" dirty="0" smtClean="0">
                <a:latin typeface="Times New Roman" panose="02020603050405020304" pitchFamily="18" charset="0"/>
                <a:cs typeface="Times New Roman" panose="02020603050405020304" pitchFamily="18" charset="0"/>
              </a:rPr>
              <a:t>أن </a:t>
            </a:r>
            <a:r>
              <a:rPr lang="ar-JO" sz="2400" dirty="0">
                <a:latin typeface="Times New Roman" panose="02020603050405020304" pitchFamily="18" charset="0"/>
                <a:cs typeface="Times New Roman" panose="02020603050405020304" pitchFamily="18" charset="0"/>
              </a:rPr>
              <a:t>يتمتع الباحث بالصبر وتحمل المشاق وعدم الاستسلام بسهولة، فالباحث لابد أن يتمتع بعزيمة عالية أمام المشكلات التي يمكن أن تواجهه.</a:t>
            </a:r>
          </a:p>
          <a:p>
            <a:pPr marL="457200" indent="-457200" algn="just" rtl="1">
              <a:lnSpc>
                <a:spcPct val="150000"/>
              </a:lnSpc>
              <a:buFont typeface="+mj-lt"/>
              <a:buAutoNum type="arabicPeriod"/>
            </a:pPr>
            <a:r>
              <a:rPr lang="ar-JO" sz="2400" dirty="0" smtClean="0">
                <a:latin typeface="Times New Roman" panose="02020603050405020304" pitchFamily="18" charset="0"/>
                <a:cs typeface="Times New Roman" panose="02020603050405020304" pitchFamily="18" charset="0"/>
              </a:rPr>
              <a:t>أن </a:t>
            </a:r>
            <a:r>
              <a:rPr lang="ar-JO" sz="2400" dirty="0">
                <a:latin typeface="Times New Roman" panose="02020603050405020304" pitchFamily="18" charset="0"/>
                <a:cs typeface="Times New Roman" panose="02020603050405020304" pitchFamily="18" charset="0"/>
              </a:rPr>
              <a:t>يتمتع الباحث بالتواضع وقبول النقد الموجه من الآخرين. </a:t>
            </a:r>
          </a:p>
          <a:p>
            <a:pPr marL="457200" indent="-457200" algn="just" rtl="1">
              <a:lnSpc>
                <a:spcPct val="150000"/>
              </a:lnSpc>
              <a:buFont typeface="+mj-lt"/>
              <a:buAutoNum type="arabicPeriod"/>
            </a:pPr>
            <a:r>
              <a:rPr lang="ar-JO" sz="2400" dirty="0" smtClean="0">
                <a:latin typeface="Times New Roman" panose="02020603050405020304" pitchFamily="18" charset="0"/>
                <a:cs typeface="Times New Roman" panose="02020603050405020304" pitchFamily="18" charset="0"/>
              </a:rPr>
              <a:t>أن </a:t>
            </a:r>
            <a:r>
              <a:rPr lang="ar-JO" sz="2400" dirty="0">
                <a:latin typeface="Times New Roman" panose="02020603050405020304" pitchFamily="18" charset="0"/>
                <a:cs typeface="Times New Roman" panose="02020603050405020304" pitchFamily="18" charset="0"/>
              </a:rPr>
              <a:t>يتمتع الباحث بصفات الخلق والإبداع والذكاء بحيث يسعى دوماً إلى إيجاد </a:t>
            </a:r>
            <a:r>
              <a:rPr lang="ar-JO" sz="2400" dirty="0" smtClean="0">
                <a:latin typeface="Times New Roman" panose="02020603050405020304" pitchFamily="18" charset="0"/>
                <a:cs typeface="Times New Roman" panose="02020603050405020304" pitchFamily="18" charset="0"/>
              </a:rPr>
              <a:t>بدائل</a:t>
            </a:r>
          </a:p>
          <a:p>
            <a:pPr algn="just" rtl="1">
              <a:lnSpc>
                <a:spcPct val="150000"/>
              </a:lnSpc>
            </a:pPr>
            <a:r>
              <a:rPr lang="ar-JO" sz="2400" dirty="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      </a:t>
            </a:r>
            <a:r>
              <a:rPr lang="ar-JO" sz="2400" dirty="0">
                <a:latin typeface="Times New Roman" panose="02020603050405020304" pitchFamily="18" charset="0"/>
                <a:cs typeface="Times New Roman" panose="02020603050405020304" pitchFamily="18" charset="0"/>
              </a:rPr>
              <a:t>جديدة. </a:t>
            </a:r>
          </a:p>
          <a:p>
            <a:pPr algn="just" rtl="1">
              <a:lnSpc>
                <a:spcPct val="150000"/>
              </a:lnSpc>
            </a:pPr>
            <a:endParaRPr lang="ar-JO" sz="2400" dirty="0">
              <a:latin typeface="Times New Roman" panose="02020603050405020304" pitchFamily="18" charset="0"/>
              <a:cs typeface="Times New Roman" panose="02020603050405020304" pitchFamily="18" charset="0"/>
            </a:endParaRPr>
          </a:p>
        </p:txBody>
      </p:sp>
      <p:pic>
        <p:nvPicPr>
          <p:cNvPr id="20" name="Picture 19" descr="j019538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659" y="3475805"/>
            <a:ext cx="2757374" cy="3216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Graphic 21">
            <a:extLst>
              <a:ext uri="{FF2B5EF4-FFF2-40B4-BE49-F238E27FC236}">
                <a16:creationId xmlns:a16="http://schemas.microsoft.com/office/drawing/2014/main" id="{18AA2F1C-A436-CFB8-564C-1680D10AD1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F6B9F9E-F2AB-12B3-8D33-75C3230132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6913858"/>
      </p:ext>
    </p:extLst>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99FE191A-4043-FFAA-4D12-923D54B91DD2}"/>
              </a:ext>
            </a:extLst>
          </p:cNvPr>
          <p:cNvSpPr txBox="1">
            <a:spLocks/>
          </p:cNvSpPr>
          <p:nvPr/>
        </p:nvSpPr>
        <p:spPr>
          <a:xfrm>
            <a:off x="546327" y="12736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JO" sz="3600" b="1" dirty="0">
                <a:latin typeface="Arial" panose="020B0604020202020204" pitchFamily="34" charset="0"/>
                <a:cs typeface="Arial" panose="020B0604020202020204" pitchFamily="34" charset="0"/>
              </a:rPr>
              <a:t>خصائص الباحث المتميز</a:t>
            </a:r>
            <a:endParaRPr lang="en-US" sz="3600" b="1" dirty="0">
              <a:latin typeface="Arial" panose="020B0604020202020204" pitchFamily="34" charset="0"/>
              <a:cs typeface="Arial" panose="020B0604020202020204" pitchFamily="34" charset="0"/>
            </a:endParaRPr>
          </a:p>
        </p:txBody>
      </p:sp>
      <p:sp>
        <p:nvSpPr>
          <p:cNvPr id="19" name="Rectangle 18"/>
          <p:cNvSpPr/>
          <p:nvPr/>
        </p:nvSpPr>
        <p:spPr>
          <a:xfrm>
            <a:off x="1304145" y="1269105"/>
            <a:ext cx="9897688" cy="4457952"/>
          </a:xfrm>
          <a:prstGeom prst="rect">
            <a:avLst/>
          </a:prstGeom>
        </p:spPr>
        <p:txBody>
          <a:bodyPr wrap="square">
            <a:spAutoFit/>
          </a:bodyPr>
          <a:lstStyle/>
          <a:p>
            <a:pPr algn="just" rtl="1">
              <a:lnSpc>
                <a:spcPct val="150000"/>
              </a:lnSpc>
            </a:pPr>
            <a:r>
              <a:rPr lang="ar-JO" sz="2400" b="1" dirty="0">
                <a:latin typeface="Times New Roman" panose="02020603050405020304" pitchFamily="18" charset="0"/>
                <a:cs typeface="Times New Roman" panose="02020603050405020304" pitchFamily="18" charset="0"/>
              </a:rPr>
              <a:t>ب. صفات الباحث العلمية. </a:t>
            </a:r>
          </a:p>
          <a:p>
            <a:pPr marL="457200" indent="-457200" algn="just" rtl="1">
              <a:lnSpc>
                <a:spcPct val="150000"/>
              </a:lnSpc>
              <a:buFont typeface="+mj-lt"/>
              <a:buAutoNum type="arabicPeriod"/>
            </a:pPr>
            <a:r>
              <a:rPr lang="ar-JO" sz="2400" dirty="0">
                <a:latin typeface="Times New Roman" panose="02020603050405020304" pitchFamily="18" charset="0"/>
                <a:cs typeface="Times New Roman" panose="02020603050405020304" pitchFamily="18" charset="0"/>
              </a:rPr>
              <a:t> </a:t>
            </a:r>
            <a:r>
              <a:rPr lang="ar-JO" sz="2400" dirty="0" smtClean="0">
                <a:latin typeface="Times New Roman" panose="02020603050405020304" pitchFamily="18" charset="0"/>
                <a:cs typeface="Times New Roman" panose="02020603050405020304" pitchFamily="18" charset="0"/>
              </a:rPr>
              <a:t>أن </a:t>
            </a:r>
            <a:r>
              <a:rPr lang="ar-JO" sz="2400" dirty="0">
                <a:latin typeface="Times New Roman" panose="02020603050405020304" pitchFamily="18" charset="0"/>
                <a:cs typeface="Times New Roman" panose="02020603050405020304" pitchFamily="18" charset="0"/>
              </a:rPr>
              <a:t>يكون ملماً بموضوع البحث وأن يتمتع بالقدرة على القراءة الواسعة والاضطلاع على أكبر عدد من المراجع والكتب ذات العلاقة بما يحقق موضوع </a:t>
            </a:r>
            <a:r>
              <a:rPr lang="ar-JO" sz="2400" dirty="0" smtClean="0">
                <a:latin typeface="Times New Roman" panose="02020603050405020304" pitchFamily="18" charset="0"/>
                <a:cs typeface="Times New Roman" panose="02020603050405020304" pitchFamily="18" charset="0"/>
              </a:rPr>
              <a:t>البحث.</a:t>
            </a:r>
          </a:p>
          <a:p>
            <a:pPr marL="457200" indent="-457200" algn="just" rtl="1">
              <a:lnSpc>
                <a:spcPct val="150000"/>
              </a:lnSpc>
              <a:buFont typeface="+mj-lt"/>
              <a:buAutoNum type="arabicPeriod"/>
            </a:pPr>
            <a:r>
              <a:rPr lang="ar-JO" sz="2400" dirty="0" smtClean="0">
                <a:latin typeface="Times New Roman" panose="02020603050405020304" pitchFamily="18" charset="0"/>
                <a:cs typeface="Times New Roman" panose="02020603050405020304" pitchFamily="18" charset="0"/>
              </a:rPr>
              <a:t>أن </a:t>
            </a:r>
            <a:r>
              <a:rPr lang="ar-JO" sz="2400" dirty="0">
                <a:latin typeface="Times New Roman" panose="02020603050405020304" pitchFamily="18" charset="0"/>
                <a:cs typeface="Times New Roman" panose="02020603050405020304" pitchFamily="18" charset="0"/>
              </a:rPr>
              <a:t>يكون مؤمناً بدور العلم والبحث العلمي في حل المشكلات، وبأن ذلك سيحقق السعادة والرفاهية </a:t>
            </a:r>
            <a:r>
              <a:rPr lang="ar-JO" sz="2400" dirty="0" smtClean="0">
                <a:latin typeface="Times New Roman" panose="02020603050405020304" pitchFamily="18" charset="0"/>
                <a:cs typeface="Times New Roman" panose="02020603050405020304" pitchFamily="18" charset="0"/>
              </a:rPr>
              <a:t>للشعوب.</a:t>
            </a:r>
          </a:p>
          <a:p>
            <a:pPr marL="457200" indent="-457200" algn="just" rtl="1">
              <a:lnSpc>
                <a:spcPct val="150000"/>
              </a:lnSpc>
              <a:buFont typeface="+mj-lt"/>
              <a:buAutoNum type="arabicPeriod"/>
            </a:pPr>
            <a:r>
              <a:rPr lang="ar-JO" sz="2400" dirty="0" smtClean="0">
                <a:latin typeface="Times New Roman" panose="02020603050405020304" pitchFamily="18" charset="0"/>
                <a:cs typeface="Times New Roman" panose="02020603050405020304" pitchFamily="18" charset="0"/>
              </a:rPr>
              <a:t>أن </a:t>
            </a:r>
            <a:r>
              <a:rPr lang="ar-JO" sz="2400" dirty="0">
                <a:latin typeface="Times New Roman" panose="02020603050405020304" pitchFamily="18" charset="0"/>
                <a:cs typeface="Times New Roman" panose="02020603050405020304" pitchFamily="18" charset="0"/>
              </a:rPr>
              <a:t>يكون دقيقاً في جمع الأدلة والملاحظات بعيداً عن التسرع في الوصول إلى استنتاجات غير معتمدة على الدليل</a:t>
            </a:r>
            <a:r>
              <a:rPr lang="ar-JO" sz="2400" dirty="0" smtClean="0">
                <a:latin typeface="Times New Roman" panose="02020603050405020304" pitchFamily="18" charset="0"/>
                <a:cs typeface="Times New Roman" panose="02020603050405020304" pitchFamily="18" charset="0"/>
              </a:rPr>
              <a:t>.</a:t>
            </a:r>
          </a:p>
          <a:p>
            <a:pPr marL="457200" indent="-457200" algn="just" rtl="1">
              <a:lnSpc>
                <a:spcPct val="150000"/>
              </a:lnSpc>
              <a:buFont typeface="+mj-lt"/>
              <a:buAutoNum type="arabicPeriod"/>
            </a:pPr>
            <a:r>
              <a:rPr lang="ar-JO" sz="2400" dirty="0">
                <a:latin typeface="Times New Roman" panose="02020603050405020304" pitchFamily="18" charset="0"/>
                <a:cs typeface="Times New Roman" panose="02020603050405020304" pitchFamily="18" charset="0"/>
              </a:rPr>
              <a:t>أن يتمتع بالقدرة على التحليل والتركيب والتصنيف والقدرة على </a:t>
            </a:r>
            <a:r>
              <a:rPr lang="ar-JO" sz="2400" dirty="0" smtClean="0">
                <a:latin typeface="Times New Roman" panose="02020603050405020304" pitchFamily="18" charset="0"/>
                <a:cs typeface="Times New Roman" panose="02020603050405020304" pitchFamily="18" charset="0"/>
              </a:rPr>
              <a:t>التصور.</a:t>
            </a:r>
          </a:p>
        </p:txBody>
      </p:sp>
      <p:pic>
        <p:nvPicPr>
          <p:cNvPr id="2" name="Graphic 21">
            <a:extLst>
              <a:ext uri="{FF2B5EF4-FFF2-40B4-BE49-F238E27FC236}">
                <a16:creationId xmlns:a16="http://schemas.microsoft.com/office/drawing/2014/main" id="{18AA2F1C-A436-CFB8-564C-1680D10AD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F6B9F9E-F2AB-12B3-8D33-75C3230132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5521154"/>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1">
            <a:extLst>
              <a:ext uri="{FF2B5EF4-FFF2-40B4-BE49-F238E27FC236}">
                <a16:creationId xmlns:a16="http://schemas.microsoft.com/office/drawing/2014/main" id="{99FE191A-4043-FFAA-4D12-923D54B91DD2}"/>
              </a:ext>
            </a:extLst>
          </p:cNvPr>
          <p:cNvSpPr txBox="1">
            <a:spLocks/>
          </p:cNvSpPr>
          <p:nvPr/>
        </p:nvSpPr>
        <p:spPr>
          <a:xfrm>
            <a:off x="546327" y="12736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JO" sz="3600" b="1" dirty="0">
                <a:latin typeface="Arial" panose="020B0604020202020204" pitchFamily="34" charset="0"/>
                <a:cs typeface="Arial" panose="020B0604020202020204" pitchFamily="34" charset="0"/>
              </a:rPr>
              <a:t>خصائص الباحث المتميز</a:t>
            </a:r>
            <a:endParaRPr lang="en-US" sz="3600" b="1" dirty="0">
              <a:latin typeface="Arial" panose="020B0604020202020204" pitchFamily="34" charset="0"/>
              <a:cs typeface="Arial" panose="020B0604020202020204" pitchFamily="34" charset="0"/>
            </a:endParaRPr>
          </a:p>
        </p:txBody>
      </p:sp>
      <p:sp>
        <p:nvSpPr>
          <p:cNvPr id="19" name="Rectangle 18"/>
          <p:cNvSpPr/>
          <p:nvPr/>
        </p:nvSpPr>
        <p:spPr>
          <a:xfrm>
            <a:off x="1304145" y="1269105"/>
            <a:ext cx="9897688" cy="4457952"/>
          </a:xfrm>
          <a:prstGeom prst="rect">
            <a:avLst/>
          </a:prstGeom>
        </p:spPr>
        <p:txBody>
          <a:bodyPr wrap="square">
            <a:spAutoFit/>
          </a:bodyPr>
          <a:lstStyle/>
          <a:p>
            <a:pPr marL="404813" indent="-284163" algn="just" rtl="1">
              <a:lnSpc>
                <a:spcPct val="150000"/>
              </a:lnSpc>
            </a:pPr>
            <a:r>
              <a:rPr lang="ar-JO" sz="2400" dirty="0">
                <a:latin typeface="Times New Roman" panose="02020603050405020304" pitchFamily="18" charset="0"/>
                <a:cs typeface="Times New Roman" panose="02020603050405020304" pitchFamily="18" charset="0"/>
              </a:rPr>
              <a:t>5. أن يتمتع الباحث بالقدرة على الربط بين الأشياء بذاكرة قوية وحافظة جيدة تمكنه من الربط بين المتغيرات، فإذا تذكر الباحث ما وصل إليه بالأمس فإنه سيتمكن من ربطة بما يصل إليه اليوم </a:t>
            </a:r>
          </a:p>
          <a:p>
            <a:pPr marL="465138" indent="-344488" algn="just" rtl="1">
              <a:lnSpc>
                <a:spcPct val="150000"/>
              </a:lnSpc>
            </a:pPr>
            <a:r>
              <a:rPr lang="ar-JO" sz="2400" dirty="0">
                <a:latin typeface="Times New Roman" panose="02020603050405020304" pitchFamily="18" charset="0"/>
                <a:cs typeface="Times New Roman" panose="02020603050405020304" pitchFamily="18" charset="0"/>
              </a:rPr>
              <a:t>6. أن يتمتع الباحث بالقدرة على التثبت من صحة الفروض، وجمع الأدلة والقرائن التي تعزز آرائه بشكل علمي </a:t>
            </a:r>
          </a:p>
          <a:p>
            <a:pPr marL="404813" indent="-239713" algn="just" rtl="1">
              <a:lnSpc>
                <a:spcPct val="150000"/>
              </a:lnSpc>
            </a:pPr>
            <a:r>
              <a:rPr lang="ar-JO" sz="2400" dirty="0">
                <a:latin typeface="Times New Roman" panose="02020603050405020304" pitchFamily="18" charset="0"/>
                <a:cs typeface="Times New Roman" panose="02020603050405020304" pitchFamily="18" charset="0"/>
              </a:rPr>
              <a:t>7. التجرد العلمي والموضوعية فلا يتحيز لرأي دون دليل، أو يحذف ما لا يتوافق مع آرائه ومعتقداته من أقوال الآخرين </a:t>
            </a:r>
          </a:p>
          <a:p>
            <a:pPr marL="404813" indent="-239713" algn="just" rtl="1">
              <a:lnSpc>
                <a:spcPct val="150000"/>
              </a:lnSpc>
            </a:pPr>
            <a:r>
              <a:rPr lang="ar-JO" sz="2400" dirty="0">
                <a:latin typeface="Times New Roman" panose="02020603050405020304" pitchFamily="18" charset="0"/>
                <a:cs typeface="Times New Roman" panose="02020603050405020304" pitchFamily="18" charset="0"/>
              </a:rPr>
              <a:t>8. الأمانة العلمية إذ لابد أن يشير الباحث إلى آراء الآخرين والمراجع التي استند عليها في بحثه بصدق وأمانة دون إنقاص الآخرين حقهم </a:t>
            </a:r>
          </a:p>
        </p:txBody>
      </p:sp>
      <p:pic>
        <p:nvPicPr>
          <p:cNvPr id="2" name="Graphic 21">
            <a:extLst>
              <a:ext uri="{FF2B5EF4-FFF2-40B4-BE49-F238E27FC236}">
                <a16:creationId xmlns:a16="http://schemas.microsoft.com/office/drawing/2014/main" id="{18AA2F1C-A436-CFB8-564C-1680D10AD1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F6B9F9E-F2AB-12B3-8D33-75C32301320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41948352"/>
      </p:ext>
    </p:extLst>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2009316"/>
            <a:ext cx="10498983" cy="3416320"/>
          </a:xfrm>
          <a:prstGeom prst="rect">
            <a:avLst/>
          </a:prstGeom>
          <a:noFill/>
        </p:spPr>
        <p:txBody>
          <a:bodyPr wrap="square">
            <a:spAutoFit/>
          </a:bodyPr>
          <a:lstStyle/>
          <a:p>
            <a:pPr algn="just" rtl="1"/>
            <a:r>
              <a:rPr lang="ar-JO" sz="2400" dirty="0">
                <a:cs typeface="+mj-cs"/>
              </a:rPr>
              <a:t>يواجه البحث العلمي في العلوم الإدارية مشاكل وصعوبات متعددة قد تؤثر على نتائجه. ويمكن توضيح أهم المشكلات والتحديات التي تواجه الباحثين في مجال العلوم الإدارية في النقاط التالية:</a:t>
            </a:r>
            <a:endParaRPr lang="ar-EG" sz="2400" dirty="0">
              <a:cs typeface="+mj-cs"/>
            </a:endParaRPr>
          </a:p>
          <a:p>
            <a:pPr marL="342900" indent="-342900" algn="just" rtl="1">
              <a:buFont typeface="+mj-lt"/>
              <a:buAutoNum type="arabicPeriod"/>
            </a:pPr>
            <a:r>
              <a:rPr lang="ar-JO" sz="2400" dirty="0">
                <a:cs typeface="+mj-cs"/>
              </a:rPr>
              <a:t>تتميز الظواهر الإدارية بالتعقيد نظرا لعلاقتها بسلوك الإنسان وميوله وانفعالاته، مما يجعل الحصول على بيانات عالية الدقة أمرا صعبا في كثير من الأحيان ويؤثر على دقة النتائج التي يتم الحصول عليها.</a:t>
            </a:r>
          </a:p>
          <a:p>
            <a:pPr marL="342900" indent="-342900" algn="just" rtl="1">
              <a:buFont typeface="+mj-lt"/>
              <a:buAutoNum type="arabicPeriod"/>
            </a:pPr>
            <a:r>
              <a:rPr lang="ar-JO" sz="2400" dirty="0">
                <a:cs typeface="+mj-cs"/>
              </a:rPr>
              <a:t>وقد لا يكون من الممكن في بعض الأحيان اختيار عينة جيدة التمثيل لمجتمع الدراسة وتعكس كافة خصائص مجتمع الدراسة مما يؤثر على قابلية تعميم نتائج الدراسة.</a:t>
            </a:r>
            <a:endParaRPr lang="ar-EG" sz="2400" dirty="0">
              <a:cs typeface="+mj-cs"/>
            </a:endParaRPr>
          </a:p>
          <a:p>
            <a:pPr marL="342900" indent="-342900" algn="just" rtl="1">
              <a:buFont typeface="+mj-lt"/>
              <a:buAutoNum type="arabicPeriod"/>
            </a:pPr>
            <a:r>
              <a:rPr lang="ar-JO" altLang="en-US" sz="2400" dirty="0">
                <a:cs typeface="+mj-cs"/>
              </a:rPr>
              <a:t>وفي حالة البحث الذي يهتم باتجاهات الأفراد والعملاء، فإن الاتجاهات الشخصية للمستجيبين قد تؤثر على إجاباتهم على الأسئلة المطروحة، مما قد يؤدي إلى ظهور مشكلة التحيز في البيانات وبالتالي يؤثر سلباً على نتائج الدراسة.</a:t>
            </a: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cs typeface="Arial" panose="020B0604020202020204" pitchFamily="34" charset="0"/>
              </a:rPr>
              <a:t>عقبات اجراء البحث في مجال الادارة</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34328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846508" y="1828938"/>
            <a:ext cx="10498983" cy="3357137"/>
          </a:xfrm>
          <a:prstGeom prst="rect">
            <a:avLst/>
          </a:prstGeom>
          <a:noFill/>
        </p:spPr>
        <p:txBody>
          <a:bodyPr wrap="square">
            <a:spAutoFit/>
          </a:bodyPr>
          <a:lstStyle/>
          <a:p>
            <a:pPr lvl="1" algn="just" rtl="1">
              <a:lnSpc>
                <a:spcPct val="150000"/>
              </a:lnSpc>
            </a:pPr>
            <a:r>
              <a:rPr lang="ar-EG" altLang="en-US" sz="2400" dirty="0">
                <a:cs typeface="+mj-cs"/>
              </a:rPr>
              <a:t>4. تدخل</a:t>
            </a:r>
            <a:r>
              <a:rPr lang="ar-JO" altLang="en-US" sz="2400" dirty="0">
                <a:cs typeface="+mj-cs"/>
              </a:rPr>
              <a:t> بعض المديرين في عملية البحث</a:t>
            </a:r>
            <a:endParaRPr lang="ar-EG" altLang="en-US" sz="2400" dirty="0">
              <a:cs typeface="+mj-cs"/>
            </a:endParaRPr>
          </a:p>
          <a:p>
            <a:pPr lvl="1" algn="just" rtl="1">
              <a:lnSpc>
                <a:spcPct val="150000"/>
              </a:lnSpc>
            </a:pPr>
            <a:r>
              <a:rPr lang="ar-EG" altLang="en-US" sz="2400" dirty="0">
                <a:cs typeface="+mj-cs"/>
              </a:rPr>
              <a:t>5. لا توجد </a:t>
            </a:r>
            <a:r>
              <a:rPr lang="ar-JO" altLang="en-US" sz="2400" dirty="0">
                <a:cs typeface="+mj-cs"/>
              </a:rPr>
              <a:t>موارد </a:t>
            </a:r>
            <a:r>
              <a:rPr lang="ar-EG" altLang="en-US" sz="2400" dirty="0">
                <a:cs typeface="+mj-cs"/>
              </a:rPr>
              <a:t>مالية تغطي</a:t>
            </a:r>
            <a:r>
              <a:rPr lang="ar-JO" altLang="en-US" sz="2400" dirty="0">
                <a:cs typeface="+mj-cs"/>
              </a:rPr>
              <a:t> </a:t>
            </a:r>
            <a:r>
              <a:rPr lang="ar-EG" altLang="en-US" sz="2400" dirty="0">
                <a:cs typeface="+mj-cs"/>
              </a:rPr>
              <a:t>عمليات البحث العلمي.</a:t>
            </a:r>
          </a:p>
          <a:p>
            <a:pPr lvl="1" algn="just" rtl="1">
              <a:lnSpc>
                <a:spcPct val="150000"/>
              </a:lnSpc>
            </a:pPr>
            <a:r>
              <a:rPr lang="ar-EG" altLang="en-US" sz="2400" dirty="0">
                <a:cs typeface="+mj-cs"/>
              </a:rPr>
              <a:t>6. </a:t>
            </a:r>
            <a:r>
              <a:rPr lang="ar-JO" altLang="en-US" sz="2400" dirty="0">
                <a:cs typeface="+mj-cs"/>
              </a:rPr>
              <a:t>غياب أو نقص قواعد البيانات</a:t>
            </a:r>
            <a:endParaRPr lang="ar-EG" altLang="en-US" sz="2400" dirty="0">
              <a:cs typeface="+mj-cs"/>
            </a:endParaRPr>
          </a:p>
          <a:p>
            <a:pPr lvl="1" algn="just" rtl="1">
              <a:lnSpc>
                <a:spcPct val="150000"/>
              </a:lnSpc>
            </a:pPr>
            <a:r>
              <a:rPr lang="ar-JO" altLang="en-US" sz="2400" dirty="0">
                <a:cs typeface="+mj-cs"/>
              </a:rPr>
              <a:t>7</a:t>
            </a:r>
            <a:r>
              <a:rPr lang="ar-EG" altLang="en-US" sz="2400" dirty="0">
                <a:cs typeface="+mj-cs"/>
              </a:rPr>
              <a:t>. </a:t>
            </a:r>
            <a:r>
              <a:rPr lang="ar-JO" altLang="en-US" sz="2400" dirty="0">
                <a:cs typeface="+mj-cs"/>
              </a:rPr>
              <a:t>صعوبة عزل المتغيرات الخارجية عن الظاهرة محل البحث (البحث التجريبي)</a:t>
            </a:r>
          </a:p>
          <a:p>
            <a:pPr lvl="1" algn="just" rtl="1">
              <a:lnSpc>
                <a:spcPct val="150000"/>
              </a:lnSpc>
            </a:pPr>
            <a:r>
              <a:rPr lang="ar-JO" altLang="en-US" sz="2400" dirty="0">
                <a:cs typeface="+mj-cs"/>
              </a:rPr>
              <a:t>8. صعوبة تكرار التجربة في مجال البحث التجريبي في العلوم الإدارية</a:t>
            </a:r>
          </a:p>
          <a:p>
            <a:pPr lvl="1" algn="just" rtl="1">
              <a:lnSpc>
                <a:spcPct val="150000"/>
              </a:lnSpc>
            </a:pPr>
            <a:r>
              <a:rPr lang="ar-JO" altLang="en-US" sz="2400" dirty="0">
                <a:cs typeface="+mj-cs"/>
              </a:rPr>
              <a:t>9. العديد من الظواهر الإدارية لا تخضع لنظرية عامة</a:t>
            </a:r>
            <a:endParaRPr lang="en-US" sz="2400" dirty="0">
              <a:cs typeface="+mj-cs"/>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cs typeface="Arial" panose="020B0604020202020204" pitchFamily="34" charset="0"/>
              </a:rPr>
              <a:t>عقبات اجراء البحث في مجال الادارة</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36881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rtl="1"/>
            <a:r>
              <a:rPr lang="ar-JO" sz="2400" b="1" dirty="0">
                <a:latin typeface="Arial" panose="020B0604020202020204" pitchFamily="34" charset="0"/>
                <a:cs typeface="Arial" panose="020B0604020202020204" pitchFamily="34" charset="0"/>
              </a:rPr>
              <a:t>الأخلاق وبحوث الادار</a:t>
            </a:r>
            <a:r>
              <a:rPr lang="ar-EG" sz="2400" b="1" dirty="0">
                <a:latin typeface="Arial" panose="020B0604020202020204" pitchFamily="34" charset="0"/>
                <a:cs typeface="Arial" panose="020B0604020202020204" pitchFamily="34" charset="0"/>
              </a:rPr>
              <a:t>ة</a:t>
            </a:r>
            <a:endParaRPr lang="ar-SA" sz="2800" dirty="0"/>
          </a:p>
        </p:txBody>
      </p:sp>
      <p:sp>
        <p:nvSpPr>
          <p:cNvPr id="9" name="Rectangle 8"/>
          <p:cNvSpPr/>
          <p:nvPr/>
        </p:nvSpPr>
        <p:spPr>
          <a:xfrm>
            <a:off x="689640" y="2967335"/>
            <a:ext cx="10812720" cy="1569660"/>
          </a:xfrm>
          <a:prstGeom prst="rect">
            <a:avLst/>
          </a:prstGeom>
        </p:spPr>
        <p:txBody>
          <a:bodyPr wrap="square">
            <a:spAutoFit/>
          </a:bodyPr>
          <a:lstStyle/>
          <a:p>
            <a:pPr algn="just" rtl="1">
              <a:spcBef>
                <a:spcPct val="50000"/>
              </a:spcBef>
            </a:pPr>
            <a:r>
              <a:rPr lang="ar-SA" altLang="en-US" sz="3200" dirty="0">
                <a:solidFill>
                  <a:srgbClr val="000000"/>
                </a:solidFill>
                <a:cs typeface="Times New Roman" panose="02020603050405020304" pitchFamily="18" charset="0"/>
              </a:rPr>
              <a:t>ترتبط أخلاقيات البحث بالكيفية التي يتم فيها وضع عنوان وتصميم البحث، جمع البيانات، المعالجة وتخزين البيانات، وكتابة التقرير بمسؤولية وأخلاقية. لذلك فإن بعض القضايا الأخلاقية لابد من أخذها بعين الاعتبار عند تصميم البحث وهي:</a:t>
            </a:r>
            <a:endParaRPr lang="ar-JO" altLang="en-US" sz="3200" dirty="0">
              <a:solidFill>
                <a:srgbClr val="000000"/>
              </a:solidFill>
              <a:cs typeface="Times New Roman" panose="02020603050405020304" pitchFamily="18" charset="0"/>
            </a:endParaRPr>
          </a:p>
        </p:txBody>
      </p:sp>
    </p:spTree>
    <p:extLst>
      <p:ext uri="{BB962C8B-B14F-4D97-AF65-F5344CB8AC3E}">
        <p14:creationId xmlns:p14="http://schemas.microsoft.com/office/powerpoint/2010/main" val="3375543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a:extLst>
              <a:ext uri="{FF2B5EF4-FFF2-40B4-BE49-F238E27FC236}">
                <a16:creationId xmlns:a16="http://schemas.microsoft.com/office/drawing/2014/main" id="{4D6FD438-265D-429A-94C7-35C5D9ED0DFB}"/>
              </a:ext>
            </a:extLst>
          </p:cNvPr>
          <p:cNvSpPr>
            <a:spLocks noGrp="1" noChangeArrowheads="1"/>
          </p:cNvSpPr>
          <p:nvPr>
            <p:ph type="title"/>
          </p:nvPr>
        </p:nvSpPr>
        <p:spPr>
          <a:xfrm>
            <a:off x="2144712" y="323131"/>
            <a:ext cx="7696200" cy="1219200"/>
          </a:xfr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 anchorCtr="0" compatLnSpc="1">
            <a:prstTxWarp prst="textNoShape">
              <a:avLst/>
            </a:prstTxWarp>
            <a:normAutofit/>
          </a:bodyPr>
          <a:lstStyle/>
          <a:p>
            <a:pPr algn="ctr" rtl="1"/>
            <a:r>
              <a:rPr lang="ar-JO" sz="3600" b="1" dirty="0">
                <a:latin typeface="Arial" panose="020B0604020202020204" pitchFamily="34" charset="0"/>
                <a:cs typeface="Arial" panose="020B0604020202020204" pitchFamily="34" charset="0"/>
              </a:rPr>
              <a:t>الأخلاق وبحوث الادارة</a:t>
            </a:r>
            <a:r>
              <a:rPr lang="en-US" sz="4000" dirty="0"/>
              <a:t/>
            </a:r>
            <a:br>
              <a:rPr lang="en-US" sz="4000" dirty="0"/>
            </a:br>
            <a:endParaRPr lang="ar-SA" sz="4000" dirty="0"/>
          </a:p>
        </p:txBody>
      </p:sp>
      <p:grpSp>
        <p:nvGrpSpPr>
          <p:cNvPr id="19" name="Group 18">
            <a:extLst>
              <a:ext uri="{FF2B5EF4-FFF2-40B4-BE49-F238E27FC236}">
                <a16:creationId xmlns:a16="http://schemas.microsoft.com/office/drawing/2014/main" id="{6F40ECBD-5BA4-4B63-BCEB-9F8A1F68E8F8}"/>
              </a:ext>
            </a:extLst>
          </p:cNvPr>
          <p:cNvGrpSpPr/>
          <p:nvPr/>
        </p:nvGrpSpPr>
        <p:grpSpPr>
          <a:xfrm>
            <a:off x="6930654" y="1370469"/>
            <a:ext cx="1776394" cy="1400616"/>
            <a:chOff x="6168620" y="285"/>
            <a:chExt cx="1284083" cy="1284083"/>
          </a:xfrm>
          <a:solidFill>
            <a:schemeClr val="accent2"/>
          </a:solidFill>
          <a:scene3d>
            <a:camera prst="orthographicFront"/>
            <a:lightRig rig="flat" dir="t"/>
          </a:scene3d>
        </p:grpSpPr>
        <p:sp>
          <p:nvSpPr>
            <p:cNvPr id="48" name="Oval 47">
              <a:extLst>
                <a:ext uri="{FF2B5EF4-FFF2-40B4-BE49-F238E27FC236}">
                  <a16:creationId xmlns:a16="http://schemas.microsoft.com/office/drawing/2014/main" id="{7E96376F-8953-4323-ACF9-951694816B48}"/>
                </a:ext>
              </a:extLst>
            </p:cNvPr>
            <p:cNvSpPr/>
            <p:nvPr/>
          </p:nvSpPr>
          <p:spPr>
            <a:xfrm>
              <a:off x="6168620" y="285"/>
              <a:ext cx="1284083" cy="1284083"/>
            </a:xfrm>
            <a:prstGeom prst="ellipse">
              <a:avLst/>
            </a:prstGeom>
            <a:grpFill/>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49" name="Oval 4">
              <a:extLst>
                <a:ext uri="{FF2B5EF4-FFF2-40B4-BE49-F238E27FC236}">
                  <a16:creationId xmlns:a16="http://schemas.microsoft.com/office/drawing/2014/main" id="{5D42EEE0-59CF-4726-9565-FFD445273C53}"/>
                </a:ext>
              </a:extLst>
            </p:cNvPr>
            <p:cNvSpPr txBox="1"/>
            <p:nvPr/>
          </p:nvSpPr>
          <p:spPr>
            <a:xfrm>
              <a:off x="6406282" y="188335"/>
              <a:ext cx="858370" cy="873152"/>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algn="ctr" defTabSz="889000">
                <a:lnSpc>
                  <a:spcPct val="90000"/>
                </a:lnSpc>
                <a:spcBef>
                  <a:spcPct val="0"/>
                </a:spcBef>
                <a:spcAft>
                  <a:spcPct val="35000"/>
                </a:spcAft>
              </a:pPr>
              <a:r>
                <a:rPr lang="ar-AE" sz="2400" b="1" dirty="0">
                  <a:solidFill>
                    <a:schemeClr val="tx1"/>
                  </a:solidFill>
                </a:rPr>
                <a:t>الأهمية والإضافة العلمية</a:t>
              </a:r>
              <a:endParaRPr lang="en-US" sz="2400" b="1" dirty="0">
                <a:solidFill>
                  <a:schemeClr val="tx1"/>
                </a:solidFill>
              </a:endParaRPr>
            </a:p>
          </p:txBody>
        </p:sp>
      </p:grpSp>
      <p:grpSp>
        <p:nvGrpSpPr>
          <p:cNvPr id="20" name="Group 19">
            <a:extLst>
              <a:ext uri="{FF2B5EF4-FFF2-40B4-BE49-F238E27FC236}">
                <a16:creationId xmlns:a16="http://schemas.microsoft.com/office/drawing/2014/main" id="{F487E07B-F494-4F74-9212-9B65B3C3C764}"/>
              </a:ext>
            </a:extLst>
          </p:cNvPr>
          <p:cNvGrpSpPr/>
          <p:nvPr/>
        </p:nvGrpSpPr>
        <p:grpSpPr>
          <a:xfrm>
            <a:off x="6999288" y="2878010"/>
            <a:ext cx="1776394" cy="1400616"/>
            <a:chOff x="6168620" y="2237672"/>
            <a:chExt cx="1284083" cy="1284083"/>
          </a:xfrm>
          <a:solidFill>
            <a:srgbClr val="3FC0D1"/>
          </a:solidFill>
          <a:scene3d>
            <a:camera prst="orthographicFront"/>
            <a:lightRig rig="flat" dir="t"/>
          </a:scene3d>
        </p:grpSpPr>
        <p:sp>
          <p:nvSpPr>
            <p:cNvPr id="46" name="Oval 45">
              <a:extLst>
                <a:ext uri="{FF2B5EF4-FFF2-40B4-BE49-F238E27FC236}">
                  <a16:creationId xmlns:a16="http://schemas.microsoft.com/office/drawing/2014/main" id="{1B13EA89-0A75-4D27-B28B-B561D63F0A8B}"/>
                </a:ext>
              </a:extLst>
            </p:cNvPr>
            <p:cNvSpPr/>
            <p:nvPr/>
          </p:nvSpPr>
          <p:spPr>
            <a:xfrm>
              <a:off x="6168620" y="2237672"/>
              <a:ext cx="1284083" cy="1284083"/>
            </a:xfrm>
            <a:prstGeom prst="ellipse">
              <a:avLst/>
            </a:prstGeom>
            <a:solidFill>
              <a:schemeClr val="accent1">
                <a:lumMod val="50000"/>
              </a:schemeClr>
            </a:solidFill>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47" name="Oval 6">
              <a:extLst>
                <a:ext uri="{FF2B5EF4-FFF2-40B4-BE49-F238E27FC236}">
                  <a16:creationId xmlns:a16="http://schemas.microsoft.com/office/drawing/2014/main" id="{EEFD1B95-5A21-48F2-8602-F268B707C46B}"/>
                </a:ext>
              </a:extLst>
            </p:cNvPr>
            <p:cNvSpPr txBox="1"/>
            <p:nvPr/>
          </p:nvSpPr>
          <p:spPr>
            <a:xfrm>
              <a:off x="6356670" y="2425722"/>
              <a:ext cx="907983" cy="907983"/>
            </a:xfrm>
            <a:prstGeom prst="rect">
              <a:avLst/>
            </a:prstGeom>
            <a:noFill/>
            <a:sp3d/>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algn="ctr" defTabSz="889000">
                <a:lnSpc>
                  <a:spcPct val="90000"/>
                </a:lnSpc>
                <a:spcBef>
                  <a:spcPct val="0"/>
                </a:spcBef>
                <a:spcAft>
                  <a:spcPct val="35000"/>
                </a:spcAft>
              </a:pPr>
              <a:r>
                <a:rPr lang="ar-AE" sz="2400" b="1" dirty="0">
                  <a:solidFill>
                    <a:schemeClr val="bg1"/>
                  </a:solidFill>
                </a:rPr>
                <a:t>الحفاظ على سرية البيانات</a:t>
              </a:r>
              <a:endParaRPr lang="en-US" sz="2400" b="1" dirty="0">
                <a:solidFill>
                  <a:schemeClr val="bg1"/>
                </a:solidFill>
              </a:endParaRPr>
            </a:p>
          </p:txBody>
        </p:sp>
      </p:grpSp>
      <p:grpSp>
        <p:nvGrpSpPr>
          <p:cNvPr id="21" name="Group 20">
            <a:extLst>
              <a:ext uri="{FF2B5EF4-FFF2-40B4-BE49-F238E27FC236}">
                <a16:creationId xmlns:a16="http://schemas.microsoft.com/office/drawing/2014/main" id="{2938C516-9D7D-4DBF-8ACA-812AF9D77B4D}"/>
              </a:ext>
            </a:extLst>
          </p:cNvPr>
          <p:cNvGrpSpPr/>
          <p:nvPr/>
        </p:nvGrpSpPr>
        <p:grpSpPr>
          <a:xfrm>
            <a:off x="6986606" y="4390584"/>
            <a:ext cx="1776394" cy="1400616"/>
            <a:chOff x="6168620" y="4475058"/>
            <a:chExt cx="1284083" cy="1284083"/>
          </a:xfrm>
          <a:solidFill>
            <a:srgbClr val="FADC00"/>
          </a:solidFill>
          <a:scene3d>
            <a:camera prst="orthographicFront"/>
            <a:lightRig rig="flat" dir="t"/>
          </a:scene3d>
        </p:grpSpPr>
        <p:sp>
          <p:nvSpPr>
            <p:cNvPr id="44" name="Oval 43">
              <a:extLst>
                <a:ext uri="{FF2B5EF4-FFF2-40B4-BE49-F238E27FC236}">
                  <a16:creationId xmlns:a16="http://schemas.microsoft.com/office/drawing/2014/main" id="{3C1BEA14-B679-468E-AA2B-2E8A15171FD8}"/>
                </a:ext>
              </a:extLst>
            </p:cNvPr>
            <p:cNvSpPr/>
            <p:nvPr/>
          </p:nvSpPr>
          <p:spPr>
            <a:xfrm>
              <a:off x="6168620" y="4475058"/>
              <a:ext cx="1284083" cy="1284083"/>
            </a:xfrm>
            <a:prstGeom prst="ellipse">
              <a:avLst/>
            </a:prstGeom>
            <a:solidFill>
              <a:srgbClr val="FADC00"/>
            </a:solidFill>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45" name="Oval 8">
              <a:extLst>
                <a:ext uri="{FF2B5EF4-FFF2-40B4-BE49-F238E27FC236}">
                  <a16:creationId xmlns:a16="http://schemas.microsoft.com/office/drawing/2014/main" id="{FED9A1CE-6793-41A9-A522-0CFB867910AF}"/>
                </a:ext>
              </a:extLst>
            </p:cNvPr>
            <p:cNvSpPr txBox="1"/>
            <p:nvPr/>
          </p:nvSpPr>
          <p:spPr>
            <a:xfrm>
              <a:off x="6356670" y="4663108"/>
              <a:ext cx="907983" cy="907983"/>
            </a:xfrm>
            <a:prstGeom prst="rect">
              <a:avLst/>
            </a:prstGeom>
            <a:no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Bef>
                  <a:spcPct val="0"/>
                </a:spcBef>
                <a:spcAft>
                  <a:spcPct val="35000"/>
                </a:spcAft>
              </a:pPr>
              <a:r>
                <a:rPr lang="ar-AE" sz="2400" b="1" dirty="0">
                  <a:solidFill>
                    <a:schemeClr val="tx1"/>
                  </a:solidFill>
                </a:rPr>
                <a:t>الأمانة العلمية</a:t>
              </a:r>
            </a:p>
          </p:txBody>
        </p:sp>
      </p:grpSp>
      <p:grpSp>
        <p:nvGrpSpPr>
          <p:cNvPr id="22" name="Group 21">
            <a:extLst>
              <a:ext uri="{FF2B5EF4-FFF2-40B4-BE49-F238E27FC236}">
                <a16:creationId xmlns:a16="http://schemas.microsoft.com/office/drawing/2014/main" id="{838F08B5-71CC-453F-BF06-7D274D02F56B}"/>
              </a:ext>
            </a:extLst>
          </p:cNvPr>
          <p:cNvGrpSpPr/>
          <p:nvPr/>
        </p:nvGrpSpPr>
        <p:grpSpPr>
          <a:xfrm rot="10800000">
            <a:off x="5946027" y="3415914"/>
            <a:ext cx="923188" cy="477678"/>
            <a:chOff x="5567669" y="2640874"/>
            <a:chExt cx="408338" cy="477678"/>
          </a:xfrm>
          <a:solidFill>
            <a:srgbClr val="FF0000"/>
          </a:solidFill>
          <a:scene3d>
            <a:camera prst="orthographicFront"/>
            <a:lightRig rig="flat" dir="t"/>
          </a:scene3d>
        </p:grpSpPr>
        <p:sp>
          <p:nvSpPr>
            <p:cNvPr id="42" name="Arrow: Right 41">
              <a:extLst>
                <a:ext uri="{FF2B5EF4-FFF2-40B4-BE49-F238E27FC236}">
                  <a16:creationId xmlns:a16="http://schemas.microsoft.com/office/drawing/2014/main" id="{D094E62F-EB48-4A09-947D-E35D48AB3F2D}"/>
                </a:ext>
              </a:extLst>
            </p:cNvPr>
            <p:cNvSpPr/>
            <p:nvPr/>
          </p:nvSpPr>
          <p:spPr>
            <a:xfrm rot="10800000">
              <a:off x="5567669" y="2640874"/>
              <a:ext cx="408338" cy="477678"/>
            </a:xfrm>
            <a:prstGeom prst="rightArrow">
              <a:avLst>
                <a:gd name="adj1" fmla="val 60000"/>
                <a:gd name="adj2" fmla="val 50000"/>
              </a:avLst>
            </a:prstGeom>
            <a:grpFill/>
            <a:sp3d z="-80000" prstMaterial="plastic">
              <a:bevelT w="50800" h="50800"/>
              <a:bevelB w="25400" h="2540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43" name="Arrow: Right 10">
              <a:extLst>
                <a:ext uri="{FF2B5EF4-FFF2-40B4-BE49-F238E27FC236}">
                  <a16:creationId xmlns:a16="http://schemas.microsoft.com/office/drawing/2014/main" id="{30AE21A7-79EA-42C8-AFA9-B613D5D53E24}"/>
                </a:ext>
              </a:extLst>
            </p:cNvPr>
            <p:cNvSpPr txBox="1"/>
            <p:nvPr/>
          </p:nvSpPr>
          <p:spPr>
            <a:xfrm rot="21600000">
              <a:off x="5690170" y="2736410"/>
              <a:ext cx="285837" cy="286606"/>
            </a:xfrm>
            <a:prstGeom prst="rect">
              <a:avLst/>
            </a:prstGeom>
            <a:grpFill/>
            <a:sp3d z="-8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711200">
                <a:lnSpc>
                  <a:spcPct val="90000"/>
                </a:lnSpc>
                <a:spcBef>
                  <a:spcPct val="0"/>
                </a:spcBef>
                <a:spcAft>
                  <a:spcPct val="35000"/>
                </a:spcAft>
              </a:pPr>
              <a:endParaRPr lang="en-US" sz="1600"/>
            </a:p>
          </p:txBody>
        </p:sp>
      </p:grpSp>
      <p:grpSp>
        <p:nvGrpSpPr>
          <p:cNvPr id="24" name="Group 23">
            <a:extLst>
              <a:ext uri="{FF2B5EF4-FFF2-40B4-BE49-F238E27FC236}">
                <a16:creationId xmlns:a16="http://schemas.microsoft.com/office/drawing/2014/main" id="{3E13EED7-E995-4031-883E-9B017C171D47}"/>
              </a:ext>
            </a:extLst>
          </p:cNvPr>
          <p:cNvGrpSpPr/>
          <p:nvPr/>
        </p:nvGrpSpPr>
        <p:grpSpPr>
          <a:xfrm>
            <a:off x="2247210" y="2789559"/>
            <a:ext cx="3533416" cy="1817483"/>
            <a:chOff x="2568344" y="1595630"/>
            <a:chExt cx="2568166" cy="2568166"/>
          </a:xfrm>
          <a:solidFill>
            <a:schemeClr val="accent1">
              <a:lumMod val="50000"/>
            </a:schemeClr>
          </a:solidFill>
          <a:scene3d>
            <a:camera prst="orthographicFront"/>
            <a:lightRig rig="flat" dir="t"/>
          </a:scene3d>
        </p:grpSpPr>
        <p:sp>
          <p:nvSpPr>
            <p:cNvPr id="40" name="Oval 39">
              <a:extLst>
                <a:ext uri="{FF2B5EF4-FFF2-40B4-BE49-F238E27FC236}">
                  <a16:creationId xmlns:a16="http://schemas.microsoft.com/office/drawing/2014/main" id="{0169B519-F3A5-466B-AC00-23141EC11E49}"/>
                </a:ext>
              </a:extLst>
            </p:cNvPr>
            <p:cNvSpPr/>
            <p:nvPr/>
          </p:nvSpPr>
          <p:spPr>
            <a:xfrm>
              <a:off x="2568344" y="1595630"/>
              <a:ext cx="2568166" cy="2568166"/>
            </a:xfrm>
            <a:prstGeom prst="ellipse">
              <a:avLst/>
            </a:prstGeom>
            <a:grpFill/>
            <a:ln>
              <a:noFill/>
            </a:ln>
            <a:effectLst/>
            <a:scene3d>
              <a:camera prst="orthographicFront">
                <a:rot lat="0" lon="0" rev="0"/>
              </a:camera>
              <a:lightRig rig="contrasting" dir="t">
                <a:rot lat="0" lon="0" rev="7800000"/>
              </a:lightRig>
            </a:scene3d>
            <a:sp3d>
              <a:bevelT w="139700" h="139700"/>
            </a:sp3d>
          </p:spPr>
          <p:style>
            <a:lnRef idx="0">
              <a:schemeClr val="accent1"/>
            </a:lnRef>
            <a:fillRef idx="3">
              <a:schemeClr val="accent1"/>
            </a:fillRef>
            <a:effectRef idx="3">
              <a:schemeClr val="accent1"/>
            </a:effectRef>
            <a:fontRef idx="minor">
              <a:schemeClr val="lt1"/>
            </a:fontRef>
          </p:style>
        </p:sp>
        <p:sp>
          <p:nvSpPr>
            <p:cNvPr id="41" name="Oval 12">
              <a:extLst>
                <a:ext uri="{FF2B5EF4-FFF2-40B4-BE49-F238E27FC236}">
                  <a16:creationId xmlns:a16="http://schemas.microsoft.com/office/drawing/2014/main" id="{8909AA76-505E-4F1E-ADDB-9E95E2483A67}"/>
                </a:ext>
              </a:extLst>
            </p:cNvPr>
            <p:cNvSpPr txBox="1"/>
            <p:nvPr/>
          </p:nvSpPr>
          <p:spPr>
            <a:xfrm>
              <a:off x="3051538" y="2237672"/>
              <a:ext cx="1815968" cy="1096034"/>
            </a:xfrm>
            <a:prstGeom prst="rect">
              <a:avLst/>
            </a:prstGeom>
            <a:grpFill/>
            <a:ln>
              <a:noFill/>
            </a:ln>
            <a:effectLst/>
            <a:scene3d>
              <a:camera prst="orthographicFront">
                <a:rot lat="0" lon="0" rev="0"/>
              </a:camera>
              <a:lightRig rig="contrasting" dir="t">
                <a:rot lat="0" lon="0" rev="7800000"/>
              </a:lightRig>
            </a:scene3d>
            <a:sp3d>
              <a:bevelT w="139700" h="139700"/>
            </a:sp3d>
          </p:spPr>
          <p:style>
            <a:lnRef idx="0">
              <a:schemeClr val="accent1"/>
            </a:lnRef>
            <a:fillRef idx="3">
              <a:schemeClr val="accent1"/>
            </a:fillRef>
            <a:effectRef idx="3">
              <a:schemeClr val="accent1"/>
            </a:effectRef>
            <a:fontRef idx="minor">
              <a:schemeClr val="lt1"/>
            </a:fontRef>
          </p:style>
          <p:txBody>
            <a:bodyPr anchor="ctr"/>
            <a:lstStyle>
              <a:defPPr>
                <a:defRPr lang="en-GB"/>
              </a:defPPr>
              <a:lvl1pPr algn="ctr">
                <a:defRPr sz="2800" b="1">
                  <a:solidFill>
                    <a:schemeClr val="tx1"/>
                  </a:solidFill>
                </a:defRPr>
              </a:lvl1pPr>
            </a:lstStyle>
            <a:p>
              <a:r>
                <a:rPr lang="ar-AE" sz="3200" dirty="0">
                  <a:solidFill>
                    <a:schemeClr val="bg1"/>
                  </a:solidFill>
                </a:rPr>
                <a:t>المعايير الأخلاقية</a:t>
              </a:r>
              <a:endParaRPr lang="ar-SA" sz="3200" dirty="0">
                <a:solidFill>
                  <a:schemeClr val="bg1"/>
                </a:solidFill>
              </a:endParaRPr>
            </a:p>
            <a:p>
              <a:r>
                <a:rPr lang="ar-SA" sz="3200" dirty="0">
                  <a:solidFill>
                    <a:schemeClr val="bg1"/>
                  </a:solidFill>
                </a:rPr>
                <a:t>للبحث العلمي</a:t>
              </a:r>
              <a:endParaRPr lang="en-US" sz="3200" dirty="0">
                <a:solidFill>
                  <a:schemeClr val="bg1"/>
                </a:solidFill>
              </a:endParaRPr>
            </a:p>
          </p:txBody>
        </p:sp>
      </p:grpSp>
      <p:pic>
        <p:nvPicPr>
          <p:cNvPr id="2" name="Graphic 21">
            <a:extLst>
              <a:ext uri="{FF2B5EF4-FFF2-40B4-BE49-F238E27FC236}">
                <a16:creationId xmlns:a16="http://schemas.microsoft.com/office/drawing/2014/main" id="{8DEE40CB-8F0F-E83E-9DC0-B235F5D42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8FF8DBA-B9F5-0D7B-5A24-6D80551EA0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1703983"/>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32" fill="hold" nodeType="click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circle(out)">
                                      <p:cBhvr>
                                        <p:cTn id="11" dur="750"/>
                                        <p:tgtEl>
                                          <p:spTgt spid="24"/>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0-#ppt_w/2"/>
                                          </p:val>
                                        </p:tav>
                                        <p:tav tm="100000">
                                          <p:val>
                                            <p:strVal val="#ppt_x"/>
                                          </p:val>
                                        </p:tav>
                                      </p:tavLst>
                                    </p:anim>
                                    <p:anim calcmode="lin" valueType="num">
                                      <p:cBhvr additive="base">
                                        <p:cTn id="17"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circle(out)">
                                      <p:cBhvr>
                                        <p:cTn id="22" dur="75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circle(out)">
                                      <p:cBhvr>
                                        <p:cTn id="27" dur="75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32"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circle(out)">
                                      <p:cBhvr>
                                        <p:cTn id="32"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1063324" y="1909660"/>
            <a:ext cx="7609335" cy="1669944"/>
          </a:xfrm>
          <a:prstGeom prst="rect">
            <a:avLst/>
          </a:prstGeom>
          <a:noFill/>
        </p:spPr>
        <p:txBody>
          <a:bodyPr wrap="square">
            <a:spAutoFit/>
          </a:bodyPr>
          <a:lstStyle/>
          <a:p>
            <a:pPr algn="just" rtl="1">
              <a:lnSpc>
                <a:spcPct val="200000"/>
              </a:lnSpc>
            </a:pPr>
            <a:r>
              <a:rPr lang="ar-SA" sz="1800" dirty="0">
                <a:latin typeface="Times New Roman" panose="02020603050405020304" pitchFamily="18" charset="0"/>
                <a:cs typeface="Times New Roman" panose="02020603050405020304" pitchFamily="18" charset="0"/>
              </a:rPr>
              <a:t>يشير</a:t>
            </a:r>
            <a:r>
              <a:rPr lang="ar-AE" sz="1800" dirty="0">
                <a:latin typeface="Times New Roman" panose="02020603050405020304" pitchFamily="18" charset="0"/>
                <a:cs typeface="Times New Roman" panose="02020603050405020304" pitchFamily="18" charset="0"/>
              </a:rPr>
              <a:t> </a:t>
            </a:r>
            <a:r>
              <a:rPr lang="ar-SA" sz="1800" dirty="0">
                <a:latin typeface="Times New Roman" panose="02020603050405020304" pitchFamily="18" charset="0"/>
                <a:cs typeface="Times New Roman" panose="02020603050405020304" pitchFamily="18" charset="0"/>
              </a:rPr>
              <a:t>"</a:t>
            </a:r>
            <a:r>
              <a:rPr lang="ar-AE" sz="1800" dirty="0">
                <a:latin typeface="Times New Roman" panose="02020603050405020304" pitchFamily="18" charset="0"/>
                <a:cs typeface="Times New Roman" panose="02020603050405020304" pitchFamily="18" charset="0"/>
              </a:rPr>
              <a:t>شيلز</a:t>
            </a:r>
            <a:r>
              <a:rPr lang="ar-SA" sz="18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Shills (1984)</a:t>
            </a:r>
            <a:r>
              <a:rPr lang="ar-AE" sz="1800" dirty="0">
                <a:latin typeface="Times New Roman" panose="02020603050405020304" pitchFamily="18" charset="0"/>
                <a:cs typeface="Times New Roman" panose="02020603050405020304" pitchFamily="18" charset="0"/>
              </a:rPr>
              <a:t> إلى أن الهدف الأساسي للبحث الأكاديمي </a:t>
            </a:r>
            <a:r>
              <a:rPr lang="ar-SA" sz="1800" dirty="0">
                <a:latin typeface="Times New Roman" panose="02020603050405020304" pitchFamily="18" charset="0"/>
                <a:cs typeface="Times New Roman" panose="02020603050405020304" pitchFamily="18" charset="0"/>
              </a:rPr>
              <a:t>يتمثل في </a:t>
            </a:r>
            <a:r>
              <a:rPr lang="ar-AE" sz="1800" dirty="0">
                <a:latin typeface="Times New Roman" panose="02020603050405020304" pitchFamily="18" charset="0"/>
                <a:cs typeface="Times New Roman" panose="02020603050405020304" pitchFamily="18" charset="0"/>
              </a:rPr>
              <a:t>الحصول على المعرفة</a:t>
            </a:r>
            <a:r>
              <a:rPr lang="ar-SA" sz="1800" dirty="0">
                <a:latin typeface="Times New Roman" panose="02020603050405020304" pitchFamily="18" charset="0"/>
                <a:cs typeface="Times New Roman" panose="02020603050405020304" pitchFamily="18" charset="0"/>
              </a:rPr>
              <a:t>،</a:t>
            </a:r>
            <a:r>
              <a:rPr lang="ar-AE" sz="1800" dirty="0">
                <a:latin typeface="Times New Roman" panose="02020603050405020304" pitchFamily="18" charset="0"/>
                <a:cs typeface="Times New Roman" panose="02020603050405020304" pitchFamily="18" charset="0"/>
              </a:rPr>
              <a:t> والعمل على نشرها، و</a:t>
            </a:r>
            <a:r>
              <a:rPr lang="ar-SA" sz="1800" dirty="0">
                <a:latin typeface="Times New Roman" panose="02020603050405020304" pitchFamily="18" charset="0"/>
                <a:cs typeface="Times New Roman" panose="02020603050405020304" pitchFamily="18" charset="0"/>
              </a:rPr>
              <a:t>هو </a:t>
            </a:r>
            <a:r>
              <a:rPr lang="ar-AE" sz="1800" dirty="0">
                <a:latin typeface="Times New Roman" panose="02020603050405020304" pitchFamily="18" charset="0"/>
                <a:cs typeface="Times New Roman" panose="02020603050405020304" pitchFamily="18" charset="0"/>
              </a:rPr>
              <a:t>في ذلك ي</a:t>
            </a:r>
            <a:r>
              <a:rPr lang="ar-SA" sz="1800" dirty="0">
                <a:latin typeface="Times New Roman" panose="02020603050405020304" pitchFamily="18" charset="0"/>
                <a:cs typeface="Times New Roman" panose="02020603050405020304" pitchFamily="18" charset="0"/>
              </a:rPr>
              <a:t>قوم</a:t>
            </a:r>
            <a:r>
              <a:rPr lang="ar-AE" sz="1800" dirty="0">
                <a:latin typeface="Times New Roman" panose="02020603050405020304" pitchFamily="18" charset="0"/>
                <a:cs typeface="Times New Roman" panose="02020603050405020304" pitchFamily="18" charset="0"/>
              </a:rPr>
              <a:t> </a:t>
            </a:r>
            <a:r>
              <a:rPr lang="ar-SA" sz="1800" dirty="0">
                <a:latin typeface="Times New Roman" panose="02020603050405020304" pitchFamily="18" charset="0"/>
                <a:cs typeface="Times New Roman" panose="02020603050405020304" pitchFamily="18" charset="0"/>
              </a:rPr>
              <a:t>ب</a:t>
            </a:r>
            <a:r>
              <a:rPr lang="ar-AE" sz="1800" dirty="0">
                <a:latin typeface="Times New Roman" panose="02020603050405020304" pitchFamily="18" charset="0"/>
                <a:cs typeface="Times New Roman" panose="02020603050405020304" pitchFamily="18" charset="0"/>
              </a:rPr>
              <a:t>تطبيق أساليب منهجية</a:t>
            </a:r>
            <a:r>
              <a:rPr lang="ar-SA" sz="1800" dirty="0">
                <a:latin typeface="Times New Roman" panose="02020603050405020304" pitchFamily="18" charset="0"/>
                <a:cs typeface="Times New Roman" panose="02020603050405020304" pitchFamily="18" charset="0"/>
              </a:rPr>
              <a:t> في البحث</a:t>
            </a:r>
            <a:r>
              <a:rPr lang="ar-AE" sz="1800" dirty="0">
                <a:latin typeface="Times New Roman" panose="02020603050405020304" pitchFamily="18" charset="0"/>
                <a:cs typeface="Times New Roman" panose="02020603050405020304" pitchFamily="18" charset="0"/>
              </a:rPr>
              <a:t>، </a:t>
            </a:r>
            <a:r>
              <a:rPr lang="ar-SA" sz="1800" dirty="0">
                <a:latin typeface="Times New Roman" panose="02020603050405020304" pitchFamily="18" charset="0"/>
                <a:cs typeface="Times New Roman" panose="02020603050405020304" pitchFamily="18" charset="0"/>
              </a:rPr>
              <a:t>بما </a:t>
            </a:r>
            <a:r>
              <a:rPr lang="ar-AE" sz="1800" dirty="0">
                <a:latin typeface="Times New Roman" panose="02020603050405020304" pitchFamily="18" charset="0"/>
                <a:cs typeface="Times New Roman" panose="02020603050405020304" pitchFamily="18" charset="0"/>
              </a:rPr>
              <a:t>يسهم في نقل المعرفة وتفسيرها</a:t>
            </a:r>
            <a:r>
              <a:rPr lang="ar-SA" sz="1800" dirty="0">
                <a:latin typeface="Times New Roman" panose="02020603050405020304" pitchFamily="18" charset="0"/>
                <a:cs typeface="Times New Roman" panose="02020603050405020304" pitchFamily="18" charset="0"/>
              </a:rPr>
              <a:t>.</a:t>
            </a:r>
            <a:endParaRPr lang="ar-EG" sz="18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rtl="1"/>
            <a:r>
              <a:rPr lang="ar-JO" sz="2400" b="1" dirty="0">
                <a:latin typeface="Arial" panose="020B0604020202020204" pitchFamily="34" charset="0"/>
                <a:cs typeface="Arial" panose="020B0604020202020204" pitchFamily="34" charset="0"/>
              </a:rPr>
              <a:t>الأخلاق وبحوث الادار</a:t>
            </a:r>
            <a:r>
              <a:rPr lang="ar-EG" sz="2400" b="1" dirty="0">
                <a:latin typeface="Arial" panose="020B0604020202020204" pitchFamily="34" charset="0"/>
                <a:cs typeface="Arial" panose="020B0604020202020204" pitchFamily="34" charset="0"/>
              </a:rPr>
              <a:t>ة</a:t>
            </a:r>
            <a:endParaRPr lang="ar-SA" sz="2800" dirty="0"/>
          </a:p>
        </p:txBody>
      </p:sp>
      <p:sp>
        <p:nvSpPr>
          <p:cNvPr id="12" name="Rectangle 6">
            <a:extLst>
              <a:ext uri="{FF2B5EF4-FFF2-40B4-BE49-F238E27FC236}">
                <a16:creationId xmlns:a16="http://schemas.microsoft.com/office/drawing/2014/main" id="{4D6FD438-265D-429A-94C7-35C5D9ED0DFB}"/>
              </a:ext>
            </a:extLst>
          </p:cNvPr>
          <p:cNvSpPr txBox="1">
            <a:spLocks noChangeArrowheads="1"/>
          </p:cNvSpPr>
          <p:nvPr/>
        </p:nvSpPr>
        <p:spPr>
          <a:xfrm>
            <a:off x="772998" y="3797848"/>
            <a:ext cx="10572493" cy="2084178"/>
          </a:xfrm>
          <a:prstGeom prst="rect">
            <a:avLst/>
          </a:prstGeom>
          <a:solidFill>
            <a:schemeClr val="accent5">
              <a:lumMod val="20000"/>
              <a:lumOff val="80000"/>
            </a:schemeClr>
          </a:solidFill>
          <a:ln>
            <a:noFill/>
          </a:ln>
        </p:spPr>
        <p:txBody>
          <a:bodyPr vert="horz" wrap="square" lIns="91440" tIns="45720" rIns="91440" bIns="45720" numCol="1" rtlCol="0" anchor="ctr" anchorCtr="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rtl="1">
              <a:lnSpc>
                <a:spcPct val="200000"/>
              </a:lnSpc>
            </a:pPr>
            <a:r>
              <a:rPr lang="ar-SA" sz="2000" dirty="0">
                <a:latin typeface="Times New Roman" panose="02020603050405020304" pitchFamily="18" charset="0"/>
              </a:rPr>
              <a:t>إن </a:t>
            </a:r>
            <a:r>
              <a:rPr lang="ar-AE" sz="2000" dirty="0">
                <a:latin typeface="Times New Roman" panose="02020603050405020304" pitchFamily="18" charset="0"/>
              </a:rPr>
              <a:t>الدراسة التي تفرض نفسها على أدبيات أي علم هي تلك </a:t>
            </a:r>
            <a:r>
              <a:rPr lang="ar-SA" sz="2000" dirty="0">
                <a:latin typeface="Times New Roman" panose="02020603050405020304" pitchFamily="18" charset="0"/>
              </a:rPr>
              <a:t>الدراسة </a:t>
            </a:r>
            <a:r>
              <a:rPr lang="ar-AE" sz="2000" dirty="0">
                <a:latin typeface="Times New Roman" panose="02020603050405020304" pitchFamily="18" charset="0"/>
              </a:rPr>
              <a:t>التي تضيف </a:t>
            </a:r>
            <a:r>
              <a:rPr lang="ar-SA" sz="2000" dirty="0">
                <a:latin typeface="Times New Roman" panose="02020603050405020304" pitchFamily="18" charset="0"/>
              </a:rPr>
              <a:t>أمرا </a:t>
            </a:r>
            <a:r>
              <a:rPr lang="ar-AE" sz="2000" dirty="0">
                <a:latin typeface="Times New Roman" panose="02020603050405020304" pitchFamily="18" charset="0"/>
              </a:rPr>
              <a:t>جديدا لهذا العلم سواء </a:t>
            </a:r>
            <a:r>
              <a:rPr lang="ar-SA" sz="2000" dirty="0">
                <a:latin typeface="Times New Roman" panose="02020603050405020304" pitchFamily="18" charset="0"/>
              </a:rPr>
              <a:t>كانت إضافة نظرية أو منهجية أو تطبيقية.</a:t>
            </a:r>
            <a:r>
              <a:rPr lang="ar-AE" sz="2000" dirty="0">
                <a:latin typeface="Times New Roman" panose="02020603050405020304" pitchFamily="18" charset="0"/>
              </a:rPr>
              <a:t> وتأتي </a:t>
            </a:r>
            <a:r>
              <a:rPr lang="ar-SA" sz="2000" dirty="0">
                <a:latin typeface="Times New Roman" panose="02020603050405020304" pitchFamily="18" charset="0"/>
              </a:rPr>
              <a:t>إضافة ما هو جديد</a:t>
            </a:r>
            <a:r>
              <a:rPr lang="ar-AE" sz="2000" dirty="0">
                <a:latin typeface="Times New Roman" panose="02020603050405020304" pitchFamily="18" charset="0"/>
              </a:rPr>
              <a:t> بمراجعة </a:t>
            </a:r>
            <a:r>
              <a:rPr lang="ar-SA" sz="2000" dirty="0">
                <a:latin typeface="Times New Roman" panose="02020603050405020304" pitchFamily="18" charset="0"/>
              </a:rPr>
              <a:t>ال</a:t>
            </a:r>
            <a:r>
              <a:rPr lang="ar-AE" sz="2000" dirty="0">
                <a:latin typeface="Times New Roman" panose="02020603050405020304" pitchFamily="18" charset="0"/>
              </a:rPr>
              <a:t>نتائج و</a:t>
            </a:r>
            <a:r>
              <a:rPr lang="ar-SA" sz="2000" dirty="0">
                <a:latin typeface="Times New Roman" panose="02020603050405020304" pitchFamily="18" charset="0"/>
              </a:rPr>
              <a:t>ال</a:t>
            </a:r>
            <a:r>
              <a:rPr lang="ar-AE" sz="2000" dirty="0">
                <a:latin typeface="Times New Roman" panose="02020603050405020304" pitchFamily="18" charset="0"/>
              </a:rPr>
              <a:t>توصيات ال</a:t>
            </a:r>
            <a:r>
              <a:rPr lang="ar-SA" sz="2000" dirty="0">
                <a:latin typeface="Times New Roman" panose="02020603050405020304" pitchFamily="18" charset="0"/>
              </a:rPr>
              <a:t>تي خرجت بها ال</a:t>
            </a:r>
            <a:r>
              <a:rPr lang="ar-AE" sz="2000" dirty="0">
                <a:latin typeface="Times New Roman" panose="02020603050405020304" pitchFamily="18" charset="0"/>
              </a:rPr>
              <a:t>دراسات السابقة </a:t>
            </a:r>
            <a:r>
              <a:rPr lang="ar-SA" sz="2000" dirty="0">
                <a:latin typeface="Times New Roman" panose="02020603050405020304" pitchFamily="18" charset="0"/>
              </a:rPr>
              <a:t>و</a:t>
            </a:r>
            <a:r>
              <a:rPr lang="ar-AE" sz="2000" dirty="0">
                <a:latin typeface="Times New Roman" panose="02020603050405020304" pitchFamily="18" charset="0"/>
              </a:rPr>
              <a:t>تحديد </a:t>
            </a:r>
            <a:r>
              <a:rPr lang="ar-SA" sz="2000" dirty="0">
                <a:latin typeface="Times New Roman" panose="02020603050405020304" pitchFamily="18" charset="0"/>
              </a:rPr>
              <a:t>النقص أو القصور في نواحي معينة</a:t>
            </a:r>
            <a:r>
              <a:rPr lang="ar-AE" sz="2000" dirty="0">
                <a:latin typeface="Times New Roman" panose="02020603050405020304" pitchFamily="18" charset="0"/>
              </a:rPr>
              <a:t> في هرم المعرفة</a:t>
            </a:r>
            <a:r>
              <a:rPr lang="ar-SA" sz="2000" dirty="0">
                <a:latin typeface="Times New Roman" panose="02020603050405020304" pitchFamily="18" charset="0"/>
              </a:rPr>
              <a:t>، ومن ثم</a:t>
            </a:r>
            <a:r>
              <a:rPr lang="ar-AE" sz="2000" dirty="0">
                <a:latin typeface="Times New Roman" panose="02020603050405020304" pitchFamily="18" charset="0"/>
              </a:rPr>
              <a:t> البحث </a:t>
            </a:r>
            <a:r>
              <a:rPr lang="ar-SA" sz="2000" dirty="0">
                <a:latin typeface="Times New Roman" panose="02020603050405020304" pitchFamily="18" charset="0"/>
              </a:rPr>
              <a:t>فيها.</a:t>
            </a:r>
            <a:endParaRPr lang="en-US" sz="2000" dirty="0">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A40DB522-4B8D-13EE-6529-52CFCF5248D5}"/>
              </a:ext>
            </a:extLst>
          </p:cNvPr>
          <p:cNvGrpSpPr/>
          <p:nvPr/>
        </p:nvGrpSpPr>
        <p:grpSpPr>
          <a:xfrm>
            <a:off x="8672659" y="1996754"/>
            <a:ext cx="2699582" cy="1400616"/>
            <a:chOff x="7347706" y="1433292"/>
            <a:chExt cx="2699582" cy="1400616"/>
          </a:xfrm>
        </p:grpSpPr>
        <p:grpSp>
          <p:nvGrpSpPr>
            <p:cNvPr id="19" name="Group 18">
              <a:extLst>
                <a:ext uri="{FF2B5EF4-FFF2-40B4-BE49-F238E27FC236}">
                  <a16:creationId xmlns:a16="http://schemas.microsoft.com/office/drawing/2014/main" id="{6F40ECBD-5BA4-4B63-BCEB-9F8A1F68E8F8}"/>
                </a:ext>
              </a:extLst>
            </p:cNvPr>
            <p:cNvGrpSpPr/>
            <p:nvPr/>
          </p:nvGrpSpPr>
          <p:grpSpPr>
            <a:xfrm>
              <a:off x="8270894" y="1433292"/>
              <a:ext cx="1776394" cy="1400616"/>
              <a:chOff x="6168620" y="285"/>
              <a:chExt cx="1284083" cy="1284083"/>
            </a:xfrm>
            <a:solidFill>
              <a:schemeClr val="accent2"/>
            </a:solidFill>
            <a:scene3d>
              <a:camera prst="orthographicFront"/>
              <a:lightRig rig="flat" dir="t"/>
            </a:scene3d>
          </p:grpSpPr>
          <p:sp>
            <p:nvSpPr>
              <p:cNvPr id="48" name="Oval 47">
                <a:extLst>
                  <a:ext uri="{FF2B5EF4-FFF2-40B4-BE49-F238E27FC236}">
                    <a16:creationId xmlns:a16="http://schemas.microsoft.com/office/drawing/2014/main" id="{7E96376F-8953-4323-ACF9-951694816B48}"/>
                  </a:ext>
                </a:extLst>
              </p:cNvPr>
              <p:cNvSpPr/>
              <p:nvPr/>
            </p:nvSpPr>
            <p:spPr>
              <a:xfrm>
                <a:off x="6168620" y="285"/>
                <a:ext cx="1284083" cy="1284083"/>
              </a:xfrm>
              <a:prstGeom prst="ellipse">
                <a:avLst/>
              </a:prstGeom>
              <a:grpFill/>
              <a:sp3d prstMaterial="plastic">
                <a:bevelT w="120900" h="88900"/>
                <a:bevelB w="88900" h="31750" prst="angle"/>
              </a:sp3d>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49" name="Oval 4">
                <a:extLst>
                  <a:ext uri="{FF2B5EF4-FFF2-40B4-BE49-F238E27FC236}">
                    <a16:creationId xmlns:a16="http://schemas.microsoft.com/office/drawing/2014/main" id="{5D42EEE0-59CF-4726-9565-FFD445273C53}"/>
                  </a:ext>
                </a:extLst>
              </p:cNvPr>
              <p:cNvSpPr txBox="1"/>
              <p:nvPr/>
            </p:nvSpPr>
            <p:spPr>
              <a:xfrm>
                <a:off x="6406282" y="188335"/>
                <a:ext cx="858370" cy="873152"/>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algn="ctr" defTabSz="889000">
                  <a:lnSpc>
                    <a:spcPct val="90000"/>
                  </a:lnSpc>
                  <a:spcBef>
                    <a:spcPct val="0"/>
                  </a:spcBef>
                  <a:spcAft>
                    <a:spcPct val="35000"/>
                  </a:spcAft>
                </a:pPr>
                <a:r>
                  <a:rPr lang="ar-AE" sz="2400" b="1" dirty="0">
                    <a:solidFill>
                      <a:schemeClr val="tx1"/>
                    </a:solidFill>
                  </a:rPr>
                  <a:t>الأهمية والإضافة العلمية</a:t>
                </a:r>
                <a:endParaRPr lang="en-US" sz="2400" b="1" dirty="0">
                  <a:solidFill>
                    <a:schemeClr val="tx1"/>
                  </a:solidFill>
                </a:endParaRPr>
              </a:p>
            </p:txBody>
          </p:sp>
        </p:grpSp>
        <p:grpSp>
          <p:nvGrpSpPr>
            <p:cNvPr id="22" name="Group 21">
              <a:extLst>
                <a:ext uri="{FF2B5EF4-FFF2-40B4-BE49-F238E27FC236}">
                  <a16:creationId xmlns:a16="http://schemas.microsoft.com/office/drawing/2014/main" id="{838F08B5-71CC-453F-BF06-7D274D02F56B}"/>
                </a:ext>
              </a:extLst>
            </p:cNvPr>
            <p:cNvGrpSpPr/>
            <p:nvPr/>
          </p:nvGrpSpPr>
          <p:grpSpPr>
            <a:xfrm>
              <a:off x="7347706" y="1894761"/>
              <a:ext cx="923188" cy="477678"/>
              <a:chOff x="5567669" y="2640874"/>
              <a:chExt cx="408338" cy="477678"/>
            </a:xfrm>
            <a:solidFill>
              <a:schemeClr val="tx2"/>
            </a:solidFill>
            <a:scene3d>
              <a:camera prst="orthographicFront"/>
              <a:lightRig rig="flat" dir="t"/>
            </a:scene3d>
          </p:grpSpPr>
          <p:sp>
            <p:nvSpPr>
              <p:cNvPr id="42" name="Arrow: Right 41">
                <a:extLst>
                  <a:ext uri="{FF2B5EF4-FFF2-40B4-BE49-F238E27FC236}">
                    <a16:creationId xmlns:a16="http://schemas.microsoft.com/office/drawing/2014/main" id="{D094E62F-EB48-4A09-947D-E35D48AB3F2D}"/>
                  </a:ext>
                </a:extLst>
              </p:cNvPr>
              <p:cNvSpPr/>
              <p:nvPr/>
            </p:nvSpPr>
            <p:spPr>
              <a:xfrm rot="10800000">
                <a:off x="5567669" y="2640874"/>
                <a:ext cx="408338" cy="477678"/>
              </a:xfrm>
              <a:prstGeom prst="rightArrow">
                <a:avLst>
                  <a:gd name="adj1" fmla="val 60000"/>
                  <a:gd name="adj2" fmla="val 50000"/>
                </a:avLst>
              </a:prstGeom>
              <a:grpFill/>
              <a:sp3d z="-80000" prstMaterial="plastic">
                <a:bevelT w="50800" h="50800"/>
                <a:bevelB w="25400" h="2540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43" name="Arrow: Right 10">
                <a:extLst>
                  <a:ext uri="{FF2B5EF4-FFF2-40B4-BE49-F238E27FC236}">
                    <a16:creationId xmlns:a16="http://schemas.microsoft.com/office/drawing/2014/main" id="{30AE21A7-79EA-42C8-AFA9-B613D5D53E24}"/>
                  </a:ext>
                </a:extLst>
              </p:cNvPr>
              <p:cNvSpPr txBox="1"/>
              <p:nvPr/>
            </p:nvSpPr>
            <p:spPr>
              <a:xfrm rot="21600000">
                <a:off x="5690170" y="2736410"/>
                <a:ext cx="285837" cy="286606"/>
              </a:xfrm>
              <a:prstGeom prst="rect">
                <a:avLst/>
              </a:prstGeom>
              <a:grpFill/>
              <a:sp3d z="-8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711200">
                  <a:lnSpc>
                    <a:spcPct val="90000"/>
                  </a:lnSpc>
                  <a:spcBef>
                    <a:spcPct val="0"/>
                  </a:spcBef>
                  <a:spcAft>
                    <a:spcPct val="35000"/>
                  </a:spcAft>
                </a:pPr>
                <a:endParaRPr lang="en-US" sz="1600"/>
              </a:p>
            </p:txBody>
          </p:sp>
        </p:grpSp>
      </p:grpSp>
    </p:spTree>
    <p:extLst>
      <p:ext uri="{BB962C8B-B14F-4D97-AF65-F5344CB8AC3E}">
        <p14:creationId xmlns:p14="http://schemas.microsoft.com/office/powerpoint/2010/main" val="1913024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1106657" y="2031999"/>
            <a:ext cx="7609335" cy="1938992"/>
          </a:xfrm>
          <a:prstGeom prst="rect">
            <a:avLst/>
          </a:prstGeom>
          <a:noFill/>
        </p:spPr>
        <p:txBody>
          <a:bodyPr wrap="square">
            <a:spAutoFit/>
          </a:bodyPr>
          <a:lstStyle/>
          <a:p>
            <a:pPr marL="342900" indent="-342900" algn="justLow" rtl="1" eaLnBrk="0" hangingPunct="0">
              <a:buClr>
                <a:srgbClr val="0AAED4"/>
              </a:buClr>
              <a:buSzPct val="135000"/>
              <a:buFont typeface="Wingdings" panose="05000000000000000000" pitchFamily="2" charset="2"/>
              <a:buChar char="§"/>
            </a:pPr>
            <a:r>
              <a:rPr lang="ar-AE" sz="2000" dirty="0">
                <a:latin typeface="Times New Roman" panose="02020603050405020304" pitchFamily="18" charset="0"/>
                <a:cs typeface="Times New Roman" panose="02020603050405020304" pitchFamily="18" charset="0"/>
              </a:rPr>
              <a:t>تتضمن </a:t>
            </a:r>
            <a:r>
              <a:rPr lang="ar-SA" sz="2000" dirty="0">
                <a:latin typeface="Times New Roman" panose="02020603050405020304" pitchFamily="18" charset="0"/>
                <a:cs typeface="Times New Roman" panose="02020603050405020304" pitchFamily="18" charset="0"/>
              </a:rPr>
              <a:t>أخلاقيات البحث </a:t>
            </a:r>
            <a:r>
              <a:rPr lang="ar-AE" sz="2000" dirty="0">
                <a:latin typeface="Times New Roman" panose="02020603050405020304" pitchFamily="18" charset="0"/>
                <a:cs typeface="Times New Roman" panose="02020603050405020304" pitchFamily="18" charset="0"/>
              </a:rPr>
              <a:t>التزام الباحث </a:t>
            </a:r>
            <a:r>
              <a:rPr lang="ar-SA" sz="2000" dirty="0">
                <a:latin typeface="Times New Roman" panose="02020603050405020304" pitchFamily="18" charset="0"/>
                <a:cs typeface="Times New Roman" panose="02020603050405020304" pitchFamily="18" charset="0"/>
              </a:rPr>
              <a:t>بسرية البيانات وتخصيصها لأغراض البحث العلمي فقط.</a:t>
            </a:r>
            <a:endParaRPr lang="ar-EG" sz="2000" dirty="0">
              <a:latin typeface="Times New Roman" panose="02020603050405020304" pitchFamily="18" charset="0"/>
              <a:cs typeface="Times New Roman" panose="02020603050405020304" pitchFamily="18" charset="0"/>
            </a:endParaRPr>
          </a:p>
          <a:p>
            <a:pPr marL="342900" indent="-342900" algn="justLow" rtl="1" eaLnBrk="0" hangingPunct="0">
              <a:buClr>
                <a:srgbClr val="0AAED4"/>
              </a:buClr>
              <a:buSzPct val="135000"/>
              <a:buFont typeface="Wingdings" panose="05000000000000000000" pitchFamily="2" charset="2"/>
              <a:buChar char="§"/>
            </a:pPr>
            <a:endParaRPr lang="ar-EG" sz="2000" dirty="0">
              <a:latin typeface="Times New Roman" panose="02020603050405020304" pitchFamily="18" charset="0"/>
              <a:cs typeface="Times New Roman" panose="02020603050405020304" pitchFamily="18" charset="0"/>
            </a:endParaRPr>
          </a:p>
          <a:p>
            <a:pPr marL="342900" indent="-342900" algn="justLow" rtl="1" eaLnBrk="0" hangingPunct="0">
              <a:buClr>
                <a:srgbClr val="0AAED4"/>
              </a:buClr>
              <a:buSzPct val="135000"/>
              <a:buFont typeface="Wingdings" panose="05000000000000000000" pitchFamily="2" charset="2"/>
              <a:buChar char="§"/>
            </a:pPr>
            <a:r>
              <a:rPr lang="ar-SA" sz="2000" dirty="0">
                <a:latin typeface="Times New Roman" panose="02020603050405020304" pitchFamily="18" charset="0"/>
                <a:cs typeface="Times New Roman" panose="02020603050405020304" pitchFamily="18" charset="0"/>
              </a:rPr>
              <a:t>تحفظ </a:t>
            </a:r>
            <a:r>
              <a:rPr lang="ar-AE" sz="2000" dirty="0">
                <a:latin typeface="Times New Roman" panose="02020603050405020304" pitchFamily="18" charset="0"/>
                <a:cs typeface="Times New Roman" panose="02020603050405020304" pitchFamily="18" charset="0"/>
              </a:rPr>
              <a:t>الوثائق والاستمارات الميدانية في مكان </a:t>
            </a:r>
            <a:r>
              <a:rPr lang="ar-SA" sz="2000" dirty="0">
                <a:latin typeface="Times New Roman" panose="02020603050405020304" pitchFamily="18" charset="0"/>
                <a:cs typeface="Times New Roman" panose="02020603050405020304" pitchFamily="18" charset="0"/>
              </a:rPr>
              <a:t>موثوق،</a:t>
            </a:r>
            <a:r>
              <a:rPr lang="ar-AE" sz="2000" dirty="0">
                <a:latin typeface="Times New Roman" panose="02020603050405020304" pitchFamily="18" charset="0"/>
                <a:cs typeface="Times New Roman" panose="02020603050405020304" pitchFamily="18" charset="0"/>
              </a:rPr>
              <a:t> بحيث لا يكون هناك احتمال ل</a:t>
            </a:r>
            <a:r>
              <a:rPr lang="ar-SA" sz="2000" dirty="0">
                <a:latin typeface="Times New Roman" panose="02020603050405020304" pitchFamily="18" charset="0"/>
                <a:cs typeface="Times New Roman" panose="02020603050405020304" pitchFamily="18" charset="0"/>
              </a:rPr>
              <a:t>ا</a:t>
            </a:r>
            <a:r>
              <a:rPr lang="ar-AE" sz="2000" dirty="0">
                <a:latin typeface="Times New Roman" panose="02020603050405020304" pitchFamily="18" charset="0"/>
                <a:cs typeface="Times New Roman" panose="02020603050405020304" pitchFamily="18" charset="0"/>
              </a:rPr>
              <a:t>طل</a:t>
            </a:r>
            <a:r>
              <a:rPr lang="ar-SA" sz="2000" dirty="0">
                <a:latin typeface="Times New Roman" panose="02020603050405020304" pitchFamily="18" charset="0"/>
                <a:cs typeface="Times New Roman" panose="02020603050405020304" pitchFamily="18" charset="0"/>
              </a:rPr>
              <a:t>ا</a:t>
            </a:r>
            <a:r>
              <a:rPr lang="ar-AE" sz="2000" dirty="0">
                <a:latin typeface="Times New Roman" panose="02020603050405020304" pitchFamily="18" charset="0"/>
                <a:cs typeface="Times New Roman" panose="02020603050405020304" pitchFamily="18" charset="0"/>
              </a:rPr>
              <a:t>ع </a:t>
            </a:r>
            <a:r>
              <a:rPr lang="ar-SA" sz="2000" dirty="0">
                <a:latin typeface="Times New Roman" panose="02020603050405020304" pitchFamily="18" charset="0"/>
                <a:cs typeface="Times New Roman" panose="02020603050405020304" pitchFamily="18" charset="0"/>
              </a:rPr>
              <a:t>أيا كان </a:t>
            </a:r>
            <a:r>
              <a:rPr lang="ar-AE" sz="2000" dirty="0">
                <a:latin typeface="Times New Roman" panose="02020603050405020304" pitchFamily="18" charset="0"/>
                <a:cs typeface="Times New Roman" panose="02020603050405020304" pitchFamily="18" charset="0"/>
              </a:rPr>
              <a:t>عليها غير الباحث</a:t>
            </a:r>
            <a:r>
              <a:rPr lang="ar-SA" sz="2000" dirty="0">
                <a:latin typeface="Times New Roman" panose="02020603050405020304" pitchFamily="18" charset="0"/>
                <a:cs typeface="Times New Roman" panose="02020603050405020304" pitchFamily="18" charset="0"/>
              </a:rPr>
              <a:t>.</a:t>
            </a:r>
            <a:r>
              <a:rPr lang="ar-AE" sz="2000" dirty="0">
                <a:latin typeface="Times New Roman" panose="02020603050405020304" pitchFamily="18" charset="0"/>
                <a:cs typeface="Times New Roman" panose="02020603050405020304" pitchFamily="18" charset="0"/>
              </a:rPr>
              <a:t> </a:t>
            </a:r>
            <a:r>
              <a:rPr lang="ar-SA" sz="2000" dirty="0">
                <a:latin typeface="Times New Roman" panose="02020603050405020304" pitchFamily="18" charset="0"/>
                <a:cs typeface="Times New Roman" panose="02020603050405020304" pitchFamily="18" charset="0"/>
              </a:rPr>
              <a:t> </a:t>
            </a:r>
            <a:endParaRPr lang="ar-EG" sz="2000" dirty="0">
              <a:latin typeface="Times New Roman" panose="02020603050405020304" pitchFamily="18" charset="0"/>
              <a:cs typeface="Times New Roman" panose="02020603050405020304" pitchFamily="18" charset="0"/>
            </a:endParaRPr>
          </a:p>
          <a:p>
            <a:pPr marL="342900" indent="-342900" algn="justLow" rtl="1" eaLnBrk="0" hangingPunct="0">
              <a:buClr>
                <a:srgbClr val="0AAED4"/>
              </a:buClr>
              <a:buSzPct val="135000"/>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rtl="1"/>
            <a:r>
              <a:rPr lang="ar-JO" sz="2400" b="1" dirty="0">
                <a:latin typeface="Arial" panose="020B0604020202020204" pitchFamily="34" charset="0"/>
                <a:cs typeface="Arial" panose="020B0604020202020204" pitchFamily="34" charset="0"/>
              </a:rPr>
              <a:t>الأخلاق وبحوث الادار</a:t>
            </a:r>
            <a:r>
              <a:rPr lang="ar-EG" sz="2400" b="1" dirty="0">
                <a:latin typeface="Arial" panose="020B0604020202020204" pitchFamily="34" charset="0"/>
                <a:cs typeface="Arial" panose="020B0604020202020204" pitchFamily="34" charset="0"/>
              </a:rPr>
              <a:t>ة</a:t>
            </a:r>
            <a:endParaRPr lang="ar-SA" sz="2800" dirty="0"/>
          </a:p>
        </p:txBody>
      </p:sp>
      <p:sp>
        <p:nvSpPr>
          <p:cNvPr id="12" name="Rectangle 6">
            <a:extLst>
              <a:ext uri="{FF2B5EF4-FFF2-40B4-BE49-F238E27FC236}">
                <a16:creationId xmlns:a16="http://schemas.microsoft.com/office/drawing/2014/main" id="{4D6FD438-265D-429A-94C7-35C5D9ED0DFB}"/>
              </a:ext>
            </a:extLst>
          </p:cNvPr>
          <p:cNvSpPr txBox="1">
            <a:spLocks noChangeArrowheads="1"/>
          </p:cNvSpPr>
          <p:nvPr/>
        </p:nvSpPr>
        <p:spPr>
          <a:xfrm>
            <a:off x="1152390" y="4026413"/>
            <a:ext cx="9756742" cy="1477328"/>
          </a:xfrm>
          <a:prstGeom prst="rect">
            <a:avLst/>
          </a:prstGeom>
          <a:solidFill>
            <a:schemeClr val="accent5">
              <a:lumMod val="20000"/>
              <a:lumOff val="80000"/>
            </a:schemeClr>
          </a:solidFill>
          <a:ln>
            <a:noFill/>
          </a:ln>
        </p:spPr>
        <p:txBody>
          <a:bodyPr vert="horz" wrap="square" lIns="91440" tIns="45720" rIns="91440" bIns="45720" numCol="1" rtlCol="0" anchor="ctr" anchorCtr="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justLow" rtl="1" eaLnBrk="0" hangingPunct="0">
              <a:buClr>
                <a:srgbClr val="0AAED4"/>
              </a:buClr>
              <a:buSzPct val="135000"/>
              <a:buFont typeface="Wingdings" panose="05000000000000000000" pitchFamily="2" charset="2"/>
              <a:buChar char="§"/>
            </a:pPr>
            <a:r>
              <a:rPr lang="ar-SA" sz="2400" dirty="0">
                <a:latin typeface="Times New Roman" panose="02020603050405020304" pitchFamily="18" charset="0"/>
              </a:rPr>
              <a:t>إن احتواء البيانات التي تم جمعها على </a:t>
            </a:r>
            <a:r>
              <a:rPr lang="ar-AE" sz="2400" dirty="0">
                <a:latin typeface="Times New Roman" panose="02020603050405020304" pitchFamily="18" charset="0"/>
              </a:rPr>
              <a:t>البيانات الشخصية ل</a:t>
            </a:r>
            <a:r>
              <a:rPr lang="ar-SA" sz="2400" dirty="0">
                <a:latin typeface="Times New Roman" panose="02020603050405020304" pitchFamily="18" charset="0"/>
              </a:rPr>
              <a:t>لمبحوثين يجبر الباحث</a:t>
            </a:r>
            <a:r>
              <a:rPr lang="ar-EG" sz="2400" dirty="0">
                <a:latin typeface="Times New Roman" panose="02020603050405020304" pitchFamily="18" charset="0"/>
              </a:rPr>
              <a:t> على</a:t>
            </a:r>
            <a:r>
              <a:rPr lang="ar-SA" sz="2400" dirty="0">
                <a:latin typeface="Times New Roman" panose="02020603050405020304" pitchFamily="18" charset="0"/>
              </a:rPr>
              <a:t> الالتزام الحرفي </a:t>
            </a:r>
            <a:r>
              <a:rPr lang="ar-AE" sz="2400" dirty="0">
                <a:latin typeface="Times New Roman" panose="02020603050405020304" pitchFamily="18" charset="0"/>
              </a:rPr>
              <a:t>بهذه القاعدة الأخلاقية</a:t>
            </a:r>
            <a:r>
              <a:rPr lang="ar-JO" sz="2400" dirty="0">
                <a:latin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pSp>
        <p:nvGrpSpPr>
          <p:cNvPr id="9" name="Group 8">
            <a:extLst>
              <a:ext uri="{FF2B5EF4-FFF2-40B4-BE49-F238E27FC236}">
                <a16:creationId xmlns:a16="http://schemas.microsoft.com/office/drawing/2014/main" id="{1E89A5D6-854C-6E11-FE65-C78667704576}"/>
              </a:ext>
            </a:extLst>
          </p:cNvPr>
          <p:cNvGrpSpPr/>
          <p:nvPr/>
        </p:nvGrpSpPr>
        <p:grpSpPr>
          <a:xfrm>
            <a:off x="8645908" y="2038978"/>
            <a:ext cx="2699583" cy="1400616"/>
            <a:chOff x="7338075" y="1433292"/>
            <a:chExt cx="2699583" cy="1400616"/>
          </a:xfrm>
        </p:grpSpPr>
        <p:grpSp>
          <p:nvGrpSpPr>
            <p:cNvPr id="20" name="Group 19">
              <a:extLst>
                <a:ext uri="{FF2B5EF4-FFF2-40B4-BE49-F238E27FC236}">
                  <a16:creationId xmlns:a16="http://schemas.microsoft.com/office/drawing/2014/main" id="{F487E07B-F494-4F74-9212-9B65B3C3C764}"/>
                </a:ext>
              </a:extLst>
            </p:cNvPr>
            <p:cNvGrpSpPr/>
            <p:nvPr/>
          </p:nvGrpSpPr>
          <p:grpSpPr>
            <a:xfrm>
              <a:off x="8261264" y="1433292"/>
              <a:ext cx="1776394" cy="1400616"/>
              <a:chOff x="6168620" y="2237672"/>
              <a:chExt cx="1284083" cy="1284083"/>
            </a:xfrm>
            <a:solidFill>
              <a:srgbClr val="3FC0D1"/>
            </a:solidFill>
            <a:scene3d>
              <a:camera prst="orthographicFront"/>
              <a:lightRig rig="flat" dir="t"/>
            </a:scene3d>
          </p:grpSpPr>
          <p:sp>
            <p:nvSpPr>
              <p:cNvPr id="46" name="Oval 45">
                <a:extLst>
                  <a:ext uri="{FF2B5EF4-FFF2-40B4-BE49-F238E27FC236}">
                    <a16:creationId xmlns:a16="http://schemas.microsoft.com/office/drawing/2014/main" id="{1B13EA89-0A75-4D27-B28B-B561D63F0A8B}"/>
                  </a:ext>
                </a:extLst>
              </p:cNvPr>
              <p:cNvSpPr/>
              <p:nvPr/>
            </p:nvSpPr>
            <p:spPr>
              <a:xfrm>
                <a:off x="6168620" y="2237672"/>
                <a:ext cx="1284083" cy="1284083"/>
              </a:xfrm>
              <a:prstGeom prst="ellipse">
                <a:avLst/>
              </a:prstGeom>
              <a:grpFill/>
              <a:sp3d prstMaterial="plastic">
                <a:bevelT w="120900" h="88900"/>
                <a:bevelB w="88900" h="31750" prst="angle"/>
              </a:sp3d>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47" name="Oval 6">
                <a:extLst>
                  <a:ext uri="{FF2B5EF4-FFF2-40B4-BE49-F238E27FC236}">
                    <a16:creationId xmlns:a16="http://schemas.microsoft.com/office/drawing/2014/main" id="{EEFD1B95-5A21-48F2-8602-F268B707C46B}"/>
                  </a:ext>
                </a:extLst>
              </p:cNvPr>
              <p:cNvSpPr txBox="1"/>
              <p:nvPr/>
            </p:nvSpPr>
            <p:spPr>
              <a:xfrm>
                <a:off x="6356670" y="2425722"/>
                <a:ext cx="907983" cy="907983"/>
              </a:xfrm>
              <a:prstGeom prst="rect">
                <a:avLst/>
              </a:prstGeom>
              <a:noFill/>
              <a:sp3d/>
            </p:spPr>
            <p:style>
              <a:lnRef idx="0">
                <a:scrgbClr r="0" g="0" b="0"/>
              </a:lnRef>
              <a:fillRef idx="0">
                <a:scrgbClr r="0" g="0" b="0"/>
              </a:fillRef>
              <a:effectRef idx="0">
                <a:scrgbClr r="0" g="0" b="0"/>
              </a:effectRef>
              <a:fontRef idx="minor">
                <a:schemeClr val="lt1"/>
              </a:fontRef>
            </p:style>
            <p:txBody>
              <a:bodyPr spcFirstLastPara="0" vert="horz" wrap="square" lIns="25400" tIns="25400" rIns="25400" bIns="25400" numCol="1" spcCol="1270" anchor="ctr" anchorCtr="0">
                <a:noAutofit/>
              </a:bodyPr>
              <a:lstStyle/>
              <a:p>
                <a:pPr algn="ctr" defTabSz="889000">
                  <a:lnSpc>
                    <a:spcPct val="90000"/>
                  </a:lnSpc>
                  <a:spcBef>
                    <a:spcPct val="0"/>
                  </a:spcBef>
                  <a:spcAft>
                    <a:spcPct val="35000"/>
                  </a:spcAft>
                </a:pPr>
                <a:r>
                  <a:rPr lang="ar-AE" sz="2400" b="1" dirty="0">
                    <a:solidFill>
                      <a:schemeClr val="tx1"/>
                    </a:solidFill>
                  </a:rPr>
                  <a:t>الحفاظ على سرية البيانات</a:t>
                </a:r>
                <a:endParaRPr lang="en-US" sz="2400" b="1" dirty="0">
                  <a:solidFill>
                    <a:schemeClr val="tx1"/>
                  </a:solidFill>
                </a:endParaRPr>
              </a:p>
            </p:txBody>
          </p:sp>
        </p:grpSp>
        <p:grpSp>
          <p:nvGrpSpPr>
            <p:cNvPr id="11" name="Group 10">
              <a:extLst>
                <a:ext uri="{FF2B5EF4-FFF2-40B4-BE49-F238E27FC236}">
                  <a16:creationId xmlns:a16="http://schemas.microsoft.com/office/drawing/2014/main" id="{838F08B5-71CC-453F-BF06-7D274D02F56B}"/>
                </a:ext>
              </a:extLst>
            </p:cNvPr>
            <p:cNvGrpSpPr/>
            <p:nvPr/>
          </p:nvGrpSpPr>
          <p:grpSpPr>
            <a:xfrm>
              <a:off x="7338075" y="1894761"/>
              <a:ext cx="923188" cy="477678"/>
              <a:chOff x="5567669" y="2640874"/>
              <a:chExt cx="408338" cy="477678"/>
            </a:xfrm>
            <a:solidFill>
              <a:srgbClr val="FF0000"/>
            </a:solidFill>
            <a:scene3d>
              <a:camera prst="orthographicFront"/>
              <a:lightRig rig="flat" dir="t"/>
            </a:scene3d>
          </p:grpSpPr>
          <p:sp>
            <p:nvSpPr>
              <p:cNvPr id="13" name="Arrow: Right 12">
                <a:extLst>
                  <a:ext uri="{FF2B5EF4-FFF2-40B4-BE49-F238E27FC236}">
                    <a16:creationId xmlns:a16="http://schemas.microsoft.com/office/drawing/2014/main" id="{D094E62F-EB48-4A09-947D-E35D48AB3F2D}"/>
                  </a:ext>
                </a:extLst>
              </p:cNvPr>
              <p:cNvSpPr/>
              <p:nvPr/>
            </p:nvSpPr>
            <p:spPr>
              <a:xfrm rot="10800000">
                <a:off x="5567669" y="2640874"/>
                <a:ext cx="408338" cy="477678"/>
              </a:xfrm>
              <a:prstGeom prst="rightArrow">
                <a:avLst>
                  <a:gd name="adj1" fmla="val 60000"/>
                  <a:gd name="adj2" fmla="val 50000"/>
                </a:avLst>
              </a:prstGeom>
              <a:grpFill/>
              <a:sp3d z="-80000" prstMaterial="plastic">
                <a:bevelT w="50800" h="50800"/>
                <a:bevelB w="25400" h="2540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4" name="Arrow: Right 10">
                <a:extLst>
                  <a:ext uri="{FF2B5EF4-FFF2-40B4-BE49-F238E27FC236}">
                    <a16:creationId xmlns:a16="http://schemas.microsoft.com/office/drawing/2014/main" id="{30AE21A7-79EA-42C8-AFA9-B613D5D53E24}"/>
                  </a:ext>
                </a:extLst>
              </p:cNvPr>
              <p:cNvSpPr txBox="1"/>
              <p:nvPr/>
            </p:nvSpPr>
            <p:spPr>
              <a:xfrm rot="21600000">
                <a:off x="5690170" y="2736410"/>
                <a:ext cx="285837" cy="286606"/>
              </a:xfrm>
              <a:prstGeom prst="rect">
                <a:avLst/>
              </a:prstGeom>
              <a:grpFill/>
              <a:sp3d z="-8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711200">
                  <a:lnSpc>
                    <a:spcPct val="90000"/>
                  </a:lnSpc>
                  <a:spcBef>
                    <a:spcPct val="0"/>
                  </a:spcBef>
                  <a:spcAft>
                    <a:spcPct val="35000"/>
                  </a:spcAft>
                </a:pPr>
                <a:endParaRPr lang="en-US" sz="1600" dirty="0"/>
              </a:p>
            </p:txBody>
          </p:sp>
        </p:grpSp>
      </p:grpSp>
    </p:spTree>
    <p:extLst>
      <p:ext uri="{BB962C8B-B14F-4D97-AF65-F5344CB8AC3E}">
        <p14:creationId xmlns:p14="http://schemas.microsoft.com/office/powerpoint/2010/main" val="4010922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96B650-4F5A-3DC5-675F-AD2F4A894E69}"/>
              </a:ext>
            </a:extLst>
          </p:cNvPr>
          <p:cNvSpPr txBox="1"/>
          <p:nvPr/>
        </p:nvSpPr>
        <p:spPr>
          <a:xfrm>
            <a:off x="1106657" y="2031999"/>
            <a:ext cx="7609335" cy="1938992"/>
          </a:xfrm>
          <a:prstGeom prst="rect">
            <a:avLst/>
          </a:prstGeom>
          <a:noFill/>
        </p:spPr>
        <p:txBody>
          <a:bodyPr wrap="square">
            <a:spAutoFit/>
          </a:bodyPr>
          <a:lstStyle/>
          <a:p>
            <a:pPr marL="342900" indent="-342900" algn="justLow" rtl="1" eaLnBrk="0" hangingPunct="0">
              <a:buClr>
                <a:srgbClr val="0AAED4"/>
              </a:buClr>
              <a:buSzPct val="135000"/>
              <a:buFont typeface="Wingdings" panose="05000000000000000000" pitchFamily="2" charset="2"/>
              <a:buChar char="§"/>
            </a:pPr>
            <a:r>
              <a:rPr lang="ar-SA" sz="2000" dirty="0">
                <a:latin typeface="Times New Roman" panose="02020603050405020304" pitchFamily="18" charset="0"/>
                <a:cs typeface="Times New Roman" panose="02020603050405020304" pitchFamily="18" charset="0"/>
              </a:rPr>
              <a:t>الأمانة العلمية هي أن يعطى كل ذي حق حقه، فلا يقوم الباحث بنسخ ما قاله الأخرون دون ذكر ذلك. </a:t>
            </a:r>
            <a:endParaRPr lang="en-GB" sz="2000" dirty="0">
              <a:latin typeface="Times New Roman" panose="02020603050405020304" pitchFamily="18" charset="0"/>
              <a:cs typeface="Times New Roman" panose="02020603050405020304" pitchFamily="18" charset="0"/>
            </a:endParaRPr>
          </a:p>
          <a:p>
            <a:pPr marL="342900" indent="-342900" algn="justLow" rtl="1" eaLnBrk="0" hangingPunct="0">
              <a:buClr>
                <a:srgbClr val="0AAED4"/>
              </a:buClr>
              <a:buSzPct val="135000"/>
              <a:buFont typeface="Wingdings" panose="05000000000000000000" pitchFamily="2" charset="2"/>
              <a:buChar char="§"/>
            </a:pPr>
            <a:endParaRPr lang="ar-EG" sz="2000" dirty="0">
              <a:latin typeface="Times New Roman" panose="02020603050405020304" pitchFamily="18" charset="0"/>
              <a:cs typeface="Times New Roman" panose="02020603050405020304" pitchFamily="18" charset="0"/>
            </a:endParaRPr>
          </a:p>
          <a:p>
            <a:pPr marL="342900" indent="-342900" algn="justLow" rtl="1" eaLnBrk="0" hangingPunct="0">
              <a:buClr>
                <a:srgbClr val="0AAED4"/>
              </a:buClr>
              <a:buSzPct val="135000"/>
              <a:buFont typeface="Wingdings" panose="05000000000000000000" pitchFamily="2" charset="2"/>
              <a:buChar char="§"/>
            </a:pPr>
            <a:r>
              <a:rPr lang="ar-SA" sz="2000" dirty="0">
                <a:latin typeface="Times New Roman" panose="02020603050405020304" pitchFamily="18" charset="0"/>
                <a:cs typeface="Times New Roman" panose="02020603050405020304" pitchFamily="18" charset="0"/>
              </a:rPr>
              <a:t>عدم الأمانة العلمية هي "أن يقوم أحدهم بنقل أو نسب تعب ومجهود الأخرين لنفسه دون الإشارة لهم. وبالتالي فعدم الأمانة العلمي هي "سرقة" أفكار الغير"</a:t>
            </a:r>
            <a:r>
              <a:rPr lang="ar-JO" sz="2000" dirty="0">
                <a:latin typeface="Times New Roman" panose="02020603050405020304" pitchFamily="18" charset="0"/>
                <a:cs typeface="Times New Roman" panose="02020603050405020304" pitchFamily="18" charset="0"/>
              </a:rPr>
              <a:t>.</a:t>
            </a:r>
            <a:endParaRPr lang="en-GB" sz="2000" dirty="0">
              <a:latin typeface="Times New Roman" panose="02020603050405020304" pitchFamily="18" charset="0"/>
              <a:cs typeface="Times New Roman" panose="02020603050405020304" pitchFamily="18" charset="0"/>
            </a:endParaRPr>
          </a:p>
          <a:p>
            <a:pPr marL="342900" indent="-342900" algn="justLow" rtl="1" eaLnBrk="0" hangingPunct="0">
              <a:buClr>
                <a:srgbClr val="0AAED4"/>
              </a:buClr>
              <a:buSzPct val="135000"/>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rtl="1"/>
            <a:r>
              <a:rPr lang="ar-JO" sz="2400" b="1" dirty="0">
                <a:latin typeface="Arial" panose="020B0604020202020204" pitchFamily="34" charset="0"/>
                <a:cs typeface="Arial" panose="020B0604020202020204" pitchFamily="34" charset="0"/>
              </a:rPr>
              <a:t>الأخلاق وبحوث الادار</a:t>
            </a:r>
            <a:r>
              <a:rPr lang="ar-EG" sz="2400" b="1" dirty="0">
                <a:latin typeface="Arial" panose="020B0604020202020204" pitchFamily="34" charset="0"/>
                <a:cs typeface="Arial" panose="020B0604020202020204" pitchFamily="34" charset="0"/>
              </a:rPr>
              <a:t>ة</a:t>
            </a:r>
            <a:endParaRPr lang="ar-SA" sz="2800" dirty="0"/>
          </a:p>
        </p:txBody>
      </p:sp>
      <p:sp>
        <p:nvSpPr>
          <p:cNvPr id="12" name="Rectangle 6">
            <a:extLst>
              <a:ext uri="{FF2B5EF4-FFF2-40B4-BE49-F238E27FC236}">
                <a16:creationId xmlns:a16="http://schemas.microsoft.com/office/drawing/2014/main" id="{4D6FD438-265D-429A-94C7-35C5D9ED0DFB}"/>
              </a:ext>
            </a:extLst>
          </p:cNvPr>
          <p:cNvSpPr txBox="1">
            <a:spLocks noChangeArrowheads="1"/>
          </p:cNvSpPr>
          <p:nvPr/>
        </p:nvSpPr>
        <p:spPr>
          <a:xfrm>
            <a:off x="1152390" y="4026413"/>
            <a:ext cx="9756742" cy="1477328"/>
          </a:xfrm>
          <a:prstGeom prst="rect">
            <a:avLst/>
          </a:prstGeom>
          <a:solidFill>
            <a:schemeClr val="accent5">
              <a:lumMod val="20000"/>
              <a:lumOff val="80000"/>
            </a:schemeClr>
          </a:solidFill>
          <a:ln>
            <a:noFill/>
          </a:ln>
        </p:spPr>
        <p:txBody>
          <a:bodyPr vert="horz" wrap="square" lIns="91440" tIns="45720" rIns="91440" bIns="45720" numCol="1" rtlCol="0" anchor="ctr" anchorCtr="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lgn="justLow" rtl="1" eaLnBrk="0" hangingPunct="0">
              <a:buClr>
                <a:srgbClr val="0AAED4"/>
              </a:buClr>
              <a:buSzPct val="135000"/>
              <a:buFont typeface="Wingdings" panose="05000000000000000000" pitchFamily="2" charset="2"/>
              <a:buChar char="§"/>
            </a:pPr>
            <a:r>
              <a:rPr lang="ar-SA" sz="2800" dirty="0">
                <a:latin typeface="Times New Roman" panose="02020603050405020304" pitchFamily="18" charset="0"/>
              </a:rPr>
              <a:t>ولتحقيق الأمانة العلمية في البحث، لابد أن نتذكر</a:t>
            </a:r>
            <a:r>
              <a:rPr lang="ar-JO" sz="2800" dirty="0">
                <a:latin typeface="Times New Roman" panose="02020603050405020304" pitchFamily="18" charset="0"/>
              </a:rPr>
              <a:t>:</a:t>
            </a:r>
            <a:endParaRPr lang="ar-EG" sz="2800" dirty="0">
              <a:latin typeface="Times New Roman" panose="02020603050405020304" pitchFamily="18" charset="0"/>
            </a:endParaRPr>
          </a:p>
          <a:p>
            <a:pPr marL="342900" indent="-342900" algn="justLow" rtl="1" eaLnBrk="0" hangingPunct="0">
              <a:buClr>
                <a:srgbClr val="0AAED4"/>
              </a:buClr>
              <a:buSzPct val="135000"/>
              <a:buFont typeface="Wingdings" panose="05000000000000000000" pitchFamily="2" charset="2"/>
              <a:buChar char="§"/>
            </a:pPr>
            <a:endParaRPr lang="en-GB" sz="2800" dirty="0">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835F2A95-5EC4-D7C6-12EF-370908B235BF}"/>
              </a:ext>
            </a:extLst>
          </p:cNvPr>
          <p:cNvGrpSpPr/>
          <p:nvPr/>
        </p:nvGrpSpPr>
        <p:grpSpPr>
          <a:xfrm>
            <a:off x="8715992" y="2114854"/>
            <a:ext cx="2699583" cy="1400616"/>
            <a:chOff x="7535011" y="1399027"/>
            <a:chExt cx="2699583" cy="1400616"/>
          </a:xfrm>
        </p:grpSpPr>
        <p:grpSp>
          <p:nvGrpSpPr>
            <p:cNvPr id="21" name="Group 20">
              <a:extLst>
                <a:ext uri="{FF2B5EF4-FFF2-40B4-BE49-F238E27FC236}">
                  <a16:creationId xmlns:a16="http://schemas.microsoft.com/office/drawing/2014/main" id="{2938C516-9D7D-4DBF-8ACA-812AF9D77B4D}"/>
                </a:ext>
              </a:extLst>
            </p:cNvPr>
            <p:cNvGrpSpPr/>
            <p:nvPr/>
          </p:nvGrpSpPr>
          <p:grpSpPr>
            <a:xfrm>
              <a:off x="8458200" y="1399027"/>
              <a:ext cx="1776394" cy="1400616"/>
              <a:chOff x="6168620" y="4475058"/>
              <a:chExt cx="1284083" cy="1284083"/>
            </a:xfrm>
            <a:solidFill>
              <a:srgbClr val="FADC00"/>
            </a:solidFill>
            <a:scene3d>
              <a:camera prst="orthographicFront"/>
              <a:lightRig rig="flat" dir="t"/>
            </a:scene3d>
          </p:grpSpPr>
          <p:sp>
            <p:nvSpPr>
              <p:cNvPr id="44" name="Oval 43">
                <a:extLst>
                  <a:ext uri="{FF2B5EF4-FFF2-40B4-BE49-F238E27FC236}">
                    <a16:creationId xmlns:a16="http://schemas.microsoft.com/office/drawing/2014/main" id="{3C1BEA14-B679-468E-AA2B-2E8A15171FD8}"/>
                  </a:ext>
                </a:extLst>
              </p:cNvPr>
              <p:cNvSpPr/>
              <p:nvPr/>
            </p:nvSpPr>
            <p:spPr>
              <a:xfrm>
                <a:off x="6168620" y="4475058"/>
                <a:ext cx="1284083" cy="1284083"/>
              </a:xfrm>
              <a:prstGeom prst="ellipse">
                <a:avLst/>
              </a:prstGeom>
              <a:solidFill>
                <a:srgbClr val="FADC00"/>
              </a:solidFill>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45" name="Oval 8">
                <a:extLst>
                  <a:ext uri="{FF2B5EF4-FFF2-40B4-BE49-F238E27FC236}">
                    <a16:creationId xmlns:a16="http://schemas.microsoft.com/office/drawing/2014/main" id="{FED9A1CE-6793-41A9-A522-0CFB867910AF}"/>
                  </a:ext>
                </a:extLst>
              </p:cNvPr>
              <p:cNvSpPr txBox="1"/>
              <p:nvPr/>
            </p:nvSpPr>
            <p:spPr>
              <a:xfrm>
                <a:off x="6356670" y="4663108"/>
                <a:ext cx="907983" cy="907983"/>
              </a:xfrm>
              <a:prstGeom prst="rect">
                <a:avLst/>
              </a:prstGeom>
              <a:no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Bef>
                    <a:spcPct val="0"/>
                  </a:spcBef>
                  <a:spcAft>
                    <a:spcPct val="35000"/>
                  </a:spcAft>
                </a:pPr>
                <a:r>
                  <a:rPr lang="ar-AE" sz="2400" b="1" dirty="0">
                    <a:solidFill>
                      <a:schemeClr val="tx1"/>
                    </a:solidFill>
                  </a:rPr>
                  <a:t>الأمانة العلمية</a:t>
                </a:r>
              </a:p>
            </p:txBody>
          </p:sp>
        </p:grpSp>
        <p:grpSp>
          <p:nvGrpSpPr>
            <p:cNvPr id="22" name="Group 21">
              <a:extLst>
                <a:ext uri="{FF2B5EF4-FFF2-40B4-BE49-F238E27FC236}">
                  <a16:creationId xmlns:a16="http://schemas.microsoft.com/office/drawing/2014/main" id="{838F08B5-71CC-453F-BF06-7D274D02F56B}"/>
                </a:ext>
              </a:extLst>
            </p:cNvPr>
            <p:cNvGrpSpPr/>
            <p:nvPr/>
          </p:nvGrpSpPr>
          <p:grpSpPr>
            <a:xfrm>
              <a:off x="7535011" y="1860496"/>
              <a:ext cx="923188" cy="477678"/>
              <a:chOff x="5567669" y="2640874"/>
              <a:chExt cx="408338" cy="477678"/>
            </a:xfrm>
            <a:solidFill>
              <a:srgbClr val="FF0000"/>
            </a:solidFill>
            <a:scene3d>
              <a:camera prst="orthographicFront"/>
              <a:lightRig rig="flat" dir="t"/>
            </a:scene3d>
          </p:grpSpPr>
          <p:sp>
            <p:nvSpPr>
              <p:cNvPr id="42" name="Arrow: Right 41">
                <a:extLst>
                  <a:ext uri="{FF2B5EF4-FFF2-40B4-BE49-F238E27FC236}">
                    <a16:creationId xmlns:a16="http://schemas.microsoft.com/office/drawing/2014/main" id="{D094E62F-EB48-4A09-947D-E35D48AB3F2D}"/>
                  </a:ext>
                </a:extLst>
              </p:cNvPr>
              <p:cNvSpPr/>
              <p:nvPr/>
            </p:nvSpPr>
            <p:spPr>
              <a:xfrm rot="10800000">
                <a:off x="5567669" y="2640874"/>
                <a:ext cx="408338" cy="477678"/>
              </a:xfrm>
              <a:prstGeom prst="rightArrow">
                <a:avLst>
                  <a:gd name="adj1" fmla="val 60000"/>
                  <a:gd name="adj2" fmla="val 50000"/>
                </a:avLst>
              </a:prstGeom>
              <a:grpFill/>
              <a:sp3d z="-80000" prstMaterial="plastic">
                <a:bevelT w="50800" h="50800"/>
                <a:bevelB w="25400" h="2540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43" name="Arrow: Right 10">
                <a:extLst>
                  <a:ext uri="{FF2B5EF4-FFF2-40B4-BE49-F238E27FC236}">
                    <a16:creationId xmlns:a16="http://schemas.microsoft.com/office/drawing/2014/main" id="{30AE21A7-79EA-42C8-AFA9-B613D5D53E24}"/>
                  </a:ext>
                </a:extLst>
              </p:cNvPr>
              <p:cNvSpPr txBox="1"/>
              <p:nvPr/>
            </p:nvSpPr>
            <p:spPr>
              <a:xfrm rot="21600000">
                <a:off x="5690170" y="2736410"/>
                <a:ext cx="285837" cy="286606"/>
              </a:xfrm>
              <a:prstGeom prst="rect">
                <a:avLst/>
              </a:prstGeom>
              <a:grpFill/>
              <a:sp3d z="-80000"/>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711200">
                  <a:lnSpc>
                    <a:spcPct val="90000"/>
                  </a:lnSpc>
                  <a:spcBef>
                    <a:spcPct val="0"/>
                  </a:spcBef>
                  <a:spcAft>
                    <a:spcPct val="35000"/>
                  </a:spcAft>
                </a:pPr>
                <a:endParaRPr lang="en-US" sz="1600"/>
              </a:p>
            </p:txBody>
          </p:sp>
        </p:grpSp>
      </p:grpSp>
    </p:spTree>
    <p:extLst>
      <p:ext uri="{BB962C8B-B14F-4D97-AF65-F5344CB8AC3E}">
        <p14:creationId xmlns:p14="http://schemas.microsoft.com/office/powerpoint/2010/main" val="4196104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ar-JO" sz="2400" b="1" dirty="0">
                <a:latin typeface="Arial" panose="020B0604020202020204" pitchFamily="34" charset="0"/>
                <a:cs typeface="Arial" panose="020B0604020202020204" pitchFamily="34" charset="0"/>
              </a:rPr>
              <a:t>الأخلاق وبحوث الادارة</a:t>
            </a: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4" name="Rectangle 23">
            <a:extLst>
              <a:ext uri="{FF2B5EF4-FFF2-40B4-BE49-F238E27FC236}">
                <a16:creationId xmlns:a16="http://schemas.microsoft.com/office/drawing/2014/main" id="{A72FED92-1EED-456B-B186-F7119D986780}"/>
              </a:ext>
            </a:extLst>
          </p:cNvPr>
          <p:cNvSpPr/>
          <p:nvPr/>
        </p:nvSpPr>
        <p:spPr>
          <a:xfrm>
            <a:off x="1778876" y="1936231"/>
            <a:ext cx="69079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ü"/>
            </a:pPr>
            <a:r>
              <a:rPr lang="ar-SA" sz="2400" dirty="0">
                <a:latin typeface="Times New Roman" panose="02020603050405020304" pitchFamily="18" charset="0"/>
                <a:cs typeface="Times New Roman" panose="02020603050405020304" pitchFamily="18" charset="0"/>
              </a:rPr>
              <a:t>أن الأمانة العلمية ضرورة ومطلب أكاديمي.</a:t>
            </a:r>
            <a:endParaRPr lang="en-GB" sz="2400" dirty="0">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29B2281-DCB6-422D-BF4D-61A689836400}"/>
              </a:ext>
            </a:extLst>
          </p:cNvPr>
          <p:cNvSpPr/>
          <p:nvPr/>
        </p:nvSpPr>
        <p:spPr>
          <a:xfrm>
            <a:off x="1778876" y="2590801"/>
            <a:ext cx="690792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ü"/>
            </a:pPr>
            <a:r>
              <a:rPr lang="ar-SA" sz="2400" dirty="0">
                <a:latin typeface="Times New Roman" panose="02020603050405020304" pitchFamily="18" charset="0"/>
                <a:cs typeface="Times New Roman" panose="02020603050405020304" pitchFamily="18" charset="0"/>
              </a:rPr>
              <a:t>أن البحث هو إنتاجك "أنت"، وبالتالي يجب أن يحتوي على أفكار أصيلة تأتي بها "أنت" بعد التفكير والتركيز، التأمل والتحليل، النقد والدراسة.</a:t>
            </a:r>
            <a:endParaRPr lang="en-GB" sz="2400"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73ED0A9-25E5-48A4-A8FB-2B14BEBB2288}"/>
              </a:ext>
            </a:extLst>
          </p:cNvPr>
          <p:cNvSpPr/>
          <p:nvPr/>
        </p:nvSpPr>
        <p:spPr>
          <a:xfrm>
            <a:off x="1778876" y="3909691"/>
            <a:ext cx="690792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ü"/>
            </a:pPr>
            <a:r>
              <a:rPr lang="ar-SA" sz="2400" dirty="0">
                <a:latin typeface="Times New Roman" panose="02020603050405020304" pitchFamily="18" charset="0"/>
                <a:cs typeface="Times New Roman" panose="02020603050405020304" pitchFamily="18" charset="0"/>
              </a:rPr>
              <a:t>أنه إن لم تذكر في الحواشي أن الفكرة أو العبارة أو الكلمة مقتبسة من مؤلف آخر، سيفترض القارئ أنها من إنتاجك.</a:t>
            </a:r>
            <a:endParaRPr lang="en-GB" sz="2400" dirty="0">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DF897382-E97F-40F5-81D8-803BC3FF7B93}"/>
              </a:ext>
            </a:extLst>
          </p:cNvPr>
          <p:cNvSpPr/>
          <p:nvPr/>
        </p:nvSpPr>
        <p:spPr>
          <a:xfrm>
            <a:off x="1811203" y="4977772"/>
            <a:ext cx="69079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ü"/>
            </a:pPr>
            <a:r>
              <a:rPr lang="ar-SA" sz="2400" dirty="0">
                <a:latin typeface="Times New Roman" panose="02020603050405020304" pitchFamily="18" charset="0"/>
                <a:cs typeface="Times New Roman" panose="02020603050405020304" pitchFamily="18" charset="0"/>
              </a:rPr>
              <a:t>أن لا تحور من كلمات الغير في الاقتباس.</a:t>
            </a:r>
            <a:endParaRPr lang="en-GB" sz="2400" dirty="0">
              <a:latin typeface="Times New Roman" panose="02020603050405020304" pitchFamily="18" charset="0"/>
              <a:cs typeface="Times New Roman" panose="02020603050405020304" pitchFamily="18" charset="0"/>
            </a:endParaRPr>
          </a:p>
        </p:txBody>
      </p:sp>
      <p:grpSp>
        <p:nvGrpSpPr>
          <p:cNvPr id="21" name="Group 20">
            <a:extLst>
              <a:ext uri="{FF2B5EF4-FFF2-40B4-BE49-F238E27FC236}">
                <a16:creationId xmlns:a16="http://schemas.microsoft.com/office/drawing/2014/main" id="{2938C516-9D7D-4DBF-8ACA-812AF9D77B4D}"/>
              </a:ext>
            </a:extLst>
          </p:cNvPr>
          <p:cNvGrpSpPr/>
          <p:nvPr/>
        </p:nvGrpSpPr>
        <p:grpSpPr>
          <a:xfrm>
            <a:off x="9167567" y="2490657"/>
            <a:ext cx="1776394" cy="1400616"/>
            <a:chOff x="6168620" y="4475058"/>
            <a:chExt cx="1284083" cy="1284083"/>
          </a:xfrm>
          <a:solidFill>
            <a:srgbClr val="FADC00"/>
          </a:solidFill>
          <a:scene3d>
            <a:camera prst="orthographicFront"/>
            <a:lightRig rig="flat" dir="t"/>
          </a:scene3d>
        </p:grpSpPr>
        <p:sp>
          <p:nvSpPr>
            <p:cNvPr id="44" name="Oval 43">
              <a:extLst>
                <a:ext uri="{FF2B5EF4-FFF2-40B4-BE49-F238E27FC236}">
                  <a16:creationId xmlns:a16="http://schemas.microsoft.com/office/drawing/2014/main" id="{3C1BEA14-B679-468E-AA2B-2E8A15171FD8}"/>
                </a:ext>
              </a:extLst>
            </p:cNvPr>
            <p:cNvSpPr/>
            <p:nvPr/>
          </p:nvSpPr>
          <p:spPr>
            <a:xfrm>
              <a:off x="6168620" y="4475058"/>
              <a:ext cx="1284083" cy="1284083"/>
            </a:xfrm>
            <a:prstGeom prst="ellipse">
              <a:avLst/>
            </a:prstGeom>
            <a:solidFill>
              <a:srgbClr val="FADC00"/>
            </a:solidFill>
            <a:sp3d prstMaterial="plastic">
              <a:bevelT w="120900" h="88900"/>
              <a:bevelB w="88900" h="31750" prst="angle"/>
            </a:sp3d>
          </p:spPr>
          <p:style>
            <a:lnRef idx="0">
              <a:schemeClr val="lt1">
                <a:hueOff val="0"/>
                <a:satOff val="0"/>
                <a:lumOff val="0"/>
                <a:alphaOff val="0"/>
              </a:schemeClr>
            </a:lnRef>
            <a:fillRef idx="3">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45" name="Oval 8">
              <a:extLst>
                <a:ext uri="{FF2B5EF4-FFF2-40B4-BE49-F238E27FC236}">
                  <a16:creationId xmlns:a16="http://schemas.microsoft.com/office/drawing/2014/main" id="{FED9A1CE-6793-41A9-A522-0CFB867910AF}"/>
                </a:ext>
              </a:extLst>
            </p:cNvPr>
            <p:cNvSpPr txBox="1"/>
            <p:nvPr/>
          </p:nvSpPr>
          <p:spPr>
            <a:xfrm>
              <a:off x="6356670" y="4663108"/>
              <a:ext cx="907983" cy="907983"/>
            </a:xfrm>
            <a:prstGeom prst="rect">
              <a:avLst/>
            </a:prstGeom>
            <a:no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algn="ctr" defTabSz="1066800">
                <a:lnSpc>
                  <a:spcPct val="90000"/>
                </a:lnSpc>
                <a:spcBef>
                  <a:spcPct val="0"/>
                </a:spcBef>
                <a:spcAft>
                  <a:spcPct val="35000"/>
                </a:spcAft>
              </a:pPr>
              <a:r>
                <a:rPr lang="ar-AE" sz="2400" b="1" dirty="0">
                  <a:solidFill>
                    <a:schemeClr val="tx1"/>
                  </a:solidFill>
                </a:rPr>
                <a:t>الأمانة العلمية</a:t>
              </a:r>
            </a:p>
          </p:txBody>
        </p:sp>
      </p:grpSp>
    </p:spTree>
    <p:extLst>
      <p:ext uri="{BB962C8B-B14F-4D97-AF65-F5344CB8AC3E}">
        <p14:creationId xmlns:p14="http://schemas.microsoft.com/office/powerpoint/2010/main" val="1279931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Vertic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out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out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out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3" grpId="0"/>
      <p:bldP spid="14" grpId="0"/>
      <p:bldP spid="1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r>
              <a:rPr lang="ar-AE" sz="2400" b="1" dirty="0">
                <a:latin typeface="+mj-lt"/>
                <a:ea typeface="+mj-ea"/>
                <a:cs typeface="+mj-cs"/>
              </a:rPr>
              <a:t>أمثلة لانتهاك الأمانة العلمية</a:t>
            </a:r>
            <a:endParaRPr lang="en-US" sz="2400" b="1" dirty="0">
              <a:latin typeface="+mj-lt"/>
              <a:ea typeface="+mj-ea"/>
              <a:cs typeface="+mj-cs"/>
            </a:endParaRPr>
          </a:p>
        </p:txBody>
      </p:sp>
      <p:sp>
        <p:nvSpPr>
          <p:cNvPr id="3" name="Rectangle 2"/>
          <p:cNvSpPr/>
          <p:nvPr/>
        </p:nvSpPr>
        <p:spPr>
          <a:xfrm>
            <a:off x="1752600" y="1676401"/>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تحريف نتائج دراسات المصادر.</a:t>
            </a:r>
            <a:endParaRPr lang="en-US" sz="2400" dirty="0">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C5771971-FAC7-4C90-910E-AE059C881972}"/>
              </a:ext>
            </a:extLst>
          </p:cNvPr>
          <p:cNvSpPr/>
          <p:nvPr/>
        </p:nvSpPr>
        <p:spPr>
          <a:xfrm>
            <a:off x="1778000" y="2280531"/>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تقديم النتائج بصورة انتقائية.</a:t>
            </a:r>
            <a:endParaRPr lang="en-US" sz="2400" dirty="0">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F05C2EAC-B2AA-4F39-A44A-1C5C0CB7957F}"/>
              </a:ext>
            </a:extLst>
          </p:cNvPr>
          <p:cNvSpPr/>
          <p:nvPr/>
        </p:nvSpPr>
        <p:spPr>
          <a:xfrm>
            <a:off x="1752600" y="2850301"/>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تقديم بيانات وهمية في أعقاب مشاهدة أو تجربة.</a:t>
            </a: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AA1BC5FD-F8D8-46B3-A78E-58F1FF6173EC}"/>
              </a:ext>
            </a:extLst>
          </p:cNvPr>
          <p:cNvSpPr/>
          <p:nvPr/>
        </p:nvSpPr>
        <p:spPr>
          <a:xfrm>
            <a:off x="1752600" y="3454431"/>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تطبيق أساليب احصائية بشكل خاطئ عن قصد.</a:t>
            </a:r>
            <a:endParaRPr lang="en-US" sz="2400" dirty="0">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D05FCBE4-58AB-47FE-A660-7526896674DB}"/>
              </a:ext>
            </a:extLst>
          </p:cNvPr>
          <p:cNvSpPr/>
          <p:nvPr/>
        </p:nvSpPr>
        <p:spPr>
          <a:xfrm>
            <a:off x="1750291" y="4039606"/>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التفسير غير الدقيق أو التحريف المقصود لنتائج الأبحاث.</a:t>
            </a:r>
            <a:endParaRPr lang="en-US" sz="2400"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9DBE9ED-8BC8-4FD4-A4B6-4486A58E6DBE}"/>
              </a:ext>
            </a:extLst>
          </p:cNvPr>
          <p:cNvSpPr/>
          <p:nvPr/>
        </p:nvSpPr>
        <p:spPr>
          <a:xfrm>
            <a:off x="1752600" y="4624781"/>
            <a:ext cx="8229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انتحال نتائج أو نشرات صدرت عن الآخرين.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9678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0-#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0-#ppt_w/2"/>
                                          </p:val>
                                        </p:tav>
                                        <p:tav tm="100000">
                                          <p:val>
                                            <p:strVal val="#ppt_x"/>
                                          </p:val>
                                        </p:tav>
                                      </p:tavLst>
                                    </p:anim>
                                    <p:anim calcmode="lin" valueType="num">
                                      <p:cBhvr additive="base">
                                        <p:cTn id="3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1" grpId="0"/>
      <p:bldP spid="12" grpId="0"/>
      <p:bldP spid="13" grpId="0"/>
      <p:bldP spid="1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r>
              <a:rPr lang="ar-AE" sz="2400" b="1" dirty="0">
                <a:latin typeface="+mj-lt"/>
                <a:ea typeface="+mj-ea"/>
                <a:cs typeface="+mj-cs"/>
              </a:rPr>
              <a:t>أمثلة لانتهاك الأمانة العلمية</a:t>
            </a:r>
            <a:endParaRPr lang="en-US" sz="2400" b="1" dirty="0">
              <a:latin typeface="+mj-lt"/>
              <a:ea typeface="+mj-ea"/>
              <a:cs typeface="+mj-cs"/>
            </a:endParaRPr>
          </a:p>
        </p:txBody>
      </p:sp>
      <p:sp>
        <p:nvSpPr>
          <p:cNvPr id="2" name="Rectangle 1"/>
          <p:cNvSpPr/>
          <p:nvPr/>
        </p:nvSpPr>
        <p:spPr>
          <a:xfrm>
            <a:off x="1981200" y="2061252"/>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حذف أسماء المؤلفين المساعدين الذين قدموا مساهمة ملموسة في البحث، أو إضافة أسماء أشخاص لم يشاركوا به أو لم يساهموا بطرق ذات قيمة.</a:t>
            </a:r>
            <a:endParaRPr lang="en-US" sz="2400" dirty="0">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81EA9541-AC3C-40A5-9A5E-B3DB3E63A754}"/>
              </a:ext>
            </a:extLst>
          </p:cNvPr>
          <p:cNvSpPr/>
          <p:nvPr/>
        </p:nvSpPr>
        <p:spPr>
          <a:xfrm>
            <a:off x="2031999" y="2999080"/>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الإهمال في إجراء البحث، أو إعطاء التعليمات لإجرائه، أو إغفال الإجراءات التي تسمح بالكشف عن الأخطاء ودرجة عدم الدقة.</a:t>
            </a:r>
            <a:endParaRPr lang="en-US" sz="2400" dirty="0">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8EA011EA-352B-4143-9B85-B363FB835E77}"/>
              </a:ext>
            </a:extLst>
          </p:cNvPr>
          <p:cNvSpPr/>
          <p:nvPr/>
        </p:nvSpPr>
        <p:spPr>
          <a:xfrm>
            <a:off x="2057399" y="4030723"/>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AE" sz="2400" dirty="0">
                <a:latin typeface="Times New Roman" panose="02020603050405020304" pitchFamily="18" charset="0"/>
                <a:cs typeface="Times New Roman" panose="02020603050405020304" pitchFamily="18" charset="0"/>
              </a:rPr>
              <a:t>إهمال القواعد المتبعة في التعامل مع البيانات السرية، وطباعة تصاميم الفحص أو برامج الحاسوب دون إذن.</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1512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0-#ppt_w/2"/>
                                          </p:val>
                                        </p:tav>
                                        <p:tav tm="100000">
                                          <p:val>
                                            <p:strVal val="#ppt_x"/>
                                          </p:val>
                                        </p:tav>
                                      </p:tavLst>
                                    </p:anim>
                                    <p:anim calcmode="lin" valueType="num">
                                      <p:cBhvr additive="base">
                                        <p:cTn id="1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6"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r>
              <a:rPr lang="ar-JO" sz="2400" b="1" dirty="0">
                <a:latin typeface="+mj-lt"/>
                <a:ea typeface="+mj-ea"/>
                <a:cs typeface="+mj-cs"/>
              </a:rPr>
              <a:t>ملخص المحاضرة</a:t>
            </a:r>
            <a:endParaRPr lang="en-US" sz="2400" b="1" dirty="0">
              <a:latin typeface="+mj-lt"/>
              <a:ea typeface="+mj-ea"/>
              <a:cs typeface="+mj-cs"/>
            </a:endParaRPr>
          </a:p>
        </p:txBody>
      </p:sp>
      <p:sp>
        <p:nvSpPr>
          <p:cNvPr id="2" name="Rectangle 1"/>
          <p:cNvSpPr/>
          <p:nvPr/>
        </p:nvSpPr>
        <p:spPr>
          <a:xfrm>
            <a:off x="1911019" y="1878714"/>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algn="justLow" rtl="1" eaLnBrk="0" hangingPunct="0">
              <a:buClr>
                <a:srgbClr val="0AAED4"/>
              </a:buClr>
              <a:buSzPct val="135000"/>
            </a:pPr>
            <a:r>
              <a:rPr lang="ar-JO" sz="2400" dirty="0">
                <a:latin typeface="Times New Roman" panose="02020603050405020304" pitchFamily="18" charset="0"/>
                <a:cs typeface="Times New Roman" panose="02020603050405020304" pitchFamily="18" charset="0"/>
              </a:rPr>
              <a:t>أوردنا في المحاضرة الأولى من اساسيات البحث العلمي العديد من المواضيع الاساسية المطلوبة لفهم كيفية اعداد مشروع التخرج وتضمنت ما يلي:</a:t>
            </a:r>
          </a:p>
        </p:txBody>
      </p:sp>
      <p:sp>
        <p:nvSpPr>
          <p:cNvPr id="15" name="Rectangle 14">
            <a:extLst>
              <a:ext uri="{FF2B5EF4-FFF2-40B4-BE49-F238E27FC236}">
                <a16:creationId xmlns:a16="http://schemas.microsoft.com/office/drawing/2014/main" id="{81EA9541-AC3C-40A5-9A5E-B3DB3E63A754}"/>
              </a:ext>
            </a:extLst>
          </p:cNvPr>
          <p:cNvSpPr/>
          <p:nvPr/>
        </p:nvSpPr>
        <p:spPr>
          <a:xfrm>
            <a:off x="1984704" y="2709711"/>
            <a:ext cx="8229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استخلاص مفهوم البحث العلمي والتوصل الى انه </a:t>
            </a:r>
            <a:r>
              <a:rPr lang="ar-EG" sz="2400" dirty="0">
                <a:latin typeface="Times New Roman" panose="02020603050405020304" pitchFamily="18" charset="0"/>
                <a:cs typeface="Times New Roman" panose="02020603050405020304" pitchFamily="18" charset="0"/>
              </a:rPr>
              <a:t>: </a:t>
            </a:r>
            <a:r>
              <a:rPr lang="ar-JO" sz="2400" dirty="0">
                <a:latin typeface="Times New Roman" panose="02020603050405020304" pitchFamily="18" charset="0"/>
                <a:cs typeface="Times New Roman" panose="02020603050405020304" pitchFamily="18" charset="0"/>
              </a:rPr>
              <a:t>البحث الذي يقوم به الباحث بغية اكتشاف جديدة لم يسبقه أحد في الوصول إليها ، وبالتالي تقديم معلومات جديدة للبحث العلمي تفيد الإنسانية بشكل عام.</a:t>
            </a:r>
            <a:endParaRPr lang="en-US" sz="2400" dirty="0">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8EA011EA-352B-4143-9B85-B363FB835E77}"/>
              </a:ext>
            </a:extLst>
          </p:cNvPr>
          <p:cNvSpPr/>
          <p:nvPr/>
        </p:nvSpPr>
        <p:spPr>
          <a:xfrm>
            <a:off x="1984704" y="3910040"/>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التعرف على الأهداف العامة للبحث العلمي، بالاضافة الى تقسيمها لاهداف شخصية واهداف موضوعية.</a:t>
            </a:r>
            <a:endParaRPr lang="en-US" sz="2400" dirty="0">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8EA011EA-352B-4143-9B85-B363FB835E77}"/>
              </a:ext>
            </a:extLst>
          </p:cNvPr>
          <p:cNvSpPr/>
          <p:nvPr/>
        </p:nvSpPr>
        <p:spPr>
          <a:xfrm>
            <a:off x="1984704" y="4741037"/>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معرفة اهم انواع البحث العلمي حيث تم عرضها حسب المجال، وحسب الاستخدام، وحسب طريقة الاستخدام.</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7993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0-#ppt_w/2"/>
                                          </p:val>
                                        </p:tav>
                                        <p:tav tm="100000">
                                          <p:val>
                                            <p:strVal val="#ppt_x"/>
                                          </p:val>
                                        </p:tav>
                                      </p:tavLst>
                                    </p:anim>
                                    <p:anim calcmode="lin" valueType="num">
                                      <p:cBhvr additive="base">
                                        <p:cTn id="14"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0-#ppt_w/2"/>
                                          </p:val>
                                        </p:tav>
                                        <p:tav tm="100000">
                                          <p:val>
                                            <p:strVal val="#ppt_x"/>
                                          </p:val>
                                        </p:tav>
                                      </p:tavLst>
                                    </p:anim>
                                    <p:anim calcmode="lin" valueType="num">
                                      <p:cBhvr additive="base">
                                        <p:cTn id="20"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6" grpId="0"/>
      <p:bldP spid="1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rtl="1"/>
            <a:r>
              <a:rPr lang="ar-EG" sz="2400" b="1" dirty="0">
                <a:latin typeface="Arial" panose="020B0604020202020204" pitchFamily="34" charset="0"/>
                <a:cs typeface="Arial" panose="020B0604020202020204" pitchFamily="34" charset="0"/>
              </a:rPr>
              <a:t>ملخص المحاضرة</a:t>
            </a:r>
            <a:endParaRPr lang="ar-SA" sz="2800" dirty="0"/>
          </a:p>
        </p:txBody>
      </p:sp>
      <p:sp>
        <p:nvSpPr>
          <p:cNvPr id="9" name="Rectangle 8">
            <a:extLst>
              <a:ext uri="{FF2B5EF4-FFF2-40B4-BE49-F238E27FC236}">
                <a16:creationId xmlns:a16="http://schemas.microsoft.com/office/drawing/2014/main" id="{81EA9541-AC3C-40A5-9A5E-B3DB3E63A754}"/>
              </a:ext>
            </a:extLst>
          </p:cNvPr>
          <p:cNvSpPr/>
          <p:nvPr/>
        </p:nvSpPr>
        <p:spPr>
          <a:xfrm>
            <a:off x="1981200" y="1856821"/>
            <a:ext cx="8229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توضيح اركان البحث العلمي الاساسية والتي يجب ان تتواجد في كل بحث علمي والاهتمام بها.</a:t>
            </a:r>
            <a:endParaRPr lang="en-US" sz="2400" dirty="0">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8EA011EA-352B-4143-9B85-B363FB835E77}"/>
              </a:ext>
            </a:extLst>
          </p:cNvPr>
          <p:cNvSpPr/>
          <p:nvPr/>
        </p:nvSpPr>
        <p:spPr>
          <a:xfrm>
            <a:off x="1981200" y="2739754"/>
            <a:ext cx="82296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التعرف على الخصائص الأساسية للبحث العلمي الجيد والتي لا بدّ على كل باحث علمي أو طالب جامعي وخصوصاً في مرحلة الدراسات العليا، الاطلاع عليها والالتزام بها للوصول الى دراسة علمية ناجحة تحقق الاهداف المطلوبة منها. </a:t>
            </a:r>
            <a:endParaRPr lang="en-US" sz="2400" dirty="0">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8EA011EA-352B-4143-9B85-B363FB835E77}"/>
              </a:ext>
            </a:extLst>
          </p:cNvPr>
          <p:cNvSpPr/>
          <p:nvPr/>
        </p:nvSpPr>
        <p:spPr>
          <a:xfrm>
            <a:off x="1984704" y="4002950"/>
            <a:ext cx="82296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عرض اهم سمات الباحث الجيد ذلك لأن الأبحاث العلمية تعد من الإنجازات العلمية المهمة، وبالتي ليس أي شخص قادر على انجاز بحث علمي ناجح، فالأبحاث العلمية تتطلب الكثير من الذكاء والثقافة العالية والتي تعتبر من أهم الاعتبارات والصفات التي يجب أن تتواجد في شخصية الباحث.</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6724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0-#ppt_w/2"/>
                                          </p:val>
                                        </p:tav>
                                        <p:tav tm="100000">
                                          <p:val>
                                            <p:strVal val="#ppt_x"/>
                                          </p:val>
                                        </p:tav>
                                      </p:tavLst>
                                    </p:anim>
                                    <p:anim calcmode="lin" valueType="num">
                                      <p:cBhvr additive="base">
                                        <p:cTn id="14"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864CD-E788-B4D3-66FD-36104F2420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0EDD6E-CB9C-005B-D40A-B92372E66E1B}"/>
              </a:ext>
            </a:extLst>
          </p:cNvPr>
          <p:cNvSpPr/>
          <p:nvPr/>
        </p:nvSpPr>
        <p:spPr>
          <a:xfrm>
            <a:off x="689640" y="16442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1AB7D2E-41D7-52C0-D202-18FB7834CCE5}"/>
              </a:ext>
            </a:extLst>
          </p:cNvPr>
          <p:cNvSpPr/>
          <p:nvPr/>
        </p:nvSpPr>
        <p:spPr>
          <a:xfrm>
            <a:off x="968331" y="84331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310D2F7-FD8D-CEBB-D17A-21E727767B7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محاضرة</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45D18A1-17C3-7B4C-7781-ABCC87A5D9E8}"/>
              </a:ext>
            </a:extLst>
          </p:cNvPr>
          <p:cNvSpPr txBox="1"/>
          <p:nvPr/>
        </p:nvSpPr>
        <p:spPr>
          <a:xfrm>
            <a:off x="1152390" y="116064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7F78ED60-F7E8-4A8F-9038-8A101C284E4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283CA3D-4812-F874-D928-8335550B1A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87B4527-8CF5-830F-3B15-C98473D0B1F6}"/>
              </a:ext>
            </a:extLst>
          </p:cNvPr>
          <p:cNvSpPr txBox="1"/>
          <p:nvPr/>
        </p:nvSpPr>
        <p:spPr>
          <a:xfrm>
            <a:off x="2372788" y="1130671"/>
            <a:ext cx="5526249" cy="461665"/>
          </a:xfrm>
          <a:prstGeom prst="rect">
            <a:avLst/>
          </a:prstGeom>
          <a:noFill/>
        </p:spPr>
        <p:txBody>
          <a:bodyPr wrap="square" rtlCol="0">
            <a:spAutoFit/>
          </a:bodyPr>
          <a:lstStyle/>
          <a:p>
            <a:pPr rtl="1"/>
            <a:r>
              <a:rPr lang="ar-EG" sz="2400" b="1" dirty="0">
                <a:latin typeface="Arial" panose="020B0604020202020204" pitchFamily="34" charset="0"/>
                <a:cs typeface="Arial" panose="020B0604020202020204" pitchFamily="34" charset="0"/>
              </a:rPr>
              <a:t>ملخص المحاضرة</a:t>
            </a:r>
            <a:endParaRPr lang="ar-SA" sz="2800" dirty="0"/>
          </a:p>
        </p:txBody>
      </p:sp>
      <p:sp>
        <p:nvSpPr>
          <p:cNvPr id="2" name="Rectangle 1">
            <a:extLst>
              <a:ext uri="{FF2B5EF4-FFF2-40B4-BE49-F238E27FC236}">
                <a16:creationId xmlns:a16="http://schemas.microsoft.com/office/drawing/2014/main" id="{81EA9541-AC3C-40A5-9A5E-B3DB3E63A754}"/>
              </a:ext>
            </a:extLst>
          </p:cNvPr>
          <p:cNvSpPr/>
          <p:nvPr/>
        </p:nvSpPr>
        <p:spPr>
          <a:xfrm>
            <a:off x="1129234" y="2075968"/>
            <a:ext cx="993353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مناقشة اهم العقبات والصعوبات التي تواجه الباحث اثناء اعداد البحث العلمي ذلك لأن اطلاع الباحث العلمي او الطالب على ما يذكره الباحثون السابقون من صعوبات ومشاكل تعرضوا لها، وعن كيفية تخطيهم لها، يساعده على تجنب الوقوع بمثل هذه الاخطاء، أو تجاوزها بسهولة في حال الوقوع بها، وصولاً بالدراسة العلمية الى بر الأمان.</a:t>
            </a:r>
            <a:endParaRPr lang="en-US" sz="24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EA011EA-352B-4143-9B85-B363FB835E77}"/>
              </a:ext>
            </a:extLst>
          </p:cNvPr>
          <p:cNvSpPr/>
          <p:nvPr/>
        </p:nvSpPr>
        <p:spPr>
          <a:xfrm>
            <a:off x="1152390" y="4013399"/>
            <a:ext cx="993353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marL="342900" indent="-342900" algn="justLow" rtl="1" eaLnBrk="0" hangingPunct="0">
              <a:buClr>
                <a:srgbClr val="0AAED4"/>
              </a:buClr>
              <a:buSzPct val="135000"/>
              <a:buFont typeface="Wingdings" panose="05000000000000000000" pitchFamily="2" charset="2"/>
              <a:buChar char="§"/>
            </a:pPr>
            <a:r>
              <a:rPr lang="ar-JO" sz="2400" dirty="0">
                <a:latin typeface="Times New Roman" panose="02020603050405020304" pitchFamily="18" charset="0"/>
                <a:cs typeface="Times New Roman" panose="02020603050405020304" pitchFamily="18" charset="0"/>
              </a:rPr>
              <a:t>تناولت هذه المحاضرة ايضاً العلاقة بين الاخلاق وبحوث الادارة حيث تشير الأخلاقيات في البحث الأكاديمي والكتابة إلى المبادئ والقيم الأخلاقية التي توجه عمل العلماء. تساعد هذه المبادئ والقيم على ضمان إجراء البحوث بمسؤولية ونزاهة ودون الإضرار بالأشخاص أو المجتمع الأوسع.</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2052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7981BCC0-549B-4EE8-A0B3-0E522BEFD0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68DB3C4-5C3D-4498-8D75-0036334CC2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1590</TotalTime>
  <Words>3657</Words>
  <Application>Microsoft Office PowerPoint</Application>
  <PresentationFormat>Widescreen</PresentationFormat>
  <Paragraphs>380</Paragraphs>
  <Slides>47</Slides>
  <Notes>11</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47</vt:i4>
      </vt:variant>
    </vt:vector>
  </HeadingPairs>
  <TitlesOfParts>
    <vt:vector size="59" baseType="lpstr">
      <vt:lpstr>Andalus</vt:lpstr>
      <vt:lpstr>Arial</vt:lpstr>
      <vt:lpstr>Calibri</vt:lpstr>
      <vt:lpstr>Calibri Light</vt:lpstr>
      <vt:lpstr>Roboto Light</vt:lpstr>
      <vt:lpstr>Sakkal Majalla</vt:lpstr>
      <vt:lpstr>Symbol</vt:lpstr>
      <vt:lpstr>Times New Roman</vt:lpstr>
      <vt:lpstr>Times New Roman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أركان البحث العلمي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الأخلاق وبحوث الادارة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asmaabau</cp:lastModifiedBy>
  <cp:revision>73</cp:revision>
  <dcterms:created xsi:type="dcterms:W3CDTF">2023-04-29T09:08:00Z</dcterms:created>
  <dcterms:modified xsi:type="dcterms:W3CDTF">2024-05-21T21:03:30Z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