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546" r:id="rId6"/>
    <p:sldId id="548" r:id="rId7"/>
    <p:sldId id="276" r:id="rId8"/>
    <p:sldId id="517" r:id="rId9"/>
    <p:sldId id="550" r:id="rId10"/>
    <p:sldId id="551" r:id="rId11"/>
    <p:sldId id="552" r:id="rId12"/>
    <p:sldId id="518" r:id="rId13"/>
    <p:sldId id="519" r:id="rId14"/>
    <p:sldId id="521" r:id="rId15"/>
    <p:sldId id="522" r:id="rId16"/>
    <p:sldId id="523" r:id="rId17"/>
    <p:sldId id="524" r:id="rId18"/>
    <p:sldId id="525" r:id="rId19"/>
    <p:sldId id="526" r:id="rId20"/>
    <p:sldId id="527" r:id="rId21"/>
    <p:sldId id="528" r:id="rId22"/>
    <p:sldId id="529" r:id="rId23"/>
    <p:sldId id="530" r:id="rId24"/>
    <p:sldId id="531" r:id="rId25"/>
    <p:sldId id="532" r:id="rId26"/>
    <p:sldId id="533" r:id="rId27"/>
    <p:sldId id="509" r:id="rId28"/>
    <p:sldId id="520" r:id="rId29"/>
    <p:sldId id="508" r:id="rId30"/>
    <p:sldId id="511" r:id="rId31"/>
    <p:sldId id="512" r:id="rId32"/>
    <p:sldId id="513" r:id="rId33"/>
    <p:sldId id="514" r:id="rId34"/>
    <p:sldId id="515" r:id="rId35"/>
    <p:sldId id="516" r:id="rId36"/>
    <p:sldId id="534" r:id="rId37"/>
    <p:sldId id="535" r:id="rId38"/>
    <p:sldId id="536" r:id="rId39"/>
    <p:sldId id="537" r:id="rId40"/>
    <p:sldId id="538" r:id="rId41"/>
    <p:sldId id="547" r:id="rId42"/>
    <p:sldId id="549"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6"/>
            <p14:sldId id="548"/>
            <p14:sldId id="276"/>
            <p14:sldId id="517"/>
            <p14:sldId id="550"/>
            <p14:sldId id="551"/>
            <p14:sldId id="552"/>
            <p14:sldId id="518"/>
            <p14:sldId id="519"/>
            <p14:sldId id="521"/>
            <p14:sldId id="522"/>
            <p14:sldId id="523"/>
            <p14:sldId id="524"/>
            <p14:sldId id="525"/>
            <p14:sldId id="526"/>
            <p14:sldId id="527"/>
            <p14:sldId id="528"/>
            <p14:sldId id="529"/>
            <p14:sldId id="530"/>
            <p14:sldId id="531"/>
            <p14:sldId id="532"/>
            <p14:sldId id="533"/>
            <p14:sldId id="509"/>
            <p14:sldId id="520"/>
            <p14:sldId id="508"/>
            <p14:sldId id="511"/>
            <p14:sldId id="512"/>
            <p14:sldId id="513"/>
            <p14:sldId id="514"/>
            <p14:sldId id="515"/>
            <p14:sldId id="516"/>
            <p14:sldId id="534"/>
            <p14:sldId id="535"/>
            <p14:sldId id="536"/>
            <p14:sldId id="537"/>
            <p14:sldId id="538"/>
            <p14:sldId id="547"/>
            <p14:sldId id="54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0" d="100"/>
          <a:sy n="70" d="100"/>
        </p:scale>
        <p:origin x="71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3668979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8115017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49679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5.xml"/><Relationship Id="rId5" Type="http://schemas.openxmlformats.org/officeDocument/2006/relationships/image" Target="../media/image8.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570482" cy="523220"/>
          </a:xfrm>
          <a:prstGeom prst="rect">
            <a:avLst/>
          </a:prstGeom>
          <a:noFill/>
        </p:spPr>
        <p:txBody>
          <a:bodyPr wrap="none" rtlCol="0">
            <a:spAutoFit/>
          </a:bodyPr>
          <a:lstStyle/>
          <a:p>
            <a:r>
              <a:rPr lang="ar-SA" sz="2800" b="1" dirty="0">
                <a:effectLst/>
                <a:latin typeface="Segoe UI" panose="020B0502040204020203" pitchFamily="34" charset="0"/>
                <a:ea typeface="Times New Roman" panose="02020603050405020304" pitchFamily="18" charset="0"/>
                <a:cs typeface="Segoe UI" panose="020B0502040204020203" pitchFamily="34" charset="0"/>
              </a:rPr>
              <a:t>الأخلاقيات في القيادة التربوية </a:t>
            </a:r>
            <a:endParaRPr lang="en-US" sz="2800" b="1" dirty="0">
              <a:solidFill>
                <a:srgbClr val="00B0F0"/>
              </a:solidFill>
              <a:latin typeface="Segoe UI" panose="020B0502040204020203" pitchFamily="34" charset="0"/>
              <a:cs typeface="Segoe UI" panose="020B0502040204020203" pitchFamily="34" charset="0"/>
            </a:endParaRPr>
          </a:p>
        </p:txBody>
      </p:sp>
      <p:sp>
        <p:nvSpPr>
          <p:cNvPr id="10" name="Rectangle: Rounded Corners 9"/>
          <p:cNvSpPr/>
          <p:nvPr/>
        </p:nvSpPr>
        <p:spPr>
          <a:xfrm>
            <a:off x="6862618" y="3600778"/>
            <a:ext cx="402779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accent1"/>
                </a:solidFill>
                <a:latin typeface="Segoe UI" panose="020B0502040204020203" pitchFamily="34" charset="0"/>
                <a:cs typeface="Segoe UI" panose="020B0502040204020203" pitchFamily="34" charset="0"/>
              </a:rPr>
              <a:t>أ.د/ محمد محمدي مخلص </a:t>
            </a:r>
          </a:p>
          <a:p>
            <a:pPr algn="ctr"/>
            <a:r>
              <a:rPr lang="ar-EG" sz="1600" dirty="0">
                <a:solidFill>
                  <a:schemeClr val="accent1"/>
                </a:solidFill>
                <a:latin typeface="Segoe UI" panose="020B0502040204020203" pitchFamily="34" charset="0"/>
                <a:cs typeface="Segoe UI" panose="020B0502040204020203" pitchFamily="34" charset="0"/>
              </a:rPr>
              <a:t>أستاذ القيادة التربوية المشارك بجامعة ميد اوشن </a:t>
            </a:r>
            <a:endParaRPr lang="en-US" sz="1600" dirty="0">
              <a:solidFill>
                <a:schemeClr val="accent1"/>
              </a:solidFill>
              <a:latin typeface="Segoe UI" panose="020B0502040204020203" pitchFamily="34" charset="0"/>
              <a:cs typeface="Segoe UI" panose="020B0502040204020203" pitchFamily="34" charset="0"/>
            </a:endParaRPr>
          </a:p>
        </p:txBody>
      </p:sp>
      <p:sp>
        <p:nvSpPr>
          <p:cNvPr id="11" name="TextBox 10"/>
          <p:cNvSpPr txBox="1"/>
          <p:nvPr/>
        </p:nvSpPr>
        <p:spPr>
          <a:xfrm>
            <a:off x="3288145" y="4802552"/>
            <a:ext cx="6604000" cy="830997"/>
          </a:xfrm>
          <a:prstGeom prst="rect">
            <a:avLst/>
          </a:prstGeom>
          <a:noFill/>
        </p:spPr>
        <p:txBody>
          <a:bodyPr wrap="square" rtlCol="0">
            <a:spAutoFit/>
          </a:bodyPr>
          <a:lstStyle/>
          <a:p>
            <a:pPr algn="ctr"/>
            <a:r>
              <a:rPr lang="ar-EG" sz="2400" b="1" dirty="0">
                <a:solidFill>
                  <a:srgbClr val="FF0000"/>
                </a:solidFill>
                <a:latin typeface="Segoe UI" panose="020B0502040204020203" pitchFamily="34" charset="0"/>
                <a:cs typeface="Segoe UI" panose="020B0502040204020203" pitchFamily="34" charset="0"/>
              </a:rPr>
              <a:t>المحاضرة الرابعة – </a:t>
            </a:r>
            <a:r>
              <a:rPr lang="ar-JO" sz="2400" b="1"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أساليب القيادة الأخلاقية</a:t>
            </a:r>
            <a:endParaRPr lang="ar-EG" sz="2400" b="1"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endParaRPr>
          </a:p>
          <a:p>
            <a:pPr algn="ctr"/>
            <a:r>
              <a:rPr lang="ar-JO" sz="2400" b="1"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 </a:t>
            </a:r>
            <a:r>
              <a:rPr lang="ar-EG" sz="2400" b="1"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وعلاقتها بالمواطنة التنظيمية</a:t>
            </a:r>
            <a:endParaRPr lang="en-US" sz="2400" b="1" dirty="0">
              <a:solidFill>
                <a:srgbClr val="FF0000"/>
              </a:solidFill>
              <a:latin typeface="Segoe UI" panose="020B0502040204020203" pitchFamily="34" charset="0"/>
              <a:cs typeface="Segoe UI" panose="020B0502040204020203" pitchFamily="34"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SA" sz="2400" b="1" dirty="0">
                <a:solidFill>
                  <a:schemeClr val="bg1"/>
                </a:solidFill>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400" b="1" dirty="0">
                <a:solidFill>
                  <a:schemeClr val="bg1"/>
                </a:solidFill>
                <a:effectLst/>
                <a:latin typeface="Alexandria" pitchFamily="2" charset="-78"/>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1061256"/>
            <a:ext cx="8702667" cy="3531736"/>
          </a:xfrm>
          <a:prstGeom prst="rect">
            <a:avLst/>
          </a:prstGeom>
          <a:noFill/>
        </p:spPr>
        <p:txBody>
          <a:bodyPr wrap="square" rtlCol="0">
            <a:spAutoFit/>
          </a:bodyPr>
          <a:lstStyle/>
          <a:p>
            <a:pPr algn="r"/>
            <a:r>
              <a:rPr lang="ar-EG" sz="2000"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تذكير بالمحاضرة السابقة تناولنا  الموضوعات التالية:</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1- تمهيد </a:t>
            </a:r>
            <a:r>
              <a:rPr kumimoji="0" lang="en-GB" sz="160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
            </a:r>
            <a:br>
              <a:rPr kumimoji="0" lang="en-GB" sz="160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br>
            <a:r>
              <a:rPr kumimoji="0" lang="ar-EG" sz="160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2- الاخلاق التنظيمية </a:t>
            </a:r>
            <a:r>
              <a:rPr kumimoji="0" lang="en-GB" sz="160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
            </a:r>
            <a:br>
              <a:rPr kumimoji="0" lang="en-GB" sz="160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br>
            <a:r>
              <a:rPr kumimoji="0" lang="ar-EG" sz="160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3- مفاهيم القيادة الأخلاقية </a:t>
            </a:r>
            <a:r>
              <a:rPr kumimoji="0" lang="en-GB" sz="160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
            </a:r>
            <a:br>
              <a:rPr kumimoji="0" lang="en-GB" sz="160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br>
            <a:r>
              <a:rPr kumimoji="0" lang="ar-EG" sz="160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4- أبعاد القيادة الأخلاقية </a:t>
            </a:r>
            <a:r>
              <a:rPr kumimoji="0" lang="en-GB" sz="160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
            </a:r>
            <a:br>
              <a:rPr kumimoji="0" lang="en-GB" sz="160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br>
            <a:r>
              <a:rPr kumimoji="0" lang="ar-EG" sz="160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5- مفاهيم العدالة التنظيمية </a:t>
            </a:r>
            <a:r>
              <a:rPr kumimoji="0" lang="en-GB" sz="160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
            </a:r>
            <a:br>
              <a:rPr kumimoji="0" lang="en-GB" sz="160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br>
            <a:r>
              <a:rPr kumimoji="0" lang="ar-EG" sz="160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6- مبادئ العدالة التنظيمية</a:t>
            </a:r>
            <a:r>
              <a:rPr kumimoji="0" lang="en-GB" sz="160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
            </a:r>
            <a:br>
              <a:rPr kumimoji="0" lang="en-GB" sz="160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br>
            <a:r>
              <a:rPr kumimoji="0" lang="ar-EG" sz="160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7- قواعد العدالة التنظيمية</a:t>
            </a:r>
            <a:r>
              <a:rPr kumimoji="0" lang="en-GB" sz="160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
            </a:r>
            <a:br>
              <a:rPr kumimoji="0" lang="en-GB" sz="160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br>
            <a:r>
              <a:rPr kumimoji="0" lang="ar-EG" sz="160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8- العلاقة بين العدالة التنظيمية والقيادة الأخلاقية </a:t>
            </a:r>
            <a:r>
              <a:rPr kumimoji="0" lang="en-GB" sz="160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
            </a:r>
            <a:br>
              <a:rPr kumimoji="0" lang="en-GB" sz="160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br>
            <a:r>
              <a:rPr kumimoji="0" lang="ar-EG" sz="160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9- عناصر القيادة الاخلاقية</a:t>
            </a:r>
            <a:r>
              <a:rPr kumimoji="0" lang="en-GB" sz="160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
            </a:r>
            <a:br>
              <a:rPr kumimoji="0" lang="en-GB" sz="160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br>
            <a:r>
              <a:rPr kumimoji="0" lang="ar-EG" sz="160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10- سمات القائد الأخلاقي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1600" i="0" u="none" strike="noStrike" kern="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sym typeface="Calibri"/>
              </a:rPr>
              <a:t>11- معايير البعد الأخلاقي في القيادة </a:t>
            </a:r>
            <a:endParaRPr kumimoji="0" lang="ar-EG" sz="1600" i="0" u="none" strike="noStrike" kern="0" cap="none" spc="0" normalizeH="0" baseline="0" noProof="0" dirty="0">
              <a:ln>
                <a:noFill/>
              </a:ln>
              <a:solidFill>
                <a:prstClr val="black"/>
              </a:solidFill>
              <a:effectLst/>
              <a:uLnTx/>
              <a:uFillTx/>
              <a:latin typeface="Segoe UI" panose="020B0502040204020203" pitchFamily="34" charset="0"/>
              <a:ea typeface="Calibri"/>
              <a:cs typeface="Segoe UI" panose="020B0502040204020203" pitchFamily="34" charset="0"/>
              <a:sym typeface="Calibri"/>
            </a:endParaRPr>
          </a:p>
          <a:p>
            <a:pPr algn="r">
              <a:lnSpc>
                <a:spcPct val="150000"/>
              </a:lnSpc>
              <a:buClr>
                <a:srgbClr val="000000"/>
              </a:buClr>
              <a:buFont typeface="Arial"/>
              <a:buNone/>
            </a:pPr>
            <a:r>
              <a:rPr lang="ar-EG" sz="2000" b="1" kern="0" dirty="0">
                <a:latin typeface="Segoe UI" panose="020B0502040204020203" pitchFamily="34" charset="0"/>
                <a:cs typeface="Segoe UI" panose="020B0502040204020203" pitchFamily="34" charset="0"/>
                <a:sym typeface="Arial"/>
              </a:rPr>
              <a:t> </a:t>
            </a:r>
            <a:endParaRPr lang="ar-EG" sz="2000" b="1" kern="0" dirty="0">
              <a:latin typeface="Segoe UI" panose="020B0502040204020203" pitchFamily="34" charset="0"/>
              <a:ea typeface="Calibri"/>
              <a:cs typeface="Segoe UI" panose="020B0502040204020203" pitchFamily="34" charset="0"/>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xmlns="" id="{994967C0-C00F-9369-C4B8-D5EF2BBB0F85}"/>
              </a:ext>
            </a:extLst>
          </p:cNvPr>
          <p:cNvSpPr/>
          <p:nvPr/>
        </p:nvSpPr>
        <p:spPr>
          <a:xfrm>
            <a:off x="-1" y="-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600382" y="1046251"/>
            <a:ext cx="8702667" cy="3293209"/>
          </a:xfrm>
          <a:prstGeom prst="rect">
            <a:avLst/>
          </a:prstGeom>
          <a:noFill/>
        </p:spPr>
        <p:txBody>
          <a:bodyPr wrap="square" rtlCol="0">
            <a:spAutoFit/>
          </a:bodyPr>
          <a:lstStyle/>
          <a:p>
            <a:pPr algn="r"/>
            <a:r>
              <a:rPr lang="ar-EG" sz="2000"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عناصر المحاضرة </a:t>
            </a:r>
            <a:endParaRPr lang="en-GB" sz="2000"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endParaRPr>
          </a:p>
          <a:p>
            <a:pPr algn="r"/>
            <a:endParaRPr lang="ar-EG" sz="2000"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endParaRPr>
          </a:p>
          <a:p>
            <a:pPr algn="r"/>
            <a:r>
              <a:rPr lang="ar-EG" sz="1600" kern="100" dirty="0">
                <a:latin typeface="Segoe UI" panose="020B0502040204020203" pitchFamily="34" charset="0"/>
                <a:ea typeface="Calibri" panose="020F0502020204030204" pitchFamily="34" charset="0"/>
                <a:cs typeface="Segoe UI" panose="020B0502040204020203" pitchFamily="34" charset="0"/>
              </a:rPr>
              <a:t>1- دور القائد الأخلاقي قي ترسيخ القيم </a:t>
            </a:r>
          </a:p>
          <a:p>
            <a:pPr algn="r"/>
            <a:r>
              <a:rPr lang="ar-EG" sz="1600" kern="100" dirty="0">
                <a:effectLst/>
                <a:latin typeface="Segoe UI" panose="020B0502040204020203" pitchFamily="34" charset="0"/>
                <a:ea typeface="Calibri" panose="020F0502020204030204" pitchFamily="34" charset="0"/>
                <a:cs typeface="Segoe UI" panose="020B0502040204020203" pitchFamily="34" charset="0"/>
              </a:rPr>
              <a:t>2- مكونات القيادة الأخلاقية </a:t>
            </a:r>
          </a:p>
          <a:p>
            <a:pPr algn="r"/>
            <a:r>
              <a:rPr lang="ar-EG" sz="1600" kern="100" dirty="0">
                <a:latin typeface="Segoe UI" panose="020B0502040204020203" pitchFamily="34" charset="0"/>
                <a:ea typeface="Calibri" panose="020F0502020204030204" pitchFamily="34" charset="0"/>
                <a:cs typeface="Segoe UI" panose="020B0502040204020203" pitchFamily="34" charset="0"/>
              </a:rPr>
              <a:t>3- معايير تقييم القيادة الأخلاقية</a:t>
            </a:r>
          </a:p>
          <a:p>
            <a:pPr algn="r"/>
            <a:r>
              <a:rPr lang="ar-EG" sz="1600" kern="100" dirty="0">
                <a:effectLst/>
                <a:latin typeface="Segoe UI" panose="020B0502040204020203" pitchFamily="34" charset="0"/>
                <a:ea typeface="Calibri" panose="020F0502020204030204" pitchFamily="34" charset="0"/>
                <a:cs typeface="Segoe UI" panose="020B0502040204020203" pitchFamily="34" charset="0"/>
              </a:rPr>
              <a:t>4- أساليب القيادة الأخلاقية</a:t>
            </a:r>
          </a:p>
          <a:p>
            <a:pPr algn="r"/>
            <a:r>
              <a:rPr lang="ar-EG" sz="1600" kern="100" dirty="0">
                <a:latin typeface="Segoe UI" panose="020B0502040204020203" pitchFamily="34" charset="0"/>
                <a:ea typeface="Calibri" panose="020F0502020204030204" pitchFamily="34" charset="0"/>
                <a:cs typeface="Segoe UI" panose="020B0502040204020203" pitchFamily="34" charset="0"/>
              </a:rPr>
              <a:t>5- العوامل المؤثرة في القيادة الأخلاقية </a:t>
            </a:r>
          </a:p>
          <a:p>
            <a:pPr algn="r"/>
            <a:r>
              <a:rPr lang="ar-EG" sz="1600" kern="100" dirty="0">
                <a:effectLst/>
                <a:latin typeface="Segoe UI" panose="020B0502040204020203" pitchFamily="34" charset="0"/>
                <a:ea typeface="Calibri" panose="020F0502020204030204" pitchFamily="34" charset="0"/>
                <a:cs typeface="Segoe UI" panose="020B0502040204020203" pitchFamily="34" charset="0"/>
              </a:rPr>
              <a:t>6- المواطنة التنظيمية ومفاهيمها.</a:t>
            </a:r>
          </a:p>
          <a:p>
            <a:pPr algn="r"/>
            <a:r>
              <a:rPr lang="ar-EG" sz="1600" kern="100" dirty="0">
                <a:effectLst/>
                <a:latin typeface="Segoe UI" panose="020B0502040204020203" pitchFamily="34" charset="0"/>
                <a:ea typeface="Calibri" panose="020F0502020204030204" pitchFamily="34" charset="0"/>
                <a:cs typeface="Segoe UI" panose="020B0502040204020203" pitchFamily="34" charset="0"/>
              </a:rPr>
              <a:t>7- العوامل المعززة لسلوك المواطنة التنظيمية.</a:t>
            </a:r>
          </a:p>
          <a:p>
            <a:pPr algn="r"/>
            <a:r>
              <a:rPr lang="ar-EG" sz="1600" kern="100" dirty="0">
                <a:latin typeface="Segoe UI" panose="020B0502040204020203" pitchFamily="34" charset="0"/>
                <a:ea typeface="Calibri" panose="020F0502020204030204" pitchFamily="34" charset="0"/>
                <a:cs typeface="Segoe UI" panose="020B0502040204020203" pitchFamily="34" charset="0"/>
              </a:rPr>
              <a:t>8- العلاقة بين القيادة الأخلاقية وسلوك المواطنة التنظيمية</a:t>
            </a:r>
          </a:p>
          <a:p>
            <a:pPr algn="r"/>
            <a:r>
              <a:rPr lang="ar-EG" sz="1600" kern="100" dirty="0">
                <a:effectLst/>
                <a:latin typeface="Segoe UI" panose="020B0502040204020203" pitchFamily="34" charset="0"/>
                <a:ea typeface="Calibri" panose="020F0502020204030204" pitchFamily="34" charset="0"/>
                <a:cs typeface="Segoe UI" panose="020B0502040204020203" pitchFamily="34" charset="0"/>
              </a:rPr>
              <a:t>9- معوقات المواطنة التنظيمية وطرق مواجهتها</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a:endParaRPr lang="ar-EG" sz="2400" b="1" dirty="0">
              <a:effectLst/>
              <a:latin typeface="Segoe UI" panose="020B0502040204020203" pitchFamily="34" charset="0"/>
              <a:ea typeface="Calibri" panose="020F0502020204030204" pitchFamily="34" charset="0"/>
              <a:cs typeface="Segoe UI" panose="020B0502040204020203" pitchFamily="34" charset="0"/>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xmlns="" id="{2047B108-4B06-D852-7B19-689151954806}"/>
              </a:ext>
            </a:extLst>
          </p:cNvPr>
          <p:cNvSpPr/>
          <p:nvPr/>
        </p:nvSpPr>
        <p:spPr>
          <a:xfrm>
            <a:off x="0" y="-29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Tree>
    <p:extLst>
      <p:ext uri="{BB962C8B-B14F-4D97-AF65-F5344CB8AC3E}">
        <p14:creationId xmlns:p14="http://schemas.microsoft.com/office/powerpoint/2010/main" val="366425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Segoe UI" panose="020B0502040204020203"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89000" y="1882478"/>
            <a:ext cx="10453255" cy="2239524"/>
          </a:xfrm>
          <a:prstGeom prst="rect">
            <a:avLst/>
          </a:prstGeom>
          <a:noFill/>
        </p:spPr>
        <p:txBody>
          <a:bodyPr wrap="square" rtlCol="0">
            <a:spAutoFit/>
          </a:bodyPr>
          <a:lstStyle/>
          <a:p>
            <a:pPr algn="just" rtl="1">
              <a:lnSpc>
                <a:spcPts val="1690"/>
              </a:lnSpc>
              <a:spcAft>
                <a:spcPts val="800"/>
              </a:spcAft>
            </a:pPr>
            <a:r>
              <a:rPr lang="ar-EG" sz="28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تمهيد: </a:t>
            </a:r>
            <a:endParaRPr lang="en-GB" sz="2800" b="1" kern="100" dirty="0">
              <a:effectLst/>
              <a:latin typeface="Segoe UI" panose="020B0502040204020203" pitchFamily="34" charset="0"/>
              <a:ea typeface="Calibri" panose="020F0502020204030204" pitchFamily="34" charset="0"/>
              <a:cs typeface="Segoe UI" panose="020B0502040204020203" pitchFamily="34" charset="0"/>
            </a:endParaRPr>
          </a:p>
          <a:p>
            <a:pPr algn="ctr" rtl="1">
              <a:lnSpc>
                <a:spcPts val="1690"/>
              </a:lnSpc>
              <a:spcAft>
                <a:spcPts val="800"/>
              </a:spcAft>
            </a:pPr>
            <a:r>
              <a:rPr lang="ar-SA" sz="16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20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20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ctr"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القادة هم أصحاب التأثير الأساسي في ترسيخ السلوك الأخلاقي في منظماتهم، فهم مسؤولون عن</a:t>
            </a:r>
            <a:endParaRPr lang="en-GB" kern="0" dirty="0">
              <a:effectLst/>
              <a:latin typeface="Segoe UI" panose="020B0502040204020203" pitchFamily="34" charset="0"/>
              <a:ea typeface="Times New Roman" panose="02020603050405020304" pitchFamily="18" charset="0"/>
              <a:cs typeface="Segoe UI" panose="020B0502040204020203" pitchFamily="34" charset="0"/>
            </a:endParaRPr>
          </a:p>
          <a:p>
            <a:pPr algn="ctr"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إرساء معايير وقواعد السلوك الذي يوجه سلوك مرؤوسيه، وذلك من خلال إيجاد بيئة واقعية يطبق فيها</a:t>
            </a:r>
            <a:endParaRPr lang="en-GB" kern="0" dirty="0">
              <a:effectLst/>
              <a:latin typeface="Segoe UI" panose="020B0502040204020203" pitchFamily="34" charset="0"/>
              <a:ea typeface="Times New Roman" panose="02020603050405020304" pitchFamily="18" charset="0"/>
              <a:cs typeface="Segoe UI" panose="020B0502040204020203" pitchFamily="34" charset="0"/>
            </a:endParaRPr>
          </a:p>
          <a:p>
            <a:pPr algn="ctr"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معايير السلوك الأخلاقي، ويرى المرؤوسين في قائدهم نموذجًا يحتذى به بالأفعال وليس بالأقوال</a:t>
            </a:r>
            <a:endParaRPr lang="en-GB" kern="0" dirty="0">
              <a:effectLst/>
              <a:latin typeface="Segoe UI" panose="020B0502040204020203" pitchFamily="34" charset="0"/>
              <a:ea typeface="Times New Roman" panose="02020603050405020304" pitchFamily="18" charset="0"/>
              <a:cs typeface="Segoe UI" panose="020B0502040204020203" pitchFamily="34" charset="0"/>
            </a:endParaRPr>
          </a:p>
          <a:p>
            <a:pPr algn="ctr"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والخطب الرنانة، فالقائد شخص مسؤول عن قراراته ونتائجها أيًا كانت، كما أنه يأخذ على عاتقه تحمل</a:t>
            </a:r>
            <a:endParaRPr lang="en-GB" kern="0" dirty="0">
              <a:effectLst/>
              <a:latin typeface="Segoe UI" panose="020B0502040204020203" pitchFamily="34" charset="0"/>
              <a:ea typeface="Times New Roman" panose="02020603050405020304" pitchFamily="18" charset="0"/>
              <a:cs typeface="Segoe UI" panose="020B0502040204020203" pitchFamily="34" charset="0"/>
            </a:endParaRPr>
          </a:p>
          <a:p>
            <a:pPr algn="ctr"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مسؤولية تحقيق أهداف</a:t>
            </a:r>
            <a:r>
              <a:rPr lang="en-GB" kern="0" dirty="0">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effectLst/>
                <a:latin typeface="Segoe UI" panose="020B0502040204020203" pitchFamily="34" charset="0"/>
                <a:ea typeface="Times New Roman" panose="02020603050405020304" pitchFamily="18" charset="0"/>
                <a:cs typeface="Segoe UI" panose="020B0502040204020203" pitchFamily="34" charset="0"/>
              </a:rPr>
              <a:t> منظمته، فهو أخلاق تمشى على الأرض</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89000" y="1882478"/>
            <a:ext cx="10453255" cy="3454151"/>
          </a:xfrm>
          <a:prstGeom prst="rect">
            <a:avLst/>
          </a:prstGeom>
          <a:noFill/>
        </p:spPr>
        <p:txBody>
          <a:bodyPr wrap="square" rtlCol="0">
            <a:spAutoFit/>
          </a:bodyPr>
          <a:lstStyle/>
          <a:p>
            <a:pPr algn="just" rtl="1">
              <a:lnSpc>
                <a:spcPct val="107000"/>
              </a:lnSpc>
              <a:spcAft>
                <a:spcPts val="750"/>
              </a:spcAft>
            </a:pPr>
            <a:r>
              <a:rPr lang="ar-SA" sz="18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EG" sz="18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1- </a:t>
            </a:r>
            <a:r>
              <a:rPr lang="ar-SA" sz="18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دور القائد الأخلاقي في ترسيخ أخلاقيات المهنة:</a:t>
            </a:r>
            <a:endParaRPr lang="en-GB" sz="18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07000"/>
              </a:lnSpc>
              <a:spcAft>
                <a:spcPts val="750"/>
              </a:spcAft>
            </a:pP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انضمام الفرد لأية جماعة يفرض عليه مجموعة من الواجبات كما يضمن له مجموعة من الحقوق، والمهن ما هي إلا نوع من الجماعات الموجودة في المجتمع، لذا فه</a:t>
            </a:r>
            <a:r>
              <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ى</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تفرض على أفرادها القيام بمجموعة من الالتزامات السلوكية مقابل الحصول على حقوقهم التي تتكفل المؤسسة بتوفيرها لهم. </a:t>
            </a:r>
            <a:endPar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07000"/>
              </a:lnSpc>
              <a:spcAft>
                <a:spcPts val="750"/>
              </a:spcAft>
            </a:pP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تعد أخلاقيات المهنة بمثابة الضوابط التي تحكم سلوك العاملين بالمؤسسات المختلفة، فهي بمثابة الرقيب الذاتي الذي يحكم تصرفات العاملين ويقومها ويضعها في المسار الصحيح، وليس ذلك فحسب فهي تعد بمثابة الدافع الداخلي لدى العاملين لتطوير أدائهم بما ينعكس على تطوير المؤسسة ككل. </a:t>
            </a:r>
            <a:endPar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07000"/>
              </a:lnSpc>
              <a:spcAft>
                <a:spcPts val="750"/>
              </a:spcAft>
            </a:pP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من مقومات أ</a:t>
            </a:r>
            <a:r>
              <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ى</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مهنة وجود دستور أو ميثاق أخلاقي مهني يلتزم أعضاؤه به وبتطبيقه، والأخلاقيات المهنية تعد جزءًا من الأخلاق العامة ، إذ يصعب الفصل بين الأخلاق وأخلاقيات العمل، فكثير من أخلاقيات العمل لا تتحقق إلا من خلال عامل - أيا كانت درجته الوظيفية- لديه أخلاق</a:t>
            </a:r>
            <a:r>
              <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228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89000" y="1882478"/>
            <a:ext cx="10453255" cy="3324500"/>
          </a:xfrm>
          <a:prstGeom prst="rect">
            <a:avLst/>
          </a:prstGeom>
          <a:noFill/>
        </p:spPr>
        <p:txBody>
          <a:bodyPr wrap="square" rtlCol="0">
            <a:spAutoFit/>
          </a:bodyPr>
          <a:lstStyle/>
          <a:p>
            <a:pPr algn="just" rtl="1">
              <a:lnSpc>
                <a:spcPct val="107000"/>
              </a:lnSpc>
              <a:spcAft>
                <a:spcPts val="750"/>
              </a:spcAft>
            </a:pPr>
            <a:r>
              <a:rPr lang="ar-SA" sz="18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مكونات القيادة الأخلاقية:</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تتكون القيادة الأخلاقية من أربعة مكونات رئيسة، وتلك المكونات ترتبط وتتكامل فيما بينها، فالقائد الأخلاقي ما هو إلا مجموع تلك المكونات الأربع، ولا يمكن النظر إلى مكون دون الآخر، ويمكن إيجاز تلك المكونات الأربع على النحو </a:t>
            </a:r>
            <a:r>
              <a:rPr lang="ar-SA" sz="1400" kern="0" dirty="0" err="1">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التالى</a:t>
            </a:r>
            <a:r>
              <a:rPr lang="ar-SA"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en-GB"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Johnson, 2005, 1- 2</a:t>
            </a:r>
            <a:r>
              <a:rPr lang="ar-SA"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r>
              <a:rPr lang="ar-SA" sz="14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     الهدف </a:t>
            </a:r>
            <a:r>
              <a:rPr lang="en-GB" sz="14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Purpose</a:t>
            </a:r>
            <a:r>
              <a:rPr lang="ar-SA" sz="14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القائد الأخلاقي يضع في اعتباره دومًا أهداف المنظمة نصب عينيه، ودائمًا ما يركز على تحقيق أهداف المنظمة من خلال القرارات والأنشطة التنظيمية .</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r>
              <a:rPr lang="ar-SA" sz="14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‌ب.  المعرفة </a:t>
            </a:r>
            <a:r>
              <a:rPr lang="en-GB" sz="14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Knowledge</a:t>
            </a:r>
            <a:r>
              <a:rPr lang="ar-SA" sz="14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يجب أن يمتلك القائد الأخلاقي المعرفة </a:t>
            </a:r>
            <a:r>
              <a:rPr lang="ar-SA" sz="1400" kern="0" dirty="0" err="1">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كى</a:t>
            </a:r>
            <a:r>
              <a:rPr lang="ar-SA"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يستطيع الحكم والتصرف بحكمة، وتلك المعرفة يجدها من خلال المنظمة وبيئتها.</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r>
              <a:rPr lang="ar-SA" sz="14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‌ج.   السلطة </a:t>
            </a:r>
            <a:r>
              <a:rPr lang="en-GB" sz="14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Authority</a:t>
            </a:r>
            <a:r>
              <a:rPr lang="ar-SA" sz="14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يجب أن يمتلك القائد الأخلاقي السلطة </a:t>
            </a:r>
            <a:r>
              <a:rPr lang="ar-SA" sz="1400" kern="0" dirty="0" err="1">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كى</a:t>
            </a:r>
            <a:r>
              <a:rPr lang="ar-SA"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يستطيع أن يسأل ويستفسر ويصنع قرارات ويتصرف، </a:t>
            </a:r>
            <a:r>
              <a:rPr lang="ar-SA" sz="1400" kern="0" dirty="0" err="1">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أى</a:t>
            </a:r>
            <a:r>
              <a:rPr lang="ar-SA"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أن لديه من الصلاحيات ما يمكنه من ذلك، ويدرك أن السلطة ليست حكرًا عليه بل تمنح لكل من يشارك في تحقيق أهداف المنظمة.</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r>
              <a:rPr lang="ar-SA" sz="14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‌د.    الثقة </a:t>
            </a:r>
            <a:r>
              <a:rPr lang="en-GB" sz="14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Trust</a:t>
            </a:r>
            <a:r>
              <a:rPr lang="ar-SA" sz="14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القائد الأخلاقي يجب أن يبث الثقة في جميع أنحاء المنظمة، </a:t>
            </a:r>
            <a:r>
              <a:rPr lang="ar-SA" sz="1400" kern="0" dirty="0" err="1">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كى</a:t>
            </a:r>
            <a:r>
              <a:rPr lang="ar-SA"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يستطيع المرؤوسون استخدام السلطة الممنوحة لهم بطمأنينة، وبدون الثقة والمعرفة والهف يخشى المرؤوسون من ممارسة السلطة الممنوحة لهم.</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6125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89000" y="1882478"/>
            <a:ext cx="10453255" cy="388696"/>
          </a:xfrm>
          <a:prstGeom prst="rect">
            <a:avLst/>
          </a:prstGeom>
          <a:noFill/>
        </p:spPr>
        <p:txBody>
          <a:bodyPr wrap="square" rtlCol="0">
            <a:spAutoFit/>
          </a:bodyPr>
          <a:lstStyle/>
          <a:p>
            <a:pPr algn="just" rtl="1">
              <a:lnSpc>
                <a:spcPct val="107000"/>
              </a:lnSpc>
              <a:spcAft>
                <a:spcPts val="750"/>
              </a:spcAft>
            </a:pP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9" name="Table 8">
            <a:extLst>
              <a:ext uri="{FF2B5EF4-FFF2-40B4-BE49-F238E27FC236}">
                <a16:creationId xmlns:a16="http://schemas.microsoft.com/office/drawing/2014/main" xmlns="" id="{B5A9F602-29F2-4123-51DF-0B73C883791D}"/>
              </a:ext>
            </a:extLst>
          </p:cNvPr>
          <p:cNvGraphicFramePr>
            <a:graphicFrameLocks noGrp="1"/>
          </p:cNvGraphicFramePr>
          <p:nvPr>
            <p:extLst>
              <p:ext uri="{D42A27DB-BD31-4B8C-83A1-F6EECF244321}">
                <p14:modId xmlns:p14="http://schemas.microsoft.com/office/powerpoint/2010/main" val="1110258209"/>
              </p:ext>
            </p:extLst>
          </p:nvPr>
        </p:nvGraphicFramePr>
        <p:xfrm>
          <a:off x="1470582" y="2309331"/>
          <a:ext cx="8502977" cy="3322253"/>
        </p:xfrm>
        <a:graphic>
          <a:graphicData uri="http://schemas.openxmlformats.org/drawingml/2006/table">
            <a:tbl>
              <a:tblPr rtl="1" firstRow="1" firstCol="1" bandRow="1">
                <a:tableStyleId>{5C22544A-7EE6-4342-B048-85BDC9FD1C3A}</a:tableStyleId>
              </a:tblPr>
              <a:tblGrid>
                <a:gridCol w="2128427">
                  <a:extLst>
                    <a:ext uri="{9D8B030D-6E8A-4147-A177-3AD203B41FA5}">
                      <a16:colId xmlns:a16="http://schemas.microsoft.com/office/drawing/2014/main" xmlns="" val="610636228"/>
                    </a:ext>
                  </a:extLst>
                </a:gridCol>
                <a:gridCol w="2737775">
                  <a:extLst>
                    <a:ext uri="{9D8B030D-6E8A-4147-A177-3AD203B41FA5}">
                      <a16:colId xmlns:a16="http://schemas.microsoft.com/office/drawing/2014/main" xmlns="" val="2709285573"/>
                    </a:ext>
                  </a:extLst>
                </a:gridCol>
                <a:gridCol w="3636775">
                  <a:extLst>
                    <a:ext uri="{9D8B030D-6E8A-4147-A177-3AD203B41FA5}">
                      <a16:colId xmlns:a16="http://schemas.microsoft.com/office/drawing/2014/main" xmlns="" val="1771169440"/>
                    </a:ext>
                  </a:extLst>
                </a:gridCol>
              </a:tblGrid>
              <a:tr h="320257">
                <a:tc>
                  <a:txBody>
                    <a:bodyPr/>
                    <a:lstStyle/>
                    <a:p>
                      <a:pPr algn="r" rtl="1">
                        <a:lnSpc>
                          <a:spcPct val="107000"/>
                        </a:lnSpc>
                        <a:spcAft>
                          <a:spcPts val="750"/>
                        </a:spcAft>
                      </a:pPr>
                      <a:r>
                        <a:rPr lang="ar-SA" sz="1400" kern="0" dirty="0">
                          <a:effectLst/>
                          <a:latin typeface="Segoe UI" panose="020B0502040204020203" pitchFamily="34" charset="0"/>
                          <a:cs typeface="Segoe UI" panose="020B0502040204020203" pitchFamily="34" charset="0"/>
                        </a:rPr>
                        <a:t>المعيار</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a:txBody>
                  <a:tcPr marL="19050" marR="19050" marT="19050" marB="19050" anchor="ctr"/>
                </a:tc>
                <a:tc>
                  <a:txBody>
                    <a:bodyPr/>
                    <a:lstStyle/>
                    <a:p>
                      <a:pPr algn="r" rtl="1">
                        <a:lnSpc>
                          <a:spcPct val="107000"/>
                        </a:lnSpc>
                        <a:spcAft>
                          <a:spcPts val="750"/>
                        </a:spcAft>
                      </a:pPr>
                      <a:r>
                        <a:rPr lang="ar-SA" sz="1400" kern="0" dirty="0">
                          <a:effectLst/>
                          <a:latin typeface="Segoe UI" panose="020B0502040204020203" pitchFamily="34" charset="0"/>
                          <a:cs typeface="Segoe UI" panose="020B0502040204020203" pitchFamily="34" charset="0"/>
                        </a:rPr>
                        <a:t>القيادة الأخلاقية</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a:txBody>
                  <a:tcPr marL="19050" marR="19050" marT="19050" marB="19050" anchor="ctr"/>
                </a:tc>
                <a:tc>
                  <a:txBody>
                    <a:bodyPr/>
                    <a:lstStyle/>
                    <a:p>
                      <a:pPr algn="r" rtl="1">
                        <a:lnSpc>
                          <a:spcPct val="107000"/>
                        </a:lnSpc>
                        <a:spcAft>
                          <a:spcPts val="750"/>
                        </a:spcAft>
                      </a:pPr>
                      <a:r>
                        <a:rPr lang="ar-SA" sz="1400" kern="0" dirty="0">
                          <a:effectLst/>
                          <a:latin typeface="Segoe UI" panose="020B0502040204020203" pitchFamily="34" charset="0"/>
                          <a:cs typeface="Segoe UI" panose="020B0502040204020203" pitchFamily="34" charset="0"/>
                        </a:rPr>
                        <a:t>القيادة غير الأخلاقية</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a:txBody>
                  <a:tcPr marL="19050" marR="19050" marT="19050" marB="19050" anchor="ctr"/>
                </a:tc>
                <a:extLst>
                  <a:ext uri="{0D108BD9-81ED-4DB2-BD59-A6C34878D82A}">
                    <a16:rowId xmlns:a16="http://schemas.microsoft.com/office/drawing/2014/main" xmlns="" val="2061673334"/>
                  </a:ext>
                </a:extLst>
              </a:tr>
              <a:tr h="607086">
                <a:tc>
                  <a:txBody>
                    <a:bodyPr/>
                    <a:lstStyle/>
                    <a:p>
                      <a:pPr algn="r" rtl="1">
                        <a:lnSpc>
                          <a:spcPct val="107000"/>
                        </a:lnSpc>
                        <a:spcAft>
                          <a:spcPts val="750"/>
                        </a:spcAft>
                      </a:pPr>
                      <a:r>
                        <a:rPr lang="ar-SA" sz="1400" kern="0" dirty="0">
                          <a:effectLst/>
                          <a:latin typeface="Segoe UI" panose="020B0502040204020203" pitchFamily="34" charset="0"/>
                          <a:cs typeface="Segoe UI" panose="020B0502040204020203" pitchFamily="34" charset="0"/>
                        </a:rPr>
                        <a:t>استخدام القائد لنفوذه وقوة تأثيره</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a:txBody>
                  <a:tcPr marL="19050" marR="19050" marT="19050" marB="19050" anchor="ctr"/>
                </a:tc>
                <a:tc>
                  <a:txBody>
                    <a:bodyPr/>
                    <a:lstStyle/>
                    <a:p>
                      <a:pPr algn="r" rtl="1">
                        <a:lnSpc>
                          <a:spcPct val="107000"/>
                        </a:lnSpc>
                        <a:spcAft>
                          <a:spcPts val="750"/>
                        </a:spcAft>
                      </a:pPr>
                      <a:r>
                        <a:rPr lang="ar-SA" sz="1400" kern="0" dirty="0">
                          <a:effectLst/>
                          <a:latin typeface="Segoe UI" panose="020B0502040204020203" pitchFamily="34" charset="0"/>
                          <a:cs typeface="Segoe UI" panose="020B0502040204020203" pitchFamily="34" charset="0"/>
                        </a:rPr>
                        <a:t>يستخدمها لخدمة المرؤوسين والمنظمة.</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a:txBody>
                  <a:tcPr marL="19050" marR="19050" marT="19050" marB="19050" anchor="ctr"/>
                </a:tc>
                <a:tc>
                  <a:txBody>
                    <a:bodyPr/>
                    <a:lstStyle/>
                    <a:p>
                      <a:pPr algn="r" rtl="1">
                        <a:lnSpc>
                          <a:spcPct val="107000"/>
                        </a:lnSpc>
                        <a:spcAft>
                          <a:spcPts val="750"/>
                        </a:spcAft>
                      </a:pPr>
                      <a:r>
                        <a:rPr lang="ar-SA" sz="1400" kern="0" dirty="0">
                          <a:effectLst/>
                          <a:latin typeface="Segoe UI" panose="020B0502040204020203" pitchFamily="34" charset="0"/>
                          <a:cs typeface="Segoe UI" panose="020B0502040204020203" pitchFamily="34" charset="0"/>
                        </a:rPr>
                        <a:t>يستخدمها لإرضاء غروره الشخصي، ولتحقيق أهدافه المهنية.</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a:txBody>
                  <a:tcPr marL="19050" marR="19050" marT="19050" marB="19050" anchor="ctr"/>
                </a:tc>
                <a:extLst>
                  <a:ext uri="{0D108BD9-81ED-4DB2-BD59-A6C34878D82A}">
                    <a16:rowId xmlns:a16="http://schemas.microsoft.com/office/drawing/2014/main" xmlns="" val="4152123804"/>
                  </a:ext>
                </a:extLst>
              </a:tr>
              <a:tr h="893912">
                <a:tc>
                  <a:txBody>
                    <a:bodyPr/>
                    <a:lstStyle/>
                    <a:p>
                      <a:pPr algn="r" rtl="1">
                        <a:lnSpc>
                          <a:spcPct val="107000"/>
                        </a:lnSpc>
                        <a:spcAft>
                          <a:spcPts val="750"/>
                        </a:spcAft>
                      </a:pPr>
                      <a:r>
                        <a:rPr lang="ar-SA" sz="1400" kern="0" dirty="0">
                          <a:effectLst/>
                          <a:latin typeface="Segoe UI" panose="020B0502040204020203" pitchFamily="34" charset="0"/>
                          <a:cs typeface="Segoe UI" panose="020B0502040204020203" pitchFamily="34" charset="0"/>
                        </a:rPr>
                        <a:t>مقابلة الاحتياجات المتنوعة لعدة مستفيدين</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a:txBody>
                  <a:tcPr marL="19050" marR="19050" marT="19050" marB="19050" anchor="ctr"/>
                </a:tc>
                <a:tc>
                  <a:txBody>
                    <a:bodyPr/>
                    <a:lstStyle/>
                    <a:p>
                      <a:pPr algn="r" rtl="1">
                        <a:lnSpc>
                          <a:spcPct val="107000"/>
                        </a:lnSpc>
                        <a:spcAft>
                          <a:spcPts val="750"/>
                        </a:spcAft>
                      </a:pPr>
                      <a:r>
                        <a:rPr lang="ar-SA" sz="1400" kern="0" dirty="0">
                          <a:effectLst/>
                          <a:latin typeface="Segoe UI" panose="020B0502040204020203" pitchFamily="34" charset="0"/>
                          <a:cs typeface="Segoe UI" panose="020B0502040204020203" pitchFamily="34" charset="0"/>
                        </a:rPr>
                        <a:t>يحاول تحقيق التوازن والتكامل فيما بينها.</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a:txBody>
                  <a:tcPr marL="19050" marR="19050" marT="19050" marB="19050" anchor="ctr"/>
                </a:tc>
                <a:tc>
                  <a:txBody>
                    <a:bodyPr/>
                    <a:lstStyle/>
                    <a:p>
                      <a:pPr algn="r" rtl="1">
                        <a:lnSpc>
                          <a:spcPct val="107000"/>
                        </a:lnSpc>
                        <a:spcAft>
                          <a:spcPts val="750"/>
                        </a:spcAft>
                      </a:pPr>
                      <a:r>
                        <a:rPr lang="ar-SA" sz="1400" kern="0" dirty="0">
                          <a:effectLst/>
                          <a:latin typeface="Segoe UI" panose="020B0502040204020203" pitchFamily="34" charset="0"/>
                          <a:cs typeface="Segoe UI" panose="020B0502040204020203" pitchFamily="34" charset="0"/>
                        </a:rPr>
                        <a:t>يفضل تحقيق احتياجات العملاء الذين يجنى من ورائهم أكبر قدر من الاستفادة.</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a:txBody>
                  <a:tcPr marL="19050" marR="19050" marT="19050" marB="19050" anchor="ctr"/>
                </a:tc>
                <a:extLst>
                  <a:ext uri="{0D108BD9-81ED-4DB2-BD59-A6C34878D82A}">
                    <a16:rowId xmlns:a16="http://schemas.microsoft.com/office/drawing/2014/main" xmlns="" val="402870180"/>
                  </a:ext>
                </a:extLst>
              </a:tr>
              <a:tr h="893912">
                <a:tc>
                  <a:txBody>
                    <a:bodyPr/>
                    <a:lstStyle/>
                    <a:p>
                      <a:pPr algn="r" rtl="1">
                        <a:lnSpc>
                          <a:spcPct val="107000"/>
                        </a:lnSpc>
                        <a:spcAft>
                          <a:spcPts val="750"/>
                        </a:spcAft>
                      </a:pPr>
                      <a:r>
                        <a:rPr lang="ar-SA" sz="1400" kern="0" dirty="0">
                          <a:effectLst/>
                          <a:latin typeface="Segoe UI" panose="020B0502040204020203" pitchFamily="34" charset="0"/>
                          <a:cs typeface="Segoe UI" panose="020B0502040204020203" pitchFamily="34" charset="0"/>
                        </a:rPr>
                        <a:t>تطوير رؤية المنظمة</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a:txBody>
                  <a:tcPr marL="19050" marR="19050" marT="19050" marB="19050" anchor="ctr"/>
                </a:tc>
                <a:tc>
                  <a:txBody>
                    <a:bodyPr/>
                    <a:lstStyle/>
                    <a:p>
                      <a:pPr algn="r" rtl="1">
                        <a:lnSpc>
                          <a:spcPct val="107000"/>
                        </a:lnSpc>
                        <a:spcAft>
                          <a:spcPts val="750"/>
                        </a:spcAft>
                      </a:pPr>
                      <a:r>
                        <a:rPr lang="ar-SA" sz="1400" kern="0" dirty="0">
                          <a:effectLst/>
                          <a:latin typeface="Segoe UI" panose="020B0502040204020203" pitchFamily="34" charset="0"/>
                          <a:cs typeface="Segoe UI" panose="020B0502040204020203" pitchFamily="34" charset="0"/>
                        </a:rPr>
                        <a:t>يطور الرؤية وفقا لاحتياجات المرؤوسين وقيمهم وأفكارهم.</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a:txBody>
                  <a:tcPr marL="19050" marR="19050" marT="19050" marB="19050" anchor="ctr"/>
                </a:tc>
                <a:tc>
                  <a:txBody>
                    <a:bodyPr/>
                    <a:lstStyle/>
                    <a:p>
                      <a:pPr algn="r" rtl="1">
                        <a:lnSpc>
                          <a:spcPct val="107000"/>
                        </a:lnSpc>
                        <a:spcAft>
                          <a:spcPts val="750"/>
                        </a:spcAft>
                      </a:pPr>
                      <a:r>
                        <a:rPr lang="ar-SA" sz="1400" kern="0" dirty="0">
                          <a:effectLst/>
                          <a:latin typeface="Segoe UI" panose="020B0502040204020203" pitchFamily="34" charset="0"/>
                          <a:cs typeface="Segoe UI" panose="020B0502040204020203" pitchFamily="34" charset="0"/>
                        </a:rPr>
                        <a:t>يحاول اقناع المرؤوسين برؤيته الشخصية أنها السبيل الوحيد لنجاح المنظمة.</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a:txBody>
                  <a:tcPr marL="19050" marR="19050" marT="19050" marB="19050" anchor="ctr"/>
                </a:tc>
                <a:extLst>
                  <a:ext uri="{0D108BD9-81ED-4DB2-BD59-A6C34878D82A}">
                    <a16:rowId xmlns:a16="http://schemas.microsoft.com/office/drawing/2014/main" xmlns="" val="3205098936"/>
                  </a:ext>
                </a:extLst>
              </a:tr>
              <a:tr h="607086">
                <a:tc>
                  <a:txBody>
                    <a:bodyPr/>
                    <a:lstStyle/>
                    <a:p>
                      <a:pPr algn="r" rtl="1">
                        <a:lnSpc>
                          <a:spcPct val="107000"/>
                        </a:lnSpc>
                        <a:spcAft>
                          <a:spcPts val="750"/>
                        </a:spcAft>
                      </a:pPr>
                      <a:r>
                        <a:rPr lang="ar-SA" sz="1400" kern="0" dirty="0">
                          <a:effectLst/>
                          <a:latin typeface="Segoe UI" panose="020B0502040204020203" pitchFamily="34" charset="0"/>
                          <a:cs typeface="Segoe UI" panose="020B0502040204020203" pitchFamily="34" charset="0"/>
                        </a:rPr>
                        <a:t>التكامل في سلوك القائد</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a:txBody>
                  <a:tcPr marL="19050" marR="19050" marT="19050" marB="19050" anchor="ctr"/>
                </a:tc>
                <a:tc>
                  <a:txBody>
                    <a:bodyPr/>
                    <a:lstStyle/>
                    <a:p>
                      <a:pPr algn="r" rtl="1">
                        <a:lnSpc>
                          <a:spcPct val="107000"/>
                        </a:lnSpc>
                        <a:spcAft>
                          <a:spcPts val="750"/>
                        </a:spcAft>
                      </a:pPr>
                      <a:r>
                        <a:rPr lang="ar-SA" sz="1400" kern="0" dirty="0">
                          <a:effectLst/>
                          <a:latin typeface="Segoe UI" panose="020B0502040204020203" pitchFamily="34" charset="0"/>
                          <a:cs typeface="Segoe UI" panose="020B0502040204020203" pitchFamily="34" charset="0"/>
                        </a:rPr>
                        <a:t>أفعاله تتفق مع قيمه.</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a:txBody>
                  <a:tcPr marL="19050" marR="19050" marT="19050" marB="19050" anchor="ctr"/>
                </a:tc>
                <a:tc>
                  <a:txBody>
                    <a:bodyPr/>
                    <a:lstStyle/>
                    <a:p>
                      <a:pPr algn="r" rtl="1">
                        <a:lnSpc>
                          <a:spcPct val="107000"/>
                        </a:lnSpc>
                        <a:spcAft>
                          <a:spcPts val="750"/>
                        </a:spcAft>
                      </a:pPr>
                      <a:r>
                        <a:rPr lang="ar-SA" sz="1400" kern="0" dirty="0">
                          <a:effectLst/>
                          <a:latin typeface="Segoe UI" panose="020B0502040204020203" pitchFamily="34" charset="0"/>
                          <a:cs typeface="Segoe UI" panose="020B0502040204020203" pitchFamily="34" charset="0"/>
                        </a:rPr>
                        <a:t>يفعل ما يخدم تحقيق أهدافه الشخصية.</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a:txBody>
                  <a:tcPr marL="19050" marR="19050" marT="19050" marB="19050" anchor="ctr"/>
                </a:tc>
                <a:extLst>
                  <a:ext uri="{0D108BD9-81ED-4DB2-BD59-A6C34878D82A}">
                    <a16:rowId xmlns:a16="http://schemas.microsoft.com/office/drawing/2014/main" xmlns="" val="4137862170"/>
                  </a:ext>
                </a:extLst>
              </a:tr>
            </a:tbl>
          </a:graphicData>
        </a:graphic>
      </p:graphicFrame>
      <p:sp>
        <p:nvSpPr>
          <p:cNvPr id="10" name="Rectangle 2">
            <a:extLst>
              <a:ext uri="{FF2B5EF4-FFF2-40B4-BE49-F238E27FC236}">
                <a16:creationId xmlns:a16="http://schemas.microsoft.com/office/drawing/2014/main" xmlns="" id="{B3506501-864C-64E9-EC10-E1BB47F188B6}"/>
              </a:ext>
            </a:extLst>
          </p:cNvPr>
          <p:cNvSpPr>
            <a:spLocks noChangeArrowheads="1"/>
          </p:cNvSpPr>
          <p:nvPr/>
        </p:nvSpPr>
        <p:spPr bwMode="auto">
          <a:xfrm>
            <a:off x="4272602" y="1778230"/>
            <a:ext cx="558108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1" eaLnBrk="0" fontAlgn="base" latinLnBrk="0" hangingPunct="0">
              <a:lnSpc>
                <a:spcPct val="100000"/>
              </a:lnSpc>
              <a:spcBef>
                <a:spcPct val="0"/>
              </a:spcBef>
              <a:spcAft>
                <a:spcPct val="0"/>
              </a:spcAft>
              <a:buClrTx/>
              <a:buSzTx/>
              <a:buFontTx/>
              <a:buNone/>
              <a:tabLst/>
            </a:pPr>
            <a:r>
              <a:rPr kumimoji="0" lang="ar-SA" altLang="en-US" sz="1600" b="1" i="0" u="none" strike="noStrike" cap="none" normalizeH="0" baseline="0" dirty="0">
                <a:ln>
                  <a:noFill/>
                </a:ln>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معايير تقييم القيادة الأخلاقية</a:t>
            </a:r>
            <a:endParaRPr kumimoji="0" lang="en-GB" altLang="en-US" sz="900" b="0" i="0" u="none" strike="noStrike" cap="none" normalizeH="0" baseline="0" dirty="0">
              <a:ln>
                <a:noFill/>
              </a:ln>
              <a:solidFill>
                <a:schemeClr val="tx1"/>
              </a:solidFill>
              <a:effectLst/>
              <a:latin typeface="Segoe UI" panose="020B0502040204020203" pitchFamily="34" charset="0"/>
              <a:cs typeface="Segoe UI" panose="020B0502040204020203"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2000" b="0" i="0" u="none" strike="noStrike" cap="none" normalizeH="0" baseline="0" dirty="0">
              <a:ln>
                <a:noFill/>
              </a:ln>
              <a:solidFill>
                <a:schemeClr val="tx1"/>
              </a:solidFill>
              <a:effectLst/>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963081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89000" y="1882478"/>
            <a:ext cx="10453255" cy="375552"/>
          </a:xfrm>
          <a:prstGeom prst="rect">
            <a:avLst/>
          </a:prstGeom>
          <a:noFill/>
        </p:spPr>
        <p:txBody>
          <a:bodyPr wrap="square" rtlCol="0">
            <a:spAutoFit/>
          </a:bodyPr>
          <a:lstStyle/>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9" name="Table 8">
            <a:extLst>
              <a:ext uri="{FF2B5EF4-FFF2-40B4-BE49-F238E27FC236}">
                <a16:creationId xmlns:a16="http://schemas.microsoft.com/office/drawing/2014/main" xmlns="" id="{B5A9F602-29F2-4123-51DF-0B73C883791D}"/>
              </a:ext>
            </a:extLst>
          </p:cNvPr>
          <p:cNvGraphicFramePr>
            <a:graphicFrameLocks noGrp="1"/>
          </p:cNvGraphicFramePr>
          <p:nvPr>
            <p:extLst>
              <p:ext uri="{D42A27DB-BD31-4B8C-83A1-F6EECF244321}">
                <p14:modId xmlns:p14="http://schemas.microsoft.com/office/powerpoint/2010/main" val="39454676"/>
              </p:ext>
            </p:extLst>
          </p:nvPr>
        </p:nvGraphicFramePr>
        <p:xfrm>
          <a:off x="1470582" y="2309331"/>
          <a:ext cx="8502977" cy="3101094"/>
        </p:xfrm>
        <a:graphic>
          <a:graphicData uri="http://schemas.openxmlformats.org/drawingml/2006/table">
            <a:tbl>
              <a:tblPr rtl="1" firstRow="1" firstCol="1" bandRow="1">
                <a:tableStyleId>{5C22544A-7EE6-4342-B048-85BDC9FD1C3A}</a:tableStyleId>
              </a:tblPr>
              <a:tblGrid>
                <a:gridCol w="2128427">
                  <a:extLst>
                    <a:ext uri="{9D8B030D-6E8A-4147-A177-3AD203B41FA5}">
                      <a16:colId xmlns:a16="http://schemas.microsoft.com/office/drawing/2014/main" xmlns="" val="610636228"/>
                    </a:ext>
                  </a:extLst>
                </a:gridCol>
                <a:gridCol w="2737775">
                  <a:extLst>
                    <a:ext uri="{9D8B030D-6E8A-4147-A177-3AD203B41FA5}">
                      <a16:colId xmlns:a16="http://schemas.microsoft.com/office/drawing/2014/main" xmlns="" val="2709285573"/>
                    </a:ext>
                  </a:extLst>
                </a:gridCol>
                <a:gridCol w="3636775">
                  <a:extLst>
                    <a:ext uri="{9D8B030D-6E8A-4147-A177-3AD203B41FA5}">
                      <a16:colId xmlns:a16="http://schemas.microsoft.com/office/drawing/2014/main" xmlns="" val="1771169440"/>
                    </a:ext>
                  </a:extLst>
                </a:gridCol>
              </a:tblGrid>
              <a:tr h="607086">
                <a:tc>
                  <a:txBody>
                    <a:bodyPr/>
                    <a:lstStyle/>
                    <a:p>
                      <a:pPr algn="r" rtl="1">
                        <a:lnSpc>
                          <a:spcPct val="107000"/>
                        </a:lnSpc>
                        <a:spcAft>
                          <a:spcPts val="750"/>
                        </a:spcAft>
                      </a:pPr>
                      <a:r>
                        <a:rPr lang="ar-SA" sz="1400" kern="0" dirty="0">
                          <a:effectLst/>
                          <a:latin typeface="Segoe UI" panose="020B0502040204020203" pitchFamily="34" charset="0"/>
                          <a:ea typeface="Times New Roman" panose="02020603050405020304" pitchFamily="18" charset="0"/>
                          <a:cs typeface="Segoe UI" panose="020B0502040204020203" pitchFamily="34" charset="0"/>
                        </a:rPr>
                        <a:t>الشفافية في نقل المعلومات المرتبطة</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a:txBody>
                  <a:tcPr marL="19050" marR="19050" marT="19050" marB="19050" anchor="ctr"/>
                </a:tc>
                <a:tc>
                  <a:txBody>
                    <a:bodyPr/>
                    <a:lstStyle/>
                    <a:p>
                      <a:pPr algn="r" rtl="1">
                        <a:lnSpc>
                          <a:spcPct val="107000"/>
                        </a:lnSpc>
                        <a:spcAft>
                          <a:spcPts val="750"/>
                        </a:spcAft>
                      </a:pPr>
                      <a:r>
                        <a:rPr lang="ar-SA" sz="1400" kern="0" dirty="0">
                          <a:effectLst/>
                          <a:latin typeface="Segoe UI" panose="020B0502040204020203" pitchFamily="34" charset="0"/>
                          <a:ea typeface="Times New Roman" panose="02020603050405020304" pitchFamily="18" charset="0"/>
                          <a:cs typeface="Segoe UI" panose="020B0502040204020203" pitchFamily="34" charset="0"/>
                        </a:rPr>
                        <a:t>ينقل المعلومات المهمة حول الأحداث والمشكلات والإجراءات في الوقت المناسب وبمنتهى الوضوح.</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a:txBody>
                  <a:tcPr marL="19050" marR="19050" marT="19050" marB="19050" anchor="ctr"/>
                </a:tc>
                <a:tc>
                  <a:txBody>
                    <a:bodyPr/>
                    <a:lstStyle/>
                    <a:p>
                      <a:pPr algn="r" rtl="1">
                        <a:lnSpc>
                          <a:spcPct val="107000"/>
                        </a:lnSpc>
                        <a:spcAft>
                          <a:spcPts val="750"/>
                        </a:spcAft>
                      </a:pPr>
                      <a:r>
                        <a:rPr lang="ar-SA" sz="1400" kern="0" dirty="0">
                          <a:effectLst/>
                          <a:latin typeface="Segoe UI" panose="020B0502040204020203" pitchFamily="34" charset="0"/>
                          <a:ea typeface="Times New Roman" panose="02020603050405020304" pitchFamily="18" charset="0"/>
                          <a:cs typeface="Segoe UI" panose="020B0502040204020203" pitchFamily="34" charset="0"/>
                        </a:rPr>
                        <a:t>يخدع ويشوه تصورات مرؤوسيه حول المشكلات القائمة ومستوى التقدم للمنظمة.</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a:txBody>
                  <a:tcPr marL="19050" marR="19050" marT="19050" marB="19050" anchor="ctr"/>
                </a:tc>
                <a:extLst>
                  <a:ext uri="{0D108BD9-81ED-4DB2-BD59-A6C34878D82A}">
                    <a16:rowId xmlns:a16="http://schemas.microsoft.com/office/drawing/2014/main" xmlns="" val="4152123804"/>
                  </a:ext>
                </a:extLst>
              </a:tr>
              <a:tr h="893912">
                <a:tc>
                  <a:txBody>
                    <a:bodyPr/>
                    <a:lstStyle/>
                    <a:p>
                      <a:pPr algn="r" rtl="1">
                        <a:lnSpc>
                          <a:spcPct val="107000"/>
                        </a:lnSpc>
                        <a:spcAft>
                          <a:spcPts val="750"/>
                        </a:spcAft>
                      </a:pPr>
                      <a:r>
                        <a:rPr lang="ar-SA" sz="1400" kern="0" dirty="0">
                          <a:effectLst/>
                          <a:latin typeface="Segoe UI" panose="020B0502040204020203" pitchFamily="34" charset="0"/>
                          <a:ea typeface="Times New Roman" panose="02020603050405020304" pitchFamily="18" charset="0"/>
                          <a:cs typeface="Segoe UI" panose="020B0502040204020203" pitchFamily="34" charset="0"/>
                        </a:rPr>
                        <a:t>الاستجابة لنقد ومعارضة مرؤوسيه</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a:txBody>
                  <a:tcPr marL="19050" marR="19050" marT="19050" marB="19050" anchor="ctr"/>
                </a:tc>
                <a:tc>
                  <a:txBody>
                    <a:bodyPr/>
                    <a:lstStyle/>
                    <a:p>
                      <a:pPr algn="r" rtl="1">
                        <a:lnSpc>
                          <a:spcPct val="107000"/>
                        </a:lnSpc>
                        <a:spcAft>
                          <a:spcPts val="750"/>
                        </a:spcAft>
                      </a:pPr>
                      <a:r>
                        <a:rPr lang="ar-SA" sz="1400" kern="0" dirty="0">
                          <a:effectLst/>
                          <a:latin typeface="Segoe UI" panose="020B0502040204020203" pitchFamily="34" charset="0"/>
                          <a:ea typeface="Times New Roman" panose="02020603050405020304" pitchFamily="18" charset="0"/>
                          <a:cs typeface="Segoe UI" panose="020B0502040204020203" pitchFamily="34" charset="0"/>
                        </a:rPr>
                        <a:t>يشجع التقييم الناقد من أجل الوصول لأفضل الحلول (</a:t>
                      </a:r>
                      <a:r>
                        <a:rPr lang="ar-SA" sz="1400" kern="0" dirty="0" err="1">
                          <a:effectLst/>
                          <a:latin typeface="Segoe UI" panose="020B0502040204020203" pitchFamily="34" charset="0"/>
                          <a:ea typeface="Times New Roman" panose="02020603050405020304" pitchFamily="18" charset="0"/>
                          <a:cs typeface="Segoe UI" panose="020B0502040204020203" pitchFamily="34" charset="0"/>
                        </a:rPr>
                        <a:t>أى</a:t>
                      </a:r>
                      <a:r>
                        <a:rPr lang="ar-SA" sz="1400" kern="0" dirty="0">
                          <a:effectLst/>
                          <a:latin typeface="Segoe UI" panose="020B0502040204020203" pitchFamily="34" charset="0"/>
                          <a:ea typeface="Times New Roman" panose="02020603050405020304" pitchFamily="18" charset="0"/>
                          <a:cs typeface="Segoe UI" panose="020B0502040204020203" pitchFamily="34" charset="0"/>
                        </a:rPr>
                        <a:t> أنه يستفيد من النقد لتطوير الأداء)</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a:txBody>
                  <a:tcPr marL="19050" marR="19050" marT="19050" marB="19050" anchor="ctr"/>
                </a:tc>
                <a:tc>
                  <a:txBody>
                    <a:bodyPr/>
                    <a:lstStyle/>
                    <a:p>
                      <a:pPr algn="r" rtl="1">
                        <a:lnSpc>
                          <a:spcPct val="107000"/>
                        </a:lnSpc>
                        <a:spcAft>
                          <a:spcPts val="750"/>
                        </a:spcAft>
                      </a:pPr>
                      <a:r>
                        <a:rPr lang="ar-SA" sz="1400" kern="0" dirty="0">
                          <a:effectLst/>
                          <a:latin typeface="Segoe UI" panose="020B0502040204020203" pitchFamily="34" charset="0"/>
                          <a:ea typeface="Times New Roman" panose="02020603050405020304" pitchFamily="18" charset="0"/>
                          <a:cs typeface="Segoe UI" panose="020B0502040204020203" pitchFamily="34" charset="0"/>
                        </a:rPr>
                        <a:t>يقمع النقد أو المعارضة ولا يسمح بها مطلقًا.</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a:txBody>
                  <a:tcPr marL="19050" marR="19050" marT="19050" marB="19050" anchor="ctr"/>
                </a:tc>
                <a:extLst>
                  <a:ext uri="{0D108BD9-81ED-4DB2-BD59-A6C34878D82A}">
                    <a16:rowId xmlns:a16="http://schemas.microsoft.com/office/drawing/2014/main" xmlns="" val="402870180"/>
                  </a:ext>
                </a:extLst>
              </a:tr>
              <a:tr h="893912">
                <a:tc>
                  <a:txBody>
                    <a:bodyPr/>
                    <a:lstStyle/>
                    <a:p>
                      <a:pPr algn="r" rtl="1">
                        <a:lnSpc>
                          <a:spcPct val="107000"/>
                        </a:lnSpc>
                        <a:spcAft>
                          <a:spcPts val="750"/>
                        </a:spcAft>
                      </a:pPr>
                      <a:r>
                        <a:rPr lang="ar-SA" sz="1400" kern="0" dirty="0">
                          <a:effectLst/>
                          <a:latin typeface="Segoe UI" panose="020B0502040204020203" pitchFamily="34" charset="0"/>
                          <a:ea typeface="Times New Roman" panose="02020603050405020304" pitchFamily="18" charset="0"/>
                          <a:cs typeface="Segoe UI" panose="020B0502040204020203" pitchFamily="34" charset="0"/>
                        </a:rPr>
                        <a:t>تطوير مهارات مرؤوسيه وتنمية ثقتهم بأنفسهم</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a:txBody>
                  <a:tcPr marL="19050" marR="19050" marT="19050" marB="19050" anchor="ctr"/>
                </a:tc>
                <a:tc>
                  <a:txBody>
                    <a:bodyPr/>
                    <a:lstStyle/>
                    <a:p>
                      <a:pPr algn="r" rtl="1">
                        <a:lnSpc>
                          <a:spcPct val="107000"/>
                        </a:lnSpc>
                        <a:spcAft>
                          <a:spcPts val="750"/>
                        </a:spcAft>
                      </a:pPr>
                      <a:r>
                        <a:rPr lang="ar-SA" sz="1400" kern="0" dirty="0">
                          <a:effectLst/>
                          <a:latin typeface="Segoe UI" panose="020B0502040204020203" pitchFamily="34" charset="0"/>
                          <a:ea typeface="Times New Roman" panose="02020603050405020304" pitchFamily="18" charset="0"/>
                          <a:cs typeface="Segoe UI" panose="020B0502040204020203" pitchFamily="34" charset="0"/>
                        </a:rPr>
                        <a:t>يستخدم التدريب والإرشاد لتطوير مرؤوسيه.</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a:txBody>
                  <a:tcPr marL="19050" marR="19050" marT="19050" marB="19050" anchor="ctr"/>
                </a:tc>
                <a:tc>
                  <a:txBody>
                    <a:bodyPr/>
                    <a:lstStyle/>
                    <a:p>
                      <a:pPr algn="r" rtl="1">
                        <a:lnSpc>
                          <a:spcPct val="107000"/>
                        </a:lnSpc>
                        <a:spcAft>
                          <a:spcPts val="750"/>
                        </a:spcAft>
                      </a:pPr>
                      <a:r>
                        <a:rPr lang="ar-SA" sz="1400" kern="0" dirty="0">
                          <a:effectLst/>
                          <a:latin typeface="Segoe UI" panose="020B0502040204020203" pitchFamily="34" charset="0"/>
                          <a:ea typeface="Times New Roman" panose="02020603050405020304" pitchFamily="18" charset="0"/>
                          <a:cs typeface="Segoe UI" panose="020B0502040204020203" pitchFamily="34" charset="0"/>
                        </a:rPr>
                        <a:t>لا يهتم بتطوير مرؤوسيه لإبقائهم ضعفاء لا يستطيعوا الاعتماد على أنفسهم.</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a:txBody>
                  <a:tcPr marL="19050" marR="19050" marT="19050" marB="19050" anchor="ctr"/>
                </a:tc>
                <a:extLst>
                  <a:ext uri="{0D108BD9-81ED-4DB2-BD59-A6C34878D82A}">
                    <a16:rowId xmlns:a16="http://schemas.microsoft.com/office/drawing/2014/main" xmlns="" val="3205098936"/>
                  </a:ext>
                </a:extLst>
              </a:tr>
              <a:tr h="607086">
                <a:tc>
                  <a:txBody>
                    <a:bodyPr/>
                    <a:lstStyle/>
                    <a:p>
                      <a:pPr algn="r" rtl="1">
                        <a:lnSpc>
                          <a:spcPct val="107000"/>
                        </a:lnSpc>
                        <a:spcAft>
                          <a:spcPts val="750"/>
                        </a:spcAft>
                      </a:pPr>
                      <a:r>
                        <a:rPr lang="ar-SA" sz="1400" kern="0" dirty="0">
                          <a:effectLst/>
                          <a:latin typeface="Segoe UI" panose="020B0502040204020203" pitchFamily="34" charset="0"/>
                          <a:ea typeface="Times New Roman" panose="02020603050405020304" pitchFamily="18" charset="0"/>
                          <a:cs typeface="Segoe UI" panose="020B0502040204020203" pitchFamily="34" charset="0"/>
                        </a:rPr>
                        <a:t>المخاطرة في قرارات وأفعال القائد</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a:txBody>
                  <a:tcPr marL="19050" marR="19050" marT="19050" marB="19050" anchor="ctr"/>
                </a:tc>
                <a:tc>
                  <a:txBody>
                    <a:bodyPr/>
                    <a:lstStyle/>
                    <a:p>
                      <a:pPr algn="r" rtl="1">
                        <a:lnSpc>
                          <a:spcPct val="107000"/>
                        </a:lnSpc>
                        <a:spcAft>
                          <a:spcPts val="750"/>
                        </a:spcAft>
                      </a:pPr>
                      <a:r>
                        <a:rPr lang="ar-SA" sz="1400" kern="0" dirty="0">
                          <a:effectLst/>
                          <a:latin typeface="Segoe UI" panose="020B0502040204020203" pitchFamily="34" charset="0"/>
                          <a:ea typeface="Times New Roman" panose="02020603050405020304" pitchFamily="18" charset="0"/>
                          <a:cs typeface="Segoe UI" panose="020B0502040204020203" pitchFamily="34" charset="0"/>
                        </a:rPr>
                        <a:t>مستعد لتحمل المخاطرة الشخصية في سبيل اتخاذ القرارات اللازمة.</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a:txBody>
                  <a:tcPr marL="19050" marR="19050" marT="19050" marB="19050" anchor="ctr"/>
                </a:tc>
                <a:tc>
                  <a:txBody>
                    <a:bodyPr/>
                    <a:lstStyle/>
                    <a:p>
                      <a:pPr algn="r" rtl="1">
                        <a:lnSpc>
                          <a:spcPct val="107000"/>
                        </a:lnSpc>
                        <a:spcAft>
                          <a:spcPts val="750"/>
                        </a:spcAft>
                      </a:pPr>
                      <a:r>
                        <a:rPr lang="ar-SA" sz="1400" kern="0" dirty="0">
                          <a:effectLst/>
                          <a:latin typeface="Segoe UI" panose="020B0502040204020203" pitchFamily="34" charset="0"/>
                          <a:ea typeface="Times New Roman" panose="02020603050405020304" pitchFamily="18" charset="0"/>
                          <a:cs typeface="Segoe UI" panose="020B0502040204020203" pitchFamily="34" charset="0"/>
                        </a:rPr>
                        <a:t>يتجنب القرارات والأفعال اللازمة التي قد تورطه في تحمل مخاطرة شخصية.</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a:txBody>
                  <a:tcPr marL="19050" marR="19050" marT="19050" marB="19050" anchor="ctr"/>
                </a:tc>
                <a:extLst>
                  <a:ext uri="{0D108BD9-81ED-4DB2-BD59-A6C34878D82A}">
                    <a16:rowId xmlns:a16="http://schemas.microsoft.com/office/drawing/2014/main" xmlns="" val="4137862170"/>
                  </a:ext>
                </a:extLst>
              </a:tr>
            </a:tbl>
          </a:graphicData>
        </a:graphic>
      </p:graphicFrame>
      <p:sp>
        <p:nvSpPr>
          <p:cNvPr id="10" name="Rectangle 2">
            <a:extLst>
              <a:ext uri="{FF2B5EF4-FFF2-40B4-BE49-F238E27FC236}">
                <a16:creationId xmlns:a16="http://schemas.microsoft.com/office/drawing/2014/main" xmlns="" id="{B3506501-864C-64E9-EC10-E1BB47F188B6}"/>
              </a:ext>
            </a:extLst>
          </p:cNvPr>
          <p:cNvSpPr>
            <a:spLocks noChangeArrowheads="1"/>
          </p:cNvSpPr>
          <p:nvPr/>
        </p:nvSpPr>
        <p:spPr bwMode="auto">
          <a:xfrm>
            <a:off x="3943350" y="1747088"/>
            <a:ext cx="342644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1" eaLnBrk="0" fontAlgn="base" latinLnBrk="0" hangingPunct="0">
              <a:lnSpc>
                <a:spcPct val="100000"/>
              </a:lnSpc>
              <a:spcBef>
                <a:spcPct val="0"/>
              </a:spcBef>
              <a:spcAft>
                <a:spcPct val="0"/>
              </a:spcAft>
              <a:buClrTx/>
              <a:buSzTx/>
              <a:buFontTx/>
              <a:buNone/>
              <a:tabLst/>
            </a:pPr>
            <a:r>
              <a:rPr kumimoji="0" lang="ar-SA" altLang="en-US" sz="1600" b="1" i="0" u="none" strike="noStrike" cap="none" normalizeH="0" baseline="0" dirty="0">
                <a:ln>
                  <a:noFill/>
                </a:ln>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معايير تقييم القيادة الأخلاقية</a:t>
            </a:r>
            <a:endParaRPr kumimoji="0" lang="en-GB" altLang="en-US" sz="900" b="0" i="0" u="none" strike="noStrike" cap="none" normalizeH="0" baseline="0" dirty="0">
              <a:ln>
                <a:noFill/>
              </a:ln>
              <a:solidFill>
                <a:schemeClr val="tx1"/>
              </a:solidFill>
              <a:effectLst/>
              <a:latin typeface="Segoe UI" panose="020B0502040204020203" pitchFamily="34" charset="0"/>
              <a:cs typeface="Segoe UI" panose="020B0502040204020203"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2000" b="0" i="0" u="none" strike="noStrike" cap="none" normalizeH="0" baseline="0" dirty="0">
              <a:ln>
                <a:noFill/>
              </a:ln>
              <a:solidFill>
                <a:schemeClr val="tx1"/>
              </a:solidFill>
              <a:effectLst/>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421189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89000" y="1882478"/>
            <a:ext cx="10453255" cy="4497000"/>
          </a:xfrm>
          <a:prstGeom prst="rect">
            <a:avLst/>
          </a:prstGeom>
          <a:noFill/>
        </p:spPr>
        <p:txBody>
          <a:bodyPr wrap="square" rtlCol="0">
            <a:spAutoFit/>
          </a:bodyPr>
          <a:lstStyle/>
          <a:p>
            <a:pPr algn="just" rtl="1">
              <a:lnSpc>
                <a:spcPct val="107000"/>
              </a:lnSpc>
              <a:spcAft>
                <a:spcPts val="750"/>
              </a:spcAft>
            </a:pPr>
            <a:r>
              <a:rPr lang="ar-EG" sz="1800" b="1" kern="0" dirty="0">
                <a:solidFill>
                  <a:srgbClr val="000000"/>
                </a:solidFill>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2- </a:t>
            </a:r>
            <a:r>
              <a:rPr lang="ar-SA" sz="1800" b="1" kern="0" dirty="0">
                <a:solidFill>
                  <a:srgbClr val="000000"/>
                </a:solidFill>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أساليب القيادة الأخلاقية:</a:t>
            </a:r>
            <a:endParaRPr lang="en-GB" sz="1800" kern="100" dirty="0">
              <a:effectLst/>
              <a:highlight>
                <a:srgbClr val="FFFF00"/>
              </a:highligh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r>
              <a:rPr lang="ar-SA" sz="18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القائد الأخلاقي يستطيع استخدام سلطته بما يتلاءم وطبيعة الموقف أو الظرف الذي </a:t>
            </a:r>
            <a:r>
              <a:rPr lang="ar-SA" sz="1800" kern="0" dirty="0" err="1">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يواجهه</a:t>
            </a: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وتبعًا لتنوع استخدامات القائد لسلطته تتعدد أساليب القيادة الأخلاقي في خمس مستويات من التدخل في أحكام  وأفعال مرؤوسيه، وهى: </a:t>
            </a:r>
            <a:endParaRPr lang="ar-EG"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07000"/>
              </a:lnSpc>
              <a:spcAft>
                <a:spcPts val="750"/>
              </a:spcAft>
            </a:pPr>
            <a:r>
              <a:rPr lang="ar-SA" sz="18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الالهام </a:t>
            </a:r>
            <a:r>
              <a:rPr lang="en-GB" sz="18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Inspiration</a:t>
            </a:r>
            <a:r>
              <a:rPr lang="ar-SA" sz="18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وذلك من خلال ضرب المثل والنموذج الذي يحتذى به مرؤوسيه ، وذلك حينما يكون المرؤوسون ملتزمون وقدرتهم على تحقيق أهداف المنظمة أقصى درجة ممكنة، ويعد هذا الأسلوب أدنى درجة من التدخل في أفعال المرؤوسين.</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r>
              <a:rPr lang="ar-SA" sz="18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‌التسهيل </a:t>
            </a:r>
            <a:r>
              <a:rPr lang="en-GB" sz="18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Facilitation</a:t>
            </a:r>
            <a:r>
              <a:rPr lang="ar-SA" sz="18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دعم القائد للمرؤوسين الملتزمين وتوجيههم عند الضرورة، وذلك حينما يكون المرؤوسون ملتزمون ولديهم من القدرات ما يجعلهم يحققوا أهداف المنظمة كلما أمكن ذلك.</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8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الاقناع </a:t>
            </a:r>
            <a:r>
              <a:rPr lang="en-GB" sz="18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Persuasion</a:t>
            </a:r>
            <a:r>
              <a:rPr lang="ar-SA" sz="18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وهنا يلجأ القائد إلى استخدام المنطق لإقناع مرؤوسيه بالمساهمة في تحقيق أهداف المنظمة.</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lvl="0" algn="r" rtl="1">
              <a:lnSpc>
                <a:spcPct val="107000"/>
              </a:lnSpc>
              <a:spcAft>
                <a:spcPts val="800"/>
              </a:spcAft>
              <a:buSzPts val="1000"/>
              <a:tabLst>
                <a:tab pos="457200" algn="l"/>
              </a:tabLst>
            </a:pPr>
            <a:r>
              <a:rPr lang="ar-SA" sz="18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1800" b="1"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54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89001" y="1995056"/>
            <a:ext cx="10360691" cy="3150927"/>
          </a:xfrm>
          <a:prstGeom prst="rect">
            <a:avLst/>
          </a:prstGeom>
          <a:noFill/>
        </p:spPr>
        <p:txBody>
          <a:bodyPr wrap="square" rtlCol="0">
            <a:spAutoFit/>
          </a:bodyPr>
          <a:lstStyle/>
          <a:p>
            <a:pPr algn="just" rtl="1">
              <a:lnSpc>
                <a:spcPct val="107000"/>
              </a:lnSpc>
              <a:spcAft>
                <a:spcPts val="750"/>
              </a:spcAft>
            </a:pPr>
            <a:r>
              <a:rPr lang="ar-SA" sz="18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6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المناورة  </a:t>
            </a:r>
            <a:r>
              <a:rPr lang="en-GB" sz="16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Manipulation</a:t>
            </a:r>
            <a:r>
              <a:rPr lang="ar-SA" sz="16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نقص الالتزام الموجود لدى المرؤوسين يجعل القائد يلجأ  إلى عرض الحوافز عليهم لكي يساهموا في تحقيق أهداف المنظمة.</a:t>
            </a:r>
            <a:endPar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07000"/>
              </a:lnSpc>
              <a:spcAft>
                <a:spcPts val="750"/>
              </a:spcAft>
            </a:pP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r>
              <a:rPr lang="ar-SA" sz="16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‌الاكراه أو الاجبار </a:t>
            </a:r>
            <a:r>
              <a:rPr lang="en-GB" sz="16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Coercion</a:t>
            </a:r>
            <a:r>
              <a:rPr lang="ar-SA" sz="16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ضعف الالتزام وندرة وجوده لدى المرؤوسين يجعل القائد هنا يجبرهم </a:t>
            </a:r>
            <a:r>
              <a:rPr lang="ar-SA" sz="1600" kern="0" dirty="0" err="1">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كى</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يسهموا بدرجة من قدراتهم في تحقيق أهداف المنظمة، ويمثل هذا الأسلوب أعلى درجات في استخدام القائد لسلطته في التدخل في أفعال مرؤوسيه.</a:t>
            </a:r>
            <a:endPar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07000"/>
              </a:lnSpc>
              <a:spcAft>
                <a:spcPts val="750"/>
              </a:spcAft>
            </a:pP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ويتضح للباحثتين من خلال تلك المستويات أنه كلما توافر مستوى مرتفع من الالتزام لدى المرؤوسين ودرجة عالية من القدرة على تحقيق أهداف المنظمة، كلما قلل ذلك من استخدام القائد لسلطته للتدخل في أداء المرؤوسين للمهام، مما يعنى أن السلوك الداعم القائد يكون في أعلى درجاته والسلوك التوجيهي له يكون في أدنى درجاته، والعكس صحيح.</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079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89000" y="1882478"/>
            <a:ext cx="10453255" cy="2661306"/>
          </a:xfrm>
          <a:prstGeom prst="rect">
            <a:avLst/>
          </a:prstGeom>
          <a:noFill/>
        </p:spPr>
        <p:txBody>
          <a:bodyPr wrap="square" rtlCol="0">
            <a:spAutoFit/>
          </a:bodyPr>
          <a:lstStyle/>
          <a:p>
            <a:pPr algn="just" rtl="1">
              <a:lnSpc>
                <a:spcPct val="107000"/>
              </a:lnSpc>
              <a:spcAft>
                <a:spcPts val="750"/>
              </a:spcAft>
            </a:pPr>
            <a:r>
              <a:rPr lang="ar-EG" sz="1600" b="1" kern="0" dirty="0">
                <a:effectLst/>
                <a:latin typeface="Segoe UI" panose="020B0502040204020203" pitchFamily="34" charset="0"/>
                <a:ea typeface="Times New Roman" panose="02020603050405020304" pitchFamily="18" charset="0"/>
                <a:cs typeface="Segoe UI" panose="020B0502040204020203" pitchFamily="34" charset="0"/>
              </a:rPr>
              <a:t>3- </a:t>
            </a:r>
            <a:r>
              <a:rPr lang="ar-SA" sz="1600" b="1" kern="0" dirty="0">
                <a:effectLst/>
                <a:latin typeface="Segoe UI" panose="020B0502040204020203" pitchFamily="34" charset="0"/>
                <a:ea typeface="Times New Roman" panose="02020603050405020304" pitchFamily="18" charset="0"/>
                <a:cs typeface="Segoe UI" panose="020B0502040204020203" pitchFamily="34" charset="0"/>
              </a:rPr>
              <a:t>العوامل المؤثرة في القيادة الأخلاقية: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هناك ثلاثة عوامل تؤثر في تصورات المرؤوسين للقائد كزعيم أخلاقي، ه</a:t>
            </a:r>
            <a:r>
              <a:rPr lang="ar-EG" sz="1600" kern="0" dirty="0">
                <a:effectLst/>
                <a:latin typeface="Segoe UI" panose="020B0502040204020203" pitchFamily="34" charset="0"/>
                <a:ea typeface="Times New Roman" panose="02020603050405020304" pitchFamily="18" charset="0"/>
                <a:cs typeface="Segoe UI" panose="020B0502040204020203" pitchFamily="34" charset="0"/>
              </a:rPr>
              <a:t>ي</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 </a:t>
            </a:r>
            <a:endParaRPr lang="ar-EG" sz="1600" kern="0" dirty="0">
              <a:effectLst/>
              <a:latin typeface="Segoe UI" panose="020B0502040204020203" pitchFamily="34" charset="0"/>
              <a:ea typeface="Times New Roman" panose="02020603050405020304" pitchFamily="18" charset="0"/>
              <a:cs typeface="Segoe UI" panose="020B0502040204020203" pitchFamily="34" charset="0"/>
            </a:endParaRPr>
          </a:p>
          <a:p>
            <a:pPr marL="342900" indent="-342900" algn="just" rtl="1">
              <a:lnSpc>
                <a:spcPct val="107000"/>
              </a:lnSpc>
              <a:spcAft>
                <a:spcPts val="750"/>
              </a:spcAft>
              <a:buFont typeface="Arial" panose="020B0604020202020204" pitchFamily="34" charset="0"/>
              <a:buChar char="•"/>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نمذجة الدور الأخلاقي</a:t>
            </a:r>
            <a:endParaRPr lang="ar-EG" sz="1600" kern="0" dirty="0">
              <a:effectLst/>
              <a:latin typeface="Segoe UI" panose="020B0502040204020203" pitchFamily="34" charset="0"/>
              <a:ea typeface="Times New Roman" panose="02020603050405020304" pitchFamily="18" charset="0"/>
              <a:cs typeface="Segoe UI" panose="020B0502040204020203" pitchFamily="34" charset="0"/>
            </a:endParaRPr>
          </a:p>
          <a:p>
            <a:pPr marL="342900" indent="-342900" algn="just" rtl="1">
              <a:lnSpc>
                <a:spcPct val="107000"/>
              </a:lnSpc>
              <a:spcAft>
                <a:spcPts val="750"/>
              </a:spcAft>
              <a:buFont typeface="Arial" panose="020B0604020202020204" pitchFamily="34" charset="0"/>
              <a:buChar char="•"/>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السياق الأخلاقي بالمنظمة</a:t>
            </a:r>
            <a:endParaRPr lang="ar-EG" sz="1600" kern="0" dirty="0">
              <a:effectLst/>
              <a:latin typeface="Segoe UI" panose="020B0502040204020203" pitchFamily="34" charset="0"/>
              <a:ea typeface="Times New Roman" panose="02020603050405020304" pitchFamily="18" charset="0"/>
              <a:cs typeface="Segoe UI" panose="020B0502040204020203" pitchFamily="34" charset="0"/>
            </a:endParaRPr>
          </a:p>
          <a:p>
            <a:pPr marL="342900" indent="-342900" algn="just" rtl="1">
              <a:lnSpc>
                <a:spcPct val="107000"/>
              </a:lnSpc>
              <a:spcAft>
                <a:spcPts val="750"/>
              </a:spcAft>
              <a:buFont typeface="Arial" panose="020B0604020202020204" pitchFamily="34" charset="0"/>
              <a:buChar char="•"/>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شدة القضايا الأخلاقية التي تواجه القائد في عمله.</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a:r>
              <a:rPr lang="ar-EG" sz="1600" kern="0" dirty="0">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بالنسبة لنمذجة الدور الأخلاقي </a:t>
            </a:r>
            <a:r>
              <a:rPr lang="ar-EG" sz="1600" kern="0" dirty="0">
                <a:effectLst/>
                <a:latin typeface="Segoe UI" panose="020B0502040204020203" pitchFamily="34" charset="0"/>
                <a:ea typeface="Times New Roman" panose="02020603050405020304" pitchFamily="18" charset="0"/>
                <a:cs typeface="Segoe UI" panose="020B0502040204020203" pitchFamily="34" charset="0"/>
              </a:rPr>
              <a:t>يعني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أن القادة يتعلمون من خلال ملاحظة النماذج الاخلاقية مثلهم في ذلك مثل مرؤوسيهم تماما، فهم يتعلمون من خلال القدوة الحسنة وكذلك من خلال ملاحظة عواقب سلوكياتهم، فهم يمتصون قيم واتجاهات تلك النماذج الأخلاقية، ويحاكونها</a:t>
            </a:r>
            <a:r>
              <a:rPr lang="en-GB" sz="1600"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293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689638" y="1885072"/>
            <a:ext cx="10453255" cy="2811475"/>
          </a:xfrm>
          <a:prstGeom prst="rect">
            <a:avLst/>
          </a:prstGeom>
          <a:noFill/>
        </p:spPr>
        <p:txBody>
          <a:bodyPr wrap="square" rtlCol="0">
            <a:spAutoFit/>
          </a:bodyPr>
          <a:lstStyle/>
          <a:p>
            <a:pPr algn="just" rtl="1">
              <a:lnSpc>
                <a:spcPct val="107000"/>
              </a:lnSpc>
              <a:spcAft>
                <a:spcPts val="750"/>
              </a:spcAft>
            </a:pPr>
            <a:endPar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07000"/>
              </a:lnSpc>
              <a:spcAft>
                <a:spcPts val="750"/>
              </a:spcAft>
            </a:pPr>
            <a:r>
              <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أما السياق الأخلاقي بالمنظمة  فيقصد به ذلك المناخ الأخلاقي أو الثقافة الأخلاقية السائدة بالمنظمة، من حيث كونها بيئة داعمة للمواقف والسلوكيات الأخلاقية </a:t>
            </a:r>
            <a:r>
              <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just"/>
            <a:r>
              <a:rPr lang="ar-EG" sz="1600" kern="0" dirty="0">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كما تعبر شدة القضايا الأخلاقية التي </a:t>
            </a:r>
            <a:r>
              <a:rPr lang="ar-SA" sz="1600" kern="0" dirty="0" err="1">
                <a:effectLst/>
                <a:latin typeface="Segoe UI" panose="020B0502040204020203" pitchFamily="34" charset="0"/>
                <a:ea typeface="Times New Roman" panose="02020603050405020304" pitchFamily="18" charset="0"/>
                <a:cs typeface="Segoe UI" panose="020B0502040204020203" pitchFamily="34" charset="0"/>
              </a:rPr>
              <a:t>يواجهها</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 القائد الأخلاقي </a:t>
            </a:r>
            <a:r>
              <a:rPr lang="ar-EG" sz="1600" kern="0" dirty="0">
                <a:effectLst/>
                <a:latin typeface="Segoe UI" panose="020B0502040204020203" pitchFamily="34" charset="0"/>
                <a:ea typeface="Times New Roman" panose="02020603050405020304" pitchFamily="18" charset="0"/>
                <a:cs typeface="Segoe UI" panose="020B0502040204020203" pitchFamily="34" charset="0"/>
              </a:rPr>
              <a:t>وتعني النظر إلى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حجم النتائج المترتبة على قراراتهم من حيث تأثيرها على المرؤ</a:t>
            </a:r>
            <a:r>
              <a:rPr lang="ar-EG" sz="1600" kern="0" dirty="0" err="1">
                <a:effectLst/>
                <a:latin typeface="Segoe UI" panose="020B0502040204020203" pitchFamily="34" charset="0"/>
                <a:ea typeface="Times New Roman" panose="02020603050405020304" pitchFamily="18" charset="0"/>
                <a:cs typeface="Segoe UI" panose="020B0502040204020203" pitchFamily="34" charset="0"/>
              </a:rPr>
              <a:t>وس</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ين، لذا فإن كيفية تعامل القائد مع بعض المواقف بطريقة مناسبة أخلاقيًا، واتخاذ قرارات لا تعود بالضرر على مرؤوسيه ينظرون إليه كنموذج أخلاقي يحتذى به، كما أنه من الملاحظ وجود ثمة علاقة تبادلية تربط بين كيفية مواجهة القضايا الأخلاقية بطريقة مناسبة أخلاقيًا وبين السياق الأخلاقي السائد بالمنظمة، فكلما زادت شدة القضايا الأخلاقية التي </a:t>
            </a:r>
            <a:r>
              <a:rPr lang="ar-SA" sz="1600" kern="0" dirty="0" err="1">
                <a:effectLst/>
                <a:latin typeface="Segoe UI" panose="020B0502040204020203" pitchFamily="34" charset="0"/>
                <a:ea typeface="Times New Roman" panose="02020603050405020304" pitchFamily="18" charset="0"/>
                <a:cs typeface="Segoe UI" panose="020B0502040204020203" pitchFamily="34" charset="0"/>
              </a:rPr>
              <a:t>يواجهها</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 القائد بنجاح ومراعاة صالح مرؤوسيه كلما أصبحت المنظمة بيئة داعمة أكثر للسلوكيات الأخلاقية، كما أنه كلما كانت البيئة التنظيمية داعمة للسلوكيات الأخلاقية كلما زادت احتمالية نجاح القائد في مواجهة المواقف الشديدة أخلاقيًا بما يراعي الصالح العام</a:t>
            </a:r>
            <a:r>
              <a:rPr lang="ar-EG" sz="1600" kern="0" dirty="0">
                <a:effectLst/>
                <a:latin typeface="Segoe UI" panose="020B0502040204020203" pitchFamily="34" charset="0"/>
                <a:ea typeface="Times New Roman" panose="02020603050405020304" pitchFamily="18" charset="0"/>
                <a:cs typeface="Segoe UI" panose="020B0502040204020203" pitchFamily="34" charset="0"/>
              </a:rPr>
              <a:t>                                                                     </a:t>
            </a:r>
            <a:r>
              <a:rPr lang="en-GB" sz="1600"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sz="24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5895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3406" y="1578759"/>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89000" y="1882478"/>
            <a:ext cx="10453255" cy="3261277"/>
          </a:xfrm>
          <a:prstGeom prst="rect">
            <a:avLst/>
          </a:prstGeom>
          <a:noFill/>
        </p:spPr>
        <p:txBody>
          <a:bodyPr wrap="square" rtlCol="0">
            <a:spAutoFit/>
          </a:bodyPr>
          <a:lstStyle/>
          <a:p>
            <a:pPr algn="just" rtl="1">
              <a:lnSpc>
                <a:spcPct val="107000"/>
              </a:lnSpc>
              <a:spcAft>
                <a:spcPts val="750"/>
              </a:spcAft>
            </a:pPr>
            <a:r>
              <a:rPr lang="ar-SA"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المواطنة التنظيمية:</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ctr"/>
            <a:r>
              <a:rPr lang="ar-SA" kern="0" dirty="0">
                <a:effectLst/>
                <a:latin typeface="Segoe UI" panose="020B0502040204020203" pitchFamily="34" charset="0"/>
                <a:ea typeface="Times New Roman" panose="02020603050405020304" pitchFamily="18" charset="0"/>
                <a:cs typeface="Segoe UI" panose="020B0502040204020203" pitchFamily="34" charset="0"/>
              </a:rPr>
              <a:t>يعد مفهوم سلوك المواطنة التنظيمية أحد المفاهيم الإدارية التي ظهرت حديثًا، وقد اهتم الكثير من الباحثين بدراسة ذلك السلوك كونه أحد أهم السلوكيات التي تسهم في تطور المنظمات، لارتباطه بالعنصر البشري المتمثل في العاملين بالمنظمة باعتبارهم حجر الأساس الذي يبنى عليه تطور وتقدم أي منظمة، ويعود هذا المفهوم إلى أفكار </a:t>
            </a:r>
            <a:r>
              <a:rPr lang="ar-EG" kern="0" dirty="0">
                <a:effectLst/>
                <a:latin typeface="Segoe UI" panose="020B0502040204020203" pitchFamily="34" charset="0"/>
                <a:ea typeface="Times New Roman" panose="02020603050405020304" pitchFamily="18" charset="0"/>
                <a:cs typeface="Segoe UI" panose="020B0502040204020203" pitchFamily="34" charset="0"/>
              </a:rPr>
              <a:t>(</a:t>
            </a:r>
            <a:r>
              <a:rPr lang="ar-SA" kern="0" dirty="0" err="1">
                <a:effectLst/>
                <a:latin typeface="Segoe UI" panose="020B0502040204020203" pitchFamily="34" charset="0"/>
                <a:ea typeface="Times New Roman" panose="02020603050405020304" pitchFamily="18" charset="0"/>
                <a:cs typeface="Segoe UI" panose="020B0502040204020203" pitchFamily="34" charset="0"/>
              </a:rPr>
              <a:t>كاتز</a:t>
            </a:r>
            <a:r>
              <a:rPr lang="ar-EG" kern="0" dirty="0">
                <a:effectLst/>
                <a:latin typeface="Segoe UI" panose="020B0502040204020203" pitchFamily="34" charset="0"/>
                <a:ea typeface="Times New Roman" panose="02020603050405020304" pitchFamily="18" charset="0"/>
                <a:cs typeface="Segoe UI" panose="020B0502040204020203" pitchFamily="34" charset="0"/>
              </a:rPr>
              <a:t>)</a:t>
            </a:r>
            <a:r>
              <a:rPr lang="ar-SA" kern="0" dirty="0">
                <a:effectLst/>
                <a:latin typeface="Segoe UI" panose="020B0502040204020203" pitchFamily="34" charset="0"/>
                <a:ea typeface="Times New Roman" panose="02020603050405020304" pitchFamily="18" charset="0"/>
                <a:cs typeface="Segoe UI" panose="020B0502040204020203" pitchFamily="34" charset="0"/>
              </a:rPr>
              <a:t> الذي ميز بين دور الفرد الرسمي في العمل والسلوك الابداعي العفوي الذي يعتبر أساسًا لفاعلية المنظمة</a:t>
            </a:r>
            <a:endParaRPr lang="ar-EG" kern="0" dirty="0">
              <a:effectLst/>
              <a:latin typeface="Segoe UI" panose="020B0502040204020203" pitchFamily="34" charset="0"/>
              <a:ea typeface="Times New Roman" panose="02020603050405020304" pitchFamily="18" charset="0"/>
              <a:cs typeface="Segoe UI" panose="020B0502040204020203" pitchFamily="34" charset="0"/>
            </a:endParaRPr>
          </a:p>
          <a:p>
            <a:pPr algn="ctr"/>
            <a:endParaRPr lang="ar-EG" kern="0" dirty="0">
              <a:effectLst/>
              <a:latin typeface="Segoe UI" panose="020B0502040204020203" pitchFamily="34" charset="0"/>
              <a:ea typeface="Times New Roman" panose="02020603050405020304" pitchFamily="18" charset="0"/>
              <a:cs typeface="Segoe UI" panose="020B0502040204020203" pitchFamily="34" charset="0"/>
            </a:endParaRPr>
          </a:p>
          <a:p>
            <a:pPr algn="just"/>
            <a:endParaRPr lang="ar-EG" kern="0" spc="35" dirty="0">
              <a:solidFill>
                <a:srgbClr val="000000"/>
              </a:solidFill>
              <a:latin typeface="Segoe UI" panose="020B0502040204020203" pitchFamily="34" charset="0"/>
              <a:ea typeface="Times New Roman" panose="02020603050405020304" pitchFamily="18" charset="0"/>
              <a:cs typeface="Segoe UI" panose="020B0502040204020203" pitchFamily="34" charset="0"/>
            </a:endParaRPr>
          </a:p>
          <a:p>
            <a:pPr algn="just"/>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ar-EG"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a:endParaRPr lang="ar-EG" kern="0" spc="35" dirty="0">
              <a:solidFill>
                <a:srgbClr val="000000"/>
              </a:solidFill>
              <a:latin typeface="Segoe UI" panose="020B0502040204020203" pitchFamily="34" charset="0"/>
              <a:ea typeface="Calibri" panose="020F0502020204030204" pitchFamily="34" charset="0"/>
              <a:cs typeface="Segoe UI" panose="020B0502040204020203" pitchFamily="34" charset="0"/>
            </a:endParaRPr>
          </a:p>
          <a:p>
            <a:pPr algn="just"/>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60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1089890" y="2281382"/>
            <a:ext cx="10159801" cy="3390095"/>
          </a:xfrm>
          <a:prstGeom prst="rect">
            <a:avLst/>
          </a:prstGeom>
          <a:noFill/>
        </p:spPr>
        <p:txBody>
          <a:bodyPr wrap="square" rtlCol="0">
            <a:spAutoFit/>
          </a:bodyPr>
          <a:lstStyle/>
          <a:p>
            <a:pPr algn="just" rtl="1">
              <a:lnSpc>
                <a:spcPct val="107000"/>
              </a:lnSpc>
              <a:spcAft>
                <a:spcPts val="750"/>
              </a:spcAft>
            </a:pPr>
            <a:r>
              <a:rPr lang="ar-EG" b="1" dirty="0">
                <a:latin typeface="Segoe UI" panose="020B0502040204020203" pitchFamily="34" charset="0"/>
                <a:ea typeface="Calibri" panose="020F0502020204030204" pitchFamily="34" charset="0"/>
                <a:cs typeface="Segoe UI" panose="020B0502040204020203" pitchFamily="34" charset="0"/>
              </a:rPr>
              <a:t>- </a:t>
            </a:r>
            <a:r>
              <a:rPr lang="ar-SA" sz="18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20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مفهوم سلوك المواطنة التنظيمية:</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r>
              <a:rPr lang="ar-SA" sz="20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في بداية الستينات أشار </a:t>
            </a:r>
            <a:r>
              <a:rPr lang="ar-SA" sz="1600" kern="0" dirty="0" err="1">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كاتز</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Katz</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إلى أن المنظمات التي تعتمد في نموها على العمل الرسم</a:t>
            </a:r>
            <a:r>
              <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فقط للعاملين تعد منظمات ضعيفة وغير قادرة على الاستمرار لفترة طويلة، فبقاء المنظمات وتطورها يرتبط بقيام العاملين لمهام تفوق دورهم الرسمي والذي أطلق عليه الباحثون فيما بعد مصطلح سلوك المواطنة التنظيمية </a:t>
            </a:r>
            <a:r>
              <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وقد ميز </a:t>
            </a:r>
            <a:r>
              <a:rPr lang="ar-SA" sz="1600" kern="0" dirty="0" err="1">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كاتز</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بين هذين النوعين من السلوكيات، فالنوع الأول يتعلق بتنفيذ العاملين للمهام المطلوبة منهم بشكل منتظم طبقًا للمعايير ومعدلات الأداء الرسمية المقررة وتعرف بالدور الأساسي أو الرسمي، أما النوع الثاني فيرتبط بالسلوكيات التي تتجاوز حدود الالتزام بما هو مقرر أو مطلوب رسميًا من العاملين مثل الإسراع بمعاونة الرؤساء وزملاء العمل عند  الحاجة، وقبول أعباء عمل إضافية دون شكوى أو تذمر ويعرف بالدور الاضافي  إلا أن التفرقة بين هذين النوعين من السلوك يتأثر كثيرًا بما يعتقده الفرد بأنه دور إضافي أو دور أساسي.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135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49746" y="2084454"/>
            <a:ext cx="10399946" cy="2833981"/>
          </a:xfrm>
          <a:prstGeom prst="rect">
            <a:avLst/>
          </a:prstGeom>
          <a:noFill/>
        </p:spPr>
        <p:txBody>
          <a:bodyPr wrap="square" rtlCol="0">
            <a:spAutoFit/>
          </a:bodyPr>
          <a:lstStyle/>
          <a:p>
            <a:pPr algn="just" rtl="1">
              <a:lnSpc>
                <a:spcPct val="107000"/>
              </a:lnSpc>
              <a:spcAft>
                <a:spcPts val="750"/>
              </a:spcAft>
            </a:pPr>
            <a:r>
              <a:rPr lang="ar-EG" sz="24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أنواع </a:t>
            </a:r>
            <a:r>
              <a:rPr lang="ar-SA" sz="24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سلوكيات المواطنة التنظيمية تنقسم إلى نوعين</a:t>
            </a:r>
            <a:r>
              <a:rPr lang="ar-SA" sz="2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24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هما:  </a:t>
            </a:r>
            <a:endParaRPr lang="en-GB" sz="24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r>
              <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سلوكيات تساعد المنظمة بطريقة مباشرة وهي السلوكيات الإيجابية التي يمارسها الفرد طواعية مثل المساهمات والمبادرات الإيجابية لمساعدة الزملاء في العمل، وتقديم اقتراحات لتطوير وتحسين الأداء</a:t>
            </a:r>
            <a:r>
              <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ar-EG" sz="1600" kern="0" dirty="0">
              <a:solidFill>
                <a:srgbClr val="000000"/>
              </a:solidFill>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07000"/>
              </a:lnSpc>
              <a:spcAft>
                <a:spcPts val="750"/>
              </a:spcAft>
            </a:pPr>
            <a:r>
              <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سلوكيات أخرى تساعد المنظمة بطريقة غير مباشرة وهى تلك السلوكيات السلبية التي يمتنع الفرد طواعية عن ممارستها لما ينتج عنها من ضرر يلحق بالمنظمة وتعرف "بجودة الامتناع" مثل تجنب التعبير عن الاستياء من أوضاع العمل، وتجنب إثارة المشاكل، وتجنب التسبب بالإساءة أو الأذى للزملاء.    </a:t>
            </a:r>
            <a:endPar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07000"/>
              </a:lnSpc>
              <a:spcAft>
                <a:spcPts val="750"/>
              </a:spcAft>
            </a:pPr>
            <a:r>
              <a:rPr lang="ar-SA" sz="2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24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746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490278" y="2212316"/>
            <a:ext cx="10667249" cy="3134576"/>
          </a:xfrm>
          <a:prstGeom prst="rect">
            <a:avLst/>
          </a:prstGeom>
          <a:noFill/>
        </p:spPr>
        <p:txBody>
          <a:bodyPr wrap="square" rtlCol="0">
            <a:spAutoFit/>
          </a:bodyPr>
          <a:lstStyle/>
          <a:p>
            <a:pPr algn="just" rtl="1">
              <a:lnSpc>
                <a:spcPct val="107000"/>
              </a:lnSpc>
              <a:spcAft>
                <a:spcPts val="750"/>
              </a:spcAft>
            </a:pPr>
            <a:r>
              <a:rPr lang="ar-EG" sz="2400" b="1"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مفهوم </a:t>
            </a:r>
            <a:r>
              <a:rPr lang="ar-SA" sz="24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سلوك المواطنة التنظيمية </a:t>
            </a:r>
            <a:r>
              <a:rPr lang="ar-EG" sz="24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EG" sz="1600" kern="0" dirty="0">
                <a:solidFill>
                  <a:srgbClr val="000000"/>
                </a:solidFill>
                <a:latin typeface="Segoe UI" panose="020B0502040204020203" pitchFamily="34" charset="0"/>
                <a:cs typeface="Segoe UI" panose="020B0502040204020203" pitchFamily="34" charset="0"/>
              </a:rPr>
              <a:t>هو </a:t>
            </a:r>
            <a:r>
              <a:rPr lang="ar-SA" sz="1600" kern="0" dirty="0">
                <a:solidFill>
                  <a:srgbClr val="000000"/>
                </a:solidFill>
                <a:latin typeface="Segoe UI" panose="020B0502040204020203" pitchFamily="34" charset="0"/>
                <a:cs typeface="Segoe UI" panose="020B0502040204020203" pitchFamily="34" charset="0"/>
              </a:rPr>
              <a:t>سلوك تطوع</a:t>
            </a:r>
            <a:r>
              <a:rPr lang="ar-EG" sz="1600" kern="0" dirty="0">
                <a:solidFill>
                  <a:srgbClr val="000000"/>
                </a:solidFill>
                <a:latin typeface="Segoe UI" panose="020B0502040204020203" pitchFamily="34" charset="0"/>
                <a:cs typeface="Segoe UI" panose="020B0502040204020203" pitchFamily="34" charset="0"/>
              </a:rPr>
              <a:t>ي</a:t>
            </a:r>
            <a:r>
              <a:rPr lang="ar-SA" sz="1600" kern="0" dirty="0">
                <a:solidFill>
                  <a:srgbClr val="000000"/>
                </a:solidFill>
                <a:latin typeface="Segoe UI" panose="020B0502040204020203" pitchFamily="34" charset="0"/>
                <a:cs typeface="Segoe UI" panose="020B0502040204020203" pitchFamily="34" charset="0"/>
              </a:rPr>
              <a:t> اختياري، يقوم به </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الموظف في المنظمة بمحض إرادته ودون تكليف رسم</a:t>
            </a:r>
            <a:r>
              <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وبعيدًا عن المهام المحددة له في الوصف الوظيفي، ولا يندرج تحت نظام الحوافز الرسم</a:t>
            </a:r>
            <a:r>
              <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وهذا السلوك نابع من حيوية ضمير الشخص، ودون انتظار لمقابل ما، ويبنى عليه عمومًا تحسن أداء وفعالية المنظمة ويدعم الأداء الفعال للمنظمة</a:t>
            </a:r>
            <a:r>
              <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p>
          <a:p>
            <a:pPr algn="just" rtl="1">
              <a:lnSpc>
                <a:spcPct val="107000"/>
              </a:lnSpc>
              <a:spcAft>
                <a:spcPts val="750"/>
              </a:spcAft>
            </a:pP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كما يعرف </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على أنه تصرف الفرد التطوع</a:t>
            </a:r>
            <a:r>
              <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والاختياري، والذي لا يندرج ضمن الوصف الوظيفي، أو ضمن التعليمات وعقد العمل، أو تحت نظام الحوافز الرسمي في الشركة، الهادف إلى تحقيق أهداف الشركة، وزيادة فعاليتها وكفاءتها، انها سلوكيات تطوعية تنبع من الأدوار الإضافية التي تتعدى حدود الواجبات الوظيفية</a:t>
            </a:r>
            <a:r>
              <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p>
          <a:p>
            <a:pPr algn="just" rtl="1">
              <a:lnSpc>
                <a:spcPct val="107000"/>
              </a:lnSpc>
              <a:spcAft>
                <a:spcPts val="750"/>
              </a:spcAft>
            </a:pP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كما بعرف </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سلوك المواطنة التنظيمية من خلال أبعاده الخمس التي تبنتها في دراستها وهي: الإيثار، وصحوة الضمير، وروح التسامح، والكياسة، وطوعية المشاركة </a:t>
            </a:r>
            <a:r>
              <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172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Segoe UI" panose="020B0502040204020203"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49746" y="2212316"/>
            <a:ext cx="10307781" cy="1753750"/>
          </a:xfrm>
          <a:prstGeom prst="rect">
            <a:avLst/>
          </a:prstGeom>
          <a:noFill/>
        </p:spPr>
        <p:txBody>
          <a:bodyPr wrap="square" rtlCol="0">
            <a:spAutoFit/>
          </a:bodyPr>
          <a:lstStyle/>
          <a:p>
            <a:pPr algn="just" rtl="1">
              <a:lnSpc>
                <a:spcPct val="107000"/>
              </a:lnSpc>
              <a:spcAft>
                <a:spcPts val="750"/>
              </a:spcAft>
            </a:pPr>
            <a:r>
              <a:rPr lang="ar-SA" sz="24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أهمية سلوك المواطنة التنظيمية:</a:t>
            </a:r>
            <a:endParaRPr lang="en-GB" sz="24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تنبع أهمية سلوك المواطنة التنظيمية من كون المنظمات الحديثة تواجه العديد من التحديات الكبيرة، كما أن التغير السريع في شتى المجالات التقنية والمعرفية جعل هناك ضرورة إلى خلق مناخ تنظيمي ملائم، يمكنه أن يتماشى مع المتغيرات الخارجية </a:t>
            </a:r>
            <a:r>
              <a:rPr lang="ar-E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لذا يجب على المنظمات تهيئة بيئة عمل  تشجع ظهور سلوك المواطنة التنظيمية وتدعمه، مما يقلل من المعوقات وحجم التحديات التي تواجهها.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66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490278" y="2101396"/>
            <a:ext cx="10538691" cy="2836995"/>
          </a:xfrm>
          <a:prstGeom prst="rect">
            <a:avLst/>
          </a:prstGeom>
          <a:noFill/>
        </p:spPr>
        <p:txBody>
          <a:bodyPr wrap="square" rtlCol="0">
            <a:spAutoFit/>
          </a:bodyPr>
          <a:lstStyle/>
          <a:p>
            <a:pPr algn="just" rtl="1">
              <a:lnSpc>
                <a:spcPct val="107000"/>
              </a:lnSpc>
              <a:spcAft>
                <a:spcPts val="750"/>
              </a:spcAft>
            </a:pPr>
            <a:r>
              <a:rPr lang="ar-SA" sz="2400" kern="100" dirty="0">
                <a:effectLst/>
                <a:latin typeface="Segoe UI" panose="020B0502040204020203" pitchFamily="34" charset="0"/>
                <a:ea typeface="Calibri" panose="020F0502020204030204" pitchFamily="34" charset="0"/>
                <a:cs typeface="Segoe UI" panose="020B0502040204020203" pitchFamily="34" charset="0"/>
              </a:rPr>
              <a:t> </a:t>
            </a:r>
            <a:r>
              <a:rPr lang="ar-EG" sz="2400" kern="100" dirty="0">
                <a:effectLst/>
                <a:latin typeface="Segoe UI" panose="020B0502040204020203" pitchFamily="34" charset="0"/>
                <a:ea typeface="Calibri" panose="020F0502020204030204" pitchFamily="34" charset="0"/>
                <a:cs typeface="Segoe UI" panose="020B0502040204020203" pitchFamily="34" charset="0"/>
              </a:rPr>
              <a:t>- </a:t>
            </a:r>
            <a:r>
              <a:rPr lang="ar-E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كما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أن لسلوك المواطنة التنظيمية العديد من الآثار الإيجابية أو الفوائد التي يجنيها كل من الفرد والجماعة والمنظمة، فعلى مستوى الفرد فإنه يعمل على تطويره ذاتيًا، كما أنه يؤثر مع الوقت على انطباع الرؤساء وزملاء العمل حول هذا العامل إيجابيا، مما يجعله يجنى مجموعة من الحوافز مثل زيادة الراتب أو الترقية لوظيفة أعلى، </a:t>
            </a:r>
            <a:r>
              <a:rPr lang="ar-E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كما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أشارت </a:t>
            </a:r>
            <a:r>
              <a:rPr lang="ar-E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بعض الدراسات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إلى أنه يعزز مستوى احساس الفرد بالولاء التنظيمي لدى المؤسسات.</a:t>
            </a:r>
            <a:r>
              <a:rPr lang="ar-E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r>
              <a:rPr lang="ar-E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وعلى مستوى الجماعة فإنه يرفع من الروح المعنوية لدى العاملين، ويوطد العلاقات الإنسانية بين العاملين بالمنظمة، كما أنه يتيح الفرصة لممارسة الديمقراطية من خلال اختيار الأفراد لنوع الأنشطة التي يرغبون في المشاركة فيها </a:t>
            </a:r>
            <a:r>
              <a:rPr lang="ar-E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5080" algn="r">
              <a:lnSpc>
                <a:spcPct val="107000"/>
              </a:lnSpc>
              <a:spcAft>
                <a:spcPts val="800"/>
              </a:spcAft>
            </a:pPr>
            <a:r>
              <a:rPr lang="ar-SA" sz="2400" kern="100" dirty="0">
                <a:effectLst/>
                <a:latin typeface="Segoe UI" panose="020B0502040204020203" pitchFamily="34" charset="0"/>
                <a:ea typeface="Calibri" panose="020F0502020204030204" pitchFamily="34" charset="0"/>
                <a:cs typeface="Segoe UI" panose="020B0502040204020203" pitchFamily="34" charset="0"/>
              </a:rPr>
              <a:t>.</a:t>
            </a:r>
            <a:endParaRPr lang="en-GB" sz="24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88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4934"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490278" y="1674544"/>
            <a:ext cx="10759414" cy="2939203"/>
          </a:xfrm>
          <a:prstGeom prst="rect">
            <a:avLst/>
          </a:prstGeom>
          <a:noFill/>
        </p:spPr>
        <p:txBody>
          <a:bodyPr wrap="square" rtlCol="0">
            <a:spAutoFit/>
          </a:bodyPr>
          <a:lstStyle/>
          <a:p>
            <a:pPr algn="just">
              <a:lnSpc>
                <a:spcPct val="107000"/>
              </a:lnSpc>
              <a:spcAft>
                <a:spcPts val="800"/>
              </a:spcAft>
            </a:pPr>
            <a:r>
              <a:rPr lang="en-GB" sz="2400" kern="100" dirty="0">
                <a:effectLst/>
                <a:latin typeface="Segoe UI" panose="020B0502040204020203" pitchFamily="34" charset="0"/>
                <a:ea typeface="Calibri" panose="020F0502020204030204" pitchFamily="34"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just">
              <a:lnSpc>
                <a:spcPct val="10700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وقد أشارت </a:t>
            </a:r>
            <a:r>
              <a:rPr lang="ar-EG" kern="0" dirty="0">
                <a:effectLst/>
                <a:latin typeface="Segoe UI" panose="020B0502040204020203" pitchFamily="34" charset="0"/>
                <a:ea typeface="Times New Roman" panose="02020603050405020304" pitchFamily="18" charset="0"/>
                <a:cs typeface="Segoe UI" panose="020B0502040204020203" pitchFamily="34" charset="0"/>
              </a:rPr>
              <a:t>بعض الدراسات </a:t>
            </a:r>
            <a:r>
              <a:rPr lang="ar-SA" kern="0" dirty="0">
                <a:effectLst/>
                <a:latin typeface="Segoe UI" panose="020B0502040204020203" pitchFamily="34" charset="0"/>
                <a:ea typeface="Times New Roman" panose="02020603050405020304" pitchFamily="18" charset="0"/>
                <a:cs typeface="Segoe UI" panose="020B0502040204020203" pitchFamily="34" charset="0"/>
              </a:rPr>
              <a:t>إلى أن سلوك المواطنة التنظيمية يؤدى إلى امكانية تحقيق المنظمة لأهدافها، فه</a:t>
            </a:r>
            <a:r>
              <a:rPr lang="ar-EG" kern="0" dirty="0">
                <a:effectLst/>
                <a:latin typeface="Segoe UI" panose="020B0502040204020203" pitchFamily="34" charset="0"/>
                <a:ea typeface="Times New Roman" panose="02020603050405020304" pitchFamily="18" charset="0"/>
                <a:cs typeface="Segoe UI" panose="020B0502040204020203" pitchFamily="34" charset="0"/>
              </a:rPr>
              <a:t>ي</a:t>
            </a:r>
            <a:r>
              <a:rPr lang="ar-SA" kern="0" dirty="0">
                <a:effectLst/>
                <a:latin typeface="Segoe UI" panose="020B0502040204020203" pitchFamily="34" charset="0"/>
                <a:ea typeface="Times New Roman" panose="02020603050405020304" pitchFamily="18" charset="0"/>
                <a:cs typeface="Segoe UI" panose="020B0502040204020203" pitchFamily="34" charset="0"/>
              </a:rPr>
              <a:t> تعطى الوقت الكافي للتخطيط الفعال والجدولة لكل من العاملين والمديرين، </a:t>
            </a:r>
            <a:r>
              <a:rPr lang="ar-EG" kern="0" dirty="0">
                <a:effectLst/>
                <a:latin typeface="Segoe UI" panose="020B0502040204020203" pitchFamily="34" charset="0"/>
                <a:ea typeface="Times New Roman" panose="02020603050405020304" pitchFamily="18" charset="0"/>
                <a:cs typeface="Segoe UI" panose="020B0502040204020203" pitchFamily="34" charset="0"/>
              </a:rPr>
              <a:t>وأن </a:t>
            </a:r>
            <a:r>
              <a:rPr lang="ar-SA" kern="0" dirty="0">
                <a:effectLst/>
                <a:latin typeface="Segoe UI" panose="020B0502040204020203" pitchFamily="34" charset="0"/>
                <a:ea typeface="Times New Roman" panose="02020603050405020304" pitchFamily="18" charset="0"/>
                <a:cs typeface="Segoe UI" panose="020B0502040204020203" pitchFamily="34" charset="0"/>
              </a:rPr>
              <a:t>تحقق سلوك المواطنة التنظيمية بالمنظمة  يؤدى إلى تحقيق العدالة التنظيمية وتقليل الرغبة في ترك العمل، </a:t>
            </a:r>
            <a:r>
              <a:rPr lang="ar-EG" kern="0" dirty="0">
                <a:effectLst/>
                <a:latin typeface="Segoe UI" panose="020B0502040204020203" pitchFamily="34" charset="0"/>
                <a:ea typeface="Times New Roman" panose="02020603050405020304" pitchFamily="18" charset="0"/>
                <a:cs typeface="Segoe UI" panose="020B0502040204020203" pitchFamily="34" charset="0"/>
              </a:rPr>
              <a:t>كما أن</a:t>
            </a:r>
            <a:r>
              <a:rPr lang="ar-SA" kern="0" dirty="0">
                <a:effectLst/>
                <a:latin typeface="Segoe UI" panose="020B0502040204020203" pitchFamily="34" charset="0"/>
                <a:ea typeface="Times New Roman" panose="02020603050405020304" pitchFamily="18" charset="0"/>
                <a:cs typeface="Segoe UI" panose="020B0502040204020203" pitchFamily="34" charset="0"/>
              </a:rPr>
              <a:t> سلوك المواطنة التنظيمية يؤثر على الفعالية التنظيمية فعلى سبيل المثال سلوك الإيثار الموجه نحو الأخرين يساهم في كفاءة المنظمة من خلال تحسين أداء الأفراد من خلال مساعدة العاملين ذوى الخبرة زملائهم من العاملين الجدد، وكذلك سلوك الضمير يجعل الأفراد يبذلون المزيد من الوقت والجهد بما يتعدى المتطلبات والواجبات الرسمية للعمل، كما أن التحلي بالروح الرياضية يزيد من مقدار الوقت الذي يقضيه العاملون في المساعي التنظيمية على حساب الوقت الذي يقضى في الشكاوى والصراع فيما بينهم</a:t>
            </a:r>
            <a:endParaRPr lang="en-GB" sz="28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3433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758659" y="1674544"/>
            <a:ext cx="10583595" cy="3287375"/>
          </a:xfrm>
          <a:prstGeom prst="rect">
            <a:avLst/>
          </a:prstGeom>
          <a:noFill/>
        </p:spPr>
        <p:txBody>
          <a:bodyPr wrap="square" rtlCol="0">
            <a:spAutoFit/>
          </a:bodyPr>
          <a:lstStyle/>
          <a:p>
            <a:pPr indent="457200" algn="r" rtl="1">
              <a:lnSpc>
                <a:spcPts val="1690"/>
              </a:lnSpc>
              <a:spcAft>
                <a:spcPts val="800"/>
              </a:spcAft>
            </a:pPr>
            <a:r>
              <a:rPr lang="en-GB" sz="1800"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sz="2400"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750"/>
              </a:spcAft>
            </a:pPr>
            <a:r>
              <a:rPr lang="ar-SA" sz="2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24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العوامل المعززة لسلوك المواطنة التنظيمية:</a:t>
            </a:r>
            <a:endParaRPr lang="en-GB" sz="2400"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750"/>
              </a:spcAft>
            </a:pPr>
            <a:r>
              <a:rPr lang="ar-SA"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نظرًا للفوائد العديدة والآثار الإيجابية الكثيرة التي تعود على المنظمة جراء ممارسة العاملين سلوك المواطنة التنظيمية، فإنه يجب على المنظمات تعزيز وترسيخ ذلك السلوك لدى العاملين بها، وهناك ثلاثة عوامل رئيسة معززة لهذا السلوك التطوعي، وهي:</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r"/>
            <a:r>
              <a:rPr lang="ar-SA" kern="0" dirty="0">
                <a:effectLst/>
                <a:latin typeface="Segoe UI" panose="020B0502040204020203" pitchFamily="34" charset="0"/>
                <a:ea typeface="Times New Roman" panose="02020603050405020304" pitchFamily="18" charset="0"/>
                <a:cs typeface="Segoe UI" panose="020B0502040204020203" pitchFamily="34" charset="0"/>
              </a:rPr>
              <a:t>‌أ. </a:t>
            </a:r>
            <a:r>
              <a:rPr lang="ar-SA" b="1" kern="0" dirty="0">
                <a:effectLst/>
                <a:latin typeface="Segoe UI" panose="020B0502040204020203" pitchFamily="34" charset="0"/>
                <a:ea typeface="Times New Roman" panose="02020603050405020304" pitchFamily="18" charset="0"/>
                <a:cs typeface="Segoe UI" panose="020B0502040204020203" pitchFamily="34" charset="0"/>
              </a:rPr>
              <a:t>العوامل الشخصية الإيجابية</a:t>
            </a:r>
            <a:r>
              <a:rPr lang="ar-SA" kern="0" dirty="0">
                <a:effectLst/>
                <a:latin typeface="Segoe UI" panose="020B0502040204020203" pitchFamily="34" charset="0"/>
                <a:ea typeface="Times New Roman" panose="02020603050405020304" pitchFamily="18" charset="0"/>
                <a:cs typeface="Segoe UI" panose="020B0502040204020203" pitchFamily="34" charset="0"/>
              </a:rPr>
              <a:t>: وتشمل القناعة بالعمل التي تعكس فهم العاملين للمعلومات المعرفية في ذاكرتهم، وتؤثر في عملية تعريفهم لأعمالهم، وتجعلهم يعبرون عن الدور الإضافي بأنه ضمن الدور الفعلي للوظيفة، كما تشمل التعهد الفعال فكلما ارتفع مستوى التعهد الذي يمر به الفرد العامل كلما كان أقدر على تعريف مسؤولياته وأدواره الاضافية، أيضًا تشمل الثقة بالآخرين، فعندما يثق العامل في الآخرين يؤدى ذلك إلى القيام بأنماط سلوكية متميزة، وعلى العكس فإن فقدان الثقة بالآخرين تنتج عنه أنماط سلوكية اعتيادية</a:t>
            </a:r>
            <a:r>
              <a:rPr lang="ar-EG"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9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750"/>
              </a:spcAft>
            </a:pP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‌ب.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العوامل </a:t>
            </a:r>
            <a:r>
              <a:rPr lang="ar-SA" b="1" kern="0" dirty="0" err="1">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الموقفية</a:t>
            </a:r>
            <a:r>
              <a:rPr lang="ar-SA"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المدركة:</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وتشمل قيم العمل وخصائص العمل، فتعكس قيم العمل وجود قيم مشتركة تدل على منفعة مشتركة لكل من الأفراد والمنظمة، وتؤدى إلى وجود علاقات ذات أثر إيجابي، مثل احترام الأفراد، واحترام حاجاتهم، أما خصائص العمل وخاصة المحفزة منها مثل العمل </a:t>
            </a:r>
            <a:r>
              <a:rPr lang="ar-SA" kern="0" dirty="0" err="1">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ذى</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معنى، والاستقلالية، والتغذية الراجعة، فإنها تزيد من الدافعية الداخلية لدى الأفراد، وتزيد من ممارستهم لأنماط سلوك الدور الإضافي.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‌ج.   </a:t>
            </a:r>
            <a:r>
              <a:rPr lang="ar-SA"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عوامل المركز الوظيفي</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وتشمل تولى المنصب في المنظمة ، ومستوى العمل الهرمى، فالأفراد ذوي الخدمة الطويلة تصبح لديهم علاقات ضمنية وروابط قوية مع المنظمة، كما أن تولى المناصب العالية يزيد من الدافعية ومن امكانية العمل بشكل فعال، بالإضافة إلى زيادة الحرية في ممارسة أنماط سلوكية متنوعة مثل تقديم أنماط سلوك الدور الإضافي.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sp>
        <p:nvSpPr>
          <p:cNvPr id="5" name="Rectangle 4"/>
          <p:cNvSpPr/>
          <p:nvPr/>
        </p:nvSpPr>
        <p:spPr>
          <a:xfrm>
            <a:off x="859093" y="9492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flipV="1">
            <a:off x="1016000" y="1719191"/>
            <a:ext cx="10233692" cy="388696"/>
          </a:xfrm>
          <a:prstGeom prst="rect">
            <a:avLst/>
          </a:prstGeom>
          <a:noFill/>
        </p:spPr>
        <p:txBody>
          <a:bodyPr wrap="square" rtlCol="0">
            <a:spAutoFit/>
          </a:bodyPr>
          <a:lstStyle/>
          <a:p>
            <a:pPr algn="r">
              <a:lnSpc>
                <a:spcPct val="107000"/>
              </a:lnSpc>
              <a:spcAft>
                <a:spcPts val="800"/>
              </a:spcAft>
            </a:pPr>
            <a:r>
              <a:rPr lang="en-GB" sz="1800" kern="100" dirty="0">
                <a:effectLst/>
                <a:latin typeface="Segoe UI" panose="020B0502040204020203" pitchFamily="34" charset="0"/>
                <a:ea typeface="Calibri" panose="020F0502020204030204" pitchFamily="34" charset="0"/>
                <a:cs typeface="Segoe UI" panose="020B0502040204020203" pitchFamily="34" charset="0"/>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1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490278" y="2101396"/>
            <a:ext cx="10851976" cy="2662075"/>
          </a:xfrm>
          <a:prstGeom prst="rect">
            <a:avLst/>
          </a:prstGeom>
          <a:noFill/>
        </p:spPr>
        <p:txBody>
          <a:bodyPr wrap="square" rtlCol="0">
            <a:spAutoFit/>
          </a:bodyPr>
          <a:lstStyle/>
          <a:p>
            <a:pPr algn="r">
              <a:lnSpc>
                <a:spcPct val="107000"/>
              </a:lnSpc>
              <a:spcAft>
                <a:spcPts val="800"/>
              </a:spcAft>
            </a:pPr>
            <a:r>
              <a:rPr lang="en-GB" sz="2400" kern="100" dirty="0">
                <a:effectLst/>
                <a:latin typeface="Segoe UI" panose="020B0502040204020203" pitchFamily="34" charset="0"/>
                <a:ea typeface="Calibri" panose="020F0502020204030204" pitchFamily="34" charset="0"/>
                <a:cs typeface="Segoe UI" panose="020B0502040204020203" pitchFamily="34" charset="0"/>
              </a:rPr>
              <a:t> </a:t>
            </a:r>
          </a:p>
          <a:p>
            <a:pPr algn="just" rtl="1">
              <a:lnSpc>
                <a:spcPct val="107000"/>
              </a:lnSpc>
              <a:spcAft>
                <a:spcPts val="750"/>
              </a:spcAft>
            </a:pPr>
            <a:r>
              <a:rPr lang="ar-SA"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محددات سلوك المواطنة التنظيمية:</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r>
              <a:rPr lang="ar-SA"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في ضوء العوامل المعززة لسلوك المواطنة التنظيمية اتفق معظم الباحثين على وجود عدد من المحددات لسلوك المواطنة التنظيمية، والتي تساعد على ظهوره أو اختفاؤه لدى العاملين بالمؤسسة، وفيما يلى تلك المحددات التي اتفقت عليها معظم الدراسات:</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الرضا الوظيفي   - الولاء التنظيمي   - العدالة التنظيمية.          - القيادة الإدارية.</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السن - الأقدمية   - الدوافع الذاتية     - الثقافة التنظيمية   - السياسة التنظيمية.</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574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012" y="177881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775855" y="2025059"/>
            <a:ext cx="10673599" cy="3263457"/>
          </a:xfrm>
          <a:prstGeom prst="rect">
            <a:avLst/>
          </a:prstGeom>
          <a:noFill/>
        </p:spPr>
        <p:txBody>
          <a:bodyPr wrap="square" rtlCol="0">
            <a:spAutoFit/>
          </a:bodyPr>
          <a:lstStyle/>
          <a:p>
            <a:pPr algn="just" rtl="1">
              <a:lnSpc>
                <a:spcPct val="107000"/>
              </a:lnSpc>
              <a:spcAft>
                <a:spcPts val="750"/>
              </a:spcAft>
            </a:pPr>
            <a:r>
              <a:rPr lang="ar-SA" sz="18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r>
              <a:rPr lang="ar-SA" sz="20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القيادة الإدارية وعلاقتها بسلوك المواطنة التنظيمية:</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just"/>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تعد القيادة الإدارية من أهم العوامل المؤثرة في بيئة العمل، وفي تكوين قيم ومبادئ وثقافة المنظمة وبالتالي في سلوكيات العاملين بالمؤسسة في مختلف المستويات الإدارية </a:t>
            </a:r>
            <a:r>
              <a:rPr lang="ar-EG" sz="1600" kern="0" dirty="0">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فالقيادة جوهر العملية الإدارية ونجاح أي منظمة يتوقف على فعالية ونجاح قيادتها، فالقيادة يستطيع أن يؤثر في شعور ورغبة الموظفين في أداء سلوكيات إضافية تطوعية أو سلوكيات المواطنة التنظيمية، من خلال تعزيز قدراتهم الابداعية وتوفير بيئة عمل مناسبة، وتحسين ظروف العمل، وتنظيم الموارد البشرية، أن دعم القائد الممثل في درجة الإسناد التي يشعر بها الفرد من ناحية القائد تؤثر في ظهور سلوك المواطنة التنظيمية لديه، وذلك من خلال التوجيه الصحيح وتكافؤ الفرص واشعار الفرد بقيمته كإنسان، وهذا ما أكدته </a:t>
            </a:r>
            <a:r>
              <a:rPr lang="ar-EG" sz="1600" kern="0" dirty="0">
                <a:effectLst/>
                <a:latin typeface="Segoe UI" panose="020B0502040204020203" pitchFamily="34" charset="0"/>
                <a:ea typeface="Times New Roman" panose="02020603050405020304" pitchFamily="18" charset="0"/>
                <a:cs typeface="Segoe UI" panose="020B0502040204020203" pitchFamily="34" charset="0"/>
              </a:rPr>
              <a:t>الدراسات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من أن سلوكيات كل من القائد والجماعة يؤثران على سلوكيات الأعضاء فالمواطنة يمكن تعلمها من الأخرين العاملين بالمؤسسة، والتي تهدف إلى إفادة المنظمة ككل، وأن ذلك يتوافق مع نظرية التعزيز التي تشير إلى أنه بمرور الوقت ينخرط الأفراد في الأنشطة التي يكافؤون عليها وهذا التعزيز يقود إلى سلوك "تعلم المساعدة".</a:t>
            </a:r>
            <a:r>
              <a:rPr lang="ar-EG" sz="1600" kern="0" dirty="0">
                <a:effectLst/>
                <a:latin typeface="Segoe UI" panose="020B0502040204020203" pitchFamily="34" charset="0"/>
                <a:ea typeface="Times New Roman" panose="02020603050405020304" pitchFamily="18" charset="0"/>
                <a:cs typeface="Segoe UI" panose="020B0502040204020203" pitchFamily="34" charset="0"/>
              </a:rPr>
              <a:t>                                                                                                                                                                          </a:t>
            </a:r>
          </a:p>
          <a:p>
            <a:pPr algn="just"/>
            <a:r>
              <a:rPr lang="ar-EG" sz="1600"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670012" y="573585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92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0" y="2023352"/>
            <a:ext cx="11027923" cy="3736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750"/>
              </a:spcAft>
            </a:pPr>
            <a:r>
              <a:rPr lang="ar-SA" sz="1800" kern="100" dirty="0">
                <a:effectLst/>
                <a:latin typeface="Segoe UI" panose="020B0502040204020203" pitchFamily="34" charset="0"/>
                <a:ea typeface="Calibri" panose="020F0502020204030204" pitchFamily="34" charset="0"/>
                <a:cs typeface="Segoe UI" panose="020B0502040204020203" pitchFamily="34" charset="0"/>
              </a:rPr>
              <a:t>بأن </a:t>
            </a:r>
            <a:r>
              <a:rPr lang="ar-SA" sz="18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العدالة التنظيمية وعلاقتها بسلوك المواطنة التنظيمية:</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يتكون مفهوم العدالة التنظيمية من ثلاثة أبعاد رئيسة </a:t>
            </a:r>
            <a:r>
              <a:rPr lang="ar-SA" sz="1800" kern="0" dirty="0" err="1">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هى</a:t>
            </a: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عدالة التوزيع، وعدالة الإجراءات، وعدالة التعاملات، وتشير الدراسات الميدانية إلى وجود علاقة قوية بين شعور العاملين بالعدالة التنظيمية بأبعادها الثلاثة وسلوك المواطنة التنظيمية (</a:t>
            </a:r>
            <a:r>
              <a:rPr lang="ar-SA" sz="1800" kern="0" dirty="0" err="1">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العامرى</a:t>
            </a: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2003، 75) ، فشعور المرؤوسين بالعدالة والانصاف سواء في توزيع أعباء العمل، أو الإجراءات المتبعة فيما يتعلق بمنح المكافآت والترقيات وغيرها، أو في التعاملات من خلال اقامة علاقات طيبة مع الجميع، كل ذلك يولد لديهم الشعور بالمسؤولية تجاه المنظمة، وبالتالي القيام بالكثير من الممارسات التطوعية غير الرسمية بما يعنى أن العدالة التنظيمية تؤثر إيجابياً في مكونات سلوك المواطنة التنظيمية (ضبع؛ محمد، 2019، 19).</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en-GB" sz="24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xmlns="" id="{7630ADC2-60FB-E967-96BD-5640E7326DE6}"/>
              </a:ext>
            </a:extLst>
          </p:cNvPr>
          <p:cNvSpPr/>
          <p:nvPr/>
        </p:nvSpPr>
        <p:spPr>
          <a:xfrm>
            <a:off x="762000" y="5089237"/>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4113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0" y="1865745"/>
            <a:ext cx="10792690" cy="4056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750"/>
              </a:spcAft>
            </a:pPr>
            <a:r>
              <a:rPr lang="ar-SA" sz="1800" b="1"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a:t>
            </a:r>
            <a:r>
              <a:rPr lang="ar-SA" sz="20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خصائص سلوك المواطنة التنظيمية:</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342900" indent="-342900" algn="just" rtl="1">
              <a:lnSpc>
                <a:spcPct val="107000"/>
              </a:lnSpc>
              <a:spcAft>
                <a:spcPts val="750"/>
              </a:spcAft>
              <a:buFont typeface="Arial" panose="020B0604020202020204" pitchFamily="34" charset="0"/>
              <a:buChar char="•"/>
            </a:pPr>
            <a:r>
              <a:rPr lang="ar-SA"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20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التطوع:</a:t>
            </a:r>
            <a:r>
              <a:rPr lang="ar-SA"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فالمواطنة التنظيمية ما هي إلا سلوك تطوعي ينبع من الأدوار الإضافية التي يمكن أن يقوم بها الفرد، </a:t>
            </a:r>
            <a:r>
              <a:rPr lang="ar-SA" sz="2000" kern="0" dirty="0" err="1">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أى</a:t>
            </a:r>
            <a:r>
              <a:rPr lang="ar-SA"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أنه لا يرتبط بالأدوار الرسمية للعاملين، لذا فليس له وصف وظيفي.</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342900" indent="-342900" algn="just" rtl="1">
              <a:lnSpc>
                <a:spcPct val="107000"/>
              </a:lnSpc>
              <a:spcAft>
                <a:spcPts val="750"/>
              </a:spcAft>
              <a:buFont typeface="Arial" panose="020B0604020202020204" pitchFamily="34" charset="0"/>
              <a:buChar char="•"/>
            </a:pPr>
            <a:r>
              <a:rPr lang="ar-SA"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20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الاختيار</a:t>
            </a:r>
            <a:r>
              <a:rPr lang="ar-SA" sz="2000" u="sn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r>
              <a:rPr lang="ar-SA"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وحيث أنه سلوكًا تطوعيًا ولا يرتبط بالوصف الوظيفي فهو يكون بمحض إرادة الفرد </a:t>
            </a:r>
            <a:r>
              <a:rPr lang="ar-SA" sz="2000" kern="0" dirty="0" err="1">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أى</a:t>
            </a:r>
            <a:r>
              <a:rPr lang="ar-SA"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أنه ليس مفروضًا على العاملين.</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342900" indent="-342900" algn="just" rtl="1">
              <a:lnSpc>
                <a:spcPct val="107000"/>
              </a:lnSpc>
              <a:spcAft>
                <a:spcPts val="750"/>
              </a:spcAft>
              <a:buFont typeface="Arial" panose="020B0604020202020204" pitchFamily="34" charset="0"/>
              <a:buChar char="•"/>
            </a:pPr>
            <a:r>
              <a:rPr lang="ar-SA"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20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التجرد من الرسمية</a:t>
            </a:r>
            <a:r>
              <a:rPr lang="ar-SA" sz="2000" u="sn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r>
              <a:rPr lang="ar-SA"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وحيث إنه غير مرتبط بالأدوار الرسمية للعاملين فإنهم لا يحصلون على مكافآت بشكل مباشر من خلال نظم الحوافز الرسمية المطبقة في المؤسسة نظير هذا السلوك.</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285750" indent="-285750" algn="just" rtl="1">
              <a:lnSpc>
                <a:spcPct val="107000"/>
              </a:lnSpc>
              <a:spcAft>
                <a:spcPts val="750"/>
              </a:spcAft>
              <a:buFont typeface="Arial" panose="020B0604020202020204" pitchFamily="34" charset="0"/>
              <a:buChar char="•"/>
            </a:pP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8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النفع:</a:t>
            </a: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يهدف إلى تحقيق المنفعة للآخرين سواء أفرادًا أم مؤسسات.</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xmlns="" id="{7630ADC2-60FB-E967-96BD-5640E7326DE6}"/>
              </a:ext>
            </a:extLst>
          </p:cNvPr>
          <p:cNvSpPr/>
          <p:nvPr/>
        </p:nvSpPr>
        <p:spPr>
          <a:xfrm>
            <a:off x="69272" y="6019585"/>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7638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31274" y="1911268"/>
            <a:ext cx="10564290" cy="2916504"/>
          </a:xfrm>
          <a:prstGeom prst="rect">
            <a:avLst/>
          </a:prstGeom>
          <a:noFill/>
        </p:spPr>
        <p:txBody>
          <a:bodyPr wrap="square" rtlCol="0">
            <a:spAutoFit/>
          </a:bodyPr>
          <a:lstStyle/>
          <a:p>
            <a:pPr algn="just" rtl="1">
              <a:lnSpc>
                <a:spcPct val="107000"/>
              </a:lnSpc>
              <a:spcAft>
                <a:spcPts val="750"/>
              </a:spcAft>
            </a:pPr>
            <a:r>
              <a:rPr lang="ar-SA" sz="20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أنواع سلوك المواطنة التنظيمية:</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r>
              <a:rPr lang="ar-SA"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      </a:t>
            </a:r>
            <a:r>
              <a:rPr lang="ar-SA" sz="20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سلوكيات المواطنة الموجهة نحو المؤسسة:</a:t>
            </a:r>
            <a:r>
              <a:rPr lang="ar-SA"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وهو النوع الذي يتضمن السلوكيات التي تعكس الالتزام والولاء للمنظمة مثل تقديم الاقتراحات البناءة التي تفيد تطوير الأداء العام، والتحدث بصورة إيجابية عن المؤسسة أمام الآخرين، وعدم التغيب عن العمل إلا للضرورة القصوى، كما يشمل أيضًا الامتثال للقواعد والسياسات والإجراءات المنصوص عليها.</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r>
              <a:rPr lang="ar-SA"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‌ب.  </a:t>
            </a:r>
            <a:r>
              <a:rPr lang="ar-SA" sz="20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سلوكيات المواطنة الموجهة نحو الأفراد</a:t>
            </a:r>
            <a:r>
              <a:rPr lang="ar-SA"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وتتضمن السلوكيات التي تساعد وتدعم أفراد المنظمة مثل مساعدة زملاء العمل تطوعيًا في حل مشاكل العمل، أو في الوقاية من حدوث مشاكل، ومساعدة العاملين الجدد في الإلمام بأعمالهم.</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942308" y="2250462"/>
            <a:ext cx="10453255" cy="3714222"/>
          </a:xfrm>
          <a:prstGeom prst="rect">
            <a:avLst/>
          </a:prstGeom>
          <a:noFill/>
        </p:spPr>
        <p:txBody>
          <a:bodyPr wrap="square" rtlCol="0">
            <a:spAutoFit/>
          </a:bodyPr>
          <a:lstStyle/>
          <a:p>
            <a:pPr algn="just" rtl="1">
              <a:lnSpc>
                <a:spcPct val="107000"/>
              </a:lnSpc>
              <a:spcAft>
                <a:spcPts val="750"/>
              </a:spcAft>
            </a:pPr>
            <a:r>
              <a:rPr lang="ar-SA" sz="18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أبعاد سلوك المواطنة التنظيمية:</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 </a:t>
            </a:r>
            <a:r>
              <a:rPr lang="ar-SA"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الطاعة:</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ويعنى قبول العاملين لجميع اللوائح والقوانين المنظمة للعمل وكذا التوصيف الوظيفي، والتسلسل الإداري، وسياسات العمل الموجودة.</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‌ب.</a:t>
            </a:r>
            <a:r>
              <a:rPr lang="ar-E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الولاء:</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يعنى التوحد مع رؤية المنظمة وقادتها، والدفاع عن مصالحها، والتعاون مع الآخرين لخدمة مصالح المنظمة وتحقيق أهدافها.</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‌ج.</a:t>
            </a:r>
            <a:r>
              <a:rPr lang="ar-E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المشاركة التنظيمية:</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ويقصد بها الاهتمام بشؤون المنظمة كحضور الاجتماعات وإبداء الرأي والمقترحات البناءة والتي تسهم في تحسين الأداء العام بالمنظمة.</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en-GB" sz="1800" dirty="0">
                <a:effectLst/>
                <a:latin typeface="Segoe UI" panose="020B0502040204020203" pitchFamily="34" charset="0"/>
                <a:ea typeface="Calibri" panose="020F0502020204030204" pitchFamily="34" charset="0"/>
                <a:cs typeface="Segoe UI" panose="020B0502040204020203" pitchFamily="34" charset="0"/>
              </a:rPr>
              <a:t>”</a:t>
            </a:r>
            <a:br>
              <a:rPr lang="en-GB" sz="1800" dirty="0">
                <a:effectLst/>
                <a:latin typeface="Segoe UI" panose="020B0502040204020203" pitchFamily="34" charset="0"/>
                <a:ea typeface="Calibri" panose="020F0502020204030204" pitchFamily="34" charset="0"/>
                <a:cs typeface="Segoe UI" panose="020B0502040204020203" pitchFamily="34" charset="0"/>
              </a:rPr>
            </a:br>
            <a:r>
              <a:rPr lang="ar-EG" sz="2800"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US" sz="2800" dirty="0">
              <a:latin typeface="Segoe UI" panose="020B0502040204020203" pitchFamily="34" charset="0"/>
              <a:cs typeface="Segoe UI" panose="020B0502040204020203" pitchFamily="34" charset="0"/>
            </a:endParaRPr>
          </a:p>
          <a:p>
            <a:endParaRPr lang="en-US" dirty="0">
              <a:latin typeface="Segoe UI" panose="020B0502040204020203"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48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b="1" dirty="0">
                <a:ea typeface="Roboto Light" panose="02000000000000000000" pitchFamily="2" charset="0"/>
                <a:cs typeface="Alexandria" pitchFamily="2" charset="-78"/>
              </a:rPr>
              <a:t>4</a:t>
            </a:r>
            <a:endParaRPr lang="en-US" sz="6000" b="1" dirty="0">
              <a:ea typeface="Roboto Light" panose="02000000000000000000" pitchFamily="2" charset="0"/>
            </a:endParaRPr>
          </a:p>
        </p:txBody>
      </p:sp>
      <p:sp>
        <p:nvSpPr>
          <p:cNvPr id="48" name="TextBox 47"/>
          <p:cNvSpPr txBox="1"/>
          <p:nvPr/>
        </p:nvSpPr>
        <p:spPr>
          <a:xfrm>
            <a:off x="942308" y="2250462"/>
            <a:ext cx="10453255" cy="3045577"/>
          </a:xfrm>
          <a:prstGeom prst="rect">
            <a:avLst/>
          </a:prstGeom>
          <a:noFill/>
        </p:spPr>
        <p:txBody>
          <a:bodyPr wrap="square" rtlCol="0">
            <a:spAutoFit/>
          </a:bodyPr>
          <a:lstStyle/>
          <a:p>
            <a:pPr algn="just" rtl="1">
              <a:lnSpc>
                <a:spcPct val="107000"/>
              </a:lnSpc>
              <a:spcAft>
                <a:spcPts val="750"/>
              </a:spcAft>
            </a:pP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أما معظم الدراسات قد صنفت أبعاد سلوك المواطنة التنظيمية إلى خمسة أبعاد وفقا لتصنيف </a:t>
            </a:r>
            <a:r>
              <a:rPr lang="ar-SA" sz="1800" kern="0" dirty="0" err="1">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أورجان</a:t>
            </a: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en-GB"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Organ</a:t>
            </a: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عام 1988، وهى: الإيثار (المساعدة الوظيفية)، والكياسة (اللياقة واللطف)، والسلوك الحضاري، والروح الرياضية، والالتزام العام (وعي الضمير) وفيما يلى تفصيلًا لتلك الأبعاد الخمس:</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   </a:t>
            </a:r>
            <a:r>
              <a:rPr lang="ar-SA" sz="18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الإيثار:</a:t>
            </a: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هو سلوك تطوعي يبرز من خلال تقديم الدعم لزملاء العمل في أداء عملهم بالشكل الذي يقوي العلاقات الإنسانية فيما بين العاملين، مثل مساعدة الزملاء الجدد، ومساعدة زملاء العمل ممن لديهم أعباء عمل كثيرة . </a:t>
            </a:r>
            <a:endParaRPr lang="ar-EG"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07000"/>
              </a:lnSpc>
              <a:spcAft>
                <a:spcPts val="750"/>
              </a:spcAft>
            </a:pP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‌ب.  </a:t>
            </a:r>
            <a:r>
              <a:rPr lang="ar-SA" sz="18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الكياسة</a:t>
            </a: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وهو سلوك يهدف إلى حل المشاكل بين العاملين فيما بينهم، وبينهم وبين العملاء، ويعكس مدى مساهمة العامل في منع المشكلات التي يمكن أن يتعرض له زملائه. </a:t>
            </a:r>
            <a:endParaRPr lang="ar-EG"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07000"/>
              </a:lnSpc>
              <a:spcAft>
                <a:spcPts val="750"/>
              </a:spcAft>
            </a:pPr>
            <a:r>
              <a:rPr lang="ar-SA" sz="1800" kern="0" dirty="0">
                <a:effectLst/>
                <a:latin typeface="Segoe UI" panose="020B0502040204020203" pitchFamily="34" charset="0"/>
                <a:ea typeface="Times New Roman" panose="02020603050405020304" pitchFamily="18" charset="0"/>
                <a:cs typeface="Segoe UI" panose="020B0502040204020203" pitchFamily="34" charset="0"/>
              </a:rPr>
              <a:t>‌ج.   </a:t>
            </a:r>
            <a:r>
              <a:rPr lang="ar-SA" sz="1800" b="1" kern="0" dirty="0">
                <a:effectLst/>
                <a:latin typeface="Segoe UI" panose="020B0502040204020203" pitchFamily="34" charset="0"/>
                <a:ea typeface="Times New Roman" panose="02020603050405020304" pitchFamily="18" charset="0"/>
                <a:cs typeface="Segoe UI" panose="020B0502040204020203" pitchFamily="34" charset="0"/>
              </a:rPr>
              <a:t>السلوك الحضاري</a:t>
            </a:r>
            <a:r>
              <a:rPr lang="ar-SA" sz="1800" kern="0" dirty="0">
                <a:effectLst/>
                <a:latin typeface="Segoe UI" panose="020B0502040204020203" pitchFamily="34" charset="0"/>
                <a:ea typeface="Times New Roman" panose="02020603050405020304" pitchFamily="18" charset="0"/>
                <a:cs typeface="Segoe UI" panose="020B0502040204020203" pitchFamily="34" charset="0"/>
              </a:rPr>
              <a:t>: عبارة عن السلوكيات التي يقوم بها العاملون بهدف المساهمة في تقديم مقترحات تفيد المنظمة وتسهم في تطويرها، كذلك الحرص على حضور الاجتماعات، والتحدث عن المنظمة بطريقة </a:t>
            </a:r>
            <a:r>
              <a:rPr lang="ar-EG" sz="1800" kern="100" dirty="0">
                <a:effectLst/>
                <a:latin typeface="Segoe UI" panose="020B0502040204020203" pitchFamily="34" charset="0"/>
                <a:ea typeface="Calibri" panose="020F0502020204030204" pitchFamily="34" charset="0"/>
                <a:cs typeface="Segoe UI" panose="020B0502040204020203" pitchFamily="34" charset="0"/>
              </a:rPr>
              <a:t>إيجابية.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643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942308" y="1911268"/>
            <a:ext cx="10487692" cy="2942472"/>
          </a:xfrm>
          <a:prstGeom prst="rect">
            <a:avLst/>
          </a:prstGeom>
          <a:noFill/>
        </p:spPr>
        <p:txBody>
          <a:bodyPr wrap="square" rtlCol="0">
            <a:spAutoFit/>
          </a:bodyPr>
          <a:lstStyle/>
          <a:p>
            <a:pPr algn="just" rtl="1">
              <a:lnSpc>
                <a:spcPct val="107000"/>
              </a:lnSpc>
              <a:spcAft>
                <a:spcPts val="750"/>
              </a:spcAft>
            </a:pPr>
            <a:r>
              <a:rPr lang="ar-SA" sz="2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‌د. </a:t>
            </a:r>
            <a:r>
              <a:rPr lang="ar-SA" sz="24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الروح الرياضية:</a:t>
            </a:r>
            <a:r>
              <a:rPr lang="ar-SA" sz="2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ويعبر عن مدى استعداد العامل لتقبل بعض الاحباطات والمضايقات التنظيمية العرضية دون امتعاض أو شكوى، وهنا يكون الفرد العامل مستعدًا للتضحية باهتماماته من أجل مصلحة فريق العمل. </a:t>
            </a:r>
            <a:endParaRPr lang="ar-EG" sz="2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07000"/>
              </a:lnSpc>
              <a:spcAft>
                <a:spcPts val="750"/>
              </a:spcAft>
            </a:pPr>
            <a:r>
              <a:rPr lang="ar-SA" sz="2400" kern="0" dirty="0">
                <a:effectLst/>
                <a:latin typeface="Segoe UI" panose="020B0502040204020203" pitchFamily="34" charset="0"/>
                <a:ea typeface="Times New Roman" panose="02020603050405020304" pitchFamily="18" charset="0"/>
                <a:cs typeface="Segoe UI" panose="020B0502040204020203" pitchFamily="34" charset="0"/>
              </a:rPr>
              <a:t>‌</a:t>
            </a:r>
            <a:r>
              <a:rPr lang="ar-EG" sz="2400" kern="0" dirty="0">
                <a:effectLst/>
                <a:latin typeface="Segoe UI" panose="020B0502040204020203" pitchFamily="34" charset="0"/>
                <a:ea typeface="Times New Roman" panose="02020603050405020304" pitchFamily="18" charset="0"/>
                <a:cs typeface="Segoe UI" panose="020B0502040204020203" pitchFamily="34" charset="0"/>
              </a:rPr>
              <a:t>ه.</a:t>
            </a:r>
            <a:r>
              <a:rPr lang="ar-SA" sz="2400" kern="0" dirty="0">
                <a:effectLst/>
                <a:latin typeface="Segoe UI" panose="020B0502040204020203" pitchFamily="34" charset="0"/>
                <a:ea typeface="Times New Roman" panose="02020603050405020304" pitchFamily="18" charset="0"/>
                <a:cs typeface="Segoe UI" panose="020B0502040204020203" pitchFamily="34" charset="0"/>
              </a:rPr>
              <a:t>الالتزام</a:t>
            </a:r>
            <a:r>
              <a:rPr lang="ar-SA" sz="2400" b="1" kern="0" dirty="0">
                <a:effectLst/>
                <a:latin typeface="Segoe UI" panose="020B0502040204020203" pitchFamily="34" charset="0"/>
                <a:ea typeface="Times New Roman" panose="02020603050405020304" pitchFamily="18" charset="0"/>
                <a:cs typeface="Segoe UI" panose="020B0502040204020203" pitchFamily="34" charset="0"/>
              </a:rPr>
              <a:t> العام</a:t>
            </a:r>
            <a:r>
              <a:rPr lang="ar-SA" sz="2400" kern="0" dirty="0">
                <a:effectLst/>
                <a:latin typeface="Segoe UI" panose="020B0502040204020203" pitchFamily="34" charset="0"/>
                <a:ea typeface="Times New Roman" panose="02020603050405020304" pitchFamily="18" charset="0"/>
                <a:cs typeface="Segoe UI" panose="020B0502040204020203" pitchFamily="34" charset="0"/>
              </a:rPr>
              <a:t>: يشمل هذا السلوك ما هو أبعد من المتطلبات المحددة من قبل المنظمة، مثل العمل بعد ساعات العمل الرسمية، والحضور مبكرًا إلى العمل، والحرص على عدم التغيب عن العمل إلا للضرورة القصوى، والدقة في المواعيد، وعدم قضاء وقت العمل في الأحاديث الشخصية.</a:t>
            </a:r>
            <a:endParaRPr lang="en-GB" sz="24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847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04291"/>
            <a:ext cx="10632412" cy="4051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942309" y="2101396"/>
            <a:ext cx="10307384" cy="4135927"/>
          </a:xfrm>
          <a:prstGeom prst="rect">
            <a:avLst/>
          </a:prstGeom>
          <a:noFill/>
        </p:spPr>
        <p:txBody>
          <a:bodyPr wrap="square" rtlCol="0">
            <a:spAutoFit/>
          </a:bodyPr>
          <a:lstStyle/>
          <a:p>
            <a:pPr algn="just" rtl="1">
              <a:lnSpc>
                <a:spcPct val="107000"/>
              </a:lnSpc>
              <a:spcAft>
                <a:spcPts val="750"/>
              </a:spcAft>
            </a:pPr>
            <a:r>
              <a:rPr lang="ar-SA" sz="2000" b="1" kern="100" dirty="0">
                <a:effectLst/>
                <a:latin typeface="Segoe UI" panose="020B0502040204020203" pitchFamily="34" charset="0"/>
                <a:ea typeface="Calibri" panose="020F0502020204030204" pitchFamily="34" charset="0"/>
                <a:cs typeface="Segoe UI" panose="020B0502040204020203" pitchFamily="34" charset="0"/>
              </a:rPr>
              <a:t>- </a:t>
            </a:r>
            <a:r>
              <a:rPr lang="ar-SA" sz="18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معوقات سلوك المواطنة التنظيمية والتغلب عليها</a:t>
            </a:r>
            <a:r>
              <a:rPr lang="en-GB" sz="18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يعترض تبنى العاملين بالمؤسسات سلوكيات المواطنة التنظيمية العديد من المعوقات والتي تقف</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حائلًا دون اظهار تلك السلوكيات المرغوبة ، ومن هذه المعوقات ما يلي: </a:t>
            </a:r>
            <a:endParaRPr lang="ar-EG"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07000"/>
              </a:lnSpc>
              <a:spcAft>
                <a:spcPts val="750"/>
              </a:spcAft>
            </a:pP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      ضعف القيادة الإدارية في احتواء العاملين بالأساليب الحديثة في تعزيز الولاء والانتماء لديهم، من خلال عدم مشاركتهم في صناعة القرارات المهمة بالمنظمة، وهذا يضعف اهتمامهم بالعمل الرسم</a:t>
            </a:r>
            <a:r>
              <a:rPr lang="ar-EG"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ي</a:t>
            </a: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فما بال سلوكيات التطوع الاضافية.</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‌ب.  ضعف اهتمام المنظمة بإرضاء العاملين لديها معنويًا وماديًا.</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‌ج.   الافتقار إلى تحقيق العدالة التنظيمية بين العاملين بالمنظمة.</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كما </a:t>
            </a:r>
            <a:r>
              <a:rPr lang="ar-EG"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يتم إضافة مجموعة معوقات </a:t>
            </a: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للمعوقات السابقة أن عجز الثقافة التنظيمية في تخفيف ضغوط العمل ، وتدني مستوى الثقة بين العاملين مع قياداتهم، وعدم الاستقرار الإداري والوظيفي من المعوقات التي تحول دون ظهور سلوكيات المواطنة التنظيمية.</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5298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1126836" y="2338121"/>
            <a:ext cx="9993746" cy="1064715"/>
          </a:xfrm>
          <a:prstGeom prst="rect">
            <a:avLst/>
          </a:prstGeom>
          <a:noFill/>
        </p:spPr>
        <p:txBody>
          <a:bodyPr wrap="square" rtlCol="0">
            <a:spAutoFit/>
          </a:bodyPr>
          <a:lstStyle/>
          <a:p>
            <a:pPr algn="just" rtl="1">
              <a:lnSpc>
                <a:spcPct val="107000"/>
              </a:lnSpc>
              <a:spcAft>
                <a:spcPts val="800"/>
              </a:spcAft>
            </a:pPr>
            <a:r>
              <a:rPr lang="ar-SA" sz="2000" kern="0" dirty="0">
                <a:effectLst/>
                <a:latin typeface="Segoe UI" panose="020B0502040204020203" pitchFamily="34" charset="0"/>
                <a:ea typeface="Times New Roman" panose="02020603050405020304" pitchFamily="18" charset="0"/>
                <a:cs typeface="Segoe UI" panose="020B0502040204020203" pitchFamily="34" charset="0"/>
              </a:rPr>
              <a:t>ومن أساليب التغلب على تلك المعوقات: ضرورة الاهتمام بالعلاقات الإنسانية وتشجيع الاتصالات غير الرسمية بجانب العلاقات الرسمية، واتسام القيادات بالمرونة مما يحفز العاملين إلى الإبداع، وإتاحة المزيد من المشاركة في صنع القرارات المهمة بالمنظمة</a:t>
            </a:r>
            <a:endParaRPr lang="en-GB" sz="2000" b="1"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64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69948" y="2209435"/>
            <a:ext cx="10307384" cy="2413866"/>
          </a:xfrm>
          <a:prstGeom prst="rect">
            <a:avLst/>
          </a:prstGeom>
          <a:noFill/>
        </p:spPr>
        <p:txBody>
          <a:bodyPr wrap="square" rtlCol="0">
            <a:spAutoFit/>
          </a:bodyPr>
          <a:lstStyle/>
          <a:p>
            <a:pPr algn="r">
              <a:lnSpc>
                <a:spcPts val="2625"/>
              </a:lnSpc>
              <a:spcAft>
                <a:spcPts val="750"/>
              </a:spcAft>
            </a:pP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أهمية السلوك الأخلاقي في القيادة الأخلاقية: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ts val="3150"/>
              </a:lnSpc>
              <a:spcBef>
                <a:spcPts val="1125"/>
              </a:spcBef>
              <a:spcAft>
                <a:spcPts val="150"/>
              </a:spcAft>
            </a:pP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بناء الثقة والنزاهة في القيادة</a:t>
            </a:r>
            <a:r>
              <a:rPr lang="ar-E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ts val="2625"/>
              </a:lnSpc>
              <a:spcAft>
                <a:spcPts val="750"/>
              </a:spcAft>
            </a:pPr>
            <a:r>
              <a:rPr lang="en-GB"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يعد بناء الثقة والنزاهة في القيادة أمراً ضرورياً لخلق بيئة عمل إيجابية وأخلاقية. الثقة هي الأساس الذي يتم فيه بناء القيادة الفعالة، لأنها تعزز التواصل المفتوح والتعاون ومشاركة الموظفين. عندما يظهر القادة النزاهة، فإنهم يلهمون الثقة والاحترام بين أعضاء فريقهم، مما يؤدي إلى زيادة الولاء والالتزام. </a:t>
            </a:r>
            <a:r>
              <a:rPr lang="ar-E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يمكن الحصول على العديد من الأفكار حول أهمية الثقة والنزاهة في القيادة</a:t>
            </a:r>
            <a:r>
              <a:rPr lang="ar-EG"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 من خلال </a:t>
            </a:r>
            <a:r>
              <a:rPr lang="ar-EG" sz="2000" kern="0" dirty="0">
                <a:solidFill>
                  <a:srgbClr val="000000"/>
                </a:solidFill>
                <a:highlight>
                  <a:srgbClr val="FFFF00"/>
                </a:highlight>
                <a:latin typeface="Segoe UI" panose="020B0502040204020203" pitchFamily="34" charset="0"/>
                <a:ea typeface="Times New Roman" panose="02020603050405020304" pitchFamily="18" charset="0"/>
                <a:cs typeface="Segoe UI" panose="020B0502040204020203" pitchFamily="34" charset="0"/>
              </a:rPr>
              <a:t>ما يلي النقاط التالية:        </a:t>
            </a:r>
            <a:endParaRPr lang="en-GB" sz="2000" kern="100" dirty="0">
              <a:effectLst/>
              <a:highlight>
                <a:srgbClr val="FFFF00"/>
              </a:highligh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055907"/>
            <a:ext cx="4375776" cy="8020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7245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942308" y="2250462"/>
            <a:ext cx="10453255" cy="3642216"/>
          </a:xfrm>
          <a:prstGeom prst="rect">
            <a:avLst/>
          </a:prstGeom>
          <a:noFill/>
        </p:spPr>
        <p:txBody>
          <a:bodyPr wrap="square" rtlCol="0">
            <a:spAutoFit/>
          </a:bodyPr>
          <a:lstStyle/>
          <a:p>
            <a:pPr algn="r">
              <a:lnSpc>
                <a:spcPct val="107000"/>
              </a:lnSpc>
              <a:spcAft>
                <a:spcPts val="800"/>
              </a:spcAft>
            </a:pPr>
            <a:r>
              <a:rPr lang="ar-EG" sz="1800" kern="0" dirty="0">
                <a:effectLst/>
                <a:latin typeface="Segoe UI" panose="020B0502040204020203" pitchFamily="34" charset="0"/>
                <a:ea typeface="Times New Roman" panose="02020603050405020304" pitchFamily="18" charset="0"/>
                <a:cs typeface="Segoe UI" panose="020B0502040204020203" pitchFamily="34" charset="0"/>
              </a:rPr>
              <a:t>- الشفافية: </a:t>
            </a:r>
          </a:p>
          <a:p>
            <a:pPr algn="r">
              <a:lnSpc>
                <a:spcPct val="107000"/>
              </a:lnSpc>
              <a:spcAft>
                <a:spcPts val="800"/>
              </a:spcAft>
            </a:pPr>
            <a:r>
              <a:rPr lang="ar-SA" sz="1800" kern="0" dirty="0">
                <a:effectLst/>
                <a:latin typeface="Segoe UI" panose="020B0502040204020203" pitchFamily="34" charset="0"/>
                <a:ea typeface="Times New Roman" panose="02020603050405020304" pitchFamily="18" charset="0"/>
                <a:cs typeface="Segoe UI" panose="020B0502040204020203" pitchFamily="34" charset="0"/>
              </a:rPr>
              <a:t>القادة الشفافية في أفعالهم وقراراتهم يبنون الثقة مع أعضاء فريقهم. من خلال مشاركة المعلومات علناً، وشرح الأساس المنطقي وراء القرارات، والصراحة بشأن التحديات أو الأخطاء، يخلق القادة جواً من الثقة حيث يشعر الموظفون بالتقدير والإدراج. على سبيل المثال، يوضح القائد الذي يعترف بالخطأ ويتحمل المسؤولية عن ذلك بدلاً من تحويل اللوم على الآخرين النزاهة ويكسب ثقة فريقهم</a:t>
            </a:r>
            <a:r>
              <a:rPr lang="ar-EG" sz="1800" kern="0" dirty="0">
                <a:effectLst/>
                <a:latin typeface="Segoe UI" panose="020B0502040204020203" pitchFamily="34" charset="0"/>
                <a:ea typeface="Times New Roman" panose="02020603050405020304" pitchFamily="18" charset="0"/>
                <a:cs typeface="Segoe UI" panose="020B0502040204020203" pitchFamily="34" charset="0"/>
              </a:rPr>
              <a:t>.</a:t>
            </a:r>
          </a:p>
          <a:p>
            <a:pPr algn="r">
              <a:lnSpc>
                <a:spcPct val="107000"/>
              </a:lnSpc>
              <a:spcAft>
                <a:spcPts val="800"/>
              </a:spcAft>
            </a:pPr>
            <a:r>
              <a:rPr lang="ar-EG" sz="1800" kern="0" dirty="0">
                <a:effectLst/>
                <a:latin typeface="Segoe UI" panose="020B0502040204020203" pitchFamily="34" charset="0"/>
                <a:ea typeface="Times New Roman" panose="02020603050405020304" pitchFamily="18" charset="0"/>
                <a:cs typeface="Segoe UI" panose="020B0502040204020203" pitchFamily="34" charset="0"/>
              </a:rPr>
              <a:t>- </a:t>
            </a:r>
            <a:r>
              <a:rPr lang="ar-SA" sz="1800" kern="0" dirty="0">
                <a:effectLst/>
                <a:latin typeface="Segoe UI" panose="020B0502040204020203" pitchFamily="34" charset="0"/>
                <a:ea typeface="Times New Roman" panose="02020603050405020304" pitchFamily="18" charset="0"/>
                <a:cs typeface="Segoe UI" panose="020B0502040204020203" pitchFamily="34" charset="0"/>
              </a:rPr>
              <a:t>الاتساق</a:t>
            </a:r>
            <a:endParaRPr lang="ar-EG" sz="1800" kern="0" dirty="0">
              <a:effectLst/>
              <a:latin typeface="Segoe UI" panose="020B0502040204020203" pitchFamily="34" charset="0"/>
              <a:ea typeface="Times New Roman" panose="02020603050405020304" pitchFamily="18" charset="0"/>
              <a:cs typeface="Segoe UI" panose="020B0502040204020203" pitchFamily="34" charset="0"/>
            </a:endParaRPr>
          </a:p>
          <a:p>
            <a:pPr algn="r">
              <a:lnSpc>
                <a:spcPct val="107000"/>
              </a:lnSpc>
              <a:spcAft>
                <a:spcPts val="800"/>
              </a:spcAft>
            </a:pPr>
            <a:r>
              <a:rPr lang="ar-SA" sz="1800" kern="0" dirty="0">
                <a:effectLst/>
                <a:latin typeface="Segoe UI" panose="020B0502040204020203" pitchFamily="34" charset="0"/>
                <a:ea typeface="Times New Roman" panose="02020603050405020304" pitchFamily="18" charset="0"/>
                <a:cs typeface="Segoe UI" panose="020B0502040204020203" pitchFamily="34" charset="0"/>
              </a:rPr>
              <a:t>الاتساق في السلوك هو جانب رئيسي آخر لبناء الثقة والنزاهة. عندما يتصرف القادة باستمرار بما يتماشى مع قيمهم ومبادئهم، يرى الموظفون لهم كأفراد جديرين بالثقة يمكن الاعتماد عليهم. وعلى العكس من ذلك، فإن القادة الذين يظهرون السلوك غير المتسق يقتلون الثقة داخل فرقهم. على سبيل المثال، إذا كان زعيم يبشر بأهمية الالتزام بالمواعيد ولكنه في كثير من الأحيان يتأخر إلى الاجتماعات بأنفسهم، فإنه يرسل رسالة مفادها أن كلماتهم لا تتماشى مع أفعالهم</a:t>
            </a:r>
            <a:endParaRPr lang="ar-EG" sz="1800" kern="0" dirty="0">
              <a:effectLst/>
              <a:latin typeface="Segoe UI" panose="020B0502040204020203" pitchFamily="34" charset="0"/>
              <a:ea typeface="Times New Roman" panose="02020603050405020304" pitchFamily="18"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7947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2101396"/>
            <a:ext cx="10763224" cy="42268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1117601" y="2185400"/>
            <a:ext cx="9827490" cy="3703258"/>
          </a:xfrm>
          <a:prstGeom prst="rect">
            <a:avLst/>
          </a:prstGeom>
          <a:noFill/>
        </p:spPr>
        <p:txBody>
          <a:bodyPr wrap="square" rtlCol="0">
            <a:spAutoFit/>
          </a:bodyPr>
          <a:lstStyle/>
          <a:p>
            <a:pPr algn="r">
              <a:lnSpc>
                <a:spcPts val="2625"/>
              </a:lnSpc>
              <a:spcAft>
                <a:spcPts val="750"/>
              </a:spcAft>
            </a:pPr>
            <a:r>
              <a:rPr lang="ar-EG"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التعاطف</a:t>
            </a:r>
            <a:endParaRPr lang="ar-EG"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r">
              <a:lnSpc>
                <a:spcPts val="2625"/>
              </a:lnSpc>
              <a:spcAft>
                <a:spcPts val="750"/>
              </a:spcAft>
            </a:pP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القادة الذين يظهرون التعاطف مع أعضاء فريقهم يبنون الثقة من خلال إثبات أنهم يهتمون بصدق برفاههم. من خلال الاستماع بنشاط إلى المخاوف، وتوفير الدعم خلال الأوقات الصعبة، وإظهار الفهم نحو وجهات نظر مختلفة، يخلق القادة بيئة يشعر فيها الموظفون بالأمان للتعبير عن أنفسهم علانية. هذا يعزز الثقة حيث يعتقد الموظفون أن زعيمهم لديه مصالحهم في القلب</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ts val="2625"/>
              </a:lnSpc>
              <a:spcAft>
                <a:spcPts val="750"/>
              </a:spcAft>
            </a:pPr>
            <a:r>
              <a:rPr lang="ar-EG" sz="1800" kern="0" dirty="0">
                <a:effectLst/>
                <a:latin typeface="Segoe UI" panose="020B0502040204020203" pitchFamily="34" charset="0"/>
                <a:ea typeface="Times New Roman" panose="02020603050405020304" pitchFamily="18" charset="0"/>
                <a:cs typeface="Segoe UI" panose="020B0502040204020203" pitchFamily="34" charset="0"/>
              </a:rPr>
              <a:t>- اتخاذ القرارات القيادية:  </a:t>
            </a:r>
          </a:p>
          <a:p>
            <a:pPr algn="r">
              <a:lnSpc>
                <a:spcPts val="2625"/>
              </a:lnSpc>
              <a:spcAft>
                <a:spcPts val="750"/>
              </a:spcAft>
            </a:pPr>
            <a:r>
              <a:rPr lang="en-GB"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اتخاذ القرارات الأخلاقية باستمرار هو جانب أساسي لبناء الثقة والنزاهة في القيادة. عندما يعطي القادة الأولوية للاعتبارات الأخلاقية على المكاسب الشخصية أو الفوائد قصيرة الأجل، فإنهم يثبتون أنفسهم كنماذج قدوة للسلوك الأخلاقي داخل المنظمة. على سبيل المثال، يرسل القائد الذي يرفض الانخراط في ممارسات غير أخلاقية، حتى لو كان ذلك يعني التضحية بالأرباح المحتملة، رسالة قوية حول التزامهم بالنزاهة</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03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617280" y="1775572"/>
            <a:ext cx="10812720" cy="2600392"/>
          </a:xfrm>
          <a:prstGeom prst="rect">
            <a:avLst/>
          </a:prstGeom>
          <a:noFill/>
        </p:spPr>
        <p:txBody>
          <a:bodyPr wrap="square" rtlCol="0">
            <a:spAutoFit/>
          </a:bodyPr>
          <a:lstStyle/>
          <a:p>
            <a:pPr algn="r">
              <a:lnSpc>
                <a:spcPts val="3150"/>
              </a:lnSpc>
              <a:spcBef>
                <a:spcPts val="1125"/>
              </a:spcBef>
              <a:spcAft>
                <a:spcPts val="150"/>
              </a:spcAft>
            </a:pPr>
            <a:r>
              <a:rPr lang="ar-EG"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ت</a:t>
            </a:r>
            <a:r>
              <a:rPr lang="ar-SA"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عزيز ثقافة القيادة الأخلاقية</a:t>
            </a:r>
            <a:endParaRPr lang="en-GB" kern="100" dirty="0">
              <a:latin typeface="Segoe UI" panose="020B0502040204020203" pitchFamily="34" charset="0"/>
              <a:ea typeface="Calibri" panose="020F0502020204030204" pitchFamily="34" charset="0"/>
              <a:cs typeface="Segoe UI" panose="020B0502040204020203" pitchFamily="34" charset="0"/>
            </a:endParaRPr>
          </a:p>
          <a:p>
            <a:pPr algn="r">
              <a:lnSpc>
                <a:spcPts val="2625"/>
              </a:lnSpc>
              <a:spcAft>
                <a:spcPts val="750"/>
              </a:spcAft>
            </a:pPr>
            <a:r>
              <a:rPr lang="ar-SA"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يعد تعزيز ثقافة القيادة الأخلاقية أمراً ضرورياً للمنظمات أن تزدهر في المشهد التجاري المعقد والمتغير باستمرار. تحدد القيادة الأخلاقية نغمة المنظمة، والتي تؤثر على سلوك وأعضائها. إنه يخلق بيئة يتم فيها تقدير النزاهة والشفافية والمساءلة، مما يؤدي إلى زيادة الثقة، ومشاركة الموظفين، وفي النهاية النجاح التنظيمي</a:t>
            </a:r>
            <a:r>
              <a:rPr lang="en-GB"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a:t>
            </a:r>
            <a:endParaRPr lang="en-GB" kern="100" dirty="0">
              <a:latin typeface="Segoe UI" panose="020B0502040204020203" pitchFamily="34" charset="0"/>
              <a:ea typeface="Calibri" panose="020F0502020204030204" pitchFamily="34" charset="0"/>
              <a:cs typeface="Segoe UI" panose="020B0502040204020203" pitchFamily="34" charset="0"/>
            </a:endParaRPr>
          </a:p>
          <a:p>
            <a:pPr algn="r">
              <a:lnSpc>
                <a:spcPts val="2625"/>
              </a:lnSpc>
              <a:spcAft>
                <a:spcPts val="750"/>
              </a:spcAft>
            </a:pPr>
            <a:r>
              <a:rPr lang="ar-EG"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1- </a:t>
            </a:r>
            <a:r>
              <a:rPr lang="ar-SA"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يعمل القادة الأخلاقيون كنماذج لأتباعهم من خلال إظهار السلوك الأخلاقي باستمرار في أفعالهم وقراراتهم إنهم يدعمون المعايير الأخلاقية العالية ويتصرفون بنزاهة، ويلهمون الآخرين لفعل الشيء نفسه. على سبيل المثال، يشجع الرئيس التنفيذي الذي يعترف علنا بالأخطاء ويتحمل المسؤولية عنهم على ثقافة المساءلة داخل المنظمة</a:t>
            </a:r>
            <a:endParaRPr lang="en-GB" kern="100" dirty="0">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6807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942308" y="1775572"/>
            <a:ext cx="10487692" cy="3349635"/>
          </a:xfrm>
          <a:prstGeom prst="rect">
            <a:avLst/>
          </a:prstGeom>
          <a:noFill/>
        </p:spPr>
        <p:txBody>
          <a:bodyPr wrap="square" rtlCol="0">
            <a:spAutoFit/>
          </a:bodyPr>
          <a:lstStyle/>
          <a:p>
            <a:pPr algn="r">
              <a:lnSpc>
                <a:spcPts val="2625"/>
              </a:lnSpc>
              <a:spcAft>
                <a:spcPts val="750"/>
              </a:spcAft>
            </a:pPr>
            <a:r>
              <a:rPr lang="en-GB" sz="2000" b="1" kern="0" dirty="0">
                <a:effectLst/>
                <a:latin typeface="Segoe UI" panose="020B0502040204020203" pitchFamily="34" charset="0"/>
                <a:ea typeface="Times New Roman" panose="02020603050405020304" pitchFamily="18" charset="0"/>
                <a:cs typeface="Segoe UI" panose="020B0502040204020203" pitchFamily="34" charset="0"/>
              </a:rPr>
              <a:t> </a:t>
            </a:r>
            <a:r>
              <a:rPr lang="ar-EG" b="1" kern="0" dirty="0">
                <a:effectLst/>
                <a:latin typeface="Segoe UI" panose="020B0502040204020203" pitchFamily="34" charset="0"/>
                <a:ea typeface="Times New Roman" panose="02020603050405020304" pitchFamily="18" charset="0"/>
                <a:cs typeface="Segoe UI" panose="020B0502040204020203" pitchFamily="34" charset="0"/>
              </a:rPr>
              <a:t>2-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التواصل الواضح للقيم</a:t>
            </a:r>
            <a:endParaRPr lang="ar-E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r">
              <a:lnSpc>
                <a:spcPts val="2625"/>
              </a:lnSpc>
              <a:spcAft>
                <a:spcPts val="750"/>
              </a:spcAft>
            </a:pPr>
            <a:r>
              <a:rPr lang="en-GB"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ينقل القادة الأخلاقيون قيم وتوقعات مؤسستهم فيما يتعلق بالسلوك الأخلاقي بوضوح وثابت</a:t>
            </a:r>
            <a:r>
              <a:rPr lang="ar-E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من خلال التعبير عن هذه القيم من خلال بيانات المهمة، أو رموز السلوك، أو قنوات الاتصال العادية، يضمن القادة أن يفهم الموظفون ما هو متوقع منهم. يساعد هذا الوضوح في إنشاء فهم مشترك للسلوك الأخلاقي في جميع أنحاء المنظمة</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r"/>
            <a:r>
              <a:rPr lang="ar-EG" kern="0" dirty="0">
                <a:effectLst/>
                <a:latin typeface="Segoe UI" panose="020B0502040204020203" pitchFamily="34" charset="0"/>
                <a:ea typeface="Times New Roman" panose="02020603050405020304" pitchFamily="18" charset="0"/>
                <a:cs typeface="Segoe UI" panose="020B0502040204020203" pitchFamily="34" charset="0"/>
              </a:rPr>
              <a:t>3- تشجيع الحوار المفتوح.</a:t>
            </a:r>
          </a:p>
          <a:p>
            <a:pPr algn="r"/>
            <a:r>
              <a:rPr lang="en-GB" kern="0" dirty="0">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effectLst/>
                <a:latin typeface="Segoe UI" panose="020B0502040204020203" pitchFamily="34" charset="0"/>
                <a:ea typeface="Times New Roman" panose="02020603050405020304" pitchFamily="18" charset="0"/>
                <a:cs typeface="Segoe UI" panose="020B0502040204020203" pitchFamily="34" charset="0"/>
              </a:rPr>
              <a:t>يعزز القادة الأخلاقيون بيئة يتم فيها تشجيع الحوار المفتوح ويتم تقييم المنظورات المتنوعة</a:t>
            </a:r>
            <a:r>
              <a:rPr lang="ar-EG" kern="0" dirty="0">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effectLst/>
                <a:latin typeface="Segoe UI" panose="020B0502040204020203" pitchFamily="34" charset="0"/>
                <a:ea typeface="Times New Roman" panose="02020603050405020304" pitchFamily="18" charset="0"/>
                <a:cs typeface="Segoe UI" panose="020B0502040204020203" pitchFamily="34" charset="0"/>
              </a:rPr>
              <a:t> إنهم يخلقون فرصاً للموظفين للتعبير عن المخاوف أو رفع المعضلات الأخلاقية دون خوف من الانتقام. من خلال الاستماع بنشاط إلى وجهات نظر مختلفة والمشاركة في المناقشات البناءة، يمكن للقادة معالجة القضايا الأخلاقية المحتملة بشكل استباقي</a:t>
            </a:r>
            <a:r>
              <a:rPr lang="ar-EG" kern="0" dirty="0">
                <a:effectLst/>
                <a:latin typeface="Segoe UI" panose="020B0502040204020203" pitchFamily="34" charset="0"/>
                <a:ea typeface="Times New Roman" panose="02020603050405020304" pitchFamily="18" charset="0"/>
                <a:cs typeface="Segoe UI" panose="020B0502040204020203" pitchFamily="34" charset="0"/>
              </a:rPr>
              <a:t>.</a:t>
            </a:r>
            <a:endParaRPr lang="ar-EG"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284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762000" y="1799631"/>
            <a:ext cx="10487692" cy="4154984"/>
          </a:xfrm>
          <a:prstGeom prst="rect">
            <a:avLst/>
          </a:prstGeom>
          <a:noFill/>
        </p:spPr>
        <p:txBody>
          <a:bodyPr wrap="square" rtlCol="0">
            <a:spAutoFit/>
          </a:bodyPr>
          <a:lstStyle/>
          <a:p>
            <a:pPr algn="r">
              <a:lnSpc>
                <a:spcPts val="2625"/>
              </a:lnSpc>
              <a:spcAft>
                <a:spcPts val="750"/>
              </a:spcAft>
            </a:pPr>
            <a:r>
              <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4- </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توفير التدريب والموارد الأخلاقية</a:t>
            </a:r>
            <a:endPar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r">
              <a:lnSpc>
                <a:spcPts val="2625"/>
              </a:lnSpc>
              <a:spcAft>
                <a:spcPts val="750"/>
              </a:spcAft>
            </a:pPr>
            <a: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يمكن للمؤسسات دعم القيادة الأخلاقية من خلال توفير برامج تدريبية تعزز فهم الموظفين للأخلاقيات وتزويدهم بالمهارات اللازمة للتنقل في المواقف الأخلاقية المعقدة. يمكن أن تشمل هذه البرامج دراسات الحالة أو ورش العمل أو الوحدات النمطية عبر الإنترنت التي تعزز التفكير النقدي واتخاذ القرارات الأخلاقية</a:t>
            </a:r>
            <a: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ar-EG" sz="1600" kern="100" dirty="0">
              <a:latin typeface="Segoe UI" panose="020B0502040204020203" pitchFamily="34" charset="0"/>
              <a:ea typeface="Calibri" panose="020F0502020204030204" pitchFamily="34" charset="0"/>
              <a:cs typeface="Segoe UI" panose="020B0502040204020203" pitchFamily="34" charset="0"/>
            </a:endParaRPr>
          </a:p>
          <a:p>
            <a:pPr algn="r">
              <a:lnSpc>
                <a:spcPts val="2625"/>
              </a:lnSpc>
              <a:spcAft>
                <a:spcPts val="750"/>
              </a:spcAft>
            </a:pPr>
            <a:r>
              <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5- </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الاعتراف بالسلوك الأخلاقي ومكافأته</a:t>
            </a:r>
            <a:endPar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r">
              <a:lnSpc>
                <a:spcPts val="2625"/>
              </a:lnSpc>
              <a:spcAft>
                <a:spcPts val="750"/>
              </a:spcAft>
            </a:pPr>
            <a: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يعترف القادة الأخلاقيون ومكافأ</a:t>
            </a:r>
            <a:r>
              <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ة </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الأفراد الذين يظهرون السلوك الأخلاقي المثالي. من خلال التعرف على الموظفين علناً الذين يتخذون قرارات سليمة أو اتخاذ الإجراءات المتوافقة مع قيم المنظمة، يعزز القادة أهمية الأخلاق داخل الثقافة. يمكن أن يكون هذا الاعتراف في شكل الثناء اللفظي أو العروض الترويجية أو غيرها من المكافآت الملموسة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a:r>
              <a:rPr lang="ar-EG" sz="1600" kern="0" dirty="0">
                <a:effectLst/>
                <a:latin typeface="Segoe UI" panose="020B0502040204020203" pitchFamily="34" charset="0"/>
                <a:ea typeface="Times New Roman" panose="02020603050405020304" pitchFamily="18" charset="0"/>
                <a:cs typeface="Segoe UI" panose="020B0502040204020203" pitchFamily="34" charset="0"/>
              </a:rPr>
              <a:t>6-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محاسبة الأفراد</a:t>
            </a:r>
            <a:endParaRPr lang="ar-EG" sz="1600" kern="0" dirty="0">
              <a:effectLst/>
              <a:latin typeface="Segoe UI" panose="020B0502040204020203" pitchFamily="34" charset="0"/>
              <a:ea typeface="Times New Roman" panose="02020603050405020304" pitchFamily="18" charset="0"/>
              <a:cs typeface="Segoe UI" panose="020B0502040204020203" pitchFamily="34" charset="0"/>
            </a:endParaRPr>
          </a:p>
          <a:p>
            <a:pPr algn="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القادة الأخلاقيين يحددون آليات واضحة لمحاسبة الأفراد عن السلوك غير الأخلاقي. ويشمل ذلك تنفيذ تدابير تأديبية عادلة ومتسقة عند حدوث انتهاكات أخلاقية. من خلال القيام بذلك، يرسل القادة رسالة قوية مفادها أنه لن يتم التسامح مع سلوك غير أخلاقي، مما يعزز التزام المنظمة بالقيادة الأخلاقية</a:t>
            </a:r>
            <a:endParaRPr lang="en-GB" sz="1600" b="1"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055907"/>
            <a:ext cx="4375776" cy="8020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6902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762001" y="2338120"/>
            <a:ext cx="10293926" cy="3170099"/>
          </a:xfrm>
          <a:prstGeom prst="rect">
            <a:avLst/>
          </a:prstGeom>
          <a:noFill/>
        </p:spPr>
        <p:txBody>
          <a:bodyPr wrap="square" rtlCol="0">
            <a:spAutoFit/>
          </a:bodyPr>
          <a:lstStyle/>
          <a:p>
            <a:pPr algn="r"/>
            <a:r>
              <a:rPr lang="ar-EG" sz="2000"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ملخص المحاضرة: تناولنا بعض العناصر المهمة تتمثل فيما يلي :</a:t>
            </a:r>
            <a:endParaRPr lang="ar-EG" sz="2000" dirty="0">
              <a:highlight>
                <a:srgbClr val="FFFF00"/>
              </a:highlight>
              <a:latin typeface="Segoe UI" panose="020B0502040204020203" pitchFamily="34" charset="0"/>
              <a:ea typeface="Times New Roman" panose="02020603050405020304" pitchFamily="18" charset="0"/>
              <a:cs typeface="Segoe UI" panose="020B0502040204020203" pitchFamily="34" charset="0"/>
            </a:endParaRPr>
          </a:p>
          <a:p>
            <a:pPr algn="r"/>
            <a:r>
              <a:rPr lang="ar-EG" sz="2000" kern="100" dirty="0">
                <a:latin typeface="Segoe UI" panose="020B0502040204020203" pitchFamily="34" charset="0"/>
                <a:ea typeface="Calibri" panose="020F0502020204030204" pitchFamily="34" charset="0"/>
                <a:cs typeface="Segoe UI" panose="020B0502040204020203" pitchFamily="34" charset="0"/>
              </a:rPr>
              <a:t>1- دور القائد الأخلاقي قي ترسيخ القيم </a:t>
            </a:r>
          </a:p>
          <a:p>
            <a:pPr algn="r"/>
            <a:r>
              <a:rPr lang="ar-EG" sz="2000" kern="100" dirty="0">
                <a:effectLst/>
                <a:latin typeface="Segoe UI" panose="020B0502040204020203" pitchFamily="34" charset="0"/>
                <a:ea typeface="Calibri" panose="020F0502020204030204" pitchFamily="34" charset="0"/>
                <a:cs typeface="Segoe UI" panose="020B0502040204020203" pitchFamily="34" charset="0"/>
              </a:rPr>
              <a:t>2- مكونات القيادة الأخلاقية </a:t>
            </a:r>
          </a:p>
          <a:p>
            <a:pPr algn="r"/>
            <a:r>
              <a:rPr lang="ar-EG" sz="2000" kern="100" dirty="0">
                <a:latin typeface="Segoe UI" panose="020B0502040204020203" pitchFamily="34" charset="0"/>
                <a:ea typeface="Calibri" panose="020F0502020204030204" pitchFamily="34" charset="0"/>
                <a:cs typeface="Segoe UI" panose="020B0502040204020203" pitchFamily="34" charset="0"/>
              </a:rPr>
              <a:t>3- معايير تقييم القيادة الأخلاقية</a:t>
            </a:r>
          </a:p>
          <a:p>
            <a:pPr algn="r"/>
            <a:r>
              <a:rPr lang="ar-EG" sz="2000" kern="100" dirty="0">
                <a:effectLst/>
                <a:latin typeface="Segoe UI" panose="020B0502040204020203" pitchFamily="34" charset="0"/>
                <a:ea typeface="Calibri" panose="020F0502020204030204" pitchFamily="34" charset="0"/>
                <a:cs typeface="Segoe UI" panose="020B0502040204020203" pitchFamily="34" charset="0"/>
              </a:rPr>
              <a:t>4- أساليب القيادة الأخلاقية</a:t>
            </a:r>
          </a:p>
          <a:p>
            <a:pPr algn="r"/>
            <a:r>
              <a:rPr lang="ar-EG" sz="2000" kern="100" dirty="0">
                <a:latin typeface="Segoe UI" panose="020B0502040204020203" pitchFamily="34" charset="0"/>
                <a:ea typeface="Calibri" panose="020F0502020204030204" pitchFamily="34" charset="0"/>
                <a:cs typeface="Segoe UI" panose="020B0502040204020203" pitchFamily="34" charset="0"/>
              </a:rPr>
              <a:t>5- العوامل المؤثرة في القيادة الأخلاقية </a:t>
            </a:r>
          </a:p>
          <a:p>
            <a:pPr algn="r"/>
            <a:r>
              <a:rPr lang="ar-EG" sz="2000" kern="100" dirty="0">
                <a:effectLst/>
                <a:latin typeface="Segoe UI" panose="020B0502040204020203" pitchFamily="34" charset="0"/>
                <a:ea typeface="Calibri" panose="020F0502020204030204" pitchFamily="34" charset="0"/>
                <a:cs typeface="Segoe UI" panose="020B0502040204020203" pitchFamily="34" charset="0"/>
              </a:rPr>
              <a:t>6- المواطنة التنظيمية ومفاهيمها.</a:t>
            </a:r>
          </a:p>
          <a:p>
            <a:pPr algn="r"/>
            <a:r>
              <a:rPr lang="ar-EG" sz="2000" kern="100" dirty="0">
                <a:effectLst/>
                <a:latin typeface="Segoe UI" panose="020B0502040204020203" pitchFamily="34" charset="0"/>
                <a:ea typeface="Calibri" panose="020F0502020204030204" pitchFamily="34" charset="0"/>
                <a:cs typeface="Segoe UI" panose="020B0502040204020203" pitchFamily="34" charset="0"/>
              </a:rPr>
              <a:t>7- العوامل المعززة لسلوك المواطنة التنظيمية.</a:t>
            </a:r>
          </a:p>
          <a:p>
            <a:pPr algn="r"/>
            <a:r>
              <a:rPr lang="ar-EG" sz="2000" kern="100" dirty="0">
                <a:latin typeface="Segoe UI" panose="020B0502040204020203" pitchFamily="34" charset="0"/>
                <a:ea typeface="Calibri" panose="020F0502020204030204" pitchFamily="34" charset="0"/>
                <a:cs typeface="Segoe UI" panose="020B0502040204020203" pitchFamily="34" charset="0"/>
              </a:rPr>
              <a:t>8- العلاقة بين القيادة الأخلاقية وسلوك المواطنة التنظيمية</a:t>
            </a:r>
          </a:p>
          <a:p>
            <a:pPr algn="r"/>
            <a:r>
              <a:rPr lang="ar-EG" sz="2000" kern="100" dirty="0">
                <a:effectLst/>
                <a:latin typeface="Segoe UI" panose="020B0502040204020203" pitchFamily="34" charset="0"/>
                <a:ea typeface="Calibri" panose="020F0502020204030204" pitchFamily="34" charset="0"/>
                <a:cs typeface="Segoe UI" panose="020B0502040204020203" pitchFamily="34" charset="0"/>
              </a:rPr>
              <a:t>9- معوقات المواطنة التنظيمية وطرق مواجهتها</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195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3</a:t>
            </a:r>
            <a:endParaRPr lang="en-US" sz="6000" dirty="0">
              <a:ea typeface="Roboto Light" panose="02000000000000000000" pitchFamily="2" charset="0"/>
            </a:endParaRPr>
          </a:p>
        </p:txBody>
      </p:sp>
      <p:sp>
        <p:nvSpPr>
          <p:cNvPr id="48" name="TextBox 47"/>
          <p:cNvSpPr txBox="1"/>
          <p:nvPr/>
        </p:nvSpPr>
        <p:spPr>
          <a:xfrm>
            <a:off x="762000" y="1685495"/>
            <a:ext cx="10330873" cy="3563155"/>
          </a:xfrm>
          <a:prstGeom prst="rect">
            <a:avLst/>
          </a:prstGeom>
          <a:noFill/>
        </p:spPr>
        <p:txBody>
          <a:bodyPr wrap="square" rtlCol="0">
            <a:spAutoFit/>
          </a:bodyPr>
          <a:lstStyle/>
          <a:p>
            <a:pPr algn="r"/>
            <a:endParaRPr lang="ar-EG" sz="2000" dirty="0">
              <a:highlight>
                <a:srgbClr val="FFFF00"/>
              </a:highlight>
              <a:latin typeface="Segoe UI" panose="020B0502040204020203" pitchFamily="34" charset="0"/>
              <a:ea typeface="Times New Roman" panose="02020603050405020304" pitchFamily="18" charset="0"/>
              <a:cs typeface="Segoe UI" panose="020B0502040204020203" pitchFamily="34" charset="0"/>
            </a:endParaRPr>
          </a:p>
          <a:p>
            <a:pPr algn="r"/>
            <a:endParaRPr lang="ar-EG" sz="2000"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endParaRPr>
          </a:p>
          <a:p>
            <a:pPr algn="ctr"/>
            <a:endParaRPr lang="ar-EG" sz="2000"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endParaRP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المرجع: </a:t>
            </a:r>
            <a:r>
              <a:rPr lang="ar-SA" sz="2400"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الحبسية</a:t>
            </a:r>
            <a:r>
              <a:rPr lang="ar-EG" sz="2400"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2400"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 رضية(2012). القيادة الأخلاقية</a:t>
            </a:r>
            <a:r>
              <a:rPr lang="ar-EG" sz="2400"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2400"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 دار الحامد للنشر والتوزيع.</a:t>
            </a:r>
            <a:r>
              <a:rPr lang="ar-EG" sz="2400"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 </a:t>
            </a: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Segoe UI" panose="020B0502040204020203" pitchFamily="34" charset="0"/>
                <a:ea typeface="Times New Roman" panose="02020603050405020304" pitchFamily="18" charset="0"/>
                <a:cs typeface="Segoe UI" panose="020B0502040204020203" pitchFamily="34" charset="0"/>
              </a:rPr>
              <a:t>مع مراعاة الاهتمام بالمحاضرات المباشرة والشرائح المرفقة .                   </a:t>
            </a: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Segoe UI" panose="020B0502040204020203" pitchFamily="34" charset="0"/>
                <a:ea typeface="Times New Roman" panose="02020603050405020304" pitchFamily="18" charset="0"/>
                <a:cs typeface="Segoe UI" panose="020B0502040204020203" pitchFamily="34" charset="0"/>
              </a:rPr>
              <a:t>                                                 </a:t>
            </a:r>
            <a:r>
              <a:rPr lang="ar-EG" sz="2400" kern="0" spc="35" dirty="0">
                <a:solidFill>
                  <a:srgbClr val="000000"/>
                </a:solidFill>
                <a:latin typeface="Segoe UI" panose="020B0502040204020203" pitchFamily="34" charset="0"/>
                <a:ea typeface="Times New Roman" panose="02020603050405020304" pitchFamily="18" charset="0"/>
                <a:cs typeface="Segoe UI" panose="020B0502040204020203" pitchFamily="34" charset="0"/>
              </a:rPr>
              <a:t>مع الشكر</a:t>
            </a:r>
            <a:endParaRPr lang="ar-EG" sz="2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endParaRPr lang="en-GB" sz="2800" kern="100" dirty="0">
              <a:effectLst/>
              <a:latin typeface="Segoe UI" panose="020B0502040204020203" pitchFamily="34" charset="0"/>
              <a:ea typeface="Calibri" panose="020F0502020204030204" pitchFamily="34" charset="0"/>
              <a:cs typeface="Segoe UI" panose="020B0502040204020203" pitchFamily="34" charset="0"/>
            </a:endParaRPr>
          </a:p>
          <a:p>
            <a:pPr algn="r"/>
            <a:r>
              <a:rPr lang="ar-EG" kern="0" spc="35"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SA"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5107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E18194A-E959-4CCF-8520-9CA7DFB075D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4391E3F-2B01-4840-935B-D89C1465679B}">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92CCD975-B2AA-470D-AFBA-8A3910CEE64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948</TotalTime>
  <Words>1651</Words>
  <Application>Microsoft Office PowerPoint</Application>
  <PresentationFormat>Widescreen</PresentationFormat>
  <Paragraphs>284</Paragraphs>
  <Slides>40</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Alexandria</vt:lpstr>
      <vt:lpstr>Arial</vt:lpstr>
      <vt:lpstr>Calibri</vt:lpstr>
      <vt:lpstr>Calibri Light</vt:lpstr>
      <vt:lpstr>Courier New</vt:lpstr>
      <vt:lpstr>Roboto Light</vt:lpstr>
      <vt:lpstr>Segoe UI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74</cp:revision>
  <dcterms:created xsi:type="dcterms:W3CDTF">2023-04-29T09:08:00Z</dcterms:created>
  <dcterms:modified xsi:type="dcterms:W3CDTF">2026-02-18T11:38:27Z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