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364" r:id="rId2"/>
    <p:sldId id="365" r:id="rId3"/>
    <p:sldId id="259" r:id="rId4"/>
    <p:sldId id="366" r:id="rId5"/>
    <p:sldId id="367" r:id="rId6"/>
    <p:sldId id="368" r:id="rId7"/>
    <p:sldId id="369" r:id="rId8"/>
    <p:sldId id="370" r:id="rId9"/>
    <p:sldId id="270" r:id="rId10"/>
    <p:sldId id="372" r:id="rId11"/>
    <p:sldId id="373" r:id="rId12"/>
    <p:sldId id="376" r:id="rId13"/>
    <p:sldId id="391" r:id="rId14"/>
    <p:sldId id="316" r:id="rId15"/>
    <p:sldId id="315" r:id="rId16"/>
    <p:sldId id="318" r:id="rId17"/>
    <p:sldId id="319" r:id="rId18"/>
    <p:sldId id="333" r:id="rId19"/>
    <p:sldId id="378" r:id="rId20"/>
    <p:sldId id="308" r:id="rId21"/>
    <p:sldId id="379" r:id="rId22"/>
    <p:sldId id="334" r:id="rId23"/>
    <p:sldId id="325" r:id="rId24"/>
    <p:sldId id="335" r:id="rId25"/>
    <p:sldId id="326" r:id="rId26"/>
    <p:sldId id="380" r:id="rId27"/>
    <p:sldId id="353" r:id="rId28"/>
    <p:sldId id="354" r:id="rId29"/>
    <p:sldId id="381" r:id="rId30"/>
    <p:sldId id="356" r:id="rId31"/>
    <p:sldId id="382" r:id="rId32"/>
    <p:sldId id="383" r:id="rId33"/>
    <p:sldId id="384" r:id="rId34"/>
    <p:sldId id="385" r:id="rId35"/>
    <p:sldId id="386" r:id="rId36"/>
    <p:sldId id="387" r:id="rId37"/>
    <p:sldId id="388" r:id="rId38"/>
    <p:sldId id="389" r:id="rId39"/>
    <p:sldId id="390" r:id="rId40"/>
    <p:sldId id="377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32" autoAdjust="0"/>
    <p:restoredTop sz="94660"/>
  </p:normalViewPr>
  <p:slideViewPr>
    <p:cSldViewPr snapToGrid="0">
      <p:cViewPr varScale="1">
        <p:scale>
          <a:sx n="86" d="100"/>
          <a:sy n="86" d="100"/>
        </p:scale>
        <p:origin x="63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02E33-B91A-44A9-BEB9-B62FAD074778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C06EC-5FC6-45A3-A5E5-1A8905B7BA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810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6729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9852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4A16878-008E-41E1-DD69-AD525FFBB1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14" name="Rectangle: Single Corner Rounded 13">
            <a:extLst>
              <a:ext uri="{FF2B5EF4-FFF2-40B4-BE49-F238E27FC236}">
                <a16:creationId xmlns:a16="http://schemas.microsoft.com/office/drawing/2014/main" id="{74501545-FAF0-D8CC-CF18-6E88CA8758CE}"/>
              </a:ext>
            </a:extLst>
          </p:cNvPr>
          <p:cNvSpPr/>
          <p:nvPr/>
        </p:nvSpPr>
        <p:spPr>
          <a:xfrm flipV="1">
            <a:off x="335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5" name="Picture Placeholder 4">
            <a:extLst>
              <a:ext uri="{FF2B5EF4-FFF2-40B4-BE49-F238E27FC236}">
                <a16:creationId xmlns:a16="http://schemas.microsoft.com/office/drawing/2014/main" id="{1235C941-2927-7B9E-D7C3-E0DE6133028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C2CD86E-F352-1AA8-E9FE-E3D82F50470B}"/>
              </a:ext>
            </a:extLst>
          </p:cNvPr>
          <p:cNvSpPr txBox="1"/>
          <p:nvPr/>
        </p:nvSpPr>
        <p:spPr>
          <a:xfrm>
            <a:off x="6272979" y="3140402"/>
            <a:ext cx="37401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</a:t>
            </a:r>
            <a:endParaRPr lang="en-US" sz="44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F33F024-A1FB-A127-1127-FC610DE76AEA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8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F1D9A03-541B-BB03-E200-C0888AA58832}"/>
              </a:ext>
            </a:extLst>
          </p:cNvPr>
          <p:cNvSpPr txBox="1"/>
          <p:nvPr/>
        </p:nvSpPr>
        <p:spPr>
          <a:xfrm>
            <a:off x="6427125" y="4869133"/>
            <a:ext cx="34645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MAT 132</a:t>
            </a:r>
          </a:p>
          <a:p>
            <a:r>
              <a:rPr lang="en-US" sz="2000" dirty="0">
                <a:latin typeface="Alexandria" charset="0"/>
              </a:rPr>
              <a:t>Calculus Applications in real life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81BDDD8-73AF-4E67-05C2-B4A4D95517E4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Israa Lewaa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02C0E33-FE18-2FFB-2BA0-925BB67E6A7E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21" name="Graphic 21">
            <a:extLst>
              <a:ext uri="{FF2B5EF4-FFF2-40B4-BE49-F238E27FC236}">
                <a16:creationId xmlns:a16="http://schemas.microsoft.com/office/drawing/2014/main" id="{01BD1648-D040-12E5-C376-1470C03F7E1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285"/>
    </mc:Choice>
    <mc:Fallback xmlns="">
      <p:transition spd="slow" advTm="13528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9481B3-417A-A64B-00FD-8D8C4575406A}"/>
              </a:ext>
            </a:extLst>
          </p:cNvPr>
          <p:cNvSpPr txBox="1"/>
          <p:nvPr/>
        </p:nvSpPr>
        <p:spPr>
          <a:xfrm>
            <a:off x="1284051" y="1441982"/>
            <a:ext cx="8921467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Show several  uses of Calculus in Real Life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Explain Different Applications using Differential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Explain Different Applications using Integration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Obtain Marginal cost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Obtain Marginal Revenue 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 Obtain Demand Function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E8F439B-B49D-7221-1337-5C4642D26D7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41C076-7B64-1639-F5D8-70040D2D5090}"/>
              </a:ext>
            </a:extLst>
          </p:cNvPr>
          <p:cNvSpPr txBox="1"/>
          <p:nvPr/>
        </p:nvSpPr>
        <p:spPr>
          <a:xfrm>
            <a:off x="1295400" y="259378"/>
            <a:ext cx="39036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B4F3101-AA2F-5026-F9DE-A52081E377EE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5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655"/>
    </mc:Choice>
    <mc:Fallback xmlns="">
      <p:transition spd="slow" advTm="18265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1727862" y="840614"/>
            <a:ext cx="7441660" cy="5131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Uses of Calculus in Real Life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Different Applications using Differential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Different Applications using Integration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Marginal cost 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Marginal Revenue  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 Demand Function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E007669-2D46-ABE9-A6BB-ADB6D0645F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BE5089D-2FE3-7DFC-278A-02FEB1FBB92D}"/>
              </a:ext>
            </a:extLst>
          </p:cNvPr>
          <p:cNvSpPr txBox="1"/>
          <p:nvPr/>
        </p:nvSpPr>
        <p:spPr>
          <a:xfrm>
            <a:off x="1295400" y="259378"/>
            <a:ext cx="34419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69A93D9-BA2C-5BEF-9EB3-A5BB1AEA6858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913"/>
    </mc:Choice>
    <mc:Fallback xmlns="">
      <p:transition spd="slow" advTm="12891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180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1- Integration by parts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2EC1CD-B6C9-ED1C-81E0-4E41EE397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93375" y="2259228"/>
            <a:ext cx="6805250" cy="2339543"/>
          </a:xfrm>
          <a:prstGeom prst="rect">
            <a:avLst/>
          </a:prstGeom>
        </p:spPr>
      </p:pic>
      <p:pic>
        <p:nvPicPr>
          <p:cNvPr id="9" name="Graphic 21">
            <a:extLst>
              <a:ext uri="{FF2B5EF4-FFF2-40B4-BE49-F238E27FC236}">
                <a16:creationId xmlns:a16="http://schemas.microsoft.com/office/drawing/2014/main" id="{2548D592-8C44-63AB-0CA9-8F8274A6D32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7355516-9DE9-70D8-2CB3-0F84B894A0BC}"/>
              </a:ext>
            </a:extLst>
          </p:cNvPr>
          <p:cNvSpPr txBox="1"/>
          <p:nvPr/>
        </p:nvSpPr>
        <p:spPr>
          <a:xfrm>
            <a:off x="1295400" y="259378"/>
            <a:ext cx="53399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Uses of Calculus in real Life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8A14A6-8B0E-2552-CA30-FCE789A997DF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20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973"/>
    </mc:Choice>
    <mc:Fallback xmlns="">
      <p:transition spd="slow" advTm="12197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A2A20C-FB36-4EF1-4456-71A242EAED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59954" y="1548270"/>
            <a:ext cx="7693648" cy="3500385"/>
          </a:xfrm>
          <a:prstGeom prst="rect">
            <a:avLst/>
          </a:prstGeom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AF542E2A-C40B-AFC0-DAFC-E89666029B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627EF3D-BEE0-F9DD-6CD1-F40F19A3D937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A40BF62-1AA1-C399-AE4A-B6C89B502AF3}"/>
              </a:ext>
            </a:extLst>
          </p:cNvPr>
          <p:cNvSpPr txBox="1"/>
          <p:nvPr/>
        </p:nvSpPr>
        <p:spPr>
          <a:xfrm>
            <a:off x="1295400" y="259378"/>
            <a:ext cx="80297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Process of differentiation and Integration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C112850-84B1-2D38-AD15-DCAB1D12F35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55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442"/>
    </mc:Choice>
    <mc:Fallback xmlns="">
      <p:transition spd="slow" advTm="12144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9FBBED2-A9A3-0165-F525-B67D692CAAF8}"/>
              </a:ext>
            </a:extLst>
          </p:cNvPr>
          <p:cNvSpPr txBox="1"/>
          <p:nvPr/>
        </p:nvSpPr>
        <p:spPr>
          <a:xfrm>
            <a:off x="1865827" y="1493619"/>
            <a:ext cx="6240292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of Calculus in Economics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of Calculus in Biology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of Calculus in Engineering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of Calculus in Architect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of Calculus in Finance </a:t>
            </a:r>
          </a:p>
          <a:p>
            <a:pPr fontAlgn="auto">
              <a:spcAft>
                <a:spcPts val="0"/>
              </a:spcAft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7E265C4-AED6-DFA7-93DD-3D329250E8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85991" y="42768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E7B764-31EB-D78A-BA0B-EFBDAE308EA7}"/>
              </a:ext>
            </a:extLst>
          </p:cNvPr>
          <p:cNvSpPr txBox="1"/>
          <p:nvPr/>
        </p:nvSpPr>
        <p:spPr>
          <a:xfrm>
            <a:off x="1295400" y="259378"/>
            <a:ext cx="60852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Various Fields of using Calculus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297F7E-45DD-5494-BE31-74545A0A7597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9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209"/>
    </mc:Choice>
    <mc:Fallback xmlns="">
      <p:transition spd="slow" advTm="14320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** Revision – Fundamentals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BB719319-9A8D-AC23-1327-F9A1FA5EC3B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3C1200E4-0006-73DE-F33C-81079C27DAE8}"/>
              </a:ext>
            </a:extLst>
          </p:cNvPr>
          <p:cNvSpPr/>
          <p:nvPr/>
        </p:nvSpPr>
        <p:spPr>
          <a:xfrm>
            <a:off x="-115163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7545F2C-2020-FA00-640A-8D3EC109B6F3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DB3D248-9398-4785-D018-098E1B0A37F6}"/>
              </a:ext>
            </a:extLst>
          </p:cNvPr>
          <p:cNvSpPr txBox="1"/>
          <p:nvPr/>
        </p:nvSpPr>
        <p:spPr>
          <a:xfrm>
            <a:off x="1457123" y="6149597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6C3830-3BE0-19DA-81FD-35378AC03AB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77115" y="1553697"/>
            <a:ext cx="7887897" cy="3401282"/>
          </a:xfrm>
          <a:prstGeom prst="rect">
            <a:avLst/>
          </a:prstGeom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0C0246C4-9EB6-34E3-A7EC-21528FBDD7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934EA9B-2A9B-238C-1137-2D3E96FFF618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B4F715-B46E-27A1-862C-BC7424F3A227}"/>
              </a:ext>
            </a:extLst>
          </p:cNvPr>
          <p:cNvSpPr txBox="1"/>
          <p:nvPr/>
        </p:nvSpPr>
        <p:spPr>
          <a:xfrm>
            <a:off x="1295400" y="259378"/>
            <a:ext cx="5754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Uses of Calculus in Economics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0561B30-59E6-A4CD-892B-588640E080B3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3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504"/>
    </mc:Choice>
    <mc:Fallback xmlns="">
      <p:transition spd="slow" advTm="21850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C0F071-BAC5-F9E5-A413-338127FFAE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0471" y="1136182"/>
            <a:ext cx="7535820" cy="4578399"/>
          </a:xfrm>
          <a:prstGeom prst="rect">
            <a:avLst/>
          </a:prstGeom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566E9D69-612E-1462-8A21-9194C8953A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565C1D-8EDC-B183-3737-D168421DDF1D}"/>
              </a:ext>
            </a:extLst>
          </p:cNvPr>
          <p:cNvSpPr txBox="1"/>
          <p:nvPr/>
        </p:nvSpPr>
        <p:spPr>
          <a:xfrm>
            <a:off x="1295400" y="259378"/>
            <a:ext cx="51395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Uses of Calculus in Biology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9B843F-DC74-510E-4736-4F514276681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59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967"/>
    </mc:Choice>
    <mc:Fallback xmlns="">
      <p:transition spd="slow" advTm="14696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0DD2B7-4030-C91D-2D3C-506FD93304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1505" y="1325500"/>
            <a:ext cx="8173941" cy="4186422"/>
          </a:xfrm>
          <a:prstGeom prst="rect">
            <a:avLst/>
          </a:prstGeom>
        </p:spPr>
      </p:pic>
      <p:pic>
        <p:nvPicPr>
          <p:cNvPr id="9" name="Graphic 21">
            <a:extLst>
              <a:ext uri="{FF2B5EF4-FFF2-40B4-BE49-F238E27FC236}">
                <a16:creationId xmlns:a16="http://schemas.microsoft.com/office/drawing/2014/main" id="{8BAAC214-D19A-FCE2-08C5-1BFD9AEDF3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69B905-DBD0-E162-5AD6-5E43E535BC3A}"/>
              </a:ext>
            </a:extLst>
          </p:cNvPr>
          <p:cNvSpPr txBox="1"/>
          <p:nvPr/>
        </p:nvSpPr>
        <p:spPr>
          <a:xfrm>
            <a:off x="1295400" y="259378"/>
            <a:ext cx="59811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Uses of Calculus in Engineering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477C84-9635-BE4E-778D-259BBDDC7CD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334"/>
    </mc:Choice>
    <mc:Fallback xmlns="">
      <p:transition spd="slow" advTm="13433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FEA7A2-4978-9A48-DB91-0CE01D67C0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996" y="1354103"/>
            <a:ext cx="8564450" cy="4216962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1CF78A3F-4230-81B0-D6F7-BB6B9DD095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87613F-7A39-D248-A96B-0EE330209208}"/>
              </a:ext>
            </a:extLst>
          </p:cNvPr>
          <p:cNvSpPr txBox="1"/>
          <p:nvPr/>
        </p:nvSpPr>
        <p:spPr>
          <a:xfrm>
            <a:off x="1295400" y="259378"/>
            <a:ext cx="54665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Uses of Calculus in Architect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3CF098-1F58-27B0-3B0C-1CAE6CE6B3B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8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668"/>
    </mc:Choice>
    <mc:Fallback xmlns="">
      <p:transition spd="slow" advTm="12966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907461-89EA-36E2-EB3A-A32BB52A9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6658" y="1403810"/>
            <a:ext cx="8568788" cy="3817095"/>
          </a:xfrm>
          <a:prstGeom prst="rect">
            <a:avLst/>
          </a:prstGeom>
        </p:spPr>
      </p:pic>
      <p:pic>
        <p:nvPicPr>
          <p:cNvPr id="9" name="Graphic 21">
            <a:extLst>
              <a:ext uri="{FF2B5EF4-FFF2-40B4-BE49-F238E27FC236}">
                <a16:creationId xmlns:a16="http://schemas.microsoft.com/office/drawing/2014/main" id="{EB59C51E-8EB5-087A-2B9B-105CF07F86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36D571-004B-05CA-B2E0-D3360810FFBE}"/>
              </a:ext>
            </a:extLst>
          </p:cNvPr>
          <p:cNvSpPr txBox="1"/>
          <p:nvPr/>
        </p:nvSpPr>
        <p:spPr>
          <a:xfrm>
            <a:off x="1295400" y="259378"/>
            <a:ext cx="52100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Uses of Calculus in Finance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395847-20E8-49E3-2C49-42D4A8B3812A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96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626"/>
    </mc:Choice>
    <mc:Fallback xmlns="">
      <p:transition spd="slow" advTm="151626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E63194-A57E-013D-45F9-1CF064A41266}"/>
              </a:ext>
            </a:extLst>
          </p:cNvPr>
          <p:cNvSpPr txBox="1"/>
          <p:nvPr/>
        </p:nvSpPr>
        <p:spPr>
          <a:xfrm>
            <a:off x="1462322" y="2718322"/>
            <a:ext cx="81225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Applications for Calculus 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DE5A9D76-1ECD-33FE-424B-770765E1D8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3F47BC-6143-BB82-2555-402CD0C549B0}"/>
              </a:ext>
            </a:extLst>
          </p:cNvPr>
          <p:cNvSpPr txBox="1"/>
          <p:nvPr/>
        </p:nvSpPr>
        <p:spPr>
          <a:xfrm>
            <a:off x="1295400" y="259378"/>
            <a:ext cx="46168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Applications of Calculus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13279C-5325-9AA0-D7F0-8DE1B0424DC5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59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215"/>
    </mc:Choice>
    <mc:Fallback xmlns="">
      <p:transition spd="slow" advTm="12321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1166400" y="6172315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E63194-A57E-013D-45F9-1CF064A41266}"/>
              </a:ext>
            </a:extLst>
          </p:cNvPr>
          <p:cNvSpPr txBox="1"/>
          <p:nvPr/>
        </p:nvSpPr>
        <p:spPr>
          <a:xfrm>
            <a:off x="1727862" y="1665725"/>
            <a:ext cx="81225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Marginal cost </a:t>
            </a:r>
          </a:p>
          <a:p>
            <a:pPr marL="571500" indent="-5715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Marginal Revenue  </a:t>
            </a:r>
          </a:p>
          <a:p>
            <a:pPr marL="571500" indent="-5715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Demand Function </a:t>
            </a:r>
          </a:p>
          <a:p>
            <a:pPr algn="ctr"/>
            <a:endParaRPr lang="en-US" sz="3600" b="1" dirty="0">
              <a:solidFill>
                <a:srgbClr val="FF0000"/>
              </a:solidFill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4BF81C0-846D-C322-B37A-DC9E85AABA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3B6A965-EC2C-43F6-1520-52CB040337BC}"/>
              </a:ext>
            </a:extLst>
          </p:cNvPr>
          <p:cNvSpPr txBox="1"/>
          <p:nvPr/>
        </p:nvSpPr>
        <p:spPr>
          <a:xfrm>
            <a:off x="748552" y="259378"/>
            <a:ext cx="49973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Applications for Calculus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20EC92-C7A2-95A0-C110-36581FE2E9AF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03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36"/>
    </mc:Choice>
    <mc:Fallback xmlns="">
      <p:transition spd="slow" advTm="12553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1182369" y="6096238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AB1A9E-0EE8-3C1F-49B3-5A3F245F9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365" y="1960258"/>
            <a:ext cx="8361643" cy="1561155"/>
          </a:xfrm>
          <a:prstGeom prst="rect">
            <a:avLst/>
          </a:prstGeom>
        </p:spPr>
      </p:pic>
      <p:pic>
        <p:nvPicPr>
          <p:cNvPr id="9" name="Graphic 21">
            <a:extLst>
              <a:ext uri="{FF2B5EF4-FFF2-40B4-BE49-F238E27FC236}">
                <a16:creationId xmlns:a16="http://schemas.microsoft.com/office/drawing/2014/main" id="{B9EB38C9-4A55-65A2-5928-AF74F61CF1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2CB6356-A0E0-1230-3AFD-77FDE52D908B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6ABCCD-65E2-FC72-D923-97DAECAB2A29}"/>
              </a:ext>
            </a:extLst>
          </p:cNvPr>
          <p:cNvSpPr txBox="1"/>
          <p:nvPr/>
        </p:nvSpPr>
        <p:spPr>
          <a:xfrm>
            <a:off x="700053" y="259378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1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63602E7-2EE3-A02A-492C-4B8B020B0E88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288"/>
    </mc:Choice>
    <mc:Fallback xmlns="">
      <p:transition spd="slow" advTm="15828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7917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1 - Definite Integration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6E390E-9262-5065-03A0-F0AC1A721F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426" y="1466432"/>
            <a:ext cx="7183993" cy="4192450"/>
          </a:xfrm>
          <a:prstGeom prst="rect">
            <a:avLst/>
          </a:prstGeom>
        </p:spPr>
      </p:pic>
      <p:pic>
        <p:nvPicPr>
          <p:cNvPr id="9" name="Graphic 21">
            <a:extLst>
              <a:ext uri="{FF2B5EF4-FFF2-40B4-BE49-F238E27FC236}">
                <a16:creationId xmlns:a16="http://schemas.microsoft.com/office/drawing/2014/main" id="{EFD86792-DAB8-0D98-7745-48C0D11816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980DAD-3B35-80F3-EB11-8927A78ADC37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4DBABD7-E056-CBE6-523F-13B7CF265A0A}"/>
              </a:ext>
            </a:extLst>
          </p:cNvPr>
          <p:cNvSpPr txBox="1"/>
          <p:nvPr/>
        </p:nvSpPr>
        <p:spPr>
          <a:xfrm>
            <a:off x="831650" y="236724"/>
            <a:ext cx="6747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1 Solution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670CCA6-0A5A-AD51-D805-479B1F824B34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281"/>
    </mc:Choice>
    <mc:Fallback xmlns="">
      <p:transition spd="slow" advTm="8328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4E9F0D-1737-C597-642F-322333E8E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091" y="1884006"/>
            <a:ext cx="8870355" cy="1677842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8F2A39F6-0657-E332-34AB-61EE08310D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389CBBA-09AA-F2AF-B3C8-4C013AB055EF}"/>
              </a:ext>
            </a:extLst>
          </p:cNvPr>
          <p:cNvSpPr txBox="1"/>
          <p:nvPr/>
        </p:nvSpPr>
        <p:spPr>
          <a:xfrm>
            <a:off x="1657998" y="236724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1247E6-5ED5-26A0-93EF-EFDF1AC3AD9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59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153"/>
    </mc:Choice>
    <mc:Fallback xmlns="">
      <p:transition spd="slow" advTm="14315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DB5A3F-2151-4AA5-7544-D8EBEE312A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1513340"/>
            <a:ext cx="7348044" cy="4147925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12226EDE-1B21-DB7A-1454-54F112DBAB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770BD08-5E18-B9AD-12C0-98444F8F2D87}"/>
              </a:ext>
            </a:extLst>
          </p:cNvPr>
          <p:cNvSpPr txBox="1"/>
          <p:nvPr/>
        </p:nvSpPr>
        <p:spPr>
          <a:xfrm>
            <a:off x="831650" y="236724"/>
            <a:ext cx="6747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2 Solution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508600-978E-99B6-FB2B-F31135DE57EC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117"/>
    </mc:Choice>
    <mc:Fallback xmlns="">
      <p:transition spd="slow" advTm="6911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5A78A7-4D05-D1C9-6EB5-72D86FD806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789" y="1816678"/>
            <a:ext cx="8402235" cy="1451815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C9AF23B5-65A1-6B60-193A-21FDED0F04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939A200-D7BC-58CD-8446-C88CFDE8B83C}"/>
              </a:ext>
            </a:extLst>
          </p:cNvPr>
          <p:cNvSpPr txBox="1"/>
          <p:nvPr/>
        </p:nvSpPr>
        <p:spPr>
          <a:xfrm>
            <a:off x="1657998" y="236724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42BFA8-33DF-E716-EA23-28E24BDDF9AF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572"/>
    </mc:Choice>
    <mc:Fallback xmlns="">
      <p:transition spd="slow" advTm="22157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B47CCE0-0290-0CE0-109A-590A91821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1401676"/>
            <a:ext cx="7543800" cy="394335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54F97AB1-A9C4-B4F3-5E3C-8EF512C9E9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7A62D4-52BC-1609-F78F-0C82B96709C9}"/>
              </a:ext>
            </a:extLst>
          </p:cNvPr>
          <p:cNvSpPr txBox="1"/>
          <p:nvPr/>
        </p:nvSpPr>
        <p:spPr>
          <a:xfrm>
            <a:off x="831650" y="236724"/>
            <a:ext cx="6747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3 Solution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55A0D7-B6E4-F648-305B-0E42EC563C05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99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508"/>
    </mc:Choice>
    <mc:Fallback xmlns="">
      <p:transition spd="slow" advTm="80508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67BFF7C1-8FA8-6547-E2EF-7E45F955BE1D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418D62A-6BFE-C28E-A243-1D361375887F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C493743-E688-ECB3-D27A-67EBC736529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9D3709-396E-5486-72C1-C6574DF954F4}"/>
              </a:ext>
            </a:extLst>
          </p:cNvPr>
          <p:cNvSpPr txBox="1"/>
          <p:nvPr/>
        </p:nvSpPr>
        <p:spPr>
          <a:xfrm>
            <a:off x="1514383" y="6178093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3FD37D-0B1E-525E-6341-D808985700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322" y="1798543"/>
            <a:ext cx="7225928" cy="1825365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AA03F2EC-1B48-D077-2C8E-60050F99AF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DD6FBE-F05D-A733-56FF-AEB2FBF1EF35}"/>
              </a:ext>
            </a:extLst>
          </p:cNvPr>
          <p:cNvSpPr txBox="1"/>
          <p:nvPr/>
        </p:nvSpPr>
        <p:spPr>
          <a:xfrm>
            <a:off x="1657998" y="236724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4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C913449-8B8B-813C-4955-3B7C90BD504C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213"/>
    </mc:Choice>
    <mc:Fallback xmlns="">
      <p:transition spd="slow" advTm="19421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2F786C-26EA-24E2-E2C7-A5AA7CE82A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6171" y="2009272"/>
            <a:ext cx="6251046" cy="2154166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16264157-EF10-BB47-3710-16B1D1D266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2F5A101-9A1D-4386-4CDE-A510988BF924}"/>
              </a:ext>
            </a:extLst>
          </p:cNvPr>
          <p:cNvSpPr txBox="1"/>
          <p:nvPr/>
        </p:nvSpPr>
        <p:spPr>
          <a:xfrm>
            <a:off x="831650" y="236724"/>
            <a:ext cx="6747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4 Solution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2A4FA32-92B0-890D-E6AF-F3E80B8FD1C5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28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085"/>
    </mc:Choice>
    <mc:Fallback xmlns="">
      <p:transition spd="slow" advTm="7108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5BBA49-4299-7955-7785-DC8A209A8F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8020" y="1851800"/>
            <a:ext cx="6573780" cy="68711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23CDA74-2F27-9EF2-0530-0F7370F0CC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1077" y="2973731"/>
            <a:ext cx="7782017" cy="993449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E0B3901B-5359-A0BB-D53A-50BCAA16D3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C35EF96-B84D-1BC5-391E-592035569BDB}"/>
              </a:ext>
            </a:extLst>
          </p:cNvPr>
          <p:cNvSpPr txBox="1"/>
          <p:nvPr/>
        </p:nvSpPr>
        <p:spPr>
          <a:xfrm>
            <a:off x="1657998" y="236724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5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EF0867-2146-4564-FD80-4714D0616CA8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459"/>
    </mc:Choice>
    <mc:Fallback xmlns="">
      <p:transition spd="slow" advTm="20245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8C08EE-4F30-F5DB-8AF1-2084CC54A0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000" y="1646209"/>
            <a:ext cx="7822123" cy="2741641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E2D7D850-0558-0AEA-D49B-E752547693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E730E12-EEB0-DA0E-36C2-F4146CF392B4}"/>
              </a:ext>
            </a:extLst>
          </p:cNvPr>
          <p:cNvSpPr txBox="1"/>
          <p:nvPr/>
        </p:nvSpPr>
        <p:spPr>
          <a:xfrm>
            <a:off x="831650" y="236724"/>
            <a:ext cx="6747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5 Solution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ADAF230-30BC-7AA2-F57C-2B728026D4D6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293"/>
    </mc:Choice>
    <mc:Fallback xmlns="">
      <p:transition spd="slow" advTm="7029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F292A2-EC6D-0AB9-E3B2-640B05B275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8153" y="1704264"/>
            <a:ext cx="6105525" cy="6381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BE24ABD-02C0-FD4D-B932-413107E4BA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489" y="2891834"/>
            <a:ext cx="6048375" cy="942975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8511F628-E2D3-96A1-379E-46CBB0D90A0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9FC7E4-2BC6-40A4-8FC8-6B11B871D7BB}"/>
              </a:ext>
            </a:extLst>
          </p:cNvPr>
          <p:cNvSpPr txBox="1"/>
          <p:nvPr/>
        </p:nvSpPr>
        <p:spPr>
          <a:xfrm>
            <a:off x="1605899" y="236724"/>
            <a:ext cx="51985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6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9C0A72A-514D-8A88-11DB-E8D6754F398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882"/>
    </mc:Choice>
    <mc:Fallback xmlns="">
      <p:transition spd="slow" advTm="176882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9A7C55-AB4F-0E40-5105-30D4DE4A1D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629" y="1389219"/>
            <a:ext cx="6899728" cy="4191424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F1AB4E29-ABBB-C9CB-F561-B19068CEAA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95C25D6-A844-ADF8-E846-9141F8367C59}"/>
              </a:ext>
            </a:extLst>
          </p:cNvPr>
          <p:cNvSpPr txBox="1"/>
          <p:nvPr/>
        </p:nvSpPr>
        <p:spPr>
          <a:xfrm>
            <a:off x="831650" y="236724"/>
            <a:ext cx="6747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6 Solution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8728424-AE0C-3638-FFDB-99427D47CCA5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759"/>
    </mc:Choice>
    <mc:Fallback xmlns="">
      <p:transition spd="slow" advTm="17475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37ECE0E-A679-A08A-E074-A10BB8ECDF85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29798A1B-150A-22AE-62B7-274A1B60D865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D0D9842-B772-D2C8-D4A4-96F329F782EF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AC175-C62B-512C-6075-A4F4CF28DE25}"/>
              </a:ext>
            </a:extLst>
          </p:cNvPr>
          <p:cNvSpPr txBox="1"/>
          <p:nvPr/>
        </p:nvSpPr>
        <p:spPr>
          <a:xfrm>
            <a:off x="1457123" y="6178093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8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6991D8-D84C-423D-E03B-50E74759E6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453" y="1704264"/>
            <a:ext cx="5962650" cy="1514475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5B216E2D-666C-04C3-293B-51D1F139A7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7608A1-FEA7-E1C2-858A-86CF96999844}"/>
              </a:ext>
            </a:extLst>
          </p:cNvPr>
          <p:cNvSpPr txBox="1"/>
          <p:nvPr/>
        </p:nvSpPr>
        <p:spPr>
          <a:xfrm>
            <a:off x="1605899" y="236724"/>
            <a:ext cx="51985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7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195C0FE-A8CB-181F-73D2-C95710D30794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76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636"/>
    </mc:Choice>
    <mc:Fallback xmlns="">
      <p:transition spd="slow" advTm="12263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D4FD85-FC32-3387-7313-2617BFC752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7623" y="2148189"/>
            <a:ext cx="5884791" cy="2501632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02011E3B-91E6-09C9-C45C-C9299817EE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FD0CCA-0F27-CECA-D594-361256CA736F}"/>
              </a:ext>
            </a:extLst>
          </p:cNvPr>
          <p:cNvSpPr txBox="1"/>
          <p:nvPr/>
        </p:nvSpPr>
        <p:spPr>
          <a:xfrm>
            <a:off x="831650" y="236724"/>
            <a:ext cx="6747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7 Solution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EA9EA73-741D-5D57-32C2-261CE00EA2B7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70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766"/>
    </mc:Choice>
    <mc:Fallback xmlns="">
      <p:transition spd="slow" advTm="6976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D235D1-6E25-4257-74B9-535F09D0F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1370" y="1641034"/>
            <a:ext cx="5838825" cy="6572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D40F19-CF68-A644-74BE-742421E78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2654058"/>
            <a:ext cx="8034426" cy="845729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6EA596FF-14DA-A5D6-BFE4-CEBC2DD21F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27B598C-B14A-3FD3-C276-C278DA814BCF}"/>
              </a:ext>
            </a:extLst>
          </p:cNvPr>
          <p:cNvSpPr txBox="1"/>
          <p:nvPr/>
        </p:nvSpPr>
        <p:spPr>
          <a:xfrm>
            <a:off x="1657998" y="236724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8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AFA676-22DC-3CFE-6392-DDDA50184B2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22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366"/>
    </mc:Choice>
    <mc:Fallback xmlns="">
      <p:transition spd="slow" advTm="200366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E6CC09-F6B3-6AC2-5D3F-B9AB4007F9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6482" y="1389219"/>
            <a:ext cx="6561212" cy="3647516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00F5111B-E5E6-AC3E-F7EF-1CB2E199EA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356557F-66E9-BB2B-78F4-E5E5F46349A8}"/>
              </a:ext>
            </a:extLst>
          </p:cNvPr>
          <p:cNvSpPr txBox="1"/>
          <p:nvPr/>
        </p:nvSpPr>
        <p:spPr>
          <a:xfrm>
            <a:off x="831650" y="236724"/>
            <a:ext cx="6747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8 Solution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623E840-AE8D-FC76-435C-5601A705B56F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74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851"/>
    </mc:Choice>
    <mc:Fallback xmlns="">
      <p:transition spd="slow" advTm="13485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2AD058-A46A-EC70-4CC1-8BD54C3FB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459" y="1602327"/>
            <a:ext cx="5838825" cy="6572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600A05E-8CBA-F192-AE71-43BDB18A11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2322" y="2745606"/>
            <a:ext cx="9534155" cy="940252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65EA9FD1-27AF-BDED-CA35-B9A5FE31BF8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D45184-943E-1A39-242D-90A6048514C4}"/>
              </a:ext>
            </a:extLst>
          </p:cNvPr>
          <p:cNvSpPr txBox="1"/>
          <p:nvPr/>
        </p:nvSpPr>
        <p:spPr>
          <a:xfrm>
            <a:off x="1657998" y="236724"/>
            <a:ext cx="5094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9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AB0A75-36FA-35F8-B3D2-4A8633B4065F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90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35"/>
    </mc:Choice>
    <mc:Fallback xmlns="">
      <p:transition spd="slow" advTm="62035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17B052-12AF-A167-4E55-F633F01E1B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65606" y="2629880"/>
            <a:ext cx="5570549" cy="244795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C92311B-2506-64B7-80E5-41639300C0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9089" y="1774968"/>
            <a:ext cx="7474934" cy="737173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262C3581-5E5A-31CE-7F1A-472279B6047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15EC70E-A685-2CE7-4913-F2EA0AE0D6F9}"/>
              </a:ext>
            </a:extLst>
          </p:cNvPr>
          <p:cNvSpPr txBox="1"/>
          <p:nvPr/>
        </p:nvSpPr>
        <p:spPr>
          <a:xfrm>
            <a:off x="831650" y="236724"/>
            <a:ext cx="6747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9 Solution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CBA637A-7346-8685-942C-3D3FF68078BE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94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438"/>
    </mc:Choice>
    <mc:Fallback xmlns="">
      <p:transition spd="slow" advTm="90438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35E969F-D6B7-6417-E69F-76862EC61B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0613" y="1635451"/>
            <a:ext cx="5923066" cy="1988458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91F9983A-D63B-2AA2-BBE3-24DA797C77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776095-23B4-64E1-9542-9DCA9AF1609E}"/>
              </a:ext>
            </a:extLst>
          </p:cNvPr>
          <p:cNvSpPr txBox="1"/>
          <p:nvPr/>
        </p:nvSpPr>
        <p:spPr>
          <a:xfrm>
            <a:off x="1540978" y="236724"/>
            <a:ext cx="53283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10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B15B732-174D-7A84-E453-9BA6907262E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44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482"/>
    </mc:Choice>
    <mc:Fallback xmlns="">
      <p:transition spd="slow" advTm="13448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54FA568-9854-1243-A3AC-919DB3E1D5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0869" y="1371847"/>
            <a:ext cx="4152900" cy="418147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8B0B67AE-A8F6-AC70-CF30-156F201668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BE113F-6C47-F775-FCDB-A08C559B2782}"/>
              </a:ext>
            </a:extLst>
          </p:cNvPr>
          <p:cNvSpPr txBox="1"/>
          <p:nvPr/>
        </p:nvSpPr>
        <p:spPr>
          <a:xfrm>
            <a:off x="714631" y="236724"/>
            <a:ext cx="69810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10 Solution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E67303-60FD-459C-6D75-FD3D0DF3F2D4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10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284"/>
    </mc:Choice>
    <mc:Fallback xmlns="">
      <p:transition spd="slow" advTm="100284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CF9D81-5F4E-B0CC-C9C5-A9DC36FC7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429" y="1704264"/>
            <a:ext cx="5588928" cy="7471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82325D-F660-9989-72DD-1C38F9F1BE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0393" y="2650947"/>
            <a:ext cx="2962781" cy="121515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A0CDC445-1B34-BA39-8144-E2063C4F9C9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2E9EEE-D589-1AE0-C561-0E07398E269E}"/>
              </a:ext>
            </a:extLst>
          </p:cNvPr>
          <p:cNvSpPr txBox="1"/>
          <p:nvPr/>
        </p:nvSpPr>
        <p:spPr>
          <a:xfrm>
            <a:off x="1540978" y="236724"/>
            <a:ext cx="53283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11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29996A0-9CD8-FA70-8E3E-7EEB8B89F86D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7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040"/>
    </mc:Choice>
    <mc:Fallback xmlns="">
      <p:transition spd="slow" advTm="9804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9817A4-ED1C-6A76-4854-FF09273F34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377" y="1228972"/>
            <a:ext cx="5543550" cy="4467225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460FBC3B-9B78-70FD-2DC7-305D0F257D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3343A96-79F2-167F-E4BB-4ECE3F4A2B1D}"/>
              </a:ext>
            </a:extLst>
          </p:cNvPr>
          <p:cNvSpPr txBox="1"/>
          <p:nvPr/>
        </p:nvSpPr>
        <p:spPr>
          <a:xfrm>
            <a:off x="714631" y="236724"/>
            <a:ext cx="69810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11 Solution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ED4DF43-BBC3-C8D0-D10E-1E076EECE61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08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420"/>
    </mc:Choice>
    <mc:Fallback xmlns="">
      <p:transition spd="slow" advTm="9742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CF9D81-5F4E-B0CC-C9C5-A9DC36FC7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429" y="1704264"/>
            <a:ext cx="5588928" cy="7471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97D79E-BD69-3824-74C3-39152343C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8131" y="2997678"/>
            <a:ext cx="2843780" cy="777687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8F96C28F-3353-0885-A5FA-C9A3CE2DFB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C3EF5BC-E428-3F16-2A1C-5EE96BB19EB9}"/>
              </a:ext>
            </a:extLst>
          </p:cNvPr>
          <p:cNvSpPr txBox="1"/>
          <p:nvPr/>
        </p:nvSpPr>
        <p:spPr>
          <a:xfrm>
            <a:off x="1540978" y="236724"/>
            <a:ext cx="53283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12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430160-9763-D9ED-80F5-CF470788A5E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29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308"/>
    </mc:Choice>
    <mc:Fallback xmlns="">
      <p:transition spd="slow" advTm="84308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B874B2A-C336-BB59-2BBA-3402B0137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5923" y="1190831"/>
            <a:ext cx="4352317" cy="4489759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148BC126-53E4-4DD0-1868-7EDFD05F51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60566F-991D-2CA5-AC41-13292291996D}"/>
              </a:ext>
            </a:extLst>
          </p:cNvPr>
          <p:cNvSpPr txBox="1"/>
          <p:nvPr/>
        </p:nvSpPr>
        <p:spPr>
          <a:xfrm>
            <a:off x="714631" y="236724"/>
            <a:ext cx="69810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12 Solution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B8AAD5E-7242-1582-FACB-A9A4836ADDEA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94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88"/>
    </mc:Choice>
    <mc:Fallback xmlns="">
      <p:transition spd="slow" advTm="6008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CF9D81-5F4E-B0CC-C9C5-A9DC36FC7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429" y="1704264"/>
            <a:ext cx="5588928" cy="7471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7CDC7E1-7B45-9030-AE4B-C136AE0DD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3567" y="2940889"/>
            <a:ext cx="4788132" cy="976221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38405404-151E-F2AC-4936-91F6E64F01A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1B0219-D791-72F1-1DA5-B8B5E96F555B}"/>
              </a:ext>
            </a:extLst>
          </p:cNvPr>
          <p:cNvSpPr txBox="1"/>
          <p:nvPr/>
        </p:nvSpPr>
        <p:spPr>
          <a:xfrm>
            <a:off x="1540978" y="236724"/>
            <a:ext cx="53283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13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C309582-64DA-722A-CA29-839062E979E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9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466"/>
    </mc:Choice>
    <mc:Fallback xmlns="">
      <p:transition spd="slow" advTm="117466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6F562C-E3BC-1918-D72D-D38039C6B5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6303" y="1143584"/>
            <a:ext cx="4210050" cy="4714875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ABDB8AE2-8794-3A79-FE28-0EADE60254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756D2A3-CDCB-D7F8-376A-1BFD80B43BBD}"/>
              </a:ext>
            </a:extLst>
          </p:cNvPr>
          <p:cNvSpPr txBox="1"/>
          <p:nvPr/>
        </p:nvSpPr>
        <p:spPr>
          <a:xfrm>
            <a:off x="714631" y="236724"/>
            <a:ext cx="69810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Extra Practice – Example 13 Solution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21959AD-3190-D5DF-38E3-21265F01A149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10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279"/>
    </mc:Choice>
    <mc:Fallback xmlns="">
      <p:transition spd="slow" advTm="56279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EE4AEF-480A-E54E-1A99-21A5E4EAD08B}"/>
              </a:ext>
            </a:extLst>
          </p:cNvPr>
          <p:cNvSpPr txBox="1"/>
          <p:nvPr/>
        </p:nvSpPr>
        <p:spPr>
          <a:xfrm>
            <a:off x="1882303" y="1190831"/>
            <a:ext cx="6235428" cy="44117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Uses of Calculus in Real Life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Different Applications using Differential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Different Applications using Integration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Marginal cost 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Marginal Revenue  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6- Demand Function 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C372C09-93A4-BDD2-69E6-70A7E75E0F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C272DB-FADF-2529-18B2-926B737588DE}"/>
              </a:ext>
            </a:extLst>
          </p:cNvPr>
          <p:cNvSpPr txBox="1"/>
          <p:nvPr/>
        </p:nvSpPr>
        <p:spPr>
          <a:xfrm>
            <a:off x="2470083" y="236724"/>
            <a:ext cx="34701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>
                <a:solidFill>
                  <a:srgbClr val="00B0F0"/>
                </a:solidFill>
              </a:rPr>
              <a:t>Lecture Summary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691258-B8A2-7FE9-F374-4C6D9D9C907E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54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674"/>
    </mc:Choice>
    <mc:Fallback xmlns="">
      <p:transition spd="slow" advTm="130674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2848</TotalTime>
  <Words>577</Words>
  <Application>Microsoft Office PowerPoint</Application>
  <PresentationFormat>Widescreen</PresentationFormat>
  <Paragraphs>205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151</cp:revision>
  <dcterms:created xsi:type="dcterms:W3CDTF">2021-08-03T13:03:26Z</dcterms:created>
  <dcterms:modified xsi:type="dcterms:W3CDTF">2026-01-26T07:34:11Z</dcterms:modified>
</cp:coreProperties>
</file>