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38" r:id="rId1"/>
  </p:sldMasterIdLst>
  <p:notesMasterIdLst>
    <p:notesMasterId r:id="rId13"/>
  </p:notesMasterIdLst>
  <p:handoutMasterIdLst>
    <p:handoutMasterId r:id="rId14"/>
  </p:handoutMasterIdLst>
  <p:sldIdLst>
    <p:sldId id="363" r:id="rId2"/>
    <p:sldId id="369" r:id="rId3"/>
    <p:sldId id="364" r:id="rId4"/>
    <p:sldId id="365" r:id="rId5"/>
    <p:sldId id="380" r:id="rId6"/>
    <p:sldId id="371" r:id="rId7"/>
    <p:sldId id="370" r:id="rId8"/>
    <p:sldId id="367" r:id="rId9"/>
    <p:sldId id="373" r:id="rId10"/>
    <p:sldId id="379" r:id="rId11"/>
    <p:sldId id="297" r:id="rId12"/>
  </p:sldIdLst>
  <p:sldSz cx="12192000" cy="68580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B06D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86282" autoAdjust="0"/>
  </p:normalViewPr>
  <p:slideViewPr>
    <p:cSldViewPr>
      <p:cViewPr varScale="1">
        <p:scale>
          <a:sx n="82" d="100"/>
          <a:sy n="82" d="100"/>
        </p:scale>
        <p:origin x="720" y="86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3113D46D-4065-4A17-BF4D-6C30E413B4D1}" type="datetimeFigureOut">
              <a:rPr lang="en-US"/>
              <a:pPr>
                <a:defRPr/>
              </a:pPr>
              <a:t>1/27/2023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r>
              <a:rPr lang="en-US"/>
              <a:t>IT forensics  Dr. Nermin Ewaiis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1D42E491-B660-402F-B9F4-9CDE4A5A3DF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350964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48B9DC0-9837-4C0D-91BC-480B9B759597}" type="datetimeFigureOut">
              <a:rPr lang="en-US"/>
              <a:pPr>
                <a:defRPr/>
              </a:pPr>
              <a:t>1/27/2023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US"/>
              <a:t>IT forensics  Dr. Nermin Ewaiis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233DB91E-1848-49E0-A451-46FC7AAC160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389745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2F36CEA6-4DEC-453E-97E3-4696949721A7}" type="slidenum">
              <a:rPr lang="en-US" smtClean="0">
                <a:solidFill>
                  <a:prstClr val="black"/>
                </a:solidFill>
                <a:latin typeface="Calibri" panose="020F0502020204030204" pitchFamily="34" charset="0"/>
              </a:rPr>
              <a:pPr/>
              <a:t>1</a:t>
            </a:fld>
            <a:endParaRPr lang="en-US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65494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DF6AD1-BAE9-4C65-82CB-714C360FBA6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74174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DF6AD1-BAE9-4C65-82CB-714C360FBA62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42575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096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75D09203-26C8-41C2-A1A2-75D29EF0E4F5}" type="slidenum">
              <a:rPr lang="en-US" smtClean="0">
                <a:latin typeface="Calibri" panose="020F0502020204030204" pitchFamily="34" charset="0"/>
              </a:rPr>
              <a:pPr/>
              <a:t>11</a:t>
            </a:fld>
            <a:endParaRPr 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00913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3365ED-9A31-4A0F-8ECE-FB7F635A4036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1/27/2023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Penetration Test and Ethical Hacking   Dr. Nermin Ewais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7E4EF3-2510-4CA4-AC11-B867A8637131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53946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513CFBB-13F7-41DA-A647-F1965500AB97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1/27/2023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Penetration Test and Ethical Hacking   Dr. Nermin Ewais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E69E91-E87B-45DD-B099-93F3FF06128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80329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F7126AB-7596-4E5C-9363-DC8D92F688CD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1/27/2023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Penetration Test and Ethical Hacking   Dr. Nermin Ewais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A831CBB-B184-4CEE-A904-A90280CB53B4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30388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231C002-8363-4FDA-8FD6-DF59EB16D3C4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1/27/2023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Penetration Test and Ethical Hacking   Dr. Nermin Ewais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712B6BE-D494-49E6-A5E5-2B4EDE9C3F67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17977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927ECD9-1150-4F99-8800-5FD3FB3C4AEF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1/27/2023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Penetration Test and Ethical Hacking   Dr. Nermin Ewais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C953389-D827-46B3-AA9C-A956CB533B55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89315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95424B5-9950-40C7-B998-5C80D7212764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1/27/2023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Penetration Test and Ethical Hacking   Dr. Nermin Ewais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39D963-7E45-43CD-BD7B-F60E9EF7FF00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0920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D9DE15A-152D-45F2-90CB-05C091B2F065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1/27/2023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Penetration Test and Ethical Hacking   Dr. Nermin Ewais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85EBB11-54BE-472D-9F59-4E294CA4F9F4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77365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404BFD0-BDD0-43CE-B89B-7FA40D44206F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1/27/2023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Penetration Test and Ethical Hacking   Dr. Nermin Ewais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7FCABA0-58EF-47D2-BCD9-ABA7B4732CA0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93679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Penetration Test and Ethical Hacking   Dr. Nermin Ewais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A389063-28AC-4D41-9AA1-8BDAB87C7FD5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E1C8218-1F7A-4B00-96B1-CAB6CD2BE95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1/27/2023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45184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45B4CC7-B827-40F9-8AFA-E9636D5C889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1/27/2023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Penetration Test and Ethical Hacking   Dr. Nermin Ewais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21726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C1FDB6A-BB17-45E2-AE9C-4982954CDB0A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1/27/2023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Penetration Test and Ethical Hacking   Dr. Nermin Ewais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dirty="0">
                <a:ln w="3175" cmpd="sng">
                  <a:noFill/>
                </a:ln>
                <a:solidFill>
                  <a:srgbClr val="A5300F">
                    <a:lumMod val="60000"/>
                    <a:lumOff val="40000"/>
                  </a:srgbClr>
                </a:solidFill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dirty="0">
                <a:ln w="3175" cmpd="sng">
                  <a:noFill/>
                </a:ln>
                <a:solidFill>
                  <a:srgbClr val="A5300F">
                    <a:lumMod val="60000"/>
                    <a:lumOff val="40000"/>
                  </a:srgbClr>
                </a:solidFill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2175623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65D8ED4-0C48-4916-B648-8716C715166F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1/27/2023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Penetration Test and Ethical Hacking   Dr. Nermin Ewais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989536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8FD7876-3553-4317-B751-1DF11354812F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1/27/2023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Penetration Test and Ethical Hacking   Dr. Nermin Ewais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dirty="0">
                <a:ln w="3175" cmpd="sng">
                  <a:noFill/>
                </a:ln>
                <a:solidFill>
                  <a:srgbClr val="A5300F">
                    <a:lumMod val="60000"/>
                    <a:lumOff val="40000"/>
                  </a:srgbClr>
                </a:solidFill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dirty="0">
                <a:ln w="3175" cmpd="sng">
                  <a:noFill/>
                </a:ln>
                <a:solidFill>
                  <a:srgbClr val="A5300F">
                    <a:lumMod val="60000"/>
                    <a:lumOff val="40000"/>
                  </a:srgbClr>
                </a:solidFill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342099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10DEE5B-9142-42AC-B5F2-412B759046C5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1/27/2023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Penetration Test and Ethical Hacking   Dr. Nermin Ewais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717694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770CF17-7B85-4BEF-9079-FC6C3EF90F56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1/27/2023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Penetration Test and Ethical Hacking   Dr. Nermin Ewais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A8BD21F-160C-4AE3-9057-B29D6E510D0B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56153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611AC1E-DFD1-4D28-B906-7260B0B2447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1/27/2023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Penetration Test and Ethical Hacking   Dr. Nermin Ewais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6382C3-FD8A-4893-B827-E3EC5FB4D3DD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22554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4C6837B4-3A1B-4412-BBF1-710BDEC114D0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1/27/2023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Penetration Test and Ethical Hacking   Dr. Nermin Ewais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20334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9" r:id="rId1"/>
    <p:sldLayoutId id="2147483940" r:id="rId2"/>
    <p:sldLayoutId id="2147483941" r:id="rId3"/>
    <p:sldLayoutId id="2147483942" r:id="rId4"/>
    <p:sldLayoutId id="2147483943" r:id="rId5"/>
    <p:sldLayoutId id="2147483944" r:id="rId6"/>
    <p:sldLayoutId id="2147483945" r:id="rId7"/>
    <p:sldLayoutId id="2147483946" r:id="rId8"/>
    <p:sldLayoutId id="2147483947" r:id="rId9"/>
    <p:sldLayoutId id="2147483948" r:id="rId10"/>
    <p:sldLayoutId id="2147483949" r:id="rId11"/>
    <p:sldLayoutId id="2147483950" r:id="rId12"/>
    <p:sldLayoutId id="2147483951" r:id="rId13"/>
    <p:sldLayoutId id="2147483952" r:id="rId14"/>
    <p:sldLayoutId id="2147483953" r:id="rId15"/>
    <p:sldLayoutId id="2147483954" r:id="rId16"/>
  </p:sldLayoutIdLst>
  <p:hf hd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3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emf"/><Relationship Id="rId5" Type="http://schemas.openxmlformats.org/officeDocument/2006/relationships/image" Target="../media/image5.emf"/><Relationship Id="rId4" Type="http://schemas.openxmlformats.org/officeDocument/2006/relationships/image" Target="../media/image4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emf"/><Relationship Id="rId5" Type="http://schemas.openxmlformats.org/officeDocument/2006/relationships/image" Target="../media/image5.emf"/><Relationship Id="rId4" Type="http://schemas.openxmlformats.org/officeDocument/2006/relationships/image" Target="../media/image4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7" Type="http://schemas.openxmlformats.org/officeDocument/2006/relationships/image" Target="../media/image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image" Target="../media/image6.emf"/><Relationship Id="rId4" Type="http://schemas.openxmlformats.org/officeDocument/2006/relationships/image" Target="../media/image5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image" Target="../media/image6.emf"/><Relationship Id="rId4" Type="http://schemas.openxmlformats.org/officeDocument/2006/relationships/image" Target="../media/image5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image" Target="../media/image6.emf"/><Relationship Id="rId4" Type="http://schemas.openxmlformats.org/officeDocument/2006/relationships/image" Target="../media/image5.e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4.emf"/><Relationship Id="rId7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image" Target="../media/image6.emf"/><Relationship Id="rId4" Type="http://schemas.openxmlformats.org/officeDocument/2006/relationships/image" Target="../media/image5.emf"/><Relationship Id="rId9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image" Target="../media/image6.emf"/><Relationship Id="rId4" Type="http://schemas.openxmlformats.org/officeDocument/2006/relationships/image" Target="../media/image5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7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image" Target="../media/image6.emf"/><Relationship Id="rId4" Type="http://schemas.openxmlformats.org/officeDocument/2006/relationships/image" Target="../media/image5.e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4.emf"/><Relationship Id="rId7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image" Target="../media/image6.emf"/><Relationship Id="rId4" Type="http://schemas.openxmlformats.org/officeDocument/2006/relationships/image" Target="../media/image5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114300"/>
            <a:ext cx="9829800" cy="3810000"/>
          </a:xfrm>
        </p:spPr>
        <p:txBody>
          <a:bodyPr>
            <a:normAutofit/>
          </a:bodyPr>
          <a:lstStyle/>
          <a:p>
            <a:pPr algn="ctr">
              <a:defRPr/>
            </a:pPr>
            <a:br>
              <a:rPr lang="en-US" dirty="0"/>
            </a:br>
            <a:r>
              <a:rPr lang="en-US" sz="4400" dirty="0"/>
              <a:t>Penetration Test and Ethical Hacking</a:t>
            </a:r>
            <a:br>
              <a:rPr lang="en-US" dirty="0"/>
            </a:br>
            <a:r>
              <a:rPr lang="en-US" sz="2000" dirty="0"/>
              <a:t>Master of Science in Cybersecurity </a:t>
            </a:r>
            <a:br>
              <a:rPr lang="en-US" sz="2000" dirty="0"/>
            </a:br>
            <a:br>
              <a:rPr lang="en-US" sz="2800" dirty="0"/>
            </a:br>
            <a:r>
              <a:rPr lang="en-US" sz="27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Orientation show</a:t>
            </a:r>
            <a:br>
              <a:rPr lang="en-US" sz="27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ar-YE" sz="27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عرض توجيهي</a:t>
            </a:r>
            <a:r>
              <a:rPr lang="en-US" sz="27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en-US" sz="49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171" name="Subtitle 2"/>
          <p:cNvSpPr>
            <a:spLocks noGrp="1"/>
          </p:cNvSpPr>
          <p:nvPr>
            <p:ph type="subTitle" idx="1"/>
          </p:nvPr>
        </p:nvSpPr>
        <p:spPr>
          <a:xfrm>
            <a:off x="1793355" y="4356100"/>
            <a:ext cx="7854950" cy="1752600"/>
          </a:xfrm>
        </p:spPr>
        <p:txBody>
          <a:bodyPr>
            <a:noAutofit/>
          </a:bodyPr>
          <a:lstStyle/>
          <a:p>
            <a:pPr marR="0" algn="ctr" eaLnBrk="1" hangingPunct="1"/>
            <a:r>
              <a:rPr lang="en-US" i="1" dirty="0"/>
              <a:t>Dr. Nermin Hamza </a:t>
            </a:r>
            <a:r>
              <a:rPr lang="en-US" i="1" dirty="0" err="1"/>
              <a:t>Ewais</a:t>
            </a:r>
            <a:endParaRPr lang="en-US" i="1" dirty="0"/>
          </a:p>
          <a:p>
            <a:pPr marR="0" algn="ctr" eaLnBrk="1" hangingPunct="1"/>
            <a:endParaRPr lang="en-US" i="1" dirty="0"/>
          </a:p>
          <a:p>
            <a:pPr marR="0" algn="ctr" eaLnBrk="1" hangingPunct="1"/>
            <a:r>
              <a:rPr lang="en-US" sz="2000" dirty="0">
                <a:ea typeface="Majalla UI"/>
                <a:cs typeface="Majalla UI"/>
              </a:rPr>
              <a:t>Everyone Smart University  </a:t>
            </a:r>
          </a:p>
          <a:p>
            <a:pPr marR="0" algn="ctr" eaLnBrk="1" hangingPunct="1"/>
            <a:r>
              <a:rPr lang="en-US" sz="2000" dirty="0">
                <a:ea typeface="Majalla UI"/>
                <a:cs typeface="Majalla UI"/>
              </a:rPr>
              <a:t>Faculty of IT</a:t>
            </a:r>
            <a:endParaRPr lang="en-US" sz="2000" dirty="0"/>
          </a:p>
          <a:p>
            <a:pPr marR="0" algn="ctr" eaLnBrk="1" hangingPunct="1"/>
            <a:r>
              <a:rPr lang="en-US" sz="2000" dirty="0"/>
              <a:t>2023</a:t>
            </a:r>
          </a:p>
        </p:txBody>
      </p:sp>
      <p:sp>
        <p:nvSpPr>
          <p:cNvPr id="7172" name="Slide Number Placeholder 2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7729AD7A-7DE9-4247-A582-BC235EEC0C3A}" type="slidenum">
              <a:rPr lang="en-US" smtClean="0">
                <a:solidFill>
                  <a:srgbClr val="D1EAEE"/>
                </a:solidFill>
                <a:latin typeface="Constantia" panose="02030602050306030303" pitchFamily="18" charset="0"/>
              </a:rPr>
              <a:pPr/>
              <a:t>1</a:t>
            </a:fld>
            <a:endParaRPr lang="en-US">
              <a:solidFill>
                <a:srgbClr val="D1EAEE"/>
              </a:solidFill>
              <a:latin typeface="Constantia" panose="02030602050306030303" pitchFamily="18" charset="0"/>
            </a:endParaRP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962400" y="-76200"/>
            <a:ext cx="2819400" cy="170213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8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276600"/>
            <a:ext cx="2133600" cy="213360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FED5E5A-5E5C-03BA-628E-5229740C7E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Penetration Test and Ethical Hacking   Dr. Nermin Ewais</a:t>
            </a:r>
          </a:p>
        </p:txBody>
      </p:sp>
    </p:spTree>
    <p:extLst>
      <p:ext uri="{BB962C8B-B14F-4D97-AF65-F5344CB8AC3E}">
        <p14:creationId xmlns:p14="http://schemas.microsoft.com/office/powerpoint/2010/main" val="799057241"/>
      </p:ext>
    </p:extLst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43252" y="622966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5" y="0"/>
            <a:ext cx="7740736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Who Am I?</a:t>
            </a: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1231880" y="1837189"/>
            <a:ext cx="6235438" cy="27699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457200" indent="-457200" algn="just">
              <a:buFont typeface="Wingdings" panose="05000000000000000000" pitchFamily="2" charset="2"/>
              <a:buChar char="Ø"/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Dr. Nermin Hamza </a:t>
            </a:r>
            <a:r>
              <a:rPr lang="en-US" sz="2400" b="1" i="1" dirty="0" err="1">
                <a:solidFill>
                  <a:srgbClr val="FF0000"/>
                </a:solidFill>
              </a:rPr>
              <a:t>Ewais</a:t>
            </a:r>
            <a:endParaRPr lang="en-US" sz="2400" b="1" i="1" dirty="0">
              <a:solidFill>
                <a:srgbClr val="FF0000"/>
              </a:solidFill>
            </a:endParaRPr>
          </a:p>
          <a:p>
            <a:pPr marL="800100" lvl="1" indent="-342900" algn="just">
              <a:spcBef>
                <a:spcPts val="1200"/>
              </a:spcBef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rgbClr val="0070C0"/>
                </a:solidFill>
              </a:rPr>
              <a:t>Assistant Professor in computer science </a:t>
            </a:r>
          </a:p>
          <a:p>
            <a:pPr marL="1257300" lvl="2" indent="-342900" algn="just">
              <a:buFont typeface="Wingdings" panose="05000000000000000000" pitchFamily="2" charset="2"/>
              <a:buChar char="§"/>
              <a:defRPr/>
            </a:pPr>
            <a:r>
              <a:rPr lang="en-US" sz="2000" dirty="0" err="1"/>
              <a:t>Ph.D</a:t>
            </a:r>
            <a:r>
              <a:rPr lang="en-US" sz="2000" dirty="0"/>
              <a:t> from Cairo University 2010</a:t>
            </a:r>
          </a:p>
          <a:p>
            <a:pPr marL="1257300" lvl="2" indent="-342900" algn="just"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PHD Thesis: “A novel security system for computer networks”</a:t>
            </a:r>
          </a:p>
          <a:p>
            <a:pPr marL="1257300" lvl="2" indent="-342900" algn="just"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 </a:t>
            </a:r>
            <a:r>
              <a:rPr lang="en-US" sz="2000" dirty="0" err="1"/>
              <a:t>M.Sc</a:t>
            </a:r>
            <a:r>
              <a:rPr lang="en-US" sz="2000" dirty="0"/>
              <a:t> from Cairo University, 2005</a:t>
            </a:r>
          </a:p>
          <a:p>
            <a:pPr marL="1257300" lvl="2" indent="-342900" algn="just"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 </a:t>
            </a:r>
            <a:r>
              <a:rPr lang="en-US" sz="2000" dirty="0" err="1"/>
              <a:t>B.Sc</a:t>
            </a:r>
            <a:r>
              <a:rPr lang="en-US" sz="2000" dirty="0"/>
              <a:t> from Cairo University , 2000</a:t>
            </a:r>
          </a:p>
          <a:p>
            <a:pPr marL="914400" lvl="2" indent="0" algn="just">
              <a:defRPr/>
            </a:pPr>
            <a:endParaRPr lang="en-US" sz="2000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</a:t>
            </a:fld>
            <a:endParaRPr lang="en-US"/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594DA0E-A410-BA49-1709-AE97E796CA8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759530" y="296686"/>
            <a:ext cx="4333875" cy="5838825"/>
          </a:xfrm>
          <a:prstGeom prst="rect">
            <a:avLst/>
          </a:prstGeom>
        </p:spPr>
      </p:pic>
      <p:sp>
        <p:nvSpPr>
          <p:cNvPr id="14" name="Footer Placeholder 13">
            <a:extLst>
              <a:ext uri="{FF2B5EF4-FFF2-40B4-BE49-F238E27FC236}">
                <a16:creationId xmlns:a16="http://schemas.microsoft.com/office/drawing/2014/main" id="{CB48A5AE-18AD-88F3-AE56-CE63008364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367497" y="6507510"/>
            <a:ext cx="6297612" cy="365125"/>
          </a:xfrm>
        </p:spPr>
        <p:txBody>
          <a:bodyPr/>
          <a:lstStyle/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Penetration Test and Ethical Hacking   Dr. Nermin Ewais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95567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43252" y="622966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Who Am I?</a:t>
            </a: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1204594" y="1362949"/>
            <a:ext cx="10317163" cy="4401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914400" lvl="2" indent="0">
              <a:defRPr/>
            </a:pPr>
            <a:endParaRPr lang="en-US" sz="2000" dirty="0"/>
          </a:p>
          <a:p>
            <a:pPr marL="800100" lvl="1" indent="-342900"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chemeClr val="accent6"/>
                </a:solidFill>
              </a:rPr>
              <a:t>How to reach me</a:t>
            </a:r>
          </a:p>
          <a:p>
            <a:pPr marL="1257300" lvl="2" indent="-342900"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By email at </a:t>
            </a:r>
            <a:r>
              <a:rPr lang="en-US" sz="2000" dirty="0">
                <a:solidFill>
                  <a:srgbClr val="0B06D0"/>
                </a:solidFill>
              </a:rPr>
              <a:t>hamza@esu.ac.ae</a:t>
            </a:r>
            <a:br>
              <a:rPr lang="en-US" sz="2000" dirty="0">
                <a:solidFill>
                  <a:srgbClr val="0B06D0"/>
                </a:solidFill>
              </a:rPr>
            </a:br>
            <a:r>
              <a:rPr lang="en-US" sz="2000" dirty="0"/>
              <a:t>( please include “Penetration Test and Ethical Hacking” in subject line)</a:t>
            </a:r>
          </a:p>
          <a:p>
            <a:pPr marL="914400" lvl="2" indent="0">
              <a:defRPr/>
            </a:pPr>
            <a:endParaRPr lang="en-US" sz="2000" dirty="0"/>
          </a:p>
          <a:p>
            <a:pPr marL="800100" lvl="1" indent="-342900"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rgbClr val="0070C0"/>
                </a:solidFill>
              </a:rPr>
              <a:t>Office hours	</a:t>
            </a:r>
          </a:p>
          <a:p>
            <a:pPr marL="1262063" lvl="1" indent="-342900"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 Discussion Time (Tuesday at 9:00 PM) every day</a:t>
            </a:r>
          </a:p>
          <a:p>
            <a:pPr marL="919163" lvl="1">
              <a:defRPr/>
            </a:pPr>
            <a:endParaRPr lang="en-US" sz="2000" dirty="0">
              <a:solidFill>
                <a:srgbClr val="0070C0"/>
              </a:solidFill>
            </a:endParaRPr>
          </a:p>
          <a:p>
            <a:pPr marL="800100" lvl="1" indent="-342900"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rgbClr val="0070C0"/>
                </a:solidFill>
              </a:rPr>
              <a:t>Work.</a:t>
            </a:r>
          </a:p>
          <a:p>
            <a:pPr lvl="2">
              <a:defRPr/>
            </a:pPr>
            <a:r>
              <a:rPr lang="en-US" sz="2000" dirty="0">
                <a:solidFill>
                  <a:srgbClr val="0070C0"/>
                </a:solidFill>
              </a:rPr>
              <a:t>Cairo University – King </a:t>
            </a:r>
            <a:r>
              <a:rPr lang="en-US" sz="2000" dirty="0" err="1">
                <a:solidFill>
                  <a:srgbClr val="0070C0"/>
                </a:solidFill>
              </a:rPr>
              <a:t>Abdulaziz</a:t>
            </a:r>
            <a:r>
              <a:rPr lang="en-US" sz="2000" dirty="0">
                <a:solidFill>
                  <a:srgbClr val="0070C0"/>
                </a:solidFill>
              </a:rPr>
              <a:t> University </a:t>
            </a:r>
          </a:p>
          <a:p>
            <a:pPr marL="800100" lvl="1" indent="-342900"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rgbClr val="0070C0"/>
                </a:solidFill>
              </a:rPr>
              <a:t>Training.</a:t>
            </a:r>
          </a:p>
          <a:p>
            <a:pPr lvl="2">
              <a:defRPr/>
            </a:pPr>
            <a:r>
              <a:rPr lang="en-US" sz="2000" dirty="0">
                <a:solidFill>
                  <a:srgbClr val="0070C0"/>
                </a:solidFill>
              </a:rPr>
              <a:t>CEH – CHFI- Academic Courses </a:t>
            </a:r>
          </a:p>
          <a:p>
            <a:pPr marL="800100" lvl="1" indent="-342900">
              <a:buFont typeface="Wingdings" panose="05000000000000000000" pitchFamily="2" charset="2"/>
              <a:buChar char="v"/>
              <a:defRPr/>
            </a:pPr>
            <a:endParaRPr lang="en-US" sz="2000" dirty="0">
              <a:solidFill>
                <a:srgbClr val="0070C0"/>
              </a:solidFill>
            </a:endParaRPr>
          </a:p>
          <a:p>
            <a:pPr marL="1262063" lvl="1" indent="-342900">
              <a:buFont typeface="Wingdings" panose="05000000000000000000" pitchFamily="2" charset="2"/>
              <a:buChar char="§"/>
              <a:defRPr/>
            </a:pPr>
            <a:endParaRPr lang="en-US" sz="2000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</a:t>
            </a:fld>
            <a:endParaRPr lang="en-US"/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34972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74EE87-8B7D-16C7-E5D6-749333AFEF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586567" y="6517901"/>
            <a:ext cx="6297612" cy="365125"/>
          </a:xfrm>
        </p:spPr>
        <p:txBody>
          <a:bodyPr/>
          <a:lstStyle/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Penetration Test and Ethical Hacking   Dr. Nermin Ewais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50320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18089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6287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course that will be taught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</a:t>
            </a:fld>
            <a:endParaRPr lang="en-US"/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مستطيل 14"/>
          <p:cNvSpPr/>
          <p:nvPr/>
        </p:nvSpPr>
        <p:spPr>
          <a:xfrm>
            <a:off x="3200400" y="1371364"/>
            <a:ext cx="5390263" cy="719847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Aardvark Cafe" pitchFamily="2" charset="0"/>
              </a:rPr>
              <a:t>Penetration Test and Ethical Hacking</a:t>
            </a:r>
            <a:br>
              <a:rPr lang="en-US" sz="2400" dirty="0">
                <a:latin typeface="Aardvark Cafe" pitchFamily="2" charset="0"/>
              </a:rPr>
            </a:br>
            <a:endParaRPr lang="en-US" dirty="0">
              <a:latin typeface="Aardvark Cafe" pitchFamily="2" charset="0"/>
            </a:endParaRPr>
          </a:p>
        </p:txBody>
      </p:sp>
      <p:pic>
        <p:nvPicPr>
          <p:cNvPr id="1026" name="Picture 2" descr="What is Digital Forensics and Why Is It Important?">
            <a:extLst>
              <a:ext uri="{FF2B5EF4-FFF2-40B4-BE49-F238E27FC236}">
                <a16:creationId xmlns:a16="http://schemas.microsoft.com/office/drawing/2014/main" id="{69E85DE8-18C3-B511-D0B3-E5C4ACE45C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7238" y="2101602"/>
            <a:ext cx="7620000" cy="370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E2BF89B-7C79-DA22-8E31-F369616369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440788" y="6405669"/>
            <a:ext cx="6297612" cy="365125"/>
          </a:xfrm>
        </p:spPr>
        <p:txBody>
          <a:bodyPr/>
          <a:lstStyle/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Penetration Test and Ethical Hacking   Dr. Nermin Ewais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22974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18089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25543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Penetration Test and Ethical Hacking</a:t>
            </a:r>
            <a:b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</a:b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1874165" y="1527871"/>
            <a:ext cx="7803235" cy="44558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400" i="1" dirty="0">
                <a:solidFill>
                  <a:schemeClr val="bg2">
                    <a:lumMod val="50000"/>
                  </a:schemeClr>
                </a:solidFill>
              </a:rPr>
              <a:t>The Penetration testing and Ethical Hacking course provide the skills required for a student to learn how to test the system.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chemeClr val="bg2">
                    <a:lumMod val="50000"/>
                  </a:schemeClr>
                </a:solidFill>
              </a:rPr>
              <a:t>A penetration test or pen-test is a test evaluating the strengths of all security controls on the computer system. Penetration tests evaluate procedural and operational controls as well as technological controls.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endParaRPr lang="ar-YE" sz="24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5</a:t>
            </a:fld>
            <a:endParaRPr lang="en-US"/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DE4E652-3363-2A1F-F276-BB455A748D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440788" y="6422622"/>
            <a:ext cx="6297612" cy="365125"/>
          </a:xfrm>
        </p:spPr>
        <p:txBody>
          <a:bodyPr/>
          <a:lstStyle/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Penetration Test and Ethical Hacking   Dr. Nermin Ewais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25344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18089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9843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Primary Goal of This Course</a:t>
            </a: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1143954" y="1459148"/>
            <a:ext cx="8607257" cy="5113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en-US" sz="2000" b="1" i="1" dirty="0">
                <a:solidFill>
                  <a:srgbClr val="FF0000"/>
                </a:solidFill>
              </a:rPr>
              <a:t>Learning Outcomes: 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</a:p>
          <a:p>
            <a:pPr lvl="1" algn="just">
              <a:lnSpc>
                <a:spcPct val="150000"/>
              </a:lnSpc>
              <a:defRPr/>
            </a:pPr>
            <a:r>
              <a:rPr lang="en-US" sz="2000" dirty="0">
                <a:solidFill>
                  <a:srgbClr val="0070C0"/>
                </a:solidFill>
              </a:rPr>
              <a:t>•	Demonstrate knowledge of various vulnerabilities in network applications. </a:t>
            </a:r>
          </a:p>
          <a:p>
            <a:pPr marL="800100" lvl="1" indent="-342900"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srgbClr val="0070C0"/>
                </a:solidFill>
              </a:rPr>
              <a:t>Practice  awareness  of  various  malicious  content  and  guiding  ways  for  protection against the same. </a:t>
            </a:r>
          </a:p>
          <a:p>
            <a:pPr marL="800100" lvl="1" indent="-342900"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srgbClr val="0070C0"/>
                </a:solidFill>
              </a:rPr>
              <a:t>Demonstrate knowledge of various forms of attacks. </a:t>
            </a:r>
          </a:p>
          <a:p>
            <a:pPr marL="800100" lvl="1" indent="-342900"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srgbClr val="0070C0"/>
                </a:solidFill>
              </a:rPr>
              <a:t>Recall judicious and ethical use of various tools. </a:t>
            </a:r>
          </a:p>
          <a:p>
            <a:pPr marL="800100" lvl="1" indent="-342900"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srgbClr val="0070C0"/>
                </a:solidFill>
              </a:rPr>
              <a:t>Expertise in the techniques of system hacking and hacking over a wireless network.</a:t>
            </a:r>
          </a:p>
          <a:p>
            <a:pPr lvl="1" algn="just">
              <a:lnSpc>
                <a:spcPct val="150000"/>
              </a:lnSpc>
              <a:defRPr/>
            </a:pPr>
            <a:r>
              <a:rPr lang="en-US" sz="2000" dirty="0">
                <a:solidFill>
                  <a:srgbClr val="0070C0"/>
                </a:solidFill>
              </a:rPr>
              <a:t>•	</a:t>
            </a:r>
          </a:p>
          <a:p>
            <a:pPr lvl="1" algn="just">
              <a:lnSpc>
                <a:spcPct val="150000"/>
              </a:lnSpc>
              <a:defRPr/>
            </a:pPr>
            <a:endParaRPr lang="ar-YE" sz="2000" dirty="0">
              <a:solidFill>
                <a:srgbClr val="0070C0"/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6</a:t>
            </a:fld>
            <a:endParaRPr lang="en-US"/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DE4E652-3363-2A1F-F276-BB455A748D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27453" y="6511669"/>
            <a:ext cx="6297612" cy="365125"/>
          </a:xfrm>
        </p:spPr>
        <p:txBody>
          <a:bodyPr/>
          <a:lstStyle/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Penetration Test and Ethical Hacking   Dr. Nermin Ewais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73993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18089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7583" y="-386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506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Learning Resources: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533399" y="1505744"/>
            <a:ext cx="7013809" cy="40934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buFont typeface="Wingdings" panose="05000000000000000000" pitchFamily="2" charset="2"/>
              <a:buChar char="Ø"/>
              <a:defRPr/>
            </a:pPr>
            <a:r>
              <a:rPr lang="ar-YE" sz="24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>
                <a:solidFill>
                  <a:srgbClr val="FF0000"/>
                </a:solidFill>
              </a:rPr>
              <a:t>Credit Hours</a:t>
            </a:r>
            <a:r>
              <a:rPr lang="en-US" sz="2000" dirty="0"/>
              <a:t>: </a:t>
            </a:r>
            <a:endParaRPr lang="ar-YE" sz="2000" dirty="0"/>
          </a:p>
          <a:p>
            <a:endParaRPr lang="ar-YE" sz="1600" dirty="0"/>
          </a:p>
          <a:p>
            <a:pPr marL="446088" indent="-446088"/>
            <a:r>
              <a:rPr lang="en-US" sz="2000" dirty="0"/>
              <a:t>3 credit hours.  </a:t>
            </a:r>
            <a:endParaRPr lang="en-US" sz="1600" dirty="0"/>
          </a:p>
          <a:p>
            <a:pPr lvl="1">
              <a:defRPr/>
            </a:pPr>
            <a:endParaRPr lang="ar-YE" sz="2000" dirty="0">
              <a:solidFill>
                <a:srgbClr val="0070C0"/>
              </a:solidFill>
            </a:endParaRPr>
          </a:p>
          <a:p>
            <a:pPr lvl="1" indent="-457200">
              <a:buFont typeface="Wingdings" pitchFamily="2" charset="2"/>
              <a:buChar char="Ø"/>
              <a:defRPr/>
            </a:pPr>
            <a:r>
              <a:rPr lang="en-US" sz="2000" b="1" i="1" dirty="0">
                <a:solidFill>
                  <a:schemeClr val="accent6"/>
                </a:solidFill>
              </a:rPr>
              <a:t>Required Textbook</a:t>
            </a:r>
            <a:r>
              <a:rPr lang="en-US" sz="2000" b="1" i="1" dirty="0">
                <a:solidFill>
                  <a:srgbClr val="FF0000"/>
                </a:solidFill>
              </a:rPr>
              <a:t>: </a:t>
            </a:r>
            <a:endParaRPr lang="ar-YE" sz="2000" b="1" i="1" dirty="0">
              <a:solidFill>
                <a:srgbClr val="FF0000"/>
              </a:solidFill>
            </a:endParaRPr>
          </a:p>
          <a:p>
            <a:pPr marL="514350" lvl="1" indent="-514350">
              <a:buAutoNum type="arabicPeriod"/>
              <a:defRPr/>
            </a:pPr>
            <a:r>
              <a:rPr lang="en-US" sz="1600" dirty="0"/>
              <a:t>ETHICAL HACKING AND PENETRATION TESTING GUIDE, RAFAY BALOCH, 2015 by Taylor &amp; Francis Group, LLC</a:t>
            </a:r>
          </a:p>
          <a:p>
            <a:pPr marL="514350" lvl="1" indent="-514350">
              <a:buAutoNum type="arabicPeriod"/>
              <a:defRPr/>
            </a:pPr>
            <a:endParaRPr lang="en-US" sz="1600" dirty="0"/>
          </a:p>
          <a:p>
            <a:pPr marL="514350" lvl="1" indent="-514350">
              <a:buAutoNum type="arabicPeriod"/>
              <a:defRPr/>
            </a:pPr>
            <a:r>
              <a:rPr lang="en-US" sz="1600" dirty="0"/>
              <a:t>The Basics of Hacking and Penetration Testing, Ethical Hacking and Penetration Testing Made Easy, Second Edition, Dr. Patrick </a:t>
            </a:r>
            <a:r>
              <a:rPr lang="en-US" sz="1600" dirty="0" err="1"/>
              <a:t>Engebretson</a:t>
            </a:r>
            <a:r>
              <a:rPr lang="en-US" sz="1600" dirty="0"/>
              <a:t>, David Kenned Technical Editor, 2013 Elsevier Inc. All rights reserved</a:t>
            </a:r>
          </a:p>
          <a:p>
            <a:pPr marL="514350" lvl="1" indent="-514350">
              <a:buAutoNum type="arabicPeriod"/>
              <a:defRPr/>
            </a:pPr>
            <a:endParaRPr lang="en-US" sz="1600" dirty="0"/>
          </a:p>
          <a:p>
            <a:pPr marL="514350" lvl="1" indent="-514350">
              <a:buAutoNum type="arabicPeriod"/>
              <a:defRPr/>
            </a:pPr>
            <a:r>
              <a:rPr lang="en-US" sz="1600" dirty="0"/>
              <a:t>Penetration testing A Hands-On Introduction to Hacking, Georgia Weidman, 2014 by Georgia Weidman.</a:t>
            </a:r>
            <a:endParaRPr lang="en-US" sz="1600" b="1" i="1" dirty="0">
              <a:solidFill>
                <a:srgbClr val="FF0000"/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7</a:t>
            </a:fld>
            <a:endParaRPr lang="en-US"/>
          </a:p>
        </p:txBody>
      </p:sp>
      <p:pic>
        <p:nvPicPr>
          <p:cNvPr id="15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9692E0B-3E1F-48CF-F28B-D299DC2CEB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141298" y="6422622"/>
            <a:ext cx="6297612" cy="365125"/>
          </a:xfrm>
        </p:spPr>
        <p:txBody>
          <a:bodyPr/>
          <a:lstStyle/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Penetration Test and Ethical Hacking   Dr. Nermin Ewais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5756BEB3-9B0B-3BF8-B662-7221F7B851F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054059" y="1534622"/>
            <a:ext cx="1986033" cy="179132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7BF9295D-E77B-8B73-AE27-75A06B61250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739798" y="3300974"/>
            <a:ext cx="2326682" cy="1650728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73790F6A-BD80-F354-81CB-F075D8CD80E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618617" y="4319711"/>
            <a:ext cx="2055992" cy="17435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84495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975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9062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3399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Units of Course Contents</a:t>
            </a:r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6912433"/>
              </p:ext>
            </p:extLst>
          </p:nvPr>
        </p:nvGraphicFramePr>
        <p:xfrm>
          <a:off x="1752600" y="1740280"/>
          <a:ext cx="10198607" cy="48944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43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8438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4494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668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25334">
                <a:tc>
                  <a:txBody>
                    <a:bodyPr/>
                    <a:lstStyle/>
                    <a:p>
                      <a:r>
                        <a:rPr lang="en-US" sz="1800" dirty="0"/>
                        <a:t>Module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Course</a:t>
                      </a:r>
                      <a:r>
                        <a:rPr lang="en-US" sz="1800" baseline="0" dirty="0"/>
                        <a:t> </a:t>
                      </a:r>
                      <a:r>
                        <a:rPr lang="en-US" sz="1800" dirty="0"/>
                        <a:t>Unit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 err="1"/>
                        <a:t>No.of</a:t>
                      </a:r>
                      <a:r>
                        <a:rPr lang="en-US" sz="1800" dirty="0"/>
                        <a:t>. Weeks</a:t>
                      </a:r>
                      <a:r>
                        <a:rPr lang="en-US" sz="1800" baseline="0" dirty="0"/>
                        <a:t> 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Contact Hours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1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Lecture1  Introduction to Penetration test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1</a:t>
                      </a:r>
                      <a:r>
                        <a:rPr lang="en-US" sz="1800" baseline="30000" dirty="0"/>
                        <a:t>st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3459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2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Lecture2  Information Gathering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baseline="0" dirty="0"/>
                        <a:t>2</a:t>
                      </a:r>
                      <a:r>
                        <a:rPr lang="en-US" sz="1800" baseline="30000" dirty="0"/>
                        <a:t>nd</a:t>
                      </a:r>
                      <a:r>
                        <a:rPr lang="en-US" sz="1800" baseline="0" dirty="0"/>
                        <a:t>  </a:t>
                      </a:r>
                      <a:r>
                        <a:rPr lang="en-US" sz="1800" dirty="0"/>
                        <a:t>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4897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Lecture3 Target Enumeration and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Port Scanning Techniques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/>
                        <a:t>4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Lecture4   Vulnerability Assessment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4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5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Lecture5   Network Sniffing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5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7080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6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Lecture6   Web-Based</a:t>
                      </a:r>
                    </a:p>
                    <a:p>
                      <a:r>
                        <a:rPr lang="en-US" sz="1800" dirty="0"/>
                        <a:t>Exploitation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6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7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Lecture7   Social Engineering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7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8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Lecture8   Post-exploitation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8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9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Lecture9   web hacking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9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10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Lecture10 attacks and wireless hacking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10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938838" y="1307436"/>
            <a:ext cx="8763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1319213" lvl="1" indent="-3429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rgbClr val="FF0000"/>
                </a:solidFill>
              </a:rPr>
              <a:t>Lecture Structure</a:t>
            </a:r>
            <a:r>
              <a:rPr lang="en-US" sz="2400" dirty="0">
                <a:solidFill>
                  <a:srgbClr val="FF0000"/>
                </a:solidFill>
              </a:rPr>
              <a:t>: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8</a:t>
            </a:fld>
            <a:endParaRPr lang="en-US"/>
          </a:p>
        </p:txBody>
      </p:sp>
      <p:pic>
        <p:nvPicPr>
          <p:cNvPr id="15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7D4EF5D-F1BA-CA01-5BDC-3C732326C9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440788" y="6448707"/>
            <a:ext cx="6297612" cy="365125"/>
          </a:xfrm>
        </p:spPr>
        <p:txBody>
          <a:bodyPr/>
          <a:lstStyle/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Penetration Test and Ethical Hacking   Dr. Nermin Ewais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39294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975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9062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0511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Information</a:t>
            </a:r>
          </a:p>
        </p:txBody>
      </p:sp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914400" y="1692025"/>
            <a:ext cx="8763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1319213" lvl="1" indent="-3429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rgbClr val="FF0000"/>
                </a:solidFill>
              </a:rPr>
              <a:t>Assessment Method: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9</a:t>
            </a:fld>
            <a:endParaRPr lang="en-US"/>
          </a:p>
        </p:txBody>
      </p:sp>
      <p:sp>
        <p:nvSpPr>
          <p:cNvPr id="12" name="Rectangle 11"/>
          <p:cNvSpPr>
            <a:spLocks noGrp="1" noChangeArrowheads="1"/>
          </p:cNvSpPr>
          <p:nvPr/>
        </p:nvSpPr>
        <p:spPr>
          <a:xfrm>
            <a:off x="3359383" y="2385123"/>
            <a:ext cx="5277987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90000"/>
              </a:lnSpc>
            </a:pPr>
            <a:r>
              <a:rPr lang="en-GB" sz="2400" dirty="0"/>
              <a:t>Short Exam</a:t>
            </a:r>
          </a:p>
          <a:p>
            <a:pPr lvl="1">
              <a:lnSpc>
                <a:spcPct val="90000"/>
              </a:lnSpc>
            </a:pPr>
            <a:r>
              <a:rPr lang="en-US" sz="2000" dirty="0"/>
              <a:t>80</a:t>
            </a:r>
            <a:r>
              <a:rPr lang="en-GB" sz="2000" dirty="0"/>
              <a:t>% mark</a:t>
            </a:r>
            <a:r>
              <a:rPr lang="en-US" sz="2000" dirty="0"/>
              <a:t>s</a:t>
            </a:r>
            <a:endParaRPr lang="en-GB" sz="2000" dirty="0"/>
          </a:p>
          <a:p>
            <a:pPr lvl="2">
              <a:lnSpc>
                <a:spcPct val="90000"/>
              </a:lnSpc>
            </a:pPr>
            <a:r>
              <a:rPr lang="en-GB" sz="1800" dirty="0"/>
              <a:t>Count of short Exam 10 (Weekly)</a:t>
            </a:r>
          </a:p>
          <a:p>
            <a:pPr lvl="2">
              <a:lnSpc>
                <a:spcPct val="90000"/>
              </a:lnSpc>
            </a:pPr>
            <a:r>
              <a:rPr lang="en-GB" sz="1800" dirty="0"/>
              <a:t>8 Marks for each of short Exam. </a:t>
            </a:r>
          </a:p>
          <a:p>
            <a:pPr lvl="2">
              <a:lnSpc>
                <a:spcPct val="90000"/>
              </a:lnSpc>
            </a:pPr>
            <a:endParaRPr lang="en-GB" sz="1800" dirty="0"/>
          </a:p>
          <a:p>
            <a:pPr lvl="1">
              <a:lnSpc>
                <a:spcPct val="90000"/>
              </a:lnSpc>
            </a:pPr>
            <a:r>
              <a:rPr lang="en-US" sz="2000" dirty="0"/>
              <a:t>20</a:t>
            </a:r>
            <a:r>
              <a:rPr lang="en-GB" sz="2000" dirty="0"/>
              <a:t>% Final Examination</a:t>
            </a:r>
          </a:p>
        </p:txBody>
      </p:sp>
      <p:pic>
        <p:nvPicPr>
          <p:cNvPr id="15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9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EXAM | University of Lapland">
            <a:extLst>
              <a:ext uri="{FF2B5EF4-FFF2-40B4-BE49-F238E27FC236}">
                <a16:creationId xmlns:a16="http://schemas.microsoft.com/office/drawing/2014/main" id="{8C68F710-40D9-0EE7-20FB-0DB52FC40C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467" y="2705240"/>
            <a:ext cx="2856985" cy="1589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B3CE5E8-4170-610A-B2E5-0C94F3EEA0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59383" y="6473182"/>
            <a:ext cx="6297612" cy="365125"/>
          </a:xfrm>
        </p:spPr>
        <p:txBody>
          <a:bodyPr/>
          <a:lstStyle/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Penetration Test and Ethical Hacking   Dr. Nermin Ewais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52461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975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9062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8363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Academic Calendar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10</a:t>
            </a:fld>
            <a:endParaRPr lang="en-US"/>
          </a:p>
        </p:txBody>
      </p:sp>
      <p:sp>
        <p:nvSpPr>
          <p:cNvPr id="15" name="Google Shape;1103;p33">
            <a:extLst>
              <a:ext uri="{FF2B5EF4-FFF2-40B4-BE49-F238E27FC236}">
                <a16:creationId xmlns:a16="http://schemas.microsoft.com/office/drawing/2014/main" id="{A8AFFF94-2549-554A-A261-8AC7C77F1D82}"/>
              </a:ext>
            </a:extLst>
          </p:cNvPr>
          <p:cNvSpPr txBox="1">
            <a:spLocks/>
          </p:cNvSpPr>
          <p:nvPr/>
        </p:nvSpPr>
        <p:spPr>
          <a:xfrm>
            <a:off x="9274001" y="2278301"/>
            <a:ext cx="2741825" cy="2369899"/>
          </a:xfrm>
          <a:prstGeom prst="rect">
            <a:avLst/>
          </a:prstGeom>
          <a:solidFill>
            <a:schemeClr val="bg1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/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-- اللغة الأساسية في المحاضرات هي</a:t>
            </a:r>
            <a:r>
              <a:rPr lang="en-US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:</a:t>
            </a:r>
            <a:endParaRPr lang="ar-YE" sz="2000" b="1" dirty="0">
              <a:solidFill>
                <a:schemeClr val="tx1">
                  <a:lumMod val="60000"/>
                  <a:lumOff val="4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Bader" pitchFamily="2" charset="-78"/>
            </a:endParaRPr>
          </a:p>
          <a:p>
            <a:pPr algn="ctr" rtl="1"/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 </a:t>
            </a:r>
            <a:r>
              <a:rPr lang="ar-SA" sz="2000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اللغة الإنجليزية </a:t>
            </a:r>
            <a:b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</a:br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-- الاختبارات باللغة الإنجليزية مع وجود</a:t>
            </a:r>
            <a:endParaRPr lang="ar-YE" sz="2000" b="1" dirty="0">
              <a:solidFill>
                <a:schemeClr val="tx1">
                  <a:lumMod val="60000"/>
                  <a:lumOff val="4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Bader" pitchFamily="2" charset="-78"/>
            </a:endParaRPr>
          </a:p>
          <a:p>
            <a:pPr algn="ctr" rtl="1"/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 </a:t>
            </a:r>
            <a:r>
              <a:rPr lang="ar-SA" sz="2000" b="1" dirty="0">
                <a:solidFill>
                  <a:schemeClr val="accent2"/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ترجمة للسؤال.</a:t>
            </a:r>
          </a:p>
        </p:txBody>
      </p:sp>
      <p:pic>
        <p:nvPicPr>
          <p:cNvPr id="16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1B49827-70F2-BBEF-7ED6-EF2BD378B9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976390" y="6468887"/>
            <a:ext cx="6297612" cy="365125"/>
          </a:xfrm>
        </p:spPr>
        <p:txBody>
          <a:bodyPr/>
          <a:lstStyle/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Penetration Test and Ethical Hacking   Dr. Nermin Ewais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BFD5969F-5D49-111A-7626-FE1BC3552F4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7548" y="1397377"/>
            <a:ext cx="4166718" cy="3940707"/>
          </a:xfrm>
          <a:prstGeom prst="rect">
            <a:avLst/>
          </a:prstGeom>
        </p:spPr>
      </p:pic>
      <p:sp>
        <p:nvSpPr>
          <p:cNvPr id="19" name="AutoShape 2">
            <a:extLst>
              <a:ext uri="{FF2B5EF4-FFF2-40B4-BE49-F238E27FC236}">
                <a16:creationId xmlns:a16="http://schemas.microsoft.com/office/drawing/2014/main" id="{114E6C5D-FCF1-0C44-D602-2A120094DEB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" name="AutoShape 4">
            <a:extLst>
              <a:ext uri="{FF2B5EF4-FFF2-40B4-BE49-F238E27FC236}">
                <a16:creationId xmlns:a16="http://schemas.microsoft.com/office/drawing/2014/main" id="{FF03B2CD-6359-8866-C9F5-C17AA6993FF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096000" y="3429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6A8AD8E1-1077-9601-2DC3-C4E700526EE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071951" y="1336484"/>
            <a:ext cx="4410646" cy="4410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8547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0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F5880E1B-9AE6-486B-BDD4-9CE0F37513D3}" type="slidenum">
              <a:rPr lang="en-US" smtClean="0">
                <a:solidFill>
                  <a:srgbClr val="045C75"/>
                </a:solidFill>
                <a:latin typeface="Constantia" panose="02030602050306030303" pitchFamily="18" charset="0"/>
              </a:rPr>
              <a:pPr/>
              <a:t>11</a:t>
            </a:fld>
            <a:endParaRPr lang="en-US">
              <a:solidFill>
                <a:srgbClr val="045C75"/>
              </a:solidFill>
              <a:latin typeface="Constantia" panose="02030602050306030303" pitchFamily="18" charset="0"/>
            </a:endParaRPr>
          </a:p>
        </p:txBody>
      </p:sp>
      <p:pic>
        <p:nvPicPr>
          <p:cNvPr id="5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266700"/>
            <a:ext cx="1676400" cy="167640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F076A1-033E-258D-ECC5-5D4AB32BEC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Penetration Test and Ethical Hacking   Dr. Nermin Ewais</a:t>
            </a:r>
          </a:p>
        </p:txBody>
      </p:sp>
      <p:pic>
        <p:nvPicPr>
          <p:cNvPr id="1026" name="Picture 2" descr="fall back drop pastel أطيب التهاني التمنيات بالتوفيق wake up bypass  Architecture">
            <a:extLst>
              <a:ext uri="{FF2B5EF4-FFF2-40B4-BE49-F238E27FC236}">
                <a16:creationId xmlns:a16="http://schemas.microsoft.com/office/drawing/2014/main" id="{DF6390E3-85D9-DCDB-463A-5C01747358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1943100"/>
            <a:ext cx="5867400" cy="2420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Facet">
  <a:themeElements>
    <a:clrScheme name="دفق الهواء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10023</TotalTime>
  <Words>620</Words>
  <Application>Microsoft Office PowerPoint</Application>
  <PresentationFormat>Widescreen</PresentationFormat>
  <Paragraphs>135</Paragraphs>
  <Slides>11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21" baseType="lpstr">
      <vt:lpstr>Aardvark Cafe</vt:lpstr>
      <vt:lpstr>Arial</vt:lpstr>
      <vt:lpstr>Calibri</vt:lpstr>
      <vt:lpstr>Constantia</vt:lpstr>
      <vt:lpstr>Tahoma</vt:lpstr>
      <vt:lpstr>Tajawal Medium</vt:lpstr>
      <vt:lpstr>Trebuchet MS</vt:lpstr>
      <vt:lpstr>Wingdings</vt:lpstr>
      <vt:lpstr>Wingdings 3</vt:lpstr>
      <vt:lpstr>Facet</vt:lpstr>
      <vt:lpstr> Penetration Test and Ethical Hacking Master of Science in Cybersecurity   Orientation show عرض توجيهي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kadhum</dc:creator>
  <cp:lastModifiedBy>nermin hamza</cp:lastModifiedBy>
  <cp:revision>173</cp:revision>
  <dcterms:created xsi:type="dcterms:W3CDTF">2012-10-04T04:34:07Z</dcterms:created>
  <dcterms:modified xsi:type="dcterms:W3CDTF">2023-01-27T19:18:13Z</dcterms:modified>
</cp:coreProperties>
</file>