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9" r:id="rId5"/>
    <p:sldId id="260" r:id="rId6"/>
    <p:sldId id="268" r:id="rId7"/>
    <p:sldId id="270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24" autoAdjust="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450" y="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824"/>
            <a:ext cx="12191695" cy="6858000"/>
          </a:xfrm>
          <a:prstGeom prst="rect">
            <a:avLst/>
          </a:prstGeom>
          <a:solidFill>
            <a:srgbClr val="1827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40080" y="731520"/>
            <a:ext cx="109728" cy="5212080"/>
          </a:xfrm>
          <a:prstGeom prst="rect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45695" y="2767280"/>
            <a:ext cx="2390463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000">
                <a:solidFill>
                  <a:srgbClr val="BEDCE1"/>
                </a:solidFill>
              </a:defRPr>
            </a:pPr>
            <a:r>
              <a:rPr lang="en-US" dirty="0"/>
              <a:t>Prepared by : </a:t>
            </a:r>
          </a:p>
          <a:p>
            <a:pPr>
              <a:defRPr sz="2000">
                <a:solidFill>
                  <a:srgbClr val="BEDCE1"/>
                </a:solidFill>
              </a:defRPr>
            </a:pPr>
            <a:r>
              <a:rPr lang="en-US" dirty="0"/>
              <a:t>Marwa </a:t>
            </a:r>
            <a:r>
              <a:rPr lang="en-US" dirty="0" err="1"/>
              <a:t>AlMahmoud</a:t>
            </a:r>
            <a:r>
              <a:rPr lang="en-US" dirty="0"/>
              <a:t> </a:t>
            </a:r>
          </a:p>
          <a:p>
            <a:pPr>
              <a:defRPr sz="2000">
                <a:solidFill>
                  <a:srgbClr val="BEDCE1"/>
                </a:solidFill>
              </a:defRPr>
            </a:pPr>
            <a:r>
              <a:rPr lang="en-US" sz="2000" dirty="0"/>
              <a:t>Norah Alharbi</a:t>
            </a:r>
          </a:p>
          <a:p>
            <a:pPr>
              <a:defRPr sz="2000">
                <a:solidFill>
                  <a:srgbClr val="BEDCE1"/>
                </a:solidFill>
              </a:defRPr>
            </a:pPr>
            <a:r>
              <a:rPr lang="en-US" sz="2000" dirty="0"/>
              <a:t>Nouf </a:t>
            </a:r>
            <a:r>
              <a:rPr lang="en-US" sz="2000" dirty="0" err="1"/>
              <a:t>Alalkabi</a:t>
            </a:r>
            <a:r>
              <a:rPr lang="ar-SA" sz="2000" b="1" dirty="0"/>
              <a:t> </a:t>
            </a:r>
            <a:endParaRPr dirty="0"/>
          </a:p>
        </p:txBody>
      </p:sp>
      <p:sp>
        <p:nvSpPr>
          <p:cNvPr id="6" name="TextBox 5"/>
          <p:cNvSpPr txBox="1"/>
          <p:nvPr/>
        </p:nvSpPr>
        <p:spPr>
          <a:xfrm>
            <a:off x="988956" y="4737503"/>
            <a:ext cx="1644296" cy="61555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>
                <a:solidFill>
                  <a:srgbClr val="FFFFFF"/>
                </a:solidFill>
              </a:defRPr>
            </a:pPr>
            <a:r>
              <a:rPr lang="en-US" dirty="0"/>
              <a:t>Supervised</a:t>
            </a:r>
            <a:r>
              <a:rPr lang="ar-LB" dirty="0"/>
              <a:t> </a:t>
            </a:r>
            <a:r>
              <a:rPr lang="en-US" dirty="0"/>
              <a:t>by :</a:t>
            </a:r>
            <a:endParaRPr lang="ar-LB" dirty="0"/>
          </a:p>
          <a:p>
            <a:pPr>
              <a:defRPr sz="1700">
                <a:solidFill>
                  <a:srgbClr val="FFFFFF"/>
                </a:solidFill>
              </a:defRPr>
            </a:pPr>
            <a:r>
              <a:rPr lang="en-US" dirty="0"/>
              <a:t> DR. Hager Saleh</a:t>
            </a:r>
            <a:endParaRPr dirty="0"/>
          </a:p>
        </p:txBody>
      </p:sp>
      <p:sp>
        <p:nvSpPr>
          <p:cNvPr id="7" name="Rectangle 6"/>
          <p:cNvSpPr/>
          <p:nvPr/>
        </p:nvSpPr>
        <p:spPr>
          <a:xfrm>
            <a:off x="594360" y="6492240"/>
            <a:ext cx="10972800" cy="18288"/>
          </a:xfrm>
          <a:prstGeom prst="rect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881360" y="6510528"/>
            <a:ext cx="640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t>1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FA5C180-07F1-794E-CB02-E4CE477CB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8529" y="535749"/>
            <a:ext cx="8072911" cy="5381940"/>
          </a:xfrm>
          <a:prstGeom prst="rect">
            <a:avLst/>
          </a:prstGeom>
        </p:spPr>
      </p:pic>
      <p:pic>
        <p:nvPicPr>
          <p:cNvPr id="4" name="image1.png">
            <a:extLst>
              <a:ext uri="{FF2B5EF4-FFF2-40B4-BE49-F238E27FC236}">
                <a16:creationId xmlns:a16="http://schemas.microsoft.com/office/drawing/2014/main" id="{275D8D39-10C0-66FE-238C-AD8599AFD6DC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1205693" y="962624"/>
            <a:ext cx="1786950" cy="9468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4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594360" y="411480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8274B"/>
                </a:solidFill>
              </a:defRPr>
            </a:pPr>
            <a:r>
              <a:t>1. Introduction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508760"/>
            <a:ext cx="1042416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Arabic is a widely spoken language with many regional dialects that differ in vocabulary, expressions, and pronunciation.</a:t>
            </a:r>
          </a:p>
          <a:p>
            <a:pPr lvl="0"/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The rapid growth of social media has generated a large amount of informal Arabic text representing different dialects.</a:t>
            </a:r>
          </a:p>
          <a:p>
            <a:pPr lvl="0"/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Identifying Arabic dialects is challenging because of spelling variations, slang, code-switching, and dialect-specific words and expressions.</a:t>
            </a:r>
          </a:p>
          <a:p>
            <a:pPr lvl="0"/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Therefore, automatic Arabic dialect identification is important for developing more accurate and effective Arabic Natural Language Processing (NLP) applications.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6492240"/>
            <a:ext cx="10972800" cy="18288"/>
          </a:xfrm>
          <a:prstGeom prst="rect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881360" y="6510528"/>
            <a:ext cx="640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t>2</a:t>
            </a:r>
          </a:p>
        </p:txBody>
      </p:sp>
      <p:pic>
        <p:nvPicPr>
          <p:cNvPr id="4" name="image1.png">
            <a:extLst>
              <a:ext uri="{FF2B5EF4-FFF2-40B4-BE49-F238E27FC236}">
                <a16:creationId xmlns:a16="http://schemas.microsoft.com/office/drawing/2014/main" id="{4845217F-954F-59CA-86AE-C5EE8C400222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9919486" y="180550"/>
            <a:ext cx="1959942" cy="1191051"/>
          </a:xfrm>
          <a:prstGeom prst="rect">
            <a:avLst/>
          </a:prstGeom>
          <a:ln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4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411480"/>
            <a:ext cx="725192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8274B"/>
                </a:solidFill>
              </a:defRPr>
            </a:pPr>
            <a:r>
              <a:rPr dirty="0"/>
              <a:t>2. </a:t>
            </a:r>
            <a:r>
              <a:rPr lang="en-US" b="1" dirty="0"/>
              <a:t>Problem Statement, Motivation &amp; Objectives</a:t>
            </a:r>
            <a:endParaRPr dirty="0"/>
          </a:p>
        </p:txBody>
      </p:sp>
      <p:sp>
        <p:nvSpPr>
          <p:cNvPr id="6" name="TextBox 5"/>
          <p:cNvSpPr txBox="1"/>
          <p:nvPr/>
        </p:nvSpPr>
        <p:spPr>
          <a:xfrm>
            <a:off x="594360" y="1207940"/>
            <a:ext cx="10514726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Problem Statement &amp; Motivation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Arabic dialects vary significantly across countries and regions, making automatic regional identification challenging.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Social media text is often informal and contains spelling variations, slang, abbreviations, and code-switching.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AI models may provide predictions without clearly explaining the reasons behind their decisions.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This creates a need for an accurate and explainable approach to Arabic regional dialect identification.</a:t>
            </a:r>
          </a:p>
          <a:p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Aim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To develop an AI-based system that classifies Arabic text according to its regional dialect or country and explains the model’s predictions. </a:t>
            </a:r>
            <a:endParaRPr lang="ar-LB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Objectives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Collect and preprocess Arabic dialect data.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Develop and compare Machine Learning and Deep Learning models.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Evaluate model performance using appropriate metrics.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Apply Explainable AI techniques, such as SHAP and LIME, to interpret predictions.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594360" y="6492240"/>
            <a:ext cx="10972800" cy="18288"/>
          </a:xfrm>
          <a:prstGeom prst="rect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881360" y="6510528"/>
            <a:ext cx="640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t>3</a:t>
            </a:r>
          </a:p>
        </p:txBody>
      </p:sp>
      <p:pic>
        <p:nvPicPr>
          <p:cNvPr id="5" name="image1.png">
            <a:extLst>
              <a:ext uri="{FF2B5EF4-FFF2-40B4-BE49-F238E27FC236}">
                <a16:creationId xmlns:a16="http://schemas.microsoft.com/office/drawing/2014/main" id="{8E3DCE17-DB9B-EA24-FF2B-A2C6068A1CD0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9919486" y="180550"/>
            <a:ext cx="1959942" cy="1191051"/>
          </a:xfrm>
          <a:prstGeom prst="rect">
            <a:avLst/>
          </a:prstGeom>
          <a:ln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4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8274B"/>
                </a:solidFill>
              </a:defRPr>
            </a:pPr>
            <a:r>
              <a:t>3. Related 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0352" y="832104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9737D"/>
                </a:solidFill>
              </a:defRPr>
            </a:pPr>
            <a:r>
              <a:t>Summary of selected studies related to Arabic dialect classification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320040" y="1261872"/>
            <a:ext cx="1508760" cy="502920"/>
          </a:xfrm>
          <a:prstGeom prst="rect">
            <a:avLst/>
          </a:prstGeom>
          <a:solidFill>
            <a:srgbClr val="18274B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47472" y="1380743"/>
            <a:ext cx="1453895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 b="1">
                <a:solidFill>
                  <a:srgbClr val="FFFFFF"/>
                </a:solidFill>
              </a:defRPr>
            </a:pPr>
            <a:r>
              <a:t>Paper</a:t>
            </a:r>
          </a:p>
        </p:txBody>
      </p:sp>
      <p:sp>
        <p:nvSpPr>
          <p:cNvPr id="7" name="Rectangle 6"/>
          <p:cNvSpPr/>
          <p:nvPr/>
        </p:nvSpPr>
        <p:spPr>
          <a:xfrm>
            <a:off x="1828800" y="1261872"/>
            <a:ext cx="1508760" cy="502920"/>
          </a:xfrm>
          <a:prstGeom prst="rect">
            <a:avLst/>
          </a:prstGeom>
          <a:solidFill>
            <a:srgbClr val="18274B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856231" y="1380743"/>
            <a:ext cx="1453895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 b="1">
                <a:solidFill>
                  <a:srgbClr val="FFFFFF"/>
                </a:solidFill>
              </a:defRPr>
            </a:pPr>
            <a:r>
              <a:t>Models</a:t>
            </a:r>
          </a:p>
        </p:txBody>
      </p:sp>
      <p:sp>
        <p:nvSpPr>
          <p:cNvPr id="9" name="Rectangle 8"/>
          <p:cNvSpPr/>
          <p:nvPr/>
        </p:nvSpPr>
        <p:spPr>
          <a:xfrm>
            <a:off x="3337560" y="1261872"/>
            <a:ext cx="1508760" cy="502920"/>
          </a:xfrm>
          <a:prstGeom prst="rect">
            <a:avLst/>
          </a:prstGeom>
          <a:solidFill>
            <a:srgbClr val="18274B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364991" y="1380743"/>
            <a:ext cx="1453895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 b="1">
                <a:solidFill>
                  <a:srgbClr val="FFFFFF"/>
                </a:solidFill>
              </a:defRPr>
            </a:pPr>
            <a:r>
              <a:t>Dataset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846320" y="1261872"/>
            <a:ext cx="1874519" cy="502920"/>
          </a:xfrm>
          <a:prstGeom prst="rect">
            <a:avLst/>
          </a:prstGeom>
          <a:solidFill>
            <a:srgbClr val="18274B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873752" y="1380743"/>
            <a:ext cx="1819655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 b="1">
                <a:solidFill>
                  <a:srgbClr val="FFFFFF"/>
                </a:solidFill>
              </a:defRPr>
            </a:pPr>
            <a:r>
              <a:t>Link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720840" y="1261872"/>
            <a:ext cx="1965960" cy="502920"/>
          </a:xfrm>
          <a:prstGeom prst="rect">
            <a:avLst/>
          </a:prstGeom>
          <a:solidFill>
            <a:srgbClr val="18274B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748272" y="1380743"/>
            <a:ext cx="1911095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 b="1">
                <a:solidFill>
                  <a:srgbClr val="FFFFFF"/>
                </a:solidFill>
              </a:defRPr>
            </a:pPr>
            <a:r>
              <a:t>Limitation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86800" y="1261872"/>
            <a:ext cx="1600200" cy="502920"/>
          </a:xfrm>
          <a:prstGeom prst="rect">
            <a:avLst/>
          </a:prstGeom>
          <a:solidFill>
            <a:srgbClr val="18274B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714232" y="1380743"/>
            <a:ext cx="1545336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 b="1">
                <a:solidFill>
                  <a:srgbClr val="FFFFFF"/>
                </a:solidFill>
              </a:defRPr>
            </a:pPr>
            <a:r>
              <a:t>Base Model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287000" y="1261872"/>
            <a:ext cx="1325880" cy="502920"/>
          </a:xfrm>
          <a:prstGeom prst="rect">
            <a:avLst/>
          </a:prstGeom>
          <a:solidFill>
            <a:srgbClr val="18274B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0314432" y="1380743"/>
            <a:ext cx="1271016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50" b="1">
                <a:solidFill>
                  <a:srgbClr val="FFFFFF"/>
                </a:solidFill>
              </a:defRPr>
            </a:pPr>
            <a:r>
              <a:t>Result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20040" y="1764792"/>
            <a:ext cx="1508760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370332" y="1874519"/>
            <a:ext cx="140817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1">
                <a:solidFill>
                  <a:srgbClr val="232A34"/>
                </a:solidFill>
              </a:defRPr>
            </a:pPr>
            <a:r>
              <a:t>Abdelminaam et al.</a:t>
            </a:r>
            <a:br/>
            <a:r>
              <a:t>(2021)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828800" y="1764792"/>
            <a:ext cx="1508760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879092" y="1874519"/>
            <a:ext cx="140817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ML + DL</a:t>
            </a:r>
            <a:br/>
            <a:r>
              <a:t>(mLSTM)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337560" y="1764792"/>
            <a:ext cx="1508760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3387852" y="1874519"/>
            <a:ext cx="140817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TEAD,</a:t>
            </a:r>
            <a:br/>
            <a:r>
              <a:t>ATSAD,</a:t>
            </a:r>
            <a:br/>
            <a:r>
              <a:t>ASTD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846320" y="1764792"/>
            <a:ext cx="1874519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4896612" y="1874519"/>
            <a:ext cx="177393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IEEE Access</a:t>
            </a:r>
            <a:br/>
            <a:r>
              <a:t>2021</a:t>
            </a:r>
            <a:br/>
            <a:r>
              <a:t>DOI: 10.1109/</a:t>
            </a:r>
            <a:br/>
            <a:r>
              <a:t>ACCESS.2021.3094173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720840" y="1764792"/>
            <a:ext cx="1965960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6771131" y="1874519"/>
            <a:ext cx="1865376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No Transformer</a:t>
            </a:r>
            <a:br/>
            <a:r>
              <a:t>models;</a:t>
            </a:r>
            <a:br/>
            <a:r>
              <a:t>imbalance affects</a:t>
            </a:r>
            <a:br/>
            <a:r>
              <a:t>performance</a:t>
            </a:r>
          </a:p>
        </p:txBody>
      </p:sp>
      <p:sp>
        <p:nvSpPr>
          <p:cNvPr id="29" name="Rectangle 28"/>
          <p:cNvSpPr/>
          <p:nvPr/>
        </p:nvSpPr>
        <p:spPr>
          <a:xfrm>
            <a:off x="8686800" y="1764792"/>
            <a:ext cx="1600200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8737092" y="1874519"/>
            <a:ext cx="1499616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AraVec</a:t>
            </a:r>
            <a:br/>
            <a:r>
              <a:t>(Word2Vec)</a:t>
            </a:r>
          </a:p>
        </p:txBody>
      </p:sp>
      <p:sp>
        <p:nvSpPr>
          <p:cNvPr id="31" name="Rectangle 30"/>
          <p:cNvSpPr/>
          <p:nvPr/>
        </p:nvSpPr>
        <p:spPr>
          <a:xfrm>
            <a:off x="10287000" y="1764792"/>
            <a:ext cx="1325880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10337292" y="1874519"/>
            <a:ext cx="122529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300" b="1">
                <a:solidFill>
                  <a:srgbClr val="1B8A91"/>
                </a:solidFill>
              </a:defRPr>
            </a:pPr>
            <a:r>
              <a:t>99.75%</a:t>
            </a:r>
            <a:br/>
            <a:r>
              <a:t>TEAD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20040" y="3118104"/>
            <a:ext cx="1508760" cy="1353312"/>
          </a:xfrm>
          <a:prstGeom prst="rect">
            <a:avLst/>
          </a:prstGeom>
          <a:solidFill>
            <a:srgbClr val="F9FBFC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370332" y="3227832"/>
            <a:ext cx="140817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1">
                <a:solidFill>
                  <a:srgbClr val="232A34"/>
                </a:solidFill>
              </a:defRPr>
            </a:pPr>
            <a:r>
              <a:t>Brihi et al.</a:t>
            </a:r>
            <a:br/>
            <a:r>
              <a:t>(2025)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828800" y="3118104"/>
            <a:ext cx="1508760" cy="1353312"/>
          </a:xfrm>
          <a:prstGeom prst="rect">
            <a:avLst/>
          </a:prstGeom>
          <a:solidFill>
            <a:srgbClr val="F9FBFC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1879092" y="3227832"/>
            <a:ext cx="140817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ML + DL</a:t>
            </a:r>
            <a:br/>
            <a:r>
              <a:t>+ Hybrid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337560" y="3118104"/>
            <a:ext cx="1508760" cy="1353312"/>
          </a:xfrm>
          <a:prstGeom prst="rect">
            <a:avLst/>
          </a:prstGeom>
          <a:solidFill>
            <a:srgbClr val="F9FBFC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3387852" y="3227832"/>
            <a:ext cx="140817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45,862</a:t>
            </a:r>
            <a:br/>
            <a:r>
              <a:t>Yemeni</a:t>
            </a:r>
            <a:br/>
            <a:r>
              <a:t>Facebook</a:t>
            </a:r>
            <a:br/>
            <a:r>
              <a:t>comments</a:t>
            </a:r>
          </a:p>
        </p:txBody>
      </p:sp>
      <p:sp>
        <p:nvSpPr>
          <p:cNvPr id="39" name="Rectangle 38"/>
          <p:cNvSpPr/>
          <p:nvPr/>
        </p:nvSpPr>
        <p:spPr>
          <a:xfrm>
            <a:off x="4846320" y="3118104"/>
            <a:ext cx="1874519" cy="1353312"/>
          </a:xfrm>
          <a:prstGeom prst="rect">
            <a:avLst/>
          </a:prstGeom>
          <a:solidFill>
            <a:srgbClr val="F9FBFC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4896612" y="3227832"/>
            <a:ext cx="177393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IEEE Access</a:t>
            </a:r>
            <a:br/>
            <a:r>
              <a:t>2025</a:t>
            </a:r>
            <a:br/>
            <a:r>
              <a:t>DOI: 10.1109/</a:t>
            </a:r>
            <a:br/>
            <a:r>
              <a:t>ACCESS.2025.3593204</a:t>
            </a:r>
          </a:p>
        </p:txBody>
      </p:sp>
      <p:sp>
        <p:nvSpPr>
          <p:cNvPr id="41" name="Rectangle 40"/>
          <p:cNvSpPr/>
          <p:nvPr/>
        </p:nvSpPr>
        <p:spPr>
          <a:xfrm>
            <a:off x="6720840" y="3118104"/>
            <a:ext cx="1965960" cy="1353312"/>
          </a:xfrm>
          <a:prstGeom prst="rect">
            <a:avLst/>
          </a:prstGeom>
          <a:solidFill>
            <a:srgbClr val="F9FBFC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6771131" y="3227832"/>
            <a:ext cx="1865376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Yemeni dialect</a:t>
            </a:r>
            <a:br/>
            <a:r>
              <a:t>only;</a:t>
            </a:r>
            <a:br/>
            <a:r>
              <a:t>no Transformer</a:t>
            </a:r>
            <a:br/>
            <a:r>
              <a:t>models</a:t>
            </a:r>
          </a:p>
        </p:txBody>
      </p:sp>
      <p:sp>
        <p:nvSpPr>
          <p:cNvPr id="43" name="Rectangle 42"/>
          <p:cNvSpPr/>
          <p:nvPr/>
        </p:nvSpPr>
        <p:spPr>
          <a:xfrm>
            <a:off x="8686800" y="3118104"/>
            <a:ext cx="1600200" cy="1353312"/>
          </a:xfrm>
          <a:prstGeom prst="rect">
            <a:avLst/>
          </a:prstGeom>
          <a:solidFill>
            <a:srgbClr val="F9FBFC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TextBox 43"/>
          <p:cNvSpPr txBox="1"/>
          <p:nvPr/>
        </p:nvSpPr>
        <p:spPr>
          <a:xfrm>
            <a:off x="8737092" y="3227832"/>
            <a:ext cx="1499616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Word2Vec +</a:t>
            </a:r>
            <a:br/>
            <a:r>
              <a:t>TF-IDF +</a:t>
            </a:r>
            <a:br/>
            <a:r>
              <a:t>Lexicon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0287000" y="3118104"/>
            <a:ext cx="1325880" cy="1353312"/>
          </a:xfrm>
          <a:prstGeom prst="rect">
            <a:avLst/>
          </a:prstGeom>
          <a:solidFill>
            <a:srgbClr val="F9FBFC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10337292" y="3227832"/>
            <a:ext cx="122529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300" b="1">
                <a:solidFill>
                  <a:srgbClr val="1B8A91"/>
                </a:solidFill>
              </a:defRPr>
            </a:pPr>
            <a:r>
              <a:t>94.71%</a:t>
            </a:r>
            <a:br/>
            <a:r>
              <a:t>accuracy</a:t>
            </a:r>
          </a:p>
        </p:txBody>
      </p:sp>
      <p:sp>
        <p:nvSpPr>
          <p:cNvPr id="47" name="Rectangle 46"/>
          <p:cNvSpPr/>
          <p:nvPr/>
        </p:nvSpPr>
        <p:spPr>
          <a:xfrm>
            <a:off x="320040" y="4471416"/>
            <a:ext cx="1508760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TextBox 47"/>
          <p:cNvSpPr txBox="1"/>
          <p:nvPr/>
        </p:nvSpPr>
        <p:spPr>
          <a:xfrm>
            <a:off x="370332" y="4581144"/>
            <a:ext cx="140817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1">
                <a:solidFill>
                  <a:srgbClr val="232A34"/>
                </a:solidFill>
              </a:defRPr>
            </a:pPr>
            <a:r>
              <a:t>Al-Anzi et al.</a:t>
            </a:r>
            <a:br/>
            <a:r>
              <a:t>(2025)</a:t>
            </a:r>
          </a:p>
        </p:txBody>
      </p:sp>
      <p:sp>
        <p:nvSpPr>
          <p:cNvPr id="49" name="Rectangle 48"/>
          <p:cNvSpPr/>
          <p:nvPr/>
        </p:nvSpPr>
        <p:spPr>
          <a:xfrm>
            <a:off x="1828800" y="4471416"/>
            <a:ext cx="1508760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0" name="TextBox 49"/>
          <p:cNvSpPr txBox="1"/>
          <p:nvPr/>
        </p:nvSpPr>
        <p:spPr>
          <a:xfrm>
            <a:off x="1879092" y="4581144"/>
            <a:ext cx="140817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ANN + CNN</a:t>
            </a:r>
            <a:br/>
            <a:r>
              <a:t>(1D-CNN)</a:t>
            </a:r>
          </a:p>
        </p:txBody>
      </p:sp>
      <p:sp>
        <p:nvSpPr>
          <p:cNvPr id="51" name="Rectangle 50"/>
          <p:cNvSpPr/>
          <p:nvPr/>
        </p:nvSpPr>
        <p:spPr>
          <a:xfrm>
            <a:off x="3337560" y="4471416"/>
            <a:ext cx="1508760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TextBox 51"/>
          <p:cNvSpPr txBox="1"/>
          <p:nvPr/>
        </p:nvSpPr>
        <p:spPr>
          <a:xfrm>
            <a:off x="3387852" y="4581144"/>
            <a:ext cx="140817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4,071</a:t>
            </a:r>
            <a:br/>
            <a:r>
              <a:t>Arabic</a:t>
            </a:r>
            <a:br/>
            <a:r>
              <a:t>speech</a:t>
            </a:r>
            <a:br/>
            <a:r>
              <a:t>clips</a:t>
            </a:r>
          </a:p>
        </p:txBody>
      </p:sp>
      <p:sp>
        <p:nvSpPr>
          <p:cNvPr id="53" name="Rectangle 52"/>
          <p:cNvSpPr/>
          <p:nvPr/>
        </p:nvSpPr>
        <p:spPr>
          <a:xfrm>
            <a:off x="4846320" y="4471416"/>
            <a:ext cx="1874519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TextBox 53"/>
          <p:cNvSpPr txBox="1"/>
          <p:nvPr/>
        </p:nvSpPr>
        <p:spPr>
          <a:xfrm>
            <a:off x="4896612" y="4581144"/>
            <a:ext cx="177393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Applied Sciences</a:t>
            </a:r>
            <a:br/>
            <a:r>
              <a:t>2025</a:t>
            </a:r>
            <a:br/>
            <a:r>
              <a:t>DOI: 10.3390/</a:t>
            </a:r>
            <a:br/>
            <a:r>
              <a:t>app15126516</a:t>
            </a:r>
          </a:p>
        </p:txBody>
      </p:sp>
      <p:sp>
        <p:nvSpPr>
          <p:cNvPr id="55" name="Rectangle 54"/>
          <p:cNvSpPr/>
          <p:nvPr/>
        </p:nvSpPr>
        <p:spPr>
          <a:xfrm>
            <a:off x="6720840" y="4471416"/>
            <a:ext cx="1965960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TextBox 55"/>
          <p:cNvSpPr txBox="1"/>
          <p:nvPr/>
        </p:nvSpPr>
        <p:spPr>
          <a:xfrm>
            <a:off x="6771131" y="4581144"/>
            <a:ext cx="1865376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Speech-based;</a:t>
            </a:r>
            <a:br/>
            <a:r>
              <a:t>limited dialect</a:t>
            </a:r>
            <a:br/>
            <a:r>
              <a:t>coverage</a:t>
            </a:r>
          </a:p>
        </p:txBody>
      </p:sp>
      <p:sp>
        <p:nvSpPr>
          <p:cNvPr id="57" name="Rectangle 56"/>
          <p:cNvSpPr/>
          <p:nvPr/>
        </p:nvSpPr>
        <p:spPr>
          <a:xfrm>
            <a:off x="8686800" y="4471416"/>
            <a:ext cx="1600200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8" name="TextBox 57"/>
          <p:cNvSpPr txBox="1"/>
          <p:nvPr/>
        </p:nvSpPr>
        <p:spPr>
          <a:xfrm>
            <a:off x="8737092" y="4581144"/>
            <a:ext cx="1499616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919" b="0">
                <a:solidFill>
                  <a:srgbClr val="232A34"/>
                </a:solidFill>
              </a:defRPr>
            </a:pPr>
            <a:r>
              <a:t>Klaam</a:t>
            </a:r>
            <a:br/>
            <a:r>
              <a:t>Pre-trained</a:t>
            </a:r>
            <a:br/>
            <a:r>
              <a:t>Model</a:t>
            </a:r>
          </a:p>
        </p:txBody>
      </p:sp>
      <p:sp>
        <p:nvSpPr>
          <p:cNvPr id="59" name="Rectangle 58"/>
          <p:cNvSpPr/>
          <p:nvPr/>
        </p:nvSpPr>
        <p:spPr>
          <a:xfrm>
            <a:off x="10287000" y="4471416"/>
            <a:ext cx="1325880" cy="1353312"/>
          </a:xfrm>
          <a:prstGeom prst="rect">
            <a:avLst/>
          </a:prstGeom>
          <a:solidFill>
            <a:srgbClr val="FFFFFF"/>
          </a:solidFill>
          <a:ln>
            <a:solidFill>
              <a:srgbClr val="CDD7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0" name="TextBox 59"/>
          <p:cNvSpPr txBox="1"/>
          <p:nvPr/>
        </p:nvSpPr>
        <p:spPr>
          <a:xfrm>
            <a:off x="10337292" y="4581144"/>
            <a:ext cx="122529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300" b="1">
                <a:solidFill>
                  <a:srgbClr val="1B8A91"/>
                </a:solidFill>
              </a:defRPr>
            </a:pPr>
            <a:r>
              <a:t>94.28%</a:t>
            </a:r>
            <a:br/>
            <a:r>
              <a:t>test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502920" y="5806440"/>
            <a:ext cx="11018520" cy="530352"/>
          </a:xfrm>
          <a:prstGeom prst="roundRect">
            <a:avLst/>
          </a:prstGeom>
          <a:solidFill>
            <a:srgbClr val="E6F3F4"/>
          </a:solidFill>
          <a:ln>
            <a:solidFill>
              <a:srgbClr val="1B8A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2" name="TextBox 61"/>
          <p:cNvSpPr txBox="1"/>
          <p:nvPr/>
        </p:nvSpPr>
        <p:spPr>
          <a:xfrm>
            <a:off x="685800" y="5907024"/>
            <a:ext cx="1065276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300" b="1">
                <a:solidFill>
                  <a:srgbClr val="18274B"/>
                </a:solidFill>
              </a:defRPr>
            </a:pPr>
            <a:r>
              <a:t>Research Gap: Text-based regional dialect identification + Transformer models + Explainable AI</a:t>
            </a:r>
          </a:p>
        </p:txBody>
      </p:sp>
      <p:sp>
        <p:nvSpPr>
          <p:cNvPr id="63" name="Rectangle 62"/>
          <p:cNvSpPr/>
          <p:nvPr/>
        </p:nvSpPr>
        <p:spPr>
          <a:xfrm>
            <a:off x="502920" y="6473952"/>
            <a:ext cx="11109960" cy="18288"/>
          </a:xfrm>
          <a:prstGeom prst="rect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" name="TextBox 63"/>
          <p:cNvSpPr txBox="1"/>
          <p:nvPr/>
        </p:nvSpPr>
        <p:spPr>
          <a:xfrm>
            <a:off x="11226933" y="6501384"/>
            <a:ext cx="248787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rPr lang="ar-LB" dirty="0"/>
              <a:t>4</a:t>
            </a:r>
            <a:endParaRPr dirty="0"/>
          </a:p>
        </p:txBody>
      </p:sp>
      <p:pic>
        <p:nvPicPr>
          <p:cNvPr id="66" name="image1.png">
            <a:extLst>
              <a:ext uri="{FF2B5EF4-FFF2-40B4-BE49-F238E27FC236}">
                <a16:creationId xmlns:a16="http://schemas.microsoft.com/office/drawing/2014/main" id="{78B46CEF-3B73-5430-A82F-3E08700AB97A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9919486" y="41108"/>
            <a:ext cx="1959942" cy="1191051"/>
          </a:xfrm>
          <a:prstGeom prst="rect">
            <a:avLst/>
          </a:prstGeom>
          <a:ln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94360" y="411480"/>
            <a:ext cx="1097280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8274B"/>
                </a:solidFill>
              </a:defRPr>
            </a:pPr>
            <a:r>
              <a:t>4. Proposed Methodology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1755648"/>
            <a:ext cx="50292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21040" y="1755648"/>
            <a:ext cx="50292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3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94360" y="6492240"/>
            <a:ext cx="10972800" cy="18288"/>
          </a:xfrm>
          <a:prstGeom prst="rect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10881360" y="6510528"/>
            <a:ext cx="640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t>5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0A8B888F-B0C4-3BB4-8EB8-F07503303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4513" y="1140777"/>
            <a:ext cx="8486210" cy="45764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image1.png">
            <a:extLst>
              <a:ext uri="{FF2B5EF4-FFF2-40B4-BE49-F238E27FC236}">
                <a16:creationId xmlns:a16="http://schemas.microsoft.com/office/drawing/2014/main" id="{D9A69FD7-79CA-270D-E015-993FC4068932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10111685" y="118872"/>
            <a:ext cx="1959942" cy="1191051"/>
          </a:xfrm>
          <a:prstGeom prst="rect">
            <a:avLst/>
          </a:prstGeom>
          <a:ln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4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8274B"/>
                </a:solidFill>
              </a:defRPr>
            </a:pPr>
            <a:r>
              <a:t>4. Dataset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9601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69737D"/>
                </a:solidFill>
              </a:defRPr>
            </a:pPr>
            <a:r>
              <a:t>QADI – Arabic Dialect Identification Dataset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342900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1B8A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22960" y="1572768"/>
            <a:ext cx="315468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500" b="1">
                <a:solidFill>
                  <a:srgbClr val="1B8A91"/>
                </a:solidFill>
              </a:defRPr>
            </a:pPr>
            <a:r>
              <a:t>458,197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2057400"/>
            <a:ext cx="31546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200">
                <a:solidFill>
                  <a:srgbClr val="232A34"/>
                </a:solidFill>
              </a:defRPr>
            </a:pPr>
            <a:r>
              <a:t>Arabic Tweets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80560" y="1417320"/>
            <a:ext cx="342900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1B8A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4617720" y="1572768"/>
            <a:ext cx="315468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500" b="1">
                <a:solidFill>
                  <a:srgbClr val="1B8A91"/>
                </a:solidFill>
              </a:defRPr>
            </a:pPr>
            <a:r>
              <a:t>18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17720" y="2057400"/>
            <a:ext cx="31546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200">
                <a:solidFill>
                  <a:srgbClr val="232A34"/>
                </a:solidFill>
              </a:defRPr>
            </a:pPr>
            <a:r>
              <a:t>Dialect Classes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275320" y="1417320"/>
            <a:ext cx="342900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1B8A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412480" y="1572768"/>
            <a:ext cx="315468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500" b="1">
                <a:solidFill>
                  <a:srgbClr val="1B8A91"/>
                </a:solidFill>
              </a:defRPr>
            </a:pPr>
            <a: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12480" y="2057400"/>
            <a:ext cx="315468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200">
                <a:solidFill>
                  <a:srgbClr val="232A34"/>
                </a:solidFill>
              </a:defRPr>
            </a:pPr>
            <a:r>
              <a:t>Data Splits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2788920"/>
            <a:ext cx="5257800" cy="3063240"/>
          </a:xfrm>
          <a:prstGeom prst="roundRect">
            <a:avLst/>
          </a:prstGeom>
          <a:solidFill>
            <a:srgbClr val="FFFFFF"/>
          </a:solidFill>
          <a:ln>
            <a:solidFill>
              <a:srgbClr val="D2DC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60120" y="2999232"/>
            <a:ext cx="45720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8274B"/>
                </a:solidFill>
              </a:defRPr>
            </a:pPr>
            <a:r>
              <a:t>Dataset Overview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60120" y="3547872"/>
            <a:ext cx="1234440" cy="29260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1B8A91"/>
                </a:solidFill>
              </a:defRPr>
            </a:pPr>
            <a:r>
              <a:t>Source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48840" y="3547872"/>
            <a:ext cx="342900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232A34"/>
                </a:solidFill>
              </a:defRPr>
            </a:pPr>
            <a:r>
              <a:t>Twitter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60120" y="4078224"/>
            <a:ext cx="1234440" cy="29260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1B8A91"/>
                </a:solidFill>
              </a:defRPr>
            </a:pPr>
            <a:r>
              <a:t>Data Type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148840" y="4078224"/>
            <a:ext cx="342900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232A34"/>
                </a:solidFill>
              </a:defRPr>
            </a:pPr>
            <a:r>
              <a:t>Informal Arabic social-media text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60120" y="4608576"/>
            <a:ext cx="1234440" cy="29260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1B8A91"/>
                </a:solidFill>
              </a:defRPr>
            </a:pPr>
            <a:r>
              <a:t>Coverage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148840" y="4608576"/>
            <a:ext cx="342900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232A34"/>
                </a:solidFill>
              </a:defRPr>
            </a:pPr>
            <a:r>
              <a:t>18 Arab countries / dialect classes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0120" y="5138927"/>
            <a:ext cx="1234440" cy="29260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1B8A91"/>
                </a:solidFill>
              </a:defRPr>
            </a:pPr>
            <a:r>
              <a:t>Quality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148840" y="5138927"/>
            <a:ext cx="342900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232A34"/>
                </a:solidFill>
              </a:defRPr>
            </a:pPr>
            <a:r>
              <a:t>No missing values detected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172200" y="2788920"/>
            <a:ext cx="5303520" cy="3063240"/>
          </a:xfrm>
          <a:prstGeom prst="roundRect">
            <a:avLst/>
          </a:prstGeom>
          <a:solidFill>
            <a:srgbClr val="FFFFFF"/>
          </a:solidFill>
          <a:ln>
            <a:solidFill>
              <a:srgbClr val="D2DC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6446520" y="2999232"/>
            <a:ext cx="45720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8274B"/>
                </a:solidFill>
              </a:defRPr>
            </a:pPr>
            <a:r>
              <a:t>Dataset Split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46520" y="3566160"/>
            <a:ext cx="12344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232A34"/>
                </a:solidFill>
              </a:defRPr>
            </a:pPr>
            <a:r>
              <a:t>Training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635240" y="3584448"/>
            <a:ext cx="2423160" cy="228600"/>
          </a:xfrm>
          <a:prstGeom prst="roundRect">
            <a:avLst/>
          </a:prstGeom>
          <a:solidFill>
            <a:srgbClr val="E0E6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7635240" y="3584448"/>
            <a:ext cx="2240280" cy="228600"/>
          </a:xfrm>
          <a:prstGeom prst="roundRect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10195560" y="3547872"/>
            <a:ext cx="96012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300" b="1">
                <a:solidFill>
                  <a:srgbClr val="18274B"/>
                </a:solidFill>
              </a:defRPr>
            </a:pPr>
            <a:r>
              <a:t>440,052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46520" y="4187952"/>
            <a:ext cx="12344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232A34"/>
                </a:solidFill>
              </a:defRPr>
            </a:pPr>
            <a:r>
              <a:t>Validation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635240" y="4206240"/>
            <a:ext cx="2423160" cy="228600"/>
          </a:xfrm>
          <a:prstGeom prst="roundRect">
            <a:avLst/>
          </a:prstGeom>
          <a:solidFill>
            <a:srgbClr val="E0E6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ounded Rectangle 31"/>
          <p:cNvSpPr/>
          <p:nvPr/>
        </p:nvSpPr>
        <p:spPr>
          <a:xfrm>
            <a:off x="7635240" y="4206240"/>
            <a:ext cx="164592" cy="228600"/>
          </a:xfrm>
          <a:prstGeom prst="roundRect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10195560" y="4169664"/>
            <a:ext cx="96012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300" b="1">
                <a:solidFill>
                  <a:srgbClr val="18274B"/>
                </a:solidFill>
              </a:defRPr>
            </a:pPr>
            <a:r>
              <a:t>9,164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46520" y="4809744"/>
            <a:ext cx="12344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 b="1">
                <a:solidFill>
                  <a:srgbClr val="232A34"/>
                </a:solidFill>
              </a:defRPr>
            </a:pPr>
            <a:r>
              <a:t>Test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635240" y="4828031"/>
            <a:ext cx="2423160" cy="228600"/>
          </a:xfrm>
          <a:prstGeom prst="roundRect">
            <a:avLst/>
          </a:prstGeom>
          <a:solidFill>
            <a:srgbClr val="E0E6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ounded Rectangle 35"/>
          <p:cNvSpPr/>
          <p:nvPr/>
        </p:nvSpPr>
        <p:spPr>
          <a:xfrm>
            <a:off x="7635240" y="4828031"/>
            <a:ext cx="164592" cy="228600"/>
          </a:xfrm>
          <a:prstGeom prst="roundRect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10195560" y="4791456"/>
            <a:ext cx="96012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300" b="1">
                <a:solidFill>
                  <a:srgbClr val="18274B"/>
                </a:solidFill>
              </a:defRPr>
            </a:pPr>
            <a:r>
              <a:t>8,981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685800" y="6016752"/>
            <a:ext cx="10789920" cy="320040"/>
          </a:xfrm>
          <a:prstGeom prst="roundRect">
            <a:avLst/>
          </a:prstGeom>
          <a:solidFill>
            <a:srgbClr val="E6F3F4"/>
          </a:solidFill>
          <a:ln>
            <a:solidFill>
              <a:srgbClr val="1B8A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868680" y="6071616"/>
            <a:ext cx="1042416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950">
                <a:solidFill>
                  <a:srgbClr val="18274B"/>
                </a:solidFill>
              </a:defRPr>
            </a:pPr>
            <a:r>
              <a:t>Dialect coverage: Saudi Arabia • Egypt • Lebanon • Jordan • Syria • Iraq • Morocco • Palestine • Yemen • UAE • Kuwait • Qatar • Bahrain • Oman • Sudan • Algeria • Tunisia • Libya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94360" y="6492240"/>
            <a:ext cx="10972800" cy="18288"/>
          </a:xfrm>
          <a:prstGeom prst="rect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TextBox 40"/>
          <p:cNvSpPr txBox="1"/>
          <p:nvPr/>
        </p:nvSpPr>
        <p:spPr>
          <a:xfrm>
            <a:off x="11272654" y="6510528"/>
            <a:ext cx="248786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rPr lang="ar-LB" dirty="0"/>
              <a:t>6</a:t>
            </a:r>
            <a:endParaRPr dirty="0"/>
          </a:p>
        </p:txBody>
      </p:sp>
      <p:pic>
        <p:nvPicPr>
          <p:cNvPr id="43" name="image1.png">
            <a:extLst>
              <a:ext uri="{FF2B5EF4-FFF2-40B4-BE49-F238E27FC236}">
                <a16:creationId xmlns:a16="http://schemas.microsoft.com/office/drawing/2014/main" id="{43E71936-3B27-1914-D126-2A4C1FB62C43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9875520" y="90275"/>
            <a:ext cx="1959942" cy="1191051"/>
          </a:xfrm>
          <a:prstGeom prst="rect">
            <a:avLst/>
          </a:prstGeom>
          <a:ln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4F7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>
                <a:solidFill>
                  <a:srgbClr val="18274B"/>
                </a:solidFill>
              </a:defRPr>
            </a:pPr>
            <a:r>
              <a:t>Data Preparation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932688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69737D"/>
                </a:solidFill>
              </a:defRPr>
            </a:pPr>
            <a:r>
              <a:t>Preparing QADI Arabic tweets for reliable model training and evaluation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09905" y="1600200"/>
            <a:ext cx="1920240" cy="3063240"/>
          </a:xfrm>
          <a:prstGeom prst="roundRect">
            <a:avLst/>
          </a:prstGeom>
          <a:solidFill>
            <a:srgbClr val="FFFFFF"/>
          </a:solidFill>
          <a:ln>
            <a:solidFill>
              <a:srgbClr val="1B8A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252728" y="1828800"/>
            <a:ext cx="594360" cy="594360"/>
          </a:xfrm>
          <a:prstGeom prst="ellipse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252728" y="1975104"/>
            <a:ext cx="5943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t>01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4617" y="2616930"/>
            <a:ext cx="133972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600" b="1">
                <a:solidFill>
                  <a:srgbClr val="18274B"/>
                </a:solidFill>
              </a:defRPr>
            </a:pPr>
            <a:r>
              <a:rPr sz="1600" dirty="0"/>
              <a:t>Remove URLs</a:t>
            </a:r>
            <a:endParaRPr lang="en-US" sz="1600" dirty="0"/>
          </a:p>
          <a:p>
            <a:pPr algn="ctr">
              <a:defRPr sz="1600" b="1">
                <a:solidFill>
                  <a:srgbClr val="18274B"/>
                </a:solidFill>
              </a:defRPr>
            </a:pPr>
            <a:r>
              <a:rPr sz="1600" dirty="0"/>
              <a:t> &amp; Mentions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2279" y="3429000"/>
            <a:ext cx="1324402" cy="44627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Remove hyperlinks</a:t>
            </a:r>
            <a:endParaRPr lang="ar-LB" dirty="0"/>
          </a:p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 and @usernames.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880360" y="1600200"/>
            <a:ext cx="1920240" cy="3063240"/>
          </a:xfrm>
          <a:prstGeom prst="roundRect">
            <a:avLst/>
          </a:prstGeom>
          <a:solidFill>
            <a:srgbClr val="FFFFFF"/>
          </a:solidFill>
          <a:ln>
            <a:solidFill>
              <a:srgbClr val="1B8A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3538728" y="1828800"/>
            <a:ext cx="594360" cy="594360"/>
          </a:xfrm>
          <a:prstGeom prst="ellipse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3538728" y="1975104"/>
            <a:ext cx="5943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t>02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90302" y="2616931"/>
            <a:ext cx="130035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600" b="1">
                <a:solidFill>
                  <a:srgbClr val="18274B"/>
                </a:solidFill>
              </a:defRPr>
            </a:pPr>
            <a:r>
              <a:rPr sz="1600" dirty="0"/>
              <a:t>Clean Social</a:t>
            </a:r>
            <a:endParaRPr lang="en-US" sz="1600" dirty="0"/>
          </a:p>
          <a:p>
            <a:pPr algn="ctr">
              <a:defRPr sz="1600" b="1">
                <a:solidFill>
                  <a:srgbClr val="18274B"/>
                </a:solidFill>
              </a:defRPr>
            </a:pPr>
            <a:r>
              <a:rPr sz="1600" dirty="0"/>
              <a:t> Media Noise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46458" y="3429000"/>
            <a:ext cx="1988044" cy="6232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Remove emojis, </a:t>
            </a:r>
            <a:endParaRPr lang="ar-LB" dirty="0"/>
          </a:p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special symbols, </a:t>
            </a:r>
            <a:endParaRPr lang="ar-LB" dirty="0"/>
          </a:p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and unnecessary punctuation.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166360" y="1600200"/>
            <a:ext cx="1920240" cy="3063240"/>
          </a:xfrm>
          <a:prstGeom prst="roundRect">
            <a:avLst/>
          </a:prstGeom>
          <a:solidFill>
            <a:srgbClr val="FFFFFF"/>
          </a:solidFill>
          <a:ln>
            <a:solidFill>
              <a:srgbClr val="1B8A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5824728" y="1828800"/>
            <a:ext cx="594360" cy="594360"/>
          </a:xfrm>
          <a:prstGeom prst="ellipse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5824728" y="1975104"/>
            <a:ext cx="5943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t>03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03520" y="2651760"/>
            <a:ext cx="164592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600" b="1">
                <a:solidFill>
                  <a:srgbClr val="18274B"/>
                </a:solidFill>
              </a:defRPr>
            </a:pPr>
            <a:r>
              <a:t>Arabic Normalization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39245" y="3429000"/>
            <a:ext cx="1574469" cy="6232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Standardize Arabic text</a:t>
            </a:r>
            <a:endParaRPr lang="ar-LB" dirty="0"/>
          </a:p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 and reduce</a:t>
            </a:r>
            <a:endParaRPr lang="ar-LB" dirty="0"/>
          </a:p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 spelling variations.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452360" y="1600200"/>
            <a:ext cx="1920240" cy="3063240"/>
          </a:xfrm>
          <a:prstGeom prst="roundRect">
            <a:avLst/>
          </a:prstGeom>
          <a:solidFill>
            <a:srgbClr val="FFFFFF"/>
          </a:solidFill>
          <a:ln>
            <a:solidFill>
              <a:srgbClr val="1B8A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Oval 20"/>
          <p:cNvSpPr/>
          <p:nvPr/>
        </p:nvSpPr>
        <p:spPr>
          <a:xfrm>
            <a:off x="8110728" y="1828800"/>
            <a:ext cx="594360" cy="594360"/>
          </a:xfrm>
          <a:prstGeom prst="ellipse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8110728" y="1975104"/>
            <a:ext cx="5943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t>04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89520" y="2651760"/>
            <a:ext cx="164592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600" b="1">
                <a:solidFill>
                  <a:srgbClr val="18274B"/>
                </a:solidFill>
              </a:defRPr>
            </a:pPr>
            <a:r>
              <a:t>Tokenization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417657" y="3429000"/>
            <a:ext cx="1989647" cy="6232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Convert text into tokens using</a:t>
            </a:r>
            <a:endParaRPr lang="ar-LB" dirty="0"/>
          </a:p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 the appropriate</a:t>
            </a:r>
            <a:endParaRPr lang="en-US" dirty="0"/>
          </a:p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 Arabic tokenizer.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9738360" y="1600200"/>
            <a:ext cx="1920240" cy="3063240"/>
          </a:xfrm>
          <a:prstGeom prst="roundRect">
            <a:avLst/>
          </a:prstGeom>
          <a:solidFill>
            <a:srgbClr val="FFFFFF"/>
          </a:solidFill>
          <a:ln>
            <a:solidFill>
              <a:srgbClr val="1B8A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10396728" y="1828800"/>
            <a:ext cx="594360" cy="594360"/>
          </a:xfrm>
          <a:prstGeom prst="ellipse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10396728" y="1975104"/>
            <a:ext cx="5943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t>05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875520" y="2651760"/>
            <a:ext cx="164592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600" b="1">
                <a:solidFill>
                  <a:srgbClr val="18274B"/>
                </a:solidFill>
              </a:defRPr>
            </a:pPr>
            <a:r>
              <a:t>Model Preparation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907238" y="3429000"/>
            <a:ext cx="1582484" cy="6232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Prepare tokenized data</a:t>
            </a:r>
            <a:endParaRPr lang="en-US" dirty="0"/>
          </a:p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 for ML, DL, AraBERT</a:t>
            </a:r>
            <a:endParaRPr lang="en-US" dirty="0"/>
          </a:p>
          <a:p>
            <a:pPr algn="ctr">
              <a:defRPr sz="1150">
                <a:solidFill>
                  <a:srgbClr val="232A34"/>
                </a:solidFill>
              </a:defRPr>
            </a:pPr>
            <a:r>
              <a:rPr dirty="0"/>
              <a:t> and MARBERT models.</a:t>
            </a:r>
          </a:p>
        </p:txBody>
      </p:sp>
      <p:cxnSp>
        <p:nvCxnSpPr>
          <p:cNvPr id="30" name="Connector 29"/>
          <p:cNvCxnSpPr/>
          <p:nvPr/>
        </p:nvCxnSpPr>
        <p:spPr>
          <a:xfrm>
            <a:off x="2542032" y="3063240"/>
            <a:ext cx="256031" cy="0"/>
          </a:xfrm>
          <a:prstGeom prst="line">
            <a:avLst/>
          </a:prstGeom>
          <a:ln w="25400">
            <a:solidFill>
              <a:srgbClr val="1B8A9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Connector 30"/>
          <p:cNvCxnSpPr/>
          <p:nvPr/>
        </p:nvCxnSpPr>
        <p:spPr>
          <a:xfrm>
            <a:off x="4828032" y="3063240"/>
            <a:ext cx="256032" cy="0"/>
          </a:xfrm>
          <a:prstGeom prst="line">
            <a:avLst/>
          </a:prstGeom>
          <a:ln w="25400">
            <a:solidFill>
              <a:srgbClr val="1B8A9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Connector 31"/>
          <p:cNvCxnSpPr/>
          <p:nvPr/>
        </p:nvCxnSpPr>
        <p:spPr>
          <a:xfrm>
            <a:off x="7114032" y="3063240"/>
            <a:ext cx="256032" cy="0"/>
          </a:xfrm>
          <a:prstGeom prst="line">
            <a:avLst/>
          </a:prstGeom>
          <a:ln w="25400">
            <a:solidFill>
              <a:srgbClr val="1B8A9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Connector 32"/>
          <p:cNvCxnSpPr/>
          <p:nvPr/>
        </p:nvCxnSpPr>
        <p:spPr>
          <a:xfrm>
            <a:off x="9400032" y="3063240"/>
            <a:ext cx="256031" cy="0"/>
          </a:xfrm>
          <a:prstGeom prst="line">
            <a:avLst/>
          </a:prstGeom>
          <a:ln w="25400">
            <a:solidFill>
              <a:srgbClr val="1B8A9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Rounded Rectangle 33"/>
          <p:cNvSpPr/>
          <p:nvPr/>
        </p:nvSpPr>
        <p:spPr>
          <a:xfrm>
            <a:off x="1234440" y="5074920"/>
            <a:ext cx="9738360" cy="777240"/>
          </a:xfrm>
          <a:prstGeom prst="roundRect">
            <a:avLst/>
          </a:prstGeom>
          <a:solidFill>
            <a:srgbClr val="E6F3F4"/>
          </a:solidFill>
          <a:ln>
            <a:solidFill>
              <a:srgbClr val="1B8A9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1508760" y="5230368"/>
            <a:ext cx="918972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600" b="1">
                <a:solidFill>
                  <a:srgbClr val="18274B"/>
                </a:solidFill>
              </a:defRPr>
            </a:pPr>
            <a:r>
              <a:t>Output: Clean, normalized, and tokenized Arabic text ready for model training and evaluation.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14400" y="6053328"/>
            <a:ext cx="10332720" cy="29260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300" i="1">
                <a:solidFill>
                  <a:srgbClr val="69737D"/>
                </a:solidFill>
              </a:defRPr>
            </a:pPr>
            <a:r>
              <a:t>Goal: reduce noise while preserving meaningful dialectal information.</a:t>
            </a:r>
          </a:p>
        </p:txBody>
      </p:sp>
      <p:sp>
        <p:nvSpPr>
          <p:cNvPr id="37" name="Rectangle 36"/>
          <p:cNvSpPr/>
          <p:nvPr/>
        </p:nvSpPr>
        <p:spPr>
          <a:xfrm>
            <a:off x="594360" y="6492240"/>
            <a:ext cx="10972800" cy="18288"/>
          </a:xfrm>
          <a:prstGeom prst="rect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11279066" y="6510528"/>
            <a:ext cx="242374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rPr lang="en-US" dirty="0"/>
              <a:t>7</a:t>
            </a:r>
            <a:endParaRPr dirty="0"/>
          </a:p>
        </p:txBody>
      </p:sp>
      <p:pic>
        <p:nvPicPr>
          <p:cNvPr id="40" name="image1.png">
            <a:extLst>
              <a:ext uri="{FF2B5EF4-FFF2-40B4-BE49-F238E27FC236}">
                <a16:creationId xmlns:a16="http://schemas.microsoft.com/office/drawing/2014/main" id="{7693FF63-F520-7E05-D9B3-A593328E285F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9953849" y="116640"/>
            <a:ext cx="1959942" cy="1191051"/>
          </a:xfrm>
          <a:prstGeom prst="rect">
            <a:avLst/>
          </a:prstGeom>
          <a:ln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827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822960" y="1280160"/>
            <a:ext cx="1060704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4200" b="1">
                <a:solidFill>
                  <a:srgbClr val="FFFFFF"/>
                </a:solidFill>
              </a:defRPr>
            </a:pPr>
            <a:r>
              <a:t>Thank You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80160" y="2560320"/>
            <a:ext cx="9692640" cy="11887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800">
                <a:solidFill>
                  <a:srgbClr val="BEDCE1"/>
                </a:solidFill>
              </a:defRPr>
            </a:pPr>
            <a:r>
              <a:t>Questions &amp; Discussion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37959" y="4114800"/>
            <a:ext cx="277704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>
                <a:solidFill>
                  <a:srgbClr val="FFFFFF"/>
                </a:solidFill>
              </a:defRPr>
            </a:pPr>
            <a:r>
              <a:rPr dirty="0"/>
              <a:t>Arabic Dialect Identification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6492240"/>
            <a:ext cx="10972800" cy="18288"/>
          </a:xfrm>
          <a:prstGeom prst="rect">
            <a:avLst/>
          </a:prstGeom>
          <a:solidFill>
            <a:srgbClr val="1B8A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881360" y="6510528"/>
            <a:ext cx="640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9737D"/>
                </a:solidFill>
              </a:defRPr>
            </a:pPr>
            <a:r>
              <a:t>9</a:t>
            </a:r>
          </a:p>
        </p:txBody>
      </p:sp>
      <p:pic>
        <p:nvPicPr>
          <p:cNvPr id="9" name="image1.png">
            <a:extLst>
              <a:ext uri="{FF2B5EF4-FFF2-40B4-BE49-F238E27FC236}">
                <a16:creationId xmlns:a16="http://schemas.microsoft.com/office/drawing/2014/main" id="{B8E580B5-10E6-B5E2-EE18-023E5E118C20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9919486" y="180550"/>
            <a:ext cx="1959942" cy="11910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654</Words>
  <Application>Microsoft Office PowerPoint</Application>
  <PresentationFormat>Widescreen</PresentationFormat>
  <Paragraphs>124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Marwa Mahmoud</cp:lastModifiedBy>
  <cp:revision>6</cp:revision>
  <dcterms:created xsi:type="dcterms:W3CDTF">2013-01-27T09:14:16Z</dcterms:created>
  <dcterms:modified xsi:type="dcterms:W3CDTF">2026-08-14T14:42:42Z</dcterms:modified>
  <cp:category/>
</cp:coreProperties>
</file>