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0000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0000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805930" y="2318130"/>
            <a:ext cx="3527425" cy="3439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00066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49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2795" y="782573"/>
            <a:ext cx="11646408" cy="12951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4654" y="1448271"/>
            <a:ext cx="10562691" cy="4735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0000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Relationship Id="rId9" Type="http://schemas.openxmlformats.org/officeDocument/2006/relationships/image" Target="../media/image18.png"/><Relationship Id="rId10" Type="http://schemas.openxmlformats.org/officeDocument/2006/relationships/image" Target="../media/image19.png"/><Relationship Id="rId11" Type="http://schemas.openxmlformats.org/officeDocument/2006/relationships/image" Target="../media/image20.png"/><Relationship Id="rId12" Type="http://schemas.openxmlformats.org/officeDocument/2006/relationships/image" Target="../media/image21.png"/><Relationship Id="rId13" Type="http://schemas.openxmlformats.org/officeDocument/2006/relationships/image" Target="../media/image22.png"/><Relationship Id="rId14" Type="http://schemas.openxmlformats.org/officeDocument/2006/relationships/image" Target="../media/image23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9" Type="http://schemas.openxmlformats.org/officeDocument/2006/relationships/image" Target="../media/image31.png"/><Relationship Id="rId10" Type="http://schemas.openxmlformats.org/officeDocument/2006/relationships/image" Target="../media/image32.png"/><Relationship Id="rId11" Type="http://schemas.openxmlformats.org/officeDocument/2006/relationships/image" Target="../media/image33.png"/><Relationship Id="rId12" Type="http://schemas.openxmlformats.org/officeDocument/2006/relationships/image" Target="../media/image34.png"/><Relationship Id="rId13" Type="http://schemas.openxmlformats.org/officeDocument/2006/relationships/image" Target="../media/image35.png"/><Relationship Id="rId14" Type="http://schemas.openxmlformats.org/officeDocument/2006/relationships/image" Target="../media/image36.png"/><Relationship Id="rId15" Type="http://schemas.openxmlformats.org/officeDocument/2006/relationships/image" Target="../media/image37.png"/><Relationship Id="rId16" Type="http://schemas.openxmlformats.org/officeDocument/2006/relationships/image" Target="../media/image38.png"/><Relationship Id="rId17" Type="http://schemas.openxmlformats.org/officeDocument/2006/relationships/image" Target="../media/image3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43.png"/><Relationship Id="rId4" Type="http://schemas.openxmlformats.org/officeDocument/2006/relationships/image" Target="../media/image42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Relationship Id="rId4" Type="http://schemas.openxmlformats.org/officeDocument/2006/relationships/image" Target="../media/image46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7.jpg"/><Relationship Id="rId3" Type="http://schemas.openxmlformats.org/officeDocument/2006/relationships/image" Target="../media/image48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9.jpg"/><Relationship Id="rId3" Type="http://schemas.openxmlformats.org/officeDocument/2006/relationships/image" Target="../media/image50.png"/><Relationship Id="rId4" Type="http://schemas.openxmlformats.org/officeDocument/2006/relationships/image" Target="../media/image51.png"/><Relationship Id="rId5" Type="http://schemas.openxmlformats.org/officeDocument/2006/relationships/image" Target="../media/image52.png"/><Relationship Id="rId6" Type="http://schemas.openxmlformats.org/officeDocument/2006/relationships/image" Target="../media/image53.png"/><Relationship Id="rId7" Type="http://schemas.openxmlformats.org/officeDocument/2006/relationships/image" Target="../media/image54.png"/><Relationship Id="rId8" Type="http://schemas.openxmlformats.org/officeDocument/2006/relationships/image" Target="../media/image55.png"/><Relationship Id="rId9" Type="http://schemas.openxmlformats.org/officeDocument/2006/relationships/image" Target="../media/image5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44780" y="12699"/>
            <a:ext cx="12047220" cy="6845300"/>
          </a:xfrm>
          <a:custGeom>
            <a:avLst/>
            <a:gdLst/>
            <a:ahLst/>
            <a:cxnLst/>
            <a:rect l="l" t="t" r="r" b="b"/>
            <a:pathLst>
              <a:path w="12047220" h="6845300">
                <a:moveTo>
                  <a:pt x="6452616" y="5691378"/>
                </a:moveTo>
                <a:lnTo>
                  <a:pt x="6445555" y="5647626"/>
                </a:lnTo>
                <a:lnTo>
                  <a:pt x="6425895" y="5609628"/>
                </a:lnTo>
                <a:lnTo>
                  <a:pt x="6395936" y="5579669"/>
                </a:lnTo>
                <a:lnTo>
                  <a:pt x="6357937" y="5560009"/>
                </a:lnTo>
                <a:lnTo>
                  <a:pt x="6314186" y="5552948"/>
                </a:lnTo>
                <a:lnTo>
                  <a:pt x="138430" y="5552948"/>
                </a:lnTo>
                <a:lnTo>
                  <a:pt x="94665" y="5560009"/>
                </a:lnTo>
                <a:lnTo>
                  <a:pt x="56667" y="5579669"/>
                </a:lnTo>
                <a:lnTo>
                  <a:pt x="26708" y="5609628"/>
                </a:lnTo>
                <a:lnTo>
                  <a:pt x="7048" y="5647626"/>
                </a:lnTo>
                <a:lnTo>
                  <a:pt x="0" y="5691378"/>
                </a:lnTo>
                <a:lnTo>
                  <a:pt x="0" y="6245098"/>
                </a:lnTo>
                <a:lnTo>
                  <a:pt x="7048" y="6288862"/>
                </a:lnTo>
                <a:lnTo>
                  <a:pt x="26708" y="6326860"/>
                </a:lnTo>
                <a:lnTo>
                  <a:pt x="56667" y="6356820"/>
                </a:lnTo>
                <a:lnTo>
                  <a:pt x="94665" y="6376479"/>
                </a:lnTo>
                <a:lnTo>
                  <a:pt x="138430" y="6383528"/>
                </a:lnTo>
                <a:lnTo>
                  <a:pt x="6314186" y="6383528"/>
                </a:lnTo>
                <a:lnTo>
                  <a:pt x="6357937" y="6376479"/>
                </a:lnTo>
                <a:lnTo>
                  <a:pt x="6395936" y="6356820"/>
                </a:lnTo>
                <a:lnTo>
                  <a:pt x="6425895" y="6326860"/>
                </a:lnTo>
                <a:lnTo>
                  <a:pt x="6445555" y="6288862"/>
                </a:lnTo>
                <a:lnTo>
                  <a:pt x="6452616" y="6245098"/>
                </a:lnTo>
                <a:lnTo>
                  <a:pt x="6452616" y="5691378"/>
                </a:lnTo>
                <a:close/>
              </a:path>
              <a:path w="12047220" h="6845300">
                <a:moveTo>
                  <a:pt x="12047220" y="0"/>
                </a:moveTo>
                <a:lnTo>
                  <a:pt x="7517473" y="0"/>
                </a:lnTo>
                <a:lnTo>
                  <a:pt x="7372439" y="101600"/>
                </a:lnTo>
                <a:lnTo>
                  <a:pt x="7301814" y="152400"/>
                </a:lnTo>
                <a:lnTo>
                  <a:pt x="7267029" y="190500"/>
                </a:lnTo>
                <a:lnTo>
                  <a:pt x="7198500" y="241300"/>
                </a:lnTo>
                <a:lnTo>
                  <a:pt x="7164781" y="279400"/>
                </a:lnTo>
                <a:lnTo>
                  <a:pt x="7098424" y="330200"/>
                </a:lnTo>
                <a:lnTo>
                  <a:pt x="7065810" y="368300"/>
                </a:lnTo>
                <a:lnTo>
                  <a:pt x="7033565" y="393700"/>
                </a:lnTo>
                <a:lnTo>
                  <a:pt x="7001688" y="431800"/>
                </a:lnTo>
                <a:lnTo>
                  <a:pt x="6970204" y="457200"/>
                </a:lnTo>
                <a:lnTo>
                  <a:pt x="6939089" y="495300"/>
                </a:lnTo>
                <a:lnTo>
                  <a:pt x="6908381" y="533400"/>
                </a:lnTo>
                <a:lnTo>
                  <a:pt x="6878053" y="558800"/>
                </a:lnTo>
                <a:lnTo>
                  <a:pt x="6848119" y="596900"/>
                </a:lnTo>
                <a:lnTo>
                  <a:pt x="6818592" y="622300"/>
                </a:lnTo>
                <a:lnTo>
                  <a:pt x="6789458" y="660400"/>
                </a:lnTo>
                <a:lnTo>
                  <a:pt x="6760743" y="698500"/>
                </a:lnTo>
                <a:lnTo>
                  <a:pt x="6732422" y="736600"/>
                </a:lnTo>
                <a:lnTo>
                  <a:pt x="6704520" y="762000"/>
                </a:lnTo>
                <a:lnTo>
                  <a:pt x="6677038" y="800100"/>
                </a:lnTo>
                <a:lnTo>
                  <a:pt x="6649974" y="838200"/>
                </a:lnTo>
                <a:lnTo>
                  <a:pt x="6623342" y="876300"/>
                </a:lnTo>
                <a:lnTo>
                  <a:pt x="6597129" y="914400"/>
                </a:lnTo>
                <a:lnTo>
                  <a:pt x="6571348" y="952500"/>
                </a:lnTo>
                <a:lnTo>
                  <a:pt x="6545999" y="990600"/>
                </a:lnTo>
                <a:lnTo>
                  <a:pt x="6521082" y="1028700"/>
                </a:lnTo>
                <a:lnTo>
                  <a:pt x="6496621" y="1054100"/>
                </a:lnTo>
                <a:lnTo>
                  <a:pt x="6472593" y="1092200"/>
                </a:lnTo>
                <a:lnTo>
                  <a:pt x="6449022" y="1143000"/>
                </a:lnTo>
                <a:lnTo>
                  <a:pt x="6425895" y="1181100"/>
                </a:lnTo>
                <a:lnTo>
                  <a:pt x="6403238" y="1219200"/>
                </a:lnTo>
                <a:lnTo>
                  <a:pt x="6381026" y="1257300"/>
                </a:lnTo>
                <a:lnTo>
                  <a:pt x="6359284" y="1295400"/>
                </a:lnTo>
                <a:lnTo>
                  <a:pt x="6338011" y="1333500"/>
                </a:lnTo>
                <a:lnTo>
                  <a:pt x="6317196" y="1371600"/>
                </a:lnTo>
                <a:lnTo>
                  <a:pt x="6296863" y="1409700"/>
                </a:lnTo>
                <a:lnTo>
                  <a:pt x="6277013" y="1447800"/>
                </a:lnTo>
                <a:lnTo>
                  <a:pt x="6257633" y="1498600"/>
                </a:lnTo>
                <a:lnTo>
                  <a:pt x="6238748" y="1536700"/>
                </a:lnTo>
                <a:lnTo>
                  <a:pt x="6220345" y="1574800"/>
                </a:lnTo>
                <a:lnTo>
                  <a:pt x="6202426" y="1612900"/>
                </a:lnTo>
                <a:lnTo>
                  <a:pt x="6185014" y="1663700"/>
                </a:lnTo>
                <a:lnTo>
                  <a:pt x="6168098" y="1701800"/>
                </a:lnTo>
                <a:lnTo>
                  <a:pt x="6151677" y="1739900"/>
                </a:lnTo>
                <a:lnTo>
                  <a:pt x="6135763" y="1790700"/>
                </a:lnTo>
                <a:lnTo>
                  <a:pt x="6120371" y="1828800"/>
                </a:lnTo>
                <a:lnTo>
                  <a:pt x="6105487" y="1866900"/>
                </a:lnTo>
                <a:lnTo>
                  <a:pt x="6091110" y="1917700"/>
                </a:lnTo>
                <a:lnTo>
                  <a:pt x="6077255" y="1955800"/>
                </a:lnTo>
                <a:lnTo>
                  <a:pt x="6063932" y="2006600"/>
                </a:lnTo>
                <a:lnTo>
                  <a:pt x="6051131" y="2044700"/>
                </a:lnTo>
                <a:lnTo>
                  <a:pt x="6038862" y="2095500"/>
                </a:lnTo>
                <a:lnTo>
                  <a:pt x="6027115" y="2133600"/>
                </a:lnTo>
                <a:lnTo>
                  <a:pt x="6015926" y="2184400"/>
                </a:lnTo>
                <a:lnTo>
                  <a:pt x="6005271" y="2222500"/>
                </a:lnTo>
                <a:lnTo>
                  <a:pt x="5995149" y="2273300"/>
                </a:lnTo>
                <a:lnTo>
                  <a:pt x="5985586" y="2311400"/>
                </a:lnTo>
                <a:lnTo>
                  <a:pt x="5976582" y="2362200"/>
                </a:lnTo>
                <a:lnTo>
                  <a:pt x="5968123" y="2400300"/>
                </a:lnTo>
                <a:lnTo>
                  <a:pt x="5960224" y="2451100"/>
                </a:lnTo>
                <a:lnTo>
                  <a:pt x="5952883" y="2501900"/>
                </a:lnTo>
                <a:lnTo>
                  <a:pt x="5946127" y="2540000"/>
                </a:lnTo>
                <a:lnTo>
                  <a:pt x="5939929" y="2590800"/>
                </a:lnTo>
                <a:lnTo>
                  <a:pt x="5934303" y="2641600"/>
                </a:lnTo>
                <a:lnTo>
                  <a:pt x="5929249" y="2679700"/>
                </a:lnTo>
                <a:lnTo>
                  <a:pt x="5924778" y="2730500"/>
                </a:lnTo>
                <a:lnTo>
                  <a:pt x="5920905" y="2781300"/>
                </a:lnTo>
                <a:lnTo>
                  <a:pt x="5917603" y="2819400"/>
                </a:lnTo>
                <a:lnTo>
                  <a:pt x="5914898" y="2870200"/>
                </a:lnTo>
                <a:lnTo>
                  <a:pt x="5912790" y="2921000"/>
                </a:lnTo>
                <a:lnTo>
                  <a:pt x="5911278" y="2971800"/>
                </a:lnTo>
                <a:lnTo>
                  <a:pt x="5910364" y="3009900"/>
                </a:lnTo>
                <a:lnTo>
                  <a:pt x="5910072" y="3060700"/>
                </a:lnTo>
                <a:lnTo>
                  <a:pt x="5910364" y="3111500"/>
                </a:lnTo>
                <a:lnTo>
                  <a:pt x="5911278" y="3162300"/>
                </a:lnTo>
                <a:lnTo>
                  <a:pt x="5912790" y="3200400"/>
                </a:lnTo>
                <a:lnTo>
                  <a:pt x="5914898" y="3251200"/>
                </a:lnTo>
                <a:lnTo>
                  <a:pt x="5917603" y="3302000"/>
                </a:lnTo>
                <a:lnTo>
                  <a:pt x="5920905" y="3352800"/>
                </a:lnTo>
                <a:lnTo>
                  <a:pt x="5924778" y="3390900"/>
                </a:lnTo>
                <a:lnTo>
                  <a:pt x="5929249" y="3441700"/>
                </a:lnTo>
                <a:lnTo>
                  <a:pt x="5934303" y="3492500"/>
                </a:lnTo>
                <a:lnTo>
                  <a:pt x="5939929" y="3530600"/>
                </a:lnTo>
                <a:lnTo>
                  <a:pt x="5946127" y="3581400"/>
                </a:lnTo>
                <a:lnTo>
                  <a:pt x="5952883" y="3632200"/>
                </a:lnTo>
                <a:lnTo>
                  <a:pt x="5960224" y="3670300"/>
                </a:lnTo>
                <a:lnTo>
                  <a:pt x="5968123" y="3721100"/>
                </a:lnTo>
                <a:lnTo>
                  <a:pt x="5976582" y="3759200"/>
                </a:lnTo>
                <a:lnTo>
                  <a:pt x="5985586" y="3810000"/>
                </a:lnTo>
                <a:lnTo>
                  <a:pt x="5995149" y="3848100"/>
                </a:lnTo>
                <a:lnTo>
                  <a:pt x="6005271" y="3898900"/>
                </a:lnTo>
                <a:lnTo>
                  <a:pt x="6015926" y="3949700"/>
                </a:lnTo>
                <a:lnTo>
                  <a:pt x="6027115" y="3987800"/>
                </a:lnTo>
                <a:lnTo>
                  <a:pt x="6038862" y="4038600"/>
                </a:lnTo>
                <a:lnTo>
                  <a:pt x="6051131" y="4076700"/>
                </a:lnTo>
                <a:lnTo>
                  <a:pt x="6063932" y="4114800"/>
                </a:lnTo>
                <a:lnTo>
                  <a:pt x="6077255" y="4165600"/>
                </a:lnTo>
                <a:lnTo>
                  <a:pt x="6091110" y="4203700"/>
                </a:lnTo>
                <a:lnTo>
                  <a:pt x="6105487" y="4254500"/>
                </a:lnTo>
                <a:lnTo>
                  <a:pt x="6120371" y="4292600"/>
                </a:lnTo>
                <a:lnTo>
                  <a:pt x="6135763" y="4343400"/>
                </a:lnTo>
                <a:lnTo>
                  <a:pt x="6151677" y="4381500"/>
                </a:lnTo>
                <a:lnTo>
                  <a:pt x="6168098" y="4419600"/>
                </a:lnTo>
                <a:lnTo>
                  <a:pt x="6185014" y="4470400"/>
                </a:lnTo>
                <a:lnTo>
                  <a:pt x="6202426" y="4508500"/>
                </a:lnTo>
                <a:lnTo>
                  <a:pt x="6220345" y="4546600"/>
                </a:lnTo>
                <a:lnTo>
                  <a:pt x="6238748" y="4584700"/>
                </a:lnTo>
                <a:lnTo>
                  <a:pt x="6257633" y="4635500"/>
                </a:lnTo>
                <a:lnTo>
                  <a:pt x="6277013" y="4673600"/>
                </a:lnTo>
                <a:lnTo>
                  <a:pt x="6296863" y="4711700"/>
                </a:lnTo>
                <a:lnTo>
                  <a:pt x="6317196" y="4749800"/>
                </a:lnTo>
                <a:lnTo>
                  <a:pt x="6338011" y="4787900"/>
                </a:lnTo>
                <a:lnTo>
                  <a:pt x="6359284" y="4826000"/>
                </a:lnTo>
                <a:lnTo>
                  <a:pt x="6381026" y="4876800"/>
                </a:lnTo>
                <a:lnTo>
                  <a:pt x="6403238" y="4914900"/>
                </a:lnTo>
                <a:lnTo>
                  <a:pt x="6425895" y="4953000"/>
                </a:lnTo>
                <a:lnTo>
                  <a:pt x="6449022" y="4991100"/>
                </a:lnTo>
                <a:lnTo>
                  <a:pt x="6472593" y="5029200"/>
                </a:lnTo>
                <a:lnTo>
                  <a:pt x="6496621" y="5067300"/>
                </a:lnTo>
                <a:lnTo>
                  <a:pt x="6521082" y="5105400"/>
                </a:lnTo>
                <a:lnTo>
                  <a:pt x="6545999" y="5143500"/>
                </a:lnTo>
                <a:lnTo>
                  <a:pt x="6571348" y="5181600"/>
                </a:lnTo>
                <a:lnTo>
                  <a:pt x="6597129" y="5207000"/>
                </a:lnTo>
                <a:lnTo>
                  <a:pt x="6623342" y="5245100"/>
                </a:lnTo>
                <a:lnTo>
                  <a:pt x="6649974" y="5283200"/>
                </a:lnTo>
                <a:lnTo>
                  <a:pt x="6677038" y="5321300"/>
                </a:lnTo>
                <a:lnTo>
                  <a:pt x="6704520" y="5359400"/>
                </a:lnTo>
                <a:lnTo>
                  <a:pt x="6732422" y="5397500"/>
                </a:lnTo>
                <a:lnTo>
                  <a:pt x="6760743" y="5422900"/>
                </a:lnTo>
                <a:lnTo>
                  <a:pt x="6789458" y="5461000"/>
                </a:lnTo>
                <a:lnTo>
                  <a:pt x="6818592" y="5499100"/>
                </a:lnTo>
                <a:lnTo>
                  <a:pt x="6848119" y="5524500"/>
                </a:lnTo>
                <a:lnTo>
                  <a:pt x="6878053" y="5562600"/>
                </a:lnTo>
                <a:lnTo>
                  <a:pt x="6908381" y="5600700"/>
                </a:lnTo>
                <a:lnTo>
                  <a:pt x="6939089" y="5626100"/>
                </a:lnTo>
                <a:lnTo>
                  <a:pt x="6970204" y="5664200"/>
                </a:lnTo>
                <a:lnTo>
                  <a:pt x="7001688" y="5689600"/>
                </a:lnTo>
                <a:lnTo>
                  <a:pt x="7033565" y="5727700"/>
                </a:lnTo>
                <a:lnTo>
                  <a:pt x="7065810" y="5753100"/>
                </a:lnTo>
                <a:lnTo>
                  <a:pt x="7098424" y="5791200"/>
                </a:lnTo>
                <a:lnTo>
                  <a:pt x="7131418" y="5816600"/>
                </a:lnTo>
                <a:lnTo>
                  <a:pt x="7164781" y="5854700"/>
                </a:lnTo>
                <a:lnTo>
                  <a:pt x="7232586" y="5905500"/>
                </a:lnTo>
                <a:lnTo>
                  <a:pt x="7267029" y="5943600"/>
                </a:lnTo>
                <a:lnTo>
                  <a:pt x="7336955" y="5994400"/>
                </a:lnTo>
                <a:lnTo>
                  <a:pt x="7408265" y="6045200"/>
                </a:lnTo>
                <a:lnTo>
                  <a:pt x="7444422" y="6083300"/>
                </a:lnTo>
                <a:lnTo>
                  <a:pt x="7517765" y="6134100"/>
                </a:lnTo>
                <a:lnTo>
                  <a:pt x="7630198" y="6210300"/>
                </a:lnTo>
                <a:lnTo>
                  <a:pt x="7745501" y="6286500"/>
                </a:lnTo>
                <a:lnTo>
                  <a:pt x="7784541" y="6299200"/>
                </a:lnTo>
                <a:lnTo>
                  <a:pt x="7903489" y="6375400"/>
                </a:lnTo>
                <a:lnTo>
                  <a:pt x="7943723" y="6388100"/>
                </a:lnTo>
                <a:lnTo>
                  <a:pt x="8025066" y="6438900"/>
                </a:lnTo>
                <a:lnTo>
                  <a:pt x="8066151" y="6451600"/>
                </a:lnTo>
                <a:lnTo>
                  <a:pt x="8107527" y="6477000"/>
                </a:lnTo>
                <a:lnTo>
                  <a:pt x="8149171" y="6489700"/>
                </a:lnTo>
                <a:lnTo>
                  <a:pt x="8191081" y="6515100"/>
                </a:lnTo>
                <a:lnTo>
                  <a:pt x="8233270" y="6527800"/>
                </a:lnTo>
                <a:lnTo>
                  <a:pt x="8275714" y="6553200"/>
                </a:lnTo>
                <a:lnTo>
                  <a:pt x="8361375" y="6578600"/>
                </a:lnTo>
                <a:lnTo>
                  <a:pt x="8404593" y="6604000"/>
                </a:lnTo>
                <a:lnTo>
                  <a:pt x="8535708" y="6642100"/>
                </a:lnTo>
                <a:lnTo>
                  <a:pt x="8579904" y="6667500"/>
                </a:lnTo>
                <a:lnTo>
                  <a:pt x="8849843" y="6743700"/>
                </a:lnTo>
                <a:lnTo>
                  <a:pt x="8895601" y="6743700"/>
                </a:lnTo>
                <a:lnTo>
                  <a:pt x="9034120" y="6781800"/>
                </a:lnTo>
                <a:lnTo>
                  <a:pt x="9080690" y="6781800"/>
                </a:lnTo>
                <a:lnTo>
                  <a:pt x="9174429" y="6807200"/>
                </a:lnTo>
                <a:lnTo>
                  <a:pt x="9221584" y="6807200"/>
                </a:lnTo>
                <a:lnTo>
                  <a:pt x="9268930" y="6819900"/>
                </a:lnTo>
                <a:lnTo>
                  <a:pt x="9316441" y="6819900"/>
                </a:lnTo>
                <a:lnTo>
                  <a:pt x="9364142" y="6832600"/>
                </a:lnTo>
                <a:lnTo>
                  <a:pt x="9460052" y="6832600"/>
                </a:lnTo>
                <a:lnTo>
                  <a:pt x="9508261" y="6845300"/>
                </a:lnTo>
                <a:lnTo>
                  <a:pt x="10093414" y="6845300"/>
                </a:lnTo>
                <a:lnTo>
                  <a:pt x="10141623" y="6832600"/>
                </a:lnTo>
                <a:lnTo>
                  <a:pt x="10237533" y="6832600"/>
                </a:lnTo>
                <a:lnTo>
                  <a:pt x="10285235" y="6819900"/>
                </a:lnTo>
                <a:lnTo>
                  <a:pt x="10332745" y="6819900"/>
                </a:lnTo>
                <a:lnTo>
                  <a:pt x="10380091" y="6807200"/>
                </a:lnTo>
                <a:lnTo>
                  <a:pt x="10427246" y="6807200"/>
                </a:lnTo>
                <a:lnTo>
                  <a:pt x="10520985" y="6781800"/>
                </a:lnTo>
                <a:lnTo>
                  <a:pt x="10567556" y="6781800"/>
                </a:lnTo>
                <a:lnTo>
                  <a:pt x="10706075" y="6743700"/>
                </a:lnTo>
                <a:lnTo>
                  <a:pt x="10751833" y="6743700"/>
                </a:lnTo>
                <a:lnTo>
                  <a:pt x="11021771" y="6667500"/>
                </a:lnTo>
                <a:lnTo>
                  <a:pt x="11065967" y="6642100"/>
                </a:lnTo>
                <a:lnTo>
                  <a:pt x="11197082" y="6604000"/>
                </a:lnTo>
                <a:lnTo>
                  <a:pt x="11240300" y="6578600"/>
                </a:lnTo>
                <a:lnTo>
                  <a:pt x="11325962" y="6553200"/>
                </a:lnTo>
                <a:lnTo>
                  <a:pt x="11368405" y="6527800"/>
                </a:lnTo>
                <a:lnTo>
                  <a:pt x="11410594" y="6515100"/>
                </a:lnTo>
                <a:lnTo>
                  <a:pt x="11452504" y="6489700"/>
                </a:lnTo>
                <a:lnTo>
                  <a:pt x="11494148" y="6477000"/>
                </a:lnTo>
                <a:lnTo>
                  <a:pt x="11535524" y="6451600"/>
                </a:lnTo>
                <a:lnTo>
                  <a:pt x="11576609" y="6438900"/>
                </a:lnTo>
                <a:lnTo>
                  <a:pt x="11657952" y="6388100"/>
                </a:lnTo>
                <a:lnTo>
                  <a:pt x="11698186" y="6375400"/>
                </a:lnTo>
                <a:lnTo>
                  <a:pt x="11817134" y="6299200"/>
                </a:lnTo>
                <a:lnTo>
                  <a:pt x="11856174" y="6286500"/>
                </a:lnTo>
                <a:lnTo>
                  <a:pt x="11971477" y="6210300"/>
                </a:lnTo>
                <a:lnTo>
                  <a:pt x="12047220" y="6159500"/>
                </a:lnTo>
                <a:lnTo>
                  <a:pt x="1204722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6768" y="2397074"/>
            <a:ext cx="58337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00AFEF"/>
                </a:solidFill>
              </a:rPr>
              <a:t>Accounting</a:t>
            </a:r>
            <a:r>
              <a:rPr dirty="0" sz="4400" spc="-150">
                <a:solidFill>
                  <a:srgbClr val="00AFEF"/>
                </a:solidFill>
              </a:rPr>
              <a:t> </a:t>
            </a:r>
            <a:r>
              <a:rPr dirty="0" sz="4400">
                <a:solidFill>
                  <a:srgbClr val="00AFEF"/>
                </a:solidFill>
              </a:rPr>
              <a:t>for</a:t>
            </a:r>
            <a:r>
              <a:rPr dirty="0" sz="4400" spc="-90">
                <a:solidFill>
                  <a:srgbClr val="00AFEF"/>
                </a:solidFill>
              </a:rPr>
              <a:t> </a:t>
            </a:r>
            <a:r>
              <a:rPr dirty="0" sz="4400" spc="-10">
                <a:solidFill>
                  <a:srgbClr val="00AFEF"/>
                </a:solidFill>
              </a:rPr>
              <a:t>Managers</a:t>
            </a:r>
            <a:endParaRPr sz="4400"/>
          </a:p>
        </p:txBody>
      </p:sp>
      <p:sp>
        <p:nvSpPr>
          <p:cNvPr id="4" name="object 4" descr=""/>
          <p:cNvSpPr txBox="1"/>
          <p:nvPr/>
        </p:nvSpPr>
        <p:spPr>
          <a:xfrm>
            <a:off x="386892" y="3805173"/>
            <a:ext cx="5966460" cy="25939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7995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Calibri"/>
                <a:cs typeface="Calibri"/>
              </a:rPr>
              <a:t>Prepared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by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spc="-55" b="1">
                <a:latin typeface="Calibri"/>
                <a:cs typeface="Calibri"/>
              </a:rPr>
              <a:t>Dr.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Emad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Zaher</a:t>
            </a:r>
            <a:endParaRPr sz="2800">
              <a:latin typeface="Calibri"/>
              <a:cs typeface="Calibri"/>
            </a:endParaRPr>
          </a:p>
          <a:p>
            <a:pPr marL="467995">
              <a:lnSpc>
                <a:spcPct val="100000"/>
              </a:lnSpc>
              <a:spcBef>
                <a:spcPts val="55"/>
              </a:spcBef>
            </a:pPr>
            <a:r>
              <a:rPr dirty="0" sz="2000" b="1">
                <a:latin typeface="Calibri"/>
                <a:cs typeface="Calibri"/>
              </a:rPr>
              <a:t>Assistant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Professor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800"/>
              </a:spcBef>
            </a:pPr>
            <a:endParaRPr sz="2000">
              <a:latin typeface="Calibri"/>
              <a:cs typeface="Calibri"/>
            </a:endParaRPr>
          </a:p>
          <a:p>
            <a:pPr marL="33655">
              <a:lnSpc>
                <a:spcPct val="100000"/>
              </a:lnSpc>
            </a:pPr>
            <a:r>
              <a:rPr dirty="0" u="sng" sz="2400" spc="-325" b="1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MGM341</a:t>
            </a:r>
            <a:endParaRPr sz="2400">
              <a:latin typeface="Trebuchet MS"/>
              <a:cs typeface="Trebuchet MS"/>
            </a:endParaRPr>
          </a:p>
          <a:p>
            <a:pPr algn="ctr" marL="3810">
              <a:lnSpc>
                <a:spcPct val="100000"/>
              </a:lnSpc>
              <a:spcBef>
                <a:spcPts val="570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800" spc="-1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0" b="1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(Introduction</a:t>
            </a:r>
            <a:r>
              <a:rPr dirty="0" sz="2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28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Managerial</a:t>
            </a:r>
            <a:r>
              <a:rPr dirty="0" sz="28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Accounting)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6193282" y="-5591"/>
            <a:ext cx="6005195" cy="6870065"/>
            <a:chOff x="6193282" y="-5591"/>
            <a:chExt cx="6005195" cy="6870065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2" y="0"/>
              <a:ext cx="5992368" cy="685799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199632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448467" y="381913"/>
            <a:ext cx="5644515" cy="4336415"/>
            <a:chOff x="448467" y="381913"/>
            <a:chExt cx="5644515" cy="4336415"/>
          </a:xfrm>
        </p:grpSpPr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467" y="381913"/>
              <a:ext cx="2455028" cy="108426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3772" y="3701796"/>
              <a:ext cx="1059179" cy="10165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57556" y="362711"/>
            <a:ext cx="10005060" cy="646430"/>
          </a:xfrm>
          <a:custGeom>
            <a:avLst/>
            <a:gdLst/>
            <a:ahLst/>
            <a:cxnLst/>
            <a:rect l="l" t="t" r="r" b="b"/>
            <a:pathLst>
              <a:path w="10005060" h="646430">
                <a:moveTo>
                  <a:pt x="10005060" y="0"/>
                </a:moveTo>
                <a:lnTo>
                  <a:pt x="0" y="0"/>
                </a:lnTo>
                <a:lnTo>
                  <a:pt x="0" y="646176"/>
                </a:lnTo>
                <a:lnTo>
                  <a:pt x="10005060" y="646176"/>
                </a:lnTo>
                <a:lnTo>
                  <a:pt x="100050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350520" y="445643"/>
            <a:ext cx="9618980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795"/>
              </a:lnSpc>
            </a:pPr>
            <a:r>
              <a:rPr dirty="0" sz="4000" spc="-30">
                <a:solidFill>
                  <a:srgbClr val="FFFFFF"/>
                </a:solidFill>
                <a:latin typeface="Calibri Light"/>
                <a:cs typeface="Calibri Light"/>
              </a:rPr>
              <a:t>Chapter</a:t>
            </a:r>
            <a:r>
              <a:rPr dirty="0" sz="4000" spc="-15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(1)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40">
                <a:solidFill>
                  <a:srgbClr val="FFFFFF"/>
                </a:solidFill>
                <a:latin typeface="Calibri Light"/>
                <a:cs typeface="Calibri Light"/>
              </a:rPr>
              <a:t>Introduction</a:t>
            </a:r>
            <a:r>
              <a:rPr dirty="0" sz="4000" spc="-16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to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25">
                <a:solidFill>
                  <a:srgbClr val="FFFFFF"/>
                </a:solidFill>
                <a:latin typeface="Calibri Light"/>
                <a:cs typeface="Calibri Light"/>
              </a:rPr>
              <a:t>Financial</a:t>
            </a:r>
            <a:r>
              <a:rPr dirty="0" sz="4000" spc="-13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1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7555" y="1127759"/>
              <a:ext cx="11824970" cy="4764405"/>
            </a:xfrm>
            <a:custGeom>
              <a:avLst/>
              <a:gdLst/>
              <a:ahLst/>
              <a:cxnLst/>
              <a:rect l="l" t="t" r="r" b="b"/>
              <a:pathLst>
                <a:path w="11824970" h="4764405">
                  <a:moveTo>
                    <a:pt x="11824716" y="0"/>
                  </a:moveTo>
                  <a:lnTo>
                    <a:pt x="0" y="0"/>
                  </a:lnTo>
                  <a:lnTo>
                    <a:pt x="0" y="4764024"/>
                  </a:lnTo>
                  <a:lnTo>
                    <a:pt x="11824716" y="4764024"/>
                  </a:lnTo>
                  <a:lnTo>
                    <a:pt x="1182471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8488" y="1134618"/>
            <a:ext cx="322643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001F5F"/>
                </a:solidFill>
              </a:rPr>
              <a:t>Learning</a:t>
            </a:r>
            <a:r>
              <a:rPr dirty="0" sz="3200" spc="-75">
                <a:solidFill>
                  <a:srgbClr val="001F5F"/>
                </a:solidFill>
              </a:rPr>
              <a:t> </a:t>
            </a:r>
            <a:r>
              <a:rPr dirty="0" sz="3200" spc="-10">
                <a:solidFill>
                  <a:srgbClr val="001F5F"/>
                </a:solidFill>
              </a:rPr>
              <a:t>outcomes</a:t>
            </a:r>
            <a:endParaRPr sz="3200"/>
          </a:p>
        </p:txBody>
      </p:sp>
      <p:sp>
        <p:nvSpPr>
          <p:cNvPr id="8" name="object 8" descr=""/>
          <p:cNvSpPr txBox="1"/>
          <p:nvPr/>
        </p:nvSpPr>
        <p:spPr>
          <a:xfrm>
            <a:off x="336295" y="1636267"/>
            <a:ext cx="11304270" cy="4115435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1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spc="-20" b="1">
                <a:latin typeface="Times New Roman"/>
                <a:cs typeface="Times New Roman"/>
              </a:rPr>
              <a:t>origins</a:t>
            </a:r>
            <a:r>
              <a:rPr dirty="0" sz="3000" spc="-16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Accounting</a:t>
            </a:r>
            <a:r>
              <a:rPr dirty="0" sz="2600" spc="-10">
                <a:latin typeface="Calibri"/>
                <a:cs typeface="Calibri"/>
              </a:rPr>
              <a:t>.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2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Explain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different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forms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business</a:t>
            </a:r>
            <a:r>
              <a:rPr dirty="0" sz="3000" spc="-6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ownership.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 3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State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main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reasons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for</a:t>
            </a:r>
            <a:r>
              <a:rPr dirty="0" sz="3000" spc="-8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studying</a:t>
            </a:r>
            <a:r>
              <a:rPr dirty="0" sz="3000" spc="-19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spc="-50" b="1">
                <a:latin typeface="Times New Roman"/>
                <a:cs typeface="Times New Roman"/>
              </a:rPr>
              <a:t>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10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4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spc="-20" b="1">
                <a:latin typeface="Times New Roman"/>
                <a:cs typeface="Times New Roman"/>
              </a:rPr>
              <a:t>Describe</a:t>
            </a:r>
            <a:r>
              <a:rPr dirty="0" sz="3000" spc="-1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Activities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different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users</a:t>
            </a:r>
            <a:r>
              <a:rPr dirty="0" sz="3000" spc="-5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of</a:t>
            </a:r>
            <a:r>
              <a:rPr dirty="0" sz="3000" spc="-17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information.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993775" algn="l"/>
                <a:tab pos="2453640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5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spc="-10" b="1">
                <a:latin typeface="Times New Roman"/>
                <a:cs typeface="Times New Roman"/>
              </a:rPr>
              <a:t>Explain</a:t>
            </a:r>
            <a:r>
              <a:rPr dirty="0" sz="3000" b="1">
                <a:latin typeface="Times New Roman"/>
                <a:cs typeface="Times New Roman"/>
              </a:rPr>
              <a:t>	the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GAAP</a:t>
            </a:r>
            <a:r>
              <a:rPr dirty="0" sz="3000" spc="-19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role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standards-</a:t>
            </a:r>
            <a:r>
              <a:rPr dirty="0" sz="3000" b="1">
                <a:latin typeface="Times New Roman"/>
                <a:cs typeface="Times New Roman"/>
              </a:rPr>
              <a:t>setters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bodies.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  <a:tabLst>
                <a:tab pos="939165" algn="l"/>
              </a:tabLst>
            </a:pPr>
            <a:r>
              <a:rPr dirty="0" sz="24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4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006FC0"/>
                </a:solidFill>
                <a:latin typeface="Calibri"/>
                <a:cs typeface="Calibri"/>
              </a:rPr>
              <a:t>6</a:t>
            </a:r>
            <a:r>
              <a:rPr dirty="0" sz="24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Comparing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20" b="1">
                <a:latin typeface="Times New Roman"/>
                <a:cs typeface="Times New Roman"/>
              </a:rPr>
              <a:t>Managerial</a:t>
            </a:r>
            <a:r>
              <a:rPr dirty="0" sz="3000" spc="-1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with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20" b="1">
                <a:latin typeface="Times New Roman"/>
                <a:cs typeface="Times New Roman"/>
              </a:rPr>
              <a:t>Financial</a:t>
            </a:r>
            <a:r>
              <a:rPr dirty="0" sz="3000" spc="-14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Accounting.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10"/>
              </a:spcBef>
              <a:tabLst>
                <a:tab pos="948055" algn="l"/>
              </a:tabLst>
            </a:pPr>
            <a:r>
              <a:rPr dirty="0" sz="24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4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006FC0"/>
                </a:solidFill>
                <a:latin typeface="Calibri"/>
                <a:cs typeface="Calibri"/>
              </a:rPr>
              <a:t>7</a:t>
            </a:r>
            <a:r>
              <a:rPr dirty="0" sz="24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5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Managerial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cost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concepts.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5172" y="1196339"/>
            <a:ext cx="10515600" cy="881380"/>
          </a:xfrm>
          <a:prstGeom prst="rect"/>
          <a:solidFill>
            <a:srgbClr val="006FC0"/>
          </a:solidFill>
        </p:spPr>
        <p:txBody>
          <a:bodyPr wrap="square" lIns="0" tIns="36194" rIns="0" bIns="0" rtlCol="0" vert="horz">
            <a:spAutoFit/>
          </a:bodyPr>
          <a:lstStyle/>
          <a:p>
            <a:pPr algn="ctr" marL="13335">
              <a:lnSpc>
                <a:spcPct val="100000"/>
              </a:lnSpc>
              <a:spcBef>
                <a:spcPts val="284"/>
              </a:spcBef>
            </a:pPr>
            <a:r>
              <a:rPr dirty="0" sz="4400" b="0">
                <a:solidFill>
                  <a:srgbClr val="FFFFFF"/>
                </a:solidFill>
                <a:latin typeface="Calibri Light"/>
                <a:cs typeface="Calibri Light"/>
              </a:rPr>
              <a:t>The</a:t>
            </a:r>
            <a:r>
              <a:rPr dirty="0" sz="4400" spc="-18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FFFFFF"/>
                </a:solidFill>
                <a:latin typeface="Calibri Light"/>
                <a:cs typeface="Calibri Light"/>
              </a:rPr>
              <a:t>Origins</a:t>
            </a:r>
            <a:r>
              <a:rPr dirty="0" sz="4400" spc="-17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b="0">
                <a:solidFill>
                  <a:srgbClr val="FFFFFF"/>
                </a:solidFill>
                <a:latin typeface="Calibri Light"/>
                <a:cs typeface="Calibri Light"/>
              </a:rPr>
              <a:t>of</a:t>
            </a:r>
            <a:r>
              <a:rPr dirty="0" sz="4400" spc="-16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8422893" y="3788409"/>
            <a:ext cx="598170" cy="720090"/>
            <a:chOff x="8422893" y="3788409"/>
            <a:chExt cx="598170" cy="720090"/>
          </a:xfrm>
        </p:grpSpPr>
        <p:sp>
          <p:nvSpPr>
            <p:cNvPr id="4" name="object 4" descr=""/>
            <p:cNvSpPr/>
            <p:nvPr/>
          </p:nvSpPr>
          <p:spPr>
            <a:xfrm>
              <a:off x="8429243" y="3794759"/>
              <a:ext cx="585470" cy="707390"/>
            </a:xfrm>
            <a:custGeom>
              <a:avLst/>
              <a:gdLst/>
              <a:ahLst/>
              <a:cxnLst/>
              <a:rect l="l" t="t" r="r" b="b"/>
              <a:pathLst>
                <a:path w="585470" h="707389">
                  <a:moveTo>
                    <a:pt x="438911" y="0"/>
                  </a:moveTo>
                  <a:lnTo>
                    <a:pt x="146303" y="0"/>
                  </a:lnTo>
                  <a:lnTo>
                    <a:pt x="146303" y="414527"/>
                  </a:lnTo>
                  <a:lnTo>
                    <a:pt x="0" y="414527"/>
                  </a:lnTo>
                  <a:lnTo>
                    <a:pt x="292607" y="707135"/>
                  </a:lnTo>
                  <a:lnTo>
                    <a:pt x="585215" y="414527"/>
                  </a:lnTo>
                  <a:lnTo>
                    <a:pt x="438911" y="414527"/>
                  </a:lnTo>
                  <a:lnTo>
                    <a:pt x="43891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429243" y="3794759"/>
              <a:ext cx="585470" cy="707390"/>
            </a:xfrm>
            <a:custGeom>
              <a:avLst/>
              <a:gdLst/>
              <a:ahLst/>
              <a:cxnLst/>
              <a:rect l="l" t="t" r="r" b="b"/>
              <a:pathLst>
                <a:path w="585470" h="707389">
                  <a:moveTo>
                    <a:pt x="0" y="414527"/>
                  </a:moveTo>
                  <a:lnTo>
                    <a:pt x="146303" y="414527"/>
                  </a:lnTo>
                  <a:lnTo>
                    <a:pt x="146303" y="0"/>
                  </a:lnTo>
                  <a:lnTo>
                    <a:pt x="438911" y="0"/>
                  </a:lnTo>
                  <a:lnTo>
                    <a:pt x="438911" y="414527"/>
                  </a:lnTo>
                  <a:lnTo>
                    <a:pt x="585215" y="414527"/>
                  </a:lnTo>
                  <a:lnTo>
                    <a:pt x="292607" y="707135"/>
                  </a:lnTo>
                  <a:lnTo>
                    <a:pt x="0" y="414527"/>
                  </a:lnTo>
                  <a:close/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 descr=""/>
          <p:cNvGrpSpPr/>
          <p:nvPr/>
        </p:nvGrpSpPr>
        <p:grpSpPr>
          <a:xfrm>
            <a:off x="2802382" y="3779265"/>
            <a:ext cx="598170" cy="834390"/>
            <a:chOff x="2802382" y="3779265"/>
            <a:chExt cx="598170" cy="834390"/>
          </a:xfrm>
        </p:grpSpPr>
        <p:sp>
          <p:nvSpPr>
            <p:cNvPr id="7" name="object 7" descr=""/>
            <p:cNvSpPr/>
            <p:nvPr/>
          </p:nvSpPr>
          <p:spPr>
            <a:xfrm>
              <a:off x="2808732" y="3785615"/>
              <a:ext cx="585470" cy="821690"/>
            </a:xfrm>
            <a:custGeom>
              <a:avLst/>
              <a:gdLst/>
              <a:ahLst/>
              <a:cxnLst/>
              <a:rect l="l" t="t" r="r" b="b"/>
              <a:pathLst>
                <a:path w="585470" h="821689">
                  <a:moveTo>
                    <a:pt x="438912" y="0"/>
                  </a:moveTo>
                  <a:lnTo>
                    <a:pt x="146304" y="0"/>
                  </a:lnTo>
                  <a:lnTo>
                    <a:pt x="146304" y="528827"/>
                  </a:lnTo>
                  <a:lnTo>
                    <a:pt x="0" y="528827"/>
                  </a:lnTo>
                  <a:lnTo>
                    <a:pt x="292607" y="821435"/>
                  </a:lnTo>
                  <a:lnTo>
                    <a:pt x="585216" y="528827"/>
                  </a:lnTo>
                  <a:lnTo>
                    <a:pt x="438912" y="528827"/>
                  </a:lnTo>
                  <a:lnTo>
                    <a:pt x="43891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808732" y="3785615"/>
              <a:ext cx="585470" cy="821690"/>
            </a:xfrm>
            <a:custGeom>
              <a:avLst/>
              <a:gdLst/>
              <a:ahLst/>
              <a:cxnLst/>
              <a:rect l="l" t="t" r="r" b="b"/>
              <a:pathLst>
                <a:path w="585470" h="821689">
                  <a:moveTo>
                    <a:pt x="0" y="528827"/>
                  </a:moveTo>
                  <a:lnTo>
                    <a:pt x="146304" y="528827"/>
                  </a:lnTo>
                  <a:lnTo>
                    <a:pt x="146304" y="0"/>
                  </a:lnTo>
                  <a:lnTo>
                    <a:pt x="438912" y="0"/>
                  </a:lnTo>
                  <a:lnTo>
                    <a:pt x="438912" y="528827"/>
                  </a:lnTo>
                  <a:lnTo>
                    <a:pt x="585216" y="528827"/>
                  </a:lnTo>
                  <a:lnTo>
                    <a:pt x="292607" y="821435"/>
                  </a:lnTo>
                  <a:lnTo>
                    <a:pt x="0" y="528827"/>
                  </a:lnTo>
                  <a:close/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202537" y="2273935"/>
            <a:ext cx="9159875" cy="135953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12700" marR="197485">
              <a:lnSpc>
                <a:spcPts val="3020"/>
              </a:lnSpc>
              <a:spcBef>
                <a:spcPts val="480"/>
              </a:spcBef>
              <a:tabLst>
                <a:tab pos="4182110" algn="l"/>
              </a:tabLst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Origins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Accounting </a:t>
            </a:r>
            <a:r>
              <a:rPr dirty="0" sz="2800" spc="-2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	generally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attributed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Italian mathematician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“</a:t>
            </a:r>
            <a:r>
              <a:rPr dirty="0" sz="2800" b="1">
                <a:latin typeface="Calibri"/>
                <a:cs typeface="Calibri"/>
              </a:rPr>
              <a:t>Luka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Pacioli</a:t>
            </a:r>
            <a:r>
              <a:rPr dirty="0" sz="2800">
                <a:latin typeface="Calibri"/>
                <a:cs typeface="Calibri"/>
              </a:rPr>
              <a:t>”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1494.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800">
                <a:latin typeface="Calibri"/>
                <a:cs typeface="Calibri"/>
              </a:rPr>
              <a:t>Luka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developed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65">
                <a:latin typeface="Verdana"/>
                <a:cs typeface="Verdana"/>
              </a:rPr>
              <a:t>Double</a:t>
            </a:r>
            <a:r>
              <a:rPr dirty="0" sz="2800" spc="-30">
                <a:latin typeface="Verdana"/>
                <a:cs typeface="Verdana"/>
              </a:rPr>
              <a:t> </a:t>
            </a:r>
            <a:r>
              <a:rPr dirty="0" sz="2800" spc="85">
                <a:latin typeface="Verdana"/>
                <a:cs typeface="Verdana"/>
              </a:rPr>
              <a:t>entry</a:t>
            </a:r>
            <a:r>
              <a:rPr dirty="0" sz="2800" spc="-25">
                <a:latin typeface="Verdana"/>
                <a:cs typeface="Verdana"/>
              </a:rPr>
              <a:t> </a:t>
            </a:r>
            <a:r>
              <a:rPr dirty="0" cap="small" sz="2800">
                <a:latin typeface="Verdana"/>
                <a:cs typeface="Verdana"/>
              </a:rPr>
              <a:t>s</a:t>
            </a:r>
            <a:r>
              <a:rPr dirty="0" sz="2800">
                <a:latin typeface="Verdana"/>
                <a:cs typeface="Verdana"/>
              </a:rPr>
              <a:t>y</a:t>
            </a:r>
            <a:r>
              <a:rPr dirty="0" cap="small" sz="2800">
                <a:latin typeface="Verdana"/>
                <a:cs typeface="Verdana"/>
              </a:rPr>
              <a:t>s</a:t>
            </a:r>
            <a:r>
              <a:rPr dirty="0" sz="2800">
                <a:latin typeface="Verdana"/>
                <a:cs typeface="Verdana"/>
              </a:rPr>
              <a:t>tem</a:t>
            </a:r>
            <a:r>
              <a:rPr dirty="0" sz="2800" spc="-20">
                <a:latin typeface="Verdana"/>
                <a:cs typeface="Verdana"/>
              </a:rPr>
              <a:t> </a:t>
            </a:r>
            <a:r>
              <a:rPr dirty="0" sz="2800">
                <a:latin typeface="Calibri"/>
                <a:cs typeface="Calibri"/>
              </a:rPr>
              <a:t>which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includes: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639314" y="4521200"/>
            <a:ext cx="10293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70">
                <a:latin typeface="Verdana"/>
                <a:cs typeface="Verdana"/>
              </a:rPr>
              <a:t>Debit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236077" y="4540122"/>
            <a:ext cx="121793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135">
                <a:latin typeface="Verdana"/>
                <a:cs typeface="Verdana"/>
              </a:rPr>
              <a:t>Credit</a:t>
            </a:r>
            <a:endParaRPr sz="2800">
              <a:latin typeface="Verdana"/>
              <a:cs typeface="Verdana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2802382" y="5135626"/>
            <a:ext cx="596900" cy="561340"/>
            <a:chOff x="2802382" y="5135626"/>
            <a:chExt cx="596900" cy="561340"/>
          </a:xfrm>
        </p:grpSpPr>
        <p:sp>
          <p:nvSpPr>
            <p:cNvPr id="13" name="object 13" descr=""/>
            <p:cNvSpPr/>
            <p:nvPr/>
          </p:nvSpPr>
          <p:spPr>
            <a:xfrm>
              <a:off x="2808732" y="5141976"/>
              <a:ext cx="584200" cy="548640"/>
            </a:xfrm>
            <a:custGeom>
              <a:avLst/>
              <a:gdLst/>
              <a:ahLst/>
              <a:cxnLst/>
              <a:rect l="l" t="t" r="r" b="b"/>
              <a:pathLst>
                <a:path w="584200" h="548639">
                  <a:moveTo>
                    <a:pt x="437769" y="0"/>
                  </a:moveTo>
                  <a:lnTo>
                    <a:pt x="145923" y="0"/>
                  </a:lnTo>
                  <a:lnTo>
                    <a:pt x="145923" y="274320"/>
                  </a:lnTo>
                  <a:lnTo>
                    <a:pt x="0" y="274320"/>
                  </a:lnTo>
                  <a:lnTo>
                    <a:pt x="291845" y="548640"/>
                  </a:lnTo>
                  <a:lnTo>
                    <a:pt x="583692" y="274320"/>
                  </a:lnTo>
                  <a:lnTo>
                    <a:pt x="437769" y="274320"/>
                  </a:lnTo>
                  <a:lnTo>
                    <a:pt x="43776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808732" y="5141976"/>
              <a:ext cx="584200" cy="548640"/>
            </a:xfrm>
            <a:custGeom>
              <a:avLst/>
              <a:gdLst/>
              <a:ahLst/>
              <a:cxnLst/>
              <a:rect l="l" t="t" r="r" b="b"/>
              <a:pathLst>
                <a:path w="584200" h="548639">
                  <a:moveTo>
                    <a:pt x="0" y="274320"/>
                  </a:moveTo>
                  <a:lnTo>
                    <a:pt x="145923" y="274320"/>
                  </a:lnTo>
                  <a:lnTo>
                    <a:pt x="145923" y="0"/>
                  </a:lnTo>
                  <a:lnTo>
                    <a:pt x="437769" y="0"/>
                  </a:lnTo>
                  <a:lnTo>
                    <a:pt x="437769" y="274320"/>
                  </a:lnTo>
                  <a:lnTo>
                    <a:pt x="583692" y="274320"/>
                  </a:lnTo>
                  <a:lnTo>
                    <a:pt x="291845" y="548640"/>
                  </a:lnTo>
                  <a:lnTo>
                    <a:pt x="0" y="274320"/>
                  </a:lnTo>
                  <a:close/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" name="object 15" descr=""/>
          <p:cNvGrpSpPr/>
          <p:nvPr/>
        </p:nvGrpSpPr>
        <p:grpSpPr>
          <a:xfrm>
            <a:off x="8483854" y="5051805"/>
            <a:ext cx="596900" cy="561340"/>
            <a:chOff x="8483854" y="5051805"/>
            <a:chExt cx="596900" cy="561340"/>
          </a:xfrm>
        </p:grpSpPr>
        <p:sp>
          <p:nvSpPr>
            <p:cNvPr id="16" name="object 16" descr=""/>
            <p:cNvSpPr/>
            <p:nvPr/>
          </p:nvSpPr>
          <p:spPr>
            <a:xfrm>
              <a:off x="8490204" y="5058155"/>
              <a:ext cx="584200" cy="548640"/>
            </a:xfrm>
            <a:custGeom>
              <a:avLst/>
              <a:gdLst/>
              <a:ahLst/>
              <a:cxnLst/>
              <a:rect l="l" t="t" r="r" b="b"/>
              <a:pathLst>
                <a:path w="584200" h="548639">
                  <a:moveTo>
                    <a:pt x="437769" y="0"/>
                  </a:moveTo>
                  <a:lnTo>
                    <a:pt x="145923" y="0"/>
                  </a:lnTo>
                  <a:lnTo>
                    <a:pt x="145923" y="274320"/>
                  </a:lnTo>
                  <a:lnTo>
                    <a:pt x="0" y="274320"/>
                  </a:lnTo>
                  <a:lnTo>
                    <a:pt x="291846" y="548640"/>
                  </a:lnTo>
                  <a:lnTo>
                    <a:pt x="583692" y="274320"/>
                  </a:lnTo>
                  <a:lnTo>
                    <a:pt x="437769" y="274320"/>
                  </a:lnTo>
                  <a:lnTo>
                    <a:pt x="43776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8490204" y="5058155"/>
              <a:ext cx="584200" cy="548640"/>
            </a:xfrm>
            <a:custGeom>
              <a:avLst/>
              <a:gdLst/>
              <a:ahLst/>
              <a:cxnLst/>
              <a:rect l="l" t="t" r="r" b="b"/>
              <a:pathLst>
                <a:path w="584200" h="548639">
                  <a:moveTo>
                    <a:pt x="0" y="274320"/>
                  </a:moveTo>
                  <a:lnTo>
                    <a:pt x="145923" y="274320"/>
                  </a:lnTo>
                  <a:lnTo>
                    <a:pt x="145923" y="0"/>
                  </a:lnTo>
                  <a:lnTo>
                    <a:pt x="437769" y="0"/>
                  </a:lnTo>
                  <a:lnTo>
                    <a:pt x="437769" y="274320"/>
                  </a:lnTo>
                  <a:lnTo>
                    <a:pt x="583692" y="274320"/>
                  </a:lnTo>
                  <a:lnTo>
                    <a:pt x="291846" y="548640"/>
                  </a:lnTo>
                  <a:lnTo>
                    <a:pt x="0" y="274320"/>
                  </a:lnTo>
                  <a:close/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2402585" y="5650788"/>
            <a:ext cx="158559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>
                <a:latin typeface="Calibri"/>
                <a:cs typeface="Calibri"/>
              </a:rPr>
              <a:t>Borrower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8236077" y="5554776"/>
            <a:ext cx="122618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>
                <a:latin typeface="Calibri"/>
                <a:cs typeface="Calibri"/>
              </a:rPr>
              <a:t>lender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17491" y="3692652"/>
            <a:ext cx="3424427" cy="24825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2795" y="1013460"/>
            <a:ext cx="9022080" cy="646430"/>
          </a:xfrm>
          <a:prstGeom prst="rect"/>
          <a:solidFill>
            <a:srgbClr val="006FC0"/>
          </a:solidFill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ts val="4455"/>
              </a:lnSpc>
            </a:pPr>
            <a:r>
              <a:rPr dirty="0">
                <a:solidFill>
                  <a:srgbClr val="FFFFFF"/>
                </a:solidFill>
              </a:rPr>
              <a:t>Forms</a:t>
            </a:r>
            <a:r>
              <a:rPr dirty="0" spc="-11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of</a:t>
            </a:r>
            <a:r>
              <a:rPr dirty="0" spc="-10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Business</a:t>
            </a:r>
            <a:r>
              <a:rPr dirty="0" spc="-110">
                <a:solidFill>
                  <a:srgbClr val="FFFFFF"/>
                </a:solidFill>
              </a:rPr>
              <a:t> </a:t>
            </a:r>
            <a:r>
              <a:rPr dirty="0" spc="-10">
                <a:solidFill>
                  <a:srgbClr val="FFFFFF"/>
                </a:solidFill>
              </a:rPr>
              <a:t>Ownership</a:t>
            </a: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281101" y="1804161"/>
          <a:ext cx="11724005" cy="4376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2540"/>
                <a:gridCol w="372110"/>
                <a:gridCol w="3485515"/>
                <a:gridCol w="372109"/>
                <a:gridCol w="3592829"/>
              </a:tblGrid>
              <a:tr h="775970">
                <a:tc>
                  <a:txBody>
                    <a:bodyPr/>
                    <a:lstStyle/>
                    <a:p>
                      <a:pPr marL="847090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Proprietorship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15303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6FC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2175">
                        <a:lnSpc>
                          <a:spcPct val="100000"/>
                        </a:lnSpc>
                        <a:spcBef>
                          <a:spcPts val="1855"/>
                        </a:spcBef>
                      </a:pP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Partnership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2355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6FC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15669">
                        <a:lnSpc>
                          <a:spcPct val="100000"/>
                        </a:lnSpc>
                        <a:spcBef>
                          <a:spcPts val="1855"/>
                        </a:spcBef>
                      </a:pP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Corporation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2355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6FC0"/>
                    </a:solidFill>
                  </a:tcPr>
                </a:tc>
              </a:tr>
              <a:tr h="3600450">
                <a:tc>
                  <a:txBody>
                    <a:bodyPr/>
                    <a:lstStyle/>
                    <a:p>
                      <a:pPr marL="571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Owned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one</a:t>
                      </a:r>
                      <a:r>
                        <a:rPr dirty="0" sz="22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person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5715" marR="1653539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Owner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is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often </a:t>
                      </a:r>
                      <a:r>
                        <a:rPr dirty="0" sz="2200" spc="-25" b="1">
                          <a:latin typeface="Calibri"/>
                          <a:cs typeface="Calibri"/>
                        </a:rPr>
                        <a:t>manager/operator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5715" marR="220979">
                        <a:lnSpc>
                          <a:spcPct val="100000"/>
                        </a:lnSpc>
                        <a:spcBef>
                          <a:spcPts val="900"/>
                        </a:spcBef>
                        <a:tabLst>
                          <a:tab pos="3485515" algn="l"/>
                        </a:tabLst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Owner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receives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any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profits,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baseline="2525" sz="3300" spc="-75">
                          <a:solidFill>
                            <a:srgbClr val="990000"/>
                          </a:solidFill>
                          <a:latin typeface="Arial MT"/>
                          <a:cs typeface="Arial MT"/>
                        </a:rPr>
                        <a:t>•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suffers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any</a:t>
                      </a:r>
                      <a:r>
                        <a:rPr dirty="0" sz="22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losses,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200" spc="-6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is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personally</a:t>
                      </a:r>
                      <a:r>
                        <a:rPr dirty="0" sz="2200" spc="-4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liable</a:t>
                      </a:r>
                      <a:r>
                        <a:rPr dirty="0" sz="2200" spc="-5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200" spc="-2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all</a:t>
                      </a:r>
                      <a:r>
                        <a:rPr dirty="0" sz="2200" spc="-5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debts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1238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7345" marR="443865" indent="-342900">
                        <a:lnSpc>
                          <a:spcPct val="100000"/>
                        </a:lnSpc>
                        <a:spcBef>
                          <a:spcPts val="975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345" algn="l"/>
                        </a:tabLst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Owned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two</a:t>
                      </a:r>
                      <a:r>
                        <a:rPr dirty="0" sz="22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or</a:t>
                      </a:r>
                      <a:r>
                        <a:rPr dirty="0" sz="2200" spc="-3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more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persons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47345" indent="-342900">
                        <a:lnSpc>
                          <a:spcPct val="100000"/>
                        </a:lnSpc>
                        <a:spcBef>
                          <a:spcPts val="900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345" algn="l"/>
                        </a:tabLst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Often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retail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2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service-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47345">
                        <a:lnSpc>
                          <a:spcPct val="100000"/>
                        </a:lnSpc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type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businesses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47345" marR="841375" indent="-342900">
                        <a:lnSpc>
                          <a:spcPct val="100000"/>
                        </a:lnSpc>
                        <a:spcBef>
                          <a:spcPts val="900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345" algn="l"/>
                        </a:tabLst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Generally</a:t>
                      </a:r>
                      <a:r>
                        <a:rPr dirty="0" sz="2200" spc="-1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unlimited </a:t>
                      </a: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personal</a:t>
                      </a:r>
                      <a:r>
                        <a:rPr dirty="0" sz="2200" spc="-1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liability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1238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7980" indent="-342900">
                        <a:lnSpc>
                          <a:spcPct val="100000"/>
                        </a:lnSpc>
                        <a:spcBef>
                          <a:spcPts val="975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980" algn="l"/>
                        </a:tabLst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Owned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shareholders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47980" marR="725805" indent="-343535">
                        <a:lnSpc>
                          <a:spcPct val="100000"/>
                        </a:lnSpc>
                        <a:spcBef>
                          <a:spcPts val="894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980" algn="l"/>
                        </a:tabLst>
                      </a:pPr>
                      <a:r>
                        <a:rPr dirty="0" sz="2200" spc="-10" b="1">
                          <a:latin typeface="Calibri"/>
                          <a:cs typeface="Calibri"/>
                        </a:rPr>
                        <a:t>Separate</a:t>
                      </a:r>
                      <a:r>
                        <a:rPr dirty="0" sz="22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legal</a:t>
                      </a:r>
                      <a:r>
                        <a:rPr dirty="0" sz="2200" spc="-1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entity organized</a:t>
                      </a:r>
                      <a:r>
                        <a:rPr dirty="0" sz="22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under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0" b="1">
                          <a:latin typeface="Calibri"/>
                          <a:cs typeface="Calibri"/>
                        </a:rPr>
                        <a:t>state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corporation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5" b="1">
                          <a:latin typeface="Calibri"/>
                          <a:cs typeface="Calibri"/>
                        </a:rPr>
                        <a:t>law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47980" indent="-342900">
                        <a:lnSpc>
                          <a:spcPct val="100000"/>
                        </a:lnSpc>
                        <a:spcBef>
                          <a:spcPts val="905"/>
                        </a:spcBef>
                        <a:buClr>
                          <a:srgbClr val="990000"/>
                        </a:buClr>
                        <a:buFont typeface="Arial MT"/>
                        <a:buChar char="•"/>
                        <a:tabLst>
                          <a:tab pos="347980" algn="l"/>
                        </a:tabLst>
                      </a:pPr>
                      <a:r>
                        <a:rPr dirty="0" sz="22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Limited</a:t>
                      </a:r>
                      <a:r>
                        <a:rPr dirty="0" sz="2200" spc="-6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liability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1238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" y="12189"/>
            <a:ext cx="12185903" cy="684580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883919"/>
            <a:ext cx="10515600" cy="746760"/>
          </a:xfrm>
          <a:prstGeom prst="rect"/>
          <a:solidFill>
            <a:srgbClr val="006FC0"/>
          </a:solidFill>
        </p:spPr>
        <p:txBody>
          <a:bodyPr wrap="square" lIns="0" tIns="5715" rIns="0" bIns="0" rtlCol="0" vert="horz">
            <a:spAutoFit/>
          </a:bodyPr>
          <a:lstStyle/>
          <a:p>
            <a:pPr algn="ctr" marL="5080">
              <a:lnSpc>
                <a:spcPct val="100000"/>
              </a:lnSpc>
              <a:spcBef>
                <a:spcPts val="45"/>
              </a:spcBef>
            </a:pPr>
            <a:r>
              <a:rPr dirty="0" spc="-40" b="0">
                <a:solidFill>
                  <a:srgbClr val="FFFFFF"/>
                </a:solidFill>
                <a:latin typeface="Calibri Light"/>
                <a:cs typeface="Calibri Light"/>
              </a:rPr>
              <a:t>Why</a:t>
            </a:r>
            <a:r>
              <a:rPr dirty="0" spc="-16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b="0">
                <a:solidFill>
                  <a:srgbClr val="FFFFFF"/>
                </a:solidFill>
                <a:latin typeface="Calibri Light"/>
                <a:cs typeface="Calibri Light"/>
              </a:rPr>
              <a:t>do</a:t>
            </a:r>
            <a:r>
              <a:rPr dirty="0" spc="-16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b="0">
                <a:solidFill>
                  <a:srgbClr val="FFFFFF"/>
                </a:solidFill>
                <a:latin typeface="Calibri Light"/>
                <a:cs typeface="Calibri Light"/>
              </a:rPr>
              <a:t>we</a:t>
            </a:r>
            <a:r>
              <a:rPr dirty="0" spc="-16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pc="-20" b="0">
                <a:solidFill>
                  <a:srgbClr val="FFFFFF"/>
                </a:solidFill>
                <a:latin typeface="Calibri Light"/>
                <a:cs typeface="Calibri Light"/>
              </a:rPr>
              <a:t>study</a:t>
            </a:r>
            <a:r>
              <a:rPr dirty="0" spc="-17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pc="-35" b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r>
              <a:rPr dirty="0" spc="-17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pc="-50" b="0">
                <a:solidFill>
                  <a:srgbClr val="FFFFFF"/>
                </a:solidFill>
                <a:latin typeface="Calibri Light"/>
                <a:cs typeface="Calibri Light"/>
              </a:rPr>
              <a:t>?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838200" y="1825751"/>
            <a:ext cx="10515600" cy="2746375"/>
          </a:xfrm>
          <a:custGeom>
            <a:avLst/>
            <a:gdLst/>
            <a:ahLst/>
            <a:cxnLst/>
            <a:rect l="l" t="t" r="r" b="b"/>
            <a:pathLst>
              <a:path w="10515600" h="2746375">
                <a:moveTo>
                  <a:pt x="10515600" y="0"/>
                </a:moveTo>
                <a:lnTo>
                  <a:pt x="0" y="0"/>
                </a:lnTo>
                <a:lnTo>
                  <a:pt x="0" y="2746248"/>
                </a:lnTo>
                <a:lnTo>
                  <a:pt x="10515600" y="2746248"/>
                </a:lnTo>
                <a:lnTo>
                  <a:pt x="10515600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918463" y="1734286"/>
            <a:ext cx="7150100" cy="2317115"/>
          </a:xfrm>
          <a:prstGeom prst="rect">
            <a:avLst/>
          </a:prstGeom>
        </p:spPr>
        <p:txBody>
          <a:bodyPr wrap="square" lIns="0" tIns="53340" rIns="0" bIns="0" rtlCol="0" vert="horz">
            <a:spAutoFit/>
          </a:bodyPr>
          <a:lstStyle/>
          <a:p>
            <a:pPr marL="443865" indent="-431165">
              <a:lnSpc>
                <a:spcPct val="100000"/>
              </a:lnSpc>
              <a:spcBef>
                <a:spcPts val="420"/>
              </a:spcBef>
              <a:buSzPct val="112500"/>
              <a:buAutoNum type="arabicPeriod"/>
              <a:tabLst>
                <a:tab pos="443865" algn="l"/>
              </a:tabLst>
            </a:pPr>
            <a:r>
              <a:rPr dirty="0" sz="3200" spc="-125" b="1">
                <a:solidFill>
                  <a:srgbClr val="FF0000"/>
                </a:solidFill>
                <a:latin typeface="Calibri"/>
                <a:cs typeface="Calibri"/>
              </a:rPr>
              <a:t>To</a:t>
            </a:r>
            <a:r>
              <a:rPr dirty="0" sz="3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Know</a:t>
            </a:r>
            <a:r>
              <a:rPr dirty="0" sz="3200" spc="-4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32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Business</a:t>
            </a:r>
            <a:r>
              <a:rPr dirty="0" sz="3200" spc="-6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profit</a:t>
            </a:r>
            <a:r>
              <a:rPr dirty="0" sz="3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&amp;</a:t>
            </a:r>
            <a:r>
              <a:rPr dirty="0" sz="3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0000"/>
                </a:solidFill>
                <a:latin typeface="Calibri"/>
                <a:cs typeface="Calibri"/>
              </a:rPr>
              <a:t>loss.</a:t>
            </a:r>
            <a:endParaRPr sz="3200">
              <a:latin typeface="Calibri"/>
              <a:cs typeface="Calibri"/>
            </a:endParaRPr>
          </a:p>
          <a:p>
            <a:pPr marL="419100" indent="-406400">
              <a:lnSpc>
                <a:spcPct val="100000"/>
              </a:lnSpc>
              <a:spcBef>
                <a:spcPts val="645"/>
              </a:spcBef>
              <a:buAutoNum type="arabicPeriod"/>
              <a:tabLst>
                <a:tab pos="419100" algn="l"/>
              </a:tabLst>
            </a:pPr>
            <a:r>
              <a:rPr dirty="0" sz="3200" spc="-140" b="1">
                <a:solidFill>
                  <a:srgbClr val="006FC0"/>
                </a:solidFill>
                <a:latin typeface="Calibri"/>
                <a:cs typeface="Calibri"/>
              </a:rPr>
              <a:t>To</a:t>
            </a:r>
            <a:r>
              <a:rPr dirty="0" sz="3200" spc="-2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know</a:t>
            </a:r>
            <a:r>
              <a:rPr dirty="0" sz="3200" spc="-2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the</a:t>
            </a:r>
            <a:r>
              <a:rPr dirty="0" sz="3200" spc="-3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Business</a:t>
            </a:r>
            <a:r>
              <a:rPr dirty="0" sz="3200" spc="-5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financial</a:t>
            </a:r>
            <a:r>
              <a:rPr dirty="0" sz="3200" spc="-5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006FC0"/>
                </a:solidFill>
                <a:latin typeface="Calibri"/>
                <a:cs typeface="Calibri"/>
              </a:rPr>
              <a:t>position.</a:t>
            </a:r>
            <a:endParaRPr sz="3200">
              <a:latin typeface="Calibri"/>
              <a:cs typeface="Calibri"/>
            </a:endParaRPr>
          </a:p>
          <a:p>
            <a:pPr marL="419100" indent="-406400">
              <a:lnSpc>
                <a:spcPct val="100000"/>
              </a:lnSpc>
              <a:spcBef>
                <a:spcPts val="610"/>
              </a:spcBef>
              <a:buAutoNum type="arabicPeriod"/>
              <a:tabLst>
                <a:tab pos="419100" algn="l"/>
              </a:tabLst>
            </a:pPr>
            <a:r>
              <a:rPr dirty="0" sz="3200" spc="-140" b="1">
                <a:solidFill>
                  <a:srgbClr val="BE2B0D"/>
                </a:solidFill>
                <a:latin typeface="Calibri"/>
                <a:cs typeface="Calibri"/>
              </a:rPr>
              <a:t>To</a:t>
            </a:r>
            <a:r>
              <a:rPr dirty="0" sz="3200" spc="-45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BE2B0D"/>
                </a:solidFill>
                <a:latin typeface="Calibri"/>
                <a:cs typeface="Calibri"/>
              </a:rPr>
              <a:t>Know</a:t>
            </a:r>
            <a:r>
              <a:rPr dirty="0" sz="3200" spc="-50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BE2B0D"/>
                </a:solidFill>
                <a:latin typeface="Calibri"/>
                <a:cs typeface="Calibri"/>
              </a:rPr>
              <a:t>the</a:t>
            </a:r>
            <a:r>
              <a:rPr dirty="0" sz="3200" spc="-45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BE2B0D"/>
                </a:solidFill>
                <a:latin typeface="Calibri"/>
                <a:cs typeface="Calibri"/>
              </a:rPr>
              <a:t>changes</a:t>
            </a:r>
            <a:r>
              <a:rPr dirty="0" sz="3200" spc="-50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BE2B0D"/>
                </a:solidFill>
                <a:latin typeface="Calibri"/>
                <a:cs typeface="Calibri"/>
              </a:rPr>
              <a:t>in</a:t>
            </a:r>
            <a:r>
              <a:rPr dirty="0" sz="3200" spc="-75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BE2B0D"/>
                </a:solidFill>
                <a:latin typeface="Calibri"/>
                <a:cs typeface="Calibri"/>
              </a:rPr>
              <a:t>owner’s</a:t>
            </a:r>
            <a:r>
              <a:rPr dirty="0" sz="3200" spc="-50" b="1">
                <a:solidFill>
                  <a:srgbClr val="BE2B0D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BE2B0D"/>
                </a:solidFill>
                <a:latin typeface="Calibri"/>
                <a:cs typeface="Calibri"/>
              </a:rPr>
              <a:t>capital.</a:t>
            </a:r>
            <a:endParaRPr sz="3200">
              <a:latin typeface="Calibri"/>
              <a:cs typeface="Calibri"/>
            </a:endParaRPr>
          </a:p>
          <a:p>
            <a:pPr marL="419100" indent="-406400">
              <a:lnSpc>
                <a:spcPct val="100000"/>
              </a:lnSpc>
              <a:spcBef>
                <a:spcPts val="625"/>
              </a:spcBef>
              <a:buAutoNum type="arabicPeriod"/>
              <a:tabLst>
                <a:tab pos="419100" algn="l"/>
              </a:tabLst>
            </a:pPr>
            <a:r>
              <a:rPr dirty="0" sz="3200" spc="-120" b="1">
                <a:solidFill>
                  <a:srgbClr val="006FC0"/>
                </a:solidFill>
                <a:latin typeface="Calibri"/>
                <a:cs typeface="Calibri"/>
              </a:rPr>
              <a:t>To</a:t>
            </a:r>
            <a:r>
              <a:rPr dirty="0" sz="3200" spc="-3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Know</a:t>
            </a:r>
            <a:r>
              <a:rPr dirty="0" sz="3200" spc="-3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the</a:t>
            </a:r>
            <a:r>
              <a:rPr dirty="0" sz="3200" spc="-4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business</a:t>
            </a:r>
            <a:r>
              <a:rPr dirty="0" sz="3200" spc="-4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006FC0"/>
                </a:solidFill>
                <a:latin typeface="Calibri"/>
                <a:cs typeface="Calibri"/>
              </a:rPr>
              <a:t>cash</a:t>
            </a:r>
            <a:r>
              <a:rPr dirty="0" sz="3200" spc="-8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006FC0"/>
                </a:solidFill>
                <a:latin typeface="Calibri"/>
                <a:cs typeface="Calibri"/>
              </a:rPr>
              <a:t>Position.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7532" y="4572000"/>
            <a:ext cx="10515600" cy="173583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5336" y="1004316"/>
            <a:ext cx="9040495" cy="680085"/>
          </a:xfrm>
          <a:prstGeom prst="rect"/>
          <a:solidFill>
            <a:srgbClr val="006FC0"/>
          </a:solidFill>
        </p:spPr>
        <p:txBody>
          <a:bodyPr wrap="square" lIns="0" tIns="0" rIns="0" bIns="0" rtlCol="0" vert="horz">
            <a:spAutoFit/>
          </a:bodyPr>
          <a:lstStyle/>
          <a:p>
            <a:pPr marL="465455">
              <a:lnSpc>
                <a:spcPts val="4775"/>
              </a:lnSpc>
            </a:pPr>
            <a:r>
              <a:rPr dirty="0" sz="4400" spc="-25" b="0">
                <a:solidFill>
                  <a:srgbClr val="FFFFFF"/>
                </a:solidFill>
                <a:latin typeface="Calibri Light"/>
                <a:cs typeface="Calibri Light"/>
              </a:rPr>
              <a:t>Users</a:t>
            </a:r>
            <a:r>
              <a:rPr dirty="0" sz="4400" spc="-17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b="0">
                <a:solidFill>
                  <a:srgbClr val="FFFFFF"/>
                </a:solidFill>
                <a:latin typeface="Calibri Light"/>
                <a:cs typeface="Calibri Light"/>
              </a:rPr>
              <a:t>of</a:t>
            </a:r>
            <a:r>
              <a:rPr dirty="0" sz="4400" spc="-14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45" b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r>
              <a:rPr dirty="0" sz="4400" spc="-18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FFFFFF"/>
                </a:solidFill>
                <a:latin typeface="Calibri Light"/>
                <a:cs typeface="Calibri Light"/>
              </a:rPr>
              <a:t>Information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587753" y="1785873"/>
            <a:ext cx="4432300" cy="4441825"/>
            <a:chOff x="1587753" y="1785873"/>
            <a:chExt cx="4432300" cy="4441825"/>
          </a:xfrm>
        </p:grpSpPr>
        <p:sp>
          <p:nvSpPr>
            <p:cNvPr id="4" name="object 4" descr=""/>
            <p:cNvSpPr/>
            <p:nvPr/>
          </p:nvSpPr>
          <p:spPr>
            <a:xfrm>
              <a:off x="1594103" y="1792223"/>
              <a:ext cx="4419600" cy="4429125"/>
            </a:xfrm>
            <a:custGeom>
              <a:avLst/>
              <a:gdLst/>
              <a:ahLst/>
              <a:cxnLst/>
              <a:rect l="l" t="t" r="r" b="b"/>
              <a:pathLst>
                <a:path w="4419600" h="4429125">
                  <a:moveTo>
                    <a:pt x="4419600" y="0"/>
                  </a:moveTo>
                  <a:lnTo>
                    <a:pt x="0" y="0"/>
                  </a:lnTo>
                  <a:lnTo>
                    <a:pt x="0" y="4428744"/>
                  </a:lnTo>
                  <a:lnTo>
                    <a:pt x="4419600" y="4428744"/>
                  </a:lnTo>
                  <a:lnTo>
                    <a:pt x="441960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594103" y="1792223"/>
              <a:ext cx="4419600" cy="4429125"/>
            </a:xfrm>
            <a:custGeom>
              <a:avLst/>
              <a:gdLst/>
              <a:ahLst/>
              <a:cxnLst/>
              <a:rect l="l" t="t" r="r" b="b"/>
              <a:pathLst>
                <a:path w="4419600" h="4429125">
                  <a:moveTo>
                    <a:pt x="0" y="4428744"/>
                  </a:moveTo>
                  <a:lnTo>
                    <a:pt x="4419600" y="4428744"/>
                  </a:lnTo>
                  <a:lnTo>
                    <a:pt x="4419600" y="0"/>
                  </a:lnTo>
                  <a:lnTo>
                    <a:pt x="0" y="0"/>
                  </a:lnTo>
                  <a:lnTo>
                    <a:pt x="0" y="442874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89987" y="2591235"/>
              <a:ext cx="2719401" cy="2025544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2464307" y="2007107"/>
            <a:ext cx="2537460" cy="457200"/>
          </a:xfrm>
          <a:prstGeom prst="rect">
            <a:avLst/>
          </a:prstGeom>
          <a:solidFill>
            <a:srgbClr val="000000"/>
          </a:solidFill>
        </p:spPr>
        <p:txBody>
          <a:bodyPr wrap="square" lIns="0" tIns="38100" rIns="0" bIns="0" rtlCol="0" vert="horz">
            <a:spAutoFit/>
          </a:bodyPr>
          <a:lstStyle/>
          <a:p>
            <a:pPr marL="201295">
              <a:lnSpc>
                <a:spcPct val="100000"/>
              </a:lnSpc>
              <a:spcBef>
                <a:spcPts val="300"/>
              </a:spcBef>
            </a:pP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External</a:t>
            </a:r>
            <a:r>
              <a:rPr dirty="0" sz="2400" spc="-10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Users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713102" y="4650740"/>
            <a:ext cx="14509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1440" indent="-8890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dirty="0" sz="1800" spc="-10" b="1">
                <a:latin typeface="Arial"/>
                <a:cs typeface="Arial"/>
              </a:rPr>
              <a:t>Competitors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713102" y="5199379"/>
            <a:ext cx="15659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1440" indent="-8890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dirty="0" sz="1800" spc="-10" b="1">
                <a:latin typeface="Arial"/>
                <a:cs typeface="Arial"/>
              </a:rPr>
              <a:t>Shareholders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713102" y="5748020"/>
            <a:ext cx="1658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 b="1">
                <a:latin typeface="Arial"/>
                <a:cs typeface="Arial"/>
              </a:rPr>
              <a:t>Tax</a:t>
            </a:r>
            <a:r>
              <a:rPr dirty="0" sz="1800" spc="-80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Authorities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3528059" y="4744211"/>
            <a:ext cx="2486025" cy="1199515"/>
          </a:xfrm>
          <a:custGeom>
            <a:avLst/>
            <a:gdLst/>
            <a:ahLst/>
            <a:cxnLst/>
            <a:rect l="l" t="t" r="r" b="b"/>
            <a:pathLst>
              <a:path w="2486025" h="1199514">
                <a:moveTo>
                  <a:pt x="0" y="1199388"/>
                </a:moveTo>
                <a:lnTo>
                  <a:pt x="2485643" y="1199388"/>
                </a:lnTo>
                <a:lnTo>
                  <a:pt x="2485643" y="0"/>
                </a:lnTo>
                <a:lnTo>
                  <a:pt x="0" y="0"/>
                </a:lnTo>
                <a:lnTo>
                  <a:pt x="0" y="1199388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3606546" y="4771085"/>
            <a:ext cx="19970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1440" indent="-8890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dirty="0" sz="1800" b="1">
                <a:latin typeface="Arial"/>
                <a:cs typeface="Arial"/>
              </a:rPr>
              <a:t>External</a:t>
            </a:r>
            <a:r>
              <a:rPr dirty="0" sz="1800" spc="-10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Auditors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606546" y="5320410"/>
            <a:ext cx="1893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1440" indent="-8890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1440" algn="l"/>
              </a:tabLst>
            </a:pPr>
            <a:r>
              <a:rPr dirty="0" sz="1800" b="1">
                <a:latin typeface="Arial"/>
                <a:cs typeface="Arial"/>
              </a:rPr>
              <a:t>Lenders</a:t>
            </a:r>
            <a:r>
              <a:rPr dirty="0" sz="1800" spc="-5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(Banks)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6007353" y="1791970"/>
            <a:ext cx="4584700" cy="4435475"/>
            <a:chOff x="6007353" y="1791970"/>
            <a:chExt cx="4584700" cy="4435475"/>
          </a:xfrm>
        </p:grpSpPr>
        <p:sp>
          <p:nvSpPr>
            <p:cNvPr id="15" name="object 15" descr=""/>
            <p:cNvSpPr/>
            <p:nvPr/>
          </p:nvSpPr>
          <p:spPr>
            <a:xfrm>
              <a:off x="6013703" y="1798320"/>
              <a:ext cx="4572000" cy="4422775"/>
            </a:xfrm>
            <a:custGeom>
              <a:avLst/>
              <a:gdLst/>
              <a:ahLst/>
              <a:cxnLst/>
              <a:rect l="l" t="t" r="r" b="b"/>
              <a:pathLst>
                <a:path w="4572000" h="4422775">
                  <a:moveTo>
                    <a:pt x="4572000" y="0"/>
                  </a:moveTo>
                  <a:lnTo>
                    <a:pt x="0" y="0"/>
                  </a:lnTo>
                  <a:lnTo>
                    <a:pt x="0" y="4422648"/>
                  </a:lnTo>
                  <a:lnTo>
                    <a:pt x="4572000" y="4422648"/>
                  </a:lnTo>
                  <a:lnTo>
                    <a:pt x="457200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013703" y="1798320"/>
              <a:ext cx="4572000" cy="4422775"/>
            </a:xfrm>
            <a:custGeom>
              <a:avLst/>
              <a:gdLst/>
              <a:ahLst/>
              <a:cxnLst/>
              <a:rect l="l" t="t" r="r" b="b"/>
              <a:pathLst>
                <a:path w="4572000" h="4422775">
                  <a:moveTo>
                    <a:pt x="0" y="4422648"/>
                  </a:moveTo>
                  <a:lnTo>
                    <a:pt x="4572000" y="4422648"/>
                  </a:lnTo>
                  <a:lnTo>
                    <a:pt x="4572000" y="0"/>
                  </a:lnTo>
                  <a:lnTo>
                    <a:pt x="0" y="0"/>
                  </a:lnTo>
                  <a:lnTo>
                    <a:pt x="0" y="442264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 descr=""/>
          <p:cNvSpPr txBox="1"/>
          <p:nvPr/>
        </p:nvSpPr>
        <p:spPr>
          <a:xfrm>
            <a:off x="7004304" y="1926335"/>
            <a:ext cx="2667000" cy="457200"/>
          </a:xfrm>
          <a:prstGeom prst="rect">
            <a:avLst/>
          </a:prstGeom>
          <a:solidFill>
            <a:srgbClr val="000000"/>
          </a:solidFill>
        </p:spPr>
        <p:txBody>
          <a:bodyPr wrap="square" lIns="0" tIns="37465" rIns="0" bIns="0" rtlCol="0" vert="horz">
            <a:spAutoFit/>
          </a:bodyPr>
          <a:lstStyle/>
          <a:p>
            <a:pPr marL="318135">
              <a:lnSpc>
                <a:spcPct val="100000"/>
              </a:lnSpc>
              <a:spcBef>
                <a:spcPts val="295"/>
              </a:spcBef>
            </a:pP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Internal</a:t>
            </a:r>
            <a:r>
              <a:rPr dirty="0" sz="2400" spc="-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Users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182105" y="4694682"/>
            <a:ext cx="1235075" cy="314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5885" indent="-92075">
              <a:lnSpc>
                <a:spcPct val="100000"/>
              </a:lnSpc>
              <a:spcBef>
                <a:spcPts val="95"/>
              </a:spcBef>
              <a:buSzPct val="94736"/>
              <a:buFont typeface="Arial MT"/>
              <a:buChar char="•"/>
              <a:tabLst>
                <a:tab pos="95885" algn="l"/>
              </a:tabLst>
            </a:pPr>
            <a:r>
              <a:rPr dirty="0" sz="1900" spc="-10" b="1">
                <a:latin typeface="Arial"/>
                <a:cs typeface="Arial"/>
              </a:rPr>
              <a:t>Managers</a:t>
            </a:r>
            <a:endParaRPr sz="19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182105" y="5273497"/>
            <a:ext cx="1378585" cy="314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5885" indent="-92075">
              <a:lnSpc>
                <a:spcPct val="100000"/>
              </a:lnSpc>
              <a:spcBef>
                <a:spcPts val="95"/>
              </a:spcBef>
              <a:buSzPct val="94736"/>
              <a:buFont typeface="Arial MT"/>
              <a:buChar char="•"/>
              <a:tabLst>
                <a:tab pos="95885" algn="l"/>
              </a:tabLst>
            </a:pPr>
            <a:r>
              <a:rPr dirty="0" sz="1900" spc="-10" b="1">
                <a:latin typeface="Arial"/>
                <a:cs typeface="Arial"/>
              </a:rPr>
              <a:t>Employees</a:t>
            </a:r>
            <a:endParaRPr sz="19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182105" y="5853176"/>
            <a:ext cx="2032000" cy="314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5885" indent="-92075">
              <a:lnSpc>
                <a:spcPct val="100000"/>
              </a:lnSpc>
              <a:spcBef>
                <a:spcPts val="95"/>
              </a:spcBef>
              <a:buSzPct val="94736"/>
              <a:buFont typeface="Arial MT"/>
              <a:buChar char="•"/>
              <a:tabLst>
                <a:tab pos="95885" algn="l"/>
              </a:tabLst>
            </a:pPr>
            <a:r>
              <a:rPr dirty="0" sz="1900" spc="-10" b="1">
                <a:latin typeface="Arial"/>
                <a:cs typeface="Arial"/>
              </a:rPr>
              <a:t>Internal</a:t>
            </a:r>
            <a:r>
              <a:rPr dirty="0" sz="1900" spc="-55" b="1">
                <a:latin typeface="Arial"/>
                <a:cs typeface="Arial"/>
              </a:rPr>
              <a:t> </a:t>
            </a:r>
            <a:r>
              <a:rPr dirty="0" sz="1900" spc="-10" b="1">
                <a:latin typeface="Arial"/>
                <a:cs typeface="Arial"/>
              </a:rPr>
              <a:t>Auditors</a:t>
            </a:r>
            <a:endParaRPr sz="1900">
              <a:latin typeface="Arial"/>
              <a:cs typeface="Arial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279383" y="5158485"/>
            <a:ext cx="1920239" cy="314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5885" indent="-92075">
              <a:lnSpc>
                <a:spcPct val="100000"/>
              </a:lnSpc>
              <a:spcBef>
                <a:spcPts val="95"/>
              </a:spcBef>
              <a:buSzPct val="94736"/>
              <a:buFont typeface="Arial MT"/>
              <a:buChar char="•"/>
              <a:tabLst>
                <a:tab pos="95885" algn="l"/>
              </a:tabLst>
            </a:pPr>
            <a:r>
              <a:rPr dirty="0" sz="1900" b="1">
                <a:latin typeface="Arial"/>
                <a:cs typeface="Arial"/>
              </a:rPr>
              <a:t>Budget</a:t>
            </a:r>
            <a:r>
              <a:rPr dirty="0" sz="1900" spc="-55" b="1">
                <a:latin typeface="Arial"/>
                <a:cs typeface="Arial"/>
              </a:rPr>
              <a:t> </a:t>
            </a:r>
            <a:r>
              <a:rPr dirty="0" sz="1900" spc="-10" b="1">
                <a:latin typeface="Arial"/>
                <a:cs typeface="Arial"/>
              </a:rPr>
              <a:t>Officers</a:t>
            </a:r>
            <a:endParaRPr sz="1900">
              <a:latin typeface="Arial"/>
              <a:cs typeface="Arial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7309104" y="2750936"/>
            <a:ext cx="2216785" cy="1897380"/>
            <a:chOff x="7309104" y="2750936"/>
            <a:chExt cx="2216785" cy="1897380"/>
          </a:xfrm>
        </p:grpSpPr>
        <p:sp>
          <p:nvSpPr>
            <p:cNvPr id="23" name="object 23" descr=""/>
            <p:cNvSpPr/>
            <p:nvPr/>
          </p:nvSpPr>
          <p:spPr>
            <a:xfrm>
              <a:off x="8620403" y="3243057"/>
              <a:ext cx="15875" cy="15875"/>
            </a:xfrm>
            <a:custGeom>
              <a:avLst/>
              <a:gdLst/>
              <a:ahLst/>
              <a:cxnLst/>
              <a:rect l="l" t="t" r="r" b="b"/>
              <a:pathLst>
                <a:path w="15875" h="15875">
                  <a:moveTo>
                    <a:pt x="7821" y="0"/>
                  </a:moveTo>
                  <a:lnTo>
                    <a:pt x="4469" y="1121"/>
                  </a:lnTo>
                  <a:lnTo>
                    <a:pt x="2234" y="2242"/>
                  </a:lnTo>
                  <a:lnTo>
                    <a:pt x="1117" y="4484"/>
                  </a:lnTo>
                  <a:lnTo>
                    <a:pt x="0" y="7831"/>
                  </a:lnTo>
                  <a:lnTo>
                    <a:pt x="1117" y="11195"/>
                  </a:lnTo>
                  <a:lnTo>
                    <a:pt x="2234" y="13421"/>
                  </a:lnTo>
                  <a:lnTo>
                    <a:pt x="4469" y="14542"/>
                  </a:lnTo>
                  <a:lnTo>
                    <a:pt x="7821" y="15663"/>
                  </a:lnTo>
                  <a:lnTo>
                    <a:pt x="11174" y="14542"/>
                  </a:lnTo>
                  <a:lnTo>
                    <a:pt x="13408" y="13421"/>
                  </a:lnTo>
                  <a:lnTo>
                    <a:pt x="14526" y="11195"/>
                  </a:lnTo>
                  <a:lnTo>
                    <a:pt x="15643" y="7831"/>
                  </a:lnTo>
                  <a:lnTo>
                    <a:pt x="14526" y="4484"/>
                  </a:lnTo>
                  <a:lnTo>
                    <a:pt x="13408" y="2242"/>
                  </a:lnTo>
                  <a:lnTo>
                    <a:pt x="11174" y="1121"/>
                  </a:lnTo>
                  <a:lnTo>
                    <a:pt x="782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09104" y="2750936"/>
              <a:ext cx="2216512" cy="18972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053083" y="783336"/>
            <a:ext cx="9472930" cy="953769"/>
            <a:chOff x="1053083" y="783336"/>
            <a:chExt cx="9472930" cy="953769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3083" y="783336"/>
              <a:ext cx="5551170" cy="95326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39612" y="783336"/>
              <a:ext cx="2881122" cy="95326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74964" y="783336"/>
              <a:ext cx="2050542" cy="95326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6619" rIns="0" bIns="0" rtlCol="0" vert="horz">
            <a:spAutoFit/>
          </a:bodyPr>
          <a:lstStyle/>
          <a:p>
            <a:pPr marL="1047115">
              <a:lnSpc>
                <a:spcPct val="100000"/>
              </a:lnSpc>
              <a:spcBef>
                <a:spcPts val="95"/>
              </a:spcBef>
            </a:pPr>
            <a:r>
              <a:rPr dirty="0" sz="3400" spc="-10">
                <a:solidFill>
                  <a:srgbClr val="000000"/>
                </a:solidFill>
                <a:latin typeface="Arial"/>
                <a:cs typeface="Arial"/>
              </a:rPr>
              <a:t>QUESTIONS</a:t>
            </a:r>
            <a:r>
              <a:rPr dirty="0" sz="3400" spc="-13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000000"/>
                </a:solidFill>
                <a:latin typeface="Arial"/>
                <a:cs typeface="Arial"/>
              </a:rPr>
              <a:t>ASKED</a:t>
            </a:r>
            <a:r>
              <a:rPr dirty="0" sz="3400" spc="-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000000"/>
                </a:solidFill>
                <a:latin typeface="Arial"/>
                <a:cs typeface="Arial"/>
              </a:rPr>
              <a:t>BY</a:t>
            </a:r>
            <a:r>
              <a:rPr dirty="0" sz="3400" spc="-11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C00000"/>
                </a:solidFill>
                <a:latin typeface="Arial"/>
                <a:cs typeface="Arial"/>
              </a:rPr>
              <a:t>EXTERNAL</a:t>
            </a:r>
            <a:r>
              <a:rPr dirty="0" sz="3400" spc="-95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400" spc="-10">
                <a:solidFill>
                  <a:srgbClr val="000000"/>
                </a:solidFill>
                <a:latin typeface="Arial"/>
                <a:cs typeface="Arial"/>
              </a:rPr>
              <a:t>USERS</a:t>
            </a:r>
            <a:endParaRPr sz="34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757545" y="1376671"/>
            <a:ext cx="7691120" cy="1878964"/>
            <a:chOff x="1757545" y="1376671"/>
            <a:chExt cx="7691120" cy="1878964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57545" y="1376671"/>
              <a:ext cx="2033016" cy="1878691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9252331" y="2688666"/>
              <a:ext cx="196850" cy="38735"/>
            </a:xfrm>
            <a:custGeom>
              <a:avLst/>
              <a:gdLst/>
              <a:ahLst/>
              <a:cxnLst/>
              <a:rect l="l" t="t" r="r" b="b"/>
              <a:pathLst>
                <a:path w="196850" h="38735">
                  <a:moveTo>
                    <a:pt x="41249" y="9537"/>
                  </a:moveTo>
                  <a:lnTo>
                    <a:pt x="30899" y="0"/>
                  </a:lnTo>
                  <a:lnTo>
                    <a:pt x="0" y="0"/>
                  </a:lnTo>
                  <a:lnTo>
                    <a:pt x="20688" y="9537"/>
                  </a:lnTo>
                  <a:lnTo>
                    <a:pt x="41249" y="9537"/>
                  </a:lnTo>
                  <a:close/>
                </a:path>
                <a:path w="196850" h="38735">
                  <a:moveTo>
                    <a:pt x="134378" y="19088"/>
                  </a:moveTo>
                  <a:lnTo>
                    <a:pt x="124028" y="9537"/>
                  </a:lnTo>
                  <a:lnTo>
                    <a:pt x="103339" y="9537"/>
                  </a:lnTo>
                  <a:lnTo>
                    <a:pt x="124028" y="19088"/>
                  </a:lnTo>
                  <a:lnTo>
                    <a:pt x="134378" y="19088"/>
                  </a:lnTo>
                  <a:close/>
                </a:path>
                <a:path w="196850" h="38735">
                  <a:moveTo>
                    <a:pt x="175768" y="19088"/>
                  </a:moveTo>
                  <a:lnTo>
                    <a:pt x="171399" y="19088"/>
                  </a:lnTo>
                  <a:lnTo>
                    <a:pt x="165417" y="19088"/>
                  </a:lnTo>
                  <a:lnTo>
                    <a:pt x="175768" y="28625"/>
                  </a:lnTo>
                  <a:lnTo>
                    <a:pt x="175768" y="19088"/>
                  </a:lnTo>
                  <a:close/>
                </a:path>
                <a:path w="196850" h="38735">
                  <a:moveTo>
                    <a:pt x="196329" y="28625"/>
                  </a:moveTo>
                  <a:lnTo>
                    <a:pt x="185978" y="28625"/>
                  </a:lnTo>
                  <a:lnTo>
                    <a:pt x="185978" y="38188"/>
                  </a:lnTo>
                  <a:lnTo>
                    <a:pt x="196329" y="38188"/>
                  </a:lnTo>
                  <a:lnTo>
                    <a:pt x="196329" y="286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35356" y="2688654"/>
              <a:ext cx="196469" cy="66828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9241983" y="2726845"/>
              <a:ext cx="186690" cy="29209"/>
            </a:xfrm>
            <a:custGeom>
              <a:avLst/>
              <a:gdLst/>
              <a:ahLst/>
              <a:cxnLst/>
              <a:rect l="l" t="t" r="r" b="b"/>
              <a:pathLst>
                <a:path w="186690" h="29210">
                  <a:moveTo>
                    <a:pt x="41253" y="19095"/>
                  </a:moveTo>
                  <a:lnTo>
                    <a:pt x="10347" y="19095"/>
                  </a:lnTo>
                  <a:lnTo>
                    <a:pt x="0" y="28637"/>
                  </a:lnTo>
                  <a:lnTo>
                    <a:pt x="31043" y="28637"/>
                  </a:lnTo>
                  <a:lnTo>
                    <a:pt x="41253" y="19095"/>
                  </a:lnTo>
                  <a:close/>
                </a:path>
                <a:path w="186690" h="29210">
                  <a:moveTo>
                    <a:pt x="144730" y="9541"/>
                  </a:moveTo>
                  <a:lnTo>
                    <a:pt x="134383" y="9541"/>
                  </a:lnTo>
                  <a:lnTo>
                    <a:pt x="113687" y="19095"/>
                  </a:lnTo>
                  <a:lnTo>
                    <a:pt x="144730" y="19095"/>
                  </a:lnTo>
                  <a:lnTo>
                    <a:pt x="144730" y="9541"/>
                  </a:lnTo>
                  <a:close/>
                </a:path>
                <a:path w="186690" h="29210">
                  <a:moveTo>
                    <a:pt x="186121" y="0"/>
                  </a:moveTo>
                  <a:lnTo>
                    <a:pt x="175774" y="9541"/>
                  </a:lnTo>
                  <a:lnTo>
                    <a:pt x="186121" y="9541"/>
                  </a:lnTo>
                  <a:lnTo>
                    <a:pt x="18612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838692" y="2421318"/>
              <a:ext cx="486409" cy="325120"/>
            </a:xfrm>
            <a:custGeom>
              <a:avLst/>
              <a:gdLst/>
              <a:ahLst/>
              <a:cxnLst/>
              <a:rect l="l" t="t" r="r" b="b"/>
              <a:pathLst>
                <a:path w="486409" h="325119">
                  <a:moveTo>
                    <a:pt x="206819" y="0"/>
                  </a:moveTo>
                  <a:lnTo>
                    <a:pt x="31038" y="0"/>
                  </a:lnTo>
                  <a:lnTo>
                    <a:pt x="31038" y="105029"/>
                  </a:lnTo>
                  <a:lnTo>
                    <a:pt x="206819" y="105029"/>
                  </a:lnTo>
                  <a:lnTo>
                    <a:pt x="206819" y="0"/>
                  </a:lnTo>
                  <a:close/>
                </a:path>
                <a:path w="486409" h="325119">
                  <a:moveTo>
                    <a:pt x="217157" y="114579"/>
                  </a:moveTo>
                  <a:lnTo>
                    <a:pt x="41389" y="114579"/>
                  </a:lnTo>
                  <a:lnTo>
                    <a:pt x="41389" y="210058"/>
                  </a:lnTo>
                  <a:lnTo>
                    <a:pt x="217157" y="210058"/>
                  </a:lnTo>
                  <a:lnTo>
                    <a:pt x="217157" y="114579"/>
                  </a:lnTo>
                  <a:close/>
                </a:path>
                <a:path w="486409" h="325119">
                  <a:moveTo>
                    <a:pt x="444563" y="219595"/>
                  </a:moveTo>
                  <a:lnTo>
                    <a:pt x="0" y="219595"/>
                  </a:lnTo>
                  <a:lnTo>
                    <a:pt x="0" y="324624"/>
                  </a:lnTo>
                  <a:lnTo>
                    <a:pt x="444563" y="324624"/>
                  </a:lnTo>
                  <a:lnTo>
                    <a:pt x="444563" y="219595"/>
                  </a:lnTo>
                  <a:close/>
                </a:path>
                <a:path w="486409" h="325119">
                  <a:moveTo>
                    <a:pt x="475615" y="0"/>
                  </a:moveTo>
                  <a:lnTo>
                    <a:pt x="299859" y="0"/>
                  </a:lnTo>
                  <a:lnTo>
                    <a:pt x="299859" y="105029"/>
                  </a:lnTo>
                  <a:lnTo>
                    <a:pt x="475615" y="105029"/>
                  </a:lnTo>
                  <a:lnTo>
                    <a:pt x="475615" y="0"/>
                  </a:lnTo>
                  <a:close/>
                </a:path>
                <a:path w="486409" h="325119">
                  <a:moveTo>
                    <a:pt x="485952" y="114579"/>
                  </a:moveTo>
                  <a:lnTo>
                    <a:pt x="310210" y="114579"/>
                  </a:lnTo>
                  <a:lnTo>
                    <a:pt x="310210" y="210058"/>
                  </a:lnTo>
                  <a:lnTo>
                    <a:pt x="485952" y="210058"/>
                  </a:lnTo>
                  <a:lnTo>
                    <a:pt x="485952" y="1145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8880082" y="2497696"/>
              <a:ext cx="434340" cy="10160"/>
            </a:xfrm>
            <a:custGeom>
              <a:avLst/>
              <a:gdLst/>
              <a:ahLst/>
              <a:cxnLst/>
              <a:rect l="l" t="t" r="r" b="b"/>
              <a:pathLst>
                <a:path w="434340" h="10160">
                  <a:moveTo>
                    <a:pt x="165430" y="0"/>
                  </a:moveTo>
                  <a:lnTo>
                    <a:pt x="0" y="0"/>
                  </a:lnTo>
                  <a:lnTo>
                    <a:pt x="0" y="9550"/>
                  </a:lnTo>
                  <a:lnTo>
                    <a:pt x="165430" y="9550"/>
                  </a:lnTo>
                  <a:lnTo>
                    <a:pt x="165430" y="0"/>
                  </a:lnTo>
                  <a:close/>
                </a:path>
                <a:path w="434340" h="10160">
                  <a:moveTo>
                    <a:pt x="434187" y="0"/>
                  </a:moveTo>
                  <a:lnTo>
                    <a:pt x="258470" y="0"/>
                  </a:lnTo>
                  <a:lnTo>
                    <a:pt x="258470" y="9550"/>
                  </a:lnTo>
                  <a:lnTo>
                    <a:pt x="434187" y="9550"/>
                  </a:lnTo>
                  <a:lnTo>
                    <a:pt x="4341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7660106" y="2688666"/>
              <a:ext cx="1778635" cy="67310"/>
            </a:xfrm>
            <a:custGeom>
              <a:avLst/>
              <a:gdLst/>
              <a:ahLst/>
              <a:cxnLst/>
              <a:rect l="l" t="t" r="r" b="b"/>
              <a:pathLst>
                <a:path w="1778634" h="67310">
                  <a:moveTo>
                    <a:pt x="310172" y="28625"/>
                  </a:moveTo>
                  <a:lnTo>
                    <a:pt x="289483" y="19088"/>
                  </a:lnTo>
                  <a:lnTo>
                    <a:pt x="258470" y="19088"/>
                  </a:lnTo>
                  <a:lnTo>
                    <a:pt x="206781" y="9537"/>
                  </a:lnTo>
                  <a:lnTo>
                    <a:pt x="144741" y="9537"/>
                  </a:lnTo>
                  <a:lnTo>
                    <a:pt x="103390" y="0"/>
                  </a:lnTo>
                  <a:lnTo>
                    <a:pt x="93065" y="0"/>
                  </a:lnTo>
                  <a:lnTo>
                    <a:pt x="93065" y="9537"/>
                  </a:lnTo>
                  <a:lnTo>
                    <a:pt x="82715" y="9537"/>
                  </a:lnTo>
                  <a:lnTo>
                    <a:pt x="93065" y="19088"/>
                  </a:lnTo>
                  <a:lnTo>
                    <a:pt x="93065" y="38188"/>
                  </a:lnTo>
                  <a:lnTo>
                    <a:pt x="72377" y="57277"/>
                  </a:lnTo>
                  <a:lnTo>
                    <a:pt x="41363" y="57277"/>
                  </a:lnTo>
                  <a:lnTo>
                    <a:pt x="0" y="66827"/>
                  </a:lnTo>
                  <a:lnTo>
                    <a:pt x="51701" y="66827"/>
                  </a:lnTo>
                  <a:lnTo>
                    <a:pt x="93065" y="57277"/>
                  </a:lnTo>
                  <a:lnTo>
                    <a:pt x="206781" y="57277"/>
                  </a:lnTo>
                  <a:lnTo>
                    <a:pt x="248145" y="47726"/>
                  </a:lnTo>
                  <a:lnTo>
                    <a:pt x="258470" y="47726"/>
                  </a:lnTo>
                  <a:lnTo>
                    <a:pt x="299821" y="38188"/>
                  </a:lnTo>
                  <a:lnTo>
                    <a:pt x="310172" y="38188"/>
                  </a:lnTo>
                  <a:lnTo>
                    <a:pt x="310172" y="28625"/>
                  </a:lnTo>
                  <a:close/>
                </a:path>
                <a:path w="1778634" h="67310">
                  <a:moveTo>
                    <a:pt x="1178585" y="9537"/>
                  </a:moveTo>
                  <a:lnTo>
                    <a:pt x="1157884" y="9537"/>
                  </a:lnTo>
                  <a:lnTo>
                    <a:pt x="1137335" y="19088"/>
                  </a:lnTo>
                  <a:lnTo>
                    <a:pt x="1116634" y="19088"/>
                  </a:lnTo>
                  <a:lnTo>
                    <a:pt x="1075245" y="28625"/>
                  </a:lnTo>
                  <a:lnTo>
                    <a:pt x="1064895" y="28625"/>
                  </a:lnTo>
                  <a:lnTo>
                    <a:pt x="1064895" y="38188"/>
                  </a:lnTo>
                  <a:lnTo>
                    <a:pt x="1085596" y="38188"/>
                  </a:lnTo>
                  <a:lnTo>
                    <a:pt x="1137335" y="47726"/>
                  </a:lnTo>
                  <a:lnTo>
                    <a:pt x="1147546" y="47726"/>
                  </a:lnTo>
                  <a:lnTo>
                    <a:pt x="1157884" y="57277"/>
                  </a:lnTo>
                  <a:lnTo>
                    <a:pt x="1178585" y="57277"/>
                  </a:lnTo>
                  <a:lnTo>
                    <a:pt x="1178585" y="9537"/>
                  </a:lnTo>
                  <a:close/>
                </a:path>
                <a:path w="1778634" h="67310">
                  <a:moveTo>
                    <a:pt x="1778203" y="28625"/>
                  </a:moveTo>
                  <a:lnTo>
                    <a:pt x="1736953" y="19088"/>
                  </a:lnTo>
                  <a:lnTo>
                    <a:pt x="1695564" y="19088"/>
                  </a:lnTo>
                  <a:lnTo>
                    <a:pt x="1685213" y="9537"/>
                  </a:lnTo>
                  <a:lnTo>
                    <a:pt x="1633474" y="9537"/>
                  </a:lnTo>
                  <a:lnTo>
                    <a:pt x="1633474" y="57277"/>
                  </a:lnTo>
                  <a:lnTo>
                    <a:pt x="1219974" y="57277"/>
                  </a:lnTo>
                  <a:lnTo>
                    <a:pt x="1312964" y="66827"/>
                  </a:lnTo>
                  <a:lnTo>
                    <a:pt x="1602562" y="66827"/>
                  </a:lnTo>
                  <a:lnTo>
                    <a:pt x="1643824" y="57277"/>
                  </a:lnTo>
                  <a:lnTo>
                    <a:pt x="1685213" y="57277"/>
                  </a:lnTo>
                  <a:lnTo>
                    <a:pt x="1736953" y="47726"/>
                  </a:lnTo>
                  <a:lnTo>
                    <a:pt x="1757641" y="47726"/>
                  </a:lnTo>
                  <a:lnTo>
                    <a:pt x="1767992" y="38188"/>
                  </a:lnTo>
                  <a:lnTo>
                    <a:pt x="1778203" y="38188"/>
                  </a:lnTo>
                  <a:lnTo>
                    <a:pt x="1778203" y="28625"/>
                  </a:lnTo>
                  <a:close/>
                </a:path>
              </a:pathLst>
            </a:custGeom>
            <a:solidFill>
              <a:srgbClr val="C6B5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8725009" y="2048931"/>
              <a:ext cx="331470" cy="668655"/>
            </a:xfrm>
            <a:custGeom>
              <a:avLst/>
              <a:gdLst/>
              <a:ahLst/>
              <a:cxnLst/>
              <a:rect l="l" t="t" r="r" b="b"/>
              <a:pathLst>
                <a:path w="331470" h="668655">
                  <a:moveTo>
                    <a:pt x="330852" y="0"/>
                  </a:moveTo>
                  <a:lnTo>
                    <a:pt x="0" y="668359"/>
                  </a:lnTo>
                  <a:lnTo>
                    <a:pt x="10347" y="668359"/>
                  </a:lnTo>
                  <a:lnTo>
                    <a:pt x="3308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7256908" y="2688654"/>
              <a:ext cx="279400" cy="67310"/>
            </a:xfrm>
            <a:custGeom>
              <a:avLst/>
              <a:gdLst/>
              <a:ahLst/>
              <a:cxnLst/>
              <a:rect l="l" t="t" r="r" b="b"/>
              <a:pathLst>
                <a:path w="279400" h="67310">
                  <a:moveTo>
                    <a:pt x="217109" y="47732"/>
                  </a:moveTo>
                  <a:lnTo>
                    <a:pt x="62032" y="47732"/>
                  </a:lnTo>
                  <a:lnTo>
                    <a:pt x="113726" y="57286"/>
                  </a:lnTo>
                  <a:lnTo>
                    <a:pt x="196441" y="57286"/>
                  </a:lnTo>
                  <a:lnTo>
                    <a:pt x="279141" y="66828"/>
                  </a:lnTo>
                  <a:lnTo>
                    <a:pt x="227457" y="57286"/>
                  </a:lnTo>
                  <a:lnTo>
                    <a:pt x="217109" y="47732"/>
                  </a:lnTo>
                  <a:close/>
                </a:path>
                <a:path w="279400" h="67310">
                  <a:moveTo>
                    <a:pt x="196441" y="0"/>
                  </a:moveTo>
                  <a:lnTo>
                    <a:pt x="175760" y="0"/>
                  </a:lnTo>
                  <a:lnTo>
                    <a:pt x="165426" y="9541"/>
                  </a:lnTo>
                  <a:lnTo>
                    <a:pt x="103386" y="9541"/>
                  </a:lnTo>
                  <a:lnTo>
                    <a:pt x="0" y="28637"/>
                  </a:lnTo>
                  <a:lnTo>
                    <a:pt x="0" y="38191"/>
                  </a:lnTo>
                  <a:lnTo>
                    <a:pt x="31016" y="47732"/>
                  </a:lnTo>
                  <a:lnTo>
                    <a:pt x="206775" y="47732"/>
                  </a:lnTo>
                  <a:lnTo>
                    <a:pt x="206775" y="38191"/>
                  </a:lnTo>
                  <a:lnTo>
                    <a:pt x="196441" y="38191"/>
                  </a:lnTo>
                  <a:lnTo>
                    <a:pt x="196441" y="19095"/>
                  </a:lnTo>
                  <a:lnTo>
                    <a:pt x="206775" y="19095"/>
                  </a:lnTo>
                  <a:lnTo>
                    <a:pt x="206775" y="9541"/>
                  </a:lnTo>
                  <a:lnTo>
                    <a:pt x="196441" y="0"/>
                  </a:lnTo>
                  <a:close/>
                </a:path>
              </a:pathLst>
            </a:custGeom>
            <a:solidFill>
              <a:srgbClr val="C6B5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7804857" y="2688654"/>
              <a:ext cx="165735" cy="29209"/>
            </a:xfrm>
            <a:custGeom>
              <a:avLst/>
              <a:gdLst/>
              <a:ahLst/>
              <a:cxnLst/>
              <a:rect l="l" t="t" r="r" b="b"/>
              <a:pathLst>
                <a:path w="165734" h="29210">
                  <a:moveTo>
                    <a:pt x="155078" y="19095"/>
                  </a:moveTo>
                  <a:lnTo>
                    <a:pt x="155078" y="28637"/>
                  </a:lnTo>
                  <a:lnTo>
                    <a:pt x="165426" y="28637"/>
                  </a:lnTo>
                  <a:lnTo>
                    <a:pt x="155078" y="19095"/>
                  </a:lnTo>
                  <a:close/>
                </a:path>
                <a:path w="165734" h="29210">
                  <a:moveTo>
                    <a:pt x="113728" y="9541"/>
                  </a:moveTo>
                  <a:lnTo>
                    <a:pt x="93047" y="9541"/>
                  </a:lnTo>
                  <a:lnTo>
                    <a:pt x="103394" y="19095"/>
                  </a:lnTo>
                  <a:lnTo>
                    <a:pt x="124062" y="19095"/>
                  </a:lnTo>
                  <a:lnTo>
                    <a:pt x="113728" y="9541"/>
                  </a:lnTo>
                  <a:close/>
                </a:path>
                <a:path w="165734" h="29210">
                  <a:moveTo>
                    <a:pt x="31015" y="0"/>
                  </a:moveTo>
                  <a:lnTo>
                    <a:pt x="0" y="0"/>
                  </a:lnTo>
                  <a:lnTo>
                    <a:pt x="10347" y="9541"/>
                  </a:lnTo>
                  <a:lnTo>
                    <a:pt x="41363" y="9541"/>
                  </a:lnTo>
                  <a:lnTo>
                    <a:pt x="3101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67247" y="2688654"/>
              <a:ext cx="206770" cy="66828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7763508" y="2726845"/>
              <a:ext cx="207010" cy="29209"/>
            </a:xfrm>
            <a:custGeom>
              <a:avLst/>
              <a:gdLst/>
              <a:ahLst/>
              <a:cxnLst/>
              <a:rect l="l" t="t" r="r" b="b"/>
              <a:pathLst>
                <a:path w="207009" h="29210">
                  <a:moveTo>
                    <a:pt x="41349" y="19095"/>
                  </a:moveTo>
                  <a:lnTo>
                    <a:pt x="10333" y="19095"/>
                  </a:lnTo>
                  <a:lnTo>
                    <a:pt x="0" y="28637"/>
                  </a:lnTo>
                  <a:lnTo>
                    <a:pt x="31015" y="28637"/>
                  </a:lnTo>
                  <a:lnTo>
                    <a:pt x="41349" y="19095"/>
                  </a:lnTo>
                  <a:close/>
                </a:path>
                <a:path w="207009" h="29210">
                  <a:moveTo>
                    <a:pt x="155078" y="9541"/>
                  </a:moveTo>
                  <a:lnTo>
                    <a:pt x="144744" y="9541"/>
                  </a:lnTo>
                  <a:lnTo>
                    <a:pt x="134396" y="19095"/>
                  </a:lnTo>
                  <a:lnTo>
                    <a:pt x="144744" y="19095"/>
                  </a:lnTo>
                  <a:lnTo>
                    <a:pt x="155078" y="9541"/>
                  </a:lnTo>
                  <a:close/>
                </a:path>
                <a:path w="207009" h="29210">
                  <a:moveTo>
                    <a:pt x="206776" y="0"/>
                  </a:moveTo>
                  <a:lnTo>
                    <a:pt x="196428" y="0"/>
                  </a:lnTo>
                  <a:lnTo>
                    <a:pt x="196428" y="9541"/>
                  </a:lnTo>
                  <a:lnTo>
                    <a:pt x="2067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256908" y="2726845"/>
              <a:ext cx="723900" cy="76835"/>
            </a:xfrm>
            <a:custGeom>
              <a:avLst/>
              <a:gdLst/>
              <a:ahLst/>
              <a:cxnLst/>
              <a:rect l="l" t="t" r="r" b="b"/>
              <a:pathLst>
                <a:path w="723900" h="76835">
                  <a:moveTo>
                    <a:pt x="723709" y="0"/>
                  </a:moveTo>
                  <a:lnTo>
                    <a:pt x="630662" y="19095"/>
                  </a:lnTo>
                  <a:lnTo>
                    <a:pt x="506599" y="28637"/>
                  </a:lnTo>
                  <a:lnTo>
                    <a:pt x="413552" y="38191"/>
                  </a:lnTo>
                  <a:lnTo>
                    <a:pt x="279141" y="28637"/>
                  </a:lnTo>
                  <a:lnTo>
                    <a:pt x="186094" y="28637"/>
                  </a:lnTo>
                  <a:lnTo>
                    <a:pt x="113726" y="19095"/>
                  </a:lnTo>
                  <a:lnTo>
                    <a:pt x="31016" y="9541"/>
                  </a:lnTo>
                  <a:lnTo>
                    <a:pt x="0" y="0"/>
                  </a:lnTo>
                  <a:lnTo>
                    <a:pt x="31016" y="19095"/>
                  </a:lnTo>
                  <a:lnTo>
                    <a:pt x="72370" y="38191"/>
                  </a:lnTo>
                  <a:lnTo>
                    <a:pt x="155078" y="57286"/>
                  </a:lnTo>
                  <a:lnTo>
                    <a:pt x="206775" y="66828"/>
                  </a:lnTo>
                  <a:lnTo>
                    <a:pt x="299823" y="66828"/>
                  </a:lnTo>
                  <a:lnTo>
                    <a:pt x="341172" y="76382"/>
                  </a:lnTo>
                  <a:lnTo>
                    <a:pt x="392870" y="76382"/>
                  </a:lnTo>
                  <a:lnTo>
                    <a:pt x="444567" y="66828"/>
                  </a:lnTo>
                  <a:lnTo>
                    <a:pt x="485917" y="66828"/>
                  </a:lnTo>
                  <a:lnTo>
                    <a:pt x="537614" y="57286"/>
                  </a:lnTo>
                  <a:lnTo>
                    <a:pt x="578964" y="47732"/>
                  </a:lnTo>
                  <a:lnTo>
                    <a:pt x="620328" y="47732"/>
                  </a:lnTo>
                  <a:lnTo>
                    <a:pt x="672011" y="28637"/>
                  </a:lnTo>
                  <a:lnTo>
                    <a:pt x="703027" y="19095"/>
                  </a:lnTo>
                  <a:lnTo>
                    <a:pt x="723709" y="0"/>
                  </a:lnTo>
                  <a:close/>
                </a:path>
              </a:pathLst>
            </a:custGeom>
            <a:solidFill>
              <a:srgbClr val="5352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256907" y="2048941"/>
              <a:ext cx="713740" cy="668655"/>
            </a:xfrm>
            <a:custGeom>
              <a:avLst/>
              <a:gdLst/>
              <a:ahLst/>
              <a:cxnLst/>
              <a:rect l="l" t="t" r="r" b="b"/>
              <a:pathLst>
                <a:path w="713740" h="668655">
                  <a:moveTo>
                    <a:pt x="330835" y="0"/>
                  </a:moveTo>
                  <a:lnTo>
                    <a:pt x="320497" y="0"/>
                  </a:lnTo>
                  <a:lnTo>
                    <a:pt x="0" y="668350"/>
                  </a:lnTo>
                  <a:lnTo>
                    <a:pt x="10337" y="668350"/>
                  </a:lnTo>
                  <a:lnTo>
                    <a:pt x="330835" y="0"/>
                  </a:lnTo>
                  <a:close/>
                </a:path>
                <a:path w="713740" h="668655">
                  <a:moveTo>
                    <a:pt x="713371" y="658812"/>
                  </a:moveTo>
                  <a:lnTo>
                    <a:pt x="392861" y="0"/>
                  </a:lnTo>
                  <a:lnTo>
                    <a:pt x="703021" y="658812"/>
                  </a:lnTo>
                  <a:lnTo>
                    <a:pt x="713371" y="6588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8011630" y="1737359"/>
              <a:ext cx="1437640" cy="1295400"/>
            </a:xfrm>
            <a:custGeom>
              <a:avLst/>
              <a:gdLst/>
              <a:ahLst/>
              <a:cxnLst/>
              <a:rect l="l" t="t" r="r" b="b"/>
              <a:pathLst>
                <a:path w="1437640" h="1295400">
                  <a:moveTo>
                    <a:pt x="671982" y="1209090"/>
                  </a:moveTo>
                  <a:lnTo>
                    <a:pt x="537616" y="1209090"/>
                  </a:lnTo>
                  <a:lnTo>
                    <a:pt x="537616" y="1180452"/>
                  </a:lnTo>
                  <a:lnTo>
                    <a:pt x="475576" y="1170901"/>
                  </a:lnTo>
                  <a:lnTo>
                    <a:pt x="454901" y="1161351"/>
                  </a:lnTo>
                  <a:lnTo>
                    <a:pt x="423887" y="1142250"/>
                  </a:lnTo>
                  <a:lnTo>
                    <a:pt x="413550" y="1123162"/>
                  </a:lnTo>
                  <a:lnTo>
                    <a:pt x="413550" y="1027684"/>
                  </a:lnTo>
                  <a:lnTo>
                    <a:pt x="454901" y="1027684"/>
                  </a:lnTo>
                  <a:lnTo>
                    <a:pt x="454901" y="941743"/>
                  </a:lnTo>
                  <a:lnTo>
                    <a:pt x="413550" y="941743"/>
                  </a:lnTo>
                  <a:lnTo>
                    <a:pt x="413550" y="903554"/>
                  </a:lnTo>
                  <a:lnTo>
                    <a:pt x="392861" y="626656"/>
                  </a:lnTo>
                  <a:lnTo>
                    <a:pt x="392861" y="359321"/>
                  </a:lnTo>
                  <a:lnTo>
                    <a:pt x="434225" y="359321"/>
                  </a:lnTo>
                  <a:lnTo>
                    <a:pt x="434225" y="311581"/>
                  </a:lnTo>
                  <a:lnTo>
                    <a:pt x="403212" y="311581"/>
                  </a:lnTo>
                  <a:lnTo>
                    <a:pt x="423887" y="302031"/>
                  </a:lnTo>
                  <a:lnTo>
                    <a:pt x="444563" y="282943"/>
                  </a:lnTo>
                  <a:lnTo>
                    <a:pt x="444563" y="225653"/>
                  </a:lnTo>
                  <a:lnTo>
                    <a:pt x="434225" y="216103"/>
                  </a:lnTo>
                  <a:lnTo>
                    <a:pt x="423887" y="197002"/>
                  </a:lnTo>
                  <a:lnTo>
                    <a:pt x="413550" y="197002"/>
                  </a:lnTo>
                  <a:lnTo>
                    <a:pt x="403212" y="187464"/>
                  </a:lnTo>
                  <a:lnTo>
                    <a:pt x="403212" y="168363"/>
                  </a:lnTo>
                  <a:lnTo>
                    <a:pt x="382536" y="168363"/>
                  </a:lnTo>
                  <a:lnTo>
                    <a:pt x="382536" y="130175"/>
                  </a:lnTo>
                  <a:lnTo>
                    <a:pt x="403212" y="130175"/>
                  </a:lnTo>
                  <a:lnTo>
                    <a:pt x="403212" y="101523"/>
                  </a:lnTo>
                  <a:lnTo>
                    <a:pt x="382536" y="101523"/>
                  </a:lnTo>
                  <a:lnTo>
                    <a:pt x="403212" y="82435"/>
                  </a:lnTo>
                  <a:lnTo>
                    <a:pt x="403212" y="44259"/>
                  </a:lnTo>
                  <a:lnTo>
                    <a:pt x="392861" y="25133"/>
                  </a:lnTo>
                  <a:lnTo>
                    <a:pt x="372186" y="5994"/>
                  </a:lnTo>
                  <a:lnTo>
                    <a:pt x="359067" y="0"/>
                  </a:lnTo>
                  <a:lnTo>
                    <a:pt x="316725" y="0"/>
                  </a:lnTo>
                  <a:lnTo>
                    <a:pt x="310159" y="5994"/>
                  </a:lnTo>
                  <a:lnTo>
                    <a:pt x="289483" y="15557"/>
                  </a:lnTo>
                  <a:lnTo>
                    <a:pt x="279133" y="34696"/>
                  </a:lnTo>
                  <a:lnTo>
                    <a:pt x="279133" y="72872"/>
                  </a:lnTo>
                  <a:lnTo>
                    <a:pt x="289483" y="82435"/>
                  </a:lnTo>
                  <a:lnTo>
                    <a:pt x="289483" y="91973"/>
                  </a:lnTo>
                  <a:lnTo>
                    <a:pt x="299821" y="101523"/>
                  </a:lnTo>
                  <a:lnTo>
                    <a:pt x="279133" y="101523"/>
                  </a:lnTo>
                  <a:lnTo>
                    <a:pt x="279133" y="130175"/>
                  </a:lnTo>
                  <a:lnTo>
                    <a:pt x="299821" y="130175"/>
                  </a:lnTo>
                  <a:lnTo>
                    <a:pt x="299821" y="168363"/>
                  </a:lnTo>
                  <a:lnTo>
                    <a:pt x="279133" y="168363"/>
                  </a:lnTo>
                  <a:lnTo>
                    <a:pt x="279133" y="187464"/>
                  </a:lnTo>
                  <a:lnTo>
                    <a:pt x="258470" y="197002"/>
                  </a:lnTo>
                  <a:lnTo>
                    <a:pt x="248119" y="197002"/>
                  </a:lnTo>
                  <a:lnTo>
                    <a:pt x="248119" y="206552"/>
                  </a:lnTo>
                  <a:lnTo>
                    <a:pt x="227457" y="244754"/>
                  </a:lnTo>
                  <a:lnTo>
                    <a:pt x="227457" y="273380"/>
                  </a:lnTo>
                  <a:lnTo>
                    <a:pt x="237794" y="282943"/>
                  </a:lnTo>
                  <a:lnTo>
                    <a:pt x="237794" y="292481"/>
                  </a:lnTo>
                  <a:lnTo>
                    <a:pt x="279133" y="311581"/>
                  </a:lnTo>
                  <a:lnTo>
                    <a:pt x="248119" y="311581"/>
                  </a:lnTo>
                  <a:lnTo>
                    <a:pt x="248119" y="359321"/>
                  </a:lnTo>
                  <a:lnTo>
                    <a:pt x="289483" y="359321"/>
                  </a:lnTo>
                  <a:lnTo>
                    <a:pt x="289483" y="626656"/>
                  </a:lnTo>
                  <a:lnTo>
                    <a:pt x="258470" y="903554"/>
                  </a:lnTo>
                  <a:lnTo>
                    <a:pt x="258470" y="941743"/>
                  </a:lnTo>
                  <a:lnTo>
                    <a:pt x="217106" y="941743"/>
                  </a:lnTo>
                  <a:lnTo>
                    <a:pt x="217106" y="1027684"/>
                  </a:lnTo>
                  <a:lnTo>
                    <a:pt x="258470" y="1027684"/>
                  </a:lnTo>
                  <a:lnTo>
                    <a:pt x="258470" y="1142250"/>
                  </a:lnTo>
                  <a:lnTo>
                    <a:pt x="227457" y="1161351"/>
                  </a:lnTo>
                  <a:lnTo>
                    <a:pt x="206768" y="1170901"/>
                  </a:lnTo>
                  <a:lnTo>
                    <a:pt x="144741" y="1180452"/>
                  </a:lnTo>
                  <a:lnTo>
                    <a:pt x="144741" y="1209090"/>
                  </a:lnTo>
                  <a:lnTo>
                    <a:pt x="0" y="1209090"/>
                  </a:lnTo>
                  <a:lnTo>
                    <a:pt x="0" y="1295031"/>
                  </a:lnTo>
                  <a:lnTo>
                    <a:pt x="671982" y="1295031"/>
                  </a:lnTo>
                  <a:lnTo>
                    <a:pt x="671982" y="1209090"/>
                  </a:lnTo>
                  <a:close/>
                </a:path>
                <a:path w="1437640" h="1295400">
                  <a:moveTo>
                    <a:pt x="1437030" y="989495"/>
                  </a:moveTo>
                  <a:lnTo>
                    <a:pt x="1344041" y="1008583"/>
                  </a:lnTo>
                  <a:lnTo>
                    <a:pt x="1220000" y="1018133"/>
                  </a:lnTo>
                  <a:lnTo>
                    <a:pt x="1126871" y="1027684"/>
                  </a:lnTo>
                  <a:lnTo>
                    <a:pt x="992492" y="1018133"/>
                  </a:lnTo>
                  <a:lnTo>
                    <a:pt x="899490" y="1018133"/>
                  </a:lnTo>
                  <a:lnTo>
                    <a:pt x="816711" y="1008583"/>
                  </a:lnTo>
                  <a:lnTo>
                    <a:pt x="744410" y="999032"/>
                  </a:lnTo>
                  <a:lnTo>
                    <a:pt x="713371" y="989495"/>
                  </a:lnTo>
                  <a:lnTo>
                    <a:pt x="744410" y="1008583"/>
                  </a:lnTo>
                  <a:lnTo>
                    <a:pt x="785812" y="1027684"/>
                  </a:lnTo>
                  <a:lnTo>
                    <a:pt x="909840" y="1056322"/>
                  </a:lnTo>
                  <a:lnTo>
                    <a:pt x="1013180" y="1056322"/>
                  </a:lnTo>
                  <a:lnTo>
                    <a:pt x="1054569" y="1065872"/>
                  </a:lnTo>
                  <a:lnTo>
                    <a:pt x="1106170" y="1065872"/>
                  </a:lnTo>
                  <a:lnTo>
                    <a:pt x="1157909" y="1056322"/>
                  </a:lnTo>
                  <a:lnTo>
                    <a:pt x="1199299" y="1056322"/>
                  </a:lnTo>
                  <a:lnTo>
                    <a:pt x="1251038" y="1046784"/>
                  </a:lnTo>
                  <a:lnTo>
                    <a:pt x="1292301" y="1046784"/>
                  </a:lnTo>
                  <a:lnTo>
                    <a:pt x="1333690" y="1037221"/>
                  </a:lnTo>
                  <a:lnTo>
                    <a:pt x="1385430" y="1018133"/>
                  </a:lnTo>
                  <a:lnTo>
                    <a:pt x="1416469" y="1008583"/>
                  </a:lnTo>
                  <a:lnTo>
                    <a:pt x="1437030" y="989495"/>
                  </a:lnTo>
                  <a:close/>
                </a:path>
              </a:pathLst>
            </a:custGeom>
            <a:solidFill>
              <a:srgbClr val="5352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8849042" y="2430855"/>
              <a:ext cx="475615" cy="306070"/>
            </a:xfrm>
            <a:custGeom>
              <a:avLst/>
              <a:gdLst/>
              <a:ahLst/>
              <a:cxnLst/>
              <a:rect l="l" t="t" r="r" b="b"/>
              <a:pathLst>
                <a:path w="475615" h="306069">
                  <a:moveTo>
                    <a:pt x="175768" y="295986"/>
                  </a:moveTo>
                  <a:lnTo>
                    <a:pt x="0" y="295986"/>
                  </a:lnTo>
                  <a:lnTo>
                    <a:pt x="0" y="305536"/>
                  </a:lnTo>
                  <a:lnTo>
                    <a:pt x="175768" y="305536"/>
                  </a:lnTo>
                  <a:lnTo>
                    <a:pt x="175768" y="295986"/>
                  </a:lnTo>
                  <a:close/>
                </a:path>
                <a:path w="475615" h="306069">
                  <a:moveTo>
                    <a:pt x="175768" y="248246"/>
                  </a:moveTo>
                  <a:lnTo>
                    <a:pt x="0" y="248246"/>
                  </a:lnTo>
                  <a:lnTo>
                    <a:pt x="0" y="257810"/>
                  </a:lnTo>
                  <a:lnTo>
                    <a:pt x="175768" y="257810"/>
                  </a:lnTo>
                  <a:lnTo>
                    <a:pt x="175768" y="248246"/>
                  </a:lnTo>
                  <a:close/>
                </a:path>
                <a:path w="475615" h="306069">
                  <a:moveTo>
                    <a:pt x="196469" y="19100"/>
                  </a:moveTo>
                  <a:lnTo>
                    <a:pt x="31038" y="19100"/>
                  </a:lnTo>
                  <a:lnTo>
                    <a:pt x="31038" y="28638"/>
                  </a:lnTo>
                  <a:lnTo>
                    <a:pt x="196469" y="28638"/>
                  </a:lnTo>
                  <a:lnTo>
                    <a:pt x="196469" y="19100"/>
                  </a:lnTo>
                  <a:close/>
                </a:path>
                <a:path w="475615" h="306069">
                  <a:moveTo>
                    <a:pt x="196469" y="0"/>
                  </a:moveTo>
                  <a:lnTo>
                    <a:pt x="31038" y="0"/>
                  </a:lnTo>
                  <a:lnTo>
                    <a:pt x="31038" y="9550"/>
                  </a:lnTo>
                  <a:lnTo>
                    <a:pt x="196469" y="9550"/>
                  </a:lnTo>
                  <a:lnTo>
                    <a:pt x="196469" y="0"/>
                  </a:lnTo>
                  <a:close/>
                </a:path>
                <a:path w="475615" h="306069">
                  <a:moveTo>
                    <a:pt x="206806" y="171869"/>
                  </a:moveTo>
                  <a:lnTo>
                    <a:pt x="31038" y="171869"/>
                  </a:lnTo>
                  <a:lnTo>
                    <a:pt x="31038" y="181419"/>
                  </a:lnTo>
                  <a:lnTo>
                    <a:pt x="206806" y="181419"/>
                  </a:lnTo>
                  <a:lnTo>
                    <a:pt x="206806" y="171869"/>
                  </a:lnTo>
                  <a:close/>
                </a:path>
                <a:path w="475615" h="306069">
                  <a:moveTo>
                    <a:pt x="434187" y="248246"/>
                  </a:moveTo>
                  <a:lnTo>
                    <a:pt x="258483" y="248246"/>
                  </a:lnTo>
                  <a:lnTo>
                    <a:pt x="258483" y="257810"/>
                  </a:lnTo>
                  <a:lnTo>
                    <a:pt x="434187" y="257810"/>
                  </a:lnTo>
                  <a:lnTo>
                    <a:pt x="434187" y="248246"/>
                  </a:lnTo>
                  <a:close/>
                </a:path>
                <a:path w="475615" h="306069">
                  <a:moveTo>
                    <a:pt x="434213" y="295986"/>
                  </a:moveTo>
                  <a:lnTo>
                    <a:pt x="258483" y="295986"/>
                  </a:lnTo>
                  <a:lnTo>
                    <a:pt x="258483" y="305536"/>
                  </a:lnTo>
                  <a:lnTo>
                    <a:pt x="434213" y="305536"/>
                  </a:lnTo>
                  <a:lnTo>
                    <a:pt x="434213" y="295986"/>
                  </a:lnTo>
                  <a:close/>
                </a:path>
                <a:path w="475615" h="306069">
                  <a:moveTo>
                    <a:pt x="465226" y="19100"/>
                  </a:moveTo>
                  <a:lnTo>
                    <a:pt x="289509" y="19100"/>
                  </a:lnTo>
                  <a:lnTo>
                    <a:pt x="289509" y="28638"/>
                  </a:lnTo>
                  <a:lnTo>
                    <a:pt x="465226" y="28638"/>
                  </a:lnTo>
                  <a:lnTo>
                    <a:pt x="465226" y="19100"/>
                  </a:lnTo>
                  <a:close/>
                </a:path>
                <a:path w="475615" h="306069">
                  <a:moveTo>
                    <a:pt x="465264" y="0"/>
                  </a:moveTo>
                  <a:lnTo>
                    <a:pt x="289509" y="0"/>
                  </a:lnTo>
                  <a:lnTo>
                    <a:pt x="289509" y="9550"/>
                  </a:lnTo>
                  <a:lnTo>
                    <a:pt x="465264" y="9550"/>
                  </a:lnTo>
                  <a:lnTo>
                    <a:pt x="465264" y="0"/>
                  </a:lnTo>
                  <a:close/>
                </a:path>
                <a:path w="475615" h="306069">
                  <a:moveTo>
                    <a:pt x="475576" y="171869"/>
                  </a:moveTo>
                  <a:lnTo>
                    <a:pt x="299859" y="171869"/>
                  </a:lnTo>
                  <a:lnTo>
                    <a:pt x="299859" y="181419"/>
                  </a:lnTo>
                  <a:lnTo>
                    <a:pt x="475576" y="181419"/>
                  </a:lnTo>
                  <a:lnTo>
                    <a:pt x="475576" y="1718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9024811" y="2535897"/>
              <a:ext cx="124460" cy="210185"/>
            </a:xfrm>
            <a:custGeom>
              <a:avLst/>
              <a:gdLst/>
              <a:ahLst/>
              <a:cxnLst/>
              <a:rect l="l" t="t" r="r" b="b"/>
              <a:pathLst>
                <a:path w="124459" h="210185">
                  <a:moveTo>
                    <a:pt x="82715" y="105016"/>
                  </a:moveTo>
                  <a:lnTo>
                    <a:pt x="0" y="105016"/>
                  </a:lnTo>
                  <a:lnTo>
                    <a:pt x="0" y="210045"/>
                  </a:lnTo>
                  <a:lnTo>
                    <a:pt x="82715" y="210045"/>
                  </a:lnTo>
                  <a:lnTo>
                    <a:pt x="82715" y="105016"/>
                  </a:lnTo>
                  <a:close/>
                </a:path>
                <a:path w="124459" h="210185">
                  <a:moveTo>
                    <a:pt x="124091" y="0"/>
                  </a:moveTo>
                  <a:lnTo>
                    <a:pt x="31038" y="0"/>
                  </a:lnTo>
                  <a:lnTo>
                    <a:pt x="31038" y="95478"/>
                  </a:lnTo>
                  <a:lnTo>
                    <a:pt x="124091" y="95478"/>
                  </a:lnTo>
                  <a:lnTo>
                    <a:pt x="124091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598080" y="1924824"/>
              <a:ext cx="1510030" cy="143510"/>
            </a:xfrm>
            <a:custGeom>
              <a:avLst/>
              <a:gdLst/>
              <a:ahLst/>
              <a:cxnLst/>
              <a:rect l="l" t="t" r="r" b="b"/>
              <a:pathLst>
                <a:path w="1510029" h="143510">
                  <a:moveTo>
                    <a:pt x="692683" y="0"/>
                  </a:moveTo>
                  <a:lnTo>
                    <a:pt x="0" y="38188"/>
                  </a:lnTo>
                  <a:lnTo>
                    <a:pt x="651344" y="143205"/>
                  </a:lnTo>
                  <a:lnTo>
                    <a:pt x="651344" y="124117"/>
                  </a:lnTo>
                  <a:lnTo>
                    <a:pt x="692683" y="124117"/>
                  </a:lnTo>
                  <a:lnTo>
                    <a:pt x="672020" y="114566"/>
                  </a:lnTo>
                  <a:lnTo>
                    <a:pt x="661670" y="114566"/>
                  </a:lnTo>
                  <a:lnTo>
                    <a:pt x="651344" y="95478"/>
                  </a:lnTo>
                  <a:lnTo>
                    <a:pt x="186105" y="47726"/>
                  </a:lnTo>
                  <a:lnTo>
                    <a:pt x="651344" y="28638"/>
                  </a:lnTo>
                  <a:lnTo>
                    <a:pt x="661670" y="9537"/>
                  </a:lnTo>
                  <a:lnTo>
                    <a:pt x="672020" y="9537"/>
                  </a:lnTo>
                  <a:lnTo>
                    <a:pt x="692683" y="0"/>
                  </a:lnTo>
                  <a:close/>
                </a:path>
                <a:path w="1510029" h="143510">
                  <a:moveTo>
                    <a:pt x="828497" y="647"/>
                  </a:moveTo>
                  <a:lnTo>
                    <a:pt x="827100" y="0"/>
                  </a:lnTo>
                  <a:lnTo>
                    <a:pt x="816762" y="0"/>
                  </a:lnTo>
                  <a:lnTo>
                    <a:pt x="828497" y="647"/>
                  </a:lnTo>
                  <a:close/>
                </a:path>
                <a:path w="1510029" h="143510">
                  <a:moveTo>
                    <a:pt x="1509509" y="38188"/>
                  </a:moveTo>
                  <a:lnTo>
                    <a:pt x="828497" y="647"/>
                  </a:lnTo>
                  <a:lnTo>
                    <a:pt x="847775" y="9537"/>
                  </a:lnTo>
                  <a:lnTo>
                    <a:pt x="858113" y="28638"/>
                  </a:lnTo>
                  <a:lnTo>
                    <a:pt x="1323390" y="47726"/>
                  </a:lnTo>
                  <a:lnTo>
                    <a:pt x="858113" y="95478"/>
                  </a:lnTo>
                  <a:lnTo>
                    <a:pt x="837438" y="114566"/>
                  </a:lnTo>
                  <a:lnTo>
                    <a:pt x="827100" y="114566"/>
                  </a:lnTo>
                  <a:lnTo>
                    <a:pt x="816762" y="124117"/>
                  </a:lnTo>
                  <a:lnTo>
                    <a:pt x="847775" y="124117"/>
                  </a:lnTo>
                  <a:lnTo>
                    <a:pt x="847775" y="133667"/>
                  </a:lnTo>
                  <a:lnTo>
                    <a:pt x="1509509" y="38188"/>
                  </a:lnTo>
                  <a:close/>
                </a:path>
              </a:pathLst>
            </a:custGeom>
            <a:solidFill>
              <a:srgbClr val="C6B5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567054" y="1972551"/>
              <a:ext cx="1561465" cy="86360"/>
            </a:xfrm>
            <a:custGeom>
              <a:avLst/>
              <a:gdLst/>
              <a:ahLst/>
              <a:cxnLst/>
              <a:rect l="l" t="t" r="r" b="b"/>
              <a:pathLst>
                <a:path w="1561465" h="86360">
                  <a:moveTo>
                    <a:pt x="10350" y="57289"/>
                  </a:moveTo>
                  <a:lnTo>
                    <a:pt x="0" y="57289"/>
                  </a:lnTo>
                  <a:lnTo>
                    <a:pt x="0" y="66840"/>
                  </a:lnTo>
                  <a:lnTo>
                    <a:pt x="10350" y="66840"/>
                  </a:lnTo>
                  <a:lnTo>
                    <a:pt x="10350" y="57289"/>
                  </a:lnTo>
                  <a:close/>
                </a:path>
                <a:path w="1561465" h="86360">
                  <a:moveTo>
                    <a:pt x="10350" y="9563"/>
                  </a:moveTo>
                  <a:lnTo>
                    <a:pt x="0" y="19100"/>
                  </a:lnTo>
                  <a:lnTo>
                    <a:pt x="0" y="28651"/>
                  </a:lnTo>
                  <a:lnTo>
                    <a:pt x="10350" y="19100"/>
                  </a:lnTo>
                  <a:lnTo>
                    <a:pt x="10350" y="9563"/>
                  </a:lnTo>
                  <a:close/>
                </a:path>
                <a:path w="1561465" h="86360">
                  <a:moveTo>
                    <a:pt x="20688" y="76390"/>
                  </a:moveTo>
                  <a:lnTo>
                    <a:pt x="10350" y="66840"/>
                  </a:lnTo>
                  <a:lnTo>
                    <a:pt x="10350" y="76390"/>
                  </a:lnTo>
                  <a:lnTo>
                    <a:pt x="20688" y="76390"/>
                  </a:lnTo>
                  <a:close/>
                </a:path>
                <a:path w="1561465" h="86360">
                  <a:moveTo>
                    <a:pt x="20688" y="0"/>
                  </a:moveTo>
                  <a:lnTo>
                    <a:pt x="10350" y="0"/>
                  </a:lnTo>
                  <a:lnTo>
                    <a:pt x="10350" y="9563"/>
                  </a:lnTo>
                  <a:lnTo>
                    <a:pt x="20688" y="9563"/>
                  </a:lnTo>
                  <a:lnTo>
                    <a:pt x="20688" y="0"/>
                  </a:lnTo>
                  <a:close/>
                </a:path>
                <a:path w="1561465" h="86360">
                  <a:moveTo>
                    <a:pt x="41363" y="85940"/>
                  </a:moveTo>
                  <a:lnTo>
                    <a:pt x="31026" y="76390"/>
                  </a:lnTo>
                  <a:lnTo>
                    <a:pt x="20688" y="76390"/>
                  </a:lnTo>
                  <a:lnTo>
                    <a:pt x="20688" y="85940"/>
                  </a:lnTo>
                  <a:lnTo>
                    <a:pt x="41363" y="85940"/>
                  </a:lnTo>
                  <a:close/>
                </a:path>
                <a:path w="1561465" h="86360">
                  <a:moveTo>
                    <a:pt x="72390" y="76390"/>
                  </a:moveTo>
                  <a:lnTo>
                    <a:pt x="51701" y="76390"/>
                  </a:lnTo>
                  <a:lnTo>
                    <a:pt x="51701" y="85940"/>
                  </a:lnTo>
                  <a:lnTo>
                    <a:pt x="72390" y="85940"/>
                  </a:lnTo>
                  <a:lnTo>
                    <a:pt x="72390" y="76390"/>
                  </a:lnTo>
                  <a:close/>
                </a:path>
                <a:path w="1561465" h="86360">
                  <a:moveTo>
                    <a:pt x="72390" y="0"/>
                  </a:moveTo>
                  <a:lnTo>
                    <a:pt x="62039" y="0"/>
                  </a:lnTo>
                  <a:lnTo>
                    <a:pt x="62039" y="9563"/>
                  </a:lnTo>
                  <a:lnTo>
                    <a:pt x="72390" y="9563"/>
                  </a:lnTo>
                  <a:lnTo>
                    <a:pt x="72390" y="0"/>
                  </a:lnTo>
                  <a:close/>
                </a:path>
                <a:path w="1561465" h="86360">
                  <a:moveTo>
                    <a:pt x="82715" y="66840"/>
                  </a:moveTo>
                  <a:lnTo>
                    <a:pt x="72390" y="66840"/>
                  </a:lnTo>
                  <a:lnTo>
                    <a:pt x="72390" y="76390"/>
                  </a:lnTo>
                  <a:lnTo>
                    <a:pt x="82715" y="76390"/>
                  </a:lnTo>
                  <a:lnTo>
                    <a:pt x="82715" y="66840"/>
                  </a:lnTo>
                  <a:close/>
                </a:path>
                <a:path w="1561465" h="86360">
                  <a:moveTo>
                    <a:pt x="82715" y="9563"/>
                  </a:moveTo>
                  <a:lnTo>
                    <a:pt x="72390" y="9563"/>
                  </a:lnTo>
                  <a:lnTo>
                    <a:pt x="82715" y="19100"/>
                  </a:lnTo>
                  <a:lnTo>
                    <a:pt x="82715" y="9563"/>
                  </a:lnTo>
                  <a:close/>
                </a:path>
                <a:path w="1561465" h="86360">
                  <a:moveTo>
                    <a:pt x="93052" y="47752"/>
                  </a:moveTo>
                  <a:lnTo>
                    <a:pt x="82715" y="47752"/>
                  </a:lnTo>
                  <a:lnTo>
                    <a:pt x="82715" y="66840"/>
                  </a:lnTo>
                  <a:lnTo>
                    <a:pt x="93052" y="66840"/>
                  </a:lnTo>
                  <a:lnTo>
                    <a:pt x="93052" y="47752"/>
                  </a:lnTo>
                  <a:close/>
                </a:path>
                <a:path w="1561465" h="86360">
                  <a:moveTo>
                    <a:pt x="93052" y="19100"/>
                  </a:moveTo>
                  <a:lnTo>
                    <a:pt x="82715" y="19100"/>
                  </a:lnTo>
                  <a:lnTo>
                    <a:pt x="82715" y="38188"/>
                  </a:lnTo>
                  <a:lnTo>
                    <a:pt x="93052" y="38188"/>
                  </a:lnTo>
                  <a:lnTo>
                    <a:pt x="93052" y="19100"/>
                  </a:lnTo>
                  <a:close/>
                </a:path>
                <a:path w="1561465" h="86360">
                  <a:moveTo>
                    <a:pt x="1478457" y="57289"/>
                  </a:moveTo>
                  <a:lnTo>
                    <a:pt x="1468107" y="57289"/>
                  </a:lnTo>
                  <a:lnTo>
                    <a:pt x="1468107" y="66840"/>
                  </a:lnTo>
                  <a:lnTo>
                    <a:pt x="1478457" y="66840"/>
                  </a:lnTo>
                  <a:lnTo>
                    <a:pt x="1478457" y="57289"/>
                  </a:lnTo>
                  <a:close/>
                </a:path>
                <a:path w="1561465" h="86360">
                  <a:moveTo>
                    <a:pt x="1488795" y="66840"/>
                  </a:moveTo>
                  <a:lnTo>
                    <a:pt x="1478457" y="66840"/>
                  </a:lnTo>
                  <a:lnTo>
                    <a:pt x="1478457" y="76390"/>
                  </a:lnTo>
                  <a:lnTo>
                    <a:pt x="1488795" y="76390"/>
                  </a:lnTo>
                  <a:lnTo>
                    <a:pt x="1488795" y="66840"/>
                  </a:lnTo>
                  <a:close/>
                </a:path>
                <a:path w="1561465" h="86360">
                  <a:moveTo>
                    <a:pt x="1499146" y="0"/>
                  </a:moveTo>
                  <a:lnTo>
                    <a:pt x="1488795" y="0"/>
                  </a:lnTo>
                  <a:lnTo>
                    <a:pt x="1468107" y="19100"/>
                  </a:lnTo>
                  <a:lnTo>
                    <a:pt x="1468107" y="28651"/>
                  </a:lnTo>
                  <a:lnTo>
                    <a:pt x="1478457" y="19100"/>
                  </a:lnTo>
                  <a:lnTo>
                    <a:pt x="1478457" y="9563"/>
                  </a:lnTo>
                  <a:lnTo>
                    <a:pt x="1488795" y="9563"/>
                  </a:lnTo>
                  <a:lnTo>
                    <a:pt x="1499146" y="0"/>
                  </a:lnTo>
                  <a:close/>
                </a:path>
                <a:path w="1561465" h="86360">
                  <a:moveTo>
                    <a:pt x="1509496" y="76390"/>
                  </a:moveTo>
                  <a:lnTo>
                    <a:pt x="1488795" y="76390"/>
                  </a:lnTo>
                  <a:lnTo>
                    <a:pt x="1488795" y="85940"/>
                  </a:lnTo>
                  <a:lnTo>
                    <a:pt x="1509496" y="85940"/>
                  </a:lnTo>
                  <a:lnTo>
                    <a:pt x="1509496" y="76390"/>
                  </a:lnTo>
                  <a:close/>
                </a:path>
                <a:path w="1561465" h="86360">
                  <a:moveTo>
                    <a:pt x="1540535" y="76390"/>
                  </a:moveTo>
                  <a:lnTo>
                    <a:pt x="1519847" y="76390"/>
                  </a:lnTo>
                  <a:lnTo>
                    <a:pt x="1519847" y="85940"/>
                  </a:lnTo>
                  <a:lnTo>
                    <a:pt x="1540535" y="85940"/>
                  </a:lnTo>
                  <a:lnTo>
                    <a:pt x="1540535" y="76390"/>
                  </a:lnTo>
                  <a:close/>
                </a:path>
                <a:path w="1561465" h="86360">
                  <a:moveTo>
                    <a:pt x="1540535" y="0"/>
                  </a:moveTo>
                  <a:lnTo>
                    <a:pt x="1530197" y="0"/>
                  </a:lnTo>
                  <a:lnTo>
                    <a:pt x="1530197" y="9563"/>
                  </a:lnTo>
                  <a:lnTo>
                    <a:pt x="1540535" y="9563"/>
                  </a:lnTo>
                  <a:lnTo>
                    <a:pt x="1540535" y="0"/>
                  </a:lnTo>
                  <a:close/>
                </a:path>
                <a:path w="1561465" h="86360">
                  <a:moveTo>
                    <a:pt x="1550746" y="66840"/>
                  </a:moveTo>
                  <a:lnTo>
                    <a:pt x="1540535" y="66840"/>
                  </a:lnTo>
                  <a:lnTo>
                    <a:pt x="1540535" y="76390"/>
                  </a:lnTo>
                  <a:lnTo>
                    <a:pt x="1550746" y="76390"/>
                  </a:lnTo>
                  <a:lnTo>
                    <a:pt x="1550746" y="66840"/>
                  </a:lnTo>
                  <a:close/>
                </a:path>
                <a:path w="1561465" h="86360">
                  <a:moveTo>
                    <a:pt x="1561096" y="47752"/>
                  </a:moveTo>
                  <a:lnTo>
                    <a:pt x="1550746" y="57289"/>
                  </a:lnTo>
                  <a:lnTo>
                    <a:pt x="1550746" y="66840"/>
                  </a:lnTo>
                  <a:lnTo>
                    <a:pt x="1561096" y="66840"/>
                  </a:lnTo>
                  <a:lnTo>
                    <a:pt x="1561096" y="47752"/>
                  </a:lnTo>
                  <a:close/>
                </a:path>
                <a:path w="1561465" h="86360">
                  <a:moveTo>
                    <a:pt x="1561096" y="19100"/>
                  </a:moveTo>
                  <a:lnTo>
                    <a:pt x="1550746" y="19100"/>
                  </a:lnTo>
                  <a:lnTo>
                    <a:pt x="1550746" y="28651"/>
                  </a:lnTo>
                  <a:lnTo>
                    <a:pt x="1561096" y="28651"/>
                  </a:lnTo>
                  <a:lnTo>
                    <a:pt x="1561096" y="191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453350" y="2698195"/>
              <a:ext cx="300355" cy="57785"/>
            </a:xfrm>
            <a:custGeom>
              <a:avLst/>
              <a:gdLst/>
              <a:ahLst/>
              <a:cxnLst/>
              <a:rect l="l" t="t" r="r" b="b"/>
              <a:pathLst>
                <a:path w="300354" h="57785">
                  <a:moveTo>
                    <a:pt x="227444" y="47745"/>
                  </a:moveTo>
                  <a:lnTo>
                    <a:pt x="82699" y="47745"/>
                  </a:lnTo>
                  <a:lnTo>
                    <a:pt x="93047" y="57286"/>
                  </a:lnTo>
                  <a:lnTo>
                    <a:pt x="217110" y="57286"/>
                  </a:lnTo>
                  <a:lnTo>
                    <a:pt x="227444" y="47745"/>
                  </a:lnTo>
                  <a:close/>
                </a:path>
                <a:path w="300354" h="57785">
                  <a:moveTo>
                    <a:pt x="279141" y="38191"/>
                  </a:moveTo>
                  <a:lnTo>
                    <a:pt x="31015" y="38191"/>
                  </a:lnTo>
                  <a:lnTo>
                    <a:pt x="31015" y="47745"/>
                  </a:lnTo>
                  <a:lnTo>
                    <a:pt x="268793" y="47745"/>
                  </a:lnTo>
                  <a:lnTo>
                    <a:pt x="279141" y="38191"/>
                  </a:lnTo>
                  <a:close/>
                </a:path>
                <a:path w="300354" h="57785">
                  <a:moveTo>
                    <a:pt x="299823" y="0"/>
                  </a:moveTo>
                  <a:lnTo>
                    <a:pt x="279141" y="19095"/>
                  </a:lnTo>
                  <a:lnTo>
                    <a:pt x="248125" y="19095"/>
                  </a:lnTo>
                  <a:lnTo>
                    <a:pt x="237777" y="28649"/>
                  </a:lnTo>
                  <a:lnTo>
                    <a:pt x="10333" y="28649"/>
                  </a:lnTo>
                  <a:lnTo>
                    <a:pt x="10333" y="38191"/>
                  </a:lnTo>
                  <a:lnTo>
                    <a:pt x="289475" y="38191"/>
                  </a:lnTo>
                  <a:lnTo>
                    <a:pt x="299823" y="28649"/>
                  </a:lnTo>
                  <a:lnTo>
                    <a:pt x="299823" y="0"/>
                  </a:lnTo>
                  <a:close/>
                </a:path>
                <a:path w="300354" h="57785">
                  <a:moveTo>
                    <a:pt x="20667" y="9554"/>
                  </a:moveTo>
                  <a:lnTo>
                    <a:pt x="10333" y="9554"/>
                  </a:lnTo>
                  <a:lnTo>
                    <a:pt x="0" y="19095"/>
                  </a:lnTo>
                  <a:lnTo>
                    <a:pt x="0" y="28649"/>
                  </a:lnTo>
                  <a:lnTo>
                    <a:pt x="72365" y="28649"/>
                  </a:lnTo>
                  <a:lnTo>
                    <a:pt x="62031" y="19095"/>
                  </a:lnTo>
                  <a:lnTo>
                    <a:pt x="31015" y="19095"/>
                  </a:lnTo>
                  <a:lnTo>
                    <a:pt x="20667" y="9554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7453350" y="2688666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99821" y="19088"/>
                  </a:moveTo>
                  <a:lnTo>
                    <a:pt x="289471" y="19088"/>
                  </a:lnTo>
                  <a:lnTo>
                    <a:pt x="279133" y="9537"/>
                  </a:lnTo>
                  <a:lnTo>
                    <a:pt x="248119" y="9537"/>
                  </a:lnTo>
                  <a:lnTo>
                    <a:pt x="248119" y="0"/>
                  </a:lnTo>
                  <a:lnTo>
                    <a:pt x="51676" y="0"/>
                  </a:lnTo>
                  <a:lnTo>
                    <a:pt x="51676" y="9537"/>
                  </a:lnTo>
                  <a:lnTo>
                    <a:pt x="20662" y="9537"/>
                  </a:lnTo>
                  <a:lnTo>
                    <a:pt x="20662" y="19088"/>
                  </a:lnTo>
                  <a:lnTo>
                    <a:pt x="0" y="19088"/>
                  </a:lnTo>
                  <a:lnTo>
                    <a:pt x="0" y="28625"/>
                  </a:lnTo>
                  <a:lnTo>
                    <a:pt x="10325" y="28625"/>
                  </a:lnTo>
                  <a:lnTo>
                    <a:pt x="20662" y="38188"/>
                  </a:lnTo>
                  <a:lnTo>
                    <a:pt x="62026" y="38188"/>
                  </a:lnTo>
                  <a:lnTo>
                    <a:pt x="72364" y="47726"/>
                  </a:lnTo>
                  <a:lnTo>
                    <a:pt x="237769" y="47726"/>
                  </a:lnTo>
                  <a:lnTo>
                    <a:pt x="237769" y="38188"/>
                  </a:lnTo>
                  <a:lnTo>
                    <a:pt x="289471" y="38188"/>
                  </a:lnTo>
                  <a:lnTo>
                    <a:pt x="289471" y="28625"/>
                  </a:lnTo>
                  <a:lnTo>
                    <a:pt x="299821" y="28625"/>
                  </a:lnTo>
                  <a:lnTo>
                    <a:pt x="299821" y="19088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7463675" y="2669412"/>
              <a:ext cx="289560" cy="48260"/>
            </a:xfrm>
            <a:custGeom>
              <a:avLst/>
              <a:gdLst/>
              <a:ahLst/>
              <a:cxnLst/>
              <a:rect l="l" t="t" r="r" b="b"/>
              <a:pathLst>
                <a:path w="289559" h="48260">
                  <a:moveTo>
                    <a:pt x="248132" y="38341"/>
                  </a:moveTo>
                  <a:lnTo>
                    <a:pt x="31013" y="38341"/>
                  </a:lnTo>
                  <a:lnTo>
                    <a:pt x="41351" y="47879"/>
                  </a:lnTo>
                  <a:lnTo>
                    <a:pt x="237794" y="47879"/>
                  </a:lnTo>
                  <a:lnTo>
                    <a:pt x="248132" y="38341"/>
                  </a:lnTo>
                  <a:close/>
                </a:path>
                <a:path w="289559" h="48260">
                  <a:moveTo>
                    <a:pt x="289496" y="0"/>
                  </a:moveTo>
                  <a:lnTo>
                    <a:pt x="279146" y="0"/>
                  </a:lnTo>
                  <a:lnTo>
                    <a:pt x="279146" y="9766"/>
                  </a:lnTo>
                  <a:lnTo>
                    <a:pt x="232422" y="9766"/>
                  </a:lnTo>
                  <a:lnTo>
                    <a:pt x="232422" y="19532"/>
                  </a:lnTo>
                  <a:lnTo>
                    <a:pt x="46723" y="19532"/>
                  </a:lnTo>
                  <a:lnTo>
                    <a:pt x="46723" y="9766"/>
                  </a:lnTo>
                  <a:lnTo>
                    <a:pt x="0" y="9766"/>
                  </a:lnTo>
                  <a:lnTo>
                    <a:pt x="0" y="19532"/>
                  </a:lnTo>
                  <a:lnTo>
                    <a:pt x="0" y="29286"/>
                  </a:lnTo>
                  <a:lnTo>
                    <a:pt x="5168" y="29286"/>
                  </a:lnTo>
                  <a:lnTo>
                    <a:pt x="5168" y="37833"/>
                  </a:lnTo>
                  <a:lnTo>
                    <a:pt x="279146" y="37833"/>
                  </a:lnTo>
                  <a:lnTo>
                    <a:pt x="279146" y="29286"/>
                  </a:lnTo>
                  <a:lnTo>
                    <a:pt x="289496" y="29286"/>
                  </a:lnTo>
                  <a:lnTo>
                    <a:pt x="289496" y="19532"/>
                  </a:lnTo>
                  <a:lnTo>
                    <a:pt x="289496" y="9766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7453350" y="2650464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99821" y="18948"/>
                  </a:moveTo>
                  <a:lnTo>
                    <a:pt x="279133" y="18948"/>
                  </a:lnTo>
                  <a:lnTo>
                    <a:pt x="279133" y="9550"/>
                  </a:lnTo>
                  <a:lnTo>
                    <a:pt x="206756" y="9550"/>
                  </a:lnTo>
                  <a:lnTo>
                    <a:pt x="196418" y="0"/>
                  </a:lnTo>
                  <a:lnTo>
                    <a:pt x="103378" y="0"/>
                  </a:lnTo>
                  <a:lnTo>
                    <a:pt x="103378" y="9550"/>
                  </a:lnTo>
                  <a:lnTo>
                    <a:pt x="31013" y="9550"/>
                  </a:lnTo>
                  <a:lnTo>
                    <a:pt x="20828" y="18948"/>
                  </a:lnTo>
                  <a:lnTo>
                    <a:pt x="0" y="18948"/>
                  </a:lnTo>
                  <a:lnTo>
                    <a:pt x="0" y="28714"/>
                  </a:lnTo>
                  <a:lnTo>
                    <a:pt x="10325" y="28714"/>
                  </a:lnTo>
                  <a:lnTo>
                    <a:pt x="10325" y="38481"/>
                  </a:lnTo>
                  <a:lnTo>
                    <a:pt x="41338" y="38481"/>
                  </a:lnTo>
                  <a:lnTo>
                    <a:pt x="41338" y="47739"/>
                  </a:lnTo>
                  <a:lnTo>
                    <a:pt x="258457" y="47739"/>
                  </a:lnTo>
                  <a:lnTo>
                    <a:pt x="258457" y="38481"/>
                  </a:lnTo>
                  <a:lnTo>
                    <a:pt x="299821" y="38481"/>
                  </a:lnTo>
                  <a:lnTo>
                    <a:pt x="299821" y="28714"/>
                  </a:lnTo>
                  <a:lnTo>
                    <a:pt x="299821" y="18948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7453350" y="2631367"/>
              <a:ext cx="300355" cy="57785"/>
            </a:xfrm>
            <a:custGeom>
              <a:avLst/>
              <a:gdLst/>
              <a:ahLst/>
              <a:cxnLst/>
              <a:rect l="l" t="t" r="r" b="b"/>
              <a:pathLst>
                <a:path w="300354" h="57785">
                  <a:moveTo>
                    <a:pt x="227444" y="47732"/>
                  </a:moveTo>
                  <a:lnTo>
                    <a:pt x="82699" y="47732"/>
                  </a:lnTo>
                  <a:lnTo>
                    <a:pt x="93047" y="57286"/>
                  </a:lnTo>
                  <a:lnTo>
                    <a:pt x="217110" y="57286"/>
                  </a:lnTo>
                  <a:lnTo>
                    <a:pt x="227444" y="47732"/>
                  </a:lnTo>
                  <a:close/>
                </a:path>
                <a:path w="300354" h="57785">
                  <a:moveTo>
                    <a:pt x="279141" y="38191"/>
                  </a:moveTo>
                  <a:lnTo>
                    <a:pt x="31015" y="38191"/>
                  </a:lnTo>
                  <a:lnTo>
                    <a:pt x="31015" y="47732"/>
                  </a:lnTo>
                  <a:lnTo>
                    <a:pt x="268793" y="47732"/>
                  </a:lnTo>
                  <a:lnTo>
                    <a:pt x="279141" y="38191"/>
                  </a:lnTo>
                  <a:close/>
                </a:path>
                <a:path w="300354" h="57785">
                  <a:moveTo>
                    <a:pt x="299823" y="9541"/>
                  </a:moveTo>
                  <a:lnTo>
                    <a:pt x="289475" y="9541"/>
                  </a:lnTo>
                  <a:lnTo>
                    <a:pt x="279141" y="19095"/>
                  </a:lnTo>
                  <a:lnTo>
                    <a:pt x="248125" y="19095"/>
                  </a:lnTo>
                  <a:lnTo>
                    <a:pt x="237777" y="28637"/>
                  </a:lnTo>
                  <a:lnTo>
                    <a:pt x="10333" y="28637"/>
                  </a:lnTo>
                  <a:lnTo>
                    <a:pt x="10333" y="38191"/>
                  </a:lnTo>
                  <a:lnTo>
                    <a:pt x="289475" y="38191"/>
                  </a:lnTo>
                  <a:lnTo>
                    <a:pt x="299823" y="28637"/>
                  </a:lnTo>
                  <a:lnTo>
                    <a:pt x="299823" y="9541"/>
                  </a:lnTo>
                  <a:close/>
                </a:path>
                <a:path w="300354" h="57785">
                  <a:moveTo>
                    <a:pt x="10333" y="0"/>
                  </a:moveTo>
                  <a:lnTo>
                    <a:pt x="0" y="0"/>
                  </a:lnTo>
                  <a:lnTo>
                    <a:pt x="0" y="28637"/>
                  </a:lnTo>
                  <a:lnTo>
                    <a:pt x="72365" y="28637"/>
                  </a:lnTo>
                  <a:lnTo>
                    <a:pt x="62031" y="19095"/>
                  </a:lnTo>
                  <a:lnTo>
                    <a:pt x="31015" y="19095"/>
                  </a:lnTo>
                  <a:lnTo>
                    <a:pt x="10333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7453350" y="2621813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68782" y="9563"/>
                  </a:moveTo>
                  <a:lnTo>
                    <a:pt x="258457" y="0"/>
                  </a:lnTo>
                  <a:lnTo>
                    <a:pt x="41338" y="0"/>
                  </a:lnTo>
                  <a:lnTo>
                    <a:pt x="31013" y="9563"/>
                  </a:lnTo>
                  <a:lnTo>
                    <a:pt x="268782" y="9563"/>
                  </a:lnTo>
                  <a:close/>
                </a:path>
                <a:path w="300354" h="48260">
                  <a:moveTo>
                    <a:pt x="279133" y="28651"/>
                  </a:moveTo>
                  <a:lnTo>
                    <a:pt x="20662" y="28651"/>
                  </a:lnTo>
                  <a:lnTo>
                    <a:pt x="20662" y="38201"/>
                  </a:lnTo>
                  <a:lnTo>
                    <a:pt x="82689" y="38201"/>
                  </a:lnTo>
                  <a:lnTo>
                    <a:pt x="93040" y="47752"/>
                  </a:lnTo>
                  <a:lnTo>
                    <a:pt x="206756" y="47752"/>
                  </a:lnTo>
                  <a:lnTo>
                    <a:pt x="217106" y="38201"/>
                  </a:lnTo>
                  <a:lnTo>
                    <a:pt x="279133" y="38201"/>
                  </a:lnTo>
                  <a:lnTo>
                    <a:pt x="279133" y="28651"/>
                  </a:lnTo>
                  <a:close/>
                </a:path>
                <a:path w="300354" h="48260">
                  <a:moveTo>
                    <a:pt x="299821" y="9779"/>
                  </a:moveTo>
                  <a:lnTo>
                    <a:pt x="10325" y="9779"/>
                  </a:lnTo>
                  <a:lnTo>
                    <a:pt x="10325" y="19545"/>
                  </a:lnTo>
                  <a:lnTo>
                    <a:pt x="0" y="19545"/>
                  </a:lnTo>
                  <a:lnTo>
                    <a:pt x="0" y="28079"/>
                  </a:lnTo>
                  <a:lnTo>
                    <a:pt x="299821" y="28079"/>
                  </a:lnTo>
                  <a:lnTo>
                    <a:pt x="299821" y="19545"/>
                  </a:lnTo>
                  <a:lnTo>
                    <a:pt x="299821" y="9779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7432669" y="2602717"/>
              <a:ext cx="310515" cy="57785"/>
            </a:xfrm>
            <a:custGeom>
              <a:avLst/>
              <a:gdLst/>
              <a:ahLst/>
              <a:cxnLst/>
              <a:rect l="l" t="t" r="r" b="b"/>
              <a:pathLst>
                <a:path w="310515" h="57785">
                  <a:moveTo>
                    <a:pt x="206776" y="47745"/>
                  </a:moveTo>
                  <a:lnTo>
                    <a:pt x="103381" y="47745"/>
                  </a:lnTo>
                  <a:lnTo>
                    <a:pt x="113728" y="57286"/>
                  </a:lnTo>
                  <a:lnTo>
                    <a:pt x="196428" y="57286"/>
                  </a:lnTo>
                  <a:lnTo>
                    <a:pt x="206776" y="47745"/>
                  </a:lnTo>
                  <a:close/>
                </a:path>
                <a:path w="310515" h="57785">
                  <a:moveTo>
                    <a:pt x="279141" y="38191"/>
                  </a:moveTo>
                  <a:lnTo>
                    <a:pt x="31015" y="38191"/>
                  </a:lnTo>
                  <a:lnTo>
                    <a:pt x="41349" y="47745"/>
                  </a:lnTo>
                  <a:lnTo>
                    <a:pt x="268807" y="47745"/>
                  </a:lnTo>
                  <a:lnTo>
                    <a:pt x="279141" y="38191"/>
                  </a:lnTo>
                  <a:close/>
                </a:path>
                <a:path w="310515" h="57785">
                  <a:moveTo>
                    <a:pt x="289475" y="28649"/>
                  </a:moveTo>
                  <a:lnTo>
                    <a:pt x="20681" y="28649"/>
                  </a:lnTo>
                  <a:lnTo>
                    <a:pt x="20681" y="38191"/>
                  </a:lnTo>
                  <a:lnTo>
                    <a:pt x="289475" y="38191"/>
                  </a:lnTo>
                  <a:lnTo>
                    <a:pt x="289475" y="28649"/>
                  </a:lnTo>
                  <a:close/>
                </a:path>
                <a:path w="310515" h="57785">
                  <a:moveTo>
                    <a:pt x="41349" y="9554"/>
                  </a:moveTo>
                  <a:lnTo>
                    <a:pt x="0" y="9554"/>
                  </a:lnTo>
                  <a:lnTo>
                    <a:pt x="0" y="28649"/>
                  </a:lnTo>
                  <a:lnTo>
                    <a:pt x="144744" y="28649"/>
                  </a:lnTo>
                  <a:lnTo>
                    <a:pt x="134396" y="19095"/>
                  </a:lnTo>
                  <a:lnTo>
                    <a:pt x="51697" y="19095"/>
                  </a:lnTo>
                  <a:lnTo>
                    <a:pt x="41349" y="9554"/>
                  </a:lnTo>
                  <a:close/>
                </a:path>
                <a:path w="310515" h="57785">
                  <a:moveTo>
                    <a:pt x="299823" y="19095"/>
                  </a:moveTo>
                  <a:lnTo>
                    <a:pt x="186094" y="19095"/>
                  </a:lnTo>
                  <a:lnTo>
                    <a:pt x="175760" y="28649"/>
                  </a:lnTo>
                  <a:lnTo>
                    <a:pt x="299823" y="28649"/>
                  </a:lnTo>
                  <a:lnTo>
                    <a:pt x="299823" y="19095"/>
                  </a:lnTo>
                  <a:close/>
                </a:path>
                <a:path w="310515" h="57785">
                  <a:moveTo>
                    <a:pt x="310157" y="0"/>
                  </a:moveTo>
                  <a:lnTo>
                    <a:pt x="289475" y="0"/>
                  </a:lnTo>
                  <a:lnTo>
                    <a:pt x="289475" y="9554"/>
                  </a:lnTo>
                  <a:lnTo>
                    <a:pt x="268807" y="9554"/>
                  </a:lnTo>
                  <a:lnTo>
                    <a:pt x="258459" y="19095"/>
                  </a:lnTo>
                  <a:lnTo>
                    <a:pt x="310157" y="19095"/>
                  </a:lnTo>
                  <a:lnTo>
                    <a:pt x="310157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7432662" y="2583624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99821" y="18681"/>
                  </a:moveTo>
                  <a:lnTo>
                    <a:pt x="289471" y="18681"/>
                  </a:lnTo>
                  <a:lnTo>
                    <a:pt x="289471" y="9563"/>
                  </a:lnTo>
                  <a:lnTo>
                    <a:pt x="227444" y="9563"/>
                  </a:lnTo>
                  <a:lnTo>
                    <a:pt x="227444" y="0"/>
                  </a:lnTo>
                  <a:lnTo>
                    <a:pt x="82715" y="0"/>
                  </a:lnTo>
                  <a:lnTo>
                    <a:pt x="72364" y="9563"/>
                  </a:lnTo>
                  <a:lnTo>
                    <a:pt x="20688" y="9563"/>
                  </a:lnTo>
                  <a:lnTo>
                    <a:pt x="20688" y="18681"/>
                  </a:lnTo>
                  <a:lnTo>
                    <a:pt x="0" y="18681"/>
                  </a:lnTo>
                  <a:lnTo>
                    <a:pt x="0" y="28448"/>
                  </a:lnTo>
                  <a:lnTo>
                    <a:pt x="10337" y="28448"/>
                  </a:lnTo>
                  <a:lnTo>
                    <a:pt x="10337" y="38201"/>
                  </a:lnTo>
                  <a:lnTo>
                    <a:pt x="51701" y="38201"/>
                  </a:lnTo>
                  <a:lnTo>
                    <a:pt x="51701" y="47752"/>
                  </a:lnTo>
                  <a:lnTo>
                    <a:pt x="258457" y="47752"/>
                  </a:lnTo>
                  <a:lnTo>
                    <a:pt x="258457" y="38201"/>
                  </a:lnTo>
                  <a:lnTo>
                    <a:pt x="294754" y="38201"/>
                  </a:lnTo>
                  <a:lnTo>
                    <a:pt x="294754" y="28448"/>
                  </a:lnTo>
                  <a:lnTo>
                    <a:pt x="299821" y="28448"/>
                  </a:lnTo>
                  <a:lnTo>
                    <a:pt x="299821" y="18681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463684" y="2564526"/>
              <a:ext cx="300355" cy="57785"/>
            </a:xfrm>
            <a:custGeom>
              <a:avLst/>
              <a:gdLst/>
              <a:ahLst/>
              <a:cxnLst/>
              <a:rect l="l" t="t" r="r" b="b"/>
              <a:pathLst>
                <a:path w="300354" h="57785">
                  <a:moveTo>
                    <a:pt x="217110" y="47745"/>
                  </a:moveTo>
                  <a:lnTo>
                    <a:pt x="82713" y="47745"/>
                  </a:lnTo>
                  <a:lnTo>
                    <a:pt x="103381" y="57286"/>
                  </a:lnTo>
                  <a:lnTo>
                    <a:pt x="206776" y="57286"/>
                  </a:lnTo>
                  <a:lnTo>
                    <a:pt x="217110" y="47745"/>
                  </a:lnTo>
                  <a:close/>
                </a:path>
                <a:path w="300354" h="57785">
                  <a:moveTo>
                    <a:pt x="258459" y="38191"/>
                  </a:moveTo>
                  <a:lnTo>
                    <a:pt x="41349" y="38191"/>
                  </a:lnTo>
                  <a:lnTo>
                    <a:pt x="41349" y="47745"/>
                  </a:lnTo>
                  <a:lnTo>
                    <a:pt x="258459" y="47745"/>
                  </a:lnTo>
                  <a:lnTo>
                    <a:pt x="258459" y="38191"/>
                  </a:lnTo>
                  <a:close/>
                </a:path>
                <a:path w="300354" h="57785">
                  <a:moveTo>
                    <a:pt x="10333" y="0"/>
                  </a:moveTo>
                  <a:lnTo>
                    <a:pt x="0" y="0"/>
                  </a:lnTo>
                  <a:lnTo>
                    <a:pt x="0" y="28649"/>
                  </a:lnTo>
                  <a:lnTo>
                    <a:pt x="10333" y="38191"/>
                  </a:lnTo>
                  <a:lnTo>
                    <a:pt x="289489" y="38191"/>
                  </a:lnTo>
                  <a:lnTo>
                    <a:pt x="289489" y="28649"/>
                  </a:lnTo>
                  <a:lnTo>
                    <a:pt x="93047" y="28649"/>
                  </a:lnTo>
                  <a:lnTo>
                    <a:pt x="82713" y="19095"/>
                  </a:lnTo>
                  <a:lnTo>
                    <a:pt x="31015" y="19095"/>
                  </a:lnTo>
                  <a:lnTo>
                    <a:pt x="31015" y="9554"/>
                  </a:lnTo>
                  <a:lnTo>
                    <a:pt x="10333" y="9554"/>
                  </a:lnTo>
                  <a:lnTo>
                    <a:pt x="10333" y="0"/>
                  </a:lnTo>
                  <a:close/>
                </a:path>
                <a:path w="300354" h="57785">
                  <a:moveTo>
                    <a:pt x="299823" y="0"/>
                  </a:moveTo>
                  <a:lnTo>
                    <a:pt x="289489" y="9554"/>
                  </a:lnTo>
                  <a:lnTo>
                    <a:pt x="268807" y="9554"/>
                  </a:lnTo>
                  <a:lnTo>
                    <a:pt x="258459" y="19095"/>
                  </a:lnTo>
                  <a:lnTo>
                    <a:pt x="206776" y="19095"/>
                  </a:lnTo>
                  <a:lnTo>
                    <a:pt x="196428" y="28649"/>
                  </a:lnTo>
                  <a:lnTo>
                    <a:pt x="299823" y="28649"/>
                  </a:lnTo>
                  <a:lnTo>
                    <a:pt x="299823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7463675" y="2545435"/>
              <a:ext cx="295275" cy="48260"/>
            </a:xfrm>
            <a:custGeom>
              <a:avLst/>
              <a:gdLst/>
              <a:ahLst/>
              <a:cxnLst/>
              <a:rect l="l" t="t" r="r" b="b"/>
              <a:pathLst>
                <a:path w="295275" h="48260">
                  <a:moveTo>
                    <a:pt x="294716" y="19050"/>
                  </a:moveTo>
                  <a:lnTo>
                    <a:pt x="268808" y="19050"/>
                  </a:lnTo>
                  <a:lnTo>
                    <a:pt x="268808" y="9550"/>
                  </a:lnTo>
                  <a:lnTo>
                    <a:pt x="217119" y="9550"/>
                  </a:lnTo>
                  <a:lnTo>
                    <a:pt x="206781" y="0"/>
                  </a:lnTo>
                  <a:lnTo>
                    <a:pt x="93052" y="0"/>
                  </a:lnTo>
                  <a:lnTo>
                    <a:pt x="82715" y="9550"/>
                  </a:lnTo>
                  <a:lnTo>
                    <a:pt x="31013" y="9550"/>
                  </a:lnTo>
                  <a:lnTo>
                    <a:pt x="20739" y="19050"/>
                  </a:lnTo>
                  <a:lnTo>
                    <a:pt x="0" y="19050"/>
                  </a:lnTo>
                  <a:lnTo>
                    <a:pt x="0" y="28803"/>
                  </a:lnTo>
                  <a:lnTo>
                    <a:pt x="0" y="38569"/>
                  </a:lnTo>
                  <a:lnTo>
                    <a:pt x="31419" y="38569"/>
                  </a:lnTo>
                  <a:lnTo>
                    <a:pt x="41351" y="47752"/>
                  </a:lnTo>
                  <a:lnTo>
                    <a:pt x="258457" y="47752"/>
                  </a:lnTo>
                  <a:lnTo>
                    <a:pt x="258457" y="38569"/>
                  </a:lnTo>
                  <a:lnTo>
                    <a:pt x="289496" y="38569"/>
                  </a:lnTo>
                  <a:lnTo>
                    <a:pt x="289496" y="28803"/>
                  </a:lnTo>
                  <a:lnTo>
                    <a:pt x="294716" y="28803"/>
                  </a:lnTo>
                  <a:lnTo>
                    <a:pt x="294716" y="1905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7474018" y="2526334"/>
              <a:ext cx="289560" cy="57785"/>
            </a:xfrm>
            <a:custGeom>
              <a:avLst/>
              <a:gdLst/>
              <a:ahLst/>
              <a:cxnLst/>
              <a:rect l="l" t="t" r="r" b="b"/>
              <a:pathLst>
                <a:path w="289559" h="57785">
                  <a:moveTo>
                    <a:pt x="258473" y="47745"/>
                  </a:moveTo>
                  <a:lnTo>
                    <a:pt x="41363" y="47745"/>
                  </a:lnTo>
                  <a:lnTo>
                    <a:pt x="51697" y="57286"/>
                  </a:lnTo>
                  <a:lnTo>
                    <a:pt x="248125" y="57286"/>
                  </a:lnTo>
                  <a:lnTo>
                    <a:pt x="258473" y="47745"/>
                  </a:lnTo>
                  <a:close/>
                </a:path>
                <a:path w="289559" h="57785">
                  <a:moveTo>
                    <a:pt x="279155" y="38191"/>
                  </a:moveTo>
                  <a:lnTo>
                    <a:pt x="20681" y="38191"/>
                  </a:lnTo>
                  <a:lnTo>
                    <a:pt x="20681" y="47745"/>
                  </a:lnTo>
                  <a:lnTo>
                    <a:pt x="279155" y="47745"/>
                  </a:lnTo>
                  <a:lnTo>
                    <a:pt x="279155" y="38191"/>
                  </a:lnTo>
                  <a:close/>
                </a:path>
                <a:path w="289559" h="57785">
                  <a:moveTo>
                    <a:pt x="0" y="0"/>
                  </a:moveTo>
                  <a:lnTo>
                    <a:pt x="0" y="38191"/>
                  </a:lnTo>
                  <a:lnTo>
                    <a:pt x="134410" y="38191"/>
                  </a:lnTo>
                  <a:lnTo>
                    <a:pt x="124062" y="28649"/>
                  </a:lnTo>
                  <a:lnTo>
                    <a:pt x="62031" y="28649"/>
                  </a:lnTo>
                  <a:lnTo>
                    <a:pt x="51697" y="19095"/>
                  </a:lnTo>
                  <a:lnTo>
                    <a:pt x="20681" y="19095"/>
                  </a:lnTo>
                  <a:lnTo>
                    <a:pt x="0" y="0"/>
                  </a:lnTo>
                  <a:close/>
                </a:path>
                <a:path w="289559" h="57785">
                  <a:moveTo>
                    <a:pt x="289489" y="9554"/>
                  </a:moveTo>
                  <a:lnTo>
                    <a:pt x="279155" y="9554"/>
                  </a:lnTo>
                  <a:lnTo>
                    <a:pt x="268807" y="19095"/>
                  </a:lnTo>
                  <a:lnTo>
                    <a:pt x="248125" y="19095"/>
                  </a:lnTo>
                  <a:lnTo>
                    <a:pt x="237791" y="28649"/>
                  </a:lnTo>
                  <a:lnTo>
                    <a:pt x="175760" y="28649"/>
                  </a:lnTo>
                  <a:lnTo>
                    <a:pt x="165426" y="38191"/>
                  </a:lnTo>
                  <a:lnTo>
                    <a:pt x="289489" y="38191"/>
                  </a:lnTo>
                  <a:lnTo>
                    <a:pt x="289489" y="9554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7474013" y="2516796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58470" y="9550"/>
                  </a:moveTo>
                  <a:lnTo>
                    <a:pt x="248119" y="0"/>
                  </a:lnTo>
                  <a:lnTo>
                    <a:pt x="41363" y="0"/>
                  </a:lnTo>
                  <a:lnTo>
                    <a:pt x="41363" y="9537"/>
                  </a:lnTo>
                  <a:lnTo>
                    <a:pt x="258470" y="9550"/>
                  </a:lnTo>
                  <a:close/>
                </a:path>
                <a:path w="300354" h="48260">
                  <a:moveTo>
                    <a:pt x="279158" y="28638"/>
                  </a:moveTo>
                  <a:lnTo>
                    <a:pt x="20675" y="28638"/>
                  </a:lnTo>
                  <a:lnTo>
                    <a:pt x="20675" y="38188"/>
                  </a:lnTo>
                  <a:lnTo>
                    <a:pt x="72377" y="38188"/>
                  </a:lnTo>
                  <a:lnTo>
                    <a:pt x="72377" y="47739"/>
                  </a:lnTo>
                  <a:lnTo>
                    <a:pt x="217106" y="47739"/>
                  </a:lnTo>
                  <a:lnTo>
                    <a:pt x="227457" y="38188"/>
                  </a:lnTo>
                  <a:lnTo>
                    <a:pt x="268808" y="38188"/>
                  </a:lnTo>
                  <a:lnTo>
                    <a:pt x="279158" y="28638"/>
                  </a:lnTo>
                  <a:close/>
                </a:path>
                <a:path w="300354" h="48260">
                  <a:moveTo>
                    <a:pt x="299821" y="19621"/>
                  </a:moveTo>
                  <a:lnTo>
                    <a:pt x="289483" y="19621"/>
                  </a:lnTo>
                  <a:lnTo>
                    <a:pt x="289483" y="9855"/>
                  </a:lnTo>
                  <a:lnTo>
                    <a:pt x="0" y="9855"/>
                  </a:lnTo>
                  <a:lnTo>
                    <a:pt x="0" y="19621"/>
                  </a:lnTo>
                  <a:lnTo>
                    <a:pt x="0" y="28155"/>
                  </a:lnTo>
                  <a:lnTo>
                    <a:pt x="299821" y="28155"/>
                  </a:lnTo>
                  <a:lnTo>
                    <a:pt x="299821" y="19621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7453350" y="2497684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58459" y="38204"/>
                  </a:moveTo>
                  <a:lnTo>
                    <a:pt x="41349" y="38204"/>
                  </a:lnTo>
                  <a:lnTo>
                    <a:pt x="51683" y="47745"/>
                  </a:lnTo>
                  <a:lnTo>
                    <a:pt x="248125" y="47745"/>
                  </a:lnTo>
                  <a:lnTo>
                    <a:pt x="258459" y="38204"/>
                  </a:lnTo>
                  <a:close/>
                </a:path>
                <a:path w="300354" h="48260">
                  <a:moveTo>
                    <a:pt x="289475" y="28649"/>
                  </a:moveTo>
                  <a:lnTo>
                    <a:pt x="10333" y="28649"/>
                  </a:lnTo>
                  <a:lnTo>
                    <a:pt x="20667" y="38204"/>
                  </a:lnTo>
                  <a:lnTo>
                    <a:pt x="289475" y="38204"/>
                  </a:lnTo>
                  <a:lnTo>
                    <a:pt x="289475" y="28649"/>
                  </a:lnTo>
                  <a:close/>
                </a:path>
                <a:path w="300354" h="48260">
                  <a:moveTo>
                    <a:pt x="10333" y="0"/>
                  </a:moveTo>
                  <a:lnTo>
                    <a:pt x="0" y="0"/>
                  </a:lnTo>
                  <a:lnTo>
                    <a:pt x="0" y="28649"/>
                  </a:lnTo>
                  <a:lnTo>
                    <a:pt x="93047" y="28649"/>
                  </a:lnTo>
                  <a:lnTo>
                    <a:pt x="93047" y="19108"/>
                  </a:lnTo>
                  <a:lnTo>
                    <a:pt x="51683" y="19108"/>
                  </a:lnTo>
                  <a:lnTo>
                    <a:pt x="41349" y="9554"/>
                  </a:lnTo>
                  <a:lnTo>
                    <a:pt x="20667" y="9554"/>
                  </a:lnTo>
                  <a:lnTo>
                    <a:pt x="10333" y="0"/>
                  </a:lnTo>
                  <a:close/>
                </a:path>
                <a:path w="300354" h="48260">
                  <a:moveTo>
                    <a:pt x="299823" y="0"/>
                  </a:moveTo>
                  <a:lnTo>
                    <a:pt x="289475" y="0"/>
                  </a:lnTo>
                  <a:lnTo>
                    <a:pt x="289475" y="9554"/>
                  </a:lnTo>
                  <a:lnTo>
                    <a:pt x="268793" y="9554"/>
                  </a:lnTo>
                  <a:lnTo>
                    <a:pt x="258459" y="19108"/>
                  </a:lnTo>
                  <a:lnTo>
                    <a:pt x="217110" y="19108"/>
                  </a:lnTo>
                  <a:lnTo>
                    <a:pt x="206762" y="28649"/>
                  </a:lnTo>
                  <a:lnTo>
                    <a:pt x="299823" y="28649"/>
                  </a:lnTo>
                  <a:lnTo>
                    <a:pt x="299823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7453350" y="2478595"/>
              <a:ext cx="300355" cy="48260"/>
            </a:xfrm>
            <a:custGeom>
              <a:avLst/>
              <a:gdLst/>
              <a:ahLst/>
              <a:cxnLst/>
              <a:rect l="l" t="t" r="r" b="b"/>
              <a:pathLst>
                <a:path w="300354" h="48260">
                  <a:moveTo>
                    <a:pt x="299821" y="19100"/>
                  </a:moveTo>
                  <a:lnTo>
                    <a:pt x="289471" y="19100"/>
                  </a:lnTo>
                  <a:lnTo>
                    <a:pt x="289471" y="9550"/>
                  </a:lnTo>
                  <a:lnTo>
                    <a:pt x="248119" y="9550"/>
                  </a:lnTo>
                  <a:lnTo>
                    <a:pt x="248119" y="0"/>
                  </a:lnTo>
                  <a:lnTo>
                    <a:pt x="62026" y="0"/>
                  </a:lnTo>
                  <a:lnTo>
                    <a:pt x="51676" y="9550"/>
                  </a:lnTo>
                  <a:lnTo>
                    <a:pt x="10325" y="9550"/>
                  </a:lnTo>
                  <a:lnTo>
                    <a:pt x="10325" y="19100"/>
                  </a:lnTo>
                  <a:lnTo>
                    <a:pt x="0" y="19100"/>
                  </a:lnTo>
                  <a:lnTo>
                    <a:pt x="0" y="28651"/>
                  </a:lnTo>
                  <a:lnTo>
                    <a:pt x="10325" y="28651"/>
                  </a:lnTo>
                  <a:lnTo>
                    <a:pt x="20662" y="38201"/>
                  </a:lnTo>
                  <a:lnTo>
                    <a:pt x="62026" y="38201"/>
                  </a:lnTo>
                  <a:lnTo>
                    <a:pt x="72364" y="47739"/>
                  </a:lnTo>
                  <a:lnTo>
                    <a:pt x="237769" y="47739"/>
                  </a:lnTo>
                  <a:lnTo>
                    <a:pt x="237769" y="38201"/>
                  </a:lnTo>
                  <a:lnTo>
                    <a:pt x="289471" y="38201"/>
                  </a:lnTo>
                  <a:lnTo>
                    <a:pt x="289471" y="28651"/>
                  </a:lnTo>
                  <a:lnTo>
                    <a:pt x="299821" y="28651"/>
                  </a:lnTo>
                  <a:lnTo>
                    <a:pt x="299821" y="1910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7453350" y="2459493"/>
              <a:ext cx="300355" cy="57785"/>
            </a:xfrm>
            <a:custGeom>
              <a:avLst/>
              <a:gdLst/>
              <a:ahLst/>
              <a:cxnLst/>
              <a:rect l="l" t="t" r="r" b="b"/>
              <a:pathLst>
                <a:path w="300354" h="57785">
                  <a:moveTo>
                    <a:pt x="258459" y="47745"/>
                  </a:moveTo>
                  <a:lnTo>
                    <a:pt x="41349" y="47745"/>
                  </a:lnTo>
                  <a:lnTo>
                    <a:pt x="51683" y="57299"/>
                  </a:lnTo>
                  <a:lnTo>
                    <a:pt x="248125" y="57299"/>
                  </a:lnTo>
                  <a:lnTo>
                    <a:pt x="258459" y="47745"/>
                  </a:lnTo>
                  <a:close/>
                </a:path>
                <a:path w="300354" h="57785">
                  <a:moveTo>
                    <a:pt x="0" y="0"/>
                  </a:moveTo>
                  <a:lnTo>
                    <a:pt x="0" y="28649"/>
                  </a:lnTo>
                  <a:lnTo>
                    <a:pt x="20667" y="47745"/>
                  </a:lnTo>
                  <a:lnTo>
                    <a:pt x="289475" y="47745"/>
                  </a:lnTo>
                  <a:lnTo>
                    <a:pt x="289475" y="38191"/>
                  </a:lnTo>
                  <a:lnTo>
                    <a:pt x="144730" y="38191"/>
                  </a:lnTo>
                  <a:lnTo>
                    <a:pt x="134396" y="28649"/>
                  </a:lnTo>
                  <a:lnTo>
                    <a:pt x="51683" y="28649"/>
                  </a:lnTo>
                  <a:lnTo>
                    <a:pt x="51683" y="19095"/>
                  </a:lnTo>
                  <a:lnTo>
                    <a:pt x="20667" y="19095"/>
                  </a:lnTo>
                  <a:lnTo>
                    <a:pt x="20667" y="9554"/>
                  </a:lnTo>
                  <a:lnTo>
                    <a:pt x="10333" y="9554"/>
                  </a:lnTo>
                  <a:lnTo>
                    <a:pt x="0" y="0"/>
                  </a:lnTo>
                  <a:close/>
                </a:path>
                <a:path w="300354" h="57785">
                  <a:moveTo>
                    <a:pt x="299823" y="9554"/>
                  </a:moveTo>
                  <a:lnTo>
                    <a:pt x="289475" y="9554"/>
                  </a:lnTo>
                  <a:lnTo>
                    <a:pt x="289475" y="19095"/>
                  </a:lnTo>
                  <a:lnTo>
                    <a:pt x="258459" y="19095"/>
                  </a:lnTo>
                  <a:lnTo>
                    <a:pt x="248125" y="28649"/>
                  </a:lnTo>
                  <a:lnTo>
                    <a:pt x="186094" y="28649"/>
                  </a:lnTo>
                  <a:lnTo>
                    <a:pt x="175746" y="38191"/>
                  </a:lnTo>
                  <a:lnTo>
                    <a:pt x="299823" y="38191"/>
                  </a:lnTo>
                  <a:lnTo>
                    <a:pt x="299823" y="9554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7458900" y="2449956"/>
              <a:ext cx="294640" cy="48260"/>
            </a:xfrm>
            <a:custGeom>
              <a:avLst/>
              <a:gdLst/>
              <a:ahLst/>
              <a:cxnLst/>
              <a:rect l="l" t="t" r="r" b="b"/>
              <a:pathLst>
                <a:path w="294640" h="48260">
                  <a:moveTo>
                    <a:pt x="263232" y="9537"/>
                  </a:moveTo>
                  <a:lnTo>
                    <a:pt x="252907" y="0"/>
                  </a:lnTo>
                  <a:lnTo>
                    <a:pt x="35788" y="0"/>
                  </a:lnTo>
                  <a:lnTo>
                    <a:pt x="25463" y="9537"/>
                  </a:lnTo>
                  <a:lnTo>
                    <a:pt x="263232" y="9537"/>
                  </a:lnTo>
                  <a:close/>
                </a:path>
                <a:path w="294640" h="48260">
                  <a:moveTo>
                    <a:pt x="294271" y="9588"/>
                  </a:moveTo>
                  <a:lnTo>
                    <a:pt x="4775" y="9588"/>
                  </a:lnTo>
                  <a:lnTo>
                    <a:pt x="4775" y="19342"/>
                  </a:lnTo>
                  <a:lnTo>
                    <a:pt x="0" y="19342"/>
                  </a:lnTo>
                  <a:lnTo>
                    <a:pt x="0" y="29108"/>
                  </a:lnTo>
                  <a:lnTo>
                    <a:pt x="25463" y="29108"/>
                  </a:lnTo>
                  <a:lnTo>
                    <a:pt x="25463" y="38188"/>
                  </a:lnTo>
                  <a:lnTo>
                    <a:pt x="118503" y="38188"/>
                  </a:lnTo>
                  <a:lnTo>
                    <a:pt x="128841" y="47739"/>
                  </a:lnTo>
                  <a:lnTo>
                    <a:pt x="159854" y="47739"/>
                  </a:lnTo>
                  <a:lnTo>
                    <a:pt x="170192" y="38188"/>
                  </a:lnTo>
                  <a:lnTo>
                    <a:pt x="263232" y="38188"/>
                  </a:lnTo>
                  <a:lnTo>
                    <a:pt x="273062" y="29108"/>
                  </a:lnTo>
                  <a:lnTo>
                    <a:pt x="294271" y="29108"/>
                  </a:lnTo>
                  <a:lnTo>
                    <a:pt x="294271" y="19342"/>
                  </a:lnTo>
                  <a:lnTo>
                    <a:pt x="294271" y="9588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9045513" y="2421306"/>
              <a:ext cx="93345" cy="105410"/>
            </a:xfrm>
            <a:custGeom>
              <a:avLst/>
              <a:gdLst/>
              <a:ahLst/>
              <a:cxnLst/>
              <a:rect l="l" t="t" r="r" b="b"/>
              <a:pathLst>
                <a:path w="93345" h="105410">
                  <a:moveTo>
                    <a:pt x="93048" y="0"/>
                  </a:moveTo>
                  <a:lnTo>
                    <a:pt x="0" y="0"/>
                  </a:lnTo>
                  <a:lnTo>
                    <a:pt x="0" y="105028"/>
                  </a:lnTo>
                  <a:lnTo>
                    <a:pt x="93048" y="105028"/>
                  </a:lnTo>
                  <a:lnTo>
                    <a:pt x="93048" y="0"/>
                  </a:lnTo>
                  <a:close/>
                </a:path>
              </a:pathLst>
            </a:custGeom>
            <a:solidFill>
              <a:srgbClr val="FF57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8228736" y="2048941"/>
              <a:ext cx="238125" cy="716280"/>
            </a:xfrm>
            <a:custGeom>
              <a:avLst/>
              <a:gdLst/>
              <a:ahLst/>
              <a:cxnLst/>
              <a:rect l="l" t="t" r="r" b="b"/>
              <a:pathLst>
                <a:path w="238125" h="716280">
                  <a:moveTo>
                    <a:pt x="217119" y="38188"/>
                  </a:moveTo>
                  <a:lnTo>
                    <a:pt x="206781" y="28651"/>
                  </a:lnTo>
                  <a:lnTo>
                    <a:pt x="211937" y="38188"/>
                  </a:lnTo>
                  <a:lnTo>
                    <a:pt x="31013" y="38188"/>
                  </a:lnTo>
                  <a:lnTo>
                    <a:pt x="31013" y="47739"/>
                  </a:lnTo>
                  <a:lnTo>
                    <a:pt x="217119" y="47739"/>
                  </a:lnTo>
                  <a:lnTo>
                    <a:pt x="217119" y="38188"/>
                  </a:lnTo>
                  <a:close/>
                </a:path>
                <a:path w="238125" h="716280">
                  <a:moveTo>
                    <a:pt x="217119" y="0"/>
                  </a:moveTo>
                  <a:lnTo>
                    <a:pt x="206781" y="9550"/>
                  </a:lnTo>
                  <a:lnTo>
                    <a:pt x="217119" y="9550"/>
                  </a:lnTo>
                  <a:lnTo>
                    <a:pt x="217119" y="0"/>
                  </a:lnTo>
                  <a:close/>
                </a:path>
                <a:path w="238125" h="716280">
                  <a:moveTo>
                    <a:pt x="237794" y="706551"/>
                  </a:moveTo>
                  <a:lnTo>
                    <a:pt x="0" y="706551"/>
                  </a:lnTo>
                  <a:lnTo>
                    <a:pt x="0" y="716102"/>
                  </a:lnTo>
                  <a:lnTo>
                    <a:pt x="237794" y="716102"/>
                  </a:lnTo>
                  <a:lnTo>
                    <a:pt x="237794" y="7065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8363153" y="1762493"/>
              <a:ext cx="31115" cy="95885"/>
            </a:xfrm>
            <a:custGeom>
              <a:avLst/>
              <a:gdLst/>
              <a:ahLst/>
              <a:cxnLst/>
              <a:rect l="l" t="t" r="r" b="b"/>
              <a:pathLst>
                <a:path w="31115" h="95885">
                  <a:moveTo>
                    <a:pt x="20662" y="85928"/>
                  </a:moveTo>
                  <a:lnTo>
                    <a:pt x="10325" y="76390"/>
                  </a:lnTo>
                  <a:lnTo>
                    <a:pt x="10325" y="85928"/>
                  </a:lnTo>
                  <a:lnTo>
                    <a:pt x="20662" y="85928"/>
                  </a:lnTo>
                  <a:close/>
                </a:path>
                <a:path w="31115" h="95885">
                  <a:moveTo>
                    <a:pt x="31013" y="85928"/>
                  </a:moveTo>
                  <a:lnTo>
                    <a:pt x="20662" y="85928"/>
                  </a:lnTo>
                  <a:lnTo>
                    <a:pt x="20662" y="95491"/>
                  </a:lnTo>
                  <a:lnTo>
                    <a:pt x="31013" y="95491"/>
                  </a:lnTo>
                  <a:lnTo>
                    <a:pt x="31013" y="85928"/>
                  </a:lnTo>
                  <a:close/>
                </a:path>
                <a:path w="31115" h="95885">
                  <a:moveTo>
                    <a:pt x="31013" y="9563"/>
                  </a:moveTo>
                  <a:lnTo>
                    <a:pt x="20662" y="0"/>
                  </a:lnTo>
                  <a:lnTo>
                    <a:pt x="10325" y="0"/>
                  </a:lnTo>
                  <a:lnTo>
                    <a:pt x="20662" y="9563"/>
                  </a:lnTo>
                  <a:lnTo>
                    <a:pt x="20662" y="38201"/>
                  </a:lnTo>
                  <a:lnTo>
                    <a:pt x="10325" y="47739"/>
                  </a:lnTo>
                  <a:lnTo>
                    <a:pt x="0" y="47739"/>
                  </a:lnTo>
                  <a:lnTo>
                    <a:pt x="0" y="57302"/>
                  </a:lnTo>
                  <a:lnTo>
                    <a:pt x="10325" y="57302"/>
                  </a:lnTo>
                  <a:lnTo>
                    <a:pt x="20662" y="47739"/>
                  </a:lnTo>
                  <a:lnTo>
                    <a:pt x="31013" y="47739"/>
                  </a:lnTo>
                  <a:lnTo>
                    <a:pt x="31013" y="9563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8383816" y="1877072"/>
              <a:ext cx="10795" cy="19685"/>
            </a:xfrm>
            <a:custGeom>
              <a:avLst/>
              <a:gdLst/>
              <a:ahLst/>
              <a:cxnLst/>
              <a:rect l="l" t="t" r="r" b="b"/>
              <a:pathLst>
                <a:path w="10795" h="19685">
                  <a:moveTo>
                    <a:pt x="10350" y="19100"/>
                  </a:moveTo>
                  <a:lnTo>
                    <a:pt x="0" y="9563"/>
                  </a:lnTo>
                  <a:lnTo>
                    <a:pt x="0" y="19100"/>
                  </a:lnTo>
                  <a:lnTo>
                    <a:pt x="10350" y="19100"/>
                  </a:lnTo>
                  <a:close/>
                </a:path>
                <a:path w="10795" h="19685">
                  <a:moveTo>
                    <a:pt x="10350" y="0"/>
                  </a:moveTo>
                  <a:lnTo>
                    <a:pt x="0" y="0"/>
                  </a:lnTo>
                  <a:lnTo>
                    <a:pt x="0" y="9563"/>
                  </a:lnTo>
                  <a:lnTo>
                    <a:pt x="103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8342472" y="1867529"/>
              <a:ext cx="31115" cy="38735"/>
            </a:xfrm>
            <a:custGeom>
              <a:avLst/>
              <a:gdLst/>
              <a:ahLst/>
              <a:cxnLst/>
              <a:rect l="l" t="t" r="r" b="b"/>
              <a:pathLst>
                <a:path w="31115" h="38735">
                  <a:moveTo>
                    <a:pt x="20681" y="9541"/>
                  </a:moveTo>
                  <a:lnTo>
                    <a:pt x="10333" y="9541"/>
                  </a:lnTo>
                  <a:lnTo>
                    <a:pt x="10333" y="19095"/>
                  </a:lnTo>
                  <a:lnTo>
                    <a:pt x="0" y="19095"/>
                  </a:lnTo>
                  <a:lnTo>
                    <a:pt x="0" y="38191"/>
                  </a:lnTo>
                  <a:lnTo>
                    <a:pt x="20681" y="28637"/>
                  </a:lnTo>
                  <a:lnTo>
                    <a:pt x="20681" y="9541"/>
                  </a:lnTo>
                  <a:close/>
                </a:path>
                <a:path w="31115" h="38735">
                  <a:moveTo>
                    <a:pt x="31015" y="0"/>
                  </a:moveTo>
                  <a:lnTo>
                    <a:pt x="20681" y="0"/>
                  </a:lnTo>
                  <a:lnTo>
                    <a:pt x="20681" y="9541"/>
                  </a:lnTo>
                  <a:lnTo>
                    <a:pt x="31015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8" name="object 48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21790" y="1934357"/>
              <a:ext cx="113728" cy="95478"/>
            </a:xfrm>
            <a:prstGeom prst="rect">
              <a:avLst/>
            </a:prstGeom>
          </p:spPr>
        </p:pic>
        <p:sp>
          <p:nvSpPr>
            <p:cNvPr id="49" name="object 49" descr=""/>
            <p:cNvSpPr/>
            <p:nvPr/>
          </p:nvSpPr>
          <p:spPr>
            <a:xfrm>
              <a:off x="8342465" y="2096680"/>
              <a:ext cx="103505" cy="649605"/>
            </a:xfrm>
            <a:custGeom>
              <a:avLst/>
              <a:gdLst/>
              <a:ahLst/>
              <a:cxnLst/>
              <a:rect l="l" t="t" r="r" b="b"/>
              <a:pathLst>
                <a:path w="103504" h="649605">
                  <a:moveTo>
                    <a:pt x="62026" y="534695"/>
                  </a:moveTo>
                  <a:lnTo>
                    <a:pt x="51701" y="515594"/>
                  </a:lnTo>
                  <a:lnTo>
                    <a:pt x="51701" y="506044"/>
                  </a:lnTo>
                  <a:lnTo>
                    <a:pt x="31013" y="286435"/>
                  </a:lnTo>
                  <a:lnTo>
                    <a:pt x="41351" y="0"/>
                  </a:lnTo>
                  <a:lnTo>
                    <a:pt x="20688" y="0"/>
                  </a:lnTo>
                  <a:lnTo>
                    <a:pt x="20688" y="305536"/>
                  </a:lnTo>
                  <a:lnTo>
                    <a:pt x="31013" y="515594"/>
                  </a:lnTo>
                  <a:lnTo>
                    <a:pt x="31013" y="534695"/>
                  </a:lnTo>
                  <a:lnTo>
                    <a:pt x="20688" y="534695"/>
                  </a:lnTo>
                  <a:lnTo>
                    <a:pt x="0" y="553783"/>
                  </a:lnTo>
                  <a:lnTo>
                    <a:pt x="20688" y="572884"/>
                  </a:lnTo>
                  <a:lnTo>
                    <a:pt x="41351" y="572884"/>
                  </a:lnTo>
                  <a:lnTo>
                    <a:pt x="62026" y="553783"/>
                  </a:lnTo>
                  <a:lnTo>
                    <a:pt x="62026" y="534695"/>
                  </a:lnTo>
                  <a:close/>
                </a:path>
                <a:path w="103504" h="649605">
                  <a:moveTo>
                    <a:pt x="103390" y="601522"/>
                  </a:moveTo>
                  <a:lnTo>
                    <a:pt x="72377" y="601522"/>
                  </a:lnTo>
                  <a:lnTo>
                    <a:pt x="82715" y="611073"/>
                  </a:lnTo>
                  <a:lnTo>
                    <a:pt x="82715" y="639711"/>
                  </a:lnTo>
                  <a:lnTo>
                    <a:pt x="62026" y="639711"/>
                  </a:lnTo>
                  <a:lnTo>
                    <a:pt x="62026" y="649262"/>
                  </a:lnTo>
                  <a:lnTo>
                    <a:pt x="103390" y="649262"/>
                  </a:lnTo>
                  <a:lnTo>
                    <a:pt x="103390" y="601522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8125358" y="2908261"/>
              <a:ext cx="465455" cy="48260"/>
            </a:xfrm>
            <a:custGeom>
              <a:avLst/>
              <a:gdLst/>
              <a:ahLst/>
              <a:cxnLst/>
              <a:rect l="l" t="t" r="r" b="b"/>
              <a:pathLst>
                <a:path w="465454" h="48260">
                  <a:moveTo>
                    <a:pt x="413550" y="0"/>
                  </a:moveTo>
                  <a:lnTo>
                    <a:pt x="31013" y="0"/>
                  </a:lnTo>
                  <a:lnTo>
                    <a:pt x="31013" y="9550"/>
                  </a:lnTo>
                  <a:lnTo>
                    <a:pt x="413550" y="9550"/>
                  </a:lnTo>
                  <a:lnTo>
                    <a:pt x="413550" y="0"/>
                  </a:lnTo>
                  <a:close/>
                </a:path>
                <a:path w="465454" h="48260">
                  <a:moveTo>
                    <a:pt x="465239" y="38188"/>
                  </a:moveTo>
                  <a:lnTo>
                    <a:pt x="0" y="38188"/>
                  </a:lnTo>
                  <a:lnTo>
                    <a:pt x="0" y="47739"/>
                  </a:lnTo>
                  <a:lnTo>
                    <a:pt x="465239" y="47739"/>
                  </a:lnTo>
                  <a:lnTo>
                    <a:pt x="465239" y="381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8052983" y="2955995"/>
              <a:ext cx="620395" cy="67310"/>
            </a:xfrm>
            <a:custGeom>
              <a:avLst/>
              <a:gdLst/>
              <a:ahLst/>
              <a:cxnLst/>
              <a:rect l="l" t="t" r="r" b="b"/>
              <a:pathLst>
                <a:path w="620395" h="67310">
                  <a:moveTo>
                    <a:pt x="620286" y="0"/>
                  </a:moveTo>
                  <a:lnTo>
                    <a:pt x="589381" y="0"/>
                  </a:lnTo>
                  <a:lnTo>
                    <a:pt x="589381" y="9547"/>
                  </a:lnTo>
                  <a:lnTo>
                    <a:pt x="599591" y="9547"/>
                  </a:lnTo>
                  <a:lnTo>
                    <a:pt x="599591" y="19095"/>
                  </a:lnTo>
                  <a:lnTo>
                    <a:pt x="589381" y="28643"/>
                  </a:lnTo>
                  <a:lnTo>
                    <a:pt x="589381" y="38192"/>
                  </a:lnTo>
                  <a:lnTo>
                    <a:pt x="578978" y="47740"/>
                  </a:lnTo>
                  <a:lnTo>
                    <a:pt x="568630" y="47740"/>
                  </a:lnTo>
                  <a:lnTo>
                    <a:pt x="558296" y="57288"/>
                  </a:lnTo>
                  <a:lnTo>
                    <a:pt x="0" y="57288"/>
                  </a:lnTo>
                  <a:lnTo>
                    <a:pt x="10347" y="66835"/>
                  </a:lnTo>
                  <a:lnTo>
                    <a:pt x="620286" y="66835"/>
                  </a:lnTo>
                  <a:lnTo>
                    <a:pt x="620286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2" name="object 5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83822" y="2765036"/>
              <a:ext cx="103394" cy="152765"/>
            </a:xfrm>
            <a:prstGeom prst="rect">
              <a:avLst/>
            </a:prstGeom>
          </p:spPr>
        </p:pic>
        <p:sp>
          <p:nvSpPr>
            <p:cNvPr id="53" name="object 53" descr=""/>
            <p:cNvSpPr/>
            <p:nvPr/>
          </p:nvSpPr>
          <p:spPr>
            <a:xfrm>
              <a:off x="7494689" y="2726854"/>
              <a:ext cx="1943735" cy="67310"/>
            </a:xfrm>
            <a:custGeom>
              <a:avLst/>
              <a:gdLst/>
              <a:ahLst/>
              <a:cxnLst/>
              <a:rect l="l" t="t" r="r" b="b"/>
              <a:pathLst>
                <a:path w="1943734" h="67310">
                  <a:moveTo>
                    <a:pt x="41351" y="66827"/>
                  </a:moveTo>
                  <a:lnTo>
                    <a:pt x="0" y="57289"/>
                  </a:lnTo>
                  <a:lnTo>
                    <a:pt x="10337" y="66827"/>
                  </a:lnTo>
                  <a:lnTo>
                    <a:pt x="41351" y="66827"/>
                  </a:lnTo>
                  <a:close/>
                </a:path>
                <a:path w="1943734" h="67310">
                  <a:moveTo>
                    <a:pt x="279146" y="57289"/>
                  </a:moveTo>
                  <a:lnTo>
                    <a:pt x="248132" y="57289"/>
                  </a:lnTo>
                  <a:lnTo>
                    <a:pt x="206781" y="66827"/>
                  </a:lnTo>
                  <a:lnTo>
                    <a:pt x="237794" y="66827"/>
                  </a:lnTo>
                  <a:lnTo>
                    <a:pt x="279146" y="57289"/>
                  </a:lnTo>
                  <a:close/>
                </a:path>
                <a:path w="1943734" h="67310">
                  <a:moveTo>
                    <a:pt x="475589" y="0"/>
                  </a:moveTo>
                  <a:lnTo>
                    <a:pt x="444576" y="19088"/>
                  </a:lnTo>
                  <a:lnTo>
                    <a:pt x="423887" y="19088"/>
                  </a:lnTo>
                  <a:lnTo>
                    <a:pt x="372198" y="38188"/>
                  </a:lnTo>
                  <a:lnTo>
                    <a:pt x="361861" y="38188"/>
                  </a:lnTo>
                  <a:lnTo>
                    <a:pt x="320509" y="47726"/>
                  </a:lnTo>
                  <a:lnTo>
                    <a:pt x="289496" y="57289"/>
                  </a:lnTo>
                  <a:lnTo>
                    <a:pt x="310159" y="57289"/>
                  </a:lnTo>
                  <a:lnTo>
                    <a:pt x="351523" y="47726"/>
                  </a:lnTo>
                  <a:lnTo>
                    <a:pt x="372198" y="47726"/>
                  </a:lnTo>
                  <a:lnTo>
                    <a:pt x="413562" y="38188"/>
                  </a:lnTo>
                  <a:lnTo>
                    <a:pt x="423887" y="28638"/>
                  </a:lnTo>
                  <a:lnTo>
                    <a:pt x="434225" y="28638"/>
                  </a:lnTo>
                  <a:lnTo>
                    <a:pt x="454901" y="19088"/>
                  </a:lnTo>
                  <a:lnTo>
                    <a:pt x="465239" y="19088"/>
                  </a:lnTo>
                  <a:lnTo>
                    <a:pt x="475589" y="0"/>
                  </a:lnTo>
                  <a:close/>
                </a:path>
                <a:path w="1943734" h="67310">
                  <a:moveTo>
                    <a:pt x="1499082" y="66827"/>
                  </a:moveTo>
                  <a:lnTo>
                    <a:pt x="1468031" y="57289"/>
                  </a:lnTo>
                  <a:lnTo>
                    <a:pt x="1478381" y="66827"/>
                  </a:lnTo>
                  <a:lnTo>
                    <a:pt x="1499082" y="66827"/>
                  </a:lnTo>
                  <a:close/>
                </a:path>
                <a:path w="1943734" h="67310">
                  <a:moveTo>
                    <a:pt x="1736940" y="57289"/>
                  </a:moveTo>
                  <a:lnTo>
                    <a:pt x="1716239" y="57289"/>
                  </a:lnTo>
                  <a:lnTo>
                    <a:pt x="1674850" y="66827"/>
                  </a:lnTo>
                  <a:lnTo>
                    <a:pt x="1695551" y="66827"/>
                  </a:lnTo>
                  <a:lnTo>
                    <a:pt x="1736940" y="57289"/>
                  </a:lnTo>
                  <a:close/>
                </a:path>
                <a:path w="1943734" h="67310">
                  <a:moveTo>
                    <a:pt x="1928266" y="9486"/>
                  </a:moveTo>
                  <a:lnTo>
                    <a:pt x="1912708" y="19088"/>
                  </a:lnTo>
                  <a:lnTo>
                    <a:pt x="1881670" y="19088"/>
                  </a:lnTo>
                  <a:lnTo>
                    <a:pt x="1840280" y="38188"/>
                  </a:lnTo>
                  <a:lnTo>
                    <a:pt x="1829930" y="38188"/>
                  </a:lnTo>
                  <a:lnTo>
                    <a:pt x="1747291" y="57289"/>
                  </a:lnTo>
                  <a:lnTo>
                    <a:pt x="1778330" y="57289"/>
                  </a:lnTo>
                  <a:lnTo>
                    <a:pt x="1819579" y="47726"/>
                  </a:lnTo>
                  <a:lnTo>
                    <a:pt x="1829930" y="47726"/>
                  </a:lnTo>
                  <a:lnTo>
                    <a:pt x="1871319" y="38188"/>
                  </a:lnTo>
                  <a:lnTo>
                    <a:pt x="1892020" y="28638"/>
                  </a:lnTo>
                  <a:lnTo>
                    <a:pt x="1902371" y="28638"/>
                  </a:lnTo>
                  <a:lnTo>
                    <a:pt x="1923059" y="19088"/>
                  </a:lnTo>
                  <a:lnTo>
                    <a:pt x="1928266" y="9486"/>
                  </a:lnTo>
                  <a:close/>
                </a:path>
                <a:path w="1943734" h="67310">
                  <a:moveTo>
                    <a:pt x="1943620" y="0"/>
                  </a:moveTo>
                  <a:lnTo>
                    <a:pt x="1933409" y="0"/>
                  </a:lnTo>
                  <a:lnTo>
                    <a:pt x="1928266" y="9486"/>
                  </a:lnTo>
                  <a:lnTo>
                    <a:pt x="1943620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4" name="object 54" descr=""/>
          <p:cNvSpPr txBox="1"/>
          <p:nvPr/>
        </p:nvSpPr>
        <p:spPr>
          <a:xfrm>
            <a:off x="755091" y="3549522"/>
            <a:ext cx="450342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Is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company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earning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satisfactory income?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5" name="object 55" descr=""/>
          <p:cNvSpPr txBox="1"/>
          <p:nvPr/>
        </p:nvSpPr>
        <p:spPr>
          <a:xfrm>
            <a:off x="6186678" y="3329685"/>
            <a:ext cx="4183379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How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does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company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compare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in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size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profitability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with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its</a:t>
            </a:r>
            <a:r>
              <a:rPr dirty="0" sz="2000" spc="-10" b="1">
                <a:latin typeface="Calibri"/>
                <a:cs typeface="Calibri"/>
              </a:rPr>
              <a:t> competitors?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6" name="object 56" descr=""/>
          <p:cNvGrpSpPr/>
          <p:nvPr/>
        </p:nvGrpSpPr>
        <p:grpSpPr>
          <a:xfrm>
            <a:off x="3124991" y="4558304"/>
            <a:ext cx="1753235" cy="927735"/>
            <a:chOff x="3124991" y="4558304"/>
            <a:chExt cx="1753235" cy="927735"/>
          </a:xfrm>
        </p:grpSpPr>
        <p:sp>
          <p:nvSpPr>
            <p:cNvPr id="57" name="object 57" descr=""/>
            <p:cNvSpPr/>
            <p:nvPr/>
          </p:nvSpPr>
          <p:spPr>
            <a:xfrm>
              <a:off x="3124987" y="5108765"/>
              <a:ext cx="1684020" cy="377190"/>
            </a:xfrm>
            <a:custGeom>
              <a:avLst/>
              <a:gdLst/>
              <a:ahLst/>
              <a:cxnLst/>
              <a:rect l="l" t="t" r="r" b="b"/>
              <a:pathLst>
                <a:path w="1684020" h="377189">
                  <a:moveTo>
                    <a:pt x="162547" y="270979"/>
                  </a:moveTo>
                  <a:lnTo>
                    <a:pt x="150939" y="259194"/>
                  </a:lnTo>
                  <a:lnTo>
                    <a:pt x="150939" y="282752"/>
                  </a:lnTo>
                  <a:lnTo>
                    <a:pt x="162547" y="270979"/>
                  </a:lnTo>
                  <a:close/>
                </a:path>
                <a:path w="1684020" h="377189">
                  <a:moveTo>
                    <a:pt x="1683512" y="164947"/>
                  </a:moveTo>
                  <a:lnTo>
                    <a:pt x="1678533" y="153149"/>
                  </a:lnTo>
                  <a:lnTo>
                    <a:pt x="1613839" y="0"/>
                  </a:lnTo>
                  <a:lnTo>
                    <a:pt x="69659" y="11785"/>
                  </a:lnTo>
                  <a:lnTo>
                    <a:pt x="58051" y="35344"/>
                  </a:lnTo>
                  <a:lnTo>
                    <a:pt x="46443" y="47129"/>
                  </a:lnTo>
                  <a:lnTo>
                    <a:pt x="46443" y="94246"/>
                  </a:lnTo>
                  <a:lnTo>
                    <a:pt x="0" y="94246"/>
                  </a:lnTo>
                  <a:lnTo>
                    <a:pt x="11607" y="129590"/>
                  </a:lnTo>
                  <a:lnTo>
                    <a:pt x="69659" y="141389"/>
                  </a:lnTo>
                  <a:lnTo>
                    <a:pt x="92887" y="153149"/>
                  </a:lnTo>
                  <a:lnTo>
                    <a:pt x="46443" y="176733"/>
                  </a:lnTo>
                  <a:lnTo>
                    <a:pt x="58051" y="176733"/>
                  </a:lnTo>
                  <a:lnTo>
                    <a:pt x="104495" y="153149"/>
                  </a:lnTo>
                  <a:lnTo>
                    <a:pt x="150939" y="176733"/>
                  </a:lnTo>
                  <a:lnTo>
                    <a:pt x="208991" y="200291"/>
                  </a:lnTo>
                  <a:lnTo>
                    <a:pt x="220611" y="212077"/>
                  </a:lnTo>
                  <a:lnTo>
                    <a:pt x="220611" y="259194"/>
                  </a:lnTo>
                  <a:lnTo>
                    <a:pt x="232206" y="270979"/>
                  </a:lnTo>
                  <a:lnTo>
                    <a:pt x="232206" y="294538"/>
                  </a:lnTo>
                  <a:lnTo>
                    <a:pt x="267042" y="329882"/>
                  </a:lnTo>
                  <a:lnTo>
                    <a:pt x="336715" y="365226"/>
                  </a:lnTo>
                  <a:lnTo>
                    <a:pt x="348322" y="365226"/>
                  </a:lnTo>
                  <a:lnTo>
                    <a:pt x="371538" y="377012"/>
                  </a:lnTo>
                  <a:lnTo>
                    <a:pt x="394766" y="365226"/>
                  </a:lnTo>
                  <a:lnTo>
                    <a:pt x="417982" y="365226"/>
                  </a:lnTo>
                  <a:lnTo>
                    <a:pt x="429602" y="353441"/>
                  </a:lnTo>
                  <a:lnTo>
                    <a:pt x="441210" y="353441"/>
                  </a:lnTo>
                  <a:lnTo>
                    <a:pt x="464439" y="329882"/>
                  </a:lnTo>
                  <a:lnTo>
                    <a:pt x="487641" y="318096"/>
                  </a:lnTo>
                  <a:lnTo>
                    <a:pt x="499249" y="294538"/>
                  </a:lnTo>
                  <a:lnTo>
                    <a:pt x="510870" y="259194"/>
                  </a:lnTo>
                  <a:lnTo>
                    <a:pt x="510870" y="223850"/>
                  </a:lnTo>
                  <a:lnTo>
                    <a:pt x="510870" y="212077"/>
                  </a:lnTo>
                  <a:lnTo>
                    <a:pt x="545706" y="212077"/>
                  </a:lnTo>
                  <a:lnTo>
                    <a:pt x="551510" y="200291"/>
                  </a:lnTo>
                  <a:lnTo>
                    <a:pt x="557314" y="188493"/>
                  </a:lnTo>
                  <a:lnTo>
                    <a:pt x="626973" y="188493"/>
                  </a:lnTo>
                  <a:lnTo>
                    <a:pt x="650201" y="212077"/>
                  </a:lnTo>
                  <a:lnTo>
                    <a:pt x="510870" y="223850"/>
                  </a:lnTo>
                  <a:lnTo>
                    <a:pt x="522478" y="235635"/>
                  </a:lnTo>
                  <a:lnTo>
                    <a:pt x="661809" y="223850"/>
                  </a:lnTo>
                  <a:lnTo>
                    <a:pt x="685038" y="200291"/>
                  </a:lnTo>
                  <a:lnTo>
                    <a:pt x="685038" y="188493"/>
                  </a:lnTo>
                  <a:lnTo>
                    <a:pt x="685038" y="176733"/>
                  </a:lnTo>
                  <a:lnTo>
                    <a:pt x="882408" y="188493"/>
                  </a:lnTo>
                  <a:lnTo>
                    <a:pt x="894029" y="212077"/>
                  </a:lnTo>
                  <a:lnTo>
                    <a:pt x="963688" y="212077"/>
                  </a:lnTo>
                  <a:lnTo>
                    <a:pt x="1114628" y="200291"/>
                  </a:lnTo>
                  <a:lnTo>
                    <a:pt x="1172692" y="200291"/>
                  </a:lnTo>
                  <a:lnTo>
                    <a:pt x="1161072" y="212077"/>
                  </a:lnTo>
                  <a:lnTo>
                    <a:pt x="1184300" y="235635"/>
                  </a:lnTo>
                  <a:lnTo>
                    <a:pt x="1184300" y="270979"/>
                  </a:lnTo>
                  <a:lnTo>
                    <a:pt x="1195895" y="282752"/>
                  </a:lnTo>
                  <a:lnTo>
                    <a:pt x="1207503" y="235635"/>
                  </a:lnTo>
                  <a:lnTo>
                    <a:pt x="1242352" y="212077"/>
                  </a:lnTo>
                  <a:lnTo>
                    <a:pt x="1254417" y="211137"/>
                  </a:lnTo>
                  <a:lnTo>
                    <a:pt x="1253959" y="212077"/>
                  </a:lnTo>
                  <a:lnTo>
                    <a:pt x="1253959" y="235635"/>
                  </a:lnTo>
                  <a:lnTo>
                    <a:pt x="1265567" y="247408"/>
                  </a:lnTo>
                  <a:lnTo>
                    <a:pt x="1265567" y="270979"/>
                  </a:lnTo>
                  <a:lnTo>
                    <a:pt x="1277188" y="282752"/>
                  </a:lnTo>
                  <a:lnTo>
                    <a:pt x="1288796" y="318096"/>
                  </a:lnTo>
                  <a:lnTo>
                    <a:pt x="1311998" y="341655"/>
                  </a:lnTo>
                  <a:lnTo>
                    <a:pt x="1335227" y="353441"/>
                  </a:lnTo>
                  <a:lnTo>
                    <a:pt x="1346835" y="353441"/>
                  </a:lnTo>
                  <a:lnTo>
                    <a:pt x="1358455" y="365226"/>
                  </a:lnTo>
                  <a:lnTo>
                    <a:pt x="1393291" y="365226"/>
                  </a:lnTo>
                  <a:lnTo>
                    <a:pt x="1416519" y="377012"/>
                  </a:lnTo>
                  <a:lnTo>
                    <a:pt x="1428127" y="365226"/>
                  </a:lnTo>
                  <a:lnTo>
                    <a:pt x="1451330" y="365226"/>
                  </a:lnTo>
                  <a:lnTo>
                    <a:pt x="1462951" y="353441"/>
                  </a:lnTo>
                  <a:lnTo>
                    <a:pt x="1486166" y="353441"/>
                  </a:lnTo>
                  <a:lnTo>
                    <a:pt x="1532623" y="306311"/>
                  </a:lnTo>
                  <a:lnTo>
                    <a:pt x="1532623" y="294538"/>
                  </a:lnTo>
                  <a:lnTo>
                    <a:pt x="1544167" y="282752"/>
                  </a:lnTo>
                  <a:lnTo>
                    <a:pt x="1544167" y="259194"/>
                  </a:lnTo>
                  <a:lnTo>
                    <a:pt x="1555788" y="247408"/>
                  </a:lnTo>
                  <a:lnTo>
                    <a:pt x="1555788" y="200291"/>
                  </a:lnTo>
                  <a:lnTo>
                    <a:pt x="1551597" y="187553"/>
                  </a:lnTo>
                  <a:lnTo>
                    <a:pt x="1637068" y="176733"/>
                  </a:lnTo>
                  <a:lnTo>
                    <a:pt x="1660296" y="176733"/>
                  </a:lnTo>
                  <a:lnTo>
                    <a:pt x="1683512" y="1649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03647" y="5226568"/>
              <a:ext cx="174168" cy="188507"/>
            </a:xfrm>
            <a:prstGeom prst="rect">
              <a:avLst/>
            </a:prstGeom>
          </p:spPr>
        </p:pic>
        <p:sp>
          <p:nvSpPr>
            <p:cNvPr id="59" name="object 59" descr=""/>
            <p:cNvSpPr/>
            <p:nvPr/>
          </p:nvSpPr>
          <p:spPr>
            <a:xfrm>
              <a:off x="3171433" y="4558304"/>
              <a:ext cx="1706880" cy="727710"/>
            </a:xfrm>
            <a:custGeom>
              <a:avLst/>
              <a:gdLst/>
              <a:ahLst/>
              <a:cxnLst/>
              <a:rect l="l" t="t" r="r" b="b"/>
              <a:pathLst>
                <a:path w="1706879" h="727710">
                  <a:moveTo>
                    <a:pt x="1319707" y="0"/>
                  </a:moveTo>
                  <a:lnTo>
                    <a:pt x="101277" y="0"/>
                  </a:lnTo>
                  <a:lnTo>
                    <a:pt x="69663" y="79199"/>
                  </a:lnTo>
                  <a:lnTo>
                    <a:pt x="46442" y="161676"/>
                  </a:lnTo>
                  <a:lnTo>
                    <a:pt x="23221" y="255925"/>
                  </a:lnTo>
                  <a:lnTo>
                    <a:pt x="11610" y="350173"/>
                  </a:lnTo>
                  <a:lnTo>
                    <a:pt x="23221" y="350173"/>
                  </a:lnTo>
                  <a:lnTo>
                    <a:pt x="23221" y="503325"/>
                  </a:lnTo>
                  <a:lnTo>
                    <a:pt x="11610" y="538670"/>
                  </a:lnTo>
                  <a:lnTo>
                    <a:pt x="0" y="538670"/>
                  </a:lnTo>
                  <a:lnTo>
                    <a:pt x="0" y="597589"/>
                  </a:lnTo>
                  <a:lnTo>
                    <a:pt x="23221" y="597589"/>
                  </a:lnTo>
                  <a:lnTo>
                    <a:pt x="46442" y="703609"/>
                  </a:lnTo>
                  <a:lnTo>
                    <a:pt x="92885" y="703609"/>
                  </a:lnTo>
                  <a:lnTo>
                    <a:pt x="104494" y="727183"/>
                  </a:lnTo>
                  <a:lnTo>
                    <a:pt x="1172681" y="727183"/>
                  </a:lnTo>
                  <a:lnTo>
                    <a:pt x="1184293" y="680051"/>
                  </a:lnTo>
                  <a:lnTo>
                    <a:pt x="1219130" y="609360"/>
                  </a:lnTo>
                  <a:lnTo>
                    <a:pt x="1253966" y="585802"/>
                  </a:lnTo>
                  <a:lnTo>
                    <a:pt x="1346849" y="574015"/>
                  </a:lnTo>
                  <a:lnTo>
                    <a:pt x="1674236" y="574015"/>
                  </a:lnTo>
                  <a:lnTo>
                    <a:pt x="1671914" y="550457"/>
                  </a:lnTo>
                  <a:lnTo>
                    <a:pt x="1660302" y="550457"/>
                  </a:lnTo>
                  <a:lnTo>
                    <a:pt x="1671914" y="397305"/>
                  </a:lnTo>
                  <a:lnTo>
                    <a:pt x="1695139" y="397305"/>
                  </a:lnTo>
                  <a:lnTo>
                    <a:pt x="1648690" y="303041"/>
                  </a:lnTo>
                  <a:lnTo>
                    <a:pt x="1613853" y="244138"/>
                  </a:lnTo>
                  <a:lnTo>
                    <a:pt x="1590628" y="197022"/>
                  </a:lnTo>
                  <a:lnTo>
                    <a:pt x="1555792" y="161676"/>
                  </a:lnTo>
                  <a:lnTo>
                    <a:pt x="1486180" y="79199"/>
                  </a:lnTo>
                  <a:lnTo>
                    <a:pt x="1451343" y="43854"/>
                  </a:lnTo>
                  <a:lnTo>
                    <a:pt x="1428119" y="32083"/>
                  </a:lnTo>
                  <a:lnTo>
                    <a:pt x="1370073" y="8509"/>
                  </a:lnTo>
                  <a:lnTo>
                    <a:pt x="1319707" y="0"/>
                  </a:lnTo>
                  <a:close/>
                </a:path>
                <a:path w="1706879" h="727710">
                  <a:moveTo>
                    <a:pt x="1674236" y="574015"/>
                  </a:moveTo>
                  <a:lnTo>
                    <a:pt x="1404895" y="574015"/>
                  </a:lnTo>
                  <a:lnTo>
                    <a:pt x="1451344" y="585802"/>
                  </a:lnTo>
                  <a:lnTo>
                    <a:pt x="1462956" y="597589"/>
                  </a:lnTo>
                  <a:lnTo>
                    <a:pt x="1474568" y="621147"/>
                  </a:lnTo>
                  <a:lnTo>
                    <a:pt x="1497731" y="656493"/>
                  </a:lnTo>
                  <a:lnTo>
                    <a:pt x="1509343" y="691838"/>
                  </a:lnTo>
                  <a:lnTo>
                    <a:pt x="1520955" y="715396"/>
                  </a:lnTo>
                  <a:lnTo>
                    <a:pt x="1532567" y="727183"/>
                  </a:lnTo>
                  <a:lnTo>
                    <a:pt x="1671914" y="727183"/>
                  </a:lnTo>
                  <a:lnTo>
                    <a:pt x="1706751" y="691838"/>
                  </a:lnTo>
                  <a:lnTo>
                    <a:pt x="1706751" y="668264"/>
                  </a:lnTo>
                  <a:lnTo>
                    <a:pt x="1683526" y="668264"/>
                  </a:lnTo>
                  <a:lnTo>
                    <a:pt x="1674236" y="574015"/>
                  </a:lnTo>
                  <a:close/>
                </a:path>
              </a:pathLst>
            </a:custGeom>
            <a:solidFill>
              <a:srgbClr val="0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3217876" y="5073416"/>
              <a:ext cx="1649095" cy="141605"/>
            </a:xfrm>
            <a:custGeom>
              <a:avLst/>
              <a:gdLst/>
              <a:ahLst/>
              <a:cxnLst/>
              <a:rect l="l" t="t" r="r" b="b"/>
              <a:pathLst>
                <a:path w="1649095" h="141604">
                  <a:moveTo>
                    <a:pt x="1637084" y="0"/>
                  </a:moveTo>
                  <a:lnTo>
                    <a:pt x="0" y="0"/>
                  </a:lnTo>
                  <a:lnTo>
                    <a:pt x="0" y="35345"/>
                  </a:lnTo>
                  <a:lnTo>
                    <a:pt x="1613859" y="35345"/>
                  </a:lnTo>
                  <a:lnTo>
                    <a:pt x="1625471" y="47132"/>
                  </a:lnTo>
                  <a:lnTo>
                    <a:pt x="1625471" y="141380"/>
                  </a:lnTo>
                  <a:lnTo>
                    <a:pt x="1648696" y="129593"/>
                  </a:lnTo>
                  <a:lnTo>
                    <a:pt x="1648696" y="47132"/>
                  </a:lnTo>
                  <a:lnTo>
                    <a:pt x="1637084" y="47132"/>
                  </a:lnTo>
                  <a:lnTo>
                    <a:pt x="16370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4297681" y="4613945"/>
              <a:ext cx="499745" cy="283210"/>
            </a:xfrm>
            <a:custGeom>
              <a:avLst/>
              <a:gdLst/>
              <a:ahLst/>
              <a:cxnLst/>
              <a:rect l="l" t="t" r="r" b="b"/>
              <a:pathLst>
                <a:path w="499745" h="283210">
                  <a:moveTo>
                    <a:pt x="220601" y="0"/>
                  </a:moveTo>
                  <a:lnTo>
                    <a:pt x="11612" y="0"/>
                  </a:lnTo>
                  <a:lnTo>
                    <a:pt x="0" y="282745"/>
                  </a:lnTo>
                  <a:lnTo>
                    <a:pt x="499217" y="270974"/>
                  </a:lnTo>
                  <a:lnTo>
                    <a:pt x="348320" y="70690"/>
                  </a:lnTo>
                  <a:lnTo>
                    <a:pt x="325096" y="35345"/>
                  </a:lnTo>
                  <a:lnTo>
                    <a:pt x="278647" y="11771"/>
                  </a:lnTo>
                  <a:lnTo>
                    <a:pt x="267034" y="11771"/>
                  </a:lnTo>
                  <a:lnTo>
                    <a:pt x="2206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48609" y="5226568"/>
              <a:ext cx="185780" cy="188507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99553" y="4790671"/>
              <a:ext cx="197346" cy="94248"/>
            </a:xfrm>
            <a:prstGeom prst="rect">
              <a:avLst/>
            </a:prstGeom>
          </p:spPr>
        </p:pic>
        <p:sp>
          <p:nvSpPr>
            <p:cNvPr id="64" name="object 64" descr=""/>
            <p:cNvSpPr/>
            <p:nvPr/>
          </p:nvSpPr>
          <p:spPr>
            <a:xfrm>
              <a:off x="4843348" y="4932036"/>
              <a:ext cx="34925" cy="141605"/>
            </a:xfrm>
            <a:custGeom>
              <a:avLst/>
              <a:gdLst/>
              <a:ahLst/>
              <a:cxnLst/>
              <a:rect l="l" t="t" r="r" b="b"/>
              <a:pathLst>
                <a:path w="34925" h="141604">
                  <a:moveTo>
                    <a:pt x="11612" y="0"/>
                  </a:moveTo>
                  <a:lnTo>
                    <a:pt x="0" y="0"/>
                  </a:lnTo>
                  <a:lnTo>
                    <a:pt x="0" y="141380"/>
                  </a:lnTo>
                  <a:lnTo>
                    <a:pt x="11612" y="141380"/>
                  </a:lnTo>
                  <a:lnTo>
                    <a:pt x="34836" y="117822"/>
                  </a:lnTo>
                  <a:lnTo>
                    <a:pt x="34836" y="23573"/>
                  </a:lnTo>
                  <a:lnTo>
                    <a:pt x="116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159823" y="4884919"/>
              <a:ext cx="116106" cy="223842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4309293" y="4967376"/>
              <a:ext cx="58419" cy="24130"/>
            </a:xfrm>
            <a:custGeom>
              <a:avLst/>
              <a:gdLst/>
              <a:ahLst/>
              <a:cxnLst/>
              <a:rect l="l" t="t" r="r" b="b"/>
              <a:pathLst>
                <a:path w="58420" h="24129">
                  <a:moveTo>
                    <a:pt x="58053" y="0"/>
                  </a:moveTo>
                  <a:lnTo>
                    <a:pt x="0" y="0"/>
                  </a:lnTo>
                  <a:lnTo>
                    <a:pt x="0" y="23562"/>
                  </a:lnTo>
                  <a:lnTo>
                    <a:pt x="58053" y="23562"/>
                  </a:lnTo>
                  <a:lnTo>
                    <a:pt x="580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7" name="object 67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774435" y="4151376"/>
            <a:ext cx="4050791" cy="1244537"/>
          </a:xfrm>
          <a:prstGeom prst="rect">
            <a:avLst/>
          </a:prstGeom>
        </p:spPr>
      </p:pic>
      <p:sp>
        <p:nvSpPr>
          <p:cNvPr id="68" name="object 68" descr=""/>
          <p:cNvSpPr txBox="1"/>
          <p:nvPr/>
        </p:nvSpPr>
        <p:spPr>
          <a:xfrm>
            <a:off x="1421130" y="4316044"/>
            <a:ext cx="8347075" cy="16643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6920230" marR="508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Arial"/>
                <a:cs typeface="Arial"/>
              </a:rPr>
              <a:t>What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do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spc="-25" b="1">
                <a:latin typeface="Arial"/>
                <a:cs typeface="Arial"/>
              </a:rPr>
              <a:t>we </a:t>
            </a:r>
            <a:r>
              <a:rPr dirty="0" sz="2000" b="1">
                <a:latin typeface="Arial"/>
                <a:cs typeface="Arial"/>
              </a:rPr>
              <a:t>do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if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spc="-20" b="1">
                <a:latin typeface="Arial"/>
                <a:cs typeface="Arial"/>
              </a:rPr>
              <a:t>they </a:t>
            </a:r>
            <a:r>
              <a:rPr dirty="0" sz="2000" b="1">
                <a:latin typeface="Arial"/>
                <a:cs typeface="Arial"/>
              </a:rPr>
              <a:t>catch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spc="-25" b="1">
                <a:latin typeface="Arial"/>
                <a:cs typeface="Arial"/>
              </a:rPr>
              <a:t>us?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5"/>
              </a:spcBef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latin typeface="Calibri"/>
                <a:cs typeface="Calibri"/>
              </a:rPr>
              <a:t>Will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company</a:t>
            </a:r>
            <a:r>
              <a:rPr dirty="0" sz="2400" spc="-6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be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able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pay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its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debts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as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they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come</a:t>
            </a:r>
            <a:r>
              <a:rPr dirty="0" sz="2400" spc="-75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due?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432560" y="844296"/>
            <a:ext cx="9329420" cy="953769"/>
            <a:chOff x="1432560" y="844296"/>
            <a:chExt cx="9329420" cy="953769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32560" y="844296"/>
              <a:ext cx="5551170" cy="95326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19088" y="844296"/>
              <a:ext cx="2736341" cy="95326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11183" y="844296"/>
              <a:ext cx="2050542" cy="95326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6944" rIns="0" bIns="0" rtlCol="0" vert="horz">
            <a:spAutoFit/>
          </a:bodyPr>
          <a:lstStyle/>
          <a:p>
            <a:pPr marL="1428115">
              <a:lnSpc>
                <a:spcPct val="100000"/>
              </a:lnSpc>
              <a:spcBef>
                <a:spcPts val="95"/>
              </a:spcBef>
            </a:pPr>
            <a:r>
              <a:rPr dirty="0" sz="3400" spc="-20">
                <a:solidFill>
                  <a:srgbClr val="000000"/>
                </a:solidFill>
                <a:latin typeface="Arial"/>
                <a:cs typeface="Arial"/>
              </a:rPr>
              <a:t>QUESTIONS</a:t>
            </a:r>
            <a:r>
              <a:rPr dirty="0" sz="3400" spc="-1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000000"/>
                </a:solidFill>
                <a:latin typeface="Arial"/>
                <a:cs typeface="Arial"/>
              </a:rPr>
              <a:t>ASKED</a:t>
            </a:r>
            <a:r>
              <a:rPr dirty="0" sz="3400" spc="-1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000000"/>
                </a:solidFill>
                <a:latin typeface="Arial"/>
                <a:cs typeface="Arial"/>
              </a:rPr>
              <a:t>BY</a:t>
            </a:r>
            <a:r>
              <a:rPr dirty="0" sz="3400" spc="-6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400">
                <a:solidFill>
                  <a:srgbClr val="C00000"/>
                </a:solidFill>
                <a:latin typeface="Arial"/>
                <a:cs typeface="Arial"/>
              </a:rPr>
              <a:t>INTERNAL</a:t>
            </a:r>
            <a:r>
              <a:rPr dirty="0" sz="3400" spc="-7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400" spc="-10">
                <a:solidFill>
                  <a:srgbClr val="000000"/>
                </a:solidFill>
                <a:latin typeface="Arial"/>
                <a:cs typeface="Arial"/>
              </a:rPr>
              <a:t>USERS</a:t>
            </a:r>
            <a:endParaRPr sz="34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973579" y="1859279"/>
            <a:ext cx="1280795" cy="1584325"/>
            <a:chOff x="1973579" y="1859279"/>
            <a:chExt cx="1280795" cy="1584325"/>
          </a:xfrm>
        </p:grpSpPr>
        <p:sp>
          <p:nvSpPr>
            <p:cNvPr id="8" name="object 8" descr=""/>
            <p:cNvSpPr/>
            <p:nvPr/>
          </p:nvSpPr>
          <p:spPr>
            <a:xfrm>
              <a:off x="2202180" y="2026919"/>
              <a:ext cx="1052195" cy="1404620"/>
            </a:xfrm>
            <a:custGeom>
              <a:avLst/>
              <a:gdLst/>
              <a:ahLst/>
              <a:cxnLst/>
              <a:rect l="l" t="t" r="r" b="b"/>
              <a:pathLst>
                <a:path w="1052195" h="1404620">
                  <a:moveTo>
                    <a:pt x="478790" y="132969"/>
                  </a:moveTo>
                  <a:lnTo>
                    <a:pt x="455041" y="75565"/>
                  </a:lnTo>
                  <a:lnTo>
                    <a:pt x="465074" y="43561"/>
                  </a:lnTo>
                  <a:lnTo>
                    <a:pt x="448691" y="23368"/>
                  </a:lnTo>
                  <a:lnTo>
                    <a:pt x="407289" y="0"/>
                  </a:lnTo>
                  <a:lnTo>
                    <a:pt x="373507" y="8509"/>
                  </a:lnTo>
                  <a:lnTo>
                    <a:pt x="355981" y="62738"/>
                  </a:lnTo>
                  <a:lnTo>
                    <a:pt x="225552" y="62738"/>
                  </a:lnTo>
                  <a:lnTo>
                    <a:pt x="131445" y="80899"/>
                  </a:lnTo>
                  <a:lnTo>
                    <a:pt x="97663" y="103251"/>
                  </a:lnTo>
                  <a:lnTo>
                    <a:pt x="83820" y="137287"/>
                  </a:lnTo>
                  <a:lnTo>
                    <a:pt x="102616" y="184023"/>
                  </a:lnTo>
                  <a:lnTo>
                    <a:pt x="83820" y="211709"/>
                  </a:lnTo>
                  <a:lnTo>
                    <a:pt x="107696" y="335153"/>
                  </a:lnTo>
                  <a:lnTo>
                    <a:pt x="115189" y="353187"/>
                  </a:lnTo>
                  <a:lnTo>
                    <a:pt x="110109" y="373380"/>
                  </a:lnTo>
                  <a:lnTo>
                    <a:pt x="118872" y="393700"/>
                  </a:lnTo>
                  <a:lnTo>
                    <a:pt x="180340" y="378714"/>
                  </a:lnTo>
                  <a:lnTo>
                    <a:pt x="248031" y="329819"/>
                  </a:lnTo>
                  <a:lnTo>
                    <a:pt x="397256" y="345821"/>
                  </a:lnTo>
                  <a:lnTo>
                    <a:pt x="428625" y="321310"/>
                  </a:lnTo>
                  <a:lnTo>
                    <a:pt x="418592" y="274447"/>
                  </a:lnTo>
                  <a:lnTo>
                    <a:pt x="428625" y="252095"/>
                  </a:lnTo>
                  <a:lnTo>
                    <a:pt x="428625" y="236220"/>
                  </a:lnTo>
                  <a:lnTo>
                    <a:pt x="411099" y="211709"/>
                  </a:lnTo>
                  <a:lnTo>
                    <a:pt x="418592" y="176657"/>
                  </a:lnTo>
                  <a:lnTo>
                    <a:pt x="407289" y="145796"/>
                  </a:lnTo>
                  <a:lnTo>
                    <a:pt x="448691" y="147828"/>
                  </a:lnTo>
                  <a:lnTo>
                    <a:pt x="478790" y="132969"/>
                  </a:lnTo>
                  <a:close/>
                </a:path>
                <a:path w="1052195" h="1404620">
                  <a:moveTo>
                    <a:pt x="1051814" y="777240"/>
                  </a:moveTo>
                  <a:lnTo>
                    <a:pt x="853694" y="1135253"/>
                  </a:lnTo>
                  <a:lnTo>
                    <a:pt x="834898" y="1135253"/>
                  </a:lnTo>
                  <a:lnTo>
                    <a:pt x="788543" y="1110869"/>
                  </a:lnTo>
                  <a:lnTo>
                    <a:pt x="635635" y="1065149"/>
                  </a:lnTo>
                  <a:lnTo>
                    <a:pt x="586740" y="1051306"/>
                  </a:lnTo>
                  <a:lnTo>
                    <a:pt x="572897" y="1051306"/>
                  </a:lnTo>
                  <a:lnTo>
                    <a:pt x="544068" y="1075817"/>
                  </a:lnTo>
                  <a:lnTo>
                    <a:pt x="544068" y="1106551"/>
                  </a:lnTo>
                  <a:lnTo>
                    <a:pt x="572897" y="1140587"/>
                  </a:lnTo>
                  <a:lnTo>
                    <a:pt x="621792" y="1175639"/>
                  </a:lnTo>
                  <a:lnTo>
                    <a:pt x="659384" y="1190498"/>
                  </a:lnTo>
                  <a:lnTo>
                    <a:pt x="650621" y="1239393"/>
                  </a:lnTo>
                  <a:lnTo>
                    <a:pt x="608076" y="1265936"/>
                  </a:lnTo>
                  <a:lnTo>
                    <a:pt x="497713" y="1285113"/>
                  </a:lnTo>
                  <a:lnTo>
                    <a:pt x="332232" y="1219200"/>
                  </a:lnTo>
                  <a:lnTo>
                    <a:pt x="290830" y="1175639"/>
                  </a:lnTo>
                  <a:lnTo>
                    <a:pt x="230632" y="1155446"/>
                  </a:lnTo>
                  <a:lnTo>
                    <a:pt x="194310" y="1155446"/>
                  </a:lnTo>
                  <a:lnTo>
                    <a:pt x="157988" y="1175639"/>
                  </a:lnTo>
                  <a:lnTo>
                    <a:pt x="211836" y="1219200"/>
                  </a:lnTo>
                  <a:lnTo>
                    <a:pt x="230632" y="1248918"/>
                  </a:lnTo>
                  <a:lnTo>
                    <a:pt x="0" y="1248918"/>
                  </a:lnTo>
                  <a:lnTo>
                    <a:pt x="45085" y="1307338"/>
                  </a:lnTo>
                  <a:lnTo>
                    <a:pt x="87757" y="1341374"/>
                  </a:lnTo>
                  <a:lnTo>
                    <a:pt x="194310" y="1389253"/>
                  </a:lnTo>
                  <a:lnTo>
                    <a:pt x="332232" y="1389253"/>
                  </a:lnTo>
                  <a:lnTo>
                    <a:pt x="437515" y="1404112"/>
                  </a:lnTo>
                  <a:lnTo>
                    <a:pt x="577977" y="1379601"/>
                  </a:lnTo>
                  <a:lnTo>
                    <a:pt x="834898" y="1319022"/>
                  </a:lnTo>
                  <a:lnTo>
                    <a:pt x="1051814" y="1175639"/>
                  </a:lnTo>
                  <a:lnTo>
                    <a:pt x="1051814" y="777240"/>
                  </a:lnTo>
                  <a:close/>
                </a:path>
              </a:pathLst>
            </a:custGeom>
            <a:solidFill>
              <a:srgbClr val="C669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975104" y="1859279"/>
              <a:ext cx="1064260" cy="1447165"/>
            </a:xfrm>
            <a:custGeom>
              <a:avLst/>
              <a:gdLst/>
              <a:ahLst/>
              <a:cxnLst/>
              <a:rect l="l" t="t" r="r" b="b"/>
              <a:pathLst>
                <a:path w="1064260" h="1447164">
                  <a:moveTo>
                    <a:pt x="626618" y="116713"/>
                  </a:moveTo>
                  <a:lnTo>
                    <a:pt x="622935" y="100838"/>
                  </a:lnTo>
                  <a:lnTo>
                    <a:pt x="532638" y="72136"/>
                  </a:lnTo>
                  <a:lnTo>
                    <a:pt x="497459" y="10668"/>
                  </a:lnTo>
                  <a:lnTo>
                    <a:pt x="488696" y="0"/>
                  </a:lnTo>
                  <a:lnTo>
                    <a:pt x="464947" y="0"/>
                  </a:lnTo>
                  <a:lnTo>
                    <a:pt x="394716" y="43561"/>
                  </a:lnTo>
                  <a:lnTo>
                    <a:pt x="316992" y="58420"/>
                  </a:lnTo>
                  <a:lnTo>
                    <a:pt x="316992" y="67945"/>
                  </a:lnTo>
                  <a:lnTo>
                    <a:pt x="379730" y="175133"/>
                  </a:lnTo>
                  <a:lnTo>
                    <a:pt x="417322" y="226060"/>
                  </a:lnTo>
                  <a:lnTo>
                    <a:pt x="492506" y="220726"/>
                  </a:lnTo>
                  <a:lnTo>
                    <a:pt x="551434" y="222885"/>
                  </a:lnTo>
                  <a:lnTo>
                    <a:pt x="582803" y="222885"/>
                  </a:lnTo>
                  <a:lnTo>
                    <a:pt x="596519" y="169799"/>
                  </a:lnTo>
                  <a:lnTo>
                    <a:pt x="626618" y="116713"/>
                  </a:lnTo>
                  <a:close/>
                </a:path>
                <a:path w="1064260" h="1447164">
                  <a:moveTo>
                    <a:pt x="1064006" y="920242"/>
                  </a:moveTo>
                  <a:lnTo>
                    <a:pt x="1060196" y="835406"/>
                  </a:lnTo>
                  <a:lnTo>
                    <a:pt x="1027684" y="755777"/>
                  </a:lnTo>
                  <a:lnTo>
                    <a:pt x="1017651" y="680466"/>
                  </a:lnTo>
                  <a:lnTo>
                    <a:pt x="977392" y="621030"/>
                  </a:lnTo>
                  <a:lnTo>
                    <a:pt x="922274" y="580644"/>
                  </a:lnTo>
                  <a:lnTo>
                    <a:pt x="880872" y="545592"/>
                  </a:lnTo>
                  <a:lnTo>
                    <a:pt x="782955" y="496824"/>
                  </a:lnTo>
                  <a:lnTo>
                    <a:pt x="686308" y="496824"/>
                  </a:lnTo>
                  <a:lnTo>
                    <a:pt x="608584" y="521208"/>
                  </a:lnTo>
                  <a:lnTo>
                    <a:pt x="567182" y="505333"/>
                  </a:lnTo>
                  <a:lnTo>
                    <a:pt x="483108" y="505333"/>
                  </a:lnTo>
                  <a:lnTo>
                    <a:pt x="410337" y="556260"/>
                  </a:lnTo>
                  <a:lnTo>
                    <a:pt x="343789" y="571119"/>
                  </a:lnTo>
                  <a:lnTo>
                    <a:pt x="274828" y="600837"/>
                  </a:lnTo>
                  <a:lnTo>
                    <a:pt x="229616" y="646430"/>
                  </a:lnTo>
                  <a:lnTo>
                    <a:pt x="184404" y="720725"/>
                  </a:lnTo>
                  <a:lnTo>
                    <a:pt x="175641" y="791845"/>
                  </a:lnTo>
                  <a:lnTo>
                    <a:pt x="160655" y="824738"/>
                  </a:lnTo>
                  <a:lnTo>
                    <a:pt x="156845" y="855599"/>
                  </a:lnTo>
                  <a:lnTo>
                    <a:pt x="170688" y="885317"/>
                  </a:lnTo>
                  <a:lnTo>
                    <a:pt x="138049" y="940435"/>
                  </a:lnTo>
                  <a:lnTo>
                    <a:pt x="90297" y="1061466"/>
                  </a:lnTo>
                  <a:lnTo>
                    <a:pt x="86614" y="1120902"/>
                  </a:lnTo>
                  <a:lnTo>
                    <a:pt x="95377" y="1176147"/>
                  </a:lnTo>
                  <a:lnTo>
                    <a:pt x="82804" y="1201547"/>
                  </a:lnTo>
                  <a:lnTo>
                    <a:pt x="68961" y="1275842"/>
                  </a:lnTo>
                  <a:lnTo>
                    <a:pt x="0" y="1396873"/>
                  </a:lnTo>
                  <a:lnTo>
                    <a:pt x="5080" y="1446784"/>
                  </a:lnTo>
                  <a:lnTo>
                    <a:pt x="36449" y="1446784"/>
                  </a:lnTo>
                  <a:lnTo>
                    <a:pt x="138049" y="1421257"/>
                  </a:lnTo>
                  <a:lnTo>
                    <a:pt x="442976" y="1414907"/>
                  </a:lnTo>
                  <a:lnTo>
                    <a:pt x="442976" y="1396873"/>
                  </a:lnTo>
                  <a:lnTo>
                    <a:pt x="392684" y="1341628"/>
                  </a:lnTo>
                  <a:lnTo>
                    <a:pt x="419100" y="1321435"/>
                  </a:lnTo>
                  <a:lnTo>
                    <a:pt x="474345" y="1321435"/>
                  </a:lnTo>
                  <a:lnTo>
                    <a:pt x="524510" y="1345946"/>
                  </a:lnTo>
                  <a:lnTo>
                    <a:pt x="553339" y="1386205"/>
                  </a:lnTo>
                  <a:lnTo>
                    <a:pt x="724027" y="1446784"/>
                  </a:lnTo>
                  <a:lnTo>
                    <a:pt x="834390" y="1431925"/>
                  </a:lnTo>
                  <a:lnTo>
                    <a:pt x="870839" y="1405382"/>
                  </a:lnTo>
                  <a:lnTo>
                    <a:pt x="880872" y="1352296"/>
                  </a:lnTo>
                  <a:lnTo>
                    <a:pt x="798068" y="1310894"/>
                  </a:lnTo>
                  <a:lnTo>
                    <a:pt x="769112" y="1266317"/>
                  </a:lnTo>
                  <a:lnTo>
                    <a:pt x="769112" y="1231265"/>
                  </a:lnTo>
                  <a:lnTo>
                    <a:pt x="808101" y="1216406"/>
                  </a:lnTo>
                  <a:lnTo>
                    <a:pt x="1010031" y="1246124"/>
                  </a:lnTo>
                  <a:lnTo>
                    <a:pt x="1064006" y="1154811"/>
                  </a:lnTo>
                  <a:lnTo>
                    <a:pt x="1050163" y="1069975"/>
                  </a:lnTo>
                  <a:lnTo>
                    <a:pt x="1064006" y="920242"/>
                  </a:lnTo>
                  <a:close/>
                </a:path>
              </a:pathLst>
            </a:custGeom>
            <a:solidFill>
              <a:srgbClr val="FFF7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973580" y="1859279"/>
              <a:ext cx="1280795" cy="1447165"/>
            </a:xfrm>
            <a:custGeom>
              <a:avLst/>
              <a:gdLst/>
              <a:ahLst/>
              <a:cxnLst/>
              <a:rect l="l" t="t" r="r" b="b"/>
              <a:pathLst>
                <a:path w="1280795" h="1447164">
                  <a:moveTo>
                    <a:pt x="205994" y="948563"/>
                  </a:moveTo>
                  <a:lnTo>
                    <a:pt x="201041" y="924052"/>
                  </a:lnTo>
                  <a:lnTo>
                    <a:pt x="182245" y="898652"/>
                  </a:lnTo>
                  <a:lnTo>
                    <a:pt x="163576" y="876300"/>
                  </a:lnTo>
                  <a:lnTo>
                    <a:pt x="157353" y="887984"/>
                  </a:lnTo>
                  <a:lnTo>
                    <a:pt x="146050" y="912368"/>
                  </a:lnTo>
                  <a:lnTo>
                    <a:pt x="119888" y="955929"/>
                  </a:lnTo>
                  <a:lnTo>
                    <a:pt x="101092" y="1006983"/>
                  </a:lnTo>
                  <a:lnTo>
                    <a:pt x="88646" y="1050544"/>
                  </a:lnTo>
                  <a:lnTo>
                    <a:pt x="83693" y="1099439"/>
                  </a:lnTo>
                  <a:lnTo>
                    <a:pt x="83693" y="1133348"/>
                  </a:lnTo>
                  <a:lnTo>
                    <a:pt x="88646" y="1166241"/>
                  </a:lnTo>
                  <a:lnTo>
                    <a:pt x="83693" y="1183259"/>
                  </a:lnTo>
                  <a:lnTo>
                    <a:pt x="73660" y="1207770"/>
                  </a:lnTo>
                  <a:lnTo>
                    <a:pt x="71120" y="1240663"/>
                  </a:lnTo>
                  <a:lnTo>
                    <a:pt x="68707" y="1266190"/>
                  </a:lnTo>
                  <a:lnTo>
                    <a:pt x="52451" y="1293749"/>
                  </a:lnTo>
                  <a:lnTo>
                    <a:pt x="25019" y="1339469"/>
                  </a:lnTo>
                  <a:lnTo>
                    <a:pt x="3683" y="1383030"/>
                  </a:lnTo>
                  <a:lnTo>
                    <a:pt x="0" y="1409573"/>
                  </a:lnTo>
                  <a:lnTo>
                    <a:pt x="4953" y="1446784"/>
                  </a:lnTo>
                  <a:lnTo>
                    <a:pt x="3683" y="1414907"/>
                  </a:lnTo>
                  <a:lnTo>
                    <a:pt x="8763" y="1390396"/>
                  </a:lnTo>
                  <a:lnTo>
                    <a:pt x="33655" y="1348994"/>
                  </a:lnTo>
                  <a:lnTo>
                    <a:pt x="76200" y="1300099"/>
                  </a:lnTo>
                  <a:lnTo>
                    <a:pt x="101092" y="1326642"/>
                  </a:lnTo>
                  <a:lnTo>
                    <a:pt x="88646" y="1305433"/>
                  </a:lnTo>
                  <a:lnTo>
                    <a:pt x="82423" y="1258697"/>
                  </a:lnTo>
                  <a:lnTo>
                    <a:pt x="83693" y="1222629"/>
                  </a:lnTo>
                  <a:lnTo>
                    <a:pt x="106172" y="1181227"/>
                  </a:lnTo>
                  <a:lnTo>
                    <a:pt x="93599" y="1133348"/>
                  </a:lnTo>
                  <a:lnTo>
                    <a:pt x="96139" y="1070737"/>
                  </a:lnTo>
                  <a:lnTo>
                    <a:pt x="117348" y="987806"/>
                  </a:lnTo>
                  <a:lnTo>
                    <a:pt x="143637" y="934720"/>
                  </a:lnTo>
                  <a:lnTo>
                    <a:pt x="166116" y="974090"/>
                  </a:lnTo>
                  <a:lnTo>
                    <a:pt x="178562" y="983615"/>
                  </a:lnTo>
                  <a:lnTo>
                    <a:pt x="192278" y="983615"/>
                  </a:lnTo>
                  <a:lnTo>
                    <a:pt x="201041" y="967613"/>
                  </a:lnTo>
                  <a:lnTo>
                    <a:pt x="205994" y="948563"/>
                  </a:lnTo>
                  <a:close/>
                </a:path>
                <a:path w="1280795" h="1447164">
                  <a:moveTo>
                    <a:pt x="396494" y="465328"/>
                  </a:moveTo>
                  <a:lnTo>
                    <a:pt x="382905" y="477012"/>
                  </a:lnTo>
                  <a:lnTo>
                    <a:pt x="362966" y="483489"/>
                  </a:lnTo>
                  <a:lnTo>
                    <a:pt x="344297" y="483489"/>
                  </a:lnTo>
                  <a:lnTo>
                    <a:pt x="333121" y="477012"/>
                  </a:lnTo>
                  <a:lnTo>
                    <a:pt x="330581" y="468503"/>
                  </a:lnTo>
                  <a:lnTo>
                    <a:pt x="330581" y="448310"/>
                  </a:lnTo>
                  <a:lnTo>
                    <a:pt x="336804" y="435610"/>
                  </a:lnTo>
                  <a:lnTo>
                    <a:pt x="358013" y="430276"/>
                  </a:lnTo>
                  <a:lnTo>
                    <a:pt x="376682" y="418465"/>
                  </a:lnTo>
                  <a:lnTo>
                    <a:pt x="392811" y="402590"/>
                  </a:lnTo>
                  <a:lnTo>
                    <a:pt x="375412" y="405765"/>
                  </a:lnTo>
                  <a:lnTo>
                    <a:pt x="349250" y="405765"/>
                  </a:lnTo>
                  <a:lnTo>
                    <a:pt x="330581" y="402590"/>
                  </a:lnTo>
                  <a:lnTo>
                    <a:pt x="320675" y="392938"/>
                  </a:lnTo>
                  <a:lnTo>
                    <a:pt x="319405" y="378079"/>
                  </a:lnTo>
                  <a:lnTo>
                    <a:pt x="324358" y="364236"/>
                  </a:lnTo>
                  <a:lnTo>
                    <a:pt x="312039" y="375920"/>
                  </a:lnTo>
                  <a:lnTo>
                    <a:pt x="305816" y="390906"/>
                  </a:lnTo>
                  <a:lnTo>
                    <a:pt x="303276" y="406781"/>
                  </a:lnTo>
                  <a:lnTo>
                    <a:pt x="308229" y="430276"/>
                  </a:lnTo>
                  <a:lnTo>
                    <a:pt x="318135" y="448310"/>
                  </a:lnTo>
                  <a:lnTo>
                    <a:pt x="312039" y="465328"/>
                  </a:lnTo>
                  <a:lnTo>
                    <a:pt x="312039" y="484505"/>
                  </a:lnTo>
                  <a:lnTo>
                    <a:pt x="319405" y="501523"/>
                  </a:lnTo>
                  <a:lnTo>
                    <a:pt x="335661" y="518541"/>
                  </a:lnTo>
                  <a:lnTo>
                    <a:pt x="333121" y="538734"/>
                  </a:lnTo>
                  <a:lnTo>
                    <a:pt x="335661" y="552577"/>
                  </a:lnTo>
                  <a:lnTo>
                    <a:pt x="346837" y="564388"/>
                  </a:lnTo>
                  <a:lnTo>
                    <a:pt x="340614" y="545211"/>
                  </a:lnTo>
                  <a:lnTo>
                    <a:pt x="344297" y="517525"/>
                  </a:lnTo>
                  <a:lnTo>
                    <a:pt x="354203" y="512191"/>
                  </a:lnTo>
                  <a:lnTo>
                    <a:pt x="374142" y="503682"/>
                  </a:lnTo>
                  <a:lnTo>
                    <a:pt x="391541" y="484505"/>
                  </a:lnTo>
                  <a:lnTo>
                    <a:pt x="396494" y="465328"/>
                  </a:lnTo>
                  <a:close/>
                </a:path>
                <a:path w="1280795" h="1447164">
                  <a:moveTo>
                    <a:pt x="437642" y="221107"/>
                  </a:moveTo>
                  <a:lnTo>
                    <a:pt x="393573" y="164846"/>
                  </a:lnTo>
                  <a:lnTo>
                    <a:pt x="368427" y="114935"/>
                  </a:lnTo>
                  <a:lnTo>
                    <a:pt x="384810" y="154178"/>
                  </a:lnTo>
                  <a:lnTo>
                    <a:pt x="392303" y="191389"/>
                  </a:lnTo>
                  <a:lnTo>
                    <a:pt x="358267" y="132969"/>
                  </a:lnTo>
                  <a:lnTo>
                    <a:pt x="315468" y="67056"/>
                  </a:lnTo>
                  <a:lnTo>
                    <a:pt x="335661" y="108458"/>
                  </a:lnTo>
                  <a:lnTo>
                    <a:pt x="411226" y="227584"/>
                  </a:lnTo>
                  <a:lnTo>
                    <a:pt x="437642" y="221107"/>
                  </a:lnTo>
                  <a:close/>
                </a:path>
                <a:path w="1280795" h="1447164">
                  <a:moveTo>
                    <a:pt x="513842" y="219964"/>
                  </a:moveTo>
                  <a:lnTo>
                    <a:pt x="504571" y="158242"/>
                  </a:lnTo>
                  <a:lnTo>
                    <a:pt x="495300" y="118872"/>
                  </a:lnTo>
                  <a:lnTo>
                    <a:pt x="503174" y="167767"/>
                  </a:lnTo>
                  <a:lnTo>
                    <a:pt x="505841" y="219964"/>
                  </a:lnTo>
                  <a:lnTo>
                    <a:pt x="513842" y="219964"/>
                  </a:lnTo>
                  <a:close/>
                </a:path>
                <a:path w="1280795" h="1447164">
                  <a:moveTo>
                    <a:pt x="516890" y="49784"/>
                  </a:moveTo>
                  <a:lnTo>
                    <a:pt x="435610" y="42418"/>
                  </a:lnTo>
                  <a:lnTo>
                    <a:pt x="446786" y="19050"/>
                  </a:lnTo>
                  <a:lnTo>
                    <a:pt x="466852" y="0"/>
                  </a:lnTo>
                  <a:lnTo>
                    <a:pt x="398018" y="32893"/>
                  </a:lnTo>
                  <a:lnTo>
                    <a:pt x="347980" y="42418"/>
                  </a:lnTo>
                  <a:lnTo>
                    <a:pt x="315468" y="56134"/>
                  </a:lnTo>
                  <a:lnTo>
                    <a:pt x="361823" y="49784"/>
                  </a:lnTo>
                  <a:lnTo>
                    <a:pt x="398018" y="55118"/>
                  </a:lnTo>
                  <a:lnTo>
                    <a:pt x="401828" y="62484"/>
                  </a:lnTo>
                  <a:lnTo>
                    <a:pt x="364236" y="80518"/>
                  </a:lnTo>
                  <a:lnTo>
                    <a:pt x="364236" y="87884"/>
                  </a:lnTo>
                  <a:lnTo>
                    <a:pt x="381762" y="96393"/>
                  </a:lnTo>
                  <a:lnTo>
                    <a:pt x="425577" y="108077"/>
                  </a:lnTo>
                  <a:lnTo>
                    <a:pt x="470662" y="110236"/>
                  </a:lnTo>
                  <a:lnTo>
                    <a:pt x="485648" y="103886"/>
                  </a:lnTo>
                  <a:lnTo>
                    <a:pt x="475615" y="92202"/>
                  </a:lnTo>
                  <a:lnTo>
                    <a:pt x="436880" y="66802"/>
                  </a:lnTo>
                  <a:lnTo>
                    <a:pt x="516890" y="49784"/>
                  </a:lnTo>
                  <a:close/>
                </a:path>
                <a:path w="1280795" h="1447164">
                  <a:moveTo>
                    <a:pt x="541274" y="232283"/>
                  </a:moveTo>
                  <a:lnTo>
                    <a:pt x="459867" y="230124"/>
                  </a:lnTo>
                  <a:lnTo>
                    <a:pt x="359664" y="247142"/>
                  </a:lnTo>
                  <a:lnTo>
                    <a:pt x="318262" y="270383"/>
                  </a:lnTo>
                  <a:lnTo>
                    <a:pt x="303276" y="305435"/>
                  </a:lnTo>
                  <a:lnTo>
                    <a:pt x="310769" y="327660"/>
                  </a:lnTo>
                  <a:lnTo>
                    <a:pt x="334645" y="351028"/>
                  </a:lnTo>
                  <a:lnTo>
                    <a:pt x="368427" y="332994"/>
                  </a:lnTo>
                  <a:lnTo>
                    <a:pt x="379730" y="314960"/>
                  </a:lnTo>
                  <a:lnTo>
                    <a:pt x="343408" y="314960"/>
                  </a:lnTo>
                  <a:lnTo>
                    <a:pt x="329565" y="311785"/>
                  </a:lnTo>
                  <a:lnTo>
                    <a:pt x="322072" y="300101"/>
                  </a:lnTo>
                  <a:lnTo>
                    <a:pt x="324612" y="285242"/>
                  </a:lnTo>
                  <a:lnTo>
                    <a:pt x="337058" y="268351"/>
                  </a:lnTo>
                  <a:lnTo>
                    <a:pt x="368427" y="251333"/>
                  </a:lnTo>
                  <a:lnTo>
                    <a:pt x="467360" y="232283"/>
                  </a:lnTo>
                  <a:lnTo>
                    <a:pt x="541274" y="232283"/>
                  </a:lnTo>
                  <a:close/>
                </a:path>
                <a:path w="1280795" h="1447164">
                  <a:moveTo>
                    <a:pt x="588518" y="381000"/>
                  </a:moveTo>
                  <a:lnTo>
                    <a:pt x="561086" y="382016"/>
                  </a:lnTo>
                  <a:lnTo>
                    <a:pt x="498729" y="389382"/>
                  </a:lnTo>
                  <a:lnTo>
                    <a:pt x="443865" y="393573"/>
                  </a:lnTo>
                  <a:lnTo>
                    <a:pt x="438912" y="396748"/>
                  </a:lnTo>
                  <a:lnTo>
                    <a:pt x="501269" y="395605"/>
                  </a:lnTo>
                  <a:lnTo>
                    <a:pt x="563626" y="388366"/>
                  </a:lnTo>
                  <a:lnTo>
                    <a:pt x="588518" y="381000"/>
                  </a:lnTo>
                  <a:close/>
                </a:path>
                <a:path w="1280795" h="1447164">
                  <a:moveTo>
                    <a:pt x="622046" y="103124"/>
                  </a:moveTo>
                  <a:lnTo>
                    <a:pt x="585978" y="85090"/>
                  </a:lnTo>
                  <a:lnTo>
                    <a:pt x="542544" y="74422"/>
                  </a:lnTo>
                  <a:lnTo>
                    <a:pt x="516382" y="29718"/>
                  </a:lnTo>
                  <a:lnTo>
                    <a:pt x="495300" y="0"/>
                  </a:lnTo>
                  <a:lnTo>
                    <a:pt x="516382" y="34036"/>
                  </a:lnTo>
                  <a:lnTo>
                    <a:pt x="535051" y="73406"/>
                  </a:lnTo>
                  <a:lnTo>
                    <a:pt x="550037" y="127508"/>
                  </a:lnTo>
                  <a:lnTo>
                    <a:pt x="556260" y="171196"/>
                  </a:lnTo>
                  <a:lnTo>
                    <a:pt x="558673" y="216916"/>
                  </a:lnTo>
                  <a:lnTo>
                    <a:pt x="585978" y="103124"/>
                  </a:lnTo>
                  <a:lnTo>
                    <a:pt x="622046" y="108458"/>
                  </a:lnTo>
                  <a:lnTo>
                    <a:pt x="622046" y="103124"/>
                  </a:lnTo>
                  <a:close/>
                </a:path>
                <a:path w="1280795" h="1447164">
                  <a:moveTo>
                    <a:pt x="945134" y="591820"/>
                  </a:moveTo>
                  <a:lnTo>
                    <a:pt x="915035" y="565150"/>
                  </a:lnTo>
                  <a:lnTo>
                    <a:pt x="883539" y="532130"/>
                  </a:lnTo>
                  <a:lnTo>
                    <a:pt x="830834" y="497078"/>
                  </a:lnTo>
                  <a:lnTo>
                    <a:pt x="770509" y="483235"/>
                  </a:lnTo>
                  <a:lnTo>
                    <a:pt x="730250" y="478917"/>
                  </a:lnTo>
                  <a:lnTo>
                    <a:pt x="671195" y="485394"/>
                  </a:lnTo>
                  <a:lnTo>
                    <a:pt x="666242" y="458724"/>
                  </a:lnTo>
                  <a:lnTo>
                    <a:pt x="657479" y="442849"/>
                  </a:lnTo>
                  <a:lnTo>
                    <a:pt x="666242" y="432181"/>
                  </a:lnTo>
                  <a:lnTo>
                    <a:pt x="668782" y="410845"/>
                  </a:lnTo>
                  <a:lnTo>
                    <a:pt x="659892" y="393827"/>
                  </a:lnTo>
                  <a:lnTo>
                    <a:pt x="651129" y="383159"/>
                  </a:lnTo>
                  <a:lnTo>
                    <a:pt x="662432" y="370459"/>
                  </a:lnTo>
                  <a:lnTo>
                    <a:pt x="666242" y="353441"/>
                  </a:lnTo>
                  <a:lnTo>
                    <a:pt x="662432" y="333248"/>
                  </a:lnTo>
                  <a:lnTo>
                    <a:pt x="648589" y="315087"/>
                  </a:lnTo>
                  <a:lnTo>
                    <a:pt x="668782" y="318262"/>
                  </a:lnTo>
                  <a:lnTo>
                    <a:pt x="691388" y="312928"/>
                  </a:lnTo>
                  <a:lnTo>
                    <a:pt x="717677" y="300228"/>
                  </a:lnTo>
                  <a:lnTo>
                    <a:pt x="693801" y="247015"/>
                  </a:lnTo>
                  <a:lnTo>
                    <a:pt x="693801" y="229997"/>
                  </a:lnTo>
                  <a:lnTo>
                    <a:pt x="701421" y="212979"/>
                  </a:lnTo>
                  <a:lnTo>
                    <a:pt x="700151" y="204470"/>
                  </a:lnTo>
                  <a:lnTo>
                    <a:pt x="683768" y="189484"/>
                  </a:lnTo>
                  <a:lnTo>
                    <a:pt x="643636" y="166116"/>
                  </a:lnTo>
                  <a:lnTo>
                    <a:pt x="623443" y="166116"/>
                  </a:lnTo>
                  <a:lnTo>
                    <a:pt x="608761" y="175755"/>
                  </a:lnTo>
                  <a:lnTo>
                    <a:pt x="628142" y="120396"/>
                  </a:lnTo>
                  <a:lnTo>
                    <a:pt x="601853" y="172974"/>
                  </a:lnTo>
                  <a:lnTo>
                    <a:pt x="594360" y="216916"/>
                  </a:lnTo>
                  <a:lnTo>
                    <a:pt x="608545" y="176390"/>
                  </a:lnTo>
                  <a:lnTo>
                    <a:pt x="628523" y="170434"/>
                  </a:lnTo>
                  <a:lnTo>
                    <a:pt x="643636" y="171450"/>
                  </a:lnTo>
                  <a:lnTo>
                    <a:pt x="678815" y="192659"/>
                  </a:lnTo>
                  <a:lnTo>
                    <a:pt x="693801" y="210820"/>
                  </a:lnTo>
                  <a:lnTo>
                    <a:pt x="671195" y="210820"/>
                  </a:lnTo>
                  <a:lnTo>
                    <a:pt x="659892" y="218313"/>
                  </a:lnTo>
                  <a:lnTo>
                    <a:pt x="653669" y="226822"/>
                  </a:lnTo>
                  <a:lnTo>
                    <a:pt x="651129" y="240665"/>
                  </a:lnTo>
                  <a:lnTo>
                    <a:pt x="651129" y="257683"/>
                  </a:lnTo>
                  <a:lnTo>
                    <a:pt x="659892" y="247015"/>
                  </a:lnTo>
                  <a:lnTo>
                    <a:pt x="675005" y="245872"/>
                  </a:lnTo>
                  <a:lnTo>
                    <a:pt x="685038" y="247015"/>
                  </a:lnTo>
                  <a:lnTo>
                    <a:pt x="692658" y="255524"/>
                  </a:lnTo>
                  <a:lnTo>
                    <a:pt x="712724" y="299085"/>
                  </a:lnTo>
                  <a:lnTo>
                    <a:pt x="687578" y="308737"/>
                  </a:lnTo>
                  <a:lnTo>
                    <a:pt x="673735" y="312928"/>
                  </a:lnTo>
                  <a:lnTo>
                    <a:pt x="652399" y="310896"/>
                  </a:lnTo>
                  <a:lnTo>
                    <a:pt x="631063" y="303403"/>
                  </a:lnTo>
                  <a:lnTo>
                    <a:pt x="618490" y="289560"/>
                  </a:lnTo>
                  <a:lnTo>
                    <a:pt x="603377" y="236347"/>
                  </a:lnTo>
                  <a:lnTo>
                    <a:pt x="590804" y="229997"/>
                  </a:lnTo>
                  <a:lnTo>
                    <a:pt x="560705" y="227838"/>
                  </a:lnTo>
                  <a:lnTo>
                    <a:pt x="595884" y="236347"/>
                  </a:lnTo>
                  <a:lnTo>
                    <a:pt x="599567" y="247015"/>
                  </a:lnTo>
                  <a:lnTo>
                    <a:pt x="599567" y="273558"/>
                  </a:lnTo>
                  <a:lnTo>
                    <a:pt x="588264" y="285242"/>
                  </a:lnTo>
                  <a:lnTo>
                    <a:pt x="563245" y="292735"/>
                  </a:lnTo>
                  <a:lnTo>
                    <a:pt x="460121" y="308737"/>
                  </a:lnTo>
                  <a:lnTo>
                    <a:pt x="452628" y="315087"/>
                  </a:lnTo>
                  <a:lnTo>
                    <a:pt x="608457" y="306578"/>
                  </a:lnTo>
                  <a:lnTo>
                    <a:pt x="633603" y="312928"/>
                  </a:lnTo>
                  <a:lnTo>
                    <a:pt x="646176" y="325755"/>
                  </a:lnTo>
                  <a:lnTo>
                    <a:pt x="647319" y="340614"/>
                  </a:lnTo>
                  <a:lnTo>
                    <a:pt x="643636" y="357632"/>
                  </a:lnTo>
                  <a:lnTo>
                    <a:pt x="625983" y="371475"/>
                  </a:lnTo>
                  <a:lnTo>
                    <a:pt x="607187" y="375793"/>
                  </a:lnTo>
                  <a:lnTo>
                    <a:pt x="604647" y="376809"/>
                  </a:lnTo>
                  <a:lnTo>
                    <a:pt x="636016" y="381127"/>
                  </a:lnTo>
                  <a:lnTo>
                    <a:pt x="647319" y="393827"/>
                  </a:lnTo>
                  <a:lnTo>
                    <a:pt x="654939" y="415163"/>
                  </a:lnTo>
                  <a:lnTo>
                    <a:pt x="653669" y="432181"/>
                  </a:lnTo>
                  <a:lnTo>
                    <a:pt x="648589" y="438531"/>
                  </a:lnTo>
                  <a:lnTo>
                    <a:pt x="623443" y="436372"/>
                  </a:lnTo>
                  <a:lnTo>
                    <a:pt x="555625" y="454533"/>
                  </a:lnTo>
                  <a:lnTo>
                    <a:pt x="489077" y="469392"/>
                  </a:lnTo>
                  <a:lnTo>
                    <a:pt x="587121" y="454533"/>
                  </a:lnTo>
                  <a:lnTo>
                    <a:pt x="619760" y="447040"/>
                  </a:lnTo>
                  <a:lnTo>
                    <a:pt x="641096" y="449199"/>
                  </a:lnTo>
                  <a:lnTo>
                    <a:pt x="651129" y="456565"/>
                  </a:lnTo>
                  <a:lnTo>
                    <a:pt x="653669" y="469392"/>
                  </a:lnTo>
                  <a:lnTo>
                    <a:pt x="652399" y="489585"/>
                  </a:lnTo>
                  <a:lnTo>
                    <a:pt x="646176" y="499237"/>
                  </a:lnTo>
                  <a:lnTo>
                    <a:pt x="623887" y="507555"/>
                  </a:lnTo>
                  <a:lnTo>
                    <a:pt x="618871" y="507365"/>
                  </a:lnTo>
                  <a:lnTo>
                    <a:pt x="601345" y="502031"/>
                  </a:lnTo>
                  <a:lnTo>
                    <a:pt x="568833" y="490347"/>
                  </a:lnTo>
                  <a:lnTo>
                    <a:pt x="528701" y="486156"/>
                  </a:lnTo>
                  <a:lnTo>
                    <a:pt x="488569" y="490347"/>
                  </a:lnTo>
                  <a:lnTo>
                    <a:pt x="453517" y="502031"/>
                  </a:lnTo>
                  <a:lnTo>
                    <a:pt x="419735" y="527431"/>
                  </a:lnTo>
                  <a:lnTo>
                    <a:pt x="397129" y="551815"/>
                  </a:lnTo>
                  <a:lnTo>
                    <a:pt x="315722" y="573024"/>
                  </a:lnTo>
                  <a:lnTo>
                    <a:pt x="258191" y="603758"/>
                  </a:lnTo>
                  <a:lnTo>
                    <a:pt x="210566" y="656717"/>
                  </a:lnTo>
                  <a:lnTo>
                    <a:pt x="175514" y="735203"/>
                  </a:lnTo>
                  <a:lnTo>
                    <a:pt x="170434" y="795528"/>
                  </a:lnTo>
                  <a:lnTo>
                    <a:pt x="155448" y="827405"/>
                  </a:lnTo>
                  <a:lnTo>
                    <a:pt x="157988" y="850646"/>
                  </a:lnTo>
                  <a:lnTo>
                    <a:pt x="170434" y="867664"/>
                  </a:lnTo>
                  <a:lnTo>
                    <a:pt x="164211" y="845312"/>
                  </a:lnTo>
                  <a:lnTo>
                    <a:pt x="164211" y="829437"/>
                  </a:lnTo>
                  <a:lnTo>
                    <a:pt x="180467" y="807212"/>
                  </a:lnTo>
                  <a:lnTo>
                    <a:pt x="185547" y="783971"/>
                  </a:lnTo>
                  <a:lnTo>
                    <a:pt x="186817" y="736219"/>
                  </a:lnTo>
                  <a:lnTo>
                    <a:pt x="204343" y="684276"/>
                  </a:lnTo>
                  <a:lnTo>
                    <a:pt x="228092" y="649351"/>
                  </a:lnTo>
                  <a:lnTo>
                    <a:pt x="269367" y="604774"/>
                  </a:lnTo>
                  <a:lnTo>
                    <a:pt x="313309" y="579374"/>
                  </a:lnTo>
                  <a:lnTo>
                    <a:pt x="392176" y="559308"/>
                  </a:lnTo>
                  <a:lnTo>
                    <a:pt x="365887" y="595249"/>
                  </a:lnTo>
                  <a:lnTo>
                    <a:pt x="305816" y="635508"/>
                  </a:lnTo>
                  <a:lnTo>
                    <a:pt x="370840" y="595249"/>
                  </a:lnTo>
                  <a:lnTo>
                    <a:pt x="410972" y="559308"/>
                  </a:lnTo>
                  <a:lnTo>
                    <a:pt x="453517" y="529590"/>
                  </a:lnTo>
                  <a:lnTo>
                    <a:pt x="507365" y="511556"/>
                  </a:lnTo>
                  <a:lnTo>
                    <a:pt x="551307" y="511556"/>
                  </a:lnTo>
                  <a:lnTo>
                    <a:pt x="593344" y="527964"/>
                  </a:lnTo>
                  <a:lnTo>
                    <a:pt x="587121" y="533273"/>
                  </a:lnTo>
                  <a:lnTo>
                    <a:pt x="556895" y="585343"/>
                  </a:lnTo>
                  <a:lnTo>
                    <a:pt x="599567" y="537464"/>
                  </a:lnTo>
                  <a:lnTo>
                    <a:pt x="648589" y="510921"/>
                  </a:lnTo>
                  <a:lnTo>
                    <a:pt x="713994" y="496062"/>
                  </a:lnTo>
                  <a:lnTo>
                    <a:pt x="766699" y="493903"/>
                  </a:lnTo>
                  <a:lnTo>
                    <a:pt x="830834" y="510921"/>
                  </a:lnTo>
                  <a:lnTo>
                    <a:pt x="882269" y="537464"/>
                  </a:lnTo>
                  <a:lnTo>
                    <a:pt x="912495" y="566293"/>
                  </a:lnTo>
                  <a:lnTo>
                    <a:pt x="945134" y="591820"/>
                  </a:lnTo>
                  <a:close/>
                </a:path>
                <a:path w="1280795" h="1447164">
                  <a:moveTo>
                    <a:pt x="1280414" y="949452"/>
                  </a:moveTo>
                  <a:lnTo>
                    <a:pt x="1165225" y="1140079"/>
                  </a:lnTo>
                  <a:lnTo>
                    <a:pt x="1088771" y="1289431"/>
                  </a:lnTo>
                  <a:lnTo>
                    <a:pt x="1074928" y="1301115"/>
                  </a:lnTo>
                  <a:lnTo>
                    <a:pt x="1051179" y="1278763"/>
                  </a:lnTo>
                  <a:lnTo>
                    <a:pt x="1084961" y="1198372"/>
                  </a:lnTo>
                  <a:lnTo>
                    <a:pt x="1084961" y="1146429"/>
                  </a:lnTo>
                  <a:lnTo>
                    <a:pt x="1047369" y="1028827"/>
                  </a:lnTo>
                  <a:lnTo>
                    <a:pt x="1054862" y="1118870"/>
                  </a:lnTo>
                  <a:lnTo>
                    <a:pt x="1042416" y="1167638"/>
                  </a:lnTo>
                  <a:lnTo>
                    <a:pt x="1014857" y="1193038"/>
                  </a:lnTo>
                  <a:lnTo>
                    <a:pt x="972185" y="1205738"/>
                  </a:lnTo>
                  <a:lnTo>
                    <a:pt x="934593" y="1205738"/>
                  </a:lnTo>
                  <a:lnTo>
                    <a:pt x="918337" y="1198372"/>
                  </a:lnTo>
                  <a:lnTo>
                    <a:pt x="942213" y="1164463"/>
                  </a:lnTo>
                  <a:lnTo>
                    <a:pt x="953389" y="1101979"/>
                  </a:lnTo>
                  <a:lnTo>
                    <a:pt x="924560" y="1161288"/>
                  </a:lnTo>
                  <a:lnTo>
                    <a:pt x="899541" y="1193038"/>
                  </a:lnTo>
                  <a:lnTo>
                    <a:pt x="867029" y="1208913"/>
                  </a:lnTo>
                  <a:lnTo>
                    <a:pt x="838200" y="1216279"/>
                  </a:lnTo>
                  <a:lnTo>
                    <a:pt x="816864" y="1216279"/>
                  </a:lnTo>
                  <a:lnTo>
                    <a:pt x="869442" y="1236472"/>
                  </a:lnTo>
                  <a:lnTo>
                    <a:pt x="890778" y="1243838"/>
                  </a:lnTo>
                  <a:lnTo>
                    <a:pt x="869442" y="1275588"/>
                  </a:lnTo>
                  <a:lnTo>
                    <a:pt x="826897" y="1275588"/>
                  </a:lnTo>
                  <a:lnTo>
                    <a:pt x="873252" y="1304290"/>
                  </a:lnTo>
                  <a:lnTo>
                    <a:pt x="944626" y="1304290"/>
                  </a:lnTo>
                  <a:lnTo>
                    <a:pt x="959739" y="1275588"/>
                  </a:lnTo>
                  <a:lnTo>
                    <a:pt x="1042416" y="1289431"/>
                  </a:lnTo>
                  <a:lnTo>
                    <a:pt x="1074928" y="1321181"/>
                  </a:lnTo>
                  <a:lnTo>
                    <a:pt x="1074928" y="1345565"/>
                  </a:lnTo>
                  <a:lnTo>
                    <a:pt x="1054862" y="1385824"/>
                  </a:lnTo>
                  <a:lnTo>
                    <a:pt x="1088771" y="1365631"/>
                  </a:lnTo>
                  <a:lnTo>
                    <a:pt x="1102487" y="1334897"/>
                  </a:lnTo>
                  <a:lnTo>
                    <a:pt x="1117600" y="1331722"/>
                  </a:lnTo>
                  <a:lnTo>
                    <a:pt x="1084961" y="1306322"/>
                  </a:lnTo>
                  <a:lnTo>
                    <a:pt x="1102487" y="1293622"/>
                  </a:lnTo>
                  <a:lnTo>
                    <a:pt x="1160145" y="1289431"/>
                  </a:lnTo>
                  <a:lnTo>
                    <a:pt x="1106297" y="1286256"/>
                  </a:lnTo>
                  <a:lnTo>
                    <a:pt x="1135126" y="1265047"/>
                  </a:lnTo>
                  <a:lnTo>
                    <a:pt x="1280414" y="9494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47771" y="3084575"/>
              <a:ext cx="181609" cy="204724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2002536" y="3180587"/>
              <a:ext cx="1250315" cy="262890"/>
            </a:xfrm>
            <a:custGeom>
              <a:avLst/>
              <a:gdLst/>
              <a:ahLst/>
              <a:cxnLst/>
              <a:rect l="l" t="t" r="r" b="b"/>
              <a:pathLst>
                <a:path w="1250314" h="262889">
                  <a:moveTo>
                    <a:pt x="1249934" y="26543"/>
                  </a:moveTo>
                  <a:lnTo>
                    <a:pt x="1134618" y="47879"/>
                  </a:lnTo>
                  <a:lnTo>
                    <a:pt x="1086993" y="92456"/>
                  </a:lnTo>
                  <a:lnTo>
                    <a:pt x="1053084" y="113792"/>
                  </a:lnTo>
                  <a:lnTo>
                    <a:pt x="1014222" y="164719"/>
                  </a:lnTo>
                  <a:lnTo>
                    <a:pt x="932688" y="188214"/>
                  </a:lnTo>
                  <a:lnTo>
                    <a:pt x="720725" y="230632"/>
                  </a:lnTo>
                  <a:lnTo>
                    <a:pt x="663067" y="230632"/>
                  </a:lnTo>
                  <a:lnTo>
                    <a:pt x="595376" y="206248"/>
                  </a:lnTo>
                  <a:lnTo>
                    <a:pt x="459994" y="138176"/>
                  </a:lnTo>
                  <a:lnTo>
                    <a:pt x="433578" y="103124"/>
                  </a:lnTo>
                  <a:lnTo>
                    <a:pt x="417322" y="64897"/>
                  </a:lnTo>
                  <a:lnTo>
                    <a:pt x="367157" y="26543"/>
                  </a:lnTo>
                  <a:lnTo>
                    <a:pt x="395986" y="10668"/>
                  </a:lnTo>
                  <a:lnTo>
                    <a:pt x="449961" y="10668"/>
                  </a:lnTo>
                  <a:lnTo>
                    <a:pt x="492506" y="30861"/>
                  </a:lnTo>
                  <a:lnTo>
                    <a:pt x="521335" y="71247"/>
                  </a:lnTo>
                  <a:lnTo>
                    <a:pt x="515112" y="79756"/>
                  </a:lnTo>
                  <a:lnTo>
                    <a:pt x="592836" y="98806"/>
                  </a:lnTo>
                  <a:lnTo>
                    <a:pt x="615442" y="113792"/>
                  </a:lnTo>
                  <a:lnTo>
                    <a:pt x="663067" y="123317"/>
                  </a:lnTo>
                  <a:lnTo>
                    <a:pt x="694436" y="141351"/>
                  </a:lnTo>
                  <a:lnTo>
                    <a:pt x="727075" y="130810"/>
                  </a:lnTo>
                  <a:lnTo>
                    <a:pt x="803529" y="113792"/>
                  </a:lnTo>
                  <a:lnTo>
                    <a:pt x="720725" y="123317"/>
                  </a:lnTo>
                  <a:lnTo>
                    <a:pt x="700659" y="127635"/>
                  </a:lnTo>
                  <a:lnTo>
                    <a:pt x="663067" y="110617"/>
                  </a:lnTo>
                  <a:lnTo>
                    <a:pt x="556514" y="76581"/>
                  </a:lnTo>
                  <a:lnTo>
                    <a:pt x="532638" y="71247"/>
                  </a:lnTo>
                  <a:lnTo>
                    <a:pt x="515112" y="41402"/>
                  </a:lnTo>
                  <a:lnTo>
                    <a:pt x="478790" y="13843"/>
                  </a:lnTo>
                  <a:lnTo>
                    <a:pt x="436118" y="0"/>
                  </a:lnTo>
                  <a:lnTo>
                    <a:pt x="392176" y="0"/>
                  </a:lnTo>
                  <a:lnTo>
                    <a:pt x="347091" y="26543"/>
                  </a:lnTo>
                  <a:lnTo>
                    <a:pt x="363347" y="38227"/>
                  </a:lnTo>
                  <a:lnTo>
                    <a:pt x="411099" y="79756"/>
                  </a:lnTo>
                  <a:lnTo>
                    <a:pt x="411099" y="88265"/>
                  </a:lnTo>
                  <a:lnTo>
                    <a:pt x="329565" y="88265"/>
                  </a:lnTo>
                  <a:lnTo>
                    <a:pt x="281940" y="68072"/>
                  </a:lnTo>
                  <a:lnTo>
                    <a:pt x="269367" y="41402"/>
                  </a:lnTo>
                  <a:lnTo>
                    <a:pt x="269367" y="88265"/>
                  </a:lnTo>
                  <a:lnTo>
                    <a:pt x="217932" y="98806"/>
                  </a:lnTo>
                  <a:lnTo>
                    <a:pt x="220624" y="99390"/>
                  </a:lnTo>
                  <a:lnTo>
                    <a:pt x="160020" y="91440"/>
                  </a:lnTo>
                  <a:lnTo>
                    <a:pt x="78740" y="101092"/>
                  </a:lnTo>
                  <a:lnTo>
                    <a:pt x="0" y="130175"/>
                  </a:lnTo>
                  <a:lnTo>
                    <a:pt x="84963" y="118237"/>
                  </a:lnTo>
                  <a:lnTo>
                    <a:pt x="178689" y="104394"/>
                  </a:lnTo>
                  <a:lnTo>
                    <a:pt x="194945" y="120396"/>
                  </a:lnTo>
                  <a:lnTo>
                    <a:pt x="237490" y="155956"/>
                  </a:lnTo>
                  <a:lnTo>
                    <a:pt x="226187" y="133350"/>
                  </a:lnTo>
                  <a:lnTo>
                    <a:pt x="231267" y="118237"/>
                  </a:lnTo>
                  <a:lnTo>
                    <a:pt x="283718" y="114046"/>
                  </a:lnTo>
                  <a:lnTo>
                    <a:pt x="257289" y="107213"/>
                  </a:lnTo>
                  <a:lnTo>
                    <a:pt x="288163" y="113792"/>
                  </a:lnTo>
                  <a:lnTo>
                    <a:pt x="347091" y="138176"/>
                  </a:lnTo>
                  <a:lnTo>
                    <a:pt x="385953" y="158369"/>
                  </a:lnTo>
                  <a:lnTo>
                    <a:pt x="431165" y="168021"/>
                  </a:lnTo>
                  <a:lnTo>
                    <a:pt x="456184" y="164719"/>
                  </a:lnTo>
                  <a:lnTo>
                    <a:pt x="466217" y="158369"/>
                  </a:lnTo>
                  <a:lnTo>
                    <a:pt x="592836" y="215773"/>
                  </a:lnTo>
                  <a:lnTo>
                    <a:pt x="617982" y="220091"/>
                  </a:lnTo>
                  <a:lnTo>
                    <a:pt x="630428" y="234950"/>
                  </a:lnTo>
                  <a:lnTo>
                    <a:pt x="605409" y="241300"/>
                  </a:lnTo>
                  <a:lnTo>
                    <a:pt x="565277" y="239141"/>
                  </a:lnTo>
                  <a:lnTo>
                    <a:pt x="507619" y="230632"/>
                  </a:lnTo>
                  <a:lnTo>
                    <a:pt x="453644" y="230632"/>
                  </a:lnTo>
                  <a:lnTo>
                    <a:pt x="413512" y="234950"/>
                  </a:lnTo>
                  <a:lnTo>
                    <a:pt x="395986" y="230632"/>
                  </a:lnTo>
                  <a:lnTo>
                    <a:pt x="334518" y="206248"/>
                  </a:lnTo>
                  <a:lnTo>
                    <a:pt x="290703" y="188214"/>
                  </a:lnTo>
                  <a:lnTo>
                    <a:pt x="256794" y="161544"/>
                  </a:lnTo>
                  <a:lnTo>
                    <a:pt x="298196" y="199898"/>
                  </a:lnTo>
                  <a:lnTo>
                    <a:pt x="401066" y="241300"/>
                  </a:lnTo>
                  <a:lnTo>
                    <a:pt x="449961" y="244475"/>
                  </a:lnTo>
                  <a:lnTo>
                    <a:pt x="511302" y="241300"/>
                  </a:lnTo>
                  <a:lnTo>
                    <a:pt x="595376" y="254127"/>
                  </a:lnTo>
                  <a:lnTo>
                    <a:pt x="644271" y="262636"/>
                  </a:lnTo>
                  <a:lnTo>
                    <a:pt x="681863" y="262636"/>
                  </a:lnTo>
                  <a:lnTo>
                    <a:pt x="720725" y="254127"/>
                  </a:lnTo>
                  <a:lnTo>
                    <a:pt x="750824" y="244475"/>
                  </a:lnTo>
                  <a:lnTo>
                    <a:pt x="796036" y="227457"/>
                  </a:lnTo>
                  <a:lnTo>
                    <a:pt x="1016762" y="181737"/>
                  </a:lnTo>
                  <a:lnTo>
                    <a:pt x="1063117" y="168021"/>
                  </a:lnTo>
                  <a:lnTo>
                    <a:pt x="1094486" y="144526"/>
                  </a:lnTo>
                  <a:lnTo>
                    <a:pt x="1236218" y="41402"/>
                  </a:lnTo>
                  <a:lnTo>
                    <a:pt x="1249934" y="265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86939" y="3105911"/>
              <a:ext cx="177037" cy="98043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2961131" y="2481071"/>
              <a:ext cx="87630" cy="418465"/>
            </a:xfrm>
            <a:custGeom>
              <a:avLst/>
              <a:gdLst/>
              <a:ahLst/>
              <a:cxnLst/>
              <a:rect l="l" t="t" r="r" b="b"/>
              <a:pathLst>
                <a:path w="87630" h="418464">
                  <a:moveTo>
                    <a:pt x="0" y="0"/>
                  </a:moveTo>
                  <a:lnTo>
                    <a:pt x="24892" y="38226"/>
                  </a:lnTo>
                  <a:lnTo>
                    <a:pt x="37337" y="83819"/>
                  </a:lnTo>
                  <a:lnTo>
                    <a:pt x="37337" y="106044"/>
                  </a:lnTo>
                  <a:lnTo>
                    <a:pt x="48513" y="136905"/>
                  </a:lnTo>
                  <a:lnTo>
                    <a:pt x="60960" y="172974"/>
                  </a:lnTo>
                  <a:lnTo>
                    <a:pt x="73406" y="220725"/>
                  </a:lnTo>
                  <a:lnTo>
                    <a:pt x="78486" y="280162"/>
                  </a:lnTo>
                  <a:lnTo>
                    <a:pt x="75945" y="328929"/>
                  </a:lnTo>
                  <a:lnTo>
                    <a:pt x="69723" y="418083"/>
                  </a:lnTo>
                  <a:lnTo>
                    <a:pt x="73406" y="375538"/>
                  </a:lnTo>
                  <a:lnTo>
                    <a:pt x="84709" y="308737"/>
                  </a:lnTo>
                  <a:lnTo>
                    <a:pt x="87122" y="238760"/>
                  </a:lnTo>
                  <a:lnTo>
                    <a:pt x="73406" y="178307"/>
                  </a:lnTo>
                  <a:lnTo>
                    <a:pt x="53593" y="131572"/>
                  </a:lnTo>
                  <a:lnTo>
                    <a:pt x="51054" y="86994"/>
                  </a:lnTo>
                  <a:lnTo>
                    <a:pt x="36068" y="424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2444496" y="2525267"/>
              <a:ext cx="341630" cy="578485"/>
            </a:xfrm>
            <a:custGeom>
              <a:avLst/>
              <a:gdLst/>
              <a:ahLst/>
              <a:cxnLst/>
              <a:rect l="l" t="t" r="r" b="b"/>
              <a:pathLst>
                <a:path w="341630" h="578485">
                  <a:moveTo>
                    <a:pt x="341630" y="368173"/>
                  </a:moveTo>
                  <a:lnTo>
                    <a:pt x="331597" y="327787"/>
                  </a:lnTo>
                  <a:lnTo>
                    <a:pt x="306451" y="293751"/>
                  </a:lnTo>
                  <a:lnTo>
                    <a:pt x="278892" y="265722"/>
                  </a:lnTo>
                  <a:lnTo>
                    <a:pt x="278892" y="404241"/>
                  </a:lnTo>
                  <a:lnTo>
                    <a:pt x="277622" y="429768"/>
                  </a:lnTo>
                  <a:lnTo>
                    <a:pt x="263779" y="445643"/>
                  </a:lnTo>
                  <a:lnTo>
                    <a:pt x="234823" y="466852"/>
                  </a:lnTo>
                  <a:lnTo>
                    <a:pt x="192151" y="477520"/>
                  </a:lnTo>
                  <a:lnTo>
                    <a:pt x="181127" y="478523"/>
                  </a:lnTo>
                  <a:lnTo>
                    <a:pt x="185420" y="426085"/>
                  </a:lnTo>
                  <a:lnTo>
                    <a:pt x="194043" y="330466"/>
                  </a:lnTo>
                  <a:lnTo>
                    <a:pt x="217297" y="338455"/>
                  </a:lnTo>
                  <a:lnTo>
                    <a:pt x="252476" y="357505"/>
                  </a:lnTo>
                  <a:lnTo>
                    <a:pt x="270002" y="378714"/>
                  </a:lnTo>
                  <a:lnTo>
                    <a:pt x="278892" y="404241"/>
                  </a:lnTo>
                  <a:lnTo>
                    <a:pt x="278892" y="265722"/>
                  </a:lnTo>
                  <a:lnTo>
                    <a:pt x="270002" y="256667"/>
                  </a:lnTo>
                  <a:lnTo>
                    <a:pt x="221107" y="228981"/>
                  </a:lnTo>
                  <a:lnTo>
                    <a:pt x="203898" y="221322"/>
                  </a:lnTo>
                  <a:lnTo>
                    <a:pt x="207772" y="178562"/>
                  </a:lnTo>
                  <a:lnTo>
                    <a:pt x="208457" y="81178"/>
                  </a:lnTo>
                  <a:lnTo>
                    <a:pt x="227330" y="84582"/>
                  </a:lnTo>
                  <a:lnTo>
                    <a:pt x="248666" y="100457"/>
                  </a:lnTo>
                  <a:lnTo>
                    <a:pt x="258699" y="121666"/>
                  </a:lnTo>
                  <a:lnTo>
                    <a:pt x="252476" y="143002"/>
                  </a:lnTo>
                  <a:lnTo>
                    <a:pt x="252476" y="158877"/>
                  </a:lnTo>
                  <a:lnTo>
                    <a:pt x="261239" y="169545"/>
                  </a:lnTo>
                  <a:lnTo>
                    <a:pt x="278892" y="178054"/>
                  </a:lnTo>
                  <a:lnTo>
                    <a:pt x="306451" y="178054"/>
                  </a:lnTo>
                  <a:lnTo>
                    <a:pt x="320294" y="164211"/>
                  </a:lnTo>
                  <a:lnTo>
                    <a:pt x="329057" y="137668"/>
                  </a:lnTo>
                  <a:lnTo>
                    <a:pt x="327787" y="116459"/>
                  </a:lnTo>
                  <a:lnTo>
                    <a:pt x="315214" y="91948"/>
                  </a:lnTo>
                  <a:lnTo>
                    <a:pt x="297688" y="68580"/>
                  </a:lnTo>
                  <a:lnTo>
                    <a:pt x="273812" y="52705"/>
                  </a:lnTo>
                  <a:lnTo>
                    <a:pt x="239903" y="44196"/>
                  </a:lnTo>
                  <a:lnTo>
                    <a:pt x="208724" y="44196"/>
                  </a:lnTo>
                  <a:lnTo>
                    <a:pt x="209042" y="0"/>
                  </a:lnTo>
                  <a:lnTo>
                    <a:pt x="166878" y="0"/>
                  </a:lnTo>
                  <a:lnTo>
                    <a:pt x="165963" y="48552"/>
                  </a:lnTo>
                  <a:lnTo>
                    <a:pt x="165404" y="48704"/>
                  </a:lnTo>
                  <a:lnTo>
                    <a:pt x="165404" y="78232"/>
                  </a:lnTo>
                  <a:lnTo>
                    <a:pt x="164338" y="135001"/>
                  </a:lnTo>
                  <a:lnTo>
                    <a:pt x="159893" y="201701"/>
                  </a:lnTo>
                  <a:lnTo>
                    <a:pt x="154432" y="199263"/>
                  </a:lnTo>
                  <a:lnTo>
                    <a:pt x="118110" y="181229"/>
                  </a:lnTo>
                  <a:lnTo>
                    <a:pt x="102997" y="156718"/>
                  </a:lnTo>
                  <a:lnTo>
                    <a:pt x="102997" y="132334"/>
                  </a:lnTo>
                  <a:lnTo>
                    <a:pt x="109220" y="109982"/>
                  </a:lnTo>
                  <a:lnTo>
                    <a:pt x="130683" y="91948"/>
                  </a:lnTo>
                  <a:lnTo>
                    <a:pt x="162052" y="78232"/>
                  </a:lnTo>
                  <a:lnTo>
                    <a:pt x="165404" y="78232"/>
                  </a:lnTo>
                  <a:lnTo>
                    <a:pt x="165404" y="48704"/>
                  </a:lnTo>
                  <a:lnTo>
                    <a:pt x="87884" y="81407"/>
                  </a:lnTo>
                  <a:lnTo>
                    <a:pt x="56515" y="114300"/>
                  </a:lnTo>
                  <a:lnTo>
                    <a:pt x="37719" y="151511"/>
                  </a:lnTo>
                  <a:lnTo>
                    <a:pt x="35179" y="196088"/>
                  </a:lnTo>
                  <a:lnTo>
                    <a:pt x="45212" y="232156"/>
                  </a:lnTo>
                  <a:lnTo>
                    <a:pt x="62865" y="256667"/>
                  </a:lnTo>
                  <a:lnTo>
                    <a:pt x="94234" y="286385"/>
                  </a:lnTo>
                  <a:lnTo>
                    <a:pt x="143129" y="312928"/>
                  </a:lnTo>
                  <a:lnTo>
                    <a:pt x="152273" y="316077"/>
                  </a:lnTo>
                  <a:lnTo>
                    <a:pt x="149479" y="358140"/>
                  </a:lnTo>
                  <a:lnTo>
                    <a:pt x="138366" y="478955"/>
                  </a:lnTo>
                  <a:lnTo>
                    <a:pt x="123063" y="477520"/>
                  </a:lnTo>
                  <a:lnTo>
                    <a:pt x="87884" y="463677"/>
                  </a:lnTo>
                  <a:lnTo>
                    <a:pt x="62865" y="442468"/>
                  </a:lnTo>
                  <a:lnTo>
                    <a:pt x="51435" y="416941"/>
                  </a:lnTo>
                  <a:lnTo>
                    <a:pt x="77851" y="416941"/>
                  </a:lnTo>
                  <a:lnTo>
                    <a:pt x="97917" y="396748"/>
                  </a:lnTo>
                  <a:lnTo>
                    <a:pt x="102997" y="371348"/>
                  </a:lnTo>
                  <a:lnTo>
                    <a:pt x="90424" y="348996"/>
                  </a:lnTo>
                  <a:lnTo>
                    <a:pt x="62865" y="341630"/>
                  </a:lnTo>
                  <a:lnTo>
                    <a:pt x="35179" y="345821"/>
                  </a:lnTo>
                  <a:lnTo>
                    <a:pt x="11303" y="368173"/>
                  </a:lnTo>
                  <a:lnTo>
                    <a:pt x="0" y="396748"/>
                  </a:lnTo>
                  <a:lnTo>
                    <a:pt x="2540" y="427609"/>
                  </a:lnTo>
                  <a:lnTo>
                    <a:pt x="16383" y="466852"/>
                  </a:lnTo>
                  <a:lnTo>
                    <a:pt x="51435" y="498729"/>
                  </a:lnTo>
                  <a:lnTo>
                    <a:pt x="90424" y="514731"/>
                  </a:lnTo>
                  <a:lnTo>
                    <a:pt x="133096" y="523240"/>
                  </a:lnTo>
                  <a:lnTo>
                    <a:pt x="134289" y="523240"/>
                  </a:lnTo>
                  <a:lnTo>
                    <a:pt x="129540" y="574929"/>
                  </a:lnTo>
                  <a:lnTo>
                    <a:pt x="172974" y="578104"/>
                  </a:lnTo>
                  <a:lnTo>
                    <a:pt x="177469" y="523201"/>
                  </a:lnTo>
                  <a:lnTo>
                    <a:pt x="229870" y="514731"/>
                  </a:lnTo>
                  <a:lnTo>
                    <a:pt x="263779" y="500888"/>
                  </a:lnTo>
                  <a:lnTo>
                    <a:pt x="293878" y="477520"/>
                  </a:lnTo>
                  <a:lnTo>
                    <a:pt x="320294" y="445643"/>
                  </a:lnTo>
                  <a:lnTo>
                    <a:pt x="334137" y="410591"/>
                  </a:lnTo>
                  <a:lnTo>
                    <a:pt x="341630" y="368173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 descr=""/>
          <p:cNvSpPr txBox="1"/>
          <p:nvPr/>
        </p:nvSpPr>
        <p:spPr>
          <a:xfrm>
            <a:off x="661822" y="3729354"/>
            <a:ext cx="367919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Is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cash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sufficient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to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pay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bills?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86474" y="1773500"/>
            <a:ext cx="2588981" cy="921452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6440551" y="3000247"/>
            <a:ext cx="431038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04545" marR="5080" indent="-7924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Calibri"/>
                <a:cs typeface="Calibri"/>
              </a:rPr>
              <a:t>What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is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cost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manufacturing </a:t>
            </a:r>
            <a:r>
              <a:rPr dirty="0" sz="2400" b="1">
                <a:latin typeface="Calibri"/>
                <a:cs typeface="Calibri"/>
              </a:rPr>
              <a:t>each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unit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product?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87425" y="5755335"/>
            <a:ext cx="4556760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68475" marR="5080" indent="-175641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Can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we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afford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to</a:t>
            </a:r>
            <a:r>
              <a:rPr dirty="0" sz="2000" spc="-6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give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employees</a:t>
            </a:r>
            <a:r>
              <a:rPr dirty="0" sz="2000" spc="-6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pay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raises </a:t>
            </a:r>
            <a:r>
              <a:rPr dirty="0" sz="2000" b="1">
                <a:latin typeface="Calibri"/>
                <a:cs typeface="Calibri"/>
              </a:rPr>
              <a:t>this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year?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00783" y="4153716"/>
            <a:ext cx="1700616" cy="1420602"/>
          </a:xfrm>
          <a:prstGeom prst="rect">
            <a:avLst/>
          </a:prstGeom>
        </p:spPr>
      </p:pic>
      <p:grpSp>
        <p:nvGrpSpPr>
          <p:cNvPr id="21" name="object 21" descr=""/>
          <p:cNvGrpSpPr/>
          <p:nvPr/>
        </p:nvGrpSpPr>
        <p:grpSpPr>
          <a:xfrm>
            <a:off x="7169474" y="3847243"/>
            <a:ext cx="3017520" cy="1628139"/>
            <a:chOff x="7169474" y="3847243"/>
            <a:chExt cx="3017520" cy="1628139"/>
          </a:xfrm>
        </p:grpSpPr>
        <p:pic>
          <p:nvPicPr>
            <p:cNvPr id="22" name="object 2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69474" y="3847243"/>
              <a:ext cx="3017417" cy="162766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208459" y="5166083"/>
              <a:ext cx="58478" cy="30385"/>
            </a:xfrm>
            <a:prstGeom prst="rect">
              <a:avLst/>
            </a:prstGeom>
          </p:spPr>
        </p:pic>
        <p:sp>
          <p:nvSpPr>
            <p:cNvPr id="24" name="object 24" descr=""/>
            <p:cNvSpPr/>
            <p:nvPr/>
          </p:nvSpPr>
          <p:spPr>
            <a:xfrm>
              <a:off x="7213332" y="5196470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247446" y="5166082"/>
              <a:ext cx="10160" cy="10160"/>
            </a:xfrm>
            <a:custGeom>
              <a:avLst/>
              <a:gdLst/>
              <a:ahLst/>
              <a:cxnLst/>
              <a:rect l="l" t="t" r="r" b="b"/>
              <a:pathLst>
                <a:path w="10159" h="10160">
                  <a:moveTo>
                    <a:pt x="0" y="10129"/>
                  </a:moveTo>
                  <a:lnTo>
                    <a:pt x="9747" y="10129"/>
                  </a:lnTo>
                  <a:lnTo>
                    <a:pt x="9747" y="0"/>
                  </a:lnTo>
                  <a:lnTo>
                    <a:pt x="0" y="0"/>
                  </a:lnTo>
                  <a:lnTo>
                    <a:pt x="0" y="10129"/>
                  </a:lnTo>
                  <a:close/>
                </a:path>
              </a:pathLst>
            </a:custGeom>
            <a:solidFill>
              <a:srgbClr val="FFD9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500858" y="5166082"/>
              <a:ext cx="68232" cy="50645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7520347" y="5171147"/>
              <a:ext cx="39370" cy="0"/>
            </a:xfrm>
            <a:custGeom>
              <a:avLst/>
              <a:gdLst/>
              <a:ahLst/>
              <a:cxnLst/>
              <a:rect l="l" t="t" r="r" b="b"/>
              <a:pathLst>
                <a:path w="39370" h="0">
                  <a:moveTo>
                    <a:pt x="0" y="0"/>
                  </a:moveTo>
                  <a:lnTo>
                    <a:pt x="38986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7510609" y="5191405"/>
              <a:ext cx="59055" cy="0"/>
            </a:xfrm>
            <a:custGeom>
              <a:avLst/>
              <a:gdLst/>
              <a:ahLst/>
              <a:cxnLst/>
              <a:rect l="l" t="t" r="r" b="b"/>
              <a:pathLst>
                <a:path w="59054" h="0">
                  <a:moveTo>
                    <a:pt x="0" y="0"/>
                  </a:moveTo>
                  <a:lnTo>
                    <a:pt x="58480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7500858" y="5201534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7534972" y="5176212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27952" y="4730585"/>
              <a:ext cx="29240" cy="20258"/>
            </a:xfrm>
            <a:prstGeom prst="rect">
              <a:avLst/>
            </a:prstGeom>
          </p:spPr>
        </p:pic>
        <p:sp>
          <p:nvSpPr>
            <p:cNvPr id="32" name="object 32" descr=""/>
            <p:cNvSpPr/>
            <p:nvPr/>
          </p:nvSpPr>
          <p:spPr>
            <a:xfrm>
              <a:off x="7237698" y="4735650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7232825" y="4740715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7257186" y="4690084"/>
              <a:ext cx="59055" cy="40640"/>
            </a:xfrm>
            <a:custGeom>
              <a:avLst/>
              <a:gdLst/>
              <a:ahLst/>
              <a:cxnLst/>
              <a:rect l="l" t="t" r="r" b="b"/>
              <a:pathLst>
                <a:path w="59054" h="40639">
                  <a:moveTo>
                    <a:pt x="58483" y="20243"/>
                  </a:moveTo>
                  <a:lnTo>
                    <a:pt x="38976" y="20243"/>
                  </a:lnTo>
                  <a:lnTo>
                    <a:pt x="29248" y="10134"/>
                  </a:lnTo>
                  <a:lnTo>
                    <a:pt x="29248" y="6807"/>
                  </a:lnTo>
                  <a:lnTo>
                    <a:pt x="22694" y="0"/>
                  </a:lnTo>
                  <a:lnTo>
                    <a:pt x="6540" y="0"/>
                  </a:lnTo>
                  <a:lnTo>
                    <a:pt x="0" y="6807"/>
                  </a:lnTo>
                  <a:lnTo>
                    <a:pt x="0" y="23583"/>
                  </a:lnTo>
                  <a:lnTo>
                    <a:pt x="6540" y="30378"/>
                  </a:lnTo>
                  <a:lnTo>
                    <a:pt x="22694" y="30378"/>
                  </a:lnTo>
                  <a:lnTo>
                    <a:pt x="29248" y="23583"/>
                  </a:lnTo>
                  <a:lnTo>
                    <a:pt x="29248" y="40513"/>
                  </a:lnTo>
                  <a:lnTo>
                    <a:pt x="38976" y="30378"/>
                  </a:lnTo>
                  <a:lnTo>
                    <a:pt x="48729" y="30378"/>
                  </a:lnTo>
                  <a:lnTo>
                    <a:pt x="58483" y="202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266927" y="4700219"/>
              <a:ext cx="380365" cy="40640"/>
            </a:xfrm>
            <a:custGeom>
              <a:avLst/>
              <a:gdLst/>
              <a:ahLst/>
              <a:cxnLst/>
              <a:rect l="l" t="t" r="r" b="b"/>
              <a:pathLst>
                <a:path w="380365" h="40639">
                  <a:moveTo>
                    <a:pt x="9753" y="4521"/>
                  </a:moveTo>
                  <a:lnTo>
                    <a:pt x="7569" y="0"/>
                  </a:lnTo>
                  <a:lnTo>
                    <a:pt x="2184" y="0"/>
                  </a:lnTo>
                  <a:lnTo>
                    <a:pt x="0" y="4521"/>
                  </a:lnTo>
                  <a:lnTo>
                    <a:pt x="0" y="15709"/>
                  </a:lnTo>
                  <a:lnTo>
                    <a:pt x="2184" y="20243"/>
                  </a:lnTo>
                  <a:lnTo>
                    <a:pt x="7569" y="20243"/>
                  </a:lnTo>
                  <a:lnTo>
                    <a:pt x="9753" y="15709"/>
                  </a:lnTo>
                  <a:lnTo>
                    <a:pt x="9753" y="10109"/>
                  </a:lnTo>
                  <a:lnTo>
                    <a:pt x="9753" y="4521"/>
                  </a:lnTo>
                  <a:close/>
                </a:path>
                <a:path w="380365" h="40639">
                  <a:moveTo>
                    <a:pt x="380123" y="20243"/>
                  </a:moveTo>
                  <a:lnTo>
                    <a:pt x="350888" y="20243"/>
                  </a:lnTo>
                  <a:lnTo>
                    <a:pt x="350888" y="40500"/>
                  </a:lnTo>
                  <a:lnTo>
                    <a:pt x="380123" y="40500"/>
                  </a:lnTo>
                  <a:lnTo>
                    <a:pt x="380123" y="202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7617820" y="4725521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7617820" y="4735650"/>
              <a:ext cx="29845" cy="0"/>
            </a:xfrm>
            <a:custGeom>
              <a:avLst/>
              <a:gdLst/>
              <a:ahLst/>
              <a:cxnLst/>
              <a:rect l="l" t="t" r="r" b="b"/>
              <a:pathLst>
                <a:path w="29845" h="0">
                  <a:moveTo>
                    <a:pt x="0" y="0"/>
                  </a:moveTo>
                  <a:lnTo>
                    <a:pt x="29239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7617820" y="4725521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7578827" y="4679962"/>
              <a:ext cx="59055" cy="30480"/>
            </a:xfrm>
            <a:custGeom>
              <a:avLst/>
              <a:gdLst/>
              <a:ahLst/>
              <a:cxnLst/>
              <a:rect l="l" t="t" r="r" b="b"/>
              <a:pathLst>
                <a:path w="59054" h="30479">
                  <a:moveTo>
                    <a:pt x="58470" y="20256"/>
                  </a:moveTo>
                  <a:lnTo>
                    <a:pt x="48729" y="10121"/>
                  </a:lnTo>
                  <a:lnTo>
                    <a:pt x="29235" y="10121"/>
                  </a:lnTo>
                  <a:lnTo>
                    <a:pt x="29235" y="6794"/>
                  </a:lnTo>
                  <a:lnTo>
                    <a:pt x="29235" y="0"/>
                  </a:lnTo>
                  <a:lnTo>
                    <a:pt x="22694" y="0"/>
                  </a:lnTo>
                  <a:lnTo>
                    <a:pt x="19481" y="0"/>
                  </a:lnTo>
                  <a:lnTo>
                    <a:pt x="6540" y="0"/>
                  </a:lnTo>
                  <a:lnTo>
                    <a:pt x="0" y="6794"/>
                  </a:lnTo>
                  <a:lnTo>
                    <a:pt x="0" y="23571"/>
                  </a:lnTo>
                  <a:lnTo>
                    <a:pt x="6540" y="30365"/>
                  </a:lnTo>
                  <a:lnTo>
                    <a:pt x="19481" y="30365"/>
                  </a:lnTo>
                  <a:lnTo>
                    <a:pt x="22694" y="30365"/>
                  </a:lnTo>
                  <a:lnTo>
                    <a:pt x="29235" y="30365"/>
                  </a:lnTo>
                  <a:lnTo>
                    <a:pt x="48729" y="20256"/>
                  </a:lnTo>
                  <a:lnTo>
                    <a:pt x="58470" y="202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7588579" y="4679953"/>
              <a:ext cx="10160" cy="20320"/>
            </a:xfrm>
            <a:custGeom>
              <a:avLst/>
              <a:gdLst/>
              <a:ahLst/>
              <a:cxnLst/>
              <a:rect l="l" t="t" r="r" b="b"/>
              <a:pathLst>
                <a:path w="10159" h="20320">
                  <a:moveTo>
                    <a:pt x="7561" y="0"/>
                  </a:moveTo>
                  <a:lnTo>
                    <a:pt x="2177" y="0"/>
                  </a:lnTo>
                  <a:lnTo>
                    <a:pt x="0" y="4527"/>
                  </a:lnTo>
                  <a:lnTo>
                    <a:pt x="0" y="15717"/>
                  </a:lnTo>
                  <a:lnTo>
                    <a:pt x="2177" y="20258"/>
                  </a:lnTo>
                  <a:lnTo>
                    <a:pt x="7561" y="20258"/>
                  </a:lnTo>
                  <a:lnTo>
                    <a:pt x="9738" y="15717"/>
                  </a:lnTo>
                  <a:lnTo>
                    <a:pt x="9738" y="10129"/>
                  </a:lnTo>
                  <a:lnTo>
                    <a:pt x="9738" y="4527"/>
                  </a:lnTo>
                  <a:lnTo>
                    <a:pt x="756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7218206" y="4730585"/>
              <a:ext cx="400050" cy="30480"/>
            </a:xfrm>
            <a:custGeom>
              <a:avLst/>
              <a:gdLst/>
              <a:ahLst/>
              <a:cxnLst/>
              <a:rect l="l" t="t" r="r" b="b"/>
              <a:pathLst>
                <a:path w="400050" h="30479">
                  <a:moveTo>
                    <a:pt x="292402" y="10129"/>
                  </a:moveTo>
                  <a:lnTo>
                    <a:pt x="29239" y="10129"/>
                  </a:lnTo>
                  <a:lnTo>
                    <a:pt x="9746" y="20258"/>
                  </a:lnTo>
                  <a:lnTo>
                    <a:pt x="0" y="30387"/>
                  </a:lnTo>
                  <a:lnTo>
                    <a:pt x="58478" y="30387"/>
                  </a:lnTo>
                  <a:lnTo>
                    <a:pt x="292402" y="10129"/>
                  </a:lnTo>
                  <a:close/>
                </a:path>
                <a:path w="400050" h="30479">
                  <a:moveTo>
                    <a:pt x="380111" y="0"/>
                  </a:moveTo>
                  <a:lnTo>
                    <a:pt x="165688" y="0"/>
                  </a:lnTo>
                  <a:lnTo>
                    <a:pt x="126709" y="10129"/>
                  </a:lnTo>
                  <a:lnTo>
                    <a:pt x="370373" y="10129"/>
                  </a:lnTo>
                  <a:lnTo>
                    <a:pt x="399613" y="20258"/>
                  </a:lnTo>
                  <a:lnTo>
                    <a:pt x="380111" y="0"/>
                  </a:lnTo>
                  <a:close/>
                </a:path>
              </a:pathLst>
            </a:custGeom>
            <a:solidFill>
              <a:srgbClr val="B3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7647061" y="4760972"/>
              <a:ext cx="48895" cy="152400"/>
            </a:xfrm>
            <a:custGeom>
              <a:avLst/>
              <a:gdLst/>
              <a:ahLst/>
              <a:cxnLst/>
              <a:rect l="l" t="t" r="r" b="b"/>
              <a:pathLst>
                <a:path w="48895" h="152400">
                  <a:moveTo>
                    <a:pt x="38978" y="0"/>
                  </a:moveTo>
                  <a:lnTo>
                    <a:pt x="0" y="0"/>
                  </a:lnTo>
                  <a:lnTo>
                    <a:pt x="0" y="151922"/>
                  </a:lnTo>
                  <a:lnTo>
                    <a:pt x="48730" y="151922"/>
                  </a:lnTo>
                  <a:lnTo>
                    <a:pt x="38978" y="0"/>
                  </a:lnTo>
                  <a:close/>
                </a:path>
              </a:pathLst>
            </a:custGeom>
            <a:solidFill>
              <a:srgbClr val="FFD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7578829" y="5074933"/>
              <a:ext cx="29845" cy="30480"/>
            </a:xfrm>
            <a:custGeom>
              <a:avLst/>
              <a:gdLst/>
              <a:ahLst/>
              <a:cxnLst/>
              <a:rect l="l" t="t" r="r" b="b"/>
              <a:pathLst>
                <a:path w="29845" h="30479">
                  <a:moveTo>
                    <a:pt x="0" y="0"/>
                  </a:moveTo>
                  <a:lnTo>
                    <a:pt x="29240" y="0"/>
                  </a:lnTo>
                  <a:lnTo>
                    <a:pt x="29240" y="30387"/>
                  </a:lnTo>
                  <a:lnTo>
                    <a:pt x="0" y="303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7578829" y="5079999"/>
              <a:ext cx="29845" cy="0"/>
            </a:xfrm>
            <a:custGeom>
              <a:avLst/>
              <a:gdLst/>
              <a:ahLst/>
              <a:cxnLst/>
              <a:rect l="l" t="t" r="r" b="b"/>
              <a:pathLst>
                <a:path w="29845" h="0">
                  <a:moveTo>
                    <a:pt x="0" y="0"/>
                  </a:moveTo>
                  <a:lnTo>
                    <a:pt x="29239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7578829" y="5090128"/>
              <a:ext cx="29845" cy="10160"/>
            </a:xfrm>
            <a:custGeom>
              <a:avLst/>
              <a:gdLst/>
              <a:ahLst/>
              <a:cxnLst/>
              <a:rect l="l" t="t" r="r" b="b"/>
              <a:pathLst>
                <a:path w="29845" h="10160">
                  <a:moveTo>
                    <a:pt x="0" y="0"/>
                  </a:moveTo>
                  <a:lnTo>
                    <a:pt x="29239" y="0"/>
                  </a:lnTo>
                </a:path>
                <a:path w="29845" h="10160">
                  <a:moveTo>
                    <a:pt x="0" y="10129"/>
                  </a:moveTo>
                  <a:lnTo>
                    <a:pt x="29239" y="10129"/>
                  </a:lnTo>
                </a:path>
                <a:path w="29845" h="10160">
                  <a:moveTo>
                    <a:pt x="0" y="0"/>
                  </a:moveTo>
                  <a:lnTo>
                    <a:pt x="29239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7583702" y="5085064"/>
              <a:ext cx="10160" cy="20320"/>
            </a:xfrm>
            <a:custGeom>
              <a:avLst/>
              <a:gdLst/>
              <a:ahLst/>
              <a:cxnLst/>
              <a:rect l="l" t="t" r="r" b="b"/>
              <a:pathLst>
                <a:path w="10159" h="20320">
                  <a:moveTo>
                    <a:pt x="0" y="20256"/>
                  </a:moveTo>
                  <a:lnTo>
                    <a:pt x="0" y="10129"/>
                  </a:lnTo>
                </a:path>
                <a:path w="10159" h="20320">
                  <a:moveTo>
                    <a:pt x="9751" y="10127"/>
                  </a:moveTo>
                  <a:lnTo>
                    <a:pt x="9751" y="0"/>
                  </a:lnTo>
                </a:path>
              </a:pathLst>
            </a:custGeom>
            <a:ln w="9746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7198713" y="5085062"/>
              <a:ext cx="19685" cy="20320"/>
            </a:xfrm>
            <a:custGeom>
              <a:avLst/>
              <a:gdLst/>
              <a:ahLst/>
              <a:cxnLst/>
              <a:rect l="l" t="t" r="r" b="b"/>
              <a:pathLst>
                <a:path w="19684" h="20320">
                  <a:moveTo>
                    <a:pt x="0" y="0"/>
                  </a:moveTo>
                  <a:lnTo>
                    <a:pt x="19493" y="0"/>
                  </a:lnTo>
                  <a:lnTo>
                    <a:pt x="19493" y="20258"/>
                  </a:lnTo>
                  <a:lnTo>
                    <a:pt x="0" y="20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7198712" y="5090128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7198712" y="5100257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2" y="0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7198712" y="5090128"/>
              <a:ext cx="19685" cy="10160"/>
            </a:xfrm>
            <a:custGeom>
              <a:avLst/>
              <a:gdLst/>
              <a:ahLst/>
              <a:cxnLst/>
              <a:rect l="l" t="t" r="r" b="b"/>
              <a:pathLst>
                <a:path w="19684" h="10160">
                  <a:moveTo>
                    <a:pt x="0" y="0"/>
                  </a:moveTo>
                  <a:lnTo>
                    <a:pt x="19493" y="0"/>
                  </a:lnTo>
                </a:path>
                <a:path w="19684" h="10160">
                  <a:moveTo>
                    <a:pt x="0" y="10129"/>
                  </a:moveTo>
                  <a:lnTo>
                    <a:pt x="19493" y="10129"/>
                  </a:lnTo>
                </a:path>
              </a:pathLst>
            </a:custGeom>
            <a:ln w="10127">
              <a:solidFill>
                <a:srgbClr val="FEDE0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227951" y="4953774"/>
              <a:ext cx="341630" cy="263525"/>
            </a:xfrm>
            <a:custGeom>
              <a:avLst/>
              <a:gdLst/>
              <a:ahLst/>
              <a:cxnLst/>
              <a:rect l="l" t="t" r="r" b="b"/>
              <a:pathLst>
                <a:path w="341629" h="263525">
                  <a:moveTo>
                    <a:pt x="341134" y="191909"/>
                  </a:moveTo>
                  <a:lnTo>
                    <a:pt x="0" y="191909"/>
                  </a:lnTo>
                  <a:lnTo>
                    <a:pt x="0" y="202285"/>
                  </a:lnTo>
                  <a:lnTo>
                    <a:pt x="58483" y="202285"/>
                  </a:lnTo>
                  <a:lnTo>
                    <a:pt x="58483" y="263220"/>
                  </a:lnTo>
                  <a:lnTo>
                    <a:pt x="68211" y="263220"/>
                  </a:lnTo>
                  <a:lnTo>
                    <a:pt x="68211" y="202285"/>
                  </a:lnTo>
                  <a:lnTo>
                    <a:pt x="341134" y="202285"/>
                  </a:lnTo>
                  <a:lnTo>
                    <a:pt x="341134" y="191909"/>
                  </a:lnTo>
                  <a:close/>
                </a:path>
                <a:path w="341629" h="263525">
                  <a:moveTo>
                    <a:pt x="341134" y="0"/>
                  </a:moveTo>
                  <a:lnTo>
                    <a:pt x="0" y="0"/>
                  </a:lnTo>
                  <a:lnTo>
                    <a:pt x="0" y="29819"/>
                  </a:lnTo>
                  <a:lnTo>
                    <a:pt x="341134" y="29819"/>
                  </a:lnTo>
                  <a:lnTo>
                    <a:pt x="341134" y="0"/>
                  </a:lnTo>
                  <a:close/>
                </a:path>
              </a:pathLst>
            </a:custGeom>
            <a:solidFill>
              <a:srgbClr val="B3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7227951" y="4983594"/>
              <a:ext cx="341630" cy="233679"/>
            </a:xfrm>
            <a:custGeom>
              <a:avLst/>
              <a:gdLst/>
              <a:ahLst/>
              <a:cxnLst/>
              <a:rect l="l" t="t" r="r" b="b"/>
              <a:pathLst>
                <a:path w="341629" h="233679">
                  <a:moveTo>
                    <a:pt x="341134" y="0"/>
                  </a:moveTo>
                  <a:lnTo>
                    <a:pt x="0" y="0"/>
                  </a:lnTo>
                  <a:lnTo>
                    <a:pt x="0" y="162090"/>
                  </a:lnTo>
                  <a:lnTo>
                    <a:pt x="68211" y="162090"/>
                  </a:lnTo>
                  <a:lnTo>
                    <a:pt x="68211" y="172466"/>
                  </a:lnTo>
                  <a:lnTo>
                    <a:pt x="68211" y="233400"/>
                  </a:lnTo>
                  <a:lnTo>
                    <a:pt x="253415" y="233400"/>
                  </a:lnTo>
                  <a:lnTo>
                    <a:pt x="253415" y="172466"/>
                  </a:lnTo>
                  <a:lnTo>
                    <a:pt x="341134" y="172466"/>
                  </a:lnTo>
                  <a:lnTo>
                    <a:pt x="341134" y="162090"/>
                  </a:lnTo>
                  <a:lnTo>
                    <a:pt x="3411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7227951" y="4993919"/>
              <a:ext cx="341630" cy="202565"/>
            </a:xfrm>
            <a:custGeom>
              <a:avLst/>
              <a:gdLst/>
              <a:ahLst/>
              <a:cxnLst/>
              <a:rect l="l" t="t" r="r" b="b"/>
              <a:pathLst>
                <a:path w="341629" h="202564">
                  <a:moveTo>
                    <a:pt x="243662" y="192430"/>
                  </a:moveTo>
                  <a:lnTo>
                    <a:pt x="68211" y="192430"/>
                  </a:lnTo>
                  <a:lnTo>
                    <a:pt x="68211" y="202552"/>
                  </a:lnTo>
                  <a:lnTo>
                    <a:pt x="243662" y="202552"/>
                  </a:lnTo>
                  <a:lnTo>
                    <a:pt x="243662" y="192430"/>
                  </a:lnTo>
                  <a:close/>
                </a:path>
                <a:path w="341629" h="202564">
                  <a:moveTo>
                    <a:pt x="243662" y="162039"/>
                  </a:moveTo>
                  <a:lnTo>
                    <a:pt x="68211" y="162039"/>
                  </a:lnTo>
                  <a:lnTo>
                    <a:pt x="68211" y="172173"/>
                  </a:lnTo>
                  <a:lnTo>
                    <a:pt x="68211" y="182295"/>
                  </a:lnTo>
                  <a:lnTo>
                    <a:pt x="243662" y="182295"/>
                  </a:lnTo>
                  <a:lnTo>
                    <a:pt x="243662" y="172173"/>
                  </a:lnTo>
                  <a:lnTo>
                    <a:pt x="243662" y="162039"/>
                  </a:lnTo>
                  <a:close/>
                </a:path>
                <a:path w="341629" h="202564">
                  <a:moveTo>
                    <a:pt x="341134" y="131673"/>
                  </a:moveTo>
                  <a:lnTo>
                    <a:pt x="0" y="131673"/>
                  </a:lnTo>
                  <a:lnTo>
                    <a:pt x="0" y="141795"/>
                  </a:lnTo>
                  <a:lnTo>
                    <a:pt x="0" y="151930"/>
                  </a:lnTo>
                  <a:lnTo>
                    <a:pt x="341134" y="151930"/>
                  </a:lnTo>
                  <a:lnTo>
                    <a:pt x="341134" y="141795"/>
                  </a:lnTo>
                  <a:lnTo>
                    <a:pt x="341134" y="131673"/>
                  </a:lnTo>
                  <a:close/>
                </a:path>
                <a:path w="341629" h="202564">
                  <a:moveTo>
                    <a:pt x="341134" y="101282"/>
                  </a:moveTo>
                  <a:lnTo>
                    <a:pt x="0" y="101282"/>
                  </a:lnTo>
                  <a:lnTo>
                    <a:pt x="0" y="111404"/>
                  </a:lnTo>
                  <a:lnTo>
                    <a:pt x="0" y="121539"/>
                  </a:lnTo>
                  <a:lnTo>
                    <a:pt x="341134" y="121539"/>
                  </a:lnTo>
                  <a:lnTo>
                    <a:pt x="341134" y="111404"/>
                  </a:lnTo>
                  <a:lnTo>
                    <a:pt x="341134" y="101282"/>
                  </a:lnTo>
                  <a:close/>
                </a:path>
                <a:path w="341629" h="202564">
                  <a:moveTo>
                    <a:pt x="341134" y="81026"/>
                  </a:moveTo>
                  <a:lnTo>
                    <a:pt x="0" y="81026"/>
                  </a:lnTo>
                  <a:lnTo>
                    <a:pt x="0" y="91147"/>
                  </a:lnTo>
                  <a:lnTo>
                    <a:pt x="341134" y="91147"/>
                  </a:lnTo>
                  <a:lnTo>
                    <a:pt x="341134" y="81026"/>
                  </a:lnTo>
                  <a:close/>
                </a:path>
                <a:path w="341629" h="202564">
                  <a:moveTo>
                    <a:pt x="341134" y="60769"/>
                  </a:moveTo>
                  <a:lnTo>
                    <a:pt x="0" y="60769"/>
                  </a:lnTo>
                  <a:lnTo>
                    <a:pt x="0" y="70891"/>
                  </a:lnTo>
                  <a:lnTo>
                    <a:pt x="341134" y="70891"/>
                  </a:lnTo>
                  <a:lnTo>
                    <a:pt x="341134" y="60769"/>
                  </a:lnTo>
                  <a:close/>
                </a:path>
                <a:path w="341629" h="202564">
                  <a:moveTo>
                    <a:pt x="341134" y="50634"/>
                  </a:moveTo>
                  <a:lnTo>
                    <a:pt x="0" y="50634"/>
                  </a:lnTo>
                  <a:lnTo>
                    <a:pt x="0" y="60756"/>
                  </a:lnTo>
                  <a:lnTo>
                    <a:pt x="341134" y="60756"/>
                  </a:lnTo>
                  <a:lnTo>
                    <a:pt x="341134" y="50634"/>
                  </a:lnTo>
                  <a:close/>
                </a:path>
                <a:path w="341629" h="202564">
                  <a:moveTo>
                    <a:pt x="341134" y="20256"/>
                  </a:moveTo>
                  <a:lnTo>
                    <a:pt x="0" y="20256"/>
                  </a:lnTo>
                  <a:lnTo>
                    <a:pt x="0" y="30391"/>
                  </a:lnTo>
                  <a:lnTo>
                    <a:pt x="0" y="40513"/>
                  </a:lnTo>
                  <a:lnTo>
                    <a:pt x="341134" y="40513"/>
                  </a:lnTo>
                  <a:lnTo>
                    <a:pt x="341134" y="30391"/>
                  </a:lnTo>
                  <a:lnTo>
                    <a:pt x="341134" y="20256"/>
                  </a:lnTo>
                  <a:close/>
                </a:path>
                <a:path w="341629" h="202564">
                  <a:moveTo>
                    <a:pt x="341134" y="0"/>
                  </a:moveTo>
                  <a:lnTo>
                    <a:pt x="0" y="0"/>
                  </a:lnTo>
                  <a:lnTo>
                    <a:pt x="0" y="10134"/>
                  </a:lnTo>
                  <a:lnTo>
                    <a:pt x="341134" y="10134"/>
                  </a:lnTo>
                  <a:lnTo>
                    <a:pt x="3411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7305916" y="4963540"/>
              <a:ext cx="448945" cy="344805"/>
            </a:xfrm>
            <a:custGeom>
              <a:avLst/>
              <a:gdLst/>
              <a:ahLst/>
              <a:cxnLst/>
              <a:rect l="l" t="t" r="r" b="b"/>
              <a:pathLst>
                <a:path w="448945" h="344804">
                  <a:moveTo>
                    <a:pt x="146202" y="0"/>
                  </a:moveTo>
                  <a:lnTo>
                    <a:pt x="0" y="0"/>
                  </a:lnTo>
                  <a:lnTo>
                    <a:pt x="0" y="20256"/>
                  </a:lnTo>
                  <a:lnTo>
                    <a:pt x="146202" y="20256"/>
                  </a:lnTo>
                  <a:lnTo>
                    <a:pt x="146202" y="0"/>
                  </a:lnTo>
                  <a:close/>
                </a:path>
                <a:path w="448945" h="344804">
                  <a:moveTo>
                    <a:pt x="448348" y="334213"/>
                  </a:moveTo>
                  <a:lnTo>
                    <a:pt x="438594" y="324091"/>
                  </a:lnTo>
                  <a:lnTo>
                    <a:pt x="438594" y="334213"/>
                  </a:lnTo>
                  <a:lnTo>
                    <a:pt x="448348" y="344347"/>
                  </a:lnTo>
                  <a:lnTo>
                    <a:pt x="448348" y="3342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47061" y="5105321"/>
              <a:ext cx="165692" cy="162051"/>
            </a:xfrm>
            <a:prstGeom prst="rect">
              <a:avLst/>
            </a:prstGeom>
          </p:spPr>
        </p:pic>
        <p:sp>
          <p:nvSpPr>
            <p:cNvPr id="56" name="object 56" descr=""/>
            <p:cNvSpPr/>
            <p:nvPr/>
          </p:nvSpPr>
          <p:spPr>
            <a:xfrm>
              <a:off x="7325411" y="5206606"/>
              <a:ext cx="341630" cy="91440"/>
            </a:xfrm>
            <a:custGeom>
              <a:avLst/>
              <a:gdLst/>
              <a:ahLst/>
              <a:cxnLst/>
              <a:rect l="l" t="t" r="r" b="b"/>
              <a:pathLst>
                <a:path w="341629" h="91439">
                  <a:moveTo>
                    <a:pt x="341134" y="50647"/>
                  </a:moveTo>
                  <a:lnTo>
                    <a:pt x="155956" y="50647"/>
                  </a:lnTo>
                  <a:lnTo>
                    <a:pt x="146202" y="51574"/>
                  </a:lnTo>
                  <a:lnTo>
                    <a:pt x="146202" y="50647"/>
                  </a:lnTo>
                  <a:lnTo>
                    <a:pt x="155956" y="10121"/>
                  </a:lnTo>
                  <a:lnTo>
                    <a:pt x="19494" y="0"/>
                  </a:lnTo>
                  <a:lnTo>
                    <a:pt x="19494" y="47282"/>
                  </a:lnTo>
                  <a:lnTo>
                    <a:pt x="0" y="40513"/>
                  </a:lnTo>
                  <a:lnTo>
                    <a:pt x="9753" y="60769"/>
                  </a:lnTo>
                  <a:lnTo>
                    <a:pt x="19494" y="60769"/>
                  </a:lnTo>
                  <a:lnTo>
                    <a:pt x="19494" y="70891"/>
                  </a:lnTo>
                  <a:lnTo>
                    <a:pt x="22885" y="70459"/>
                  </a:lnTo>
                  <a:lnTo>
                    <a:pt x="19494" y="81026"/>
                  </a:lnTo>
                  <a:lnTo>
                    <a:pt x="19494" y="91147"/>
                  </a:lnTo>
                  <a:lnTo>
                    <a:pt x="107213" y="70891"/>
                  </a:lnTo>
                  <a:lnTo>
                    <a:pt x="341134" y="70891"/>
                  </a:lnTo>
                  <a:lnTo>
                    <a:pt x="341134" y="506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7169474" y="5226856"/>
              <a:ext cx="526415" cy="71120"/>
            </a:xfrm>
            <a:custGeom>
              <a:avLst/>
              <a:gdLst/>
              <a:ahLst/>
              <a:cxnLst/>
              <a:rect l="l" t="t" r="r" b="b"/>
              <a:pathLst>
                <a:path w="526415" h="71120">
                  <a:moveTo>
                    <a:pt x="526317" y="0"/>
                  </a:moveTo>
                  <a:lnTo>
                    <a:pt x="9746" y="0"/>
                  </a:lnTo>
                  <a:lnTo>
                    <a:pt x="0" y="10129"/>
                  </a:lnTo>
                  <a:lnTo>
                    <a:pt x="0" y="50638"/>
                  </a:lnTo>
                  <a:lnTo>
                    <a:pt x="9746" y="60766"/>
                  </a:lnTo>
                  <a:lnTo>
                    <a:pt x="136450" y="60766"/>
                  </a:lnTo>
                  <a:lnTo>
                    <a:pt x="175442" y="70894"/>
                  </a:lnTo>
                  <a:lnTo>
                    <a:pt x="506828" y="70894"/>
                  </a:lnTo>
                  <a:lnTo>
                    <a:pt x="526317" y="60766"/>
                  </a:lnTo>
                  <a:lnTo>
                    <a:pt x="5263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98712" y="5236985"/>
              <a:ext cx="58481" cy="30387"/>
            </a:xfrm>
            <a:prstGeom prst="rect">
              <a:avLst/>
            </a:prstGeom>
          </p:spPr>
        </p:pic>
        <p:sp>
          <p:nvSpPr>
            <p:cNvPr id="59" name="object 59" descr=""/>
            <p:cNvSpPr/>
            <p:nvPr/>
          </p:nvSpPr>
          <p:spPr>
            <a:xfrm>
              <a:off x="7198712" y="5252179"/>
              <a:ext cx="59055" cy="0"/>
            </a:xfrm>
            <a:custGeom>
              <a:avLst/>
              <a:gdLst/>
              <a:ahLst/>
              <a:cxnLst/>
              <a:rect l="l" t="t" r="r" b="b"/>
              <a:pathLst>
                <a:path w="59054" h="0">
                  <a:moveTo>
                    <a:pt x="0" y="0"/>
                  </a:moveTo>
                  <a:lnTo>
                    <a:pt x="58480" y="0"/>
                  </a:lnTo>
                </a:path>
              </a:pathLst>
            </a:custGeom>
            <a:ln w="10127">
              <a:solidFill>
                <a:srgbClr val="06CEE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7203585" y="5257231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06CEE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7223078" y="5247116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06FEF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7335165" y="5236988"/>
              <a:ext cx="59055" cy="20320"/>
            </a:xfrm>
            <a:custGeom>
              <a:avLst/>
              <a:gdLst/>
              <a:ahLst/>
              <a:cxnLst/>
              <a:rect l="l" t="t" r="r" b="b"/>
              <a:pathLst>
                <a:path w="59054" h="20320">
                  <a:moveTo>
                    <a:pt x="58480" y="0"/>
                  </a:moveTo>
                  <a:lnTo>
                    <a:pt x="0" y="0"/>
                  </a:lnTo>
                  <a:lnTo>
                    <a:pt x="0" y="20255"/>
                  </a:lnTo>
                  <a:lnTo>
                    <a:pt x="58480" y="20255"/>
                  </a:lnTo>
                  <a:lnTo>
                    <a:pt x="584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3" name="object 6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520347" y="5236985"/>
              <a:ext cx="58483" cy="30387"/>
            </a:xfrm>
            <a:prstGeom prst="rect">
              <a:avLst/>
            </a:prstGeom>
          </p:spPr>
        </p:pic>
        <p:sp>
          <p:nvSpPr>
            <p:cNvPr id="64" name="object 64" descr=""/>
            <p:cNvSpPr/>
            <p:nvPr/>
          </p:nvSpPr>
          <p:spPr>
            <a:xfrm>
              <a:off x="7520347" y="5262295"/>
              <a:ext cx="19685" cy="0"/>
            </a:xfrm>
            <a:custGeom>
              <a:avLst/>
              <a:gdLst/>
              <a:ahLst/>
              <a:cxnLst/>
              <a:rect l="l" t="t" r="r" b="b"/>
              <a:pathLst>
                <a:path w="19684" h="0">
                  <a:moveTo>
                    <a:pt x="0" y="0"/>
                  </a:moveTo>
                  <a:lnTo>
                    <a:pt x="19493" y="0"/>
                  </a:lnTo>
                </a:path>
              </a:pathLst>
            </a:custGeom>
            <a:ln w="10127">
              <a:solidFill>
                <a:srgbClr val="06CEE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7554461" y="5247116"/>
              <a:ext cx="0" cy="10160"/>
            </a:xfrm>
            <a:custGeom>
              <a:avLst/>
              <a:gdLst/>
              <a:ahLst/>
              <a:cxnLst/>
              <a:rect l="l" t="t" r="r" b="b"/>
              <a:pathLst>
                <a:path w="0" h="10160">
                  <a:moveTo>
                    <a:pt x="0" y="10127"/>
                  </a:moveTo>
                  <a:lnTo>
                    <a:pt x="0" y="0"/>
                  </a:lnTo>
                </a:path>
              </a:pathLst>
            </a:custGeom>
            <a:ln w="9746">
              <a:solidFill>
                <a:srgbClr val="06FEF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 descr=""/>
            <p:cNvSpPr/>
            <p:nvPr/>
          </p:nvSpPr>
          <p:spPr>
            <a:xfrm>
              <a:off x="7198713" y="4933153"/>
              <a:ext cx="438784" cy="10160"/>
            </a:xfrm>
            <a:custGeom>
              <a:avLst/>
              <a:gdLst/>
              <a:ahLst/>
              <a:cxnLst/>
              <a:rect l="l" t="t" r="r" b="b"/>
              <a:pathLst>
                <a:path w="438784" h="10160">
                  <a:moveTo>
                    <a:pt x="438596" y="0"/>
                  </a:moveTo>
                  <a:lnTo>
                    <a:pt x="9746" y="0"/>
                  </a:lnTo>
                  <a:lnTo>
                    <a:pt x="0" y="10115"/>
                  </a:lnTo>
                  <a:lnTo>
                    <a:pt x="428845" y="10115"/>
                  </a:lnTo>
                  <a:lnTo>
                    <a:pt x="438596" y="0"/>
                  </a:lnTo>
                  <a:close/>
                </a:path>
              </a:pathLst>
            </a:custGeom>
            <a:solidFill>
              <a:srgbClr val="FF6F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7" name="object 67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637310" y="4771101"/>
              <a:ext cx="116962" cy="162051"/>
            </a:xfrm>
            <a:prstGeom prst="rect">
              <a:avLst/>
            </a:prstGeom>
          </p:spPr>
        </p:pic>
        <p:sp>
          <p:nvSpPr>
            <p:cNvPr id="68" name="object 68" descr=""/>
            <p:cNvSpPr/>
            <p:nvPr/>
          </p:nvSpPr>
          <p:spPr>
            <a:xfrm>
              <a:off x="7812754" y="5105321"/>
              <a:ext cx="68580" cy="60960"/>
            </a:xfrm>
            <a:custGeom>
              <a:avLst/>
              <a:gdLst/>
              <a:ahLst/>
              <a:cxnLst/>
              <a:rect l="l" t="t" r="r" b="b"/>
              <a:pathLst>
                <a:path w="68579" h="60960">
                  <a:moveTo>
                    <a:pt x="58481" y="0"/>
                  </a:moveTo>
                  <a:lnTo>
                    <a:pt x="0" y="0"/>
                  </a:lnTo>
                  <a:lnTo>
                    <a:pt x="0" y="10129"/>
                  </a:lnTo>
                  <a:lnTo>
                    <a:pt x="9738" y="10129"/>
                  </a:lnTo>
                  <a:lnTo>
                    <a:pt x="19489" y="20258"/>
                  </a:lnTo>
                  <a:lnTo>
                    <a:pt x="19489" y="40516"/>
                  </a:lnTo>
                  <a:lnTo>
                    <a:pt x="9738" y="50645"/>
                  </a:lnTo>
                  <a:lnTo>
                    <a:pt x="9738" y="60760"/>
                  </a:lnTo>
                  <a:lnTo>
                    <a:pt x="58481" y="60760"/>
                  </a:lnTo>
                  <a:lnTo>
                    <a:pt x="58481" y="50645"/>
                  </a:lnTo>
                  <a:lnTo>
                    <a:pt x="68219" y="50645"/>
                  </a:lnTo>
                  <a:lnTo>
                    <a:pt x="68219" y="20258"/>
                  </a:lnTo>
                  <a:lnTo>
                    <a:pt x="58481" y="10129"/>
                  </a:lnTo>
                  <a:lnTo>
                    <a:pt x="5848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 descr=""/>
            <p:cNvSpPr/>
            <p:nvPr/>
          </p:nvSpPr>
          <p:spPr>
            <a:xfrm>
              <a:off x="7218197" y="4862258"/>
              <a:ext cx="400050" cy="60960"/>
            </a:xfrm>
            <a:custGeom>
              <a:avLst/>
              <a:gdLst/>
              <a:ahLst/>
              <a:cxnLst/>
              <a:rect l="l" t="t" r="r" b="b"/>
              <a:pathLst>
                <a:path w="400050" h="60960">
                  <a:moveTo>
                    <a:pt x="399618" y="40513"/>
                  </a:moveTo>
                  <a:lnTo>
                    <a:pt x="389864" y="30391"/>
                  </a:lnTo>
                  <a:lnTo>
                    <a:pt x="370370" y="30391"/>
                  </a:lnTo>
                  <a:lnTo>
                    <a:pt x="350888" y="20256"/>
                  </a:lnTo>
                  <a:lnTo>
                    <a:pt x="282651" y="20256"/>
                  </a:lnTo>
                  <a:lnTo>
                    <a:pt x="302145" y="10121"/>
                  </a:lnTo>
                  <a:lnTo>
                    <a:pt x="331381" y="10121"/>
                  </a:lnTo>
                  <a:lnTo>
                    <a:pt x="350888" y="20256"/>
                  </a:lnTo>
                  <a:lnTo>
                    <a:pt x="360629" y="20256"/>
                  </a:lnTo>
                  <a:lnTo>
                    <a:pt x="360629" y="10121"/>
                  </a:lnTo>
                  <a:lnTo>
                    <a:pt x="350888" y="10121"/>
                  </a:lnTo>
                  <a:lnTo>
                    <a:pt x="331381" y="0"/>
                  </a:lnTo>
                  <a:lnTo>
                    <a:pt x="302145" y="0"/>
                  </a:lnTo>
                  <a:lnTo>
                    <a:pt x="282651" y="10121"/>
                  </a:lnTo>
                  <a:lnTo>
                    <a:pt x="272897" y="20256"/>
                  </a:lnTo>
                  <a:lnTo>
                    <a:pt x="87718" y="20256"/>
                  </a:lnTo>
                  <a:lnTo>
                    <a:pt x="68237" y="30391"/>
                  </a:lnTo>
                  <a:lnTo>
                    <a:pt x="29248" y="30391"/>
                  </a:lnTo>
                  <a:lnTo>
                    <a:pt x="19494" y="40513"/>
                  </a:lnTo>
                  <a:lnTo>
                    <a:pt x="9753" y="40513"/>
                  </a:lnTo>
                  <a:lnTo>
                    <a:pt x="0" y="50647"/>
                  </a:lnTo>
                  <a:lnTo>
                    <a:pt x="48729" y="60769"/>
                  </a:lnTo>
                  <a:lnTo>
                    <a:pt x="282651" y="60769"/>
                  </a:lnTo>
                  <a:lnTo>
                    <a:pt x="299351" y="59334"/>
                  </a:lnTo>
                  <a:lnTo>
                    <a:pt x="302145" y="60769"/>
                  </a:lnTo>
                  <a:lnTo>
                    <a:pt x="331381" y="60769"/>
                  </a:lnTo>
                  <a:lnTo>
                    <a:pt x="341134" y="55714"/>
                  </a:lnTo>
                  <a:lnTo>
                    <a:pt x="399618" y="50647"/>
                  </a:lnTo>
                  <a:lnTo>
                    <a:pt x="399618" y="405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 descr=""/>
            <p:cNvSpPr/>
            <p:nvPr/>
          </p:nvSpPr>
          <p:spPr>
            <a:xfrm>
              <a:off x="7578828" y="4781230"/>
              <a:ext cx="29845" cy="121920"/>
            </a:xfrm>
            <a:custGeom>
              <a:avLst/>
              <a:gdLst/>
              <a:ahLst/>
              <a:cxnLst/>
              <a:rect l="l" t="t" r="r" b="b"/>
              <a:pathLst>
                <a:path w="29845" h="121920">
                  <a:moveTo>
                    <a:pt x="29240" y="0"/>
                  </a:moveTo>
                  <a:lnTo>
                    <a:pt x="19489" y="0"/>
                  </a:lnTo>
                  <a:lnTo>
                    <a:pt x="19489" y="101277"/>
                  </a:lnTo>
                  <a:lnTo>
                    <a:pt x="0" y="121535"/>
                  </a:lnTo>
                  <a:lnTo>
                    <a:pt x="9751" y="121535"/>
                  </a:lnTo>
                  <a:lnTo>
                    <a:pt x="29240" y="101277"/>
                  </a:lnTo>
                  <a:lnTo>
                    <a:pt x="292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1" name="object 7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075907" y="5095192"/>
              <a:ext cx="233912" cy="162051"/>
            </a:xfrm>
            <a:prstGeom prst="rect">
              <a:avLst/>
            </a:prstGeom>
          </p:spPr>
        </p:pic>
        <p:sp>
          <p:nvSpPr>
            <p:cNvPr id="72" name="object 72" descr=""/>
            <p:cNvSpPr/>
            <p:nvPr/>
          </p:nvSpPr>
          <p:spPr>
            <a:xfrm>
              <a:off x="7335164" y="4963528"/>
              <a:ext cx="97790" cy="20320"/>
            </a:xfrm>
            <a:custGeom>
              <a:avLst/>
              <a:gdLst/>
              <a:ahLst/>
              <a:cxnLst/>
              <a:rect l="l" t="t" r="r" b="b"/>
              <a:pathLst>
                <a:path w="97790" h="20320">
                  <a:moveTo>
                    <a:pt x="9740" y="0"/>
                  </a:moveTo>
                  <a:lnTo>
                    <a:pt x="0" y="0"/>
                  </a:lnTo>
                  <a:lnTo>
                    <a:pt x="9740" y="10134"/>
                  </a:lnTo>
                  <a:lnTo>
                    <a:pt x="9740" y="0"/>
                  </a:lnTo>
                  <a:close/>
                </a:path>
                <a:path w="97790" h="20320">
                  <a:moveTo>
                    <a:pt x="29235" y="10134"/>
                  </a:moveTo>
                  <a:lnTo>
                    <a:pt x="19481" y="10134"/>
                  </a:lnTo>
                  <a:lnTo>
                    <a:pt x="9740" y="10134"/>
                  </a:lnTo>
                  <a:lnTo>
                    <a:pt x="0" y="10134"/>
                  </a:lnTo>
                  <a:lnTo>
                    <a:pt x="0" y="20269"/>
                  </a:lnTo>
                  <a:lnTo>
                    <a:pt x="19481" y="20269"/>
                  </a:lnTo>
                  <a:lnTo>
                    <a:pt x="29235" y="20269"/>
                  </a:lnTo>
                  <a:lnTo>
                    <a:pt x="29235" y="10134"/>
                  </a:lnTo>
                  <a:close/>
                </a:path>
                <a:path w="97790" h="20320">
                  <a:moveTo>
                    <a:pt x="48729" y="0"/>
                  </a:moveTo>
                  <a:lnTo>
                    <a:pt x="38989" y="0"/>
                  </a:lnTo>
                  <a:lnTo>
                    <a:pt x="29235" y="20269"/>
                  </a:lnTo>
                  <a:lnTo>
                    <a:pt x="38989" y="20269"/>
                  </a:lnTo>
                  <a:lnTo>
                    <a:pt x="38989" y="10134"/>
                  </a:lnTo>
                  <a:lnTo>
                    <a:pt x="48729" y="0"/>
                  </a:lnTo>
                  <a:close/>
                </a:path>
                <a:path w="97790" h="20320">
                  <a:moveTo>
                    <a:pt x="82842" y="10134"/>
                  </a:moveTo>
                  <a:lnTo>
                    <a:pt x="77978" y="10134"/>
                  </a:lnTo>
                  <a:lnTo>
                    <a:pt x="77978" y="12"/>
                  </a:lnTo>
                  <a:lnTo>
                    <a:pt x="68224" y="12"/>
                  </a:lnTo>
                  <a:lnTo>
                    <a:pt x="68224" y="10134"/>
                  </a:lnTo>
                  <a:lnTo>
                    <a:pt x="58470" y="0"/>
                  </a:lnTo>
                  <a:lnTo>
                    <a:pt x="68224" y="20269"/>
                  </a:lnTo>
                  <a:lnTo>
                    <a:pt x="77965" y="20269"/>
                  </a:lnTo>
                  <a:lnTo>
                    <a:pt x="82842" y="10134"/>
                  </a:lnTo>
                  <a:close/>
                </a:path>
                <a:path w="97790" h="20320">
                  <a:moveTo>
                    <a:pt x="97459" y="20269"/>
                  </a:moveTo>
                  <a:lnTo>
                    <a:pt x="87718" y="0"/>
                  </a:lnTo>
                  <a:lnTo>
                    <a:pt x="82842" y="10134"/>
                  </a:lnTo>
                  <a:lnTo>
                    <a:pt x="87718" y="10134"/>
                  </a:lnTo>
                  <a:lnTo>
                    <a:pt x="87718" y="20269"/>
                  </a:lnTo>
                  <a:lnTo>
                    <a:pt x="97459" y="2026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3" name="object 73" descr=""/>
          <p:cNvSpPr txBox="1"/>
          <p:nvPr/>
        </p:nvSpPr>
        <p:spPr>
          <a:xfrm>
            <a:off x="7201027" y="5590438"/>
            <a:ext cx="3250565" cy="636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Which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product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line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is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most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latin typeface="Calibri"/>
                <a:cs typeface="Calibri"/>
              </a:rPr>
              <a:t>profitable?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7991" y="937260"/>
            <a:ext cx="9860280" cy="646430"/>
          </a:xfrm>
          <a:prstGeom prst="rect"/>
          <a:solidFill>
            <a:srgbClr val="006FC0"/>
          </a:solidFill>
        </p:spPr>
        <p:txBody>
          <a:bodyPr wrap="square" lIns="0" tIns="0" rIns="0" bIns="0" rtlCol="0" vert="horz">
            <a:spAutoFit/>
          </a:bodyPr>
          <a:lstStyle/>
          <a:p>
            <a:pPr marL="93345">
              <a:lnSpc>
                <a:spcPts val="4450"/>
              </a:lnSpc>
            </a:pPr>
            <a:r>
              <a:rPr dirty="0">
                <a:solidFill>
                  <a:srgbClr val="FFFFFF"/>
                </a:solidFill>
              </a:rPr>
              <a:t>Generally</a:t>
            </a:r>
            <a:r>
              <a:rPr dirty="0" spc="-22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Accepted</a:t>
            </a:r>
            <a:r>
              <a:rPr dirty="0" spc="-22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Accounting</a:t>
            </a:r>
            <a:r>
              <a:rPr dirty="0" spc="-200">
                <a:solidFill>
                  <a:srgbClr val="FFFFFF"/>
                </a:solidFill>
              </a:rPr>
              <a:t> </a:t>
            </a:r>
            <a:r>
              <a:rPr dirty="0" spc="-10">
                <a:solidFill>
                  <a:srgbClr val="FFFFFF"/>
                </a:solidFill>
              </a:rPr>
              <a:t>Principles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672083" y="1856232"/>
            <a:ext cx="10963910" cy="4403090"/>
            <a:chOff x="672083" y="1856232"/>
            <a:chExt cx="10963910" cy="44030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2083" y="1856232"/>
              <a:ext cx="9858756" cy="44028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53600" y="4084320"/>
              <a:ext cx="1607820" cy="6477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92640" y="4846320"/>
              <a:ext cx="1943100" cy="650748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494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60119" y="961644"/>
            <a:ext cx="8539480" cy="5893435"/>
            <a:chOff x="960119" y="961644"/>
            <a:chExt cx="8539480" cy="589343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0119" y="1502662"/>
              <a:ext cx="8538972" cy="535228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60119" y="961644"/>
              <a:ext cx="8229600" cy="685800"/>
            </a:xfrm>
            <a:custGeom>
              <a:avLst/>
              <a:gdLst/>
              <a:ahLst/>
              <a:cxnLst/>
              <a:rect l="l" t="t" r="r" b="b"/>
              <a:pathLst>
                <a:path w="8229600" h="685800">
                  <a:moveTo>
                    <a:pt x="8229600" y="0"/>
                  </a:moveTo>
                  <a:lnTo>
                    <a:pt x="0" y="0"/>
                  </a:lnTo>
                  <a:lnTo>
                    <a:pt x="0" y="685800"/>
                  </a:lnTo>
                  <a:lnTo>
                    <a:pt x="8229600" y="685800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4305" rIns="0" bIns="0" rtlCol="0" vert="horz">
            <a:spAutoFit/>
          </a:bodyPr>
          <a:lstStyle/>
          <a:p>
            <a:pPr marL="779780">
              <a:lnSpc>
                <a:spcPct val="100000"/>
              </a:lnSpc>
              <a:spcBef>
                <a:spcPts val="95"/>
              </a:spcBef>
            </a:pPr>
            <a:r>
              <a:rPr dirty="0" b="0">
                <a:solidFill>
                  <a:srgbClr val="FFFFFF"/>
                </a:solidFill>
                <a:latin typeface="Calibri Light"/>
                <a:cs typeface="Calibri Light"/>
              </a:rPr>
              <a:t>The</a:t>
            </a:r>
            <a:r>
              <a:rPr dirty="0" spc="-13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pc="-30" b="0">
                <a:solidFill>
                  <a:srgbClr val="FFFFFF"/>
                </a:solidFill>
                <a:latin typeface="Calibri Light"/>
                <a:cs typeface="Calibri Light"/>
              </a:rPr>
              <a:t>Structure</a:t>
            </a:r>
            <a:r>
              <a:rPr dirty="0" spc="-14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b="0">
                <a:solidFill>
                  <a:srgbClr val="FFFFFF"/>
                </a:solidFill>
                <a:latin typeface="Calibri Light"/>
                <a:cs typeface="Calibri Light"/>
              </a:rPr>
              <a:t>of</a:t>
            </a:r>
            <a:r>
              <a:rPr dirty="0" spc="-12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b="0">
                <a:solidFill>
                  <a:srgbClr val="FFFFFF"/>
                </a:solidFill>
                <a:latin typeface="Calibri Light"/>
                <a:cs typeface="Calibri Light"/>
              </a:rPr>
              <a:t>the</a:t>
            </a:r>
            <a:r>
              <a:rPr dirty="0" spc="-13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pc="-20" b="0">
                <a:solidFill>
                  <a:srgbClr val="FFFFFF"/>
                </a:solidFill>
                <a:latin typeface="Calibri Light"/>
                <a:cs typeface="Calibri Light"/>
              </a:rPr>
              <a:t>IASB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9092" y="961644"/>
            <a:ext cx="1943100" cy="65074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03375" y="2639567"/>
            <a:ext cx="8799830" cy="2906395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2225" rIns="0" bIns="0" rtlCol="0" vert="horz">
            <a:spAutoFit/>
          </a:bodyPr>
          <a:lstStyle/>
          <a:p>
            <a:pPr marL="93345" marR="345440">
              <a:lnSpc>
                <a:spcPct val="100000"/>
              </a:lnSpc>
              <a:spcBef>
                <a:spcPts val="175"/>
              </a:spcBef>
            </a:pPr>
            <a:r>
              <a:rPr dirty="0" sz="2800" b="1">
                <a:latin typeface="Calibri"/>
                <a:cs typeface="Calibri"/>
              </a:rPr>
              <a:t>Provides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both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financial</a:t>
            </a:r>
            <a:r>
              <a:rPr dirty="0" sz="2800" spc="-6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non</a:t>
            </a:r>
            <a:r>
              <a:rPr dirty="0" sz="2800" spc="-8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financial</a:t>
            </a:r>
            <a:r>
              <a:rPr dirty="0" sz="2800" spc="-6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information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for </a:t>
            </a:r>
            <a:r>
              <a:rPr dirty="0" sz="2800" spc="-10" b="1">
                <a:latin typeface="Calibri"/>
                <a:cs typeface="Calibri"/>
              </a:rPr>
              <a:t>managers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other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internal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users</a:t>
            </a:r>
            <a:r>
              <a:rPr dirty="0" sz="2800" spc="-10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for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the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purpose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of:</a:t>
            </a:r>
            <a:endParaRPr sz="2800">
              <a:latin typeface="Calibri"/>
              <a:cs typeface="Calibri"/>
            </a:endParaRPr>
          </a:p>
          <a:p>
            <a:pPr marL="401320" indent="-309245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Arial MT"/>
              <a:buChar char="•"/>
              <a:tabLst>
                <a:tab pos="401320" algn="l"/>
              </a:tabLst>
            </a:pP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Planning</a:t>
            </a:r>
            <a:r>
              <a:rPr dirty="0" sz="2800" spc="-10" b="1">
                <a:latin typeface="Calibri"/>
                <a:cs typeface="Calibri"/>
              </a:rPr>
              <a:t>.</a:t>
            </a:r>
            <a:endParaRPr sz="2800">
              <a:latin typeface="Calibri"/>
              <a:cs typeface="Calibri"/>
            </a:endParaRPr>
          </a:p>
          <a:p>
            <a:pPr marL="319405" indent="-227329">
              <a:lnSpc>
                <a:spcPct val="100000"/>
              </a:lnSpc>
              <a:spcBef>
                <a:spcPts val="1200"/>
              </a:spcBef>
              <a:buFont typeface="Arial MT"/>
              <a:buChar char="•"/>
              <a:tabLst>
                <a:tab pos="319405" algn="l"/>
              </a:tabLst>
            </a:pP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Control.</a:t>
            </a:r>
            <a:endParaRPr sz="2800">
              <a:latin typeface="Calibri"/>
              <a:cs typeface="Calibri"/>
            </a:endParaRPr>
          </a:p>
          <a:p>
            <a:pPr marL="319405" indent="-227329">
              <a:lnSpc>
                <a:spcPct val="100000"/>
              </a:lnSpc>
              <a:spcBef>
                <a:spcPts val="1200"/>
              </a:spcBef>
              <a:buFont typeface="Arial MT"/>
              <a:buChar char="•"/>
              <a:tabLst>
                <a:tab pos="319405" algn="l"/>
              </a:tabLst>
            </a:pP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Decision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Making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3375" y="1556003"/>
            <a:ext cx="8682355" cy="646430"/>
          </a:xfrm>
          <a:prstGeom prst="rect"/>
          <a:solidFill>
            <a:srgbClr val="006FC0"/>
          </a:solidFill>
        </p:spPr>
        <p:txBody>
          <a:bodyPr wrap="square" lIns="0" tIns="0" rIns="0" bIns="0" rtlCol="0" vert="horz">
            <a:spAutoFit/>
          </a:bodyPr>
          <a:lstStyle/>
          <a:p>
            <a:pPr marL="93345">
              <a:lnSpc>
                <a:spcPts val="4455"/>
              </a:lnSpc>
            </a:pPr>
            <a:r>
              <a:rPr dirty="0">
                <a:solidFill>
                  <a:srgbClr val="FFFFFF"/>
                </a:solidFill>
              </a:rPr>
              <a:t>Managerial</a:t>
            </a:r>
            <a:r>
              <a:rPr dirty="0" spc="-185">
                <a:solidFill>
                  <a:srgbClr val="FFFFFF"/>
                </a:solidFill>
              </a:rPr>
              <a:t> </a:t>
            </a:r>
            <a:r>
              <a:rPr dirty="0" spc="-10">
                <a:solidFill>
                  <a:srgbClr val="FFFFFF"/>
                </a:solidFill>
              </a:rPr>
              <a:t>Accounting</a:t>
            </a:r>
            <a:r>
              <a:rPr dirty="0" spc="-185">
                <a:solidFill>
                  <a:srgbClr val="FFFFFF"/>
                </a:solidFill>
              </a:rPr>
              <a:t> </a:t>
            </a:r>
            <a:r>
              <a:rPr dirty="0" spc="-10">
                <a:solidFill>
                  <a:srgbClr val="FFFFFF"/>
                </a:solidFill>
              </a:rPr>
              <a:t>concept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353085" y="1727835"/>
          <a:ext cx="11462385" cy="40532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6375"/>
                <a:gridCol w="213994"/>
                <a:gridCol w="3979545"/>
                <a:gridCol w="200659"/>
                <a:gridCol w="4227195"/>
              </a:tblGrid>
              <a:tr h="665480"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Feature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125095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dirty="0" sz="2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Financial</a:t>
                      </a:r>
                      <a:r>
                        <a:rPr dirty="0" sz="2800" spc="-9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Accounting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125095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12750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dirty="0" sz="2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Managerial</a:t>
                      </a:r>
                      <a:r>
                        <a:rPr dirty="0" sz="2800" spc="-14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Accounting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125095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</a:tr>
              <a:tr h="782320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dirty="0" sz="24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Primary</a:t>
                      </a:r>
                      <a:r>
                        <a:rPr dirty="0" sz="2400" spc="-2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Users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635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395"/>
                        </a:lnSpc>
                        <a:spcBef>
                          <a:spcPts val="114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External</a:t>
                      </a:r>
                      <a:r>
                        <a:rPr dirty="0" sz="20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users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shareholders,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49554">
                        <a:lnSpc>
                          <a:spcPts val="2155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creditors,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regulators.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ts val="2395"/>
                        </a:lnSpc>
                        <a:spcBef>
                          <a:spcPts val="114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Internal</a:t>
                      </a:r>
                      <a:r>
                        <a:rPr dirty="0" sz="20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users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18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officers</a:t>
                      </a:r>
                      <a:r>
                        <a:rPr dirty="0" sz="18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and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0825">
                        <a:lnSpc>
                          <a:spcPts val="2155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managers.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86130">
                <a:tc>
                  <a:txBody>
                    <a:bodyPr/>
                    <a:lstStyle/>
                    <a:p>
                      <a:pPr marL="71691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Frequency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7181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4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3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Reports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635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Financial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statements.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Quarterly</a:t>
                      </a:r>
                      <a:r>
                        <a:rPr dirty="0" sz="18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annually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143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Internal</a:t>
                      </a:r>
                      <a:r>
                        <a:rPr dirty="0" sz="20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reports.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33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As</a:t>
                      </a:r>
                      <a:r>
                        <a:rPr dirty="0" sz="18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frequently</a:t>
                      </a:r>
                      <a:r>
                        <a:rPr dirty="0" sz="18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as</a:t>
                      </a:r>
                      <a:r>
                        <a:rPr dirty="0" sz="18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needed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143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4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Purpose</a:t>
                      </a:r>
                      <a:r>
                        <a:rPr dirty="0" sz="2400" spc="-6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6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Reports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135128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Financial</a:t>
                      </a:r>
                      <a:r>
                        <a:rPr dirty="0" sz="20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statements</a:t>
                      </a:r>
                      <a:r>
                        <a:rPr dirty="0" sz="20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5" b="1">
                          <a:latin typeface="Calibri"/>
                          <a:cs typeface="Calibri"/>
                        </a:rPr>
                        <a:t>for General-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purpose.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2065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Decision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Making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2065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20370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Focus/Emphasis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spc="-25" b="1">
                          <a:latin typeface="Calibri"/>
                          <a:cs typeface="Calibri"/>
                        </a:rPr>
                        <a:t>Past-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Oriented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335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Future-Oriented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335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738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Verification</a:t>
                      </a:r>
                      <a:r>
                        <a:rPr dirty="0" sz="2400" spc="-12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Process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132969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Audited</a:t>
                      </a:r>
                      <a:r>
                        <a:rPr dirty="0" sz="18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18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accountants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According</a:t>
                      </a:r>
                      <a:r>
                        <a:rPr dirty="0" sz="1800" spc="3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IFRS</a:t>
                      </a:r>
                      <a:r>
                        <a:rPr dirty="0" sz="18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 b="1">
                          <a:latin typeface="Calibri"/>
                          <a:cs typeface="Calibri"/>
                        </a:rPr>
                        <a:t>&amp;US.GAAP.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335"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No</a:t>
                      </a:r>
                      <a:r>
                        <a:rPr dirty="0" sz="1800" spc="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independent</a:t>
                      </a:r>
                      <a:r>
                        <a:rPr dirty="0" sz="1800" spc="-2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audits.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335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2711" y="886967"/>
            <a:ext cx="10380345" cy="647700"/>
          </a:xfrm>
          <a:prstGeom prst="rect"/>
          <a:solidFill>
            <a:srgbClr val="006FC0"/>
          </a:solidFill>
        </p:spPr>
        <p:txBody>
          <a:bodyPr wrap="square" lIns="0" tIns="0" rIns="0" bIns="0" rtlCol="0" vert="horz">
            <a:spAutoFit/>
          </a:bodyPr>
          <a:lstStyle/>
          <a:p>
            <a:pPr marL="92710">
              <a:lnSpc>
                <a:spcPts val="4455"/>
              </a:lnSpc>
            </a:pPr>
            <a:r>
              <a:rPr dirty="0">
                <a:solidFill>
                  <a:srgbClr val="FFFFFF"/>
                </a:solidFill>
              </a:rPr>
              <a:t>Comparing</a:t>
            </a:r>
            <a:r>
              <a:rPr dirty="0" spc="-16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Financial</a:t>
            </a:r>
            <a:r>
              <a:rPr dirty="0" spc="-15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and</a:t>
            </a:r>
            <a:r>
              <a:rPr dirty="0" spc="-17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Managerial</a:t>
            </a:r>
            <a:r>
              <a:rPr dirty="0" spc="-135">
                <a:solidFill>
                  <a:srgbClr val="FFFFFF"/>
                </a:solidFill>
              </a:rPr>
              <a:t> </a:t>
            </a:r>
            <a:r>
              <a:rPr dirty="0" spc="-10">
                <a:solidFill>
                  <a:srgbClr val="FFFFFF"/>
                </a:solidFill>
              </a:rPr>
              <a:t>Accounting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35657" y="782573"/>
            <a:ext cx="500126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20"/>
              <a:t>Management</a:t>
            </a:r>
            <a:r>
              <a:rPr dirty="0" spc="-120"/>
              <a:t> </a:t>
            </a:r>
            <a:r>
              <a:rPr dirty="0" spc="-10"/>
              <a:t>Functions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1094211" y="6427114"/>
            <a:ext cx="1809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13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753361" y="1559052"/>
            <a:ext cx="2819400" cy="677545"/>
            <a:chOff x="1753361" y="1559052"/>
            <a:chExt cx="2819400" cy="677545"/>
          </a:xfrm>
        </p:grpSpPr>
        <p:sp>
          <p:nvSpPr>
            <p:cNvPr id="5" name="object 5" descr=""/>
            <p:cNvSpPr/>
            <p:nvPr/>
          </p:nvSpPr>
          <p:spPr>
            <a:xfrm>
              <a:off x="1753361" y="1602486"/>
              <a:ext cx="2819400" cy="477520"/>
            </a:xfrm>
            <a:custGeom>
              <a:avLst/>
              <a:gdLst/>
              <a:ahLst/>
              <a:cxnLst/>
              <a:rect l="l" t="t" r="r" b="b"/>
              <a:pathLst>
                <a:path w="2819400" h="477519">
                  <a:moveTo>
                    <a:pt x="2819400" y="0"/>
                  </a:moveTo>
                  <a:lnTo>
                    <a:pt x="0" y="0"/>
                  </a:lnTo>
                  <a:lnTo>
                    <a:pt x="0" y="477012"/>
                  </a:lnTo>
                  <a:lnTo>
                    <a:pt x="2819400" y="477012"/>
                  </a:lnTo>
                  <a:lnTo>
                    <a:pt x="281940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23159" y="1559052"/>
              <a:ext cx="1498853" cy="677418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1753361" y="1602486"/>
            <a:ext cx="2819400" cy="477520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marL="860425">
              <a:lnSpc>
                <a:spcPct val="100000"/>
              </a:lnSpc>
              <a:spcBef>
                <a:spcPts val="280"/>
              </a:spcBef>
            </a:pP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Planning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517141" y="2277237"/>
            <a:ext cx="2522855" cy="2663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ts val="2340"/>
              </a:lnSpc>
              <a:spcBef>
                <a:spcPts val="10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Maximize</a:t>
            </a:r>
            <a:r>
              <a:rPr dirty="0" sz="2000" spc="-7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profit</a:t>
            </a:r>
            <a:r>
              <a:rPr dirty="0" sz="2000" spc="-8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  <a:p>
            <a:pPr marL="299085">
              <a:lnSpc>
                <a:spcPts val="2340"/>
              </a:lnSpc>
            </a:pPr>
            <a:r>
              <a:rPr dirty="0" sz="2000" b="1">
                <a:latin typeface="Calibri"/>
                <a:cs typeface="Calibri"/>
              </a:rPr>
              <a:t>market</a:t>
            </a:r>
            <a:r>
              <a:rPr dirty="0" sz="2000" spc="-100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share</a:t>
            </a:r>
            <a:endParaRPr sz="2000">
              <a:latin typeface="Calibri"/>
              <a:cs typeface="Calibri"/>
            </a:endParaRPr>
          </a:p>
          <a:p>
            <a:pPr marL="299085" marR="5080" indent="-287020">
              <a:lnSpc>
                <a:spcPts val="2280"/>
              </a:lnSpc>
              <a:spcBef>
                <a:spcPts val="125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Commit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to </a:t>
            </a:r>
            <a:r>
              <a:rPr dirty="0" sz="2000" spc="-10" b="1">
                <a:latin typeface="Calibri"/>
                <a:cs typeface="Calibri"/>
              </a:rPr>
              <a:t>environmental </a:t>
            </a:r>
            <a:r>
              <a:rPr dirty="0" sz="2000" b="1">
                <a:latin typeface="Calibri"/>
                <a:cs typeface="Calibri"/>
              </a:rPr>
              <a:t>protection</a:t>
            </a:r>
            <a:r>
              <a:rPr dirty="0" sz="2000" spc="-8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social programs</a:t>
            </a:r>
            <a:endParaRPr sz="2000">
              <a:latin typeface="Calibri"/>
              <a:cs typeface="Calibri"/>
            </a:endParaRPr>
          </a:p>
          <a:p>
            <a:pPr marL="299085" marR="473075" indent="-287020">
              <a:lnSpc>
                <a:spcPts val="2280"/>
              </a:lnSpc>
              <a:spcBef>
                <a:spcPts val="120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Add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value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to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the </a:t>
            </a:r>
            <a:r>
              <a:rPr dirty="0" sz="2000" spc="-10" b="1">
                <a:latin typeface="Calibri"/>
                <a:cs typeface="Calibri"/>
              </a:rPr>
              <a:t>business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4801361" y="1559052"/>
            <a:ext cx="2590800" cy="677545"/>
            <a:chOff x="4801361" y="1559052"/>
            <a:chExt cx="2590800" cy="677545"/>
          </a:xfrm>
        </p:grpSpPr>
        <p:sp>
          <p:nvSpPr>
            <p:cNvPr id="10" name="object 10" descr=""/>
            <p:cNvSpPr/>
            <p:nvPr/>
          </p:nvSpPr>
          <p:spPr>
            <a:xfrm>
              <a:off x="4801361" y="1602486"/>
              <a:ext cx="2590800" cy="477520"/>
            </a:xfrm>
            <a:custGeom>
              <a:avLst/>
              <a:gdLst/>
              <a:ahLst/>
              <a:cxnLst/>
              <a:rect l="l" t="t" r="r" b="b"/>
              <a:pathLst>
                <a:path w="2590800" h="477519">
                  <a:moveTo>
                    <a:pt x="2590799" y="0"/>
                  </a:moveTo>
                  <a:lnTo>
                    <a:pt x="0" y="0"/>
                  </a:lnTo>
                  <a:lnTo>
                    <a:pt x="0" y="477012"/>
                  </a:lnTo>
                  <a:lnTo>
                    <a:pt x="2590799" y="477012"/>
                  </a:lnTo>
                  <a:lnTo>
                    <a:pt x="2590799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3999" y="1559052"/>
              <a:ext cx="1544574" cy="677418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4801361" y="1602486"/>
            <a:ext cx="2590800" cy="477520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marL="723265">
              <a:lnSpc>
                <a:spcPct val="100000"/>
              </a:lnSpc>
              <a:spcBef>
                <a:spcPts val="280"/>
              </a:spcBef>
            </a:pP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Directing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7620761" y="1559052"/>
            <a:ext cx="2590800" cy="677545"/>
            <a:chOff x="7620761" y="1559052"/>
            <a:chExt cx="2590800" cy="677545"/>
          </a:xfrm>
        </p:grpSpPr>
        <p:sp>
          <p:nvSpPr>
            <p:cNvPr id="14" name="object 14" descr=""/>
            <p:cNvSpPr/>
            <p:nvPr/>
          </p:nvSpPr>
          <p:spPr>
            <a:xfrm>
              <a:off x="7620761" y="1602486"/>
              <a:ext cx="2590800" cy="477520"/>
            </a:xfrm>
            <a:custGeom>
              <a:avLst/>
              <a:gdLst/>
              <a:ahLst/>
              <a:cxnLst/>
              <a:rect l="l" t="t" r="r" b="b"/>
              <a:pathLst>
                <a:path w="2590800" h="477519">
                  <a:moveTo>
                    <a:pt x="2590800" y="0"/>
                  </a:moveTo>
                  <a:lnTo>
                    <a:pt x="0" y="0"/>
                  </a:lnTo>
                  <a:lnTo>
                    <a:pt x="0" y="477012"/>
                  </a:lnTo>
                  <a:lnTo>
                    <a:pt x="2590800" y="477012"/>
                  </a:lnTo>
                  <a:lnTo>
                    <a:pt x="259080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28431" y="1559052"/>
              <a:ext cx="1796033" cy="677418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7620761" y="1602486"/>
            <a:ext cx="2590800" cy="477520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marL="598805">
              <a:lnSpc>
                <a:spcPct val="100000"/>
              </a:lnSpc>
              <a:spcBef>
                <a:spcPts val="280"/>
              </a:spcBef>
            </a:pPr>
            <a:r>
              <a:rPr dirty="0" sz="2400" spc="-10" b="1">
                <a:solidFill>
                  <a:srgbClr val="FFFF00"/>
                </a:solidFill>
                <a:latin typeface="Calibri"/>
                <a:cs typeface="Calibri"/>
              </a:rPr>
              <a:t>Controlling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802885" y="2277237"/>
            <a:ext cx="2390140" cy="2373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ts val="2340"/>
              </a:lnSpc>
              <a:spcBef>
                <a:spcPts val="10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Implement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planned</a:t>
            </a:r>
            <a:endParaRPr sz="2000">
              <a:latin typeface="Calibri"/>
              <a:cs typeface="Calibri"/>
            </a:endParaRPr>
          </a:p>
          <a:p>
            <a:pPr marL="299085">
              <a:lnSpc>
                <a:spcPts val="2340"/>
              </a:lnSpc>
            </a:pPr>
            <a:r>
              <a:rPr dirty="0" sz="2000" spc="-10" b="1">
                <a:latin typeface="Calibri"/>
                <a:cs typeface="Calibri"/>
              </a:rPr>
              <a:t>objectives</a:t>
            </a:r>
            <a:endParaRPr sz="2000">
              <a:latin typeface="Calibri"/>
              <a:cs typeface="Calibri"/>
            </a:endParaRPr>
          </a:p>
          <a:p>
            <a:pPr marL="299085" marR="154305" indent="-287020">
              <a:lnSpc>
                <a:spcPts val="2280"/>
              </a:lnSpc>
              <a:spcBef>
                <a:spcPts val="125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Provide</a:t>
            </a:r>
            <a:r>
              <a:rPr dirty="0" sz="2000" spc="-7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incentives </a:t>
            </a:r>
            <a:r>
              <a:rPr dirty="0" sz="2000" b="1">
                <a:latin typeface="Calibri"/>
                <a:cs typeface="Calibri"/>
              </a:rPr>
              <a:t>to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motivate employees</a:t>
            </a:r>
            <a:endParaRPr sz="2000">
              <a:latin typeface="Calibri"/>
              <a:cs typeface="Calibri"/>
            </a:endParaRPr>
          </a:p>
          <a:p>
            <a:pPr marL="299085" indent="-286385">
              <a:lnSpc>
                <a:spcPts val="2340"/>
              </a:lnSpc>
              <a:spcBef>
                <a:spcPts val="102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Hire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train</a:t>
            </a:r>
            <a:endParaRPr sz="2000">
              <a:latin typeface="Calibri"/>
              <a:cs typeface="Calibri"/>
            </a:endParaRPr>
          </a:p>
          <a:p>
            <a:pPr marL="299085">
              <a:lnSpc>
                <a:spcPts val="2340"/>
              </a:lnSpc>
            </a:pPr>
            <a:r>
              <a:rPr dirty="0" sz="2000" spc="-10" b="1">
                <a:latin typeface="Calibri"/>
                <a:cs typeface="Calibri"/>
              </a:rPr>
              <a:t>employees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7622540" y="2277237"/>
            <a:ext cx="2491105" cy="31051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ts val="2340"/>
              </a:lnSpc>
              <a:spcBef>
                <a:spcPts val="10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Keeping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activities</a:t>
            </a:r>
            <a:r>
              <a:rPr dirty="0" sz="2000" spc="-8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on</a:t>
            </a:r>
            <a:endParaRPr sz="2000">
              <a:latin typeface="Calibri"/>
              <a:cs typeface="Calibri"/>
            </a:endParaRPr>
          </a:p>
          <a:p>
            <a:pPr marL="299085">
              <a:lnSpc>
                <a:spcPts val="2340"/>
              </a:lnSpc>
            </a:pPr>
            <a:r>
              <a:rPr dirty="0" sz="2000" spc="-10" b="1">
                <a:latin typeface="Calibri"/>
                <a:cs typeface="Calibri"/>
              </a:rPr>
              <a:t>track</a:t>
            </a:r>
            <a:endParaRPr sz="2000">
              <a:latin typeface="Calibri"/>
              <a:cs typeface="Calibri"/>
            </a:endParaRPr>
          </a:p>
          <a:p>
            <a:pPr marL="299085" marR="107314" indent="-287020">
              <a:lnSpc>
                <a:spcPts val="2280"/>
              </a:lnSpc>
              <a:spcBef>
                <a:spcPts val="125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Determine</a:t>
            </a:r>
            <a:r>
              <a:rPr dirty="0" sz="2000" spc="-1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whether </a:t>
            </a:r>
            <a:r>
              <a:rPr dirty="0" sz="2000" b="1">
                <a:latin typeface="Calibri"/>
                <a:cs typeface="Calibri"/>
              </a:rPr>
              <a:t>goals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are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met</a:t>
            </a:r>
            <a:endParaRPr sz="2000">
              <a:latin typeface="Calibri"/>
              <a:cs typeface="Calibri"/>
            </a:endParaRPr>
          </a:p>
          <a:p>
            <a:pPr marL="299085" marR="170815" indent="-287020">
              <a:lnSpc>
                <a:spcPts val="2280"/>
              </a:lnSpc>
              <a:spcBef>
                <a:spcPts val="1200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b="1">
                <a:latin typeface="Calibri"/>
                <a:cs typeface="Calibri"/>
              </a:rPr>
              <a:t>Decide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changes </a:t>
            </a:r>
            <a:r>
              <a:rPr dirty="0" sz="2000" b="1">
                <a:latin typeface="Calibri"/>
                <a:cs typeface="Calibri"/>
              </a:rPr>
              <a:t>needed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to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get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back </a:t>
            </a:r>
            <a:r>
              <a:rPr dirty="0" sz="2000" b="1">
                <a:latin typeface="Calibri"/>
                <a:cs typeface="Calibri"/>
              </a:rPr>
              <a:t>on </a:t>
            </a:r>
            <a:r>
              <a:rPr dirty="0" sz="2000" spc="-10" b="1">
                <a:latin typeface="Calibri"/>
                <a:cs typeface="Calibri"/>
              </a:rPr>
              <a:t>track</a:t>
            </a:r>
            <a:endParaRPr sz="2000">
              <a:latin typeface="Calibri"/>
              <a:cs typeface="Calibri"/>
            </a:endParaRPr>
          </a:p>
          <a:p>
            <a:pPr marL="299085" marR="827405" indent="-287020">
              <a:lnSpc>
                <a:spcPts val="2280"/>
              </a:lnSpc>
              <a:spcBef>
                <a:spcPts val="1205"/>
              </a:spcBef>
              <a:buClr>
                <a:srgbClr val="990000"/>
              </a:buClr>
              <a:buFont typeface="Arial MT"/>
              <a:buChar char="•"/>
              <a:tabLst>
                <a:tab pos="299085" algn="l"/>
              </a:tabLst>
            </a:pPr>
            <a:r>
              <a:rPr dirty="0" sz="2000" spc="-10" b="1">
                <a:latin typeface="Calibri"/>
                <a:cs typeface="Calibri"/>
              </a:rPr>
              <a:t>Performance Evaluation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094211" y="6427114"/>
            <a:ext cx="1809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14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590990" y="908050"/>
            <a:ext cx="7031355" cy="4288790"/>
            <a:chOff x="2590990" y="908050"/>
            <a:chExt cx="7031355" cy="4288790"/>
          </a:xfrm>
        </p:grpSpPr>
        <p:sp>
          <p:nvSpPr>
            <p:cNvPr id="4" name="object 4" descr=""/>
            <p:cNvSpPr/>
            <p:nvPr/>
          </p:nvSpPr>
          <p:spPr>
            <a:xfrm>
              <a:off x="6101143" y="1676400"/>
              <a:ext cx="0" cy="228600"/>
            </a:xfrm>
            <a:custGeom>
              <a:avLst/>
              <a:gdLst/>
              <a:ahLst/>
              <a:cxnLst/>
              <a:rect l="l" t="t" r="r" b="b"/>
              <a:pathLst>
                <a:path w="0" h="228600">
                  <a:moveTo>
                    <a:pt x="0" y="0"/>
                  </a:moveTo>
                  <a:lnTo>
                    <a:pt x="0" y="228600"/>
                  </a:lnTo>
                </a:path>
              </a:pathLst>
            </a:custGeom>
            <a:ln w="31242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099810" y="2667761"/>
              <a:ext cx="0" cy="228600"/>
            </a:xfrm>
            <a:custGeom>
              <a:avLst/>
              <a:gdLst/>
              <a:ahLst/>
              <a:cxnLst/>
              <a:rect l="l" t="t" r="r" b="b"/>
              <a:pathLst>
                <a:path w="0" h="228600">
                  <a:moveTo>
                    <a:pt x="0" y="0"/>
                  </a:moveTo>
                  <a:lnTo>
                    <a:pt x="0" y="228600"/>
                  </a:lnTo>
                </a:path>
              </a:pathLst>
            </a:custGeom>
            <a:ln w="28575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090221" y="3657600"/>
              <a:ext cx="0" cy="457200"/>
            </a:xfrm>
            <a:custGeom>
              <a:avLst/>
              <a:gdLst/>
              <a:ahLst/>
              <a:cxnLst/>
              <a:rect l="l" t="t" r="r" b="b"/>
              <a:pathLst>
                <a:path w="0" h="457200">
                  <a:moveTo>
                    <a:pt x="0" y="0"/>
                  </a:moveTo>
                  <a:lnTo>
                    <a:pt x="0" y="457200"/>
                  </a:lnTo>
                </a:path>
              </a:pathLst>
            </a:custGeom>
            <a:ln w="45974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605277" y="3893566"/>
              <a:ext cx="7002780" cy="228600"/>
            </a:xfrm>
            <a:custGeom>
              <a:avLst/>
              <a:gdLst/>
              <a:ahLst/>
              <a:cxnLst/>
              <a:rect l="l" t="t" r="r" b="b"/>
              <a:pathLst>
                <a:path w="7002780" h="228600">
                  <a:moveTo>
                    <a:pt x="0" y="228599"/>
                  </a:moveTo>
                  <a:lnTo>
                    <a:pt x="0" y="0"/>
                  </a:lnTo>
                  <a:lnTo>
                    <a:pt x="7002399" y="0"/>
                  </a:lnTo>
                  <a:lnTo>
                    <a:pt x="7002399" y="215899"/>
                  </a:lnTo>
                </a:path>
                <a:path w="7002780" h="228600">
                  <a:moveTo>
                    <a:pt x="1752600" y="228599"/>
                  </a:moveTo>
                  <a:lnTo>
                    <a:pt x="1752600" y="0"/>
                  </a:lnTo>
                  <a:lnTo>
                    <a:pt x="5249799" y="0"/>
                  </a:lnTo>
                  <a:lnTo>
                    <a:pt x="5249799" y="215899"/>
                  </a:lnTo>
                </a:path>
              </a:pathLst>
            </a:custGeom>
            <a:ln w="28575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4725161" y="4877561"/>
              <a:ext cx="2743200" cy="304800"/>
            </a:xfrm>
            <a:custGeom>
              <a:avLst/>
              <a:gdLst/>
              <a:ahLst/>
              <a:cxnLst/>
              <a:rect l="l" t="t" r="r" b="b"/>
              <a:pathLst>
                <a:path w="2743200" h="304800">
                  <a:moveTo>
                    <a:pt x="1356867" y="0"/>
                  </a:moveTo>
                  <a:lnTo>
                    <a:pt x="1356867" y="152400"/>
                  </a:lnTo>
                  <a:lnTo>
                    <a:pt x="0" y="152400"/>
                  </a:lnTo>
                  <a:lnTo>
                    <a:pt x="0" y="304800"/>
                  </a:lnTo>
                </a:path>
                <a:path w="2743200" h="304800">
                  <a:moveTo>
                    <a:pt x="1356360" y="0"/>
                  </a:moveTo>
                  <a:lnTo>
                    <a:pt x="1356360" y="152400"/>
                  </a:lnTo>
                  <a:lnTo>
                    <a:pt x="2742691" y="152400"/>
                  </a:lnTo>
                  <a:lnTo>
                    <a:pt x="2742691" y="304800"/>
                  </a:lnTo>
                </a:path>
              </a:pathLst>
            </a:custGeom>
            <a:ln w="28575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346192" y="9144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5346192" y="9144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5466079" y="1116838"/>
            <a:ext cx="1270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Shareholders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5338317" y="1898650"/>
            <a:ext cx="1521460" cy="774700"/>
            <a:chOff x="5338317" y="1898650"/>
            <a:chExt cx="1521460" cy="774700"/>
          </a:xfrm>
        </p:grpSpPr>
        <p:sp>
          <p:nvSpPr>
            <p:cNvPr id="13" name="object 13" descr=""/>
            <p:cNvSpPr/>
            <p:nvPr/>
          </p:nvSpPr>
          <p:spPr>
            <a:xfrm>
              <a:off x="5344667" y="19050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99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5344667" y="19050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5654166" y="1984375"/>
            <a:ext cx="887730" cy="546735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3970" marR="5080" indent="-1905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latin typeface="Calibri"/>
                <a:cs typeface="Calibri"/>
              </a:rPr>
              <a:t>Board</a:t>
            </a:r>
            <a:r>
              <a:rPr dirty="0" sz="1800" spc="-65" b="1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of </a:t>
            </a:r>
            <a:r>
              <a:rPr dirty="0" sz="1800" spc="-10" b="1">
                <a:latin typeface="Calibri"/>
                <a:cs typeface="Calibri"/>
              </a:rPr>
              <a:t>Directors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5338317" y="2889250"/>
            <a:ext cx="1521460" cy="774700"/>
            <a:chOff x="5338317" y="2889250"/>
            <a:chExt cx="1521460" cy="774700"/>
          </a:xfrm>
        </p:grpSpPr>
        <p:sp>
          <p:nvSpPr>
            <p:cNvPr id="17" name="object 17" descr=""/>
            <p:cNvSpPr/>
            <p:nvPr/>
          </p:nvSpPr>
          <p:spPr>
            <a:xfrm>
              <a:off x="5344667" y="2895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5344667" y="2895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5344414" y="2851530"/>
            <a:ext cx="1464310" cy="79375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ctr" marL="12065" marR="5080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latin typeface="Calibri"/>
                <a:cs typeface="Calibri"/>
              </a:rPr>
              <a:t>Chief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Executive </a:t>
            </a:r>
            <a:r>
              <a:rPr dirty="0" sz="1800" b="1">
                <a:latin typeface="Calibri"/>
                <a:cs typeface="Calibri"/>
              </a:rPr>
              <a:t>Officer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and </a:t>
            </a:r>
            <a:r>
              <a:rPr dirty="0" sz="1800" spc="-10" b="1">
                <a:latin typeface="Calibri"/>
                <a:cs typeface="Calibri"/>
              </a:rPr>
              <a:t>President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1837689" y="4108450"/>
            <a:ext cx="1521460" cy="774700"/>
            <a:chOff x="1837689" y="4108450"/>
            <a:chExt cx="1521460" cy="774700"/>
          </a:xfrm>
        </p:grpSpPr>
        <p:sp>
          <p:nvSpPr>
            <p:cNvPr id="21" name="object 21" descr=""/>
            <p:cNvSpPr/>
            <p:nvPr/>
          </p:nvSpPr>
          <p:spPr>
            <a:xfrm>
              <a:off x="184403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84403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2139823" y="4070984"/>
            <a:ext cx="920115" cy="79375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ctr" marL="12700" marR="5080" indent="-53340">
              <a:lnSpc>
                <a:spcPts val="1939"/>
              </a:lnSpc>
              <a:spcBef>
                <a:spcPts val="345"/>
              </a:spcBef>
            </a:pPr>
            <a:r>
              <a:rPr dirty="0" sz="1800" spc="-10" b="1">
                <a:latin typeface="Calibri"/>
                <a:cs typeface="Calibri"/>
              </a:rPr>
              <a:t>General Counsel/ Secretary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3590290" y="4108450"/>
            <a:ext cx="1521460" cy="774700"/>
            <a:chOff x="3590290" y="4108450"/>
            <a:chExt cx="1521460" cy="774700"/>
          </a:xfrm>
        </p:grpSpPr>
        <p:sp>
          <p:nvSpPr>
            <p:cNvPr id="25" name="object 25" descr=""/>
            <p:cNvSpPr/>
            <p:nvPr/>
          </p:nvSpPr>
          <p:spPr>
            <a:xfrm>
              <a:off x="3596640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C2EFF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3596640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3662553" y="4194429"/>
            <a:ext cx="1377950" cy="546735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200025" marR="5080" indent="-187960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latin typeface="Calibri"/>
                <a:cs typeface="Calibri"/>
              </a:rPr>
              <a:t>Vice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President Marketing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5202682" y="4108450"/>
            <a:ext cx="1757680" cy="774700"/>
            <a:chOff x="5202682" y="4108450"/>
            <a:chExt cx="1757680" cy="774700"/>
          </a:xfrm>
        </p:grpSpPr>
        <p:sp>
          <p:nvSpPr>
            <p:cNvPr id="29" name="object 29" descr=""/>
            <p:cNvSpPr/>
            <p:nvPr/>
          </p:nvSpPr>
          <p:spPr>
            <a:xfrm>
              <a:off x="5209032" y="4114800"/>
              <a:ext cx="1744980" cy="762000"/>
            </a:xfrm>
            <a:custGeom>
              <a:avLst/>
              <a:gdLst/>
              <a:ahLst/>
              <a:cxnLst/>
              <a:rect l="l" t="t" r="r" b="b"/>
              <a:pathLst>
                <a:path w="1744979" h="762000">
                  <a:moveTo>
                    <a:pt x="174498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744980" y="762000"/>
                  </a:lnTo>
                  <a:lnTo>
                    <a:pt x="174498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5209032" y="4114800"/>
              <a:ext cx="1744980" cy="762000"/>
            </a:xfrm>
            <a:custGeom>
              <a:avLst/>
              <a:gdLst/>
              <a:ahLst/>
              <a:cxnLst/>
              <a:rect l="l" t="t" r="r" b="b"/>
              <a:pathLst>
                <a:path w="1744979" h="762000">
                  <a:moveTo>
                    <a:pt x="0" y="762000"/>
                  </a:moveTo>
                  <a:lnTo>
                    <a:pt x="1744980" y="762000"/>
                  </a:lnTo>
                  <a:lnTo>
                    <a:pt x="174498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5392673" y="4070984"/>
            <a:ext cx="13779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Vice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President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5412485" y="4317872"/>
            <a:ext cx="13379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Finance/Chief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5301234" y="4564760"/>
            <a:ext cx="1559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Financial</a:t>
            </a:r>
            <a:r>
              <a:rPr dirty="0" sz="1800" spc="-5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Officer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4" name="object 34" descr=""/>
          <p:cNvGrpSpPr/>
          <p:nvPr/>
        </p:nvGrpSpPr>
        <p:grpSpPr>
          <a:xfrm>
            <a:off x="7087869" y="4108450"/>
            <a:ext cx="1521460" cy="774700"/>
            <a:chOff x="7087869" y="4108450"/>
            <a:chExt cx="1521460" cy="774700"/>
          </a:xfrm>
        </p:grpSpPr>
        <p:sp>
          <p:nvSpPr>
            <p:cNvPr id="35" name="object 35" descr=""/>
            <p:cNvSpPr/>
            <p:nvPr/>
          </p:nvSpPr>
          <p:spPr>
            <a:xfrm>
              <a:off x="709421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59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59" y="762000"/>
                  </a:lnTo>
                  <a:lnTo>
                    <a:pt x="1508759" y="0"/>
                  </a:lnTo>
                  <a:close/>
                </a:path>
              </a:pathLst>
            </a:custGeom>
            <a:solidFill>
              <a:srgbClr val="C2EFF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709421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59" y="762000"/>
                  </a:lnTo>
                  <a:lnTo>
                    <a:pt x="1508759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 descr=""/>
          <p:cNvSpPr txBox="1"/>
          <p:nvPr/>
        </p:nvSpPr>
        <p:spPr>
          <a:xfrm>
            <a:off x="7160132" y="4194429"/>
            <a:ext cx="1377950" cy="546735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63195" marR="5080" indent="-151130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latin typeface="Calibri"/>
                <a:cs typeface="Calibri"/>
              </a:rPr>
              <a:t>Vice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President Operations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8" name="object 38" descr=""/>
          <p:cNvGrpSpPr/>
          <p:nvPr/>
        </p:nvGrpSpPr>
        <p:grpSpPr>
          <a:xfrm>
            <a:off x="8840469" y="4108450"/>
            <a:ext cx="1521460" cy="774700"/>
            <a:chOff x="8840469" y="4108450"/>
            <a:chExt cx="1521460" cy="774700"/>
          </a:xfrm>
        </p:grpSpPr>
        <p:sp>
          <p:nvSpPr>
            <p:cNvPr id="39" name="object 39" descr=""/>
            <p:cNvSpPr/>
            <p:nvPr/>
          </p:nvSpPr>
          <p:spPr>
            <a:xfrm>
              <a:off x="884681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59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59" y="762000"/>
                  </a:lnTo>
                  <a:lnTo>
                    <a:pt x="1508759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8846819" y="41148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59" y="762000"/>
                  </a:lnTo>
                  <a:lnTo>
                    <a:pt x="1508759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 descr=""/>
          <p:cNvSpPr txBox="1"/>
          <p:nvPr/>
        </p:nvSpPr>
        <p:spPr>
          <a:xfrm>
            <a:off x="8913114" y="4070984"/>
            <a:ext cx="1377950" cy="79375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ctr" marL="12065" marR="5080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latin typeface="Calibri"/>
                <a:cs typeface="Calibri"/>
              </a:rPr>
              <a:t>Vice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President Human Resources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2" name="object 42" descr=""/>
          <p:cNvGrpSpPr/>
          <p:nvPr/>
        </p:nvGrpSpPr>
        <p:grpSpPr>
          <a:xfrm>
            <a:off x="3963670" y="5175250"/>
            <a:ext cx="1521460" cy="774700"/>
            <a:chOff x="3963670" y="5175250"/>
            <a:chExt cx="1521460" cy="774700"/>
          </a:xfrm>
        </p:grpSpPr>
        <p:sp>
          <p:nvSpPr>
            <p:cNvPr id="43" name="object 43" descr=""/>
            <p:cNvSpPr/>
            <p:nvPr/>
          </p:nvSpPr>
          <p:spPr>
            <a:xfrm>
              <a:off x="3970020" y="5181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1508760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60" y="762000"/>
                  </a:lnTo>
                  <a:lnTo>
                    <a:pt x="150876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3970020" y="5181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60" h="762000">
                  <a:moveTo>
                    <a:pt x="0" y="762000"/>
                  </a:moveTo>
                  <a:lnTo>
                    <a:pt x="1508760" y="762000"/>
                  </a:lnTo>
                  <a:lnTo>
                    <a:pt x="1508760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5" name="object 45" descr=""/>
          <p:cNvSpPr txBox="1"/>
          <p:nvPr/>
        </p:nvSpPr>
        <p:spPr>
          <a:xfrm>
            <a:off x="4213986" y="5366715"/>
            <a:ext cx="10217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0" b="1">
                <a:latin typeface="Calibri"/>
                <a:cs typeface="Calibri"/>
              </a:rPr>
              <a:t>Treasurer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6" name="object 46" descr=""/>
          <p:cNvGrpSpPr/>
          <p:nvPr/>
        </p:nvGrpSpPr>
        <p:grpSpPr>
          <a:xfrm>
            <a:off x="6706869" y="5175250"/>
            <a:ext cx="1521460" cy="774700"/>
            <a:chOff x="6706869" y="5175250"/>
            <a:chExt cx="1521460" cy="774700"/>
          </a:xfrm>
        </p:grpSpPr>
        <p:sp>
          <p:nvSpPr>
            <p:cNvPr id="47" name="object 47" descr=""/>
            <p:cNvSpPr/>
            <p:nvPr/>
          </p:nvSpPr>
          <p:spPr>
            <a:xfrm>
              <a:off x="6713219" y="5181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1508759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1508759" y="762000"/>
                  </a:lnTo>
                  <a:lnTo>
                    <a:pt x="1508759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6713219" y="5181600"/>
              <a:ext cx="1508760" cy="762000"/>
            </a:xfrm>
            <a:custGeom>
              <a:avLst/>
              <a:gdLst/>
              <a:ahLst/>
              <a:cxnLst/>
              <a:rect l="l" t="t" r="r" b="b"/>
              <a:pathLst>
                <a:path w="1508759" h="762000">
                  <a:moveTo>
                    <a:pt x="0" y="762000"/>
                  </a:moveTo>
                  <a:lnTo>
                    <a:pt x="1508759" y="762000"/>
                  </a:lnTo>
                  <a:lnTo>
                    <a:pt x="1508759" y="0"/>
                  </a:lnTo>
                  <a:lnTo>
                    <a:pt x="0" y="0"/>
                  </a:lnTo>
                  <a:lnTo>
                    <a:pt x="0" y="762000"/>
                  </a:lnTo>
                  <a:close/>
                </a:path>
              </a:pathLst>
            </a:custGeom>
            <a:ln w="1270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 descr=""/>
          <p:cNvSpPr txBox="1"/>
          <p:nvPr/>
        </p:nvSpPr>
        <p:spPr>
          <a:xfrm>
            <a:off x="6925436" y="5366715"/>
            <a:ext cx="10864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Controller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xfrm>
            <a:off x="1212900" y="1028192"/>
            <a:ext cx="308229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25"/>
              <a:t>Organizational</a:t>
            </a:r>
          </a:p>
        </p:txBody>
      </p:sp>
      <p:sp>
        <p:nvSpPr>
          <p:cNvPr id="51" name="object 51" descr=""/>
          <p:cNvSpPr txBox="1"/>
          <p:nvPr/>
        </p:nvSpPr>
        <p:spPr>
          <a:xfrm>
            <a:off x="1212900" y="1576527"/>
            <a:ext cx="198247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 b="1">
                <a:solidFill>
                  <a:srgbClr val="4471C4"/>
                </a:solidFill>
                <a:latin typeface="Calibri"/>
                <a:cs typeface="Calibri"/>
              </a:rPr>
              <a:t>Structure</a:t>
            </a:r>
            <a:endParaRPr sz="4000">
              <a:latin typeface="Calibri"/>
              <a:cs typeface="Calibri"/>
            </a:endParaRPr>
          </a:p>
        </p:txBody>
      </p:sp>
      <p:grpSp>
        <p:nvGrpSpPr>
          <p:cNvPr id="52" name="object 52" descr=""/>
          <p:cNvGrpSpPr/>
          <p:nvPr/>
        </p:nvGrpSpPr>
        <p:grpSpPr>
          <a:xfrm>
            <a:off x="7308850" y="1255522"/>
            <a:ext cx="3050540" cy="1951355"/>
            <a:chOff x="7308850" y="1255522"/>
            <a:chExt cx="3050540" cy="1951355"/>
          </a:xfrm>
        </p:grpSpPr>
        <p:sp>
          <p:nvSpPr>
            <p:cNvPr id="53" name="object 53" descr=""/>
            <p:cNvSpPr/>
            <p:nvPr/>
          </p:nvSpPr>
          <p:spPr>
            <a:xfrm>
              <a:off x="7315200" y="1261872"/>
              <a:ext cx="3037840" cy="1938655"/>
            </a:xfrm>
            <a:custGeom>
              <a:avLst/>
              <a:gdLst/>
              <a:ahLst/>
              <a:cxnLst/>
              <a:rect l="l" t="t" r="r" b="b"/>
              <a:pathLst>
                <a:path w="3037840" h="1938655">
                  <a:moveTo>
                    <a:pt x="3037331" y="0"/>
                  </a:moveTo>
                  <a:lnTo>
                    <a:pt x="0" y="0"/>
                  </a:lnTo>
                  <a:lnTo>
                    <a:pt x="0" y="1938527"/>
                  </a:lnTo>
                  <a:lnTo>
                    <a:pt x="3037331" y="1938527"/>
                  </a:lnTo>
                  <a:lnTo>
                    <a:pt x="3037331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7315200" y="1261872"/>
              <a:ext cx="3037840" cy="1938655"/>
            </a:xfrm>
            <a:custGeom>
              <a:avLst/>
              <a:gdLst/>
              <a:ahLst/>
              <a:cxnLst/>
              <a:rect l="l" t="t" r="r" b="b"/>
              <a:pathLst>
                <a:path w="3037840" h="1938655">
                  <a:moveTo>
                    <a:pt x="0" y="1938527"/>
                  </a:moveTo>
                  <a:lnTo>
                    <a:pt x="3037331" y="1938527"/>
                  </a:lnTo>
                  <a:lnTo>
                    <a:pt x="3037331" y="0"/>
                  </a:lnTo>
                  <a:lnTo>
                    <a:pt x="0" y="0"/>
                  </a:lnTo>
                  <a:lnTo>
                    <a:pt x="0" y="1938527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5" name="object 55" descr=""/>
          <p:cNvSpPr txBox="1"/>
          <p:nvPr/>
        </p:nvSpPr>
        <p:spPr>
          <a:xfrm>
            <a:off x="7394829" y="1278127"/>
            <a:ext cx="2678430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</a:rPr>
              <a:t>Organization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charts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show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interrelationships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7394829" y="1887727"/>
            <a:ext cx="284480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activities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6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the </a:t>
            </a:r>
            <a:r>
              <a:rPr dirty="0" sz="2000">
                <a:latin typeface="Calibri"/>
                <a:cs typeface="Calibri"/>
              </a:rPr>
              <a:t>delegation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authority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responsibility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within</a:t>
            </a:r>
            <a:r>
              <a:rPr dirty="0" sz="2000" spc="-7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7394829" y="2802382"/>
            <a:ext cx="101790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>
                <a:latin typeface="Calibri"/>
                <a:cs typeface="Calibri"/>
              </a:rPr>
              <a:t>company.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923478" y="3110674"/>
            <a:ext cx="4600575" cy="2756535"/>
            <a:chOff x="1923478" y="3110674"/>
            <a:chExt cx="4600575" cy="2756535"/>
          </a:xfrm>
        </p:grpSpPr>
        <p:sp>
          <p:nvSpPr>
            <p:cNvPr id="3" name="object 3" descr=""/>
            <p:cNvSpPr/>
            <p:nvPr/>
          </p:nvSpPr>
          <p:spPr>
            <a:xfrm>
              <a:off x="2062226" y="3249383"/>
              <a:ext cx="4462145" cy="2618105"/>
            </a:xfrm>
            <a:custGeom>
              <a:avLst/>
              <a:gdLst/>
              <a:ahLst/>
              <a:cxnLst/>
              <a:rect l="l" t="t" r="r" b="b"/>
              <a:pathLst>
                <a:path w="4462145" h="2618104">
                  <a:moveTo>
                    <a:pt x="4461764" y="393357"/>
                  </a:moveTo>
                  <a:lnTo>
                    <a:pt x="4459478" y="346760"/>
                  </a:lnTo>
                  <a:lnTo>
                    <a:pt x="4452493" y="301409"/>
                  </a:lnTo>
                  <a:lnTo>
                    <a:pt x="4441190" y="257721"/>
                  </a:lnTo>
                  <a:lnTo>
                    <a:pt x="4425823" y="215811"/>
                  </a:lnTo>
                  <a:lnTo>
                    <a:pt x="4406519" y="175933"/>
                  </a:lnTo>
                  <a:lnTo>
                    <a:pt x="4383659" y="138341"/>
                  </a:lnTo>
                  <a:lnTo>
                    <a:pt x="4357370" y="103289"/>
                  </a:lnTo>
                  <a:lnTo>
                    <a:pt x="4327906" y="70904"/>
                  </a:lnTo>
                  <a:lnTo>
                    <a:pt x="4295521" y="41440"/>
                  </a:lnTo>
                  <a:lnTo>
                    <a:pt x="4260342" y="15278"/>
                  </a:lnTo>
                  <a:lnTo>
                    <a:pt x="4236047" y="0"/>
                  </a:lnTo>
                  <a:lnTo>
                    <a:pt x="4257472" y="21424"/>
                  </a:lnTo>
                  <a:lnTo>
                    <a:pt x="4286059" y="56527"/>
                  </a:lnTo>
                  <a:lnTo>
                    <a:pt x="4311015" y="94538"/>
                  </a:lnTo>
                  <a:lnTo>
                    <a:pt x="4331995" y="135001"/>
                  </a:lnTo>
                  <a:lnTo>
                    <a:pt x="4348797" y="177850"/>
                  </a:lnTo>
                  <a:lnTo>
                    <a:pt x="4361142" y="222732"/>
                  </a:lnTo>
                  <a:lnTo>
                    <a:pt x="4368736" y="269392"/>
                  </a:lnTo>
                  <a:lnTo>
                    <a:pt x="4371340" y="317538"/>
                  </a:lnTo>
                  <a:lnTo>
                    <a:pt x="4371340" y="2085378"/>
                  </a:lnTo>
                  <a:lnTo>
                    <a:pt x="4368736" y="2133536"/>
                  </a:lnTo>
                  <a:lnTo>
                    <a:pt x="4361142" y="2180196"/>
                  </a:lnTo>
                  <a:lnTo>
                    <a:pt x="4348797" y="2225078"/>
                  </a:lnTo>
                  <a:lnTo>
                    <a:pt x="4331995" y="2267928"/>
                  </a:lnTo>
                  <a:lnTo>
                    <a:pt x="4310989" y="2308453"/>
                  </a:lnTo>
                  <a:lnTo>
                    <a:pt x="4286059" y="2346401"/>
                  </a:lnTo>
                  <a:lnTo>
                    <a:pt x="4257472" y="2381504"/>
                  </a:lnTo>
                  <a:lnTo>
                    <a:pt x="4225493" y="2413482"/>
                  </a:lnTo>
                  <a:lnTo>
                    <a:pt x="4190390" y="2442070"/>
                  </a:lnTo>
                  <a:lnTo>
                    <a:pt x="4152442" y="2467000"/>
                  </a:lnTo>
                  <a:lnTo>
                    <a:pt x="4111917" y="2488006"/>
                  </a:lnTo>
                  <a:lnTo>
                    <a:pt x="4069067" y="2504808"/>
                  </a:lnTo>
                  <a:lnTo>
                    <a:pt x="4024185" y="2517152"/>
                  </a:lnTo>
                  <a:lnTo>
                    <a:pt x="3977525" y="2524747"/>
                  </a:lnTo>
                  <a:lnTo>
                    <a:pt x="3929380" y="2527338"/>
                  </a:lnTo>
                  <a:lnTo>
                    <a:pt x="317500" y="2527338"/>
                  </a:lnTo>
                  <a:lnTo>
                    <a:pt x="269341" y="2524747"/>
                  </a:lnTo>
                  <a:lnTo>
                    <a:pt x="222681" y="2517152"/>
                  </a:lnTo>
                  <a:lnTo>
                    <a:pt x="177800" y="2504808"/>
                  </a:lnTo>
                  <a:lnTo>
                    <a:pt x="134950" y="2488006"/>
                  </a:lnTo>
                  <a:lnTo>
                    <a:pt x="94500" y="2467051"/>
                  </a:lnTo>
                  <a:lnTo>
                    <a:pt x="56476" y="2442070"/>
                  </a:lnTo>
                  <a:lnTo>
                    <a:pt x="45758" y="2433345"/>
                  </a:lnTo>
                  <a:lnTo>
                    <a:pt x="21374" y="2413482"/>
                  </a:lnTo>
                  <a:lnTo>
                    <a:pt x="0" y="2392108"/>
                  </a:lnTo>
                  <a:lnTo>
                    <a:pt x="3683" y="2398458"/>
                  </a:lnTo>
                  <a:lnTo>
                    <a:pt x="28321" y="2434831"/>
                  </a:lnTo>
                  <a:lnTo>
                    <a:pt x="56261" y="2468600"/>
                  </a:lnTo>
                  <a:lnTo>
                    <a:pt x="87122" y="2499525"/>
                  </a:lnTo>
                  <a:lnTo>
                    <a:pt x="121031" y="2527376"/>
                  </a:lnTo>
                  <a:lnTo>
                    <a:pt x="157353" y="2551938"/>
                  </a:lnTo>
                  <a:lnTo>
                    <a:pt x="196215" y="2572969"/>
                  </a:lnTo>
                  <a:lnTo>
                    <a:pt x="237109" y="2590254"/>
                  </a:lnTo>
                  <a:lnTo>
                    <a:pt x="280035" y="2603550"/>
                  </a:lnTo>
                  <a:lnTo>
                    <a:pt x="324612" y="2612618"/>
                  </a:lnTo>
                  <a:lnTo>
                    <a:pt x="370586" y="2617241"/>
                  </a:lnTo>
                  <a:lnTo>
                    <a:pt x="393700" y="2617825"/>
                  </a:lnTo>
                  <a:lnTo>
                    <a:pt x="4005961" y="2617825"/>
                  </a:lnTo>
                  <a:lnTo>
                    <a:pt x="4052570" y="2615425"/>
                  </a:lnTo>
                  <a:lnTo>
                    <a:pt x="4097909" y="2608478"/>
                  </a:lnTo>
                  <a:lnTo>
                    <a:pt x="4141597" y="2597200"/>
                  </a:lnTo>
                  <a:lnTo>
                    <a:pt x="4164723" y="2589250"/>
                  </a:lnTo>
                  <a:lnTo>
                    <a:pt x="4183507" y="2581821"/>
                  </a:lnTo>
                  <a:lnTo>
                    <a:pt x="4223385" y="2562580"/>
                  </a:lnTo>
                  <a:lnTo>
                    <a:pt x="4260977" y="2539695"/>
                  </a:lnTo>
                  <a:lnTo>
                    <a:pt x="4296029" y="2513406"/>
                  </a:lnTo>
                  <a:lnTo>
                    <a:pt x="4328414" y="2483942"/>
                  </a:lnTo>
                  <a:lnTo>
                    <a:pt x="4357878" y="2451531"/>
                  </a:lnTo>
                  <a:lnTo>
                    <a:pt x="4384040" y="2416391"/>
                  </a:lnTo>
                  <a:lnTo>
                    <a:pt x="4406900" y="2378748"/>
                  </a:lnTo>
                  <a:lnTo>
                    <a:pt x="4426077" y="2338844"/>
                  </a:lnTo>
                  <a:lnTo>
                    <a:pt x="4441444" y="2296960"/>
                  </a:lnTo>
                  <a:lnTo>
                    <a:pt x="4452620" y="2253145"/>
                  </a:lnTo>
                  <a:lnTo>
                    <a:pt x="4459478" y="2207806"/>
                  </a:lnTo>
                  <a:lnTo>
                    <a:pt x="4461764" y="2161578"/>
                  </a:lnTo>
                  <a:lnTo>
                    <a:pt x="4461764" y="393357"/>
                  </a:lnTo>
                  <a:close/>
                </a:path>
              </a:pathLst>
            </a:custGeom>
            <a:solidFill>
              <a:srgbClr val="CC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1937766" y="3124961"/>
              <a:ext cx="4495800" cy="2651760"/>
            </a:xfrm>
            <a:custGeom>
              <a:avLst/>
              <a:gdLst/>
              <a:ahLst/>
              <a:cxnLst/>
              <a:rect l="l" t="t" r="r" b="b"/>
              <a:pathLst>
                <a:path w="4495800" h="2651760">
                  <a:moveTo>
                    <a:pt x="4053839" y="0"/>
                  </a:moveTo>
                  <a:lnTo>
                    <a:pt x="441959" y="0"/>
                  </a:lnTo>
                  <a:lnTo>
                    <a:pt x="393802" y="2593"/>
                  </a:lnTo>
                  <a:lnTo>
                    <a:pt x="347147" y="10193"/>
                  </a:lnTo>
                  <a:lnTo>
                    <a:pt x="302264" y="22530"/>
                  </a:lnTo>
                  <a:lnTo>
                    <a:pt x="259422" y="39335"/>
                  </a:lnTo>
                  <a:lnTo>
                    <a:pt x="218891" y="60339"/>
                  </a:lnTo>
                  <a:lnTo>
                    <a:pt x="180941" y="85270"/>
                  </a:lnTo>
                  <a:lnTo>
                    <a:pt x="145841" y="113861"/>
                  </a:lnTo>
                  <a:lnTo>
                    <a:pt x="113861" y="145841"/>
                  </a:lnTo>
                  <a:lnTo>
                    <a:pt x="85270" y="180941"/>
                  </a:lnTo>
                  <a:lnTo>
                    <a:pt x="60339" y="218891"/>
                  </a:lnTo>
                  <a:lnTo>
                    <a:pt x="39335" y="259422"/>
                  </a:lnTo>
                  <a:lnTo>
                    <a:pt x="22530" y="302264"/>
                  </a:lnTo>
                  <a:lnTo>
                    <a:pt x="10193" y="347147"/>
                  </a:lnTo>
                  <a:lnTo>
                    <a:pt x="2593" y="393802"/>
                  </a:lnTo>
                  <a:lnTo>
                    <a:pt x="0" y="441960"/>
                  </a:lnTo>
                  <a:lnTo>
                    <a:pt x="0" y="2209800"/>
                  </a:lnTo>
                  <a:lnTo>
                    <a:pt x="2593" y="2257957"/>
                  </a:lnTo>
                  <a:lnTo>
                    <a:pt x="10193" y="2304612"/>
                  </a:lnTo>
                  <a:lnTo>
                    <a:pt x="22530" y="2349495"/>
                  </a:lnTo>
                  <a:lnTo>
                    <a:pt x="39335" y="2392337"/>
                  </a:lnTo>
                  <a:lnTo>
                    <a:pt x="60339" y="2432868"/>
                  </a:lnTo>
                  <a:lnTo>
                    <a:pt x="85270" y="2470818"/>
                  </a:lnTo>
                  <a:lnTo>
                    <a:pt x="113861" y="2505918"/>
                  </a:lnTo>
                  <a:lnTo>
                    <a:pt x="145841" y="2537898"/>
                  </a:lnTo>
                  <a:lnTo>
                    <a:pt x="180941" y="2566489"/>
                  </a:lnTo>
                  <a:lnTo>
                    <a:pt x="218891" y="2591420"/>
                  </a:lnTo>
                  <a:lnTo>
                    <a:pt x="259422" y="2612424"/>
                  </a:lnTo>
                  <a:lnTo>
                    <a:pt x="302264" y="2629229"/>
                  </a:lnTo>
                  <a:lnTo>
                    <a:pt x="347147" y="2641566"/>
                  </a:lnTo>
                  <a:lnTo>
                    <a:pt x="393802" y="2649166"/>
                  </a:lnTo>
                  <a:lnTo>
                    <a:pt x="441959" y="2651760"/>
                  </a:lnTo>
                  <a:lnTo>
                    <a:pt x="4053839" y="2651760"/>
                  </a:lnTo>
                  <a:lnTo>
                    <a:pt x="4101997" y="2649166"/>
                  </a:lnTo>
                  <a:lnTo>
                    <a:pt x="4148652" y="2641566"/>
                  </a:lnTo>
                  <a:lnTo>
                    <a:pt x="4193535" y="2629229"/>
                  </a:lnTo>
                  <a:lnTo>
                    <a:pt x="4236377" y="2612424"/>
                  </a:lnTo>
                  <a:lnTo>
                    <a:pt x="4276908" y="2591420"/>
                  </a:lnTo>
                  <a:lnTo>
                    <a:pt x="4314858" y="2566489"/>
                  </a:lnTo>
                  <a:lnTo>
                    <a:pt x="4349958" y="2537898"/>
                  </a:lnTo>
                  <a:lnTo>
                    <a:pt x="4381938" y="2505918"/>
                  </a:lnTo>
                  <a:lnTo>
                    <a:pt x="4410529" y="2470818"/>
                  </a:lnTo>
                  <a:lnTo>
                    <a:pt x="4435460" y="2432868"/>
                  </a:lnTo>
                  <a:lnTo>
                    <a:pt x="4456464" y="2392337"/>
                  </a:lnTo>
                  <a:lnTo>
                    <a:pt x="4473269" y="2349495"/>
                  </a:lnTo>
                  <a:lnTo>
                    <a:pt x="4485606" y="2304612"/>
                  </a:lnTo>
                  <a:lnTo>
                    <a:pt x="4493206" y="2257957"/>
                  </a:lnTo>
                  <a:lnTo>
                    <a:pt x="4495800" y="2209800"/>
                  </a:lnTo>
                  <a:lnTo>
                    <a:pt x="4495800" y="441960"/>
                  </a:lnTo>
                  <a:lnTo>
                    <a:pt x="4493206" y="393802"/>
                  </a:lnTo>
                  <a:lnTo>
                    <a:pt x="4485606" y="347147"/>
                  </a:lnTo>
                  <a:lnTo>
                    <a:pt x="4473269" y="302264"/>
                  </a:lnTo>
                  <a:lnTo>
                    <a:pt x="4456464" y="259422"/>
                  </a:lnTo>
                  <a:lnTo>
                    <a:pt x="4435460" y="218891"/>
                  </a:lnTo>
                  <a:lnTo>
                    <a:pt x="4410529" y="180941"/>
                  </a:lnTo>
                  <a:lnTo>
                    <a:pt x="4381938" y="145841"/>
                  </a:lnTo>
                  <a:lnTo>
                    <a:pt x="4349958" y="113861"/>
                  </a:lnTo>
                  <a:lnTo>
                    <a:pt x="4314858" y="85270"/>
                  </a:lnTo>
                  <a:lnTo>
                    <a:pt x="4276908" y="60339"/>
                  </a:lnTo>
                  <a:lnTo>
                    <a:pt x="4236377" y="39335"/>
                  </a:lnTo>
                  <a:lnTo>
                    <a:pt x="4193535" y="22530"/>
                  </a:lnTo>
                  <a:lnTo>
                    <a:pt x="4148652" y="10193"/>
                  </a:lnTo>
                  <a:lnTo>
                    <a:pt x="4101997" y="2593"/>
                  </a:lnTo>
                  <a:lnTo>
                    <a:pt x="40538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937766" y="3124961"/>
              <a:ext cx="4495800" cy="2651760"/>
            </a:xfrm>
            <a:custGeom>
              <a:avLst/>
              <a:gdLst/>
              <a:ahLst/>
              <a:cxnLst/>
              <a:rect l="l" t="t" r="r" b="b"/>
              <a:pathLst>
                <a:path w="4495800" h="2651760">
                  <a:moveTo>
                    <a:pt x="0" y="441960"/>
                  </a:moveTo>
                  <a:lnTo>
                    <a:pt x="2593" y="393802"/>
                  </a:lnTo>
                  <a:lnTo>
                    <a:pt x="10193" y="347147"/>
                  </a:lnTo>
                  <a:lnTo>
                    <a:pt x="22530" y="302264"/>
                  </a:lnTo>
                  <a:lnTo>
                    <a:pt x="39335" y="259422"/>
                  </a:lnTo>
                  <a:lnTo>
                    <a:pt x="60339" y="218891"/>
                  </a:lnTo>
                  <a:lnTo>
                    <a:pt x="85270" y="180941"/>
                  </a:lnTo>
                  <a:lnTo>
                    <a:pt x="113861" y="145841"/>
                  </a:lnTo>
                  <a:lnTo>
                    <a:pt x="145841" y="113861"/>
                  </a:lnTo>
                  <a:lnTo>
                    <a:pt x="180941" y="85270"/>
                  </a:lnTo>
                  <a:lnTo>
                    <a:pt x="218891" y="60339"/>
                  </a:lnTo>
                  <a:lnTo>
                    <a:pt x="259422" y="39335"/>
                  </a:lnTo>
                  <a:lnTo>
                    <a:pt x="302264" y="22530"/>
                  </a:lnTo>
                  <a:lnTo>
                    <a:pt x="347147" y="10193"/>
                  </a:lnTo>
                  <a:lnTo>
                    <a:pt x="393802" y="2593"/>
                  </a:lnTo>
                  <a:lnTo>
                    <a:pt x="441959" y="0"/>
                  </a:lnTo>
                  <a:lnTo>
                    <a:pt x="4053839" y="0"/>
                  </a:lnTo>
                  <a:lnTo>
                    <a:pt x="4101997" y="2593"/>
                  </a:lnTo>
                  <a:lnTo>
                    <a:pt x="4148652" y="10193"/>
                  </a:lnTo>
                  <a:lnTo>
                    <a:pt x="4193535" y="22530"/>
                  </a:lnTo>
                  <a:lnTo>
                    <a:pt x="4236377" y="39335"/>
                  </a:lnTo>
                  <a:lnTo>
                    <a:pt x="4276908" y="60339"/>
                  </a:lnTo>
                  <a:lnTo>
                    <a:pt x="4314858" y="85270"/>
                  </a:lnTo>
                  <a:lnTo>
                    <a:pt x="4349958" y="113861"/>
                  </a:lnTo>
                  <a:lnTo>
                    <a:pt x="4381938" y="145841"/>
                  </a:lnTo>
                  <a:lnTo>
                    <a:pt x="4410529" y="180941"/>
                  </a:lnTo>
                  <a:lnTo>
                    <a:pt x="4435460" y="218891"/>
                  </a:lnTo>
                  <a:lnTo>
                    <a:pt x="4456464" y="259422"/>
                  </a:lnTo>
                  <a:lnTo>
                    <a:pt x="4473269" y="302264"/>
                  </a:lnTo>
                  <a:lnTo>
                    <a:pt x="4485606" y="347147"/>
                  </a:lnTo>
                  <a:lnTo>
                    <a:pt x="4493206" y="393802"/>
                  </a:lnTo>
                  <a:lnTo>
                    <a:pt x="4495800" y="441960"/>
                  </a:lnTo>
                  <a:lnTo>
                    <a:pt x="4495800" y="2209800"/>
                  </a:lnTo>
                  <a:lnTo>
                    <a:pt x="4493206" y="2257957"/>
                  </a:lnTo>
                  <a:lnTo>
                    <a:pt x="4485606" y="2304612"/>
                  </a:lnTo>
                  <a:lnTo>
                    <a:pt x="4473269" y="2349495"/>
                  </a:lnTo>
                  <a:lnTo>
                    <a:pt x="4456464" y="2392337"/>
                  </a:lnTo>
                  <a:lnTo>
                    <a:pt x="4435460" y="2432868"/>
                  </a:lnTo>
                  <a:lnTo>
                    <a:pt x="4410529" y="2470818"/>
                  </a:lnTo>
                  <a:lnTo>
                    <a:pt x="4381938" y="2505918"/>
                  </a:lnTo>
                  <a:lnTo>
                    <a:pt x="4349958" y="2537898"/>
                  </a:lnTo>
                  <a:lnTo>
                    <a:pt x="4314858" y="2566489"/>
                  </a:lnTo>
                  <a:lnTo>
                    <a:pt x="4276908" y="2591420"/>
                  </a:lnTo>
                  <a:lnTo>
                    <a:pt x="4236377" y="2612424"/>
                  </a:lnTo>
                  <a:lnTo>
                    <a:pt x="4193535" y="2629229"/>
                  </a:lnTo>
                  <a:lnTo>
                    <a:pt x="4148652" y="2641566"/>
                  </a:lnTo>
                  <a:lnTo>
                    <a:pt x="4101997" y="2649166"/>
                  </a:lnTo>
                  <a:lnTo>
                    <a:pt x="4053839" y="2651760"/>
                  </a:lnTo>
                  <a:lnTo>
                    <a:pt x="441959" y="2651760"/>
                  </a:lnTo>
                  <a:lnTo>
                    <a:pt x="393802" y="2649166"/>
                  </a:lnTo>
                  <a:lnTo>
                    <a:pt x="347147" y="2641566"/>
                  </a:lnTo>
                  <a:lnTo>
                    <a:pt x="302264" y="2629229"/>
                  </a:lnTo>
                  <a:lnTo>
                    <a:pt x="259422" y="2612424"/>
                  </a:lnTo>
                  <a:lnTo>
                    <a:pt x="218891" y="2591420"/>
                  </a:lnTo>
                  <a:lnTo>
                    <a:pt x="180941" y="2566489"/>
                  </a:lnTo>
                  <a:lnTo>
                    <a:pt x="145841" y="2537898"/>
                  </a:lnTo>
                  <a:lnTo>
                    <a:pt x="113861" y="2505918"/>
                  </a:lnTo>
                  <a:lnTo>
                    <a:pt x="85270" y="2470818"/>
                  </a:lnTo>
                  <a:lnTo>
                    <a:pt x="60339" y="2432868"/>
                  </a:lnTo>
                  <a:lnTo>
                    <a:pt x="39335" y="2392337"/>
                  </a:lnTo>
                  <a:lnTo>
                    <a:pt x="22530" y="2349495"/>
                  </a:lnTo>
                  <a:lnTo>
                    <a:pt x="10193" y="2304612"/>
                  </a:lnTo>
                  <a:lnTo>
                    <a:pt x="2593" y="2257957"/>
                  </a:lnTo>
                  <a:lnTo>
                    <a:pt x="0" y="2209800"/>
                  </a:lnTo>
                  <a:lnTo>
                    <a:pt x="0" y="441960"/>
                  </a:lnTo>
                  <a:close/>
                </a:path>
              </a:pathLst>
            </a:custGeom>
            <a:ln w="2857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145283" y="3490696"/>
            <a:ext cx="3894454" cy="1854835"/>
          </a:xfrm>
          <a:prstGeom prst="rect">
            <a:avLst/>
          </a:prstGeom>
        </p:spPr>
        <p:txBody>
          <a:bodyPr wrap="square" lIns="0" tIns="73660" rIns="0" bIns="0" rtlCol="0" vert="horz">
            <a:spAutoFit/>
          </a:bodyPr>
          <a:lstStyle/>
          <a:p>
            <a:pPr marL="271145" indent="-258445">
              <a:lnSpc>
                <a:spcPct val="100000"/>
              </a:lnSpc>
              <a:spcBef>
                <a:spcPts val="580"/>
              </a:spcBef>
              <a:buClr>
                <a:srgbClr val="000066"/>
              </a:buClr>
              <a:buSzPct val="85000"/>
              <a:buFont typeface="Wingdings"/>
              <a:buChar char=""/>
              <a:tabLst>
                <a:tab pos="271145" algn="l"/>
              </a:tabLst>
            </a:pPr>
            <a:r>
              <a:rPr dirty="0" sz="2000" b="1">
                <a:latin typeface="Verdana"/>
                <a:cs typeface="Verdana"/>
              </a:rPr>
              <a:t>Planning</a:t>
            </a:r>
            <a:r>
              <a:rPr dirty="0" sz="2000" spc="-30" b="1">
                <a:latin typeface="Verdana"/>
                <a:cs typeface="Verdana"/>
              </a:rPr>
              <a:t> </a:t>
            </a:r>
            <a:r>
              <a:rPr dirty="0" sz="2000" b="1">
                <a:latin typeface="Verdana"/>
                <a:cs typeface="Verdana"/>
              </a:rPr>
              <a:t>for</a:t>
            </a:r>
            <a:r>
              <a:rPr dirty="0" sz="2000" spc="-15" b="1">
                <a:latin typeface="Verdana"/>
                <a:cs typeface="Verdana"/>
              </a:rPr>
              <a:t> </a:t>
            </a:r>
            <a:r>
              <a:rPr dirty="0" sz="2000" spc="-10" b="1">
                <a:latin typeface="Verdana"/>
                <a:cs typeface="Verdana"/>
              </a:rPr>
              <a:t>control</a:t>
            </a:r>
            <a:endParaRPr sz="2000">
              <a:latin typeface="Verdana"/>
              <a:cs typeface="Verdana"/>
            </a:endParaRPr>
          </a:p>
          <a:p>
            <a:pPr marL="184150" indent="-184150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5000"/>
              <a:buFont typeface="Wingdings"/>
              <a:buChar char=""/>
              <a:tabLst>
                <a:tab pos="184150" algn="l"/>
              </a:tabLst>
            </a:pPr>
            <a:r>
              <a:rPr dirty="0" sz="2000" b="1">
                <a:latin typeface="Verdana"/>
                <a:cs typeface="Verdana"/>
              </a:rPr>
              <a:t>Evaluating</a:t>
            </a:r>
            <a:r>
              <a:rPr dirty="0" sz="2000" spc="-40" b="1">
                <a:latin typeface="Verdana"/>
                <a:cs typeface="Verdana"/>
              </a:rPr>
              <a:t> </a:t>
            </a:r>
            <a:r>
              <a:rPr dirty="0" sz="2000" b="1">
                <a:latin typeface="Verdana"/>
                <a:cs typeface="Verdana"/>
              </a:rPr>
              <a:t>and</a:t>
            </a:r>
            <a:r>
              <a:rPr dirty="0" sz="2000" spc="-25" b="1">
                <a:latin typeface="Verdana"/>
                <a:cs typeface="Verdana"/>
              </a:rPr>
              <a:t> </a:t>
            </a:r>
            <a:r>
              <a:rPr dirty="0" sz="2000" spc="-10" b="1">
                <a:latin typeface="Verdana"/>
                <a:cs typeface="Verdana"/>
              </a:rPr>
              <a:t>consulting</a:t>
            </a:r>
            <a:endParaRPr sz="2000">
              <a:latin typeface="Verdana"/>
              <a:cs typeface="Verdana"/>
            </a:endParaRPr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5000"/>
              <a:buFont typeface="Wingdings"/>
              <a:buChar char=""/>
              <a:tabLst>
                <a:tab pos="271145" algn="l"/>
              </a:tabLst>
            </a:pPr>
            <a:r>
              <a:rPr dirty="0" sz="2000" b="1">
                <a:latin typeface="Verdana"/>
                <a:cs typeface="Verdana"/>
              </a:rPr>
              <a:t>Tax</a:t>
            </a:r>
            <a:r>
              <a:rPr dirty="0" sz="2000" spc="10" b="1">
                <a:latin typeface="Verdana"/>
                <a:cs typeface="Verdana"/>
              </a:rPr>
              <a:t> </a:t>
            </a:r>
            <a:r>
              <a:rPr dirty="0" sz="2000" spc="-10" b="1">
                <a:latin typeface="Verdana"/>
                <a:cs typeface="Verdana"/>
              </a:rPr>
              <a:t>administration</a:t>
            </a:r>
            <a:endParaRPr sz="2000">
              <a:latin typeface="Verdana"/>
              <a:cs typeface="Verdana"/>
            </a:endParaRPr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5000"/>
              <a:buFont typeface="Wingdings"/>
              <a:buChar char=""/>
              <a:tabLst>
                <a:tab pos="271145" algn="l"/>
              </a:tabLst>
            </a:pPr>
            <a:r>
              <a:rPr dirty="0" sz="2000" b="1">
                <a:latin typeface="Verdana"/>
                <a:cs typeface="Verdana"/>
              </a:rPr>
              <a:t>Government</a:t>
            </a:r>
            <a:r>
              <a:rPr dirty="0" sz="2000" spc="-20" b="1">
                <a:latin typeface="Verdana"/>
                <a:cs typeface="Verdana"/>
              </a:rPr>
              <a:t> </a:t>
            </a:r>
            <a:r>
              <a:rPr dirty="0" sz="2000" spc="-10" b="1">
                <a:latin typeface="Verdana"/>
                <a:cs typeface="Verdana"/>
              </a:rPr>
              <a:t>reporting</a:t>
            </a:r>
            <a:endParaRPr sz="2000">
              <a:latin typeface="Verdana"/>
              <a:cs typeface="Verdana"/>
            </a:endParaRPr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5000"/>
              <a:buFont typeface="Wingdings"/>
              <a:buChar char=""/>
              <a:tabLst>
                <a:tab pos="271145" algn="l"/>
              </a:tabLst>
            </a:pPr>
            <a:r>
              <a:rPr dirty="0" sz="2000" b="1">
                <a:latin typeface="Verdana"/>
                <a:cs typeface="Verdana"/>
              </a:rPr>
              <a:t>Protection</a:t>
            </a:r>
            <a:r>
              <a:rPr dirty="0" sz="2000" spc="-20" b="1">
                <a:latin typeface="Verdana"/>
                <a:cs typeface="Verdana"/>
              </a:rPr>
              <a:t> </a:t>
            </a:r>
            <a:r>
              <a:rPr dirty="0" sz="2000" b="1">
                <a:latin typeface="Verdana"/>
                <a:cs typeface="Verdana"/>
              </a:rPr>
              <a:t>of </a:t>
            </a:r>
            <a:r>
              <a:rPr dirty="0" sz="2000" spc="-10" b="1">
                <a:latin typeface="Verdana"/>
                <a:cs typeface="Verdana"/>
              </a:rPr>
              <a:t>assets</a:t>
            </a:r>
            <a:endParaRPr sz="2000">
              <a:latin typeface="Verdana"/>
              <a:cs typeface="Verdan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6571678" y="2196274"/>
            <a:ext cx="4295775" cy="3838575"/>
            <a:chOff x="6571678" y="2196274"/>
            <a:chExt cx="4295775" cy="3838575"/>
          </a:xfrm>
        </p:grpSpPr>
        <p:sp>
          <p:nvSpPr>
            <p:cNvPr id="8" name="object 8" descr=""/>
            <p:cNvSpPr/>
            <p:nvPr/>
          </p:nvSpPr>
          <p:spPr>
            <a:xfrm>
              <a:off x="6801764" y="2273998"/>
              <a:ext cx="3761104" cy="636905"/>
            </a:xfrm>
            <a:custGeom>
              <a:avLst/>
              <a:gdLst/>
              <a:ahLst/>
              <a:cxnLst/>
              <a:rect l="l" t="t" r="r" b="b"/>
              <a:pathLst>
                <a:path w="3761104" h="636905">
                  <a:moveTo>
                    <a:pt x="3760825" y="113601"/>
                  </a:moveTo>
                  <a:lnTo>
                    <a:pt x="3751427" y="68643"/>
                  </a:lnTo>
                  <a:lnTo>
                    <a:pt x="3726408" y="31940"/>
                  </a:lnTo>
                  <a:lnTo>
                    <a:pt x="3689451" y="7302"/>
                  </a:lnTo>
                  <a:lnTo>
                    <a:pt x="3662692" y="0"/>
                  </a:lnTo>
                  <a:lnTo>
                    <a:pt x="3668826" y="30416"/>
                  </a:lnTo>
                  <a:lnTo>
                    <a:pt x="3670401" y="38163"/>
                  </a:lnTo>
                  <a:lnTo>
                    <a:pt x="3670401" y="444563"/>
                  </a:lnTo>
                  <a:lnTo>
                    <a:pt x="3662413" y="484124"/>
                  </a:lnTo>
                  <a:lnTo>
                    <a:pt x="3640645" y="516420"/>
                  </a:lnTo>
                  <a:lnTo>
                    <a:pt x="3608349" y="538187"/>
                  </a:lnTo>
                  <a:lnTo>
                    <a:pt x="3568801" y="546163"/>
                  </a:lnTo>
                  <a:lnTo>
                    <a:pt x="38201" y="546163"/>
                  </a:lnTo>
                  <a:lnTo>
                    <a:pt x="30454" y="544614"/>
                  </a:lnTo>
                  <a:lnTo>
                    <a:pt x="17056" y="541921"/>
                  </a:lnTo>
                  <a:lnTo>
                    <a:pt x="0" y="538467"/>
                  </a:lnTo>
                  <a:lnTo>
                    <a:pt x="990" y="544766"/>
                  </a:lnTo>
                  <a:lnTo>
                    <a:pt x="18770" y="586168"/>
                  </a:lnTo>
                  <a:lnTo>
                    <a:pt x="50139" y="617283"/>
                  </a:lnTo>
                  <a:lnTo>
                    <a:pt x="91795" y="634428"/>
                  </a:lnTo>
                  <a:lnTo>
                    <a:pt x="114401" y="636587"/>
                  </a:lnTo>
                  <a:lnTo>
                    <a:pt x="3645763" y="636587"/>
                  </a:lnTo>
                  <a:lnTo>
                    <a:pt x="3690721" y="627189"/>
                  </a:lnTo>
                  <a:lnTo>
                    <a:pt x="3721049" y="608139"/>
                  </a:lnTo>
                  <a:lnTo>
                    <a:pt x="3727424" y="602170"/>
                  </a:lnTo>
                  <a:lnTo>
                    <a:pt x="3752062" y="565213"/>
                  </a:lnTo>
                  <a:lnTo>
                    <a:pt x="3760825" y="520763"/>
                  </a:lnTo>
                  <a:lnTo>
                    <a:pt x="3760825" y="113601"/>
                  </a:lnTo>
                  <a:close/>
                </a:path>
              </a:pathLst>
            </a:custGeom>
            <a:solidFill>
              <a:srgbClr val="CC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6738366" y="2210561"/>
              <a:ext cx="3733800" cy="609600"/>
            </a:xfrm>
            <a:custGeom>
              <a:avLst/>
              <a:gdLst/>
              <a:ahLst/>
              <a:cxnLst/>
              <a:rect l="l" t="t" r="r" b="b"/>
              <a:pathLst>
                <a:path w="3733800" h="609600">
                  <a:moveTo>
                    <a:pt x="3632200" y="0"/>
                  </a:moveTo>
                  <a:lnTo>
                    <a:pt x="101600" y="0"/>
                  </a:lnTo>
                  <a:lnTo>
                    <a:pt x="62043" y="7981"/>
                  </a:lnTo>
                  <a:lnTo>
                    <a:pt x="29749" y="29749"/>
                  </a:lnTo>
                  <a:lnTo>
                    <a:pt x="7981" y="62043"/>
                  </a:lnTo>
                  <a:lnTo>
                    <a:pt x="0" y="101600"/>
                  </a:lnTo>
                  <a:lnTo>
                    <a:pt x="0" y="508000"/>
                  </a:lnTo>
                  <a:lnTo>
                    <a:pt x="7981" y="547556"/>
                  </a:lnTo>
                  <a:lnTo>
                    <a:pt x="29749" y="579850"/>
                  </a:lnTo>
                  <a:lnTo>
                    <a:pt x="62043" y="601618"/>
                  </a:lnTo>
                  <a:lnTo>
                    <a:pt x="101600" y="609600"/>
                  </a:lnTo>
                  <a:lnTo>
                    <a:pt x="3632200" y="609600"/>
                  </a:lnTo>
                  <a:lnTo>
                    <a:pt x="3671756" y="601618"/>
                  </a:lnTo>
                  <a:lnTo>
                    <a:pt x="3704050" y="579850"/>
                  </a:lnTo>
                  <a:lnTo>
                    <a:pt x="3725818" y="547556"/>
                  </a:lnTo>
                  <a:lnTo>
                    <a:pt x="3733800" y="508000"/>
                  </a:lnTo>
                  <a:lnTo>
                    <a:pt x="3733800" y="101600"/>
                  </a:lnTo>
                  <a:lnTo>
                    <a:pt x="3725818" y="62043"/>
                  </a:lnTo>
                  <a:lnTo>
                    <a:pt x="3704050" y="29749"/>
                  </a:lnTo>
                  <a:lnTo>
                    <a:pt x="3671756" y="7981"/>
                  </a:lnTo>
                  <a:lnTo>
                    <a:pt x="36322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738366" y="2210561"/>
              <a:ext cx="3733800" cy="609600"/>
            </a:xfrm>
            <a:custGeom>
              <a:avLst/>
              <a:gdLst/>
              <a:ahLst/>
              <a:cxnLst/>
              <a:rect l="l" t="t" r="r" b="b"/>
              <a:pathLst>
                <a:path w="3733800" h="609600">
                  <a:moveTo>
                    <a:pt x="0" y="101600"/>
                  </a:moveTo>
                  <a:lnTo>
                    <a:pt x="7981" y="62043"/>
                  </a:lnTo>
                  <a:lnTo>
                    <a:pt x="29749" y="29749"/>
                  </a:lnTo>
                  <a:lnTo>
                    <a:pt x="62043" y="7981"/>
                  </a:lnTo>
                  <a:lnTo>
                    <a:pt x="101600" y="0"/>
                  </a:lnTo>
                  <a:lnTo>
                    <a:pt x="3632200" y="0"/>
                  </a:lnTo>
                  <a:lnTo>
                    <a:pt x="3671756" y="7981"/>
                  </a:lnTo>
                  <a:lnTo>
                    <a:pt x="3704050" y="29749"/>
                  </a:lnTo>
                  <a:lnTo>
                    <a:pt x="3725818" y="62043"/>
                  </a:lnTo>
                  <a:lnTo>
                    <a:pt x="3733800" y="101600"/>
                  </a:lnTo>
                  <a:lnTo>
                    <a:pt x="3733800" y="508000"/>
                  </a:lnTo>
                  <a:lnTo>
                    <a:pt x="3725818" y="547556"/>
                  </a:lnTo>
                  <a:lnTo>
                    <a:pt x="3704050" y="579850"/>
                  </a:lnTo>
                  <a:lnTo>
                    <a:pt x="3671756" y="601618"/>
                  </a:lnTo>
                  <a:lnTo>
                    <a:pt x="3632200" y="609600"/>
                  </a:lnTo>
                  <a:lnTo>
                    <a:pt x="101600" y="609600"/>
                  </a:lnTo>
                  <a:lnTo>
                    <a:pt x="62043" y="601618"/>
                  </a:lnTo>
                  <a:lnTo>
                    <a:pt x="29749" y="579850"/>
                  </a:lnTo>
                  <a:lnTo>
                    <a:pt x="7981" y="547556"/>
                  </a:lnTo>
                  <a:lnTo>
                    <a:pt x="0" y="508000"/>
                  </a:lnTo>
                  <a:lnTo>
                    <a:pt x="0" y="101600"/>
                  </a:lnTo>
                  <a:close/>
                </a:path>
              </a:pathLst>
            </a:custGeom>
            <a:ln w="2857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718668" y="3181768"/>
              <a:ext cx="4149090" cy="2853690"/>
            </a:xfrm>
            <a:custGeom>
              <a:avLst/>
              <a:gdLst/>
              <a:ahLst/>
              <a:cxnLst/>
              <a:rect l="l" t="t" r="r" b="b"/>
              <a:pathLst>
                <a:path w="4149090" h="2853690">
                  <a:moveTo>
                    <a:pt x="4148721" y="425411"/>
                  </a:moveTo>
                  <a:lnTo>
                    <a:pt x="4146181" y="374611"/>
                  </a:lnTo>
                  <a:lnTo>
                    <a:pt x="4138561" y="325335"/>
                  </a:lnTo>
                  <a:lnTo>
                    <a:pt x="4126369" y="277710"/>
                  </a:lnTo>
                  <a:lnTo>
                    <a:pt x="4109605" y="232117"/>
                  </a:lnTo>
                  <a:lnTo>
                    <a:pt x="4088650" y="188683"/>
                  </a:lnTo>
                  <a:lnTo>
                    <a:pt x="4063758" y="147662"/>
                  </a:lnTo>
                  <a:lnTo>
                    <a:pt x="4035056" y="109435"/>
                  </a:lnTo>
                  <a:lnTo>
                    <a:pt x="4003052" y="74256"/>
                  </a:lnTo>
                  <a:lnTo>
                    <a:pt x="3967746" y="42125"/>
                  </a:lnTo>
                  <a:lnTo>
                    <a:pt x="3929392" y="13550"/>
                  </a:lnTo>
                  <a:lnTo>
                    <a:pt x="3907929" y="0"/>
                  </a:lnTo>
                  <a:lnTo>
                    <a:pt x="3932021" y="24091"/>
                  </a:lnTo>
                  <a:lnTo>
                    <a:pt x="3959961" y="57569"/>
                  </a:lnTo>
                  <a:lnTo>
                    <a:pt x="3984841" y="93510"/>
                  </a:lnTo>
                  <a:lnTo>
                    <a:pt x="3989082" y="101028"/>
                  </a:lnTo>
                  <a:lnTo>
                    <a:pt x="4006443" y="131711"/>
                  </a:lnTo>
                  <a:lnTo>
                    <a:pt x="4024566" y="171983"/>
                  </a:lnTo>
                  <a:lnTo>
                    <a:pt x="4039019" y="214109"/>
                  </a:lnTo>
                  <a:lnTo>
                    <a:pt x="4049585" y="257886"/>
                  </a:lnTo>
                  <a:lnTo>
                    <a:pt x="4056088" y="303110"/>
                  </a:lnTo>
                  <a:lnTo>
                    <a:pt x="4058297" y="349592"/>
                  </a:lnTo>
                  <a:lnTo>
                    <a:pt x="4058297" y="2279993"/>
                  </a:lnTo>
                  <a:lnTo>
                    <a:pt x="4056088" y="2326475"/>
                  </a:lnTo>
                  <a:lnTo>
                    <a:pt x="4049585" y="2371699"/>
                  </a:lnTo>
                  <a:lnTo>
                    <a:pt x="4039019" y="2415476"/>
                  </a:lnTo>
                  <a:lnTo>
                    <a:pt x="4024566" y="2457602"/>
                  </a:lnTo>
                  <a:lnTo>
                    <a:pt x="4006443" y="2497861"/>
                  </a:lnTo>
                  <a:lnTo>
                    <a:pt x="3984841" y="2536063"/>
                  </a:lnTo>
                  <a:lnTo>
                    <a:pt x="3959961" y="2572004"/>
                  </a:lnTo>
                  <a:lnTo>
                    <a:pt x="3932021" y="2605494"/>
                  </a:lnTo>
                  <a:lnTo>
                    <a:pt x="3901198" y="2636304"/>
                  </a:lnTo>
                  <a:lnTo>
                    <a:pt x="3867721" y="2664256"/>
                  </a:lnTo>
                  <a:lnTo>
                    <a:pt x="3831780" y="2689136"/>
                  </a:lnTo>
                  <a:lnTo>
                    <a:pt x="3793579" y="2710738"/>
                  </a:lnTo>
                  <a:lnTo>
                    <a:pt x="3753307" y="2728874"/>
                  </a:lnTo>
                  <a:lnTo>
                    <a:pt x="3711181" y="2743327"/>
                  </a:lnTo>
                  <a:lnTo>
                    <a:pt x="3667404" y="2753893"/>
                  </a:lnTo>
                  <a:lnTo>
                    <a:pt x="3622179" y="2760395"/>
                  </a:lnTo>
                  <a:lnTo>
                    <a:pt x="3575697" y="2762593"/>
                  </a:lnTo>
                  <a:lnTo>
                    <a:pt x="349897" y="2762593"/>
                  </a:lnTo>
                  <a:lnTo>
                    <a:pt x="303403" y="2760395"/>
                  </a:lnTo>
                  <a:lnTo>
                    <a:pt x="258178" y="2753893"/>
                  </a:lnTo>
                  <a:lnTo>
                    <a:pt x="214401" y="2743327"/>
                  </a:lnTo>
                  <a:lnTo>
                    <a:pt x="172275" y="2728874"/>
                  </a:lnTo>
                  <a:lnTo>
                    <a:pt x="132003" y="2710738"/>
                  </a:lnTo>
                  <a:lnTo>
                    <a:pt x="101320" y="2693378"/>
                  </a:lnTo>
                  <a:lnTo>
                    <a:pt x="93802" y="2689136"/>
                  </a:lnTo>
                  <a:lnTo>
                    <a:pt x="57861" y="2664256"/>
                  </a:lnTo>
                  <a:lnTo>
                    <a:pt x="49149" y="2656992"/>
                  </a:lnTo>
                  <a:lnTo>
                    <a:pt x="24384" y="2636304"/>
                  </a:lnTo>
                  <a:lnTo>
                    <a:pt x="0" y="2611932"/>
                  </a:lnTo>
                  <a:lnTo>
                    <a:pt x="1282" y="2614142"/>
                  </a:lnTo>
                  <a:lnTo>
                    <a:pt x="28079" y="2653766"/>
                  </a:lnTo>
                  <a:lnTo>
                    <a:pt x="58559" y="2690533"/>
                  </a:lnTo>
                  <a:lnTo>
                    <a:pt x="92214" y="2724213"/>
                  </a:lnTo>
                  <a:lnTo>
                    <a:pt x="129044" y="2754553"/>
                  </a:lnTo>
                  <a:lnTo>
                    <a:pt x="168795" y="2781312"/>
                  </a:lnTo>
                  <a:lnTo>
                    <a:pt x="210959" y="2804223"/>
                  </a:lnTo>
                  <a:lnTo>
                    <a:pt x="255536" y="2823045"/>
                  </a:lnTo>
                  <a:lnTo>
                    <a:pt x="302272" y="2837523"/>
                  </a:lnTo>
                  <a:lnTo>
                    <a:pt x="350786" y="2847403"/>
                  </a:lnTo>
                  <a:lnTo>
                    <a:pt x="400951" y="2852458"/>
                  </a:lnTo>
                  <a:lnTo>
                    <a:pt x="426097" y="2853080"/>
                  </a:lnTo>
                  <a:lnTo>
                    <a:pt x="3652278" y="2853080"/>
                  </a:lnTo>
                  <a:lnTo>
                    <a:pt x="3703078" y="2850489"/>
                  </a:lnTo>
                  <a:lnTo>
                    <a:pt x="3752354" y="2842907"/>
                  </a:lnTo>
                  <a:lnTo>
                    <a:pt x="3799979" y="2830626"/>
                  </a:lnTo>
                  <a:lnTo>
                    <a:pt x="3818064" y="2824505"/>
                  </a:lnTo>
                  <a:lnTo>
                    <a:pt x="3823093" y="2822803"/>
                  </a:lnTo>
                  <a:lnTo>
                    <a:pt x="3867670" y="2803918"/>
                  </a:lnTo>
                  <a:lnTo>
                    <a:pt x="3909834" y="2780944"/>
                  </a:lnTo>
                  <a:lnTo>
                    <a:pt x="3949458" y="2754147"/>
                  </a:lnTo>
                  <a:lnTo>
                    <a:pt x="3986288" y="2723756"/>
                  </a:lnTo>
                  <a:lnTo>
                    <a:pt x="4019943" y="2690037"/>
                  </a:lnTo>
                  <a:lnTo>
                    <a:pt x="4050296" y="2653220"/>
                  </a:lnTo>
                  <a:lnTo>
                    <a:pt x="4076966" y="2613558"/>
                  </a:lnTo>
                  <a:lnTo>
                    <a:pt x="4099953" y="2571292"/>
                  </a:lnTo>
                  <a:lnTo>
                    <a:pt x="4118749" y="2526703"/>
                  </a:lnTo>
                  <a:lnTo>
                    <a:pt x="4133227" y="2480005"/>
                  </a:lnTo>
                  <a:lnTo>
                    <a:pt x="4143133" y="2431478"/>
                  </a:lnTo>
                  <a:lnTo>
                    <a:pt x="4148213" y="2381339"/>
                  </a:lnTo>
                  <a:lnTo>
                    <a:pt x="4148721" y="2356193"/>
                  </a:lnTo>
                  <a:lnTo>
                    <a:pt x="4148721" y="425411"/>
                  </a:lnTo>
                  <a:close/>
                </a:path>
              </a:pathLst>
            </a:custGeom>
            <a:solidFill>
              <a:srgbClr val="CC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6585966" y="3048761"/>
              <a:ext cx="4191000" cy="2895600"/>
            </a:xfrm>
            <a:custGeom>
              <a:avLst/>
              <a:gdLst/>
              <a:ahLst/>
              <a:cxnLst/>
              <a:rect l="l" t="t" r="r" b="b"/>
              <a:pathLst>
                <a:path w="4191000" h="2895600">
                  <a:moveTo>
                    <a:pt x="3708400" y="0"/>
                  </a:moveTo>
                  <a:lnTo>
                    <a:pt x="482600" y="0"/>
                  </a:lnTo>
                  <a:lnTo>
                    <a:pt x="436116" y="2208"/>
                  </a:lnTo>
                  <a:lnTo>
                    <a:pt x="390883" y="8700"/>
                  </a:lnTo>
                  <a:lnTo>
                    <a:pt x="347104" y="19273"/>
                  </a:lnTo>
                  <a:lnTo>
                    <a:pt x="304981" y="33724"/>
                  </a:lnTo>
                  <a:lnTo>
                    <a:pt x="264716" y="51852"/>
                  </a:lnTo>
                  <a:lnTo>
                    <a:pt x="226510" y="73454"/>
                  </a:lnTo>
                  <a:lnTo>
                    <a:pt x="190567" y="98329"/>
                  </a:lnTo>
                  <a:lnTo>
                    <a:pt x="157087" y="126274"/>
                  </a:lnTo>
                  <a:lnTo>
                    <a:pt x="126274" y="157087"/>
                  </a:lnTo>
                  <a:lnTo>
                    <a:pt x="98329" y="190567"/>
                  </a:lnTo>
                  <a:lnTo>
                    <a:pt x="73454" y="226510"/>
                  </a:lnTo>
                  <a:lnTo>
                    <a:pt x="51852" y="264716"/>
                  </a:lnTo>
                  <a:lnTo>
                    <a:pt x="33724" y="304981"/>
                  </a:lnTo>
                  <a:lnTo>
                    <a:pt x="19273" y="347104"/>
                  </a:lnTo>
                  <a:lnTo>
                    <a:pt x="8700" y="390883"/>
                  </a:lnTo>
                  <a:lnTo>
                    <a:pt x="2208" y="436116"/>
                  </a:lnTo>
                  <a:lnTo>
                    <a:pt x="0" y="482600"/>
                  </a:lnTo>
                  <a:lnTo>
                    <a:pt x="0" y="2413000"/>
                  </a:lnTo>
                  <a:lnTo>
                    <a:pt x="2208" y="2459475"/>
                  </a:lnTo>
                  <a:lnTo>
                    <a:pt x="8700" y="2504702"/>
                  </a:lnTo>
                  <a:lnTo>
                    <a:pt x="19273" y="2548476"/>
                  </a:lnTo>
                  <a:lnTo>
                    <a:pt x="33724" y="2590597"/>
                  </a:lnTo>
                  <a:lnTo>
                    <a:pt x="51852" y="2630861"/>
                  </a:lnTo>
                  <a:lnTo>
                    <a:pt x="73454" y="2669066"/>
                  </a:lnTo>
                  <a:lnTo>
                    <a:pt x="98329" y="2705011"/>
                  </a:lnTo>
                  <a:lnTo>
                    <a:pt x="126274" y="2738492"/>
                  </a:lnTo>
                  <a:lnTo>
                    <a:pt x="157087" y="2769307"/>
                  </a:lnTo>
                  <a:lnTo>
                    <a:pt x="190567" y="2797255"/>
                  </a:lnTo>
                  <a:lnTo>
                    <a:pt x="226510" y="2822133"/>
                  </a:lnTo>
                  <a:lnTo>
                    <a:pt x="264716" y="2843738"/>
                  </a:lnTo>
                  <a:lnTo>
                    <a:pt x="304981" y="2861869"/>
                  </a:lnTo>
                  <a:lnTo>
                    <a:pt x="347104" y="2876323"/>
                  </a:lnTo>
                  <a:lnTo>
                    <a:pt x="390883" y="2886897"/>
                  </a:lnTo>
                  <a:lnTo>
                    <a:pt x="436116" y="2893390"/>
                  </a:lnTo>
                  <a:lnTo>
                    <a:pt x="482600" y="2895600"/>
                  </a:lnTo>
                  <a:lnTo>
                    <a:pt x="3708400" y="2895600"/>
                  </a:lnTo>
                  <a:lnTo>
                    <a:pt x="3754883" y="2893390"/>
                  </a:lnTo>
                  <a:lnTo>
                    <a:pt x="3800116" y="2886897"/>
                  </a:lnTo>
                  <a:lnTo>
                    <a:pt x="3843895" y="2876323"/>
                  </a:lnTo>
                  <a:lnTo>
                    <a:pt x="3886018" y="2861869"/>
                  </a:lnTo>
                  <a:lnTo>
                    <a:pt x="3926283" y="2843738"/>
                  </a:lnTo>
                  <a:lnTo>
                    <a:pt x="3964489" y="2822133"/>
                  </a:lnTo>
                  <a:lnTo>
                    <a:pt x="4000432" y="2797255"/>
                  </a:lnTo>
                  <a:lnTo>
                    <a:pt x="4033912" y="2769307"/>
                  </a:lnTo>
                  <a:lnTo>
                    <a:pt x="4064725" y="2738492"/>
                  </a:lnTo>
                  <a:lnTo>
                    <a:pt x="4092670" y="2705011"/>
                  </a:lnTo>
                  <a:lnTo>
                    <a:pt x="4117545" y="2669066"/>
                  </a:lnTo>
                  <a:lnTo>
                    <a:pt x="4139147" y="2630861"/>
                  </a:lnTo>
                  <a:lnTo>
                    <a:pt x="4157275" y="2590597"/>
                  </a:lnTo>
                  <a:lnTo>
                    <a:pt x="4171726" y="2548476"/>
                  </a:lnTo>
                  <a:lnTo>
                    <a:pt x="4182299" y="2504702"/>
                  </a:lnTo>
                  <a:lnTo>
                    <a:pt x="4188791" y="2459475"/>
                  </a:lnTo>
                  <a:lnTo>
                    <a:pt x="4191000" y="2413000"/>
                  </a:lnTo>
                  <a:lnTo>
                    <a:pt x="4191000" y="482600"/>
                  </a:lnTo>
                  <a:lnTo>
                    <a:pt x="4188791" y="436116"/>
                  </a:lnTo>
                  <a:lnTo>
                    <a:pt x="4182299" y="390883"/>
                  </a:lnTo>
                  <a:lnTo>
                    <a:pt x="4171726" y="347104"/>
                  </a:lnTo>
                  <a:lnTo>
                    <a:pt x="4157275" y="304981"/>
                  </a:lnTo>
                  <a:lnTo>
                    <a:pt x="4139147" y="264716"/>
                  </a:lnTo>
                  <a:lnTo>
                    <a:pt x="4117545" y="226510"/>
                  </a:lnTo>
                  <a:lnTo>
                    <a:pt x="4092670" y="190567"/>
                  </a:lnTo>
                  <a:lnTo>
                    <a:pt x="4064725" y="157087"/>
                  </a:lnTo>
                  <a:lnTo>
                    <a:pt x="4033912" y="126274"/>
                  </a:lnTo>
                  <a:lnTo>
                    <a:pt x="4000432" y="98329"/>
                  </a:lnTo>
                  <a:lnTo>
                    <a:pt x="3964489" y="73454"/>
                  </a:lnTo>
                  <a:lnTo>
                    <a:pt x="3926283" y="51852"/>
                  </a:lnTo>
                  <a:lnTo>
                    <a:pt x="3886018" y="33724"/>
                  </a:lnTo>
                  <a:lnTo>
                    <a:pt x="3843895" y="19273"/>
                  </a:lnTo>
                  <a:lnTo>
                    <a:pt x="3800116" y="8700"/>
                  </a:lnTo>
                  <a:lnTo>
                    <a:pt x="3754883" y="2208"/>
                  </a:lnTo>
                  <a:lnTo>
                    <a:pt x="3708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6585966" y="3048761"/>
              <a:ext cx="4191000" cy="2895600"/>
            </a:xfrm>
            <a:custGeom>
              <a:avLst/>
              <a:gdLst/>
              <a:ahLst/>
              <a:cxnLst/>
              <a:rect l="l" t="t" r="r" b="b"/>
              <a:pathLst>
                <a:path w="4191000" h="2895600">
                  <a:moveTo>
                    <a:pt x="0" y="482600"/>
                  </a:moveTo>
                  <a:lnTo>
                    <a:pt x="2208" y="436116"/>
                  </a:lnTo>
                  <a:lnTo>
                    <a:pt x="8700" y="390883"/>
                  </a:lnTo>
                  <a:lnTo>
                    <a:pt x="19273" y="347104"/>
                  </a:lnTo>
                  <a:lnTo>
                    <a:pt x="33724" y="304981"/>
                  </a:lnTo>
                  <a:lnTo>
                    <a:pt x="51852" y="264716"/>
                  </a:lnTo>
                  <a:lnTo>
                    <a:pt x="73454" y="226510"/>
                  </a:lnTo>
                  <a:lnTo>
                    <a:pt x="98329" y="190567"/>
                  </a:lnTo>
                  <a:lnTo>
                    <a:pt x="126274" y="157087"/>
                  </a:lnTo>
                  <a:lnTo>
                    <a:pt x="157087" y="126274"/>
                  </a:lnTo>
                  <a:lnTo>
                    <a:pt x="190567" y="98329"/>
                  </a:lnTo>
                  <a:lnTo>
                    <a:pt x="226510" y="73454"/>
                  </a:lnTo>
                  <a:lnTo>
                    <a:pt x="264716" y="51852"/>
                  </a:lnTo>
                  <a:lnTo>
                    <a:pt x="304981" y="33724"/>
                  </a:lnTo>
                  <a:lnTo>
                    <a:pt x="347104" y="19273"/>
                  </a:lnTo>
                  <a:lnTo>
                    <a:pt x="390883" y="8700"/>
                  </a:lnTo>
                  <a:lnTo>
                    <a:pt x="436116" y="2208"/>
                  </a:lnTo>
                  <a:lnTo>
                    <a:pt x="482600" y="0"/>
                  </a:lnTo>
                  <a:lnTo>
                    <a:pt x="3708400" y="0"/>
                  </a:lnTo>
                  <a:lnTo>
                    <a:pt x="3754883" y="2208"/>
                  </a:lnTo>
                  <a:lnTo>
                    <a:pt x="3800116" y="8700"/>
                  </a:lnTo>
                  <a:lnTo>
                    <a:pt x="3843895" y="19273"/>
                  </a:lnTo>
                  <a:lnTo>
                    <a:pt x="3886018" y="33724"/>
                  </a:lnTo>
                  <a:lnTo>
                    <a:pt x="3926283" y="51852"/>
                  </a:lnTo>
                  <a:lnTo>
                    <a:pt x="3964489" y="73454"/>
                  </a:lnTo>
                  <a:lnTo>
                    <a:pt x="4000432" y="98329"/>
                  </a:lnTo>
                  <a:lnTo>
                    <a:pt x="4033912" y="126274"/>
                  </a:lnTo>
                  <a:lnTo>
                    <a:pt x="4064725" y="157087"/>
                  </a:lnTo>
                  <a:lnTo>
                    <a:pt x="4092670" y="190567"/>
                  </a:lnTo>
                  <a:lnTo>
                    <a:pt x="4117545" y="226510"/>
                  </a:lnTo>
                  <a:lnTo>
                    <a:pt x="4139147" y="264716"/>
                  </a:lnTo>
                  <a:lnTo>
                    <a:pt x="4157275" y="304981"/>
                  </a:lnTo>
                  <a:lnTo>
                    <a:pt x="4171726" y="347104"/>
                  </a:lnTo>
                  <a:lnTo>
                    <a:pt x="4182299" y="390883"/>
                  </a:lnTo>
                  <a:lnTo>
                    <a:pt x="4188791" y="436116"/>
                  </a:lnTo>
                  <a:lnTo>
                    <a:pt x="4191000" y="482600"/>
                  </a:lnTo>
                  <a:lnTo>
                    <a:pt x="4191000" y="2413000"/>
                  </a:lnTo>
                  <a:lnTo>
                    <a:pt x="4188791" y="2459475"/>
                  </a:lnTo>
                  <a:lnTo>
                    <a:pt x="4182299" y="2504702"/>
                  </a:lnTo>
                  <a:lnTo>
                    <a:pt x="4171726" y="2548476"/>
                  </a:lnTo>
                  <a:lnTo>
                    <a:pt x="4157275" y="2590597"/>
                  </a:lnTo>
                  <a:lnTo>
                    <a:pt x="4139147" y="2630861"/>
                  </a:lnTo>
                  <a:lnTo>
                    <a:pt x="4117545" y="2669066"/>
                  </a:lnTo>
                  <a:lnTo>
                    <a:pt x="4092670" y="2705011"/>
                  </a:lnTo>
                  <a:lnTo>
                    <a:pt x="4064725" y="2738492"/>
                  </a:lnTo>
                  <a:lnTo>
                    <a:pt x="4033912" y="2769307"/>
                  </a:lnTo>
                  <a:lnTo>
                    <a:pt x="4000432" y="2797255"/>
                  </a:lnTo>
                  <a:lnTo>
                    <a:pt x="3964489" y="2822133"/>
                  </a:lnTo>
                  <a:lnTo>
                    <a:pt x="3926283" y="2843738"/>
                  </a:lnTo>
                  <a:lnTo>
                    <a:pt x="3886018" y="2861869"/>
                  </a:lnTo>
                  <a:lnTo>
                    <a:pt x="3843895" y="2876323"/>
                  </a:lnTo>
                  <a:lnTo>
                    <a:pt x="3800116" y="2886897"/>
                  </a:lnTo>
                  <a:lnTo>
                    <a:pt x="3754883" y="2893390"/>
                  </a:lnTo>
                  <a:lnTo>
                    <a:pt x="3708400" y="2895600"/>
                  </a:lnTo>
                  <a:lnTo>
                    <a:pt x="482600" y="2895600"/>
                  </a:lnTo>
                  <a:lnTo>
                    <a:pt x="436116" y="2893390"/>
                  </a:lnTo>
                  <a:lnTo>
                    <a:pt x="390883" y="2886897"/>
                  </a:lnTo>
                  <a:lnTo>
                    <a:pt x="347104" y="2876323"/>
                  </a:lnTo>
                  <a:lnTo>
                    <a:pt x="304981" y="2861869"/>
                  </a:lnTo>
                  <a:lnTo>
                    <a:pt x="264716" y="2843738"/>
                  </a:lnTo>
                  <a:lnTo>
                    <a:pt x="226510" y="2822133"/>
                  </a:lnTo>
                  <a:lnTo>
                    <a:pt x="190567" y="2797255"/>
                  </a:lnTo>
                  <a:lnTo>
                    <a:pt x="157087" y="2769307"/>
                  </a:lnTo>
                  <a:lnTo>
                    <a:pt x="126274" y="2738492"/>
                  </a:lnTo>
                  <a:lnTo>
                    <a:pt x="98329" y="2705011"/>
                  </a:lnTo>
                  <a:lnTo>
                    <a:pt x="73454" y="2669066"/>
                  </a:lnTo>
                  <a:lnTo>
                    <a:pt x="51852" y="2630861"/>
                  </a:lnTo>
                  <a:lnTo>
                    <a:pt x="33724" y="2590597"/>
                  </a:lnTo>
                  <a:lnTo>
                    <a:pt x="19273" y="2548476"/>
                  </a:lnTo>
                  <a:lnTo>
                    <a:pt x="8700" y="2504702"/>
                  </a:lnTo>
                  <a:lnTo>
                    <a:pt x="2208" y="2459475"/>
                  </a:lnTo>
                  <a:lnTo>
                    <a:pt x="0" y="2413000"/>
                  </a:lnTo>
                  <a:lnTo>
                    <a:pt x="0" y="482600"/>
                  </a:lnTo>
                  <a:close/>
                </a:path>
              </a:pathLst>
            </a:custGeom>
            <a:ln w="2857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>
            <a:spLocks noGrp="1"/>
          </p:cNvSpPr>
          <p:nvPr>
            <p:ph idx="3" sz="half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82550">
              <a:lnSpc>
                <a:spcPct val="100000"/>
              </a:lnSpc>
              <a:spcBef>
                <a:spcPts val="100"/>
              </a:spcBef>
            </a:pPr>
            <a:r>
              <a:rPr dirty="0"/>
              <a:t>Treasurer</a:t>
            </a:r>
            <a:r>
              <a:rPr dirty="0" spc="-65"/>
              <a:t> </a:t>
            </a:r>
            <a:r>
              <a:rPr dirty="0" spc="-10"/>
              <a:t>Functions</a:t>
            </a:r>
          </a:p>
          <a:p>
            <a:pPr>
              <a:lnSpc>
                <a:spcPct val="100000"/>
              </a:lnSpc>
              <a:spcBef>
                <a:spcPts val="1395"/>
              </a:spcBef>
            </a:pPr>
          </a:p>
          <a:p>
            <a:pPr marL="184785" indent="-174625">
              <a:lnSpc>
                <a:spcPct val="100000"/>
              </a:lnSpc>
              <a:buClr>
                <a:srgbClr val="000066"/>
              </a:buClr>
              <a:buSzPct val="80000"/>
              <a:buFont typeface="Wingdings"/>
              <a:buChar char=""/>
              <a:tabLst>
                <a:tab pos="184785" algn="l"/>
              </a:tabLst>
            </a:pPr>
            <a:r>
              <a:rPr dirty="0" sz="2000">
                <a:solidFill>
                  <a:srgbClr val="000000"/>
                </a:solidFill>
              </a:rPr>
              <a:t>Investor</a:t>
            </a:r>
            <a:r>
              <a:rPr dirty="0" sz="2000" spc="-25">
                <a:solidFill>
                  <a:srgbClr val="000000"/>
                </a:solidFill>
              </a:rPr>
              <a:t> </a:t>
            </a:r>
            <a:r>
              <a:rPr dirty="0" sz="2000" spc="-10">
                <a:solidFill>
                  <a:srgbClr val="000000"/>
                </a:solidFill>
              </a:rPr>
              <a:t>relations</a:t>
            </a:r>
            <a:endParaRPr sz="2000"/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271145" algn="l"/>
              </a:tabLst>
            </a:pPr>
            <a:r>
              <a:rPr dirty="0" sz="2000" spc="-10">
                <a:solidFill>
                  <a:srgbClr val="000000"/>
                </a:solidFill>
              </a:rPr>
              <a:t>Short-</a:t>
            </a:r>
            <a:r>
              <a:rPr dirty="0" sz="2000">
                <a:solidFill>
                  <a:srgbClr val="000000"/>
                </a:solidFill>
              </a:rPr>
              <a:t>term</a:t>
            </a:r>
            <a:r>
              <a:rPr dirty="0" sz="2000" spc="-20">
                <a:solidFill>
                  <a:srgbClr val="000000"/>
                </a:solidFill>
              </a:rPr>
              <a:t> </a:t>
            </a:r>
            <a:r>
              <a:rPr dirty="0" sz="2000" spc="-10">
                <a:solidFill>
                  <a:srgbClr val="000000"/>
                </a:solidFill>
              </a:rPr>
              <a:t>financing</a:t>
            </a:r>
            <a:endParaRPr sz="2000"/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271145" algn="l"/>
              </a:tabLst>
            </a:pPr>
            <a:r>
              <a:rPr dirty="0" sz="2000" spc="-10">
                <a:solidFill>
                  <a:srgbClr val="000000"/>
                </a:solidFill>
              </a:rPr>
              <a:t>Banking</a:t>
            </a:r>
            <a:endParaRPr sz="2000"/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271145" algn="l"/>
              </a:tabLst>
            </a:pPr>
            <a:r>
              <a:rPr dirty="0" sz="2000">
                <a:solidFill>
                  <a:srgbClr val="000000"/>
                </a:solidFill>
              </a:rPr>
              <a:t>Credits</a:t>
            </a:r>
            <a:r>
              <a:rPr dirty="0" sz="2000" spc="-20">
                <a:solidFill>
                  <a:srgbClr val="000000"/>
                </a:solidFill>
              </a:rPr>
              <a:t> </a:t>
            </a:r>
            <a:r>
              <a:rPr dirty="0" sz="2000">
                <a:solidFill>
                  <a:srgbClr val="000000"/>
                </a:solidFill>
              </a:rPr>
              <a:t>and</a:t>
            </a:r>
            <a:r>
              <a:rPr dirty="0" sz="2000" spc="-25">
                <a:solidFill>
                  <a:srgbClr val="000000"/>
                </a:solidFill>
              </a:rPr>
              <a:t> </a:t>
            </a:r>
            <a:r>
              <a:rPr dirty="0" sz="2000" spc="-10">
                <a:solidFill>
                  <a:srgbClr val="000000"/>
                </a:solidFill>
              </a:rPr>
              <a:t>collections</a:t>
            </a:r>
            <a:endParaRPr sz="2000"/>
          </a:p>
          <a:p>
            <a:pPr marL="271145" indent="-25844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271145" algn="l"/>
              </a:tabLst>
            </a:pPr>
            <a:r>
              <a:rPr dirty="0" sz="2000" spc="-10">
                <a:solidFill>
                  <a:srgbClr val="000000"/>
                </a:solidFill>
              </a:rPr>
              <a:t>Investments</a:t>
            </a:r>
            <a:endParaRPr sz="2000"/>
          </a:p>
          <a:p>
            <a:pPr marL="271145" indent="-258445">
              <a:lnSpc>
                <a:spcPct val="100000"/>
              </a:lnSpc>
              <a:spcBef>
                <a:spcPts val="484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271145" algn="l"/>
              </a:tabLst>
            </a:pPr>
            <a:r>
              <a:rPr dirty="0" sz="2000">
                <a:solidFill>
                  <a:srgbClr val="000000"/>
                </a:solidFill>
              </a:rPr>
              <a:t>Risk</a:t>
            </a:r>
            <a:r>
              <a:rPr dirty="0" sz="2000" spc="-10">
                <a:solidFill>
                  <a:srgbClr val="000000"/>
                </a:solidFill>
              </a:rPr>
              <a:t> management</a:t>
            </a:r>
            <a:endParaRPr sz="2000"/>
          </a:p>
          <a:p>
            <a:pPr marL="184150" indent="-174625">
              <a:lnSpc>
                <a:spcPct val="100000"/>
              </a:lnSpc>
              <a:spcBef>
                <a:spcPts val="480"/>
              </a:spcBef>
              <a:buClr>
                <a:srgbClr val="000066"/>
              </a:buClr>
              <a:buSzPct val="80000"/>
              <a:buFont typeface="Wingdings"/>
              <a:buChar char=""/>
              <a:tabLst>
                <a:tab pos="184150" algn="l"/>
              </a:tabLst>
            </a:pPr>
            <a:r>
              <a:rPr dirty="0" sz="2000" spc="-10">
                <a:solidFill>
                  <a:srgbClr val="000000"/>
                </a:solidFill>
              </a:rPr>
              <a:t>(insurance)</a:t>
            </a:r>
            <a:endParaRPr sz="2000"/>
          </a:p>
        </p:txBody>
      </p:sp>
      <p:grpSp>
        <p:nvGrpSpPr>
          <p:cNvPr id="15" name="object 15" descr=""/>
          <p:cNvGrpSpPr/>
          <p:nvPr/>
        </p:nvGrpSpPr>
        <p:grpSpPr>
          <a:xfrm>
            <a:off x="2245042" y="2209990"/>
            <a:ext cx="3837304" cy="617220"/>
            <a:chOff x="2245042" y="2209990"/>
            <a:chExt cx="3837304" cy="617220"/>
          </a:xfrm>
        </p:grpSpPr>
        <p:sp>
          <p:nvSpPr>
            <p:cNvPr id="16" name="object 16" descr=""/>
            <p:cNvSpPr/>
            <p:nvPr/>
          </p:nvSpPr>
          <p:spPr>
            <a:xfrm>
              <a:off x="2321483" y="2286368"/>
              <a:ext cx="3761104" cy="541020"/>
            </a:xfrm>
            <a:custGeom>
              <a:avLst/>
              <a:gdLst/>
              <a:ahLst/>
              <a:cxnLst/>
              <a:rect l="l" t="t" r="r" b="b"/>
              <a:pathLst>
                <a:path w="3761104" h="541019">
                  <a:moveTo>
                    <a:pt x="3760546" y="98691"/>
                  </a:moveTo>
                  <a:lnTo>
                    <a:pt x="3752545" y="60083"/>
                  </a:lnTo>
                  <a:lnTo>
                    <a:pt x="3730955" y="28587"/>
                  </a:lnTo>
                  <a:lnTo>
                    <a:pt x="3699078" y="7378"/>
                  </a:lnTo>
                  <a:lnTo>
                    <a:pt x="3665423" y="0"/>
                  </a:lnTo>
                  <a:lnTo>
                    <a:pt x="3668572" y="15659"/>
                  </a:lnTo>
                  <a:lnTo>
                    <a:pt x="3670122" y="23253"/>
                  </a:lnTo>
                  <a:lnTo>
                    <a:pt x="3670122" y="29032"/>
                  </a:lnTo>
                  <a:lnTo>
                    <a:pt x="3670122" y="364629"/>
                  </a:lnTo>
                  <a:lnTo>
                    <a:pt x="3663404" y="397852"/>
                  </a:lnTo>
                  <a:lnTo>
                    <a:pt x="3645116" y="424980"/>
                  </a:lnTo>
                  <a:lnTo>
                    <a:pt x="3617988" y="443268"/>
                  </a:lnTo>
                  <a:lnTo>
                    <a:pt x="3584765" y="449986"/>
                  </a:lnTo>
                  <a:lnTo>
                    <a:pt x="29019" y="449986"/>
                  </a:lnTo>
                  <a:lnTo>
                    <a:pt x="23190" y="449986"/>
                  </a:lnTo>
                  <a:lnTo>
                    <a:pt x="15582" y="448449"/>
                  </a:lnTo>
                  <a:lnTo>
                    <a:pt x="0" y="445300"/>
                  </a:lnTo>
                  <a:lnTo>
                    <a:pt x="330" y="451751"/>
                  </a:lnTo>
                  <a:lnTo>
                    <a:pt x="12141" y="488962"/>
                  </a:lnTo>
                  <a:lnTo>
                    <a:pt x="44272" y="523760"/>
                  </a:lnTo>
                  <a:lnTo>
                    <a:pt x="80086" y="538619"/>
                  </a:lnTo>
                  <a:lnTo>
                    <a:pt x="99390" y="540397"/>
                  </a:lnTo>
                  <a:lnTo>
                    <a:pt x="3661740" y="540397"/>
                  </a:lnTo>
                  <a:lnTo>
                    <a:pt x="3700348" y="532396"/>
                  </a:lnTo>
                  <a:lnTo>
                    <a:pt x="3730599" y="511949"/>
                  </a:lnTo>
                  <a:lnTo>
                    <a:pt x="3731844" y="510806"/>
                  </a:lnTo>
                  <a:lnTo>
                    <a:pt x="3753053" y="478929"/>
                  </a:lnTo>
                  <a:lnTo>
                    <a:pt x="3760444" y="443268"/>
                  </a:lnTo>
                  <a:lnTo>
                    <a:pt x="3760546" y="98691"/>
                  </a:lnTo>
                  <a:close/>
                </a:path>
              </a:pathLst>
            </a:custGeom>
            <a:solidFill>
              <a:srgbClr val="CC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259329" y="2224277"/>
              <a:ext cx="3732529" cy="512445"/>
            </a:xfrm>
            <a:custGeom>
              <a:avLst/>
              <a:gdLst/>
              <a:ahLst/>
              <a:cxnLst/>
              <a:rect l="l" t="t" r="r" b="b"/>
              <a:pathLst>
                <a:path w="3732529" h="512444">
                  <a:moveTo>
                    <a:pt x="3646931" y="0"/>
                  </a:moveTo>
                  <a:lnTo>
                    <a:pt x="85343" y="0"/>
                  </a:lnTo>
                  <a:lnTo>
                    <a:pt x="52131" y="6709"/>
                  </a:lnTo>
                  <a:lnTo>
                    <a:pt x="25003" y="25003"/>
                  </a:lnTo>
                  <a:lnTo>
                    <a:pt x="6709" y="52131"/>
                  </a:lnTo>
                  <a:lnTo>
                    <a:pt x="0" y="85344"/>
                  </a:lnTo>
                  <a:lnTo>
                    <a:pt x="0" y="426720"/>
                  </a:lnTo>
                  <a:lnTo>
                    <a:pt x="6709" y="459932"/>
                  </a:lnTo>
                  <a:lnTo>
                    <a:pt x="25003" y="487060"/>
                  </a:lnTo>
                  <a:lnTo>
                    <a:pt x="52131" y="505354"/>
                  </a:lnTo>
                  <a:lnTo>
                    <a:pt x="85343" y="512063"/>
                  </a:lnTo>
                  <a:lnTo>
                    <a:pt x="3646931" y="512063"/>
                  </a:lnTo>
                  <a:lnTo>
                    <a:pt x="3680144" y="505354"/>
                  </a:lnTo>
                  <a:lnTo>
                    <a:pt x="3707272" y="487060"/>
                  </a:lnTo>
                  <a:lnTo>
                    <a:pt x="3725566" y="459932"/>
                  </a:lnTo>
                  <a:lnTo>
                    <a:pt x="3732276" y="426720"/>
                  </a:lnTo>
                  <a:lnTo>
                    <a:pt x="3732276" y="85344"/>
                  </a:lnTo>
                  <a:lnTo>
                    <a:pt x="3725566" y="52131"/>
                  </a:lnTo>
                  <a:lnTo>
                    <a:pt x="3707272" y="25003"/>
                  </a:lnTo>
                  <a:lnTo>
                    <a:pt x="3680144" y="6709"/>
                  </a:lnTo>
                  <a:lnTo>
                    <a:pt x="3646931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259329" y="2224277"/>
              <a:ext cx="3732529" cy="512445"/>
            </a:xfrm>
            <a:custGeom>
              <a:avLst/>
              <a:gdLst/>
              <a:ahLst/>
              <a:cxnLst/>
              <a:rect l="l" t="t" r="r" b="b"/>
              <a:pathLst>
                <a:path w="3732529" h="512444">
                  <a:moveTo>
                    <a:pt x="0" y="85344"/>
                  </a:moveTo>
                  <a:lnTo>
                    <a:pt x="6709" y="52131"/>
                  </a:lnTo>
                  <a:lnTo>
                    <a:pt x="25003" y="25003"/>
                  </a:lnTo>
                  <a:lnTo>
                    <a:pt x="52131" y="6709"/>
                  </a:lnTo>
                  <a:lnTo>
                    <a:pt x="85343" y="0"/>
                  </a:lnTo>
                  <a:lnTo>
                    <a:pt x="3646931" y="0"/>
                  </a:lnTo>
                  <a:lnTo>
                    <a:pt x="3680144" y="6709"/>
                  </a:lnTo>
                  <a:lnTo>
                    <a:pt x="3707272" y="25003"/>
                  </a:lnTo>
                  <a:lnTo>
                    <a:pt x="3725566" y="52131"/>
                  </a:lnTo>
                  <a:lnTo>
                    <a:pt x="3732276" y="85344"/>
                  </a:lnTo>
                  <a:lnTo>
                    <a:pt x="3732276" y="426720"/>
                  </a:lnTo>
                  <a:lnTo>
                    <a:pt x="3725566" y="459932"/>
                  </a:lnTo>
                  <a:lnTo>
                    <a:pt x="3707272" y="487060"/>
                  </a:lnTo>
                  <a:lnTo>
                    <a:pt x="3680144" y="505354"/>
                  </a:lnTo>
                  <a:lnTo>
                    <a:pt x="3646931" y="512063"/>
                  </a:lnTo>
                  <a:lnTo>
                    <a:pt x="85343" y="512063"/>
                  </a:lnTo>
                  <a:lnTo>
                    <a:pt x="52131" y="505354"/>
                  </a:lnTo>
                  <a:lnTo>
                    <a:pt x="25003" y="487060"/>
                  </a:lnTo>
                  <a:lnTo>
                    <a:pt x="6709" y="459932"/>
                  </a:lnTo>
                  <a:lnTo>
                    <a:pt x="0" y="426720"/>
                  </a:lnTo>
                  <a:lnTo>
                    <a:pt x="0" y="85344"/>
                  </a:lnTo>
                  <a:close/>
                </a:path>
              </a:pathLst>
            </a:custGeom>
            <a:ln w="2857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2363216" y="2281173"/>
            <a:ext cx="349885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0066"/>
                </a:solidFill>
                <a:latin typeface="Verdana"/>
                <a:cs typeface="Verdana"/>
              </a:rPr>
              <a:t>Controller</a:t>
            </a:r>
            <a:r>
              <a:rPr dirty="0" sz="2400" spc="-114" b="1">
                <a:solidFill>
                  <a:srgbClr val="000066"/>
                </a:solidFill>
                <a:latin typeface="Verdana"/>
                <a:cs typeface="Verdana"/>
              </a:rPr>
              <a:t> </a:t>
            </a:r>
            <a:r>
              <a:rPr dirty="0" sz="2400" spc="-10" b="1">
                <a:solidFill>
                  <a:srgbClr val="000066"/>
                </a:solidFill>
                <a:latin typeface="Verdana"/>
                <a:cs typeface="Verdana"/>
              </a:rPr>
              <a:t>Functions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3066478" y="1053274"/>
            <a:ext cx="6657975" cy="790575"/>
            <a:chOff x="3066478" y="1053274"/>
            <a:chExt cx="6657975" cy="790575"/>
          </a:xfrm>
        </p:grpSpPr>
        <p:sp>
          <p:nvSpPr>
            <p:cNvPr id="21" name="object 21" descr=""/>
            <p:cNvSpPr/>
            <p:nvPr/>
          </p:nvSpPr>
          <p:spPr>
            <a:xfrm>
              <a:off x="3145244" y="1132052"/>
              <a:ext cx="6579234" cy="711835"/>
            </a:xfrm>
            <a:custGeom>
              <a:avLst/>
              <a:gdLst/>
              <a:ahLst/>
              <a:cxnLst/>
              <a:rect l="l" t="t" r="r" b="b"/>
              <a:pathLst>
                <a:path w="6579234" h="711835">
                  <a:moveTo>
                    <a:pt x="6579146" y="125247"/>
                  </a:moveTo>
                  <a:lnTo>
                    <a:pt x="6573177" y="87147"/>
                  </a:lnTo>
                  <a:lnTo>
                    <a:pt x="6549428" y="43713"/>
                  </a:lnTo>
                  <a:lnTo>
                    <a:pt x="6511328" y="12598"/>
                  </a:lnTo>
                  <a:lnTo>
                    <a:pt x="6476136" y="0"/>
                  </a:lnTo>
                  <a:lnTo>
                    <a:pt x="6479730" y="5334"/>
                  </a:lnTo>
                  <a:lnTo>
                    <a:pt x="6482308" y="18122"/>
                  </a:lnTo>
                  <a:lnTo>
                    <a:pt x="6488722" y="49809"/>
                  </a:lnTo>
                  <a:lnTo>
                    <a:pt x="6488722" y="507009"/>
                  </a:lnTo>
                  <a:lnTo>
                    <a:pt x="6479730" y="551497"/>
                  </a:lnTo>
                  <a:lnTo>
                    <a:pt x="6455232" y="587832"/>
                  </a:lnTo>
                  <a:lnTo>
                    <a:pt x="6418897" y="612330"/>
                  </a:lnTo>
                  <a:lnTo>
                    <a:pt x="6374409" y="621322"/>
                  </a:lnTo>
                  <a:lnTo>
                    <a:pt x="49822" y="621322"/>
                  </a:lnTo>
                  <a:lnTo>
                    <a:pt x="32232" y="617766"/>
                  </a:lnTo>
                  <a:lnTo>
                    <a:pt x="18122" y="614921"/>
                  </a:lnTo>
                  <a:lnTo>
                    <a:pt x="5334" y="612330"/>
                  </a:lnTo>
                  <a:lnTo>
                    <a:pt x="0" y="608736"/>
                  </a:lnTo>
                  <a:lnTo>
                    <a:pt x="165" y="609752"/>
                  </a:lnTo>
                  <a:lnTo>
                    <a:pt x="19850" y="655726"/>
                  </a:lnTo>
                  <a:lnTo>
                    <a:pt x="54648" y="690143"/>
                  </a:lnTo>
                  <a:lnTo>
                    <a:pt x="100876" y="709320"/>
                  </a:lnTo>
                  <a:lnTo>
                    <a:pt x="126009" y="711733"/>
                  </a:lnTo>
                  <a:lnTo>
                    <a:pt x="6451384" y="711733"/>
                  </a:lnTo>
                  <a:lnTo>
                    <a:pt x="6489484" y="705764"/>
                  </a:lnTo>
                  <a:lnTo>
                    <a:pt x="6531229" y="683285"/>
                  </a:lnTo>
                  <a:lnTo>
                    <a:pt x="6532918" y="682015"/>
                  </a:lnTo>
                  <a:lnTo>
                    <a:pt x="6564033" y="643915"/>
                  </a:lnTo>
                  <a:lnTo>
                    <a:pt x="6578638" y="595655"/>
                  </a:lnTo>
                  <a:lnTo>
                    <a:pt x="6579146" y="583209"/>
                  </a:lnTo>
                  <a:lnTo>
                    <a:pt x="6579146" y="125247"/>
                  </a:lnTo>
                  <a:close/>
                </a:path>
              </a:pathLst>
            </a:custGeom>
            <a:solidFill>
              <a:srgbClr val="CC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3080766" y="1067561"/>
              <a:ext cx="6553200" cy="685800"/>
            </a:xfrm>
            <a:custGeom>
              <a:avLst/>
              <a:gdLst/>
              <a:ahLst/>
              <a:cxnLst/>
              <a:rect l="l" t="t" r="r" b="b"/>
              <a:pathLst>
                <a:path w="6553200" h="685800">
                  <a:moveTo>
                    <a:pt x="6438900" y="0"/>
                  </a:moveTo>
                  <a:lnTo>
                    <a:pt x="114300" y="0"/>
                  </a:ln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0" y="571500"/>
                  </a:lnTo>
                  <a:lnTo>
                    <a:pt x="8983" y="615987"/>
                  </a:lnTo>
                  <a:lnTo>
                    <a:pt x="33480" y="652319"/>
                  </a:lnTo>
                  <a:lnTo>
                    <a:pt x="69812" y="676816"/>
                  </a:lnTo>
                  <a:lnTo>
                    <a:pt x="114300" y="685800"/>
                  </a:lnTo>
                  <a:lnTo>
                    <a:pt x="6438900" y="685800"/>
                  </a:lnTo>
                  <a:lnTo>
                    <a:pt x="6483387" y="676816"/>
                  </a:lnTo>
                  <a:lnTo>
                    <a:pt x="6519719" y="652319"/>
                  </a:lnTo>
                  <a:lnTo>
                    <a:pt x="6544216" y="615987"/>
                  </a:lnTo>
                  <a:lnTo>
                    <a:pt x="6553200" y="571500"/>
                  </a:lnTo>
                  <a:lnTo>
                    <a:pt x="6553200" y="114300"/>
                  </a:lnTo>
                  <a:lnTo>
                    <a:pt x="6544216" y="69812"/>
                  </a:lnTo>
                  <a:lnTo>
                    <a:pt x="6519719" y="33480"/>
                  </a:lnTo>
                  <a:lnTo>
                    <a:pt x="6483387" y="8983"/>
                  </a:lnTo>
                  <a:lnTo>
                    <a:pt x="643890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3080766" y="1067561"/>
              <a:ext cx="6553200" cy="685800"/>
            </a:xfrm>
            <a:custGeom>
              <a:avLst/>
              <a:gdLst/>
              <a:ahLst/>
              <a:cxnLst/>
              <a:rect l="l" t="t" r="r" b="b"/>
              <a:pathLst>
                <a:path w="655320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6438900" y="0"/>
                  </a:lnTo>
                  <a:lnTo>
                    <a:pt x="6483387" y="8983"/>
                  </a:lnTo>
                  <a:lnTo>
                    <a:pt x="6519719" y="33480"/>
                  </a:lnTo>
                  <a:lnTo>
                    <a:pt x="6544216" y="69812"/>
                  </a:lnTo>
                  <a:lnTo>
                    <a:pt x="6553200" y="114300"/>
                  </a:lnTo>
                  <a:lnTo>
                    <a:pt x="6553200" y="571500"/>
                  </a:lnTo>
                  <a:lnTo>
                    <a:pt x="6544216" y="615987"/>
                  </a:lnTo>
                  <a:lnTo>
                    <a:pt x="6519719" y="652319"/>
                  </a:lnTo>
                  <a:lnTo>
                    <a:pt x="6483387" y="676816"/>
                  </a:lnTo>
                  <a:lnTo>
                    <a:pt x="6438900" y="685800"/>
                  </a:lnTo>
                  <a:lnTo>
                    <a:pt x="114300" y="685800"/>
                  </a:lnTo>
                  <a:lnTo>
                    <a:pt x="69812" y="676816"/>
                  </a:lnTo>
                  <a:lnTo>
                    <a:pt x="33480" y="652319"/>
                  </a:lnTo>
                  <a:lnTo>
                    <a:pt x="8983" y="615987"/>
                  </a:lnTo>
                  <a:lnTo>
                    <a:pt x="0" y="571500"/>
                  </a:lnTo>
                  <a:lnTo>
                    <a:pt x="0" y="114300"/>
                  </a:lnTo>
                  <a:close/>
                </a:path>
              </a:pathLst>
            </a:custGeom>
            <a:ln w="28575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11861" rIns="0" bIns="0" rtlCol="0" vert="horz">
            <a:spAutoFit/>
          </a:bodyPr>
          <a:lstStyle/>
          <a:p>
            <a:pPr marL="322961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FFFFFF"/>
                </a:solidFill>
                <a:latin typeface="Verdana"/>
                <a:cs typeface="Verdana"/>
              </a:rPr>
              <a:t>Chief</a:t>
            </a:r>
            <a:r>
              <a:rPr dirty="0" sz="2800" spc="-10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>
                <a:solidFill>
                  <a:srgbClr val="FFFFFF"/>
                </a:solidFill>
                <a:latin typeface="Verdana"/>
                <a:cs typeface="Verdana"/>
              </a:rPr>
              <a:t>Financial</a:t>
            </a:r>
            <a:r>
              <a:rPr dirty="0" sz="2800" spc="-75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>
                <a:solidFill>
                  <a:srgbClr val="FFFFFF"/>
                </a:solidFill>
                <a:latin typeface="Verdana"/>
                <a:cs typeface="Verdana"/>
              </a:rPr>
              <a:t>Officer</a:t>
            </a:r>
            <a:r>
              <a:rPr dirty="0" sz="2800" spc="-8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Verdana"/>
                <a:cs typeface="Verdana"/>
              </a:rPr>
              <a:t>(CFO)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 descr=""/>
          <p:cNvSpPr/>
          <p:nvPr/>
        </p:nvSpPr>
        <p:spPr>
          <a:xfrm>
            <a:off x="4223765" y="1829561"/>
            <a:ext cx="4343400" cy="1295400"/>
          </a:xfrm>
          <a:custGeom>
            <a:avLst/>
            <a:gdLst/>
            <a:ahLst/>
            <a:cxnLst/>
            <a:rect l="l" t="t" r="r" b="b"/>
            <a:pathLst>
              <a:path w="4343400" h="1295400">
                <a:moveTo>
                  <a:pt x="0" y="381000"/>
                </a:moveTo>
                <a:lnTo>
                  <a:pt x="0" y="0"/>
                </a:lnTo>
              </a:path>
              <a:path w="4343400" h="1295400">
                <a:moveTo>
                  <a:pt x="4343400" y="381000"/>
                </a:moveTo>
                <a:lnTo>
                  <a:pt x="4343400" y="0"/>
                </a:lnTo>
              </a:path>
              <a:path w="4343400" h="1295400">
                <a:moveTo>
                  <a:pt x="0" y="990600"/>
                </a:moveTo>
                <a:lnTo>
                  <a:pt x="0" y="1295400"/>
                </a:lnTo>
              </a:path>
              <a:path w="4343400" h="1295400">
                <a:moveTo>
                  <a:pt x="4343400" y="990600"/>
                </a:moveTo>
                <a:lnTo>
                  <a:pt x="4343400" y="1295400"/>
                </a:lnTo>
              </a:path>
            </a:pathLst>
          </a:custGeom>
          <a:ln w="38100">
            <a:solidFill>
              <a:srgbClr val="00006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4948" y="1080897"/>
            <a:ext cx="118999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DO</a:t>
            </a:r>
            <a:r>
              <a:rPr dirty="0" spc="-65"/>
              <a:t> </a:t>
            </a:r>
            <a:r>
              <a:rPr dirty="0" spc="-25"/>
              <a:t>IT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1128166" y="1818512"/>
            <a:ext cx="882269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Indicate</a:t>
            </a:r>
            <a:r>
              <a:rPr dirty="0" sz="2800" spc="-8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whether</a:t>
            </a:r>
            <a:r>
              <a:rPr dirty="0" sz="28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the</a:t>
            </a:r>
            <a:r>
              <a:rPr dirty="0" sz="2800" spc="-9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006FC0"/>
                </a:solidFill>
                <a:latin typeface="Calibri"/>
                <a:cs typeface="Calibri"/>
              </a:rPr>
              <a:t>following</a:t>
            </a:r>
            <a:r>
              <a:rPr dirty="0" sz="2800" spc="-9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006FC0"/>
                </a:solidFill>
                <a:latin typeface="Calibri"/>
                <a:cs typeface="Calibri"/>
              </a:rPr>
              <a:t>statements</a:t>
            </a:r>
            <a:r>
              <a:rPr dirty="0" sz="28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are</a:t>
            </a:r>
            <a:r>
              <a:rPr dirty="0" sz="28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true</a:t>
            </a:r>
            <a:r>
              <a:rPr dirty="0" sz="2800" spc="-9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or</a:t>
            </a:r>
            <a:r>
              <a:rPr dirty="0" sz="2800" spc="-9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006FC0"/>
                </a:solidFill>
                <a:latin typeface="Calibri"/>
                <a:cs typeface="Calibri"/>
              </a:rPr>
              <a:t>false.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957322" y="2397328"/>
            <a:ext cx="76847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Managerial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accountants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have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single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role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within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1140866" y="4824789"/>
            <a:ext cx="1237615" cy="0"/>
          </a:xfrm>
          <a:custGeom>
            <a:avLst/>
            <a:gdLst/>
            <a:ahLst/>
            <a:cxnLst/>
            <a:rect l="l" t="t" r="r" b="b"/>
            <a:pathLst>
              <a:path w="1237614" h="0">
                <a:moveTo>
                  <a:pt x="0" y="0"/>
                </a:moveTo>
                <a:lnTo>
                  <a:pt x="1237488" y="0"/>
                </a:lnTo>
              </a:path>
            </a:pathLst>
          </a:custGeom>
          <a:ln w="3231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2500122" y="4409947"/>
            <a:ext cx="797560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265" algn="l"/>
              </a:tabLst>
            </a:pPr>
            <a:r>
              <a:rPr dirty="0" sz="2800" spc="-25" b="1">
                <a:latin typeface="Calibri"/>
                <a:cs typeface="Calibri"/>
              </a:rPr>
              <a:t>3.</a:t>
            </a:r>
            <a:r>
              <a:rPr dirty="0" sz="2800" b="1">
                <a:latin typeface="Calibri"/>
                <a:cs typeface="Calibri"/>
              </a:rPr>
              <a:t>	Managerial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accounting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reports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are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spc="-20" b="1">
                <a:latin typeface="Calibri"/>
                <a:cs typeface="Calibri"/>
              </a:rPr>
              <a:t>special-</a:t>
            </a:r>
            <a:r>
              <a:rPr dirty="0" sz="2800" spc="-10" b="1">
                <a:latin typeface="Calibri"/>
                <a:cs typeface="Calibri"/>
              </a:rPr>
              <a:t>purpose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128166" y="4836667"/>
            <a:ext cx="52965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issued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as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frequently</a:t>
            </a:r>
            <a:r>
              <a:rPr dirty="0" sz="2800" spc="-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as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needed.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102766" y="2351354"/>
            <a:ext cx="16776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  <a:tabLst>
                <a:tab pos="311150" algn="l"/>
                <a:tab pos="1275080" algn="l"/>
              </a:tabLst>
            </a:pPr>
            <a:r>
              <a:rPr dirty="0" u="heavy" sz="280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u="heavy" sz="2800" spc="-1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False</a:t>
            </a:r>
            <a:r>
              <a:rPr dirty="0" u="heavy" sz="280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baseline="-6944" sz="4200" b="1">
                <a:latin typeface="Calibri"/>
                <a:cs typeface="Calibri"/>
              </a:rPr>
              <a:t>1.</a:t>
            </a:r>
            <a:endParaRPr baseline="-6944" sz="42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102766" y="2671724"/>
            <a:ext cx="9754870" cy="1610995"/>
          </a:xfrm>
          <a:prstGeom prst="rect">
            <a:avLst/>
          </a:prstGeom>
        </p:spPr>
        <p:txBody>
          <a:bodyPr wrap="square" lIns="0" tIns="1651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0"/>
              </a:spcBef>
            </a:pPr>
            <a:r>
              <a:rPr dirty="0" sz="2800" spc="-20" b="1">
                <a:latin typeface="Calibri"/>
                <a:cs typeface="Calibri"/>
              </a:rPr>
              <a:t>organization: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collecting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reporting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costs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to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management.</a:t>
            </a:r>
            <a:endParaRPr sz="2800">
              <a:latin typeface="Calibri"/>
              <a:cs typeface="Calibri"/>
            </a:endParaRPr>
          </a:p>
          <a:p>
            <a:pPr marL="38100" marR="30480">
              <a:lnSpc>
                <a:spcPct val="100000"/>
              </a:lnSpc>
              <a:spcBef>
                <a:spcPts val="1200"/>
              </a:spcBef>
              <a:tabLst>
                <a:tab pos="353695" algn="l"/>
                <a:tab pos="1275080" algn="l"/>
                <a:tab pos="1409700" algn="l"/>
                <a:tab pos="1866900" algn="l"/>
              </a:tabLst>
            </a:pPr>
            <a:r>
              <a:rPr dirty="0" u="heavy" baseline="10912" sz="420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u="heavy" baseline="10912" sz="4200" spc="-3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True</a:t>
            </a:r>
            <a:r>
              <a:rPr dirty="0" u="heavy" baseline="10912" sz="4200" b="1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baseline="10912" sz="4200" b="1">
                <a:solidFill>
                  <a:srgbClr val="FF0000"/>
                </a:solidFill>
                <a:latin typeface="Calibri"/>
                <a:cs typeface="Calibri"/>
              </a:rPr>
              <a:t>	</a:t>
            </a:r>
            <a:r>
              <a:rPr dirty="0" sz="2800" spc="-25" b="1">
                <a:latin typeface="Calibri"/>
                <a:cs typeface="Calibri"/>
              </a:rPr>
              <a:t>2.</a:t>
            </a:r>
            <a:r>
              <a:rPr dirty="0" sz="2800" b="1">
                <a:latin typeface="Calibri"/>
                <a:cs typeface="Calibri"/>
              </a:rPr>
              <a:t>	Financial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accounting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reports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are</a:t>
            </a:r>
            <a:r>
              <a:rPr dirty="0" sz="2800" spc="-85" b="1">
                <a:latin typeface="Calibri"/>
                <a:cs typeface="Calibri"/>
              </a:rPr>
              <a:t> </a:t>
            </a:r>
            <a:r>
              <a:rPr dirty="0" sz="2800" spc="-30" b="1">
                <a:latin typeface="Calibri"/>
                <a:cs typeface="Calibri"/>
              </a:rPr>
              <a:t>general-</a:t>
            </a:r>
            <a:r>
              <a:rPr dirty="0" sz="2800" b="1">
                <a:latin typeface="Calibri"/>
                <a:cs typeface="Calibri"/>
              </a:rPr>
              <a:t>purpose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and </a:t>
            </a:r>
            <a:r>
              <a:rPr dirty="0" sz="2800" b="1">
                <a:latin typeface="Calibri"/>
                <a:cs typeface="Calibri"/>
              </a:rPr>
              <a:t>intended</a:t>
            </a:r>
            <a:r>
              <a:rPr dirty="0" sz="2800" spc="-13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for</a:t>
            </a:r>
            <a:r>
              <a:rPr dirty="0" sz="2800" spc="-14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external</a:t>
            </a:r>
            <a:r>
              <a:rPr dirty="0" sz="2800" spc="-114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users.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444244" y="4277690"/>
            <a:ext cx="6781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35" b="1">
                <a:solidFill>
                  <a:srgbClr val="FF0000"/>
                </a:solidFill>
                <a:latin typeface="Calibri"/>
                <a:cs typeface="Calibri"/>
              </a:rPr>
              <a:t>True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248257" y="1515567"/>
            <a:ext cx="882078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006FC0"/>
                </a:solidFill>
                <a:latin typeface="Calibri"/>
                <a:cs typeface="Calibri"/>
              </a:rPr>
              <a:t>Indicate</a:t>
            </a:r>
            <a:r>
              <a:rPr dirty="0" sz="28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whether</a:t>
            </a:r>
            <a:r>
              <a:rPr dirty="0" sz="2800" spc="-6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the</a:t>
            </a:r>
            <a:r>
              <a:rPr dirty="0" sz="28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following</a:t>
            </a:r>
            <a:r>
              <a:rPr dirty="0" sz="2800" spc="-8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006FC0"/>
                </a:solidFill>
                <a:latin typeface="Calibri"/>
                <a:cs typeface="Calibri"/>
              </a:rPr>
              <a:t>statements</a:t>
            </a:r>
            <a:r>
              <a:rPr dirty="0" sz="28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are</a:t>
            </a:r>
            <a:r>
              <a:rPr dirty="0" sz="28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true</a:t>
            </a:r>
            <a:r>
              <a:rPr dirty="0" sz="2800" spc="-7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or</a:t>
            </a:r>
            <a:r>
              <a:rPr dirty="0" sz="2800" spc="-8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006FC0"/>
                </a:solidFill>
                <a:latin typeface="Calibri"/>
                <a:cs typeface="Calibri"/>
              </a:rPr>
              <a:t>false.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1260957" y="2657915"/>
            <a:ext cx="1237615" cy="0"/>
          </a:xfrm>
          <a:custGeom>
            <a:avLst/>
            <a:gdLst/>
            <a:ahLst/>
            <a:cxnLst/>
            <a:rect l="l" t="t" r="r" b="b"/>
            <a:pathLst>
              <a:path w="1237614" h="0">
                <a:moveTo>
                  <a:pt x="0" y="0"/>
                </a:moveTo>
                <a:lnTo>
                  <a:pt x="1237488" y="0"/>
                </a:lnTo>
              </a:path>
            </a:pathLst>
          </a:custGeom>
          <a:ln w="3231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2574163" y="2243073"/>
            <a:ext cx="789559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96265" algn="l"/>
              </a:tabLst>
            </a:pPr>
            <a:r>
              <a:rPr dirty="0" sz="2800" spc="-25" b="1">
                <a:latin typeface="Calibri"/>
                <a:cs typeface="Calibri"/>
              </a:rPr>
              <a:t>4.</a:t>
            </a:r>
            <a:r>
              <a:rPr dirty="0" sz="2800" b="1">
                <a:latin typeface="Calibri"/>
                <a:cs typeface="Calibri"/>
              </a:rPr>
              <a:t>	Managerial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accounting</a:t>
            </a:r>
            <a:r>
              <a:rPr dirty="0" sz="2800" spc="-11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information</a:t>
            </a:r>
            <a:r>
              <a:rPr dirty="0" sz="2800" spc="-10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is</a:t>
            </a:r>
            <a:r>
              <a:rPr dirty="0" sz="2800" spc="-114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reported</a:t>
            </a:r>
            <a:r>
              <a:rPr dirty="0" sz="2800" spc="-85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to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248257" y="2883154"/>
            <a:ext cx="764794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those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outside</a:t>
            </a:r>
            <a:r>
              <a:rPr dirty="0" sz="2800" spc="-8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users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budgeting,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internal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control.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260957" y="4090856"/>
            <a:ext cx="1237615" cy="0"/>
          </a:xfrm>
          <a:custGeom>
            <a:avLst/>
            <a:gdLst/>
            <a:ahLst/>
            <a:cxnLst/>
            <a:rect l="l" t="t" r="r" b="b"/>
            <a:pathLst>
              <a:path w="1237614" h="0">
                <a:moveTo>
                  <a:pt x="0" y="0"/>
                </a:moveTo>
                <a:lnTo>
                  <a:pt x="1237488" y="0"/>
                </a:lnTo>
              </a:path>
            </a:pathLst>
          </a:custGeom>
          <a:ln w="3231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2619882" y="3676015"/>
            <a:ext cx="770826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265" algn="l"/>
              </a:tabLst>
            </a:pPr>
            <a:r>
              <a:rPr dirty="0" sz="2800" spc="-25" b="1">
                <a:latin typeface="Calibri"/>
                <a:cs typeface="Calibri"/>
              </a:rPr>
              <a:t>5.</a:t>
            </a:r>
            <a:r>
              <a:rPr dirty="0" sz="2800" b="1">
                <a:latin typeface="Calibri"/>
                <a:cs typeface="Calibri"/>
              </a:rPr>
              <a:t>	Managerial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accounting</a:t>
            </a:r>
            <a:r>
              <a:rPr dirty="0" sz="2800" spc="-9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reports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must</a:t>
            </a:r>
            <a:r>
              <a:rPr dirty="0" sz="2800" spc="-10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now</a:t>
            </a:r>
            <a:r>
              <a:rPr dirty="0" sz="2800" spc="-10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comply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248257" y="4316095"/>
            <a:ext cx="40017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Calibri"/>
                <a:cs typeface="Calibri"/>
              </a:rPr>
              <a:t>with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accounting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standards.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416558" y="2066924"/>
            <a:ext cx="76200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False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472311" y="3547948"/>
            <a:ext cx="7626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False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85063" y="922147"/>
            <a:ext cx="118999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DO</a:t>
            </a:r>
            <a:r>
              <a:rPr dirty="0" spc="-65"/>
              <a:t> </a:t>
            </a:r>
            <a:r>
              <a:rPr dirty="0" spc="-25"/>
              <a:t>IT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3919" y="2013203"/>
            <a:ext cx="11018520" cy="484479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669" rIns="0" bIns="0" rtlCol="0" vert="horz">
            <a:spAutoFit/>
          </a:bodyPr>
          <a:lstStyle/>
          <a:p>
            <a:pPr marL="2044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Managerial</a:t>
            </a:r>
            <a:r>
              <a:rPr dirty="0" spc="-114"/>
              <a:t> </a:t>
            </a:r>
            <a:r>
              <a:rPr dirty="0"/>
              <a:t>Cost</a:t>
            </a:r>
            <a:r>
              <a:rPr dirty="0" spc="-135"/>
              <a:t> </a:t>
            </a:r>
            <a:r>
              <a:rPr dirty="0" spc="-10"/>
              <a:t>Concepts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98652" y="918718"/>
            <a:ext cx="326961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2E5395"/>
                </a:solidFill>
              </a:rPr>
              <a:t>Required</a:t>
            </a:r>
            <a:r>
              <a:rPr dirty="0" sz="3200" spc="-135">
                <a:solidFill>
                  <a:srgbClr val="2E5395"/>
                </a:solidFill>
              </a:rPr>
              <a:t> </a:t>
            </a:r>
            <a:r>
              <a:rPr dirty="0" sz="3200" spc="-30">
                <a:solidFill>
                  <a:srgbClr val="2E5395"/>
                </a:solidFill>
              </a:rPr>
              <a:t>Textbook</a:t>
            </a:r>
            <a:r>
              <a:rPr dirty="0" sz="2400" spc="-30" b="0">
                <a:solidFill>
                  <a:srgbClr val="2E5395"/>
                </a:solidFill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42875" rIns="0" bIns="0" rtlCol="0" vert="horz">
            <a:spAutoFit/>
          </a:bodyPr>
          <a:lstStyle/>
          <a:p>
            <a:pPr marL="236220">
              <a:lnSpc>
                <a:spcPct val="100000"/>
              </a:lnSpc>
              <a:spcBef>
                <a:spcPts val="1125"/>
              </a:spcBef>
            </a:pPr>
            <a:r>
              <a:rPr dirty="0"/>
              <a:t>Managerial</a:t>
            </a:r>
            <a:r>
              <a:rPr dirty="0" spc="-65"/>
              <a:t> </a:t>
            </a:r>
            <a:r>
              <a:rPr dirty="0"/>
              <a:t>Accounting</a:t>
            </a:r>
            <a:r>
              <a:rPr dirty="0" spc="-80"/>
              <a:t> </a:t>
            </a:r>
            <a:r>
              <a:rPr dirty="0"/>
              <a:t>(3rd</a:t>
            </a:r>
            <a:r>
              <a:rPr dirty="0" spc="-50"/>
              <a:t> </a:t>
            </a:r>
            <a:r>
              <a:rPr dirty="0"/>
              <a:t>Custom</a:t>
            </a:r>
            <a:r>
              <a:rPr dirty="0" spc="-70"/>
              <a:t> </a:t>
            </a:r>
            <a:r>
              <a:rPr dirty="0"/>
              <a:t>Ed.</a:t>
            </a:r>
            <a:r>
              <a:rPr dirty="0" spc="-65"/>
              <a:t> </a:t>
            </a:r>
            <a:r>
              <a:rPr dirty="0"/>
              <a:t>for</a:t>
            </a:r>
            <a:r>
              <a:rPr dirty="0" spc="-65"/>
              <a:t> </a:t>
            </a:r>
            <a:r>
              <a:rPr dirty="0" spc="-10"/>
              <a:t>Athabasca</a:t>
            </a:r>
            <a:r>
              <a:rPr dirty="0" spc="-60"/>
              <a:t> </a:t>
            </a:r>
            <a:r>
              <a:rPr dirty="0" spc="-10"/>
              <a:t>University).</a:t>
            </a:r>
            <a:r>
              <a:rPr dirty="0" spc="-60"/>
              <a:t> </a:t>
            </a:r>
            <a:r>
              <a:rPr dirty="0" spc="-10"/>
              <a:t>(2021).</a:t>
            </a:r>
          </a:p>
          <a:p>
            <a:pPr marL="37465">
              <a:lnSpc>
                <a:spcPct val="100000"/>
              </a:lnSpc>
              <a:spcBef>
                <a:spcPts val="1370"/>
              </a:spcBef>
            </a:pPr>
            <a:r>
              <a:rPr dirty="0" u="sng" sz="3200" spc="-10">
                <a:solidFill>
                  <a:srgbClr val="2E5395"/>
                </a:solidFill>
                <a:uFill>
                  <a:solidFill>
                    <a:srgbClr val="2E5395"/>
                  </a:solidFill>
                </a:uFill>
                <a:latin typeface="Calibri"/>
                <a:cs typeface="Calibri"/>
              </a:rPr>
              <a:t>Topics:</a:t>
            </a:r>
            <a:endParaRPr sz="32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spcBef>
                <a:spcPts val="1085"/>
              </a:spcBef>
              <a:buChar char="∙"/>
              <a:tabLst>
                <a:tab pos="214629" algn="l"/>
              </a:tabLst>
            </a:pP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Cost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Behavior</a:t>
            </a:r>
            <a:r>
              <a:rPr dirty="0" sz="2800" spc="-6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8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Analysis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Cost</a:t>
            </a:r>
            <a:r>
              <a:rPr dirty="0" sz="2800" spc="-10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Management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Systems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Relevant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Information</a:t>
            </a:r>
            <a:r>
              <a:rPr dirty="0" sz="2800" spc="-9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10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Special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Decision</a:t>
            </a:r>
            <a:r>
              <a:rPr dirty="0" sz="2800" spc="-9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Making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Basic</a:t>
            </a:r>
            <a:r>
              <a:rPr dirty="0" sz="2800" spc="-7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Principles</a:t>
            </a:r>
            <a:r>
              <a:rPr dirty="0" sz="2800" spc="-7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Financial</a:t>
            </a:r>
            <a:r>
              <a:rPr dirty="0" sz="2800" spc="-4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Accounting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spcBef>
                <a:spcPts val="5"/>
              </a:spcBef>
              <a:buChar char="∙"/>
              <a:tabLst>
                <a:tab pos="214629" algn="l"/>
              </a:tabLst>
            </a:pP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Interpreting</a:t>
            </a:r>
            <a:r>
              <a:rPr dirty="0" sz="2800" spc="-10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Financial</a:t>
            </a:r>
            <a:r>
              <a:rPr dirty="0" sz="2800" spc="-114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Statements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800" spc="-114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Budgeting</a:t>
            </a:r>
            <a:r>
              <a:rPr dirty="0" sz="2800" spc="-9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Process</a:t>
            </a:r>
            <a:r>
              <a:rPr dirty="0" sz="2800" spc="-10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10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Standard</a:t>
            </a:r>
            <a:r>
              <a:rPr dirty="0" sz="2800" spc="-8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Cost</a:t>
            </a:r>
            <a:r>
              <a:rPr dirty="0" sz="2800" spc="-9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Capital</a:t>
            </a:r>
            <a:r>
              <a:rPr dirty="0" sz="2800" spc="-7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000000"/>
                </a:solidFill>
                <a:latin typeface="Calibri"/>
                <a:cs typeface="Calibri"/>
              </a:rPr>
              <a:t>Investments</a:t>
            </a:r>
            <a:r>
              <a:rPr dirty="0" sz="2800" spc="-6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8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Capital</a:t>
            </a:r>
            <a:r>
              <a:rPr dirty="0" sz="2800" spc="-5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Budgeting</a:t>
            </a:r>
            <a:endParaRPr sz="2800">
              <a:latin typeface="Calibri"/>
              <a:cs typeface="Calibri"/>
            </a:endParaRPr>
          </a:p>
          <a:p>
            <a:pPr marL="214629" indent="-177165">
              <a:lnSpc>
                <a:spcPct val="100000"/>
              </a:lnSpc>
              <a:buChar char="∙"/>
              <a:tabLst>
                <a:tab pos="214629" algn="l"/>
              </a:tabLst>
            </a:pP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Performance</a:t>
            </a:r>
            <a:r>
              <a:rPr dirty="0" sz="2800" spc="-5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000000"/>
                </a:solidFill>
                <a:latin typeface="Calibri"/>
                <a:cs typeface="Calibri"/>
              </a:rPr>
              <a:t>Evaluation</a:t>
            </a:r>
            <a:r>
              <a:rPr dirty="0" sz="2800" spc="-7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6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800" spc="-7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0000"/>
                </a:solidFill>
                <a:latin typeface="Calibri"/>
                <a:cs typeface="Calibri"/>
              </a:rPr>
              <a:t>Balanced</a:t>
            </a:r>
            <a:r>
              <a:rPr dirty="0" sz="2800" spc="-4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Calibri"/>
                <a:cs typeface="Calibri"/>
              </a:rPr>
              <a:t>Scorecard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29184" y="885444"/>
            <a:ext cx="11512550" cy="5279390"/>
          </a:xfrm>
          <a:custGeom>
            <a:avLst/>
            <a:gdLst/>
            <a:ahLst/>
            <a:cxnLst/>
            <a:rect l="l" t="t" r="r" b="b"/>
            <a:pathLst>
              <a:path w="11512550" h="5279390">
                <a:moveTo>
                  <a:pt x="11512296" y="0"/>
                </a:moveTo>
                <a:lnTo>
                  <a:pt x="0" y="0"/>
                </a:lnTo>
                <a:lnTo>
                  <a:pt x="0" y="5279136"/>
                </a:lnTo>
                <a:lnTo>
                  <a:pt x="11512296" y="5279136"/>
                </a:lnTo>
                <a:lnTo>
                  <a:pt x="11512296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84550" y="934923"/>
            <a:ext cx="540004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360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Module</a:t>
            </a:r>
            <a:r>
              <a:rPr dirty="0" u="sng" sz="3600" spc="-13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 </a:t>
            </a:r>
            <a:r>
              <a:rPr dirty="0" u="sng" sz="360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Learning</a:t>
            </a:r>
            <a:r>
              <a:rPr dirty="0" u="sng" sz="3600" spc="-145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 </a:t>
            </a:r>
            <a:r>
              <a:rPr dirty="0" u="sng" sz="3600" spc="-1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</a:rPr>
              <a:t>Outcomes:</a:t>
            </a:r>
            <a:endParaRPr sz="3600"/>
          </a:p>
        </p:txBody>
      </p:sp>
      <p:sp>
        <p:nvSpPr>
          <p:cNvPr id="4" name="object 4" descr=""/>
          <p:cNvSpPr txBox="1"/>
          <p:nvPr/>
        </p:nvSpPr>
        <p:spPr>
          <a:xfrm>
            <a:off x="407923" y="1563247"/>
            <a:ext cx="11278235" cy="4506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355600" marR="7620" indent="-342900">
              <a:lnSpc>
                <a:spcPct val="150000"/>
              </a:lnSpc>
              <a:spcBef>
                <a:spcPts val="95"/>
              </a:spcBef>
              <a:buFont typeface="Symbol"/>
              <a:buChar char=""/>
              <a:tabLst>
                <a:tab pos="355600" algn="l"/>
              </a:tabLst>
            </a:pPr>
            <a:r>
              <a:rPr dirty="0" sz="2800" b="1">
                <a:latin typeface="Times New Roman"/>
                <a:cs typeface="Times New Roman"/>
              </a:rPr>
              <a:t>Demonstrate</a:t>
            </a:r>
            <a:r>
              <a:rPr dirty="0" sz="2800" spc="68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understanding  of</a:t>
            </a:r>
            <a:r>
              <a:rPr dirty="0" sz="2800" spc="68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the</a:t>
            </a:r>
            <a:r>
              <a:rPr dirty="0" sz="2800" spc="69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roles,</a:t>
            </a:r>
            <a:r>
              <a:rPr dirty="0" sz="2800" spc="68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responsibilities</a:t>
            </a:r>
            <a:r>
              <a:rPr dirty="0" sz="2800" spc="6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and</a:t>
            </a:r>
            <a:r>
              <a:rPr dirty="0" sz="2800" spc="69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ethical </a:t>
            </a:r>
            <a:r>
              <a:rPr dirty="0" sz="2800" b="1">
                <a:latin typeface="Times New Roman"/>
                <a:cs typeface="Times New Roman"/>
              </a:rPr>
              <a:t>considerations</a:t>
            </a:r>
            <a:r>
              <a:rPr dirty="0" sz="2800" spc="-9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of</a:t>
            </a:r>
            <a:r>
              <a:rPr dirty="0" sz="2800" spc="-8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management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accountants</a:t>
            </a:r>
            <a:r>
              <a:rPr dirty="0" sz="2800" spc="-8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within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an</a:t>
            </a:r>
            <a:r>
              <a:rPr dirty="0" sz="2800" spc="-9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organization.</a:t>
            </a:r>
            <a:endParaRPr sz="2800">
              <a:latin typeface="Times New Roman"/>
              <a:cs typeface="Times New Roman"/>
            </a:endParaRPr>
          </a:p>
          <a:p>
            <a:pPr algn="just" marL="355600" marR="8255" indent="-3429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355600" algn="l"/>
              </a:tabLst>
            </a:pPr>
            <a:r>
              <a:rPr dirty="0" sz="2800" b="1">
                <a:latin typeface="Times New Roman"/>
                <a:cs typeface="Times New Roman"/>
              </a:rPr>
              <a:t>Identify</a:t>
            </a:r>
            <a:r>
              <a:rPr dirty="0" sz="2800" spc="65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and</a:t>
            </a:r>
            <a:r>
              <a:rPr dirty="0" sz="2800" spc="64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appropriately</a:t>
            </a:r>
            <a:r>
              <a:rPr dirty="0" sz="2800" spc="64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use</a:t>
            </a:r>
            <a:r>
              <a:rPr dirty="0" sz="2800" spc="64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management</a:t>
            </a:r>
            <a:r>
              <a:rPr dirty="0" sz="2800" spc="65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accounting</a:t>
            </a:r>
            <a:r>
              <a:rPr dirty="0" sz="2800" spc="66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terminology </a:t>
            </a:r>
            <a:r>
              <a:rPr dirty="0" sz="2800" b="1">
                <a:latin typeface="Times New Roman"/>
                <a:cs typeface="Times New Roman"/>
              </a:rPr>
              <a:t>and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concepts,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especially</a:t>
            </a:r>
            <a:r>
              <a:rPr dirty="0" sz="2800" spc="-6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regarding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costs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in</a:t>
            </a:r>
            <a:r>
              <a:rPr dirty="0" sz="2800" spc="-6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business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organizations.</a:t>
            </a:r>
            <a:endParaRPr sz="2800">
              <a:latin typeface="Times New Roman"/>
              <a:cs typeface="Times New Roman"/>
            </a:endParaRPr>
          </a:p>
          <a:p>
            <a:pPr algn="just" marL="355600" marR="5080" indent="-342900">
              <a:lnSpc>
                <a:spcPct val="150000"/>
              </a:lnSpc>
              <a:buFont typeface="Symbol"/>
              <a:buChar char=""/>
              <a:tabLst>
                <a:tab pos="355600" algn="l"/>
              </a:tabLst>
            </a:pPr>
            <a:r>
              <a:rPr dirty="0" sz="2800" b="1">
                <a:latin typeface="Times New Roman"/>
                <a:cs typeface="Times New Roman"/>
              </a:rPr>
              <a:t>Perform</a:t>
            </a:r>
            <a:r>
              <a:rPr dirty="0" sz="2800" spc="-2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 variety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of</a:t>
            </a:r>
            <a:r>
              <a:rPr dirty="0" sz="2800" spc="-1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financial and</a:t>
            </a:r>
            <a:r>
              <a:rPr dirty="0" sz="2800" spc="-1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non-</a:t>
            </a:r>
            <a:r>
              <a:rPr dirty="0" sz="2800" b="1">
                <a:latin typeface="Times New Roman"/>
                <a:cs typeface="Times New Roman"/>
              </a:rPr>
              <a:t>financial calculations</a:t>
            </a:r>
            <a:r>
              <a:rPr dirty="0" sz="2800" spc="-1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in</a:t>
            </a:r>
            <a:r>
              <a:rPr dirty="0" sz="2800" spc="-1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order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25" b="1">
                <a:latin typeface="Times New Roman"/>
                <a:cs typeface="Times New Roman"/>
              </a:rPr>
              <a:t>to </a:t>
            </a:r>
            <a:r>
              <a:rPr dirty="0" sz="2800" b="1">
                <a:latin typeface="Times New Roman"/>
                <a:cs typeface="Times New Roman"/>
              </a:rPr>
              <a:t>prepare</a:t>
            </a:r>
            <a:r>
              <a:rPr dirty="0" sz="2800" spc="350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schedules,</a:t>
            </a:r>
            <a:r>
              <a:rPr dirty="0" sz="2800" spc="350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statements</a:t>
            </a:r>
            <a:r>
              <a:rPr dirty="0" sz="2800" spc="355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and</a:t>
            </a:r>
            <a:r>
              <a:rPr dirty="0" sz="2800" spc="350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reports</a:t>
            </a:r>
            <a:r>
              <a:rPr dirty="0" sz="2800" spc="355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used</a:t>
            </a:r>
            <a:r>
              <a:rPr dirty="0" sz="2800" spc="350" b="1">
                <a:latin typeface="Times New Roman"/>
                <a:cs typeface="Times New Roman"/>
              </a:rPr>
              <a:t>  </a:t>
            </a:r>
            <a:r>
              <a:rPr dirty="0" sz="2800" b="1">
                <a:latin typeface="Times New Roman"/>
                <a:cs typeface="Times New Roman"/>
              </a:rPr>
              <a:t>in</a:t>
            </a:r>
            <a:r>
              <a:rPr dirty="0" sz="2800" spc="355" b="1">
                <a:latin typeface="Times New Roman"/>
                <a:cs typeface="Times New Roman"/>
              </a:rPr>
              <a:t>  </a:t>
            </a:r>
            <a:r>
              <a:rPr dirty="0" sz="2800" spc="-10" b="1">
                <a:latin typeface="Times New Roman"/>
                <a:cs typeface="Times New Roman"/>
              </a:rPr>
              <a:t>management accounting.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 descr="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363200" y="5695950"/>
              <a:ext cx="609600" cy="609600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88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</a:rPr>
              <a:t>Thank </a:t>
            </a:r>
            <a:r>
              <a:rPr dirty="0" sz="4800" spc="-120">
                <a:solidFill>
                  <a:srgbClr val="FFFFFF"/>
                </a:solidFill>
              </a:rPr>
              <a:t>You</a:t>
            </a:r>
            <a:endParaRPr sz="4800"/>
          </a:p>
        </p:txBody>
      </p:sp>
      <p:sp>
        <p:nvSpPr>
          <p:cNvPr id="16" name="object 16" descr="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object 17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PowerPoint Presentation</dc:title>
  <dcterms:created xsi:type="dcterms:W3CDTF">2024-05-26T09:49:18Z</dcterms:created>
  <dcterms:modified xsi:type="dcterms:W3CDTF">2024-05-26T09:49:18Z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2024-05-24T00:00:00Z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2024-05-26T00:00:00Z</vt:filetime>
  </property>
  <property fmtid="{D5CDD505-2E9C-101B-9397-08002B2CF9AE}" pid="5" name="Producer">
    <vt:lpwstr>Microsoft® PowerPoint® LTSC</vt:lpwstr>
  </property>
</Properties>
</file>