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3"/>
  </p:notesMasterIdLst>
  <p:sldIdLst>
    <p:sldId id="480" r:id="rId6"/>
    <p:sldId id="637" r:id="rId7"/>
    <p:sldId id="610" r:id="rId8"/>
    <p:sldId id="642" r:id="rId9"/>
    <p:sldId id="660" r:id="rId10"/>
    <p:sldId id="652" r:id="rId11"/>
    <p:sldId id="645" r:id="rId12"/>
    <p:sldId id="644" r:id="rId13"/>
    <p:sldId id="659" r:id="rId14"/>
    <p:sldId id="658" r:id="rId15"/>
    <p:sldId id="641" r:id="rId16"/>
    <p:sldId id="653" r:id="rId17"/>
    <p:sldId id="654" r:id="rId18"/>
    <p:sldId id="655" r:id="rId19"/>
    <p:sldId id="656" r:id="rId20"/>
    <p:sldId id="663" r:id="rId21"/>
    <p:sldId id="662" r:id="rId22"/>
    <p:sldId id="657" r:id="rId23"/>
    <p:sldId id="661" r:id="rId24"/>
    <p:sldId id="664" r:id="rId25"/>
    <p:sldId id="665" r:id="rId26"/>
    <p:sldId id="666" r:id="rId27"/>
    <p:sldId id="667" r:id="rId28"/>
    <p:sldId id="668" r:id="rId29"/>
    <p:sldId id="669" r:id="rId30"/>
    <p:sldId id="670" r:id="rId31"/>
    <p:sldId id="671" r:id="rId32"/>
    <p:sldId id="672" r:id="rId33"/>
    <p:sldId id="673" r:id="rId34"/>
    <p:sldId id="675" r:id="rId35"/>
    <p:sldId id="676" r:id="rId36"/>
    <p:sldId id="677" r:id="rId37"/>
    <p:sldId id="683" r:id="rId38"/>
    <p:sldId id="682" r:id="rId39"/>
    <p:sldId id="678" r:id="rId40"/>
    <p:sldId id="679" r:id="rId41"/>
    <p:sldId id="680" r:id="rId42"/>
    <p:sldId id="681" r:id="rId43"/>
    <p:sldId id="611" r:id="rId44"/>
    <p:sldId id="638" r:id="rId45"/>
    <p:sldId id="609" r:id="rId46"/>
    <p:sldId id="613" r:id="rId47"/>
    <p:sldId id="614" r:id="rId48"/>
    <p:sldId id="615" r:id="rId49"/>
    <p:sldId id="616" r:id="rId50"/>
    <p:sldId id="617"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37"/>
            <p14:sldId id="610"/>
            <p14:sldId id="642"/>
            <p14:sldId id="660"/>
            <p14:sldId id="652"/>
            <p14:sldId id="645"/>
            <p14:sldId id="644"/>
            <p14:sldId id="659"/>
            <p14:sldId id="658"/>
            <p14:sldId id="641"/>
            <p14:sldId id="653"/>
            <p14:sldId id="654"/>
            <p14:sldId id="655"/>
            <p14:sldId id="656"/>
            <p14:sldId id="663"/>
            <p14:sldId id="662"/>
            <p14:sldId id="657"/>
            <p14:sldId id="661"/>
            <p14:sldId id="664"/>
            <p14:sldId id="665"/>
            <p14:sldId id="666"/>
            <p14:sldId id="667"/>
            <p14:sldId id="668"/>
            <p14:sldId id="669"/>
            <p14:sldId id="670"/>
            <p14:sldId id="671"/>
            <p14:sldId id="672"/>
            <p14:sldId id="673"/>
            <p14:sldId id="675"/>
            <p14:sldId id="676"/>
            <p14:sldId id="677"/>
            <p14:sldId id="683"/>
            <p14:sldId id="682"/>
            <p14:sldId id="678"/>
            <p14:sldId id="679"/>
            <p14:sldId id="680"/>
            <p14:sldId id="681"/>
            <p14:sldId id="611"/>
            <p14:sldId id="638"/>
            <p14:sldId id="609"/>
            <p14:sldId id="613"/>
            <p14:sldId id="614"/>
            <p14:sldId id="615"/>
            <p14:sldId id="616"/>
            <p14:sldId id="6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8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M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4A962-3C0F-771E-58CA-2D80EC4E59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90CD92-2CA1-882A-525D-58108875355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34767E92-1105-F556-FE92-E464AD2284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19650D8-C568-485F-8305-7047B77651D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2056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MY"/>
          </a:p>
        </p:txBody>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6982489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232A4-9B32-E543-BF03-B375ADB16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F19D9E-6F5F-22C9-D473-5DFF8DDEF195}"/>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8E342386-4928-9C65-CFB2-0610E39BE391}"/>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FD10B877-C309-61CE-ABFC-E9982CD9E754}"/>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39221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217F7-471F-EDAF-337E-47B0F6F885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A94930-CE7B-C5F2-49F8-DC4F521321CC}"/>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66F0EDE7-7584-EB45-81BC-C02F6E5B2459}"/>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17FEE563-125F-A38C-C8C7-FEA138AACB96}"/>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58621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7E0FA-8273-D5C9-5895-4F16F2B2B8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72A84A-58A0-8806-78F3-482B0B7599B8}"/>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76B6B5D7-595E-18FB-B462-3A429FD9E31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5739EFE6-0424-58F6-B03D-CB2D937A23E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424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B0AC3-143D-5364-17FB-00E0EA097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4B5AB8-9890-6E95-3690-891F535EEAE6}"/>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3847D82B-24A0-B81A-DE42-5443CBEA95E2}"/>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D791A98D-0E7D-5B21-520B-536C687DD3EC}"/>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548779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D4CEA-B6D6-EF34-C401-6940CCDD1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45B299-A57B-7B35-C7B8-9B75FA0A4F78}"/>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0F22D05B-651C-EB68-7B92-BD53E0A32E69}"/>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8760332A-D424-A351-F21C-16C695E10F4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764156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452BF-8E82-E412-0A63-78FACE659B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2FFA2-ED04-EEBF-EA42-46B4C3E68A7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0BAE86A8-FF12-55BC-3FA8-2E0470665A8A}"/>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D43E6CC8-E35F-0B41-6636-7845660031BD}"/>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619281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79ABE-5D13-4466-D043-73360C0424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5C3167-8AD3-5C86-5E91-AEC1B7BAF29E}"/>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B0C9FCBF-5315-297E-DDAD-DD5028CB2D8A}"/>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1029C6E7-8BB1-6AC4-7EEC-7CA7F5CF8C5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40049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84AC6-DBBF-9DF1-30D0-40F146FB64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26CF9F-C032-87B5-8962-C2949033B776}"/>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B858D38E-0009-368C-8CA1-9646987DBF2A}"/>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4BDB3B59-8623-E3BF-C4A7-3AC47738A79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058188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1892D-7401-14E1-94FD-9A8BEAE842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F46822-E164-0DB5-42D0-C1DCDCF57533}"/>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AB932DD5-800A-0099-D37C-85BA093EF014}"/>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2DF6F931-F8EF-DEB5-7874-70159470462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011613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6B369-1A8A-EAD7-1D05-4FDA5F8F8D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73DE7A-5935-A29B-C348-ABD01CF44BF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C59BA220-65CB-9960-C848-CB764A7425E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DDA2DCA1-BD38-4E8E-68D6-F929FBC7112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030575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81B4B-1757-CC8F-6349-32A39B1B2C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00F946-0E65-9263-322E-70A566D6355A}"/>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2FABABF9-85AB-4A71-795C-08D7A4CE4CCF}"/>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C9A23DD9-B73C-C2AC-C68E-7067C5464DB1}"/>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96029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E29F1B-2132-F123-011D-01BB002605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6183BC-83CB-9FF3-AB5B-508C2BDE219B}"/>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07E08DD1-FF3E-D3FE-B271-1F456E64F8C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8F52ED94-63CE-5DE7-AADA-9A937C49998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17746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69D90-80F4-2A62-DA35-3D23D59358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C33F47-02E0-4F2F-564E-3CA1E9855118}"/>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875010F7-5696-30E3-D089-8EE432291B16}"/>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F3CCF70A-5128-7E38-48E8-DDE31D55B67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44900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24E84-C623-4526-D7EA-0616ACA590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34AD34-FAEC-FEDD-27C9-A8A6216197BE}"/>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54921FB0-352A-2BD8-76A8-84C9299D9979}"/>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A79E5E96-609D-BA15-E15C-5C37692841D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254192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8E7EE-BE6A-A274-6D8F-70C9D57571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8CEFB3-8C8B-2E5B-3FFB-96EE8A40F29A}"/>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B322D2C1-8B1B-BEF0-2ED5-C88D6FB676B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66F8EB2D-F4F6-5349-AC6B-46856DF96C2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646782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ED4ABE-5135-B82C-475A-1E03D89CC2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6E1506-40D0-6DCE-6773-DCF62BB4EAE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8C37537F-9A05-DE00-7793-AA3052C688DF}"/>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880E9DE6-D233-AC35-7663-52084F93691C}"/>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615166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E1586-1681-3C33-2B93-488B61AD8A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46940-3AF2-65D3-C6EE-37372E64C140}"/>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57500018-905C-0EE3-FDF8-7CE357544BAD}"/>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096B9A36-EBCD-E79A-AA0E-BD6F8E987A10}"/>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515785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0DD29-4069-809D-8BD0-3C4D95FC57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0DB69C-402F-7EE3-2EB9-335D0EC2BB3F}"/>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C9BF8E8B-5859-9763-52DA-A95C034F2CD0}"/>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5DC5D8E6-3C05-D540-B5F1-47B28B73473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82502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E1586-1681-3C33-2B93-488B61AD8A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46940-3AF2-65D3-C6EE-37372E64C140}"/>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57500018-905C-0EE3-FDF8-7CE357544BAD}"/>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096B9A36-EBCD-E79A-AA0E-BD6F8E987A10}"/>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31777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9FE02-3016-70E3-B7BD-12D634EE7D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84CC94-FE4B-D057-05C1-3B1646F70D20}"/>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310A3618-BC62-C1C0-7098-0748A5E036B6}"/>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3A77FAC3-03FB-445B-0D1A-5DDEC554446A}"/>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80479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006E19-106D-A5D3-14B7-ABA1E02563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887B34-7B41-B7EB-1952-5BE13020EABB}"/>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4F1C23BD-5461-2CEE-2C1D-749474CADA3B}"/>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1A40EF27-CEC7-6EB7-F415-E9185556E46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54288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2CC99-F207-07D4-1ED1-B208C368C9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E47646-8649-924C-1F1E-1C8EFE019BDA}"/>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9C631BF8-2F18-A215-90B5-DEB8E9FC040F}"/>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F27E9747-314F-6F3B-3AE2-D394E8074751}"/>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607438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DEF6F-DBFF-19B5-A6A8-F39DC3724D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22E82E-008B-779F-E6D6-D4CB417B9B66}"/>
              </a:ext>
            </a:extLst>
          </p:cNvPr>
          <p:cNvSpPr>
            <a:spLocks noGrp="1" noRot="1" noChangeAspect="1"/>
          </p:cNvSpPr>
          <p:nvPr>
            <p:ph type="sldImg"/>
          </p:nvPr>
        </p:nvSpPr>
        <p:spPr/>
        <p:txBody>
          <a:bodyPr/>
          <a:lstStyle/>
          <a:p>
            <a:endParaRPr lang="en-MY"/>
          </a:p>
        </p:txBody>
      </p:sp>
      <p:sp>
        <p:nvSpPr>
          <p:cNvPr id="3" name="Notes Placeholder 2">
            <a:extLst>
              <a:ext uri="{FF2B5EF4-FFF2-40B4-BE49-F238E27FC236}">
                <a16:creationId xmlns:a16="http://schemas.microsoft.com/office/drawing/2014/main" id="{76C5F163-CF49-6E6A-A3B4-D9E03A5EBDA6}"/>
              </a:ext>
            </a:extLst>
          </p:cNvPr>
          <p:cNvSpPr>
            <a:spLocks noGrp="1"/>
          </p:cNvSpPr>
          <p:nvPr>
            <p:ph type="body" idx="1"/>
          </p:nvPr>
        </p:nvSpPr>
        <p:spPr/>
        <p:txBody>
          <a:bodyPr/>
          <a:lstStyle/>
          <a:p>
            <a:endParaRPr lang="en-MY" dirty="0"/>
          </a:p>
        </p:txBody>
      </p:sp>
      <p:sp>
        <p:nvSpPr>
          <p:cNvPr id="4" name="Slide Number Placeholder 3">
            <a:extLst>
              <a:ext uri="{FF2B5EF4-FFF2-40B4-BE49-F238E27FC236}">
                <a16:creationId xmlns:a16="http://schemas.microsoft.com/office/drawing/2014/main" id="{B55ECCEB-AC4D-6F00-C750-60E272745A5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962399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M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51749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923380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654161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5055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9237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786142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13455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712929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998546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761341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230152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0993334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21849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image" Target="../media/image2.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
        <p:nvSpPr>
          <p:cNvPr id="7" name="Rectangle 6">
            <a:extLst>
              <a:ext uri="{FF2B5EF4-FFF2-40B4-BE49-F238E27FC236}">
                <a16:creationId xmlns:a16="http://schemas.microsoft.com/office/drawing/2014/main" id="{D2774D5B-0C3E-5BCB-44C7-0B51A35029DD}"/>
              </a:ext>
            </a:extLst>
          </p:cNvPr>
          <p:cNvSpPr/>
          <p:nvPr userDrawn="1"/>
        </p:nvSpPr>
        <p:spPr>
          <a:xfrm>
            <a:off x="2626178" y="500900"/>
            <a:ext cx="9060997"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454D5053-D0D5-40B7-5521-A0046AF20231}"/>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18179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194617" y="1938151"/>
            <a:ext cx="4509431" cy="1508105"/>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Risk Management</a:t>
            </a:r>
            <a:endParaRPr lang="ar-YE" sz="4400" b="1" dirty="0">
              <a:solidFill>
                <a:srgbClr val="00B0F0"/>
              </a:solidFill>
              <a:latin typeface="Alexandria" charset="0"/>
              <a:cs typeface="Alexandria" charset="0"/>
            </a:endParaRPr>
          </a:p>
          <a:p>
            <a:pPr algn="ctr"/>
            <a:r>
              <a:rPr lang="ar-YE" sz="4800" b="1" dirty="0">
                <a:solidFill>
                  <a:srgbClr val="00B0F0"/>
                </a:solidFill>
                <a:latin typeface="Traditional Arabic" panose="02020603050405020304" pitchFamily="18" charset="-78"/>
                <a:cs typeface="Traditional Arabic" panose="02020603050405020304" pitchFamily="18" charset="-78"/>
              </a:rPr>
              <a:t>إدارة المخاطر </a:t>
            </a:r>
          </a:p>
        </p:txBody>
      </p:sp>
      <p:sp>
        <p:nvSpPr>
          <p:cNvPr id="34" name="Rectangle: Rounded Corners 33"/>
          <p:cNvSpPr/>
          <p:nvPr/>
        </p:nvSpPr>
        <p:spPr>
          <a:xfrm>
            <a:off x="5395398" y="4248150"/>
            <a:ext cx="6304348" cy="2047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a:t>
            </a:r>
            <a:r>
              <a:rPr lang="ar-YE" sz="2800" b="1" dirty="0">
                <a:solidFill>
                  <a:schemeClr val="bg1"/>
                </a:solidFill>
                <a:latin typeface="Alexandria" charset="0"/>
                <a:cs typeface="Alexandria" charset="0"/>
              </a:rPr>
              <a:t>10</a:t>
            </a:r>
            <a:r>
              <a:rPr lang="en-US" sz="2800" b="1" dirty="0">
                <a:solidFill>
                  <a:schemeClr val="bg1"/>
                </a:solidFill>
                <a:latin typeface="Alexandria" charset="0"/>
                <a:cs typeface="Alexandria" charset="0"/>
              </a:rPr>
              <a:t> :</a:t>
            </a:r>
          </a:p>
          <a:p>
            <a:pPr algn="ctr"/>
            <a:r>
              <a:rPr lang="en-US" sz="2800" b="1" dirty="0">
                <a:solidFill>
                  <a:schemeClr val="bg1"/>
                </a:solidFill>
                <a:latin typeface="Alexandria" charset="0"/>
                <a:cs typeface="Alexandria" charset="0"/>
              </a:rPr>
              <a:t>Using AI in Risk Management</a:t>
            </a:r>
            <a:endParaRPr lang="ar-YE" sz="2800" b="1" dirty="0">
              <a:solidFill>
                <a:schemeClr val="bg1"/>
              </a:solidFill>
              <a:latin typeface="Alexandria" charset="0"/>
              <a:cs typeface="Alexandria" charset="0"/>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المحاضرة العاشرة :</a:t>
            </a:r>
            <a:endParaRPr lang="en-US" sz="3200" b="1" dirty="0">
              <a:solidFill>
                <a:schemeClr val="bg1"/>
              </a:solidFill>
              <a:latin typeface="Traditional Arabic" panose="02020603050405020304" pitchFamily="18" charset="-78"/>
              <a:cs typeface="Traditional Arabic" panose="02020603050405020304" pitchFamily="18" charset="-78"/>
            </a:endParaRPr>
          </a:p>
          <a:p>
            <a:pPr algn="ctr"/>
            <a:r>
              <a:rPr lang="ar-YE" sz="3200" b="1" dirty="0">
                <a:solidFill>
                  <a:schemeClr val="bg1"/>
                </a:solidFill>
                <a:latin typeface="Traditional Arabic" panose="02020603050405020304" pitchFamily="18" charset="-78"/>
                <a:cs typeface="Traditional Arabic" panose="02020603050405020304" pitchFamily="18" charset="-78"/>
              </a:rPr>
              <a:t> استخدام الذكاء الإصطناعي في إدارة المخاطر </a:t>
            </a:r>
            <a:endParaRPr lang="en-US" sz="3200" b="1" dirty="0">
              <a:solidFill>
                <a:schemeClr val="bg1"/>
              </a:solidFill>
              <a:latin typeface="Traditional Arabic" panose="02020603050405020304" pitchFamily="18" charset="-78"/>
              <a:cs typeface="Traditional Arabic" panose="02020603050405020304" pitchFamily="18"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30470B45-50FE-D9F0-F64D-A15DF28CDC21}"/>
              </a:ext>
            </a:extLst>
          </p:cNvPr>
          <p:cNvSpPr txBox="1"/>
          <p:nvPr/>
        </p:nvSpPr>
        <p:spPr>
          <a:xfrm>
            <a:off x="765529" y="3429000"/>
            <a:ext cx="3367605"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MGM510</a:t>
            </a:r>
          </a:p>
        </p:txBody>
      </p:sp>
      <p:pic>
        <p:nvPicPr>
          <p:cNvPr id="2050" name="Picture 2" descr="Leveraging Artificial Intelligence for Next-Generation Project Risk  Management">
            <a:extLst>
              <a:ext uri="{FF2B5EF4-FFF2-40B4-BE49-F238E27FC236}">
                <a16:creationId xmlns:a16="http://schemas.microsoft.com/office/drawing/2014/main" id="{1132B4EC-72DF-D7CC-0DF2-B1BE508240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1233" y="390338"/>
            <a:ext cx="6172679" cy="34768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9F34D7E-FB2E-EF09-A2A9-2C52E1AAB83B}"/>
              </a:ext>
            </a:extLst>
          </p:cNvPr>
          <p:cNvSpPr txBox="1"/>
          <p:nvPr/>
        </p:nvSpPr>
        <p:spPr>
          <a:xfrm>
            <a:off x="479651" y="4521606"/>
            <a:ext cx="3939359" cy="830997"/>
          </a:xfrm>
          <a:prstGeom prst="rect">
            <a:avLst/>
          </a:prstGeom>
          <a:noFill/>
        </p:spPr>
        <p:txBody>
          <a:bodyPr wrap="square" rtlCol="0">
            <a:spAutoFit/>
          </a:bodyPr>
          <a:lstStyle/>
          <a:p>
            <a:r>
              <a:rPr lang="en-US" sz="2400" b="1" dirty="0">
                <a:solidFill>
                  <a:srgbClr val="00B0F0"/>
                </a:solidFill>
                <a:latin typeface="Alexandria" charset="0"/>
              </a:rPr>
              <a:t>Dr. Majid Saad</a:t>
            </a:r>
          </a:p>
          <a:p>
            <a:r>
              <a:rPr lang="en-US" sz="2400" b="1" dirty="0">
                <a:solidFill>
                  <a:schemeClr val="accent6">
                    <a:lumMod val="75000"/>
                  </a:schemeClr>
                </a:solidFill>
                <a:latin typeface="Alexandria" charset="0"/>
              </a:rPr>
              <a:t>PMP, PMI-ACP, PMI –ACP </a:t>
            </a:r>
          </a:p>
        </p:txBody>
      </p:sp>
    </p:spTree>
  </p:cSld>
  <p:clrMapOvr>
    <a:masterClrMapping/>
  </p:clrMapOvr>
  <mc:AlternateContent xmlns:mc="http://schemas.openxmlformats.org/markup-compatibility/2006" xmlns:p14="http://schemas.microsoft.com/office/powerpoint/2010/main">
    <mc:Choice Requires="p14">
      <p:transition spd="slow" p14:dur="2000" advTm="45732"/>
    </mc:Choice>
    <mc:Fallback xmlns="">
      <p:transition spd="slow" advTm="457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43C85-5FC3-7A69-0FB9-95EDFE7E822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38868DF-9CED-104F-5DFE-853FC781C0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BC33AE31-57C6-B5D7-5473-2DE3EE94C1F9}"/>
              </a:ext>
            </a:extLst>
          </p:cNvPr>
          <p:cNvSpPr txBox="1"/>
          <p:nvPr/>
        </p:nvSpPr>
        <p:spPr>
          <a:xfrm>
            <a:off x="351631" y="4335297"/>
            <a:ext cx="5949486" cy="1631216"/>
          </a:xfrm>
          <a:prstGeom prst="rect">
            <a:avLst/>
          </a:prstGeom>
          <a:noFill/>
        </p:spPr>
        <p:txBody>
          <a:bodyPr wrap="square">
            <a:spAutoFit/>
          </a:bodyPr>
          <a:lstStyle/>
          <a:p>
            <a:pPr algn="l"/>
            <a:r>
              <a:rPr lang="en-US" sz="2000" b="1" dirty="0">
                <a:solidFill>
                  <a:srgbClr val="00B0F0"/>
                </a:solidFill>
                <a:latin typeface="Alexandria" charset="0"/>
              </a:rPr>
              <a:t>“In the past, we discovered risks too late. Now AI gives us warnings days in advance so we can take action”.</a:t>
            </a:r>
          </a:p>
          <a:p>
            <a:pPr algn="l"/>
            <a:endParaRPr lang="en-US" sz="2000" b="1" dirty="0">
              <a:solidFill>
                <a:srgbClr val="00B0F0"/>
              </a:solidFill>
              <a:latin typeface="Alexandria" charset="0"/>
            </a:endParaRPr>
          </a:p>
          <a:p>
            <a:pPr algn="r" rtl="1"/>
            <a:r>
              <a:rPr lang="ar-YE" sz="2000" b="1" dirty="0">
                <a:solidFill>
                  <a:srgbClr val="00B0F0"/>
                </a:solidFill>
                <a:latin typeface="Traditional Arabic" panose="02020603050405020304" pitchFamily="18" charset="-78"/>
                <a:cs typeface="Traditional Arabic" panose="02020603050405020304" pitchFamily="18" charset="-78"/>
              </a:rPr>
              <a:t>"في الماضي كنا نكتشف المخاطر بعد فوات الأوان، أما الآن فـالذكاء الاصطناعي يعطينا تحذيرات قبل أيام لنتمكن من اتخاذ الإجراء المناسب."</a:t>
            </a:r>
            <a:endParaRPr lang="en-US" sz="2000" b="1" dirty="0">
              <a:solidFill>
                <a:srgbClr val="00B0F0"/>
              </a:solidFill>
              <a:latin typeface="Alexandria" charset="0"/>
            </a:endParaRPr>
          </a:p>
        </p:txBody>
      </p:sp>
      <p:pic>
        <p:nvPicPr>
          <p:cNvPr id="3074" name="Picture 2" descr="Mastering AI Project Management: Beyond Traditional Boundaries">
            <a:extLst>
              <a:ext uri="{FF2B5EF4-FFF2-40B4-BE49-F238E27FC236}">
                <a16:creationId xmlns:a16="http://schemas.microsoft.com/office/drawing/2014/main" id="{D9DDB0EC-3D5E-BF49-254D-804399D21D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1117" y="859036"/>
            <a:ext cx="5737225" cy="322718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DB3F144C-2E9E-1EEA-840E-BF9CC8635249}"/>
              </a:ext>
            </a:extLst>
          </p:cNvPr>
          <p:cNvSpPr/>
          <p:nvPr/>
        </p:nvSpPr>
        <p:spPr>
          <a:xfrm>
            <a:off x="351630" y="1649275"/>
            <a:ext cx="5401469" cy="2246450"/>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b="1" dirty="0" err="1">
                <a:solidFill>
                  <a:srgbClr val="00B0F0"/>
                </a:solidFill>
                <a:latin typeface="Traditional Arabic" panose="02020603050405020304" pitchFamily="18" charset="-78"/>
                <a:cs typeface="Traditional Arabic" panose="02020603050405020304" pitchFamily="18" charset="-78"/>
              </a:rPr>
              <a:t>Lec</a:t>
            </a:r>
            <a:r>
              <a:rPr lang="en-US" sz="2800" b="1" dirty="0">
                <a:solidFill>
                  <a:srgbClr val="00B0F0"/>
                </a:solidFill>
                <a:latin typeface="Traditional Arabic" panose="02020603050405020304" pitchFamily="18" charset="-78"/>
                <a:cs typeface="Traditional Arabic" panose="02020603050405020304" pitchFamily="18" charset="-78"/>
              </a:rPr>
              <a:t>. </a:t>
            </a:r>
            <a:r>
              <a:rPr lang="ar-YE" sz="2800" b="1" dirty="0">
                <a:solidFill>
                  <a:srgbClr val="00B0F0"/>
                </a:solidFill>
                <a:latin typeface="Traditional Arabic" panose="02020603050405020304" pitchFamily="18" charset="-78"/>
                <a:cs typeface="Traditional Arabic" panose="02020603050405020304" pitchFamily="18" charset="-78"/>
              </a:rPr>
              <a:t>10</a:t>
            </a:r>
            <a:r>
              <a:rPr lang="en-US" sz="2800" b="1" dirty="0">
                <a:solidFill>
                  <a:srgbClr val="00B0F0"/>
                </a:solidFill>
                <a:latin typeface="Traditional Arabic" panose="02020603050405020304" pitchFamily="18" charset="-78"/>
                <a:cs typeface="Traditional Arabic" panose="02020603050405020304" pitchFamily="18" charset="-78"/>
              </a:rPr>
              <a:t> :</a:t>
            </a:r>
          </a:p>
          <a:p>
            <a:pPr algn="ctr"/>
            <a:r>
              <a:rPr lang="en-US" sz="2800" b="1" dirty="0">
                <a:solidFill>
                  <a:srgbClr val="00B0F0"/>
                </a:solidFill>
                <a:latin typeface="Traditional Arabic" panose="02020603050405020304" pitchFamily="18" charset="-78"/>
                <a:cs typeface="Traditional Arabic" panose="02020603050405020304" pitchFamily="18" charset="-78"/>
              </a:rPr>
              <a:t>Using AI in Risk Management</a:t>
            </a:r>
            <a:endParaRPr lang="ar-YE" sz="2800" b="1" dirty="0">
              <a:solidFill>
                <a:srgbClr val="00B0F0"/>
              </a:solidFill>
              <a:latin typeface="Traditional Arabic" panose="02020603050405020304" pitchFamily="18" charset="-78"/>
              <a:cs typeface="Traditional Arabic" panose="02020603050405020304" pitchFamily="18" charset="-78"/>
            </a:endParaRPr>
          </a:p>
          <a:p>
            <a:pPr algn="ctr"/>
            <a:r>
              <a:rPr lang="ar-YE" sz="2800" b="1" dirty="0">
                <a:solidFill>
                  <a:srgbClr val="00B0F0"/>
                </a:solidFill>
                <a:latin typeface="Traditional Arabic" panose="02020603050405020304" pitchFamily="18" charset="-78"/>
                <a:cs typeface="Traditional Arabic" panose="02020603050405020304" pitchFamily="18" charset="-78"/>
              </a:rPr>
              <a:t>المحاضرة العاشرة :</a:t>
            </a:r>
            <a:endParaRPr lang="en-US" sz="2800" b="1" dirty="0">
              <a:solidFill>
                <a:srgbClr val="00B0F0"/>
              </a:solidFill>
              <a:latin typeface="Traditional Arabic" panose="02020603050405020304" pitchFamily="18" charset="-78"/>
              <a:cs typeface="Traditional Arabic" panose="02020603050405020304" pitchFamily="18" charset="-78"/>
            </a:endParaRPr>
          </a:p>
          <a:p>
            <a:pPr algn="ctr"/>
            <a:r>
              <a:rPr lang="ar-YE" sz="2800" b="1" dirty="0">
                <a:solidFill>
                  <a:srgbClr val="00B0F0"/>
                </a:solidFill>
                <a:latin typeface="Traditional Arabic" panose="02020603050405020304" pitchFamily="18" charset="-78"/>
                <a:cs typeface="Traditional Arabic" panose="02020603050405020304" pitchFamily="18" charset="-78"/>
              </a:rPr>
              <a:t> استخدام الذكاء الإصطناعي في إدارة المخاطر </a:t>
            </a:r>
            <a:endParaRPr lang="en-US" sz="2800" b="1" dirty="0">
              <a:solidFill>
                <a:srgbClr val="00B0F0"/>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3212585670"/>
      </p:ext>
    </p:extLst>
  </p:cSld>
  <p:clrMapOvr>
    <a:masterClrMapping/>
  </p:clrMapOvr>
  <mc:AlternateContent xmlns:mc="http://schemas.openxmlformats.org/markup-compatibility/2006" xmlns:p14="http://schemas.microsoft.com/office/powerpoint/2010/main">
    <mc:Choice Requires="p14">
      <p:transition spd="slow" p14:dur="2000" advTm="110248"/>
    </mc:Choice>
    <mc:Fallback xmlns="">
      <p:transition spd="slow" advTm="11024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F27C219-41B9-7693-D6AA-92C845237B6D}"/>
              </a:ext>
            </a:extLst>
          </p:cNvPr>
          <p:cNvSpPr txBox="1"/>
          <p:nvPr/>
        </p:nvSpPr>
        <p:spPr>
          <a:xfrm>
            <a:off x="148801" y="2450228"/>
            <a:ext cx="6365850" cy="297055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Understanding the role of artificial intelligence in risk management</a:t>
            </a:r>
            <a:r>
              <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Identifying the uses of artificial intelligence in risk management</a:t>
            </a:r>
            <a:endPar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Discussing factors to overcome obstacles and activate artificial intelligence in risk management</a:t>
            </a:r>
            <a:endParaRPr kumimoji="0" lang="ar-YE"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6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Exploring artificial intelligence applications in risk management</a:t>
            </a:r>
          </a:p>
        </p:txBody>
      </p:sp>
      <p:sp>
        <p:nvSpPr>
          <p:cNvPr id="2" name="TextBox 1">
            <a:extLst>
              <a:ext uri="{FF2B5EF4-FFF2-40B4-BE49-F238E27FC236}">
                <a16:creationId xmlns:a16="http://schemas.microsoft.com/office/drawing/2014/main" id="{86ABED09-339A-CB9F-0FBC-973665A16B27}"/>
              </a:ext>
            </a:extLst>
          </p:cNvPr>
          <p:cNvSpPr txBox="1"/>
          <p:nvPr/>
        </p:nvSpPr>
        <p:spPr>
          <a:xfrm>
            <a:off x="5203623" y="617697"/>
            <a:ext cx="3656899"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2CD9A7E-D790-0DC1-E09E-F8E79B340E80}"/>
              </a:ext>
            </a:extLst>
          </p:cNvPr>
          <p:cNvSpPr txBox="1"/>
          <p:nvPr/>
        </p:nvSpPr>
        <p:spPr>
          <a:xfrm>
            <a:off x="6517373" y="2174003"/>
            <a:ext cx="5496802" cy="3970318"/>
          </a:xfrm>
          <a:prstGeom prst="rect">
            <a:avLst/>
          </a:prstGeom>
          <a:noFill/>
        </p:spPr>
        <p:txBody>
          <a:bodyPr wrap="square">
            <a:spAutoFit/>
          </a:bodyPr>
          <a:lstStyle/>
          <a:p>
            <a:pPr marL="457200" indent="-457200" algn="r" rtl="1">
              <a:buFont typeface="Wingdings" panose="05000000000000000000" pitchFamily="2" charset="2"/>
              <a:buChar char="v"/>
            </a:pPr>
            <a:endParaRPr lang="ar-YE" sz="2800" dirty="0">
              <a:latin typeface="Traditional Arabic" panose="02020603050405020304" pitchFamily="18" charset="-78"/>
              <a:cs typeface="Traditional Arabic" panose="02020603050405020304" pitchFamily="18" charset="-78"/>
            </a:endParaRP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دور الذكاء الاصطناعي في إدارة المخاطر </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استخدامات الذكاء الإصطناعي في ادارة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 مناقشة عوامل التغلب على العقبات وتفعيل الذكاء الاصطناعي في إدارة المخاطر</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تطبيقات الذكاء الإصطناعي في إدارة المخاطر </a:t>
            </a:r>
          </a:p>
          <a:p>
            <a:pPr marL="457200" indent="-457200" algn="r" rtl="1">
              <a:buFont typeface="Wingdings" panose="05000000000000000000" pitchFamily="2" charset="2"/>
              <a:buChar char="v"/>
            </a:pPr>
            <a:endParaRPr lang="en-MY" sz="2800" dirty="0">
              <a:latin typeface="Traditional Arabic" panose="02020603050405020304" pitchFamily="18" charset="-78"/>
              <a:cs typeface="Traditional Arabic" panose="02020603050405020304" pitchFamily="18" charset="-78"/>
            </a:endParaRPr>
          </a:p>
        </p:txBody>
      </p:sp>
      <p:pic>
        <p:nvPicPr>
          <p:cNvPr id="3" name="Audio 2">
            <a:hlinkClick r:id="" action="ppaction://media"/>
            <a:extLst>
              <a:ext uri="{FF2B5EF4-FFF2-40B4-BE49-F238E27FC236}">
                <a16:creationId xmlns:a16="http://schemas.microsoft.com/office/drawing/2014/main" id="{F8FA7F22-1563-EBF3-A940-04757C19729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27976225"/>
      </p:ext>
    </p:extLst>
  </p:cSld>
  <p:clrMapOvr>
    <a:masterClrMapping/>
  </p:clrMapOvr>
  <mc:AlternateContent xmlns:mc="http://schemas.openxmlformats.org/markup-compatibility/2006" xmlns:p14="http://schemas.microsoft.com/office/powerpoint/2010/main">
    <mc:Choice Requires="p14">
      <p:transition spd="slow" p14:dur="2000" advTm="44677"/>
    </mc:Choice>
    <mc:Fallback xmlns="">
      <p:transition spd="slow" advTm="446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04288-1F8A-401E-9266-C4EBC4715F4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C1B8002-6BA5-CD3B-88D6-470ED4D3CF84}"/>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CBA39B-E746-46E7-890C-2FE5918648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2237EF4-C04A-F4C3-3B8B-D96B8CAB3DF1}"/>
              </a:ext>
            </a:extLst>
          </p:cNvPr>
          <p:cNvSpPr txBox="1"/>
          <p:nvPr/>
        </p:nvSpPr>
        <p:spPr>
          <a:xfrm>
            <a:off x="4905375" y="587873"/>
            <a:ext cx="3465315" cy="1200329"/>
          </a:xfrm>
          <a:prstGeom prst="rect">
            <a:avLst/>
          </a:prstGeom>
          <a:solidFill>
            <a:srgbClr val="009EDE"/>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AI Definition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تعريف الذكاء الإصطناعي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CE65089-1F4C-58C8-0422-17AB4932B190}"/>
              </a:ext>
            </a:extLst>
          </p:cNvPr>
          <p:cNvSpPr txBox="1"/>
          <p:nvPr/>
        </p:nvSpPr>
        <p:spPr>
          <a:xfrm>
            <a:off x="352425" y="2225362"/>
            <a:ext cx="11528401" cy="3623749"/>
          </a:xfrm>
          <a:prstGeom prst="rect">
            <a:avLst/>
          </a:prstGeom>
          <a:noFill/>
        </p:spPr>
        <p:txBody>
          <a:bodyPr wrap="square">
            <a:spAutoFit/>
          </a:bodyPr>
          <a:lstStyle/>
          <a:p>
            <a:pPr algn="r" rtl="1"/>
            <a:r>
              <a:rPr lang="ar-YE" sz="3600" dirty="0">
                <a:latin typeface="Traditional Arabic" panose="02020603050405020304" pitchFamily="18" charset="-78"/>
                <a:cs typeface="Traditional Arabic" panose="02020603050405020304" pitchFamily="18" charset="-78"/>
              </a:rPr>
              <a:t>يشير الذكاء الاصطناعي إلى التقنية التي تمكّن أنظمة الحاسوب من أداء مهام تشبه القدرات الإدراكية البشرية، مثل التعلّم، والاستدلال، وحل المشكلات، وغيرها من المهام، من خلال محاكاة عمليات الذكاء البشري.</a:t>
            </a:r>
          </a:p>
          <a:p>
            <a:pPr rtl="1">
              <a:lnSpc>
                <a:spcPct val="150000"/>
              </a:lnSpc>
            </a:pPr>
            <a:r>
              <a:rPr lang="en-US" sz="2800" b="1" dirty="0">
                <a:latin typeface="Aeonik"/>
              </a:rPr>
              <a:t>Artificial Intelligence (AI) </a:t>
            </a:r>
            <a:r>
              <a:rPr lang="en-US" sz="2800" dirty="0">
                <a:latin typeface="Aeonik"/>
              </a:rPr>
              <a:t>refers to the technology that enables computer systems to perform human-like cognition, learning, reasoning, problem solving and other tasks by simulating human intelligence processes</a:t>
            </a:r>
            <a:endParaRPr lang="ar-YE" sz="2800" dirty="0">
              <a:latin typeface="Aeonik"/>
            </a:endParaRPr>
          </a:p>
        </p:txBody>
      </p:sp>
    </p:spTree>
    <p:extLst>
      <p:ext uri="{BB962C8B-B14F-4D97-AF65-F5344CB8AC3E}">
        <p14:creationId xmlns:p14="http://schemas.microsoft.com/office/powerpoint/2010/main" val="3002148040"/>
      </p:ext>
    </p:extLst>
  </p:cSld>
  <p:clrMapOvr>
    <a:masterClrMapping/>
  </p:clrMapOvr>
  <mc:AlternateContent xmlns:mc="http://schemas.openxmlformats.org/markup-compatibility/2006" xmlns:p14="http://schemas.microsoft.com/office/powerpoint/2010/main">
    <mc:Choice Requires="p14">
      <p:transition spd="slow" p14:dur="2000" advTm="147098"/>
    </mc:Choice>
    <mc:Fallback xmlns="">
      <p:transition spd="slow" advTm="14709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35919-0825-7FA9-9C4D-C239E9565B9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07FF9FE-97AE-B798-74AD-7937FE0EAF4A}"/>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A3364C8-F9ED-D3BF-9500-F33BA8CFE4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D30F244-1757-CD4B-C87D-84F1138BD7BF}"/>
              </a:ext>
            </a:extLst>
          </p:cNvPr>
          <p:cNvSpPr txBox="1"/>
          <p:nvPr/>
        </p:nvSpPr>
        <p:spPr>
          <a:xfrm>
            <a:off x="352424" y="1401897"/>
            <a:ext cx="11528401" cy="4936288"/>
          </a:xfrm>
          <a:prstGeom prst="rect">
            <a:avLst/>
          </a:prstGeom>
          <a:noFill/>
        </p:spPr>
        <p:txBody>
          <a:bodyPr wrap="square">
            <a:spAutoFit/>
          </a:bodyPr>
          <a:lstStyle/>
          <a:p>
            <a:pPr algn="r" rtl="1">
              <a:lnSpc>
                <a:spcPct val="150000"/>
              </a:lnSpc>
            </a:pPr>
            <a:r>
              <a:rPr lang="ar-YE" sz="2800" dirty="0">
                <a:latin typeface="Traditional Arabic" panose="02020603050405020304" pitchFamily="18" charset="-78"/>
                <a:cs typeface="Traditional Arabic" panose="02020603050405020304" pitchFamily="18" charset="-78"/>
              </a:rPr>
              <a:t>يُحدث الذكاء الاصطناعي تحولاً كبيراً في إدارة المخاطر عبر مختلف القطاعات، من خلال تمكين المؤسسات من اتخاذ قرارات أسرع وأكثر دقة وذكاء. يستطيع الذكاء الاصطناعي تحليل كميات هائلة من البيانات، واكتشاف الأنماط، وتحديد المخاطر المحتملة قبل تفاقمها. كما تُسهم خوارزميات التعلّم الآلي في تحسين أنظمة الإنذار المبكر، واكتشاف الاحتيال، وتحليل المخاطر التشغيلية، بينما يساعد تحليل اللغة الطبيعية المؤسسات في أتمتة الإمتثال ومراجعة كميات كبيرة من المعلومات غير المهيكلة.</a:t>
            </a:r>
          </a:p>
          <a:p>
            <a:pPr algn="l">
              <a:lnSpc>
                <a:spcPct val="150000"/>
              </a:lnSpc>
            </a:pPr>
            <a:r>
              <a:rPr lang="en-US" sz="2000" dirty="0">
                <a:latin typeface="Aeonik"/>
              </a:rPr>
              <a:t>Artificial Intelligence is reshaping risk management across industries by enabling faster, smarter, and more accurate decision-making. AI systems can analyze massive volumes of data, detect patterns, and identify potential risks before they escalate. Machine learning enhances early warning systems, fraud detection, and operational risk analysis, while natural language processing helps organizations automate compliance and monitor large amounts of unstructured information.</a:t>
            </a:r>
            <a:endParaRPr lang="ar-YE" sz="2000" dirty="0">
              <a:latin typeface="Aeonik"/>
            </a:endParaRPr>
          </a:p>
        </p:txBody>
      </p:sp>
      <p:sp>
        <p:nvSpPr>
          <p:cNvPr id="3" name="TextBox 2">
            <a:extLst>
              <a:ext uri="{FF2B5EF4-FFF2-40B4-BE49-F238E27FC236}">
                <a16:creationId xmlns:a16="http://schemas.microsoft.com/office/drawing/2014/main" id="{470C2E36-CEA8-0B73-DD11-BD8A653A9E73}"/>
              </a:ext>
            </a:extLst>
          </p:cNvPr>
          <p:cNvSpPr txBox="1"/>
          <p:nvPr/>
        </p:nvSpPr>
        <p:spPr>
          <a:xfrm>
            <a:off x="3784398" y="647216"/>
            <a:ext cx="4988127" cy="646331"/>
          </a:xfrm>
          <a:prstGeom prst="rect">
            <a:avLst/>
          </a:prstGeom>
          <a:solidFill>
            <a:srgbClr val="009ED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Introduction</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 مقدمة     </a:t>
            </a: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 </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p:txBody>
      </p:sp>
    </p:spTree>
    <p:extLst>
      <p:ext uri="{BB962C8B-B14F-4D97-AF65-F5344CB8AC3E}">
        <p14:creationId xmlns:p14="http://schemas.microsoft.com/office/powerpoint/2010/main" val="3619890453"/>
      </p:ext>
    </p:extLst>
  </p:cSld>
  <p:clrMapOvr>
    <a:masterClrMapping/>
  </p:clrMapOvr>
  <mc:AlternateContent xmlns:mc="http://schemas.openxmlformats.org/markup-compatibility/2006" xmlns:p14="http://schemas.microsoft.com/office/powerpoint/2010/main">
    <mc:Choice Requires="p14">
      <p:transition spd="slow" p14:dur="2000" advTm="190111"/>
    </mc:Choice>
    <mc:Fallback xmlns="">
      <p:transition spd="slow" advTm="1901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096C3-58C6-8608-3D92-64E1B9C4C2F9}"/>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1554DB7C-B28F-CA7B-278F-6E39F3654172}"/>
              </a:ext>
            </a:extLst>
          </p:cNvPr>
          <p:cNvSpPr txBox="1"/>
          <p:nvPr/>
        </p:nvSpPr>
        <p:spPr>
          <a:xfrm>
            <a:off x="60914" y="66677"/>
            <a:ext cx="170271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a:rPr>
              <a:t>PMG 312</a:t>
            </a:r>
          </a:p>
        </p:txBody>
      </p:sp>
      <p:sp>
        <p:nvSpPr>
          <p:cNvPr id="5" name="TextBox 4">
            <a:extLst>
              <a:ext uri="{FF2B5EF4-FFF2-40B4-BE49-F238E27FC236}">
                <a16:creationId xmlns:a16="http://schemas.microsoft.com/office/drawing/2014/main" id="{4B679690-B2F1-C172-572B-C88AC374DD41}"/>
              </a:ext>
            </a:extLst>
          </p:cNvPr>
          <p:cNvSpPr txBox="1"/>
          <p:nvPr/>
        </p:nvSpPr>
        <p:spPr>
          <a:xfrm>
            <a:off x="717176" y="1898293"/>
            <a:ext cx="10757647" cy="378565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Arial" panose="020B0604020202020204"/>
                <a:ea typeface="+mn-ea"/>
                <a:cs typeface="+mn-cs"/>
              </a:rPr>
              <a:t>80%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Arial" panose="020B0604020202020204"/>
                <a:ea typeface="+mn-ea"/>
                <a:cs typeface="+mn-cs"/>
              </a:rPr>
              <a:t>of project management tasks will be run by AI by 2030  (PMI, 2025).</a:t>
            </a:r>
          </a:p>
          <a:p>
            <a:pPr algn="r" rtl="1">
              <a:buNone/>
            </a:pPr>
            <a:r>
              <a:rPr lang="ar-YE" sz="4000" b="1" dirty="0"/>
              <a:t>80</a:t>
            </a:r>
            <a:r>
              <a:rPr lang="ar-YE" sz="4000" b="1" dirty="0">
                <a:latin typeface="Traditional Arabic" panose="02020603050405020304" pitchFamily="18" charset="-78"/>
                <a:cs typeface="Traditional Arabic" panose="02020603050405020304" pitchFamily="18" charset="-78"/>
              </a:rPr>
              <a:t>% من مهام إدارة المشاريع ستُنَفَّذ بواسطة الذكاء الاصطناعي بحلول عام 2030 (</a:t>
            </a:r>
            <a:r>
              <a:rPr lang="en-MY" sz="4000" b="1" dirty="0">
                <a:latin typeface="Traditional Arabic" panose="02020603050405020304" pitchFamily="18" charset="-78"/>
                <a:cs typeface="Traditional Arabic" panose="02020603050405020304" pitchFamily="18" charset="-78"/>
              </a:rPr>
              <a:t> (</a:t>
            </a:r>
            <a:r>
              <a:rPr kumimoji="0" lang="en-MY" sz="4000" b="1"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rPr>
              <a:t>PMI,2025</a:t>
            </a:r>
            <a:endParaRPr kumimoji="0" lang="en-US" sz="4000" b="0" i="0" u="none" strike="noStrike" kern="1200" cap="none" spc="0" normalizeH="0" baseline="0" noProof="0" dirty="0">
              <a:ln>
                <a:noFill/>
              </a:ln>
              <a:solidFill>
                <a:prstClr val="black"/>
              </a:solidFill>
              <a:effectLst/>
              <a:uLnTx/>
              <a:uFillTx/>
              <a:latin typeface="Traditional Arabic" panose="02020603050405020304" pitchFamily="18" charset="-78"/>
              <a:cs typeface="Traditional Arabic" panose="02020603050405020304" pitchFamily="18"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MY" sz="4000" b="0" i="0" u="none" strike="noStrike" kern="1200" cap="none" spc="0" normalizeH="0" baseline="0" noProof="0" dirty="0">
              <a:ln>
                <a:noFill/>
              </a:ln>
              <a:solidFill>
                <a:prstClr val="black"/>
              </a:solidFill>
              <a:effectLst/>
              <a:uLnTx/>
              <a:uFillTx/>
              <a:latin typeface="Arial" panose="020B0604020202020204"/>
              <a:ea typeface="+mn-ea"/>
              <a:cs typeface="+mn-cs"/>
            </a:endParaRPr>
          </a:p>
        </p:txBody>
      </p:sp>
      <p:sp>
        <p:nvSpPr>
          <p:cNvPr id="2" name="TextBox 1">
            <a:extLst>
              <a:ext uri="{FF2B5EF4-FFF2-40B4-BE49-F238E27FC236}">
                <a16:creationId xmlns:a16="http://schemas.microsoft.com/office/drawing/2014/main" id="{11B1CEBD-79BC-7F58-55F1-8E4F9E30BC24}"/>
              </a:ext>
            </a:extLst>
          </p:cNvPr>
          <p:cNvSpPr txBox="1"/>
          <p:nvPr/>
        </p:nvSpPr>
        <p:spPr>
          <a:xfrm>
            <a:off x="5203623" y="617697"/>
            <a:ext cx="2685030" cy="1200329"/>
          </a:xfrm>
          <a:prstGeom prst="rect">
            <a:avLst/>
          </a:prstGeom>
          <a:solidFill>
            <a:srgbClr val="009EDE"/>
          </a:solidFill>
        </p:spPr>
        <p:txBody>
          <a:bodyPr wrap="none" rtlCol="0">
            <a:spAutoFit/>
          </a:bodyPr>
          <a:lstStyle/>
          <a:p>
            <a:pPr>
              <a:defRPr/>
            </a:pPr>
            <a:r>
              <a:rPr lang="en-US" sz="3600" b="1" dirty="0">
                <a:solidFill>
                  <a:prstClr val="white"/>
                </a:solidFill>
                <a:latin typeface="Alexandria" charset="0"/>
              </a:rPr>
              <a:t>Introduction </a:t>
            </a:r>
            <a:endParaRPr lang="ar-YE" sz="3600" b="1" dirty="0">
              <a:solidFill>
                <a:prstClr val="white"/>
              </a:solidFill>
              <a:latin typeface="Alexandria" charset="0"/>
            </a:endParaRPr>
          </a:p>
          <a:p>
            <a:pPr algn="ctr">
              <a:defRPr/>
            </a:pPr>
            <a:r>
              <a:rPr lang="ar-YE" sz="3600" b="1" dirty="0">
                <a:solidFill>
                  <a:prstClr val="white"/>
                </a:solidFill>
                <a:latin typeface="Traditional Arabic" panose="02020603050405020304" pitchFamily="18" charset="-78"/>
                <a:cs typeface="Traditional Arabic" panose="02020603050405020304" pitchFamily="18" charset="-78"/>
              </a:rPr>
              <a:t>مقدمة </a:t>
            </a:r>
            <a:endParaRPr lang="en-US" sz="2800" b="1" dirty="0">
              <a:solidFill>
                <a:prstClr val="white"/>
              </a:solidFill>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1502365734"/>
      </p:ext>
    </p:extLst>
  </p:cSld>
  <p:clrMapOvr>
    <a:masterClrMapping/>
  </p:clrMapOvr>
  <mc:AlternateContent xmlns:mc="http://schemas.openxmlformats.org/markup-compatibility/2006" xmlns:p14="http://schemas.microsoft.com/office/powerpoint/2010/main">
    <mc:Choice Requires="p14">
      <p:transition spd="slow" p14:dur="2000" advTm="118615"/>
    </mc:Choice>
    <mc:Fallback xmlns="">
      <p:transition spd="slow" advTm="11861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E5F94-F7D6-6942-2DF5-81BDF703A93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CC8522A-2AD7-E4ED-F953-3B9065E0874D}"/>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694D6E9-731F-836B-DAC3-6DBEC7EFF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08D54490-40B2-4E74-3295-AC82F73B29E6}"/>
              </a:ext>
            </a:extLst>
          </p:cNvPr>
          <p:cNvSpPr txBox="1"/>
          <p:nvPr/>
        </p:nvSpPr>
        <p:spPr>
          <a:xfrm>
            <a:off x="311175" y="2225362"/>
            <a:ext cx="5949808" cy="333693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b="0" i="0" dirty="0">
                <a:effectLst/>
                <a:latin typeface="Aeonik"/>
              </a:rPr>
              <a:t>Research shows that AI has become a core component of risk management and investment decision-making. enterprises. AI models consistently outperform traditional econometric methods in prediction accuracy, adaptability, and their ability to analyze large and complex datasets, ranging from market signals to macroeconomic indicators and textual information. </a:t>
            </a:r>
            <a:endParaRPr kumimoji="0" lang="en-US"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D24A58FD-DD3B-8B8E-47E3-ADCE9AB2E9E5}"/>
              </a:ext>
            </a:extLst>
          </p:cNvPr>
          <p:cNvSpPr txBox="1"/>
          <p:nvPr/>
        </p:nvSpPr>
        <p:spPr>
          <a:xfrm>
            <a:off x="5203623" y="617697"/>
            <a:ext cx="2685030"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Introduction </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مقدمة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7B1FED5A-3746-B208-BC60-F5F53F2BD159}"/>
              </a:ext>
            </a:extLst>
          </p:cNvPr>
          <p:cNvSpPr txBox="1"/>
          <p:nvPr/>
        </p:nvSpPr>
        <p:spPr>
          <a:xfrm>
            <a:off x="6546138" y="1977712"/>
            <a:ext cx="5496802" cy="4562788"/>
          </a:xfrm>
          <a:prstGeom prst="rect">
            <a:avLst/>
          </a:prstGeom>
          <a:noFill/>
        </p:spPr>
        <p:txBody>
          <a:bodyPr wrap="square">
            <a:spAutoFit/>
          </a:bodyPr>
          <a:lstStyle/>
          <a:p>
            <a:pPr algn="r" rtl="1">
              <a:lnSpc>
                <a:spcPct val="150000"/>
              </a:lnSpc>
            </a:pPr>
            <a:r>
              <a:rPr lang="ar-YE" sz="2800" dirty="0">
                <a:latin typeface="Traditional Arabic" panose="02020603050405020304" pitchFamily="18" charset="-78"/>
                <a:cs typeface="Traditional Arabic" panose="02020603050405020304" pitchFamily="18" charset="-78"/>
              </a:rPr>
              <a:t>تُظهر الأبحاث أن الذكاء الاصطناعي أصبح عنصرًا أساسيًا في إدارة المخاطر واتخاذ قرارات الاستثمار في المؤسسات. إذ تتفوق نماذج الذكاء الاصطناعي باستمرار على الأساليب الاقتصادية التقليدية من حيث دقة التنبؤ، والقدرة على التكيف، والقدرة على تحليل مجموعات بيانات كبيرة ومعقدة تشمل الإشارات السوقية والمؤشرات الاقتصادية والنصوص التنظيمية والإخبارية</a:t>
            </a:r>
          </a:p>
        </p:txBody>
      </p:sp>
    </p:spTree>
    <p:extLst>
      <p:ext uri="{BB962C8B-B14F-4D97-AF65-F5344CB8AC3E}">
        <p14:creationId xmlns:p14="http://schemas.microsoft.com/office/powerpoint/2010/main" val="4286082960"/>
      </p:ext>
    </p:extLst>
  </p:cSld>
  <p:clrMapOvr>
    <a:masterClrMapping/>
  </p:clrMapOvr>
  <mc:AlternateContent xmlns:mc="http://schemas.openxmlformats.org/markup-compatibility/2006" xmlns:p14="http://schemas.microsoft.com/office/powerpoint/2010/main">
    <mc:Choice Requires="p14">
      <p:transition spd="slow" p14:dur="2000" advTm="162975"/>
    </mc:Choice>
    <mc:Fallback xmlns="">
      <p:transition spd="slow" advTm="1629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F9E58-F179-A5BC-4756-6238CE2EA04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622A6C9-4FB3-CC2F-E66E-8A1FD6CA221E}"/>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E29830E-85DD-4B84-382D-48DF315C69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F22E2DFF-535B-C3EB-C33B-481EB24F5BD0}"/>
              </a:ext>
            </a:extLst>
          </p:cNvPr>
          <p:cNvSpPr txBox="1"/>
          <p:nvPr/>
        </p:nvSpPr>
        <p:spPr>
          <a:xfrm>
            <a:off x="311175" y="1711012"/>
            <a:ext cx="5949808" cy="4998933"/>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b="0" i="0" dirty="0">
                <a:solidFill>
                  <a:srgbClr val="575757"/>
                </a:solidFill>
                <a:effectLst/>
                <a:latin typeface="Aeonik"/>
              </a:rPr>
              <a:t>As a result, enterprises achieve better portfolio optimization, improved risk-adjusted returns, and stronger hedging strategies. The studies also emphasizes the importance of governance, explainability, and regulatory compliance in ensuring responsible AI adoption. Overall, AI represents a transformative advancement that captures patterns and behavioral dynamics that classical models often miss, enabling more informed, resilient, and adaptive decision-making in a rapidly evolving global market.. </a:t>
            </a:r>
            <a:endPar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CB13455D-0224-91A8-985F-E932ADA71C28}"/>
              </a:ext>
            </a:extLst>
          </p:cNvPr>
          <p:cNvSpPr txBox="1"/>
          <p:nvPr/>
        </p:nvSpPr>
        <p:spPr>
          <a:xfrm>
            <a:off x="6260983" y="1806629"/>
            <a:ext cx="5723242" cy="4843634"/>
          </a:xfrm>
          <a:prstGeom prst="rect">
            <a:avLst/>
          </a:prstGeom>
          <a:noFill/>
        </p:spPr>
        <p:txBody>
          <a:bodyPr wrap="square">
            <a:spAutoFit/>
          </a:bodyPr>
          <a:lstStyle/>
          <a:p>
            <a:pPr algn="r" rtl="1">
              <a:lnSpc>
                <a:spcPct val="150000"/>
              </a:lnSpc>
            </a:pPr>
            <a:r>
              <a:rPr lang="ar-YE" sz="2600" dirty="0">
                <a:latin typeface="Traditional Arabic" panose="02020603050405020304" pitchFamily="18" charset="-78"/>
                <a:cs typeface="Traditional Arabic" panose="02020603050405020304" pitchFamily="18" charset="-78"/>
              </a:rPr>
              <a:t>ونتيجة لذلك، تتمكن المؤسسات من تحقيق تحسين أفضل للمحافظ الاستثمارية، وتحسين العوائد المعدلة حسب المخاطر، وتعزيز استراتيجيات التحوط. كما تؤكد الأدبيات على أهمية الحوكمة، وقابلية التفسير، والامتثال التنظيمي لضمان تبني مسؤول للذكاء الاصطناعي. وبشكل عام، يمثل الذكاء الاصطناعي تقدماً تحولياً يتيح التقاط أنماط وديناميكيات سلوكية لا ترصدها النماذج التقليدية، مما يمكّن المؤسسات من اتخاذ قرارات أكثر وعيًا ومرونة وقدرة على التكيف في سوق عالمي سريع التطور.</a:t>
            </a:r>
          </a:p>
        </p:txBody>
      </p:sp>
      <p:sp>
        <p:nvSpPr>
          <p:cNvPr id="3" name="TextBox 2">
            <a:extLst>
              <a:ext uri="{FF2B5EF4-FFF2-40B4-BE49-F238E27FC236}">
                <a16:creationId xmlns:a16="http://schemas.microsoft.com/office/drawing/2014/main" id="{380C767E-6DBF-84B8-D5D7-B12086F52D97}"/>
              </a:ext>
            </a:extLst>
          </p:cNvPr>
          <p:cNvSpPr txBox="1"/>
          <p:nvPr/>
        </p:nvSpPr>
        <p:spPr>
          <a:xfrm>
            <a:off x="5241723" y="546619"/>
            <a:ext cx="3168852" cy="1200329"/>
          </a:xfrm>
          <a:prstGeom prst="rect">
            <a:avLst/>
          </a:prstGeom>
          <a:solidFill>
            <a:srgbClr val="009ED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Introduction </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مقدمة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109763772"/>
      </p:ext>
    </p:extLst>
  </p:cSld>
  <p:clrMapOvr>
    <a:masterClrMapping/>
  </p:clrMapOvr>
  <mc:AlternateContent xmlns:mc="http://schemas.openxmlformats.org/markup-compatibility/2006" xmlns:p14="http://schemas.microsoft.com/office/powerpoint/2010/main">
    <mc:Choice Requires="p14">
      <p:transition spd="slow" p14:dur="2000" advTm="136144"/>
    </mc:Choice>
    <mc:Fallback xmlns="">
      <p:transition spd="slow" advTm="13614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969B4-77AF-DCD3-C278-5DF92BC2D90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4EEC673-671E-765B-B6DC-9B2F850F8F33}"/>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84E686B-9D58-863B-BF1E-3B62DDD5D1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5756FE6-E834-8672-C0A0-87D04836CADD}"/>
              </a:ext>
            </a:extLst>
          </p:cNvPr>
          <p:cNvSpPr txBox="1"/>
          <p:nvPr/>
        </p:nvSpPr>
        <p:spPr>
          <a:xfrm>
            <a:off x="311175" y="1792667"/>
            <a:ext cx="5619843" cy="4928593"/>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0" i="0" dirty="0">
                <a:effectLst/>
                <a:latin typeface="Aeonik"/>
              </a:rPr>
              <a:t>For AI to work effectively, it needs enough data—and that data must also be accurate and well-organized. This means the first thing an organization must think about is its overall strategy for managing data. Because of this, preparing good data and introducing AI into the business becomes a complex project that affects many departments, including risk management... </a:t>
            </a:r>
            <a:endParaRPr kumimoji="0" lang="en-US" sz="2000"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F887E23D-3190-0203-FBFB-AAE5B92AB776}"/>
              </a:ext>
            </a:extLst>
          </p:cNvPr>
          <p:cNvSpPr txBox="1"/>
          <p:nvPr/>
        </p:nvSpPr>
        <p:spPr>
          <a:xfrm>
            <a:off x="6260983" y="2014366"/>
            <a:ext cx="5723242" cy="4243469"/>
          </a:xfrm>
          <a:prstGeom prst="rect">
            <a:avLst/>
          </a:prstGeom>
          <a:noFill/>
        </p:spPr>
        <p:txBody>
          <a:bodyPr wrap="square">
            <a:spAutoFit/>
          </a:bodyPr>
          <a:lstStyle/>
          <a:p>
            <a:pPr algn="r" rtl="1">
              <a:lnSpc>
                <a:spcPct val="150000"/>
              </a:lnSpc>
            </a:pPr>
            <a:r>
              <a:rPr lang="ar-YE" sz="2600" dirty="0">
                <a:latin typeface="Traditional Arabic" panose="02020603050405020304" pitchFamily="18" charset="-78"/>
                <a:cs typeface="Traditional Arabic" panose="02020603050405020304" pitchFamily="18" charset="-78"/>
              </a:rPr>
              <a:t>لكي يعمل الذكاء الاصطناعي بشكل فعّال، فهو يحتاج إلى كمية كافية من البيانات، ويجب أن تكون هذه البيانات دقيقة ومنظمة جيدًا. وهذا يعني أن أول ما يجب أن تفكر فيه المؤسسة هو استراتيجيتها العامة لإدارة البيانات. وبسبب ذلك، فإن تجهيز البيانات الجيدة وتطبيق الذكاء الاصطناعي في الأعمال يصبح مشروعًا معقدًا يؤثر على العديد من الإدارات، بما في ذلك إدارة المخاطر.</a:t>
            </a:r>
          </a:p>
        </p:txBody>
      </p:sp>
      <p:sp>
        <p:nvSpPr>
          <p:cNvPr id="3" name="TextBox 2">
            <a:extLst>
              <a:ext uri="{FF2B5EF4-FFF2-40B4-BE49-F238E27FC236}">
                <a16:creationId xmlns:a16="http://schemas.microsoft.com/office/drawing/2014/main" id="{1FE1FF13-CCDC-190A-7F3E-622C9FC67B95}"/>
              </a:ext>
            </a:extLst>
          </p:cNvPr>
          <p:cNvSpPr txBox="1"/>
          <p:nvPr/>
        </p:nvSpPr>
        <p:spPr>
          <a:xfrm>
            <a:off x="5241723" y="546619"/>
            <a:ext cx="3168852" cy="1200329"/>
          </a:xfrm>
          <a:prstGeom prst="rect">
            <a:avLst/>
          </a:prstGeom>
          <a:solidFill>
            <a:srgbClr val="009ED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Introduction </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مقدمة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Tree>
    <p:extLst>
      <p:ext uri="{BB962C8B-B14F-4D97-AF65-F5344CB8AC3E}">
        <p14:creationId xmlns:p14="http://schemas.microsoft.com/office/powerpoint/2010/main" val="2001481108"/>
      </p:ext>
    </p:extLst>
  </p:cSld>
  <p:clrMapOvr>
    <a:masterClrMapping/>
  </p:clrMapOvr>
  <mc:AlternateContent xmlns:mc="http://schemas.openxmlformats.org/markup-compatibility/2006" xmlns:p14="http://schemas.microsoft.com/office/powerpoint/2010/main">
    <mc:Choice Requires="p14">
      <p:transition spd="slow" p14:dur="2000" advTm="112782"/>
    </mc:Choice>
    <mc:Fallback xmlns="">
      <p:transition spd="slow" advTm="11278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1DDA4-EF51-154D-F7DF-EF2EB2DAE8F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5240EB8-4EEC-C831-3BA0-5AA89FD7A12D}"/>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39366F-207D-F3FD-7676-AD188B9656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A2E8390-FCF1-1BBC-0300-B872DEDFBE2A}"/>
              </a:ext>
            </a:extLst>
          </p:cNvPr>
          <p:cNvSpPr txBox="1"/>
          <p:nvPr/>
        </p:nvSpPr>
        <p:spPr>
          <a:xfrm>
            <a:off x="317597" y="2421464"/>
            <a:ext cx="6435628" cy="2228944"/>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0" i="0" dirty="0">
                <a:effectLst/>
                <a:latin typeface="Aeonik"/>
              </a:rPr>
              <a:t>Leveraging AI to analyze data and identify patterns.</a:t>
            </a:r>
            <a:endParaRPr lang="ar-YE" b="0" i="0" dirty="0">
              <a:effectLst/>
              <a:latin typeface="Aeoni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0" i="0" dirty="0">
                <a:effectLst/>
                <a:latin typeface="Aeonik"/>
              </a:rPr>
              <a:t>Enhancing decision-making and predicting risks.</a:t>
            </a:r>
            <a:r>
              <a:rPr lang="ar-YE" b="0" i="0" dirty="0">
                <a:effectLst/>
                <a:latin typeface="Aeonik"/>
              </a:rPr>
              <a: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0" i="0" dirty="0">
                <a:effectLst/>
                <a:latin typeface="Aeonik"/>
              </a:rPr>
              <a:t>Supporting automation and improving accuracy.</a:t>
            </a:r>
            <a:endParaRPr lang="ar-YE" b="0" i="0" dirty="0">
              <a:effectLst/>
              <a:latin typeface="Aeonik"/>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0" i="0" dirty="0">
                <a:effectLst/>
                <a:latin typeface="Aeonik"/>
              </a:rPr>
              <a:t>Enabling advanced simulations and personalized guidance.. </a:t>
            </a:r>
            <a:endParaRPr kumimoji="0" lang="en-US" b="1"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endParaRPr>
          </a:p>
        </p:txBody>
      </p:sp>
      <p:sp>
        <p:nvSpPr>
          <p:cNvPr id="7" name="TextBox 6">
            <a:extLst>
              <a:ext uri="{FF2B5EF4-FFF2-40B4-BE49-F238E27FC236}">
                <a16:creationId xmlns:a16="http://schemas.microsoft.com/office/drawing/2014/main" id="{D0296BDA-95D5-D0BB-D04B-B43A95A30A74}"/>
              </a:ext>
            </a:extLst>
          </p:cNvPr>
          <p:cNvSpPr txBox="1"/>
          <p:nvPr/>
        </p:nvSpPr>
        <p:spPr>
          <a:xfrm>
            <a:off x="6324600" y="2319166"/>
            <a:ext cx="5678676" cy="3043141"/>
          </a:xfrm>
          <a:prstGeom prst="rect">
            <a:avLst/>
          </a:prstGeom>
          <a:noFill/>
        </p:spPr>
        <p:txBody>
          <a:bodyPr wrap="square">
            <a:spAutoFit/>
          </a:bodyPr>
          <a:lstStyle/>
          <a:p>
            <a:pPr marL="457200" indent="-457200" algn="r" rtl="1">
              <a:lnSpc>
                <a:spcPct val="150000"/>
              </a:lnSpc>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الإستفادة من الذكاء الاصطناعي لتحليل البيانات واكتشاف الأنماط.</a:t>
            </a:r>
          </a:p>
          <a:p>
            <a:pPr marL="457200" indent="-457200" algn="r" rtl="1">
              <a:lnSpc>
                <a:spcPct val="150000"/>
              </a:lnSpc>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تعزيز اتخاذ القرار والتنبؤ بالمخاطر.</a:t>
            </a:r>
          </a:p>
          <a:p>
            <a:pPr marL="457200" indent="-457200" algn="r" rtl="1">
              <a:lnSpc>
                <a:spcPct val="150000"/>
              </a:lnSpc>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دعم الأتمتة وتحسين الدقة.</a:t>
            </a:r>
          </a:p>
          <a:p>
            <a:pPr marL="457200" indent="-457200" algn="r" rtl="1">
              <a:lnSpc>
                <a:spcPct val="150000"/>
              </a:lnSpc>
              <a:buFont typeface="Wingdings" panose="05000000000000000000" pitchFamily="2" charset="2"/>
              <a:buChar char="v"/>
            </a:pPr>
            <a:r>
              <a:rPr lang="ar-YE" sz="2600" dirty="0">
                <a:latin typeface="Traditional Arabic" panose="02020603050405020304" pitchFamily="18" charset="-78"/>
                <a:cs typeface="Traditional Arabic" panose="02020603050405020304" pitchFamily="18" charset="-78"/>
              </a:rPr>
              <a:t>تمكين المحاكاة المتقدمة وتقديم إرشاد مخصص.</a:t>
            </a:r>
          </a:p>
        </p:txBody>
      </p:sp>
      <p:sp>
        <p:nvSpPr>
          <p:cNvPr id="3" name="TextBox 2">
            <a:extLst>
              <a:ext uri="{FF2B5EF4-FFF2-40B4-BE49-F238E27FC236}">
                <a16:creationId xmlns:a16="http://schemas.microsoft.com/office/drawing/2014/main" id="{69909509-2349-02A3-48A3-3809F661C0EB}"/>
              </a:ext>
            </a:extLst>
          </p:cNvPr>
          <p:cNvSpPr txBox="1"/>
          <p:nvPr/>
        </p:nvSpPr>
        <p:spPr>
          <a:xfrm>
            <a:off x="3169103" y="617697"/>
            <a:ext cx="7956097" cy="954107"/>
          </a:xfrm>
          <a:prstGeom prst="rect">
            <a:avLst/>
          </a:prstGeom>
          <a:solidFill>
            <a:srgbClr val="009ED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mn-cs"/>
              </a:rPr>
              <a:t>Role of Artificial Intelligence in risk management </a:t>
            </a:r>
            <a:endParaRPr kumimoji="0" lang="ar-YE" sz="28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دور الذكاء الاصطناعي في إدارة المخاطر</a:t>
            </a:r>
            <a:r>
              <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rPr>
              <a:t> </a:t>
            </a:r>
          </a:p>
        </p:txBody>
      </p:sp>
    </p:spTree>
    <p:extLst>
      <p:ext uri="{BB962C8B-B14F-4D97-AF65-F5344CB8AC3E}">
        <p14:creationId xmlns:p14="http://schemas.microsoft.com/office/powerpoint/2010/main" val="325131940"/>
      </p:ext>
    </p:extLst>
  </p:cSld>
  <p:clrMapOvr>
    <a:masterClrMapping/>
  </p:clrMapOvr>
  <mc:AlternateContent xmlns:mc="http://schemas.openxmlformats.org/markup-compatibility/2006" xmlns:p14="http://schemas.microsoft.com/office/powerpoint/2010/main">
    <mc:Choice Requires="p14">
      <p:transition spd="slow" p14:dur="2000" advTm="137082"/>
    </mc:Choice>
    <mc:Fallback xmlns="">
      <p:transition spd="slow" advTm="13708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6D885-FE62-ECD2-626A-AB71CF17378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2F12181-2D35-4F75-8C0E-919808C20E0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E63744B-2E9E-D479-1202-F5C21F60A2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BE71F744-B87D-D635-54CC-8A6BC1C69007}"/>
              </a:ext>
            </a:extLst>
          </p:cNvPr>
          <p:cNvSpPr txBox="1"/>
          <p:nvPr/>
        </p:nvSpPr>
        <p:spPr>
          <a:xfrm>
            <a:off x="6467474" y="1818026"/>
            <a:ext cx="5597383" cy="4562788"/>
          </a:xfrm>
          <a:prstGeom prst="rect">
            <a:avLst/>
          </a:prstGeom>
          <a:noFill/>
        </p:spPr>
        <p:txBody>
          <a:bodyPr wrap="square">
            <a:spAutoFit/>
          </a:bodyPr>
          <a:lstStyle/>
          <a:p>
            <a:pPr algn="r" rtl="1">
              <a:lnSpc>
                <a:spcPct val="150000"/>
              </a:lnSpc>
              <a:buNone/>
            </a:pPr>
            <a:r>
              <a:rPr lang="ar-YE" b="1" dirty="0"/>
              <a:t>1. </a:t>
            </a:r>
            <a:r>
              <a:rPr lang="ar-YE" sz="2800" b="1" dirty="0">
                <a:latin typeface="Traditional Arabic" panose="02020603050405020304" pitchFamily="18" charset="-78"/>
                <a:cs typeface="Traditional Arabic" panose="02020603050405020304" pitchFamily="18" charset="-78"/>
              </a:rPr>
              <a:t>القدرة التنبؤية</a:t>
            </a:r>
          </a:p>
          <a:p>
            <a:pPr algn="r" rtl="1">
              <a:lnSpc>
                <a:spcPct val="150000"/>
              </a:lnSpc>
              <a:buNone/>
            </a:pPr>
            <a:r>
              <a:rPr lang="ar-YE" sz="2800" dirty="0">
                <a:latin typeface="Traditional Arabic" panose="02020603050405020304" pitchFamily="18" charset="-78"/>
                <a:cs typeface="Traditional Arabic" panose="02020603050405020304" pitchFamily="18" charset="-78"/>
              </a:rPr>
              <a:t>يُعترف بالذكاء الاصطناعي على نطاق واسع بقدرته القوية على التنبؤ بالمخاطر مبكراً، مما يجعله من أهم الأدوات في إدارة مخاطر المشاريع. وفي مختلف القطاعات مثل تقنية المعلومات والبناء والمالية، يتفق الخبراء على أن أدوات الذكاء الاصطناعي مثل التحليلات التنبؤية ونماذج اكتشاف الإنحراف تساعد في تحديد المخاطر قبل أن تتفاقم.</a:t>
            </a:r>
          </a:p>
        </p:txBody>
      </p:sp>
      <p:sp>
        <p:nvSpPr>
          <p:cNvPr id="2" name="TextBox 1">
            <a:extLst>
              <a:ext uri="{FF2B5EF4-FFF2-40B4-BE49-F238E27FC236}">
                <a16:creationId xmlns:a16="http://schemas.microsoft.com/office/drawing/2014/main" id="{6888C747-7142-D3FF-34DE-C9AF99EA2CA6}"/>
              </a:ext>
            </a:extLst>
          </p:cNvPr>
          <p:cNvSpPr txBox="1"/>
          <p:nvPr/>
        </p:nvSpPr>
        <p:spPr>
          <a:xfrm>
            <a:off x="3768206" y="582158"/>
            <a:ext cx="6527748" cy="1200329"/>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 </a:t>
            </a:r>
            <a:r>
              <a:rPr lang="en-US" sz="36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FF071570-2386-72BF-1D62-0BFFE0BF6FA5}"/>
              </a:ext>
            </a:extLst>
          </p:cNvPr>
          <p:cNvSpPr txBox="1"/>
          <p:nvPr/>
        </p:nvSpPr>
        <p:spPr>
          <a:xfrm>
            <a:off x="313781" y="2151401"/>
            <a:ext cx="6016483" cy="3737946"/>
          </a:xfrm>
          <a:prstGeom prst="rect">
            <a:avLst/>
          </a:prstGeom>
          <a:noFill/>
        </p:spPr>
        <p:txBody>
          <a:bodyPr wrap="square">
            <a:spAutoFit/>
          </a:bodyPr>
          <a:lstStyle/>
          <a:p>
            <a:pPr marL="342900" indent="-342900">
              <a:lnSpc>
                <a:spcPct val="150000"/>
              </a:lnSpc>
              <a:buAutoNum type="arabicPeriod"/>
            </a:pPr>
            <a:r>
              <a:rPr lang="en-US" sz="2000" b="1" dirty="0">
                <a:solidFill>
                  <a:srgbClr val="000000"/>
                </a:solidFill>
                <a:latin typeface="QuaySansITCPro-Book"/>
              </a:rPr>
              <a:t>Predictive Capability</a:t>
            </a:r>
            <a:endParaRPr lang="ar-YE" sz="2000" b="1" dirty="0">
              <a:solidFill>
                <a:srgbClr val="000000"/>
              </a:solidFill>
              <a:latin typeface="QuaySansITCPro-Book"/>
            </a:endParaRPr>
          </a:p>
          <a:p>
            <a:pPr>
              <a:lnSpc>
                <a:spcPct val="150000"/>
              </a:lnSpc>
            </a:pPr>
            <a:r>
              <a:rPr lang="en-US" sz="2000" dirty="0">
                <a:solidFill>
                  <a:srgbClr val="000000"/>
                </a:solidFill>
                <a:latin typeface="QuaySansITCPro-Book"/>
              </a:rPr>
              <a:t>AI is widely recognized for its strong ability to predict risks early, making it one of the most valuable tools in project risk management. Across different industries, IT, construction, and finance, experts agree that AI tools such as predictive analytics and anomaly-detection models help identify potential risks before they become serious</a:t>
            </a:r>
            <a:r>
              <a:rPr lang="en-US" dirty="0">
                <a:solidFill>
                  <a:srgbClr val="000000"/>
                </a:solidFill>
                <a:latin typeface="QuaySansITCPro-Book"/>
              </a:rPr>
              <a:t>.</a:t>
            </a:r>
            <a:endParaRPr lang="ar-YE" dirty="0">
              <a:solidFill>
                <a:srgbClr val="000000"/>
              </a:solidFill>
              <a:latin typeface="QuaySansITCPro-Book"/>
            </a:endParaRPr>
          </a:p>
        </p:txBody>
      </p:sp>
    </p:spTree>
    <p:extLst>
      <p:ext uri="{BB962C8B-B14F-4D97-AF65-F5344CB8AC3E}">
        <p14:creationId xmlns:p14="http://schemas.microsoft.com/office/powerpoint/2010/main" val="1335287593"/>
      </p:ext>
    </p:extLst>
  </p:cSld>
  <p:clrMapOvr>
    <a:masterClrMapping/>
  </p:clrMapOvr>
  <mc:AlternateContent xmlns:mc="http://schemas.openxmlformats.org/markup-compatibility/2006" xmlns:p14="http://schemas.microsoft.com/office/powerpoint/2010/main">
    <mc:Choice Requires="p14">
      <p:transition spd="slow" p14:dur="2000" advTm="149053"/>
    </mc:Choice>
    <mc:Fallback xmlns="">
      <p:transition spd="slow" advTm="14905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8A169C-82ED-D75D-A997-738EDE3AD0C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56DAE82-20BB-F8AD-FC41-AA7DAA149315}"/>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2F4FED0-1960-C067-42CD-50966910E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387EEF27-F063-508C-5EA5-9D83ACDDFD69}"/>
              </a:ext>
            </a:extLst>
          </p:cNvPr>
          <p:cNvSpPr txBox="1"/>
          <p:nvPr/>
        </p:nvSpPr>
        <p:spPr>
          <a:xfrm>
            <a:off x="6219825" y="2341901"/>
            <a:ext cx="5778358" cy="2960426"/>
          </a:xfrm>
          <a:prstGeom prst="rect">
            <a:avLst/>
          </a:prstGeom>
          <a:noFill/>
        </p:spPr>
        <p:txBody>
          <a:bodyPr wrap="square">
            <a:spAutoFit/>
          </a:bodyPr>
          <a:lstStyle/>
          <a:p>
            <a:pPr marL="457200" indent="-457200" algn="r" rtl="1">
              <a:lnSpc>
                <a:spcPct val="150000"/>
              </a:lnSpc>
              <a:buFont typeface="Wingdings" panose="05000000000000000000" pitchFamily="2" charset="2"/>
              <a:buChar char="§"/>
            </a:pPr>
            <a:r>
              <a:rPr lang="ar-YE" sz="2100" dirty="0">
                <a:latin typeface="Traditional Arabic" panose="02020603050405020304" pitchFamily="18" charset="-78"/>
                <a:cs typeface="Traditional Arabic" panose="02020603050405020304" pitchFamily="18" charset="-78"/>
              </a:rPr>
              <a:t>في </a:t>
            </a:r>
            <a:r>
              <a:rPr lang="en-MY" sz="2100" dirty="0">
                <a:latin typeface="Traditional Arabic" panose="02020603050405020304" pitchFamily="18" charset="-78"/>
                <a:cs typeface="Traditional Arabic" panose="02020603050405020304" pitchFamily="18" charset="-78"/>
              </a:rPr>
              <a:t>JPMorgan Chase، </a:t>
            </a:r>
            <a:r>
              <a:rPr lang="ar-YE" sz="2100" dirty="0">
                <a:latin typeface="Traditional Arabic" panose="02020603050405020304" pitchFamily="18" charset="-78"/>
                <a:cs typeface="Traditional Arabic" panose="02020603050405020304" pitchFamily="18" charset="-78"/>
              </a:rPr>
              <a:t>استخدم الذكاء الاصطناعي لتحليل كميات ضخمة من بيانات المعاملات المالية عبر منصة </a:t>
            </a:r>
            <a:r>
              <a:rPr lang="en-MY" sz="2100" dirty="0">
                <a:latin typeface="Traditional Arabic" panose="02020603050405020304" pitchFamily="18" charset="-78"/>
                <a:cs typeface="Traditional Arabic" panose="02020603050405020304" pitchFamily="18" charset="-78"/>
              </a:rPr>
              <a:t>AWS SageMaker </a:t>
            </a:r>
            <a:r>
              <a:rPr lang="ar-YE" sz="2100" dirty="0">
                <a:latin typeface="Traditional Arabic" panose="02020603050405020304" pitchFamily="18" charset="-78"/>
                <a:cs typeface="Traditional Arabic" panose="02020603050405020304" pitchFamily="18" charset="-78"/>
              </a:rPr>
              <a:t>بهدف التنبؤ بالمخاطر المالية.</a:t>
            </a:r>
          </a:p>
          <a:p>
            <a:pPr marL="342900" indent="-342900" algn="r" rtl="1">
              <a:lnSpc>
                <a:spcPct val="150000"/>
              </a:lnSpc>
              <a:buFont typeface="Wingdings" panose="05000000000000000000" pitchFamily="2" charset="2"/>
              <a:buChar char="§"/>
            </a:pPr>
            <a:r>
              <a:rPr lang="ar-YE" sz="2100" dirty="0">
                <a:latin typeface="Traditional Arabic" panose="02020603050405020304" pitchFamily="18" charset="-78"/>
                <a:cs typeface="Traditional Arabic" panose="02020603050405020304" pitchFamily="18" charset="-78"/>
              </a:rPr>
              <a:t>تساعد</a:t>
            </a:r>
            <a:r>
              <a:rPr kumimoji="0" lang="ar-YE" sz="21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 ا</a:t>
            </a:r>
            <a:r>
              <a:rPr lang="ar-YE" sz="2100" dirty="0">
                <a:latin typeface="Traditional Arabic" panose="02020603050405020304" pitchFamily="18" charset="-78"/>
                <a:cs typeface="Traditional Arabic" panose="02020603050405020304" pitchFamily="18" charset="-78"/>
              </a:rPr>
              <a:t>لقدرة التنبؤية للذكاء الاصطناعي المؤسسات على الانتقال من إدارة تفاعلية إلى إدارة استباقية للمخاطر، مما يمكّنها من اكتشاف ومنع المخاطر غير المعروفة سابقاً.</a:t>
            </a:r>
          </a:p>
        </p:txBody>
      </p:sp>
      <p:sp>
        <p:nvSpPr>
          <p:cNvPr id="2" name="TextBox 1">
            <a:extLst>
              <a:ext uri="{FF2B5EF4-FFF2-40B4-BE49-F238E27FC236}">
                <a16:creationId xmlns:a16="http://schemas.microsoft.com/office/drawing/2014/main" id="{A1FB5E43-E7E2-5A32-ED66-819BA6CFB430}"/>
              </a:ext>
            </a:extLst>
          </p:cNvPr>
          <p:cNvSpPr txBox="1"/>
          <p:nvPr/>
        </p:nvSpPr>
        <p:spPr>
          <a:xfrm>
            <a:off x="3768206" y="582158"/>
            <a:ext cx="6527748" cy="1200329"/>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 </a:t>
            </a:r>
            <a:r>
              <a:rPr lang="en-US" sz="36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9732CD3A-C165-6E03-327A-810457A2C644}"/>
              </a:ext>
            </a:extLst>
          </p:cNvPr>
          <p:cNvSpPr txBox="1"/>
          <p:nvPr/>
        </p:nvSpPr>
        <p:spPr>
          <a:xfrm>
            <a:off x="203342" y="2099736"/>
            <a:ext cx="6016483" cy="2540567"/>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dirty="0">
                <a:solidFill>
                  <a:srgbClr val="000000"/>
                </a:solidFill>
                <a:latin typeface="QuaySansITCPro-Book"/>
              </a:rPr>
              <a:t>At JPMorgan Chase, AI was used to analyze massive financial transaction data through AWS SageMaker to forecast financial risks. </a:t>
            </a:r>
          </a:p>
          <a:p>
            <a:pPr marL="285750" indent="-285750">
              <a:lnSpc>
                <a:spcPct val="150000"/>
              </a:lnSpc>
              <a:buFont typeface="Wingdings" panose="05000000000000000000" pitchFamily="2" charset="2"/>
              <a:buChar char="§"/>
            </a:pPr>
            <a:r>
              <a:rPr lang="en-US" dirty="0">
                <a:solidFill>
                  <a:srgbClr val="000000"/>
                </a:solidFill>
                <a:latin typeface="QuaySansITCPro-Book"/>
              </a:rPr>
              <a:t>AI’s predictive power allows organizations to shift from reactive to proactive risk management, helping them detect and prevent risks that were previously unknown.</a:t>
            </a:r>
            <a:endParaRPr lang="ar-YE" dirty="0">
              <a:solidFill>
                <a:srgbClr val="000000"/>
              </a:solidFill>
              <a:latin typeface="QuaySansITCPro-Book"/>
            </a:endParaRPr>
          </a:p>
        </p:txBody>
      </p:sp>
    </p:spTree>
    <p:extLst>
      <p:ext uri="{BB962C8B-B14F-4D97-AF65-F5344CB8AC3E}">
        <p14:creationId xmlns:p14="http://schemas.microsoft.com/office/powerpoint/2010/main" val="3983658479"/>
      </p:ext>
    </p:extLst>
  </p:cSld>
  <p:clrMapOvr>
    <a:masterClrMapping/>
  </p:clrMapOvr>
  <mc:AlternateContent xmlns:mc="http://schemas.openxmlformats.org/markup-compatibility/2006" xmlns:p14="http://schemas.microsoft.com/office/powerpoint/2010/main">
    <mc:Choice Requires="p14">
      <p:transition spd="slow" p14:dur="2000" advTm="106244"/>
    </mc:Choice>
    <mc:Fallback xmlns="">
      <p:transition spd="slow" advTm="10624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83303-49D8-6544-3EE9-AA2C259F6D8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30CDA60-6776-7990-2E5E-6B1FAC1C129A}"/>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1465E0-4664-0C33-6FDC-7DB4B0EF4D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7DFEB555-CEC6-9D22-1A67-49C53809EC9E}"/>
              </a:ext>
            </a:extLst>
          </p:cNvPr>
          <p:cNvSpPr txBox="1"/>
          <p:nvPr/>
        </p:nvSpPr>
        <p:spPr>
          <a:xfrm>
            <a:off x="5873038" y="1887980"/>
            <a:ext cx="6096000" cy="4478149"/>
          </a:xfrm>
          <a:prstGeom prst="rect">
            <a:avLst/>
          </a:prstGeom>
          <a:noFill/>
        </p:spPr>
        <p:txBody>
          <a:bodyPr wrap="square">
            <a:spAutoFit/>
          </a:bodyPr>
          <a:lstStyle/>
          <a:p>
            <a:pPr algn="r" rtl="1">
              <a:lnSpc>
                <a:spcPct val="150000"/>
              </a:lnSpc>
              <a:buNone/>
            </a:pPr>
            <a:r>
              <a:rPr lang="ar-YE" b="1" dirty="0"/>
              <a:t>2. </a:t>
            </a:r>
            <a:r>
              <a:rPr lang="ar-YE" sz="2400" b="1" dirty="0">
                <a:latin typeface="Traditional Arabic" panose="02020603050405020304" pitchFamily="18" charset="-78"/>
                <a:cs typeface="Traditional Arabic" panose="02020603050405020304" pitchFamily="18" charset="-78"/>
              </a:rPr>
              <a:t>الاستجابة في الوقت الفعلي</a:t>
            </a:r>
          </a:p>
          <a:p>
            <a:pPr marL="457200" indent="-4572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أصبحت الاستجابة في الوقت الفعلي مطلبًا ضروريًا في البيئات عالية المخاطر والسريعة الحركة. يمكن لأنظمة الذكاء الاصطناعي مراقبة البيانات مباشرة، وإرسال التنبيهات الفورية، واقتراح الإجراءات السريعة، مما يجعلها ذات قيمة كبيرة للسلامة والكفاءة.</a:t>
            </a:r>
          </a:p>
          <a:p>
            <a:pPr marL="457200" indent="-4572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 كما يقوم الذكاء الاصطناعي بتنبيه الفرق خلال ثوانٍ عند حدوث أي خطأ. وهذا يوضح أن الاستجابة في الوقت الفعلي تعزز أداء المشاريع وتدعم اتخاذ القرارات بسرعة وفعالية أكبر.</a:t>
            </a:r>
          </a:p>
        </p:txBody>
      </p:sp>
      <p:sp>
        <p:nvSpPr>
          <p:cNvPr id="2" name="TextBox 1">
            <a:extLst>
              <a:ext uri="{FF2B5EF4-FFF2-40B4-BE49-F238E27FC236}">
                <a16:creationId xmlns:a16="http://schemas.microsoft.com/office/drawing/2014/main" id="{50BE8285-1121-8453-348A-54B64304061C}"/>
              </a:ext>
            </a:extLst>
          </p:cNvPr>
          <p:cNvSpPr txBox="1"/>
          <p:nvPr/>
        </p:nvSpPr>
        <p:spPr>
          <a:xfrm>
            <a:off x="3768206" y="582158"/>
            <a:ext cx="6527748" cy="1200329"/>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 </a:t>
            </a:r>
            <a:r>
              <a:rPr lang="en-US" sz="36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FC63A030-F13C-ACD5-0F2F-C0A9D5F77D8C}"/>
              </a:ext>
            </a:extLst>
          </p:cNvPr>
          <p:cNvSpPr txBox="1"/>
          <p:nvPr/>
        </p:nvSpPr>
        <p:spPr>
          <a:xfrm>
            <a:off x="222962" y="1887980"/>
            <a:ext cx="5711684" cy="4202561"/>
          </a:xfrm>
          <a:prstGeom prst="rect">
            <a:avLst/>
          </a:prstGeom>
          <a:noFill/>
        </p:spPr>
        <p:txBody>
          <a:bodyPr wrap="square">
            <a:spAutoFit/>
          </a:bodyPr>
          <a:lstStyle/>
          <a:p>
            <a:pPr>
              <a:lnSpc>
                <a:spcPct val="150000"/>
              </a:lnSpc>
            </a:pPr>
            <a:r>
              <a:rPr lang="en-US" b="1" dirty="0">
                <a:solidFill>
                  <a:srgbClr val="000000"/>
                </a:solidFill>
                <a:latin typeface="QuaySansITCPro-Book"/>
              </a:rPr>
              <a:t>2. Real-time responsiveness </a:t>
            </a:r>
          </a:p>
          <a:p>
            <a:pPr marL="285750" indent="-285750">
              <a:lnSpc>
                <a:spcPct val="150000"/>
              </a:lnSpc>
              <a:buFont typeface="Wingdings" panose="05000000000000000000" pitchFamily="2" charset="2"/>
              <a:buChar char="v"/>
            </a:pP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Real-time responsiveness </a:t>
            </a:r>
            <a:r>
              <a:rPr lang="en-US" dirty="0">
                <a:solidFill>
                  <a:srgbClr val="000000"/>
                </a:solidFill>
                <a:latin typeface="QuaySansITCPro-Book"/>
              </a:rPr>
              <a:t>has become a necessary requirement in high-risk and fast-moving environments. AI systems can monitor live data, send immediate alerts, and recommend quick actions, making them highly valuable for safety and efficiency. </a:t>
            </a:r>
          </a:p>
          <a:p>
            <a:pPr marL="285750" indent="-285750">
              <a:lnSpc>
                <a:spcPct val="150000"/>
              </a:lnSpc>
              <a:buFont typeface="Wingdings" panose="05000000000000000000" pitchFamily="2" charset="2"/>
              <a:buChar char="v"/>
            </a:pPr>
            <a:r>
              <a:rPr lang="en-US" dirty="0">
                <a:solidFill>
                  <a:srgbClr val="000000"/>
                </a:solidFill>
                <a:latin typeface="QuaySansITCPro-Book"/>
              </a:rPr>
              <a:t>AI alerts teams within seconds when something goes wrong. This demonstrates that real-time responsiveness enhances project performance and supports faster, more effective decision-making.</a:t>
            </a:r>
            <a:endParaRPr lang="ar-YE" dirty="0">
              <a:solidFill>
                <a:srgbClr val="000000"/>
              </a:solidFill>
              <a:latin typeface="QuaySansITCPro-Book"/>
            </a:endParaRPr>
          </a:p>
        </p:txBody>
      </p:sp>
    </p:spTree>
    <p:extLst>
      <p:ext uri="{BB962C8B-B14F-4D97-AF65-F5344CB8AC3E}">
        <p14:creationId xmlns:p14="http://schemas.microsoft.com/office/powerpoint/2010/main" val="444760806"/>
      </p:ext>
    </p:extLst>
  </p:cSld>
  <p:clrMapOvr>
    <a:masterClrMapping/>
  </p:clrMapOvr>
  <mc:AlternateContent xmlns:mc="http://schemas.openxmlformats.org/markup-compatibility/2006" xmlns:p14="http://schemas.microsoft.com/office/powerpoint/2010/main">
    <mc:Choice Requires="p14">
      <p:transition spd="slow" p14:dur="2000" advTm="149782"/>
    </mc:Choice>
    <mc:Fallback xmlns="">
      <p:transition spd="slow" advTm="14978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5B57C-E4A4-8AAE-4885-D2C7E6845FA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1A5A549-1B5C-B454-B5C4-5D15A80F3FF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F778010-EF65-5D8B-C656-9A43B56B4D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7A176E72-A3CC-AAA5-540E-A6FB6623B25C}"/>
              </a:ext>
            </a:extLst>
          </p:cNvPr>
          <p:cNvSpPr txBox="1"/>
          <p:nvPr/>
        </p:nvSpPr>
        <p:spPr>
          <a:xfrm>
            <a:off x="6180582" y="1710672"/>
            <a:ext cx="6011418" cy="4968668"/>
          </a:xfrm>
          <a:prstGeom prst="rect">
            <a:avLst/>
          </a:prstGeom>
          <a:noFill/>
        </p:spPr>
        <p:txBody>
          <a:bodyPr wrap="square">
            <a:spAutoFit/>
          </a:bodyPr>
          <a:lstStyle/>
          <a:p>
            <a:pPr algn="r" rtl="1">
              <a:lnSpc>
                <a:spcPct val="150000"/>
              </a:lnSpc>
              <a:buNone/>
            </a:pPr>
            <a:r>
              <a:rPr lang="ar-YE" b="1" dirty="0"/>
              <a:t>3. </a:t>
            </a:r>
            <a:r>
              <a:rPr lang="ar-YE" sz="2400" b="1" dirty="0">
                <a:latin typeface="Traditional Arabic" panose="02020603050405020304" pitchFamily="18" charset="-78"/>
                <a:cs typeface="Traditional Arabic" panose="02020603050405020304" pitchFamily="18" charset="-78"/>
              </a:rPr>
              <a:t>دقة اتخاذ القرار</a:t>
            </a:r>
          </a:p>
          <a:p>
            <a:pPr marL="342900" indent="-342900" algn="r" rtl="1">
              <a:lnSpc>
                <a:spcPct val="150000"/>
              </a:lnSpc>
              <a:buFont typeface="Wingdings" panose="05000000000000000000" pitchFamily="2" charset="2"/>
              <a:buChar char="v"/>
            </a:pPr>
            <a:r>
              <a:rPr lang="ar-YE" sz="2100" dirty="0">
                <a:latin typeface="Traditional Arabic" panose="02020603050405020304" pitchFamily="18" charset="-78"/>
                <a:cs typeface="Traditional Arabic" panose="02020603050405020304" pitchFamily="18" charset="-78"/>
              </a:rPr>
              <a:t>يعزز الذكاء الاصطناعي دقة اتخاذ القرار من خلال تقديم تحليل دقيق وموضوعي، خاصة عند التعامل مع البيانات المعقدة. ومع ذلك، يظل التدخل البشري ضروريًا في الحالات التي تتطلب حكمًا أخلاقيًا أو سياقيًا. على سبيل المثال، في شركة سيمنز، ساهمت صيانة تنبؤية تعتمد على الذكاء الاصطناعي في تحسين دقة القرارات وتقليل فترة التوقف بنسبة تصل إلى 30%.</a:t>
            </a:r>
          </a:p>
          <a:p>
            <a:pPr marL="342900" indent="-342900" algn="r" rtl="1">
              <a:lnSpc>
                <a:spcPct val="150000"/>
              </a:lnSpc>
              <a:buFont typeface="Wingdings" panose="05000000000000000000" pitchFamily="2" charset="2"/>
              <a:buChar char="v"/>
            </a:pPr>
            <a:r>
              <a:rPr lang="ar-YE" sz="2100" dirty="0">
                <a:latin typeface="Traditional Arabic" panose="02020603050405020304" pitchFamily="18" charset="-78"/>
                <a:cs typeface="Traditional Arabic" panose="02020603050405020304" pitchFamily="18" charset="-78"/>
              </a:rPr>
              <a:t> وأوضح أحد المحللين: «الذكاء الاصطناعي يحسن الدقة، ولكن هناك حاجة للحكم البشري في اتخاذ القرار النهائي، لأن الآلات تفتقر إلى الوعي بالسياق». يوضح ذلك أن الذكاء الاصطناعي يعزز تخطيط الاستجابة للمخاطر ويساعد على التغلب على القيود التقليدية في تحديد المخاطر والتخفيف منها</a:t>
            </a:r>
            <a:r>
              <a:rPr lang="ar-YE" sz="2100" b="1" dirty="0">
                <a:latin typeface="Traditional Arabic" panose="02020603050405020304" pitchFamily="18" charset="-78"/>
                <a:cs typeface="Traditional Arabic" panose="02020603050405020304" pitchFamily="18" charset="-78"/>
              </a:rPr>
              <a:t>.</a:t>
            </a:r>
            <a:endParaRPr lang="ar-YE" sz="21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FD7B1A3A-C9CC-441A-D022-9E05865CB45F}"/>
              </a:ext>
            </a:extLst>
          </p:cNvPr>
          <p:cNvSpPr txBox="1"/>
          <p:nvPr/>
        </p:nvSpPr>
        <p:spPr>
          <a:xfrm>
            <a:off x="4113653" y="582158"/>
            <a:ext cx="5836854" cy="1077218"/>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 </a:t>
            </a:r>
            <a:r>
              <a:rPr lang="en-US" sz="32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5E2B77C2-C349-FE53-4E6B-8AB743239ECF}"/>
              </a:ext>
            </a:extLst>
          </p:cNvPr>
          <p:cNvSpPr txBox="1"/>
          <p:nvPr/>
        </p:nvSpPr>
        <p:spPr>
          <a:xfrm>
            <a:off x="180430" y="1782487"/>
            <a:ext cx="5915569" cy="4896853"/>
          </a:xfrm>
          <a:prstGeom prst="rect">
            <a:avLst/>
          </a:prstGeom>
          <a:noFill/>
        </p:spPr>
        <p:txBody>
          <a:bodyPr wrap="square">
            <a:spAutoFit/>
          </a:bodyPr>
          <a:lstStyle/>
          <a:p>
            <a:pPr>
              <a:buNone/>
            </a:pPr>
            <a:r>
              <a:rPr lang="ar-YE" b="1" dirty="0">
                <a:solidFill>
                  <a:srgbClr val="000000"/>
                </a:solidFill>
                <a:latin typeface="QuaySansITCPro-Book"/>
              </a:rPr>
              <a:t>3</a:t>
            </a:r>
            <a:r>
              <a:rPr lang="en-MY" b="1" dirty="0">
                <a:solidFill>
                  <a:srgbClr val="000000"/>
                </a:solidFill>
                <a:latin typeface="QuaySansITCPro-Book"/>
              </a:rPr>
              <a:t>.</a:t>
            </a:r>
            <a:r>
              <a:rPr lang="en-US" b="1" dirty="0"/>
              <a:t> Decision Accuracy</a:t>
            </a:r>
          </a:p>
          <a:p>
            <a:pPr marL="285750" indent="-285750">
              <a:lnSpc>
                <a:spcPct val="150000"/>
              </a:lnSpc>
              <a:buFont typeface="Wingdings" panose="05000000000000000000" pitchFamily="2" charset="2"/>
              <a:buChar char="v"/>
            </a:pPr>
            <a:r>
              <a:rPr lang="en-US" dirty="0">
                <a:solidFill>
                  <a:srgbClr val="000000"/>
                </a:solidFill>
                <a:latin typeface="QuaySansITCPro-Book"/>
              </a:rPr>
              <a:t>AI enhances decision accuracy by providing precise and objective analysis, especially when handling complex data. However, human input remains essential for situations involving ethical or contextual judgment. For example, at Siemens, AI-driven predictive maintenance improved decision accuracy and reduced downtime by up to 30%. </a:t>
            </a:r>
            <a:endParaRPr lang="ar-YE" dirty="0">
              <a:solidFill>
                <a:srgbClr val="000000"/>
              </a:solidFill>
              <a:latin typeface="QuaySansITCPro-Book"/>
            </a:endParaRPr>
          </a:p>
          <a:p>
            <a:pPr marL="285750" indent="-285750">
              <a:lnSpc>
                <a:spcPct val="150000"/>
              </a:lnSpc>
              <a:buFont typeface="Wingdings" panose="05000000000000000000" pitchFamily="2" charset="2"/>
              <a:buChar char="v"/>
            </a:pPr>
            <a:r>
              <a:rPr lang="en-US" dirty="0">
                <a:solidFill>
                  <a:srgbClr val="000000"/>
                </a:solidFill>
                <a:latin typeface="QuaySansITCPro-Book"/>
              </a:rPr>
              <a:t>An analyst noted, “AI improves accuracy, but human judgment is needed for final decisions, as machines lack context awareness.” This demonstrates that AI improves risk response planning and helps overcome limitations in traditional risk identification and mitigation.</a:t>
            </a:r>
          </a:p>
        </p:txBody>
      </p:sp>
    </p:spTree>
    <p:extLst>
      <p:ext uri="{BB962C8B-B14F-4D97-AF65-F5344CB8AC3E}">
        <p14:creationId xmlns:p14="http://schemas.microsoft.com/office/powerpoint/2010/main" val="2346241121"/>
      </p:ext>
    </p:extLst>
  </p:cSld>
  <p:clrMapOvr>
    <a:masterClrMapping/>
  </p:clrMapOvr>
  <mc:AlternateContent xmlns:mc="http://schemas.openxmlformats.org/markup-compatibility/2006" xmlns:p14="http://schemas.microsoft.com/office/powerpoint/2010/main">
    <mc:Choice Requires="p14">
      <p:transition spd="slow" p14:dur="2000" advTm="170904"/>
    </mc:Choice>
    <mc:Fallback xmlns="">
      <p:transition spd="slow" advTm="17090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C1F8A-FEA8-0C94-606F-A1F8711A55F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FA9754D-A619-32ED-5344-940A31592637}"/>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AC45B89-EB72-0E3B-46F3-839CA287D8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386710C-B939-78D4-6E2C-0A627EA7DADB}"/>
              </a:ext>
            </a:extLst>
          </p:cNvPr>
          <p:cNvSpPr txBox="1"/>
          <p:nvPr/>
        </p:nvSpPr>
        <p:spPr>
          <a:xfrm>
            <a:off x="6355147" y="1649316"/>
            <a:ext cx="5836854" cy="4893647"/>
          </a:xfrm>
          <a:prstGeom prst="rect">
            <a:avLst/>
          </a:prstGeom>
          <a:noFill/>
        </p:spPr>
        <p:txBody>
          <a:bodyPr wrap="square">
            <a:spAutoFit/>
          </a:bodyPr>
          <a:lstStyle/>
          <a:p>
            <a:pPr algn="r" rtl="1">
              <a:buNone/>
            </a:pPr>
            <a:r>
              <a:rPr lang="ar-YE" b="1" dirty="0"/>
              <a:t>4</a:t>
            </a:r>
            <a:r>
              <a:rPr lang="ar-YE" sz="2400" b="1" dirty="0">
                <a:latin typeface="Traditional Arabic" panose="02020603050405020304" pitchFamily="18" charset="-78"/>
                <a:cs typeface="Traditional Arabic" panose="02020603050405020304" pitchFamily="18" charset="-78"/>
              </a:rPr>
              <a:t>. كفاءة الاتصال</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يساعد الذكاء الاصطناعي في تحسين الاتصال بالمخاطر من خلال جمع المعلومات وعرضها بصيغ واضحة ومرئية. تساهم الأدوات مثل لوحات التحكم (</a:t>
            </a:r>
            <a:r>
              <a:rPr kumimoji="0" lang="en-MY"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Dashboards</a:t>
            </a:r>
            <a:r>
              <a:rPr lang="ar-YE" sz="2400" dirty="0">
                <a:latin typeface="Traditional Arabic" panose="02020603050405020304" pitchFamily="18" charset="-78"/>
                <a:cs typeface="Traditional Arabic" panose="02020603050405020304" pitchFamily="18" charset="-78"/>
              </a:rPr>
              <a:t>)</a:t>
            </a:r>
            <a:r>
              <a:rPr lang="en-MY" sz="2400" dirty="0">
                <a:latin typeface="Traditional Arabic" panose="02020603050405020304" pitchFamily="18" charset="-78"/>
                <a:cs typeface="Traditional Arabic" panose="02020603050405020304" pitchFamily="18" charset="-78"/>
              </a:rPr>
              <a:t>، </a:t>
            </a:r>
            <a:r>
              <a:rPr lang="ar-YE" sz="2400" dirty="0">
                <a:latin typeface="Traditional Arabic" panose="02020603050405020304" pitchFamily="18" charset="-78"/>
                <a:cs typeface="Traditional Arabic" panose="02020603050405020304" pitchFamily="18" charset="-78"/>
              </a:rPr>
              <a:t>والمساعدين الذكيين، وخرائط المخاطر المحدثة تلقائيًا في سد الفجوة بين الخبراء الفنيين وأصحاب المصلحة.</a:t>
            </a:r>
          </a:p>
          <a:p>
            <a:pPr marL="342900" indent="-342900" algn="r" rtl="1">
              <a:buFont typeface="Wingdings" panose="05000000000000000000" pitchFamily="2" charset="2"/>
              <a:buChar char="§"/>
            </a:pPr>
            <a:r>
              <a:rPr lang="ar-YE" sz="2400" dirty="0">
                <a:latin typeface="Traditional Arabic" panose="02020603050405020304" pitchFamily="18" charset="-78"/>
                <a:cs typeface="Traditional Arabic" panose="02020603050405020304" pitchFamily="18" charset="-78"/>
              </a:rPr>
              <a:t>في ماستركارد، ساعد الذكاء الاصطناعي في تقليل الوقت المطلوب لتخطيط الوقاية من الاحتيال.</a:t>
            </a:r>
          </a:p>
          <a:p>
            <a:pPr marL="342900" indent="-342900" algn="r" rtl="1">
              <a:buFont typeface="Wingdings" panose="05000000000000000000" pitchFamily="2" charset="2"/>
              <a:buChar char="§"/>
            </a:pPr>
            <a:r>
              <a:rPr lang="ar-YE" sz="2400" dirty="0">
                <a:latin typeface="Traditional Arabic" panose="02020603050405020304" pitchFamily="18" charset="-78"/>
                <a:cs typeface="Traditional Arabic" panose="02020603050405020304" pitchFamily="18" charset="-78"/>
              </a:rPr>
              <a:t>يقول مهندس مشروع: "قبل وجود لوحات التحكم بالذكاء الاصطناعي، كنا نقضي نصف وقتنا في شرح التقارير. الآن، الجميع يرى نفس الصورة في الوقت الفعلي".</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يظهر هذا أن الذكاء الاصطناعي يعزز كفاءة الاتصال، ويوفر الوقت، ويقوي التعاون بين الفرق، خاصة في الفرق الكبيرة أو الدولية.</a:t>
            </a:r>
          </a:p>
        </p:txBody>
      </p:sp>
      <p:sp>
        <p:nvSpPr>
          <p:cNvPr id="2" name="TextBox 1">
            <a:extLst>
              <a:ext uri="{FF2B5EF4-FFF2-40B4-BE49-F238E27FC236}">
                <a16:creationId xmlns:a16="http://schemas.microsoft.com/office/drawing/2014/main" id="{5C2E5C18-8B83-1410-4A73-15B2CEBCCC60}"/>
              </a:ext>
            </a:extLst>
          </p:cNvPr>
          <p:cNvSpPr txBox="1"/>
          <p:nvPr/>
        </p:nvSpPr>
        <p:spPr>
          <a:xfrm>
            <a:off x="4113653" y="582158"/>
            <a:ext cx="5836854" cy="1077218"/>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استخدامات الذكاء الإصطناعي في ادارة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 </a:t>
            </a:r>
            <a:r>
              <a:rPr lang="en-US" sz="3200" b="1" dirty="0">
                <a:solidFill>
                  <a:prstClr val="white"/>
                </a:solidFill>
                <a:latin typeface="Traditional Arabic" panose="02020603050405020304" pitchFamily="18" charset="-78"/>
                <a:cs typeface="Traditional Arabic" panose="02020603050405020304" pitchFamily="18" charset="-78"/>
              </a:rPr>
              <a:t>Uses of AI in risk management</a:t>
            </a:r>
          </a:p>
        </p:txBody>
      </p:sp>
      <p:sp>
        <p:nvSpPr>
          <p:cNvPr id="7" name="TextBox 6">
            <a:extLst>
              <a:ext uri="{FF2B5EF4-FFF2-40B4-BE49-F238E27FC236}">
                <a16:creationId xmlns:a16="http://schemas.microsoft.com/office/drawing/2014/main" id="{54D19458-FC37-AA81-1E53-582C570B0BF4}"/>
              </a:ext>
            </a:extLst>
          </p:cNvPr>
          <p:cNvSpPr txBox="1"/>
          <p:nvPr/>
        </p:nvSpPr>
        <p:spPr>
          <a:xfrm>
            <a:off x="180431" y="1694915"/>
            <a:ext cx="6201320" cy="5037789"/>
          </a:xfrm>
          <a:prstGeom prst="rect">
            <a:avLst/>
          </a:prstGeom>
          <a:noFill/>
        </p:spPr>
        <p:txBody>
          <a:bodyPr wrap="square">
            <a:spAutoFit/>
          </a:bodyPr>
          <a:lstStyle/>
          <a:p>
            <a:pPr>
              <a:buNone/>
            </a:pPr>
            <a:r>
              <a:rPr lang="en-MY" b="1" dirty="0">
                <a:solidFill>
                  <a:srgbClr val="000000"/>
                </a:solidFill>
                <a:latin typeface="QuaySansITCPro-Book"/>
              </a:rPr>
              <a:t>4.</a:t>
            </a:r>
            <a:r>
              <a:rPr lang="en-US" b="1" dirty="0"/>
              <a:t> Communication Efficiency</a:t>
            </a:r>
          </a:p>
          <a:p>
            <a:pPr marL="285750" indent="-285750">
              <a:lnSpc>
                <a:spcPct val="150000"/>
              </a:lnSpc>
              <a:buFont typeface="Wingdings" panose="05000000000000000000" pitchFamily="2" charset="2"/>
              <a:buChar char="v"/>
            </a:pPr>
            <a:r>
              <a:rPr lang="en-US" sz="1700" dirty="0">
                <a:solidFill>
                  <a:srgbClr val="000000"/>
                </a:solidFill>
                <a:latin typeface="QuaySansITCPro-Book"/>
              </a:rPr>
              <a:t>AI improves risk communication by collecting information and presenting it in clear, visual formats. Tools like dashboards, smart assistants, and automatically updated risk maps help bridge the gap between technical experts and stakeholders. </a:t>
            </a:r>
            <a:endParaRPr lang="ar-YE" sz="1700" dirty="0">
              <a:solidFill>
                <a:srgbClr val="000000"/>
              </a:solidFill>
              <a:latin typeface="QuaySansITCPro-Book"/>
            </a:endParaRPr>
          </a:p>
          <a:p>
            <a:pPr marL="285750" indent="-285750">
              <a:lnSpc>
                <a:spcPct val="150000"/>
              </a:lnSpc>
              <a:buFontTx/>
              <a:buChar char="-"/>
            </a:pPr>
            <a:r>
              <a:rPr lang="en-US" sz="1700" dirty="0">
                <a:solidFill>
                  <a:srgbClr val="000000"/>
                </a:solidFill>
                <a:latin typeface="QuaySansITCPro-Book"/>
              </a:rPr>
              <a:t>In Mastercard, AI reduced the time needed for fraud prevention planning. </a:t>
            </a:r>
            <a:endParaRPr lang="ar-YE" sz="1700" dirty="0">
              <a:solidFill>
                <a:srgbClr val="000000"/>
              </a:solidFill>
              <a:latin typeface="QuaySansITCPro-Book"/>
            </a:endParaRPr>
          </a:p>
          <a:p>
            <a:pPr marL="285750" indent="-285750">
              <a:lnSpc>
                <a:spcPct val="150000"/>
              </a:lnSpc>
              <a:buFontTx/>
              <a:buChar char="-"/>
            </a:pPr>
            <a:r>
              <a:rPr lang="en-US" sz="1700" dirty="0">
                <a:solidFill>
                  <a:srgbClr val="000000"/>
                </a:solidFill>
                <a:latin typeface="QuaySansITCPro-Book"/>
              </a:rPr>
              <a:t>A project engineer noted, “Before AI dashboards, half our time was spent explaining reports. Now, everyone sees the same real-time story</a:t>
            </a:r>
            <a:r>
              <a:rPr lang="ar-YE" sz="1700" dirty="0">
                <a:solidFill>
                  <a:srgbClr val="000000"/>
                </a:solidFill>
                <a:latin typeface="QuaySansITCPro-Book"/>
              </a:rPr>
              <a:t>"</a:t>
            </a:r>
          </a:p>
          <a:p>
            <a:pPr marL="285750" indent="-285750">
              <a:lnSpc>
                <a:spcPct val="150000"/>
              </a:lnSpc>
              <a:buFont typeface="Wingdings" panose="05000000000000000000" pitchFamily="2" charset="2"/>
              <a:buChar char="v"/>
            </a:pPr>
            <a:r>
              <a:rPr lang="en-US" sz="1700" dirty="0">
                <a:solidFill>
                  <a:srgbClr val="000000"/>
                </a:solidFill>
                <a:latin typeface="QuaySansITCPro-Book"/>
              </a:rPr>
              <a:t>This shows that AI enhances communication efficiency, saving time and improving collaboration, especially in large or international teams.</a:t>
            </a:r>
          </a:p>
        </p:txBody>
      </p:sp>
    </p:spTree>
    <p:extLst>
      <p:ext uri="{BB962C8B-B14F-4D97-AF65-F5344CB8AC3E}">
        <p14:creationId xmlns:p14="http://schemas.microsoft.com/office/powerpoint/2010/main" val="1064425979"/>
      </p:ext>
    </p:extLst>
  </p:cSld>
  <p:clrMapOvr>
    <a:masterClrMapping/>
  </p:clrMapOvr>
  <mc:AlternateContent xmlns:mc="http://schemas.openxmlformats.org/markup-compatibility/2006" xmlns:p14="http://schemas.microsoft.com/office/powerpoint/2010/main">
    <mc:Choice Requires="p14">
      <p:transition spd="slow" p14:dur="2000" advTm="156269"/>
    </mc:Choice>
    <mc:Fallback xmlns="">
      <p:transition spd="slow" advTm="15626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56893-F76E-D5D1-3C14-233012ED247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3EB8ADE-4DBD-C76E-1D7C-DCEEDAF42DE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C45678B-3BE3-8DB9-D9E7-1DB45299D3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1B8798D-8CD4-560B-DF1C-7D7A4BB826D0}"/>
              </a:ext>
            </a:extLst>
          </p:cNvPr>
          <p:cNvSpPr txBox="1"/>
          <p:nvPr/>
        </p:nvSpPr>
        <p:spPr>
          <a:xfrm>
            <a:off x="6467475" y="1471910"/>
            <a:ext cx="5724525" cy="5386090"/>
          </a:xfrm>
          <a:prstGeom prst="rect">
            <a:avLst/>
          </a:prstGeom>
          <a:noFill/>
        </p:spPr>
        <p:txBody>
          <a:bodyPr wrap="square">
            <a:spAutoFit/>
          </a:bodyPr>
          <a:lstStyle/>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لقياس المخاطر والتعامل معها. يمكن استخدام هذه الأساليب بعدة طرق رئيسية:</a:t>
            </a:r>
          </a:p>
          <a:p>
            <a:pPr algn="r" rtl="1">
              <a:spcBef>
                <a:spcPts val="1200"/>
              </a:spcBef>
              <a:spcAft>
                <a:spcPts val="1200"/>
              </a:spcAft>
              <a:buNone/>
            </a:pPr>
            <a:r>
              <a:rPr lang="ar-YE" sz="2400" b="1" dirty="0">
                <a:latin typeface="Traditional Arabic" panose="02020603050405020304" pitchFamily="18" charset="-78"/>
                <a:cs typeface="Traditional Arabic" panose="02020603050405020304" pitchFamily="18" charset="-78"/>
              </a:rPr>
              <a:t> أولاً</a:t>
            </a:r>
            <a:r>
              <a:rPr lang="en-US" sz="2400" b="1" dirty="0">
                <a:latin typeface="Traditional Arabic" panose="02020603050405020304" pitchFamily="18" charset="-78"/>
                <a:cs typeface="Traditional Arabic" panose="02020603050405020304" pitchFamily="18" charset="-78"/>
              </a:rPr>
              <a:t>:</a:t>
            </a:r>
          </a:p>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 تستخدم خوارزميات الذكاء الاصطناعي البيانات التاريخية والاتجاهات السوقية والعوامل الخارجية لتقييم المخاطر بدقة والتنبؤ بالنتائج المحتملة، مما يتيح نهجاً استباقياً في الإدارة. </a:t>
            </a:r>
          </a:p>
          <a:p>
            <a:pPr algn="r" rtl="1">
              <a:spcBef>
                <a:spcPts val="1200"/>
              </a:spcBef>
              <a:spcAft>
                <a:spcPts val="1200"/>
              </a:spcAft>
              <a:buNone/>
            </a:pPr>
            <a:r>
              <a:rPr lang="ar-YE" sz="2400" b="1" dirty="0">
                <a:latin typeface="Traditional Arabic" panose="02020603050405020304" pitchFamily="18" charset="-78"/>
                <a:cs typeface="Traditional Arabic" panose="02020603050405020304" pitchFamily="18" charset="-78"/>
              </a:rPr>
              <a:t>ثانياً</a:t>
            </a:r>
            <a:r>
              <a:rPr lang="en-US" sz="2400" b="1" dirty="0">
                <a:latin typeface="Traditional Arabic" panose="02020603050405020304" pitchFamily="18" charset="-78"/>
                <a:cs typeface="Traditional Arabic" panose="02020603050405020304" pitchFamily="18" charset="-78"/>
              </a:rPr>
              <a:t>:</a:t>
            </a:r>
          </a:p>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 يُظهر الذكاء الاصطناعي كفاءة عالية في كشف الاحتيال عبر استخدام تقنيات اكتشاف الإنحراف والتعرف على الأنماط لتحليل كميات هائلة من بيانات المعاملات وتحديد الأنشطة المشبوهة فورياً، مما يساعد في حماية المؤسسات من الخسائر المالية. </a:t>
            </a:r>
          </a:p>
        </p:txBody>
      </p:sp>
      <p:sp>
        <p:nvSpPr>
          <p:cNvPr id="2" name="TextBox 1">
            <a:extLst>
              <a:ext uri="{FF2B5EF4-FFF2-40B4-BE49-F238E27FC236}">
                <a16:creationId xmlns:a16="http://schemas.microsoft.com/office/drawing/2014/main" id="{1099E86B-723F-879F-77B3-18716B9973AE}"/>
              </a:ext>
            </a:extLst>
          </p:cNvPr>
          <p:cNvSpPr txBox="1"/>
          <p:nvPr/>
        </p:nvSpPr>
        <p:spPr>
          <a:xfrm>
            <a:off x="3145440" y="582158"/>
            <a:ext cx="7773282"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تطبيقات الأساليب القائمة على الذكاء الاصطناعي في إدارة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Applications of AI-Based Methods in Risk Management</a:t>
            </a:r>
          </a:p>
        </p:txBody>
      </p:sp>
      <p:sp>
        <p:nvSpPr>
          <p:cNvPr id="7" name="TextBox 6">
            <a:extLst>
              <a:ext uri="{FF2B5EF4-FFF2-40B4-BE49-F238E27FC236}">
                <a16:creationId xmlns:a16="http://schemas.microsoft.com/office/drawing/2014/main" id="{A1EC50EE-D88A-243B-50BA-8A7E6BECE2A2}"/>
              </a:ext>
            </a:extLst>
          </p:cNvPr>
          <p:cNvSpPr txBox="1"/>
          <p:nvPr/>
        </p:nvSpPr>
        <p:spPr>
          <a:xfrm>
            <a:off x="180431" y="1694915"/>
            <a:ext cx="6201320" cy="4759123"/>
          </a:xfrm>
          <a:prstGeom prst="rect">
            <a:avLst/>
          </a:prstGeom>
          <a:noFill/>
        </p:spPr>
        <p:txBody>
          <a:bodyPr wrap="square">
            <a:spAutoFit/>
          </a:bodyPr>
          <a:lstStyle/>
          <a:p>
            <a:pPr>
              <a:lnSpc>
                <a:spcPct val="150000"/>
              </a:lnSpc>
              <a:buNone/>
            </a:pPr>
            <a:r>
              <a:rPr lang="en-US" sz="1700" dirty="0">
                <a:solidFill>
                  <a:srgbClr val="000000"/>
                </a:solidFill>
                <a:latin typeface="QuaySansITCPro-Book"/>
              </a:rPr>
              <a:t>AI-based methods have transformed risk management across various fields by providing better tools for measuring and handling risks. These methods can be applied in several key ways. </a:t>
            </a:r>
            <a:endParaRPr lang="ar-YE" sz="1700" dirty="0">
              <a:solidFill>
                <a:srgbClr val="000000"/>
              </a:solidFill>
              <a:latin typeface="QuaySansITCPro-Book"/>
            </a:endParaRPr>
          </a:p>
          <a:p>
            <a:pPr>
              <a:lnSpc>
                <a:spcPct val="150000"/>
              </a:lnSpc>
              <a:buNone/>
            </a:pPr>
            <a:r>
              <a:rPr lang="en-US" sz="1700" b="1" dirty="0">
                <a:solidFill>
                  <a:srgbClr val="000000"/>
                </a:solidFill>
                <a:latin typeface="QuaySansITCPro-Book"/>
              </a:rPr>
              <a:t>First</a:t>
            </a:r>
            <a:r>
              <a:rPr lang="en-US" sz="1700" dirty="0">
                <a:solidFill>
                  <a:srgbClr val="000000"/>
                </a:solidFill>
                <a:latin typeface="QuaySansITCPro-Book"/>
              </a:rPr>
              <a:t>: </a:t>
            </a:r>
            <a:endParaRPr lang="ar-YE" sz="1700" dirty="0">
              <a:solidFill>
                <a:srgbClr val="000000"/>
              </a:solidFill>
              <a:latin typeface="QuaySansITCPro-Book"/>
            </a:endParaRPr>
          </a:p>
          <a:p>
            <a:pPr>
              <a:lnSpc>
                <a:spcPct val="150000"/>
              </a:lnSpc>
              <a:buNone/>
            </a:pPr>
            <a:r>
              <a:rPr lang="en-US" sz="1700" dirty="0">
                <a:solidFill>
                  <a:srgbClr val="000000"/>
                </a:solidFill>
                <a:latin typeface="QuaySansITCPro-Book"/>
              </a:rPr>
              <a:t>AI algorithms leverage historical data, market trends, and external factors to accurately assess risks and predict potential outcomes, enabling a proactive management approach.</a:t>
            </a:r>
            <a:endParaRPr lang="ar-YE" sz="1700" dirty="0">
              <a:solidFill>
                <a:srgbClr val="000000"/>
              </a:solidFill>
              <a:latin typeface="QuaySansITCPro-Book"/>
            </a:endParaRPr>
          </a:p>
          <a:p>
            <a:pPr>
              <a:lnSpc>
                <a:spcPct val="150000"/>
              </a:lnSpc>
              <a:buNone/>
            </a:pPr>
            <a:r>
              <a:rPr lang="en-US" sz="1700" b="1" dirty="0">
                <a:solidFill>
                  <a:srgbClr val="000000"/>
                </a:solidFill>
                <a:latin typeface="QuaySansITCPro-Book"/>
              </a:rPr>
              <a:t> Second:</a:t>
            </a:r>
            <a:endParaRPr lang="ar-YE" sz="1700" b="1" dirty="0">
              <a:solidFill>
                <a:srgbClr val="000000"/>
              </a:solidFill>
              <a:latin typeface="QuaySansITCPro-Book"/>
            </a:endParaRPr>
          </a:p>
          <a:p>
            <a:pPr>
              <a:lnSpc>
                <a:spcPct val="150000"/>
              </a:lnSpc>
              <a:buNone/>
            </a:pPr>
            <a:r>
              <a:rPr lang="en-US" sz="1700" b="1" dirty="0">
                <a:solidFill>
                  <a:srgbClr val="000000"/>
                </a:solidFill>
                <a:latin typeface="QuaySansITCPro-Book"/>
              </a:rPr>
              <a:t> </a:t>
            </a:r>
            <a:r>
              <a:rPr lang="en-US" sz="1700" dirty="0">
                <a:solidFill>
                  <a:srgbClr val="000000"/>
                </a:solidFill>
                <a:latin typeface="QuaySansITCPro-Book"/>
              </a:rPr>
              <a:t>AI excels at fraud detection by using anomaly detection and pattern recognition techniques to analyze vast amounts of transactional data and identify suspicious activities in real time, helping organizations prevent financial losses.</a:t>
            </a:r>
            <a:endParaRPr lang="ar-YE" sz="1700" dirty="0">
              <a:solidFill>
                <a:srgbClr val="000000"/>
              </a:solidFill>
              <a:latin typeface="QuaySansITCPro-Book"/>
            </a:endParaRPr>
          </a:p>
        </p:txBody>
      </p:sp>
    </p:spTree>
    <p:extLst>
      <p:ext uri="{BB962C8B-B14F-4D97-AF65-F5344CB8AC3E}">
        <p14:creationId xmlns:p14="http://schemas.microsoft.com/office/powerpoint/2010/main" val="2977647645"/>
      </p:ext>
    </p:extLst>
  </p:cSld>
  <p:clrMapOvr>
    <a:masterClrMapping/>
  </p:clrMapOvr>
  <mc:AlternateContent xmlns:mc="http://schemas.openxmlformats.org/markup-compatibility/2006" xmlns:p14="http://schemas.microsoft.com/office/powerpoint/2010/main">
    <mc:Choice Requires="p14">
      <p:transition spd="slow" p14:dur="2000" advTm="130179"/>
    </mc:Choice>
    <mc:Fallback xmlns="">
      <p:transition spd="slow" advTm="13017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C76BD-86BF-D26E-76A0-F696FA6126F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63365B1-2D26-C85A-E2CC-27B582F4FB5D}"/>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A8304E5-A801-776A-5A4C-2E2F2F4C91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1B824AF9-5293-AFD7-6E07-A61FE516F511}"/>
              </a:ext>
            </a:extLst>
          </p:cNvPr>
          <p:cNvSpPr txBox="1"/>
          <p:nvPr/>
        </p:nvSpPr>
        <p:spPr>
          <a:xfrm>
            <a:off x="6467475" y="1649316"/>
            <a:ext cx="5724525" cy="4708981"/>
          </a:xfrm>
          <a:prstGeom prst="rect">
            <a:avLst/>
          </a:prstGeom>
          <a:noFill/>
        </p:spPr>
        <p:txBody>
          <a:bodyPr wrap="square">
            <a:spAutoFit/>
          </a:bodyPr>
          <a:lstStyle/>
          <a:p>
            <a:pPr algn="r" rtl="1">
              <a:spcBef>
                <a:spcPts val="1200"/>
              </a:spcBef>
              <a:spcAft>
                <a:spcPts val="1200"/>
              </a:spcAft>
              <a:buNone/>
            </a:pPr>
            <a:r>
              <a:rPr lang="ar-YE" sz="2400" b="1" dirty="0">
                <a:latin typeface="Traditional Arabic" panose="02020603050405020304" pitchFamily="18" charset="-78"/>
                <a:cs typeface="Traditional Arabic" panose="02020603050405020304" pitchFamily="18" charset="-78"/>
              </a:rPr>
              <a:t>ثالثاً:</a:t>
            </a:r>
            <a:endParaRPr lang="en-US" sz="2400" b="1" dirty="0">
              <a:latin typeface="Traditional Arabic" panose="02020603050405020304" pitchFamily="18" charset="-78"/>
              <a:cs typeface="Traditional Arabic" panose="02020603050405020304" pitchFamily="18" charset="-78"/>
            </a:endParaRPr>
          </a:p>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 يلعب الذكاء الاصطناعي دوراً حيوياً في تعزيز الأمن السيبراني عبر تحليل بيانات الشبكة، ورصد الحالات الشاذة، وتحديد التهديدات الإلكترونية المحتملة، مما يمكن المؤسسات من مراقبة البنى التحتية الحيوية وحمايتها، وتحديد الثغرات، والاستجابة السريعة للتهديدات المستجدة.</a:t>
            </a:r>
            <a:endParaRPr lang="en-US" sz="2400" dirty="0">
              <a:latin typeface="Traditional Arabic" panose="02020603050405020304" pitchFamily="18" charset="-78"/>
              <a:cs typeface="Traditional Arabic" panose="02020603050405020304" pitchFamily="18" charset="-78"/>
            </a:endParaRPr>
          </a:p>
          <a:p>
            <a:pPr algn="r" rtl="1">
              <a:spcBef>
                <a:spcPts val="1200"/>
              </a:spcBef>
              <a:spcAft>
                <a:spcPts val="1200"/>
              </a:spcAft>
              <a:buNone/>
            </a:pPr>
            <a:r>
              <a:rPr lang="ar-YE" sz="2400" b="1" dirty="0">
                <a:latin typeface="Traditional Arabic" panose="02020603050405020304" pitchFamily="18" charset="-78"/>
                <a:cs typeface="Traditional Arabic" panose="02020603050405020304" pitchFamily="18" charset="-78"/>
              </a:rPr>
              <a:t> رابعاً : </a:t>
            </a:r>
            <a:endParaRPr lang="en-US" sz="2400" b="1" dirty="0">
              <a:latin typeface="Traditional Arabic" panose="02020603050405020304" pitchFamily="18" charset="-78"/>
              <a:cs typeface="Traditional Arabic" panose="02020603050405020304" pitchFamily="18" charset="-78"/>
            </a:endParaRPr>
          </a:p>
          <a:p>
            <a:pPr algn="r" rtl="1">
              <a:spcBef>
                <a:spcPts val="1200"/>
              </a:spcBef>
              <a:spcAft>
                <a:spcPts val="1200"/>
              </a:spcAft>
              <a:buNone/>
            </a:pPr>
            <a:r>
              <a:rPr lang="ar-YE" sz="2400" dirty="0">
                <a:latin typeface="Traditional Arabic" panose="02020603050405020304" pitchFamily="18" charset="-78"/>
                <a:cs typeface="Traditional Arabic" panose="02020603050405020304" pitchFamily="18" charset="-78"/>
              </a:rPr>
              <a:t>يساهم الذكاء الاصطناعي في إدارة مخاطر الائتمان عبر تحليل معلومات المقترضين وتاريخ السداد والقوائم المالية وبيانات السوق، مما يوفر تقييمات أدق للمخاطر ويساعد المقرضين على اتخاذ قرارات إقراض مستنيرة.</a:t>
            </a:r>
          </a:p>
        </p:txBody>
      </p:sp>
      <p:sp>
        <p:nvSpPr>
          <p:cNvPr id="2" name="TextBox 1">
            <a:extLst>
              <a:ext uri="{FF2B5EF4-FFF2-40B4-BE49-F238E27FC236}">
                <a16:creationId xmlns:a16="http://schemas.microsoft.com/office/drawing/2014/main" id="{DABA8631-3746-A09B-0BD4-80E9EDC7E518}"/>
              </a:ext>
            </a:extLst>
          </p:cNvPr>
          <p:cNvSpPr txBox="1"/>
          <p:nvPr/>
        </p:nvSpPr>
        <p:spPr>
          <a:xfrm>
            <a:off x="3145440" y="582158"/>
            <a:ext cx="7773282"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تطبيقات الأساليب القائمة على الذكاء الاصطناعي في إدارة المخاطر</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Applications of AI-Based Methods in Risk Management</a:t>
            </a:r>
          </a:p>
        </p:txBody>
      </p:sp>
      <p:sp>
        <p:nvSpPr>
          <p:cNvPr id="7" name="TextBox 6">
            <a:extLst>
              <a:ext uri="{FF2B5EF4-FFF2-40B4-BE49-F238E27FC236}">
                <a16:creationId xmlns:a16="http://schemas.microsoft.com/office/drawing/2014/main" id="{4ED8D2BC-EF43-DFAF-B79D-02D1D436CBDC}"/>
              </a:ext>
            </a:extLst>
          </p:cNvPr>
          <p:cNvSpPr txBox="1"/>
          <p:nvPr/>
        </p:nvSpPr>
        <p:spPr>
          <a:xfrm>
            <a:off x="180431" y="1694915"/>
            <a:ext cx="6201320" cy="4760790"/>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sz="1700" b="1" dirty="0">
                <a:solidFill>
                  <a:srgbClr val="000000"/>
                </a:solidFill>
                <a:latin typeface="QuaySansITCPro-Book"/>
              </a:rPr>
              <a:t>Third: </a:t>
            </a:r>
            <a:endParaRPr lang="ar-YE" sz="1700" b="1" dirty="0">
              <a:solidFill>
                <a:srgbClr val="000000"/>
              </a:solidFill>
              <a:latin typeface="QuaySansITCPro-Book"/>
            </a:endParaRPr>
          </a:p>
          <a:p>
            <a:pPr>
              <a:lnSpc>
                <a:spcPct val="150000"/>
              </a:lnSpc>
            </a:pPr>
            <a:r>
              <a:rPr lang="en-US" sz="1700" b="1" dirty="0">
                <a:solidFill>
                  <a:srgbClr val="000000"/>
                </a:solidFill>
                <a:latin typeface="QuaySansITCPro-Book"/>
              </a:rPr>
              <a:t> </a:t>
            </a:r>
            <a:r>
              <a:rPr lang="en-US" sz="1700" dirty="0">
                <a:solidFill>
                  <a:srgbClr val="000000"/>
                </a:solidFill>
                <a:latin typeface="QuaySansITCPro-Book"/>
              </a:rPr>
              <a:t>AI plays a crucial role in cybersecurity by helping to strengthen defenses through the analysis of network traffic, identification of anomalies, and detection of potential cyber threats. This allows organizations to monitor and protect critical infrastructure, identify vulnerabilities, and respond swiftly to emerging cybersecurity threats.</a:t>
            </a:r>
            <a:endParaRPr lang="ar-YE" sz="1700" dirty="0">
              <a:solidFill>
                <a:srgbClr val="000000"/>
              </a:solidFill>
              <a:latin typeface="QuaySansITCPro-Book"/>
            </a:endParaRPr>
          </a:p>
          <a:p>
            <a:pPr marL="285750" indent="-285750">
              <a:lnSpc>
                <a:spcPct val="150000"/>
              </a:lnSpc>
              <a:buFont typeface="Wingdings" panose="05000000000000000000" pitchFamily="2" charset="2"/>
              <a:buChar char="v"/>
            </a:pPr>
            <a:r>
              <a:rPr lang="en-US" sz="1700" dirty="0">
                <a:solidFill>
                  <a:srgbClr val="000000"/>
                </a:solidFill>
                <a:latin typeface="QuaySansITCPro-Book"/>
              </a:rPr>
              <a:t>Fourth :</a:t>
            </a:r>
            <a:endParaRPr lang="ar-YE" sz="1700" dirty="0">
              <a:solidFill>
                <a:srgbClr val="000000"/>
              </a:solidFill>
              <a:latin typeface="QuaySansITCPro-Book"/>
            </a:endParaRPr>
          </a:p>
          <a:p>
            <a:pPr>
              <a:lnSpc>
                <a:spcPct val="150000"/>
              </a:lnSpc>
            </a:pPr>
            <a:r>
              <a:rPr lang="en-US" sz="1700" dirty="0">
                <a:solidFill>
                  <a:srgbClr val="000000"/>
                </a:solidFill>
                <a:latin typeface="QuaySansITCPro-Book"/>
              </a:rPr>
              <a:t> AI also aids in credit risk management by analyzing borrower information, payment history, financial statements, and market data, leading to more accurate credit risk assessments and supporting lenders in making informed lending decisions.</a:t>
            </a:r>
          </a:p>
        </p:txBody>
      </p:sp>
    </p:spTree>
    <p:extLst>
      <p:ext uri="{BB962C8B-B14F-4D97-AF65-F5344CB8AC3E}">
        <p14:creationId xmlns:p14="http://schemas.microsoft.com/office/powerpoint/2010/main" val="2365670807"/>
      </p:ext>
    </p:extLst>
  </p:cSld>
  <p:clrMapOvr>
    <a:masterClrMapping/>
  </p:clrMapOvr>
  <mc:AlternateContent xmlns:mc="http://schemas.openxmlformats.org/markup-compatibility/2006" xmlns:p14="http://schemas.microsoft.com/office/powerpoint/2010/main">
    <mc:Choice Requires="p14">
      <p:transition spd="slow" p14:dur="2000" advTm="121458"/>
    </mc:Choice>
    <mc:Fallback xmlns="">
      <p:transition spd="slow" advTm="12145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036F7-D8EF-5655-F71C-5A27E19779A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B85F11D-1B4E-C6F1-8047-DD26C46EFC3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00342FD-A681-BA0E-D47B-56A28E593E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3E03CC7-7D57-CD70-BDEF-9F1BE2B5857C}"/>
              </a:ext>
            </a:extLst>
          </p:cNvPr>
          <p:cNvSpPr txBox="1"/>
          <p:nvPr/>
        </p:nvSpPr>
        <p:spPr>
          <a:xfrm>
            <a:off x="6334669" y="1832785"/>
            <a:ext cx="5724525" cy="4524315"/>
          </a:xfrm>
          <a:prstGeom prst="rect">
            <a:avLst/>
          </a:prstGeom>
          <a:noFill/>
        </p:spPr>
        <p:txBody>
          <a:bodyPr wrap="square">
            <a:spAutoFit/>
          </a:bodyPr>
          <a:lstStyle/>
          <a:p>
            <a:pPr algn="r" rtl="1">
              <a:buNone/>
            </a:pPr>
            <a:r>
              <a:rPr lang="ar-YE" sz="2400" b="1" dirty="0">
                <a:latin typeface="Traditional Arabic" panose="02020603050405020304" pitchFamily="18" charset="-78"/>
                <a:cs typeface="Traditional Arabic" panose="02020603050405020304" pitchFamily="18" charset="-78"/>
              </a:rPr>
              <a:t>القيود الأخلاقية</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على الرغم من فوائد الذكاء الاصطناعي، تظل المخاوف الأخلاقية مهمة للغاية. تم الإشارة بشكل متكرر إلى خصوصية البيانات، والتحيز الخوارزمي، وقلة الشفافية، حتى في الأنظمة عالية الأداء.</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في وكالة ناسا، خضعت نماذج الذكاء الاصطناعي المستخدمة لتحديد المخاطر في مهام الفضاء لتدقيق دقيق لمنع أي تحيز.</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وأوضح أحد المستشارين التقنيين: "يمكن للذكاء الاصطناعي أن يكرر التحيز الموجود في بيانات التدريب. إذا لم نكن حذرين، فقد نؤتمت القرارات السيئة بسرعة أكبر".</a:t>
            </a:r>
          </a:p>
          <a:p>
            <a:pPr marL="342900" indent="-342900" algn="r" rtl="1">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يبرز ذلك أهمية الذكاء الاصطناعي القابل للتفسير، والتصميم الشفاف، والمساءلة. يجب مراعاة القيود الأخلاقية في كل نظام ذكاء اصطناعي، خاصة في البيئات عالية المخاطر أو الحساسة.</a:t>
            </a:r>
          </a:p>
        </p:txBody>
      </p:sp>
      <p:sp>
        <p:nvSpPr>
          <p:cNvPr id="2" name="TextBox 1">
            <a:extLst>
              <a:ext uri="{FF2B5EF4-FFF2-40B4-BE49-F238E27FC236}">
                <a16:creationId xmlns:a16="http://schemas.microsoft.com/office/drawing/2014/main" id="{F13AFC09-A845-41DB-0D67-A6336B25F7F8}"/>
              </a:ext>
            </a:extLst>
          </p:cNvPr>
          <p:cNvSpPr txBox="1"/>
          <p:nvPr/>
        </p:nvSpPr>
        <p:spPr>
          <a:xfrm>
            <a:off x="5209305" y="582158"/>
            <a:ext cx="3645550" cy="1077218"/>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القيود الأخلاقية</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3200" b="1" dirty="0">
                <a:solidFill>
                  <a:prstClr val="white"/>
                </a:solidFill>
                <a:latin typeface="Traditional Arabic" panose="02020603050405020304" pitchFamily="18" charset="-78"/>
                <a:cs typeface="Traditional Arabic" panose="02020603050405020304" pitchFamily="18" charset="-78"/>
              </a:rPr>
              <a:t>Ethical Limitations</a:t>
            </a:r>
          </a:p>
        </p:txBody>
      </p:sp>
      <p:sp>
        <p:nvSpPr>
          <p:cNvPr id="7" name="TextBox 6">
            <a:extLst>
              <a:ext uri="{FF2B5EF4-FFF2-40B4-BE49-F238E27FC236}">
                <a16:creationId xmlns:a16="http://schemas.microsoft.com/office/drawing/2014/main" id="{36A6B7CD-3758-EA59-2A1E-2C431E9718E5}"/>
              </a:ext>
            </a:extLst>
          </p:cNvPr>
          <p:cNvSpPr txBox="1"/>
          <p:nvPr/>
        </p:nvSpPr>
        <p:spPr>
          <a:xfrm>
            <a:off x="132806" y="1832785"/>
            <a:ext cx="6296569" cy="4378378"/>
          </a:xfrm>
          <a:prstGeom prst="rect">
            <a:avLst/>
          </a:prstGeom>
          <a:noFill/>
        </p:spPr>
        <p:txBody>
          <a:bodyPr wrap="square">
            <a:spAutoFit/>
          </a:bodyPr>
          <a:lstStyle/>
          <a:p>
            <a:pPr>
              <a:buNone/>
            </a:pPr>
            <a:r>
              <a:rPr kumimoji="0" lang="en-US" sz="1700" b="1" i="0" u="none" strike="noStrike" kern="1200" cap="none" spc="0" normalizeH="0" baseline="0" noProof="0" dirty="0">
                <a:ln>
                  <a:noFill/>
                </a:ln>
                <a:solidFill>
                  <a:srgbClr val="000000"/>
                </a:solidFill>
                <a:effectLst/>
                <a:uLnTx/>
                <a:uFillTx/>
                <a:latin typeface="QuaySansITCPro-Book"/>
                <a:ea typeface="+mn-ea"/>
                <a:cs typeface="+mn-cs"/>
              </a:rPr>
              <a:t>Ethical Limitation</a:t>
            </a:r>
            <a:endParaRPr kumimoji="0" lang="ar-YE" sz="1700" b="1" i="0" u="none" strike="noStrike" kern="1200" cap="none" spc="0" normalizeH="0" baseline="0" noProof="0" dirty="0">
              <a:ln>
                <a:noFill/>
              </a:ln>
              <a:solidFill>
                <a:srgbClr val="000000"/>
              </a:solidFill>
              <a:effectLst/>
              <a:uLnTx/>
              <a:uFillTx/>
              <a:latin typeface="QuaySansITCPro-Book"/>
              <a:ea typeface="+mn-ea"/>
              <a:cs typeface="+mn-cs"/>
            </a:endParaRPr>
          </a:p>
          <a:p>
            <a:pPr marL="285750" indent="-285750">
              <a:lnSpc>
                <a:spcPct val="150000"/>
              </a:lnSpc>
              <a:buFont typeface="Wingdings" panose="05000000000000000000" pitchFamily="2" charset="2"/>
              <a:buChar char="v"/>
            </a:pPr>
            <a:r>
              <a:rPr lang="en-US" sz="1600" dirty="0">
                <a:solidFill>
                  <a:srgbClr val="000000"/>
                </a:solidFill>
                <a:latin typeface="QuaySansITCPro-Book"/>
              </a:rPr>
              <a:t>Despite the benefits of AI, ethical concerns remain significant. Issues such as data privacy, algorithmic bias, and lack of transparency were frequently mentioned, even in high-performing systems.</a:t>
            </a:r>
            <a:endParaRPr lang="ar-YE" sz="1600" dirty="0">
              <a:solidFill>
                <a:srgbClr val="000000"/>
              </a:solidFill>
              <a:latin typeface="QuaySansITCPro-Book"/>
            </a:endParaRPr>
          </a:p>
          <a:p>
            <a:pPr marL="285750" indent="-285750">
              <a:lnSpc>
                <a:spcPct val="150000"/>
              </a:lnSpc>
              <a:buFont typeface="Wingdings" panose="05000000000000000000" pitchFamily="2" charset="2"/>
              <a:buChar char="v"/>
            </a:pPr>
            <a:r>
              <a:rPr lang="en-US" sz="1600" dirty="0">
                <a:solidFill>
                  <a:srgbClr val="000000"/>
                </a:solidFill>
                <a:latin typeface="QuaySansITCPro-Book"/>
              </a:rPr>
              <a:t>At NASA, AI models used to identify risks in space missions were carefully audited to prevent bias.</a:t>
            </a:r>
            <a:endParaRPr lang="ar-YE" sz="1600" dirty="0">
              <a:solidFill>
                <a:srgbClr val="000000"/>
              </a:solidFill>
              <a:latin typeface="QuaySansITCPro-Book"/>
            </a:endParaRPr>
          </a:p>
          <a:p>
            <a:pPr marL="285750" indent="-285750">
              <a:lnSpc>
                <a:spcPct val="150000"/>
              </a:lnSpc>
              <a:buFont typeface="Wingdings" panose="05000000000000000000" pitchFamily="2" charset="2"/>
              <a:buChar char="v"/>
            </a:pPr>
            <a:r>
              <a:rPr lang="en-US" sz="1600" dirty="0">
                <a:solidFill>
                  <a:srgbClr val="000000"/>
                </a:solidFill>
                <a:latin typeface="QuaySansITCPro-Book"/>
              </a:rPr>
              <a:t>A technology consultant noted: “AI can replicate biases from its training data. If we’re not careful, we could automate bad decisions faster.”</a:t>
            </a:r>
            <a:r>
              <a:rPr lang="ar-YE" sz="1600" dirty="0">
                <a:solidFill>
                  <a:srgbClr val="000000"/>
                </a:solidFill>
                <a:latin typeface="QuaySansITCPro-Book"/>
              </a:rPr>
              <a:t> </a:t>
            </a:r>
          </a:p>
          <a:p>
            <a:pPr marL="285750" indent="-285750">
              <a:lnSpc>
                <a:spcPct val="150000"/>
              </a:lnSpc>
              <a:buFont typeface="Wingdings" panose="05000000000000000000" pitchFamily="2" charset="2"/>
              <a:buChar char="v"/>
            </a:pPr>
            <a:r>
              <a:rPr lang="en-US" sz="1600" dirty="0">
                <a:solidFill>
                  <a:srgbClr val="000000"/>
                </a:solidFill>
                <a:latin typeface="QuaySansITCPro-Book"/>
              </a:rPr>
              <a:t>This highlights the importance of explainable AI, transparent design, and accountability. Ethical limitations must be considered in every AI system, especially in high-risk or sensitive environments.</a:t>
            </a:r>
          </a:p>
        </p:txBody>
      </p:sp>
    </p:spTree>
    <p:extLst>
      <p:ext uri="{BB962C8B-B14F-4D97-AF65-F5344CB8AC3E}">
        <p14:creationId xmlns:p14="http://schemas.microsoft.com/office/powerpoint/2010/main" val="1295592183"/>
      </p:ext>
    </p:extLst>
  </p:cSld>
  <p:clrMapOvr>
    <a:masterClrMapping/>
  </p:clrMapOvr>
  <mc:AlternateContent xmlns:mc="http://schemas.openxmlformats.org/markup-compatibility/2006" xmlns:p14="http://schemas.microsoft.com/office/powerpoint/2010/main">
    <mc:Choice Requires="p14">
      <p:transition spd="slow" p14:dur="2000" advTm="186302"/>
    </mc:Choice>
    <mc:Fallback xmlns="">
      <p:transition spd="slow" advTm="18630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5A93F5-86EF-808A-E63C-866EEDE85CA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4F96644-082E-74AF-A3EC-6B4C9DEB8CB9}"/>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5D3C02D-1DF1-3DD6-4F91-3A2097EF4C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CDDC6A9F-3977-E6F6-2EF8-0654069F428C}"/>
              </a:ext>
            </a:extLst>
          </p:cNvPr>
          <p:cNvSpPr txBox="1"/>
          <p:nvPr/>
        </p:nvSpPr>
        <p:spPr>
          <a:xfrm>
            <a:off x="6096001" y="1663361"/>
            <a:ext cx="6095999" cy="4847481"/>
          </a:xfrm>
          <a:prstGeom prst="rect">
            <a:avLst/>
          </a:prstGeom>
          <a:noFill/>
        </p:spPr>
        <p:txBody>
          <a:bodyPr wrap="square">
            <a:spAutoFit/>
          </a:bodyPr>
          <a:lstStyle/>
          <a:p>
            <a:pPr algn="r" rtl="1">
              <a:buNone/>
            </a:pPr>
            <a:r>
              <a:rPr lang="ar-YE" sz="2400" b="1" dirty="0">
                <a:latin typeface="Traditional Arabic" panose="02020603050405020304" pitchFamily="18" charset="-78"/>
                <a:cs typeface="Traditional Arabic" panose="02020603050405020304" pitchFamily="18" charset="-78"/>
              </a:rPr>
              <a:t>القيود الأخرى</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ما تزال هناك تحديات مهمة، مثل خصوصية البيانات، وأمن المعلومات، والانحياز الخوارزمي، وضعف الشفافية في بعض نماذج الذكاء الاصطناعي. وتثير هذه القضايا أسئلة أخلاقية وحوكمية تتطلب معالجة دقيقة.</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بشكل عام، يقود الذكاء الاصطناعي تحولاً نحو إدارة مخاطر أكثر أتمتة وتنبؤاً واعتماداً على البيانات. ولتحقيق أقصى استفادة منه، تحتاج المؤسسات إلى حوكمة قوية، وسياسات واضحة، وممارسات مسؤولة في استخدام الذكاء الاصطناعي، بما يضمن تعزيز الكفاءة والدقة مع الحفاظ على العدالة والمساءلة والثقة.</a:t>
            </a:r>
          </a:p>
        </p:txBody>
      </p:sp>
      <p:sp>
        <p:nvSpPr>
          <p:cNvPr id="2" name="TextBox 1">
            <a:extLst>
              <a:ext uri="{FF2B5EF4-FFF2-40B4-BE49-F238E27FC236}">
                <a16:creationId xmlns:a16="http://schemas.microsoft.com/office/drawing/2014/main" id="{ADD85782-3DE3-94F7-9B45-1E5762908D28}"/>
              </a:ext>
            </a:extLst>
          </p:cNvPr>
          <p:cNvSpPr txBox="1"/>
          <p:nvPr/>
        </p:nvSpPr>
        <p:spPr>
          <a:xfrm>
            <a:off x="5303882" y="582158"/>
            <a:ext cx="3456395" cy="1077218"/>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YE" sz="3200" b="1" dirty="0">
                <a:solidFill>
                  <a:prstClr val="white"/>
                </a:solidFill>
                <a:latin typeface="Traditional Arabic" panose="02020603050405020304" pitchFamily="18" charset="-78"/>
                <a:cs typeface="Traditional Arabic" panose="02020603050405020304" pitchFamily="18" charset="-78"/>
              </a:rPr>
              <a:t>القيود الأخرى</a:t>
            </a:r>
          </a:p>
          <a:p>
            <a:pPr marL="0" marR="0" lvl="0" indent="0" algn="ctr" defTabSz="914400" rtl="0" eaLnBrk="1" fontAlgn="auto" latinLnBrk="0" hangingPunct="1">
              <a:lnSpc>
                <a:spcPct val="100000"/>
              </a:lnSpc>
              <a:spcBef>
                <a:spcPts val="0"/>
              </a:spcBef>
              <a:spcAft>
                <a:spcPts val="0"/>
              </a:spcAft>
              <a:buClrTx/>
              <a:buSzTx/>
              <a:buFontTx/>
              <a:buNone/>
              <a:tabLst/>
              <a:defRPr/>
            </a:pPr>
            <a:r>
              <a:rPr lang="en-MY" sz="3200" b="1" dirty="0">
                <a:solidFill>
                  <a:prstClr val="white"/>
                </a:solidFill>
                <a:latin typeface="Traditional Arabic" panose="02020603050405020304" pitchFamily="18" charset="-78"/>
                <a:cs typeface="Traditional Arabic" panose="02020603050405020304" pitchFamily="18" charset="-78"/>
              </a:rPr>
              <a:t>Other Limitations</a:t>
            </a:r>
          </a:p>
        </p:txBody>
      </p:sp>
      <p:sp>
        <p:nvSpPr>
          <p:cNvPr id="7" name="TextBox 6">
            <a:extLst>
              <a:ext uri="{FF2B5EF4-FFF2-40B4-BE49-F238E27FC236}">
                <a16:creationId xmlns:a16="http://schemas.microsoft.com/office/drawing/2014/main" id="{F38273D0-E193-B25F-EB31-4408ABCB12E1}"/>
              </a:ext>
            </a:extLst>
          </p:cNvPr>
          <p:cNvSpPr txBox="1"/>
          <p:nvPr/>
        </p:nvSpPr>
        <p:spPr>
          <a:xfrm>
            <a:off x="180431" y="1694915"/>
            <a:ext cx="5963194" cy="4881465"/>
          </a:xfrm>
          <a:prstGeom prst="rect">
            <a:avLst/>
          </a:prstGeom>
          <a:noFill/>
        </p:spPr>
        <p:txBody>
          <a:bodyPr wrap="square">
            <a:spAutoFit/>
          </a:bodyPr>
          <a:lstStyle/>
          <a:p>
            <a:pPr>
              <a:buNone/>
            </a:pPr>
            <a:r>
              <a:rPr kumimoji="0" lang="en-US" sz="1700" b="1" i="0" u="none" strike="noStrike" kern="1200" cap="none" spc="0" normalizeH="0" baseline="0" noProof="0" dirty="0">
                <a:ln>
                  <a:noFill/>
                </a:ln>
                <a:solidFill>
                  <a:srgbClr val="000000"/>
                </a:solidFill>
                <a:effectLst/>
                <a:uLnTx/>
                <a:uFillTx/>
                <a:latin typeface="QuaySansITCPro-Book"/>
                <a:ea typeface="+mn-ea"/>
                <a:cs typeface="+mn-cs"/>
              </a:rPr>
              <a:t>Other Limitations</a:t>
            </a:r>
            <a:endParaRPr kumimoji="0" lang="ar-YE" sz="1700" b="1" i="0" u="none" strike="noStrike" kern="1200" cap="none" spc="0" normalizeH="0" baseline="0" noProof="0" dirty="0">
              <a:ln>
                <a:noFill/>
              </a:ln>
              <a:solidFill>
                <a:srgbClr val="000000"/>
              </a:solidFill>
              <a:effectLst/>
              <a:uLnTx/>
              <a:uFillTx/>
              <a:latin typeface="QuaySansITCPro-Book"/>
              <a:ea typeface="+mn-ea"/>
              <a:cs typeface="+mn-cs"/>
            </a:endParaRPr>
          </a:p>
          <a:p>
            <a:pPr marL="285750" indent="-285750">
              <a:lnSpc>
                <a:spcPct val="150000"/>
              </a:lnSpc>
              <a:buFont typeface="Wingdings" panose="05000000000000000000" pitchFamily="2" charset="2"/>
              <a:buChar char="v"/>
            </a:pPr>
            <a:r>
              <a:rPr lang="en-US" dirty="0">
                <a:solidFill>
                  <a:srgbClr val="000000"/>
                </a:solidFill>
                <a:latin typeface="QuaySansITCPro-Book"/>
              </a:rPr>
              <a:t>challenges still exist. Concerns include data privacy, cybersecurity, algorithmic bias, and the lack of transparency in some AI models. These issues raise important ethical and governance questions that organizations must address.</a:t>
            </a:r>
            <a:endParaRPr lang="ar-YE" dirty="0">
              <a:solidFill>
                <a:srgbClr val="000000"/>
              </a:solidFill>
              <a:latin typeface="QuaySansITCPro-Book"/>
            </a:endParaRPr>
          </a:p>
          <a:p>
            <a:pPr marL="285750" indent="-285750">
              <a:lnSpc>
                <a:spcPct val="150000"/>
              </a:lnSpc>
              <a:buFont typeface="Wingdings" panose="05000000000000000000" pitchFamily="2" charset="2"/>
              <a:buChar char="v"/>
            </a:pPr>
            <a:r>
              <a:rPr lang="en-US" dirty="0">
                <a:solidFill>
                  <a:srgbClr val="000000"/>
                </a:solidFill>
                <a:latin typeface="QuaySansITCPro-Book"/>
              </a:rPr>
              <a:t>Overall, AI is driving a major shift toward automated, predictive, and data-driven risk management. To maximize value, organizations need strong governance, clear policies, and responsible AI practices. This ensures that AI improves efficiency and accuracy while maintaining fairness, accountability, and trust.</a:t>
            </a:r>
          </a:p>
        </p:txBody>
      </p:sp>
    </p:spTree>
    <p:extLst>
      <p:ext uri="{BB962C8B-B14F-4D97-AF65-F5344CB8AC3E}">
        <p14:creationId xmlns:p14="http://schemas.microsoft.com/office/powerpoint/2010/main" val="4091406467"/>
      </p:ext>
    </p:extLst>
  </p:cSld>
  <p:clrMapOvr>
    <a:masterClrMapping/>
  </p:clrMapOvr>
  <mc:AlternateContent xmlns:mc="http://schemas.openxmlformats.org/markup-compatibility/2006" xmlns:p14="http://schemas.microsoft.com/office/powerpoint/2010/main">
    <mc:Choice Requires="p14">
      <p:transition spd="slow" p14:dur="2000" advTm="69157"/>
    </mc:Choice>
    <mc:Fallback xmlns="">
      <p:transition spd="slow" advTm="6915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58049-3CDD-EFE4-7A84-B33395CA457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C829BB-213B-EF8F-A89B-4A986A7CE38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CA5AFA7-6857-5939-212A-A4690375F5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7249AF8E-D84F-192C-8E25-475CD3F3D394}"/>
              </a:ext>
            </a:extLst>
          </p:cNvPr>
          <p:cNvSpPr txBox="1"/>
          <p:nvPr/>
        </p:nvSpPr>
        <p:spPr>
          <a:xfrm>
            <a:off x="5963195" y="1591174"/>
            <a:ext cx="6095999" cy="5266826"/>
          </a:xfrm>
          <a:prstGeom prst="rect">
            <a:avLst/>
          </a:prstGeom>
          <a:noFill/>
        </p:spPr>
        <p:txBody>
          <a:bodyPr wrap="square">
            <a:spAutoFit/>
          </a:bodyPr>
          <a:lstStyle/>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يواجه تطبيق الذكاء الاصطناعي في إدارة المخاطر، عددًا من العقبات، ويجب التغلب على كل منها قبل اعتبار التكامل ناجحًا.</a:t>
            </a:r>
          </a:p>
          <a:p>
            <a:pPr algn="r" rtl="1">
              <a:lnSpc>
                <a:spcPct val="150000"/>
              </a:lnSpc>
            </a:pPr>
            <a:r>
              <a:rPr lang="ar-YE" sz="2400" b="1" dirty="0">
                <a:latin typeface="Traditional Arabic" panose="02020603050405020304" pitchFamily="18" charset="-78"/>
                <a:cs typeface="Traditional Arabic" panose="02020603050405020304" pitchFamily="18" charset="-78"/>
              </a:rPr>
              <a:t>1- جودة البيانات وإعدادها</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لضمان نجاح دمج الذكاء الاصطناعي في إدارة المخاطر، تُعَدُّ جودة البيانات وموثوقيتها من أهم التحديات التي يجب معالجتها. يتعين على المؤسسات المالية الاستثمار في مشاريع تهدف إلى ضمان جودة البيانات، تشمل عمليات تنظيف البيانات، وتوحيدها والتحقق من صحتها. ويتطلب ذلك تحديد التناقضات والأخطاء والقيم المفقودة داخل البيانات، ووضع حلول لمعالجتها. بالإضافة إلى ذلك، لا بد من بناء ممارسات قوية لحوكمة البيانات لضمان دقة البيانات واكتمالها واتساقها على المدى الطويل.</a:t>
            </a:r>
          </a:p>
        </p:txBody>
      </p:sp>
      <p:sp>
        <p:nvSpPr>
          <p:cNvPr id="2" name="TextBox 1">
            <a:extLst>
              <a:ext uri="{FF2B5EF4-FFF2-40B4-BE49-F238E27FC236}">
                <a16:creationId xmlns:a16="http://schemas.microsoft.com/office/drawing/2014/main" id="{E40EE871-F179-8ACA-18AC-C4FE53F5F715}"/>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76F5F26D-9241-1608-DE4C-F803028A2820}"/>
              </a:ext>
            </a:extLst>
          </p:cNvPr>
          <p:cNvSpPr txBox="1"/>
          <p:nvPr/>
        </p:nvSpPr>
        <p:spPr>
          <a:xfrm>
            <a:off x="132806" y="1663361"/>
            <a:ext cx="5753644" cy="5223161"/>
          </a:xfrm>
          <a:prstGeom prst="rect">
            <a:avLst/>
          </a:prstGeom>
          <a:noFill/>
        </p:spPr>
        <p:txBody>
          <a:bodyPr wrap="square">
            <a:spAutoFit/>
          </a:bodyPr>
          <a:lstStyle/>
          <a:p>
            <a:pPr marL="285750" indent="-285750">
              <a:lnSpc>
                <a:spcPct val="150000"/>
              </a:lnSpc>
              <a:buFont typeface="Wingdings" panose="05000000000000000000" pitchFamily="2" charset="2"/>
              <a:buChar char="v"/>
            </a:pPr>
            <a:r>
              <a:rPr lang="en-US" sz="1600" b="0" i="0" dirty="0">
                <a:solidFill>
                  <a:srgbClr val="0F1115"/>
                </a:solidFill>
                <a:effectLst/>
                <a:latin typeface="quote-cjk-patch"/>
              </a:rPr>
              <a:t>The application of artificial intelligence in risk management involves a number of obstacles, each of which must be overcome before integration can be considered successful.</a:t>
            </a:r>
            <a:endParaRPr lang="ar-YE" sz="1600" b="0" i="0" dirty="0">
              <a:solidFill>
                <a:srgbClr val="0F1115"/>
              </a:solidFill>
              <a:effectLst/>
              <a:latin typeface="quote-cjk-patch"/>
            </a:endParaRPr>
          </a:p>
          <a:p>
            <a:pPr>
              <a:lnSpc>
                <a:spcPct val="150000"/>
              </a:lnSpc>
            </a:pPr>
            <a:r>
              <a:rPr lang="en-MY" sz="1600" b="1" dirty="0">
                <a:solidFill>
                  <a:srgbClr val="0F1115"/>
                </a:solidFill>
                <a:latin typeface="quote-cjk-patch"/>
              </a:rPr>
              <a:t>1- </a:t>
            </a:r>
            <a:r>
              <a:rPr lang="en-US" sz="1600" b="1" dirty="0">
                <a:solidFill>
                  <a:srgbClr val="000000"/>
                </a:solidFill>
                <a:latin typeface="QuaySansITCPro-Book"/>
              </a:rPr>
              <a:t> Data Quality and Preparation</a:t>
            </a:r>
          </a:p>
          <a:p>
            <a:pPr marL="285750" indent="-285750">
              <a:lnSpc>
                <a:spcPct val="150000"/>
              </a:lnSpc>
              <a:buFont typeface="Wingdings" panose="05000000000000000000" pitchFamily="2" charset="2"/>
              <a:buChar char="v"/>
            </a:pPr>
            <a:r>
              <a:rPr lang="en-US" sz="1600" dirty="0">
                <a:solidFill>
                  <a:srgbClr val="000000"/>
                </a:solidFill>
                <a:latin typeface="QuaySansITCPro-Book"/>
              </a:rPr>
              <a:t>One of the most significant challenges in successfully integrating AI into risk management is ensuring the high quality and reliability of the data used for training and analysis. Financial institutions need to invest in data quality initiatives, including data cleaning, normalization, and validation. This involves identifying inconsistencies, inaccuracies, and missing values within the data and implementing solutions to address them. Additionally, robust data governance practices must be established to maintain data accuracy, completeness, and consistency over time.</a:t>
            </a:r>
            <a:r>
              <a:rPr lang="ar-YE" sz="1600" dirty="0">
                <a:solidFill>
                  <a:srgbClr val="000000"/>
                </a:solidFill>
                <a:latin typeface="QuaySansITCPro-Book"/>
              </a:rPr>
              <a:t> </a:t>
            </a:r>
            <a:endParaRPr lang="en-US" sz="1600" dirty="0">
              <a:solidFill>
                <a:srgbClr val="000000"/>
              </a:solidFill>
              <a:latin typeface="QuaySansITCPro-Book"/>
            </a:endParaRPr>
          </a:p>
        </p:txBody>
      </p:sp>
    </p:spTree>
    <p:extLst>
      <p:ext uri="{BB962C8B-B14F-4D97-AF65-F5344CB8AC3E}">
        <p14:creationId xmlns:p14="http://schemas.microsoft.com/office/powerpoint/2010/main" val="2034843168"/>
      </p:ext>
    </p:extLst>
  </p:cSld>
  <p:clrMapOvr>
    <a:masterClrMapping/>
  </p:clrMapOvr>
  <mc:AlternateContent xmlns:mc="http://schemas.openxmlformats.org/markup-compatibility/2006" xmlns:p14="http://schemas.microsoft.com/office/powerpoint/2010/main">
    <mc:Choice Requires="p14">
      <p:transition spd="slow" p14:dur="2000" advTm="139766"/>
    </mc:Choice>
    <mc:Fallback xmlns="">
      <p:transition spd="slow" advTm="1397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C1375-F624-927C-A480-9604B91784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D74623E-15D0-2ED1-9DBD-0B788AC9FDF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84291D-7CD8-CE76-BDAE-19B357FFCF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EF05E204-7082-2185-F753-B16306E40CBB}"/>
              </a:ext>
            </a:extLst>
          </p:cNvPr>
          <p:cNvSpPr txBox="1"/>
          <p:nvPr/>
        </p:nvSpPr>
        <p:spPr>
          <a:xfrm>
            <a:off x="5800725" y="1663361"/>
            <a:ext cx="6258469" cy="4712829"/>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2- التحيز والعدالة في القرارات الخوارزمية</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 </a:t>
            </a:r>
            <a:r>
              <a:rPr lang="ar-YE" sz="2200" dirty="0">
                <a:latin typeface="Traditional Arabic" panose="02020603050405020304" pitchFamily="18" charset="-78"/>
                <a:cs typeface="Traditional Arabic" panose="02020603050405020304" pitchFamily="18" charset="-78"/>
              </a:rPr>
              <a:t>يُعَدُّ التحيز الخوارزمي أحد أبرز المخاوف المرتبطة بتطبيق الذكاء الاصطناعي في إدارة المخاطر. حيث قد تؤدي البيانات التاريخية إلى تضمين تحيزات، مما قد ينتج عنه نتائج متحيزة أو معاملة غير عادلة لأفراد أو مجموعات معينة.</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 ولتجاوز هذا التحدي بنجاح، يجب على المؤسسات تطبيق تقنيات للكشف عن التحيزات والتخفيف من آثارها. وهذا يتطلب تحليل نماذج الذكاء الاصطناعي لتحديد التحيزات المحتملة، والنظر في مصادر بيانات بديلة، واعتماد خوارزميات تراعي معايير الإنصاف. كما أن المراقبة الدورية ومراجعة أنظمة الذكاء الاصطناعي أمران حيويان لضمان العدالة ومنع حدوث أي ضرر.</a:t>
            </a:r>
          </a:p>
        </p:txBody>
      </p:sp>
      <p:sp>
        <p:nvSpPr>
          <p:cNvPr id="2" name="TextBox 1">
            <a:extLst>
              <a:ext uri="{FF2B5EF4-FFF2-40B4-BE49-F238E27FC236}">
                <a16:creationId xmlns:a16="http://schemas.microsoft.com/office/drawing/2014/main" id="{3EBE33A5-2BD3-0664-9EF0-C763632332D0}"/>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84462E2E-16C3-43FC-FC20-5FD1C60D08FD}"/>
              </a:ext>
            </a:extLst>
          </p:cNvPr>
          <p:cNvSpPr txBox="1"/>
          <p:nvPr/>
        </p:nvSpPr>
        <p:spPr>
          <a:xfrm>
            <a:off x="0" y="1610745"/>
            <a:ext cx="5801268" cy="5033557"/>
          </a:xfrm>
          <a:prstGeom prst="rect">
            <a:avLst/>
          </a:prstGeom>
          <a:noFill/>
        </p:spPr>
        <p:txBody>
          <a:bodyPr wrap="square">
            <a:spAutoFit/>
          </a:bodyPr>
          <a:lstStyle/>
          <a:p>
            <a:pPr>
              <a:lnSpc>
                <a:spcPct val="150000"/>
              </a:lnSpc>
            </a:pPr>
            <a:r>
              <a:rPr lang="ar-YE" b="1" i="0" dirty="0">
                <a:solidFill>
                  <a:srgbClr val="0F1115"/>
                </a:solidFill>
                <a:effectLst/>
                <a:latin typeface="quote-cjk-patch"/>
              </a:rPr>
              <a:t>    </a:t>
            </a:r>
            <a:r>
              <a:rPr lang="en-US" b="1" i="0" dirty="0">
                <a:solidFill>
                  <a:srgbClr val="0F1115"/>
                </a:solidFill>
                <a:effectLst/>
                <a:latin typeface="quote-cjk-patch"/>
              </a:rPr>
              <a:t>Bias and Fairness in Algorithmic Decisions</a:t>
            </a:r>
            <a:endParaRPr lang="ar-YE" b="1" i="0" dirty="0">
              <a:solidFill>
                <a:srgbClr val="0F1115"/>
              </a:solidFill>
              <a:effectLst/>
              <a:latin typeface="quote-cjk-patch"/>
            </a:endParaRPr>
          </a:p>
          <a:p>
            <a:pPr marL="285750" indent="-285750">
              <a:lnSpc>
                <a:spcPct val="150000"/>
              </a:lnSpc>
              <a:buFont typeface="Wingdings" panose="05000000000000000000" pitchFamily="2" charset="2"/>
              <a:buChar char="v"/>
            </a:pPr>
            <a:r>
              <a:rPr lang="en-US" i="0" dirty="0">
                <a:solidFill>
                  <a:srgbClr val="0F1115"/>
                </a:solidFill>
                <a:effectLst/>
                <a:latin typeface="quote-cjk-patch"/>
              </a:rPr>
              <a:t>Algorithmic bias is a major concern in the application of AI for risk management. Historical data may contain biases, which can lead to skewed outcomes or unfair treatment of individuals or groups. </a:t>
            </a:r>
            <a:endParaRPr lang="ar-YE" i="0" dirty="0">
              <a:solidFill>
                <a:srgbClr val="0F1115"/>
              </a:solidFill>
              <a:effectLst/>
              <a:latin typeface="quote-cjk-patch"/>
            </a:endParaRPr>
          </a:p>
          <a:p>
            <a:pPr marL="285750" indent="-285750">
              <a:lnSpc>
                <a:spcPct val="150000"/>
              </a:lnSpc>
              <a:buFont typeface="Wingdings" panose="05000000000000000000" pitchFamily="2" charset="2"/>
              <a:buChar char="v"/>
            </a:pPr>
            <a:r>
              <a:rPr lang="en-US" i="0" dirty="0">
                <a:solidFill>
                  <a:srgbClr val="0F1115"/>
                </a:solidFill>
                <a:effectLst/>
                <a:latin typeface="quote-cjk-patch"/>
              </a:rPr>
              <a:t>To effectively address this issue, financial institutions should implement techniques for bias detection and mitigation. This includes analyzing AI models for potential biases, considering alternative data sources, and deploying fairness-aware algorithms. Regular monitoring and auditing of AI systems are essential to ensure fairness and prevent potential harm.</a:t>
            </a:r>
            <a:r>
              <a:rPr lang="ar-YE" dirty="0">
                <a:solidFill>
                  <a:srgbClr val="000000"/>
                </a:solidFill>
                <a:latin typeface="QuaySansITCPro-Book"/>
              </a:rPr>
              <a:t> </a:t>
            </a:r>
            <a:endParaRPr lang="en-US" dirty="0">
              <a:solidFill>
                <a:srgbClr val="000000"/>
              </a:solidFill>
              <a:latin typeface="QuaySansITCPro-Book"/>
            </a:endParaRPr>
          </a:p>
        </p:txBody>
      </p:sp>
    </p:spTree>
    <p:extLst>
      <p:ext uri="{BB962C8B-B14F-4D97-AF65-F5344CB8AC3E}">
        <p14:creationId xmlns:p14="http://schemas.microsoft.com/office/powerpoint/2010/main" val="133097154"/>
      </p:ext>
    </p:extLst>
  </p:cSld>
  <p:clrMapOvr>
    <a:masterClrMapping/>
  </p:clrMapOvr>
  <mc:AlternateContent xmlns:mc="http://schemas.openxmlformats.org/markup-compatibility/2006" xmlns:p14="http://schemas.microsoft.com/office/powerpoint/2010/main">
    <mc:Choice Requires="p14">
      <p:transition spd="slow" p14:dur="2000" advTm="86600"/>
    </mc:Choice>
    <mc:Fallback xmlns="">
      <p:transition spd="slow" advTm="866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EBF10-2590-FA35-1BF3-1337D7157C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CD4199D-1E74-7935-3354-ADB015F30EB4}"/>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E0302CD-5B9A-8FFE-2DE7-2D7C684160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F6E12646-3201-C54B-FAFD-23E7B4F95C90}"/>
              </a:ext>
            </a:extLst>
          </p:cNvPr>
          <p:cNvSpPr txBox="1"/>
          <p:nvPr/>
        </p:nvSpPr>
        <p:spPr>
          <a:xfrm>
            <a:off x="5800725" y="1663361"/>
            <a:ext cx="6258469" cy="5032147"/>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3- قابلية التفسير والشفافية</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غالبًا ما تعمل خوارزميات الذكاء الاصطناعي ضمن بيئات معقدة يصعب فهمها، مما يجعل من الصعب استيعاب المنطق الكامن وراء قراراتها. ومع ذلك، تُعَدُّ قابلية تفسير قرارات الذكاء الاصطناعي وشرحها ضرورة قصوى في إدارة المخاطر لضمان الامتثال للوائح التنظيمية، والحفاظ على الشفافية، وكسب ثقة أصحاب المصلحة</a:t>
            </a:r>
            <a:endParaRPr lang="en-US" sz="2400" dirty="0">
              <a:latin typeface="Traditional Arabic" panose="02020603050405020304" pitchFamily="18" charset="-78"/>
              <a:cs typeface="Traditional Arabic" panose="02020603050405020304" pitchFamily="18" charset="-78"/>
            </a:endParaRP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يجب أن يكون تطوير نماذج ذكاء اصطناعي قابلة للتفسير وقادرة على تقديم أسباب لأفعالها أولوية للمؤسسات المالية.</a:t>
            </a:r>
          </a:p>
          <a:p>
            <a:pPr marL="342900" indent="-342900" algn="r" rtl="1">
              <a:lnSpc>
                <a:spcPct val="150000"/>
              </a:lnSpc>
              <a:buFont typeface="Wingdings" panose="05000000000000000000" pitchFamily="2" charset="2"/>
              <a:buChar char="v"/>
            </a:pPr>
            <a:endParaRPr lang="ar-YE" sz="2400" b="1"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D89AA046-531D-EC33-BDE0-09809D26F9D2}"/>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E559FD28-C58F-D98B-8088-AE83D08DB614}"/>
              </a:ext>
            </a:extLst>
          </p:cNvPr>
          <p:cNvSpPr txBox="1"/>
          <p:nvPr/>
        </p:nvSpPr>
        <p:spPr>
          <a:xfrm>
            <a:off x="132807" y="1832785"/>
            <a:ext cx="5582193" cy="4619854"/>
          </a:xfrm>
          <a:prstGeom prst="rect">
            <a:avLst/>
          </a:prstGeom>
          <a:noFill/>
        </p:spPr>
        <p:txBody>
          <a:bodyPr wrap="square">
            <a:spAutoFit/>
          </a:bodyPr>
          <a:lstStyle/>
          <a:p>
            <a:pPr>
              <a:lnSpc>
                <a:spcPct val="150000"/>
              </a:lnSpc>
            </a:pPr>
            <a:r>
              <a:rPr lang="en-US" b="1" dirty="0">
                <a:solidFill>
                  <a:srgbClr val="0F1115"/>
                </a:solidFill>
                <a:latin typeface="quote-cjk-patch"/>
              </a:rPr>
              <a:t>3- </a:t>
            </a:r>
            <a:r>
              <a:rPr lang="en-US" b="1" i="0" dirty="0">
                <a:solidFill>
                  <a:srgbClr val="0F1115"/>
                </a:solidFill>
                <a:effectLst/>
                <a:latin typeface="quote-cjk-patch"/>
              </a:rPr>
              <a:t>Interpretability and Explainability</a:t>
            </a:r>
          </a:p>
          <a:p>
            <a:pPr marL="285750" indent="-285750">
              <a:lnSpc>
                <a:spcPct val="150000"/>
              </a:lnSpc>
              <a:buFont typeface="Wingdings" panose="05000000000000000000" pitchFamily="2" charset="2"/>
              <a:buChar char="v"/>
            </a:pPr>
            <a:r>
              <a:rPr lang="en-US" dirty="0">
                <a:solidFill>
                  <a:srgbClr val="0F1115"/>
                </a:solidFill>
                <a:latin typeface="quote-cjk-patch"/>
              </a:rPr>
              <a:t>AI algorithms often operate in complex environments, making it difficult to understand the reasoning behind their decisions. However, interpretability and explainability are crucial in risk management to ensure regulatory compliance, maintain transparency, and build stakeholder trust. </a:t>
            </a:r>
          </a:p>
          <a:p>
            <a:pPr marL="285750" indent="-285750">
              <a:lnSpc>
                <a:spcPct val="150000"/>
              </a:lnSpc>
              <a:buFont typeface="Wingdings" panose="05000000000000000000" pitchFamily="2" charset="2"/>
              <a:buChar char="v"/>
            </a:pPr>
            <a:r>
              <a:rPr lang="en-US" dirty="0">
                <a:solidFill>
                  <a:srgbClr val="0F1115"/>
                </a:solidFill>
                <a:latin typeface="quote-cjk-patch"/>
              </a:rPr>
              <a:t>Developing interpretable AI models that can provide clear explanations for their actions should be a priority for financial institutions.</a:t>
            </a:r>
          </a:p>
          <a:p>
            <a:pPr marL="285750" indent="-285750">
              <a:lnSpc>
                <a:spcPct val="150000"/>
              </a:lnSpc>
              <a:buFont typeface="Wingdings" panose="05000000000000000000" pitchFamily="2" charset="2"/>
              <a:buChar char="v"/>
            </a:pPr>
            <a:endParaRPr lang="en-US" b="1" i="0" dirty="0">
              <a:solidFill>
                <a:srgbClr val="0F1115"/>
              </a:solidFill>
              <a:effectLst/>
              <a:latin typeface="quote-cjk-patch"/>
            </a:endParaRPr>
          </a:p>
        </p:txBody>
      </p:sp>
    </p:spTree>
    <p:extLst>
      <p:ext uri="{BB962C8B-B14F-4D97-AF65-F5344CB8AC3E}">
        <p14:creationId xmlns:p14="http://schemas.microsoft.com/office/powerpoint/2010/main" val="2221440578"/>
      </p:ext>
    </p:extLst>
  </p:cSld>
  <p:clrMapOvr>
    <a:masterClrMapping/>
  </p:clrMapOvr>
  <mc:AlternateContent xmlns:mc="http://schemas.openxmlformats.org/markup-compatibility/2006" xmlns:p14="http://schemas.microsoft.com/office/powerpoint/2010/main">
    <mc:Choice Requires="p14">
      <p:transition spd="slow" p14:dur="2000" advTm="75125"/>
    </mc:Choice>
    <mc:Fallback xmlns="">
      <p:transition spd="slow" advTm="7512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5BDD7-5F00-7BAE-B5BF-CCAE330A5B9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37BDE08-8155-F46B-E305-B32D0AF7AFB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1436BD3-4907-CEE1-F022-ED6D670CCD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97D966DA-F82D-4161-052C-86BBC9760EAD}"/>
              </a:ext>
            </a:extLst>
          </p:cNvPr>
          <p:cNvSpPr txBox="1"/>
          <p:nvPr/>
        </p:nvSpPr>
        <p:spPr>
          <a:xfrm>
            <a:off x="5800725" y="1663361"/>
            <a:ext cx="6258469" cy="4478149"/>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4- التكامل مع الأنظمة المُنشأة مسبقاً</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قد يمثل دمج أنظمة إدارة المخاطر القائمة على الذكاء الاصطناعي مع البنية التحتية الحالية والأنظمة القديمة مهمةً صعبة. يتعين على المؤسسات تخطيط عملية التكامل وتصميمها بدقة لضمان التوافق، وسير البيانات، وقابلية التشغيل البيني للنظام. </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من الضروري وجود تواصل وثيق بين أقسام إدارة المخاطر وفرق تكنولوجيا المعلومات وخبراء الذكاء الاصطناعي لمعالجة تحديات التكامل على النحو المناسب</a:t>
            </a:r>
          </a:p>
        </p:txBody>
      </p:sp>
      <p:sp>
        <p:nvSpPr>
          <p:cNvPr id="2" name="TextBox 1">
            <a:extLst>
              <a:ext uri="{FF2B5EF4-FFF2-40B4-BE49-F238E27FC236}">
                <a16:creationId xmlns:a16="http://schemas.microsoft.com/office/drawing/2014/main" id="{BEDEE9E8-5704-C70A-C689-7CAB4BF73D71}"/>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973D1EC-48EC-E344-0BA7-9EF413BD99CF}"/>
              </a:ext>
            </a:extLst>
          </p:cNvPr>
          <p:cNvSpPr txBox="1"/>
          <p:nvPr/>
        </p:nvSpPr>
        <p:spPr>
          <a:xfrm>
            <a:off x="180431" y="1610745"/>
            <a:ext cx="5620294" cy="5122941"/>
          </a:xfrm>
          <a:prstGeom prst="rect">
            <a:avLst/>
          </a:prstGeom>
          <a:noFill/>
        </p:spPr>
        <p:txBody>
          <a:bodyPr wrap="square">
            <a:spAutoFit/>
          </a:bodyPr>
          <a:lstStyle/>
          <a:p>
            <a:pPr>
              <a:lnSpc>
                <a:spcPct val="150000"/>
              </a:lnSpc>
            </a:pPr>
            <a:r>
              <a:rPr lang="en-US" sz="2000" b="1" i="0" dirty="0">
                <a:solidFill>
                  <a:srgbClr val="0F1115"/>
                </a:solidFill>
                <a:effectLst/>
                <a:latin typeface="quote-cjk-patch"/>
              </a:rPr>
              <a:t>4- Integration with Previously Deployed Systems</a:t>
            </a:r>
          </a:p>
          <a:p>
            <a:pPr marL="342900" indent="-342900">
              <a:lnSpc>
                <a:spcPct val="150000"/>
              </a:lnSpc>
              <a:buFont typeface="Wingdings" panose="05000000000000000000" pitchFamily="2" charset="2"/>
              <a:buChar char="v"/>
            </a:pPr>
            <a:r>
              <a:rPr lang="en-US" sz="2000" i="0" dirty="0">
                <a:solidFill>
                  <a:srgbClr val="0F1115"/>
                </a:solidFill>
                <a:effectLst/>
                <a:latin typeface="quote-cjk-patch"/>
              </a:rPr>
              <a:t>Integrating AI-based risk management systems with existing infrastructure and legacy systems can be a challenging task. Institutions must meticulously plan and design the integration process to ensure compatibility, data flow, and system interoperability. </a:t>
            </a:r>
            <a:endParaRPr lang="ar-YE" sz="2000" i="0" dirty="0">
              <a:solidFill>
                <a:srgbClr val="0F1115"/>
              </a:solidFill>
              <a:effectLst/>
              <a:latin typeface="quote-cjk-patch"/>
            </a:endParaRPr>
          </a:p>
          <a:p>
            <a:pPr marL="342900" indent="-342900">
              <a:lnSpc>
                <a:spcPct val="150000"/>
              </a:lnSpc>
              <a:buFont typeface="Wingdings" panose="05000000000000000000" pitchFamily="2" charset="2"/>
              <a:buChar char="v"/>
            </a:pPr>
            <a:r>
              <a:rPr lang="en-US" sz="2000" i="0" dirty="0">
                <a:solidFill>
                  <a:srgbClr val="0F1115"/>
                </a:solidFill>
                <a:effectLst/>
                <a:latin typeface="quote-cjk-patch"/>
              </a:rPr>
              <a:t>Close communication between risk management departments, IT teams, and AI experts is essential to properly address integration challenges.</a:t>
            </a:r>
          </a:p>
        </p:txBody>
      </p:sp>
    </p:spTree>
    <p:extLst>
      <p:ext uri="{BB962C8B-B14F-4D97-AF65-F5344CB8AC3E}">
        <p14:creationId xmlns:p14="http://schemas.microsoft.com/office/powerpoint/2010/main" val="4145295695"/>
      </p:ext>
    </p:extLst>
  </p:cSld>
  <p:clrMapOvr>
    <a:masterClrMapping/>
  </p:clrMapOvr>
  <mc:AlternateContent xmlns:mc="http://schemas.openxmlformats.org/markup-compatibility/2006" xmlns:p14="http://schemas.microsoft.com/office/powerpoint/2010/main">
    <mc:Choice Requires="p14">
      <p:transition spd="slow" p14:dur="2000" advTm="120188"/>
    </mc:Choice>
    <mc:Fallback xmlns="">
      <p:transition spd="slow" advTm="12018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175F1-9B7E-AAE4-213D-DDF55463273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FB88FD1-482B-727E-C277-5B3013D647F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8752FBD-C2B7-E78E-F951-AE1CFB1F81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73934065-6CBE-8F74-082D-1A867648919B}"/>
              </a:ext>
            </a:extLst>
          </p:cNvPr>
          <p:cNvSpPr txBox="1"/>
          <p:nvPr/>
        </p:nvSpPr>
        <p:spPr>
          <a:xfrm>
            <a:off x="5876925" y="1663361"/>
            <a:ext cx="6182269" cy="4478149"/>
          </a:xfrm>
          <a:prstGeom prst="rect">
            <a:avLst/>
          </a:prstGeom>
          <a:noFill/>
        </p:spPr>
        <p:txBody>
          <a:bodyPr wrap="square">
            <a:spAutoFit/>
          </a:bodyPr>
          <a:lstStyle/>
          <a:p>
            <a:pPr algn="r" rtl="1">
              <a:lnSpc>
                <a:spcPct val="150000"/>
              </a:lnSpc>
            </a:pPr>
            <a:r>
              <a:rPr lang="en-US" sz="2400" b="1" dirty="0">
                <a:latin typeface="Traditional Arabic" panose="02020603050405020304" pitchFamily="18" charset="-78"/>
                <a:cs typeface="Traditional Arabic" panose="02020603050405020304" pitchFamily="18" charset="-78"/>
              </a:rPr>
              <a:t>- 5</a:t>
            </a:r>
            <a:r>
              <a:rPr lang="ar-YE" sz="2400" b="1" dirty="0">
                <a:latin typeface="Traditional Arabic" panose="02020603050405020304" pitchFamily="18" charset="-78"/>
                <a:cs typeface="Traditional Arabic" panose="02020603050405020304" pitchFamily="18" charset="-78"/>
              </a:rPr>
              <a:t>فجوة المواهب والمهارات</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يتطلب تطبيق الذكاء الاصطناعي في إدارة المخاطر توظيف متخصصين مدربين لديهم فهم عميق لأساليب الذكاء الاصطناعي وأساسيات إدارة المخاطر، بالإضافة إلى خبرة واسعة في العمل. </a:t>
            </a:r>
          </a:p>
          <a:p>
            <a:pPr marL="342900" indent="-342900" algn="r" rtl="1">
              <a:lnSpc>
                <a:spcPct val="150000"/>
              </a:lnSpc>
              <a:buFont typeface="Wingdings" panose="05000000000000000000" pitchFamily="2" charset="2"/>
              <a:buChar char="v"/>
            </a:pPr>
            <a:r>
              <a:rPr lang="ar-YE" sz="2400" dirty="0">
                <a:latin typeface="Traditional Arabic" panose="02020603050405020304" pitchFamily="18" charset="-78"/>
                <a:cs typeface="Traditional Arabic" panose="02020603050405020304" pitchFamily="18" charset="-78"/>
              </a:rPr>
              <a:t>لسد فجوة المواهب والمهارات، يجب على المؤسسات الاستثمار في تدريب الموظفين الحاليين وتطوير مهاراتهم. يمكن المساعدة في تطوير قدرات الذكاء الاصطناعي المتخصصة التي تنطبق على إدارة المخاطر من خلال التعاون مع المؤسسات الأكاديمية ومجموعات الصناعة وخبراء الذكاء الاصطناعي.</a:t>
            </a:r>
          </a:p>
        </p:txBody>
      </p:sp>
      <p:sp>
        <p:nvSpPr>
          <p:cNvPr id="2" name="TextBox 1">
            <a:extLst>
              <a:ext uri="{FF2B5EF4-FFF2-40B4-BE49-F238E27FC236}">
                <a16:creationId xmlns:a16="http://schemas.microsoft.com/office/drawing/2014/main" id="{95F2CA6A-FC24-F9FF-EEA6-FA7E1762B096}"/>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5CE65916-70BC-1CCC-C6EC-781B7DE7AC40}"/>
              </a:ext>
            </a:extLst>
          </p:cNvPr>
          <p:cNvSpPr txBox="1"/>
          <p:nvPr/>
        </p:nvSpPr>
        <p:spPr>
          <a:xfrm>
            <a:off x="132805" y="1660155"/>
            <a:ext cx="5839369" cy="4619854"/>
          </a:xfrm>
          <a:prstGeom prst="rect">
            <a:avLst/>
          </a:prstGeom>
          <a:noFill/>
        </p:spPr>
        <p:txBody>
          <a:bodyPr wrap="square">
            <a:spAutoFit/>
          </a:bodyPr>
          <a:lstStyle/>
          <a:p>
            <a:pPr>
              <a:lnSpc>
                <a:spcPct val="150000"/>
              </a:lnSpc>
            </a:pPr>
            <a:r>
              <a:rPr lang="en-US" b="1" i="0" dirty="0">
                <a:solidFill>
                  <a:srgbClr val="0F1115"/>
                </a:solidFill>
                <a:effectLst/>
                <a:latin typeface="quote-cjk-patch"/>
              </a:rPr>
              <a:t>5- Talent and Skill Gap</a:t>
            </a:r>
            <a:endParaRPr lang="en-US" dirty="0">
              <a:solidFill>
                <a:srgbClr val="0F1115"/>
              </a:solidFill>
              <a:latin typeface="quote-cjk-patch"/>
            </a:endParaRPr>
          </a:p>
          <a:p>
            <a:pPr marL="285750" indent="-285750">
              <a:lnSpc>
                <a:spcPct val="150000"/>
              </a:lnSpc>
              <a:buFont typeface="Wingdings" panose="05000000000000000000" pitchFamily="2" charset="2"/>
              <a:buChar char="v"/>
            </a:pPr>
            <a:r>
              <a:rPr lang="en-US" dirty="0">
                <a:solidFill>
                  <a:srgbClr val="0F1115"/>
                </a:solidFill>
                <a:latin typeface="quote-cjk-patch"/>
              </a:rPr>
              <a:t>Applying artificial intelligence in risk management requires hiring trained specialists with an in-depth understanding of AI methods, the fundamentals of risk management, and extensive experience working in the financial sector. </a:t>
            </a:r>
            <a:endParaRPr lang="ar-YE" dirty="0">
              <a:solidFill>
                <a:srgbClr val="0F1115"/>
              </a:solidFill>
              <a:latin typeface="quote-cjk-patch"/>
            </a:endParaRPr>
          </a:p>
          <a:p>
            <a:pPr marL="285750" indent="-285750">
              <a:lnSpc>
                <a:spcPct val="150000"/>
              </a:lnSpc>
              <a:buFont typeface="Wingdings" panose="05000000000000000000" pitchFamily="2" charset="2"/>
              <a:buChar char="v"/>
            </a:pPr>
            <a:r>
              <a:rPr lang="en-US" dirty="0">
                <a:solidFill>
                  <a:srgbClr val="0F1115"/>
                </a:solidFill>
                <a:latin typeface="quote-cjk-patch"/>
              </a:rPr>
              <a:t>To bridge the talent and skill gap, institutions should invest in training and upskilling their existing workforce. Developing specialized AI capabilities relevant to risk management can be aided through collaborations with academic institutions, industry groups, and AI experts.</a:t>
            </a:r>
            <a:endParaRPr lang="en-US" b="1" i="0" dirty="0">
              <a:solidFill>
                <a:srgbClr val="0F1115"/>
              </a:solidFill>
              <a:effectLst/>
              <a:latin typeface="quote-cjk-patch"/>
            </a:endParaRPr>
          </a:p>
        </p:txBody>
      </p:sp>
    </p:spTree>
    <p:extLst>
      <p:ext uri="{BB962C8B-B14F-4D97-AF65-F5344CB8AC3E}">
        <p14:creationId xmlns:p14="http://schemas.microsoft.com/office/powerpoint/2010/main" val="2909176222"/>
      </p:ext>
    </p:extLst>
  </p:cSld>
  <p:clrMapOvr>
    <a:masterClrMapping/>
  </p:clrMapOvr>
  <mc:AlternateContent xmlns:mc="http://schemas.openxmlformats.org/markup-compatibility/2006" xmlns:p14="http://schemas.microsoft.com/office/powerpoint/2010/main">
    <mc:Choice Requires="p14">
      <p:transition spd="slow" p14:dur="2000" advTm="142572"/>
    </mc:Choice>
    <mc:Fallback xmlns="">
      <p:transition spd="slow" advTm="14257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48F2B-D1D2-4886-FAD1-26B10AAA411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B259D69-97BD-7628-3D4C-9CF96A1CDDAC}"/>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B82699E-358E-B9EB-31C5-5CC41045AE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04EA9BAE-6A05-1FF4-4C4B-7ED1EE53069F}"/>
              </a:ext>
            </a:extLst>
          </p:cNvPr>
          <p:cNvSpPr txBox="1"/>
          <p:nvPr/>
        </p:nvSpPr>
        <p:spPr>
          <a:xfrm>
            <a:off x="6162675" y="1663361"/>
            <a:ext cx="5674679" cy="3924151"/>
          </a:xfrm>
          <a:prstGeom prst="rect">
            <a:avLst/>
          </a:prstGeom>
          <a:noFill/>
        </p:spPr>
        <p:txBody>
          <a:bodyPr wrap="square">
            <a:spAutoFit/>
          </a:bodyPr>
          <a:lstStyle/>
          <a:p>
            <a:pPr algn="r" rtl="1">
              <a:lnSpc>
                <a:spcPct val="150000"/>
              </a:lnSpc>
            </a:pPr>
            <a:r>
              <a:rPr lang="en-US" sz="2400" b="1" dirty="0">
                <a:latin typeface="Traditional Arabic" panose="02020603050405020304" pitchFamily="18" charset="-78"/>
                <a:cs typeface="Traditional Arabic" panose="02020603050405020304" pitchFamily="18" charset="-78"/>
              </a:rPr>
              <a:t>6 </a:t>
            </a:r>
            <a:r>
              <a:rPr lang="ar-YE" sz="2400" b="1" dirty="0">
                <a:latin typeface="Traditional Arabic" panose="02020603050405020304" pitchFamily="18" charset="-78"/>
                <a:cs typeface="Traditional Arabic" panose="02020603050405020304" pitchFamily="18" charset="-78"/>
              </a:rPr>
              <a:t>-الاعتبارات التنظيمية والامتثال</a:t>
            </a:r>
          </a:p>
          <a:p>
            <a:pPr algn="r" rtl="1">
              <a:lnSpc>
                <a:spcPct val="150000"/>
              </a:lnSpc>
            </a:pPr>
            <a:r>
              <a:rPr lang="ar-YE" sz="2400" dirty="0">
                <a:latin typeface="Traditional Arabic" panose="02020603050405020304" pitchFamily="18" charset="-78"/>
                <a:cs typeface="Traditional Arabic" panose="02020603050405020304" pitchFamily="18" charset="-78"/>
              </a:rPr>
              <a:t>يجب أن يلتزم تطبيق الذكاء الاصطناعي في إدارة المخاطر بجميع اللوائح التنظيمية ومعايير الامتثال. على المؤسسات أن تنتبه عن كثب إلى القواعد المعمول بها وأن تشارك بنشاط في عمليات الهيئات التنظيمية ذات الصلة لضمان أن أنظمة إدارة المخاطر القائمة على الذكاء الاصطناعي لديها تتوافق مع اللوائح ذات الصلة. </a:t>
            </a:r>
          </a:p>
          <a:p>
            <a:pPr marL="342900" indent="-342900" algn="r" rtl="1">
              <a:lnSpc>
                <a:spcPct val="150000"/>
              </a:lnSpc>
              <a:buFont typeface="Wingdings" panose="05000000000000000000" pitchFamily="2" charset="2"/>
              <a:buChar char="v"/>
            </a:pPr>
            <a:endParaRPr lang="ar-YE" sz="2400" b="1"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5CE5639C-B1A5-D383-11C6-328EEC14D4CC}"/>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5D12268E-6F23-1251-52DF-9919F153ACDD}"/>
              </a:ext>
            </a:extLst>
          </p:cNvPr>
          <p:cNvSpPr txBox="1"/>
          <p:nvPr/>
        </p:nvSpPr>
        <p:spPr>
          <a:xfrm>
            <a:off x="428625" y="1742320"/>
            <a:ext cx="5457825" cy="3373359"/>
          </a:xfrm>
          <a:prstGeom prst="rect">
            <a:avLst/>
          </a:prstGeom>
          <a:noFill/>
        </p:spPr>
        <p:txBody>
          <a:bodyPr wrap="square">
            <a:spAutoFit/>
          </a:bodyPr>
          <a:lstStyle/>
          <a:p>
            <a:pPr>
              <a:lnSpc>
                <a:spcPct val="150000"/>
              </a:lnSpc>
            </a:pPr>
            <a:r>
              <a:rPr lang="en-US" b="1" i="0" dirty="0">
                <a:solidFill>
                  <a:srgbClr val="0F1115"/>
                </a:solidFill>
                <a:effectLst/>
                <a:latin typeface="quote-cjk-patch"/>
              </a:rPr>
              <a:t>6- Regulatory and Compliance Considerations</a:t>
            </a:r>
            <a:endParaRPr lang="en-US" dirty="0">
              <a:solidFill>
                <a:srgbClr val="0F1115"/>
              </a:solidFill>
              <a:latin typeface="quote-cjk-patch"/>
            </a:endParaRPr>
          </a:p>
          <a:p>
            <a:pPr>
              <a:lnSpc>
                <a:spcPct val="150000"/>
              </a:lnSpc>
            </a:pPr>
            <a:r>
              <a:rPr lang="en-US" dirty="0">
                <a:solidFill>
                  <a:srgbClr val="0F1115"/>
                </a:solidFill>
                <a:latin typeface="quote-cjk-patch"/>
              </a:rPr>
              <a:t>The application of AI in risk management must comply with all regulatory requirements and compliance standards. Institutions</a:t>
            </a:r>
            <a:r>
              <a:rPr lang="ar-YE" dirty="0">
                <a:solidFill>
                  <a:srgbClr val="0F1115"/>
                </a:solidFill>
                <a:latin typeface="quote-cjk-patch"/>
              </a:rPr>
              <a:t> </a:t>
            </a:r>
            <a:r>
              <a:rPr lang="en-US" dirty="0">
                <a:solidFill>
                  <a:srgbClr val="0F1115"/>
                </a:solidFill>
                <a:latin typeface="quote-cjk-patch"/>
              </a:rPr>
              <a:t> should pay close attention to applicable rules and actively engage with relevant regulatory bodies to ensure their AI-based risk management systems align with pertinent regulations.</a:t>
            </a:r>
          </a:p>
          <a:p>
            <a:pPr>
              <a:lnSpc>
                <a:spcPct val="150000"/>
              </a:lnSpc>
            </a:pPr>
            <a:endParaRPr lang="en-US" dirty="0">
              <a:solidFill>
                <a:srgbClr val="0F1115"/>
              </a:solidFill>
              <a:latin typeface="quote-cjk-patch"/>
            </a:endParaRPr>
          </a:p>
        </p:txBody>
      </p:sp>
    </p:spTree>
    <p:extLst>
      <p:ext uri="{BB962C8B-B14F-4D97-AF65-F5344CB8AC3E}">
        <p14:creationId xmlns:p14="http://schemas.microsoft.com/office/powerpoint/2010/main" val="2443971042"/>
      </p:ext>
    </p:extLst>
  </p:cSld>
  <p:clrMapOvr>
    <a:masterClrMapping/>
  </p:clrMapOvr>
  <mc:AlternateContent xmlns:mc="http://schemas.openxmlformats.org/markup-compatibility/2006" xmlns:p14="http://schemas.microsoft.com/office/powerpoint/2010/main">
    <mc:Choice Requires="p14">
      <p:transition spd="slow" p14:dur="2000" advTm="81913"/>
    </mc:Choice>
    <mc:Fallback xmlns="">
      <p:transition spd="slow" advTm="8191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655D4-95AE-2D02-EBC9-60EDA247237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E7FEDF2-C388-FF6C-67E9-FD813C99881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5EF2145-3222-0C6D-CB11-F77CC26F06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A545686-EFBD-3D74-402B-DA55B072CFB3}"/>
              </a:ext>
            </a:extLst>
          </p:cNvPr>
          <p:cNvSpPr txBox="1"/>
          <p:nvPr/>
        </p:nvSpPr>
        <p:spPr>
          <a:xfrm>
            <a:off x="6410868" y="1524958"/>
            <a:ext cx="5648326" cy="4666662"/>
          </a:xfrm>
          <a:prstGeom prst="rect">
            <a:avLst/>
          </a:prstGeom>
          <a:noFill/>
        </p:spPr>
        <p:txBody>
          <a:bodyPr wrap="square">
            <a:spAutoFit/>
          </a:bodyPr>
          <a:lstStyle/>
          <a:p>
            <a:pPr algn="r" rtl="1">
              <a:lnSpc>
                <a:spcPct val="150000"/>
              </a:lnSpc>
            </a:pPr>
            <a:r>
              <a:rPr lang="en-US" sz="2400" b="1" dirty="0">
                <a:latin typeface="Traditional Arabic" panose="02020603050405020304" pitchFamily="18" charset="-78"/>
                <a:cs typeface="Traditional Arabic" panose="02020603050405020304" pitchFamily="18" charset="-78"/>
              </a:rPr>
              <a:t>- 7</a:t>
            </a:r>
            <a:r>
              <a:rPr lang="ar-YE" sz="2400" b="1" dirty="0">
                <a:latin typeface="Traditional Arabic" panose="02020603050405020304" pitchFamily="18" charset="-78"/>
                <a:cs typeface="Traditional Arabic" panose="02020603050405020304" pitchFamily="18" charset="-78"/>
              </a:rPr>
              <a:t>الإختبارات والتحققات الموثوقة</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من الضروري إجراء اختبارات شاملة وتحقيقات دقيقة على أنظمة إدارة المخاطر القائمة على الذكاء الاصطناعي قبل نشرها في بيئة الإنتاج، وذلك لضمان دقتها وموثوقيتها وكفاءتها.</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 يجب إجراء اختبارات صارمة لتقييم أداء نماذج الذكاء الاصطناعي، وفحص قوتها في مواجهة سيناريوهات متنوعة، والتحقق من مخرجاتها مقابل معايير ثابتة أو بيانات تاريخية. كما يجب أن تأخذ إجراءات التحقق في الاعتبار ثبات النموذج، وقدرته التنبؤية، وإمكانياته في التعميم؛ لضمان دقة النماذج عند تطبيقها على الواقع </a:t>
            </a:r>
          </a:p>
        </p:txBody>
      </p:sp>
      <p:sp>
        <p:nvSpPr>
          <p:cNvPr id="2" name="TextBox 1">
            <a:extLst>
              <a:ext uri="{FF2B5EF4-FFF2-40B4-BE49-F238E27FC236}">
                <a16:creationId xmlns:a16="http://schemas.microsoft.com/office/drawing/2014/main" id="{BDBEEC93-CFFC-BFEF-13E6-49D8660522DA}"/>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E9A833AB-DAD1-4163-6667-DD838034D25A}"/>
              </a:ext>
            </a:extLst>
          </p:cNvPr>
          <p:cNvSpPr txBox="1"/>
          <p:nvPr/>
        </p:nvSpPr>
        <p:spPr>
          <a:xfrm>
            <a:off x="132806" y="1610745"/>
            <a:ext cx="6210844" cy="4760790"/>
          </a:xfrm>
          <a:prstGeom prst="rect">
            <a:avLst/>
          </a:prstGeom>
          <a:noFill/>
        </p:spPr>
        <p:txBody>
          <a:bodyPr wrap="square">
            <a:spAutoFit/>
          </a:bodyPr>
          <a:lstStyle/>
          <a:p>
            <a:pPr>
              <a:lnSpc>
                <a:spcPct val="150000"/>
              </a:lnSpc>
            </a:pPr>
            <a:r>
              <a:rPr lang="en-US" sz="1700" b="1" i="0" dirty="0">
                <a:solidFill>
                  <a:srgbClr val="0F1115"/>
                </a:solidFill>
                <a:effectLst/>
                <a:latin typeface="quote-cjk-patch"/>
              </a:rPr>
              <a:t>7- Reliable Testing and Validation</a:t>
            </a:r>
          </a:p>
          <a:p>
            <a:pPr marL="285750" indent="-285750">
              <a:lnSpc>
                <a:spcPct val="150000"/>
              </a:lnSpc>
              <a:buFont typeface="Wingdings" panose="05000000000000000000" pitchFamily="2" charset="2"/>
              <a:buChar char="v"/>
            </a:pPr>
            <a:r>
              <a:rPr lang="en-US" sz="1700" dirty="0">
                <a:solidFill>
                  <a:srgbClr val="0F1115"/>
                </a:solidFill>
                <a:latin typeface="quote-cjk-patch"/>
              </a:rPr>
              <a:t>It is crucial to conduct comprehensive testing and rigorous validation on AI-based risk management systems before deploying them in a production environment to ensure their accuracy, reliability, and efficiency.</a:t>
            </a:r>
            <a:endParaRPr lang="ar-YE" sz="1700" dirty="0">
              <a:solidFill>
                <a:srgbClr val="0F1115"/>
              </a:solidFill>
              <a:latin typeface="quote-cjk-patch"/>
            </a:endParaRPr>
          </a:p>
          <a:p>
            <a:pPr marL="285750" indent="-285750">
              <a:lnSpc>
                <a:spcPct val="150000"/>
              </a:lnSpc>
              <a:buFont typeface="Wingdings" panose="05000000000000000000" pitchFamily="2" charset="2"/>
              <a:buChar char="v"/>
            </a:pPr>
            <a:r>
              <a:rPr lang="en-US" sz="1700" dirty="0">
                <a:solidFill>
                  <a:srgbClr val="0F1115"/>
                </a:solidFill>
                <a:latin typeface="quote-cjk-patch"/>
              </a:rPr>
              <a:t> Rigorous testing should be performed to evaluate the performance of AI models, examine their robustness against various scenarios, and validate their outputs against established benchmarks or historical data. Furthermore, validation procedures must take into account model stability, predictive power, and generalization capabilities to ensure the models are accurate when applied to real-world scenarios.</a:t>
            </a:r>
          </a:p>
        </p:txBody>
      </p:sp>
    </p:spTree>
    <p:extLst>
      <p:ext uri="{BB962C8B-B14F-4D97-AF65-F5344CB8AC3E}">
        <p14:creationId xmlns:p14="http://schemas.microsoft.com/office/powerpoint/2010/main" val="57761510"/>
      </p:ext>
    </p:extLst>
  </p:cSld>
  <p:clrMapOvr>
    <a:masterClrMapping/>
  </p:clrMapOvr>
  <mc:AlternateContent xmlns:mc="http://schemas.openxmlformats.org/markup-compatibility/2006" xmlns:p14="http://schemas.microsoft.com/office/powerpoint/2010/main">
    <mc:Choice Requires="p14">
      <p:transition spd="slow" p14:dur="2000" advTm="111139"/>
    </mc:Choice>
    <mc:Fallback xmlns="">
      <p:transition spd="slow" advTm="11113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8EF5B-55BF-B4B6-905E-474BF18790E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ABA82EA-8D45-5FA0-3BEC-2A09C034939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BDB0EDC-45DB-0CE8-CD38-947203E95E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4F09D7CD-A1FE-3AC8-E4BD-396EAFC81227}"/>
              </a:ext>
            </a:extLst>
          </p:cNvPr>
          <p:cNvSpPr txBox="1"/>
          <p:nvPr/>
        </p:nvSpPr>
        <p:spPr>
          <a:xfrm>
            <a:off x="6543674" y="1683507"/>
            <a:ext cx="5648326" cy="4666662"/>
          </a:xfrm>
          <a:prstGeom prst="rect">
            <a:avLst/>
          </a:prstGeom>
          <a:noFill/>
        </p:spPr>
        <p:txBody>
          <a:bodyPr wrap="square">
            <a:spAutoFit/>
          </a:bodyPr>
          <a:lstStyle/>
          <a:p>
            <a:pPr algn="r" rtl="1">
              <a:lnSpc>
                <a:spcPct val="150000"/>
              </a:lnSpc>
            </a:pPr>
            <a:r>
              <a:rPr lang="en-US" sz="2400" b="1" dirty="0">
                <a:latin typeface="Traditional Arabic" panose="02020603050405020304" pitchFamily="18" charset="-78"/>
                <a:cs typeface="Traditional Arabic" panose="02020603050405020304" pitchFamily="18" charset="-78"/>
              </a:rPr>
              <a:t>- 8</a:t>
            </a:r>
            <a:r>
              <a:rPr lang="ar-YE" sz="2400" b="1" dirty="0">
                <a:latin typeface="Traditional Arabic" panose="02020603050405020304" pitchFamily="18" charset="-78"/>
                <a:cs typeface="Traditional Arabic" panose="02020603050405020304" pitchFamily="18" charset="-78"/>
              </a:rPr>
              <a:t>المراقبة المستمرة وجهود التحسين</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من الضروري إجراء مراقبة مستمرة لأنظمة إدارة المخاطر القائمة على الذكاء الاصطناعي لتحديد ومعالجة مشكلات الأداء، وانحراف النموذج، والمخاطر الناشئة بمجرد ظهورها.</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 يجب أن يكون من أولويات المؤسسات إنشاء أطر مراقبة تتابع أداء نماذج الذكاء الاصطناعي، وتقييم فائدتها المستمرة، وتحديد مجالات التطوير المحتملة. كما يتطلب الأمر دورات ملاحظات منتظمة، وإعادة معايرة النماذج، وإعادة تدريبها؛ لمواكبة ديناميكيات السوق المتغيرة باستمرار ولضمان استمرار دقة وملاءمة نماذج الذكاء الاصطناعي.</a:t>
            </a:r>
          </a:p>
        </p:txBody>
      </p:sp>
      <p:sp>
        <p:nvSpPr>
          <p:cNvPr id="2" name="TextBox 1">
            <a:extLst>
              <a:ext uri="{FF2B5EF4-FFF2-40B4-BE49-F238E27FC236}">
                <a16:creationId xmlns:a16="http://schemas.microsoft.com/office/drawing/2014/main" id="{77768919-BF40-45F6-DA4D-E0AFF6E5F6A9}"/>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FCD8537F-5BDD-6082-9DE6-301158E7B645}"/>
              </a:ext>
            </a:extLst>
          </p:cNvPr>
          <p:cNvSpPr txBox="1"/>
          <p:nvPr/>
        </p:nvSpPr>
        <p:spPr>
          <a:xfrm>
            <a:off x="438150" y="1857219"/>
            <a:ext cx="5581650" cy="4368375"/>
          </a:xfrm>
          <a:prstGeom prst="rect">
            <a:avLst/>
          </a:prstGeom>
          <a:noFill/>
        </p:spPr>
        <p:txBody>
          <a:bodyPr wrap="square">
            <a:spAutoFit/>
          </a:bodyPr>
          <a:lstStyle/>
          <a:p>
            <a:pPr>
              <a:lnSpc>
                <a:spcPct val="150000"/>
              </a:lnSpc>
            </a:pPr>
            <a:r>
              <a:rPr lang="en-US" sz="1700" b="1" dirty="0">
                <a:solidFill>
                  <a:srgbClr val="0F1115"/>
                </a:solidFill>
                <a:latin typeface="quote-cjk-patch"/>
              </a:rPr>
              <a:t>8- Continuous Monitoring and Improvement Efforts</a:t>
            </a:r>
          </a:p>
          <a:p>
            <a:pPr marL="285750" indent="-285750">
              <a:lnSpc>
                <a:spcPct val="150000"/>
              </a:lnSpc>
              <a:buFont typeface="Wingdings" panose="05000000000000000000" pitchFamily="2" charset="2"/>
              <a:buChar char="v"/>
            </a:pPr>
            <a:r>
              <a:rPr lang="en-US" sz="1700" dirty="0">
                <a:solidFill>
                  <a:srgbClr val="0F1115"/>
                </a:solidFill>
                <a:latin typeface="quote-cjk-patch"/>
              </a:rPr>
              <a:t>Continuous monitoring of AI-based risk management systems is essential to identify and address performance issues, model drift, and emerging risks as they arise. </a:t>
            </a:r>
          </a:p>
          <a:p>
            <a:pPr marL="285750" indent="-285750">
              <a:lnSpc>
                <a:spcPct val="150000"/>
              </a:lnSpc>
              <a:buFont typeface="Wingdings" panose="05000000000000000000" pitchFamily="2" charset="2"/>
              <a:buChar char="v"/>
            </a:pPr>
            <a:r>
              <a:rPr lang="en-US" sz="1700" dirty="0">
                <a:solidFill>
                  <a:srgbClr val="0F1115"/>
                </a:solidFill>
                <a:latin typeface="quote-cjk-patch"/>
              </a:rPr>
              <a:t>Institutions should prioritize establishing monitoring frameworks that track the performance of AI models, assess their ongoing relevance, and identify potential areas for improvement. Regular feedback loops, model recalibration, and retraining are required to adapt to the constantly changing market dynamics and ensure that AI models remain accurate and relevant.</a:t>
            </a:r>
          </a:p>
        </p:txBody>
      </p:sp>
    </p:spTree>
    <p:extLst>
      <p:ext uri="{BB962C8B-B14F-4D97-AF65-F5344CB8AC3E}">
        <p14:creationId xmlns:p14="http://schemas.microsoft.com/office/powerpoint/2010/main" val="3381603829"/>
      </p:ext>
    </p:extLst>
  </p:cSld>
  <p:clrMapOvr>
    <a:masterClrMapping/>
  </p:clrMapOvr>
  <mc:AlternateContent xmlns:mc="http://schemas.openxmlformats.org/markup-compatibility/2006" xmlns:p14="http://schemas.microsoft.com/office/powerpoint/2010/main">
    <mc:Choice Requires="p14">
      <p:transition spd="slow" p14:dur="2000" advTm="137753"/>
    </mc:Choice>
    <mc:Fallback xmlns="">
      <p:transition spd="slow" advTm="13775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78F41-5D97-1CC8-43B8-30B4B594A32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C458CA3-1217-A56C-8356-FC9329DDC1D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DA34910-76AD-43AF-DF18-026761D42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51CBB528-B48C-A1DB-8CB7-5B302B035C73}"/>
              </a:ext>
            </a:extLst>
          </p:cNvPr>
          <p:cNvSpPr txBox="1"/>
          <p:nvPr/>
        </p:nvSpPr>
        <p:spPr>
          <a:xfrm>
            <a:off x="6543674" y="1683507"/>
            <a:ext cx="5648326" cy="5174493"/>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9- الجهود التعاونية وتبادل المعلومات</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من الحيوي أن تتعاون البنوك التنظيمية، ومجموعات الصناعة، ومقدمو التكنولوجيا، والمؤسسات المالية فيما بينها وتتبادل خبراتها للتغلب على العوائق وتحفيز الابتكار في مجال إدارة المخاطر القائمة على الذكاء الاصطناعي.</a:t>
            </a:r>
          </a:p>
          <a:p>
            <a:pPr marL="342900" indent="-342900" algn="r" rtl="1">
              <a:lnSpc>
                <a:spcPct val="150000"/>
              </a:lnSpc>
              <a:buFont typeface="Wingdings" panose="05000000000000000000" pitchFamily="2" charset="2"/>
              <a:buChar char="v"/>
            </a:pPr>
            <a:r>
              <a:rPr lang="ar-YE" sz="2200" dirty="0">
                <a:latin typeface="Traditional Arabic" panose="02020603050405020304" pitchFamily="18" charset="-78"/>
                <a:cs typeface="Traditional Arabic" panose="02020603050405020304" pitchFamily="18" charset="-78"/>
              </a:rPr>
              <a:t> يمكن أن يساعد تبادل التجارب وأفضل الممارسات والدروس المستفادة في تسريع اعتماد الذكاء الاصطناعي ومعالجة التحديات بشكل تعاوني. كما يمكن أن يكون وضع معايير الصناعة، والمبادئ التوجيهية، والمقاييس المعيارية مفيداً في دفع عجلة التبني الناجح للذكاء الاصطناعي في إدارة المخاطر..</a:t>
            </a:r>
          </a:p>
        </p:txBody>
      </p:sp>
      <p:sp>
        <p:nvSpPr>
          <p:cNvPr id="2" name="TextBox 1">
            <a:extLst>
              <a:ext uri="{FF2B5EF4-FFF2-40B4-BE49-F238E27FC236}">
                <a16:creationId xmlns:a16="http://schemas.microsoft.com/office/drawing/2014/main" id="{1087410C-54C3-24F8-4531-27A9797AE1BC}"/>
              </a:ext>
            </a:extLst>
          </p:cNvPr>
          <p:cNvSpPr txBox="1"/>
          <p:nvPr/>
        </p:nvSpPr>
        <p:spPr>
          <a:xfrm>
            <a:off x="2626178" y="632406"/>
            <a:ext cx="9211176"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Overcoming Obstacles and Implementing AI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التغلب على العقبات وتفعيل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200CD01E-33A8-291D-FDD1-EF5C8A82F9A1}"/>
              </a:ext>
            </a:extLst>
          </p:cNvPr>
          <p:cNvSpPr txBox="1"/>
          <p:nvPr/>
        </p:nvSpPr>
        <p:spPr>
          <a:xfrm>
            <a:off x="180431" y="1782195"/>
            <a:ext cx="6029869" cy="3975960"/>
          </a:xfrm>
          <a:prstGeom prst="rect">
            <a:avLst/>
          </a:prstGeom>
          <a:noFill/>
        </p:spPr>
        <p:txBody>
          <a:bodyPr wrap="square">
            <a:spAutoFit/>
          </a:bodyPr>
          <a:lstStyle/>
          <a:p>
            <a:pPr>
              <a:lnSpc>
                <a:spcPct val="150000"/>
              </a:lnSpc>
            </a:pPr>
            <a:r>
              <a:rPr lang="en-US" sz="1700" b="1" i="0" dirty="0">
                <a:solidFill>
                  <a:srgbClr val="0F1115"/>
                </a:solidFill>
                <a:effectLst/>
                <a:latin typeface="quote-cjk-patch"/>
              </a:rPr>
              <a:t>9-Collaborative Efforts and Knowledge Exchange</a:t>
            </a:r>
          </a:p>
          <a:p>
            <a:pPr marL="285750" indent="-285750">
              <a:lnSpc>
                <a:spcPct val="150000"/>
              </a:lnSpc>
              <a:buFont typeface="Wingdings" panose="05000000000000000000" pitchFamily="2" charset="2"/>
              <a:buChar char="v"/>
            </a:pPr>
            <a:r>
              <a:rPr lang="en-US" sz="1700" dirty="0">
                <a:solidFill>
                  <a:srgbClr val="0F1115"/>
                </a:solidFill>
                <a:latin typeface="quote-cjk-patch"/>
              </a:rPr>
              <a:t>Collaboration and knowledge sharing among regulatory bodies, industry groups, technology providers, and financial institutions are vital to overcoming challenges and fostering innovation in AI-based risk management.</a:t>
            </a:r>
          </a:p>
          <a:p>
            <a:pPr marL="285750" indent="-285750">
              <a:lnSpc>
                <a:spcPct val="150000"/>
              </a:lnSpc>
              <a:buFont typeface="Wingdings" panose="05000000000000000000" pitchFamily="2" charset="2"/>
              <a:buChar char="v"/>
            </a:pPr>
            <a:r>
              <a:rPr lang="en-US" sz="1700" dirty="0">
                <a:solidFill>
                  <a:srgbClr val="0F1115"/>
                </a:solidFill>
                <a:latin typeface="quote-cjk-patch"/>
              </a:rPr>
              <a:t> Sharing experiences, best practices, and lessons learned can accelerate the adoption of AI and enable collaborative problem-solving. Furthermore, establishing industry standards, guidelines, and benchmarks can be instrumental in advancing the successful implementation of AI in risk management.</a:t>
            </a:r>
          </a:p>
        </p:txBody>
      </p:sp>
    </p:spTree>
    <p:extLst>
      <p:ext uri="{BB962C8B-B14F-4D97-AF65-F5344CB8AC3E}">
        <p14:creationId xmlns:p14="http://schemas.microsoft.com/office/powerpoint/2010/main" val="3141147027"/>
      </p:ext>
    </p:extLst>
  </p:cSld>
  <p:clrMapOvr>
    <a:masterClrMapping/>
  </p:clrMapOvr>
  <mc:AlternateContent xmlns:mc="http://schemas.openxmlformats.org/markup-compatibility/2006" xmlns:p14="http://schemas.microsoft.com/office/powerpoint/2010/main">
    <mc:Choice Requires="p14">
      <p:transition spd="slow" p14:dur="2000" advTm="183214"/>
    </mc:Choice>
    <mc:Fallback xmlns="">
      <p:transition spd="slow" advTm="18321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BCEF24-1F64-C94A-ED1A-A5F754290C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0F7B1A6-2C44-C7A1-3EBB-83AD1EA9BB4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0A6C7E3-E3DE-9BC7-0531-BB7ADE7872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A4C2EACB-AAC1-5E4C-51CE-6804FD978FD1}"/>
              </a:ext>
            </a:extLst>
          </p:cNvPr>
          <p:cNvSpPr txBox="1"/>
          <p:nvPr/>
        </p:nvSpPr>
        <p:spPr>
          <a:xfrm>
            <a:off x="5981700" y="1826382"/>
            <a:ext cx="5781675" cy="3924151"/>
          </a:xfrm>
          <a:prstGeom prst="rect">
            <a:avLst/>
          </a:prstGeom>
          <a:noFill/>
        </p:spPr>
        <p:txBody>
          <a:bodyPr wrap="square">
            <a:spAutoFit/>
          </a:bodyPr>
          <a:lstStyle/>
          <a:p>
            <a:pPr algn="r" rtl="1">
              <a:lnSpc>
                <a:spcPct val="150000"/>
              </a:lnSpc>
            </a:pPr>
            <a:r>
              <a:rPr lang="ar-YE" sz="2400" b="1" dirty="0">
                <a:latin typeface="Traditional Arabic" panose="02020603050405020304" pitchFamily="18" charset="-78"/>
                <a:cs typeface="Traditional Arabic" panose="02020603050405020304" pitchFamily="18" charset="-78"/>
              </a:rPr>
              <a:t>أدوات الذكاء الاصطناعي لتحديد المخاطر:</a:t>
            </a:r>
          </a:p>
          <a:p>
            <a:pPr marL="342900" indent="-342900" algn="r" rtl="1">
              <a:lnSpc>
                <a:spcPct val="150000"/>
              </a:lnSpc>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تنقيب البيانات: </a:t>
            </a:r>
            <a:r>
              <a:rPr lang="ar-YE" sz="2400" dirty="0">
                <a:latin typeface="Traditional Arabic" panose="02020603050405020304" pitchFamily="18" charset="-78"/>
                <a:cs typeface="Traditional Arabic" panose="02020603050405020304" pitchFamily="18" charset="-78"/>
              </a:rPr>
              <a:t>تحليل البيانات التاريخية لاكتشاف المخاطر المحتملة.</a:t>
            </a:r>
          </a:p>
          <a:p>
            <a:pPr marL="342900" indent="-342900" algn="r" rtl="1">
              <a:lnSpc>
                <a:spcPct val="150000"/>
              </a:lnSpc>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معالجة اللغة الطبيعية: </a:t>
            </a:r>
            <a:r>
              <a:rPr lang="ar-YE" sz="2400" dirty="0">
                <a:latin typeface="Traditional Arabic" panose="02020603050405020304" pitchFamily="18" charset="-78"/>
                <a:cs typeface="Traditional Arabic" panose="02020603050405020304" pitchFamily="18" charset="-78"/>
              </a:rPr>
              <a:t>مسح الوثائق والأخبار والتقارير لتحديد المخاطر الناشئة.</a:t>
            </a:r>
          </a:p>
          <a:p>
            <a:pPr marL="342900" indent="-342900" algn="r" rtl="1">
              <a:lnSpc>
                <a:spcPct val="150000"/>
              </a:lnSpc>
              <a:buFont typeface="Wingdings" panose="05000000000000000000" pitchFamily="2" charset="2"/>
              <a:buChar char="v"/>
            </a:pPr>
            <a:r>
              <a:rPr lang="ar-YE" sz="2400" b="1" dirty="0">
                <a:latin typeface="Traditional Arabic" panose="02020603050405020304" pitchFamily="18" charset="-78"/>
                <a:cs typeface="Traditional Arabic" panose="02020603050405020304" pitchFamily="18" charset="-78"/>
              </a:rPr>
              <a:t>أنظمة الخبراء</a:t>
            </a:r>
            <a:r>
              <a:rPr lang="ar-YE" sz="2400" dirty="0">
                <a:latin typeface="Traditional Arabic" panose="02020603050405020304" pitchFamily="18" charset="-78"/>
                <a:cs typeface="Traditional Arabic" panose="02020603050405020304" pitchFamily="18" charset="-78"/>
              </a:rPr>
              <a:t>: دمج خبرة الذكاء الاصطناعي مع خبرة المتخصصين لكشف المخاطر المخفية.</a:t>
            </a:r>
          </a:p>
          <a:p>
            <a:pPr algn="r" rtl="1">
              <a:lnSpc>
                <a:spcPct val="150000"/>
              </a:lnSpc>
            </a:pPr>
            <a:r>
              <a:rPr lang="ar-YE" sz="2400" dirty="0">
                <a:latin typeface="Traditional Arabic" panose="02020603050405020304" pitchFamily="18" charset="-78"/>
                <a:cs typeface="Traditional Arabic" panose="02020603050405020304" pitchFamily="18" charset="-78"/>
              </a:rPr>
              <a:t>.</a:t>
            </a: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18C5986E-C6F8-E803-9489-269424B1CF0D}"/>
              </a:ext>
            </a:extLst>
          </p:cNvPr>
          <p:cNvSpPr txBox="1"/>
          <p:nvPr/>
        </p:nvSpPr>
        <p:spPr>
          <a:xfrm>
            <a:off x="5150106" y="632406"/>
            <a:ext cx="4163319"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AI tools for risk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أدوات الذكاء الاصطناعي لإدارة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D2D54A92-180A-B709-D330-F723C60D8956}"/>
              </a:ext>
            </a:extLst>
          </p:cNvPr>
          <p:cNvSpPr txBox="1"/>
          <p:nvPr/>
        </p:nvSpPr>
        <p:spPr>
          <a:xfrm>
            <a:off x="180431" y="1826382"/>
            <a:ext cx="5601244" cy="3075714"/>
          </a:xfrm>
          <a:prstGeom prst="rect">
            <a:avLst/>
          </a:prstGeom>
          <a:noFill/>
        </p:spPr>
        <p:txBody>
          <a:bodyPr wrap="square">
            <a:spAutoFit/>
          </a:bodyPr>
          <a:lstStyle/>
          <a:p>
            <a:r>
              <a:rPr lang="en-MY" b="1" dirty="0"/>
              <a:t>AI Tools for Risk Identification:</a:t>
            </a:r>
            <a:endParaRPr lang="en-MY" dirty="0"/>
          </a:p>
          <a:p>
            <a:pPr marL="742950" lvl="1" indent="-285750">
              <a:lnSpc>
                <a:spcPct val="150000"/>
              </a:lnSpc>
              <a:buFont typeface="Wingdings" panose="05000000000000000000" pitchFamily="2" charset="2"/>
              <a:buChar char="§"/>
            </a:pPr>
            <a:r>
              <a:rPr lang="en-MY" sz="1700" b="1" dirty="0">
                <a:solidFill>
                  <a:srgbClr val="0F1115"/>
                </a:solidFill>
                <a:latin typeface="quote-cjk-patch"/>
              </a:rPr>
              <a:t>Data Mining: </a:t>
            </a:r>
            <a:r>
              <a:rPr lang="en-MY" sz="1700" dirty="0" err="1">
                <a:solidFill>
                  <a:srgbClr val="0F1115"/>
                </a:solidFill>
                <a:latin typeface="quote-cjk-patch"/>
              </a:rPr>
              <a:t>Analyze</a:t>
            </a:r>
            <a:r>
              <a:rPr lang="en-MY" sz="1700" dirty="0">
                <a:solidFill>
                  <a:srgbClr val="0F1115"/>
                </a:solidFill>
                <a:latin typeface="quote-cjk-patch"/>
              </a:rPr>
              <a:t> historical data to detect potential risks.</a:t>
            </a:r>
          </a:p>
          <a:p>
            <a:pPr marL="742950" lvl="1" indent="-285750">
              <a:lnSpc>
                <a:spcPct val="150000"/>
              </a:lnSpc>
              <a:buFont typeface="Wingdings" panose="05000000000000000000" pitchFamily="2" charset="2"/>
              <a:buChar char="§"/>
            </a:pPr>
            <a:r>
              <a:rPr lang="en-MY" sz="1700" b="1" dirty="0">
                <a:solidFill>
                  <a:srgbClr val="0F1115"/>
                </a:solidFill>
                <a:latin typeface="quote-cjk-patch"/>
              </a:rPr>
              <a:t>Natural Language Processing (NLP): </a:t>
            </a:r>
            <a:r>
              <a:rPr lang="en-MY" sz="1700" dirty="0">
                <a:solidFill>
                  <a:srgbClr val="0F1115"/>
                </a:solidFill>
                <a:latin typeface="quote-cjk-patch"/>
              </a:rPr>
              <a:t>Scan documents, news, and reports to identify emerging risks.</a:t>
            </a:r>
          </a:p>
          <a:p>
            <a:pPr marL="742950" lvl="1" indent="-285750">
              <a:lnSpc>
                <a:spcPct val="150000"/>
              </a:lnSpc>
              <a:buFont typeface="Wingdings" panose="05000000000000000000" pitchFamily="2" charset="2"/>
              <a:buChar char="§"/>
            </a:pPr>
            <a:r>
              <a:rPr lang="en-MY" sz="1700" b="1" dirty="0">
                <a:solidFill>
                  <a:srgbClr val="0F1115"/>
                </a:solidFill>
                <a:latin typeface="quote-cjk-patch"/>
              </a:rPr>
              <a:t>Expert Systems: </a:t>
            </a:r>
            <a:r>
              <a:rPr lang="en-MY" sz="1700" dirty="0">
                <a:solidFill>
                  <a:srgbClr val="0F1115"/>
                </a:solidFill>
                <a:latin typeface="quote-cjk-patch"/>
              </a:rPr>
              <a:t>Combine AI knowledge with expert input to uncover hidden risks.</a:t>
            </a:r>
            <a:endParaRPr lang="en-US" sz="1700" dirty="0">
              <a:solidFill>
                <a:srgbClr val="0F1115"/>
              </a:solidFill>
              <a:latin typeface="quote-cjk-patch"/>
            </a:endParaRPr>
          </a:p>
        </p:txBody>
      </p:sp>
    </p:spTree>
    <p:extLst>
      <p:ext uri="{BB962C8B-B14F-4D97-AF65-F5344CB8AC3E}">
        <p14:creationId xmlns:p14="http://schemas.microsoft.com/office/powerpoint/2010/main" val="3299447629"/>
      </p:ext>
    </p:extLst>
  </p:cSld>
  <p:clrMapOvr>
    <a:masterClrMapping/>
  </p:clrMapOvr>
  <mc:AlternateContent xmlns:mc="http://schemas.openxmlformats.org/markup-compatibility/2006" xmlns:p14="http://schemas.microsoft.com/office/powerpoint/2010/main">
    <mc:Choice Requires="p14">
      <p:transition spd="slow" p14:dur="2000" advTm="136725"/>
    </mc:Choice>
    <mc:Fallback xmlns="">
      <p:transition spd="slow" advTm="13672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49AC9A-F220-7AFA-E744-6A808FBE4F7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6FBDFCA-3D8C-6A04-BA60-3DE2A2294B2A}"/>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38683BE-A6AC-C5A2-3166-5FCE3A25F8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4E91A972-5464-65A3-D5EC-F66C0A79E671}"/>
              </a:ext>
            </a:extLst>
          </p:cNvPr>
          <p:cNvSpPr txBox="1"/>
          <p:nvPr/>
        </p:nvSpPr>
        <p:spPr>
          <a:xfrm>
            <a:off x="6436294" y="2693157"/>
            <a:ext cx="5575275" cy="2400657"/>
          </a:xfrm>
          <a:prstGeom prst="rect">
            <a:avLst/>
          </a:prstGeom>
          <a:noFill/>
        </p:spPr>
        <p:txBody>
          <a:bodyPr wrap="square">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أدوات الذكاء الاصطناعي لتقييم المخاطر:</a:t>
            </a:r>
          </a:p>
          <a:p>
            <a:pPr marL="742950" marR="0" lvl="1"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نماذج التعلم الآلي: </a:t>
            </a:r>
            <a:r>
              <a:rPr lang="ar-YE" sz="2200" dirty="0">
                <a:latin typeface="Traditional Arabic" panose="02020603050405020304" pitchFamily="18" charset="-78"/>
                <a:cs typeface="Traditional Arabic" panose="02020603050405020304" pitchFamily="18" charset="-78"/>
              </a:rPr>
              <a:t>التنبؤ باحتمالية وتأثير المخاطر بناءً على البيانات السابقة.</a:t>
            </a:r>
          </a:p>
          <a:p>
            <a:pPr marL="742950" marR="0" lvl="1"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أدوات المحاكاة: </a:t>
            </a:r>
            <a:r>
              <a:rPr lang="ar-YE" sz="2200" dirty="0">
                <a:latin typeface="Traditional Arabic" panose="02020603050405020304" pitchFamily="18" charset="-78"/>
                <a:cs typeface="Traditional Arabic" panose="02020603050405020304" pitchFamily="18" charset="-78"/>
              </a:rPr>
              <a:t>محاكاة سيناريوهات المخاطر باستخدام الذكاء الاصطناعي.</a:t>
            </a:r>
          </a:p>
          <a:p>
            <a:pPr marL="742950" marR="0" lvl="1"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التحليلات التنبؤية:</a:t>
            </a:r>
            <a:r>
              <a:rPr lang="ar-YE" sz="2200" dirty="0">
                <a:latin typeface="Traditional Arabic" panose="02020603050405020304" pitchFamily="18" charset="-78"/>
                <a:cs typeface="Traditional Arabic" panose="02020603050405020304" pitchFamily="18" charset="-78"/>
              </a:rPr>
              <a:t> التنبؤ باتجاهات المخاطر المستقبلية ونتائجها</a:t>
            </a:r>
            <a:r>
              <a:rPr kumimoji="0" lang="ar-YE"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1597D050-12E6-6BD3-7F60-E25C7CD8EB03}"/>
              </a:ext>
            </a:extLst>
          </p:cNvPr>
          <p:cNvSpPr txBox="1"/>
          <p:nvPr/>
        </p:nvSpPr>
        <p:spPr>
          <a:xfrm>
            <a:off x="5150106" y="632406"/>
            <a:ext cx="4163319"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AI tools for risk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أدوات الذكاء الاصطناعي لإدارة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05AE31E7-03CA-2F41-AE0D-C9AB2FD64FFC}"/>
              </a:ext>
            </a:extLst>
          </p:cNvPr>
          <p:cNvSpPr txBox="1"/>
          <p:nvPr/>
        </p:nvSpPr>
        <p:spPr>
          <a:xfrm>
            <a:off x="180431" y="2024153"/>
            <a:ext cx="6029869" cy="3510063"/>
          </a:xfrm>
          <a:prstGeom prst="rect">
            <a:avLst/>
          </a:prstGeom>
          <a:noFill/>
        </p:spPr>
        <p:txBody>
          <a:bodyPr wrap="square">
            <a:spAutoFit/>
          </a:bodyPr>
          <a:lstStyle/>
          <a:p>
            <a:pPr>
              <a:buNone/>
            </a:pPr>
            <a:br>
              <a:rPr lang="en-MY" dirty="0"/>
            </a:br>
            <a:endParaRPr lang="en-MY" dirty="0"/>
          </a:p>
          <a:p>
            <a:pPr>
              <a:lnSpc>
                <a:spcPct val="150000"/>
              </a:lnSpc>
            </a:pPr>
            <a:r>
              <a:rPr lang="en-MY" b="1" dirty="0"/>
              <a:t>AI Tools for Risk Assessment:</a:t>
            </a:r>
            <a:endParaRPr lang="en-MY" dirty="0"/>
          </a:p>
          <a:p>
            <a:pPr marL="742950" lvl="1" indent="-285750">
              <a:lnSpc>
                <a:spcPct val="150000"/>
              </a:lnSpc>
              <a:buFont typeface="Wingdings" panose="05000000000000000000" pitchFamily="2" charset="2"/>
              <a:buChar char="§"/>
            </a:pPr>
            <a:r>
              <a:rPr lang="en-MY" b="1" dirty="0"/>
              <a:t>Machine Learning Models:</a:t>
            </a:r>
            <a:r>
              <a:rPr lang="en-MY" dirty="0"/>
              <a:t> Predict the probability and impact of risks based on historical patterns.</a:t>
            </a:r>
          </a:p>
          <a:p>
            <a:pPr marL="742950" lvl="1" indent="-285750">
              <a:lnSpc>
                <a:spcPct val="150000"/>
              </a:lnSpc>
              <a:buFont typeface="Wingdings" panose="05000000000000000000" pitchFamily="2" charset="2"/>
              <a:buChar char="§"/>
            </a:pPr>
            <a:r>
              <a:rPr lang="en-MY" b="1" dirty="0"/>
              <a:t>Simulation Tools:</a:t>
            </a:r>
            <a:r>
              <a:rPr lang="en-MY" dirty="0"/>
              <a:t> AI-driven simulations to test risk scenarios.</a:t>
            </a:r>
          </a:p>
          <a:p>
            <a:pPr marL="742950" lvl="1" indent="-285750">
              <a:lnSpc>
                <a:spcPct val="150000"/>
              </a:lnSpc>
              <a:buFont typeface="Wingdings" panose="05000000000000000000" pitchFamily="2" charset="2"/>
              <a:buChar char="§"/>
            </a:pPr>
            <a:r>
              <a:rPr lang="en-MY" b="1" dirty="0"/>
              <a:t>Predictive Analytics:</a:t>
            </a:r>
            <a:r>
              <a:rPr lang="en-MY" dirty="0"/>
              <a:t> Forecast future risk trends and outcomes.</a:t>
            </a:r>
            <a:endParaRPr lang="ar-YE" dirty="0"/>
          </a:p>
        </p:txBody>
      </p:sp>
    </p:spTree>
    <p:extLst>
      <p:ext uri="{BB962C8B-B14F-4D97-AF65-F5344CB8AC3E}">
        <p14:creationId xmlns:p14="http://schemas.microsoft.com/office/powerpoint/2010/main" val="514168918"/>
      </p:ext>
    </p:extLst>
  </p:cSld>
  <p:clrMapOvr>
    <a:masterClrMapping/>
  </p:clrMapOvr>
  <mc:AlternateContent xmlns:mc="http://schemas.openxmlformats.org/markup-compatibility/2006" xmlns:p14="http://schemas.microsoft.com/office/powerpoint/2010/main">
    <mc:Choice Requires="p14">
      <p:transition spd="slow" p14:dur="2000" advTm="152046"/>
    </mc:Choice>
    <mc:Fallback xmlns="">
      <p:transition spd="slow" advTm="15204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71FCC-107C-D951-7447-EC9E5E4E357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E227760-8CD6-9B1E-E590-7954CB223A29}"/>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8027002-BFCE-132C-552F-A7DF822658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A60687EE-0B59-B81D-C48C-D03387F67413}"/>
              </a:ext>
            </a:extLst>
          </p:cNvPr>
          <p:cNvSpPr txBox="1"/>
          <p:nvPr/>
        </p:nvSpPr>
        <p:spPr>
          <a:xfrm>
            <a:off x="6341044" y="2578857"/>
            <a:ext cx="5575275" cy="3374001"/>
          </a:xfrm>
          <a:prstGeom prst="rect">
            <a:avLst/>
          </a:prstGeom>
          <a:noFill/>
        </p:spPr>
        <p:txBody>
          <a:bodyPr wrap="square">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أدوات الذكاء الاصطناعي للتخفيف من المخاطر: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خوارزميات التحسين: </a:t>
            </a:r>
            <a:r>
              <a:rPr lang="ar-YE" sz="2200" dirty="0">
                <a:latin typeface="Traditional Arabic" panose="02020603050405020304" pitchFamily="18" charset="-78"/>
                <a:cs typeface="Traditional Arabic" panose="02020603050405020304" pitchFamily="18" charset="-78"/>
              </a:rPr>
              <a:t>اقتراح أفضل الاستراتيجيات لتقليل التعرض للمخاطر.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أنظمة دعم القرار: </a:t>
            </a:r>
            <a:r>
              <a:rPr lang="ar-YE" sz="2200" dirty="0">
                <a:latin typeface="Traditional Arabic" panose="02020603050405020304" pitchFamily="18" charset="-78"/>
                <a:cs typeface="Traditional Arabic" panose="02020603050405020304" pitchFamily="18" charset="-78"/>
              </a:rPr>
              <a:t>دعم اتخاذ القرار باستخدام الذكاء الاصطناعي للسيطرة على المخاطر.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v"/>
              <a:tabLst/>
              <a:defRPr/>
            </a:pPr>
            <a:r>
              <a:rPr lang="ar-YE" sz="2200" b="1" dirty="0">
                <a:latin typeface="Traditional Arabic" panose="02020603050405020304" pitchFamily="18" charset="-78"/>
                <a:cs typeface="Traditional Arabic" panose="02020603050405020304" pitchFamily="18" charset="-78"/>
              </a:rPr>
              <a:t>أتمتة العمليات الروبوتية: </a:t>
            </a:r>
            <a:r>
              <a:rPr lang="ar-YE" sz="2200" dirty="0">
                <a:latin typeface="Traditional Arabic" panose="02020603050405020304" pitchFamily="18" charset="-78"/>
                <a:cs typeface="Traditional Arabic" panose="02020603050405020304" pitchFamily="18" charset="-78"/>
              </a:rPr>
              <a:t>أتمتة إجراءات منع المخاطر</a:t>
            </a:r>
            <a:r>
              <a:rPr lang="ar-YE" sz="2200" b="1" dirty="0">
                <a:latin typeface="Traditional Arabic" panose="02020603050405020304" pitchFamily="18" charset="-78"/>
                <a:cs typeface="Traditional Arabic" panose="02020603050405020304" pitchFamily="18" charset="-78"/>
              </a:rPr>
              <a:t>.</a:t>
            </a:r>
            <a:r>
              <a:rPr kumimoji="0" lang="ar-YE"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C7DE251A-116D-AED8-415F-C3B0AD034ED2}"/>
              </a:ext>
            </a:extLst>
          </p:cNvPr>
          <p:cNvSpPr txBox="1"/>
          <p:nvPr/>
        </p:nvSpPr>
        <p:spPr>
          <a:xfrm>
            <a:off x="5150106" y="632406"/>
            <a:ext cx="4163319"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AI tools for risk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أدوات الذكاء الاصطناعي لإدارة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5D241E9F-BBEF-EF85-5A26-00AAA6D213C5}"/>
              </a:ext>
            </a:extLst>
          </p:cNvPr>
          <p:cNvSpPr txBox="1"/>
          <p:nvPr/>
        </p:nvSpPr>
        <p:spPr>
          <a:xfrm>
            <a:off x="180431" y="2024153"/>
            <a:ext cx="6029869" cy="3510063"/>
          </a:xfrm>
          <a:prstGeom prst="rect">
            <a:avLst/>
          </a:prstGeom>
          <a:noFill/>
        </p:spPr>
        <p:txBody>
          <a:bodyPr wrap="square">
            <a:spAutoFit/>
          </a:bodyPr>
          <a:lstStyle/>
          <a:p>
            <a:pPr>
              <a:buNone/>
            </a:pPr>
            <a:br>
              <a:rPr lang="en-MY" dirty="0"/>
            </a:br>
            <a:endParaRPr lang="en-MY" dirty="0"/>
          </a:p>
          <a:p>
            <a:pPr>
              <a:lnSpc>
                <a:spcPct val="150000"/>
              </a:lnSpc>
            </a:pPr>
            <a:r>
              <a:rPr lang="en-MY" dirty="0"/>
              <a:t>AI Tools for Risk Mitigation:</a:t>
            </a:r>
            <a:r>
              <a:rPr lang="ar-YE" dirty="0"/>
              <a:t> </a:t>
            </a:r>
          </a:p>
          <a:p>
            <a:pPr marL="285750" indent="-285750">
              <a:lnSpc>
                <a:spcPct val="150000"/>
              </a:lnSpc>
              <a:buFont typeface="Wingdings" panose="05000000000000000000" pitchFamily="2" charset="2"/>
              <a:buChar char="§"/>
            </a:pPr>
            <a:r>
              <a:rPr lang="en-MY" b="1" dirty="0"/>
              <a:t>Optimization Algorithms</a:t>
            </a:r>
            <a:r>
              <a:rPr lang="en-MY" dirty="0"/>
              <a:t>: Recommend best strategies to reduce risk exposure.</a:t>
            </a:r>
            <a:endParaRPr lang="ar-YE" dirty="0"/>
          </a:p>
          <a:p>
            <a:pPr marL="285750" indent="-285750">
              <a:lnSpc>
                <a:spcPct val="150000"/>
              </a:lnSpc>
              <a:buFont typeface="Wingdings" panose="05000000000000000000" pitchFamily="2" charset="2"/>
              <a:buChar char="§"/>
            </a:pPr>
            <a:r>
              <a:rPr lang="en-MY" b="1" dirty="0"/>
              <a:t>Decision Support Systems: </a:t>
            </a:r>
            <a:r>
              <a:rPr lang="en-MY" dirty="0"/>
              <a:t>AI-assisted decision making for risk controls.</a:t>
            </a:r>
            <a:endParaRPr lang="ar-YE" dirty="0"/>
          </a:p>
          <a:p>
            <a:pPr marL="285750" indent="-285750">
              <a:lnSpc>
                <a:spcPct val="150000"/>
              </a:lnSpc>
              <a:buFont typeface="Wingdings" panose="05000000000000000000" pitchFamily="2" charset="2"/>
              <a:buChar char="§"/>
            </a:pPr>
            <a:r>
              <a:rPr lang="en-MY" b="1" dirty="0"/>
              <a:t>Robotic Process Automation (RPA): </a:t>
            </a:r>
            <a:r>
              <a:rPr lang="en-MY" dirty="0"/>
              <a:t>Automate risk prevention measures.</a:t>
            </a:r>
            <a:r>
              <a:rPr lang="ar-YE" dirty="0"/>
              <a:t> </a:t>
            </a:r>
          </a:p>
        </p:txBody>
      </p:sp>
    </p:spTree>
    <p:extLst>
      <p:ext uri="{BB962C8B-B14F-4D97-AF65-F5344CB8AC3E}">
        <p14:creationId xmlns:p14="http://schemas.microsoft.com/office/powerpoint/2010/main" val="1877832129"/>
      </p:ext>
    </p:extLst>
  </p:cSld>
  <p:clrMapOvr>
    <a:masterClrMapping/>
  </p:clrMapOvr>
  <mc:AlternateContent xmlns:mc="http://schemas.openxmlformats.org/markup-compatibility/2006" xmlns:p14="http://schemas.microsoft.com/office/powerpoint/2010/main">
    <mc:Choice Requires="p14">
      <p:transition spd="slow" p14:dur="2000" advTm="111794"/>
    </mc:Choice>
    <mc:Fallback xmlns="">
      <p:transition spd="slow" advTm="11179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DCB72-A218-C588-69A4-592B3565A38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A6AC52F-ACEE-8A0F-9F1C-5BC5933CF98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07972DC-58DF-CAE9-C1FA-1681B8E41A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AB96B200-6C9F-4EC2-36C1-41C3B217E3D0}"/>
              </a:ext>
            </a:extLst>
          </p:cNvPr>
          <p:cNvSpPr txBox="1"/>
          <p:nvPr/>
        </p:nvSpPr>
        <p:spPr>
          <a:xfrm>
            <a:off x="6341044" y="2150232"/>
            <a:ext cx="5575275" cy="3416320"/>
          </a:xfrm>
          <a:prstGeom prst="rect">
            <a:avLst/>
          </a:prstGeom>
          <a:noFill/>
        </p:spPr>
        <p:txBody>
          <a:bodyPr wrap="square">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100000"/>
              </a:lnSpc>
              <a:spcBef>
                <a:spcPts val="0"/>
              </a:spcBef>
              <a:spcAft>
                <a:spcPts val="0"/>
              </a:spcAft>
              <a:buClrTx/>
              <a:buSzTx/>
              <a:tabLst/>
              <a:defRPr/>
            </a:pPr>
            <a:endParaRPr lang="ar-YE" sz="2200" b="1" dirty="0">
              <a:latin typeface="Traditional Arabic" panose="02020603050405020304" pitchFamily="18" charset="-78"/>
              <a:cs typeface="Traditional Arabic" panose="02020603050405020304" pitchFamily="18" charset="-78"/>
            </a:endParaRPr>
          </a:p>
          <a:p>
            <a:pPr marR="0" lvl="0" algn="r" defTabSz="914400" rtl="1" eaLnBrk="1" fontAlgn="auto" latinLnBrk="0" hangingPunct="1">
              <a:lnSpc>
                <a:spcPct val="10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أدوات الذكاء الاصطناعي لمراقبة المخاطر:</a:t>
            </a: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التحليلات الفورية: </a:t>
            </a:r>
            <a:r>
              <a:rPr lang="ar-YE" sz="2200" dirty="0">
                <a:latin typeface="Traditional Arabic" panose="02020603050405020304" pitchFamily="18" charset="-78"/>
                <a:cs typeface="Traditional Arabic" panose="02020603050405020304" pitchFamily="18" charset="-78"/>
              </a:rPr>
              <a:t>متابعة مؤشرات المخاطر بشكل مستمر.</a:t>
            </a: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لوحات الذكاء الاصطناعي: </a:t>
            </a:r>
            <a:r>
              <a:rPr lang="ar-YE" sz="2200" dirty="0">
                <a:latin typeface="Traditional Arabic" panose="02020603050405020304" pitchFamily="18" charset="-78"/>
                <a:cs typeface="Traditional Arabic" panose="02020603050405020304" pitchFamily="18" charset="-78"/>
              </a:rPr>
              <a:t>عرض حالة المخاطر والتنبيهات بصريًا.</a:t>
            </a: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كشف الإنحرافات: </a:t>
            </a:r>
            <a:r>
              <a:rPr lang="ar-YE" sz="2200" dirty="0">
                <a:latin typeface="Traditional Arabic" panose="02020603050405020304" pitchFamily="18" charset="-78"/>
                <a:cs typeface="Traditional Arabic" panose="02020603050405020304" pitchFamily="18" charset="-78"/>
              </a:rPr>
              <a:t>اكتشاف الأحداث غير العادية أو الانحرافات عن الأنماط المتوقعة.</a:t>
            </a:r>
          </a:p>
          <a:p>
            <a:pPr marL="285750" marR="0" lvl="0" indent="-28575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471C96DB-A2AE-965D-D9BD-9AC10A48CBDC}"/>
              </a:ext>
            </a:extLst>
          </p:cNvPr>
          <p:cNvSpPr txBox="1"/>
          <p:nvPr/>
        </p:nvSpPr>
        <p:spPr>
          <a:xfrm>
            <a:off x="5150106" y="632406"/>
            <a:ext cx="4163319"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AI tools for risk management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أدوات الذكاء الاصطناعي لإدارة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0299550-2D10-E3EC-DC91-1F0469CF75A9}"/>
              </a:ext>
            </a:extLst>
          </p:cNvPr>
          <p:cNvSpPr txBox="1"/>
          <p:nvPr/>
        </p:nvSpPr>
        <p:spPr>
          <a:xfrm>
            <a:off x="311175" y="2578857"/>
            <a:ext cx="6029869" cy="2126864"/>
          </a:xfrm>
          <a:prstGeom prst="rect">
            <a:avLst/>
          </a:prstGeom>
          <a:noFill/>
        </p:spPr>
        <p:txBody>
          <a:bodyPr wrap="square">
            <a:spAutoFit/>
          </a:bodyPr>
          <a:lstStyle/>
          <a:p>
            <a:pPr>
              <a:lnSpc>
                <a:spcPct val="150000"/>
              </a:lnSpc>
              <a:buNone/>
            </a:pPr>
            <a:r>
              <a:rPr lang="en-MY" b="1" dirty="0"/>
              <a:t>AI Tools for Risk Monitoring:</a:t>
            </a:r>
            <a:endParaRPr lang="en-MY" dirty="0"/>
          </a:p>
          <a:p>
            <a:pPr marL="742950" lvl="1" indent="-285750">
              <a:lnSpc>
                <a:spcPct val="150000"/>
              </a:lnSpc>
              <a:buFont typeface="Wingdings" panose="05000000000000000000" pitchFamily="2" charset="2"/>
              <a:buChar char="§"/>
            </a:pPr>
            <a:r>
              <a:rPr lang="en-MY" b="1" dirty="0"/>
              <a:t>Real-time Analytics:</a:t>
            </a:r>
            <a:r>
              <a:rPr lang="en-MY" dirty="0"/>
              <a:t> Track risk indicators continuously.</a:t>
            </a:r>
          </a:p>
          <a:p>
            <a:pPr marL="742950" lvl="1" indent="-285750">
              <a:lnSpc>
                <a:spcPct val="150000"/>
              </a:lnSpc>
              <a:buFont typeface="Wingdings" panose="05000000000000000000" pitchFamily="2" charset="2"/>
              <a:buChar char="§"/>
            </a:pPr>
            <a:r>
              <a:rPr lang="en-MY" b="1" dirty="0"/>
              <a:t>AI Dashboards:</a:t>
            </a:r>
            <a:r>
              <a:rPr lang="en-MY" dirty="0"/>
              <a:t> Visualize risk status and alerts.</a:t>
            </a:r>
          </a:p>
          <a:p>
            <a:pPr marL="742950" lvl="1" indent="-285750">
              <a:lnSpc>
                <a:spcPct val="150000"/>
              </a:lnSpc>
              <a:buFont typeface="Wingdings" panose="05000000000000000000" pitchFamily="2" charset="2"/>
              <a:buChar char="§"/>
            </a:pPr>
            <a:r>
              <a:rPr lang="en-MY" b="1" dirty="0"/>
              <a:t>Anomaly Detection:</a:t>
            </a:r>
            <a:r>
              <a:rPr lang="en-MY" dirty="0"/>
              <a:t> Detect unusual events or deviations from expected patterns.</a:t>
            </a:r>
          </a:p>
        </p:txBody>
      </p:sp>
    </p:spTree>
    <p:extLst>
      <p:ext uri="{BB962C8B-B14F-4D97-AF65-F5344CB8AC3E}">
        <p14:creationId xmlns:p14="http://schemas.microsoft.com/office/powerpoint/2010/main" val="1900229508"/>
      </p:ext>
    </p:extLst>
  </p:cSld>
  <p:clrMapOvr>
    <a:masterClrMapping/>
  </p:clrMapOvr>
  <mc:AlternateContent xmlns:mc="http://schemas.openxmlformats.org/markup-compatibility/2006" xmlns:p14="http://schemas.microsoft.com/office/powerpoint/2010/main">
    <mc:Choice Requires="p14">
      <p:transition spd="slow" p14:dur="2000" advTm="137382"/>
    </mc:Choice>
    <mc:Fallback xmlns="">
      <p:transition spd="slow" advTm="137382"/>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95B9E-5A5E-274B-DCE9-FE14E06C2F9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4CFA776-8141-41D4-4BD1-70316C7CE73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60C05D7-6E78-5532-D75F-89BC7277C6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EE00D3E4-7B98-FE64-1645-F02F415265A1}"/>
              </a:ext>
            </a:extLst>
          </p:cNvPr>
          <p:cNvSpPr txBox="1"/>
          <p:nvPr/>
        </p:nvSpPr>
        <p:spPr>
          <a:xfrm>
            <a:off x="6435306" y="1855868"/>
            <a:ext cx="5575275" cy="3881832"/>
          </a:xfrm>
          <a:prstGeom prst="rect">
            <a:avLst/>
          </a:prstGeom>
          <a:noFill/>
        </p:spPr>
        <p:txBody>
          <a:bodyPr wrap="square">
            <a:spAutoFit/>
          </a:bodyPr>
          <a:lstStyle/>
          <a:p>
            <a:pPr marL="742950" marR="0" lvl="1"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يمثل دمج الذكاء الاصطناعي في إدارة المشاريع تحولًا جوهريًا يغيّر طبيعة بيئة المخاطر التقليدية، حيث يساهم في تقليل بعض المخاطر مثل مخاطر الإتصال والصحة والسلامة، مع بقاء أهمية إدارة المخاطر التقليدية قائمة. وفي المقابل، تظهر مخاطر جديدة مرتبطة باستخدام الذكاء الاصطناعي، من أبرزها الوصول غير المصرح به، وهلوسة الأنظمة الذكية، وانتشار المعلومات المضللة والتلاعب بها. كما تختلف درجة إدراك هذه المخاطر بين الأدوار المهنية المختلفة، خاصة في المستويات الإدارية والفنية. </a:t>
            </a:r>
          </a:p>
        </p:txBody>
      </p:sp>
      <p:sp>
        <p:nvSpPr>
          <p:cNvPr id="2" name="TextBox 1">
            <a:extLst>
              <a:ext uri="{FF2B5EF4-FFF2-40B4-BE49-F238E27FC236}">
                <a16:creationId xmlns:a16="http://schemas.microsoft.com/office/drawing/2014/main" id="{1FABBFBF-A41F-281F-E6EF-34B4E5E90C65}"/>
              </a:ext>
            </a:extLst>
          </p:cNvPr>
          <p:cNvSpPr txBox="1"/>
          <p:nvPr/>
        </p:nvSpPr>
        <p:spPr>
          <a:xfrm>
            <a:off x="2626178" y="617697"/>
            <a:ext cx="8707833"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Challenges of Using Artificial Intelligence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تحديات استخدام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16D21A18-6DA9-E24D-87A1-89BBCC2F7C23}"/>
              </a:ext>
            </a:extLst>
          </p:cNvPr>
          <p:cNvSpPr txBox="1"/>
          <p:nvPr/>
        </p:nvSpPr>
        <p:spPr>
          <a:xfrm>
            <a:off x="180431" y="1743121"/>
            <a:ext cx="6254875" cy="4619854"/>
          </a:xfrm>
          <a:prstGeom prst="rect">
            <a:avLst/>
          </a:prstGeom>
          <a:noFill/>
        </p:spPr>
        <p:txBody>
          <a:bodyPr wrap="square">
            <a:spAutoFit/>
          </a:bodyPr>
          <a:lstStyle/>
          <a:p>
            <a:pPr>
              <a:lnSpc>
                <a:spcPct val="150000"/>
              </a:lnSpc>
              <a:buNone/>
            </a:pPr>
            <a:r>
              <a:rPr lang="en-US" dirty="0"/>
              <a:t>The integration of artificial intelligence into project management represents a fundamental shift that changes the nature of the traditional risk environment. It contributes to reducing certain risks, such as communication and health and safety risks, while the importance of traditional risk management remains essential. At the same time, new risks associated with the use of artificial intelligence are emerging, most notably unauthorized access, AI system hallucinations, and the spread and manipulation of misinformation. The perception of these risks also varies across different professional roles, particularly between managerial and technical levels. </a:t>
            </a:r>
            <a:endParaRPr lang="en-MY" dirty="0"/>
          </a:p>
        </p:txBody>
      </p:sp>
    </p:spTree>
    <p:extLst>
      <p:ext uri="{BB962C8B-B14F-4D97-AF65-F5344CB8AC3E}">
        <p14:creationId xmlns:p14="http://schemas.microsoft.com/office/powerpoint/2010/main" val="1486079001"/>
      </p:ext>
    </p:extLst>
  </p:cSld>
  <p:clrMapOvr>
    <a:masterClrMapping/>
  </p:clrMapOvr>
  <mc:AlternateContent xmlns:mc="http://schemas.openxmlformats.org/markup-compatibility/2006" xmlns:p14="http://schemas.microsoft.com/office/powerpoint/2010/main">
    <mc:Choice Requires="p14">
      <p:transition spd="slow" p14:dur="2000" advTm="111247"/>
    </mc:Choice>
    <mc:Fallback xmlns="">
      <p:transition spd="slow" advTm="11124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DCB72-A218-C588-69A4-592B3565A38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A6AC52F-ACEE-8A0F-9F1C-5BC5933CF98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07972DC-58DF-CAE9-C1FA-1681B8E41A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AB96B200-6C9F-4EC2-36C1-41C3B217E3D0}"/>
              </a:ext>
            </a:extLst>
          </p:cNvPr>
          <p:cNvSpPr txBox="1"/>
          <p:nvPr/>
        </p:nvSpPr>
        <p:spPr>
          <a:xfrm>
            <a:off x="6532081" y="2180581"/>
            <a:ext cx="5575275" cy="2496837"/>
          </a:xfrm>
          <a:prstGeom prst="rect">
            <a:avLst/>
          </a:prstGeom>
          <a:noFill/>
        </p:spPr>
        <p:txBody>
          <a:bodyPr wrap="square">
            <a:spAutoFit/>
          </a:bodyPr>
          <a:lstStyle/>
          <a:p>
            <a:pPr marL="742950" marR="0" lvl="1"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150000"/>
              </a:lnSpc>
              <a:spcBef>
                <a:spcPts val="0"/>
              </a:spcBef>
              <a:spcAft>
                <a:spcPts val="0"/>
              </a:spcAft>
              <a:buClrTx/>
              <a:buSzTx/>
              <a:tabLst/>
              <a:defRPr/>
            </a:pPr>
            <a:r>
              <a:rPr lang="ar-YE" sz="2200" b="1" dirty="0">
                <a:latin typeface="Traditional Arabic" panose="02020603050405020304" pitchFamily="18" charset="-78"/>
                <a:cs typeface="Traditional Arabic" panose="02020603050405020304" pitchFamily="18" charset="-78"/>
              </a:rPr>
              <a:t>لذلك، يتطلب التعامل مع هذه البيئة المتغيرة اعتماد استراتيجيات هجينة تجمع بين قدرات الذكاء الاصطناعي والخبرة البشرية، إلى جانب الأساليب التقليدية لإدارة المخاطر، بما يضمن تحقيق توازن فعال بين الاستفادة من التقنيات الحديثة والحد من التحديات المصاحبة لها.</a:t>
            </a:r>
            <a:endParaRPr lang="ar-YE" sz="2200" dirty="0">
              <a:latin typeface="Traditional Arabic" panose="02020603050405020304" pitchFamily="18" charset="-78"/>
              <a:cs typeface="Traditional Arabic" panose="02020603050405020304" pitchFamily="18" charset="-78"/>
            </a:endParaRPr>
          </a:p>
        </p:txBody>
      </p:sp>
      <p:sp>
        <p:nvSpPr>
          <p:cNvPr id="2" name="TextBox 1">
            <a:extLst>
              <a:ext uri="{FF2B5EF4-FFF2-40B4-BE49-F238E27FC236}">
                <a16:creationId xmlns:a16="http://schemas.microsoft.com/office/drawing/2014/main" id="{471C96DB-A2AE-965D-D9BD-9AC10A48CBDC}"/>
              </a:ext>
            </a:extLst>
          </p:cNvPr>
          <p:cNvSpPr txBox="1"/>
          <p:nvPr/>
        </p:nvSpPr>
        <p:spPr>
          <a:xfrm>
            <a:off x="2547212" y="785810"/>
            <a:ext cx="8707833" cy="892552"/>
          </a:xfrm>
          <a:prstGeom prst="rect">
            <a:avLst/>
          </a:prstGeom>
          <a:solidFill>
            <a:srgbClr val="009EDE"/>
          </a:solid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raditional Arabic" panose="02020603050405020304" pitchFamily="18" charset="-78"/>
                <a:cs typeface="Traditional Arabic" panose="02020603050405020304" pitchFamily="18" charset="-78"/>
              </a:rPr>
              <a:t>Challenges of Using Artificial Intelligence in Risk Management</a:t>
            </a:r>
            <a:endParaRPr lang="ar-YE" sz="2400" b="1" dirty="0">
              <a:solidFill>
                <a:prstClr val="white"/>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2800" b="1" dirty="0">
                <a:solidFill>
                  <a:prstClr val="white"/>
                </a:solidFill>
                <a:latin typeface="Traditional Arabic" panose="02020603050405020304" pitchFamily="18" charset="-78"/>
                <a:cs typeface="Traditional Arabic" panose="02020603050405020304" pitchFamily="18" charset="-78"/>
              </a:rPr>
              <a:t>تحديات استخدام الذكاء الاصطناعي في إدارة المخاطر</a:t>
            </a:r>
            <a:endParaRPr lang="en-MY" sz="2800" b="1" dirty="0">
              <a:solidFill>
                <a:prstClr val="white"/>
              </a:solidFill>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40299550-2D10-E3EC-DC91-1F0469CF75A9}"/>
              </a:ext>
            </a:extLst>
          </p:cNvPr>
          <p:cNvSpPr txBox="1"/>
          <p:nvPr/>
        </p:nvSpPr>
        <p:spPr>
          <a:xfrm>
            <a:off x="311175" y="2578857"/>
            <a:ext cx="6029869" cy="2542363"/>
          </a:xfrm>
          <a:prstGeom prst="rect">
            <a:avLst/>
          </a:prstGeom>
          <a:noFill/>
        </p:spPr>
        <p:txBody>
          <a:bodyPr wrap="square">
            <a:spAutoFit/>
          </a:bodyPr>
          <a:lstStyle/>
          <a:p>
            <a:pPr>
              <a:lnSpc>
                <a:spcPct val="150000"/>
              </a:lnSpc>
              <a:buNone/>
            </a:pPr>
            <a:r>
              <a:rPr lang="en-US" dirty="0"/>
              <a:t>Therefore, addressing this evolving environment requires the adoption of hybrid strategies that combine AI capabilities with human expertise, alongside traditional risk management approaches, to ensure an effective balance between leveraging modern technologies and mitigating their associated challenges.</a:t>
            </a:r>
            <a:r>
              <a:rPr lang="en-MY" dirty="0"/>
              <a:t>.</a:t>
            </a:r>
          </a:p>
        </p:txBody>
      </p:sp>
    </p:spTree>
    <p:extLst>
      <p:ext uri="{BB962C8B-B14F-4D97-AF65-F5344CB8AC3E}">
        <p14:creationId xmlns:p14="http://schemas.microsoft.com/office/powerpoint/2010/main" val="3986883541"/>
      </p:ext>
    </p:extLst>
  </p:cSld>
  <p:clrMapOvr>
    <a:masterClrMapping/>
  </p:clrMapOvr>
  <mc:AlternateContent xmlns:mc="http://schemas.openxmlformats.org/markup-compatibility/2006" xmlns:p14="http://schemas.microsoft.com/office/powerpoint/2010/main">
    <mc:Choice Requires="p14">
      <p:transition spd="slow" p14:dur="2000" advTm="60329"/>
    </mc:Choice>
    <mc:Fallback xmlns="">
      <p:transition spd="slow" advTm="6032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FD3DE2-3291-3B9D-1867-57A49BA95AE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255BBB5-3801-5B82-7D0D-A609729639BE}"/>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CA9A495-0220-2A75-3E92-1B0F36EA6E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F569E4B-CFAC-1814-C6C4-2E0307616CD3}"/>
              </a:ext>
            </a:extLst>
          </p:cNvPr>
          <p:cNvSpPr txBox="1"/>
          <p:nvPr/>
        </p:nvSpPr>
        <p:spPr>
          <a:xfrm>
            <a:off x="3592016" y="617697"/>
            <a:ext cx="5322291" cy="830997"/>
          </a:xfrm>
          <a:prstGeom prst="rect">
            <a:avLst/>
          </a:prstGeom>
          <a:solidFill>
            <a:srgbClr val="009EDE"/>
          </a:solidFill>
        </p:spPr>
        <p:txBody>
          <a:bodyPr wrap="none" rtlCol="0">
            <a:spAutoFit/>
          </a:bodyPr>
          <a:lstStyle/>
          <a:p>
            <a:pPr>
              <a:buNone/>
            </a:pPr>
            <a:r>
              <a:rPr lang="en-MY" sz="2400" b="1" dirty="0">
                <a:solidFill>
                  <a:prstClr val="white"/>
                </a:solidFill>
                <a:latin typeface="Traditional Arabic" panose="02020603050405020304" pitchFamily="18" charset="-78"/>
                <a:cs typeface="Traditional Arabic" panose="02020603050405020304" pitchFamily="18" charset="-78"/>
              </a:rPr>
              <a:t>AI-Based Risk Management Software</a:t>
            </a:r>
          </a:p>
          <a:p>
            <a:pPr>
              <a:buNone/>
            </a:pPr>
            <a:r>
              <a:rPr lang="ar-YE" sz="2400" b="1" dirty="0">
                <a:solidFill>
                  <a:prstClr val="white"/>
                </a:solidFill>
                <a:latin typeface="Traditional Arabic" panose="02020603050405020304" pitchFamily="18" charset="-78"/>
                <a:cs typeface="Traditional Arabic" panose="02020603050405020304" pitchFamily="18" charset="-78"/>
              </a:rPr>
              <a:t>البرمجيات المعتمدة على الذكاء الاصطناعي في إدارة المخاطر</a:t>
            </a:r>
          </a:p>
        </p:txBody>
      </p:sp>
      <p:graphicFrame>
        <p:nvGraphicFramePr>
          <p:cNvPr id="4" name="Table 3">
            <a:extLst>
              <a:ext uri="{FF2B5EF4-FFF2-40B4-BE49-F238E27FC236}">
                <a16:creationId xmlns:a16="http://schemas.microsoft.com/office/drawing/2014/main" id="{506E9C86-86F4-55E5-6D02-EF54D7D43241}"/>
              </a:ext>
            </a:extLst>
          </p:cNvPr>
          <p:cNvGraphicFramePr>
            <a:graphicFrameLocks noGrp="1"/>
          </p:cNvGraphicFramePr>
          <p:nvPr>
            <p:extLst>
              <p:ext uri="{D42A27DB-BD31-4B8C-83A1-F6EECF244321}">
                <p14:modId xmlns:p14="http://schemas.microsoft.com/office/powerpoint/2010/main" val="3105440653"/>
              </p:ext>
            </p:extLst>
          </p:nvPr>
        </p:nvGraphicFramePr>
        <p:xfrm>
          <a:off x="390526" y="1519772"/>
          <a:ext cx="11572874" cy="5142694"/>
        </p:xfrm>
        <a:graphic>
          <a:graphicData uri="http://schemas.openxmlformats.org/drawingml/2006/table">
            <a:tbl>
              <a:tblPr>
                <a:tableStyleId>{5940675A-B579-460E-94D1-54222C63F5DA}</a:tableStyleId>
              </a:tblPr>
              <a:tblGrid>
                <a:gridCol w="2264257">
                  <a:extLst>
                    <a:ext uri="{9D8B030D-6E8A-4147-A177-3AD203B41FA5}">
                      <a16:colId xmlns:a16="http://schemas.microsoft.com/office/drawing/2014/main" val="2219656270"/>
                    </a:ext>
                  </a:extLst>
                </a:gridCol>
                <a:gridCol w="9308617">
                  <a:extLst>
                    <a:ext uri="{9D8B030D-6E8A-4147-A177-3AD203B41FA5}">
                      <a16:colId xmlns:a16="http://schemas.microsoft.com/office/drawing/2014/main" val="419246704"/>
                    </a:ext>
                  </a:extLst>
                </a:gridCol>
              </a:tblGrid>
              <a:tr h="568659">
                <a:tc>
                  <a:txBody>
                    <a:bodyPr/>
                    <a:lstStyle/>
                    <a:p>
                      <a:pPr algn="ctr">
                        <a:buNone/>
                      </a:pPr>
                      <a:r>
                        <a:rPr lang="ar-YE" sz="1800" b="1" dirty="0">
                          <a:latin typeface="Traditional Arabic" panose="02020603050405020304" pitchFamily="18" charset="-78"/>
                          <a:cs typeface="Traditional Arabic" panose="02020603050405020304" pitchFamily="18" charset="-78"/>
                        </a:rPr>
                        <a:t>التطبيق   </a:t>
                      </a:r>
                      <a:r>
                        <a:rPr lang="en-US" sz="1800" b="1" dirty="0">
                          <a:latin typeface="Traditional Arabic" panose="02020603050405020304" pitchFamily="18" charset="-78"/>
                          <a:cs typeface="Traditional Arabic" panose="02020603050405020304" pitchFamily="18" charset="-78"/>
                        </a:rPr>
                        <a:t>   </a:t>
                      </a:r>
                      <a:r>
                        <a:rPr lang="en-MY" sz="1800" b="1" dirty="0">
                          <a:latin typeface="Traditional Arabic" panose="02020603050405020304" pitchFamily="18" charset="-78"/>
                          <a:cs typeface="Traditional Arabic" panose="02020603050405020304" pitchFamily="18" charset="-78"/>
                        </a:rPr>
                        <a:t>Application</a:t>
                      </a:r>
                      <a:endParaRPr lang="en-MY" sz="1800" dirty="0">
                        <a:latin typeface="Traditional Arabic" panose="02020603050405020304" pitchFamily="18" charset="-78"/>
                        <a:cs typeface="Traditional Arabic" panose="02020603050405020304" pitchFamily="18" charset="-78"/>
                      </a:endParaRPr>
                    </a:p>
                  </a:txBody>
                  <a:tcPr marL="54392" marR="54392" marT="27196" marB="27196" anchor="ctr">
                    <a:solidFill>
                      <a:schemeClr val="accent6"/>
                    </a:solidFill>
                  </a:tcPr>
                </a:tc>
                <a:tc>
                  <a:txBody>
                    <a:bodyPr/>
                    <a:lstStyle/>
                    <a:p>
                      <a:pPr algn="ctr">
                        <a:buNone/>
                      </a:pPr>
                      <a:r>
                        <a:rPr lang="en-US" sz="1800" b="1" dirty="0">
                          <a:latin typeface="Traditional Arabic" panose="02020603050405020304" pitchFamily="18" charset="-78"/>
                          <a:cs typeface="Traditional Arabic" panose="02020603050405020304" pitchFamily="18" charset="-78"/>
                        </a:rPr>
                        <a:t> </a:t>
                      </a:r>
                      <a:r>
                        <a:rPr lang="ar-YE" sz="1800" b="1" dirty="0">
                          <a:latin typeface="Traditional Arabic" panose="02020603050405020304" pitchFamily="18" charset="-78"/>
                          <a:cs typeface="Traditional Arabic" panose="02020603050405020304" pitchFamily="18" charset="-78"/>
                        </a:rPr>
                        <a:t>الوصف </a:t>
                      </a:r>
                      <a:r>
                        <a:rPr lang="en-US" sz="1800" b="1" dirty="0">
                          <a:latin typeface="Traditional Arabic" panose="02020603050405020304" pitchFamily="18" charset="-78"/>
                          <a:cs typeface="Traditional Arabic" panose="02020603050405020304" pitchFamily="18" charset="-78"/>
                        </a:rPr>
                        <a:t>     </a:t>
                      </a:r>
                      <a:r>
                        <a:rPr lang="en-MY" sz="1800" b="1" dirty="0">
                          <a:latin typeface="Traditional Arabic" panose="02020603050405020304" pitchFamily="18" charset="-78"/>
                          <a:cs typeface="Traditional Arabic" panose="02020603050405020304" pitchFamily="18" charset="-78"/>
                        </a:rPr>
                        <a:t>Description</a:t>
                      </a:r>
                      <a:endParaRPr lang="en-MY" sz="1800" dirty="0">
                        <a:latin typeface="Traditional Arabic" panose="02020603050405020304" pitchFamily="18" charset="-78"/>
                        <a:cs typeface="Traditional Arabic" panose="02020603050405020304" pitchFamily="18" charset="-78"/>
                      </a:endParaRPr>
                    </a:p>
                  </a:txBody>
                  <a:tcPr marL="54392" marR="54392" marT="27196" marB="27196" anchor="ctr">
                    <a:solidFill>
                      <a:schemeClr val="accent6"/>
                    </a:solidFill>
                  </a:tcPr>
                </a:tc>
                <a:extLst>
                  <a:ext uri="{0D108BD9-81ED-4DB2-BD59-A6C34878D82A}">
                    <a16:rowId xmlns:a16="http://schemas.microsoft.com/office/drawing/2014/main" val="867511042"/>
                  </a:ext>
                </a:extLst>
              </a:tr>
              <a:tr h="1054819">
                <a:tc>
                  <a:txBody>
                    <a:bodyPr/>
                    <a:lstStyle/>
                    <a:p>
                      <a:pPr algn="ctr">
                        <a:buNone/>
                      </a:pPr>
                      <a:r>
                        <a:rPr lang="en-MY" sz="1800" b="1" dirty="0">
                          <a:latin typeface="Traditional Arabic" panose="02020603050405020304" pitchFamily="18" charset="-78"/>
                          <a:cs typeface="Traditional Arabic" panose="02020603050405020304" pitchFamily="18" charset="-78"/>
                        </a:rPr>
                        <a:t>IBM Watson Risk &amp; Compliance</a:t>
                      </a:r>
                    </a:p>
                    <a:p>
                      <a:pPr algn="ctr">
                        <a:buNone/>
                      </a:pPr>
                      <a:r>
                        <a:rPr lang="en-MY" sz="1800" dirty="0">
                          <a:latin typeface="Traditional Arabic" panose="02020603050405020304" pitchFamily="18" charset="-78"/>
                          <a:cs typeface="Traditional Arabic" panose="02020603050405020304" pitchFamily="18" charset="-78"/>
                        </a:rPr>
                        <a:t> </a:t>
                      </a:r>
                      <a:r>
                        <a:rPr lang="ar-YE" sz="1800" dirty="0">
                          <a:latin typeface="Traditional Arabic" panose="02020603050405020304" pitchFamily="18" charset="-78"/>
                          <a:cs typeface="Traditional Arabic" panose="02020603050405020304" pitchFamily="18" charset="-78"/>
                        </a:rPr>
                        <a:t>واتسون لإدارة المخاطر والامتثال</a:t>
                      </a:r>
                    </a:p>
                  </a:txBody>
                  <a:tcPr marL="54392" marR="54392" marT="27196" marB="27196" anchor="ctr"/>
                </a:tc>
                <a:tc>
                  <a:txBody>
                    <a:bodyPr/>
                    <a:lstStyle/>
                    <a:p>
                      <a:pPr algn="r" rtl="1">
                        <a:buNone/>
                      </a:pPr>
                      <a:r>
                        <a:rPr lang="en-MY" sz="1800" b="0" kern="1200" dirty="0">
                          <a:solidFill>
                            <a:schemeClr val="tx1"/>
                          </a:solidFill>
                          <a:latin typeface="Traditional Arabic" panose="02020603050405020304" pitchFamily="18" charset="-78"/>
                          <a:ea typeface="+mn-ea"/>
                          <a:cs typeface="Traditional Arabic" panose="02020603050405020304" pitchFamily="18" charset="-78"/>
                        </a:rPr>
                        <a:t>A cognitive AI-powered platform from IBM that helps organizations identify risks, monitor compliance, detect fraud, and </a:t>
                      </a:r>
                      <a:r>
                        <a:rPr lang="en-MY" sz="1800" b="0" kern="1200" dirty="0" err="1">
                          <a:solidFill>
                            <a:schemeClr val="tx1"/>
                          </a:solidFill>
                          <a:latin typeface="Traditional Arabic" panose="02020603050405020304" pitchFamily="18" charset="-78"/>
                          <a:ea typeface="+mn-ea"/>
                          <a:cs typeface="Traditional Arabic" panose="02020603050405020304" pitchFamily="18" charset="-78"/>
                        </a:rPr>
                        <a:t>analyze</a:t>
                      </a:r>
                      <a:r>
                        <a:rPr lang="en-MY" sz="1800" b="0" kern="1200" dirty="0">
                          <a:solidFill>
                            <a:schemeClr val="tx1"/>
                          </a:solidFill>
                          <a:latin typeface="Traditional Arabic" panose="02020603050405020304" pitchFamily="18" charset="-78"/>
                          <a:ea typeface="+mn-ea"/>
                          <a:cs typeface="Traditional Arabic" panose="02020603050405020304" pitchFamily="18" charset="-78"/>
                        </a:rPr>
                        <a:t> large volumes of data to improve decision-making.</a:t>
                      </a:r>
                      <a:endParaRPr lang="ar-YE" sz="1800" b="1" dirty="0">
                        <a:latin typeface="Traditional Arabic" panose="02020603050405020304" pitchFamily="18" charset="-78"/>
                        <a:cs typeface="Traditional Arabic" panose="02020603050405020304" pitchFamily="18" charset="-78"/>
                      </a:endParaRPr>
                    </a:p>
                    <a:p>
                      <a:pPr algn="r" rtl="1">
                        <a:buNone/>
                      </a:pPr>
                      <a:r>
                        <a:rPr lang="ar-YE" sz="1800" b="1" dirty="0">
                          <a:latin typeface="Traditional Arabic" panose="02020603050405020304" pitchFamily="18" charset="-78"/>
                          <a:cs typeface="Traditional Arabic" panose="02020603050405020304" pitchFamily="18" charset="-78"/>
                        </a:rPr>
                        <a:t>منصة مدعومة بالذكاء الاصطناعي من </a:t>
                      </a:r>
                      <a:r>
                        <a:rPr kumimoji="0" lang="en-MY" sz="1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IBM</a:t>
                      </a:r>
                      <a:r>
                        <a:rPr kumimoji="0" lang="ar-YE" sz="1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  </a:t>
                      </a:r>
                      <a:r>
                        <a:rPr lang="ar-YE" sz="1800" b="1" dirty="0">
                          <a:latin typeface="Traditional Arabic" panose="02020603050405020304" pitchFamily="18" charset="-78"/>
                          <a:cs typeface="Traditional Arabic" panose="02020603050405020304" pitchFamily="18" charset="-78"/>
                        </a:rPr>
                        <a:t>تساعد المؤسسات في تحديد المخاطر، مراقبة الامتثال، كشف الاحتيال، وتحليل كميات ضخمة من البيانات لتحسين اتخاذ القرار.</a:t>
                      </a:r>
                      <a:endParaRPr lang="ar-YE" sz="1800" dirty="0">
                        <a:latin typeface="Traditional Arabic" panose="02020603050405020304" pitchFamily="18" charset="-78"/>
                        <a:cs typeface="Traditional Arabic" panose="02020603050405020304" pitchFamily="18" charset="-78"/>
                      </a:endParaRPr>
                    </a:p>
                  </a:txBody>
                  <a:tcPr marL="54392" marR="54392" marT="27196" marB="27196" anchor="ctr"/>
                </a:tc>
                <a:extLst>
                  <a:ext uri="{0D108BD9-81ED-4DB2-BD59-A6C34878D82A}">
                    <a16:rowId xmlns:a16="http://schemas.microsoft.com/office/drawing/2014/main" val="781317343"/>
                  </a:ext>
                </a:extLst>
              </a:tr>
              <a:tr h="1119019">
                <a:tc>
                  <a:txBody>
                    <a:bodyPr/>
                    <a:lstStyle/>
                    <a:p>
                      <a:pPr algn="ctr">
                        <a:buNone/>
                      </a:pPr>
                      <a:r>
                        <a:rPr lang="en-MY" sz="1800" b="1" dirty="0">
                          <a:latin typeface="Traditional Arabic" panose="02020603050405020304" pitchFamily="18" charset="-78"/>
                          <a:cs typeface="Traditional Arabic" panose="02020603050405020304" pitchFamily="18" charset="-78"/>
                        </a:rPr>
                        <a:t>Oracle Risk Management Cloud</a:t>
                      </a:r>
                      <a:r>
                        <a:rPr lang="en-MY" sz="1800" dirty="0">
                          <a:latin typeface="Traditional Arabic" panose="02020603050405020304" pitchFamily="18" charset="-78"/>
                          <a:cs typeface="Traditional Arabic" panose="02020603050405020304" pitchFamily="18" charset="-78"/>
                        </a:rPr>
                        <a:t> </a:t>
                      </a:r>
                      <a:r>
                        <a:rPr lang="ar-YE" sz="1800" dirty="0">
                          <a:latin typeface="Traditional Arabic" panose="02020603050405020304" pitchFamily="18" charset="-78"/>
                          <a:cs typeface="Traditional Arabic" panose="02020603050405020304" pitchFamily="18" charset="-78"/>
                        </a:rPr>
                        <a:t>منصة أوراكل لإدارة المخاطر</a:t>
                      </a:r>
                    </a:p>
                  </a:txBody>
                  <a:tcPr marL="54392" marR="54392" marT="27196" marB="27196" anchor="ctr"/>
                </a:tc>
                <a:tc>
                  <a:txBody>
                    <a:bodyPr/>
                    <a:lstStyle/>
                    <a:p>
                      <a:pPr algn="l">
                        <a:buNone/>
                      </a:pPr>
                      <a:r>
                        <a:rPr lang="en-US" sz="1800" b="0" dirty="0">
                          <a:latin typeface="Traditional Arabic" panose="02020603050405020304" pitchFamily="18" charset="-78"/>
                          <a:cs typeface="Traditional Arabic" panose="02020603050405020304" pitchFamily="18" charset="-78"/>
                        </a:rPr>
                        <a:t>It is an integrated cloud-based system from Oracle designed to manage risk, compliance, and internal controls within organizations using artificial intelligence and machine learning.</a:t>
                      </a:r>
                      <a:endParaRPr lang="ar-YE" sz="1800" b="0" dirty="0">
                        <a:latin typeface="Traditional Arabic" panose="02020603050405020304" pitchFamily="18" charset="-78"/>
                        <a:cs typeface="Traditional Arabic" panose="02020603050405020304" pitchFamily="18" charset="-78"/>
                      </a:endParaRPr>
                    </a:p>
                    <a:p>
                      <a:pPr algn="r" rtl="1">
                        <a:buNone/>
                      </a:pPr>
                      <a:r>
                        <a:rPr lang="ar-YE" sz="1800" dirty="0">
                          <a:latin typeface="Traditional Arabic" panose="02020603050405020304" pitchFamily="18" charset="-78"/>
                          <a:cs typeface="Traditional Arabic" panose="02020603050405020304" pitchFamily="18" charset="-78"/>
                        </a:rPr>
                        <a:t>هي نظام سحابي متكامل من شركة </a:t>
                      </a:r>
                      <a:r>
                        <a:rPr lang="en-MY" sz="1800" dirty="0">
                          <a:latin typeface="Traditional Arabic" panose="02020603050405020304" pitchFamily="18" charset="-78"/>
                          <a:cs typeface="Traditional Arabic" panose="02020603050405020304" pitchFamily="18" charset="-78"/>
                        </a:rPr>
                        <a:t>Oracle </a:t>
                      </a:r>
                      <a:r>
                        <a:rPr lang="ar-YE" sz="1800" dirty="0">
                          <a:latin typeface="Traditional Arabic" panose="02020603050405020304" pitchFamily="18" charset="-78"/>
                          <a:cs typeface="Traditional Arabic" panose="02020603050405020304" pitchFamily="18" charset="-78"/>
                        </a:rPr>
                        <a:t>يهدف إلى إدارة المخاطر والامتثال والرقابة الداخلية داخل المؤسسات باستخدام الذكاء الاصطناعي والتعلم الآلي.</a:t>
                      </a:r>
                    </a:p>
                  </a:txBody>
                  <a:tcPr marL="54392" marR="54392" marT="27196" marB="27196" anchor="ctr"/>
                </a:tc>
                <a:extLst>
                  <a:ext uri="{0D108BD9-81ED-4DB2-BD59-A6C34878D82A}">
                    <a16:rowId xmlns:a16="http://schemas.microsoft.com/office/drawing/2014/main" val="413511597"/>
                  </a:ext>
                </a:extLst>
              </a:tr>
              <a:tr h="852476">
                <a:tc>
                  <a:txBody>
                    <a:bodyPr/>
                    <a:lstStyle/>
                    <a:p>
                      <a:pPr algn="ctr">
                        <a:buNone/>
                      </a:pPr>
                      <a:r>
                        <a:rPr lang="en-MY" sz="1800" b="1" dirty="0">
                          <a:latin typeface="Traditional Arabic" panose="02020603050405020304" pitchFamily="18" charset="-78"/>
                          <a:cs typeface="Traditional Arabic" panose="02020603050405020304" pitchFamily="18" charset="-78"/>
                        </a:rPr>
                        <a:t>Palantir Foundry</a:t>
                      </a:r>
                    </a:p>
                    <a:p>
                      <a:pPr algn="ctr">
                        <a:buNone/>
                      </a:pPr>
                      <a:r>
                        <a:rPr lang="en-MY" sz="1800" dirty="0">
                          <a:latin typeface="Traditional Arabic" panose="02020603050405020304" pitchFamily="18" charset="-78"/>
                          <a:cs typeface="Traditional Arabic" panose="02020603050405020304" pitchFamily="18" charset="-78"/>
                        </a:rPr>
                        <a:t> </a:t>
                      </a:r>
                      <a:r>
                        <a:rPr lang="ar-YE" sz="1800" dirty="0">
                          <a:latin typeface="Traditional Arabic" panose="02020603050405020304" pitchFamily="18" charset="-78"/>
                          <a:cs typeface="Traditional Arabic" panose="02020603050405020304" pitchFamily="18" charset="-78"/>
                        </a:rPr>
                        <a:t>بالانتير فاوندري</a:t>
                      </a:r>
                    </a:p>
                  </a:txBody>
                  <a:tcPr marL="54392" marR="54392" marT="27196" marB="27196" anchor="ctr"/>
                </a:tc>
                <a:tc>
                  <a:txBody>
                    <a:bodyPr/>
                    <a:lstStyle/>
                    <a:p>
                      <a:pPr algn="l">
                        <a:buNone/>
                      </a:pPr>
                      <a:r>
                        <a:rPr lang="en-MY" sz="1800" b="0" kern="1200" dirty="0">
                          <a:solidFill>
                            <a:schemeClr val="tx1"/>
                          </a:solidFill>
                          <a:latin typeface="Traditional Arabic" panose="02020603050405020304" pitchFamily="18" charset="-78"/>
                          <a:ea typeface="+mn-ea"/>
                          <a:cs typeface="Traditional Arabic" panose="02020603050405020304" pitchFamily="18" charset="-78"/>
                        </a:rPr>
                        <a:t>Palantir Foundry is an advanced data integration and AI analytics platform helps in identifying risks, predicting emerging threats, and supporting strategic decision-making.</a:t>
                      </a:r>
                      <a:r>
                        <a:rPr lang="ar-YE" sz="1800" b="1" dirty="0">
                          <a:latin typeface="Traditional Arabic" panose="02020603050405020304" pitchFamily="18" charset="-78"/>
                          <a:cs typeface="Traditional Arabic" panose="02020603050405020304" pitchFamily="18" charset="-78"/>
                        </a:rPr>
                        <a:t> </a:t>
                      </a:r>
                    </a:p>
                    <a:p>
                      <a:pPr algn="l">
                        <a:buNone/>
                      </a:pPr>
                      <a:r>
                        <a:rPr lang="ar-YE" sz="1800" b="1" dirty="0">
                          <a:latin typeface="Traditional Arabic" panose="02020603050405020304" pitchFamily="18" charset="-78"/>
                          <a:cs typeface="Traditional Arabic" panose="02020603050405020304" pitchFamily="18" charset="-78"/>
                        </a:rPr>
                        <a:t>بالانتير فاوندري هي منصة متقدمة ساعد في تحديد المخاطر، التنبؤ بالتهديدات الناشئة، ودعم اتخاذ القرارات الاستراتيجية.</a:t>
                      </a:r>
                      <a:endParaRPr lang="ar-YE" sz="1800" dirty="0">
                        <a:latin typeface="Traditional Arabic" panose="02020603050405020304" pitchFamily="18" charset="-78"/>
                        <a:cs typeface="Traditional Arabic" panose="02020603050405020304" pitchFamily="18" charset="-78"/>
                      </a:endParaRPr>
                    </a:p>
                  </a:txBody>
                  <a:tcPr marL="54392" marR="54392" marT="27196" marB="27196" anchor="ctr"/>
                </a:tc>
                <a:extLst>
                  <a:ext uri="{0D108BD9-81ED-4DB2-BD59-A6C34878D82A}">
                    <a16:rowId xmlns:a16="http://schemas.microsoft.com/office/drawing/2014/main" val="2151922696"/>
                  </a:ext>
                </a:extLst>
              </a:tr>
              <a:tr h="1385561">
                <a:tc>
                  <a:txBody>
                    <a:bodyPr/>
                    <a:lstStyle/>
                    <a:p>
                      <a:pPr algn="ctr">
                        <a:buNone/>
                      </a:pPr>
                      <a:r>
                        <a:rPr lang="en-MY" sz="1800" b="1" dirty="0">
                          <a:latin typeface="Traditional Arabic" panose="02020603050405020304" pitchFamily="18" charset="-78"/>
                          <a:cs typeface="Traditional Arabic" panose="02020603050405020304" pitchFamily="18" charset="-78"/>
                        </a:rPr>
                        <a:t>Riskonnect</a:t>
                      </a:r>
                      <a:endParaRPr lang="en-MY" sz="1800" dirty="0">
                        <a:latin typeface="Traditional Arabic" panose="02020603050405020304" pitchFamily="18" charset="-78"/>
                        <a:cs typeface="Traditional Arabic" panose="02020603050405020304" pitchFamily="18" charset="-78"/>
                      </a:endParaRPr>
                    </a:p>
                    <a:p>
                      <a:pPr algn="ctr">
                        <a:buNone/>
                      </a:pPr>
                      <a:r>
                        <a:rPr lang="ar-YE" sz="1800" dirty="0">
                          <a:latin typeface="Traditional Arabic" panose="02020603050405020304" pitchFamily="18" charset="-78"/>
                          <a:cs typeface="Traditional Arabic" panose="02020603050405020304" pitchFamily="18" charset="-78"/>
                        </a:rPr>
                        <a:t>ريسكونيكت</a:t>
                      </a:r>
                    </a:p>
                  </a:txBody>
                  <a:tcPr marL="54392" marR="54392" marT="27196" marB="27196" anchor="ctr"/>
                </a:tc>
                <a:tc>
                  <a:txBody>
                    <a:bodyPr/>
                    <a:lstStyle/>
                    <a:p>
                      <a:pPr algn="l">
                        <a:buNone/>
                      </a:pPr>
                      <a:r>
                        <a:rPr lang="en-MY" sz="1800" b="0" kern="1200" dirty="0">
                          <a:solidFill>
                            <a:schemeClr val="tx1"/>
                          </a:solidFill>
                          <a:latin typeface="Traditional Arabic" panose="02020603050405020304" pitchFamily="18" charset="-78"/>
                          <a:ea typeface="+mn-ea"/>
                          <a:cs typeface="Traditional Arabic" panose="02020603050405020304" pitchFamily="18" charset="-78"/>
                        </a:rPr>
                        <a:t>Riskonnect is an AI-enabled integrated risk management platform that helps organizations identify, assess, and manage risks through automation, real-time analytics, and centralized risk visibility</a:t>
                      </a:r>
                      <a:r>
                        <a:rPr lang="en-MY" sz="1800" b="1" dirty="0">
                          <a:latin typeface="Traditional Arabic" panose="02020603050405020304" pitchFamily="18" charset="-78"/>
                          <a:cs typeface="Traditional Arabic" panose="02020603050405020304" pitchFamily="18" charset="-78"/>
                        </a:rPr>
                        <a:t>.</a:t>
                      </a:r>
                      <a:endParaRPr lang="ar-YE" sz="1800" b="1" dirty="0">
                        <a:latin typeface="Traditional Arabic" panose="02020603050405020304" pitchFamily="18" charset="-78"/>
                        <a:cs typeface="Traditional Arabic" panose="02020603050405020304" pitchFamily="18" charset="-78"/>
                      </a:endParaRPr>
                    </a:p>
                    <a:p>
                      <a:pPr algn="r" rtl="1">
                        <a:buNone/>
                      </a:pPr>
                      <a:r>
                        <a:rPr lang="ar-YE" sz="1800" b="1" dirty="0">
                          <a:latin typeface="Traditional Arabic" panose="02020603050405020304" pitchFamily="18" charset="-78"/>
                          <a:cs typeface="Traditional Arabic" panose="02020603050405020304" pitchFamily="18" charset="-78"/>
                        </a:rPr>
                        <a:t> ريسكونيكت هو منصة متكاملة لإدارة المخاطر مدعومة بالذكاء </a:t>
                      </a:r>
                      <a:r>
                        <a:rPr kumimoji="0" lang="ar-YE" sz="1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الاصطناعي، تساعد المؤسسات على تحديد المخاطر وتقييمها وإدارتها من خلال الأتمتة، والتحليلات الفورية، والرؤية المركزية للمخاطر</a:t>
                      </a:r>
                      <a:endParaRPr lang="ar-YE" sz="1800" b="1" dirty="0">
                        <a:latin typeface="Traditional Arabic" panose="02020603050405020304" pitchFamily="18" charset="-78"/>
                        <a:cs typeface="Traditional Arabic" panose="02020603050405020304" pitchFamily="18" charset="-78"/>
                      </a:endParaRPr>
                    </a:p>
                    <a:p>
                      <a:pPr algn="l">
                        <a:buNone/>
                      </a:pPr>
                      <a:r>
                        <a:rPr lang="ar-YE" sz="1800" b="1" dirty="0">
                          <a:latin typeface="Traditional Arabic" panose="02020603050405020304" pitchFamily="18" charset="-78"/>
                          <a:cs typeface="Traditional Arabic" panose="02020603050405020304" pitchFamily="18" charset="-78"/>
                        </a:rPr>
                        <a:t>.</a:t>
                      </a:r>
                      <a:endParaRPr lang="ar-YE" sz="1800" dirty="0">
                        <a:latin typeface="Traditional Arabic" panose="02020603050405020304" pitchFamily="18" charset="-78"/>
                        <a:cs typeface="Traditional Arabic" panose="02020603050405020304" pitchFamily="18" charset="-78"/>
                      </a:endParaRPr>
                    </a:p>
                  </a:txBody>
                  <a:tcPr marL="54392" marR="54392" marT="27196" marB="27196" anchor="ctr"/>
                </a:tc>
                <a:extLst>
                  <a:ext uri="{0D108BD9-81ED-4DB2-BD59-A6C34878D82A}">
                    <a16:rowId xmlns:a16="http://schemas.microsoft.com/office/drawing/2014/main" val="3302859067"/>
                  </a:ext>
                </a:extLst>
              </a:tr>
            </a:tbl>
          </a:graphicData>
        </a:graphic>
      </p:graphicFrame>
    </p:spTree>
    <p:extLst>
      <p:ext uri="{BB962C8B-B14F-4D97-AF65-F5344CB8AC3E}">
        <p14:creationId xmlns:p14="http://schemas.microsoft.com/office/powerpoint/2010/main" val="714803036"/>
      </p:ext>
    </p:extLst>
  </p:cSld>
  <p:clrMapOvr>
    <a:masterClrMapping/>
  </p:clrMapOvr>
  <mc:AlternateContent xmlns:mc="http://schemas.openxmlformats.org/markup-compatibility/2006" xmlns:p14="http://schemas.microsoft.com/office/powerpoint/2010/main">
    <mc:Choice Requires="p14">
      <p:transition spd="slow" p14:dur="2000" advTm="119727"/>
    </mc:Choice>
    <mc:Fallback xmlns="">
      <p:transition spd="slow" advTm="11972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2B9E0-898E-862D-3687-92073C9070F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5D8F7F0-75CB-6C6B-1F50-F809A9FD7038}"/>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D3D45F6-71F8-779E-140F-7B057C72E7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id="{541F4DED-0733-3AB1-DA15-6A706DE91092}"/>
              </a:ext>
            </a:extLst>
          </p:cNvPr>
          <p:cNvGraphicFramePr>
            <a:graphicFrameLocks noGrp="1"/>
          </p:cNvGraphicFramePr>
          <p:nvPr>
            <p:extLst>
              <p:ext uri="{D42A27DB-BD31-4B8C-83A1-F6EECF244321}">
                <p14:modId xmlns:p14="http://schemas.microsoft.com/office/powerpoint/2010/main" val="146777440"/>
              </p:ext>
            </p:extLst>
          </p:nvPr>
        </p:nvGraphicFramePr>
        <p:xfrm>
          <a:off x="542924" y="1530348"/>
          <a:ext cx="11430000" cy="4277976"/>
        </p:xfrm>
        <a:graphic>
          <a:graphicData uri="http://schemas.openxmlformats.org/drawingml/2006/table">
            <a:tbl>
              <a:tblPr>
                <a:tableStyleId>{5940675A-B579-460E-94D1-54222C63F5DA}</a:tableStyleId>
              </a:tblPr>
              <a:tblGrid>
                <a:gridCol w="2486026">
                  <a:extLst>
                    <a:ext uri="{9D8B030D-6E8A-4147-A177-3AD203B41FA5}">
                      <a16:colId xmlns:a16="http://schemas.microsoft.com/office/drawing/2014/main" val="1319900559"/>
                    </a:ext>
                  </a:extLst>
                </a:gridCol>
                <a:gridCol w="8943974">
                  <a:extLst>
                    <a:ext uri="{9D8B030D-6E8A-4147-A177-3AD203B41FA5}">
                      <a16:colId xmlns:a16="http://schemas.microsoft.com/office/drawing/2014/main" val="178139130"/>
                    </a:ext>
                  </a:extLst>
                </a:gridCol>
              </a:tblGrid>
              <a:tr h="907212">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MY" sz="1800" b="1" dirty="0">
                          <a:latin typeface="Traditional Arabic" panose="02020603050405020304" pitchFamily="18" charset="-78"/>
                          <a:cs typeface="Traditional Arabic" panose="02020603050405020304" pitchFamily="18" charset="-78"/>
                        </a:rPr>
                        <a:t>SAS Risk Management</a:t>
                      </a:r>
                      <a:r>
                        <a:rPr lang="en-MY" sz="1800" dirty="0">
                          <a:latin typeface="Traditional Arabic" panose="02020603050405020304" pitchFamily="18" charset="-78"/>
                          <a:cs typeface="Traditional Arabic" panose="02020603050405020304" pitchFamily="18" charset="-78"/>
                        </a:rPr>
                        <a:t>                                 </a:t>
                      </a:r>
                      <a:r>
                        <a:rPr lang="ar-YE" sz="1800" dirty="0">
                          <a:latin typeface="Traditional Arabic" panose="02020603050405020304" pitchFamily="18" charset="-78"/>
                          <a:cs typeface="Traditional Arabic" panose="02020603050405020304" pitchFamily="18" charset="-78"/>
                        </a:rPr>
                        <a:t>إدارة المخاطر من </a:t>
                      </a:r>
                      <a:r>
                        <a:rPr kumimoji="0" lang="en-MY" sz="1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SAS</a:t>
                      </a:r>
                    </a:p>
                    <a:p>
                      <a:pPr>
                        <a:lnSpc>
                          <a:spcPct val="100000"/>
                        </a:lnSpc>
                        <a:buNone/>
                      </a:pPr>
                      <a:endParaRPr lang="en-US" sz="1800" dirty="0">
                        <a:latin typeface="Traditional Arabic" panose="02020603050405020304" pitchFamily="18" charset="-78"/>
                        <a:cs typeface="Traditional Arabic" panose="02020603050405020304" pitchFamily="18" charset="-78"/>
                      </a:endParaRPr>
                    </a:p>
                  </a:txBody>
                  <a:tcPr marL="54392" marR="54392" marT="27196" marB="27196" anchor="ctr"/>
                </a:tc>
                <a:tc>
                  <a:txBody>
                    <a:bodyPr/>
                    <a:lstStyle/>
                    <a:p>
                      <a:pPr algn="l" rtl="1">
                        <a:lnSpc>
                          <a:spcPct val="100000"/>
                        </a:lnSpc>
                        <a:buNone/>
                      </a:pPr>
                      <a:r>
                        <a:rPr lang="en-US" sz="1800" b="0" dirty="0">
                          <a:latin typeface="Traditional Arabic" panose="02020603050405020304" pitchFamily="18" charset="-78"/>
                          <a:cs typeface="Traditional Arabic" panose="02020603050405020304" pitchFamily="18" charset="-78"/>
                        </a:rPr>
                        <a:t>SAS Risk Management is an AI-powered platform that provides advanced analytics for credit risk, operational risk, and financial forecasting. It helps organizations identify potential risks, quantify their impact, and make data-driven decisions.</a:t>
                      </a:r>
                      <a:endParaRPr lang="ar-YE" sz="1800" b="0" dirty="0">
                        <a:latin typeface="Traditional Arabic" panose="02020603050405020304" pitchFamily="18" charset="-78"/>
                        <a:cs typeface="Traditional Arabic" panose="02020603050405020304" pitchFamily="18" charset="-78"/>
                      </a:endParaRPr>
                    </a:p>
                    <a:p>
                      <a:pPr algn="r" rtl="1">
                        <a:lnSpc>
                          <a:spcPct val="100000"/>
                        </a:lnSpc>
                        <a:buNone/>
                      </a:pPr>
                      <a:r>
                        <a:rPr lang="ar-YE" sz="1800" b="0" dirty="0">
                          <a:latin typeface="Traditional Arabic" panose="02020603050405020304" pitchFamily="18" charset="-78"/>
                          <a:cs typeface="Traditional Arabic" panose="02020603050405020304" pitchFamily="18" charset="-78"/>
                        </a:rPr>
                        <a:t>إدارة المخاطر من </a:t>
                      </a:r>
                      <a:r>
                        <a:rPr lang="en-MY" sz="1800" b="0" dirty="0">
                          <a:latin typeface="Traditional Arabic" panose="02020603050405020304" pitchFamily="18" charset="-78"/>
                          <a:cs typeface="Traditional Arabic" panose="02020603050405020304" pitchFamily="18" charset="-78"/>
                        </a:rPr>
                        <a:t>SAS </a:t>
                      </a:r>
                      <a:r>
                        <a:rPr lang="ar-YE" sz="1800" b="0" dirty="0">
                          <a:latin typeface="Traditional Arabic" panose="02020603050405020304" pitchFamily="18" charset="-78"/>
                          <a:cs typeface="Traditional Arabic" panose="02020603050405020304" pitchFamily="18" charset="-78"/>
                        </a:rPr>
                        <a:t>هي منصة مدعومة بالذكاء الاصطناعي توفر تحليلات متقدمة للمخاطر الائتمانية، المخاطر التشغيلية، والتنبؤات المالية. تساعد المؤسسات على تحديد المخاطر المحتملة، قياس تأثيرها، واتخاذ القرارات المبنية على البيانات</a:t>
                      </a:r>
                    </a:p>
                  </a:txBody>
                  <a:tcPr marL="54392" marR="54392" marT="27196" marB="27196" anchor="ctr"/>
                </a:tc>
                <a:extLst>
                  <a:ext uri="{0D108BD9-81ED-4DB2-BD59-A6C34878D82A}">
                    <a16:rowId xmlns:a16="http://schemas.microsoft.com/office/drawing/2014/main" val="3525313485"/>
                  </a:ext>
                </a:extLst>
              </a:tr>
              <a:tr h="1017820">
                <a:tc>
                  <a:txBody>
                    <a:bodyPr/>
                    <a:lstStyle/>
                    <a:p>
                      <a:pPr>
                        <a:lnSpc>
                          <a:spcPct val="100000"/>
                        </a:lnSpc>
                        <a:buNone/>
                      </a:pPr>
                      <a:r>
                        <a:rPr lang="en-MY" sz="1800" b="1" dirty="0">
                          <a:latin typeface="Traditional Arabic" panose="02020603050405020304" pitchFamily="18" charset="-78"/>
                          <a:cs typeface="Traditional Arabic" panose="02020603050405020304" pitchFamily="18" charset="-78"/>
                        </a:rPr>
                        <a:t>LogicManager</a:t>
                      </a:r>
                    </a:p>
                  </a:txBody>
                  <a:tcPr marL="54392" marR="54392" marT="27196" marB="27196" anchor="ctr"/>
                </a:tc>
                <a:tc>
                  <a:txBody>
                    <a:bodyPr/>
                    <a:lstStyle/>
                    <a:p>
                      <a:pPr>
                        <a:lnSpc>
                          <a:spcPct val="100000"/>
                        </a:lnSpc>
                        <a:buNone/>
                      </a:pPr>
                      <a:r>
                        <a:rPr lang="en-US" sz="1800" b="0" kern="1200" dirty="0" err="1">
                          <a:solidFill>
                            <a:schemeClr val="tx1"/>
                          </a:solidFill>
                          <a:latin typeface="Traditional Arabic" panose="02020603050405020304" pitchFamily="18" charset="-78"/>
                          <a:ea typeface="+mn-ea"/>
                          <a:cs typeface="Traditional Arabic" panose="02020603050405020304" pitchFamily="18" charset="-78"/>
                        </a:rPr>
                        <a:t>LogicManager</a:t>
                      </a:r>
                      <a:r>
                        <a:rPr lang="en-US" sz="1800" b="0" kern="1200" dirty="0">
                          <a:solidFill>
                            <a:schemeClr val="tx1"/>
                          </a:solidFill>
                          <a:latin typeface="Traditional Arabic" panose="02020603050405020304" pitchFamily="18" charset="-78"/>
                          <a:ea typeface="+mn-ea"/>
                          <a:cs typeface="Traditional Arabic" panose="02020603050405020304" pitchFamily="18" charset="-78"/>
                        </a:rPr>
                        <a:t> is an AI-driven risk management software that automates risk assessment, compliance tracking, and policy management. It helps organizations streamline processes, monitor risks continuously, and ensure regulatory compliance.</a:t>
                      </a:r>
                      <a:endParaRPr lang="ar-YE" sz="1800" b="0" kern="1200" dirty="0">
                        <a:solidFill>
                          <a:schemeClr val="tx1"/>
                        </a:solidFill>
                        <a:latin typeface="Traditional Arabic" panose="02020603050405020304" pitchFamily="18" charset="-78"/>
                        <a:ea typeface="+mn-ea"/>
                        <a:cs typeface="Traditional Arabic" panose="02020603050405020304" pitchFamily="18" charset="-78"/>
                      </a:endParaRPr>
                    </a:p>
                    <a:p>
                      <a:pPr>
                        <a:lnSpc>
                          <a:spcPct val="100000"/>
                        </a:lnSpc>
                        <a:buNone/>
                      </a:pPr>
                      <a:r>
                        <a:rPr lang="ar-YE" sz="1800" dirty="0">
                          <a:latin typeface="Traditional Arabic" panose="02020603050405020304" pitchFamily="18" charset="-78"/>
                          <a:cs typeface="Traditional Arabic" panose="02020603050405020304" pitchFamily="18" charset="-78"/>
                        </a:rPr>
                        <a:t>لوجيك مانجر هو برنامج لإدارة المخاطر مدعوم بالذكاء الاصطناعي يقوم بأتمتة تقييم المخاطر، تتبع الامتثال، وإدارة السياسات. يساعد المؤسسات على تبسيط العمليات، مراقبة المخاطر بشكل مستمر، وضمان الالتزام باللوائح.</a:t>
                      </a:r>
                    </a:p>
                  </a:txBody>
                  <a:tcPr marL="54392" marR="54392" marT="27196" marB="27196" anchor="ctr"/>
                </a:tc>
                <a:extLst>
                  <a:ext uri="{0D108BD9-81ED-4DB2-BD59-A6C34878D82A}">
                    <a16:rowId xmlns:a16="http://schemas.microsoft.com/office/drawing/2014/main" val="3770334595"/>
                  </a:ext>
                </a:extLst>
              </a:tr>
              <a:tr h="1017820">
                <a:tc>
                  <a:txBody>
                    <a:bodyPr/>
                    <a:lstStyle/>
                    <a:p>
                      <a:pPr>
                        <a:lnSpc>
                          <a:spcPct val="100000"/>
                        </a:lnSpc>
                        <a:buNone/>
                      </a:pPr>
                      <a:r>
                        <a:rPr lang="en-MY" sz="1800" b="1" dirty="0">
                          <a:latin typeface="Traditional Arabic" panose="02020603050405020304" pitchFamily="18" charset="-78"/>
                          <a:cs typeface="Traditional Arabic" panose="02020603050405020304" pitchFamily="18" charset="-78"/>
                        </a:rPr>
                        <a:t>Microsoft Azure AI for Risk</a:t>
                      </a:r>
                      <a:r>
                        <a:rPr lang="en-MY" sz="1800" dirty="0">
                          <a:latin typeface="Traditional Arabic" panose="02020603050405020304" pitchFamily="18" charset="-78"/>
                          <a:cs typeface="Traditional Arabic" panose="02020603050405020304" pitchFamily="18" charset="-78"/>
                        </a:rPr>
                        <a:t> </a:t>
                      </a:r>
                    </a:p>
                    <a:p>
                      <a:pPr>
                        <a:lnSpc>
                          <a:spcPct val="100000"/>
                        </a:lnSpc>
                        <a:buNone/>
                      </a:pPr>
                      <a:r>
                        <a:rPr lang="ar-YE" sz="1800" dirty="0">
                          <a:latin typeface="Traditional Arabic" panose="02020603050405020304" pitchFamily="18" charset="-78"/>
                          <a:cs typeface="Traditional Arabic" panose="02020603050405020304" pitchFamily="18" charset="-78"/>
                        </a:rPr>
                        <a:t>حلول مايكروسوفت أزور للمخاطر</a:t>
                      </a:r>
                    </a:p>
                  </a:txBody>
                  <a:tcPr marL="54392" marR="54392" marT="27196" marB="27196" anchor="ctr"/>
                </a:tc>
                <a:tc>
                  <a:txBody>
                    <a:bodyPr/>
                    <a:lstStyle/>
                    <a:p>
                      <a:pPr>
                        <a:lnSpc>
                          <a:spcPct val="100000"/>
                        </a:lnSpc>
                        <a:buNone/>
                      </a:pPr>
                      <a:r>
                        <a:rPr lang="en-MY" sz="1800" b="0" dirty="0">
                          <a:latin typeface="Traditional Arabic" panose="02020603050405020304" pitchFamily="18" charset="-78"/>
                          <a:cs typeface="Traditional Arabic" panose="02020603050405020304" pitchFamily="18" charset="-78"/>
                        </a:rPr>
                        <a:t>Microsoft Azure AI for Risk is a cloud-based platform that uses artificial intelligence to predict operational failures, cybersecurity threats, and fraud patterns. It enables organizations to monitor risks in real time and make proactive decisions.</a:t>
                      </a:r>
                      <a:endParaRPr lang="ar-YE" sz="1800" b="0" dirty="0">
                        <a:latin typeface="Traditional Arabic" panose="02020603050405020304" pitchFamily="18" charset="-78"/>
                        <a:cs typeface="Traditional Arabic" panose="02020603050405020304" pitchFamily="18" charset="-78"/>
                      </a:endParaRPr>
                    </a:p>
                    <a:p>
                      <a:pPr>
                        <a:lnSpc>
                          <a:spcPct val="100000"/>
                        </a:lnSpc>
                        <a:buNone/>
                      </a:pPr>
                      <a:r>
                        <a:rPr lang="ar-YE" sz="1800" b="0" dirty="0">
                          <a:latin typeface="Traditional Arabic" panose="02020603050405020304" pitchFamily="18" charset="-78"/>
                          <a:cs typeface="Traditional Arabic" panose="02020603050405020304" pitchFamily="18" charset="-78"/>
                        </a:rPr>
                        <a:t>العربية:حلول مايكروسوفت أزور للمخاطر هي منصة سحابية تستخدم الذكاء الاصطناعي للتنبؤ بالأعطال التشغيلية، تهديدات الأمن السيبراني، وأنماط الاحتيال. تمكّن المؤسسات من مراقبة المخاطر بشكل فوري واتخاذ قرارات استباقية</a:t>
                      </a:r>
                    </a:p>
                  </a:txBody>
                  <a:tcPr marL="54392" marR="54392" marT="27196" marB="27196" anchor="ctr"/>
                </a:tc>
                <a:extLst>
                  <a:ext uri="{0D108BD9-81ED-4DB2-BD59-A6C34878D82A}">
                    <a16:rowId xmlns:a16="http://schemas.microsoft.com/office/drawing/2014/main" val="759269110"/>
                  </a:ext>
                </a:extLst>
              </a:tr>
            </a:tbl>
          </a:graphicData>
        </a:graphic>
      </p:graphicFrame>
      <p:sp>
        <p:nvSpPr>
          <p:cNvPr id="7" name="TextBox 6">
            <a:extLst>
              <a:ext uri="{FF2B5EF4-FFF2-40B4-BE49-F238E27FC236}">
                <a16:creationId xmlns:a16="http://schemas.microsoft.com/office/drawing/2014/main" id="{9C22F688-027D-7B91-29D1-BF8BA67C8A9E}"/>
              </a:ext>
            </a:extLst>
          </p:cNvPr>
          <p:cNvSpPr txBox="1"/>
          <p:nvPr/>
        </p:nvSpPr>
        <p:spPr>
          <a:xfrm>
            <a:off x="3596779" y="546619"/>
            <a:ext cx="5322291" cy="830997"/>
          </a:xfrm>
          <a:prstGeom prst="rect">
            <a:avLst/>
          </a:prstGeom>
          <a:solidFill>
            <a:srgbClr val="009EDE"/>
          </a:solidFill>
        </p:spPr>
        <p:txBody>
          <a:bodyPr wrap="none" rtlCol="0">
            <a:spAutoFit/>
          </a:bodyPr>
          <a:lstStyle/>
          <a:p>
            <a:pPr>
              <a:buNone/>
            </a:pPr>
            <a:r>
              <a:rPr lang="en-MY" sz="2400" b="1" dirty="0">
                <a:solidFill>
                  <a:prstClr val="white"/>
                </a:solidFill>
                <a:latin typeface="Traditional Arabic" panose="02020603050405020304" pitchFamily="18" charset="-78"/>
                <a:cs typeface="Traditional Arabic" panose="02020603050405020304" pitchFamily="18" charset="-78"/>
              </a:rPr>
              <a:t>AI-Based Risk Management Software</a:t>
            </a:r>
          </a:p>
          <a:p>
            <a:pPr>
              <a:buNone/>
            </a:pPr>
            <a:r>
              <a:rPr lang="ar-YE" sz="2400" b="1" dirty="0">
                <a:solidFill>
                  <a:prstClr val="white"/>
                </a:solidFill>
                <a:latin typeface="Traditional Arabic" panose="02020603050405020304" pitchFamily="18" charset="-78"/>
                <a:cs typeface="Traditional Arabic" panose="02020603050405020304" pitchFamily="18" charset="-78"/>
              </a:rPr>
              <a:t>البرمجيات المعتمدة على الذكاء الاصطناعي في إدارة المخاطر</a:t>
            </a:r>
          </a:p>
        </p:txBody>
      </p:sp>
    </p:spTree>
    <p:extLst>
      <p:ext uri="{BB962C8B-B14F-4D97-AF65-F5344CB8AC3E}">
        <p14:creationId xmlns:p14="http://schemas.microsoft.com/office/powerpoint/2010/main" val="3218004860"/>
      </p:ext>
    </p:extLst>
  </p:cSld>
  <p:clrMapOvr>
    <a:masterClrMapping/>
  </p:clrMapOvr>
  <mc:AlternateContent xmlns:mc="http://schemas.openxmlformats.org/markup-compatibility/2006" xmlns:p14="http://schemas.microsoft.com/office/powerpoint/2010/main">
    <mc:Choice Requires="p14">
      <p:transition spd="slow" p14:dur="2000" advTm="123372"/>
    </mc:Choice>
    <mc:Fallback xmlns="">
      <p:transition spd="slow" advTm="1233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B0372-9505-8E4B-1C51-2807C27AB9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790F6DF-C765-3014-B675-3E17DA6E4B10}"/>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04C5A21-5E14-2301-58D5-8BFEA17065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EED0EA9-8535-C93E-F439-5BFE2503C923}"/>
              </a:ext>
            </a:extLst>
          </p:cNvPr>
          <p:cNvSpPr txBox="1"/>
          <p:nvPr/>
        </p:nvSpPr>
        <p:spPr>
          <a:xfrm>
            <a:off x="3597531" y="804595"/>
            <a:ext cx="5322291" cy="830997"/>
          </a:xfrm>
          <a:prstGeom prst="rect">
            <a:avLst/>
          </a:prstGeom>
          <a:solidFill>
            <a:srgbClr val="009EDE"/>
          </a:solidFill>
        </p:spPr>
        <p:txBody>
          <a:bodyPr wrap="none" rtlCol="0">
            <a:spAutoFit/>
          </a:bodyPr>
          <a:lstStyle/>
          <a:p>
            <a:pPr>
              <a:buNone/>
            </a:pPr>
            <a:r>
              <a:rPr lang="en-MY" sz="2400" b="1" dirty="0">
                <a:solidFill>
                  <a:prstClr val="white"/>
                </a:solidFill>
                <a:latin typeface="Traditional Arabic" panose="02020603050405020304" pitchFamily="18" charset="-78"/>
                <a:cs typeface="Traditional Arabic" panose="02020603050405020304" pitchFamily="18" charset="-78"/>
              </a:rPr>
              <a:t>AI-Based Risk Management Software</a:t>
            </a:r>
          </a:p>
          <a:p>
            <a:pPr>
              <a:buNone/>
            </a:pPr>
            <a:r>
              <a:rPr lang="ar-YE" sz="2400" b="1" dirty="0">
                <a:solidFill>
                  <a:prstClr val="white"/>
                </a:solidFill>
                <a:latin typeface="Traditional Arabic" panose="02020603050405020304" pitchFamily="18" charset="-78"/>
                <a:cs typeface="Traditional Arabic" panose="02020603050405020304" pitchFamily="18" charset="-78"/>
              </a:rPr>
              <a:t>البرمجيات المعتمدة على الذكاء الاصطناعي في إدارة المخاطر</a:t>
            </a:r>
          </a:p>
        </p:txBody>
      </p:sp>
      <p:graphicFrame>
        <p:nvGraphicFramePr>
          <p:cNvPr id="2" name="Table 1">
            <a:extLst>
              <a:ext uri="{FF2B5EF4-FFF2-40B4-BE49-F238E27FC236}">
                <a16:creationId xmlns:a16="http://schemas.microsoft.com/office/drawing/2014/main" id="{7D834DE1-C5F4-57CA-12D8-0586FECFBBF5}"/>
              </a:ext>
            </a:extLst>
          </p:cNvPr>
          <p:cNvGraphicFramePr>
            <a:graphicFrameLocks noGrp="1"/>
          </p:cNvGraphicFramePr>
          <p:nvPr>
            <p:extLst>
              <p:ext uri="{D42A27DB-BD31-4B8C-83A1-F6EECF244321}">
                <p14:modId xmlns:p14="http://schemas.microsoft.com/office/powerpoint/2010/main" val="1195563107"/>
              </p:ext>
            </p:extLst>
          </p:nvPr>
        </p:nvGraphicFramePr>
        <p:xfrm>
          <a:off x="450825" y="2320925"/>
          <a:ext cx="11430000" cy="4155004"/>
        </p:xfrm>
        <a:graphic>
          <a:graphicData uri="http://schemas.openxmlformats.org/drawingml/2006/table">
            <a:tbl>
              <a:tblPr>
                <a:tableStyleId>{5940675A-B579-460E-94D1-54222C63F5DA}</a:tableStyleId>
              </a:tblPr>
              <a:tblGrid>
                <a:gridCol w="2911500">
                  <a:extLst>
                    <a:ext uri="{9D8B030D-6E8A-4147-A177-3AD203B41FA5}">
                      <a16:colId xmlns:a16="http://schemas.microsoft.com/office/drawing/2014/main" val="1945757583"/>
                    </a:ext>
                  </a:extLst>
                </a:gridCol>
                <a:gridCol w="8518500">
                  <a:extLst>
                    <a:ext uri="{9D8B030D-6E8A-4147-A177-3AD203B41FA5}">
                      <a16:colId xmlns:a16="http://schemas.microsoft.com/office/drawing/2014/main" val="2022313831"/>
                    </a:ext>
                  </a:extLst>
                </a:gridCol>
              </a:tblGrid>
              <a:tr h="1017820">
                <a:tc>
                  <a:txBody>
                    <a:bodyPr/>
                    <a:lstStyle/>
                    <a:p>
                      <a:pPr>
                        <a:buNone/>
                      </a:pPr>
                      <a:r>
                        <a:rPr lang="en-MY" sz="1800" b="1" dirty="0">
                          <a:latin typeface="Traditional Arabic" panose="02020603050405020304" pitchFamily="18" charset="-78"/>
                          <a:cs typeface="Traditional Arabic" panose="02020603050405020304" pitchFamily="18" charset="-78"/>
                        </a:rPr>
                        <a:t>Resolver</a:t>
                      </a:r>
                    </a:p>
                    <a:p>
                      <a:pPr>
                        <a:buNone/>
                      </a:pPr>
                      <a:r>
                        <a:rPr lang="en-MY" sz="1800" dirty="0">
                          <a:latin typeface="Traditional Arabic" panose="02020603050405020304" pitchFamily="18" charset="-78"/>
                          <a:cs typeface="Traditional Arabic" panose="02020603050405020304" pitchFamily="18" charset="-78"/>
                        </a:rPr>
                        <a:t> </a:t>
                      </a:r>
                      <a:endParaRPr lang="ar-YE" sz="1800" dirty="0">
                        <a:latin typeface="Traditional Arabic" panose="02020603050405020304" pitchFamily="18" charset="-78"/>
                        <a:cs typeface="Traditional Arabic" panose="02020603050405020304" pitchFamily="18" charset="-78"/>
                      </a:endParaRPr>
                    </a:p>
                  </a:txBody>
                  <a:tcPr marL="54392" marR="54392" marT="27196" marB="27196" anchor="ctr"/>
                </a:tc>
                <a:tc>
                  <a:txBody>
                    <a:bodyPr/>
                    <a:lstStyle/>
                    <a:p>
                      <a:pPr>
                        <a:lnSpc>
                          <a:spcPct val="150000"/>
                        </a:lnSpc>
                        <a:buNone/>
                      </a:pPr>
                      <a:r>
                        <a:rPr lang="en-MY" sz="1800" b="0" dirty="0">
                          <a:latin typeface="Traditional Arabic" panose="02020603050405020304" pitchFamily="18" charset="-78"/>
                          <a:cs typeface="Traditional Arabic" panose="02020603050405020304" pitchFamily="18" charset="-78"/>
                        </a:rPr>
                        <a:t>Resolver is an AI-powered platform for risk and incident management that enables organizations to track, </a:t>
                      </a:r>
                      <a:r>
                        <a:rPr lang="en-MY" sz="1800" b="0" dirty="0" err="1">
                          <a:latin typeface="Traditional Arabic" panose="02020603050405020304" pitchFamily="18" charset="-78"/>
                          <a:cs typeface="Traditional Arabic" panose="02020603050405020304" pitchFamily="18" charset="-78"/>
                        </a:rPr>
                        <a:t>analyze</a:t>
                      </a:r>
                      <a:r>
                        <a:rPr lang="en-MY" sz="1800" b="0" dirty="0">
                          <a:latin typeface="Traditional Arabic" panose="02020603050405020304" pitchFamily="18" charset="-78"/>
                          <a:cs typeface="Traditional Arabic" panose="02020603050405020304" pitchFamily="18" charset="-78"/>
                        </a:rPr>
                        <a:t>, and respond to risks in real time. It supports compliance monitoring, risk assessment, and reporting across the enterprise.</a:t>
                      </a:r>
                      <a:endParaRPr lang="ar-YE" sz="1800" b="0" dirty="0">
                        <a:latin typeface="Traditional Arabic" panose="02020603050405020304" pitchFamily="18" charset="-78"/>
                        <a:cs typeface="Traditional Arabic" panose="02020603050405020304" pitchFamily="18"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YE" sz="1800" b="0" dirty="0">
                          <a:latin typeface="Traditional Arabic" panose="02020603050405020304" pitchFamily="18" charset="-78"/>
                          <a:cs typeface="Traditional Arabic" panose="02020603050405020304" pitchFamily="18" charset="-78"/>
                        </a:rPr>
                        <a:t>ريزولفر هي منصة مدعومة بالذكاء الاصطناعي لإدارة المخاطر والحوادث، تمكّن المؤسسات من تتبع </a:t>
                      </a:r>
                      <a:r>
                        <a:rPr kumimoji="0" lang="ar-YE" sz="1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 المخاطر وتحليلها والاستجابة لها في الوقت الفعلي. تدعم مراقبة الامتثال، تقييم المخاطر، وإعداد التقارير على مستوى المؤسسة</a:t>
                      </a:r>
                    </a:p>
                  </a:txBody>
                  <a:tcPr marL="54392" marR="54392" marT="27196" marB="27196" anchor="ctr"/>
                </a:tc>
                <a:extLst>
                  <a:ext uri="{0D108BD9-81ED-4DB2-BD59-A6C34878D82A}">
                    <a16:rowId xmlns:a16="http://schemas.microsoft.com/office/drawing/2014/main" val="3320043596"/>
                  </a:ext>
                </a:extLst>
              </a:tr>
              <a:tr h="711659">
                <a:tc>
                  <a:txBody>
                    <a:bodyPr/>
                    <a:lstStyle/>
                    <a:p>
                      <a:pPr>
                        <a:buNone/>
                      </a:pPr>
                      <a:r>
                        <a:rPr lang="en-MY" sz="1800" b="1" dirty="0">
                          <a:latin typeface="Traditional Arabic" panose="02020603050405020304" pitchFamily="18" charset="-78"/>
                          <a:cs typeface="Traditional Arabic" panose="02020603050405020304" pitchFamily="18" charset="-78"/>
                        </a:rPr>
                        <a:t>Fusion Risk Management</a:t>
                      </a:r>
                      <a:r>
                        <a:rPr lang="en-MY" sz="1800" dirty="0">
                          <a:latin typeface="Traditional Arabic" panose="02020603050405020304" pitchFamily="18" charset="-78"/>
                          <a:cs typeface="Traditional Arabic" panose="02020603050405020304" pitchFamily="18" charset="-78"/>
                        </a:rPr>
                        <a:t> </a:t>
                      </a:r>
                    </a:p>
                    <a:p>
                      <a:pPr>
                        <a:buNone/>
                      </a:pPr>
                      <a:r>
                        <a:rPr lang="ar-YE" sz="1800" dirty="0">
                          <a:latin typeface="Traditional Arabic" panose="02020603050405020304" pitchFamily="18" charset="-78"/>
                          <a:cs typeface="Traditional Arabic" panose="02020603050405020304" pitchFamily="18" charset="-78"/>
                        </a:rPr>
                        <a:t>فيوجن لإدارة المخاطر</a:t>
                      </a:r>
                    </a:p>
                  </a:txBody>
                  <a:tcPr marL="54392" marR="54392" marT="27196" marB="27196" anchor="ctr"/>
                </a:tc>
                <a:tc>
                  <a:txBody>
                    <a:bodyPr/>
                    <a:lstStyle/>
                    <a:p>
                      <a:pPr algn="l" rtl="1">
                        <a:lnSpc>
                          <a:spcPct val="150000"/>
                        </a:lnSpc>
                        <a:buNone/>
                      </a:pPr>
                      <a:r>
                        <a:rPr lang="en-MY" sz="1800" b="0" kern="1200" dirty="0">
                          <a:solidFill>
                            <a:schemeClr val="tx1"/>
                          </a:solidFill>
                          <a:latin typeface="Traditional Arabic" panose="02020603050405020304" pitchFamily="18" charset="-78"/>
                          <a:ea typeface="+mn-ea"/>
                          <a:cs typeface="Traditional Arabic" panose="02020603050405020304" pitchFamily="18" charset="-78"/>
                        </a:rPr>
                        <a:t>Fusion Risk Management is an AI-enabled platform that helps organizations with business continuity, scenario </a:t>
                      </a:r>
                      <a:r>
                        <a:rPr lang="en-MY" sz="1800" b="0" kern="1200" dirty="0" err="1">
                          <a:solidFill>
                            <a:schemeClr val="tx1"/>
                          </a:solidFill>
                          <a:latin typeface="Traditional Arabic" panose="02020603050405020304" pitchFamily="18" charset="-78"/>
                          <a:ea typeface="+mn-ea"/>
                          <a:cs typeface="Traditional Arabic" panose="02020603050405020304" pitchFamily="18" charset="-78"/>
                        </a:rPr>
                        <a:t>modeling</a:t>
                      </a:r>
                      <a:r>
                        <a:rPr lang="en-MY" sz="1800" b="0" kern="1200" dirty="0">
                          <a:solidFill>
                            <a:schemeClr val="tx1"/>
                          </a:solidFill>
                          <a:latin typeface="Traditional Arabic" panose="02020603050405020304" pitchFamily="18" charset="-78"/>
                          <a:ea typeface="+mn-ea"/>
                          <a:cs typeface="Traditional Arabic" panose="02020603050405020304" pitchFamily="18" charset="-78"/>
                        </a:rPr>
                        <a:t>, and risk forecasting. It provides real-time insights and enables proactive risk mitigation strategies.</a:t>
                      </a:r>
                      <a:endParaRPr lang="ar-YE" sz="1800" b="0" kern="1200" dirty="0">
                        <a:solidFill>
                          <a:schemeClr val="tx1"/>
                        </a:solidFill>
                        <a:latin typeface="Traditional Arabic" panose="02020603050405020304" pitchFamily="18" charset="-78"/>
                        <a:ea typeface="+mn-ea"/>
                        <a:cs typeface="Traditional Arabic" panose="02020603050405020304" pitchFamily="18" charset="-78"/>
                      </a:endParaRPr>
                    </a:p>
                    <a:p>
                      <a:pPr algn="r" rtl="1">
                        <a:lnSpc>
                          <a:spcPct val="150000"/>
                        </a:lnSpc>
                        <a:buNone/>
                      </a:pPr>
                      <a:r>
                        <a:rPr lang="ar-YE" sz="1800" b="0" kern="1200" dirty="0">
                          <a:solidFill>
                            <a:schemeClr val="tx1"/>
                          </a:solidFill>
                          <a:latin typeface="Traditional Arabic" panose="02020603050405020304" pitchFamily="18" charset="-78"/>
                          <a:ea typeface="+mn-ea"/>
                          <a:cs typeface="Traditional Arabic" panose="02020603050405020304" pitchFamily="18" charset="-78"/>
                        </a:rPr>
                        <a:t>فيوجن لإدارة المخاطر هي منصة مدعومة بالذكاء الاصطناعي تساعد المؤسسات في استمرارية الأعمال، نمذجة السيناريوهات، والتنبؤ بالمخاطر. توفر رؤى فورية وتمكّن من وضع استراتيجيات استباقية للتخفيف من المخاطر.</a:t>
                      </a:r>
                    </a:p>
                  </a:txBody>
                  <a:tcPr marL="54392" marR="54392" marT="27196" marB="27196" anchor="ctr"/>
                </a:tc>
                <a:extLst>
                  <a:ext uri="{0D108BD9-81ED-4DB2-BD59-A6C34878D82A}">
                    <a16:rowId xmlns:a16="http://schemas.microsoft.com/office/drawing/2014/main" val="2120332440"/>
                  </a:ext>
                </a:extLst>
              </a:tr>
            </a:tbl>
          </a:graphicData>
        </a:graphic>
      </p:graphicFrame>
    </p:spTree>
    <p:extLst>
      <p:ext uri="{BB962C8B-B14F-4D97-AF65-F5344CB8AC3E}">
        <p14:creationId xmlns:p14="http://schemas.microsoft.com/office/powerpoint/2010/main" val="341112870"/>
      </p:ext>
    </p:extLst>
  </p:cSld>
  <p:clrMapOvr>
    <a:masterClrMapping/>
  </p:clrMapOvr>
  <mc:AlternateContent xmlns:mc="http://schemas.openxmlformats.org/markup-compatibility/2006" xmlns:p14="http://schemas.microsoft.com/office/powerpoint/2010/main">
    <mc:Choice Requires="p14">
      <p:transition spd="slow" p14:dur="2000" advTm="78564"/>
    </mc:Choice>
    <mc:Fallback xmlns="">
      <p:transition spd="slow" advTm="7856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2ECFC-8FB6-1E19-8490-7DDABF5E51A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B19D6CF-398C-618F-FF0E-6659F031D0EF}"/>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3447887-6C95-8C94-0564-CCA0A891C7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0B09C68-37B4-FD39-039B-B9BE1ADA172A}"/>
              </a:ext>
            </a:extLst>
          </p:cNvPr>
          <p:cNvSpPr txBox="1"/>
          <p:nvPr/>
        </p:nvSpPr>
        <p:spPr>
          <a:xfrm>
            <a:off x="4026156" y="617697"/>
            <a:ext cx="3708144" cy="830997"/>
          </a:xfrm>
          <a:prstGeom prst="rect">
            <a:avLst/>
          </a:prstGeom>
          <a:solidFill>
            <a:srgbClr val="009EDE"/>
          </a:solidFill>
        </p:spPr>
        <p:txBody>
          <a:bodyPr wrap="square" rtlCol="0">
            <a:spAutoFit/>
          </a:bodyPr>
          <a:lstStyle/>
          <a:p>
            <a:pPr algn="ctr">
              <a:buNone/>
            </a:pPr>
            <a:r>
              <a:rPr lang="ar-YE" sz="2400" b="1" dirty="0">
                <a:solidFill>
                  <a:prstClr val="white"/>
                </a:solidFill>
                <a:latin typeface="Traditional Arabic" panose="02020603050405020304" pitchFamily="18" charset="-78"/>
                <a:cs typeface="Traditional Arabic" panose="02020603050405020304" pitchFamily="18" charset="-78"/>
              </a:rPr>
              <a:t>المراجع </a:t>
            </a:r>
            <a:endParaRPr lang="en-MY" sz="2400" b="1" dirty="0">
              <a:solidFill>
                <a:prstClr val="white"/>
              </a:solidFill>
              <a:latin typeface="Traditional Arabic" panose="02020603050405020304" pitchFamily="18" charset="-78"/>
              <a:cs typeface="Traditional Arabic" panose="02020603050405020304" pitchFamily="18" charset="-78"/>
            </a:endParaRPr>
          </a:p>
          <a:p>
            <a:pPr algn="ctr">
              <a:buNone/>
            </a:pPr>
            <a:r>
              <a:rPr lang="en-US" sz="2400" b="1" dirty="0">
                <a:solidFill>
                  <a:prstClr val="white"/>
                </a:solidFill>
                <a:latin typeface="Traditional Arabic" panose="02020603050405020304" pitchFamily="18" charset="-78"/>
                <a:cs typeface="Traditional Arabic" panose="02020603050405020304" pitchFamily="18" charset="-78"/>
              </a:rPr>
              <a:t>References </a:t>
            </a:r>
            <a:endParaRPr lang="ar-YE" sz="2400" b="1" dirty="0">
              <a:solidFill>
                <a:prstClr val="white"/>
              </a:solidFill>
              <a:latin typeface="Traditional Arabic" panose="02020603050405020304" pitchFamily="18" charset="-78"/>
              <a:cs typeface="Traditional Arabic" panose="02020603050405020304" pitchFamily="18" charset="-78"/>
            </a:endParaRPr>
          </a:p>
        </p:txBody>
      </p:sp>
      <p:sp>
        <p:nvSpPr>
          <p:cNvPr id="4" name="TextBox 3">
            <a:extLst>
              <a:ext uri="{FF2B5EF4-FFF2-40B4-BE49-F238E27FC236}">
                <a16:creationId xmlns:a16="http://schemas.microsoft.com/office/drawing/2014/main" id="{42A36D86-196C-3811-E251-FADD69A31F96}"/>
              </a:ext>
            </a:extLst>
          </p:cNvPr>
          <p:cNvSpPr txBox="1"/>
          <p:nvPr/>
        </p:nvSpPr>
        <p:spPr>
          <a:xfrm>
            <a:off x="390525" y="1709261"/>
            <a:ext cx="11410950" cy="5355312"/>
          </a:xfrm>
          <a:prstGeom prst="rect">
            <a:avLst/>
          </a:prstGeom>
          <a:noFill/>
        </p:spPr>
        <p:txBody>
          <a:bodyPr wrap="square">
            <a:spAutoFit/>
          </a:bodyPr>
          <a:lstStyle/>
          <a:p>
            <a:pPr marL="285750" indent="-285750">
              <a:buFont typeface="Wingdings" panose="05000000000000000000" pitchFamily="2" charset="2"/>
              <a:buChar char="v"/>
            </a:pPr>
            <a:r>
              <a:rPr lang="ar-YE" b="1" dirty="0"/>
              <a:t> </a:t>
            </a:r>
            <a:r>
              <a:rPr lang="en-US" b="1" dirty="0"/>
              <a:t>Zhan, H., Hwang, B. G., &amp; Yin, J. C. X. (2026). </a:t>
            </a:r>
            <a:r>
              <a:rPr lang="en-US" dirty="0"/>
              <a:t>Is AI the Solution or the Problem? Empirical Evidence on Risk Evolution in Construction Project Management. Journal of Management in Engineering, 42(2), 04025064</a:t>
            </a:r>
            <a:r>
              <a:rPr lang="en-US" b="1" dirty="0"/>
              <a:t>.‏</a:t>
            </a:r>
            <a:endParaRPr lang="ar-YE" b="1" dirty="0"/>
          </a:p>
          <a:p>
            <a:pPr marL="285750" indent="-285750">
              <a:buFont typeface="Wingdings" panose="05000000000000000000" pitchFamily="2" charset="2"/>
              <a:buChar char="v"/>
            </a:pPr>
            <a:r>
              <a:rPr lang="en-US" b="1" dirty="0"/>
              <a:t>Comite, U., Gallo, A. M., Serluca, M. C., &amp; Ciurleo, E. (2025).</a:t>
            </a:r>
            <a:r>
              <a:rPr lang="en-US" dirty="0"/>
              <a:t> The Role of AI in Enterprise Risk Management and Operational Efficiency.</a:t>
            </a:r>
          </a:p>
          <a:p>
            <a:pPr marL="285750" indent="-285750">
              <a:buFont typeface="Wingdings" panose="05000000000000000000" pitchFamily="2" charset="2"/>
              <a:buChar char="v"/>
            </a:pPr>
            <a:r>
              <a:rPr lang="en-US" b="1" dirty="0"/>
              <a:t>Mishra, A. K., Anand, S., Debnath, N. C., </a:t>
            </a:r>
            <a:r>
              <a:rPr lang="en-US" b="1" dirty="0" err="1"/>
              <a:t>Pokhariyal</a:t>
            </a:r>
            <a:r>
              <a:rPr lang="en-US" b="1" dirty="0"/>
              <a:t>, P., &amp; Patel, A. (Eds.). (2024).</a:t>
            </a:r>
            <a:r>
              <a:rPr lang="en-US" dirty="0"/>
              <a:t> Artificial intelligence for risk mitigation in the financial industry. John Wiley &amp; Sons.</a:t>
            </a:r>
          </a:p>
          <a:p>
            <a:pPr marL="285750" indent="-285750">
              <a:buFont typeface="Wingdings" panose="05000000000000000000" pitchFamily="2" charset="2"/>
              <a:buChar char="v"/>
            </a:pPr>
            <a:r>
              <a:rPr lang="en-US" b="1" dirty="0"/>
              <a:t>Mohamed, M. A. H., Al-</a:t>
            </a:r>
            <a:r>
              <a:rPr lang="en-US" b="1" dirty="0" err="1"/>
              <a:t>Mhdawi</a:t>
            </a:r>
            <a:r>
              <a:rPr lang="en-US" b="1" dirty="0"/>
              <a:t>, M. K. S., </a:t>
            </a:r>
            <a:r>
              <a:rPr lang="en-US" b="1" dirty="0" err="1"/>
              <a:t>Ojiako</a:t>
            </a:r>
            <a:r>
              <a:rPr lang="en-US" b="1" dirty="0"/>
              <a:t>, U., Dacre, N., Qazi, A., &amp; Rahimian, F. (2025).</a:t>
            </a:r>
            <a:r>
              <a:rPr lang="en-US" dirty="0"/>
              <a:t> Generative AI in construction risk management: a bibliometric analysis of the associated benefits and risks. Urbanization, Sustainability and Society, 2(1), 196-228.</a:t>
            </a:r>
          </a:p>
          <a:p>
            <a:pPr marL="285750" indent="-285750">
              <a:buFont typeface="Wingdings" panose="05000000000000000000" pitchFamily="2" charset="2"/>
              <a:buChar char="v"/>
            </a:pPr>
            <a:r>
              <a:rPr lang="en-US" b="1" dirty="0"/>
              <a:t>Nnaomah, U. I., </a:t>
            </a:r>
            <a:r>
              <a:rPr lang="en-US" b="1" dirty="0" err="1"/>
              <a:t>Odejide</a:t>
            </a:r>
            <a:r>
              <a:rPr lang="en-US" b="1" dirty="0"/>
              <a:t>, O. A., Aderemi, S., </a:t>
            </a:r>
            <a:r>
              <a:rPr lang="en-US" b="1" dirty="0" err="1"/>
              <a:t>Olutimehin</a:t>
            </a:r>
            <a:r>
              <a:rPr lang="en-US" b="1" dirty="0"/>
              <a:t>, D. O., Abaku, E. A., &amp; </a:t>
            </a:r>
            <a:r>
              <a:rPr lang="en-US" b="1" dirty="0" err="1"/>
              <a:t>Orieno</a:t>
            </a:r>
            <a:r>
              <a:rPr lang="en-US" b="1" dirty="0"/>
              <a:t>, O. H. (2024).</a:t>
            </a:r>
            <a:r>
              <a:rPr lang="en-US" dirty="0"/>
              <a:t> AI in risk management: An analytical comparison between the US and Nigerian banking sectors. International Journal of Science and Technology Research Archive, 6(1), 127-146.</a:t>
            </a:r>
          </a:p>
          <a:p>
            <a:pPr marL="285750" indent="-285750">
              <a:buFont typeface="Wingdings" panose="05000000000000000000" pitchFamily="2" charset="2"/>
              <a:buChar char="v"/>
            </a:pPr>
            <a:r>
              <a:rPr lang="en-US" b="1" dirty="0"/>
              <a:t>Project Management Institute. (2025).</a:t>
            </a:r>
            <a:r>
              <a:rPr lang="en-US" dirty="0"/>
              <a:t> Gen AI: The need for organizational support.</a:t>
            </a:r>
          </a:p>
          <a:p>
            <a:pPr marL="285750" indent="-285750">
              <a:buFont typeface="Wingdings" panose="05000000000000000000" pitchFamily="2" charset="2"/>
              <a:buChar char="v"/>
            </a:pPr>
            <a:r>
              <a:rPr lang="en-US" b="1" dirty="0"/>
              <a:t>Project Management Institute. (2025).</a:t>
            </a:r>
            <a:r>
              <a:rPr lang="en-US" dirty="0"/>
              <a:t> Guide to the project management body of knowledge (PMBOK® guide) (8th ed.).</a:t>
            </a:r>
          </a:p>
          <a:p>
            <a:pPr marL="285750" indent="-285750">
              <a:buFont typeface="Wingdings" panose="05000000000000000000" pitchFamily="2" charset="2"/>
              <a:buChar char="v"/>
            </a:pPr>
            <a:r>
              <a:rPr lang="en-US" b="1" dirty="0"/>
              <a:t>Project Management Institute. (2025).</a:t>
            </a:r>
            <a:r>
              <a:rPr lang="en-US" dirty="0"/>
              <a:t> Shaping the future of project management with AI.</a:t>
            </a:r>
          </a:p>
          <a:p>
            <a:pPr marL="285750" indent="-285750">
              <a:buFont typeface="Wingdings" panose="05000000000000000000" pitchFamily="2" charset="2"/>
              <a:buChar char="v"/>
            </a:pPr>
            <a:r>
              <a:rPr lang="en-US" b="1" dirty="0"/>
              <a:t>Sari, Y., &amp; </a:t>
            </a:r>
            <a:r>
              <a:rPr lang="en-US" b="1" dirty="0" err="1"/>
              <a:t>Indrabudiman</a:t>
            </a:r>
            <a:r>
              <a:rPr lang="en-US" b="1" dirty="0"/>
              <a:t>, A. (2024).</a:t>
            </a:r>
            <a:r>
              <a:rPr lang="en-US" dirty="0"/>
              <a:t> The role of artificial intelligence (AI) in financial risk management. Formosa Journal of Sustainable Research, 3(9), 2073-2082.</a:t>
            </a:r>
          </a:p>
          <a:p>
            <a:pPr marL="285750" indent="-285750">
              <a:buFont typeface="Wingdings" panose="05000000000000000000" pitchFamily="2" charset="2"/>
              <a:buChar char="v"/>
            </a:pPr>
            <a:endParaRPr lang="en-MY" dirty="0"/>
          </a:p>
        </p:txBody>
      </p:sp>
    </p:spTree>
    <p:extLst>
      <p:ext uri="{BB962C8B-B14F-4D97-AF65-F5344CB8AC3E}">
        <p14:creationId xmlns:p14="http://schemas.microsoft.com/office/powerpoint/2010/main" val="1892618724"/>
      </p:ext>
    </p:extLst>
  </p:cSld>
  <p:clrMapOvr>
    <a:masterClrMapping/>
  </p:clrMapOvr>
  <mc:AlternateContent xmlns:mc="http://schemas.openxmlformats.org/markup-compatibility/2006" xmlns:p14="http://schemas.microsoft.com/office/powerpoint/2010/main">
    <mc:Choice Requires="p14">
      <p:transition spd="slow" p14:dur="2000" advTm="69116"/>
    </mc:Choice>
    <mc:Fallback xmlns="">
      <p:transition spd="slow" advTm="6911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194617" y="1938151"/>
            <a:ext cx="5488352"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Part two:</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 Basic</a:t>
            </a:r>
            <a:r>
              <a:rPr lang="en-US" sz="4400" b="1" dirty="0">
                <a:solidFill>
                  <a:srgbClr val="00B0F0"/>
                </a:solidFill>
                <a:latin typeface="Alexandria" charset="0"/>
              </a:rPr>
              <a:t> Parts of an Insurance Contract</a:t>
            </a:r>
          </a:p>
          <a:p>
            <a:pPr marL="0" marR="0" lvl="0" indent="0" algn="ctr" defTabSz="914400" rtl="0" eaLnBrk="1" fontAlgn="auto" latinLnBrk="0" hangingPunct="1">
              <a:lnSpc>
                <a:spcPct val="100000"/>
              </a:lnSpc>
              <a:spcBef>
                <a:spcPts val="0"/>
              </a:spcBef>
              <a:spcAft>
                <a:spcPts val="0"/>
              </a:spcAft>
              <a:buClrTx/>
              <a:buSzTx/>
              <a:buFontTx/>
              <a:buNone/>
              <a:tabLst/>
              <a:defRPr/>
            </a:pPr>
            <a:r>
              <a:rPr lang="ar-YE" sz="4400" b="1" dirty="0">
                <a:solidFill>
                  <a:srgbClr val="00B0F0"/>
                </a:solidFill>
                <a:latin typeface="Alexandria" charset="0"/>
              </a:rPr>
              <a:t> </a:t>
            </a:r>
            <a:r>
              <a:rPr lang="ar-YE" sz="4400" b="1" dirty="0">
                <a:solidFill>
                  <a:srgbClr val="00B0F0"/>
                </a:solidFill>
                <a:latin typeface="Traditional Arabic" panose="02020603050405020304" pitchFamily="18" charset="-78"/>
                <a:cs typeface="Traditional Arabic" panose="02020603050405020304" pitchFamily="18" charset="-78"/>
              </a:rPr>
              <a:t>الجزء الثاني: </a:t>
            </a:r>
            <a:endParaRPr lang="ar-YE" sz="4400" b="1" dirty="0">
              <a:solidFill>
                <a:srgbClr val="00B0F0"/>
              </a:solidFill>
              <a:latin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4400" b="1" dirty="0">
                <a:solidFill>
                  <a:srgbClr val="00B0F0"/>
                </a:solidFill>
                <a:latin typeface="Traditional Arabic" panose="02020603050405020304" pitchFamily="18" charset="-78"/>
                <a:cs typeface="Traditional Arabic" panose="02020603050405020304" pitchFamily="18" charset="-78"/>
              </a:rPr>
              <a:t>الأجزاء الأساسية لعقد التأمين</a:t>
            </a:r>
            <a:endParaRPr lang="en-US" sz="4400" b="1" dirty="0">
              <a:solidFill>
                <a:srgbClr val="00B0F0"/>
              </a:solidFill>
              <a:latin typeface="Traditional Arabic" panose="02020603050405020304" pitchFamily="18" charset="-78"/>
              <a:cs typeface="Traditional Arabic" panose="02020603050405020304" pitchFamily="18"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4400" b="1" dirty="0">
              <a:solidFill>
                <a:srgbClr val="00B0F0"/>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id="{4EC05501-3653-D8EE-96C5-783DABBC7DF4}"/>
              </a:ext>
            </a:extLst>
          </p:cNvPr>
          <p:cNvPicPr>
            <a:picLocks noChangeAspect="1"/>
          </p:cNvPicPr>
          <p:nvPr/>
        </p:nvPicPr>
        <p:blipFill>
          <a:blip r:embed="rId4"/>
          <a:stretch>
            <a:fillRect/>
          </a:stretch>
        </p:blipFill>
        <p:spPr>
          <a:xfrm>
            <a:off x="5682969" y="1976251"/>
            <a:ext cx="5860818" cy="3452999"/>
          </a:xfrm>
          <a:prstGeom prst="rect">
            <a:avLst/>
          </a:prstGeom>
        </p:spPr>
      </p:pic>
    </p:spTree>
    <p:extLst>
      <p:ext uri="{BB962C8B-B14F-4D97-AF65-F5344CB8AC3E}">
        <p14:creationId xmlns:p14="http://schemas.microsoft.com/office/powerpoint/2010/main" val="3261365009"/>
      </p:ext>
    </p:extLst>
  </p:cSld>
  <p:clrMapOvr>
    <a:masterClrMapping/>
  </p:clrMapOvr>
  <mc:AlternateContent xmlns:mc="http://schemas.openxmlformats.org/markup-compatibility/2006" xmlns:p14="http://schemas.microsoft.com/office/powerpoint/2010/main">
    <mc:Choice Requires="p14">
      <p:transition spd="slow" p14:dur="2000" advTm="34666"/>
    </mc:Choice>
    <mc:Fallback xmlns="">
      <p:transition spd="slow" advTm="3466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CC77A-77BA-B94B-45F1-F85611DAE17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F66E871-8271-1FAC-319A-82C44CF6B92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A5C4C22-02E3-1CB2-5AF6-61E0D36B15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4BBF877-BA57-6EE7-4357-D2FE905E0EAE}"/>
              </a:ext>
            </a:extLst>
          </p:cNvPr>
          <p:cNvSpPr txBox="1"/>
          <p:nvPr/>
        </p:nvSpPr>
        <p:spPr>
          <a:xfrm>
            <a:off x="434215" y="2056726"/>
            <a:ext cx="5949808" cy="2230739"/>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dirty="0">
                <a:solidFill>
                  <a:srgbClr val="000000"/>
                </a:solidFill>
                <a:latin typeface="QuaySansITCPro-Book"/>
              </a:rPr>
              <a:t>Identify the basic parts of any insurance contract.</a:t>
            </a:r>
            <a:endParaRPr lang="ar-YE" dirty="0">
              <a:solidFill>
                <a:srgbClr val="000000"/>
              </a:solidFill>
              <a:latin typeface="QuaySansITCPro-Book"/>
            </a:endParaRPr>
          </a:p>
          <a:p>
            <a:pPr marL="285750" indent="-285750" algn="l">
              <a:lnSpc>
                <a:spcPct val="200000"/>
              </a:lnSpc>
              <a:buFont typeface="Wingdings" panose="05000000000000000000" pitchFamily="2" charset="2"/>
              <a:buChar char="v"/>
            </a:pPr>
            <a:r>
              <a:rPr lang="en-US" dirty="0">
                <a:solidFill>
                  <a:srgbClr val="000000"/>
                </a:solidFill>
                <a:latin typeface="QuaySansITCPro-Book"/>
              </a:rPr>
              <a:t>Understanding the meaning of each section individually</a:t>
            </a:r>
          </a:p>
          <a:p>
            <a:pPr marL="285750" indent="-285750" algn="l">
              <a:lnSpc>
                <a:spcPct val="200000"/>
              </a:lnSpc>
              <a:buFont typeface="Wingdings" panose="05000000000000000000" pitchFamily="2" charset="2"/>
              <a:buChar char="v"/>
            </a:pPr>
            <a:endParaRPr lang="en-US" b="0" i="0" u="none" strike="noStrike" baseline="0" dirty="0">
              <a:solidFill>
                <a:srgbClr val="000000"/>
              </a:solidFill>
              <a:latin typeface="QuaySansITCPro-Book"/>
            </a:endParaRPr>
          </a:p>
        </p:txBody>
      </p:sp>
      <p:sp>
        <p:nvSpPr>
          <p:cNvPr id="2" name="TextBox 1">
            <a:extLst>
              <a:ext uri="{FF2B5EF4-FFF2-40B4-BE49-F238E27FC236}">
                <a16:creationId xmlns:a16="http://schemas.microsoft.com/office/drawing/2014/main" id="{9B3BB2EC-0937-DE57-80DC-11F1982BDE1F}"/>
              </a:ext>
            </a:extLst>
          </p:cNvPr>
          <p:cNvSpPr txBox="1"/>
          <p:nvPr/>
        </p:nvSpPr>
        <p:spPr>
          <a:xfrm>
            <a:off x="5203623" y="617697"/>
            <a:ext cx="3656899" cy="1200329"/>
          </a:xfrm>
          <a:prstGeom prst="rect">
            <a:avLst/>
          </a:prstGeom>
          <a:solidFill>
            <a:srgbClr val="009EDE"/>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ar-YE" sz="3600" b="1" i="0" u="none" strike="noStrike" kern="1200" cap="none" spc="0" normalizeH="0" baseline="0" noProof="0" dirty="0">
              <a:ln>
                <a:noFill/>
              </a:ln>
              <a:solidFill>
                <a:prstClr val="white"/>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YE" sz="3600" b="1" dirty="0">
                <a:solidFill>
                  <a:prstClr val="white"/>
                </a:solidFill>
                <a:latin typeface="Traditional Arabic" panose="02020603050405020304" pitchFamily="18" charset="-78"/>
                <a:cs typeface="Traditional Arabic" panose="02020603050405020304" pitchFamily="18" charset="-78"/>
              </a:rPr>
              <a:t>أهداف المحاضرة </a:t>
            </a:r>
            <a:endParaRPr kumimoji="0" lang="en-US" sz="2800" b="1" i="0" u="none" strike="noStrike" kern="1200" cap="none" spc="0" normalizeH="0" baseline="0" noProof="0" dirty="0">
              <a:ln>
                <a:noFill/>
              </a:ln>
              <a:solidFill>
                <a:prstClr val="white"/>
              </a:solidFill>
              <a:effectLst/>
              <a:uLnTx/>
              <a:uFillTx/>
              <a:latin typeface="Traditional Arabic" panose="02020603050405020304" pitchFamily="18" charset="-78"/>
              <a:cs typeface="Traditional Arabic" panose="02020603050405020304" pitchFamily="18" charset="-78"/>
            </a:endParaRPr>
          </a:p>
        </p:txBody>
      </p:sp>
      <p:sp>
        <p:nvSpPr>
          <p:cNvPr id="7" name="TextBox 6">
            <a:extLst>
              <a:ext uri="{FF2B5EF4-FFF2-40B4-BE49-F238E27FC236}">
                <a16:creationId xmlns:a16="http://schemas.microsoft.com/office/drawing/2014/main" id="{750818E8-18E1-E0CA-27FE-003818BBE962}"/>
              </a:ext>
            </a:extLst>
          </p:cNvPr>
          <p:cNvSpPr txBox="1"/>
          <p:nvPr/>
        </p:nvSpPr>
        <p:spPr>
          <a:xfrm>
            <a:off x="6384023" y="2225362"/>
            <a:ext cx="5496802" cy="1384995"/>
          </a:xfrm>
          <a:prstGeom prst="rect">
            <a:avLst/>
          </a:prstGeom>
          <a:noFill/>
        </p:spPr>
        <p:txBody>
          <a:bodyPr wrap="square">
            <a:spAutoFit/>
          </a:bodyPr>
          <a:lstStyle/>
          <a:p>
            <a:pPr algn="r" rtl="1"/>
            <a:r>
              <a:rPr lang="ar-YE" sz="2800" dirty="0">
                <a:latin typeface="Traditional Arabic" panose="02020603050405020304" pitchFamily="18" charset="-78"/>
                <a:cs typeface="Traditional Arabic" panose="02020603050405020304" pitchFamily="18" charset="-78"/>
              </a:rPr>
              <a:t>بعد دراسة هذا الفصل، يجب أن تكون قادرًا على:</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تحديد الأقسام الأساسية لأي عقد تأمين.</a:t>
            </a:r>
          </a:p>
          <a:p>
            <a:pPr marL="457200" indent="-457200" algn="r" rtl="1">
              <a:buFont typeface="Wingdings" panose="05000000000000000000" pitchFamily="2" charset="2"/>
              <a:buChar char="v"/>
            </a:pPr>
            <a:r>
              <a:rPr lang="ar-YE" sz="2800" dirty="0">
                <a:latin typeface="Traditional Arabic" panose="02020603050405020304" pitchFamily="18" charset="-78"/>
                <a:cs typeface="Traditional Arabic" panose="02020603050405020304" pitchFamily="18" charset="-78"/>
              </a:rPr>
              <a:t>التعرف على معنى كل قسم على حدة </a:t>
            </a:r>
          </a:p>
        </p:txBody>
      </p:sp>
    </p:spTree>
    <p:extLst>
      <p:ext uri="{BB962C8B-B14F-4D97-AF65-F5344CB8AC3E}">
        <p14:creationId xmlns:p14="http://schemas.microsoft.com/office/powerpoint/2010/main" val="3041577791"/>
      </p:ext>
    </p:extLst>
  </p:cSld>
  <p:clrMapOvr>
    <a:masterClrMapping/>
  </p:clrMapOvr>
  <mc:AlternateContent xmlns:mc="http://schemas.openxmlformats.org/markup-compatibility/2006" xmlns:p14="http://schemas.microsoft.com/office/powerpoint/2010/main">
    <mc:Choice Requires="p14">
      <p:transition spd="slow" p14:dur="2000" advTm="26839"/>
    </mc:Choice>
    <mc:Fallback xmlns="">
      <p:transition spd="slow" advTm="2683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3162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886237" y="617697"/>
            <a:ext cx="7180552" cy="1200329"/>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Basic Parts of an Insurance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الأجزاء الأساسية لعقد التأمين</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659847" y="2527450"/>
            <a:ext cx="5119207" cy="4199611"/>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Despite their complexities, insurance contracts generally</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can be divided into six parts:</a:t>
            </a:r>
          </a:p>
          <a:p>
            <a:pPr marL="457200" marR="0" lvl="0" indent="-4572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Declarations</a:t>
            </a:r>
          </a:p>
          <a:p>
            <a:pPr marL="457200" marR="0" lvl="0" indent="-4572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Definitions</a:t>
            </a:r>
          </a:p>
          <a:p>
            <a:pPr marL="457200" marR="0" lvl="0" indent="-4572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Insuring agreement</a:t>
            </a:r>
          </a:p>
          <a:p>
            <a:pPr marL="457200" marR="0" lvl="0" indent="-4572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Exclusions</a:t>
            </a:r>
          </a:p>
          <a:p>
            <a:pPr marL="457200" marR="0" lvl="0" indent="-4572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Conditions</a:t>
            </a:r>
          </a:p>
          <a:p>
            <a:pPr marL="457200" marR="0" lvl="0" indent="-457200" algn="l" defTabSz="914400" rtl="0" eaLnBrk="1" fontAlgn="auto" latinLnBrk="0" hangingPunct="1">
              <a:lnSpc>
                <a:spcPct val="150000"/>
              </a:lnSpc>
              <a:spcBef>
                <a:spcPts val="0"/>
              </a:spcBef>
              <a:spcAft>
                <a:spcPts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 Miscellaneous provisions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3" name="TextBox 2">
            <a:extLst>
              <a:ext uri="{FF2B5EF4-FFF2-40B4-BE49-F238E27FC236}">
                <a16:creationId xmlns:a16="http://schemas.microsoft.com/office/drawing/2014/main" id="{323847F5-2633-9391-A4CE-E2FA190855B5}"/>
              </a:ext>
            </a:extLst>
          </p:cNvPr>
          <p:cNvSpPr txBox="1"/>
          <p:nvPr/>
        </p:nvSpPr>
        <p:spPr>
          <a:xfrm>
            <a:off x="5670958" y="2516964"/>
            <a:ext cx="6202698" cy="3816429"/>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br>
              <a:rPr kumimoji="0" lang="ar-YE"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b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على الرغم من تعقيداتها، يمكن تقسيم عقود التأمين بشكل عام إلى ستة أجزاء:</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البيانات</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التعريفات</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اتفاقية التأمين</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الاستثناءات</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الشروط</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أحكام متفرقة</a:t>
            </a:r>
            <a:endParaRPr kumimoji="0" lang="en-MY"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endParaRPr>
          </a:p>
        </p:txBody>
      </p:sp>
    </p:spTree>
    <p:extLst>
      <p:ext uri="{BB962C8B-B14F-4D97-AF65-F5344CB8AC3E}">
        <p14:creationId xmlns:p14="http://schemas.microsoft.com/office/powerpoint/2010/main" val="2183823225"/>
      </p:ext>
    </p:extLst>
  </p:cSld>
  <p:clrMapOvr>
    <a:masterClrMapping/>
  </p:clrMapOvr>
  <mc:AlternateContent xmlns:mc="http://schemas.openxmlformats.org/markup-compatibility/2006" xmlns:p14="http://schemas.microsoft.com/office/powerpoint/2010/main">
    <mc:Choice Requires="p14">
      <p:transition spd="slow" p14:dur="2000" advTm="152875"/>
    </mc:Choice>
    <mc:Fallback xmlns="">
      <p:transition spd="slow" advTm="15287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174175" y="4062985"/>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Declarations</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البيانات</a:t>
            </a:r>
            <a:r>
              <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rPr>
              <a:t> </a:t>
            </a:r>
            <a:endParaRPr kumimoji="0" lang="en-US" sz="36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242909" y="4803858"/>
            <a:ext cx="6270034" cy="188930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The declarations section is the first part of an insurance</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contract.</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Declarations are statements that provide information</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about the particular property or activity to</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be insured.</a:t>
            </a:r>
            <a:endParaRPr kumimoji="0" lang="en-MY"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3" name="TextBox 2">
            <a:extLst>
              <a:ext uri="{FF2B5EF4-FFF2-40B4-BE49-F238E27FC236}">
                <a16:creationId xmlns:a16="http://schemas.microsoft.com/office/drawing/2014/main" id="{239F1822-7B29-0415-056D-334D9361C40C}"/>
              </a:ext>
            </a:extLst>
          </p:cNvPr>
          <p:cNvSpPr txBox="1"/>
          <p:nvPr/>
        </p:nvSpPr>
        <p:spPr>
          <a:xfrm>
            <a:off x="543263" y="1738569"/>
            <a:ext cx="5573316" cy="235096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QuaySansITCPro-Book"/>
                <a:ea typeface="+mn-ea"/>
                <a:cs typeface="+mn-cs"/>
              </a:rPr>
              <a:t>6- Miscellaneous provisions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Although all insurance contracts do not necessarily</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contain all six parts in the order given here, such a</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classification provides a simple and convenient framework</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for analyzing most insurance contracts.</a:t>
            </a:r>
            <a:endParaRPr kumimoji="0" lang="en-MY"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8" name="TextBox 7">
            <a:extLst>
              <a:ext uri="{FF2B5EF4-FFF2-40B4-BE49-F238E27FC236}">
                <a16:creationId xmlns:a16="http://schemas.microsoft.com/office/drawing/2014/main" id="{6F002778-5838-5434-998D-FB8F3223DB41}"/>
              </a:ext>
            </a:extLst>
          </p:cNvPr>
          <p:cNvSpPr txBox="1"/>
          <p:nvPr/>
        </p:nvSpPr>
        <p:spPr>
          <a:xfrm>
            <a:off x="6336340" y="1759424"/>
            <a:ext cx="5259896" cy="2246769"/>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6. أحكام متفرقة</a:t>
            </a:r>
            <a:endParaRPr kumimoji="0" lang="en-MY"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على الرغم من أن جميع عقود التأمين لا تحتوي بالضرورة على الأجزاء الستة جميعها وبالتسلسل المذكور هنا، إلا أن هذا التصنيف يوفر إطارًا بسيطًا ومناسبًا لتحليل معظم عقود التأمين</a:t>
            </a:r>
            <a:r>
              <a:rPr kumimoji="0" lang="ar-YE"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en-MY"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BA4C0DAB-BFEF-721E-A09C-3C272251E18E}"/>
              </a:ext>
            </a:extLst>
          </p:cNvPr>
          <p:cNvSpPr txBox="1"/>
          <p:nvPr/>
        </p:nvSpPr>
        <p:spPr>
          <a:xfrm>
            <a:off x="2922667" y="559095"/>
            <a:ext cx="7180552" cy="1200329"/>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Basic Parts of an Insurance Contract</a:t>
            </a:r>
            <a:endPar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الأجزاء الأساسية لعقد التأمين</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endParaRPr>
          </a:p>
        </p:txBody>
      </p:sp>
      <p:sp>
        <p:nvSpPr>
          <p:cNvPr id="12" name="TextBox 11">
            <a:extLst>
              <a:ext uri="{FF2B5EF4-FFF2-40B4-BE49-F238E27FC236}">
                <a16:creationId xmlns:a16="http://schemas.microsoft.com/office/drawing/2014/main" id="{7C904B81-1755-51CD-5B06-2D7A98882FDB}"/>
              </a:ext>
            </a:extLst>
          </p:cNvPr>
          <p:cNvSpPr txBox="1"/>
          <p:nvPr/>
        </p:nvSpPr>
        <p:spPr>
          <a:xfrm>
            <a:off x="6336341" y="5141745"/>
            <a:ext cx="5740640" cy="1384995"/>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قسم البيانات ( التصريحات ) هو الجزء الأول من عقد التأمين.</a:t>
            </a:r>
            <a:b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b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البيانات هي بيانات تقدم معلومات عن الممتلكات أو النشاط المحدد الذي سيتم التأمين عليه</a:t>
            </a:r>
            <a:r>
              <a:rPr kumimoji="0" lang="ar-YE"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en-MY" sz="2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9097852"/>
      </p:ext>
    </p:extLst>
  </p:cSld>
  <p:clrMapOvr>
    <a:masterClrMapping/>
  </p:clrMapOvr>
  <mc:AlternateContent xmlns:mc="http://schemas.openxmlformats.org/markup-compatibility/2006" xmlns:p14="http://schemas.microsoft.com/office/powerpoint/2010/main">
    <mc:Choice Requires="p14">
      <p:transition spd="slow" p14:dur="2000" advTm="127192"/>
    </mc:Choice>
    <mc:Fallback xmlns="">
      <p:transition spd="slow" advTm="127192"/>
    </mc:Fallback>
  </mc:AlternateContent>
  <p:extLst>
    <p:ext uri="{3A86A75C-4F4B-4683-9AE1-C65F6400EC91}">
      <p14:laserTraceLst xmlns:p14="http://schemas.microsoft.com/office/powerpoint/2010/main">
        <p14:tracePtLst>
          <p14:tracePt t="13995" x="3702050" y="6286500"/>
          <p14:tracePt t="14094" x="3729038" y="6569075"/>
          <p14:tracePt t="14102" x="4324350" y="6169025"/>
          <p14:tracePt t="14113" x="4884738" y="5651500"/>
          <p14:tracePt t="14130" x="5895975" y="4733925"/>
          <p14:tracePt t="14147" x="6584950" y="3986213"/>
          <p14:tracePt t="14163" x="7077075" y="3441700"/>
          <p14:tracePt t="14180" x="7477125" y="3008313"/>
          <p14:tracePt t="14197" x="7637463" y="2871788"/>
          <p14:tracePt t="14213" x="7697788" y="2820988"/>
          <p14:tracePt t="14231" x="7715250" y="2805113"/>
          <p14:tracePt t="14254" x="7715250" y="2795588"/>
          <p14:tracePt t="14263" x="7697788" y="2795588"/>
          <p14:tracePt t="14281" x="7637463" y="2787650"/>
          <p14:tracePt t="14297" x="7570788" y="2778125"/>
          <p14:tracePt t="14350" x="7545388" y="2778125"/>
          <p14:tracePt t="14358" x="7502525" y="2778125"/>
          <p14:tracePt t="14366" x="7442200" y="2778125"/>
          <p14:tracePt t="14380" x="7391400" y="2778125"/>
          <p14:tracePt t="14397" x="7162800" y="2778125"/>
          <p14:tracePt t="14414" x="6610350" y="2778125"/>
          <p14:tracePt t="14430" x="6346825" y="2778125"/>
          <p14:tracePt t="14431" x="6100763" y="2736850"/>
          <p14:tracePt t="14447" x="5880100" y="2701925"/>
          <p14:tracePt t="14448" x="5616575" y="2625725"/>
          <p14:tracePt t="14464" x="5089525" y="2455863"/>
          <p14:tracePt t="14480" x="4435475" y="2278063"/>
          <p14:tracePt t="14497" x="3729038" y="2133600"/>
          <p14:tracePt t="14514" x="3236913" y="2073275"/>
          <p14:tracePt t="14530" x="2889250" y="2030413"/>
          <p14:tracePt t="14547" x="2633663" y="2030413"/>
          <p14:tracePt t="14564" x="2352675" y="2030413"/>
          <p14:tracePt t="14580" x="2141538" y="2030413"/>
          <p14:tracePt t="14597" x="1971675" y="2030413"/>
          <p14:tracePt t="14613" x="1817688" y="2030413"/>
          <p14:tracePt t="14630" x="1647825" y="2030413"/>
          <p14:tracePt t="14647" x="1470025" y="2014538"/>
          <p14:tracePt t="14663" x="1155700" y="1989138"/>
          <p14:tracePt t="14680" x="985838" y="1979613"/>
          <p14:tracePt t="14697" x="909638" y="1979613"/>
          <p14:tracePt t="14713" x="874713" y="1979613"/>
          <p14:tracePt t="14730" x="866775" y="1979613"/>
          <p14:tracePt t="14747" x="849313" y="1979613"/>
          <p14:tracePt t="14764" x="815975" y="2005013"/>
          <p14:tracePt t="14780" x="798513" y="2047875"/>
          <p14:tracePt t="14797" x="790575" y="2082800"/>
          <p14:tracePt t="14813" x="790575" y="2141538"/>
          <p14:tracePt t="14830" x="790575" y="2192338"/>
          <p14:tracePt t="14847" x="815975" y="2227263"/>
          <p14:tracePt t="14863" x="866775" y="2268538"/>
          <p14:tracePt t="14880" x="909638" y="2286000"/>
          <p14:tracePt t="14897" x="942975" y="2293938"/>
          <p14:tracePt t="14913" x="976313" y="2311400"/>
          <p14:tracePt t="14930" x="1003300" y="2319338"/>
          <p14:tracePt t="14947" x="1036638" y="2344738"/>
          <p14:tracePt t="14963" x="1120775" y="2387600"/>
          <p14:tracePt t="14980" x="1231900" y="2438400"/>
          <p14:tracePt t="14997" x="1325563" y="2489200"/>
          <p14:tracePt t="15014" x="1401763" y="2506663"/>
          <p14:tracePt t="15087" x="1419225" y="2524125"/>
          <p14:tracePt t="15103" x="1435100" y="2532063"/>
          <p14:tracePt t="15144" x="1444625" y="2532063"/>
          <p14:tracePt t="22120" x="1462088" y="2532063"/>
          <p14:tracePt t="22127" x="1470025" y="2532063"/>
          <p14:tracePt t="22134" x="1495425" y="2532063"/>
          <p14:tracePt t="22143" x="1520825" y="2541588"/>
          <p14:tracePt t="22160" x="1554163" y="2557463"/>
          <p14:tracePt t="22177" x="1579563" y="2566988"/>
          <p14:tracePt t="22194" x="1589088" y="2566988"/>
          <p14:tracePt t="22210" x="1622425" y="2566988"/>
          <p14:tracePt t="22227" x="1690688" y="2566988"/>
          <p14:tracePt t="22243" x="1724025" y="2566988"/>
          <p14:tracePt t="22260" x="1733550" y="2566988"/>
          <p14:tracePt t="22277" x="1766888" y="2566988"/>
          <p14:tracePt t="22296" x="1843088" y="2566988"/>
          <p14:tracePt t="22310" x="1860550" y="2566988"/>
          <p14:tracePt t="22311" x="1878013" y="2566988"/>
          <p14:tracePt t="22327" x="1911350" y="2566988"/>
          <p14:tracePt t="22344" x="1946275" y="2566988"/>
          <p14:tracePt t="22344" x="1962150" y="2566988"/>
          <p14:tracePt t="22360" x="1997075" y="2566988"/>
          <p14:tracePt t="22377" x="2012950" y="2566988"/>
          <p14:tracePt t="22393" x="2038350" y="2566988"/>
          <p14:tracePt t="22410" x="2055813" y="2566988"/>
          <p14:tracePt t="22428" x="2098675" y="2566988"/>
          <p14:tracePt t="22443" x="2116138" y="2566988"/>
          <p14:tracePt t="22460" x="2149475" y="2557463"/>
          <p14:tracePt t="22477" x="2174875" y="2557463"/>
          <p14:tracePt t="22495" x="2235200" y="2557463"/>
          <p14:tracePt t="22511" x="2268538" y="2557463"/>
          <p14:tracePt t="22527" x="2319338" y="2557463"/>
          <p14:tracePt t="22543" x="2362200" y="2557463"/>
          <p14:tracePt t="22560" x="2395538" y="2557463"/>
          <p14:tracePt t="22577" x="2446338" y="2557463"/>
          <p14:tracePt t="22593" x="2481263" y="2557463"/>
          <p14:tracePt t="22610" x="2514600" y="2557463"/>
          <p14:tracePt t="22626" x="2540000" y="2557463"/>
          <p14:tracePt t="22643" x="2582863" y="2557463"/>
          <p14:tracePt t="22660" x="2600325" y="2557463"/>
          <p14:tracePt t="22676" x="2633663" y="2557463"/>
          <p14:tracePt t="22694" x="2676525" y="2557463"/>
          <p14:tracePt t="22694" x="2684463" y="2557463"/>
          <p14:tracePt t="22710" x="2701925" y="2557463"/>
          <p14:tracePt t="22727" x="2719388" y="2557463"/>
          <p14:tracePt t="22751" x="2727325" y="2557463"/>
          <p14:tracePt t="22760" x="2735263" y="2557463"/>
          <p14:tracePt t="22777" x="2803525" y="2557463"/>
          <p14:tracePt t="22793" x="2854325" y="2557463"/>
          <p14:tracePt t="22810" x="2905125" y="2557463"/>
          <p14:tracePt t="22827" x="2930525" y="2557463"/>
          <p14:tracePt t="22843" x="2947988" y="2557463"/>
          <p14:tracePt t="22860" x="2955925" y="2557463"/>
          <p14:tracePt t="22887" x="2998788" y="2557463"/>
          <p14:tracePt t="22894" x="3084513" y="2557463"/>
          <p14:tracePt t="22910" x="3152775" y="2557463"/>
          <p14:tracePt t="22911" x="3236913" y="2566988"/>
          <p14:tracePt t="22927" x="3297238" y="2574925"/>
          <p14:tracePt t="22927" x="3398838" y="2608263"/>
          <p14:tracePt t="22943" x="3475038" y="2633663"/>
          <p14:tracePt t="22960" x="3586163" y="2676525"/>
          <p14:tracePt t="22978" x="3602038" y="2686050"/>
          <p14:tracePt t="23303" x="3594100" y="2686050"/>
          <p14:tracePt t="23328" x="3576638" y="2686050"/>
          <p14:tracePt t="23334" x="3568700" y="2686050"/>
          <p14:tracePt t="23344" x="3559175" y="2686050"/>
          <p14:tracePt t="23360" x="3508375" y="2686050"/>
          <p14:tracePt t="23376" x="3467100" y="2676525"/>
          <p14:tracePt t="23393" x="3424238" y="2676525"/>
          <p14:tracePt t="23410" x="3389313" y="2668588"/>
          <p14:tracePt t="23427" x="3330575" y="2660650"/>
          <p14:tracePt t="23443" x="3279775" y="2660650"/>
          <p14:tracePt t="23460" x="3228975" y="2651125"/>
          <p14:tracePt t="23476" x="3186113" y="2643188"/>
          <p14:tracePt t="23493" x="3143250" y="2625725"/>
          <p14:tracePt t="23510" x="3084513" y="2625725"/>
          <p14:tracePt t="23526" x="3033713" y="2617788"/>
          <p14:tracePt t="23543" x="2982913" y="2608263"/>
          <p14:tracePt t="23559" x="2922588" y="2600325"/>
          <p14:tracePt t="23576" x="2914650" y="2600325"/>
          <p14:tracePt t="23656" x="2897188" y="2600325"/>
          <p14:tracePt t="23711" x="2889250" y="2592388"/>
          <p14:tracePt t="23872" x="2897188" y="2592388"/>
          <p14:tracePt t="23878" x="2914650" y="2592388"/>
          <p14:tracePt t="23894" x="2922588" y="2592388"/>
          <p14:tracePt t="23902" x="2940050" y="2592388"/>
          <p14:tracePt t="23910" x="2947988" y="2600325"/>
          <p14:tracePt t="23926" x="3049588" y="2600325"/>
          <p14:tracePt t="23943" x="3135313" y="2600325"/>
          <p14:tracePt t="23959" x="3559175" y="2600325"/>
          <p14:tracePt t="23977" x="3857625" y="2608263"/>
          <p14:tracePt t="23993" x="4248150" y="2676525"/>
          <p14:tracePt t="24011" x="4435475" y="2686050"/>
          <p14:tracePt t="24026" x="4519613" y="2686050"/>
          <p14:tracePt t="24043" x="4587875" y="2686050"/>
          <p14:tracePt t="24060" x="4630738" y="2686050"/>
          <p14:tracePt t="24076" x="4673600" y="2686050"/>
          <p14:tracePt t="24094" x="4681538" y="2668588"/>
          <p14:tracePt t="24110" x="4699000" y="2660650"/>
          <p14:tracePt t="24126" x="4706938" y="2660650"/>
          <p14:tracePt t="24142" x="4732338" y="2660650"/>
          <p14:tracePt t="24159" x="4749800" y="2633663"/>
          <p14:tracePt t="24176" x="4757738" y="2633663"/>
          <p14:tracePt t="24194" x="4765675" y="2633663"/>
          <p14:tracePt t="24209" x="4775200" y="2633663"/>
          <p14:tracePt t="24226" x="4783138" y="2625725"/>
          <p14:tracePt t="24343" x="4783138" y="2617788"/>
          <p14:tracePt t="24360" x="4775200" y="2617788"/>
          <p14:tracePt t="24367" x="4757738" y="2617788"/>
          <p14:tracePt t="24376" x="4724400" y="2617788"/>
          <p14:tracePt t="24392" x="4656138" y="2617788"/>
          <p14:tracePt t="24409" x="4570413" y="2617788"/>
          <p14:tracePt t="24427" x="4443413" y="2617788"/>
          <p14:tracePt t="24443" x="4248150" y="2617788"/>
          <p14:tracePt t="24459" x="4002088" y="2574925"/>
          <p14:tracePt t="24476" x="3746500" y="2541588"/>
          <p14:tracePt t="24494" x="3432175" y="2498725"/>
          <p14:tracePt t="24511" x="3322638" y="2481263"/>
          <p14:tracePt t="24526" x="3297238" y="2481263"/>
          <p14:tracePt t="24527" x="3270250" y="2481263"/>
          <p14:tracePt t="24543" x="3254375" y="2473325"/>
          <p14:tracePt t="24678" x="3228975" y="2473325"/>
          <p14:tracePt t="24686" x="3219450" y="2473325"/>
          <p14:tracePt t="24694" x="3203575" y="2473325"/>
          <p14:tracePt t="24710" x="3194050" y="2473325"/>
          <p14:tracePt t="25143" x="3178175" y="2481263"/>
          <p14:tracePt t="25150" x="3160713" y="2481263"/>
          <p14:tracePt t="25166" x="3152775" y="2481263"/>
          <p14:tracePt t="25175" x="3135313" y="2481263"/>
          <p14:tracePt t="25193" x="3117850" y="2481263"/>
          <p14:tracePt t="25209" x="3109913" y="2489200"/>
          <p14:tracePt t="25226" x="3100388" y="2489200"/>
          <p14:tracePt t="25384" x="3084513" y="2489200"/>
          <p14:tracePt t="25390" x="3074988" y="2489200"/>
          <p14:tracePt t="25398" x="3067050" y="2489200"/>
          <p14:tracePt t="25408" x="3049588" y="2489200"/>
          <p14:tracePt t="25425" x="3033713" y="2489200"/>
          <p14:tracePt t="25631" x="3024188" y="2489200"/>
          <p14:tracePt t="25736" x="3008313" y="2489200"/>
          <p14:tracePt t="25767" x="2998788" y="2489200"/>
          <p14:tracePt t="25783" x="2990850" y="2489200"/>
          <p14:tracePt t="25799" x="2973388" y="2489200"/>
          <p14:tracePt t="25807" x="2940050" y="2489200"/>
          <p14:tracePt t="25814" x="2922588" y="2489200"/>
          <p14:tracePt t="25825" x="2905125" y="2489200"/>
          <p14:tracePt t="25842" x="2863850" y="2489200"/>
          <p14:tracePt t="25858" x="2811463" y="2489200"/>
          <p14:tracePt t="25875" x="2778125" y="2489200"/>
          <p14:tracePt t="25892" x="2752725" y="2489200"/>
          <p14:tracePt t="25908" x="2735263" y="2489200"/>
          <p14:tracePt t="25943" x="2727325" y="2489200"/>
          <p14:tracePt t="25959" x="2709863" y="2489200"/>
          <p14:tracePt t="25993" x="2701925" y="2489200"/>
          <p14:tracePt t="25998" x="2693988" y="2489200"/>
          <p14:tracePt t="26008" x="2676525" y="2481263"/>
          <p14:tracePt t="26025" x="2651125" y="2481263"/>
          <p14:tracePt t="26042" x="2633663" y="2481263"/>
          <p14:tracePt t="26058" x="2608263" y="2489200"/>
          <p14:tracePt t="26078" x="2600325" y="2489200"/>
          <p14:tracePt t="26091" x="2582863" y="2489200"/>
          <p14:tracePt t="26392" x="2565400" y="2489200"/>
          <p14:tracePt t="26398" x="2540000" y="2506663"/>
          <p14:tracePt t="26414" x="2524125" y="2516188"/>
          <p14:tracePt t="26424" x="2506663" y="2532063"/>
          <p14:tracePt t="26443" x="2497138" y="2541588"/>
          <p14:tracePt t="26458" x="2471738" y="2541588"/>
          <p14:tracePt t="26475" x="2463800" y="2549525"/>
          <p14:tracePt t="26492" x="2455863" y="2557463"/>
          <p14:tracePt t="26508" x="2446338" y="2566988"/>
          <p14:tracePt t="26525" x="2438400" y="2566988"/>
          <p14:tracePt t="26544" x="2420938" y="2566988"/>
          <p14:tracePt t="26558" x="2405063" y="2574925"/>
          <p14:tracePt t="26583" x="2395538" y="2574925"/>
          <p14:tracePt t="26591" x="2379663" y="2582863"/>
          <p14:tracePt t="26608" x="2362200" y="2592388"/>
          <p14:tracePt t="26625" x="2336800" y="2617788"/>
          <p14:tracePt t="26641" x="2293938" y="2643188"/>
          <p14:tracePt t="26658" x="2235200" y="2686050"/>
          <p14:tracePt t="26676" x="2200275" y="2719388"/>
          <p14:tracePt t="26691" x="2166938" y="2727325"/>
          <p14:tracePt t="26708" x="2166938" y="2736850"/>
          <p14:tracePt t="26725" x="2166938" y="2744788"/>
          <p14:tracePt t="26751" x="2149475" y="2752725"/>
          <p14:tracePt t="26759" x="2132013" y="2770188"/>
          <p14:tracePt t="26775" x="2124075" y="2778125"/>
          <p14:tracePt t="26775" x="2124075" y="2787650"/>
          <p14:tracePt t="26791" x="2098675" y="2813050"/>
          <p14:tracePt t="26808" x="2090738" y="2820988"/>
          <p14:tracePt t="26825" x="2081213" y="2830513"/>
          <p14:tracePt t="26841" x="2073275" y="2846388"/>
          <p14:tracePt t="26878" x="2073275" y="2863850"/>
          <p14:tracePt t="26886" x="2073275" y="2871788"/>
          <p14:tracePt t="26911" x="2073275" y="2881313"/>
          <p14:tracePt t="26919" x="2073275" y="2889250"/>
          <p14:tracePt t="26935" x="2081213" y="2889250"/>
          <p14:tracePt t="26942" x="2090738" y="2897188"/>
          <p14:tracePt t="26958" x="2141538" y="2906713"/>
          <p14:tracePt t="26959" x="2200275" y="2922588"/>
          <p14:tracePt t="26975" x="2268538" y="2949575"/>
          <p14:tracePt t="26976" x="2370138" y="2974975"/>
          <p14:tracePt t="26991" x="2565400" y="3016250"/>
          <p14:tracePt t="27008" x="2803525" y="3067050"/>
          <p14:tracePt t="27025" x="3008313" y="3084513"/>
          <p14:tracePt t="27041" x="3152775" y="3084513"/>
          <p14:tracePt t="27058" x="3254375" y="3084513"/>
          <p14:tracePt t="27076" x="3355975" y="3084513"/>
          <p14:tracePt t="27091" x="3482975" y="3084513"/>
          <p14:tracePt t="27108" x="3652838" y="3076575"/>
          <p14:tracePt t="27125" x="3832225" y="3051175"/>
          <p14:tracePt t="27141" x="3967163" y="3051175"/>
          <p14:tracePt t="27158" x="4060825" y="3051175"/>
          <p14:tracePt t="27175" x="4103688" y="3041650"/>
          <p14:tracePt t="27176" x="4129088" y="3041650"/>
          <p14:tracePt t="27191" x="4137025" y="3041650"/>
          <p14:tracePt t="27208" x="4179888" y="3025775"/>
          <p14:tracePt t="27225" x="4240213" y="3016250"/>
          <p14:tracePt t="27241" x="4306888" y="3016250"/>
          <p14:tracePt t="27258" x="4384675" y="3008313"/>
          <p14:tracePt t="27275" x="4425950" y="3008313"/>
          <p14:tracePt t="27292" x="4443413" y="3008313"/>
          <p14:tracePt t="27535" x="4451350" y="3008313"/>
          <p14:tracePt t="27542" x="4460875" y="3008313"/>
          <p14:tracePt t="27550" x="4494213" y="2990850"/>
          <p14:tracePt t="27558" x="4537075" y="2990850"/>
          <p14:tracePt t="27575" x="4613275" y="2990850"/>
          <p14:tracePt t="27591" x="4673600" y="2990850"/>
          <p14:tracePt t="27592" x="4714875" y="2990850"/>
          <p14:tracePt t="27608" x="4783138" y="2990850"/>
          <p14:tracePt t="27624" x="4800600" y="2990850"/>
          <p14:tracePt t="27641" x="4818063" y="2990850"/>
          <p14:tracePt t="27662" x="4826000" y="2990850"/>
          <p14:tracePt t="27674" x="4833938" y="2990850"/>
          <p14:tracePt t="27692" x="4876800" y="2990850"/>
          <p14:tracePt t="27708" x="4902200" y="2990850"/>
          <p14:tracePt t="27724" x="4927600" y="2990850"/>
          <p14:tracePt t="27741" x="4962525" y="2990850"/>
          <p14:tracePt t="27742" x="4970463" y="2990850"/>
          <p14:tracePt t="27758" x="4987925" y="2990850"/>
          <p14:tracePt t="27782" x="4995863" y="2990850"/>
          <p14:tracePt t="27792" x="5003800" y="2990850"/>
          <p14:tracePt t="27808" x="5029200" y="2990850"/>
          <p14:tracePt t="27824" x="5054600" y="2990850"/>
          <p14:tracePt t="27841" x="5064125" y="2990850"/>
          <p14:tracePt t="27858" x="5089525" y="2990850"/>
          <p14:tracePt t="28015" x="5046663" y="2990850"/>
          <p14:tracePt t="28022" x="5013325" y="2990850"/>
          <p14:tracePt t="28030" x="4995863" y="2990850"/>
          <p14:tracePt t="28041" x="4970463" y="2990850"/>
          <p14:tracePt t="28058" x="4927600" y="2990850"/>
          <p14:tracePt t="28074" x="4894263" y="2990850"/>
          <p14:tracePt t="28091" x="4876800" y="2990850"/>
          <p14:tracePt t="28107" x="4859338" y="2990850"/>
          <p14:tracePt t="28127" x="4833938" y="2990850"/>
          <p14:tracePt t="28151" x="4826000" y="3000375"/>
          <p14:tracePt t="28448" x="4826000" y="3008313"/>
          <p14:tracePt t="28470" x="4826000" y="3033713"/>
          <p14:tracePt t="28478" x="4876800" y="3059113"/>
          <p14:tracePt t="28486" x="4910138" y="3076575"/>
          <p14:tracePt t="28494" x="4945063" y="3094038"/>
          <p14:tracePt t="28511" x="4953000" y="3094038"/>
          <p14:tracePt t="28526" x="4935538" y="3059113"/>
          <p14:tracePt t="28541" x="4919663" y="3051175"/>
          <p14:tracePt t="28839" x="4919663" y="3033713"/>
          <p14:tracePt t="28846" x="4927600" y="3033713"/>
          <p14:tracePt t="28857" x="4927600" y="3025775"/>
          <p14:tracePt t="28874" x="4962525" y="3016250"/>
          <p14:tracePt t="28890" x="4995863" y="3008313"/>
          <p14:tracePt t="28907" x="5029200" y="3008313"/>
          <p14:tracePt t="28924" x="5064125" y="2990850"/>
          <p14:tracePt t="28940" x="5114925" y="2990850"/>
          <p14:tracePt t="28957" x="5191125" y="2990850"/>
          <p14:tracePt t="28974" x="5310188" y="2990850"/>
          <p14:tracePt t="28975" x="5368925" y="2990850"/>
          <p14:tracePt t="28991" x="5429250" y="2990850"/>
          <p14:tracePt t="28991" x="5497513" y="2990850"/>
          <p14:tracePt t="29007" x="5556250" y="2990850"/>
          <p14:tracePt t="29008" x="5616575" y="2990850"/>
          <p14:tracePt t="29024" x="5700713" y="2990850"/>
          <p14:tracePt t="29041" x="5761038" y="2990850"/>
          <p14:tracePt t="29057" x="5862638" y="2990850"/>
          <p14:tracePt t="29073" x="5956300" y="2990850"/>
          <p14:tracePt t="29090" x="6049963" y="2990850"/>
          <p14:tracePt t="29107" x="6108700" y="2990850"/>
          <p14:tracePt t="29123" x="6167438" y="2990850"/>
          <p14:tracePt t="29140" x="6210300" y="2990850"/>
          <p14:tracePt t="29157" x="6245225" y="2990850"/>
          <p14:tracePt t="29159" x="6261100" y="2990850"/>
          <p14:tracePt t="29174" x="6270625" y="2990850"/>
          <p14:tracePt t="29192" x="6321425" y="2990850"/>
          <p14:tracePt t="29207" x="6346825" y="2982913"/>
          <p14:tracePt t="29208" x="6372225" y="2982913"/>
          <p14:tracePt t="29224" x="6389688" y="2982913"/>
          <p14:tracePt t="29240" x="6415088" y="2982913"/>
          <p14:tracePt t="29257" x="6448425" y="2982913"/>
          <p14:tracePt t="29273" x="6542088" y="2982913"/>
          <p14:tracePt t="29290" x="6643688" y="2982913"/>
          <p14:tracePt t="29307" x="6745288" y="2982913"/>
          <p14:tracePt t="29323" x="6805613" y="2982913"/>
          <p14:tracePt t="29340" x="6823075" y="2982913"/>
          <p14:tracePt t="29575" x="6788150" y="2982913"/>
          <p14:tracePt t="29583" x="6770688" y="2982913"/>
          <p14:tracePt t="29591" x="6737350" y="2982913"/>
          <p14:tracePt t="29607" x="6711950" y="2974975"/>
          <p14:tracePt t="29608" x="6686550" y="2974975"/>
          <p14:tracePt t="29623" x="6661150" y="2957513"/>
          <p14:tracePt t="29640" x="6643688" y="2957513"/>
          <p14:tracePt t="29704" x="6626225" y="2957513"/>
          <p14:tracePt t="29710" x="6618288" y="2957513"/>
          <p14:tracePt t="29724" x="6610350" y="2957513"/>
          <p14:tracePt t="29740" x="6592888" y="2957513"/>
          <p14:tracePt t="29759" x="6575425" y="2957513"/>
          <p14:tracePt t="29773" x="6567488" y="2957513"/>
          <p14:tracePt t="29790" x="6559550" y="2949575"/>
          <p14:tracePt t="29807" x="6542088" y="2949575"/>
          <p14:tracePt t="29823" x="6508750" y="2949575"/>
          <p14:tracePt t="29840" x="6499225" y="2949575"/>
          <p14:tracePt t="30200" x="6508750" y="2949575"/>
          <p14:tracePt t="30207" x="6516688" y="2949575"/>
          <p14:tracePt t="30214" x="6516688" y="2940050"/>
          <p14:tracePt t="30223" x="6516688" y="2932113"/>
          <p14:tracePt t="30241" x="6516688" y="2906713"/>
          <p14:tracePt t="30497" x="6516688" y="2889250"/>
          <p14:tracePt t="30519" x="6524625" y="2881313"/>
          <p14:tracePt t="30592" x="6534150" y="2881313"/>
          <p14:tracePt t="30598" x="6542088" y="2881313"/>
          <p14:tracePt t="30751" x="6550025" y="2881313"/>
          <p14:tracePt t="30783" x="6559550" y="2881313"/>
          <p14:tracePt t="30791" x="6567488" y="2889250"/>
          <p14:tracePt t="30815" x="6575425" y="2889250"/>
          <p14:tracePt t="30823" x="6592888" y="2897188"/>
          <p14:tracePt t="30840" x="6618288" y="2922588"/>
          <p14:tracePt t="30846" x="6626225" y="2922588"/>
          <p14:tracePt t="30856" x="6643688" y="2932113"/>
          <p14:tracePt t="30873" x="6686550" y="2932113"/>
          <p14:tracePt t="30889" x="6719888" y="2940050"/>
          <p14:tracePt t="30906" x="6788150" y="2949575"/>
          <p14:tracePt t="30923" x="6813550" y="2949575"/>
          <p14:tracePt t="30939" x="6823075" y="2949575"/>
          <p14:tracePt t="30957" x="6848475" y="2949575"/>
          <p14:tracePt t="30958" x="6848475" y="2957513"/>
          <p14:tracePt t="30973" x="6856413" y="2957513"/>
          <p14:tracePt t="30990" x="6873875" y="2957513"/>
          <p14:tracePt t="31063" x="6881813" y="2957513"/>
          <p14:tracePt t="31070" x="6889750" y="2957513"/>
          <p14:tracePt t="31094" x="6907213" y="2965450"/>
          <p14:tracePt t="31102" x="6915150" y="2965450"/>
          <p14:tracePt t="31118" x="6924675" y="2965450"/>
          <p14:tracePt t="31126" x="6942138" y="2965450"/>
          <p14:tracePt t="31143" x="6950075" y="2965450"/>
          <p14:tracePt t="31156" x="6975475" y="2974975"/>
          <p14:tracePt t="31172" x="7008813" y="2990850"/>
          <p14:tracePt t="31189" x="7043738" y="2990850"/>
          <p14:tracePt t="31206" x="7077075" y="3000375"/>
          <p14:tracePt t="31223" x="7094538" y="3008313"/>
          <p14:tracePt t="31279" x="7102475" y="3008313"/>
          <p14:tracePt t="31296" x="7112000" y="3008313"/>
          <p14:tracePt t="31752" x="7119938" y="3008313"/>
          <p14:tracePt t="31783" x="7127875" y="3008313"/>
          <p14:tracePt t="31799" x="7127875" y="3016250"/>
          <p14:tracePt t="31823" x="7137400" y="3025775"/>
          <p14:tracePt t="31830" x="7145338" y="3025775"/>
          <p14:tracePt t="31943" x="7153275" y="3025775"/>
          <p14:tracePt t="31950" x="7162800" y="3025775"/>
          <p14:tracePt t="31958" x="7178675" y="3025775"/>
          <p14:tracePt t="31972" x="7213600" y="3025775"/>
          <p14:tracePt t="31990" x="7246938" y="3033713"/>
          <p14:tracePt t="32440" x="7272338" y="3041650"/>
          <p14:tracePt t="32446" x="7297738" y="3059113"/>
          <p14:tracePt t="32455" x="7315200" y="3067050"/>
          <p14:tracePt t="32472" x="7340600" y="3067050"/>
          <p14:tracePt t="32489" x="7383463" y="3067050"/>
          <p14:tracePt t="32506" x="7451725" y="3067050"/>
          <p14:tracePt t="32522" x="7477125" y="3067050"/>
          <p14:tracePt t="32539" x="7518400" y="3067050"/>
          <p14:tracePt t="32555" x="7570788" y="3067050"/>
          <p14:tracePt t="32572" x="7637463" y="3067050"/>
          <p14:tracePt t="32589" x="7688263" y="3067050"/>
          <p14:tracePt t="32605" x="7766050" y="3067050"/>
          <p14:tracePt t="32623" x="7842250" y="3067050"/>
          <p14:tracePt t="32639" x="7875588" y="3067050"/>
          <p14:tracePt t="32655" x="7943850" y="3059113"/>
          <p14:tracePt t="32672" x="7977188" y="3051175"/>
          <p14:tracePt t="32689" x="8029575" y="3041650"/>
          <p14:tracePt t="32705" x="8070850" y="3025775"/>
          <p14:tracePt t="32722" x="8105775" y="3016250"/>
          <p14:tracePt t="32739" x="8131175" y="2990850"/>
          <p14:tracePt t="32755" x="8174038" y="2982913"/>
          <p14:tracePt t="32772" x="8189913" y="2974975"/>
          <p14:tracePt t="32789" x="8207375" y="2974975"/>
          <p14:tracePt t="32806" x="8215313" y="2974975"/>
          <p14:tracePt t="32806" x="8224838" y="2974975"/>
          <p14:tracePt t="32830" x="8240713" y="2974975"/>
          <p14:tracePt t="32840" x="8258175" y="2957513"/>
          <p14:tracePt t="32856" x="8283575" y="2949575"/>
          <p14:tracePt t="32872" x="8308975" y="2940050"/>
          <p14:tracePt t="32888" x="8326438" y="2940050"/>
          <p14:tracePt t="32935" x="8334375" y="2940050"/>
          <p14:tracePt t="32967" x="8343900" y="2940050"/>
          <p14:tracePt t="32974" x="8351838" y="2940050"/>
          <p14:tracePt t="33047" x="8369300" y="2940050"/>
          <p14:tracePt t="33055" x="8377238" y="2940050"/>
          <p14:tracePt t="33062" x="8385175" y="2940050"/>
          <p14:tracePt t="33072" x="8402638" y="2940050"/>
          <p14:tracePt t="33206" x="8420100" y="2940050"/>
          <p14:tracePt t="33214" x="8453438" y="2932113"/>
          <p14:tracePt t="33222" x="8470900" y="2932113"/>
          <p14:tracePt t="33239" x="8496300" y="2932113"/>
          <p14:tracePt t="33239" x="8521700" y="2932113"/>
          <p14:tracePt t="33255" x="8547100" y="2932113"/>
          <p14:tracePt t="33272" x="8555038" y="2932113"/>
          <p14:tracePt t="33288" x="8564563" y="2932113"/>
          <p14:tracePt t="33351" x="8580438" y="2932113"/>
          <p14:tracePt t="33358" x="8597900" y="2932113"/>
          <p14:tracePt t="33366" x="8615363" y="2932113"/>
          <p14:tracePt t="33382" x="8632825" y="2932113"/>
          <p14:tracePt t="33439" x="8640763" y="2932113"/>
          <p14:tracePt t="33463" x="8648700" y="2932113"/>
          <p14:tracePt t="33470" x="8658225" y="2932113"/>
          <p14:tracePt t="33478" x="8666163" y="2932113"/>
          <p14:tracePt t="33559" x="8674100" y="2932113"/>
          <p14:tracePt t="33575" x="8691563" y="2932113"/>
          <p14:tracePt t="33582" x="8709025" y="2932113"/>
          <p14:tracePt t="33590" x="8724900" y="2932113"/>
          <p14:tracePt t="33605" x="8734425" y="2932113"/>
          <p14:tracePt t="33647" x="8742363" y="2932113"/>
          <p14:tracePt t="33662" x="8759825" y="2932113"/>
          <p14:tracePt t="33670" x="8777288" y="2932113"/>
          <p14:tracePt t="33678" x="8818563" y="2932113"/>
          <p14:tracePt t="33688" x="8843963" y="2932113"/>
          <p14:tracePt t="33705" x="8963025" y="2974975"/>
          <p14:tracePt t="33721" x="9091613" y="2974975"/>
          <p14:tracePt t="33738" x="9201150" y="2982913"/>
          <p14:tracePt t="33755" x="9244013" y="2982913"/>
          <p14:tracePt t="33772" x="9261475" y="2982913"/>
          <p14:tracePt t="33788" x="9294813" y="2982913"/>
          <p14:tracePt t="33805" x="9353550" y="2982913"/>
          <p14:tracePt t="33824" x="9431338" y="2982913"/>
          <p14:tracePt t="33839" x="9447213" y="2982913"/>
          <p14:tracePt t="33855" x="9464675" y="2982913"/>
          <p14:tracePt t="33878" x="9472613" y="2982913"/>
          <p14:tracePt t="33904" x="9482138" y="2982913"/>
          <p14:tracePt t="33910" x="9490075" y="2982913"/>
          <p14:tracePt t="33921" x="9507538" y="2982913"/>
          <p14:tracePt t="33938" x="9523413" y="2982913"/>
          <p14:tracePt t="33955" x="9532938" y="2982913"/>
          <p14:tracePt t="34176" x="9540875" y="2974975"/>
          <p14:tracePt t="34182" x="9558338" y="2974975"/>
          <p14:tracePt t="34190" x="9566275" y="2974975"/>
          <p14:tracePt t="34204" x="9591675" y="2974975"/>
          <p14:tracePt t="34221" x="9617075" y="2974975"/>
          <p14:tracePt t="34238" x="9642475" y="2974975"/>
          <p14:tracePt t="34239" x="9667875" y="2974975"/>
          <p14:tracePt t="34255" x="9685338" y="2974975"/>
          <p14:tracePt t="34271" x="9736138" y="2974975"/>
          <p14:tracePt t="34288" x="9771063" y="2974975"/>
          <p14:tracePt t="34305" x="9804400" y="2965450"/>
          <p14:tracePt t="34321" x="9821863" y="2957513"/>
          <p14:tracePt t="34338" x="9847263" y="2949575"/>
          <p14:tracePt t="34355" x="9855200" y="2940050"/>
          <p14:tracePt t="35072" x="9847263" y="2940050"/>
          <p14:tracePt t="35078" x="9839325" y="2940050"/>
          <p14:tracePt t="35087" x="9829800" y="2940050"/>
          <p14:tracePt t="35104" x="9821863" y="2940050"/>
          <p14:tracePt t="35127" x="9812338" y="2940050"/>
          <p14:tracePt t="35142" x="9796463" y="2940050"/>
          <p14:tracePt t="35158" x="9786938" y="2940050"/>
          <p14:tracePt t="35171" x="9779000" y="2940050"/>
          <p14:tracePt t="35187" x="9771063" y="2940050"/>
          <p14:tracePt t="35216" x="9761538" y="2940050"/>
          <p14:tracePt t="35230" x="9753600" y="2940050"/>
          <p14:tracePt t="35256" x="9736138" y="2940050"/>
          <p14:tracePt t="35262" x="9728200" y="2940050"/>
          <p14:tracePt t="35278" x="9720263" y="2940050"/>
          <p14:tracePt t="35287" x="9702800" y="2940050"/>
          <p14:tracePt t="35304" x="9694863" y="2940050"/>
          <p14:tracePt t="35321" x="9677400" y="2940050"/>
          <p14:tracePt t="35337" x="9659938" y="2940050"/>
          <p14:tracePt t="35354" x="9642475" y="2932113"/>
          <p14:tracePt t="35371" x="9626600" y="2932113"/>
          <p14:tracePt t="35388" x="9601200" y="2932113"/>
          <p14:tracePt t="35404" x="9591675" y="2932113"/>
          <p14:tracePt t="35421" x="9575800" y="2932113"/>
          <p14:tracePt t="35440" x="9566275" y="2932113"/>
          <p14:tracePt t="35454" x="9558338" y="2932113"/>
          <p14:tracePt t="35471" x="9550400" y="2932113"/>
          <p14:tracePt t="35472" x="9540875" y="2932113"/>
          <p14:tracePt t="35623" x="9532938" y="2932113"/>
          <p14:tracePt t="35639" x="9523413" y="2932113"/>
          <p14:tracePt t="35646" x="9515475" y="2932113"/>
          <p14:tracePt t="35655" x="9507538" y="2932113"/>
          <p14:tracePt t="35678" x="9498013" y="2932113"/>
          <p14:tracePt t="35767" x="9482138" y="2932113"/>
          <p14:tracePt t="35817" x="9472613" y="2932113"/>
          <p14:tracePt t="35822" x="9464675" y="2932113"/>
          <p14:tracePt t="35830" x="9456738" y="2932113"/>
          <p14:tracePt t="35855" x="9447213" y="2932113"/>
          <p14:tracePt t="35871" x="9439275" y="2932113"/>
          <p14:tracePt t="35898" x="9421813" y="2932113"/>
          <p14:tracePt t="35910" x="9413875" y="2932113"/>
          <p14:tracePt t="37016" x="9396413" y="2932113"/>
          <p14:tracePt t="37022" x="9388475" y="2932113"/>
          <p14:tracePt t="37030" x="9380538" y="2932113"/>
          <p14:tracePt t="37038" x="9371013" y="2932113"/>
          <p14:tracePt t="37079" x="9363075" y="2922588"/>
          <p14:tracePt t="37087" x="9345613" y="2922588"/>
          <p14:tracePt t="37094" x="9337675" y="2922588"/>
          <p14:tracePt t="37103" x="9328150" y="2922588"/>
          <p14:tracePt t="37127" x="9312275" y="2922588"/>
          <p14:tracePt t="37142" x="9302750" y="2922588"/>
          <p14:tracePt t="37167" x="9294813" y="2922588"/>
          <p14:tracePt t="37391" x="9286875" y="2922588"/>
          <p14:tracePt t="37398" x="9277350" y="2914650"/>
          <p14:tracePt t="37447" x="9261475" y="2914650"/>
          <p14:tracePt t="37454" x="9244013" y="2914650"/>
          <p14:tracePt t="37495" x="9226550" y="2914650"/>
          <p14:tracePt t="37529" x="9218613" y="2914650"/>
          <p14:tracePt t="37671" x="9209088" y="2906713"/>
          <p14:tracePt t="38031" x="9183688" y="2906713"/>
          <p14:tracePt t="38038" x="9175750" y="2897188"/>
          <p14:tracePt t="38046" x="9158288" y="2897188"/>
          <p14:tracePt t="38543" x="9167813" y="2897188"/>
          <p14:tracePt t="38559" x="9193213" y="2897188"/>
          <p14:tracePt t="38566" x="9201150" y="2906713"/>
          <p14:tracePt t="38575" x="9226550" y="2906713"/>
          <p14:tracePt t="38587" x="9251950" y="2906713"/>
          <p14:tracePt t="38603" x="9286875" y="2906713"/>
          <p14:tracePt t="38620" x="9312275" y="2906713"/>
          <p14:tracePt t="38636" x="9345613" y="2906713"/>
          <p14:tracePt t="38654" x="9363075" y="2906713"/>
          <p14:tracePt t="38654" x="9380538" y="2906713"/>
          <p14:tracePt t="38669" x="9388475" y="2906713"/>
          <p14:tracePt t="38686" x="9396413" y="2906713"/>
          <p14:tracePt t="38703" x="9421813" y="2906713"/>
          <p14:tracePt t="38719" x="9431338" y="2906713"/>
          <p14:tracePt t="38736" x="9439275" y="2906713"/>
          <p14:tracePt t="38753" x="9447213" y="2914650"/>
          <p14:tracePt t="38770" x="9464675" y="2914650"/>
          <p14:tracePt t="38786" x="9482138" y="2914650"/>
          <p14:tracePt t="38803" x="9507538" y="2914650"/>
          <p14:tracePt t="38819" x="9523413" y="2914650"/>
          <p14:tracePt t="39966" x="9515475" y="2914650"/>
          <p14:tracePt t="39982" x="9507538" y="2914650"/>
          <p14:tracePt t="39990" x="9498013" y="2914650"/>
          <p14:tracePt t="40002" x="9490075" y="2914650"/>
          <p14:tracePt t="40019" x="9464675" y="2914650"/>
          <p14:tracePt t="40036" x="9456738" y="2914650"/>
          <p14:tracePt t="40054" x="9421813" y="2914650"/>
          <p14:tracePt t="40071" x="9413875" y="2914650"/>
          <p14:tracePt t="40086" x="9396413" y="2914650"/>
          <p14:tracePt t="40112" x="9388475" y="2914650"/>
          <p14:tracePt t="40119" x="9380538" y="2914650"/>
          <p14:tracePt t="40135" x="9371013" y="2914650"/>
          <p14:tracePt t="40152" x="9363075" y="2914650"/>
          <p14:tracePt t="125920" x="9353550" y="2914650"/>
          <p14:tracePt t="125926" x="9353550" y="2889250"/>
          <p14:tracePt t="125934" x="9353550" y="2744788"/>
          <p14:tracePt t="125947" x="9353550" y="2592388"/>
          <p14:tracePt t="125964" x="9353550" y="2159000"/>
          <p14:tracePt t="125980" x="9353550" y="1495425"/>
          <p14:tracePt t="125997" x="9353550" y="688975"/>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Definitions</a:t>
            </a:r>
            <a:r>
              <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rPr>
              <a:t> </a:t>
            </a: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 </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التعريفات</a:t>
            </a:r>
            <a:r>
              <a:rPr kumimoji="0" lang="ar-YE"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 </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477687" y="2103794"/>
            <a:ext cx="5845475" cy="373794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Insurance contracts typically contain a page or section</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of definitions. Key words or phrases have quotation</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marks (“. . .”) around them. For example, the insurer</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is</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frequently referred to as “we,” “our,” or “us.” The</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named insured is referred to as “you” and “your.” The</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purpose of the various definitions is to define clearly</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the meaning of key words or phrases so that coverage</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under the policy can be determined more easily..</a:t>
            </a:r>
            <a:endParaRPr kumimoji="0" lang="en-MY"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8" name="TextBox 7">
            <a:extLst>
              <a:ext uri="{FF2B5EF4-FFF2-40B4-BE49-F238E27FC236}">
                <a16:creationId xmlns:a16="http://schemas.microsoft.com/office/drawing/2014/main" id="{A1FB532B-52B1-0730-2CEC-B656E1F605DD}"/>
              </a:ext>
            </a:extLst>
          </p:cNvPr>
          <p:cNvSpPr txBox="1"/>
          <p:nvPr/>
        </p:nvSpPr>
        <p:spPr>
          <a:xfrm>
            <a:off x="6668336" y="2203052"/>
            <a:ext cx="5045977" cy="353943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تتضمن عقود التأمين عادةً صفحة أو قسمًا خاصًا بالتعريفات. يتم وضع الكلمات أو العبارات الرئيسية بين علامات اقتباس ("..."). على سبيل المثال، يُشار إلى شركة التأمين غالبًا بـ "نحن"، "خاصتنا"، أو "نا". ويُشار إلى المؤمن عليه المسمى بـ "أنت" و"خاصتك". والغرض من التعريفات المختلفة هو توضيح معنى الكلمات أو العبارات الرئيسية بشكل دقيق، مما يسهل تحديد نطاق التغطية بموجب الوثيقة.</a:t>
            </a:r>
            <a:endParaRPr kumimoji="0" lang="en-MY"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endParaRPr>
          </a:p>
        </p:txBody>
      </p:sp>
    </p:spTree>
    <p:extLst>
      <p:ext uri="{BB962C8B-B14F-4D97-AF65-F5344CB8AC3E}">
        <p14:creationId xmlns:p14="http://schemas.microsoft.com/office/powerpoint/2010/main" val="1526226180"/>
      </p:ext>
    </p:extLst>
  </p:cSld>
  <p:clrMapOvr>
    <a:masterClrMapping/>
  </p:clrMapOvr>
  <mc:AlternateContent xmlns:mc="http://schemas.openxmlformats.org/markup-compatibility/2006" xmlns:p14="http://schemas.microsoft.com/office/powerpoint/2010/main">
    <mc:Choice Requires="p14">
      <p:transition spd="slow" p14:dur="2000" advTm="102866"/>
    </mc:Choice>
    <mc:Fallback xmlns="">
      <p:transition spd="slow" advTm="10286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Exclusions</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الإستثناءات</a:t>
            </a:r>
            <a:r>
              <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rPr>
              <a:t> </a:t>
            </a:r>
            <a:endParaRPr kumimoji="0" lang="en-US" sz="36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322053" y="1655533"/>
            <a:ext cx="6078747" cy="4661276"/>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Exclusions are another basic part of any insurance</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contract. There are three major types of exclusions</a:t>
            </a:r>
          </a:p>
          <a:p>
            <a:pPr marL="457200" marR="0" lvl="0" indent="-457200" algn="l" defTabSz="914400" rtl="0" eaLnBrk="1" fontAlgn="auto" latinLnBrk="0" hangingPunct="1">
              <a:lnSpc>
                <a:spcPct val="150000"/>
              </a:lnSpc>
              <a:spcBef>
                <a:spcPts val="0"/>
              </a:spcBef>
              <a:spcAft>
                <a:spcPts val="0"/>
              </a:spcAft>
              <a:buClrTx/>
              <a:buSzTx/>
              <a:buFontTx/>
              <a:buAutoNum type="arabicParenBoth"/>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excluded perils, (2) excluded losses, and (3)</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excluded property.</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Excluded Perils The contract may exclude certain</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perils, or causes of loss.</a:t>
            </a:r>
            <a:endPar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Excluded Losses Certain types of losses may be</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excluded.</a:t>
            </a:r>
            <a:endPar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Excluded Property The contract may exclude or</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place limitations on the coverage of certain property.</a:t>
            </a:r>
            <a:endParaRPr kumimoji="0" lang="en-MY"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3" name="TextBox 2">
            <a:extLst>
              <a:ext uri="{FF2B5EF4-FFF2-40B4-BE49-F238E27FC236}">
                <a16:creationId xmlns:a16="http://schemas.microsoft.com/office/drawing/2014/main" id="{5029D865-CE63-377E-A1EE-6511245BB502}"/>
              </a:ext>
            </a:extLst>
          </p:cNvPr>
          <p:cNvSpPr txBox="1"/>
          <p:nvPr/>
        </p:nvSpPr>
        <p:spPr>
          <a:xfrm>
            <a:off x="6331789" y="1870313"/>
            <a:ext cx="5538158" cy="4154984"/>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الإستثناءات هي جزء أساسي آخر من أي عقد تأمين. هناك ثلاثة أنواع رئيسية من الاستثناءات:</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الأخطار المستثناة.</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الخسائر المستثناة.</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الممتلكات المستثناة.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الأخطار المستثناة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قد يستبعد العقد بعض الأخطار أو الأسباب التي تؤدي إلى الخسارة.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الخسائر المستثناة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قد يتم استبعاد أنواع معينة من الخسائر.</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الممتلكات المستثناة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4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قد يستبعد العقد تغطية بعض الممتلكات أو يضع قيودًا على تغطيتها.</a:t>
            </a:r>
          </a:p>
        </p:txBody>
      </p:sp>
    </p:spTree>
    <p:extLst>
      <p:ext uri="{BB962C8B-B14F-4D97-AF65-F5344CB8AC3E}">
        <p14:creationId xmlns:p14="http://schemas.microsoft.com/office/powerpoint/2010/main" val="556755517"/>
      </p:ext>
    </p:extLst>
  </p:cSld>
  <p:clrMapOvr>
    <a:masterClrMapping/>
  </p:clrMapOvr>
  <mc:AlternateContent xmlns:mc="http://schemas.openxmlformats.org/markup-compatibility/2006" xmlns:p14="http://schemas.microsoft.com/office/powerpoint/2010/main">
    <mc:Choice Requires="p14">
      <p:transition spd="slow" p14:dur="2000" advTm="157744"/>
    </mc:Choice>
    <mc:Fallback xmlns="">
      <p:transition spd="slow" advTm="15774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774490" y="492796"/>
            <a:ext cx="91299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29182" y="617697"/>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Conditions</a:t>
            </a:r>
            <a:endPar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الشروط</a:t>
            </a:r>
            <a:endParaRPr kumimoji="0" lang="en-US"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190120" y="1996111"/>
            <a:ext cx="5878123" cy="4366708"/>
          </a:xfrm>
          <a:prstGeom prst="rect">
            <a:avLst/>
          </a:prstGeom>
          <a:noFill/>
        </p:spPr>
        <p:txBody>
          <a:bodyPr wrap="square">
            <a:spAutoFit/>
          </a:bodyPr>
          <a:lstStyle/>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Conditions are another important part of an insurance</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contract.</a:t>
            </a:r>
            <a:endPar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 Conditions are provisions in the policy</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that qualify or place limitations on the insurer’s promise</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to perform. In effect, the conditions section</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imposes certain duties on the insured. If the policy</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conditions are not met, the insurer can refuse to pay</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the claim.</a:t>
            </a:r>
            <a:endPar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endParaRP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 Common policy conditions include notifying</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the insurer if a loss occurs, protecting the property</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after a loss, preparing an inventory of damaged personal</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property, and cooperating with the insurer in</a:t>
            </a:r>
            <a:r>
              <a:rPr kumimoji="0" lang="ar-YE" sz="17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700" b="0" i="0" u="none" strike="noStrike" kern="1200" cap="none" spc="0" normalizeH="0" baseline="0" noProof="0" dirty="0">
                <a:ln>
                  <a:noFill/>
                </a:ln>
                <a:solidFill>
                  <a:srgbClr val="000000"/>
                </a:solidFill>
                <a:effectLst/>
                <a:uLnTx/>
                <a:uFillTx/>
                <a:latin typeface="QuaySansITCPro-Book"/>
                <a:ea typeface="+mn-ea"/>
                <a:cs typeface="+mn-cs"/>
              </a:rPr>
              <a:t>the event of a liability suit.</a:t>
            </a:r>
            <a:endParaRPr kumimoji="0" lang="en-MY" sz="1700" b="0" i="0" u="none" strike="noStrike" kern="1200" cap="none" spc="0" normalizeH="0" baseline="0" noProof="0" dirty="0">
              <a:ln>
                <a:noFill/>
              </a:ln>
              <a:solidFill>
                <a:srgbClr val="000000"/>
              </a:solidFill>
              <a:effectLst/>
              <a:uLnTx/>
              <a:uFillTx/>
              <a:latin typeface="QuaySansITCPro-Book"/>
              <a:ea typeface="+mn-ea"/>
              <a:cs typeface="+mn-cs"/>
            </a:endParaRPr>
          </a:p>
        </p:txBody>
      </p:sp>
      <p:pic>
        <p:nvPicPr>
          <p:cNvPr id="2" name="Audio 1">
            <a:hlinkClick r:id="" action="ppaction://media"/>
            <a:extLst>
              <a:ext uri="{FF2B5EF4-FFF2-40B4-BE49-F238E27FC236}">
                <a16:creationId xmlns:a16="http://schemas.microsoft.com/office/drawing/2014/main" id="{3B411DBE-DCCE-5824-124B-1204730E6BE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
        <p:nvSpPr>
          <p:cNvPr id="7" name="TextBox 6">
            <a:extLst>
              <a:ext uri="{FF2B5EF4-FFF2-40B4-BE49-F238E27FC236}">
                <a16:creationId xmlns:a16="http://schemas.microsoft.com/office/drawing/2014/main" id="{07348600-C403-E3B8-D973-C87AB46E9A85}"/>
              </a:ext>
            </a:extLst>
          </p:cNvPr>
          <p:cNvSpPr txBox="1"/>
          <p:nvPr/>
        </p:nvSpPr>
        <p:spPr>
          <a:xfrm>
            <a:off x="6291743" y="2104950"/>
            <a:ext cx="5620861" cy="4401205"/>
          </a:xfrm>
          <a:prstGeom prst="rect">
            <a:avLst/>
          </a:prstGeom>
          <a:noFill/>
        </p:spPr>
        <p:txBody>
          <a:bodyPr wrap="square">
            <a:spAutoFit/>
          </a:bodyPr>
          <a:lstStyle/>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الشروط هي جزء آخر مهم من عقد التأمين.</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الشروط هي الأحكام الواردة في الوثيقة التي تحدد أو تضع قيودًا على وعد المؤمن بأن يؤدي التزاماته. في الواقع، يفرض قسم الشروط واجبات معينة على المؤمن عليه. إذا لم يتم الوفاء بشروط الوثيقة، يمكن للمؤمن رفض دفع المطالبة.</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تشمل الشروط الشائعة في الوثائق إبلاغ المؤمن في حال وقوع خسارة، وحماية الممتلكات بعد الخسارة، وإعداد قائمة بالممتلكات الشخصية التالفة، والتعاون مع المؤمن في حال رفع دعوى مسؤولية.</a:t>
            </a:r>
            <a:endParaRPr kumimoji="0" lang="en-MY"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endParaRPr>
          </a:p>
        </p:txBody>
      </p:sp>
    </p:spTree>
    <p:extLst>
      <p:ext uri="{BB962C8B-B14F-4D97-AF65-F5344CB8AC3E}">
        <p14:creationId xmlns:p14="http://schemas.microsoft.com/office/powerpoint/2010/main" val="3859178743"/>
      </p:ext>
    </p:extLst>
  </p:cSld>
  <p:clrMapOvr>
    <a:masterClrMapping/>
  </p:clrMapOvr>
  <mc:AlternateContent xmlns:mc="http://schemas.openxmlformats.org/markup-compatibility/2006" xmlns:p14="http://schemas.microsoft.com/office/powerpoint/2010/main">
    <mc:Choice Requires="p14">
      <p:transition spd="slow" p14:dur="2000" advTm="207055"/>
    </mc:Choice>
    <mc:Fallback xmlns="">
      <p:transition spd="slow" advTm="2070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p:ext uri="{3A86A75C-4F4B-4683-9AE1-C65F6400EC91}">
      <p14:laserTraceLst xmlns:p14="http://schemas.microsoft.com/office/powerpoint/2010/main">
        <p14:tracePtLst>
          <p14:tracePt t="10869" x="3702050" y="6273800"/>
          <p14:tracePt t="11005" x="3363913" y="6416675"/>
          <p14:tracePt t="11013" x="3644900" y="6042025"/>
          <p14:tracePt t="11023" x="3984625" y="5524500"/>
          <p14:tracePt t="11040" x="4613275" y="4445000"/>
          <p14:tracePt t="11057" x="5003800" y="3636963"/>
          <p14:tracePt t="11074" x="5267325" y="3059113"/>
          <p14:tracePt t="11091" x="5530850" y="2582863"/>
          <p14:tracePt t="11107" x="5667375" y="2311400"/>
          <p14:tracePt t="11124" x="5751513" y="2090738"/>
          <p14:tracePt t="11140" x="5794375" y="1954213"/>
          <p14:tracePt t="11157" x="5794375" y="1938338"/>
          <p14:tracePt t="11206" x="5761038" y="1938338"/>
          <p14:tracePt t="11213" x="5692775" y="1946275"/>
          <p14:tracePt t="11223" x="5591175" y="1971675"/>
          <p14:tracePt t="11240" x="5292725" y="2055813"/>
          <p14:tracePt t="11257" x="5046663" y="2124075"/>
          <p14:tracePt t="11273" x="4843463" y="2174875"/>
          <p14:tracePt t="11290" x="4706938" y="2192338"/>
          <p14:tracePt t="11307" x="4587875" y="2200275"/>
          <p14:tracePt t="11323" x="4451350" y="2243138"/>
          <p14:tracePt t="11342" x="4129088" y="2371725"/>
          <p14:tracePt t="11358" x="3916363" y="2463800"/>
          <p14:tracePt t="11374" x="3822700" y="2506663"/>
          <p14:tracePt t="11391" x="3586163" y="2592388"/>
          <p14:tracePt t="11391" x="3475038" y="2625725"/>
          <p14:tracePt t="11407" x="3244850" y="2651125"/>
          <p14:tracePt t="11424" x="3033713" y="2651125"/>
          <p14:tracePt t="11440" x="2795588" y="2651125"/>
          <p14:tracePt t="11457" x="2565400" y="2651125"/>
          <p14:tracePt t="11473" x="2413000" y="2651125"/>
          <p14:tracePt t="11490" x="2319338" y="2660650"/>
          <p14:tracePt t="11507" x="2268538" y="2660650"/>
          <p14:tracePt t="11523" x="2251075" y="2660650"/>
          <p14:tracePt t="11540" x="2217738" y="2660650"/>
          <p14:tracePt t="11557" x="2182813" y="2660650"/>
          <p14:tracePt t="11575" x="2116138" y="2660650"/>
          <p14:tracePt t="11590" x="2090738" y="2643188"/>
          <p14:tracePt t="11607" x="2065338" y="2633663"/>
          <p14:tracePt t="11799" x="2090738" y="2643188"/>
          <p14:tracePt t="11805" x="2098675" y="2643188"/>
          <p14:tracePt t="11814" x="2116138" y="2643188"/>
          <p14:tracePt t="11823" x="2157413" y="2643188"/>
          <p14:tracePt t="11840" x="2225675" y="2643188"/>
          <p14:tracePt t="11857" x="2286000" y="2625725"/>
          <p14:tracePt t="11874" x="2344738" y="2625725"/>
          <p14:tracePt t="11890" x="2395538" y="2617788"/>
          <p14:tracePt t="11907" x="2420938" y="2617788"/>
          <p14:tracePt t="11924" x="2438400" y="2617788"/>
          <p14:tracePt t="11940" x="2446338" y="2617788"/>
          <p14:tracePt t="11958" x="2489200" y="2617788"/>
          <p14:tracePt t="11973" x="2532063" y="2617788"/>
          <p14:tracePt t="11974" x="2590800" y="2617788"/>
          <p14:tracePt t="11990" x="2651125" y="2617788"/>
          <p14:tracePt t="12006" x="2820988" y="2617788"/>
          <p14:tracePt t="12023" x="2965450" y="2617788"/>
          <p14:tracePt t="12040" x="3033713" y="2617788"/>
          <p14:tracePt t="12056" x="3067050" y="2617788"/>
          <p14:tracePt t="12073" x="3100388" y="2617788"/>
          <p14:tracePt t="12090" x="3168650" y="2617788"/>
          <p14:tracePt t="12108" x="3254375" y="2617788"/>
          <p14:tracePt t="12123" x="3381375" y="2617788"/>
          <p14:tracePt t="12141" x="3568700" y="2617788"/>
          <p14:tracePt t="12156" x="3652838" y="2617788"/>
          <p14:tracePt t="12173" x="3756025" y="2617788"/>
          <p14:tracePt t="12174" x="3797300" y="2617788"/>
          <p14:tracePt t="12190" x="3832225" y="2617788"/>
          <p14:tracePt t="12206" x="3883025" y="2617788"/>
          <p14:tracePt t="12223" x="3916363" y="2600325"/>
          <p14:tracePt t="12240" x="3976688" y="2592388"/>
          <p14:tracePt t="12256" x="4017963" y="2592388"/>
          <p14:tracePt t="12273" x="4052888" y="2592388"/>
          <p14:tracePt t="12290" x="4095750" y="2592388"/>
          <p14:tracePt t="12306" x="4137025" y="2592388"/>
          <p14:tracePt t="12324" x="4187825" y="2592388"/>
          <p14:tracePt t="12325" x="4222750" y="2592388"/>
          <p14:tracePt t="12339" x="4265613" y="2592388"/>
          <p14:tracePt t="12356" x="4410075" y="2592388"/>
          <p14:tracePt t="12373" x="4605338" y="2592388"/>
          <p14:tracePt t="12374" x="4724400" y="2592388"/>
          <p14:tracePt t="12390" x="4833938" y="2592388"/>
          <p14:tracePt t="12407" x="5140325" y="2592388"/>
          <p14:tracePt t="12423" x="5310188" y="2592388"/>
          <p14:tracePt t="12440" x="5411788" y="2592388"/>
          <p14:tracePt t="12457" x="5513388" y="2549525"/>
          <p14:tracePt t="12473" x="5624513" y="2498725"/>
          <p14:tracePt t="12490" x="5811838" y="2463800"/>
          <p14:tracePt t="12506" x="6176963" y="2447925"/>
          <p14:tracePt t="12525" x="6899275" y="2447925"/>
          <p14:tracePt t="12540" x="7059613" y="2463800"/>
          <p14:tracePt t="12556" x="7358063" y="2516188"/>
          <p14:tracePt t="12573" x="7518400" y="2524125"/>
          <p14:tracePt t="12574" x="7553325" y="2524125"/>
          <p14:tracePt t="12589" x="7561263" y="2524125"/>
          <p14:tracePt t="12606" x="7621588" y="2516188"/>
          <p14:tracePt t="12623" x="7672388" y="2498725"/>
          <p14:tracePt t="12640" x="7715250" y="2463800"/>
          <p14:tracePt t="12658" x="7773988" y="2438400"/>
          <p14:tracePt t="12673" x="7799388" y="2438400"/>
          <p14:tracePt t="12691" x="7816850" y="2430463"/>
          <p14:tracePt t="12734" x="7824788" y="2430463"/>
          <p14:tracePt t="12741" x="7832725" y="2422525"/>
          <p14:tracePt t="12749" x="7850188" y="2422525"/>
          <p14:tracePt t="12757" x="7859713" y="2422525"/>
          <p14:tracePt t="12773" x="7867650" y="2422525"/>
          <p14:tracePt t="12814" x="7885113" y="2422525"/>
          <p14:tracePt t="12821" x="7893050" y="2405063"/>
          <p14:tracePt t="12829" x="7893050" y="2397125"/>
          <p14:tracePt t="12845" x="7900988" y="2387600"/>
          <p14:tracePt t="12856" x="7900988" y="2379663"/>
          <p14:tracePt t="12873" x="7900988" y="2371725"/>
          <p14:tracePt t="12926" x="7900988" y="2362200"/>
          <p14:tracePt t="13006" x="7867650" y="2354263"/>
          <p14:tracePt t="13013" x="7807325" y="2328863"/>
          <p14:tracePt t="13023" x="7715250" y="2319338"/>
          <p14:tracePt t="13039" x="7502525" y="2260600"/>
          <p14:tracePt t="13056" x="7289800" y="2184400"/>
          <p14:tracePt t="13073" x="7170738" y="2149475"/>
          <p14:tracePt t="13089" x="7112000" y="2133600"/>
          <p14:tracePt t="13108" x="7077075" y="2116138"/>
          <p14:tracePt t="13109" x="7051675" y="2108200"/>
          <p14:tracePt t="13123" x="7018338" y="2108200"/>
          <p14:tracePt t="13140" x="6899275" y="2090738"/>
          <p14:tracePt t="13158" x="6711950" y="2047875"/>
          <p14:tracePt t="13173" x="6635750" y="2039938"/>
          <p14:tracePt t="13191" x="6542088" y="2039938"/>
          <p14:tracePt t="13206" x="6508750" y="2039938"/>
          <p14:tracePt t="13223" x="6303963" y="2039938"/>
          <p14:tracePt t="13239" x="6065838" y="2039938"/>
          <p14:tracePt t="13256" x="5743575" y="2039938"/>
          <p14:tracePt t="13272" x="5394325" y="2039938"/>
          <p14:tracePt t="13289" x="5054600" y="1989138"/>
          <p14:tracePt t="13306" x="4765675" y="1938338"/>
          <p14:tracePt t="13322" x="4476750" y="1885950"/>
          <p14:tracePt t="13339" x="4179888" y="1870075"/>
          <p14:tracePt t="13358" x="3789363" y="1870075"/>
          <p14:tracePt t="13373" x="3652838" y="1870075"/>
          <p14:tracePt t="13391" x="3297238" y="1870075"/>
          <p14:tracePt t="13406" x="3194050" y="1870075"/>
          <p14:tracePt t="13423" x="2955925" y="1870075"/>
          <p14:tracePt t="13439" x="2770188" y="1870075"/>
          <p14:tracePt t="13456" x="2557463" y="1870075"/>
          <p14:tracePt t="13472" x="2344738" y="1870075"/>
          <p14:tracePt t="13489" x="2166938" y="1870075"/>
          <p14:tracePt t="13506" x="2005013" y="1870075"/>
          <p14:tracePt t="13522" x="1860550" y="1870075"/>
          <p14:tracePt t="13539" x="1776413" y="1878013"/>
          <p14:tracePt t="13556" x="1698625" y="1920875"/>
          <p14:tracePt t="13574" x="1579563" y="1963738"/>
          <p14:tracePt t="13589" x="1546225" y="1971675"/>
          <p14:tracePt t="13606" x="1495425" y="2005013"/>
          <p14:tracePt t="13606" x="1487488" y="2005013"/>
          <p14:tracePt t="13622" x="1462088" y="2014538"/>
          <p14:tracePt t="13639" x="1435100" y="2022475"/>
          <p14:tracePt t="13657" x="1435100" y="2030413"/>
          <p14:tracePt t="13672" x="1419225" y="2039938"/>
          <p14:tracePt t="13689" x="1401763" y="2055813"/>
          <p14:tracePt t="13706" x="1393825" y="2065338"/>
          <p14:tracePt t="13723" x="1393825" y="2073275"/>
          <p14:tracePt t="13739" x="1384300" y="2090738"/>
          <p14:tracePt t="13756" x="1384300" y="2098675"/>
          <p14:tracePt t="13774" x="1384300" y="2116138"/>
          <p14:tracePt t="13790" x="1384300" y="2133600"/>
          <p14:tracePt t="13806" x="1384300" y="2141538"/>
          <p14:tracePt t="13822" x="1384300" y="2149475"/>
          <p14:tracePt t="13839" x="1384300" y="2174875"/>
          <p14:tracePt t="13856" x="1384300" y="2200275"/>
          <p14:tracePt t="13873" x="1393825" y="2217738"/>
          <p14:tracePt t="13889" x="1401763" y="2227263"/>
          <p14:tracePt t="13906" x="1409700" y="2235200"/>
          <p14:tracePt t="13925" x="1409700" y="2243138"/>
          <p14:tracePt t="13939" x="1419225" y="2243138"/>
          <p14:tracePt t="13955" x="1419225" y="2252663"/>
          <p14:tracePt t="13972" x="1435100" y="2252663"/>
          <p14:tracePt t="13990" x="1444625" y="2268538"/>
          <p14:tracePt t="14024" x="1452563" y="2268538"/>
          <p14:tracePt t="14039" x="1462088" y="2268538"/>
          <p14:tracePt t="14061" x="1470025" y="2278063"/>
          <p14:tracePt t="14077" x="1487488" y="2278063"/>
          <p14:tracePt t="14085" x="1487488" y="2286000"/>
          <p14:tracePt t="14102" x="1503363" y="2293938"/>
          <p14:tracePt t="14109" x="1512888" y="2293938"/>
          <p14:tracePt t="14125" x="1512888" y="2303463"/>
          <p14:tracePt t="14142" x="1520825" y="2303463"/>
          <p14:tracePt t="14157" x="1528763" y="2311400"/>
          <p14:tracePt t="14174" x="1538288" y="2311400"/>
          <p14:tracePt t="14191" x="1554163" y="2311400"/>
          <p14:tracePt t="14206" x="1563688" y="2328863"/>
          <p14:tracePt t="14206" x="1579563" y="2336800"/>
          <p14:tracePt t="14222" x="1606550" y="2344738"/>
          <p14:tracePt t="14239" x="1657350" y="2362200"/>
          <p14:tracePt t="14256" x="1665288" y="2371725"/>
          <p14:tracePt t="14272" x="1690688" y="2379663"/>
          <p14:tracePt t="14289" x="1724025" y="2387600"/>
          <p14:tracePt t="14306" x="1809750" y="2430463"/>
          <p14:tracePt t="14322" x="1911350" y="2481263"/>
          <p14:tracePt t="14339" x="1987550" y="2516188"/>
          <p14:tracePt t="14355" x="2047875" y="2541588"/>
          <p14:tracePt t="14374" x="2065338" y="2549525"/>
          <p14:tracePt t="14389" x="2081213" y="2557463"/>
          <p14:tracePt t="14406" x="2090738" y="2557463"/>
          <p14:tracePt t="14406" x="2124075" y="2557463"/>
          <p14:tracePt t="14422" x="2200275" y="2557463"/>
          <p14:tracePt t="14439" x="2370138" y="2557463"/>
          <p14:tracePt t="14456" x="2497138" y="2557463"/>
          <p14:tracePt t="14472" x="2625725" y="2557463"/>
          <p14:tracePt t="14489" x="2770188" y="2557463"/>
          <p14:tracePt t="14505" x="2922588" y="2557463"/>
          <p14:tracePt t="14522" x="3135313" y="2557463"/>
          <p14:tracePt t="14539" x="3449638" y="2557463"/>
          <p14:tracePt t="14557" x="4035425" y="2557463"/>
          <p14:tracePt t="14572" x="4205288" y="2557463"/>
          <p14:tracePt t="14589" x="4476750" y="2557463"/>
          <p14:tracePt t="14590" x="4587875" y="2557463"/>
          <p14:tracePt t="14606" x="4732338" y="2557463"/>
          <p14:tracePt t="14606" x="4859338" y="2557463"/>
          <p14:tracePt t="14622" x="5046663" y="2600325"/>
          <p14:tracePt t="14639" x="5259388" y="2608263"/>
          <p14:tracePt t="14655" x="5462588" y="2643188"/>
          <p14:tracePt t="14672" x="5657850" y="2668588"/>
          <p14:tracePt t="14689" x="5853113" y="2711450"/>
          <p14:tracePt t="14705" x="5981700" y="2736850"/>
          <p14:tracePt t="14722" x="6057900" y="2736850"/>
          <p14:tracePt t="14739" x="6134100" y="2736850"/>
          <p14:tracePt t="14755" x="6253163" y="2701925"/>
          <p14:tracePt t="14774" x="6508750" y="2625725"/>
          <p14:tracePt t="14790" x="6669088" y="2557463"/>
          <p14:tracePt t="14806" x="6719888" y="2541588"/>
          <p14:tracePt t="14822" x="6889750" y="2489200"/>
          <p14:tracePt t="14838" x="7018338" y="2481263"/>
          <p14:tracePt t="14855" x="7170738" y="2481263"/>
          <p14:tracePt t="14872" x="7416800" y="2481263"/>
          <p14:tracePt t="14889" x="7697788" y="2481263"/>
          <p14:tracePt t="14905" x="7977188" y="2481263"/>
          <p14:tracePt t="14922" x="8164513" y="2447925"/>
          <p14:tracePt t="14939" x="8291513" y="2379663"/>
          <p14:tracePt t="14955" x="8377238" y="2319338"/>
          <p14:tracePt t="14972" x="8402638" y="2293938"/>
          <p14:tracePt t="14990" x="8420100" y="2217738"/>
          <p14:tracePt t="15006" x="8420100" y="2192338"/>
          <p14:tracePt t="15006" x="8420100" y="2184400"/>
          <p14:tracePt t="15022" x="8420100" y="2174875"/>
          <p14:tracePt t="15039" x="8420100" y="2159000"/>
          <p14:tracePt t="15055" x="8420100" y="2133600"/>
          <p14:tracePt t="15072" x="8377238" y="2108200"/>
          <p14:tracePt t="15088" x="8308975" y="2073275"/>
          <p14:tracePt t="15105" x="8215313" y="2055813"/>
          <p14:tracePt t="15122" x="8080375" y="2030413"/>
          <p14:tracePt t="15139" x="7824788" y="2022475"/>
          <p14:tracePt t="15155" x="7502525" y="2005013"/>
          <p14:tracePt t="15172" x="7034213" y="2005013"/>
          <p14:tracePt t="15173" x="6745288" y="2005013"/>
          <p14:tracePt t="15188" x="6483350" y="2005013"/>
          <p14:tracePt t="15205" x="5964238" y="2005013"/>
          <p14:tracePt t="15206" x="5735638" y="2005013"/>
          <p14:tracePt t="15222" x="5530850" y="2005013"/>
          <p14:tracePt t="15239" x="5029200" y="2005013"/>
          <p14:tracePt t="15255" x="4621213" y="2005013"/>
          <p14:tracePt t="15272" x="4070350" y="2005013"/>
          <p14:tracePt t="15288" x="3543300" y="2005013"/>
          <p14:tracePt t="15305" x="3135313" y="2005013"/>
          <p14:tracePt t="15321" x="2871788" y="2005013"/>
          <p14:tracePt t="15338" x="2676525" y="2005013"/>
          <p14:tracePt t="15355" x="2471738" y="2005013"/>
          <p14:tracePt t="15372" x="2319338" y="2005013"/>
          <p14:tracePt t="15391" x="2090738" y="2030413"/>
          <p14:tracePt t="15405" x="2055813" y="2030413"/>
          <p14:tracePt t="15406" x="1997075" y="2039938"/>
          <p14:tracePt t="15422" x="1928813" y="2047875"/>
          <p14:tracePt t="15438" x="1878013" y="2065338"/>
          <p14:tracePt t="15455" x="1843088" y="2082800"/>
          <p14:tracePt t="15472" x="1801813" y="2090738"/>
          <p14:tracePt t="15488" x="1766888" y="2116138"/>
          <p14:tracePt t="15505" x="1708150" y="2141538"/>
          <p14:tracePt t="15522" x="1665288" y="2159000"/>
          <p14:tracePt t="15538" x="1647825" y="2159000"/>
          <p14:tracePt t="15555" x="1631950" y="2166938"/>
          <p14:tracePt t="15572" x="1614488" y="2184400"/>
          <p14:tracePt t="15588" x="1606550" y="2192338"/>
          <p14:tracePt t="15605" x="1597025" y="2217738"/>
          <p14:tracePt t="15622" x="1571625" y="2252663"/>
          <p14:tracePt t="15623" x="1571625" y="2268538"/>
          <p14:tracePt t="15638" x="1571625" y="2303463"/>
          <p14:tracePt t="15655" x="1571625" y="2328863"/>
          <p14:tracePt t="15672" x="1571625" y="2354263"/>
          <p14:tracePt t="15688" x="1571625" y="2379663"/>
          <p14:tracePt t="15705" x="1563688" y="2387600"/>
          <p14:tracePt t="15722" x="1563688" y="2422525"/>
          <p14:tracePt t="15738" x="1563688" y="2447925"/>
          <p14:tracePt t="15755" x="1563688" y="2481263"/>
          <p14:tracePt t="15791" x="1563688" y="2489200"/>
          <p14:tracePt t="15838" x="1563688" y="2498725"/>
          <p14:tracePt t="15861" x="1579563" y="2516188"/>
          <p14:tracePt t="15878" x="1579563" y="2524125"/>
          <p14:tracePt t="15885" x="1579563" y="2541588"/>
          <p14:tracePt t="15893" x="1589088" y="2557463"/>
          <p14:tracePt t="15905" x="1589088" y="2566988"/>
          <p14:tracePt t="15922" x="1606550" y="2608263"/>
          <p14:tracePt t="15938" x="1622425" y="2633663"/>
          <p14:tracePt t="15955" x="1665288" y="2693988"/>
          <p14:tracePt t="15971" x="1690688" y="2736850"/>
          <p14:tracePt t="15988" x="1733550" y="2778125"/>
          <p14:tracePt t="16005" x="1784350" y="2820988"/>
          <p14:tracePt t="16022" x="1809750" y="2830513"/>
          <p14:tracePt t="16038" x="1868488" y="2863850"/>
          <p14:tracePt t="16054" x="1928813" y="2881313"/>
          <p14:tracePt t="16072" x="1979613" y="2897188"/>
          <p14:tracePt t="16088" x="2047875" y="2897188"/>
          <p14:tracePt t="16105" x="2124075" y="2897188"/>
          <p14:tracePt t="16121" x="2182813" y="2897188"/>
          <p14:tracePt t="16138" x="2217738" y="2897188"/>
          <p14:tracePt t="16155" x="2235200" y="2897188"/>
          <p14:tracePt t="16171" x="2243138" y="2906713"/>
          <p14:tracePt t="16246" x="2251075" y="2906713"/>
          <p14:tracePt t="16262" x="2260600" y="2906713"/>
          <p14:tracePt t="16279" x="2268538" y="2914650"/>
          <p14:tracePt t="16334" x="2276475" y="2914650"/>
          <p14:tracePt t="16342" x="2286000" y="2914650"/>
          <p14:tracePt t="16358" x="2293938" y="2922588"/>
          <p14:tracePt t="16374" x="2301875" y="2922588"/>
          <p14:tracePt t="16398" x="2311400" y="2922588"/>
          <p14:tracePt t="16413" x="2311400" y="2932113"/>
          <p14:tracePt t="16438" x="2327275" y="2932113"/>
          <p14:tracePt t="16445" x="2362200" y="2932113"/>
          <p14:tracePt t="16454" x="2379663" y="2940050"/>
          <p14:tracePt t="16471" x="2446338" y="2949575"/>
          <p14:tracePt t="16488" x="2549525" y="2965450"/>
          <p14:tracePt t="16504" x="2608263" y="2974975"/>
          <p14:tracePt t="16521" x="2668588" y="2982913"/>
          <p14:tracePt t="16538" x="2676525" y="2982913"/>
          <p14:tracePt t="16606" x="2684463" y="2982913"/>
          <p14:tracePt t="16639" x="2693988" y="2990850"/>
          <p14:tracePt t="16703" x="2701925" y="2990850"/>
          <p14:tracePt t="16733" x="2719388" y="3000375"/>
          <p14:tracePt t="16741" x="2727325" y="3000375"/>
          <p14:tracePt t="16749" x="2744788" y="3000375"/>
          <p14:tracePt t="16757" x="2752725" y="3000375"/>
          <p14:tracePt t="16771" x="2778125" y="3000375"/>
          <p14:tracePt t="16789" x="2854325" y="3025775"/>
          <p14:tracePt t="16805" x="2905125" y="3041650"/>
          <p14:tracePt t="16805" x="2955925" y="3059113"/>
          <p14:tracePt t="16821" x="3016250" y="3067050"/>
          <p14:tracePt t="16822" x="3041650" y="3076575"/>
          <p14:tracePt t="16838" x="3084513" y="3094038"/>
          <p14:tracePt t="16855" x="3160713" y="3101975"/>
          <p14:tracePt t="16871" x="3194050" y="3101975"/>
          <p14:tracePt t="16888" x="3236913" y="3101975"/>
          <p14:tracePt t="16904" x="3279775" y="3109913"/>
          <p14:tracePt t="16921" x="3305175" y="3109913"/>
          <p14:tracePt t="16938" x="3330575" y="3109913"/>
          <p14:tracePt t="16954" x="3348038" y="3109913"/>
          <p14:tracePt t="16971" x="3373438" y="3109913"/>
          <p14:tracePt t="16989" x="3381375" y="3109913"/>
          <p14:tracePt t="16989" x="3398838" y="3109913"/>
          <p14:tracePt t="17005" x="3406775" y="3109913"/>
          <p14:tracePt t="17021" x="3424238" y="3109913"/>
          <p14:tracePt t="17022" x="3441700" y="3109913"/>
          <p14:tracePt t="17038" x="3449638" y="3109913"/>
          <p14:tracePt t="17054" x="3492500" y="3109913"/>
          <p14:tracePt t="17072" x="3517900" y="3109913"/>
          <p14:tracePt t="17088" x="3568700" y="3109913"/>
          <p14:tracePt t="17104" x="3594100" y="3127375"/>
          <p14:tracePt t="17121" x="3611563" y="3127375"/>
          <p14:tracePt t="17137" x="3644900" y="3127375"/>
          <p14:tracePt t="17156" x="3652838" y="3127375"/>
          <p14:tracePt t="17197" x="3670300" y="3127375"/>
          <p14:tracePt t="18614" x="3678238" y="3135313"/>
          <p14:tracePt t="18872" x="3695700" y="3144838"/>
          <p14:tracePt t="18886" x="3703638" y="3144838"/>
          <p14:tracePt t="18902" x="3713163" y="3152775"/>
          <p14:tracePt t="18909" x="3721100" y="3160713"/>
          <p14:tracePt t="18920" x="3738563" y="3170238"/>
          <p14:tracePt t="18937" x="3746500" y="3170238"/>
          <p14:tracePt t="18954" x="3771900" y="3178175"/>
          <p14:tracePt t="18974" x="3781425" y="3178175"/>
          <p14:tracePt t="19597" x="3771900" y="3178175"/>
          <p14:tracePt t="19622" x="3763963" y="3178175"/>
          <p14:tracePt t="19629" x="3763963" y="3152775"/>
          <p14:tracePt t="19637" x="3763963" y="3119438"/>
          <p14:tracePt t="19654" x="3763963" y="3101975"/>
          <p14:tracePt t="19654" x="3789363" y="3084513"/>
          <p14:tracePt t="19670" x="3797300" y="3084513"/>
          <p14:tracePt t="19686" x="3832225" y="3059113"/>
          <p14:tracePt t="19703" x="3848100" y="3051175"/>
          <p14:tracePt t="19725" x="3857625" y="3051175"/>
          <p14:tracePt t="19736" x="3865563" y="3051175"/>
          <p14:tracePt t="19754" x="3883025" y="3041650"/>
          <p14:tracePt t="19770" x="3900488" y="3041650"/>
          <p14:tracePt t="19786" x="3908425" y="3041650"/>
          <p14:tracePt t="19803" x="3916363" y="3041650"/>
          <p14:tracePt t="19820" x="3933825" y="3041650"/>
          <p14:tracePt t="19837" x="3951288" y="3041650"/>
          <p14:tracePt t="19837" x="3959225" y="3041650"/>
          <p14:tracePt t="19853" x="3976688" y="3041650"/>
          <p14:tracePt t="19854" x="3992563" y="3041650"/>
          <p14:tracePt t="19870" x="4010025" y="3041650"/>
          <p14:tracePt t="19871" x="4017963" y="3041650"/>
          <p14:tracePt t="19886" x="4078288" y="3041650"/>
          <p14:tracePt t="19903" x="4111625" y="3041650"/>
          <p14:tracePt t="19919" x="4137025" y="3041650"/>
          <p14:tracePt t="19936" x="4154488" y="3041650"/>
          <p14:tracePt t="19982" x="4171950" y="3041650"/>
          <p14:tracePt t="19990" x="4179888" y="3041650"/>
          <p14:tracePt t="19997" x="4214813" y="3041650"/>
          <p14:tracePt t="20005" x="4230688" y="3041650"/>
          <p14:tracePt t="20019" x="4240213" y="3041650"/>
          <p14:tracePt t="20036" x="4265613" y="3041650"/>
          <p14:tracePt t="20053" x="4281488" y="3041650"/>
          <p14:tracePt t="20054" x="4291013" y="3041650"/>
          <p14:tracePt t="20077" x="4306888" y="3041650"/>
          <p14:tracePt t="20142" x="4324350" y="3041650"/>
          <p14:tracePt t="20157" x="4341813" y="3041650"/>
          <p14:tracePt t="20173" x="4349750" y="3041650"/>
          <p14:tracePt t="20181" x="4359275" y="3041650"/>
          <p14:tracePt t="20189" x="4375150" y="3041650"/>
          <p14:tracePt t="20203" x="4392613" y="3041650"/>
          <p14:tracePt t="20220" x="4418013" y="3041650"/>
          <p14:tracePt t="20221" x="4425950" y="3041650"/>
          <p14:tracePt t="20236" x="4435475" y="3041650"/>
          <p14:tracePt t="20253" x="4451350" y="3041650"/>
          <p14:tracePt t="20254" x="4476750" y="3041650"/>
          <p14:tracePt t="20269" x="4511675" y="3041650"/>
          <p14:tracePt t="20286" x="4595813" y="3059113"/>
          <p14:tracePt t="20303" x="4656138" y="3059113"/>
          <p14:tracePt t="20319" x="4706938" y="3067050"/>
          <p14:tracePt t="20336" x="4765675" y="3076575"/>
          <p14:tracePt t="20353" x="4859338" y="3101975"/>
          <p14:tracePt t="20369" x="4962525" y="3119438"/>
          <p14:tracePt t="20386" x="5097463" y="3152775"/>
          <p14:tracePt t="20403" x="5173663" y="3152775"/>
          <p14:tracePt t="20421" x="5259388" y="3152775"/>
          <p14:tracePt t="20421" x="5284788" y="3152775"/>
          <p14:tracePt t="20436" x="5327650" y="3152775"/>
          <p14:tracePt t="20453" x="5386388" y="3152775"/>
          <p14:tracePt t="20469" x="5437188" y="3152775"/>
          <p14:tracePt t="20486" x="5522913" y="3152775"/>
          <p14:tracePt t="20503" x="5573713" y="3152775"/>
          <p14:tracePt t="20519" x="5624513" y="3152775"/>
          <p14:tracePt t="20536" x="5657850" y="3152775"/>
          <p14:tracePt t="20553" x="5692775" y="3144838"/>
          <p14:tracePt t="20569" x="5735638" y="3144838"/>
          <p14:tracePt t="20586" x="5776913" y="3135313"/>
          <p14:tracePt t="20603" x="5802313" y="3135313"/>
          <p14:tracePt t="20619" x="5827713" y="3135313"/>
          <p14:tracePt t="20636" x="5853113" y="3135313"/>
          <p14:tracePt t="20654" x="5862638" y="3135313"/>
          <p14:tracePt t="20678" x="5870575" y="3135313"/>
          <p14:tracePt t="20862" x="5845175" y="3135313"/>
          <p14:tracePt t="20870" x="5811838" y="3135313"/>
          <p14:tracePt t="20877" x="5794375" y="3135313"/>
          <p14:tracePt t="20886" x="5761038" y="3135313"/>
          <p14:tracePt t="20903" x="5683250" y="3135313"/>
          <p14:tracePt t="20919" x="5632450" y="3135313"/>
          <p14:tracePt t="20936" x="5591175" y="3135313"/>
          <p14:tracePt t="20952" x="5573713" y="3135313"/>
          <p14:tracePt t="21206" x="5573713" y="3109913"/>
          <p14:tracePt t="21213" x="5573713" y="3101975"/>
          <p14:tracePt t="21221" x="5581650" y="3101975"/>
          <p14:tracePt t="21236" x="5599113" y="3101975"/>
          <p14:tracePt t="21252" x="5632450" y="3084513"/>
          <p14:tracePt t="21269" x="5692775" y="3084513"/>
          <p14:tracePt t="21286" x="5761038" y="3084513"/>
          <p14:tracePt t="21302" x="5870575" y="3084513"/>
          <p14:tracePt t="21319" x="5905500" y="3084513"/>
          <p14:tracePt t="21336" x="5913438" y="3084513"/>
          <p14:tracePt t="21374" x="5921375" y="3084513"/>
          <p14:tracePt t="21406" x="5946775" y="3084513"/>
          <p14:tracePt t="21437" x="5956300" y="3076575"/>
          <p14:tracePt t="21550" x="5972175" y="3076575"/>
          <p14:tracePt t="21557" x="5972175" y="3067050"/>
          <p14:tracePt t="21573" x="5981700" y="3067050"/>
          <p14:tracePt t="21694" x="5956300" y="3067050"/>
          <p14:tracePt t="21701" x="5930900" y="3067050"/>
          <p14:tracePt t="21709" x="5905500" y="3067050"/>
          <p14:tracePt t="21719" x="5862638" y="3067050"/>
          <p14:tracePt t="21735" x="5786438" y="3059113"/>
          <p14:tracePt t="21752" x="5726113" y="3041650"/>
          <p14:tracePt t="21769" x="5700713" y="3041650"/>
          <p14:tracePt t="21785" x="5675313" y="3041650"/>
          <p14:tracePt t="21806" x="5667375" y="3041650"/>
          <p14:tracePt t="21822" x="5657850" y="3041650"/>
          <p14:tracePt t="21845" x="5641975" y="3041650"/>
          <p14:tracePt t="21853" x="5624513" y="3033713"/>
          <p14:tracePt t="21869" x="5607050" y="3033713"/>
          <p14:tracePt t="21886" x="5556250" y="3025775"/>
          <p14:tracePt t="21902" x="5505450" y="3008313"/>
          <p14:tracePt t="21919" x="5437188" y="3000375"/>
          <p14:tracePt t="21982" x="5429250" y="2990850"/>
          <p14:tracePt t="22158" x="5437188" y="2990850"/>
          <p14:tracePt t="22165" x="5446713" y="2990850"/>
          <p14:tracePt t="22173" x="5462588" y="2990850"/>
          <p14:tracePt t="22185" x="5480050" y="3000375"/>
          <p14:tracePt t="22202" x="5487988" y="3000375"/>
          <p14:tracePt t="22218" x="5513388" y="3000375"/>
          <p14:tracePt t="22235" x="5548313" y="3000375"/>
          <p14:tracePt t="22252" x="5581650" y="3000375"/>
          <p14:tracePt t="22270" x="5607050" y="3000375"/>
          <p14:tracePt t="22285" x="5616575" y="3000375"/>
          <p14:tracePt t="22302" x="5632450" y="3000375"/>
          <p14:tracePt t="22318" x="5649913" y="3000375"/>
          <p14:tracePt t="22335" x="5683250" y="3000375"/>
          <p14:tracePt t="22352" x="5761038" y="3000375"/>
          <p14:tracePt t="22369" x="5837238" y="3000375"/>
          <p14:tracePt t="22385" x="5888038" y="3000375"/>
          <p14:tracePt t="22402" x="5921375" y="2990850"/>
          <p14:tracePt t="22420" x="5930900" y="2990850"/>
          <p14:tracePt t="22454" x="5956300" y="2982913"/>
          <p14:tracePt t="22461" x="5981700" y="2982913"/>
          <p14:tracePt t="22469" x="5997575" y="2982913"/>
          <p14:tracePt t="22486" x="6024563" y="2982913"/>
          <p14:tracePt t="22486" x="6032500" y="2982913"/>
          <p14:tracePt t="22502" x="6057900" y="2982913"/>
          <p14:tracePt t="22518" x="6075363" y="2982913"/>
          <p14:tracePt t="22535" x="6100763" y="2982913"/>
          <p14:tracePt t="22552" x="6116638" y="2982913"/>
          <p14:tracePt t="22568" x="6142038" y="2982913"/>
          <p14:tracePt t="22585" x="6167438" y="2982913"/>
          <p14:tracePt t="22602" x="6194425" y="2982913"/>
          <p14:tracePt t="22618" x="6219825" y="3000375"/>
          <p14:tracePt t="22635" x="6235700" y="3000375"/>
          <p14:tracePt t="22654" x="6245225" y="3000375"/>
          <p14:tracePt t="22703" x="6253163" y="3000375"/>
          <p14:tracePt t="22726" x="6270625" y="3000375"/>
          <p14:tracePt t="22741" x="6286500" y="3000375"/>
          <p14:tracePt t="25583" x="6278563" y="3000375"/>
          <p14:tracePt t="25590" x="6270625" y="3000375"/>
          <p14:tracePt t="25614" x="6245225" y="3000375"/>
          <p14:tracePt t="25621" x="6219825" y="3000375"/>
          <p14:tracePt t="25633" x="6184900" y="3000375"/>
          <p14:tracePt t="25650" x="6151563" y="3000375"/>
          <p14:tracePt t="25667" x="6134100" y="3000375"/>
          <p14:tracePt t="25684" x="6116638" y="2990850"/>
          <p14:tracePt t="25703" x="6100763" y="2990850"/>
          <p14:tracePt t="25718" x="6091238" y="2990850"/>
          <p14:tracePt t="25862" x="6100763" y="2982913"/>
          <p14:tracePt t="25869" x="6142038" y="2982913"/>
          <p14:tracePt t="25877" x="6245225" y="2965450"/>
          <p14:tracePt t="25885" x="6354763" y="2965450"/>
          <p14:tracePt t="25900" x="6465888" y="2965450"/>
          <p14:tracePt t="25902" x="6610350" y="2965450"/>
          <p14:tracePt t="25917" x="6770688" y="2990850"/>
          <p14:tracePt t="25934" x="7018338" y="3051175"/>
          <p14:tracePt t="25934" x="7119938" y="3084513"/>
          <p14:tracePt t="25950" x="7213600" y="3094038"/>
          <p14:tracePt t="26030" x="7239000" y="3094038"/>
          <p14:tracePt t="26037" x="7246938" y="3076575"/>
          <p14:tracePt t="26135" x="7264400" y="3051175"/>
          <p14:tracePt t="26141" x="7289800" y="3033713"/>
          <p14:tracePt t="26150" x="7297738" y="3033713"/>
          <p14:tracePt t="26167" x="7323138" y="3033713"/>
          <p14:tracePt t="26183" x="7348538" y="3016250"/>
          <p14:tracePt t="26200" x="7366000" y="3016250"/>
          <p14:tracePt t="26398" x="7383463" y="3016250"/>
          <p14:tracePt t="26408" x="7416800" y="3008313"/>
          <p14:tracePt t="26416" x="7434263" y="3008313"/>
          <p14:tracePt t="26433" x="7493000" y="3008313"/>
          <p14:tracePt t="26450" x="7545388" y="3008313"/>
          <p14:tracePt t="26467" x="7604125" y="3008313"/>
          <p14:tracePt t="26484" x="7662863" y="3008313"/>
          <p14:tracePt t="26500" x="7723188" y="3008313"/>
          <p14:tracePt t="26518" x="7748588" y="3008313"/>
          <p14:tracePt t="26533" x="7766050" y="3008313"/>
          <p14:tracePt t="26550" x="7799388" y="3008313"/>
          <p14:tracePt t="26566" x="7832725" y="3008313"/>
          <p14:tracePt t="26583" x="7867650" y="3008313"/>
          <p14:tracePt t="26600" x="7910513" y="3008313"/>
          <p14:tracePt t="26616" x="7943850" y="3008313"/>
          <p14:tracePt t="26633" x="7969250" y="3008313"/>
          <p14:tracePt t="26650" x="7994650" y="3008313"/>
          <p14:tracePt t="26667" x="8029575" y="3008313"/>
          <p14:tracePt t="26684" x="8045450" y="3008313"/>
          <p14:tracePt t="26702" x="8062913" y="3008313"/>
          <p14:tracePt t="26862" x="8054975" y="3008313"/>
          <p14:tracePt t="26869" x="8020050" y="3008313"/>
          <p14:tracePt t="26877" x="7994650" y="3008313"/>
          <p14:tracePt t="26885" x="7935913" y="3008313"/>
          <p14:tracePt t="26900" x="7910513" y="3008313"/>
          <p14:tracePt t="26916" x="7816850" y="3000375"/>
          <p14:tracePt t="26934" x="7672388" y="3000375"/>
          <p14:tracePt t="26951" x="7604125" y="3000375"/>
          <p14:tracePt t="26951" x="7545388" y="3000375"/>
          <p14:tracePt t="26966" x="7442200" y="3000375"/>
          <p14:tracePt t="26983" x="7366000" y="3000375"/>
          <p14:tracePt t="27000" x="7340600" y="3000375"/>
          <p14:tracePt t="27016" x="7323138" y="3000375"/>
          <p14:tracePt t="27035" x="7307263" y="3000375"/>
          <p14:tracePt t="27050" x="7297738" y="3000375"/>
          <p14:tracePt t="27066" x="7272338" y="3000375"/>
          <p14:tracePt t="27083" x="7264400" y="3000375"/>
          <p14:tracePt t="27100" x="7246938" y="3000375"/>
          <p14:tracePt t="27116" x="7221538" y="3000375"/>
          <p14:tracePt t="27134" x="7196138" y="3000375"/>
          <p14:tracePt t="27150" x="7170738" y="3000375"/>
          <p14:tracePt t="27166" x="7119938" y="3000375"/>
          <p14:tracePt t="27183" x="7094538" y="3000375"/>
          <p14:tracePt t="27271" x="7085013" y="3008313"/>
          <p14:tracePt t="27294" x="7094538" y="3008313"/>
          <p14:tracePt t="27301" x="7137400" y="3008313"/>
          <p14:tracePt t="27310" x="7188200" y="3008313"/>
          <p14:tracePt t="27317" x="7229475" y="3008313"/>
          <p14:tracePt t="27335" x="7332663" y="3008313"/>
          <p14:tracePt t="27350" x="7383463" y="3008313"/>
          <p14:tracePt t="27366" x="7561263" y="3000375"/>
          <p14:tracePt t="27383" x="7654925" y="3000375"/>
          <p14:tracePt t="27399" x="7688263" y="3000375"/>
          <p14:tracePt t="27416" x="7715250" y="3000375"/>
          <p14:tracePt t="27433" x="7731125" y="3000375"/>
          <p14:tracePt t="27450" x="7748588" y="3000375"/>
          <p14:tracePt t="27467" x="7756525" y="3000375"/>
          <p14:tracePt t="27483" x="7781925" y="3000375"/>
          <p14:tracePt t="27500" x="7807325" y="3000375"/>
          <p14:tracePt t="27516" x="7842250" y="3000375"/>
          <p14:tracePt t="27533" x="7850188" y="3000375"/>
          <p14:tracePt t="27534" x="7859713" y="3000375"/>
          <p14:tracePt t="27550" x="7867650" y="3000375"/>
          <p14:tracePt t="27566" x="7918450" y="2990850"/>
          <p14:tracePt t="27583" x="7986713" y="2965450"/>
          <p14:tracePt t="27600" x="8020050" y="2957513"/>
          <p14:tracePt t="27616" x="8045450" y="2949575"/>
          <p14:tracePt t="27633" x="8070850" y="2949575"/>
          <p14:tracePt t="27695" x="8113713" y="2932113"/>
          <p14:tracePt t="27701" x="8131175" y="2922588"/>
          <p14:tracePt t="27709" x="8139113" y="2922588"/>
          <p14:tracePt t="27717" x="8147050" y="2922588"/>
          <p14:tracePt t="27733" x="8164513" y="2922588"/>
          <p14:tracePt t="27917" x="8174038" y="2922588"/>
          <p14:tracePt t="27933" x="8207375" y="2922588"/>
          <p14:tracePt t="27941" x="8240713" y="2922588"/>
          <p14:tracePt t="27950" x="8266113" y="2922588"/>
          <p14:tracePt t="27966" x="8326438" y="2922588"/>
          <p14:tracePt t="27983" x="8402638" y="2922588"/>
          <p14:tracePt t="27999" x="8462963" y="2922588"/>
          <p14:tracePt t="28016" x="8488363" y="2922588"/>
          <p14:tracePt t="28033" x="8496300" y="2922588"/>
          <p14:tracePt t="28053" x="8504238" y="2922588"/>
          <p14:tracePt t="28069" x="8513763" y="2922588"/>
          <p14:tracePt t="28083" x="8521700" y="2922588"/>
          <p14:tracePt t="28099" x="8564563" y="2922588"/>
          <p14:tracePt t="28116" x="8589963" y="2922588"/>
          <p14:tracePt t="28133" x="8605838" y="2922588"/>
          <p14:tracePt t="28190" x="8615363" y="2922588"/>
          <p14:tracePt t="28206" x="8623300" y="2922588"/>
          <p14:tracePt t="28262" x="8640763" y="2922588"/>
          <p14:tracePt t="28269" x="8658225" y="2932113"/>
          <p14:tracePt t="28277" x="8683625" y="2932113"/>
          <p14:tracePt t="28285" x="8699500" y="2932113"/>
          <p14:tracePt t="28299" x="8724900" y="2940050"/>
          <p14:tracePt t="28316" x="8785225" y="2957513"/>
          <p14:tracePt t="28333" x="8853488" y="2957513"/>
          <p14:tracePt t="28334" x="8886825" y="2957513"/>
          <p14:tracePt t="28350" x="8929688" y="2965450"/>
          <p14:tracePt t="28366" x="8937625" y="2965450"/>
          <p14:tracePt t="28383" x="8988425" y="2965450"/>
          <p14:tracePt t="28399" x="9023350" y="2965450"/>
          <p14:tracePt t="28416" x="9056688" y="2965450"/>
          <p14:tracePt t="28432" x="9099550" y="2965450"/>
          <p14:tracePt t="28449" x="9150350" y="2974975"/>
          <p14:tracePt t="28466" x="9193213" y="2982913"/>
          <p14:tracePt t="28483" x="9226550" y="2982913"/>
          <p14:tracePt t="28499" x="9251950" y="3000375"/>
          <p14:tracePt t="28517" x="9261475" y="3000375"/>
          <p14:tracePt t="28533" x="9277350" y="3000375"/>
          <p14:tracePt t="28551" x="9286875" y="3000375"/>
          <p14:tracePt t="29406" x="9277350" y="3000375"/>
          <p14:tracePt t="30559" x="9286875" y="3000375"/>
          <p14:tracePt t="30582" x="9294813" y="3000375"/>
          <p14:tracePt t="30590" x="9302750" y="3000375"/>
          <p14:tracePt t="30606" x="9312275" y="3000375"/>
          <p14:tracePt t="30799" x="9320213" y="3008313"/>
          <p14:tracePt t="31311" x="9345613" y="3008313"/>
          <p14:tracePt t="31317" x="9353550" y="3008313"/>
          <p14:tracePt t="31325" x="9380538" y="3008313"/>
          <p14:tracePt t="31333" x="9388475" y="3008313"/>
          <p14:tracePt t="31348" x="9396413" y="3008313"/>
          <p14:tracePt t="31364" x="9431338" y="3000375"/>
          <p14:tracePt t="31381" x="9472613" y="3000375"/>
          <p14:tracePt t="31398" x="9507538" y="3000375"/>
          <p14:tracePt t="31414" x="9583738" y="3000375"/>
          <p14:tracePt t="31431" x="9626600" y="3000375"/>
          <p14:tracePt t="31448" x="9659938" y="3000375"/>
          <p14:tracePt t="31466" x="9710738" y="3000375"/>
          <p14:tracePt t="31482" x="9753600" y="3000375"/>
          <p14:tracePt t="31498" x="9761538" y="3000375"/>
          <p14:tracePt t="31514" x="9779000" y="3000375"/>
          <p14:tracePt t="31531" x="9796463" y="2990850"/>
          <p14:tracePt t="31646" x="9779000" y="2990850"/>
          <p14:tracePt t="31653" x="9720263" y="2990850"/>
          <p14:tracePt t="31664" x="9659938" y="2990850"/>
          <p14:tracePt t="31681" x="9413875" y="3016250"/>
          <p14:tracePt t="31698" x="8980488" y="3094038"/>
          <p14:tracePt t="31714" x="8291513" y="3178175"/>
          <p14:tracePt t="31733" x="7715250" y="3263900"/>
          <p14:tracePt t="31734" x="7459663" y="3314700"/>
          <p14:tracePt t="31748" x="7188200" y="3340100"/>
          <p14:tracePt t="31765" x="6491288" y="3398838"/>
          <p14:tracePt t="31781" x="6253163" y="3416300"/>
          <p14:tracePt t="31798" x="5794375" y="3459163"/>
          <p14:tracePt t="31814" x="5183188" y="3459163"/>
          <p14:tracePt t="31831" x="4630738" y="3459163"/>
          <p14:tracePt t="31847" x="4086225" y="3459163"/>
          <p14:tracePt t="31864" x="3644900" y="3459163"/>
          <p14:tracePt t="31881" x="3363913" y="3459163"/>
          <p14:tracePt t="31897" x="3143250" y="3459163"/>
          <p14:tracePt t="31914" x="2930525" y="3459163"/>
          <p14:tracePt t="31931" x="2709863" y="3484563"/>
          <p14:tracePt t="31949" x="2370138" y="3527425"/>
          <p14:tracePt t="31965" x="2268538" y="3543300"/>
          <p14:tracePt t="31965" x="2200275" y="3552825"/>
          <p14:tracePt t="31981" x="2098675" y="3586163"/>
          <p14:tracePt t="31998" x="1954213" y="3586163"/>
          <p14:tracePt t="32014" x="1843088" y="3586163"/>
          <p14:tracePt t="32031" x="1801813" y="3586163"/>
          <p14:tracePt t="32047" x="1776413" y="3586163"/>
          <p14:tracePt t="32064" x="1749425" y="3586163"/>
          <p14:tracePt t="32081" x="1741488" y="3586163"/>
          <p14:tracePt t="32098" x="1733550" y="3586163"/>
          <p14:tracePt t="32114" x="1698625" y="3586163"/>
          <p14:tracePt t="32131" x="1682750" y="3586163"/>
          <p14:tracePt t="32148" x="1673225" y="3586163"/>
          <p14:tracePt t="32164" x="1673225" y="3578225"/>
          <p14:tracePt t="32359" x="1698625" y="3560763"/>
          <p14:tracePt t="32365" x="1733550" y="3535363"/>
          <p14:tracePt t="32374" x="1784350" y="3517900"/>
          <p14:tracePt t="32381" x="1835150" y="3484563"/>
          <p14:tracePt t="32397" x="1878013" y="3475038"/>
          <p14:tracePt t="32414" x="1928813" y="3459163"/>
          <p14:tracePt t="32431" x="1936750" y="3459163"/>
          <p14:tracePt t="32526" x="1946275" y="3459163"/>
          <p14:tracePt t="32533" x="1971675" y="3459163"/>
          <p14:tracePt t="32630" x="1979613" y="3459163"/>
          <p14:tracePt t="32638" x="1987550" y="3459163"/>
          <p14:tracePt t="32647" x="2005013" y="3459163"/>
          <p14:tracePt t="32669" x="2012950" y="3459163"/>
          <p14:tracePt t="32680" x="2022475" y="3459163"/>
          <p14:tracePt t="32697" x="2030413" y="3459163"/>
          <p14:tracePt t="32714" x="2038350" y="3459163"/>
          <p14:tracePt t="32731" x="2055813" y="3449638"/>
          <p14:tracePt t="32774" x="2065338" y="3449638"/>
          <p14:tracePt t="32806" x="2073275" y="3449638"/>
          <p14:tracePt t="32822" x="2081213" y="3449638"/>
          <p14:tracePt t="32829" x="2098675" y="3449638"/>
          <p14:tracePt t="32911" x="2116138" y="3449638"/>
          <p14:tracePt t="32917" x="2141538" y="3449638"/>
          <p14:tracePt t="32933" x="2166938" y="3449638"/>
          <p14:tracePt t="32941" x="2182813" y="3449638"/>
          <p14:tracePt t="32949" x="2217738" y="3449638"/>
          <p14:tracePt t="32964" x="2243138" y="3449638"/>
          <p14:tracePt t="32984" x="2327275" y="3449638"/>
          <p14:tracePt t="32997" x="2362200" y="3449638"/>
          <p14:tracePt t="32998" x="2379663" y="3449638"/>
          <p14:tracePt t="33014" x="2413000" y="3449638"/>
          <p14:tracePt t="33030" x="2471738" y="3449638"/>
          <p14:tracePt t="33047" x="2489200" y="3449638"/>
          <p14:tracePt t="33064" x="2524125" y="3449638"/>
          <p14:tracePt t="33081" x="2557463" y="3449638"/>
          <p14:tracePt t="33097" x="2590800" y="3449638"/>
          <p14:tracePt t="33114" x="2625725" y="3449638"/>
          <p14:tracePt t="33131" x="2668588" y="3449638"/>
          <p14:tracePt t="33147" x="2709863" y="3449638"/>
          <p14:tracePt t="33164" x="2744788" y="3449638"/>
          <p14:tracePt t="33180" x="2778125" y="3449638"/>
          <p14:tracePt t="33197" x="2838450" y="3449638"/>
          <p14:tracePt t="33214" x="2871788" y="3449638"/>
          <p14:tracePt t="33230" x="2922588" y="3449638"/>
          <p14:tracePt t="33247" x="2947988" y="3449638"/>
          <p14:tracePt t="33264" x="2973388" y="3449638"/>
          <p14:tracePt t="33281" x="2990850" y="3449638"/>
          <p14:tracePt t="33297" x="3008313" y="3449638"/>
          <p14:tracePt t="33314" x="3024188" y="3449638"/>
          <p14:tracePt t="33331" x="3041650" y="3449638"/>
          <p14:tracePt t="36518" x="3059113" y="3449638"/>
          <p14:tracePt t="36525" x="3067050" y="3449638"/>
          <p14:tracePt t="36542" x="3074988" y="3449638"/>
          <p14:tracePt t="36549" x="3084513" y="3449638"/>
          <p14:tracePt t="36591" x="3109913" y="3449638"/>
          <p14:tracePt t="36597" x="3143250" y="3449638"/>
          <p14:tracePt t="36605" x="3152775" y="3449638"/>
          <p14:tracePt t="36613" x="3194050" y="3449638"/>
          <p14:tracePt t="36629" x="3287713" y="3424238"/>
          <p14:tracePt t="36630" x="3389313" y="3416300"/>
          <p14:tracePt t="36646" x="3482975" y="3390900"/>
          <p14:tracePt t="36662" x="3832225" y="3365500"/>
          <p14:tracePt t="36679" x="3976688" y="3340100"/>
          <p14:tracePt t="36696" x="4121150" y="3314700"/>
          <p14:tracePt t="36712" x="4171950" y="3314700"/>
          <p14:tracePt t="36729" x="4214813" y="3297238"/>
          <p14:tracePt t="36746" x="4222750" y="3297238"/>
          <p14:tracePt t="36765" x="4230688" y="3297238"/>
          <p14:tracePt t="36798" x="4240213" y="3297238"/>
          <p14:tracePt t="36830" x="4248150" y="3297238"/>
          <p14:tracePt t="36837" x="4273550" y="3297238"/>
          <p14:tracePt t="36846" x="4306888" y="3297238"/>
          <p14:tracePt t="36862" x="4375150" y="3314700"/>
          <p14:tracePt t="36879" x="4451350" y="3340100"/>
          <p14:tracePt t="36895" x="4605338" y="3382963"/>
          <p14:tracePt t="36912" x="4699000" y="3398838"/>
          <p14:tracePt t="36929" x="4740275" y="3398838"/>
          <p14:tracePt t="36946" x="4765675" y="3398838"/>
          <p14:tracePt t="36962" x="4783138" y="3398838"/>
          <p14:tracePt t="36978" x="4808538" y="3398838"/>
          <p14:tracePt t="36995" x="4851400" y="3398838"/>
          <p14:tracePt t="37012" x="4902200" y="3398838"/>
          <p14:tracePt t="37029" x="4953000" y="3398838"/>
          <p14:tracePt t="37030" x="4962525" y="3398838"/>
          <p14:tracePt t="37046" x="4987925" y="3398838"/>
          <p14:tracePt t="37046" x="5003800" y="3398838"/>
          <p14:tracePt t="37062" x="5013325" y="3398838"/>
          <p14:tracePt t="37079" x="5029200" y="3408363"/>
          <p14:tracePt t="37117" x="4970463" y="3382963"/>
          <p14:tracePt t="37133" x="4962525" y="3382963"/>
          <p14:tracePt t="37366" x="4962525" y="3390900"/>
          <p14:tracePt t="37390" x="4970463" y="3390900"/>
          <p14:tracePt t="37397" x="5013325" y="3390900"/>
          <p14:tracePt t="37405" x="5064125" y="3390900"/>
          <p14:tracePt t="37413" x="5122863" y="3382963"/>
          <p14:tracePt t="37428" x="5165725" y="3365500"/>
          <p14:tracePt t="37445" x="5318125" y="3314700"/>
          <p14:tracePt t="37462" x="5472113" y="3297238"/>
          <p14:tracePt t="37478" x="5538788" y="3297238"/>
          <p14:tracePt t="37495" x="5591175" y="3297238"/>
          <p14:tracePt t="37512" x="5624513" y="3297238"/>
          <p14:tracePt t="37529" x="5667375" y="3297238"/>
          <p14:tracePt t="37545" x="5726113" y="3297238"/>
          <p14:tracePt t="37562" x="5743575" y="3297238"/>
          <p14:tracePt t="37578" x="5768975" y="3297238"/>
          <p14:tracePt t="37595" x="5811838" y="3322638"/>
          <p14:tracePt t="37612" x="5880100" y="3322638"/>
          <p14:tracePt t="37629" x="5972175" y="3340100"/>
          <p14:tracePt t="37629" x="6015038" y="3340100"/>
          <p14:tracePt t="37645" x="6057900" y="3355975"/>
          <p14:tracePt t="37646" x="6083300" y="3355975"/>
          <p14:tracePt t="37662" x="6108700" y="3355975"/>
          <p14:tracePt t="37678" x="6126163" y="3355975"/>
          <p14:tracePt t="37695" x="6134100" y="3365500"/>
          <p14:tracePt t="37712" x="6167438" y="3365500"/>
          <p14:tracePt t="37728" x="6270625" y="3365500"/>
          <p14:tracePt t="37745" x="6372225" y="3373438"/>
          <p14:tracePt t="37762" x="6448425" y="3382963"/>
          <p14:tracePt t="37779" x="6473825" y="3382963"/>
          <p14:tracePt t="37795" x="6491288" y="3390900"/>
          <p14:tracePt t="37870" x="6499225" y="3390900"/>
          <p14:tracePt t="38536" x="6508750" y="3398838"/>
          <p14:tracePt t="38550" x="6516688" y="3398838"/>
          <p14:tracePt t="38557" x="6524625" y="3408363"/>
          <p14:tracePt t="38590" x="6534150" y="3408363"/>
          <p14:tracePt t="38623" x="6542088" y="3416300"/>
          <p14:tracePt t="38662" x="6550025" y="3416300"/>
          <p14:tracePt t="38670" x="6559550" y="3416300"/>
          <p14:tracePt t="38678" x="6567488" y="3424238"/>
          <p14:tracePt t="38695" x="6575425" y="3424238"/>
          <p14:tracePt t="38711" x="6584950" y="3433763"/>
          <p14:tracePt t="38728" x="6610350" y="3441700"/>
          <p14:tracePt t="38758" x="6618288" y="3441700"/>
          <p14:tracePt t="38765" x="6626225" y="3441700"/>
          <p14:tracePt t="38781" x="6653213" y="3441700"/>
          <p14:tracePt t="38796" x="6694488" y="3441700"/>
          <p14:tracePt t="38811" x="6754813" y="3441700"/>
          <p14:tracePt t="38828" x="6770688" y="3441700"/>
          <p14:tracePt t="38845" x="6805613" y="3441700"/>
          <p14:tracePt t="38846" x="6813550" y="3441700"/>
          <p14:tracePt t="38862" x="6823075" y="3441700"/>
          <p14:tracePt t="38901" x="6831013" y="3459163"/>
          <p14:tracePt t="38926" x="6848475" y="3459163"/>
          <p14:tracePt t="38933" x="6864350" y="3459163"/>
          <p14:tracePt t="38944" x="6881813" y="3459163"/>
          <p14:tracePt t="38961" x="6907213" y="3459163"/>
          <p14:tracePt t="38978" x="6915150" y="3467100"/>
          <p14:tracePt t="39006" x="6924675" y="3467100"/>
          <p14:tracePt t="39021" x="6932613" y="3467100"/>
          <p14:tracePt t="39037" x="6975475" y="3467100"/>
          <p14:tracePt t="39045" x="6992938" y="3467100"/>
          <p14:tracePt t="39062" x="7008813" y="3467100"/>
          <p14:tracePt t="39062" x="7034213" y="3467100"/>
          <p14:tracePt t="39078" x="7043738" y="3467100"/>
          <p14:tracePt t="39095" x="7069138" y="3467100"/>
          <p14:tracePt t="39111" x="7077075" y="3467100"/>
          <p14:tracePt t="39128" x="7085013" y="3475038"/>
          <p14:tracePt t="39144" x="7094538" y="3475038"/>
          <p14:tracePt t="39161" x="7127875" y="3475038"/>
          <p14:tracePt t="39178" x="7188200" y="3475038"/>
          <p14:tracePt t="39194" x="7239000" y="3492500"/>
          <p14:tracePt t="39211" x="7281863" y="3502025"/>
          <p14:tracePt t="39228" x="7297738" y="3502025"/>
          <p14:tracePt t="39244" x="7307263" y="3502025"/>
          <p14:tracePt t="39271" x="7315200" y="3502025"/>
          <p14:tracePt t="39285" x="7323138" y="3502025"/>
          <p14:tracePt t="39301" x="7332663" y="3492500"/>
          <p14:tracePt t="39311" x="7340600" y="3492500"/>
          <p14:tracePt t="39328" x="7348538" y="3484563"/>
          <p14:tracePt t="39344" x="7358063" y="3484563"/>
          <p14:tracePt t="39486" x="7366000" y="3484563"/>
          <p14:tracePt t="39493" x="7383463" y="3484563"/>
          <p14:tracePt t="39501" x="7391400" y="3484563"/>
          <p14:tracePt t="39510" x="7408863" y="3484563"/>
          <p14:tracePt t="39528" x="7459663" y="3475038"/>
          <p14:tracePt t="39544" x="7459663" y="3398838"/>
          <p14:tracePt t="39565" x="7434263" y="3365500"/>
          <p14:tracePt t="39742" x="7408863" y="3365500"/>
          <p14:tracePt t="39807" x="7416800" y="3365500"/>
          <p14:tracePt t="39813" x="7451725" y="3365500"/>
          <p14:tracePt t="39821" x="7485063" y="3330575"/>
          <p14:tracePt t="39829" x="7527925" y="3322638"/>
          <p14:tracePt t="39844" x="7561263" y="3314700"/>
          <p14:tracePt t="39861" x="7621588" y="3305175"/>
          <p14:tracePt t="39877" x="7662863" y="3289300"/>
          <p14:tracePt t="39904" x="7672388" y="3289300"/>
          <p14:tracePt t="39917" x="7688263" y="3289300"/>
          <p14:tracePt t="39941" x="7697788" y="3297238"/>
          <p14:tracePt t="39958" x="7705725" y="3297238"/>
          <p14:tracePt t="39965" x="7715250" y="3297238"/>
          <p14:tracePt t="39981" x="7723188" y="3297238"/>
          <p14:tracePt t="39994" x="7731125" y="3297238"/>
          <p14:tracePt t="40011" x="7731125" y="3305175"/>
          <p14:tracePt t="40030" x="7766050" y="3305175"/>
          <p14:tracePt t="40045" x="7766050" y="3314700"/>
          <p14:tracePt t="40070" x="7781925" y="3314700"/>
          <p14:tracePt t="40086" x="7799388" y="3322638"/>
          <p14:tracePt t="40102" x="7816850" y="3322638"/>
          <p14:tracePt t="40111" x="7832725" y="3330575"/>
          <p14:tracePt t="40127" x="7867650" y="3340100"/>
          <p14:tracePt t="40144" x="7893050" y="3340100"/>
          <p14:tracePt t="40161" x="7900988" y="3355975"/>
          <p14:tracePt t="40177" x="7910513" y="3355975"/>
          <p14:tracePt t="40194" x="7926388" y="3355975"/>
          <p14:tracePt t="40211" x="7943850" y="3355975"/>
          <p14:tracePt t="40228" x="7969250" y="3365500"/>
          <p14:tracePt t="40244" x="7994650" y="3365500"/>
          <p14:tracePt t="40262" x="8004175" y="3373438"/>
          <p14:tracePt t="40279" x="8037513" y="3382963"/>
          <p14:tracePt t="41966" x="8054975" y="3382963"/>
          <p14:tracePt t="41981" x="8088313" y="3382963"/>
          <p14:tracePt t="41989" x="8105775" y="3382963"/>
          <p14:tracePt t="41997" x="8139113" y="3382963"/>
          <p14:tracePt t="42010" x="8189913" y="3382963"/>
          <p14:tracePt t="42027" x="8266113" y="3382963"/>
          <p14:tracePt t="42043" x="8343900" y="3382963"/>
          <p14:tracePt t="42060" x="8402638" y="3382963"/>
          <p14:tracePt t="42077" x="8453438" y="3382963"/>
          <p14:tracePt t="42077" x="8478838" y="3382963"/>
          <p14:tracePt t="42093" x="8496300" y="3382963"/>
          <p14:tracePt t="42094" x="8513763" y="3382963"/>
          <p14:tracePt t="42110" x="8539163" y="3382963"/>
          <p14:tracePt t="42127" x="8547100" y="3382963"/>
          <p14:tracePt t="42198" x="8555038" y="3382963"/>
          <p14:tracePt t="42230" x="8564563" y="3390900"/>
          <p14:tracePt t="42288" x="8572500" y="3390900"/>
          <p14:tracePt t="42301" x="8580438" y="3390900"/>
          <p14:tracePt t="42327" x="8605838" y="3390900"/>
          <p14:tracePt t="42333" x="8640763" y="3390900"/>
          <p14:tracePt t="42343" x="8666163" y="3390900"/>
          <p14:tracePt t="42360" x="8709025" y="3398838"/>
          <p14:tracePt t="42376" x="8750300" y="3398838"/>
          <p14:tracePt t="42393" x="8759825" y="3398838"/>
          <p14:tracePt t="42410" x="8785225" y="3398838"/>
          <p14:tracePt t="42445" x="8793163" y="3408363"/>
          <p14:tracePt t="42477" x="8810625" y="3416300"/>
          <p14:tracePt t="42485" x="8828088" y="3416300"/>
          <p14:tracePt t="42494" x="8861425" y="3416300"/>
          <p14:tracePt t="42509" x="8894763" y="3424238"/>
          <p14:tracePt t="42526" x="8947150" y="3424238"/>
          <p14:tracePt t="42543" x="8963025" y="3433763"/>
          <p14:tracePt t="42560" x="8972550" y="3433763"/>
          <p14:tracePt t="42581" x="8980488" y="3441700"/>
          <p14:tracePt t="42606" x="8988425" y="3441700"/>
          <p14:tracePt t="42613" x="9005888" y="3441700"/>
          <p14:tracePt t="42626" x="9031288" y="3441700"/>
          <p14:tracePt t="42643" x="9074150" y="3441700"/>
          <p14:tracePt t="42661" x="9099550" y="3449638"/>
          <p14:tracePt t="42677" x="9107488" y="3459163"/>
          <p14:tracePt t="42726" x="9117013" y="3459163"/>
          <p14:tracePt t="42765" x="9132888" y="3459163"/>
          <p14:tracePt t="42773" x="9132888" y="3467100"/>
          <p14:tracePt t="42815" x="9142413" y="3467100"/>
          <p14:tracePt t="42829" x="9158288" y="3467100"/>
          <p14:tracePt t="42837" x="9167813" y="3467100"/>
          <p14:tracePt t="42845" x="9201150" y="3467100"/>
          <p14:tracePt t="42859" x="9226550" y="3467100"/>
          <p14:tracePt t="42876" x="9261475" y="3467100"/>
          <p14:tracePt t="42894" x="9294813" y="3475038"/>
          <p14:tracePt t="42910" x="9312275" y="3475038"/>
          <p14:tracePt t="42934" x="9320213" y="3475038"/>
          <p14:tracePt t="43030" x="9328150" y="3475038"/>
          <p14:tracePt t="43037" x="9345613" y="3475038"/>
          <p14:tracePt t="43045" x="9353550" y="3475038"/>
          <p14:tracePt t="43059" x="9363075" y="3475038"/>
          <p14:tracePt t="43076" x="9388475" y="3475038"/>
          <p14:tracePt t="43093" x="9413875" y="3475038"/>
          <p14:tracePt t="43093" x="9447213" y="3475038"/>
          <p14:tracePt t="43110" x="9464675" y="3475038"/>
          <p14:tracePt t="43126" x="9498013" y="3484563"/>
          <p14:tracePt t="43165" x="9515475" y="3484563"/>
          <p14:tracePt t="43198" x="9523413" y="3484563"/>
          <p14:tracePt t="43205" x="9550400" y="3484563"/>
          <p14:tracePt t="43213" x="9566275" y="3484563"/>
          <p14:tracePt t="43229" x="9591675" y="3484563"/>
          <p14:tracePt t="43242" x="9601200" y="3484563"/>
          <p14:tracePt t="43259" x="9626600" y="3484563"/>
          <p14:tracePt t="43276" x="9634538" y="3484563"/>
          <p14:tracePt t="43292" x="9652000" y="3484563"/>
          <p14:tracePt t="43310" x="9659938" y="3484563"/>
          <p14:tracePt t="43333" x="9667875" y="3484563"/>
          <p14:tracePt t="43343" x="9685338" y="3484563"/>
          <p14:tracePt t="43359" x="9702800" y="3484563"/>
          <p14:tracePt t="43376" x="9728200" y="3484563"/>
          <p14:tracePt t="43406" x="9745663" y="3484563"/>
          <p14:tracePt t="43413" x="9753600" y="3484563"/>
          <p14:tracePt t="43429" x="9761538" y="3484563"/>
          <p14:tracePt t="43442" x="9786938" y="3484563"/>
          <p14:tracePt t="43459" x="9796463" y="3484563"/>
          <p14:tracePt t="43476" x="9812338" y="3484563"/>
          <p14:tracePt t="45270" x="9796463" y="3484563"/>
          <p14:tracePt t="45293" x="9786938" y="3484563"/>
          <p14:tracePt t="45317" x="9779000" y="3484563"/>
          <p14:tracePt t="45358" x="9771063" y="3484563"/>
          <p14:tracePt t="45373" x="9753600" y="3484563"/>
          <p14:tracePt t="45398" x="9745663" y="3484563"/>
          <p14:tracePt t="45438" x="9736138" y="3484563"/>
          <p14:tracePt t="45445" x="9728200" y="3484563"/>
          <p14:tracePt t="45654" x="9728200" y="3492500"/>
          <p14:tracePt t="45661" x="9745663" y="3492500"/>
          <p14:tracePt t="45669" x="9779000" y="3492500"/>
          <p14:tracePt t="45677" x="9821863" y="3492500"/>
          <p14:tracePt t="45691" x="9906000" y="3492500"/>
          <p14:tracePt t="45708" x="10059988" y="3492500"/>
          <p14:tracePt t="45725" x="10245725" y="3552825"/>
          <p14:tracePt t="45742" x="10415588" y="3603625"/>
          <p14:tracePt t="45758" x="10534650" y="3646488"/>
          <p14:tracePt t="45775" x="10628313" y="3654425"/>
          <p14:tracePt t="45791" x="10679113" y="3654425"/>
          <p14:tracePt t="45808" x="10772775" y="3662363"/>
          <p14:tracePt t="45825" x="10841038" y="3662363"/>
          <p14:tracePt t="45842" x="10891838" y="3662363"/>
          <p14:tracePt t="45858" x="10917238" y="3662363"/>
          <p14:tracePt t="45910" x="10926763" y="3662363"/>
          <p14:tracePt t="45917" x="10942638" y="3662363"/>
          <p14:tracePt t="45926" x="10952163" y="3662363"/>
          <p14:tracePt t="45941" x="10985500" y="3662363"/>
          <p14:tracePt t="45958" x="11036300" y="3646488"/>
          <p14:tracePt t="45975" x="11061700" y="3636963"/>
          <p14:tracePt t="45991" x="11087100" y="3636963"/>
          <p14:tracePt t="46008" x="11096625" y="3619500"/>
          <p14:tracePt t="46047" x="11104563" y="3619500"/>
          <p14:tracePt t="46053" x="11129963" y="3611563"/>
          <p14:tracePt t="46061" x="11137900" y="3603625"/>
          <p14:tracePt t="46075" x="11163300" y="3594100"/>
          <p14:tracePt t="46092" x="11198225" y="3578225"/>
          <p14:tracePt t="46108" x="11215688" y="3578225"/>
          <p14:tracePt t="46126" x="11241088" y="3568700"/>
          <p14:tracePt t="46590" x="11249025" y="3560763"/>
          <p14:tracePt t="46622" x="11241088" y="3560763"/>
          <p14:tracePt t="46629" x="11215688" y="3560763"/>
          <p14:tracePt t="46641" x="11198225" y="3560763"/>
          <p14:tracePt t="46658" x="11172825" y="3560763"/>
          <p14:tracePt t="46675" x="11147425" y="3560763"/>
          <p14:tracePt t="46691" x="11122025" y="3560763"/>
          <p14:tracePt t="46708" x="11104563" y="3560763"/>
          <p14:tracePt t="46725" x="11096625" y="3560763"/>
          <p14:tracePt t="46759" x="11079163" y="3560763"/>
          <p14:tracePt t="46790" x="11061700" y="3543300"/>
          <p14:tracePt t="46805" x="11036300" y="3543300"/>
          <p14:tracePt t="46821" x="11010900" y="3543300"/>
          <p14:tracePt t="46829" x="11002963" y="3543300"/>
          <p14:tracePt t="46841" x="10977563" y="3543300"/>
          <p14:tracePt t="46858" x="10926763" y="3543300"/>
          <p14:tracePt t="46875" x="10833100" y="3543300"/>
          <p14:tracePt t="46891" x="10696575" y="3543300"/>
          <p14:tracePt t="46908" x="10552113" y="3543300"/>
          <p14:tracePt t="46925" x="10390188" y="3543300"/>
          <p14:tracePt t="46925" x="10339388" y="3543300"/>
          <p14:tracePt t="46941" x="10255250" y="3543300"/>
          <p14:tracePt t="46958" x="10050463" y="3543300"/>
          <p14:tracePt t="46959" x="9923463" y="3543300"/>
          <p14:tracePt t="46974" x="9677400" y="3543300"/>
          <p14:tracePt t="46991" x="9421813" y="3543300"/>
          <p14:tracePt t="47007" x="9107488" y="3543300"/>
          <p14:tracePt t="47024" x="8640763" y="3543300"/>
          <p14:tracePt t="47041" x="8096250" y="3543300"/>
          <p14:tracePt t="47057" x="7545388" y="3543300"/>
          <p14:tracePt t="47074" x="7051675" y="3543300"/>
          <p14:tracePt t="47091" x="6584950" y="3543300"/>
          <p14:tracePt t="47109" x="5997575" y="3543300"/>
          <p14:tracePt t="47126" x="5675313" y="3535363"/>
          <p14:tracePt t="47142" x="5487988" y="3517900"/>
          <p14:tracePt t="47142" x="5259388" y="3517900"/>
          <p14:tracePt t="47159" x="4818063" y="3517900"/>
          <p14:tracePt t="47174" x="4468813" y="3517900"/>
          <p14:tracePt t="47191" x="4171950" y="3517900"/>
          <p14:tracePt t="47207" x="3925888" y="3517900"/>
          <p14:tracePt t="47224" x="3713163" y="3517900"/>
          <p14:tracePt t="47241" x="3543300" y="3517900"/>
          <p14:tracePt t="47257" x="3381375" y="3517900"/>
          <p14:tracePt t="47274" x="3236913" y="3517900"/>
          <p14:tracePt t="47291" x="3135313" y="3517900"/>
          <p14:tracePt t="47308" x="3059113" y="3517900"/>
          <p14:tracePt t="47324" x="2998788" y="3517900"/>
          <p14:tracePt t="47341" x="2922588" y="3517900"/>
          <p14:tracePt t="47342" x="2879725" y="3517900"/>
          <p14:tracePt t="47358" x="2846388" y="3517900"/>
          <p14:tracePt t="47358" x="2803525" y="3517900"/>
          <p14:tracePt t="47374" x="2719388" y="3517900"/>
          <p14:tracePt t="47391" x="2633663" y="3517900"/>
          <p14:tracePt t="47408" x="2506663" y="3517900"/>
          <p14:tracePt t="47424" x="2405063" y="3517900"/>
          <p14:tracePt t="47441" x="2293938" y="3535363"/>
          <p14:tracePt t="47457" x="2200275" y="3560763"/>
          <p14:tracePt t="47474" x="2106613" y="3594100"/>
          <p14:tracePt t="47491" x="2030413" y="3611563"/>
          <p14:tracePt t="47507" x="1946275" y="3636963"/>
          <p14:tracePt t="47524" x="1893888" y="3671888"/>
          <p14:tracePt t="47543" x="1860550" y="3679825"/>
          <p14:tracePt t="47557" x="1860550" y="3687763"/>
          <p14:tracePt t="47575" x="1835150" y="3705225"/>
          <p14:tracePt t="47591" x="1817688" y="3722688"/>
          <p14:tracePt t="47607" x="1792288" y="3738563"/>
          <p14:tracePt t="47624" x="1784350" y="3748088"/>
          <p14:tracePt t="47642" x="1776413" y="3748088"/>
          <p14:tracePt t="47686" x="1766888" y="3756025"/>
          <p14:tracePt t="51103" x="1776413" y="3756025"/>
          <p14:tracePt t="51109" x="1784350" y="3756025"/>
          <p14:tracePt t="51123" x="1801813" y="3756025"/>
          <p14:tracePt t="51139" x="1817688" y="3773488"/>
          <p14:tracePt t="51156" x="1843088" y="3781425"/>
          <p14:tracePt t="51173" x="1860550" y="3790950"/>
          <p14:tracePt t="51229" x="1868488" y="3790950"/>
          <p14:tracePt t="51245" x="1878013" y="3798888"/>
          <p14:tracePt t="51334" x="1878013" y="3806825"/>
          <p14:tracePt t="51382" x="1878013" y="3816350"/>
          <p14:tracePt t="51389" x="1878013" y="3824288"/>
          <p14:tracePt t="51510" x="1878013" y="3832225"/>
          <p14:tracePt t="51558" x="1885950" y="3841750"/>
          <p14:tracePt t="51582" x="1893888" y="3841750"/>
          <p14:tracePt t="51590" x="1903413" y="3841750"/>
          <p14:tracePt t="51597" x="1920875" y="3849688"/>
          <p14:tracePt t="51613" x="1928813" y="3849688"/>
          <p14:tracePt t="51622" x="1936750" y="3857625"/>
          <p14:tracePt t="51640" x="1946275" y="3867150"/>
          <p14:tracePt t="51661" x="1954213" y="3867150"/>
          <p14:tracePt t="51677" x="1962150" y="3867150"/>
          <p14:tracePt t="51701" x="1987550" y="3875088"/>
          <p14:tracePt t="51717" x="2005013" y="3883025"/>
          <p14:tracePt t="51733" x="2012950" y="3883025"/>
          <p14:tracePt t="51741" x="2030413" y="3892550"/>
          <p14:tracePt t="51757" x="2038350" y="3900488"/>
          <p14:tracePt t="51894" x="2047875" y="3900488"/>
          <p14:tracePt t="51901" x="2065338" y="3900488"/>
          <p14:tracePt t="51991" x="2090738" y="3900488"/>
          <p14:tracePt t="51997" x="2098675" y="3900488"/>
          <p14:tracePt t="52159" x="2116138" y="3900488"/>
          <p14:tracePt t="52230" x="2124075" y="3900488"/>
          <p14:tracePt t="52238" x="2149475" y="3900488"/>
          <p14:tracePt t="52254" x="2157413" y="3900488"/>
          <p14:tracePt t="52261" x="2157413" y="3892550"/>
          <p14:tracePt t="52272" x="2166938" y="3892550"/>
          <p14:tracePt t="52381" x="2182813" y="3892550"/>
          <p14:tracePt t="52414" x="2192338" y="3892550"/>
          <p14:tracePt t="52422" x="2200275" y="3892550"/>
          <p14:tracePt t="52438" x="2217738" y="3892550"/>
          <p14:tracePt t="52445" x="2225675" y="3892550"/>
          <p14:tracePt t="52455" x="2243138" y="3900488"/>
          <p14:tracePt t="52472" x="2268538" y="3900488"/>
          <p14:tracePt t="52489" x="2319338" y="3900488"/>
          <p14:tracePt t="52505" x="2379663" y="3908425"/>
          <p14:tracePt t="52522" x="2446338" y="3917950"/>
          <p14:tracePt t="52538" x="2497138" y="3917950"/>
          <p14:tracePt t="52555" x="2540000" y="3917950"/>
          <p14:tracePt t="52572" x="2557463" y="3917950"/>
          <p14:tracePt t="52588" x="2565400" y="3917950"/>
          <p14:tracePt t="52613" x="2582863" y="3917950"/>
          <p14:tracePt t="52687" x="2590800" y="3917950"/>
          <p14:tracePt t="52701" x="2590800" y="3925888"/>
          <p14:tracePt t="52718" x="2600325" y="3935413"/>
          <p14:tracePt t="52741" x="2616200" y="3935413"/>
          <p14:tracePt t="52749" x="2633663" y="3943350"/>
          <p14:tracePt t="52757" x="2659063" y="3943350"/>
          <p14:tracePt t="52772" x="2668588" y="3943350"/>
          <p14:tracePt t="52788" x="2701925" y="3951288"/>
          <p14:tracePt t="52805" x="2735263" y="3968750"/>
          <p14:tracePt t="52806" x="2760663" y="3976688"/>
          <p14:tracePt t="52822" x="2778125" y="3976688"/>
          <p14:tracePt t="52838" x="2846388" y="3994150"/>
          <p14:tracePt t="52855" x="2889250" y="3994150"/>
          <p14:tracePt t="52873" x="2930525" y="4011613"/>
          <p14:tracePt t="52888" x="2990850" y="4011613"/>
          <p14:tracePt t="52905" x="3033713" y="4019550"/>
          <p14:tracePt t="52922" x="3074988" y="4027488"/>
          <p14:tracePt t="52938" x="3117850" y="4027488"/>
          <p14:tracePt t="52955" x="3143250" y="4027488"/>
          <p14:tracePt t="52972" x="3168650" y="4027488"/>
          <p14:tracePt t="52988" x="3194050" y="4044950"/>
          <p14:tracePt t="53005" x="3219450" y="4044950"/>
          <p14:tracePt t="53006" x="3228975" y="4044950"/>
          <p14:tracePt t="53021" x="3244850" y="4044950"/>
          <p14:tracePt t="53039" x="3254375" y="4044950"/>
          <p14:tracePt t="53230" x="3236913" y="4044950"/>
          <p14:tracePt t="53237" x="3219450" y="4044950"/>
          <p14:tracePt t="53245" x="3211513" y="4044950"/>
          <p14:tracePt t="53255" x="3160713" y="4037013"/>
          <p14:tracePt t="53272" x="3092450" y="4002088"/>
          <p14:tracePt t="53288" x="3008313" y="3986213"/>
          <p14:tracePt t="53305" x="2905125" y="3943350"/>
          <p14:tracePt t="53322" x="2863850" y="3925888"/>
          <p14:tracePt t="53338" x="2811463" y="3917950"/>
          <p14:tracePt t="53355" x="2786063" y="3908425"/>
          <p14:tracePt t="53374" x="2752725" y="3908425"/>
          <p14:tracePt t="53389" x="2744788" y="3908425"/>
          <p14:tracePt t="53390" x="2727325" y="3908425"/>
          <p14:tracePt t="53406" x="2701925" y="3908425"/>
          <p14:tracePt t="53421" x="2693988" y="3908425"/>
          <p14:tracePt t="53438" x="2668588" y="3908425"/>
          <p14:tracePt t="53455" x="2659063" y="3908425"/>
          <p14:tracePt t="53472" x="2651125" y="3908425"/>
          <p14:tracePt t="53501" x="2633663" y="3908425"/>
          <p14:tracePt t="53703" x="2651125" y="3908425"/>
          <p14:tracePt t="53717" x="2668588" y="3917950"/>
          <p14:tracePt t="53742" x="2676525" y="3917950"/>
          <p14:tracePt t="53749" x="2693988" y="3917950"/>
          <p14:tracePt t="53757" x="2701925" y="3917950"/>
          <p14:tracePt t="53771" x="2719388" y="3917950"/>
          <p14:tracePt t="53788" x="2735263" y="3917950"/>
          <p14:tracePt t="53806" x="2760663" y="3917950"/>
          <p14:tracePt t="53821" x="2778125" y="3917950"/>
          <p14:tracePt t="53838" x="2803525" y="3917950"/>
          <p14:tracePt t="53855" x="2820988" y="3917950"/>
          <p14:tracePt t="53872" x="2846388" y="3917950"/>
          <p14:tracePt t="53888" x="2863850" y="3917950"/>
          <p14:tracePt t="53904" x="2879725" y="3917950"/>
          <p14:tracePt t="53921" x="2914650" y="3917950"/>
          <p14:tracePt t="53938" x="2940050" y="3917950"/>
          <p14:tracePt t="53954" x="2973388" y="3917950"/>
          <p14:tracePt t="53971" x="3016250" y="3917950"/>
          <p14:tracePt t="53988" x="3049588" y="3908425"/>
          <p14:tracePt t="54006" x="3074988" y="3900488"/>
          <p14:tracePt t="55781" x="3092450" y="3900488"/>
          <p14:tracePt t="55789" x="3100388" y="3900488"/>
          <p14:tracePt t="55797" x="3127375" y="3900488"/>
          <p14:tracePt t="55813" x="3135313" y="3900488"/>
          <p14:tracePt t="55821" x="3143250" y="3900488"/>
          <p14:tracePt t="55837" x="3152775" y="3900488"/>
          <p14:tracePt t="55838" x="3160713" y="3900488"/>
          <p14:tracePt t="55853" x="3168650" y="3900488"/>
          <p14:tracePt t="55870" x="3194050" y="3900488"/>
          <p14:tracePt t="55893" x="3203575" y="3900488"/>
          <p14:tracePt t="55904" x="3228975" y="3900488"/>
          <p14:tracePt t="55921" x="3262313" y="3900488"/>
          <p14:tracePt t="55937" x="3338513" y="3900488"/>
          <p14:tracePt t="55954" x="3441700" y="3900488"/>
          <p14:tracePt t="55970" x="3559175" y="3900488"/>
          <p14:tracePt t="55988" x="3619500" y="3900488"/>
          <p14:tracePt t="55989" x="3652838" y="3900488"/>
          <p14:tracePt t="56004" x="3670300" y="3900488"/>
          <p14:tracePt t="56005" x="3678238" y="3900488"/>
          <p14:tracePt t="56029" x="3687763" y="3900488"/>
          <p14:tracePt t="56054" x="3695700" y="3900488"/>
          <p14:tracePt t="56133" x="3713163" y="3900488"/>
          <p14:tracePt t="56165" x="3729038" y="3900488"/>
          <p14:tracePt t="56173" x="3763963" y="3900488"/>
          <p14:tracePt t="56189" x="3781425" y="3900488"/>
          <p14:tracePt t="56197" x="3789363" y="3900488"/>
          <p14:tracePt t="56205" x="3797300" y="3900488"/>
          <p14:tracePt t="56220" x="3822700" y="3900488"/>
          <p14:tracePt t="56238" x="3865563" y="3900488"/>
          <p14:tracePt t="56254" x="3883025" y="3900488"/>
          <p14:tracePt t="56271" x="3890963" y="3900488"/>
          <p14:tracePt t="56287" x="3916363" y="3900488"/>
          <p14:tracePt t="56309" x="3925888" y="3900488"/>
          <p14:tracePt t="56320" x="3933825" y="3900488"/>
          <p14:tracePt t="56337" x="3941763" y="3900488"/>
          <p14:tracePt t="56374" x="3951288" y="3900488"/>
          <p14:tracePt t="56678" x="3951288" y="3892550"/>
          <p14:tracePt t="56702" x="3941763" y="3883025"/>
          <p14:tracePt t="56790" x="3933825" y="3883025"/>
          <p14:tracePt t="56814" x="3925888" y="3883025"/>
          <p14:tracePt t="56846" x="3916363" y="3883025"/>
          <p14:tracePt t="56861" x="3900488" y="3875088"/>
          <p14:tracePt t="56877" x="3890963" y="3875088"/>
          <p14:tracePt t="56942" x="3883025" y="3867150"/>
          <p14:tracePt t="57022" x="3865563" y="3867150"/>
          <p14:tracePt t="58349" x="3890963" y="3875088"/>
          <p14:tracePt t="58357" x="3916363" y="3875088"/>
          <p14:tracePt t="58369" x="3941763" y="3883025"/>
          <p14:tracePt t="58386" x="3992563" y="3892550"/>
          <p14:tracePt t="58403" x="4060825" y="3892550"/>
          <p14:tracePt t="58419" x="4121150" y="3892550"/>
          <p14:tracePt t="58436" x="4162425" y="3892550"/>
          <p14:tracePt t="58453" x="4214813" y="3883025"/>
          <p14:tracePt t="58453" x="4230688" y="3883025"/>
          <p14:tracePt t="58470" x="4248150" y="3883025"/>
          <p14:tracePt t="58470" x="4273550" y="3883025"/>
          <p14:tracePt t="58486" x="4298950" y="3875088"/>
          <p14:tracePt t="58503" x="4341813" y="3875088"/>
          <p14:tracePt t="58519" x="4400550" y="3867150"/>
          <p14:tracePt t="58536" x="4460875" y="3867150"/>
          <p14:tracePt t="58552" x="4476750" y="3867150"/>
          <p14:tracePt t="58569" x="4503738" y="3867150"/>
          <p14:tracePt t="58586" x="4537075" y="3867150"/>
          <p14:tracePt t="58603" x="4545013" y="3867150"/>
          <p14:tracePt t="58619" x="4570413" y="3867150"/>
          <p14:tracePt t="58636" x="4579938" y="3867150"/>
          <p14:tracePt t="58654" x="4605338" y="3867150"/>
          <p14:tracePt t="58670" x="4630738" y="3867150"/>
          <p14:tracePt t="58687" x="4638675" y="3867150"/>
          <p14:tracePt t="58702" x="4646613" y="3867150"/>
          <p14:tracePt t="58719" x="4656138" y="3867150"/>
          <p14:tracePt t="58736" x="4664075" y="3867150"/>
          <p14:tracePt t="58798" x="4673600" y="3867150"/>
          <p14:tracePt t="58805" x="4699000" y="3867150"/>
          <p14:tracePt t="58813" x="4706938" y="3867150"/>
          <p14:tracePt t="58829" x="4724400" y="3867150"/>
          <p14:tracePt t="58837" x="4732338" y="3867150"/>
          <p14:tracePt t="58854" x="4740275" y="3867150"/>
          <p14:tracePt t="58870" x="4749800" y="3867150"/>
          <p14:tracePt t="58886" x="4757738" y="3867150"/>
          <p14:tracePt t="58903" x="4783138" y="3867150"/>
          <p14:tracePt t="58919" x="4818063" y="3867150"/>
          <p14:tracePt t="58936" x="4868863" y="3867150"/>
          <p14:tracePt t="58952" x="4894263" y="3867150"/>
          <p14:tracePt t="58969" x="4919663" y="3798888"/>
          <p14:tracePt t="58985" x="4910138" y="3687763"/>
          <p14:tracePt t="59002" x="4902200" y="3687763"/>
          <p14:tracePt t="59166" x="4851400" y="3705225"/>
          <p14:tracePt t="59173" x="4843463" y="3713163"/>
          <p14:tracePt t="59206" x="4851400" y="3713163"/>
          <p14:tracePt t="59213" x="4868863" y="3713163"/>
          <p14:tracePt t="59221" x="4902200" y="3713163"/>
          <p14:tracePt t="59237" x="4927600" y="3722688"/>
          <p14:tracePt t="59253" x="4935538" y="3722688"/>
          <p14:tracePt t="59269" x="4953000" y="3730625"/>
          <p14:tracePt t="59286" x="4962525" y="3730625"/>
          <p14:tracePt t="59302" x="4970463" y="3730625"/>
          <p14:tracePt t="59319" x="4987925" y="3738563"/>
          <p14:tracePt t="59335" x="5003800" y="3738563"/>
          <p14:tracePt t="59352" x="5003800" y="3748088"/>
          <p14:tracePt t="59374" x="5021263" y="3748088"/>
          <p14:tracePt t="59687" x="5029200" y="3756025"/>
          <p14:tracePt t="60335" x="5029200" y="3763963"/>
          <p14:tracePt t="60366" x="5021263" y="3773488"/>
          <p14:tracePt t="60798" x="5021263" y="3781425"/>
          <p14:tracePt t="60886" x="5021263" y="3790950"/>
          <p14:tracePt t="60893" x="5021263" y="3806825"/>
          <p14:tracePt t="60903" x="5021263" y="3816350"/>
          <p14:tracePt t="60926" x="5021263" y="3824288"/>
          <p14:tracePt t="60935" x="5021263" y="3841750"/>
          <p14:tracePt t="61214" x="5021263" y="3857625"/>
          <p14:tracePt t="61246" x="5029200" y="3867150"/>
          <p14:tracePt t="61253" x="5038725" y="3867150"/>
          <p14:tracePt t="61270" x="5046663" y="3867150"/>
          <p14:tracePt t="61277" x="5054600" y="3875088"/>
          <p14:tracePt t="61293" x="5064125" y="3875088"/>
          <p14:tracePt t="61302" x="5064125" y="3883025"/>
          <p14:tracePt t="61319" x="5089525" y="3892550"/>
          <p14:tracePt t="61336" x="5097463" y="3892550"/>
          <p14:tracePt t="61351" x="5132388" y="3900488"/>
          <p14:tracePt t="61368" x="5148263" y="3900488"/>
          <p14:tracePt t="61384" x="5241925" y="3908425"/>
          <p14:tracePt t="61401" x="5421313" y="3908425"/>
          <p14:tracePt t="61418" x="5581650" y="3908425"/>
          <p14:tracePt t="61435" x="5667375" y="3908425"/>
          <p14:tracePt t="61451" x="5718175" y="3908425"/>
          <p14:tracePt t="61468" x="5751513" y="3908425"/>
          <p14:tracePt t="61485" x="5776913" y="3908425"/>
          <p14:tracePt t="61485" x="5794375" y="3908425"/>
          <p14:tracePt t="61502" x="5811838" y="3900488"/>
          <p14:tracePt t="61502" x="5819775" y="3900488"/>
          <p14:tracePt t="61518" x="5853113" y="3892550"/>
          <p14:tracePt t="61535" x="5905500" y="3892550"/>
          <p14:tracePt t="61551" x="5946775" y="3892550"/>
          <p14:tracePt t="61568" x="5964238" y="3892550"/>
          <p14:tracePt t="61584" x="5989638" y="3892550"/>
          <p14:tracePt t="61601" x="6024563" y="3883025"/>
          <p14:tracePt t="61618" x="6032500" y="3883025"/>
          <p14:tracePt t="61634" x="6049963" y="3883025"/>
          <p14:tracePt t="61651" x="6075363" y="3883025"/>
          <p14:tracePt t="61668" x="6091238" y="3883025"/>
          <p14:tracePt t="61686" x="6159500" y="3883025"/>
          <p14:tracePt t="61701" x="6202363" y="3867150"/>
          <p14:tracePt t="61702" x="6235700" y="3857625"/>
          <p14:tracePt t="61718" x="6278563" y="3857625"/>
          <p14:tracePt t="61719" x="6321425" y="3857625"/>
          <p14:tracePt t="61734" x="6372225" y="3841750"/>
          <p14:tracePt t="61751" x="6380163" y="3841750"/>
          <p14:tracePt t="61768" x="6397625" y="3841750"/>
          <p14:tracePt t="61854" x="6415088" y="3824288"/>
          <p14:tracePt t="61911" x="6440488" y="3816350"/>
          <p14:tracePt t="61918" x="6448425" y="3806825"/>
          <p14:tracePt t="61933" x="6448425" y="3798888"/>
          <p14:tracePt t="61941" x="6448425" y="3790950"/>
          <p14:tracePt t="61954" x="6456363" y="3781425"/>
          <p14:tracePt t="61967" x="6456363" y="3756025"/>
          <p14:tracePt t="61984" x="6456363" y="3748088"/>
          <p14:tracePt t="62001" x="6456363" y="3730625"/>
          <p14:tracePt t="62102" x="6456363" y="3722688"/>
          <p14:tracePt t="62118" x="6448425" y="3722688"/>
          <p14:tracePt t="62125" x="6440488" y="3722688"/>
          <p14:tracePt t="62141" x="6423025" y="3722688"/>
          <p14:tracePt t="62151" x="6415088" y="3722688"/>
          <p14:tracePt t="62181" x="6405563" y="3713163"/>
          <p14:tracePt t="62214" x="6389688" y="3713163"/>
          <p14:tracePt t="62229" x="6372225" y="3713163"/>
          <p14:tracePt t="62237" x="6346825" y="3713163"/>
          <p14:tracePt t="62245" x="6338888" y="3713163"/>
          <p14:tracePt t="62253" x="6311900" y="3705225"/>
          <p14:tracePt t="62268" x="6303963" y="3705225"/>
          <p14:tracePt t="62285" x="6261100" y="3697288"/>
          <p14:tracePt t="62302" x="6253163" y="3697288"/>
          <p14:tracePt t="62302" x="6245225" y="3697288"/>
          <p14:tracePt t="62317" x="6235700" y="3697288"/>
          <p14:tracePt t="62334" x="6194425" y="3687763"/>
          <p14:tracePt t="62351" x="6134100" y="3679825"/>
          <p14:tracePt t="62367" x="6015038" y="3679825"/>
          <p14:tracePt t="62384" x="5895975" y="3662363"/>
          <p14:tracePt t="62401" x="5811838" y="3662363"/>
          <p14:tracePt t="62417" x="5761038" y="3662363"/>
          <p14:tracePt t="62434" x="5683250" y="3662363"/>
          <p14:tracePt t="62451" x="5641975" y="3662363"/>
          <p14:tracePt t="62467" x="5556250" y="3662363"/>
          <p14:tracePt t="62484" x="5411788" y="3662363"/>
          <p14:tracePt t="62501" x="5249863" y="3662363"/>
          <p14:tracePt t="62502" x="5199063" y="3662363"/>
          <p14:tracePt t="62518" x="5148263" y="3662363"/>
          <p14:tracePt t="62518" x="5097463" y="3662363"/>
          <p14:tracePt t="62534" x="5021263" y="3662363"/>
          <p14:tracePt t="62554" x="4919663" y="3662363"/>
          <p14:tracePt t="62567" x="4775200" y="3662363"/>
          <p14:tracePt t="62584" x="4562475" y="3687763"/>
          <p14:tracePt t="62600" x="4349750" y="3713163"/>
          <p14:tracePt t="62617" x="4171950" y="3748088"/>
          <p14:tracePt t="62634" x="4010025" y="3773488"/>
          <p14:tracePt t="62650" x="3890963" y="3781425"/>
          <p14:tracePt t="62667" x="3771900" y="3798888"/>
          <p14:tracePt t="62684" x="3687763" y="3798888"/>
          <p14:tracePt t="62701" x="3602038" y="3798888"/>
          <p14:tracePt t="62702" x="3543300" y="3798888"/>
          <p14:tracePt t="62718" x="3500438" y="3798888"/>
          <p14:tracePt t="62734" x="3355975" y="3798888"/>
          <p14:tracePt t="62751" x="3228975" y="3798888"/>
          <p14:tracePt t="62767" x="3092450" y="3816350"/>
          <p14:tracePt t="62784" x="2947988" y="3832225"/>
          <p14:tracePt t="62801" x="2770188" y="3849688"/>
          <p14:tracePt t="62817" x="2549525" y="3875088"/>
          <p14:tracePt t="62834" x="2260600" y="3883025"/>
          <p14:tracePt t="62850" x="2038350" y="3908425"/>
          <p14:tracePt t="62868" x="1835150" y="3943350"/>
          <p14:tracePt t="62884" x="1724025" y="3960813"/>
          <p14:tracePt t="62900" x="1682750" y="3968750"/>
          <p14:tracePt t="62918" x="1622425" y="3976688"/>
          <p14:tracePt t="62934" x="1589088" y="3976688"/>
          <p14:tracePt t="62951" x="1563688" y="3986213"/>
          <p14:tracePt t="62967" x="1520825" y="3994150"/>
          <p14:tracePt t="62989" x="1512888" y="3994150"/>
          <p14:tracePt t="63000" x="1495425" y="4002088"/>
          <p14:tracePt t="63126" x="1487488" y="4011613"/>
          <p14:tracePt t="68256" x="1487488" y="4019550"/>
          <p14:tracePt t="68294" x="1495425" y="4019550"/>
          <p14:tracePt t="68311" x="1512888" y="4027488"/>
          <p14:tracePt t="68317" x="1520825" y="4027488"/>
          <p14:tracePt t="68325" x="1538288" y="4037013"/>
          <p14:tracePt t="68333" x="1554163" y="4044950"/>
          <p14:tracePt t="68349" x="1571625" y="4052888"/>
          <p14:tracePt t="68349" x="1597025" y="4070350"/>
          <p14:tracePt t="68365" x="1614488" y="4079875"/>
          <p14:tracePt t="68366" x="1631950" y="4087813"/>
          <p14:tracePt t="68382" x="1639888" y="4087813"/>
          <p14:tracePt t="68398" x="1673225" y="4113213"/>
          <p14:tracePt t="68415" x="1682750" y="4130675"/>
          <p14:tracePt t="68432" x="1708150" y="4146550"/>
          <p14:tracePt t="68448" x="1716088" y="4156075"/>
          <p14:tracePt t="68465" x="1733550" y="4181475"/>
          <p14:tracePt t="68482" x="1733550" y="4189413"/>
          <p14:tracePt t="68498" x="1766888" y="4197350"/>
          <p14:tracePt t="68515" x="1776413" y="4206875"/>
          <p14:tracePt t="68532" x="1784350" y="4206875"/>
          <p14:tracePt t="68566" x="1792288" y="4206875"/>
          <p14:tracePt t="68582" x="1801813" y="4206875"/>
          <p14:tracePt t="68589" x="1809750" y="4214813"/>
          <p14:tracePt t="68613" x="1835150" y="4224338"/>
          <p14:tracePt t="68621" x="1843088" y="4224338"/>
          <p14:tracePt t="68631" x="1852613" y="4240213"/>
          <p14:tracePt t="68648" x="1868488" y="4240213"/>
          <p14:tracePt t="68664" x="1885950" y="4249738"/>
          <p14:tracePt t="68702" x="1903413" y="4249738"/>
          <p14:tracePt t="68717" x="1911350" y="4257675"/>
          <p14:tracePt t="68741" x="1946275" y="4283075"/>
          <p14:tracePt t="68750" x="1962150" y="4283075"/>
          <p14:tracePt t="68757" x="1971675" y="4283075"/>
          <p14:tracePt t="68765" x="1987550" y="4291013"/>
          <p14:tracePt t="68781" x="1997075" y="4291013"/>
          <p14:tracePt t="68782" x="2022475" y="4300538"/>
          <p14:tracePt t="68798" x="2030413" y="4308475"/>
          <p14:tracePt t="68815" x="2090738" y="4325938"/>
          <p14:tracePt t="68831" x="2157413" y="4351338"/>
          <p14:tracePt t="68848" x="2235200" y="4368800"/>
          <p14:tracePt t="68865" x="2336800" y="4368800"/>
          <p14:tracePt t="68881" x="2455863" y="4394200"/>
          <p14:tracePt t="68898" x="2514600" y="4394200"/>
          <p14:tracePt t="68914" x="2565400" y="4394200"/>
          <p14:tracePt t="68931" x="2590800" y="4402138"/>
          <p14:tracePt t="68950" x="2608263" y="4402138"/>
          <p14:tracePt t="68964" x="2625725" y="4402138"/>
          <p14:tracePt t="68982" x="2684463" y="4402138"/>
          <p14:tracePt t="68982" x="2719388" y="4402138"/>
          <p14:tracePt t="68998" x="2760663" y="4402138"/>
          <p14:tracePt t="69015" x="2871788" y="4402138"/>
          <p14:tracePt t="69031" x="2930525" y="4402138"/>
          <p14:tracePt t="69048" x="2973388" y="4402138"/>
          <p14:tracePt t="69065" x="3008313" y="4402138"/>
          <p14:tracePt t="69081" x="3041650" y="4402138"/>
          <p14:tracePt t="69098" x="3074988" y="4402138"/>
          <p14:tracePt t="69115" x="3127375" y="4402138"/>
          <p14:tracePt t="69131" x="3194050" y="4402138"/>
          <p14:tracePt t="69148" x="3236913" y="4402138"/>
          <p14:tracePt t="69165" x="3322638" y="4402138"/>
          <p14:tracePt t="69181" x="3355975" y="4402138"/>
          <p14:tracePt t="69198" x="3414713" y="4394200"/>
          <p14:tracePt t="69214" x="3517900" y="4384675"/>
          <p14:tracePt t="69231" x="3602038" y="4376738"/>
          <p14:tracePt t="69248" x="3662363" y="4359275"/>
          <p14:tracePt t="69265" x="3729038" y="4351338"/>
          <p14:tracePt t="69281" x="3781425" y="4341813"/>
          <p14:tracePt t="69298" x="3822700" y="4333875"/>
          <p14:tracePt t="69314" x="3848100" y="4333875"/>
          <p14:tracePt t="69331" x="3900488" y="4316413"/>
          <p14:tracePt t="69348" x="3933825" y="4316413"/>
          <p14:tracePt t="69366" x="3992563" y="4316413"/>
          <p14:tracePt t="69381" x="4002088" y="4316413"/>
          <p14:tracePt t="69382" x="4027488" y="4316413"/>
          <p14:tracePt t="69398" x="4060825" y="4316413"/>
          <p14:tracePt t="69414" x="4121150" y="4316413"/>
          <p14:tracePt t="69431" x="4154488" y="4316413"/>
          <p14:tracePt t="69448" x="4205288" y="4316413"/>
          <p14:tracePt t="69464" x="4230688" y="4325938"/>
          <p14:tracePt t="69481" x="4256088" y="4325938"/>
          <p14:tracePt t="69498" x="4265613" y="4325938"/>
          <p14:tracePt t="69514" x="4281488" y="4325938"/>
          <p14:tracePt t="69531" x="4298950" y="4325938"/>
          <p14:tracePt t="69549" x="4316413" y="4325938"/>
          <p14:tracePt t="69565" x="4324350" y="4325938"/>
          <p14:tracePt t="69582" x="4341813" y="4325938"/>
          <p14:tracePt t="69598" x="4349750" y="4325938"/>
          <p14:tracePt t="69599" x="4359275" y="4325938"/>
          <p14:tracePt t="69614" x="4384675" y="4325938"/>
          <p14:tracePt t="69631" x="4410075" y="4325938"/>
          <p14:tracePt t="69647" x="4425950" y="4325938"/>
          <p14:tracePt t="69664" x="4443413" y="4325938"/>
          <p14:tracePt t="69681" x="4451350" y="4325938"/>
          <p14:tracePt t="69697" x="4468813" y="4325938"/>
          <p14:tracePt t="69714" x="4486275" y="4333875"/>
          <p14:tracePt t="69731" x="4503738" y="4333875"/>
          <p14:tracePt t="69748" x="4519613" y="4333875"/>
          <p14:tracePt t="69764" x="4529138" y="4333875"/>
          <p14:tracePt t="69782" x="4545013" y="4351338"/>
          <p14:tracePt t="69798" x="4554538" y="4351338"/>
          <p14:tracePt t="69814" x="4630738" y="4359275"/>
          <p14:tracePt t="69831" x="4681538" y="4368800"/>
          <p14:tracePt t="69847" x="4699000" y="4368800"/>
          <p14:tracePt t="69864" x="4724400" y="4368800"/>
          <p14:tracePt t="69881" x="4757738" y="4368800"/>
          <p14:tracePt t="69901" x="4775200" y="4368800"/>
          <p14:tracePt t="69914" x="4783138" y="4368800"/>
          <p14:tracePt t="69933" x="4791075" y="4368800"/>
          <p14:tracePt t="69947" x="4800600" y="4368800"/>
          <p14:tracePt t="69964" x="4818063" y="4368800"/>
          <p14:tracePt t="69981" x="4826000" y="4376738"/>
          <p14:tracePt t="70022" x="4826000" y="4384675"/>
          <p14:tracePt t="70038" x="4843463" y="4384675"/>
          <p14:tracePt t="70045" x="4859338" y="4384675"/>
          <p14:tracePt t="70061" x="4876800" y="4384675"/>
          <p14:tracePt t="70086" x="4884738" y="4384675"/>
          <p14:tracePt t="70093" x="4894263" y="4384675"/>
          <p14:tracePt t="70206" x="4910138" y="4384675"/>
          <p14:tracePt t="70359" x="4919663" y="4384675"/>
          <p14:tracePt t="70383" x="4927600" y="4384675"/>
          <p14:tracePt t="70389" x="4953000" y="4384675"/>
          <p14:tracePt t="70398" x="4987925" y="4384675"/>
          <p14:tracePt t="70414" x="5003800" y="4384675"/>
          <p14:tracePt t="70430" x="5038725" y="4384675"/>
          <p14:tracePt t="70447" x="5114925" y="4384675"/>
          <p14:tracePt t="70464" x="5157788" y="4384675"/>
          <p14:tracePt t="70481" x="5183188" y="4384675"/>
          <p14:tracePt t="70497" x="5199063" y="4384675"/>
          <p14:tracePt t="70514" x="5216525" y="4384675"/>
          <p14:tracePt t="70533" x="5224463" y="4384675"/>
          <p14:tracePt t="70574" x="5233988" y="4384675"/>
          <p14:tracePt t="70581" x="5241925" y="4384675"/>
          <p14:tracePt t="70589" x="5249863" y="4376738"/>
          <p14:tracePt t="70654" x="5276850" y="4376738"/>
          <p14:tracePt t="70661" x="5284788" y="4376738"/>
          <p14:tracePt t="70669" x="5310188" y="4376738"/>
          <p14:tracePt t="70680" x="5327650" y="4376738"/>
          <p14:tracePt t="70697" x="5343525" y="4376738"/>
          <p14:tracePt t="70742" x="5353050" y="4376738"/>
          <p14:tracePt t="78079" x="5353050" y="4384675"/>
          <p14:tracePt t="78102" x="5335588" y="4384675"/>
          <p14:tracePt t="78109" x="5318125" y="4384675"/>
          <p14:tracePt t="78117" x="5310188" y="4384675"/>
          <p14:tracePt t="78127" x="5284788" y="4384675"/>
          <p14:tracePt t="78144" x="5224463" y="4384675"/>
          <p14:tracePt t="78160" x="5148263" y="4376738"/>
          <p14:tracePt t="78177" x="5064125" y="4368800"/>
          <p14:tracePt t="78194" x="4953000" y="4341813"/>
          <p14:tracePt t="78210" x="4833938" y="4341813"/>
          <p14:tracePt t="78227" x="4706938" y="4325938"/>
          <p14:tracePt t="78243" x="4476750" y="4325938"/>
          <p14:tracePt t="78260" x="4179888" y="4325938"/>
          <p14:tracePt t="78277" x="3916363" y="4325938"/>
          <p14:tracePt t="78294" x="3771900" y="4325938"/>
          <p14:tracePt t="78310" x="3670300" y="4325938"/>
          <p14:tracePt t="78327" x="3644900" y="4325938"/>
          <p14:tracePt t="78344" x="3619500" y="4325938"/>
          <p14:tracePt t="78360" x="3602038" y="4325938"/>
          <p14:tracePt t="78377" x="3576638" y="4325938"/>
          <p14:tracePt t="78394" x="3551238" y="4325938"/>
          <p14:tracePt t="78410" x="3508375" y="4316413"/>
          <p14:tracePt t="78429" x="3482975" y="4316413"/>
          <p14:tracePt t="78444" x="3475038" y="4316413"/>
          <p14:tracePt t="78460" x="3432175" y="4308475"/>
          <p14:tracePt t="78477" x="3355975" y="4300538"/>
          <p14:tracePt t="78493" x="3262313" y="4291013"/>
          <p14:tracePt t="78510" x="3160713" y="4265613"/>
          <p14:tracePt t="78527" x="3109913" y="4265613"/>
          <p14:tracePt t="78549" x="3100388" y="4257675"/>
          <p14:tracePt t="81086" x="3100388" y="4265613"/>
          <p14:tracePt t="81207" x="3109913" y="4275138"/>
          <p14:tracePt t="81238" x="3127375" y="4275138"/>
          <p14:tracePt t="81254" x="3135313" y="4283075"/>
          <p14:tracePt t="81286" x="3143250" y="4283075"/>
          <p14:tracePt t="81318" x="3160713" y="4291013"/>
          <p14:tracePt t="81350" x="3168650" y="4291013"/>
          <p14:tracePt t="81358" x="3178175" y="4300538"/>
          <p14:tracePt t="81382" x="3186113" y="4300538"/>
          <p14:tracePt t="81390" x="3194050" y="4308475"/>
          <p14:tracePt t="81406" x="3211513" y="4308475"/>
          <p14:tracePt t="81413" x="3211513" y="4316413"/>
          <p14:tracePt t="81429" x="3228975" y="4325938"/>
          <p14:tracePt t="81446" x="3236913" y="4325938"/>
          <p14:tracePt t="81459" x="3236913" y="4333875"/>
          <p14:tracePt t="81475" x="3254375" y="4333875"/>
          <p14:tracePt t="81493" x="3262313" y="4333875"/>
          <p14:tracePt t="81509" x="3279775" y="4341813"/>
          <p14:tracePt t="81510" x="3279775" y="4351338"/>
          <p14:tracePt t="81526" x="3297238" y="4359275"/>
          <p14:tracePt t="81526" x="3305175" y="4359275"/>
          <p14:tracePt t="81543" x="3322638" y="4359275"/>
          <p14:tracePt t="81559" x="3330575" y="4368800"/>
          <p14:tracePt t="81576" x="3363913" y="4384675"/>
          <p14:tracePt t="81592" x="3381375" y="4394200"/>
          <p14:tracePt t="81609" x="3398838" y="4402138"/>
          <p14:tracePt t="81626" x="3414713" y="4402138"/>
          <p14:tracePt t="81642" x="3457575" y="4419600"/>
          <p14:tracePt t="81659" x="3525838" y="4435475"/>
          <p14:tracePt t="81676" x="3678238" y="4478338"/>
          <p14:tracePt t="81692" x="3840163" y="4538663"/>
          <p14:tracePt t="81709" x="3951288" y="4554538"/>
          <p14:tracePt t="81710" x="3976688" y="4572000"/>
          <p14:tracePt t="81726" x="4002088" y="4572000"/>
          <p14:tracePt t="81743" x="4052888" y="4579938"/>
          <p14:tracePt t="81759" x="4070350" y="4579938"/>
          <p14:tracePt t="81776" x="4086225" y="4589463"/>
          <p14:tracePt t="81797" x="4111625" y="4605338"/>
          <p14:tracePt t="81809" x="4121150" y="4605338"/>
          <p14:tracePt t="81826" x="4187825" y="4622800"/>
          <p14:tracePt t="81842" x="4230688" y="4622800"/>
          <p14:tracePt t="81860" x="4291013" y="4648200"/>
          <p14:tracePt t="81861" x="4316413" y="4657725"/>
          <p14:tracePt t="81875" x="4349750" y="4657725"/>
          <p14:tracePt t="81892" x="4375150" y="4657725"/>
          <p14:tracePt t="81909" x="4384675" y="4657725"/>
          <p14:tracePt t="81910" x="4392613" y="4657725"/>
          <p14:tracePt t="81926" x="4400550" y="4657725"/>
          <p14:tracePt t="81942" x="4410075" y="4657725"/>
          <p14:tracePt t="81961" x="4425950" y="4657725"/>
          <p14:tracePt t="82007" x="4425950" y="4640263"/>
          <p14:tracePt t="82023" x="4400550" y="4630738"/>
          <p14:tracePt t="82029" x="4367213" y="4589463"/>
          <p14:tracePt t="82042" x="4298950" y="4538663"/>
          <p14:tracePt t="82059" x="4230688" y="4376738"/>
          <p14:tracePt t="82076" x="4205288" y="4333875"/>
          <p14:tracePt t="82223" x="4187825" y="4333875"/>
          <p14:tracePt t="82245" x="4197350" y="4333875"/>
          <p14:tracePt t="82253" x="4205288" y="4333875"/>
          <p14:tracePt t="82261" x="4214813" y="4333875"/>
          <p14:tracePt t="82275" x="4222750" y="4341813"/>
          <p14:tracePt t="82292" x="4230688" y="4341813"/>
          <p14:tracePt t="89925" x="4222750" y="4291013"/>
          <p14:tracePt t="89933" x="4205288" y="4265613"/>
          <p14:tracePt t="89941" x="4205288" y="4257675"/>
          <p14:tracePt t="90166" x="4197350" y="4224338"/>
          <p14:tracePt t="90173" x="4187825" y="4214813"/>
          <p14:tracePt t="90910" x="4187825" y="4197350"/>
          <p14:tracePt t="90917" x="4187825" y="4105275"/>
          <p14:tracePt t="90925" x="4187825" y="4019550"/>
          <p14:tracePt t="90938" x="4187825" y="3935413"/>
          <p14:tracePt t="90956" x="4197350" y="3917950"/>
          <p14:tracePt t="198951" x="4230688" y="3917950"/>
          <p14:tracePt t="198957" x="4273550" y="3917950"/>
          <p14:tracePt t="198965" x="4306888" y="3917950"/>
          <p14:tracePt t="198974" x="4341813" y="3917950"/>
          <p14:tracePt t="198990" x="4367213" y="3935413"/>
          <p14:tracePt t="199007" x="4400550" y="3951288"/>
          <p14:tracePt t="199023" x="4418013" y="3960813"/>
          <p14:tracePt t="199046" x="4418013" y="3968750"/>
          <p14:tracePt t="199056" x="4418013" y="3994150"/>
          <p14:tracePt t="199073" x="4410075" y="4062413"/>
          <p14:tracePt t="199090" x="4375150" y="4138613"/>
          <p14:tracePt t="199107" x="4349750" y="4240213"/>
          <p14:tracePt t="199123" x="4332288" y="4325938"/>
          <p14:tracePt t="199140" x="4306888" y="4376738"/>
          <p14:tracePt t="199157" x="4306888" y="4402138"/>
          <p14:tracePt t="199157" x="4306888" y="4410075"/>
          <p14:tracePt t="199173" x="4306888" y="4427538"/>
          <p14:tracePt t="199174" x="4306888" y="4435475"/>
          <p14:tracePt t="199190" x="4306888" y="4452938"/>
          <p14:tracePt t="199207" x="4306888" y="4478338"/>
          <p14:tracePt t="199223" x="4298950" y="4513263"/>
          <p14:tracePt t="199240" x="4265613" y="4564063"/>
          <p14:tracePt t="199256" x="4187825" y="4622800"/>
          <p14:tracePt t="199273" x="4070350" y="4699000"/>
          <p14:tracePt t="199290" x="3925888" y="4749800"/>
          <p14:tracePt t="199306" x="3832225" y="4775200"/>
          <p14:tracePt t="199323" x="3814763" y="4784725"/>
          <p14:tracePt t="199341" x="3781425" y="4792663"/>
          <p14:tracePt t="199357" x="3756025" y="4802188"/>
          <p14:tracePt t="199357" x="3746500" y="4802188"/>
          <p14:tracePt t="199373" x="3721100" y="4802188"/>
          <p14:tracePt t="199374" x="3695700" y="4802188"/>
          <p14:tracePt t="199390" x="3636963" y="4810125"/>
          <p14:tracePt t="199407" x="3525838" y="4827588"/>
          <p14:tracePt t="199423" x="3424238" y="4827588"/>
          <p14:tracePt t="199440" x="3363913" y="4827588"/>
          <p14:tracePt t="199457" x="3322638" y="4827588"/>
          <p14:tracePt t="199473" x="3287713" y="4827588"/>
          <p14:tracePt t="199490" x="3219450" y="4835525"/>
          <p14:tracePt t="199506" x="3168650" y="4835525"/>
          <p14:tracePt t="199523" x="3100388" y="4835525"/>
          <p14:tracePt t="199540" x="3059113" y="4835525"/>
          <p14:tracePt t="199557" x="2990850" y="4860925"/>
          <p14:tracePt t="199557" x="2965450" y="4868863"/>
          <p14:tracePt t="199573" x="2930525" y="4878388"/>
          <p14:tracePt t="199589" x="2846388" y="4929188"/>
          <p14:tracePt t="199606" x="2820988" y="4946650"/>
          <p14:tracePt t="199623" x="2803525" y="4946650"/>
          <p14:tracePt t="199640" x="2803525" y="4954588"/>
          <p14:tracePt t="199657" x="2803525" y="4979988"/>
          <p14:tracePt t="199673" x="2803525" y="5048250"/>
          <p14:tracePt t="199690" x="2803525" y="5141913"/>
          <p14:tracePt t="199706" x="2846388" y="5208588"/>
          <p14:tracePt t="199723" x="2897188" y="5286375"/>
          <p14:tracePt t="199739" x="2914650" y="5327650"/>
          <p14:tracePt t="199756" x="2940050" y="5380038"/>
          <p14:tracePt t="199773" x="2965450" y="5405438"/>
          <p14:tracePt t="199798" x="2973388" y="5405438"/>
          <p14:tracePt t="199806" x="2990850" y="5405438"/>
          <p14:tracePt t="199823" x="3041650" y="5430838"/>
          <p14:tracePt t="199839" x="3067050" y="5430838"/>
          <p14:tracePt t="199857" x="3135313" y="5446713"/>
          <p14:tracePt t="199874" x="3186113" y="5456238"/>
          <p14:tracePt t="199918" x="3203575" y="5456238"/>
          <p14:tracePt t="199934" x="3203575" y="5464175"/>
          <p14:tracePt t="199984" x="3211513" y="5464175"/>
          <p14:tracePt t="199990" x="3219450" y="5472113"/>
          <p14:tracePt t="199997" x="3228975" y="5481638"/>
          <p14:tracePt t="200030" x="3236913" y="5489575"/>
          <p14:tracePt t="200037" x="3244850" y="5497513"/>
          <p14:tracePt t="200053" x="3244850" y="5507038"/>
          <p14:tracePt t="200061" x="3254375" y="5524500"/>
          <p14:tracePt t="200073" x="3270250" y="5540375"/>
          <p14:tracePt t="200089" x="3297238" y="5583238"/>
          <p14:tracePt t="200106" x="3322638" y="5616575"/>
          <p14:tracePt t="200123" x="3338513" y="5659438"/>
          <p14:tracePt t="200139" x="3381375" y="5719763"/>
          <p14:tracePt t="200157" x="3449638" y="5838825"/>
          <p14:tracePt t="200173" x="3457575" y="5846763"/>
          <p14:tracePt t="200174" x="3467100" y="5854700"/>
          <p14:tracePt t="200189" x="3467100" y="5864225"/>
          <p14:tracePt t="200206" x="3482975" y="5897563"/>
          <p14:tracePt t="200358" x="3492500" y="5889625"/>
          <p14:tracePt t="200365" x="3508375" y="5813425"/>
          <p14:tracePt t="200374" x="3543300" y="5702300"/>
          <p14:tracePt t="200389" x="3568700" y="5641975"/>
          <p14:tracePt t="200407" x="3576638" y="5641975"/>
          <p14:tracePt t="200511" x="3586163" y="5641975"/>
          <p14:tracePt t="200550" x="3611563" y="5641975"/>
          <p14:tracePt t="200557" x="3611563" y="5651500"/>
          <p14:tracePt t="200565" x="3611563" y="5668963"/>
          <p14:tracePt t="202558" x="3611563" y="5676900"/>
          <p14:tracePt t="202565" x="3602038" y="5676900"/>
          <p14:tracePt t="202614" x="3602038" y="5668963"/>
          <p14:tracePt t="202646" x="3594100" y="5668963"/>
          <p14:tracePt t="202710" x="3586163" y="5668963"/>
          <p14:tracePt t="202783" x="3568700" y="5641975"/>
          <p14:tracePt t="202789" x="3568700" y="5616575"/>
          <p14:tracePt t="202813" x="3568700" y="5600700"/>
          <p14:tracePt t="202821" x="3568700" y="5565775"/>
          <p14:tracePt t="202838" x="3568700" y="5549900"/>
          <p14:tracePt t="202949" x="3559175" y="5540375"/>
          <p14:tracePt t="202966" x="3551238" y="5540375"/>
          <p14:tracePt t="202990" x="3543300" y="5532438"/>
          <p14:tracePt t="203045" x="3533775" y="5532438"/>
          <p14:tracePt t="203087" x="3525838" y="5524500"/>
          <p14:tracePt t="203134" x="3517900" y="5524500"/>
          <p14:tracePt t="203141" x="3508375" y="5524500"/>
          <p14:tracePt t="203157" x="3500438" y="5514975"/>
          <p14:tracePt t="203173" x="3482975" y="5507038"/>
          <p14:tracePt t="203198" x="3467100" y="5497513"/>
          <p14:tracePt t="203205" x="3414713" y="5456238"/>
          <p14:tracePt t="203213" x="3348038" y="5395913"/>
          <p14:tracePt t="203222" x="3330575" y="5370513"/>
          <p14:tracePt t="203238" x="3279775" y="5327650"/>
          <p14:tracePt t="203255" x="3244850" y="5286375"/>
          <p14:tracePt t="203272" x="3219450" y="5251450"/>
          <p14:tracePt t="203288" x="3211513" y="5218113"/>
          <p14:tracePt t="203305" x="3194050" y="5175250"/>
          <p14:tracePt t="203321" x="3127375" y="5030788"/>
          <p14:tracePt t="203338" x="2930525" y="4759325"/>
          <p14:tracePt t="203355" x="2701925" y="4452938"/>
          <p14:tracePt t="203372" x="2455863" y="4156075"/>
          <p14:tracePt t="203388" x="2311400" y="4002088"/>
          <p14:tracePt t="203405" x="2260600" y="3968750"/>
          <p14:tracePt t="203422" x="2251075" y="3960813"/>
          <p14:tracePt t="203615" x="2243138" y="3960813"/>
          <p14:tracePt t="203622" x="2225675" y="3951288"/>
          <p14:tracePt t="203645" x="2217738" y="3951288"/>
          <p14:tracePt t="203653" x="2200275" y="3935413"/>
          <p14:tracePt t="203669" x="2192338" y="3935413"/>
          <p14:tracePt t="203677" x="2182813" y="3935413"/>
          <p14:tracePt t="203701" x="2174875" y="3925888"/>
          <p14:tracePt t="203709" x="2174875" y="3900488"/>
          <p14:tracePt t="203721" x="2174875" y="3857625"/>
          <p14:tracePt t="203738" x="2149475" y="3824288"/>
          <p14:tracePt t="204720" x="2149475" y="3806825"/>
          <p14:tracePt t="204725" x="2132013" y="3763963"/>
          <p14:tracePt t="204737" x="2116138" y="3748088"/>
          <p14:tracePt t="204754" x="2106613" y="3738563"/>
          <p14:tracePt t="204878" x="2106613" y="3730625"/>
          <p14:tracePt t="204893" x="2106613" y="3713163"/>
          <p14:tracePt t="204901" x="2106613" y="3705225"/>
          <p14:tracePt t="204998" x="2106613" y="3713163"/>
          <p14:tracePt t="205758" x="2090738" y="3722688"/>
          <p14:tracePt t="205773" x="2073275" y="3722688"/>
          <p14:tracePt t="205870" x="2038350" y="3722688"/>
          <p14:tracePt t="205886" x="2012950" y="3722688"/>
          <p14:tracePt t="205893" x="2005013" y="3722688"/>
          <p14:tracePt t="205904" x="1979613" y="3713163"/>
          <p14:tracePt t="205920" x="1962150" y="3654425"/>
          <p14:tracePt t="205937" x="1936750" y="3586163"/>
          <p14:tracePt t="205954" x="1920875" y="3552825"/>
          <p14:tracePt t="205973" x="1911350" y="3467100"/>
          <p14:tracePt t="205987" x="1893888" y="3408363"/>
          <p14:tracePt t="206003" x="1893888" y="3365500"/>
          <p14:tracePt t="206020" x="1893888" y="3297238"/>
          <p14:tracePt t="206037" x="1878013" y="3221038"/>
          <p14:tracePt t="206053" x="1868488" y="3170238"/>
          <p14:tracePt t="206070" x="1817688" y="3016250"/>
          <p14:tracePt t="206087" x="1776413" y="2855913"/>
          <p14:tracePt t="206104" x="1724025" y="2651125"/>
          <p14:tracePt t="206120" x="1665288" y="2455863"/>
          <p14:tracePt t="206137" x="1606550" y="2268538"/>
          <p14:tracePt t="206154" x="1563688" y="2090738"/>
          <p14:tracePt t="206171" x="1495425" y="1870075"/>
          <p14:tracePt t="206187" x="1435100" y="1682750"/>
          <p14:tracePt t="206204" x="1333500" y="1477963"/>
          <p14:tracePt t="206222" x="1112838" y="1147763"/>
          <p14:tracePt t="206237" x="1044575" y="1036638"/>
          <p14:tracePt t="206253" x="900113" y="858838"/>
          <p14:tracePt t="206270" x="704850" y="577850"/>
          <p14:tracePt t="206287" x="595313" y="407988"/>
          <p14:tracePt t="206304" x="509588" y="296863"/>
          <p14:tracePt t="206320" x="407988" y="144463"/>
          <p14:tracePt t="206337" x="331788" y="0"/>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8690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726845" y="617697"/>
            <a:ext cx="7843648" cy="1200329"/>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Miscellaneous Provisions</a:t>
            </a:r>
            <a:endPar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YE" sz="3600" b="1" i="0" u="none" strike="noStrike" kern="1200" cap="none" spc="0" normalizeH="0" baseline="0" noProof="0" dirty="0">
                <a:ln>
                  <a:noFill/>
                </a:ln>
                <a:solidFill>
                  <a:prstClr val="white"/>
                </a:solidFill>
                <a:effectLst/>
                <a:uLnTx/>
                <a:uFillTx/>
                <a:latin typeface="Alexandria" charset="0"/>
                <a:ea typeface="+mn-ea"/>
                <a:cs typeface="Arial" panose="020B0604020202020204" pitchFamily="34" charset="0"/>
              </a:rPr>
              <a:t> </a:t>
            </a:r>
            <a:r>
              <a:rPr kumimoji="0" lang="ar-YE" sz="36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أحكام متفرقة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51F272C-66B1-5B52-94B6-061C07C74351}"/>
              </a:ext>
            </a:extLst>
          </p:cNvPr>
          <p:cNvSpPr txBox="1"/>
          <p:nvPr/>
        </p:nvSpPr>
        <p:spPr>
          <a:xfrm>
            <a:off x="310392" y="2405988"/>
            <a:ext cx="5905850" cy="378885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Insurance contracts also contain a number of miscellaneous</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provisions. In property and casualty insurance,</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miscellaneous provisions include cancellation</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subrogation, requirements if a loss occurs, assignment</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of the policy, and other-insurance provisions. In life</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and health insurance, typical miscellaneous provisions</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include the grace period, reinstatement of a lapsed</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policy, and misstatement of age. Details of these provisions</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are discussed later in the text when specific</a:t>
            </a:r>
            <a:r>
              <a:rPr kumimoji="0" lang="ar-YE" sz="18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1800" b="0" i="0" u="none" strike="noStrike" kern="1200" cap="none" spc="0" normalizeH="0" baseline="0" noProof="0" dirty="0">
                <a:ln>
                  <a:noFill/>
                </a:ln>
                <a:solidFill>
                  <a:srgbClr val="000000"/>
                </a:solidFill>
                <a:effectLst/>
                <a:uLnTx/>
                <a:uFillTx/>
                <a:latin typeface="QuaySansITCPro-Book"/>
                <a:ea typeface="+mn-ea"/>
                <a:cs typeface="+mn-cs"/>
              </a:rPr>
              <a:t>insurance contracts are analyzed.</a:t>
            </a:r>
            <a:endParaRPr kumimoji="0" lang="en-MY" sz="18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7" name="TextBox 6">
            <a:extLst>
              <a:ext uri="{FF2B5EF4-FFF2-40B4-BE49-F238E27FC236}">
                <a16:creationId xmlns:a16="http://schemas.microsoft.com/office/drawing/2014/main" id="{B110483E-47E9-B6DC-6FEC-0812B35AAE7B}"/>
              </a:ext>
            </a:extLst>
          </p:cNvPr>
          <p:cNvSpPr txBox="1"/>
          <p:nvPr/>
        </p:nvSpPr>
        <p:spPr>
          <a:xfrm>
            <a:off x="6358854" y="2369664"/>
            <a:ext cx="5392787" cy="3970318"/>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YE"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تحتوي عقود التأمين أيضًا على عدد من الأحكام المتنوعة. في تأمين الممتلكات والحوادث، تشمل الأحكام المتنوعة الإلغاء، والحلول ، والمتطلبات في حال حدوث خسارة، وتحويل وثيقة التأمين، وأحكام التأمينات الأخرى. أما في تأمين الحياة والصحة، فإن الأحكام المتنوعة النموذجية تشمل فترة السماح، واستعادة وثيقة التأمين التي انتهت صلاحيتها، والإفصاح غير الصحيح عن العمر. سيتم مناقشة تفاصيل هذه الأحكام لاحقًا في النص عند تحليل عقود التأمين المحددة.</a:t>
            </a:r>
            <a:endParaRPr kumimoji="0" lang="en-MY" sz="2800" b="0"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endParaRPr>
          </a:p>
        </p:txBody>
      </p:sp>
    </p:spTree>
    <p:extLst>
      <p:ext uri="{BB962C8B-B14F-4D97-AF65-F5344CB8AC3E}">
        <p14:creationId xmlns:p14="http://schemas.microsoft.com/office/powerpoint/2010/main" val="1677869764"/>
      </p:ext>
    </p:extLst>
  </p:cSld>
  <p:clrMapOvr>
    <a:masterClrMapping/>
  </p:clrMapOvr>
  <mc:AlternateContent xmlns:mc="http://schemas.openxmlformats.org/markup-compatibility/2006" xmlns:p14="http://schemas.microsoft.com/office/powerpoint/2010/main">
    <mc:Choice Requires="p14">
      <p:transition spd="slow" p14:dur="2000" advTm="221625"/>
    </mc:Choice>
    <mc:Fallback xmlns="">
      <p:transition spd="slow" advTm="221625"/>
    </mc:Fallback>
  </mc:AlternateContent>
  <p:extLst>
    <p:ext uri="{3A86A75C-4F4B-4683-9AE1-C65F6400EC91}">
      <p14:laserTraceLst xmlns:p14="http://schemas.microsoft.com/office/powerpoint/2010/main">
        <p14:tracePtLst>
          <p14:tracePt t="31631" x="3733800" y="6350000"/>
          <p14:tracePt t="31854" x="3109913" y="6713538"/>
          <p14:tracePt t="31866" x="3186113" y="6577013"/>
          <p14:tracePt t="31883" x="3406775" y="6254750"/>
          <p14:tracePt t="31885" x="3543300" y="6076950"/>
          <p14:tracePt t="31899" x="3636963" y="5932488"/>
          <p14:tracePt t="31916" x="4002088" y="5446713"/>
          <p14:tracePt t="31932" x="4222750" y="5149850"/>
          <p14:tracePt t="31950" x="4332288" y="4954588"/>
          <p14:tracePt t="31967" x="4435475" y="4802188"/>
          <p14:tracePt t="31984" x="4554538" y="4657725"/>
          <p14:tracePt t="32001" x="4630738" y="4579938"/>
          <p14:tracePt t="32019" x="4714875" y="4521200"/>
          <p14:tracePt t="32034" x="4724400" y="4521200"/>
          <p14:tracePt t="32035" x="4732338" y="4521200"/>
          <p14:tracePt t="32115" x="4740275" y="4521200"/>
          <p14:tracePt t="32124" x="4749800" y="4521200"/>
          <p14:tracePt t="32132" x="4757738" y="4521200"/>
          <p14:tracePt t="32149" x="4800600" y="4538663"/>
          <p14:tracePt t="32166" x="4808538" y="4538663"/>
          <p14:tracePt t="32183" x="4826000" y="4538663"/>
          <p14:tracePt t="33875" x="4826000" y="4546600"/>
          <p14:tracePt t="36036" x="4833938" y="4546600"/>
          <p14:tracePt t="36043" x="4843463" y="4546600"/>
          <p14:tracePt t="36052" x="4902200" y="4529138"/>
          <p14:tracePt t="36067" x="5013325" y="4402138"/>
          <p14:tracePt t="36069" x="5233988" y="4206875"/>
          <p14:tracePt t="36082" x="5421313" y="4027488"/>
          <p14:tracePt t="36083" x="5683250" y="3816350"/>
          <p14:tracePt t="36100" x="6159500" y="3365500"/>
          <p14:tracePt t="36117" x="6311900" y="3135313"/>
          <p14:tracePt t="36132" x="6430963" y="2897188"/>
          <p14:tracePt t="36150" x="6559550" y="2574925"/>
          <p14:tracePt t="36164" x="6831013" y="2073275"/>
          <p14:tracePt t="36181" x="7085013" y="1597025"/>
          <p14:tracePt t="36198" x="7256463" y="1333500"/>
          <p14:tracePt t="36215" x="7348538" y="1206500"/>
          <p14:tracePt t="36232" x="7366000" y="1189038"/>
          <p14:tracePt t="36316" x="7373938" y="1189038"/>
          <p14:tracePt t="36323" x="7391400" y="1189038"/>
          <p14:tracePt t="36332" x="7426325" y="1198563"/>
          <p14:tracePt t="36348" x="7485063" y="1231900"/>
          <p14:tracePt t="36349" x="7518400" y="1241425"/>
          <p14:tracePt t="36364" x="7586663" y="1274763"/>
          <p14:tracePt t="36381" x="7621588" y="1282700"/>
          <p14:tracePt t="36383" x="7637463" y="1292225"/>
          <p14:tracePt t="36397" x="7680325" y="1317625"/>
          <p14:tracePt t="36414" x="7723188" y="1325563"/>
          <p14:tracePt t="36431" x="7756525" y="1411288"/>
          <p14:tracePt t="36448" x="7799388" y="1546225"/>
          <p14:tracePt t="36465" x="7850188" y="1657350"/>
          <p14:tracePt t="36482" x="7867650" y="1758950"/>
          <p14:tracePt t="36484" x="7900988" y="1860550"/>
          <p14:tracePt t="36499" x="7935913" y="2133600"/>
          <p14:tracePt t="36516" x="7961313" y="2422525"/>
          <p14:tracePt t="36532" x="7961313" y="2633663"/>
          <p14:tracePt t="36549" x="7969250" y="2719388"/>
          <p14:tracePt t="36565" x="7986713" y="2778125"/>
          <p14:tracePt t="36581" x="8012113" y="2813050"/>
          <p14:tracePt t="36598" x="8054975" y="2838450"/>
          <p14:tracePt t="36614" x="8088313" y="2863850"/>
          <p14:tracePt t="36631" x="8139113" y="2897188"/>
          <p14:tracePt t="36648" x="8181975" y="2914650"/>
          <p14:tracePt t="36664" x="8240713" y="2940050"/>
          <p14:tracePt t="36681" x="8301038" y="2965450"/>
          <p14:tracePt t="36697" x="8369300" y="3000375"/>
          <p14:tracePt t="36714" x="8420100" y="3025775"/>
          <p14:tracePt t="36732" x="8478838" y="3041650"/>
          <p14:tracePt t="36750" x="8496300" y="3051175"/>
          <p14:tracePt t="36765" x="8513763" y="3051175"/>
          <p14:tracePt t="36766" x="8521700" y="3059113"/>
          <p14:tracePt t="36788" x="8529638" y="3059113"/>
          <p14:tracePt t="36799" x="8555038" y="3059113"/>
          <p14:tracePt t="36816" x="8555038" y="3067050"/>
          <p14:tracePt t="37062" x="8547100" y="3084513"/>
          <p14:tracePt t="37067" x="8504238" y="3084513"/>
          <p14:tracePt t="37083" x="8470900" y="3094038"/>
          <p14:tracePt t="37084" x="8445500" y="3094038"/>
          <p14:tracePt t="37098" x="8435975" y="3094038"/>
          <p14:tracePt t="37101" x="8410575" y="3094038"/>
          <p14:tracePt t="37116" x="8394700" y="3101975"/>
          <p14:tracePt t="37133" x="8359775" y="3101975"/>
          <p14:tracePt t="37164" x="8343900" y="3101975"/>
          <p14:tracePt t="42676" x="8334375" y="3101975"/>
          <p14:tracePt t="42812" x="8308975" y="3101975"/>
          <p14:tracePt t="42819" x="8224838" y="3119438"/>
          <p14:tracePt t="42829" x="8029575" y="3221038"/>
          <p14:tracePt t="42846" x="7637463" y="3348038"/>
          <p14:tracePt t="42861" x="7340600" y="3408363"/>
          <p14:tracePt t="42879" x="7094538" y="3416300"/>
          <p14:tracePt t="42896" x="6942138" y="3416300"/>
          <p14:tracePt t="42912" x="6797675" y="3416300"/>
          <p14:tracePt t="42930" x="6661150" y="3449638"/>
          <p14:tracePt t="42932" x="6592888" y="3459163"/>
          <p14:tracePt t="42946" x="6516688" y="3467100"/>
          <p14:tracePt t="42948" x="6415088" y="3492500"/>
          <p14:tracePt t="42968" x="6311900" y="3502025"/>
          <p14:tracePt t="42969" x="6184900" y="3517900"/>
          <p14:tracePt t="42979" x="5946775" y="3552825"/>
          <p14:tracePt t="42996" x="5675313" y="3560763"/>
          <p14:tracePt t="43012" x="5548313" y="3560763"/>
          <p14:tracePt t="43013" x="5437188" y="3560763"/>
          <p14:tracePt t="43028" x="5327650" y="3560763"/>
          <p14:tracePt t="43030" x="5208588" y="3560763"/>
          <p14:tracePt t="43045" x="4962525" y="3560763"/>
          <p14:tracePt t="43062" x="4554538" y="3560763"/>
          <p14:tracePt t="43079" x="4060825" y="3560763"/>
          <p14:tracePt t="43095" x="3781425" y="3578225"/>
          <p14:tracePt t="43112" x="3619500" y="3603625"/>
          <p14:tracePt t="43129" x="3500438" y="3629025"/>
          <p14:tracePt t="43131" x="3457575" y="3629025"/>
          <p14:tracePt t="43146" x="3432175" y="3629025"/>
          <p14:tracePt t="43148" x="3414713" y="3629025"/>
          <p14:tracePt t="43245" x="3414713" y="3636963"/>
          <p14:tracePt t="43260" x="3414713" y="3654425"/>
          <p14:tracePt t="43269" x="3432175" y="3654425"/>
          <p14:tracePt t="43279" x="3449638" y="3662363"/>
          <p14:tracePt t="43295" x="3475038" y="3671888"/>
          <p14:tracePt t="43312" x="3500438" y="3687763"/>
          <p14:tracePt t="43332" x="3602038" y="3687763"/>
          <p14:tracePt t="43346" x="3662363" y="3687763"/>
          <p14:tracePt t="43349" x="3703638" y="3687763"/>
          <p14:tracePt t="43364" x="3822700" y="3671888"/>
          <p14:tracePt t="43382" x="3984625" y="3646488"/>
          <p14:tracePt t="43398" x="4197350" y="3646488"/>
          <p14:tracePt t="43412" x="4392613" y="3646488"/>
          <p14:tracePt t="43429" x="4494213" y="3646488"/>
          <p14:tracePt t="43445" x="4537075" y="3636963"/>
          <p14:tracePt t="43462" x="4570413" y="3629025"/>
          <p14:tracePt t="43532" x="4579938" y="3629025"/>
          <p14:tracePt t="43556" x="4595813" y="3629025"/>
          <p14:tracePt t="43563" x="4605338" y="3629025"/>
          <p14:tracePt t="116031" x="4638675" y="3629025"/>
          <p14:tracePt t="116035" x="4689475" y="3629025"/>
          <p14:tracePt t="116048" x="4775200" y="3629025"/>
          <p14:tracePt t="116063" x="4978400" y="3697288"/>
          <p14:tracePt t="116080" x="5267325" y="3781425"/>
          <p14:tracePt t="116097" x="5480050" y="3849688"/>
          <p14:tracePt t="116113" x="5624513" y="3908425"/>
          <p14:tracePt t="116130" x="5692775" y="3917950"/>
          <p14:tracePt t="116132" x="5708650" y="3935413"/>
          <p14:tracePt t="116147" x="5761038" y="3943350"/>
          <p14:tracePt t="116163" x="5776913" y="3951288"/>
          <p14:tracePt t="116164" x="5811838" y="3960813"/>
          <p14:tracePt t="116180" x="5921375" y="3968750"/>
          <p14:tracePt t="116197" x="6116638" y="3968750"/>
          <p14:tracePt t="116215" x="6423025" y="3951288"/>
          <p14:tracePt t="116230" x="6797675" y="3900488"/>
          <p14:tracePt t="116246" x="7307263" y="3867150"/>
          <p14:tracePt t="116264" x="7662863" y="3857625"/>
          <p14:tracePt t="116280" x="7918450" y="3806825"/>
          <p14:tracePt t="116297" x="8096250" y="3763963"/>
          <p14:tracePt t="116313" x="8291513" y="3697288"/>
          <p14:tracePt t="116331" x="8529638" y="3586163"/>
          <p14:tracePt t="116347" x="8658225" y="3527425"/>
          <p14:tracePt t="116363" x="8742363" y="3492500"/>
          <p14:tracePt t="116381" x="8767763" y="3492500"/>
          <p14:tracePt t="116556" x="8802688" y="3492500"/>
          <p14:tracePt t="116563" x="8843963" y="3492500"/>
          <p14:tracePt t="116572" x="8853488" y="3502025"/>
          <p14:tracePt t="116580" x="8904288" y="3517900"/>
          <p14:tracePt t="116597" x="8955088" y="3543300"/>
          <p14:tracePt t="116613" x="8963025" y="3543300"/>
          <p14:tracePt t="116613" x="8972550" y="3543300"/>
          <p14:tracePt t="116629" x="9031288" y="3543300"/>
          <p14:tracePt t="116646" x="9074150" y="3543300"/>
          <p14:tracePt t="116662" x="9117013" y="3552825"/>
          <p14:tracePt t="116679" x="9124950" y="3560763"/>
          <p14:tracePt t="116696" x="9142413" y="3560763"/>
          <p14:tracePt t="116712" x="9175750" y="3578225"/>
          <p14:tracePt t="116729" x="9193213" y="3578225"/>
          <p14:tracePt t="116745" x="9236075" y="3578225"/>
          <p14:tracePt t="116747" x="9251950" y="3578225"/>
          <p14:tracePt t="116763" x="9286875" y="3578225"/>
          <p14:tracePt t="116764" x="9302750" y="3578225"/>
          <p14:tracePt t="116780" x="9371013" y="3578225"/>
          <p14:tracePt t="116797" x="9431338" y="3586163"/>
          <p14:tracePt t="116813" x="9456738" y="3594100"/>
          <p14:tracePt t="116944" x="9464675" y="3594100"/>
          <p14:tracePt t="117036" x="9482138" y="3594100"/>
          <p14:tracePt t="117061" x="9482138" y="3603625"/>
          <p14:tracePt t="117083" x="9490075" y="3603625"/>
          <p14:tracePt t="117148" x="9498013" y="3603625"/>
          <p14:tracePt t="117188" x="9507538" y="3603625"/>
          <p14:tracePt t="117203" x="9507538" y="3611563"/>
          <p14:tracePt t="117307" x="9515475" y="3611563"/>
          <p14:tracePt t="117332" x="9523413" y="3619500"/>
          <p14:tracePt t="117379" x="9540875" y="3629025"/>
          <p14:tracePt t="117540" x="9550400" y="3629025"/>
          <p14:tracePt t="117555" x="9550400" y="3636963"/>
          <p14:tracePt t="117603" x="9550400" y="3646488"/>
          <p14:tracePt t="117619" x="9558338" y="3646488"/>
          <p14:tracePt t="117829" x="9575800" y="3646488"/>
          <p14:tracePt t="117835" x="9575800" y="3654425"/>
          <p14:tracePt t="118061" x="9583738" y="3654425"/>
          <p14:tracePt t="118821" x="9591675" y="3662363"/>
          <p14:tracePt t="181188" x="9601200" y="3662363"/>
          <p14:tracePt t="181196" x="9609138" y="3662363"/>
          <p14:tracePt t="181203" x="9617075" y="3662363"/>
          <p14:tracePt t="181218" x="9667875" y="3671888"/>
          <p14:tracePt t="181219" x="9685338" y="3687763"/>
          <p14:tracePt t="181234" x="9694863" y="3687763"/>
          <p14:tracePt t="181316" x="9720263" y="3687763"/>
          <p14:tracePt t="181323" x="9812338" y="3687763"/>
          <p14:tracePt t="181333" x="10067925" y="3603625"/>
          <p14:tracePt t="181350" x="10807700" y="3297238"/>
          <p14:tracePt t="181366" x="11155363" y="3160713"/>
          <p14:tracePt t="181383" x="11215688" y="3152775"/>
          <p14:tracePt t="181400" x="11231563" y="3144838"/>
          <p14:tracePt t="181419" x="11249025" y="3135313"/>
          <p14:tracePt t="181436" x="11256963" y="3119438"/>
          <p14:tracePt t="181451" x="11291888" y="3059113"/>
          <p14:tracePt t="181468" x="11342688" y="3000375"/>
          <p14:tracePt t="181484" x="11401425" y="2974975"/>
          <p14:tracePt t="181501" x="11461750" y="2974975"/>
          <p14:tracePt t="181502" x="11503025" y="2957513"/>
          <p14:tracePt t="181517" x="11606213" y="2957513"/>
          <p14:tracePt t="181533" x="11750675" y="2974975"/>
          <p14:tracePt t="181549" x="11844338" y="3000375"/>
          <p14:tracePt t="181566" x="11885613" y="3008313"/>
          <p14:tracePt t="181675" x="11895138" y="3016250"/>
          <p14:tracePt t="181684" x="11877675" y="3033713"/>
          <p14:tracePt t="181692" x="11818938" y="3101975"/>
          <p14:tracePt t="181701" x="11766550" y="3170238"/>
          <p14:tracePt t="181717" x="11606213" y="3279775"/>
          <p14:tracePt t="181733" x="11376025" y="3382963"/>
          <p14:tracePt t="181751" x="11053763" y="3502025"/>
          <p14:tracePt t="181766" x="10663238" y="3586163"/>
          <p14:tracePt t="181784" x="10331450" y="3594100"/>
          <p14:tracePt t="181800" x="10034588" y="3594100"/>
          <p14:tracePt t="181816" x="9753600" y="3594100"/>
          <p14:tracePt t="181833" x="9507538" y="3603625"/>
          <p14:tracePt t="181850" x="9226550" y="3603625"/>
          <p14:tracePt t="181852" x="9099550" y="3603625"/>
          <p14:tracePt t="181867" x="8878888" y="3603625"/>
          <p14:tracePt t="181884" x="8777288" y="3629025"/>
          <p14:tracePt t="181885" x="8699500" y="3636963"/>
          <p14:tracePt t="181900" x="8632825" y="3646488"/>
          <p14:tracePt t="181902" x="8555038" y="3646488"/>
          <p14:tracePt t="181916" x="8394700" y="3679825"/>
          <p14:tracePt t="181933" x="8181975" y="3705225"/>
          <p14:tracePt t="181951" x="7885113" y="3756025"/>
          <p14:tracePt t="181968" x="7553325" y="3781425"/>
          <p14:tracePt t="181983" x="7204075" y="3781425"/>
          <p14:tracePt t="182000" x="6907213" y="3781425"/>
          <p14:tracePt t="182017" x="6669088" y="3781425"/>
          <p14:tracePt t="182019" x="6567488" y="3781425"/>
          <p14:tracePt t="182032" x="6473825" y="3781425"/>
          <p14:tracePt t="182049" x="6303963" y="3781425"/>
          <p14:tracePt t="182067" x="6108700" y="3816350"/>
          <p14:tracePt t="182068" x="6015038" y="3824288"/>
          <p14:tracePt t="182083" x="5895975" y="3857625"/>
          <p14:tracePt t="182084" x="5819775" y="3867150"/>
          <p14:tracePt t="182099" x="5726113" y="3875088"/>
          <p14:tracePt t="182116" x="5394325" y="3935413"/>
          <p14:tracePt t="182133" x="5157788" y="4002088"/>
          <p14:tracePt t="182150" x="4953000" y="4062413"/>
          <p14:tracePt t="182166" x="4765675" y="4121150"/>
          <p14:tracePt t="182183" x="4605338" y="4156075"/>
          <p14:tracePt t="182200" x="4537075" y="4156075"/>
          <p14:tracePt t="182217" x="4494213" y="4156075"/>
          <p14:tracePt t="182220" x="4460875" y="4156075"/>
          <p14:tracePt t="182233" x="4443413" y="4156075"/>
          <p14:tracePt t="182250" x="4349750" y="4156075"/>
          <p14:tracePt t="182267" x="4240213" y="4156075"/>
          <p14:tracePt t="182268" x="4179888" y="4156075"/>
          <p14:tracePt t="182283" x="4121150" y="4156075"/>
          <p14:tracePt t="182285" x="4078288" y="4156075"/>
          <p14:tracePt t="182300" x="3992563" y="4156075"/>
          <p14:tracePt t="182301" x="3925888" y="4156075"/>
          <p14:tracePt t="182316" x="3781425" y="4156075"/>
          <p14:tracePt t="182333" x="3652838" y="4171950"/>
          <p14:tracePt t="182349" x="3475038" y="4206875"/>
          <p14:tracePt t="182367" x="3287713" y="4249738"/>
          <p14:tracePt t="182383" x="3041650" y="4283075"/>
          <p14:tracePt t="182400" x="2744788" y="4316413"/>
          <p14:tracePt t="182417" x="2463800" y="4368800"/>
          <p14:tracePt t="182433" x="2200275" y="4402138"/>
          <p14:tracePt t="182450" x="1987550" y="4486275"/>
          <p14:tracePt t="182467" x="1716088" y="4572000"/>
          <p14:tracePt t="182484" x="1512888" y="4673600"/>
          <p14:tracePt t="182500" x="1290638" y="4767263"/>
          <p14:tracePt t="182516" x="1138238" y="4843463"/>
          <p14:tracePt t="182533" x="993775" y="4937125"/>
          <p14:tracePt t="182550" x="909638" y="5005388"/>
          <p14:tracePt t="182566" x="831850" y="5056188"/>
          <p14:tracePt t="182583" x="790575" y="5099050"/>
          <p14:tracePt t="182599" x="790575" y="5116513"/>
          <p14:tracePt t="182652" x="806450" y="5124450"/>
          <p14:tracePt t="182659" x="892175" y="5124450"/>
          <p14:tracePt t="182667" x="1003300" y="5124450"/>
          <p14:tracePt t="182683" x="1147763" y="5124450"/>
          <p14:tracePt t="182685" x="1274763" y="5124450"/>
          <p14:tracePt t="182700" x="1409700" y="5124450"/>
          <p14:tracePt t="182701" x="1597025" y="5081588"/>
          <p14:tracePt t="182717" x="2208213" y="4903788"/>
          <p14:tracePt t="182733" x="3041650" y="4648200"/>
          <p14:tracePt t="182749" x="3925888" y="4316413"/>
          <p14:tracePt t="182766" x="4579938" y="4062413"/>
          <p14:tracePt t="182783" x="4978400" y="3951288"/>
          <p14:tracePt t="182800" x="5302250" y="3900488"/>
          <p14:tracePt t="182816" x="5538788" y="3900488"/>
          <p14:tracePt t="182833" x="5735638" y="3867150"/>
          <p14:tracePt t="182849" x="5853113" y="3841750"/>
          <p14:tracePt t="182866" x="5905500" y="3824288"/>
          <p14:tracePt t="182883" x="5964238" y="3806825"/>
          <p14:tracePt t="182884" x="6024563" y="3798888"/>
          <p14:tracePt t="182899" x="6083300" y="3798888"/>
          <p14:tracePt t="182916" x="6270625" y="3773488"/>
          <p14:tracePt t="182918" x="6380163" y="3773488"/>
          <p14:tracePt t="182932" x="6584950" y="3738563"/>
          <p14:tracePt t="182950" x="6788150" y="3705225"/>
          <p14:tracePt t="182967" x="6907213" y="3697288"/>
          <p14:tracePt t="182983" x="6983413" y="3687763"/>
          <p14:tracePt t="182999" x="7034213" y="3671888"/>
          <p14:tracePt t="183016" x="7085013" y="3662363"/>
          <p14:tracePt t="183032" x="7137400" y="3654425"/>
          <p14:tracePt t="183050" x="7196138" y="3629025"/>
          <p14:tracePt t="183051" x="7221538" y="3629025"/>
          <p14:tracePt t="183066" x="7239000" y="3619500"/>
          <p14:tracePt t="183068" x="7272338" y="3619500"/>
          <p14:tracePt t="183083" x="7307263" y="3619500"/>
          <p14:tracePt t="183084" x="7348538" y="3619500"/>
          <p14:tracePt t="183099" x="7383463" y="3619500"/>
          <p14:tracePt t="183101" x="7426325" y="3619500"/>
          <p14:tracePt t="183116" x="7451725" y="3619500"/>
          <p14:tracePt t="183132" x="7586663" y="3619500"/>
          <p14:tracePt t="183149" x="7662863" y="3629025"/>
          <p14:tracePt t="183166" x="7715250" y="3636963"/>
          <p14:tracePt t="183182" x="7807325" y="3671888"/>
          <p14:tracePt t="183199" x="7918450" y="3697288"/>
          <p14:tracePt t="183220" x="8070850" y="3773488"/>
          <p14:tracePt t="183234" x="8096250" y="3790950"/>
          <p14:tracePt t="183236" x="8131175" y="3806825"/>
          <p14:tracePt t="183253" x="8174038" y="3824288"/>
          <p14:tracePt t="183284" x="8181975" y="3824288"/>
          <p14:tracePt t="183292" x="8189913" y="3832225"/>
          <p14:tracePt t="183404" x="8199438" y="3832225"/>
          <p14:tracePt t="183419" x="8215313" y="3832225"/>
          <p14:tracePt t="183436" x="8215313" y="3841750"/>
          <p14:tracePt t="183451" x="8224838" y="3849688"/>
          <p14:tracePt t="183467" x="8232775" y="3849688"/>
          <p14:tracePt t="183475" x="8240713" y="3857625"/>
          <p14:tracePt t="183483" x="8258175" y="3857625"/>
          <p14:tracePt t="183500" x="8369300" y="3917950"/>
          <p14:tracePt t="183517" x="8521700" y="3994150"/>
          <p14:tracePt t="183533" x="8640763" y="4019550"/>
          <p14:tracePt t="183550" x="8709025" y="4037013"/>
          <p14:tracePt t="183566" x="8724900" y="4044950"/>
          <p14:tracePt t="183583" x="8734425" y="4044950"/>
          <p14:tracePt t="183600" x="8734425" y="4052888"/>
          <p14:tracePt t="185500" x="8724900" y="4052888"/>
          <p14:tracePt t="185507" x="8658225" y="4062413"/>
          <p14:tracePt t="185516" x="8572500" y="4070350"/>
          <p14:tracePt t="185532" x="8496300" y="4087813"/>
          <p14:tracePt t="185533" x="8385175" y="4095750"/>
          <p14:tracePt t="185549" x="8080375" y="4146550"/>
          <p14:tracePt t="185567" x="7654925" y="4146550"/>
          <p14:tracePt t="185582" x="7077075" y="4146550"/>
          <p14:tracePt t="185600" x="6473825" y="4146550"/>
          <p14:tracePt t="185615" x="5895975" y="4146550"/>
          <p14:tracePt t="185632" x="5233988" y="4146550"/>
          <p14:tracePt t="185648" x="4673600" y="4164013"/>
          <p14:tracePt t="185665" x="4265613" y="4164013"/>
          <p14:tracePt t="185681" x="3883025" y="4171950"/>
          <p14:tracePt t="185699" x="3398838" y="4214813"/>
          <p14:tracePt t="185718" x="3160713" y="4214813"/>
          <p14:tracePt t="185732" x="3092450" y="4214813"/>
          <p14:tracePt t="185734" x="3016250" y="4214813"/>
          <p14:tracePt t="185748" x="2990850" y="4214813"/>
          <p14:tracePt t="185750" x="2955925" y="4214813"/>
          <p14:tracePt t="185765" x="2905125" y="4214813"/>
          <p14:tracePt t="185782" x="2838450" y="4214813"/>
          <p14:tracePt t="185798" x="2727325" y="4214813"/>
          <p14:tracePt t="185817" x="2590800" y="4214813"/>
          <p14:tracePt t="185819" x="2524125" y="4214813"/>
          <p14:tracePt t="185832" x="2481263" y="4214813"/>
          <p14:tracePt t="185850" x="2430463" y="4224338"/>
          <p14:tracePt t="185851" x="2420938" y="4224338"/>
          <p14:tracePt t="185949" x="2413000" y="4232275"/>
          <p14:tracePt t="185956" x="2405063" y="4249738"/>
          <p14:tracePt t="185965" x="2395538" y="4265613"/>
          <p14:tracePt t="185983" x="2395538" y="4308475"/>
          <p14:tracePt t="185999" x="2387600" y="4316413"/>
          <p14:tracePt t="186015" x="2379663" y="4325938"/>
          <p14:tracePt t="186031" x="2379663" y="4333875"/>
          <p14:tracePt t="186049" x="2379663" y="4351338"/>
          <p14:tracePt t="186051" x="2387600" y="4351338"/>
          <p14:tracePt t="186067" x="2387600" y="4359275"/>
          <p14:tracePt t="186084" x="2405063" y="4359275"/>
          <p14:tracePt t="186099" x="2413000" y="4368800"/>
          <p14:tracePt t="186132" x="2420938" y="4368800"/>
          <p14:tracePt t="186140" x="2446338" y="4368800"/>
          <p14:tracePt t="186149" x="2489200" y="4368800"/>
          <p14:tracePt t="186164" x="2608263" y="4368800"/>
          <p14:tracePt t="186181" x="2846388" y="4368800"/>
          <p14:tracePt t="186198" x="3178175" y="4368800"/>
          <p14:tracePt t="186214" x="3652838" y="4445000"/>
          <p14:tracePt t="186232" x="3992563" y="4495800"/>
          <p14:tracePt t="186248" x="4121150" y="4513263"/>
          <p14:tracePt t="186268" x="4154488" y="4513263"/>
          <p14:tracePt t="186351" x="4179888" y="4513263"/>
          <p14:tracePt t="186355" x="4187825" y="4513263"/>
          <p14:tracePt t="186364" x="4222750" y="4513263"/>
          <p14:tracePt t="186381" x="4281488" y="4513263"/>
          <p14:tracePt t="186398" x="4375150" y="4513263"/>
          <p14:tracePt t="186414" x="4486275" y="4513263"/>
          <p14:tracePt t="186431" x="4630738" y="4513263"/>
          <p14:tracePt t="186448" x="4749800" y="4513263"/>
          <p14:tracePt t="186464" x="4808538" y="4513263"/>
          <p14:tracePt t="186483" x="4833938" y="4513263"/>
          <p14:tracePt t="186484" x="4843463" y="4513263"/>
          <p14:tracePt t="186499" x="4868863" y="4513263"/>
          <p14:tracePt t="186516" x="4884738" y="4513263"/>
          <p14:tracePt t="186532" x="4910138" y="4513263"/>
          <p14:tracePt t="186549" x="4935538" y="4513263"/>
          <p14:tracePt t="186565" x="4945063" y="4513263"/>
          <p14:tracePt t="186651" x="4953000" y="4513263"/>
          <p14:tracePt t="190836" x="4970463" y="4513263"/>
          <p14:tracePt t="190843" x="4978400" y="4513263"/>
          <p14:tracePt t="190851" x="5003800" y="4513263"/>
          <p14:tracePt t="190862" x="5046663" y="4513263"/>
          <p14:tracePt t="190879" x="5106988" y="4513263"/>
          <p14:tracePt t="190896" x="5173663" y="4513263"/>
          <p14:tracePt t="190912" x="5249863" y="4513263"/>
          <p14:tracePt t="190929" x="5310188" y="4513263"/>
          <p14:tracePt t="190946" x="5368925" y="4513263"/>
          <p14:tracePt t="190964" x="5505450" y="4513263"/>
          <p14:tracePt t="190980" x="5624513" y="4538663"/>
          <p14:tracePt t="190995" x="5683250" y="4538663"/>
          <p14:tracePt t="191013" x="5735638" y="4538663"/>
          <p14:tracePt t="191014" x="5751513" y="4538663"/>
          <p14:tracePt t="191030" x="5794375" y="4538663"/>
          <p14:tracePt t="191047" x="5819775" y="4538663"/>
          <p14:tracePt t="191063" x="5862638" y="4538663"/>
          <p14:tracePt t="191080" x="5895975" y="4538663"/>
          <p14:tracePt t="191096" x="5921375" y="4538663"/>
          <p14:tracePt t="191112" x="5946775" y="4538663"/>
          <p14:tracePt t="191129" x="5989638" y="4538663"/>
          <p14:tracePt t="191131" x="5997575" y="4538663"/>
          <p14:tracePt t="191146" x="6032500" y="4538663"/>
          <p14:tracePt t="191149" x="6083300" y="4538663"/>
          <p14:tracePt t="191163" x="6167438" y="4538663"/>
          <p14:tracePt t="191165" x="6270625" y="4538663"/>
          <p14:tracePt t="191181" x="6456363" y="4538663"/>
          <p14:tracePt t="191196" x="6542088" y="4538663"/>
          <p14:tracePt t="191199" x="6610350" y="4538663"/>
          <p14:tracePt t="191212" x="6653213" y="4538663"/>
          <p14:tracePt t="191229" x="6754813" y="4538663"/>
          <p14:tracePt t="191245" x="6762750" y="4538663"/>
          <p14:tracePt t="191299" x="6770688" y="4538663"/>
          <p14:tracePt t="191315" x="6780213" y="4538663"/>
          <p14:tracePt t="191323" x="6813550" y="4538663"/>
          <p14:tracePt t="191333" x="6848475" y="4538663"/>
          <p14:tracePt t="191348" x="6924675" y="4529138"/>
          <p14:tracePt t="191362" x="6950075" y="4529138"/>
          <p14:tracePt t="191380" x="7043738" y="4521200"/>
          <p14:tracePt t="191395" x="7059613" y="4521200"/>
          <p14:tracePt t="191412" x="7094538" y="4513263"/>
          <p14:tracePt t="191429" x="7102475" y="4503738"/>
          <p14:tracePt t="191446" x="7162800" y="4503738"/>
          <p14:tracePt t="191462" x="7256463" y="4503738"/>
          <p14:tracePt t="191479" x="7400925" y="4503738"/>
          <p14:tracePt t="191496" x="7553325" y="4503738"/>
          <p14:tracePt t="191512" x="7654925" y="4503738"/>
          <p14:tracePt t="191531" x="7697788" y="4503738"/>
          <p14:tracePt t="191723" x="7731125" y="4503738"/>
          <p14:tracePt t="191731" x="7756525" y="4503738"/>
          <p14:tracePt t="191740" x="7766050" y="4503738"/>
          <p14:tracePt t="191747" x="7791450" y="4503738"/>
          <p14:tracePt t="191763" x="7799388" y="4503738"/>
          <p14:tracePt t="191764" x="7824788" y="4495800"/>
          <p14:tracePt t="191780" x="7832725" y="4495800"/>
          <p14:tracePt t="192213" x="7799388" y="4486275"/>
          <p14:tracePt t="192220" x="7791450" y="4486275"/>
          <p14:tracePt t="192230" x="7756525" y="4486275"/>
          <p14:tracePt t="192245" x="7672388" y="4486275"/>
          <p14:tracePt t="192263" x="7553325" y="4486275"/>
          <p14:tracePt t="192280" x="7416800" y="4452938"/>
          <p14:tracePt t="192297" x="7332663" y="4445000"/>
          <p14:tracePt t="192312" x="7315200" y="4445000"/>
          <p14:tracePt t="192328" x="7307263" y="4445000"/>
          <p14:tracePt t="212854" x="7289800" y="4445000"/>
          <p14:tracePt t="212860" x="7281863" y="4445000"/>
          <p14:tracePt t="212869" x="7213600" y="4445000"/>
          <p14:tracePt t="212886" x="6975475" y="4445000"/>
          <p14:tracePt t="212904" x="6719888" y="4478338"/>
          <p14:tracePt t="212908" x="6600825" y="4486275"/>
          <p14:tracePt t="212920" x="6473825" y="4529138"/>
          <p14:tracePt t="212937" x="6176963" y="4529138"/>
          <p14:tracePt t="212939" x="6049963" y="4529138"/>
          <p14:tracePt t="212952" x="5895975" y="4529138"/>
          <p14:tracePt t="212969" x="5675313" y="4529138"/>
          <p14:tracePt t="212971" x="5581650" y="4529138"/>
          <p14:tracePt t="212987" x="5429250" y="4529138"/>
          <p14:tracePt t="213003" x="5327650" y="4538663"/>
          <p14:tracePt t="213004" x="5241925" y="4538663"/>
          <p14:tracePt t="213020" x="5173663" y="4546600"/>
          <p14:tracePt t="213021" x="5080000" y="4554538"/>
          <p14:tracePt t="213035" x="5021263" y="4579938"/>
          <p14:tracePt t="213052" x="4902200" y="4597400"/>
          <p14:tracePt t="213069" x="4843463" y="4622800"/>
          <p14:tracePt t="213086" x="4765675" y="4630738"/>
          <p14:tracePt t="213102" x="4681538" y="4630738"/>
          <p14:tracePt t="213120" x="4621213" y="4630738"/>
          <p14:tracePt t="213136" x="4587875" y="4630738"/>
          <p14:tracePt t="213153" x="4537075" y="4630738"/>
          <p14:tracePt t="213155" x="4511675" y="4640263"/>
          <p14:tracePt t="213171" x="4392613" y="4648200"/>
          <p14:tracePt t="213186" x="4349750" y="4657725"/>
          <p14:tracePt t="213203" x="4240213" y="4673600"/>
          <p14:tracePt t="213205" x="4197350" y="4673600"/>
          <p14:tracePt t="213219" x="4154488" y="4691063"/>
          <p14:tracePt t="213221" x="4137025" y="4691063"/>
          <p14:tracePt t="220390" x="4060825" y="4691063"/>
          <p14:tracePt t="220395" x="4027488" y="4691063"/>
          <p14:tracePt t="220405" x="4010025" y="4579938"/>
          <p14:tracePt t="220415" x="4010025" y="4410075"/>
          <p14:tracePt t="220432" x="4010025" y="3968750"/>
          <p14:tracePt t="220451" x="4010025" y="3509963"/>
          <p14:tracePt t="220467" x="3933825" y="3355975"/>
          <p14:tracePt t="220484" x="3890963" y="3305175"/>
          <p14:tracePt t="220532" x="3873500" y="3297238"/>
          <p14:tracePt t="220540" x="3832225" y="3297238"/>
          <p14:tracePt t="220549" x="3814763" y="3297238"/>
          <p14:tracePt t="220566" x="3746500" y="3305175"/>
          <p14:tracePt t="220582" x="3670300" y="3322638"/>
          <p14:tracePt t="220599" x="3551238" y="3348038"/>
          <p14:tracePt t="220616" x="3424238" y="3348038"/>
          <p14:tracePt t="220632" x="3254375" y="3289300"/>
          <p14:tracePt t="220649" x="2940050" y="3067050"/>
          <p14:tracePt t="220651" x="2633663" y="2906713"/>
          <p14:tracePt t="220666" x="2260600" y="2668588"/>
          <p14:tracePt t="220683" x="1512888" y="2174875"/>
          <p14:tracePt t="220684" x="1249363" y="1979613"/>
          <p14:tracePt t="220701" x="935038" y="1801813"/>
          <p14:tracePt t="220719" x="696913" y="1657350"/>
          <p14:tracePt t="220733" x="458788" y="1436688"/>
          <p14:tracePt t="220751" x="203200" y="1054100"/>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671"/>
    </mc:Choice>
    <mc:Fallback xmlns="">
      <p:transition spd="slow" advTm="3267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aca13214-df29-4e3c-a050-857c0bf7bd8e"/>
    <ds:schemaRef ds:uri="http://schemas.microsoft.com/office/infopath/2007/PartnerControls"/>
    <ds:schemaRef ds:uri="http://purl.org/dc/dcmitype/"/>
    <ds:schemaRef ds:uri="http://schemas.microsoft.com/office/2006/metadata/properties"/>
    <ds:schemaRef ds:uri="http://schemas.openxmlformats.org/package/2006/metadata/core-properties"/>
    <ds:schemaRef ds:uri="688354b5-287c-4cda-825e-1d7935aea40e"/>
    <ds:schemaRef ds:uri="http://www.w3.org/XML/1998/namespace"/>
    <ds:schemaRef ds:uri="http://purl.org/dc/elements/1.1/"/>
  </ds:schemaRefs>
</ds:datastoreItem>
</file>

<file path=customXml/itemProps2.xml><?xml version="1.0" encoding="utf-8"?>
<ds:datastoreItem xmlns:ds="http://schemas.openxmlformats.org/officeDocument/2006/customXml" ds:itemID="{B7C80387-449E-4AFA-A51E-3970D6E6E539}"/>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106668</TotalTime>
  <Words>6782</Words>
  <Application>Microsoft Office PowerPoint</Application>
  <PresentationFormat>Widescreen</PresentationFormat>
  <Paragraphs>422</Paragraphs>
  <Slides>47</Slides>
  <Notes>28</Notes>
  <HiddenSlides>0</HiddenSlides>
  <MMClips>2</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47</vt:i4>
      </vt:variant>
    </vt:vector>
  </HeadingPairs>
  <TitlesOfParts>
    <vt:vector size="59" baseType="lpstr">
      <vt:lpstr>Aeonik</vt:lpstr>
      <vt:lpstr>Alexandria</vt:lpstr>
      <vt:lpstr>Arial</vt:lpstr>
      <vt:lpstr>Calibri</vt:lpstr>
      <vt:lpstr>Calibri Light</vt:lpstr>
      <vt:lpstr>QuaySansITCPro-Book</vt:lpstr>
      <vt:lpstr>quote-cjk-patch</vt:lpstr>
      <vt:lpstr>Tajawal ExtraBold</vt:lpstr>
      <vt:lpstr>Traditional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803</cp:revision>
  <dcterms:created xsi:type="dcterms:W3CDTF">2023-04-29T09:08:00Z</dcterms:created>
  <dcterms:modified xsi:type="dcterms:W3CDTF">2026-04-05T10:12:08Z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