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8"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805135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95219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sv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7" y="4802552"/>
            <a:ext cx="513313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الثامنة  – </a:t>
            </a:r>
            <a:r>
              <a:rPr lang="ar-EG" sz="2400" b="1" dirty="0">
                <a:effectLst/>
                <a:latin typeface="Alexandria" pitchFamily="2" charset="-78"/>
                <a:ea typeface="Times New Roman" panose="02020603050405020304" pitchFamily="18" charset="0"/>
                <a:cs typeface="Alexandria" pitchFamily="2" charset="-78"/>
              </a:rPr>
              <a:t>القيادة الأخلاقية ومتطلباتها في بيئة العمل </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2776650" y="1888129"/>
            <a:ext cx="8702666" cy="243143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1- مفهوم المهارات القيادية.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2- القيادة القائمة على الفكر وأهم سماتها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3- سمات القيادة الأخلاقية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4- أهم مهارات القيادة الأخلاقية.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5- مسؤوليات القيادة الأخلاقية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6- </a:t>
            </a: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القيادة المدرسية مفهومها ومسؤولياتها.</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4154984"/>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تمهيد</a:t>
            </a:r>
          </a:p>
          <a:p>
            <a:pPr algn="r"/>
            <a:r>
              <a:rPr lang="ar-EG" sz="24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400" dirty="0">
                <a:latin typeface="Alexandria" pitchFamily="2" charset="-78"/>
                <a:ea typeface="Times New Roman" panose="02020603050405020304" pitchFamily="18" charset="0"/>
                <a:cs typeface="Alexandria" pitchFamily="2" charset="-78"/>
              </a:rPr>
              <a:t>3-</a:t>
            </a:r>
            <a:r>
              <a:rPr lang="ar-EG" sz="24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4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400" dirty="0">
                <a:effectLst/>
                <a:latin typeface="Alexandria" pitchFamily="2" charset="-78"/>
                <a:ea typeface="Times New Roman" panose="02020603050405020304" pitchFamily="18" charset="0"/>
                <a:cs typeface="Alexandria" pitchFamily="2" charset="-78"/>
              </a:rPr>
              <a:t>5- </a:t>
            </a:r>
            <a:r>
              <a:rPr lang="ar-EG" sz="2400" dirty="0">
                <a:latin typeface="Alexandria" pitchFamily="2" charset="-78"/>
                <a:ea typeface="Times New Roman" panose="02020603050405020304" pitchFamily="18" charset="0"/>
                <a:cs typeface="Alexandria" pitchFamily="2" charset="-78"/>
              </a:rPr>
              <a:t>اخلاقيات العمل </a:t>
            </a:r>
          </a:p>
          <a:p>
            <a:pPr algn="r"/>
            <a:r>
              <a:rPr lang="ar-EG" sz="2400" dirty="0">
                <a:effectLst/>
                <a:latin typeface="Alexandria" pitchFamily="2" charset="-78"/>
                <a:ea typeface="Times New Roman" panose="02020603050405020304" pitchFamily="18" charset="0"/>
                <a:cs typeface="Alexandria" pitchFamily="2" charset="-78"/>
              </a:rPr>
              <a:t>6- </a:t>
            </a:r>
            <a:r>
              <a:rPr lang="ar-EG" sz="2400" dirty="0">
                <a:latin typeface="Alexandria" pitchFamily="2" charset="-78"/>
                <a:ea typeface="Times New Roman" panose="02020603050405020304" pitchFamily="18" charset="0"/>
                <a:cs typeface="Alexandria" pitchFamily="2" charset="-78"/>
              </a:rPr>
              <a:t>تنظيمات العمل الأخلاقية</a:t>
            </a:r>
          </a:p>
          <a:p>
            <a:pPr algn="r"/>
            <a:r>
              <a:rPr lang="ar-EG" sz="2400" dirty="0">
                <a:effectLst/>
                <a:latin typeface="Alexandria" pitchFamily="2" charset="-78"/>
                <a:ea typeface="Times New Roman" panose="02020603050405020304" pitchFamily="18" charset="0"/>
                <a:cs typeface="Alexandria" pitchFamily="2" charset="-78"/>
              </a:rPr>
              <a:t>7-  </a:t>
            </a:r>
            <a:r>
              <a:rPr lang="ar-EG" sz="24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4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4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4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algn="r"/>
            <a:endParaRPr lang="ar-EG" sz="1600" dirty="0">
              <a:effectLst/>
              <a:latin typeface="Alexandria" pitchFamily="2" charset="-78"/>
              <a:ea typeface="Times New Roman" panose="02020603050405020304" pitchFamily="18"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01963" y="1674543"/>
            <a:ext cx="10547729" cy="4426853"/>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indent="457200" algn="justLow" rtl="1">
              <a:lnSpc>
                <a:spcPct val="150000"/>
              </a:lnSpc>
              <a:spcAft>
                <a:spcPts val="800"/>
              </a:spcAft>
              <a:tabLst>
                <a:tab pos="634365" algn="l"/>
              </a:tabLst>
            </a:pPr>
            <a:r>
              <a:rPr lang="ar-EG" sz="2000" b="1" kern="0" dirty="0">
                <a:solidFill>
                  <a:srgbClr val="FF0000"/>
                </a:solidFill>
                <a:latin typeface="Alexandria" pitchFamily="2" charset="-78"/>
                <a:ea typeface="Times New Roman" panose="02020603050405020304" pitchFamily="18" charset="0"/>
                <a:cs typeface="Alexandria" pitchFamily="2" charset="-78"/>
              </a:rPr>
              <a:t>تمهيد:</a:t>
            </a:r>
            <a:r>
              <a:rPr lang="ar-SA" sz="20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أصبحت القيادة الأخلاقية قضية مهمة في السنوات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الأخيرة</a:t>
            </a:r>
            <a:r>
              <a:rPr lang="ar-SA" sz="1600" kern="0" dirty="0">
                <a:solidFill>
                  <a:srgbClr val="000000"/>
                </a:solidFill>
                <a:effectLst/>
                <a:latin typeface="Alexandria" pitchFamily="2" charset="-78"/>
                <a:ea typeface="Times New Roman" panose="02020603050405020304" pitchFamily="18" charset="0"/>
                <a:cs typeface="Alexandria" pitchFamily="2" charset="-78"/>
              </a:rPr>
              <a:t>، واكتسبت اهتمام الباحثين، خاصة مع زيادة القضايا غير الأخلاقية بالمنظمات وبالرغم من اختلاف وجهات نظر الباحثين بمجال الإدارة والسلوك التنظيمي حول تعريف القيادة الأخلاقية، إلا أنهم ناقشوه من منظور مخرجاته التنظيمية كمفهوم حديث نسبياً وقد تعددت تعريفات القيادة الأخلاقية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فهي </a:t>
            </a:r>
            <a:r>
              <a:rPr lang="ar-SA" sz="1600" kern="0" dirty="0">
                <a:effectLst/>
                <a:latin typeface="Alexandria" pitchFamily="2" charset="-78"/>
                <a:ea typeface="Times New Roman" panose="02020603050405020304" pitchFamily="18" charset="0"/>
                <a:cs typeface="Alexandria" pitchFamily="2" charset="-78"/>
              </a:rPr>
              <a:t>تنطوي علي مجموعة من الخصائص التي تتوافر في القادة منها الصدق، والجدارة بالثقة. وأنها تذهب إلى ما وراء ذلك من أجل فهم السمات البسيطة لخاصية الإيثار</a:t>
            </a:r>
            <a:r>
              <a:rPr lang="ar-EG" sz="1600" kern="0" dirty="0">
                <a:effectLst/>
                <a:latin typeface="Alexandria" pitchFamily="2" charset="-78"/>
                <a:ea typeface="Times New Roman" panose="02020603050405020304" pitchFamily="18" charset="0"/>
                <a:cs typeface="Alexandria" pitchFamily="2" charset="-78"/>
              </a:rPr>
              <a:t>، وهى تعبر عن مدي قدرة القيادات الإدارية علي إبداء تصرفات أخلاقية ملائمة معيارياً من خلال الأفعال، والعلاقات الشخصية، وتشجيع المرؤوسين علي هذه التصرفات عن طريق التواصل الثنائي واتخاذ القرارات، كما إنها </a:t>
            </a:r>
            <a:r>
              <a:rPr lang="ar-EG" sz="1600" kern="0" dirty="0">
                <a:solidFill>
                  <a:srgbClr val="000000"/>
                </a:solidFill>
                <a:effectLst/>
                <a:latin typeface="Alexandria" pitchFamily="2" charset="-78"/>
                <a:ea typeface="Times New Roman" panose="02020603050405020304" pitchFamily="18" charset="0"/>
                <a:cs typeface="Alexandria" pitchFamily="2" charset="-78"/>
              </a:rPr>
              <a:t>تجسيد السلوك المناسب معياريا بالتصرفات الفردية وفي العلاقات الشخصية وتنمية هذا السلوك لدى العاملين بالاتصالات ثنائية الاتجاه ومن خلال التعزيز وصنع القرار</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1" y="1674544"/>
            <a:ext cx="10453254" cy="5576398"/>
          </a:xfrm>
          <a:prstGeom prst="rect">
            <a:avLst/>
          </a:prstGeom>
          <a:noFill/>
        </p:spPr>
        <p:txBody>
          <a:bodyPr wrap="square" rtlCol="0">
            <a:spAutoFit/>
          </a:bodyPr>
          <a:lstStyle/>
          <a:p>
            <a:pPr indent="273685" algn="justLow" rtl="1">
              <a:lnSpc>
                <a:spcPct val="150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b="1" kern="0" dirty="0">
                <a:solidFill>
                  <a:srgbClr val="000000"/>
                </a:solidFill>
                <a:effectLst/>
                <a:latin typeface="Alexandria" pitchFamily="2" charset="-78"/>
                <a:ea typeface="Times New Roman" panose="02020603050405020304" pitchFamily="18" charset="0"/>
                <a:cs typeface="Alexandria" pitchFamily="2" charset="-78"/>
              </a:rPr>
              <a:t>خصائص القائد الأخلاقي في مجموعتين:</a:t>
            </a:r>
            <a:endParaRPr lang="en-GB" sz="1800" b="1"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b="1" kern="0" dirty="0">
                <a:effectLst/>
                <a:latin typeface="Alexandria" pitchFamily="2" charset="-78"/>
                <a:ea typeface="Times New Roman" panose="02020603050405020304" pitchFamily="18" charset="0"/>
                <a:cs typeface="Alexandria" pitchFamily="2" charset="-78"/>
              </a:rPr>
              <a:t>المجموعة الأولي:</a:t>
            </a:r>
            <a:r>
              <a:rPr lang="ar-SA" sz="18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وهي تعكس نمذجة الدور الأخلاقي أو القدوة الأخلاقية والتي من أهمها</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المصداقية والنزاهة، واحترام الآخرين والأمانة، والجدارة بالثقة، والعدالة، والاهتمام بالآخرين أو الإيثار</a:t>
            </a:r>
            <a:r>
              <a:rPr lang="ar-EG"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والالتزام بالأخلاق في الحياة المهنية و الشخصية. </a:t>
            </a:r>
            <a:endParaRPr lang="en-GB" sz="16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b="1" kern="0" dirty="0">
                <a:effectLst/>
                <a:latin typeface="Alexandria" pitchFamily="2" charset="-78"/>
                <a:ea typeface="Times New Roman" panose="02020603050405020304" pitchFamily="18" charset="0"/>
                <a:cs typeface="Alexandria" pitchFamily="2" charset="-78"/>
              </a:rPr>
              <a:t>المجموعة الثانية:</a:t>
            </a:r>
            <a:r>
              <a:rPr lang="ar-SA" sz="18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وهي تعكس تعزيز السلوك الأخلاقي ومنها: تحديد معايير أخلاقية واضحة، ومناقشة القضايا الأخلاقية في العمل، واتخاذ وتشجيع القرارات الأخلاقية في العمل، ودعم السلوكيات الأخلاقية من خلال المكافآت والعقاب.</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600" kern="0" dirty="0">
                <a:effectLst/>
                <a:latin typeface="Alexandria" pitchFamily="2" charset="-78"/>
                <a:ea typeface="Times New Roman" panose="02020603050405020304" pitchFamily="18" charset="0"/>
                <a:cs typeface="Alexandria" pitchFamily="2" charset="-78"/>
              </a:rPr>
              <a:t>وهناك العديد من الأسباب التي دعت للاهتمام بدراسة القيادة الأخلاقية أهمها: ما تشهده بيئة الأعمال من كثرة الانحرافات الأخلاقية، وتزايد التوجهات الحديثة في الإدارة التي تنادي بالشفافية الإدارية، وتمكين العاملين، وتفعيل فرق العمل ذاتية الإدارة </a:t>
            </a:r>
            <a:r>
              <a:rPr lang="ar-EG" sz="1600" kern="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1600" b="1" kern="0" dirty="0">
                <a:solidFill>
                  <a:schemeClr val="tx1"/>
                </a:solidFill>
                <a:effectLst/>
                <a:latin typeface="Alexandria" pitchFamily="2" charset="-78"/>
                <a:ea typeface="Times New Roman" panose="02020603050405020304" pitchFamily="18" charset="0"/>
                <a:cs typeface="Alexandria" pitchFamily="2" charset="-78"/>
              </a:rPr>
              <a:t>الاغتراب في العمل </a:t>
            </a:r>
            <a:r>
              <a:rPr lang="en-US" sz="1600" b="1" kern="0" dirty="0">
                <a:solidFill>
                  <a:schemeClr val="tx1"/>
                </a:solidFill>
                <a:effectLst/>
                <a:latin typeface="Alexandria" pitchFamily="2" charset="-78"/>
                <a:ea typeface="Times New Roman" panose="02020603050405020304" pitchFamily="18" charset="0"/>
                <a:cs typeface="Alexandria" pitchFamily="2" charset="-78"/>
              </a:rPr>
              <a:t>Work Alienation (WA)</a:t>
            </a:r>
            <a:r>
              <a:rPr lang="ar-EG" sz="1600" b="1" kern="0" dirty="0">
                <a:solidFill>
                  <a:schemeClr val="tx1"/>
                </a:solidFill>
                <a:effectLst/>
                <a:latin typeface="Alexandria" pitchFamily="2" charset="-78"/>
                <a:ea typeface="Times New Roman" panose="02020603050405020304" pitchFamily="18" charset="0"/>
                <a:cs typeface="Alexandria" pitchFamily="2" charset="-78"/>
              </a:rPr>
              <a:t>.</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600" kern="0" dirty="0">
                <a:solidFill>
                  <a:schemeClr val="tx1"/>
                </a:solidFill>
                <a:effectLst/>
                <a:latin typeface="Alexandria" pitchFamily="2" charset="-78"/>
                <a:ea typeface="Times New Roman" panose="02020603050405020304" pitchFamily="18" charset="0"/>
                <a:cs typeface="Alexandria" pitchFamily="2" charset="-78"/>
              </a:rPr>
              <a:t>تعد ظاهرة الاغتراب في العمل من أهم الظواهر التي تؤثر علي إنتاجية العاملين وأدائهم </a:t>
            </a:r>
            <a:r>
              <a:rPr lang="ar-EG" sz="1600" kern="0" dirty="0">
                <a:solidFill>
                  <a:schemeClr val="tx1"/>
                </a:solidFill>
                <a:effectLst/>
                <a:latin typeface="Alexandria" pitchFamily="2" charset="-78"/>
                <a:ea typeface="Times New Roman" panose="02020603050405020304" pitchFamily="18" charset="0"/>
                <a:cs typeface="Alexandria" pitchFamily="2" charset="-78"/>
              </a:rPr>
              <a:t>،</a:t>
            </a:r>
            <a:r>
              <a:rPr lang="ar-SA" sz="1600" kern="0" dirty="0">
                <a:solidFill>
                  <a:schemeClr val="tx1"/>
                </a:solidFill>
                <a:effectLst/>
                <a:latin typeface="Alexandria" pitchFamily="2" charset="-78"/>
                <a:ea typeface="Times New Roman" panose="02020603050405020304" pitchFamily="18" charset="0"/>
                <a:cs typeface="Alexandria" pitchFamily="2" charset="-78"/>
              </a:rPr>
              <a:t>وقد استخدم الاغتراب بمعاني عديدة حتى أصبح ی</a:t>
            </a:r>
            <a:r>
              <a:rPr lang="ar-EG" sz="1600" kern="0" dirty="0">
                <a:solidFill>
                  <a:schemeClr val="tx1"/>
                </a:solidFill>
                <a:effectLst/>
                <a:latin typeface="Alexandria" pitchFamily="2" charset="-78"/>
                <a:ea typeface="Times New Roman" panose="02020603050405020304" pitchFamily="18" charset="0"/>
                <a:cs typeface="Alexandria" pitchFamily="2" charset="-78"/>
              </a:rPr>
              <a:t>عتريه</a:t>
            </a:r>
            <a:r>
              <a:rPr lang="ar-SA" sz="1600" kern="0" dirty="0">
                <a:solidFill>
                  <a:schemeClr val="tx1"/>
                </a:solidFill>
                <a:effectLst/>
                <a:latin typeface="Alexandria" pitchFamily="2" charset="-78"/>
                <a:ea typeface="Times New Roman" panose="02020603050405020304" pitchFamily="18" charset="0"/>
                <a:cs typeface="Alexandria" pitchFamily="2" charset="-78"/>
              </a:rPr>
              <a:t> الغموض، وناد</a:t>
            </a:r>
            <a:r>
              <a:rPr lang="ar-EG" sz="1600" kern="0" dirty="0">
                <a:solidFill>
                  <a:schemeClr val="tx1"/>
                </a:solidFill>
                <a:effectLst/>
                <a:latin typeface="Alexandria" pitchFamily="2" charset="-78"/>
                <a:ea typeface="Times New Roman" panose="02020603050405020304" pitchFamily="18" charset="0"/>
                <a:cs typeface="Alexandria" pitchFamily="2" charset="-78"/>
              </a:rPr>
              <a:t>راً  ما يتفق </a:t>
            </a:r>
            <a:r>
              <a:rPr lang="ar-SA" sz="1600" kern="0" dirty="0">
                <a:solidFill>
                  <a:schemeClr val="tx1"/>
                </a:solidFill>
                <a:effectLst/>
                <a:latin typeface="Alexandria" pitchFamily="2" charset="-78"/>
                <a:ea typeface="Times New Roman" panose="02020603050405020304" pitchFamily="18" charset="0"/>
                <a:cs typeface="Alexandria" pitchFamily="2" charset="-78"/>
              </a:rPr>
              <a:t>الباحثون على </a:t>
            </a:r>
            <a:r>
              <a:rPr lang="ar-EG" sz="1600" kern="0" dirty="0">
                <a:solidFill>
                  <a:schemeClr val="tx1"/>
                </a:solidFill>
                <a:effectLst/>
                <a:latin typeface="Alexandria" pitchFamily="2" charset="-78"/>
                <a:ea typeface="Times New Roman" panose="02020603050405020304" pitchFamily="18" charset="0"/>
                <a:cs typeface="Alexandria" pitchFamily="2" charset="-78"/>
              </a:rPr>
              <a:t>تحديد </a:t>
            </a:r>
            <a:r>
              <a:rPr lang="ar-SA" sz="1600" kern="0" dirty="0">
                <a:solidFill>
                  <a:schemeClr val="tx1"/>
                </a:solidFill>
                <a:effectLst/>
                <a:latin typeface="Alexandria" pitchFamily="2" charset="-78"/>
                <a:ea typeface="Times New Roman" panose="02020603050405020304" pitchFamily="18" charset="0"/>
                <a:cs typeface="Alexandria" pitchFamily="2" charset="-78"/>
              </a:rPr>
              <a:t>مفهومه. ويمكن استعراض أهم هذه التعريفات كما يلي:</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EG" sz="1600" kern="0" dirty="0">
                <a:solidFill>
                  <a:schemeClr val="tx1"/>
                </a:solidFill>
                <a:effectLst/>
                <a:latin typeface="Alexandria" pitchFamily="2" charset="-78"/>
                <a:ea typeface="Times New Roman" panose="02020603050405020304" pitchFamily="18" charset="0"/>
                <a:cs typeface="Alexandria" pitchFamily="2" charset="-78"/>
              </a:rPr>
              <a:t>1-  أنه فقدان الإحساس أو عدم قدرة الفرد على تحديد الغرض من عمله كجزء من العملية الإنتاجية ككل</a:t>
            </a:r>
            <a:r>
              <a:rPr lang="en-US" sz="1600" kern="0" dirty="0">
                <a:solidFill>
                  <a:schemeClr val="tx1"/>
                </a:solidFill>
                <a:effectLst/>
                <a:latin typeface="Alexandria" pitchFamily="2" charset="-78"/>
                <a:ea typeface="Times New Roman" panose="02020603050405020304" pitchFamily="18" charset="0"/>
                <a:cs typeface="Alexandria" pitchFamily="2" charset="-78"/>
              </a:rPr>
              <a:t>.</a:t>
            </a:r>
            <a:r>
              <a:rPr lang="ar-EG" sz="1600" kern="0" dirty="0">
                <a:solidFill>
                  <a:schemeClr val="tx1"/>
                </a:solidFill>
                <a:effectLst/>
                <a:latin typeface="Alexandria" pitchFamily="2" charset="-78"/>
                <a:ea typeface="Times New Roman" panose="02020603050405020304" pitchFamily="18" charset="0"/>
                <a:cs typeface="Alexandria" pitchFamily="2" charset="-78"/>
              </a:rPr>
              <a:t> ويمكن اعتباره أزمة تحيط الشخصية التي تقع تحت ضغط بين متطلبات الذات الداخلية أو الحقيقية و متطلبات الحياة التنظيمية الحديثة.</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EG" sz="1600" kern="0" dirty="0">
                <a:solidFill>
                  <a:schemeClr val="tx1"/>
                </a:solidFill>
                <a:effectLst/>
                <a:latin typeface="Alexandria" pitchFamily="2" charset="-78"/>
                <a:ea typeface="Times New Roman" panose="02020603050405020304" pitchFamily="18" charset="0"/>
                <a:cs typeface="Alexandria" pitchFamily="2" charset="-78"/>
              </a:rPr>
              <a:t>2- هو</a:t>
            </a:r>
            <a:r>
              <a:rPr lang="ar-SA" sz="1600" kern="0" dirty="0">
                <a:solidFill>
                  <a:schemeClr val="tx1"/>
                </a:solidFill>
                <a:effectLst/>
                <a:latin typeface="Alexandria" pitchFamily="2" charset="-78"/>
                <a:ea typeface="Times New Roman" panose="02020603050405020304" pitchFamily="18" charset="0"/>
                <a:cs typeface="Alexandria" pitchFamily="2" charset="-78"/>
              </a:rPr>
              <a:t>انفصال العامل عن عمله وأنه لم يعد جزءً من طبيعة العامل، وبالتالي لم يعد قادراً على تحقيق نفسه في العمل، وهذا الشعور اليومي يؤدي بالضرورة إلى اغتراب الفرد عن نفسه وإمكانياته الخلاقة، وعلاقاته الاجتماعية التي يستمد إنسانيته من خلالها.</a:t>
            </a: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7" y="1674544"/>
            <a:ext cx="10399946" cy="4162037"/>
          </a:xfrm>
          <a:prstGeom prst="rect">
            <a:avLst/>
          </a:prstGeom>
          <a:noFill/>
        </p:spPr>
        <p:txBody>
          <a:bodyPr wrap="square" rtlCol="0">
            <a:spAutoFit/>
          </a:bodyPr>
          <a:lstStyle/>
          <a:p>
            <a:pPr algn="justLow" rtl="1">
              <a:lnSpc>
                <a:spcPct val="150000"/>
              </a:lnSpc>
              <a:spcAft>
                <a:spcPts val="800"/>
              </a:spcAft>
            </a:pPr>
            <a:r>
              <a:rPr lang="ar-EG" sz="1800" b="1" kern="0" dirty="0">
                <a:effectLst/>
                <a:latin typeface="Alexandria" pitchFamily="2" charset="-78"/>
                <a:ea typeface="Times New Roman" panose="02020603050405020304" pitchFamily="18" charset="0"/>
                <a:cs typeface="Alexandria" pitchFamily="2" charset="-78"/>
              </a:rPr>
              <a:t>أسباب الاغتراب في العمل </a:t>
            </a:r>
          </a:p>
          <a:p>
            <a:pPr algn="justLow" rtl="1">
              <a:lnSpc>
                <a:spcPct val="150000"/>
              </a:lnSpc>
              <a:spcAft>
                <a:spcPts val="800"/>
              </a:spcAft>
            </a:pPr>
            <a:r>
              <a:rPr lang="ar-SA" sz="1800" b="1" kern="0" dirty="0">
                <a:effectLst/>
                <a:latin typeface="Alexandria" pitchFamily="2" charset="-78"/>
                <a:ea typeface="Times New Roman" panose="02020603050405020304" pitchFamily="18" charset="0"/>
                <a:cs typeface="Alexandria" pitchFamily="2" charset="-78"/>
              </a:rPr>
              <a:t>العوامل الفردية</a:t>
            </a:r>
            <a:r>
              <a:rPr lang="ar-SA" sz="1800" kern="0" dirty="0">
                <a:effectLst/>
                <a:latin typeface="Alexandria" pitchFamily="2" charset="-78"/>
                <a:ea typeface="Times New Roman" panose="02020603050405020304" pitchFamily="18" charset="0"/>
                <a:cs typeface="Alexandria" pitchFamily="2" charset="-78"/>
              </a:rPr>
              <a:t> وتنقسم إلي:</a:t>
            </a:r>
            <a:endParaRPr lang="en-GB" sz="1800" kern="100" dirty="0">
              <a:effectLst/>
              <a:latin typeface="Alexandria" pitchFamily="2" charset="-78"/>
              <a:ea typeface="Calibri" panose="020F0502020204030204" pitchFamily="34" charset="0"/>
              <a:cs typeface="Alexandria" pitchFamily="2" charset="-78"/>
            </a:endParaRPr>
          </a:p>
          <a:p>
            <a:pPr marL="36195" indent="-36195" algn="justLow" rtl="1">
              <a:lnSpc>
                <a:spcPct val="150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الخصائص الشخصية</a:t>
            </a:r>
            <a:r>
              <a:rPr lang="ar-EG" sz="1800" kern="0" dirty="0">
                <a:effectLst/>
                <a:latin typeface="Alexandria" pitchFamily="2" charset="-78"/>
                <a:ea typeface="Times New Roman" panose="02020603050405020304" pitchFamily="18" charset="0"/>
                <a:cs typeface="Alexandria" pitchFamily="2" charset="-78"/>
              </a:rPr>
              <a:t> للعامل،</a:t>
            </a:r>
            <a:r>
              <a:rPr lang="ar-SA" sz="1800" kern="0" dirty="0">
                <a:effectLst/>
                <a:latin typeface="Alexandria" pitchFamily="2" charset="-78"/>
                <a:ea typeface="Times New Roman" panose="02020603050405020304" pitchFamily="18" charset="0"/>
                <a:cs typeface="Alexandria" pitchFamily="2" charset="-78"/>
              </a:rPr>
              <a:t> ومنها: عدد سنوات الخبرة، والدخل</a:t>
            </a:r>
            <a:r>
              <a:rPr lang="ar-SA" sz="1800" b="1"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kern="0" dirty="0">
                <a:effectLst/>
                <a:latin typeface="Alexandria" pitchFamily="2" charset="-78"/>
                <a:ea typeface="Times New Roman" panose="02020603050405020304" pitchFamily="18" charset="0"/>
                <a:cs typeface="Alexandria" pitchFamily="2" charset="-78"/>
              </a:rPr>
              <a:t>- اتجاهات العاملين، ومنها: الشعور بفقدان الألفة داخل وخارج محيط العمل، والشعور بعدم القدرة في التعبير عن النفس في العمل، والشعور بالإرهاق واختلال التوازن.</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fontAlgn="base">
              <a:lnSpc>
                <a:spcPct val="150000"/>
              </a:lnSpc>
              <a:spcAft>
                <a:spcPts val="800"/>
              </a:spcAft>
            </a:pPr>
            <a:r>
              <a:rPr lang="ar-SA" sz="1800" b="1" kern="0" dirty="0">
                <a:solidFill>
                  <a:srgbClr val="000000"/>
                </a:solidFill>
                <a:effectLst/>
                <a:latin typeface="Alexandria" pitchFamily="2" charset="-78"/>
                <a:ea typeface="Times New Roman" panose="02020603050405020304" pitchFamily="18" charset="0"/>
                <a:cs typeface="Alexandria" pitchFamily="2" charset="-78"/>
              </a:rPr>
              <a:t>العوامل التنظيمية</a:t>
            </a:r>
            <a:r>
              <a:rPr lang="ar-SA" sz="1800" kern="0" dirty="0">
                <a:solidFill>
                  <a:srgbClr val="000000"/>
                </a:solidFill>
                <a:effectLst/>
                <a:latin typeface="Alexandria" pitchFamily="2" charset="-78"/>
                <a:ea typeface="Times New Roman" panose="02020603050405020304" pitchFamily="18" charset="0"/>
                <a:cs typeface="Alexandria" pitchFamily="2" charset="-78"/>
              </a:rPr>
              <a:t>: ومنها: </a:t>
            </a:r>
            <a:r>
              <a:rPr lang="ar-EG" sz="1800" kern="0" dirty="0">
                <a:solidFill>
                  <a:srgbClr val="000000"/>
                </a:solidFill>
                <a:effectLst/>
                <a:latin typeface="Alexandria" pitchFamily="2" charset="-78"/>
                <a:ea typeface="Times New Roman" panose="02020603050405020304" pitchFamily="18" charset="0"/>
                <a:cs typeface="Alexandria" pitchFamily="2" charset="-78"/>
              </a:rPr>
              <a:t>طبيعة العمل</a:t>
            </a:r>
            <a:r>
              <a:rPr lang="ar-SA" sz="1800" kern="0" dirty="0">
                <a:solidFill>
                  <a:srgbClr val="000000"/>
                </a:solidFill>
                <a:effectLst/>
                <a:latin typeface="Alexandria" pitchFamily="2" charset="-78"/>
                <a:ea typeface="Times New Roman" panose="02020603050405020304" pitchFamily="18" charset="0"/>
                <a:cs typeface="Alexandria" pitchFamily="2" charset="-78"/>
              </a:rPr>
              <a:t>، وانخفاض أو عدم مشاركة العاملين في صنع القرار، </a:t>
            </a:r>
            <a:r>
              <a:rPr lang="ar-EG" sz="1800" kern="0" dirty="0">
                <a:solidFill>
                  <a:srgbClr val="000000"/>
                </a:solidFill>
                <a:effectLst/>
                <a:latin typeface="Alexandria" pitchFamily="2" charset="-78"/>
                <a:ea typeface="Times New Roman" panose="02020603050405020304" pitchFamily="18" charset="0"/>
                <a:cs typeface="Alexandria" pitchFamily="2" charset="-78"/>
              </a:rPr>
              <a:t>ونوع القيادة ونمط سلوك القائد، و</a:t>
            </a:r>
            <a:r>
              <a:rPr lang="ar-SA" sz="1800" kern="0" dirty="0">
                <a:solidFill>
                  <a:srgbClr val="000000"/>
                </a:solidFill>
                <a:effectLst/>
                <a:latin typeface="Alexandria" pitchFamily="2" charset="-78"/>
                <a:ea typeface="Times New Roman" panose="02020603050405020304" pitchFamily="18" charset="0"/>
                <a:cs typeface="Alexandria" pitchFamily="2" charset="-78"/>
              </a:rPr>
              <a:t>ضعف وقصور نظام الاتصال بالمنظمة، وضغوط العمل، و</a:t>
            </a:r>
            <a:r>
              <a:rPr lang="ar-EG" sz="1800" kern="0" dirty="0">
                <a:solidFill>
                  <a:srgbClr val="000000"/>
                </a:solidFill>
                <a:effectLst/>
                <a:latin typeface="Alexandria" pitchFamily="2" charset="-78"/>
                <a:ea typeface="Times New Roman" panose="02020603050405020304" pitchFamily="18" charset="0"/>
                <a:cs typeface="Alexandria" pitchFamily="2" charset="-78"/>
              </a:rPr>
              <a:t>السياسات التنظيمية  كطول الوقت المخصص للعمل </a:t>
            </a:r>
            <a:endParaRPr lang="en-GB" sz="1800" kern="100" dirty="0">
              <a:effectLst/>
              <a:latin typeface="Alexandria" pitchFamily="2" charset="-78"/>
              <a:ea typeface="Calibri" panose="020F0502020204030204" pitchFamily="34"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1" y="1674544"/>
            <a:ext cx="10360691" cy="4122411"/>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73685" indent="-273685" algn="justLow" rtl="1">
              <a:lnSpc>
                <a:spcPct val="150000"/>
              </a:lnSpc>
              <a:spcAft>
                <a:spcPts val="800"/>
              </a:spcAft>
            </a:pPr>
            <a:r>
              <a:rPr lang="ar-EG" sz="2000" b="1" kern="0" dirty="0">
                <a:solidFill>
                  <a:srgbClr val="000000"/>
                </a:solidFill>
                <a:effectLst/>
                <a:latin typeface="Alexandria" pitchFamily="2" charset="-78"/>
                <a:ea typeface="Times New Roman" panose="02020603050405020304" pitchFamily="18" charset="0"/>
                <a:cs typeface="Alexandria" pitchFamily="2" charset="-78"/>
              </a:rPr>
              <a:t>أبعاد الاغتراب في العمل </a:t>
            </a:r>
          </a:p>
          <a:p>
            <a:pPr marL="273685" indent="-273685" algn="justLow" rtl="1">
              <a:lnSpc>
                <a:spcPct val="150000"/>
              </a:lnSpc>
              <a:spcAft>
                <a:spcPts val="80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 البُعد الأول: فقدان السيطرة أو انعدام القدرة أو العجز</a:t>
            </a:r>
            <a:r>
              <a:rPr lang="ar-EG" sz="1800" kern="0" dirty="0">
                <a:solidFill>
                  <a:srgbClr val="000000"/>
                </a:solidFill>
                <a:effectLst/>
                <a:latin typeface="Alexandria" pitchFamily="2" charset="-78"/>
                <a:ea typeface="Times New Roman" panose="02020603050405020304" pitchFamily="18" charset="0"/>
                <a:cs typeface="Alexandria" pitchFamily="2" charset="-78"/>
              </a:rPr>
              <a:t>:</a:t>
            </a:r>
            <a:r>
              <a:rPr lang="ar-EG" sz="1800" b="1"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ويشير إلي </a:t>
            </a:r>
            <a:r>
              <a:rPr lang="ar-EG" sz="1800" kern="0" dirty="0">
                <a:solidFill>
                  <a:srgbClr val="000000"/>
                </a:solidFill>
                <a:effectLst/>
                <a:latin typeface="Alexandria" pitchFamily="2" charset="-78"/>
                <a:ea typeface="Times New Roman" panose="02020603050405020304" pitchFamily="18" charset="0"/>
                <a:cs typeface="Alexandria" pitchFamily="2" charset="-78"/>
              </a:rPr>
              <a:t>غياب السيطرة على</a:t>
            </a:r>
            <a:r>
              <a:rPr lang="ar-SA" sz="1800" kern="0" dirty="0">
                <a:solidFill>
                  <a:srgbClr val="000000"/>
                </a:solidFill>
                <a:effectLst/>
                <a:latin typeface="Alexandria" pitchFamily="2" charset="-78"/>
                <a:ea typeface="Times New Roman" panose="02020603050405020304" pitchFamily="18" charset="0"/>
                <a:cs typeface="Alexandria" pitchFamily="2" charset="-78"/>
              </a:rPr>
              <a:t> الأحداث وعدم </a:t>
            </a:r>
            <a:r>
              <a:rPr lang="ar-EG" sz="1800" kern="0" dirty="0">
                <a:solidFill>
                  <a:srgbClr val="000000"/>
                </a:solidFill>
                <a:effectLst/>
                <a:latin typeface="Alexandria" pitchFamily="2" charset="-78"/>
                <a:ea typeface="Times New Roman" panose="02020603050405020304" pitchFamily="18" charset="0"/>
                <a:cs typeface="Alexandria" pitchFamily="2" charset="-78"/>
              </a:rPr>
              <a:t>قدرة </a:t>
            </a:r>
            <a:r>
              <a:rPr lang="ar-SA" sz="1800" kern="0" dirty="0">
                <a:solidFill>
                  <a:srgbClr val="000000"/>
                </a:solidFill>
                <a:effectLst/>
                <a:latin typeface="Alexandria" pitchFamily="2" charset="-78"/>
                <a:ea typeface="Times New Roman" panose="02020603050405020304" pitchFamily="18" charset="0"/>
                <a:cs typeface="Alexandria" pitchFamily="2" charset="-78"/>
              </a:rPr>
              <a:t>العامل عل</a:t>
            </a:r>
            <a:r>
              <a:rPr lang="ar-EG" sz="1800" kern="0" dirty="0">
                <a:solidFill>
                  <a:srgbClr val="000000"/>
                </a:solidFill>
                <a:effectLst/>
                <a:latin typeface="Alexandria" pitchFamily="2" charset="-78"/>
                <a:ea typeface="Times New Roman" panose="02020603050405020304" pitchFamily="18" charset="0"/>
                <a:cs typeface="Alexandria" pitchFamily="2" charset="-78"/>
              </a:rPr>
              <a:t>ي</a:t>
            </a:r>
            <a:r>
              <a:rPr lang="ar-SA" sz="1800" kern="0" dirty="0">
                <a:solidFill>
                  <a:srgbClr val="000000"/>
                </a:solidFill>
                <a:effectLst/>
                <a:latin typeface="Alexandria" pitchFamily="2" charset="-78"/>
                <a:ea typeface="Times New Roman" panose="02020603050405020304" pitchFamily="18" charset="0"/>
                <a:cs typeface="Alexandria" pitchFamily="2" charset="-78"/>
              </a:rPr>
              <a:t> التحكم في العمليات أو الإجراءات </a:t>
            </a:r>
            <a:r>
              <a:rPr lang="ar-EG" sz="1800"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 البُعد الثاني: </a:t>
            </a:r>
            <a:r>
              <a:rPr lang="ar-EG" sz="1800" kern="0" dirty="0">
                <a:solidFill>
                  <a:srgbClr val="000000"/>
                </a:solidFill>
                <a:effectLst/>
                <a:latin typeface="Alexandria" pitchFamily="2" charset="-78"/>
                <a:ea typeface="Times New Roman" panose="02020603050405020304" pitchFamily="18" charset="0"/>
                <a:cs typeface="Alexandria" pitchFamily="2" charset="-78"/>
              </a:rPr>
              <a:t>فقدان القيمة أو</a:t>
            </a:r>
            <a:r>
              <a:rPr lang="ar-SA" sz="1800" kern="0" dirty="0">
                <a:solidFill>
                  <a:srgbClr val="000000"/>
                </a:solidFill>
                <a:effectLst/>
                <a:latin typeface="Alexandria" pitchFamily="2" charset="-78"/>
                <a:ea typeface="Times New Roman" panose="02020603050405020304" pitchFamily="18" charset="0"/>
                <a:cs typeface="Alexandria" pitchFamily="2" charset="-78"/>
              </a:rPr>
              <a:t> فقدان المعني </a:t>
            </a:r>
            <a:r>
              <a:rPr lang="en-US" sz="1800" kern="0" dirty="0">
                <a:solidFill>
                  <a:srgbClr val="000000"/>
                </a:solidFill>
                <a:effectLst/>
                <a:latin typeface="Alexandria" pitchFamily="2" charset="-78"/>
                <a:ea typeface="Times New Roman" panose="02020603050405020304" pitchFamily="18" charset="0"/>
                <a:cs typeface="Alexandria" pitchFamily="2" charset="-78"/>
              </a:rPr>
              <a:t>""</a:t>
            </a:r>
            <a:r>
              <a:rPr lang="ar-SA" sz="1800" b="1" kern="0" dirty="0">
                <a:solidFill>
                  <a:srgbClr val="000000"/>
                </a:solidFill>
                <a:effectLst/>
                <a:latin typeface="Alexandria" pitchFamily="2" charset="-78"/>
                <a:ea typeface="Times New Roman" panose="02020603050405020304" pitchFamily="18" charset="0"/>
                <a:cs typeface="Alexandria" pitchFamily="2" charset="-78"/>
              </a:rPr>
              <a:t>:</a:t>
            </a:r>
            <a:r>
              <a:rPr lang="ar-SA" sz="1800" kern="0" dirty="0">
                <a:solidFill>
                  <a:srgbClr val="000000"/>
                </a:solidFill>
                <a:effectLst/>
                <a:latin typeface="Alexandria" pitchFamily="2" charset="-78"/>
                <a:ea typeface="Times New Roman" panose="02020603050405020304" pitchFamily="18" charset="0"/>
                <a:cs typeface="Alexandria" pitchFamily="2" charset="-78"/>
              </a:rPr>
              <a:t> ويعبر عن عدم قدرة العامل على فهم ما يدور حوله من فعاليات تنظيمية وعلاقة ما يكلف القيام به من مهام بأهداف المنظمة التي يعمل بها</a:t>
            </a:r>
            <a:r>
              <a:rPr lang="ar-EG" sz="1800" kern="0" dirty="0">
                <a:solidFill>
                  <a:srgbClr val="000000"/>
                </a:solidFill>
                <a:effectLst/>
                <a:latin typeface="Alexandria" pitchFamily="2" charset="-78"/>
                <a:ea typeface="Times New Roman" panose="02020603050405020304" pitchFamily="18" charset="0"/>
                <a:cs typeface="Alexandria" pitchFamily="2" charset="-78"/>
              </a:rPr>
              <a:t>؛ مع اعتقاده بأن</a:t>
            </a:r>
            <a:r>
              <a:rPr lang="ar-SA" sz="1800" kern="0" dirty="0">
                <a:solidFill>
                  <a:srgbClr val="000000"/>
                </a:solidFill>
                <a:effectLst/>
                <a:latin typeface="Alexandria" pitchFamily="2" charset="-78"/>
                <a:ea typeface="Times New Roman" panose="02020603050405020304" pitchFamily="18" charset="0"/>
                <a:cs typeface="Alexandria" pitchFamily="2" charset="-78"/>
              </a:rPr>
              <a:t> ليس لديه دوراً هاماً في أنشطة العمل</a:t>
            </a:r>
            <a:r>
              <a:rPr lang="ar-EG" sz="1800"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البُعد الثالث: انعدام المعايير أو المعيارية </a:t>
            </a:r>
            <a:r>
              <a:rPr lang="en-US" sz="1800" kern="0" dirty="0">
                <a:effectLst/>
                <a:latin typeface="Alexandria" pitchFamily="2" charset="-78"/>
                <a:ea typeface="Times New Roman" panose="02020603050405020304" pitchFamily="18" charset="0"/>
                <a:cs typeface="Alexandria" pitchFamily="2" charset="-78"/>
              </a:rPr>
              <a:t>"</a:t>
            </a:r>
            <a:r>
              <a:rPr lang="ar-SA" sz="1800" kern="0" dirty="0">
                <a:effectLst/>
                <a:latin typeface="Alexandria" pitchFamily="2" charset="-78"/>
                <a:ea typeface="Times New Roman" panose="02020603050405020304" pitchFamily="18" charset="0"/>
                <a:cs typeface="Alexandria" pitchFamily="2" charset="-78"/>
              </a:rPr>
              <a:t>: وهو حالة لا </a:t>
            </a:r>
            <a:r>
              <a:rPr lang="ar-EG" sz="1800" kern="0" dirty="0">
                <a:effectLst/>
                <a:latin typeface="Alexandria" pitchFamily="2" charset="-78"/>
                <a:ea typeface="Times New Roman" panose="02020603050405020304" pitchFamily="18" charset="0"/>
                <a:cs typeface="Alexandria" pitchFamily="2" charset="-78"/>
              </a:rPr>
              <a:t>يلتزم فيها </a:t>
            </a:r>
            <a:r>
              <a:rPr lang="ar-SA" sz="1800" kern="0" dirty="0">
                <a:effectLst/>
                <a:latin typeface="Alexandria" pitchFamily="2" charset="-78"/>
                <a:ea typeface="Times New Roman" panose="02020603050405020304" pitchFamily="18" charset="0"/>
                <a:cs typeface="Alexandria" pitchFamily="2" charset="-78"/>
              </a:rPr>
              <a:t>الفرد بمعايير المجتمع </a:t>
            </a:r>
            <a:r>
              <a:rPr lang="ar-EG" sz="1800" kern="0" dirty="0">
                <a:effectLst/>
                <a:latin typeface="Alexandria" pitchFamily="2" charset="-78"/>
                <a:ea typeface="Times New Roman" panose="02020603050405020304" pitchFamily="18" charset="0"/>
                <a:cs typeface="Alexandria" pitchFamily="2" charset="-78"/>
              </a:rPr>
              <a:t>وقيمه ويسعى  لتحقيق </a:t>
            </a:r>
            <a:r>
              <a:rPr lang="ar-SA" sz="1800" kern="0" dirty="0">
                <a:effectLst/>
                <a:latin typeface="Alexandria" pitchFamily="2" charset="-78"/>
                <a:ea typeface="Times New Roman" panose="02020603050405020304" pitchFamily="18" charset="0"/>
                <a:cs typeface="Alexandria" pitchFamily="2" charset="-78"/>
              </a:rPr>
              <a:t>أهدافه</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57184" y="2290618"/>
            <a:ext cx="10381871" cy="3415679"/>
          </a:xfrm>
          <a:prstGeom prst="rect">
            <a:avLst/>
          </a:prstGeom>
          <a:noFill/>
        </p:spPr>
        <p:txBody>
          <a:bodyPr wrap="square" rtlCol="0">
            <a:spAutoFit/>
          </a:bodyPr>
          <a:lstStyle/>
          <a:p>
            <a:pPr marL="273685" indent="-273685" algn="justLow" rtl="1">
              <a:lnSpc>
                <a:spcPct val="150000"/>
              </a:lnSpc>
              <a:spcAft>
                <a:spcPts val="800"/>
              </a:spcAft>
            </a:pPr>
            <a:r>
              <a:rPr lang="ar-EG" sz="1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1400" kern="0" dirty="0">
                <a:solidFill>
                  <a:srgbClr val="000000"/>
                </a:solidFill>
                <a:effectLst/>
                <a:latin typeface="Alexandria" pitchFamily="2" charset="-78"/>
                <a:ea typeface="Times New Roman" panose="02020603050405020304" pitchFamily="18" charset="0"/>
                <a:cs typeface="Alexandria" pitchFamily="2" charset="-78"/>
              </a:rPr>
              <a:t>البُعد الرابع: ا</a:t>
            </a:r>
            <a:r>
              <a:rPr lang="ar-SA" sz="1400" kern="0" dirty="0">
                <a:solidFill>
                  <a:srgbClr val="000000"/>
                </a:solidFill>
                <a:effectLst/>
                <a:latin typeface="Alexandria" pitchFamily="2" charset="-78"/>
                <a:ea typeface="Times New Roman" panose="02020603050405020304" pitchFamily="18" charset="0"/>
                <a:cs typeface="Alexandria" pitchFamily="2" charset="-78"/>
              </a:rPr>
              <a:t>لعزلة الاجتماعية</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r>
              <a:rPr lang="ar-SA" sz="1400" kern="0" dirty="0">
                <a:solidFill>
                  <a:srgbClr val="000000"/>
                </a:solidFill>
                <a:effectLst/>
                <a:latin typeface="Alexandria" pitchFamily="2" charset="-78"/>
                <a:ea typeface="Times New Roman" panose="02020603050405020304" pitchFamily="18" charset="0"/>
                <a:cs typeface="Alexandria" pitchFamily="2" charset="-78"/>
              </a:rPr>
              <a:t> وهي الحالة التي لا يعطي فيها الفرد قيمة للمعتقدات أو الأهداف التي تعتبر إلى حد كبير ذات قيمة من قبل المجتمع أو المنظمة؛ </a:t>
            </a:r>
            <a:r>
              <a:rPr lang="ar-EG" sz="1400" kern="0" dirty="0">
                <a:solidFill>
                  <a:srgbClr val="000000"/>
                </a:solidFill>
                <a:effectLst/>
                <a:latin typeface="Alexandria" pitchFamily="2" charset="-78"/>
                <a:ea typeface="Times New Roman" panose="02020603050405020304" pitchFamily="18" charset="0"/>
                <a:cs typeface="Alexandria" pitchFamily="2" charset="-78"/>
              </a:rPr>
              <a:t>فهو</a:t>
            </a:r>
            <a:r>
              <a:rPr lang="ar-SA" sz="1400" kern="0" dirty="0">
                <a:solidFill>
                  <a:srgbClr val="000000"/>
                </a:solidFill>
                <a:effectLst/>
                <a:latin typeface="Alexandria" pitchFamily="2" charset="-78"/>
                <a:ea typeface="Times New Roman" panose="02020603050405020304" pitchFamily="18" charset="0"/>
                <a:cs typeface="Alexandria" pitchFamily="2" charset="-78"/>
              </a:rPr>
              <a:t> يبعد بعواطفه عن المنظمة وغيره من العاملين.</a:t>
            </a:r>
            <a:endParaRPr lang="en-GB" sz="14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البُعد الخامس: اغتراب الذات</a:t>
            </a:r>
            <a:r>
              <a:rPr lang="en-US" sz="1400" kern="0" dirty="0">
                <a:solidFill>
                  <a:srgbClr val="000000"/>
                </a:solidFill>
                <a:effectLst/>
                <a:latin typeface="Alexandria" pitchFamily="2" charset="-78"/>
                <a:ea typeface="Times New Roman" panose="02020603050405020304" pitchFamily="18" charset="0"/>
                <a:cs typeface="Alexandria" pitchFamily="2" charset="-78"/>
              </a:rPr>
              <a:t>"</a:t>
            </a:r>
            <a:r>
              <a:rPr lang="ar-SA" sz="1400" kern="0" dirty="0">
                <a:solidFill>
                  <a:srgbClr val="000000"/>
                </a:solidFill>
                <a:effectLst/>
                <a:latin typeface="Alexandria" pitchFamily="2" charset="-78"/>
                <a:ea typeface="Times New Roman" panose="02020603050405020304" pitchFamily="18" charset="0"/>
                <a:cs typeface="Alexandria" pitchFamily="2" charset="-78"/>
              </a:rPr>
              <a:t>: و هو الحالة التي يقوم فيها الفرد بأعمال لتكون أداة أو وسيله للرضا الصادر عنه بدلاَ من رضاه الذاتي أو الرضا الذي يمتلكه فعلاً</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r>
              <a:rPr lang="ar-SA" sz="1400" kern="0" dirty="0">
                <a:solidFill>
                  <a:srgbClr val="000000"/>
                </a:solidFill>
                <a:effectLst/>
                <a:latin typeface="Alexandria" pitchFamily="2" charset="-78"/>
                <a:ea typeface="Times New Roman" panose="02020603050405020304" pitchFamily="18" charset="0"/>
                <a:cs typeface="Alexandria" pitchFamily="2" charset="-78"/>
              </a:rPr>
              <a:t> وذلك بسبب شعوره بأن العمل لا يمثل مصدر الرضا الحقيقي أو الإشباع النفسي له </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وبالرغم من تعدد مصادر الشعور بالاغتراب في العمل فإن نتائجها تكاد تكون متشابهة ولها تأثير سلبي علي مستويين هما: </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Low" rtl="1">
              <a:lnSpc>
                <a:spcPct val="150000"/>
              </a:lnSpc>
              <a:spcAft>
                <a:spcPts val="800"/>
              </a:spcAft>
            </a:pPr>
            <a:r>
              <a:rPr lang="ar-SA" sz="1400" b="1" kern="0" dirty="0">
                <a:solidFill>
                  <a:srgbClr val="000000"/>
                </a:solidFill>
                <a:effectLst/>
                <a:latin typeface="Alexandria" pitchFamily="2" charset="-78"/>
                <a:ea typeface="Times New Roman" panose="02020603050405020304" pitchFamily="18" charset="0"/>
                <a:cs typeface="Alexandria" pitchFamily="2" charset="-78"/>
              </a:rPr>
              <a:t>أولاً</a:t>
            </a:r>
            <a:r>
              <a:rPr lang="ar-SA" sz="1400" kern="0" dirty="0">
                <a:solidFill>
                  <a:srgbClr val="000000"/>
                </a:solidFill>
                <a:effectLst/>
                <a:latin typeface="Alexandria" pitchFamily="2" charset="-78"/>
                <a:ea typeface="Times New Roman" panose="02020603050405020304" pitchFamily="18" charset="0"/>
                <a:cs typeface="Alexandria" pitchFamily="2" charset="-78"/>
              </a:rPr>
              <a:t>- </a:t>
            </a:r>
            <a:r>
              <a:rPr lang="ar-EG" sz="1400" kern="0" dirty="0">
                <a:solidFill>
                  <a:srgbClr val="000000"/>
                </a:solidFill>
                <a:effectLst/>
                <a:latin typeface="Alexandria" pitchFamily="2" charset="-78"/>
                <a:ea typeface="Times New Roman" panose="02020603050405020304" pitchFamily="18" charset="0"/>
                <a:cs typeface="Alexandria" pitchFamily="2" charset="-78"/>
              </a:rPr>
              <a:t>على العامل </a:t>
            </a:r>
            <a:r>
              <a:rPr lang="ar-SA" sz="1400" kern="0" dirty="0">
                <a:solidFill>
                  <a:srgbClr val="000000"/>
                </a:solidFill>
                <a:effectLst/>
                <a:latin typeface="Alexandria" pitchFamily="2" charset="-78"/>
                <a:ea typeface="Times New Roman" panose="02020603050405020304" pitchFamily="18" charset="0"/>
                <a:cs typeface="Alexandria" pitchFamily="2" charset="-78"/>
              </a:rPr>
              <a:t>، ومنها أن يصبح أكثر عرضة: </a:t>
            </a:r>
            <a:r>
              <a:rPr lang="ar-SA" sz="1400" kern="0" dirty="0" err="1">
                <a:solidFill>
                  <a:srgbClr val="000000"/>
                </a:solidFill>
                <a:effectLst/>
                <a:latin typeface="Alexandria" pitchFamily="2" charset="-78"/>
                <a:ea typeface="Times New Roman" panose="02020603050405020304" pitchFamily="18" charset="0"/>
                <a:cs typeface="Alexandria" pitchFamily="2" charset="-78"/>
              </a:rPr>
              <a:t>لل</a:t>
            </a:r>
            <a:r>
              <a:rPr lang="ar-EG" sz="1400" kern="0" dirty="0">
                <a:solidFill>
                  <a:srgbClr val="000000"/>
                </a:solidFill>
                <a:effectLst/>
                <a:latin typeface="Alexandria" pitchFamily="2" charset="-78"/>
                <a:ea typeface="Times New Roman" panose="02020603050405020304" pitchFamily="18" charset="0"/>
                <a:cs typeface="Alexandria" pitchFamily="2" charset="-78"/>
              </a:rPr>
              <a:t>عنف والاعتداء والعدوان </a:t>
            </a:r>
            <a:r>
              <a:rPr lang="ar-SA" sz="1400" kern="0" dirty="0">
                <a:solidFill>
                  <a:srgbClr val="000000"/>
                </a:solidFill>
                <a:effectLst/>
                <a:latin typeface="Alexandria" pitchFamily="2" charset="-78"/>
                <a:ea typeface="Times New Roman" panose="02020603050405020304" pitchFamily="18" charset="0"/>
                <a:cs typeface="Alexandria" pitchFamily="2" charset="-78"/>
              </a:rPr>
              <a:t>بكافة أشكاله؛ </a:t>
            </a:r>
            <a:r>
              <a:rPr lang="ar-EG" sz="1400" kern="0" dirty="0">
                <a:solidFill>
                  <a:srgbClr val="000000"/>
                </a:solidFill>
                <a:effectLst/>
                <a:latin typeface="Alexandria" pitchFamily="2" charset="-78"/>
                <a:ea typeface="Times New Roman" panose="02020603050405020304" pitchFamily="18" charset="0"/>
                <a:cs typeface="Alexandria" pitchFamily="2" charset="-78"/>
              </a:rPr>
              <a:t>والعديد من أشكال الأمراض النفسية مثل القلق والاكتئاب، و</a:t>
            </a:r>
            <a:r>
              <a:rPr lang="ar-SA" sz="1400" kern="0" dirty="0">
                <a:solidFill>
                  <a:srgbClr val="000000"/>
                </a:solidFill>
                <a:effectLst/>
                <a:latin typeface="Alexandria" pitchFamily="2" charset="-78"/>
                <a:ea typeface="Times New Roman" panose="02020603050405020304" pitchFamily="18" charset="0"/>
                <a:cs typeface="Alexandria" pitchFamily="2" charset="-78"/>
              </a:rPr>
              <a:t>زيادة مشاعر الاحتراق النفسي والذاتي</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p>
          <a:p>
            <a:pPr indent="457200" algn="justLow"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b="1" kern="0" dirty="0">
                <a:solidFill>
                  <a:srgbClr val="000000"/>
                </a:solidFill>
                <a:effectLst/>
                <a:latin typeface="Alexandria" pitchFamily="2" charset="-78"/>
                <a:ea typeface="Times New Roman" panose="02020603050405020304" pitchFamily="18" charset="0"/>
                <a:cs typeface="Alexandria" pitchFamily="2" charset="-78"/>
              </a:rPr>
              <a:t>ثانياً</a:t>
            </a:r>
            <a:r>
              <a:rPr lang="ar-SA" sz="1400" kern="0" dirty="0">
                <a:solidFill>
                  <a:srgbClr val="000000"/>
                </a:solidFill>
                <a:effectLst/>
                <a:latin typeface="Alexandria" pitchFamily="2" charset="-78"/>
                <a:ea typeface="Times New Roman" panose="02020603050405020304" pitchFamily="18" charset="0"/>
                <a:cs typeface="Alexandria" pitchFamily="2" charset="-78"/>
              </a:rPr>
              <a:t>- علي المنظمة ومنها: انخفاض الرضا الوظيفي، وانخفاض الأداء</a:t>
            </a: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و</a:t>
            </a:r>
            <a:r>
              <a:rPr lang="ar-EG" sz="1400" kern="0" dirty="0">
                <a:solidFill>
                  <a:srgbClr val="000000"/>
                </a:solidFill>
                <a:effectLst/>
                <a:latin typeface="Alexandria" pitchFamily="2" charset="-78"/>
                <a:ea typeface="Times New Roman" panose="02020603050405020304" pitchFamily="18" charset="0"/>
                <a:cs typeface="Alexandria" pitchFamily="2" charset="-78"/>
              </a:rPr>
              <a:t>انخفاض الإنتاجية، و</a:t>
            </a:r>
            <a:r>
              <a:rPr lang="ar-SA" sz="1400" kern="0" dirty="0">
                <a:solidFill>
                  <a:srgbClr val="000000"/>
                </a:solidFill>
                <a:effectLst/>
                <a:latin typeface="Alexandria" pitchFamily="2" charset="-78"/>
                <a:ea typeface="Times New Roman" panose="02020603050405020304" pitchFamily="18" charset="0"/>
                <a:cs typeface="Alexandria" pitchFamily="2" charset="-78"/>
              </a:rPr>
              <a:t>ارتفاع </a:t>
            </a:r>
            <a:r>
              <a:rPr lang="ar-EG" sz="1400" kern="0" dirty="0">
                <a:solidFill>
                  <a:srgbClr val="000000"/>
                </a:solidFill>
                <a:effectLst/>
                <a:latin typeface="Alexandria" pitchFamily="2" charset="-78"/>
                <a:ea typeface="Times New Roman" panose="02020603050405020304" pitchFamily="18" charset="0"/>
                <a:cs typeface="Alexandria" pitchFamily="2" charset="-78"/>
              </a:rPr>
              <a:t>معدلات </a:t>
            </a:r>
            <a:r>
              <a:rPr lang="ar-SA" sz="1400" kern="0" dirty="0">
                <a:solidFill>
                  <a:srgbClr val="000000"/>
                </a:solidFill>
                <a:effectLst/>
                <a:latin typeface="Alexandria" pitchFamily="2" charset="-78"/>
                <a:ea typeface="Times New Roman" panose="02020603050405020304" pitchFamily="18" charset="0"/>
                <a:cs typeface="Alexandria" pitchFamily="2" charset="-78"/>
              </a:rPr>
              <a:t>الغياب عن العمل، وارتفاع معدلات السلوكيات المؤذية أو الضارة</a:t>
            </a:r>
            <a:r>
              <a:rPr lang="ar-EG" sz="1400" kern="0" dirty="0">
                <a:solidFill>
                  <a:srgbClr val="000000"/>
                </a:solidFill>
                <a:effectLst/>
                <a:latin typeface="Alexandria" pitchFamily="2" charset="-78"/>
                <a:ea typeface="Times New Roman" panose="02020603050405020304" pitchFamily="18" charset="0"/>
                <a:cs typeface="Alexandria" pitchFamily="2" charset="-78"/>
              </a:rPr>
              <a:t> أو الانحرافية</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89638" y="1885072"/>
            <a:ext cx="10453255" cy="3472104"/>
          </a:xfrm>
          <a:prstGeom prst="rect">
            <a:avLst/>
          </a:prstGeom>
          <a:noFill/>
        </p:spPr>
        <p:txBody>
          <a:bodyPr wrap="square" rtlCol="0">
            <a:spAutoFit/>
          </a:bodyPr>
          <a:lstStyle/>
          <a:p>
            <a:pPr algn="r" rtl="1">
              <a:lnSpc>
                <a:spcPct val="150000"/>
              </a:lnSpc>
              <a:spcBef>
                <a:spcPts val="300"/>
              </a:spcBef>
              <a:spcAft>
                <a:spcPts val="800"/>
              </a:spcAft>
            </a:pPr>
            <a:r>
              <a:rPr lang="ar-SA" b="1" kern="0" dirty="0">
                <a:effectLst/>
                <a:latin typeface="Alexandria" pitchFamily="2" charset="-78"/>
                <a:ea typeface="Times New Roman" panose="02020603050405020304" pitchFamily="18" charset="0"/>
                <a:cs typeface="Alexandria" pitchFamily="2" charset="-78"/>
              </a:rPr>
              <a:t>العلاقة بين القيادة الأخلاقية والاغتراب في العمل.</a:t>
            </a:r>
            <a:endParaRPr lang="en-GB"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kern="0" dirty="0">
                <a:effectLst/>
                <a:latin typeface="Alexandria" pitchFamily="2" charset="-78"/>
                <a:ea typeface="Times New Roman" panose="02020603050405020304" pitchFamily="18" charset="0"/>
                <a:cs typeface="Alexandria" pitchFamily="2" charset="-78"/>
              </a:rPr>
              <a:t>وعن علاقة القيادة الأخلاقية بالاغتراب في العمل يمكن القول بأن الأسلوب القيادي للمدير له انعكاسات كبيرة في الحد من السلوكيات المقاومة للعمل؛ حيث تمثل القيادة التنظيمية فن التأثير في العاملين لتغيير مواقفهم، وسلوكياتهم، ومعتقداتهم لتحقيق الأهداف التنظيمية؛ وقد أجمع الباحثون حول الاعتراف بالقيادة عبر العصور كوسيلة رئيسية للتأثير علي سلوك الآخرين</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فنمط القيادة الذي يتبعه الرئيس مع مرؤوسيه يؤثر في سلوك العاملين، فمثلاً القيادة الديمقراطية التي تسمح بالمشاركة في اتخاذ القرارات تقلل من مشاعر الاغتراب في العمل</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وتشير الدراسات إلي أن القيادة الأخلاقية تمنع وقوع الاغتراب</a:t>
            </a:r>
            <a:r>
              <a:rPr lang="ar-EG" kern="0" dirty="0">
                <a:effectLst/>
                <a:latin typeface="Alexandria" pitchFamily="2" charset="-78"/>
                <a:ea typeface="Times New Roman" panose="02020603050405020304" pitchFamily="18" charset="0"/>
                <a:cs typeface="Alexandria" pitchFamily="2" charset="-78"/>
              </a:rPr>
              <a:t> وأن هذا النمط القيادي قادر علي حل مشكلة ظاهرة الاغتراب في العمل</a:t>
            </a:r>
            <a:r>
              <a:rPr lang="en-GB" b="0" i="0" dirty="0">
                <a:solidFill>
                  <a:srgbClr val="000000"/>
                </a:solidFill>
                <a:effectLst/>
                <a:latin typeface="Alexandria" pitchFamily="2" charset="-78"/>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24034" y="2430634"/>
            <a:ext cx="9882511" cy="2707280"/>
          </a:xfrm>
          <a:prstGeom prst="rect">
            <a:avLst/>
          </a:prstGeom>
          <a:noFill/>
        </p:spPr>
        <p:txBody>
          <a:bodyPr wrap="square" rtlCol="0">
            <a:spAutoFit/>
          </a:bodyPr>
          <a:lstStyle/>
          <a:p>
            <a:pPr algn="just" rtl="1">
              <a:lnSpc>
                <a:spcPct val="107000"/>
              </a:lnSpc>
              <a:spcAft>
                <a:spcPts val="800"/>
              </a:spcAft>
            </a:pPr>
            <a:r>
              <a:rPr lang="ar-SA" b="1" kern="0" dirty="0">
                <a:effectLst/>
                <a:latin typeface="Alexandria" pitchFamily="2" charset="-78"/>
                <a:ea typeface="Times New Roman" panose="02020603050405020304" pitchFamily="18" charset="0"/>
                <a:cs typeface="Alexandria" pitchFamily="2" charset="-78"/>
              </a:rPr>
              <a:t>مفهوم أخلاقيات الأعمال وأبعاده</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بدءاً تشير القراءات اللغوية لمصطلح الأخلاق بأنها الخُلق ، والخلق هو الدين والطبع والسجايا ، وهي المُعبر عن الصورة المعلنة للإنسان والصورة الباطنة له</a:t>
            </a:r>
            <a:r>
              <a:rPr lang="ar-EG" kern="0" dirty="0">
                <a:latin typeface="Alexandria" pitchFamily="2" charset="-78"/>
                <a:ea typeface="Times New Roman" panose="02020603050405020304" pitchFamily="18" charset="0"/>
                <a:cs typeface="Alexandria" pitchFamily="2" charset="-78"/>
              </a:rPr>
              <a:t>، و</a:t>
            </a:r>
            <a:r>
              <a:rPr lang="ar-SA" kern="0" dirty="0">
                <a:effectLst/>
                <a:latin typeface="Alexandria" pitchFamily="2" charset="-78"/>
                <a:ea typeface="Times New Roman" panose="02020603050405020304" pitchFamily="18" charset="0"/>
                <a:cs typeface="Alexandria" pitchFamily="2" charset="-78"/>
              </a:rPr>
              <a:t>يشير مصطلح الأخلاق إلى القوة الراسخة التي تقود الإنسان إلى الاختيار فيما بين الخير والشر. وهي مجموعة من المبادئ والمعايير التي تحكم سلوك الأفراد والجماعات وتساعدهم في تحديد الشيء الصحيح والخاطئ ومن ثمّ تحديد الكيفية التي يتم بها إنجاز الأشياء الصحيحة </a:t>
            </a:r>
            <a:r>
              <a:rPr lang="ar-EG" kern="0" dirty="0">
                <a:latin typeface="Alexandria" pitchFamily="2" charset="-78"/>
                <a:ea typeface="Times New Roman" panose="02020603050405020304" pitchFamily="18" charset="0"/>
                <a:cs typeface="Alexandria" pitchFamily="2" charset="-78"/>
              </a:rPr>
              <a:t>، </a:t>
            </a:r>
            <a:r>
              <a:rPr lang="ar-EG" kern="0" dirty="0">
                <a:effectLst/>
                <a:latin typeface="Alexandria" pitchFamily="2" charset="-78"/>
                <a:ea typeface="Times New Roman" panose="02020603050405020304" pitchFamily="18" charset="0"/>
                <a:cs typeface="Alexandria" pitchFamily="2" charset="-78"/>
              </a:rPr>
              <a:t>كما تعرف على انها </a:t>
            </a:r>
            <a:r>
              <a:rPr lang="ar-SA" kern="0" dirty="0">
                <a:effectLst/>
                <a:latin typeface="Alexandria" pitchFamily="2" charset="-78"/>
                <a:ea typeface="Times New Roman" panose="02020603050405020304" pitchFamily="18" charset="0"/>
                <a:cs typeface="Alexandria" pitchFamily="2" charset="-78"/>
              </a:rPr>
              <a:t> مجموعة من القواعد الأخلاقية والقيم المبدئية التي تحكم سلوك الفرد والجماعة بشأن الصحيح والخاطئ من التصرفات ، كما أنها تسهم في تحديد المعايير اللازمة لما هو جيد وسيئ من التصرفات والأفعال التي يقوم بها </a:t>
            </a:r>
            <a:r>
              <a:rPr lang="ar-EG" kern="0" dirty="0">
                <a:effectLst/>
                <a:latin typeface="Alexandria" pitchFamily="2" charset="-78"/>
                <a:ea typeface="Times New Roman" panose="02020603050405020304" pitchFamily="18" charset="0"/>
                <a:cs typeface="Alexandria" pitchFamily="2" charset="-78"/>
              </a:rPr>
              <a:t>الأفراد.                                                                                                                                                 </a:t>
            </a:r>
            <a:endParaRPr lang="ar-EG"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1089890" y="2101395"/>
            <a:ext cx="9993746" cy="3619132"/>
          </a:xfrm>
          <a:prstGeom prst="rect">
            <a:avLst/>
          </a:prstGeom>
          <a:noFill/>
        </p:spPr>
        <p:txBody>
          <a:bodyPr wrap="square" rtlCol="0">
            <a:spAutoFit/>
          </a:bodyPr>
          <a:lstStyle/>
          <a:p>
            <a:pPr indent="457200" algn="just"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أما أخلاقيات الأعمال فهي توجه الإدارة في منظمة الأعمال وتصرفاتها وسلوكياتها تجاه المشاركون ويشير البعض إلى أخلاقيات الأعمال بأنها كل ما يتعلق بالعدالة والمساواة في توقعات المجتمع والمنافسة النزيهة والإعلان والعلاقات العامة والمسؤولية الاجتماعية وحرية الزبائن والتصرفات السليمة في البيئة المحلية والدولية. </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EG" sz="1600" kern="0" dirty="0">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ويذهب البعض إلى أبعد من ذلك ليحدد الهدف الأساس من الاهتمام بأخلاقيات الأعمال بأنه ليس فقط تعلّم الفرق بين الصواب والخطأ ، بل يمتد لتوفير الأدوات التي يتعامل بها الأفراد مع التعقيدات الأخلاقية ، أي في الاعتبار والتفكير بالتداعيات الأخلاقية الخاصة بالقرارات الاستراتيجية </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a:r>
              <a:rPr lang="ar-SA" sz="1600" kern="0" dirty="0">
                <a:effectLst/>
                <a:latin typeface="Alexandria" pitchFamily="2" charset="-78"/>
                <a:ea typeface="Times New Roman" panose="02020603050405020304" pitchFamily="18" charset="0"/>
                <a:cs typeface="Alexandria" pitchFamily="2" charset="-78"/>
              </a:rPr>
              <a:t>وفي هذا الإطار أشار البعض إلى أن إثارة الانتباه نحو أخلاقيات الأعمال يعدّ من المسائل الحاسمة في إطار ما تشهده البيئة من تغيرات أساسية وما تواجهه منظمات الأعمال التي تهدف إلى الربح والتي لا تهدف إليه من تغيرات وضغوط متسارعة ، من هنا برزت مسألة عدم ثبات القيم ، فالقيم التي كانت سائدة في الماضي أصبحت اليوم محل تساؤل يتعلق بإمكانية تبنيها أو انتهاجها ، لذلك فإنه ليس هنالك من أخلاقيات واضحة ومرسومة لإرشاد القادة لمعالجة المشكلات المعقدة الناجمة عن تحديد ما هو صحيح وما هو خاطئ في بيئة الأعمال</a:t>
            </a:r>
            <a:r>
              <a:rPr lang="ar-EG" sz="1600" kern="0" dirty="0">
                <a:effectLst/>
                <a:latin typeface="Alexandria" pitchFamily="2" charset="-78"/>
                <a:ea typeface="Times New Roman" panose="02020603050405020304" pitchFamily="18" charset="0"/>
                <a:cs typeface="Alexandria" pitchFamily="2" charset="-78"/>
              </a:rPr>
              <a:t>.     </a:t>
            </a: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6" y="2084454"/>
            <a:ext cx="10399946" cy="4439164"/>
          </a:xfrm>
          <a:prstGeom prst="rect">
            <a:avLst/>
          </a:prstGeom>
          <a:noFill/>
        </p:spPr>
        <p:txBody>
          <a:bodyPr wrap="square" rtlCol="0">
            <a:spAutoFit/>
          </a:bodyPr>
          <a:lstStyle/>
          <a:p>
            <a:pPr algn="justLow" rtl="1">
              <a:lnSpc>
                <a:spcPct val="107000"/>
              </a:lnSpc>
              <a:spcAft>
                <a:spcPts val="800"/>
              </a:spcAft>
            </a:pPr>
            <a:r>
              <a:rPr lang="ar-SA" sz="1600" kern="0" dirty="0">
                <a:solidFill>
                  <a:srgbClr val="FF0000"/>
                </a:solidFill>
                <a:effectLst/>
                <a:latin typeface="Alexandria" pitchFamily="2" charset="-78"/>
                <a:ea typeface="Times New Roman" panose="02020603050405020304" pitchFamily="18" charset="0"/>
                <a:cs typeface="Alexandria" pitchFamily="2" charset="-78"/>
              </a:rPr>
              <a:t>اهتمام الإدارة بالأسس الصحيحة لأخلاقيات الأعمال </a:t>
            </a:r>
            <a:r>
              <a:rPr lang="ar-EG" sz="1600" kern="0" dirty="0">
                <a:solidFill>
                  <a:srgbClr val="FF0000"/>
                </a:solidFill>
                <a:effectLst/>
                <a:latin typeface="Alexandria" pitchFamily="2" charset="-78"/>
                <a:ea typeface="Times New Roman" panose="02020603050405020304" pitchFamily="18" charset="0"/>
                <a:cs typeface="Alexandria" pitchFamily="2" charset="-78"/>
              </a:rPr>
              <a:t>إلى</a:t>
            </a:r>
            <a:r>
              <a:rPr lang="ar-SA" sz="1600" kern="0" dirty="0">
                <a:solidFill>
                  <a:srgbClr val="FF0000"/>
                </a:solidFill>
                <a:effectLst/>
                <a:latin typeface="Alexandria" pitchFamily="2" charset="-78"/>
                <a:ea typeface="Times New Roman" panose="02020603050405020304" pitchFamily="18" charset="0"/>
                <a:cs typeface="Alexandria" pitchFamily="2" charset="-78"/>
              </a:rPr>
              <a:t>: </a:t>
            </a:r>
            <a:endParaRPr lang="en-GB" sz="1600" kern="100" dirty="0">
              <a:solidFill>
                <a:srgbClr val="FF0000"/>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جعل الإدارة أكثر تحسساً عن الكيفية التي يفترض بهم اعتمادها في أداء الأعمال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ساعد في التأكد من بذل الجهود المضنية لمعالجة الأزمات والفوضى الناشئة عن تجاوز المعايير الأخلاقية ، فضلاً عن سعي البرامج الأخلاقية إلى إنجاز عدد من المؤشرات الإيجابية نذكر منها :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تسهم في تهذيب فرق العمل القوية وتهذيب إنتاجيتها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تسهم في دعم نمو الأيدي العاملة ومدلولاتها .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تعدّ ضمانة للتأكد من أن السياسات المتبعة في المنظمة هي أخلاقية من جهة وديمومة متابعة الالتزام بالتصرفات الأخلاقية في أوقات الاضطرابات من جهة أخرى .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تساعد في إدارة القيم المقترنة بإدارة الجودة ، والتخطيط الاستراتيجي وإدارة التنويع (إدارة تشكيلة المنتجات) والتي تعدّ جميعاً من الحاجات التي تتطلب اهتماماً واسعاً في منظمات الأعمال لأنها تقود إلى ما يميز المنظمة عن غيرها في ميدان النشاط التي تمارسه . </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0278" y="1782618"/>
            <a:ext cx="10759414" cy="3464153"/>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تسهم في تعزيز الصورة العامة للمنظمة لدى الجمهور.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يقود التطبيق الصحيح لتلك البرامج إلى تحقيق العديد من المنافع بحسب وجهة النظر التي حددها وهي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منح الشرعية للأفعال الإدارية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تقوية الترابط المنطقي والتوازن في الثقافة المنظمة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تحسين مستويات الثقة بين الأفراد والجماعات في المنظمة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دعم عملية التمسك والثبات بمقاييس جودة المنتجات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التمسك بأثر قيم المنظمة ورسالتها في المجتمع .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6" y="2212316"/>
            <a:ext cx="10307781" cy="3693447"/>
          </a:xfrm>
          <a:prstGeom prst="rect">
            <a:avLst/>
          </a:prstGeom>
          <a:noFill/>
        </p:spPr>
        <p:txBody>
          <a:bodyPr wrap="square" rtlCol="0">
            <a:spAutoFit/>
          </a:bodyPr>
          <a:lstStyle/>
          <a:p>
            <a:pPr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المنظمات الأخلاقية والمزايا التنافسية الأخلاقية </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توجهت جهود الباحثين في هذا المجال نحو تحديد ما يميز المنظمة الأخلاقية عن نقيضها من المنظمات ، فقد أشار البعض إلى أن المنظمات الأخلاقية هي المنظمات ذات الاستقامة الأخلاقية العالية والتي تمتلك خصائص متميزة تتمثل في الآتي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احتفاظها برؤية واضحة عن الاستقامة نحو الجهات الخارجية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يتم إقرار وتنفيذ تلك الرؤية من قبل الإدارة العليا بمرور الوقت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يتم تحديد أنظمة المكافأة في المنظمة طبقاً لرؤية الاستقامة في المنظمة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يتم تحديد السياسات والممارسات في المنظمة طبقاً للرؤية الاستراتيجية فيها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تسود المنظمة حالة من الفهم ، وهي أن القرارات الإدارية المهمة تتضمن أبعاداً أخلاقية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الكل في المنظمة يتوقع أن يمارس عمله في إطار الصراع فيما بين الأفراد الناشئ عن اختلاف القيم التي يحملها المشاركون بوجود المنظمة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0278" y="2101396"/>
            <a:ext cx="10538691" cy="2610458"/>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المبادئ الأربعة الأساسية كمواصفات للمنظمة الأخلاقية ، وهي : </a:t>
            </a:r>
            <a:endParaRPr lang="en-GB" sz="1600" b="1"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إنها هادئة في تفاعلها داخلياً ومع المشاركون ، وإن القاعدة الأساسية لهذا النوع من المنظمات هي القيام بتنفيذ كل ما هو جيد لتلك الأطراف كجزء من الجودة الخاصة التي تمتلكها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تركز على مسألة جوهرية تتمثل في أن الآخرين ينتفعون منها مثلما تنتفع هي من الآخرين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المسؤولية فيها فردية وليست جماعية ، وتنشأ بتفويض الأفراد للمسؤولية الفردية عن الأعمال التي يقومون بها ، وتكمن القاعدة الأساسية لهذا النوع من المنظمات في هذا المجال في شرعية أن الأفراد مسؤولين عن أنفسهم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إنها ترى أن أنشطتها تتم في إطار الأغراض المحددة سلفاً ، وإن هذه الأغراض هي الطريق السليم للعمليات التي يمارسها الأعضاء الذين يمتلكون القيم العالية ، كما أن هذه الأغراض تستخدم لتحديد موقع المنظمة في بيئتها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49130" y="1637944"/>
            <a:ext cx="10759414" cy="461665"/>
          </a:xfrm>
          <a:prstGeom prst="rect">
            <a:avLst/>
          </a:prstGeom>
          <a:noFill/>
        </p:spPr>
        <p:txBody>
          <a:bodyPr wrap="square" rtlCol="0">
            <a:spAutoFit/>
          </a:bodyPr>
          <a:lstStyle/>
          <a:p>
            <a:pPr algn="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EG" sz="1600" kern="100" dirty="0">
                <a:effectLst/>
                <a:latin typeface="Alexandria" pitchFamily="2" charset="-78"/>
                <a:ea typeface="Calibri" panose="020F0502020204030204" pitchFamily="34" charset="0"/>
                <a:cs typeface="Alexandria" pitchFamily="2" charset="-78"/>
              </a:rPr>
              <a:t>الأعمدة الثلاثة لتكوين منظمة أخلاقية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xmlns="" id="{70233CE3-784C-F7C1-D3A5-60DA4D21FC59}"/>
              </a:ext>
            </a:extLst>
          </p:cNvPr>
          <p:cNvGrpSpPr>
            <a:grpSpLocks/>
          </p:cNvGrpSpPr>
          <p:nvPr/>
        </p:nvGrpSpPr>
        <p:grpSpPr bwMode="auto">
          <a:xfrm>
            <a:off x="2359337" y="1951687"/>
            <a:ext cx="7906327" cy="3734562"/>
            <a:chOff x="2204" y="10368"/>
            <a:chExt cx="7518" cy="5352"/>
          </a:xfrm>
        </p:grpSpPr>
        <p:cxnSp>
          <p:nvCxnSpPr>
            <p:cNvPr id="3" name="Line 3">
              <a:extLst>
                <a:ext uri="{FF2B5EF4-FFF2-40B4-BE49-F238E27FC236}">
                  <a16:creationId xmlns:a16="http://schemas.microsoft.com/office/drawing/2014/main" xmlns="" id="{F376677C-22B3-591A-2699-B34C6A7D096E}"/>
                </a:ext>
              </a:extLst>
            </p:cNvPr>
            <p:cNvCxnSpPr>
              <a:cxnSpLocks noChangeShapeType="1"/>
            </p:cNvCxnSpPr>
            <p:nvPr/>
          </p:nvCxnSpPr>
          <p:spPr bwMode="auto">
            <a:xfrm flipH="1">
              <a:off x="2204" y="10368"/>
              <a:ext cx="3744"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 name="Line 4">
              <a:extLst>
                <a:ext uri="{FF2B5EF4-FFF2-40B4-BE49-F238E27FC236}">
                  <a16:creationId xmlns:a16="http://schemas.microsoft.com/office/drawing/2014/main" xmlns="" id="{47F51B8C-0963-FE94-2FCA-EEFF35EFC355}"/>
                </a:ext>
              </a:extLst>
            </p:cNvPr>
            <p:cNvCxnSpPr>
              <a:cxnSpLocks noChangeShapeType="1"/>
            </p:cNvCxnSpPr>
            <p:nvPr/>
          </p:nvCxnSpPr>
          <p:spPr bwMode="auto">
            <a:xfrm>
              <a:off x="5948" y="10368"/>
              <a:ext cx="3744"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8" name="Line 5">
              <a:extLst>
                <a:ext uri="{FF2B5EF4-FFF2-40B4-BE49-F238E27FC236}">
                  <a16:creationId xmlns:a16="http://schemas.microsoft.com/office/drawing/2014/main" xmlns="" id="{17FD82C4-B85E-E32E-42EE-CF75F180BC57}"/>
                </a:ext>
              </a:extLst>
            </p:cNvPr>
            <p:cNvCxnSpPr>
              <a:cxnSpLocks noChangeShapeType="1"/>
            </p:cNvCxnSpPr>
            <p:nvPr/>
          </p:nvCxnSpPr>
          <p:spPr bwMode="auto">
            <a:xfrm>
              <a:off x="5948" y="10482"/>
              <a:ext cx="3600"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 name="Line 6">
              <a:extLst>
                <a:ext uri="{FF2B5EF4-FFF2-40B4-BE49-F238E27FC236}">
                  <a16:creationId xmlns:a16="http://schemas.microsoft.com/office/drawing/2014/main" xmlns="" id="{16B520EB-57A1-9BAE-40A3-FF254087BD0C}"/>
                </a:ext>
              </a:extLst>
            </p:cNvPr>
            <p:cNvCxnSpPr>
              <a:cxnSpLocks noChangeShapeType="1"/>
            </p:cNvCxnSpPr>
            <p:nvPr/>
          </p:nvCxnSpPr>
          <p:spPr bwMode="auto">
            <a:xfrm flipH="1">
              <a:off x="2492" y="10482"/>
              <a:ext cx="3456"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 name="Line 7">
              <a:extLst>
                <a:ext uri="{FF2B5EF4-FFF2-40B4-BE49-F238E27FC236}">
                  <a16:creationId xmlns:a16="http://schemas.microsoft.com/office/drawing/2014/main" xmlns="" id="{37F7A771-3D2C-159C-17BD-74A3BBAE7F68}"/>
                </a:ext>
              </a:extLst>
            </p:cNvPr>
            <p:cNvCxnSpPr>
              <a:cxnSpLocks noChangeShapeType="1"/>
            </p:cNvCxnSpPr>
            <p:nvPr/>
          </p:nvCxnSpPr>
          <p:spPr bwMode="auto">
            <a:xfrm>
              <a:off x="9692" y="11088"/>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 name="Line 8">
              <a:extLst>
                <a:ext uri="{FF2B5EF4-FFF2-40B4-BE49-F238E27FC236}">
                  <a16:creationId xmlns:a16="http://schemas.microsoft.com/office/drawing/2014/main" xmlns="" id="{92519217-DAE3-2D58-C927-CB6D1801F1EA}"/>
                </a:ext>
              </a:extLst>
            </p:cNvPr>
            <p:cNvCxnSpPr>
              <a:cxnSpLocks noChangeShapeType="1"/>
            </p:cNvCxnSpPr>
            <p:nvPr/>
          </p:nvCxnSpPr>
          <p:spPr bwMode="auto">
            <a:xfrm>
              <a:off x="2204" y="11088"/>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 name="Line 9">
              <a:extLst>
                <a:ext uri="{FF2B5EF4-FFF2-40B4-BE49-F238E27FC236}">
                  <a16:creationId xmlns:a16="http://schemas.microsoft.com/office/drawing/2014/main" xmlns="" id="{ED4D1471-0388-BBF3-801A-3820ECFC46FE}"/>
                </a:ext>
              </a:extLst>
            </p:cNvPr>
            <p:cNvCxnSpPr>
              <a:cxnSpLocks noChangeShapeType="1"/>
            </p:cNvCxnSpPr>
            <p:nvPr/>
          </p:nvCxnSpPr>
          <p:spPr bwMode="auto">
            <a:xfrm>
              <a:off x="2204" y="11352"/>
              <a:ext cx="7488"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 name="Line 10">
              <a:extLst>
                <a:ext uri="{FF2B5EF4-FFF2-40B4-BE49-F238E27FC236}">
                  <a16:creationId xmlns:a16="http://schemas.microsoft.com/office/drawing/2014/main" xmlns="" id="{F87F8EF4-A8BD-CC3C-DC1F-F0A575317EE9}"/>
                </a:ext>
              </a:extLst>
            </p:cNvPr>
            <p:cNvCxnSpPr>
              <a:cxnSpLocks noChangeShapeType="1"/>
            </p:cNvCxnSpPr>
            <p:nvPr/>
          </p:nvCxnSpPr>
          <p:spPr bwMode="auto">
            <a:xfrm>
              <a:off x="2492" y="11217"/>
              <a:ext cx="705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5" name="Rectangle 14">
              <a:extLst>
                <a:ext uri="{FF2B5EF4-FFF2-40B4-BE49-F238E27FC236}">
                  <a16:creationId xmlns:a16="http://schemas.microsoft.com/office/drawing/2014/main" xmlns="" id="{D06BBE18-230C-DD6B-42E5-611A7784489E}"/>
                </a:ext>
              </a:extLst>
            </p:cNvPr>
            <p:cNvSpPr>
              <a:spLocks noChangeArrowheads="1"/>
            </p:cNvSpPr>
            <p:nvPr/>
          </p:nvSpPr>
          <p:spPr bwMode="auto">
            <a:xfrm>
              <a:off x="2780" y="11361"/>
              <a:ext cx="648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6" name="Rectangle 15">
              <a:extLst>
                <a:ext uri="{FF2B5EF4-FFF2-40B4-BE49-F238E27FC236}">
                  <a16:creationId xmlns:a16="http://schemas.microsoft.com/office/drawing/2014/main" xmlns="" id="{76D1181D-D794-F68B-E12D-BD4D6CDBA592}"/>
                </a:ext>
              </a:extLst>
            </p:cNvPr>
            <p:cNvSpPr>
              <a:spLocks noChangeArrowheads="1"/>
            </p:cNvSpPr>
            <p:nvPr/>
          </p:nvSpPr>
          <p:spPr bwMode="auto">
            <a:xfrm>
              <a:off x="7820"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7" name="Rectangle 16">
              <a:extLst>
                <a:ext uri="{FF2B5EF4-FFF2-40B4-BE49-F238E27FC236}">
                  <a16:creationId xmlns:a16="http://schemas.microsoft.com/office/drawing/2014/main" xmlns="" id="{D5C5D577-C241-1364-CC73-425BB4BF4CC9}"/>
                </a:ext>
              </a:extLst>
            </p:cNvPr>
            <p:cNvSpPr>
              <a:spLocks noChangeArrowheads="1"/>
            </p:cNvSpPr>
            <p:nvPr/>
          </p:nvSpPr>
          <p:spPr bwMode="auto">
            <a:xfrm>
              <a:off x="5273"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8" name="Rectangle 17">
              <a:extLst>
                <a:ext uri="{FF2B5EF4-FFF2-40B4-BE49-F238E27FC236}">
                  <a16:creationId xmlns:a16="http://schemas.microsoft.com/office/drawing/2014/main" xmlns="" id="{806EFA50-3EF1-427C-306E-B5A68C187D69}"/>
                </a:ext>
              </a:extLst>
            </p:cNvPr>
            <p:cNvSpPr>
              <a:spLocks noChangeArrowheads="1"/>
            </p:cNvSpPr>
            <p:nvPr/>
          </p:nvSpPr>
          <p:spPr bwMode="auto">
            <a:xfrm>
              <a:off x="2780"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9" name="AutoShape 15">
              <a:extLst>
                <a:ext uri="{FF2B5EF4-FFF2-40B4-BE49-F238E27FC236}">
                  <a16:creationId xmlns:a16="http://schemas.microsoft.com/office/drawing/2014/main" xmlns="" id="{F51492F5-E880-2F32-C5B6-4421E76CB2EA}"/>
                </a:ext>
              </a:extLst>
            </p:cNvPr>
            <p:cNvSpPr>
              <a:spLocks noChangeArrowheads="1"/>
            </p:cNvSpPr>
            <p:nvPr/>
          </p:nvSpPr>
          <p:spPr bwMode="auto">
            <a:xfrm rot="-10800000">
              <a:off x="2363"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0" name="AutoShape 16">
              <a:extLst>
                <a:ext uri="{FF2B5EF4-FFF2-40B4-BE49-F238E27FC236}">
                  <a16:creationId xmlns:a16="http://schemas.microsoft.com/office/drawing/2014/main" xmlns="" id="{DD48590F-CBBE-DDF4-DCC7-ECBD13468C99}"/>
                </a:ext>
              </a:extLst>
            </p:cNvPr>
            <p:cNvSpPr>
              <a:spLocks noChangeArrowheads="1"/>
            </p:cNvSpPr>
            <p:nvPr/>
          </p:nvSpPr>
          <p:spPr bwMode="auto">
            <a:xfrm rot="-10800000">
              <a:off x="4835"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1" name="AutoShape 17">
              <a:extLst>
                <a:ext uri="{FF2B5EF4-FFF2-40B4-BE49-F238E27FC236}">
                  <a16:creationId xmlns:a16="http://schemas.microsoft.com/office/drawing/2014/main" xmlns="" id="{0D77CDDA-0513-A1B2-0F31-BF18CCFC2440}"/>
                </a:ext>
              </a:extLst>
            </p:cNvPr>
            <p:cNvSpPr>
              <a:spLocks noChangeArrowheads="1"/>
            </p:cNvSpPr>
            <p:nvPr/>
          </p:nvSpPr>
          <p:spPr bwMode="auto">
            <a:xfrm rot="-10800000">
              <a:off x="7418"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2" name="Text Box 18">
              <a:extLst>
                <a:ext uri="{FF2B5EF4-FFF2-40B4-BE49-F238E27FC236}">
                  <a16:creationId xmlns:a16="http://schemas.microsoft.com/office/drawing/2014/main" xmlns="" id="{DBF97F78-C946-6005-F26A-EF103D578B34}"/>
                </a:ext>
              </a:extLst>
            </p:cNvPr>
            <p:cNvSpPr txBox="1">
              <a:spLocks noChangeArrowheads="1"/>
            </p:cNvSpPr>
            <p:nvPr/>
          </p:nvSpPr>
          <p:spPr bwMode="auto">
            <a:xfrm>
              <a:off x="4341" y="10725"/>
              <a:ext cx="3168"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b="1" i="0" u="none" strike="noStrike" kern="100" cap="none" spc="0" normalizeH="0" baseline="0" noProof="0" dirty="0">
                  <a:ln>
                    <a:noFill/>
                  </a:ln>
                  <a:solidFill>
                    <a:sysClr val="windowText" lastClr="000000"/>
                  </a:solidFill>
                  <a:effectLst/>
                  <a:uLnTx/>
                  <a:uFillTx/>
                  <a:latin typeface="Alexandria" pitchFamily="2" charset="-78"/>
                  <a:ea typeface="Calibri" panose="020F0502020204030204" pitchFamily="34" charset="0"/>
                  <a:cs typeface="Alexandria" pitchFamily="2" charset="-78"/>
                </a:rPr>
                <a:t>المنظمة الأخلاقية</a:t>
              </a:r>
              <a:endParaRPr kumimoji="0" lang="en-GB" b="0" i="0" u="none" strike="noStrike" kern="100" cap="none" spc="0" normalizeH="0" baseline="0" noProof="0" dirty="0">
                <a:ln>
                  <a:noFill/>
                </a:ln>
                <a:solidFill>
                  <a:sysClr val="windowText" lastClr="000000"/>
                </a:solidFill>
                <a:effectLst/>
                <a:uLnTx/>
                <a:uFillTx/>
                <a:latin typeface="Alexandria" pitchFamily="2" charset="-78"/>
                <a:ea typeface="Calibri" panose="020F0502020204030204" pitchFamily="34" charset="0"/>
                <a:cs typeface="Alexandria" pitchFamily="2" charset="-78"/>
              </a:endParaRPr>
            </a:p>
          </p:txBody>
        </p:sp>
        <p:sp>
          <p:nvSpPr>
            <p:cNvPr id="23" name="Oval 22">
              <a:extLst>
                <a:ext uri="{FF2B5EF4-FFF2-40B4-BE49-F238E27FC236}">
                  <a16:creationId xmlns:a16="http://schemas.microsoft.com/office/drawing/2014/main" xmlns="" id="{FBE8B4BE-043F-5D17-935F-1564571A5CE2}"/>
                </a:ext>
              </a:extLst>
            </p:cNvPr>
            <p:cNvSpPr>
              <a:spLocks noChangeArrowheads="1"/>
            </p:cNvSpPr>
            <p:nvPr/>
          </p:nvSpPr>
          <p:spPr bwMode="auto">
            <a:xfrm>
              <a:off x="2562"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4" name="Oval 23">
              <a:extLst>
                <a:ext uri="{FF2B5EF4-FFF2-40B4-BE49-F238E27FC236}">
                  <a16:creationId xmlns:a16="http://schemas.microsoft.com/office/drawing/2014/main" xmlns="" id="{B2C309C8-355B-6DC6-EC64-CF988D4CCFE5}"/>
                </a:ext>
              </a:extLst>
            </p:cNvPr>
            <p:cNvSpPr>
              <a:spLocks noChangeArrowheads="1"/>
            </p:cNvSpPr>
            <p:nvPr/>
          </p:nvSpPr>
          <p:spPr bwMode="auto">
            <a:xfrm>
              <a:off x="4941"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6" name="Oval 25">
              <a:extLst>
                <a:ext uri="{FF2B5EF4-FFF2-40B4-BE49-F238E27FC236}">
                  <a16:creationId xmlns:a16="http://schemas.microsoft.com/office/drawing/2014/main" xmlns="" id="{683BD7F2-020C-CF34-7D07-6FEA725CBDC2}"/>
                </a:ext>
              </a:extLst>
            </p:cNvPr>
            <p:cNvSpPr>
              <a:spLocks noChangeArrowheads="1"/>
            </p:cNvSpPr>
            <p:nvPr/>
          </p:nvSpPr>
          <p:spPr bwMode="auto">
            <a:xfrm>
              <a:off x="7572"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7" name="Text Box 22">
              <a:extLst>
                <a:ext uri="{FF2B5EF4-FFF2-40B4-BE49-F238E27FC236}">
                  <a16:creationId xmlns:a16="http://schemas.microsoft.com/office/drawing/2014/main" xmlns="" id="{7A31A2A6-3FF9-87E3-9777-C44DAFA523D6}"/>
                </a:ext>
              </a:extLst>
            </p:cNvPr>
            <p:cNvSpPr txBox="1">
              <a:spLocks noChangeArrowheads="1"/>
            </p:cNvSpPr>
            <p:nvPr/>
          </p:nvSpPr>
          <p:spPr bwMode="auto">
            <a:xfrm>
              <a:off x="7701" y="11679"/>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الأنظمة والهياكل المنظمة</a:t>
              </a:r>
              <a:endParaRPr kumimoji="0" lang="en-GB"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8" name="Text Box 23">
              <a:extLst>
                <a:ext uri="{FF2B5EF4-FFF2-40B4-BE49-F238E27FC236}">
                  <a16:creationId xmlns:a16="http://schemas.microsoft.com/office/drawing/2014/main" xmlns="" id="{F6370E3E-BE77-93FA-0B9B-F8715EBE8FED}"/>
                </a:ext>
              </a:extLst>
            </p:cNvPr>
            <p:cNvSpPr txBox="1">
              <a:spLocks noChangeArrowheads="1"/>
            </p:cNvSpPr>
            <p:nvPr/>
          </p:nvSpPr>
          <p:spPr bwMode="auto">
            <a:xfrm>
              <a:off x="5115" y="11634"/>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أخلاقيات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القيادة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9" name="Text Box 24">
              <a:extLst>
                <a:ext uri="{FF2B5EF4-FFF2-40B4-BE49-F238E27FC236}">
                  <a16:creationId xmlns:a16="http://schemas.microsoft.com/office/drawing/2014/main" xmlns="" id="{D3BC7DA5-E175-25E7-7BD0-44E903F98FED}"/>
                </a:ext>
              </a:extLst>
            </p:cNvPr>
            <p:cNvSpPr txBox="1">
              <a:spLocks noChangeArrowheads="1"/>
            </p:cNvSpPr>
            <p:nvPr/>
          </p:nvSpPr>
          <p:spPr bwMode="auto">
            <a:xfrm>
              <a:off x="2721" y="11634"/>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أخلاقيات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الأفراد</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0" name="Text Box 25">
              <a:extLst>
                <a:ext uri="{FF2B5EF4-FFF2-40B4-BE49-F238E27FC236}">
                  <a16:creationId xmlns:a16="http://schemas.microsoft.com/office/drawing/2014/main" xmlns="" id="{DB85438F-A876-D3A9-E01D-D2A7CDA78A92}"/>
                </a:ext>
              </a:extLst>
            </p:cNvPr>
            <p:cNvSpPr txBox="1">
              <a:spLocks noChangeArrowheads="1"/>
            </p:cNvSpPr>
            <p:nvPr/>
          </p:nvSpPr>
          <p:spPr bwMode="auto">
            <a:xfrm>
              <a:off x="2457" y="12696"/>
              <a:ext cx="1584"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الاستقامة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الصدق</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ملهم الثقة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المعاملة الصادقة</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المعاملة العادلة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مستوى عالٍ للتطوير الأخلاقي</a:t>
              </a:r>
              <a:endParaRPr lang="en-GB" sz="1100" b="1" kern="100" dirty="0">
                <a:solidFill>
                  <a:srgbClr val="2F5496"/>
                </a:solidFill>
                <a:latin typeface="Alexandria" pitchFamily="2" charset="-78"/>
                <a:cs typeface="Alexandria" pitchFamily="2" charset="-78"/>
              </a:endParaRPr>
            </a:p>
          </p:txBody>
        </p:sp>
        <p:sp>
          <p:nvSpPr>
            <p:cNvPr id="31" name="Text Box 26">
              <a:extLst>
                <a:ext uri="{FF2B5EF4-FFF2-40B4-BE49-F238E27FC236}">
                  <a16:creationId xmlns:a16="http://schemas.microsoft.com/office/drawing/2014/main" xmlns="" id="{5D64716D-B435-FFD6-71F0-1F6FBC6BD9E7}"/>
                </a:ext>
              </a:extLst>
            </p:cNvPr>
            <p:cNvSpPr txBox="1">
              <a:spLocks noChangeArrowheads="1"/>
            </p:cNvSpPr>
            <p:nvPr/>
          </p:nvSpPr>
          <p:spPr bwMode="auto">
            <a:xfrm>
              <a:off x="5012" y="12681"/>
              <a:ext cx="1698"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نمذجة الدور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دعم القيم</a:t>
              </a:r>
              <a:endParaRPr lang="en-GB" sz="1100" b="1" kern="100" dirty="0">
                <a:solidFill>
                  <a:srgbClr val="2F5496"/>
                </a:solidFill>
                <a:latin typeface="Alexandria" pitchFamily="2" charset="-78"/>
                <a:cs typeface="Alexandria" pitchFamily="2" charset="-78"/>
              </a:endParaRPr>
            </a:p>
            <a:p>
              <a:pPr marL="18415" marR="0" lvl="0" indent="0" algn="ctr" defTabSz="914400" eaLnBrk="1" fontAlgn="auto" latinLnBrk="0" hangingPunct="1">
                <a:lnSpc>
                  <a:spcPct val="107000"/>
                </a:lnSpc>
                <a:spcBef>
                  <a:spcPts val="0"/>
                </a:spcBef>
                <a:spcAft>
                  <a:spcPts val="800"/>
                </a:spcAft>
                <a:buClrTx/>
                <a:buSzTx/>
                <a:buFontTx/>
                <a:buNone/>
                <a:tabLst/>
                <a:defRPr/>
              </a:pPr>
              <a:r>
                <a:rPr lang="ar-SA" sz="1100" b="1" kern="100" dirty="0">
                  <a:solidFill>
                    <a:srgbClr val="2F5496"/>
                  </a:solidFill>
                  <a:latin typeface="Alexandria" pitchFamily="2" charset="-78"/>
                  <a:cs typeface="Alexandria" pitchFamily="2" charset="-78"/>
                </a:rPr>
                <a:t>  الأخلاقية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 يبلغ الأخلاقيات والقيم</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يكافئ السلوك الأخلاقي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يعاقب السلوك غير الأخلاقي</a:t>
              </a:r>
              <a:endParaRPr lang="en-GB" sz="1100" b="1" kern="100" dirty="0">
                <a:solidFill>
                  <a:srgbClr val="2F5496"/>
                </a:solidFill>
                <a:latin typeface="Alexandria" pitchFamily="2" charset="-78"/>
                <a:cs typeface="Alexandria" pitchFamily="2" charset="-78"/>
              </a:endParaRPr>
            </a:p>
          </p:txBody>
        </p:sp>
        <p:sp>
          <p:nvSpPr>
            <p:cNvPr id="32" name="Text Box 27">
              <a:extLst>
                <a:ext uri="{FF2B5EF4-FFF2-40B4-BE49-F238E27FC236}">
                  <a16:creationId xmlns:a16="http://schemas.microsoft.com/office/drawing/2014/main" xmlns="" id="{C529E668-0FE1-DE0B-3E10-45960A6FD87B}"/>
                </a:ext>
              </a:extLst>
            </p:cNvPr>
            <p:cNvSpPr txBox="1">
              <a:spLocks noChangeArrowheads="1"/>
            </p:cNvSpPr>
            <p:nvPr/>
          </p:nvSpPr>
          <p:spPr bwMode="auto">
            <a:xfrm>
              <a:off x="7692" y="12816"/>
              <a:ext cx="1698" cy="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الثقافة المنظمية </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الرموز الأخلاقية</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الالتزام الأخلاقي</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رؤساء المكاتب  الأخلاقية </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آليات الإبلاغ</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p:txBody>
        </p:sp>
      </p:gr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b="1" kern="0" dirty="0">
                <a:solidFill>
                  <a:schemeClr val="tx1"/>
                </a:solidFill>
                <a:effectLst/>
                <a:latin typeface="Alexandria" pitchFamily="2" charset="-78"/>
                <a:ea typeface="Times New Roman" panose="02020603050405020304" pitchFamily="18" charset="0"/>
                <a:cs typeface="Alexandria" pitchFamily="2" charset="-78"/>
              </a:rPr>
              <a:t>أولاً. الأخلاقيات الفردية </a:t>
            </a:r>
            <a:r>
              <a:rPr lang="ar-EG" b="1" kern="0" dirty="0">
                <a:solidFill>
                  <a:schemeClr val="tx1"/>
                </a:solidFill>
                <a:effectLst/>
                <a:latin typeface="Alexandria" pitchFamily="2" charset="-78"/>
                <a:ea typeface="Times New Roman" panose="02020603050405020304" pitchFamily="18" charset="0"/>
                <a:cs typeface="Alexandria" pitchFamily="2" charset="-78"/>
              </a:rPr>
              <a:t>:</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kern="0" dirty="0">
                <a:solidFill>
                  <a:schemeClr val="tx1"/>
                </a:solidFill>
                <a:effectLst/>
                <a:latin typeface="Alexandria" pitchFamily="2" charset="-78"/>
                <a:ea typeface="Times New Roman" panose="02020603050405020304" pitchFamily="18" charset="0"/>
                <a:cs typeface="Alexandria" pitchFamily="2" charset="-78"/>
              </a:rPr>
              <a:t>	ويمثل المدراء الفئة الرئيسة من الأفراد المكونين للأساس الأول من أسس المنظمة الأخلاقية ، وهنا تجب الإشارة إلى أهمية أن يتسم هؤلاء الأفراد بالصدق والاستقامة وأن تنعكس تلك السمات في قراراتهم وسلوكياتهم ، وذلك لثقة بقية الأفراد من داخل وخارج المنظمة بالمدراء كونهم أداة لتنفيذ المعايير الأخلاقية ، والمعاملة الصادقة ، ويكونون أخلاقيون في تعاملاتهم العادلة مع الآخرين ، وهم الذين يبذلون الجهود للوصول إلى مديات أخلاقية متطورة ، ويترتب عليهم تحديد طرق تركيز الانتباه على القيم الأخلاقية داخل المنظمة ، وإيجاد البيئة المنظمية التي تشجع وترشد وتدعم السلوك الأخلاقي لكل العاملين ، ولأجل ذلك يتوجب على المدراء أن يعملوا على إيجاد مناخ العمل الأخلاقي الملائم ليمارس فيه الآخرون أعمالهم ، </a:t>
            </a:r>
            <a:r>
              <a:rPr lang="ar-SA" kern="0" dirty="0">
                <a:solidFill>
                  <a:schemeClr val="tx1"/>
                </a:solidFill>
                <a:effectLst/>
                <a:highlight>
                  <a:srgbClr val="FFFF00"/>
                </a:highlight>
                <a:latin typeface="Alexandria" pitchFamily="2" charset="-78"/>
                <a:ea typeface="Times New Roman" panose="02020603050405020304" pitchFamily="18" charset="0"/>
                <a:cs typeface="Alexandria" pitchFamily="2" charset="-78"/>
              </a:rPr>
              <a:t>والذي يتضمن خمسة جوانب أساسية هي </a:t>
            </a:r>
            <a:r>
              <a:rPr lang="ar-EG" kern="0" dirty="0">
                <a:solidFill>
                  <a:schemeClr val="tx1"/>
                </a:solidFill>
                <a:effectLst/>
                <a:highlight>
                  <a:srgbClr val="FFFF00"/>
                </a:highlight>
                <a:latin typeface="Alexandria" pitchFamily="2" charset="-78"/>
                <a:ea typeface="Times New Roman" panose="02020603050405020304" pitchFamily="18" charset="0"/>
                <a:cs typeface="Alexandria" pitchFamily="2" charset="-78"/>
              </a:rPr>
              <a:t>على النحو التالي: </a:t>
            </a:r>
            <a:r>
              <a:rPr lang="ar-SA" kern="0" dirty="0">
                <a:effectLst/>
                <a:latin typeface="Alexandria" pitchFamily="2" charset="-78"/>
                <a:ea typeface="Times New Roman" panose="02020603050405020304" pitchFamily="18" charset="0"/>
                <a:cs typeface="Alexandria" pitchFamily="2" charset="-78"/>
              </a:rPr>
              <a:t>أن </a:t>
            </a:r>
            <a:r>
              <a:rPr lang="ar-SA" sz="1800" kern="0" dirty="0">
                <a:effectLst/>
                <a:ea typeface="Times New Roman" panose="02020603050405020304" pitchFamily="18" charset="0"/>
                <a:cs typeface="Simplified Arabic" panose="02020603050405020304" pitchFamily="18" charset="-78"/>
              </a:rPr>
              <a:t>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mj-lt"/>
              <a:buAutoNum type="arabicPeriod"/>
              <a:tabLst>
                <a:tab pos="228600" algn="l"/>
              </a:tabLs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b="1" kern="0" dirty="0">
                <a:solidFill>
                  <a:schemeClr val="tx1"/>
                </a:solidFill>
                <a:effectLst/>
                <a:latin typeface="Alexandria" pitchFamily="2" charset="-78"/>
                <a:ea typeface="Times New Roman" panose="02020603050405020304" pitchFamily="18" charset="0"/>
                <a:cs typeface="Alexandria" pitchFamily="2" charset="-78"/>
              </a:rPr>
              <a:t>الأفراد </a:t>
            </a:r>
            <a:r>
              <a:rPr lang="ar-SA" sz="2000" kern="0" dirty="0">
                <a:solidFill>
                  <a:schemeClr val="tx1"/>
                </a:solidFill>
                <a:effectLst/>
                <a:latin typeface="Alexandria" pitchFamily="2" charset="-78"/>
                <a:ea typeface="Times New Roman" panose="02020603050405020304" pitchFamily="18" charset="0"/>
                <a:cs typeface="Alexandria" pitchFamily="2" charset="-78"/>
              </a:rPr>
              <a:t>، من خلال تحديد ما هو أفضل للأفراد داخل المنظمة وخارجها .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الجوانب القانونية </a:t>
            </a:r>
            <a:r>
              <a:rPr lang="ar-SA" sz="2000" kern="0" dirty="0">
                <a:solidFill>
                  <a:schemeClr val="tx1"/>
                </a:solidFill>
                <a:effectLst/>
                <a:latin typeface="Alexandria" pitchFamily="2" charset="-78"/>
                <a:ea typeface="Times New Roman" panose="02020603050405020304" pitchFamily="18" charset="0"/>
                <a:cs typeface="Alexandria" pitchFamily="2" charset="-78"/>
              </a:rPr>
              <a:t>، ويتضمن التأكيد على إطاعة القوانين والمعايير المهنية وعدم انتهاكها يعد اعتباراً أخلاقياً مهماً في المنظمة .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الالتصاق بالقواعد </a:t>
            </a:r>
            <a:r>
              <a:rPr lang="ar-SA" sz="2000" kern="0" dirty="0">
                <a:solidFill>
                  <a:schemeClr val="tx1"/>
                </a:solidFill>
                <a:effectLst/>
                <a:latin typeface="Alexandria" pitchFamily="2" charset="-78"/>
                <a:ea typeface="Times New Roman" panose="02020603050405020304" pitchFamily="18" charset="0"/>
                <a:cs typeface="Alexandria" pitchFamily="2" charset="-78"/>
              </a:rPr>
              <a:t>، ويشير إلى تعقب تلك القواعد والإجراءات والسياسات المنظمية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التركيز على الجوانب المالية والأداء </a:t>
            </a:r>
            <a:r>
              <a:rPr lang="ar-SA" sz="2000" b="1" kern="0" dirty="0" err="1">
                <a:solidFill>
                  <a:schemeClr val="tx1"/>
                </a:solidFill>
                <a:effectLst/>
                <a:latin typeface="Alexandria" pitchFamily="2" charset="-78"/>
                <a:ea typeface="Times New Roman" panose="02020603050405020304" pitchFamily="18" charset="0"/>
                <a:cs typeface="Alexandria" pitchFamily="2" charset="-78"/>
              </a:rPr>
              <a:t>المنظمي</a:t>
            </a:r>
            <a:r>
              <a:rPr lang="ar-SA" sz="2000" b="1"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 وذلك من خلال قيام الأفراد ببذل الجهود لتحقيق استفادة المنظمة والنتائج المتحققة فيها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استقلالية الأفراد </a:t>
            </a:r>
            <a:r>
              <a:rPr lang="ar-SA" sz="2000" kern="0" dirty="0">
                <a:solidFill>
                  <a:schemeClr val="tx1"/>
                </a:solidFill>
                <a:effectLst/>
                <a:latin typeface="Alexandria" pitchFamily="2" charset="-78"/>
                <a:ea typeface="Times New Roman" panose="02020603050405020304" pitchFamily="18" charset="0"/>
                <a:cs typeface="Alexandria" pitchFamily="2" charset="-78"/>
              </a:rPr>
              <a:t>، وتتضمن استرشاد الأفراد بأخلاقياتهم الشخصية في المنظمة ليقرروا لأنفسهم ما هو الصحيح لاتباعه وما هو الخاطئ وتجنبه .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83490" y="1674545"/>
            <a:ext cx="10566202" cy="394537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457200" algn="justLow" rtl="1">
              <a:lnSpc>
                <a:spcPct val="107000"/>
              </a:lnSpc>
              <a:spcAft>
                <a:spcPts val="800"/>
              </a:spcAft>
            </a:pPr>
            <a:r>
              <a:rPr lang="ar-SA" sz="2000" kern="0" dirty="0">
                <a:effectLst/>
                <a:latin typeface="Alexandria" pitchFamily="2" charset="-78"/>
                <a:ea typeface="Times New Roman" panose="02020603050405020304" pitchFamily="18" charset="0"/>
                <a:cs typeface="Alexandria" pitchFamily="2" charset="-78"/>
              </a:rPr>
              <a:t>في حين يبين كلاً من (هل وجونز) إلى أن سعي المنظمة إلى تهيئة المناخ الأخلاقي الملائم يتم من خلال ثلاث خطوات </a:t>
            </a:r>
            <a:r>
              <a:rPr lang="ar-EG" sz="2000" kern="0" dirty="0">
                <a:effectLst/>
                <a:latin typeface="Alexandria" pitchFamily="2" charset="-78"/>
                <a:ea typeface="Times New Roman" panose="02020603050405020304" pitchFamily="18" charset="0"/>
                <a:cs typeface="Alexandria" pitchFamily="2" charset="-78"/>
              </a:rPr>
              <a:t>هي: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يجب على الإدارة العليا استخدام موقعها القيادي لتجسيد البعد الأخلاقي ضمن القيم التي يركزون عليها .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كما يجب عليهم تمثيل القيم الأخلاقية في رسالة المنظمة .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يجب عليهم تفعيل ومباشرة القيم الأخلاقية بصورة عملية ، إذ يتعين عليهم أن ينفذوا عمليات التعيين والفصل وتوزيع الحوافز والمكافآت من خلال الالتزام بالقيم الأخلاقية .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كما يتوجب على المدراء أن يكونون قادرين على التفكير بوعي تام في التداعيات الأخلاقية لقراراتهم المتخذة في المنظمة كسبيل لبناء المنظمة الأخلاقية . </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ثانياً. أخلاقيات القيادة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	</a:t>
            </a:r>
            <a:r>
              <a:rPr lang="ar-SA" sz="1600" kern="0" dirty="0">
                <a:solidFill>
                  <a:schemeClr val="tx1"/>
                </a:solidFill>
                <a:effectLst/>
                <a:latin typeface="Alexandria" pitchFamily="2" charset="-78"/>
                <a:ea typeface="Times New Roman" panose="02020603050405020304" pitchFamily="18" charset="0"/>
                <a:cs typeface="Alexandria" pitchFamily="2" charset="-78"/>
              </a:rPr>
              <a:t>أفرزت دراسة السياسات والممارسات الأخلاقية في العديد من المنظمات الناجحة حقيقة أن الدور الذي يمارسه القادة في هذه المنظمات في مجال تحديدها حيوياً ، ففي إحدى المسوحات وجد أن العاملين مدركين بشكلٍ حقيقي للزلات الأخلاقية لقادتهم ، وأن المنظمات تسهم بشكلٍ سريع في إشاعة مواقع الاتصال بالطريقة التي يحدد المدراء فيها وسيلة الفعل الأخلاقية .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600" kern="0" dirty="0">
                <a:solidFill>
                  <a:schemeClr val="tx1"/>
                </a:solidFill>
                <a:effectLst/>
                <a:latin typeface="Alexandria" pitchFamily="2" charset="-78"/>
                <a:ea typeface="Times New Roman" panose="02020603050405020304" pitchFamily="18" charset="0"/>
                <a:cs typeface="Alexandria" pitchFamily="2" charset="-78"/>
              </a:rPr>
              <a:t>	وإن الطريق الأولي الذي يختاره القائد ليحدد النغمة الأخلاقية للمنظمة يتم من خلال الأفعال والتصرفات التي يقوم بها ، أي عكس تلك القيم في الواقع العملي. وإذا لم يصغي الأفراد إلى القيم الأخلاقية التي يحددها لهم قادتهم ، فإن ذلك يؤشر أن الأفكار التي يحملونها تدور حول عدم أهمية القيم الأخلاقية في المنظمة.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sz="1600" kern="0" dirty="0">
                <a:solidFill>
                  <a:schemeClr val="tx1"/>
                </a:solidFill>
                <a:effectLst/>
                <a:latin typeface="Alexandria" pitchFamily="2" charset="-78"/>
                <a:ea typeface="Times New Roman" panose="02020603050405020304" pitchFamily="18" charset="0"/>
                <a:cs typeface="Alexandria" pitchFamily="2" charset="-78"/>
              </a:rPr>
              <a:t>	ويرى البعض بأن عملية صياغة أو نسج القيم الأخلاقية في المنظمة يتم في إطار الثقافة التنظيمية وفي استمرارية أعمالها لإعادة تجديد أو تحديث القيم الأخلاقية غير الثابتة ، وأن الأفراد العاملين هم الذين يدعمون تلك القيم الجوهرية </a:t>
            </a:r>
            <a:r>
              <a:rPr lang="ar-SA" sz="1600" kern="0" dirty="0">
                <a:solidFill>
                  <a:schemeClr val="tx1"/>
                </a:solidFill>
                <a:latin typeface="Alexandria" pitchFamily="2" charset="-78"/>
                <a:cs typeface="Alexandria" pitchFamily="2" charset="-78"/>
              </a:rPr>
              <a:t>في إطار الأفعال والتصرفات التي يمارسونها</a:t>
            </a:r>
            <a:r>
              <a:rPr lang="ar-EG" sz="1600" kern="0" dirty="0">
                <a:solidFill>
                  <a:schemeClr val="tx1"/>
                </a:solidFill>
                <a:latin typeface="Alexandria" pitchFamily="2" charset="-78"/>
                <a:cs typeface="Alexandria" pitchFamily="2" charset="-78"/>
              </a:rPr>
              <a:t>. </a:t>
            </a:r>
            <a:r>
              <a:rPr lang="ar-EG" sz="1800" kern="0" dirty="0">
                <a:solidFill>
                  <a:schemeClr val="tx1"/>
                </a:solidFill>
                <a:effectLst/>
                <a:latin typeface="Alexandria" pitchFamily="2" charset="-78"/>
                <a:ea typeface="Times New Roman" panose="02020603050405020304" pitchFamily="18" charset="0"/>
                <a:cs typeface="Alexandria" pitchFamily="2" charset="-78"/>
              </a:rPr>
              <a:t>                                                                           </a:t>
            </a:r>
          </a:p>
          <a:p>
            <a:pPr algn="just"/>
            <a:r>
              <a:rPr lang="ar-EG" sz="18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xmlns=""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xmlns=""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xmlns=""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xmlns=""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xmlns=""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xmlns=""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xmlns=""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xmlns=""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xmlns=""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xmlns=""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xmlns=""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xmlns=""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ثالثاً. الأنظمة والهياكل المنظمية </a:t>
            </a:r>
            <a:r>
              <a:rPr lang="ar-EG" sz="1600" b="1" kern="0" dirty="0">
                <a:solidFill>
                  <a:schemeClr val="tx1"/>
                </a:solidFill>
                <a:effectLst/>
                <a:latin typeface="Alexandria" pitchFamily="2" charset="-78"/>
                <a:ea typeface="Times New Roman" panose="02020603050405020304" pitchFamily="18" charset="0"/>
                <a:cs typeface="Alexandria" pitchFamily="2" charset="-78"/>
              </a:rPr>
              <a:t>: </a:t>
            </a:r>
            <a:r>
              <a:rPr lang="ar-SA" sz="1600" kern="0" dirty="0">
                <a:solidFill>
                  <a:schemeClr val="tx1"/>
                </a:solidFill>
                <a:effectLst/>
                <a:latin typeface="Alexandria" pitchFamily="2" charset="-78"/>
                <a:ea typeface="Times New Roman" panose="02020603050405020304" pitchFamily="18" charset="0"/>
                <a:cs typeface="Alexandria" pitchFamily="2" charset="-78"/>
              </a:rPr>
              <a:t>	وتشكل هذه المجموعة من المقومات الركن الثالث ضمن مجموعة الأدوات التي يستخدمها المدراء في المنظمات لتشكيل القيم وتعزيز السلوكيات الأخلاقية والتحول بالمنظمة لتصبح منظمة أخلاقية ، وتتضمن هذه المجموعة ما يأتي :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600" b="1" kern="0" dirty="0">
                <a:solidFill>
                  <a:schemeClr val="tx1"/>
                </a:solidFill>
                <a:effectLst/>
                <a:latin typeface="Alexandria" pitchFamily="2" charset="-78"/>
                <a:ea typeface="Times New Roman" panose="02020603050405020304" pitchFamily="18" charset="0"/>
                <a:cs typeface="Alexandria" pitchFamily="2" charset="-78"/>
              </a:rPr>
              <a:t>الثقافة المنظمية </a:t>
            </a:r>
            <a:r>
              <a:rPr lang="ar-EG" sz="1600" b="1" kern="0" dirty="0">
                <a:solidFill>
                  <a:schemeClr val="tx1"/>
                </a:solidFill>
                <a:effectLst/>
                <a:latin typeface="Alexandria" pitchFamily="2" charset="-78"/>
                <a:ea typeface="Times New Roman" panose="02020603050405020304" pitchFamily="18" charset="0"/>
                <a:cs typeface="Alexandria" pitchFamily="2" charset="-78"/>
              </a:rPr>
              <a:t>: </a:t>
            </a:r>
            <a:r>
              <a:rPr lang="ar-SA" sz="1600" kern="0" dirty="0">
                <a:solidFill>
                  <a:schemeClr val="tx1"/>
                </a:solidFill>
                <a:effectLst/>
                <a:latin typeface="Alexandria" pitchFamily="2" charset="-78"/>
                <a:ea typeface="Times New Roman" panose="02020603050405020304" pitchFamily="18" charset="0"/>
                <a:cs typeface="Alexandria" pitchFamily="2" charset="-78"/>
              </a:rPr>
              <a:t>	توصف الثقافة المنظمية بأنها من القوى الأساسية المساهمة في تكوين أو بناء المنظمة الأخلاقية ، وفي هذا الصدد يشار إليها من خلال ثلاثة اتجاهات هي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آ.  جوهر الثقافة</a:t>
            </a:r>
            <a:r>
              <a:rPr lang="ar-SA" sz="1600" kern="0" dirty="0">
                <a:solidFill>
                  <a:schemeClr val="tx1"/>
                </a:solidFill>
                <a:effectLst/>
                <a:latin typeface="Alexandria" pitchFamily="2" charset="-78"/>
                <a:ea typeface="Times New Roman" panose="02020603050405020304" pitchFamily="18" charset="0"/>
                <a:cs typeface="Alexandria" pitchFamily="2" charset="-78"/>
              </a:rPr>
              <a:t> : وهو الاتجاه الذي يركز على الثقافة عبر الأبعاد الفكرية غير الملموسة لها كالقيم والمعتقدات والافتراضات والفلسفة والأيديولوجيا والتوقعات والمواقف المشتركة التي تربط أعضاء المنظمة .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ب. مظاهر الثقافة</a:t>
            </a:r>
            <a:r>
              <a:rPr lang="ar-SA" sz="1600" kern="0" dirty="0">
                <a:solidFill>
                  <a:schemeClr val="tx1"/>
                </a:solidFill>
                <a:effectLst/>
                <a:latin typeface="Alexandria" pitchFamily="2" charset="-78"/>
                <a:ea typeface="Times New Roman" panose="02020603050405020304" pitchFamily="18" charset="0"/>
                <a:cs typeface="Alexandria" pitchFamily="2" charset="-78"/>
              </a:rPr>
              <a:t> : وهو الاتجاه الذي يركز على الثقافة من خلال مظاهرها مثل الرموز والطقوس وأنماط السلوك والأبنية والهياكل والأنظمة أو مظاهر السلوك.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جـ. النسيج الثقافي</a:t>
            </a:r>
            <a:r>
              <a:rPr lang="ar-SA" sz="1600" kern="0" dirty="0">
                <a:solidFill>
                  <a:schemeClr val="tx1"/>
                </a:solidFill>
                <a:effectLst/>
                <a:latin typeface="Alexandria" pitchFamily="2" charset="-78"/>
                <a:ea typeface="Times New Roman" panose="02020603050405020304" pitchFamily="18" charset="0"/>
                <a:cs typeface="Alexandria" pitchFamily="2" charset="-78"/>
              </a:rPr>
              <a:t> : وهو الاتجاه الذي يستوعب الاتجاهات الفكرية الحديثة المتمثلة بالأبعاد الجوهرية والسلوكية بوصفها آلية للانسجام بينها وبين الفكر والعقل </a:t>
            </a:r>
            <a:r>
              <a:rPr lang="ar-EG" sz="1600" kern="0" dirty="0">
                <a:solidFill>
                  <a:schemeClr val="tx1"/>
                </a:solidFill>
                <a:effectLst/>
                <a:latin typeface="Alexandria" pitchFamily="2" charset="-78"/>
                <a:ea typeface="Times New Roman" panose="02020603050405020304" pitchFamily="18" charset="0"/>
                <a:cs typeface="Alexandria" pitchFamily="2" charset="-78"/>
              </a:rPr>
              <a:t>.</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Alexandria" pitchFamily="2" charset="-78"/>
                <a:ea typeface="Times New Roman" panose="02020603050405020304" pitchFamily="18" charset="0"/>
                <a:cs typeface="Alexandria" pitchFamily="2" charset="-78"/>
              </a:rPr>
              <a:t>الرموز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	وهي عبارات أساسية تعكس قيم المنظمة المتعلقة بالجوانب الأخلاقية والاجتماعية ، ومن شأن هذه العبارات أن تبلغ العاملين في المنظمة السبب الرئيس لنشوء المنظمة، وتميل تلك الرموز الأخلاقية إلى أن تكون بشكلين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323215" indent="-269875"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آ.  الرموز الأخلاقية المستندة إلى المبادئ </a:t>
            </a:r>
            <a:r>
              <a:rPr lang="ar-SA" sz="1800" kern="0" dirty="0">
                <a:solidFill>
                  <a:schemeClr val="tx1"/>
                </a:solidFill>
                <a:effectLst/>
                <a:latin typeface="Alexandria" pitchFamily="2" charset="-78"/>
                <a:ea typeface="Times New Roman" panose="02020603050405020304" pitchFamily="18" charset="0"/>
                <a:cs typeface="Alexandria" pitchFamily="2" charset="-78"/>
              </a:rPr>
              <a:t>، ويصمم هذا النوع ليتم اختيار الثقافة الكلية للمنظمة ، ومن شأن ذلك أن يعرّف بالقيم الأساسية ومتضمنات اللغة العامة والخاصة بمسؤوليات المنظمة وجودة منتجاتها ، والتعامل مع عامليها ، والعبارة العامة للمبدأ في هذا الإطار يطلق عليها العقيدة الكلية للمنظمة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323215" indent="-269875"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ب. الرموز الأخلاقية المستندة إلى السياسات </a:t>
            </a:r>
            <a:r>
              <a:rPr lang="ar-SA" sz="1800" kern="0" dirty="0">
                <a:solidFill>
                  <a:schemeClr val="tx1"/>
                </a:solidFill>
                <a:effectLst/>
                <a:latin typeface="Alexandria" pitchFamily="2" charset="-78"/>
                <a:ea typeface="Times New Roman" panose="02020603050405020304" pitchFamily="18" charset="0"/>
                <a:cs typeface="Alexandria" pitchFamily="2" charset="-78"/>
              </a:rPr>
              <a:t>، وهي التي تحدد الإجراءات المعتمدة في المواقف الأخلاقية المحددة ، وتتضمن تلك المواقف الممارسات التسويقية ، وصراعات الرغبة داخل المنظمة ، والتقيد بالقوانين ، وامتلاك المعلومات ، والمواهب السياسية ، والفرص المتساوية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F912C877-5594-EE51-B7E8-657A7EF350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2016915" y="2095405"/>
            <a:ext cx="9029776" cy="3965253"/>
          </a:xfrm>
          <a:prstGeom prst="rect">
            <a:avLst/>
          </a:prstGeom>
          <a:noFill/>
          <a:ln/>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2308" y="2250462"/>
            <a:ext cx="10453255" cy="3296287"/>
          </a:xfrm>
          <a:prstGeom prst="rect">
            <a:avLst/>
          </a:prstGeom>
          <a:noFill/>
        </p:spPr>
        <p:txBody>
          <a:bodyPr wrap="square" rtlCol="0">
            <a:spAutoFit/>
          </a:bodyPr>
          <a:lstStyle/>
          <a:p>
            <a:pPr marL="609600" indent="-609600" algn="r">
              <a:lnSpc>
                <a:spcPct val="90000"/>
              </a:lnSpc>
              <a:buFontTx/>
              <a:buNone/>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2400" b="1" dirty="0">
                <a:solidFill>
                  <a:srgbClr val="FF6600"/>
                </a:solidFill>
                <a:latin typeface="Alexandria" pitchFamily="2" charset="-78"/>
                <a:cs typeface="Alexandria" pitchFamily="2" charset="-78"/>
              </a:rPr>
              <a:t>المهارات الأساسية للقائد</a:t>
            </a:r>
            <a:r>
              <a:rPr lang="ar-EG" sz="2400" b="1" dirty="0">
                <a:solidFill>
                  <a:srgbClr val="FF6600"/>
                </a:solidFill>
                <a:latin typeface="Alexandria" pitchFamily="2" charset="-78"/>
                <a:cs typeface="Alexandria" pitchFamily="2" charset="-78"/>
              </a:rPr>
              <a:t> الأخلاقي </a:t>
            </a:r>
            <a:r>
              <a:rPr lang="ar-SA" sz="2400" b="1" dirty="0">
                <a:solidFill>
                  <a:srgbClr val="FF6600"/>
                </a:solidFill>
                <a:latin typeface="Alexandria" pitchFamily="2" charset="-78"/>
                <a:cs typeface="Alexandria" pitchFamily="2" charset="-78"/>
              </a:rPr>
              <a:t> وهي:</a:t>
            </a:r>
          </a:p>
          <a:p>
            <a:pPr algn="r">
              <a:lnSpc>
                <a:spcPct val="90000"/>
              </a:lnSpc>
            </a:pPr>
            <a:r>
              <a:rPr lang="ar-EG" sz="2400" b="1" dirty="0">
                <a:latin typeface="Alexandria" pitchFamily="2" charset="-78"/>
                <a:cs typeface="Alexandria" pitchFamily="2" charset="-78"/>
              </a:rPr>
              <a:t>- </a:t>
            </a:r>
            <a:r>
              <a:rPr lang="ar-SA" dirty="0">
                <a:latin typeface="Alexandria" pitchFamily="2" charset="-78"/>
                <a:cs typeface="Alexandria" pitchFamily="2" charset="-78"/>
              </a:rPr>
              <a:t>القدرة على التخطيط</a:t>
            </a:r>
            <a:r>
              <a:rPr lang="ar-YE" dirty="0">
                <a:latin typeface="Alexandria" pitchFamily="2" charset="-78"/>
                <a:cs typeface="Alexandria" pitchFamily="2" charset="-78"/>
              </a:rPr>
              <a:t> وتحديد الأهداف</a:t>
            </a:r>
            <a:endParaRPr lang="en-US" dirty="0">
              <a:latin typeface="Alexandria" pitchFamily="2" charset="-78"/>
              <a:cs typeface="Alexandria" pitchFamily="2" charset="-78"/>
            </a:endParaRP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القدرة على تحديد الرؤية والرسالة</a:t>
            </a:r>
            <a:endParaRPr lang="ar-SA" dirty="0">
              <a:latin typeface="Alexandria" pitchFamily="2" charset="-78"/>
              <a:cs typeface="Alexandria" pitchFamily="2" charset="-78"/>
            </a:endParaRP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مهارة التمسك بالقيم الأخلاقية </a:t>
            </a: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القدرة على </a:t>
            </a:r>
            <a:r>
              <a:rPr lang="ar-SA" dirty="0">
                <a:solidFill>
                  <a:srgbClr val="000000"/>
                </a:solidFill>
                <a:latin typeface="Alexandria" pitchFamily="2" charset="-78"/>
                <a:cs typeface="Alexandria" pitchFamily="2" charset="-78"/>
              </a:rPr>
              <a:t>حل المشكلات </a:t>
            </a:r>
            <a:r>
              <a:rPr lang="ar-YE" dirty="0">
                <a:latin typeface="Alexandria" pitchFamily="2" charset="-78"/>
                <a:cs typeface="Alexandria" pitchFamily="2" charset="-78"/>
              </a:rPr>
              <a:t>و اتخاذ القرار.</a:t>
            </a: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مهارة إدارة الاختلاف ,,</a:t>
            </a:r>
            <a:endParaRPr lang="ar-EG" dirty="0">
              <a:latin typeface="Alexandria" pitchFamily="2" charset="-78"/>
              <a:cs typeface="Alexandria" pitchFamily="2" charset="-78"/>
            </a:endParaRPr>
          </a:p>
          <a:p>
            <a:pPr algn="r">
              <a:lnSpc>
                <a:spcPct val="90000"/>
              </a:lnSpc>
            </a:pPr>
            <a:endParaRPr lang="ar-EG" dirty="0">
              <a:latin typeface="Alexandria" pitchFamily="2" charset="-78"/>
              <a:cs typeface="Alexandria" pitchFamily="2" charset="-78"/>
            </a:endParaRPr>
          </a:p>
          <a:p>
            <a:pPr algn="ctr"/>
            <a:r>
              <a:rPr lang="ar-SA" sz="2400" dirty="0">
                <a:solidFill>
                  <a:srgbClr val="FF0000"/>
                </a:solidFill>
                <a:latin typeface="Alexandria" pitchFamily="2" charset="-78"/>
                <a:cs typeface="Alexandria" pitchFamily="2" charset="-78"/>
              </a:rPr>
              <a:t>وأما من الناحية العملية فيكفي للقائد فكرة صغيرة لتصبح عملاً كبيراً.</a:t>
            </a:r>
          </a:p>
          <a:p>
            <a:pPr algn="ctr"/>
            <a:r>
              <a:rPr lang="ar-SA" sz="2400" dirty="0">
                <a:solidFill>
                  <a:srgbClr val="FF0000"/>
                </a:solidFill>
                <a:latin typeface="Alexandria" pitchFamily="2" charset="-78"/>
                <a:cs typeface="Alexandria" pitchFamily="2" charset="-78"/>
              </a:rPr>
              <a:t>وقديما قالت العرب: يكفي من القلادة ما أحاط بالعنق.</a:t>
            </a:r>
            <a:endParaRPr lang="en-US" sz="2400" dirty="0">
              <a:solidFill>
                <a:srgbClr val="FF0000"/>
              </a:solidFill>
              <a:latin typeface="Alexandria" pitchFamily="2" charset="-78"/>
              <a:cs typeface="Alexandria" pitchFamily="2" charset="-78"/>
            </a:endParaRPr>
          </a:p>
          <a:p>
            <a:pPr algn="r">
              <a:lnSpc>
                <a:spcPct val="90000"/>
              </a:lnSpc>
            </a:pPr>
            <a:endParaRPr lang="ar-SA" sz="3200" b="1" dirty="0">
              <a:cs typeface="AL-Mohanad Bold"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ea typeface="Roboto Light" panose="02000000000000000000" pitchFamily="2" charset="0"/>
              </a:rPr>
              <a:t>8</a:t>
            </a:r>
            <a:endParaRPr lang="en-US" sz="6000" b="1" dirty="0">
              <a:ea typeface="Roboto Light" panose="02000000000000000000" pitchFamily="2" charset="0"/>
            </a:endParaRPr>
          </a:p>
        </p:txBody>
      </p:sp>
      <p:sp>
        <p:nvSpPr>
          <p:cNvPr id="48" name="TextBox 47"/>
          <p:cNvSpPr txBox="1"/>
          <p:nvPr/>
        </p:nvSpPr>
        <p:spPr>
          <a:xfrm>
            <a:off x="942308" y="1685496"/>
            <a:ext cx="10487692" cy="2495042"/>
          </a:xfrm>
          <a:prstGeom prst="rect">
            <a:avLst/>
          </a:prstGeom>
          <a:noFill/>
        </p:spPr>
        <p:txBody>
          <a:bodyPr wrap="square" rtlCol="0">
            <a:spAutoFit/>
          </a:bodyPr>
          <a:lstStyle/>
          <a:p>
            <a:pPr algn="just" rtl="1">
              <a:lnSpc>
                <a:spcPct val="107000"/>
              </a:lnSpc>
              <a:spcAft>
                <a:spcPts val="750"/>
              </a:spcAft>
            </a:pPr>
            <a:r>
              <a:rPr lang="ar-EG" sz="2000" b="1" kern="0" dirty="0">
                <a:effectLst/>
                <a:latin typeface="Alexandria" pitchFamily="2" charset="-78"/>
                <a:ea typeface="Times New Roman" panose="02020603050405020304" pitchFamily="18" charset="0"/>
                <a:cs typeface="Alexandria" pitchFamily="2" charset="-78"/>
              </a:rPr>
              <a:t>كيفية تصنيف القيادة من حيث مهامها:</a:t>
            </a:r>
          </a:p>
          <a:p>
            <a:pPr algn="just" rtl="1">
              <a:lnSpc>
                <a:spcPct val="107000"/>
              </a:lnSpc>
              <a:spcAft>
                <a:spcPts val="750"/>
              </a:spcAft>
            </a:pPr>
            <a:r>
              <a:rPr lang="ar-EG" sz="2000" b="1" kern="0" dirty="0">
                <a:latin typeface="Alexandria" pitchFamily="2" charset="-78"/>
                <a:ea typeface="Times New Roman" panose="02020603050405020304" pitchFamily="18" charset="0"/>
                <a:cs typeface="Alexandria" pitchFamily="2" charset="-78"/>
              </a:rPr>
              <a:t>1- </a:t>
            </a:r>
            <a:r>
              <a:rPr lang="ar-EG" sz="2000" b="1" kern="0" dirty="0">
                <a:effectLst/>
                <a:latin typeface="Alexandria" pitchFamily="2" charset="-78"/>
                <a:ea typeface="Times New Roman" panose="02020603050405020304" pitchFamily="18" charset="0"/>
                <a:cs typeface="Alexandria" pitchFamily="2" charset="-78"/>
              </a:rPr>
              <a:t> </a:t>
            </a:r>
            <a:r>
              <a:rPr lang="ar-SA" sz="2000" b="1" dirty="0">
                <a:latin typeface="Alexandria" pitchFamily="2" charset="-78"/>
                <a:cs typeface="Alexandria" pitchFamily="2" charset="-78"/>
              </a:rPr>
              <a:t>القيادة الموجهة</a:t>
            </a:r>
            <a:r>
              <a:rPr lang="ar-EG" sz="2000" b="1" dirty="0">
                <a:latin typeface="Alexandria" pitchFamily="2" charset="-78"/>
                <a:cs typeface="Alexandria" pitchFamily="2" charset="-78"/>
              </a:rPr>
              <a:t>:</a:t>
            </a:r>
            <a:endParaRPr lang="ar-EG" sz="2000" b="1" kern="0" dirty="0">
              <a:effectLst/>
              <a:latin typeface="Alexandria" pitchFamily="2" charset="-78"/>
              <a:ea typeface="Times New Roman" panose="02020603050405020304" pitchFamily="18" charset="0"/>
              <a:cs typeface="Alexandria" pitchFamily="2" charset="-78"/>
            </a:endParaRPr>
          </a:p>
          <a:p>
            <a:pPr algn="just"/>
            <a:r>
              <a:rPr lang="ar-SA" altLang="en-US" sz="2000" dirty="0">
                <a:latin typeface="Alexandria" pitchFamily="2" charset="-78"/>
                <a:cs typeface="Alexandria" pitchFamily="2" charset="-78"/>
              </a:rPr>
              <a:t>حيث يعطي القائد توجيهات محدده فيما يجب عمله و كيف يتم و دور كل فرد من المجموعة و هو يرتب العمل حسب الأولية و الأهمية و يضع معاير محدده للإنجاز</a:t>
            </a:r>
            <a:r>
              <a:rPr lang="ar-EG" altLang="en-US" sz="2000" dirty="0">
                <a:latin typeface="Alexandria" pitchFamily="2" charset="-78"/>
                <a:cs typeface="Alexandria" pitchFamily="2" charset="-78"/>
              </a:rPr>
              <a:t> </a:t>
            </a:r>
            <a:r>
              <a:rPr lang="ar-SA" altLang="en-US" sz="2000" dirty="0">
                <a:latin typeface="Alexandria" pitchFamily="2" charset="-78"/>
                <a:cs typeface="Alexandria" pitchFamily="2" charset="-78"/>
              </a:rPr>
              <a:t>يقوم بطب التابعين أن يتقيدوا في القوانين و التعليمات و الأنظمة و التي تقود الى عمليه الإنجاز</a:t>
            </a:r>
            <a:r>
              <a:rPr lang="ar-EG" altLang="en-US" sz="2000" dirty="0">
                <a:latin typeface="Alexandria" pitchFamily="2" charset="-78"/>
                <a:cs typeface="Alexandria" pitchFamily="2" charset="-78"/>
              </a:rPr>
              <a:t>، و</a:t>
            </a:r>
            <a:r>
              <a:rPr lang="ar-SA" altLang="en-US" sz="2000" dirty="0">
                <a:latin typeface="Alexandria" pitchFamily="2" charset="-78"/>
                <a:cs typeface="Alexandria" pitchFamily="2" charset="-78"/>
              </a:rPr>
              <a:t>القائد هنا يسمح للتابعين بأن يعرفوا ما هو متوقع منهم فعله عن طريق التوجيهات التي يصدرها بين حين و الاخر اما ان تكون شفهيا او مكتوبه</a:t>
            </a:r>
            <a:r>
              <a:rPr lang="ar-EG" altLang="en-US" sz="2000" dirty="0">
                <a:latin typeface="Alexandria" pitchFamily="2" charset="-78"/>
                <a:cs typeface="Alexandria" pitchFamily="2" charset="-78"/>
              </a:rPr>
              <a:t>.                                                                                             </a:t>
            </a:r>
            <a:r>
              <a:rPr lang="ar-SA" altLang="en-US" sz="2000" dirty="0">
                <a:latin typeface="Alexandria" pitchFamily="2" charset="-78"/>
                <a:cs typeface="Alexandria" pitchFamily="2" charset="-78"/>
              </a:rPr>
              <a:t> </a:t>
            </a:r>
            <a:endParaRPr lang="en-US" altLang="en-US" sz="20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altLang="en-US" sz="2000" b="1" dirty="0">
                <a:solidFill>
                  <a:schemeClr val="tx1"/>
                </a:solidFill>
                <a:latin typeface="Alexandria" pitchFamily="2" charset="-78"/>
                <a:cs typeface="Alexandria" pitchFamily="2" charset="-78"/>
              </a:rPr>
              <a:t>2- القيادة الداعمة </a:t>
            </a:r>
          </a:p>
          <a:p>
            <a:pPr algn="r"/>
            <a:r>
              <a:rPr lang="ar-EG" altLang="en-US" sz="2000" dirty="0">
                <a:solidFill>
                  <a:schemeClr val="tx1"/>
                </a:solidFill>
                <a:latin typeface="Alexandria" pitchFamily="2" charset="-78"/>
                <a:cs typeface="Alexandria" pitchFamily="2" charset="-78"/>
              </a:rPr>
              <a:t>وتتمي</a:t>
            </a:r>
            <a:r>
              <a:rPr lang="ar-SA" altLang="en-US" sz="2000" dirty="0">
                <a:solidFill>
                  <a:schemeClr val="tx1"/>
                </a:solidFill>
                <a:latin typeface="Alexandria" pitchFamily="2" charset="-78"/>
                <a:cs typeface="Alexandria" pitchFamily="2" charset="-78"/>
              </a:rPr>
              <a:t>ز القيادة هنا بأن القائد يكون حليما و ودودا و هو يعطي دائما اهتماما للوضع الاجتماعي و المعيشي للخاضعين و حاجتهم فالقائد قد يقوم بعمل صغير لكي يجعل جو العمل بشكل ممتع و مريح للعاملين من الناحية النفسية و يحاول المساوة و هذا النوع من القيادة له تأثير إيجابي على رضا التابعين </a:t>
            </a:r>
            <a:endParaRPr lang="en-US" altLang="en-US" sz="200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2308" y="2250462"/>
            <a:ext cx="10453255" cy="2132122"/>
          </a:xfrm>
          <a:prstGeom prst="rect">
            <a:avLst/>
          </a:prstGeom>
          <a:noFill/>
        </p:spPr>
        <p:txBody>
          <a:bodyPr wrap="square" rtlCol="0">
            <a:spAutoFit/>
          </a:bodyPr>
          <a:lstStyle/>
          <a:p>
            <a:pPr algn="just" rtl="1">
              <a:lnSpc>
                <a:spcPct val="107000"/>
              </a:lnSpc>
              <a:spcAft>
                <a:spcPts val="750"/>
              </a:spcAft>
            </a:pPr>
            <a:r>
              <a:rPr lang="ar-EG" sz="2400" b="1" dirty="0">
                <a:solidFill>
                  <a:srgbClr val="000000"/>
                </a:solidFill>
                <a:effectLst/>
                <a:latin typeface="Alexandria" pitchFamily="2" charset="-78"/>
                <a:ea typeface="Calibri" panose="020F0502020204030204" pitchFamily="34" charset="0"/>
                <a:cs typeface="Alexandria" pitchFamily="2" charset="-78"/>
              </a:rPr>
              <a:t>3- القيادة المشاركة </a:t>
            </a:r>
          </a:p>
          <a:p>
            <a:pPr marR="0" lvl="0" algn="r" defTabSz="457200" rtl="1" eaLnBrk="0" fontAlgn="base" latinLnBrk="0" hangingPunct="0">
              <a:lnSpc>
                <a:spcPct val="100000"/>
              </a:lnSpc>
              <a:spcBef>
                <a:spcPct val="20000"/>
              </a:spcBef>
              <a:spcAft>
                <a:spcPts val="600"/>
              </a:spcAft>
              <a:buClr>
                <a:srgbClr val="FF9000"/>
              </a:buClr>
              <a:buSzTx/>
              <a:tabLst/>
              <a:defRPr/>
            </a:pPr>
            <a:r>
              <a:rPr kumimoji="0" lang="ar-SA"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تمتاز هذه القيادة بأن القائد هنا يستشير الخاضعين و يأخذ باقتراحاتهم بشكل جدي قبل </a:t>
            </a:r>
            <a:r>
              <a:rPr kumimoji="0" lang="ar-EG"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أ</a:t>
            </a:r>
            <a:r>
              <a:rPr kumimoji="0" lang="ar-SA"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ن يضع قراراه و يجب مناقشة المميزات المحددة لكل التابعين و المواقف التي تؤدي الي قياده المشاركة و بتالي </a:t>
            </a:r>
            <a:r>
              <a:rPr kumimoji="0" lang="ar-EG"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تلبية</a:t>
            </a:r>
            <a:r>
              <a:rPr kumimoji="0" lang="ar-SA"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الإنجاز الفعال </a:t>
            </a:r>
            <a:endParaRPr kumimoji="0" lang="en-US"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1126836" y="1847273"/>
            <a:ext cx="10122856" cy="2677656"/>
          </a:xfrm>
          <a:prstGeom prst="rect">
            <a:avLst/>
          </a:prstGeom>
          <a:noFill/>
        </p:spPr>
        <p:txBody>
          <a:bodyPr wrap="square" rtlCol="0">
            <a:spAutoFit/>
          </a:bodyPr>
          <a:lstStyle/>
          <a:p>
            <a:pPr algn="r">
              <a:buFont typeface="Arial" panose="020B0604020202020204" pitchFamily="34" charset="0"/>
              <a:buChar char="•"/>
            </a:pPr>
            <a:r>
              <a:rPr lang="ar-EG" sz="2400" b="1" i="0" dirty="0">
                <a:effectLst/>
                <a:latin typeface="Alexandria" pitchFamily="2" charset="-78"/>
                <a:cs typeface="Alexandria" pitchFamily="2" charset="-78"/>
              </a:rPr>
              <a:t>4- القيادة المهتمة بالإنجاز </a:t>
            </a:r>
            <a:endParaRPr lang="ar-EG" sz="2400" b="0" i="0" dirty="0">
              <a:effectLst/>
              <a:latin typeface="Alexandria" pitchFamily="2" charset="-78"/>
              <a:cs typeface="Alexandria" pitchFamily="2" charset="-78"/>
            </a:endParaRPr>
          </a:p>
          <a:p>
            <a:pPr algn="just"/>
            <a:r>
              <a:rPr lang="ar-SA" altLang="en-US" sz="2400" dirty="0">
                <a:latin typeface="Alexandria" pitchFamily="2" charset="-78"/>
                <a:cs typeface="Alexandria" pitchFamily="2" charset="-78"/>
              </a:rPr>
              <a:t>يضع  القائد أهدافا متعددة خاضعه للاختيار و التحدي و هو يتوقع أن يكون انجاز التابعين عاليا و هو باستمرار يبحث عن نتيجة و تطوير الإنجاز و يحاول ان يضع ثقه عالية في التابعين انهم سوف يتحملون المسؤولية لتحقيق الأهداف</a:t>
            </a:r>
            <a:r>
              <a:rPr lang="ar-EG" altLang="en-US" sz="2400" dirty="0">
                <a:latin typeface="Alexandria" pitchFamily="2" charset="-78"/>
                <a:cs typeface="Alexandria" pitchFamily="2" charset="-78"/>
              </a:rPr>
              <a:t>                                                                                                     </a:t>
            </a:r>
            <a:endParaRPr lang="ar-SA" altLang="en-US" sz="2400" dirty="0">
              <a:latin typeface="Alexandria" pitchFamily="2" charset="-78"/>
              <a:cs typeface="Alexandria" pitchFamily="2" charset="-78"/>
            </a:endParaRPr>
          </a:p>
          <a:p>
            <a:pPr algn="r"/>
            <a:r>
              <a:rPr lang="ar-EG" altLang="en-US" sz="2400" dirty="0">
                <a:latin typeface="Alexandria" pitchFamily="2" charset="-78"/>
                <a:cs typeface="Alexandria" pitchFamily="2" charset="-78"/>
              </a:rPr>
              <a:t>و</a:t>
            </a:r>
            <a:r>
              <a:rPr lang="ar-SA" altLang="en-US" sz="2400" dirty="0">
                <a:latin typeface="Alexandria" pitchFamily="2" charset="-78"/>
                <a:cs typeface="Alexandria" pitchFamily="2" charset="-78"/>
              </a:rPr>
              <a:t>القائد في هذا النوع من القيادة يؤكد على الإنجاز المميز و في الوقت نفسه يضع ثقته في التابعين </a:t>
            </a:r>
            <a:endParaRPr lang="en-US" altLang="en-US" sz="2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87928" y="2521527"/>
            <a:ext cx="10621818" cy="3354765"/>
          </a:xfrm>
          <a:prstGeom prst="rect">
            <a:avLst/>
          </a:prstGeom>
          <a:noFill/>
        </p:spPr>
        <p:txBody>
          <a:bodyPr wrap="square" rtlCol="0">
            <a:spAutoFit/>
          </a:bodyPr>
          <a:lstStyle/>
          <a:p>
            <a:pPr algn="r"/>
            <a:r>
              <a:rPr lang="ar-EG" sz="2000" b="1" dirty="0">
                <a:solidFill>
                  <a:srgbClr val="3C4859"/>
                </a:solidFill>
                <a:latin typeface="Noto Kufi Arabic"/>
              </a:rPr>
              <a:t> </a:t>
            </a:r>
            <a:r>
              <a:rPr lang="ar-EG" sz="1600" b="1" dirty="0">
                <a:solidFill>
                  <a:srgbClr val="3C4859"/>
                </a:solidFill>
                <a:latin typeface="Alexandria" pitchFamily="2" charset="-78"/>
                <a:cs typeface="Alexandria" pitchFamily="2" charset="-78"/>
              </a:rPr>
              <a:t>متطلبات القيادة الفعالة </a:t>
            </a:r>
          </a:p>
          <a:p>
            <a:pPr algn="r"/>
            <a:r>
              <a:rPr lang="ar-EG" sz="1600" b="1" dirty="0">
                <a:solidFill>
                  <a:srgbClr val="3C4859"/>
                </a:solidFill>
                <a:latin typeface="Alexandria" pitchFamily="2" charset="-78"/>
                <a:cs typeface="Alexandria" pitchFamily="2" charset="-78"/>
              </a:rPr>
              <a:t>1- </a:t>
            </a:r>
            <a:r>
              <a:rPr lang="ar-EG" sz="1600" b="1" i="0" dirty="0">
                <a:solidFill>
                  <a:srgbClr val="3C4859"/>
                </a:solidFill>
                <a:effectLst/>
                <a:latin typeface="Alexandria" pitchFamily="2" charset="-78"/>
                <a:cs typeface="Alexandria" pitchFamily="2" charset="-78"/>
              </a:rPr>
              <a:t>تحديد الأهداف والرؤية:</a:t>
            </a:r>
          </a:p>
          <a:p>
            <a:pPr algn="just"/>
            <a:r>
              <a:rPr lang="ar-EG" sz="1600" b="0" i="0" dirty="0">
                <a:solidFill>
                  <a:srgbClr val="3D4957"/>
                </a:solidFill>
                <a:effectLst/>
                <a:latin typeface="Alexandria" pitchFamily="2" charset="-78"/>
                <a:cs typeface="Alexandria" pitchFamily="2" charset="-78"/>
              </a:rPr>
              <a:t>كيف تلهم الآخرين بعملهم دون أن تكون أنت ملهمًا بعملك؟ “كيف يُلهم القادة الكبار الناس للتحرك؟” عن الطريقة التي تلهم بها نفسك، وهي أن تسأل نفسك هذه الأسئلة: ما هو هدفك؟ ما هي قضيتك؟ ما هو إيمانك؟ ولماذا شركتك موجودة في هذه الصناعة؟ لماذا تنهض كل صباح من النوم؟ ولماذا يجب على أحدهم الاهتمام بذلك؟                         </a:t>
            </a:r>
          </a:p>
          <a:p>
            <a:pPr algn="just"/>
            <a:r>
              <a:rPr lang="ar-EG" sz="1600" b="0" i="0" dirty="0">
                <a:solidFill>
                  <a:srgbClr val="3D4957"/>
                </a:solidFill>
                <a:effectLst/>
                <a:latin typeface="Alexandria" pitchFamily="2" charset="-78"/>
                <a:cs typeface="Alexandria" pitchFamily="2" charset="-78"/>
              </a:rPr>
              <a:t>                                                                                                                                          </a:t>
            </a:r>
          </a:p>
          <a:p>
            <a:pPr algn="r"/>
            <a:r>
              <a:rPr lang="ar-EG" sz="1600" b="0" i="0" dirty="0">
                <a:solidFill>
                  <a:srgbClr val="3D4957"/>
                </a:solidFill>
                <a:effectLst/>
                <a:latin typeface="Alexandria" pitchFamily="2" charset="-78"/>
                <a:cs typeface="Alexandria" pitchFamily="2" charset="-78"/>
              </a:rPr>
              <a:t>مثال : </a:t>
            </a:r>
          </a:p>
          <a:p>
            <a:pPr algn="just"/>
            <a:r>
              <a:rPr lang="ar-EG" sz="1600" b="0" i="0" dirty="0">
                <a:solidFill>
                  <a:srgbClr val="3D4957"/>
                </a:solidFill>
                <a:effectLst/>
                <a:latin typeface="Alexandria" pitchFamily="2" charset="-78"/>
                <a:cs typeface="Alexandria" pitchFamily="2" charset="-78"/>
              </a:rPr>
              <a:t>ضرب سينك المثل بشركة أبل التي لا تروج لنفسها على أنها “تقوم بصناعة أعظم الحواسيب الجميلة سهلة الاستخدام”، ولكن تخاطب جمهورها تسويقيا برسالة مفادها “نؤمن أننا نتحدى الوضع الراهن ونؤمن بالتفكير بطريقة مختلفة، والطريقة التي نعتمدها لتحدي الوضع الراهن هي بصنع منتجات مصممة بجودة وجمالية عالية، سهلة الاستخدام وسهلة التعلم”. لا تكتف بالإجابة على الأسئلة السابقة، ولكن أخبر موظفيك بحماس عن إجاباتك، فبمجرد فهمهم لها، سيعلمون أنهم لا يسعون لتحقيق أرباح فقط، ولكن يسعون لإحداث فرق في صناعاتهم أو مجتمعهم أو العالم بأسره.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09600" y="2367722"/>
            <a:ext cx="10363199" cy="2893100"/>
          </a:xfrm>
          <a:prstGeom prst="rect">
            <a:avLst/>
          </a:prstGeom>
          <a:noFill/>
        </p:spPr>
        <p:txBody>
          <a:bodyPr wrap="square" rtlCol="0">
            <a:spAutoFit/>
          </a:bodyPr>
          <a:lstStyle/>
          <a:p>
            <a:pPr algn="r"/>
            <a:r>
              <a:rPr lang="ar-EG" sz="2000" b="1" i="0" dirty="0">
                <a:solidFill>
                  <a:srgbClr val="3C4859"/>
                </a:solidFill>
                <a:effectLst/>
                <a:latin typeface="Alexandria" pitchFamily="2" charset="-78"/>
                <a:cs typeface="Alexandria" pitchFamily="2" charset="-78"/>
              </a:rPr>
              <a:t>2- الثقة بالنفس والتمركز :</a:t>
            </a:r>
          </a:p>
          <a:p>
            <a:pPr algn="r"/>
            <a:r>
              <a:rPr lang="ar-EG" b="0" i="0" dirty="0">
                <a:solidFill>
                  <a:srgbClr val="3D4957"/>
                </a:solidFill>
                <a:effectLst/>
                <a:latin typeface="Alexandria" pitchFamily="2" charset="-78"/>
                <a:cs typeface="Alexandria" pitchFamily="2" charset="-78"/>
              </a:rPr>
              <a:t>أهم سمة من سمات القيادة الفعالة التي تلهم الموظفين، صفة “التمركز” صفة أجمع عليها الباحثون ، وتعني الوصول إلى حالة ذهنية تمكن القادة من التحلي بالهدوء عند وقوعهم تحت ضغط، وذلك من أجل حضور ذهني كامل في الموقف الحالي يؤدي إلى اتخاذ قرارات رشيدة.</a:t>
            </a:r>
          </a:p>
          <a:p>
            <a:pPr algn="r"/>
            <a:endParaRPr lang="ar-EG" b="0" i="0" dirty="0">
              <a:solidFill>
                <a:srgbClr val="3D4957"/>
              </a:solidFill>
              <a:effectLst/>
              <a:latin typeface="Alexandria" pitchFamily="2" charset="-78"/>
              <a:cs typeface="Alexandria" pitchFamily="2" charset="-78"/>
            </a:endParaRPr>
          </a:p>
          <a:p>
            <a:pPr algn="r"/>
            <a:r>
              <a:rPr lang="ar-EG" b="0" i="0" dirty="0">
                <a:solidFill>
                  <a:srgbClr val="3D4957"/>
                </a:solidFill>
                <a:effectLst/>
                <a:latin typeface="Alexandria" pitchFamily="2" charset="-78"/>
                <a:cs typeface="Alexandria" pitchFamily="2" charset="-78"/>
              </a:rPr>
              <a:t>يرى الباحثون أن التعامل بهدوء عند الوقوع تحت ضغوط يمنح الإنسان درجة عالية من اليقظة واستيعاب كامل للموقف الحالي ويحسن من قدرته على التعاطف مع الآخرين والاستماع بعمق، ومن أجل ذلك نصح الباحثون بممارسة بعض التقنيات التي تخلص القائد من الانفعالات كالتنفس العميق والابتعاد عن الحاسب الشخصي لبعض الوقت وتمديد الساقين والتفكير في الأمور بحيادية.</a:t>
            </a:r>
          </a:p>
          <a:p>
            <a:pPr algn="r"/>
            <a:r>
              <a:rPr lang="ar-EG"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11201" y="1209502"/>
            <a:ext cx="1533236" cy="12196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11175" y="2199203"/>
            <a:ext cx="10495370" cy="3139321"/>
          </a:xfrm>
          <a:prstGeom prst="rect">
            <a:avLst/>
          </a:prstGeom>
          <a:noFill/>
        </p:spPr>
        <p:txBody>
          <a:bodyPr wrap="square" rtlCol="0">
            <a:spAutoFit/>
          </a:bodyPr>
          <a:lstStyle/>
          <a:p>
            <a:pPr algn="r"/>
            <a:r>
              <a:rPr lang="ar-EG" b="1" i="0" dirty="0">
                <a:solidFill>
                  <a:srgbClr val="3D4957"/>
                </a:solidFill>
                <a:effectLst/>
                <a:latin typeface="Alexandria" pitchFamily="2" charset="-78"/>
                <a:cs typeface="Alexandria" pitchFamily="2" charset="-78"/>
              </a:rPr>
              <a:t>3- الإيجابية في اتخاذ القرارات:</a:t>
            </a:r>
            <a:r>
              <a:rPr lang="ar-EG" b="0" i="0" dirty="0">
                <a:solidFill>
                  <a:srgbClr val="3D4957"/>
                </a:solidFill>
                <a:effectLst/>
                <a:latin typeface="Alexandria" pitchFamily="2" charset="-78"/>
                <a:cs typeface="Alexandria" pitchFamily="2" charset="-78"/>
              </a:rPr>
              <a:t> </a:t>
            </a:r>
          </a:p>
          <a:p>
            <a:pPr algn="r"/>
            <a:r>
              <a:rPr lang="ar-EG" b="0" i="0" dirty="0">
                <a:solidFill>
                  <a:srgbClr val="3D4957"/>
                </a:solidFill>
                <a:effectLst/>
                <a:latin typeface="Alexandria" pitchFamily="2" charset="-78"/>
                <a:cs typeface="Alexandria" pitchFamily="2" charset="-78"/>
              </a:rPr>
              <a:t>إذا كنت ترغب أن يتصرف موظفوك بطريقة إبداعية وغير روتينية فعالة، عليك أولًا أن تتصرف بهذه الطريقة كي تكون ملهمًا لهم، إذ يحقق اتخاذ قرارات جريئة في الأوقات المناسبة نتائج بناءة ويتجاوز عقم التفكير الروتيني.</a:t>
            </a:r>
          </a:p>
          <a:p>
            <a:pPr algn="r"/>
            <a:endParaRPr lang="ar-EG" b="0" i="0" dirty="0">
              <a:solidFill>
                <a:srgbClr val="3D4957"/>
              </a:solidFill>
              <a:effectLst/>
              <a:latin typeface="Alexandria" pitchFamily="2" charset="-78"/>
              <a:cs typeface="Alexandria" pitchFamily="2" charset="-78"/>
            </a:endParaRPr>
          </a:p>
          <a:p>
            <a:pPr algn="r"/>
            <a:r>
              <a:rPr lang="ar-EG" b="0" i="0" dirty="0">
                <a:solidFill>
                  <a:srgbClr val="3D4957"/>
                </a:solidFill>
                <a:effectLst/>
                <a:latin typeface="Alexandria" pitchFamily="2" charset="-78"/>
                <a:cs typeface="Alexandria" pitchFamily="2" charset="-78"/>
              </a:rPr>
              <a:t>مثال:  عندما أصبح بول </a:t>
            </a:r>
            <a:r>
              <a:rPr lang="ar-EG" b="0" i="0" dirty="0" err="1">
                <a:solidFill>
                  <a:srgbClr val="3D4957"/>
                </a:solidFill>
                <a:effectLst/>
                <a:latin typeface="Alexandria" pitchFamily="2" charset="-78"/>
                <a:cs typeface="Alexandria" pitchFamily="2" charset="-78"/>
              </a:rPr>
              <a:t>أونيل</a:t>
            </a:r>
            <a:r>
              <a:rPr lang="ar-EG" b="0" i="0" dirty="0">
                <a:solidFill>
                  <a:srgbClr val="3D4957"/>
                </a:solidFill>
                <a:effectLst/>
                <a:latin typeface="Alexandria" pitchFamily="2" charset="-78"/>
                <a:cs typeface="Alexandria" pitchFamily="2" charset="-78"/>
              </a:rPr>
              <a:t> رئيسا تنفيذيًا لشركة  ألكوا العملاق الأمريكي لصناعة الألومنيوم، كان يعلم أن الهدف الأول الذي ينبغي التركيز عليه هو تحقيق السلامة للعاملين، ومن أجل ذلك، طلب إعداد تقرير على وجه عاجل عن جميع الحوادث الخاصة بالسلامة التي حدثت سابقًا، وعبّر طلبه هذا عن مدى التزامه بتحقيق هدف سلامة العاملين، وهو الهدف الذي ما لبث أن تحقق بالفعل، فخلال فترة وجيزة تحسنت مستويات السلامة في الشركة بشكل كبير، وبلغ معدل حوادث السلامة في ألكوا  5% فقط من المتوسط العام لحوادث السلامة في الولايات المتحدة الأمريكية.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1174" y="5436331"/>
            <a:ext cx="4473261" cy="8563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11174" y="1123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11175" y="2199203"/>
            <a:ext cx="10390908" cy="3600986"/>
          </a:xfrm>
          <a:prstGeom prst="rect">
            <a:avLst/>
          </a:prstGeom>
          <a:noFill/>
        </p:spPr>
        <p:txBody>
          <a:bodyPr wrap="square" rtlCol="0">
            <a:spAutoFit/>
          </a:bodyPr>
          <a:lstStyle/>
          <a:p>
            <a:pPr algn="r"/>
            <a:r>
              <a:rPr lang="ar-EG" sz="2400" b="0" i="0" dirty="0">
                <a:solidFill>
                  <a:srgbClr val="212529"/>
                </a:solidFill>
                <a:effectLst/>
                <a:latin typeface="TheSans"/>
              </a:rPr>
              <a:t> </a:t>
            </a:r>
            <a:r>
              <a:rPr lang="ar-EG" sz="2000" b="1" dirty="0">
                <a:solidFill>
                  <a:srgbClr val="3C4859"/>
                </a:solidFill>
                <a:latin typeface="Alexandria" pitchFamily="2" charset="-78"/>
                <a:cs typeface="Alexandria" pitchFamily="2" charset="-78"/>
              </a:rPr>
              <a:t>4- الاهتمام بالميزة التنافسية :</a:t>
            </a:r>
          </a:p>
          <a:p>
            <a:pPr algn="just"/>
            <a:r>
              <a:rPr lang="ar-EG" sz="2000" dirty="0">
                <a:solidFill>
                  <a:srgbClr val="3D4957"/>
                </a:solidFill>
                <a:latin typeface="Alexandria" pitchFamily="2" charset="-78"/>
                <a:cs typeface="Alexandria" pitchFamily="2" charset="-78"/>
              </a:rPr>
              <a:t>في ظل المنافسة السوقية المحتدمة في مختلف قطاعات السوق، أصبح من سمات القيادة الفعالة أن تهتم كقائد بالميزة التنافسية التي تقدمها شركتك وتتميز بها عن غيرها من الشركات، على سبيل المثال إذا كانت الميزة التنافسية لشركتك هي الابتكار فلا ينبغي أن يكون توفير النفقات على رأس أولوياتك، ولكن باعتبارك قائدًا ملهمًا عليك أن تمنح الميزة التنافسية لشركتك اهتمامًا غير عاديًا، وأن تخصص لها حصة ضخمة من الموارد لا تساوي حصة غيرها من المزايا، وأن توفر لمتخذي القرار في شركتك الحرية التي يحتاجونها لمواصلة تحقيق التفوق في هذه الميزة.                                                                                                                            </a:t>
            </a:r>
          </a:p>
          <a:p>
            <a:pPr algn="just"/>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1174" y="5467927"/>
            <a:ext cx="4657990" cy="8602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902690" y="1608238"/>
            <a:ext cx="8922328"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قائد المستقبل</a:t>
            </a: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يمكن تلخيص سمات قائد المستقبل </a:t>
            </a:r>
            <a:r>
              <a:rPr kumimoji="0" lang="ar-EG" altLang="en-US" b="0" i="0" u="none" strike="noStrike" cap="none" normalizeH="0" baseline="0" dirty="0">
                <a:ln>
                  <a:noFill/>
                </a:ln>
                <a:solidFill>
                  <a:schemeClr val="tx1"/>
                </a:solidFill>
                <a:effectLst/>
                <a:latin typeface="Alexandria" pitchFamily="2" charset="-78"/>
                <a:cs typeface="Alexandria" pitchFamily="2" charset="-78"/>
              </a:rPr>
              <a:t>فيما يلي </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النظام ... منظم ويعرف كيف يضع الحلول ويرتب الأولويات</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النمو ... يضع خططا مستمرة ومتكاملة للتنمية والتطور</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الفكر ... يرحب بالأفكار الجديدة وإن اختلفت مع أفكاره</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الناس ... يفهم الناس جيدا .. ويشعر بهم وبمشاكلهم .. ويعيشها معهم</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الفريق ... بناء يعنى الايثار وانكار الذات</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التحد</a:t>
            </a:r>
            <a:r>
              <a:rPr kumimoji="0" lang="ar-EG" altLang="en-US" b="0" i="0" u="none" strike="noStrike" cap="none" normalizeH="0" baseline="0" dirty="0">
                <a:ln>
                  <a:noFill/>
                </a:ln>
                <a:solidFill>
                  <a:schemeClr val="tx1"/>
                </a:solidFill>
                <a:effectLst/>
                <a:latin typeface="Alexandria" pitchFamily="2" charset="-78"/>
                <a:cs typeface="Alexandria" pitchFamily="2" charset="-78"/>
              </a:rPr>
              <a:t>ي</a:t>
            </a:r>
            <a:r>
              <a:rPr kumimoji="0" lang="ar-SA" altLang="en-US" b="0" i="0" u="none" strike="noStrike" cap="none" normalizeH="0" baseline="0" dirty="0">
                <a:ln>
                  <a:noFill/>
                </a:ln>
                <a:solidFill>
                  <a:schemeClr val="tx1"/>
                </a:solidFill>
                <a:effectLst/>
                <a:latin typeface="Alexandria" pitchFamily="2" charset="-78"/>
                <a:cs typeface="Alexandria" pitchFamily="2" charset="-78"/>
              </a:rPr>
              <a:t> ... يحترم الآخرين ولا يخاف من تحديهم</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الثقة ... ذو درجة عالية من الثقة بالنفس</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المعرفة ... متعطش للمعرفة</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اللياقة ... البدنية والذهنية مرتفعة</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lexandria" pitchFamily="2" charset="-78"/>
                <a:cs typeface="Alexandria" pitchFamily="2" charset="-78"/>
              </a:rPr>
              <a:t>    </a:t>
            </a:r>
            <a:r>
              <a:rPr kumimoji="0" lang="ar-EG" altLang="en-US" b="1"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التغيير ... يعترف بالخطأ ويتجه للتغيير اذا كان ضرورة</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542473" y="1816042"/>
            <a:ext cx="9144000" cy="3426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dirty="0">
                <a:latin typeface="Alexandria" pitchFamily="2" charset="-78"/>
                <a:ea typeface="Times New Roman" panose="02020603050405020304" pitchFamily="18" charset="0"/>
                <a:cs typeface="Alexandria" pitchFamily="2" charset="-78"/>
              </a:rPr>
              <a:t>1- تمهيد</a:t>
            </a:r>
          </a:p>
          <a:p>
            <a:pPr algn="r"/>
            <a:r>
              <a:rPr lang="ar-EG" sz="18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1800" dirty="0">
                <a:latin typeface="Alexandria" pitchFamily="2" charset="-78"/>
                <a:ea typeface="Times New Roman" panose="02020603050405020304" pitchFamily="18" charset="0"/>
                <a:cs typeface="Alexandria" pitchFamily="2" charset="-78"/>
              </a:rPr>
              <a:t>3-</a:t>
            </a:r>
            <a:r>
              <a:rPr lang="ar-EG" sz="18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18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1800" dirty="0">
                <a:effectLst/>
                <a:latin typeface="Alexandria" pitchFamily="2" charset="-78"/>
                <a:ea typeface="Times New Roman" panose="02020603050405020304" pitchFamily="18" charset="0"/>
                <a:cs typeface="Alexandria" pitchFamily="2" charset="-78"/>
              </a:rPr>
              <a:t>5- </a:t>
            </a:r>
            <a:r>
              <a:rPr lang="ar-EG" sz="1800" dirty="0">
                <a:latin typeface="Alexandria" pitchFamily="2" charset="-78"/>
                <a:ea typeface="Times New Roman" panose="02020603050405020304" pitchFamily="18" charset="0"/>
                <a:cs typeface="Alexandria" pitchFamily="2" charset="-78"/>
              </a:rPr>
              <a:t>اخلاقيات العمل </a:t>
            </a:r>
          </a:p>
          <a:p>
            <a:pPr algn="r"/>
            <a:r>
              <a:rPr lang="ar-EG" sz="1800" dirty="0">
                <a:effectLst/>
                <a:latin typeface="Alexandria" pitchFamily="2" charset="-78"/>
                <a:ea typeface="Times New Roman" panose="02020603050405020304" pitchFamily="18" charset="0"/>
                <a:cs typeface="Alexandria" pitchFamily="2" charset="-78"/>
              </a:rPr>
              <a:t>6- </a:t>
            </a:r>
            <a:r>
              <a:rPr lang="ar-EG" sz="1800" dirty="0">
                <a:latin typeface="Alexandria" pitchFamily="2" charset="-78"/>
                <a:ea typeface="Times New Roman" panose="02020603050405020304" pitchFamily="18" charset="0"/>
                <a:cs typeface="Alexandria" pitchFamily="2" charset="-78"/>
              </a:rPr>
              <a:t>تنظيمات العمل الأخلاقية</a:t>
            </a:r>
          </a:p>
          <a:p>
            <a:pPr algn="r"/>
            <a:r>
              <a:rPr lang="ar-EG" sz="1800" dirty="0">
                <a:effectLst/>
                <a:latin typeface="Alexandria" pitchFamily="2" charset="-78"/>
                <a:ea typeface="Times New Roman" panose="02020603050405020304" pitchFamily="18" charset="0"/>
                <a:cs typeface="Alexandria" pitchFamily="2" charset="-78"/>
              </a:rPr>
              <a:t>7-  </a:t>
            </a:r>
            <a:r>
              <a:rPr lang="ar-EG" sz="18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18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18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18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5534F9-CB9E-4222-9352-EE908248BF4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13911FE-8022-4DC0-8D6F-6CB49578E7CA}">
  <ds:schemaRefs>
    <ds:schemaRef ds:uri="http://schemas.microsoft.com/sharepoint/v3/contenttype/forms"/>
  </ds:schemaRefs>
</ds:datastoreItem>
</file>

<file path=customXml/itemProps3.xml><?xml version="1.0" encoding="utf-8"?>
<ds:datastoreItem xmlns:ds="http://schemas.openxmlformats.org/officeDocument/2006/customXml" ds:itemID="{486167B5-949D-45D1-AC9B-0D5E204464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1498</TotalTime>
  <Words>2484</Words>
  <Application>Microsoft Office PowerPoint</Application>
  <PresentationFormat>Widescreen</PresentationFormat>
  <Paragraphs>336</Paragraphs>
  <Slides>37</Slides>
  <Notes>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37</vt:i4>
      </vt:variant>
    </vt:vector>
  </HeadingPairs>
  <TitlesOfParts>
    <vt:vector size="53" baseType="lpstr">
      <vt:lpstr>Alexandria</vt:lpstr>
      <vt:lpstr>AL-Mohanad Bold</vt:lpstr>
      <vt:lpstr>Arabic Transparent</vt:lpstr>
      <vt:lpstr>Arial</vt:lpstr>
      <vt:lpstr>Cairo</vt:lpstr>
      <vt:lpstr>Calibri</vt:lpstr>
      <vt:lpstr>Calibri Light</vt:lpstr>
      <vt:lpstr>Courier New</vt:lpstr>
      <vt:lpstr>Noto Kufi Arabic</vt:lpstr>
      <vt:lpstr>Roboto Light</vt:lpstr>
      <vt:lpstr>Simplified Arabic</vt:lpstr>
      <vt:lpstr>Symbol</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94</cp:revision>
  <dcterms:created xsi:type="dcterms:W3CDTF">2023-04-29T09:08:00Z</dcterms:created>
  <dcterms:modified xsi:type="dcterms:W3CDTF">2025-02-24T12:00:14Z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