
<file path=[Content_Types].xml><?xml version="1.0" encoding="utf-8"?>
<Types xmlns="http://schemas.openxmlformats.org/package/2006/content-types">
  <Default Extension="fntdata" ContentType="application/x-fontdata"/>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2"/>
  </p:notesMasterIdLst>
  <p:sldIdLst>
    <p:sldId id="256" r:id="rId2"/>
    <p:sldId id="268" r:id="rId3"/>
    <p:sldId id="269" r:id="rId4"/>
    <p:sldId id="270" r:id="rId5"/>
    <p:sldId id="271" r:id="rId6"/>
    <p:sldId id="273" r:id="rId7"/>
    <p:sldId id="274" r:id="rId8"/>
    <p:sldId id="272" r:id="rId9"/>
    <p:sldId id="298" r:id="rId10"/>
    <p:sldId id="299" r:id="rId11"/>
    <p:sldId id="257" r:id="rId12"/>
    <p:sldId id="275" r:id="rId13"/>
    <p:sldId id="276" r:id="rId14"/>
    <p:sldId id="258" r:id="rId15"/>
    <p:sldId id="277" r:id="rId16"/>
    <p:sldId id="279" r:id="rId17"/>
    <p:sldId id="278" r:id="rId18"/>
    <p:sldId id="259" r:id="rId19"/>
    <p:sldId id="280" r:id="rId20"/>
    <p:sldId id="260" r:id="rId21"/>
    <p:sldId id="283" r:id="rId22"/>
    <p:sldId id="261" r:id="rId23"/>
    <p:sldId id="284" r:id="rId24"/>
    <p:sldId id="285" r:id="rId25"/>
    <p:sldId id="262" r:id="rId26"/>
    <p:sldId id="286" r:id="rId27"/>
    <p:sldId id="287" r:id="rId28"/>
    <p:sldId id="264" r:id="rId29"/>
    <p:sldId id="288" r:id="rId30"/>
    <p:sldId id="289" r:id="rId31"/>
    <p:sldId id="265" r:id="rId32"/>
    <p:sldId id="296" r:id="rId33"/>
    <p:sldId id="266" r:id="rId34"/>
    <p:sldId id="294" r:id="rId35"/>
    <p:sldId id="295" r:id="rId36"/>
    <p:sldId id="267" r:id="rId37"/>
    <p:sldId id="291" r:id="rId38"/>
    <p:sldId id="297" r:id="rId39"/>
    <p:sldId id="292" r:id="rId40"/>
    <p:sldId id="263" r:id="rId41"/>
  </p:sldIdLst>
  <p:sldSz cx="12192000" cy="6858000"/>
  <p:notesSz cx="6858000" cy="9144000"/>
  <p:embeddedFontLst>
    <p:embeddedFont>
      <p:font typeface="Calibri" panose="020F0502020204030204" pitchFamily="34" charset="0"/>
      <p:regular r:id="rId43"/>
      <p:bold r:id="rId44"/>
      <p:italic r:id="rId45"/>
      <p:boldItalic r:id="rId46"/>
    </p:embeddedFont>
    <p:embeddedFont>
      <p:font typeface="Simplified Arabic" panose="02020603050405020304" pitchFamily="18" charset="-78"/>
      <p:regular r:id="rId47"/>
      <p:bold r:id="rId48"/>
    </p:embeddedFont>
    <p:embeddedFont>
      <p:font typeface="Tajawal ExtraBold" panose="020B0604020202020204" charset="-78"/>
      <p:bold r:id="rId49"/>
    </p:embeddedFont>
    <p:embeddedFont>
      <p:font typeface="Tajawal Medium" panose="00000600000000000000" charset="-78"/>
      <p:regular r:id="rId50"/>
      <p:bold r:id="rId5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2" roundtripDataSignature="AMtx7mglAfmY/MZoOa1XyADrdpE2/Dz5Y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8" d="100"/>
          <a:sy n="78" d="100"/>
        </p:scale>
        <p:origin x="850"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font" Target="fonts/font5.fntdata"/><Relationship Id="rId50" Type="http://schemas.openxmlformats.org/officeDocument/2006/relationships/font" Target="fonts/font8.fntdata"/><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3.fntdata"/><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2.fntdata"/><Relationship Id="rId52"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1.fntdata"/><Relationship Id="rId48" Type="http://schemas.openxmlformats.org/officeDocument/2006/relationships/font" Target="fonts/font6.fntdata"/><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font" Target="fonts/font9.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4.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7.fntdata"/></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607E88A-45CB-46EC-9A92-8DBE706958A3}" type="doc">
      <dgm:prSet loTypeId="urn:microsoft.com/office/officeart/2005/8/layout/bProcess3" loCatId="process" qsTypeId="urn:microsoft.com/office/officeart/2005/8/quickstyle/simple1" qsCatId="simple" csTypeId="urn:microsoft.com/office/officeart/2005/8/colors/colorful3" csCatId="colorful" phldr="1"/>
      <dgm:spPr/>
      <dgm:t>
        <a:bodyPr/>
        <a:lstStyle/>
        <a:p>
          <a:endParaRPr lang="en-US"/>
        </a:p>
      </dgm:t>
    </dgm:pt>
    <dgm:pt modelId="{6B9FB1F5-5BB3-4390-88AE-8E080EAD4A07}">
      <dgm:prSet phldrT="[نص]"/>
      <dgm:spPr/>
      <dgm:t>
        <a:bodyPr/>
        <a:lstStyle/>
        <a:p>
          <a:r>
            <a:rPr lang="ar-EG" b="1" dirty="0">
              <a:effectLst>
                <a:outerShdw blurRad="38100" dist="38100" dir="2700000" algn="tl">
                  <a:srgbClr val="000000">
                    <a:alpha val="43137"/>
                  </a:srgbClr>
                </a:outerShdw>
              </a:effectLst>
            </a:rPr>
            <a:t>الأسبوع الثاني</a:t>
          </a:r>
        </a:p>
        <a:p>
          <a:r>
            <a:rPr lang="ar-EG" b="1" dirty="0">
              <a:effectLst>
                <a:outerShdw blurRad="38100" dist="38100" dir="2700000" algn="tl">
                  <a:srgbClr val="000000">
                    <a:alpha val="43137"/>
                  </a:srgbClr>
                </a:outerShdw>
              </a:effectLst>
            </a:rPr>
            <a:t>خطوات عملية التخطيط التربوي</a:t>
          </a:r>
          <a:endParaRPr lang="en-US" b="1" dirty="0">
            <a:effectLst>
              <a:outerShdw blurRad="38100" dist="38100" dir="2700000" algn="tl">
                <a:srgbClr val="000000">
                  <a:alpha val="43137"/>
                </a:srgbClr>
              </a:outerShdw>
            </a:effectLst>
          </a:endParaRPr>
        </a:p>
      </dgm:t>
    </dgm:pt>
    <dgm:pt modelId="{DECB8179-3D8E-437A-ADF8-90E4029B7668}" type="parTrans" cxnId="{D3C8FD1E-E9A2-4C0D-84B8-4AFEB3EABD86}">
      <dgm:prSet/>
      <dgm:spPr/>
      <dgm:t>
        <a:bodyPr/>
        <a:lstStyle/>
        <a:p>
          <a:endParaRPr lang="en-US"/>
        </a:p>
      </dgm:t>
    </dgm:pt>
    <dgm:pt modelId="{9968ECDB-1289-4BA4-84EF-6F6DBE6E0142}" type="sibTrans" cxnId="{D3C8FD1E-E9A2-4C0D-84B8-4AFEB3EABD86}">
      <dgm:prSet/>
      <dgm:spPr/>
      <dgm:t>
        <a:bodyPr/>
        <a:lstStyle/>
        <a:p>
          <a:endParaRPr lang="en-US"/>
        </a:p>
      </dgm:t>
    </dgm:pt>
    <dgm:pt modelId="{9DD6D056-CBB6-4B83-B55F-0B47029E30F3}">
      <dgm:prSet phldrT="[نص]"/>
      <dgm:spPr/>
      <dgm:t>
        <a:bodyPr/>
        <a:lstStyle/>
        <a:p>
          <a:r>
            <a:rPr lang="ar-EG" b="1" dirty="0"/>
            <a:t>الأسبوع الأول</a:t>
          </a:r>
        </a:p>
        <a:p>
          <a:r>
            <a:rPr lang="ar-EG" b="1" dirty="0"/>
            <a:t>مفهوم التخطيط التربوي ونشأته والعوامل المؤثرة فيه</a:t>
          </a:r>
          <a:endParaRPr lang="en-US" b="1" dirty="0"/>
        </a:p>
      </dgm:t>
    </dgm:pt>
    <dgm:pt modelId="{C370F48F-300D-41CF-BD31-A233D9C2F1F8}" type="parTrans" cxnId="{B95D4B03-B099-4148-841C-C22280E92C71}">
      <dgm:prSet/>
      <dgm:spPr/>
      <dgm:t>
        <a:bodyPr/>
        <a:lstStyle/>
        <a:p>
          <a:endParaRPr lang="en-US"/>
        </a:p>
      </dgm:t>
    </dgm:pt>
    <dgm:pt modelId="{26F33A87-6F07-45B5-B091-E295AB25792F}" type="sibTrans" cxnId="{B95D4B03-B099-4148-841C-C22280E92C71}">
      <dgm:prSet/>
      <dgm:spPr/>
      <dgm:t>
        <a:bodyPr/>
        <a:lstStyle/>
        <a:p>
          <a:endParaRPr lang="en-US"/>
        </a:p>
      </dgm:t>
    </dgm:pt>
    <dgm:pt modelId="{3E03D88F-B0B0-48DB-97BC-9605D906052B}">
      <dgm:prSet phldrT="[نص]"/>
      <dgm:spPr/>
      <dgm:t>
        <a:bodyPr/>
        <a:lstStyle/>
        <a:p>
          <a:r>
            <a:rPr lang="ar-EG" b="1" dirty="0"/>
            <a:t>الأسبوع الرابع</a:t>
          </a:r>
        </a:p>
        <a:p>
          <a:r>
            <a:rPr lang="ar-EG" b="1" dirty="0"/>
            <a:t>خطوات التخطيط وأولوياته</a:t>
          </a:r>
          <a:endParaRPr lang="en-US" b="1" dirty="0"/>
        </a:p>
      </dgm:t>
    </dgm:pt>
    <dgm:pt modelId="{1E3BEC42-4CB5-4FF9-8EB8-E4D6A2317D6C}" type="parTrans" cxnId="{9EF8AD00-8917-42F9-B201-CE5A7F704D8B}">
      <dgm:prSet/>
      <dgm:spPr/>
      <dgm:t>
        <a:bodyPr/>
        <a:lstStyle/>
        <a:p>
          <a:endParaRPr lang="en-US"/>
        </a:p>
      </dgm:t>
    </dgm:pt>
    <dgm:pt modelId="{17A03E7E-0DE5-47AF-BE2B-549F84ACC6FE}" type="sibTrans" cxnId="{9EF8AD00-8917-42F9-B201-CE5A7F704D8B}">
      <dgm:prSet/>
      <dgm:spPr/>
      <dgm:t>
        <a:bodyPr/>
        <a:lstStyle/>
        <a:p>
          <a:endParaRPr lang="en-US"/>
        </a:p>
      </dgm:t>
    </dgm:pt>
    <dgm:pt modelId="{F13EA15A-9864-4E29-972B-D10A5D3A6001}">
      <dgm:prSet phldrT="[نص]"/>
      <dgm:spPr/>
      <dgm:t>
        <a:bodyPr/>
        <a:lstStyle/>
        <a:p>
          <a:r>
            <a:rPr lang="ar-EG" b="1" dirty="0"/>
            <a:t>الأسبوع الثالث</a:t>
          </a:r>
        </a:p>
        <a:p>
          <a:r>
            <a:rPr lang="ar-EG" b="1" dirty="0"/>
            <a:t>مداخل التخطيط التربوي</a:t>
          </a:r>
          <a:endParaRPr lang="en-US" b="1" dirty="0"/>
        </a:p>
      </dgm:t>
    </dgm:pt>
    <dgm:pt modelId="{BB4489D8-3375-4F85-8D39-765469E8C923}" type="parTrans" cxnId="{1B46ADDD-23F3-46DA-A83B-5C401492FFAC}">
      <dgm:prSet/>
      <dgm:spPr/>
      <dgm:t>
        <a:bodyPr/>
        <a:lstStyle/>
        <a:p>
          <a:endParaRPr lang="en-US"/>
        </a:p>
      </dgm:t>
    </dgm:pt>
    <dgm:pt modelId="{DEB7CFCB-6FBB-416E-9525-AB59A2E2DCA1}" type="sibTrans" cxnId="{1B46ADDD-23F3-46DA-A83B-5C401492FFAC}">
      <dgm:prSet/>
      <dgm:spPr/>
      <dgm:t>
        <a:bodyPr/>
        <a:lstStyle/>
        <a:p>
          <a:endParaRPr lang="en-US"/>
        </a:p>
      </dgm:t>
    </dgm:pt>
    <dgm:pt modelId="{A088BF0C-28E5-49D0-BD98-4B07A981DF41}">
      <dgm:prSet phldrT="[نص]"/>
      <dgm:spPr/>
      <dgm:t>
        <a:bodyPr/>
        <a:lstStyle/>
        <a:p>
          <a:r>
            <a:rPr lang="ar-EG" b="1" dirty="0"/>
            <a:t>الأسبوع الخامس</a:t>
          </a:r>
        </a:p>
        <a:p>
          <a:r>
            <a:rPr lang="ar-EG" b="1" dirty="0"/>
            <a:t>تقنيات حديثة </a:t>
          </a:r>
          <a:r>
            <a:rPr lang="ar-EG" b="1" dirty="0" err="1"/>
            <a:t>فى</a:t>
          </a:r>
          <a:r>
            <a:rPr lang="ar-EG" b="1" dirty="0"/>
            <a:t> التخطيط التربوي</a:t>
          </a:r>
          <a:endParaRPr lang="en-US" b="1" dirty="0"/>
        </a:p>
      </dgm:t>
    </dgm:pt>
    <dgm:pt modelId="{15430462-3D24-401C-9A4D-06A1E385560B}" type="parTrans" cxnId="{8C7C401C-E0C7-4314-A46A-83F06F72B803}">
      <dgm:prSet/>
      <dgm:spPr/>
      <dgm:t>
        <a:bodyPr/>
        <a:lstStyle/>
        <a:p>
          <a:endParaRPr lang="en-US"/>
        </a:p>
      </dgm:t>
    </dgm:pt>
    <dgm:pt modelId="{0A3DA78C-CEF2-45AE-8AAF-A45AF9847C5A}" type="sibTrans" cxnId="{8C7C401C-E0C7-4314-A46A-83F06F72B803}">
      <dgm:prSet/>
      <dgm:spPr/>
      <dgm:t>
        <a:bodyPr/>
        <a:lstStyle/>
        <a:p>
          <a:endParaRPr lang="en-US"/>
        </a:p>
      </dgm:t>
    </dgm:pt>
    <dgm:pt modelId="{9A3ECF07-8313-4819-9914-BE23A549143F}" type="pres">
      <dgm:prSet presAssocID="{0607E88A-45CB-46EC-9A92-8DBE706958A3}" presName="Name0" presStyleCnt="0">
        <dgm:presLayoutVars>
          <dgm:dir/>
          <dgm:resizeHandles val="exact"/>
        </dgm:presLayoutVars>
      </dgm:prSet>
      <dgm:spPr/>
    </dgm:pt>
    <dgm:pt modelId="{A0C2A5B2-85FD-4D06-8F7F-FFC118DF05B9}" type="pres">
      <dgm:prSet presAssocID="{6B9FB1F5-5BB3-4390-88AE-8E080EAD4A07}" presName="node" presStyleLbl="node1" presStyleIdx="0" presStyleCnt="5">
        <dgm:presLayoutVars>
          <dgm:bulletEnabled val="1"/>
        </dgm:presLayoutVars>
      </dgm:prSet>
      <dgm:spPr/>
    </dgm:pt>
    <dgm:pt modelId="{46FD7465-C39C-4E5C-AD5C-616A2DFF2378}" type="pres">
      <dgm:prSet presAssocID="{9968ECDB-1289-4BA4-84EF-6F6DBE6E0142}" presName="sibTrans" presStyleLbl="sibTrans1D1" presStyleIdx="0" presStyleCnt="4"/>
      <dgm:spPr/>
    </dgm:pt>
    <dgm:pt modelId="{28D9FAD4-430C-4F18-B4AF-5958B2A252ED}" type="pres">
      <dgm:prSet presAssocID="{9968ECDB-1289-4BA4-84EF-6F6DBE6E0142}" presName="connectorText" presStyleLbl="sibTrans1D1" presStyleIdx="0" presStyleCnt="4"/>
      <dgm:spPr/>
    </dgm:pt>
    <dgm:pt modelId="{CF8F931B-DB53-4833-9F8C-716B8F8795E9}" type="pres">
      <dgm:prSet presAssocID="{9DD6D056-CBB6-4B83-B55F-0B47029E30F3}" presName="node" presStyleLbl="node1" presStyleIdx="1" presStyleCnt="5">
        <dgm:presLayoutVars>
          <dgm:bulletEnabled val="1"/>
        </dgm:presLayoutVars>
      </dgm:prSet>
      <dgm:spPr/>
    </dgm:pt>
    <dgm:pt modelId="{75195EDC-F677-4C2E-8E6A-07DC71A5F035}" type="pres">
      <dgm:prSet presAssocID="{26F33A87-6F07-45B5-B091-E295AB25792F}" presName="sibTrans" presStyleLbl="sibTrans1D1" presStyleIdx="1" presStyleCnt="4"/>
      <dgm:spPr/>
    </dgm:pt>
    <dgm:pt modelId="{1F2B738F-68C0-494E-AE56-64C48D60AD2C}" type="pres">
      <dgm:prSet presAssocID="{26F33A87-6F07-45B5-B091-E295AB25792F}" presName="connectorText" presStyleLbl="sibTrans1D1" presStyleIdx="1" presStyleCnt="4"/>
      <dgm:spPr/>
    </dgm:pt>
    <dgm:pt modelId="{0A8641F8-B574-4897-978C-3D51C281FF63}" type="pres">
      <dgm:prSet presAssocID="{3E03D88F-B0B0-48DB-97BC-9605D906052B}" presName="node" presStyleLbl="node1" presStyleIdx="2" presStyleCnt="5">
        <dgm:presLayoutVars>
          <dgm:bulletEnabled val="1"/>
        </dgm:presLayoutVars>
      </dgm:prSet>
      <dgm:spPr/>
    </dgm:pt>
    <dgm:pt modelId="{5232EA7F-9EB1-4C56-B161-E96D5FA53970}" type="pres">
      <dgm:prSet presAssocID="{17A03E7E-0DE5-47AF-BE2B-549F84ACC6FE}" presName="sibTrans" presStyleLbl="sibTrans1D1" presStyleIdx="2" presStyleCnt="4"/>
      <dgm:spPr/>
    </dgm:pt>
    <dgm:pt modelId="{906B8758-C30A-4593-A0CD-EB7F11EFFB8E}" type="pres">
      <dgm:prSet presAssocID="{17A03E7E-0DE5-47AF-BE2B-549F84ACC6FE}" presName="connectorText" presStyleLbl="sibTrans1D1" presStyleIdx="2" presStyleCnt="4"/>
      <dgm:spPr/>
    </dgm:pt>
    <dgm:pt modelId="{B7AD6309-481F-4951-8F8B-3B9A0BCAAB18}" type="pres">
      <dgm:prSet presAssocID="{F13EA15A-9864-4E29-972B-D10A5D3A6001}" presName="node" presStyleLbl="node1" presStyleIdx="3" presStyleCnt="5">
        <dgm:presLayoutVars>
          <dgm:bulletEnabled val="1"/>
        </dgm:presLayoutVars>
      </dgm:prSet>
      <dgm:spPr/>
    </dgm:pt>
    <dgm:pt modelId="{03FBD275-E3CC-48D6-9112-B91313B65223}" type="pres">
      <dgm:prSet presAssocID="{DEB7CFCB-6FBB-416E-9525-AB59A2E2DCA1}" presName="sibTrans" presStyleLbl="sibTrans1D1" presStyleIdx="3" presStyleCnt="4"/>
      <dgm:spPr/>
    </dgm:pt>
    <dgm:pt modelId="{C6B3E331-BBB0-4C60-8389-7464F0AAC8FB}" type="pres">
      <dgm:prSet presAssocID="{DEB7CFCB-6FBB-416E-9525-AB59A2E2DCA1}" presName="connectorText" presStyleLbl="sibTrans1D1" presStyleIdx="3" presStyleCnt="4"/>
      <dgm:spPr/>
    </dgm:pt>
    <dgm:pt modelId="{4EE8FD34-9EE9-45F5-9E04-1DEA5242C66A}" type="pres">
      <dgm:prSet presAssocID="{A088BF0C-28E5-49D0-BD98-4B07A981DF41}" presName="node" presStyleLbl="node1" presStyleIdx="4" presStyleCnt="5">
        <dgm:presLayoutVars>
          <dgm:bulletEnabled val="1"/>
        </dgm:presLayoutVars>
      </dgm:prSet>
      <dgm:spPr/>
    </dgm:pt>
  </dgm:ptLst>
  <dgm:cxnLst>
    <dgm:cxn modelId="{9EF8AD00-8917-42F9-B201-CE5A7F704D8B}" srcId="{0607E88A-45CB-46EC-9A92-8DBE706958A3}" destId="{3E03D88F-B0B0-48DB-97BC-9605D906052B}" srcOrd="2" destOrd="0" parTransId="{1E3BEC42-4CB5-4FF9-8EB8-E4D6A2317D6C}" sibTransId="{17A03E7E-0DE5-47AF-BE2B-549F84ACC6FE}"/>
    <dgm:cxn modelId="{B95D4B03-B099-4148-841C-C22280E92C71}" srcId="{0607E88A-45CB-46EC-9A92-8DBE706958A3}" destId="{9DD6D056-CBB6-4B83-B55F-0B47029E30F3}" srcOrd="1" destOrd="0" parTransId="{C370F48F-300D-41CF-BD31-A233D9C2F1F8}" sibTransId="{26F33A87-6F07-45B5-B091-E295AB25792F}"/>
    <dgm:cxn modelId="{56A59919-B54A-4E15-84D0-FDCAAD3D8415}" type="presOf" srcId="{DEB7CFCB-6FBB-416E-9525-AB59A2E2DCA1}" destId="{03FBD275-E3CC-48D6-9112-B91313B65223}" srcOrd="0" destOrd="0" presId="urn:microsoft.com/office/officeart/2005/8/layout/bProcess3"/>
    <dgm:cxn modelId="{70AFDB19-1EC7-4BB8-A389-7727ECE199CD}" type="presOf" srcId="{26F33A87-6F07-45B5-B091-E295AB25792F}" destId="{75195EDC-F677-4C2E-8E6A-07DC71A5F035}" srcOrd="0" destOrd="0" presId="urn:microsoft.com/office/officeart/2005/8/layout/bProcess3"/>
    <dgm:cxn modelId="{8C7C401C-E0C7-4314-A46A-83F06F72B803}" srcId="{0607E88A-45CB-46EC-9A92-8DBE706958A3}" destId="{A088BF0C-28E5-49D0-BD98-4B07A981DF41}" srcOrd="4" destOrd="0" parTransId="{15430462-3D24-401C-9A4D-06A1E385560B}" sibTransId="{0A3DA78C-CEF2-45AE-8AAF-A45AF9847C5A}"/>
    <dgm:cxn modelId="{D3C8FD1E-E9A2-4C0D-84B8-4AFEB3EABD86}" srcId="{0607E88A-45CB-46EC-9A92-8DBE706958A3}" destId="{6B9FB1F5-5BB3-4390-88AE-8E080EAD4A07}" srcOrd="0" destOrd="0" parTransId="{DECB8179-3D8E-437A-ADF8-90E4029B7668}" sibTransId="{9968ECDB-1289-4BA4-84EF-6F6DBE6E0142}"/>
    <dgm:cxn modelId="{0B7A404D-2AAC-4020-B39D-11957C808B19}" type="presOf" srcId="{0607E88A-45CB-46EC-9A92-8DBE706958A3}" destId="{9A3ECF07-8313-4819-9914-BE23A549143F}" srcOrd="0" destOrd="0" presId="urn:microsoft.com/office/officeart/2005/8/layout/bProcess3"/>
    <dgm:cxn modelId="{8B16C26D-5BA2-4A67-95A2-12E742638F7C}" type="presOf" srcId="{6B9FB1F5-5BB3-4390-88AE-8E080EAD4A07}" destId="{A0C2A5B2-85FD-4D06-8F7F-FFC118DF05B9}" srcOrd="0" destOrd="0" presId="urn:microsoft.com/office/officeart/2005/8/layout/bProcess3"/>
    <dgm:cxn modelId="{64CBAB74-3CF4-4895-ADCD-AD035635BA44}" type="presOf" srcId="{9DD6D056-CBB6-4B83-B55F-0B47029E30F3}" destId="{CF8F931B-DB53-4833-9F8C-716B8F8795E9}" srcOrd="0" destOrd="0" presId="urn:microsoft.com/office/officeart/2005/8/layout/bProcess3"/>
    <dgm:cxn modelId="{FF107B82-22CF-480E-BB0F-AA5B3E7051DC}" type="presOf" srcId="{F13EA15A-9864-4E29-972B-D10A5D3A6001}" destId="{B7AD6309-481F-4951-8F8B-3B9A0BCAAB18}" srcOrd="0" destOrd="0" presId="urn:microsoft.com/office/officeart/2005/8/layout/bProcess3"/>
    <dgm:cxn modelId="{1FDBFC85-13B7-4538-9505-3E4D1E845D1D}" type="presOf" srcId="{9968ECDB-1289-4BA4-84EF-6F6DBE6E0142}" destId="{28D9FAD4-430C-4F18-B4AF-5958B2A252ED}" srcOrd="1" destOrd="0" presId="urn:microsoft.com/office/officeart/2005/8/layout/bProcess3"/>
    <dgm:cxn modelId="{4A7E748E-4123-493F-B4F6-4386F74249DC}" type="presOf" srcId="{A088BF0C-28E5-49D0-BD98-4B07A981DF41}" destId="{4EE8FD34-9EE9-45F5-9E04-1DEA5242C66A}" srcOrd="0" destOrd="0" presId="urn:microsoft.com/office/officeart/2005/8/layout/bProcess3"/>
    <dgm:cxn modelId="{0D410493-A3A2-49C5-8177-58200053388C}" type="presOf" srcId="{26F33A87-6F07-45B5-B091-E295AB25792F}" destId="{1F2B738F-68C0-494E-AE56-64C48D60AD2C}" srcOrd="1" destOrd="0" presId="urn:microsoft.com/office/officeart/2005/8/layout/bProcess3"/>
    <dgm:cxn modelId="{05C5B9B9-6F5A-49BE-9536-EB5E74ECE79E}" type="presOf" srcId="{17A03E7E-0DE5-47AF-BE2B-549F84ACC6FE}" destId="{5232EA7F-9EB1-4C56-B161-E96D5FA53970}" srcOrd="0" destOrd="0" presId="urn:microsoft.com/office/officeart/2005/8/layout/bProcess3"/>
    <dgm:cxn modelId="{892ADCCA-0335-4F80-9295-064C943875DE}" type="presOf" srcId="{9968ECDB-1289-4BA4-84EF-6F6DBE6E0142}" destId="{46FD7465-C39C-4E5C-AD5C-616A2DFF2378}" srcOrd="0" destOrd="0" presId="urn:microsoft.com/office/officeart/2005/8/layout/bProcess3"/>
    <dgm:cxn modelId="{1B46ADDD-23F3-46DA-A83B-5C401492FFAC}" srcId="{0607E88A-45CB-46EC-9A92-8DBE706958A3}" destId="{F13EA15A-9864-4E29-972B-D10A5D3A6001}" srcOrd="3" destOrd="0" parTransId="{BB4489D8-3375-4F85-8D39-765469E8C923}" sibTransId="{DEB7CFCB-6FBB-416E-9525-AB59A2E2DCA1}"/>
    <dgm:cxn modelId="{85AE05DF-8494-4588-A670-99543FB992BE}" type="presOf" srcId="{17A03E7E-0DE5-47AF-BE2B-549F84ACC6FE}" destId="{906B8758-C30A-4593-A0CD-EB7F11EFFB8E}" srcOrd="1" destOrd="0" presId="urn:microsoft.com/office/officeart/2005/8/layout/bProcess3"/>
    <dgm:cxn modelId="{C2E9E1E3-0D37-4AA2-B631-B9BAE3AFCB6D}" type="presOf" srcId="{DEB7CFCB-6FBB-416E-9525-AB59A2E2DCA1}" destId="{C6B3E331-BBB0-4C60-8389-7464F0AAC8FB}" srcOrd="1" destOrd="0" presId="urn:microsoft.com/office/officeart/2005/8/layout/bProcess3"/>
    <dgm:cxn modelId="{0E6EC2FB-9764-4BA3-84DD-F4847E614442}" type="presOf" srcId="{3E03D88F-B0B0-48DB-97BC-9605D906052B}" destId="{0A8641F8-B574-4897-978C-3D51C281FF63}" srcOrd="0" destOrd="0" presId="urn:microsoft.com/office/officeart/2005/8/layout/bProcess3"/>
    <dgm:cxn modelId="{A7B97C17-FA0B-4374-9D78-EC9244288936}" type="presParOf" srcId="{9A3ECF07-8313-4819-9914-BE23A549143F}" destId="{A0C2A5B2-85FD-4D06-8F7F-FFC118DF05B9}" srcOrd="0" destOrd="0" presId="urn:microsoft.com/office/officeart/2005/8/layout/bProcess3"/>
    <dgm:cxn modelId="{2CDBF166-F494-4886-9A45-8F4E6DD2F496}" type="presParOf" srcId="{9A3ECF07-8313-4819-9914-BE23A549143F}" destId="{46FD7465-C39C-4E5C-AD5C-616A2DFF2378}" srcOrd="1" destOrd="0" presId="urn:microsoft.com/office/officeart/2005/8/layout/bProcess3"/>
    <dgm:cxn modelId="{B03DF89C-8C66-498A-B1EC-B69CBFB1799D}" type="presParOf" srcId="{46FD7465-C39C-4E5C-AD5C-616A2DFF2378}" destId="{28D9FAD4-430C-4F18-B4AF-5958B2A252ED}" srcOrd="0" destOrd="0" presId="urn:microsoft.com/office/officeart/2005/8/layout/bProcess3"/>
    <dgm:cxn modelId="{9C727AA7-7EFE-4612-BCA2-8CA952B0D7F2}" type="presParOf" srcId="{9A3ECF07-8313-4819-9914-BE23A549143F}" destId="{CF8F931B-DB53-4833-9F8C-716B8F8795E9}" srcOrd="2" destOrd="0" presId="urn:microsoft.com/office/officeart/2005/8/layout/bProcess3"/>
    <dgm:cxn modelId="{36B04D50-337F-4B11-A272-58E92787D781}" type="presParOf" srcId="{9A3ECF07-8313-4819-9914-BE23A549143F}" destId="{75195EDC-F677-4C2E-8E6A-07DC71A5F035}" srcOrd="3" destOrd="0" presId="urn:microsoft.com/office/officeart/2005/8/layout/bProcess3"/>
    <dgm:cxn modelId="{AF115595-F61C-4F77-97D6-167C4B5BA94B}" type="presParOf" srcId="{75195EDC-F677-4C2E-8E6A-07DC71A5F035}" destId="{1F2B738F-68C0-494E-AE56-64C48D60AD2C}" srcOrd="0" destOrd="0" presId="urn:microsoft.com/office/officeart/2005/8/layout/bProcess3"/>
    <dgm:cxn modelId="{16BF85DD-9A22-4F7C-8BB9-15C872659D09}" type="presParOf" srcId="{9A3ECF07-8313-4819-9914-BE23A549143F}" destId="{0A8641F8-B574-4897-978C-3D51C281FF63}" srcOrd="4" destOrd="0" presId="urn:microsoft.com/office/officeart/2005/8/layout/bProcess3"/>
    <dgm:cxn modelId="{F4F0B7B4-7239-433A-BB11-A2F25C56AEE6}" type="presParOf" srcId="{9A3ECF07-8313-4819-9914-BE23A549143F}" destId="{5232EA7F-9EB1-4C56-B161-E96D5FA53970}" srcOrd="5" destOrd="0" presId="urn:microsoft.com/office/officeart/2005/8/layout/bProcess3"/>
    <dgm:cxn modelId="{92A67DAE-AF55-4B1D-8744-39C7953B8D6D}" type="presParOf" srcId="{5232EA7F-9EB1-4C56-B161-E96D5FA53970}" destId="{906B8758-C30A-4593-A0CD-EB7F11EFFB8E}" srcOrd="0" destOrd="0" presId="urn:microsoft.com/office/officeart/2005/8/layout/bProcess3"/>
    <dgm:cxn modelId="{1A24559D-0473-4103-9931-A3B7884C2E21}" type="presParOf" srcId="{9A3ECF07-8313-4819-9914-BE23A549143F}" destId="{B7AD6309-481F-4951-8F8B-3B9A0BCAAB18}" srcOrd="6" destOrd="0" presId="urn:microsoft.com/office/officeart/2005/8/layout/bProcess3"/>
    <dgm:cxn modelId="{6C91FA6F-4C5F-4539-9C0F-043D52302D3F}" type="presParOf" srcId="{9A3ECF07-8313-4819-9914-BE23A549143F}" destId="{03FBD275-E3CC-48D6-9112-B91313B65223}" srcOrd="7" destOrd="0" presId="urn:microsoft.com/office/officeart/2005/8/layout/bProcess3"/>
    <dgm:cxn modelId="{9C37BFC2-B052-4B96-8936-53C0076F4C3F}" type="presParOf" srcId="{03FBD275-E3CC-48D6-9112-B91313B65223}" destId="{C6B3E331-BBB0-4C60-8389-7464F0AAC8FB}" srcOrd="0" destOrd="0" presId="urn:microsoft.com/office/officeart/2005/8/layout/bProcess3"/>
    <dgm:cxn modelId="{6297A3C8-DBD0-4BC5-80EA-12DD6F42E73C}" type="presParOf" srcId="{9A3ECF07-8313-4819-9914-BE23A549143F}" destId="{4EE8FD34-9EE9-45F5-9E04-1DEA5242C66A}" srcOrd="8" destOrd="0" presId="urn:microsoft.com/office/officeart/2005/8/layout/bProcess3"/>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607E88A-45CB-46EC-9A92-8DBE706958A3}" type="doc">
      <dgm:prSet loTypeId="urn:microsoft.com/office/officeart/2005/8/layout/bProcess3" loCatId="process" qsTypeId="urn:microsoft.com/office/officeart/2005/8/quickstyle/simple1" qsCatId="simple" csTypeId="urn:microsoft.com/office/officeart/2005/8/colors/colorful3" csCatId="colorful" phldr="1"/>
      <dgm:spPr/>
      <dgm:t>
        <a:bodyPr/>
        <a:lstStyle/>
        <a:p>
          <a:endParaRPr lang="en-US"/>
        </a:p>
      </dgm:t>
    </dgm:pt>
    <dgm:pt modelId="{6B9FB1F5-5BB3-4390-88AE-8E080EAD4A07}">
      <dgm:prSet phldrT="[نص]"/>
      <dgm:spPr/>
      <dgm:t>
        <a:bodyPr/>
        <a:lstStyle/>
        <a:p>
          <a:r>
            <a:rPr lang="ar-EG" b="1" dirty="0">
              <a:effectLst>
                <a:outerShdw blurRad="38100" dist="38100" dir="2700000" algn="tl">
                  <a:srgbClr val="000000">
                    <a:alpha val="43137"/>
                  </a:srgbClr>
                </a:outerShdw>
              </a:effectLst>
            </a:rPr>
            <a:t>الأسبوع السابع</a:t>
          </a:r>
        </a:p>
        <a:p>
          <a:r>
            <a:rPr lang="ar-EG" b="1" dirty="0">
              <a:effectLst>
                <a:outerShdw blurRad="38100" dist="38100" dir="2700000" algn="tl">
                  <a:srgbClr val="000000">
                    <a:alpha val="43137"/>
                  </a:srgbClr>
                </a:outerShdw>
              </a:effectLst>
            </a:rPr>
            <a:t>نماذج التخطيط </a:t>
          </a:r>
          <a:r>
            <a:rPr lang="ar-EG" b="1" dirty="0" err="1">
              <a:effectLst>
                <a:outerShdw blurRad="38100" dist="38100" dir="2700000" algn="tl">
                  <a:srgbClr val="000000">
                    <a:alpha val="43137"/>
                  </a:srgbClr>
                </a:outerShdw>
              </a:effectLst>
            </a:rPr>
            <a:t>الاستراتيجى</a:t>
          </a:r>
          <a:r>
            <a:rPr lang="ar-EG" b="1" dirty="0">
              <a:effectLst>
                <a:outerShdw blurRad="38100" dist="38100" dir="2700000" algn="tl">
                  <a:srgbClr val="000000">
                    <a:alpha val="43137"/>
                  </a:srgbClr>
                </a:outerShdw>
              </a:effectLst>
            </a:rPr>
            <a:t> التربوي</a:t>
          </a:r>
          <a:endParaRPr lang="en-US" b="1" dirty="0">
            <a:effectLst>
              <a:outerShdw blurRad="38100" dist="38100" dir="2700000" algn="tl">
                <a:srgbClr val="000000">
                  <a:alpha val="43137"/>
                </a:srgbClr>
              </a:outerShdw>
            </a:effectLst>
          </a:endParaRPr>
        </a:p>
      </dgm:t>
    </dgm:pt>
    <dgm:pt modelId="{DECB8179-3D8E-437A-ADF8-90E4029B7668}" type="parTrans" cxnId="{D3C8FD1E-E9A2-4C0D-84B8-4AFEB3EABD86}">
      <dgm:prSet/>
      <dgm:spPr/>
      <dgm:t>
        <a:bodyPr/>
        <a:lstStyle/>
        <a:p>
          <a:endParaRPr lang="en-US"/>
        </a:p>
      </dgm:t>
    </dgm:pt>
    <dgm:pt modelId="{9968ECDB-1289-4BA4-84EF-6F6DBE6E0142}" type="sibTrans" cxnId="{D3C8FD1E-E9A2-4C0D-84B8-4AFEB3EABD86}">
      <dgm:prSet/>
      <dgm:spPr/>
      <dgm:t>
        <a:bodyPr/>
        <a:lstStyle/>
        <a:p>
          <a:endParaRPr lang="en-US"/>
        </a:p>
      </dgm:t>
    </dgm:pt>
    <dgm:pt modelId="{9DD6D056-CBB6-4B83-B55F-0B47029E30F3}">
      <dgm:prSet phldrT="[نص]"/>
      <dgm:spPr/>
      <dgm:t>
        <a:bodyPr/>
        <a:lstStyle/>
        <a:p>
          <a:r>
            <a:rPr lang="ar-EG" b="1" dirty="0"/>
            <a:t>الأسبوع السادس</a:t>
          </a:r>
        </a:p>
        <a:p>
          <a:r>
            <a:rPr lang="ar-EG" b="1" dirty="0"/>
            <a:t>مفهوم التخطيط </a:t>
          </a:r>
          <a:r>
            <a:rPr lang="ar-EG" b="1" dirty="0" err="1"/>
            <a:t>الاستراتيجيى</a:t>
          </a:r>
          <a:r>
            <a:rPr lang="ar-EG" b="1" dirty="0"/>
            <a:t> التربوي</a:t>
          </a:r>
          <a:endParaRPr lang="en-US" b="1" dirty="0"/>
        </a:p>
      </dgm:t>
    </dgm:pt>
    <dgm:pt modelId="{C370F48F-300D-41CF-BD31-A233D9C2F1F8}" type="parTrans" cxnId="{B95D4B03-B099-4148-841C-C22280E92C71}">
      <dgm:prSet/>
      <dgm:spPr/>
      <dgm:t>
        <a:bodyPr/>
        <a:lstStyle/>
        <a:p>
          <a:endParaRPr lang="en-US"/>
        </a:p>
      </dgm:t>
    </dgm:pt>
    <dgm:pt modelId="{26F33A87-6F07-45B5-B091-E295AB25792F}" type="sibTrans" cxnId="{B95D4B03-B099-4148-841C-C22280E92C71}">
      <dgm:prSet/>
      <dgm:spPr/>
      <dgm:t>
        <a:bodyPr/>
        <a:lstStyle/>
        <a:p>
          <a:endParaRPr lang="en-US"/>
        </a:p>
      </dgm:t>
    </dgm:pt>
    <dgm:pt modelId="{3E03D88F-B0B0-48DB-97BC-9605D906052B}">
      <dgm:prSet phldrT="[نص]"/>
      <dgm:spPr/>
      <dgm:t>
        <a:bodyPr/>
        <a:lstStyle/>
        <a:p>
          <a:r>
            <a:rPr lang="ar-EG" b="1" dirty="0"/>
            <a:t>الأسبوع التاسع</a:t>
          </a:r>
        </a:p>
        <a:p>
          <a:r>
            <a:rPr lang="ar-EG" b="1" dirty="0"/>
            <a:t>الخطط الاستراتيجية التربوية والمدرسية</a:t>
          </a:r>
          <a:endParaRPr lang="en-US" b="1" dirty="0"/>
        </a:p>
      </dgm:t>
    </dgm:pt>
    <dgm:pt modelId="{1E3BEC42-4CB5-4FF9-8EB8-E4D6A2317D6C}" type="parTrans" cxnId="{9EF8AD00-8917-42F9-B201-CE5A7F704D8B}">
      <dgm:prSet/>
      <dgm:spPr/>
      <dgm:t>
        <a:bodyPr/>
        <a:lstStyle/>
        <a:p>
          <a:endParaRPr lang="en-US"/>
        </a:p>
      </dgm:t>
    </dgm:pt>
    <dgm:pt modelId="{17A03E7E-0DE5-47AF-BE2B-549F84ACC6FE}" type="sibTrans" cxnId="{9EF8AD00-8917-42F9-B201-CE5A7F704D8B}">
      <dgm:prSet/>
      <dgm:spPr/>
      <dgm:t>
        <a:bodyPr/>
        <a:lstStyle/>
        <a:p>
          <a:endParaRPr lang="en-US"/>
        </a:p>
      </dgm:t>
    </dgm:pt>
    <dgm:pt modelId="{F13EA15A-9864-4E29-972B-D10A5D3A6001}">
      <dgm:prSet phldrT="[نص]"/>
      <dgm:spPr/>
      <dgm:t>
        <a:bodyPr/>
        <a:lstStyle/>
        <a:p>
          <a:r>
            <a:rPr lang="ar-EG" b="1" dirty="0"/>
            <a:t>الأسبوع الثامن</a:t>
          </a:r>
        </a:p>
        <a:p>
          <a:r>
            <a:rPr lang="ar-EG" b="1" dirty="0"/>
            <a:t>خطوات التخطيط </a:t>
          </a:r>
          <a:r>
            <a:rPr lang="ar-EG" b="1" dirty="0" err="1"/>
            <a:t>الاستراتيجى</a:t>
          </a:r>
          <a:r>
            <a:rPr lang="ar-EG" b="1" dirty="0"/>
            <a:t> المدرسي ومعوقاته</a:t>
          </a:r>
          <a:endParaRPr lang="en-US" b="1" dirty="0"/>
        </a:p>
      </dgm:t>
    </dgm:pt>
    <dgm:pt modelId="{BB4489D8-3375-4F85-8D39-765469E8C923}" type="parTrans" cxnId="{1B46ADDD-23F3-46DA-A83B-5C401492FFAC}">
      <dgm:prSet/>
      <dgm:spPr/>
      <dgm:t>
        <a:bodyPr/>
        <a:lstStyle/>
        <a:p>
          <a:endParaRPr lang="en-US"/>
        </a:p>
      </dgm:t>
    </dgm:pt>
    <dgm:pt modelId="{DEB7CFCB-6FBB-416E-9525-AB59A2E2DCA1}" type="sibTrans" cxnId="{1B46ADDD-23F3-46DA-A83B-5C401492FFAC}">
      <dgm:prSet/>
      <dgm:spPr/>
      <dgm:t>
        <a:bodyPr/>
        <a:lstStyle/>
        <a:p>
          <a:endParaRPr lang="en-US"/>
        </a:p>
      </dgm:t>
    </dgm:pt>
    <dgm:pt modelId="{A088BF0C-28E5-49D0-BD98-4B07A981DF41}">
      <dgm:prSet phldrT="[نص]"/>
      <dgm:spPr/>
      <dgm:t>
        <a:bodyPr/>
        <a:lstStyle/>
        <a:p>
          <a:r>
            <a:rPr lang="ar-EG" b="1" dirty="0"/>
            <a:t>الأسبوع العاشر</a:t>
          </a:r>
        </a:p>
        <a:p>
          <a:r>
            <a:rPr lang="ar-EG" b="1" dirty="0"/>
            <a:t>الخطط الاستراتيجية والتنمية المستدامة</a:t>
          </a:r>
          <a:endParaRPr lang="en-US" b="1" dirty="0"/>
        </a:p>
      </dgm:t>
    </dgm:pt>
    <dgm:pt modelId="{15430462-3D24-401C-9A4D-06A1E385560B}" type="parTrans" cxnId="{8C7C401C-E0C7-4314-A46A-83F06F72B803}">
      <dgm:prSet/>
      <dgm:spPr/>
      <dgm:t>
        <a:bodyPr/>
        <a:lstStyle/>
        <a:p>
          <a:endParaRPr lang="en-US"/>
        </a:p>
      </dgm:t>
    </dgm:pt>
    <dgm:pt modelId="{0A3DA78C-CEF2-45AE-8AAF-A45AF9847C5A}" type="sibTrans" cxnId="{8C7C401C-E0C7-4314-A46A-83F06F72B803}">
      <dgm:prSet/>
      <dgm:spPr/>
      <dgm:t>
        <a:bodyPr/>
        <a:lstStyle/>
        <a:p>
          <a:endParaRPr lang="en-US"/>
        </a:p>
      </dgm:t>
    </dgm:pt>
    <dgm:pt modelId="{9A3ECF07-8313-4819-9914-BE23A549143F}" type="pres">
      <dgm:prSet presAssocID="{0607E88A-45CB-46EC-9A92-8DBE706958A3}" presName="Name0" presStyleCnt="0">
        <dgm:presLayoutVars>
          <dgm:dir/>
          <dgm:resizeHandles val="exact"/>
        </dgm:presLayoutVars>
      </dgm:prSet>
      <dgm:spPr/>
    </dgm:pt>
    <dgm:pt modelId="{A0C2A5B2-85FD-4D06-8F7F-FFC118DF05B9}" type="pres">
      <dgm:prSet presAssocID="{6B9FB1F5-5BB3-4390-88AE-8E080EAD4A07}" presName="node" presStyleLbl="node1" presStyleIdx="0" presStyleCnt="5">
        <dgm:presLayoutVars>
          <dgm:bulletEnabled val="1"/>
        </dgm:presLayoutVars>
      </dgm:prSet>
      <dgm:spPr/>
    </dgm:pt>
    <dgm:pt modelId="{46FD7465-C39C-4E5C-AD5C-616A2DFF2378}" type="pres">
      <dgm:prSet presAssocID="{9968ECDB-1289-4BA4-84EF-6F6DBE6E0142}" presName="sibTrans" presStyleLbl="sibTrans1D1" presStyleIdx="0" presStyleCnt="4"/>
      <dgm:spPr/>
    </dgm:pt>
    <dgm:pt modelId="{28D9FAD4-430C-4F18-B4AF-5958B2A252ED}" type="pres">
      <dgm:prSet presAssocID="{9968ECDB-1289-4BA4-84EF-6F6DBE6E0142}" presName="connectorText" presStyleLbl="sibTrans1D1" presStyleIdx="0" presStyleCnt="4"/>
      <dgm:spPr/>
    </dgm:pt>
    <dgm:pt modelId="{CF8F931B-DB53-4833-9F8C-716B8F8795E9}" type="pres">
      <dgm:prSet presAssocID="{9DD6D056-CBB6-4B83-B55F-0B47029E30F3}" presName="node" presStyleLbl="node1" presStyleIdx="1" presStyleCnt="5">
        <dgm:presLayoutVars>
          <dgm:bulletEnabled val="1"/>
        </dgm:presLayoutVars>
      </dgm:prSet>
      <dgm:spPr/>
    </dgm:pt>
    <dgm:pt modelId="{75195EDC-F677-4C2E-8E6A-07DC71A5F035}" type="pres">
      <dgm:prSet presAssocID="{26F33A87-6F07-45B5-B091-E295AB25792F}" presName="sibTrans" presStyleLbl="sibTrans1D1" presStyleIdx="1" presStyleCnt="4"/>
      <dgm:spPr/>
    </dgm:pt>
    <dgm:pt modelId="{1F2B738F-68C0-494E-AE56-64C48D60AD2C}" type="pres">
      <dgm:prSet presAssocID="{26F33A87-6F07-45B5-B091-E295AB25792F}" presName="connectorText" presStyleLbl="sibTrans1D1" presStyleIdx="1" presStyleCnt="4"/>
      <dgm:spPr/>
    </dgm:pt>
    <dgm:pt modelId="{0A8641F8-B574-4897-978C-3D51C281FF63}" type="pres">
      <dgm:prSet presAssocID="{3E03D88F-B0B0-48DB-97BC-9605D906052B}" presName="node" presStyleLbl="node1" presStyleIdx="2" presStyleCnt="5">
        <dgm:presLayoutVars>
          <dgm:bulletEnabled val="1"/>
        </dgm:presLayoutVars>
      </dgm:prSet>
      <dgm:spPr/>
    </dgm:pt>
    <dgm:pt modelId="{5232EA7F-9EB1-4C56-B161-E96D5FA53970}" type="pres">
      <dgm:prSet presAssocID="{17A03E7E-0DE5-47AF-BE2B-549F84ACC6FE}" presName="sibTrans" presStyleLbl="sibTrans1D1" presStyleIdx="2" presStyleCnt="4"/>
      <dgm:spPr/>
    </dgm:pt>
    <dgm:pt modelId="{906B8758-C30A-4593-A0CD-EB7F11EFFB8E}" type="pres">
      <dgm:prSet presAssocID="{17A03E7E-0DE5-47AF-BE2B-549F84ACC6FE}" presName="connectorText" presStyleLbl="sibTrans1D1" presStyleIdx="2" presStyleCnt="4"/>
      <dgm:spPr/>
    </dgm:pt>
    <dgm:pt modelId="{B7AD6309-481F-4951-8F8B-3B9A0BCAAB18}" type="pres">
      <dgm:prSet presAssocID="{F13EA15A-9864-4E29-972B-D10A5D3A6001}" presName="node" presStyleLbl="node1" presStyleIdx="3" presStyleCnt="5">
        <dgm:presLayoutVars>
          <dgm:bulletEnabled val="1"/>
        </dgm:presLayoutVars>
      </dgm:prSet>
      <dgm:spPr/>
    </dgm:pt>
    <dgm:pt modelId="{03FBD275-E3CC-48D6-9112-B91313B65223}" type="pres">
      <dgm:prSet presAssocID="{DEB7CFCB-6FBB-416E-9525-AB59A2E2DCA1}" presName="sibTrans" presStyleLbl="sibTrans1D1" presStyleIdx="3" presStyleCnt="4"/>
      <dgm:spPr/>
    </dgm:pt>
    <dgm:pt modelId="{C6B3E331-BBB0-4C60-8389-7464F0AAC8FB}" type="pres">
      <dgm:prSet presAssocID="{DEB7CFCB-6FBB-416E-9525-AB59A2E2DCA1}" presName="connectorText" presStyleLbl="sibTrans1D1" presStyleIdx="3" presStyleCnt="4"/>
      <dgm:spPr/>
    </dgm:pt>
    <dgm:pt modelId="{4EE8FD34-9EE9-45F5-9E04-1DEA5242C66A}" type="pres">
      <dgm:prSet presAssocID="{A088BF0C-28E5-49D0-BD98-4B07A981DF41}" presName="node" presStyleLbl="node1" presStyleIdx="4" presStyleCnt="5">
        <dgm:presLayoutVars>
          <dgm:bulletEnabled val="1"/>
        </dgm:presLayoutVars>
      </dgm:prSet>
      <dgm:spPr/>
    </dgm:pt>
  </dgm:ptLst>
  <dgm:cxnLst>
    <dgm:cxn modelId="{9EF8AD00-8917-42F9-B201-CE5A7F704D8B}" srcId="{0607E88A-45CB-46EC-9A92-8DBE706958A3}" destId="{3E03D88F-B0B0-48DB-97BC-9605D906052B}" srcOrd="2" destOrd="0" parTransId="{1E3BEC42-4CB5-4FF9-8EB8-E4D6A2317D6C}" sibTransId="{17A03E7E-0DE5-47AF-BE2B-549F84ACC6FE}"/>
    <dgm:cxn modelId="{B95D4B03-B099-4148-841C-C22280E92C71}" srcId="{0607E88A-45CB-46EC-9A92-8DBE706958A3}" destId="{9DD6D056-CBB6-4B83-B55F-0B47029E30F3}" srcOrd="1" destOrd="0" parTransId="{C370F48F-300D-41CF-BD31-A233D9C2F1F8}" sibTransId="{26F33A87-6F07-45B5-B091-E295AB25792F}"/>
    <dgm:cxn modelId="{5A7B5013-CC0E-4279-BC88-A9F9A6D63E6A}" type="presOf" srcId="{A088BF0C-28E5-49D0-BD98-4B07A981DF41}" destId="{4EE8FD34-9EE9-45F5-9E04-1DEA5242C66A}" srcOrd="0" destOrd="0" presId="urn:microsoft.com/office/officeart/2005/8/layout/bProcess3"/>
    <dgm:cxn modelId="{8C7C401C-E0C7-4314-A46A-83F06F72B803}" srcId="{0607E88A-45CB-46EC-9A92-8DBE706958A3}" destId="{A088BF0C-28E5-49D0-BD98-4B07A981DF41}" srcOrd="4" destOrd="0" parTransId="{15430462-3D24-401C-9A4D-06A1E385560B}" sibTransId="{0A3DA78C-CEF2-45AE-8AAF-A45AF9847C5A}"/>
    <dgm:cxn modelId="{D3C8FD1E-E9A2-4C0D-84B8-4AFEB3EABD86}" srcId="{0607E88A-45CB-46EC-9A92-8DBE706958A3}" destId="{6B9FB1F5-5BB3-4390-88AE-8E080EAD4A07}" srcOrd="0" destOrd="0" parTransId="{DECB8179-3D8E-437A-ADF8-90E4029B7668}" sibTransId="{9968ECDB-1289-4BA4-84EF-6F6DBE6E0142}"/>
    <dgm:cxn modelId="{7FF36029-830A-42A3-9BA1-E952C24B97A6}" type="presOf" srcId="{26F33A87-6F07-45B5-B091-E295AB25792F}" destId="{75195EDC-F677-4C2E-8E6A-07DC71A5F035}" srcOrd="0" destOrd="0" presId="urn:microsoft.com/office/officeart/2005/8/layout/bProcess3"/>
    <dgm:cxn modelId="{AE7DF432-AE0C-464C-A898-EAFF731294D2}" type="presOf" srcId="{17A03E7E-0DE5-47AF-BE2B-549F84ACC6FE}" destId="{5232EA7F-9EB1-4C56-B161-E96D5FA53970}" srcOrd="0" destOrd="0" presId="urn:microsoft.com/office/officeart/2005/8/layout/bProcess3"/>
    <dgm:cxn modelId="{7255A346-0BB7-4D6B-8844-82F46968E645}" type="presOf" srcId="{DEB7CFCB-6FBB-416E-9525-AB59A2E2DCA1}" destId="{03FBD275-E3CC-48D6-9112-B91313B65223}" srcOrd="0" destOrd="0" presId="urn:microsoft.com/office/officeart/2005/8/layout/bProcess3"/>
    <dgm:cxn modelId="{435A126A-800A-45EC-944B-AF38C40CDAF4}" type="presOf" srcId="{DEB7CFCB-6FBB-416E-9525-AB59A2E2DCA1}" destId="{C6B3E331-BBB0-4C60-8389-7464F0AAC8FB}" srcOrd="1" destOrd="0" presId="urn:microsoft.com/office/officeart/2005/8/layout/bProcess3"/>
    <dgm:cxn modelId="{CF6B0E71-ACA2-41AA-9AD2-862CEC011AB6}" type="presOf" srcId="{9968ECDB-1289-4BA4-84EF-6F6DBE6E0142}" destId="{46FD7465-C39C-4E5C-AD5C-616A2DFF2378}" srcOrd="0" destOrd="0" presId="urn:microsoft.com/office/officeart/2005/8/layout/bProcess3"/>
    <dgm:cxn modelId="{6313A752-D9D6-4DA2-8A25-BDB5B9C7CEB8}" type="presOf" srcId="{0607E88A-45CB-46EC-9A92-8DBE706958A3}" destId="{9A3ECF07-8313-4819-9914-BE23A549143F}" srcOrd="0" destOrd="0" presId="urn:microsoft.com/office/officeart/2005/8/layout/bProcess3"/>
    <dgm:cxn modelId="{B13A7654-1CE2-445E-87BC-3EC365F84296}" type="presOf" srcId="{3E03D88F-B0B0-48DB-97BC-9605D906052B}" destId="{0A8641F8-B574-4897-978C-3D51C281FF63}" srcOrd="0" destOrd="0" presId="urn:microsoft.com/office/officeart/2005/8/layout/bProcess3"/>
    <dgm:cxn modelId="{1C29FF82-E882-44BE-BE79-F8CFB5E3713A}" type="presOf" srcId="{9DD6D056-CBB6-4B83-B55F-0B47029E30F3}" destId="{CF8F931B-DB53-4833-9F8C-716B8F8795E9}" srcOrd="0" destOrd="0" presId="urn:microsoft.com/office/officeart/2005/8/layout/bProcess3"/>
    <dgm:cxn modelId="{D5451292-52D2-4383-ADA4-B942334D3958}" type="presOf" srcId="{F13EA15A-9864-4E29-972B-D10A5D3A6001}" destId="{B7AD6309-481F-4951-8F8B-3B9A0BCAAB18}" srcOrd="0" destOrd="0" presId="urn:microsoft.com/office/officeart/2005/8/layout/bProcess3"/>
    <dgm:cxn modelId="{033CF2A4-37F2-46A3-B458-CB0F5EBD4492}" type="presOf" srcId="{26F33A87-6F07-45B5-B091-E295AB25792F}" destId="{1F2B738F-68C0-494E-AE56-64C48D60AD2C}" srcOrd="1" destOrd="0" presId="urn:microsoft.com/office/officeart/2005/8/layout/bProcess3"/>
    <dgm:cxn modelId="{5FE431B7-DCF3-4A84-9B29-EF4EC982BFD8}" type="presOf" srcId="{9968ECDB-1289-4BA4-84EF-6F6DBE6E0142}" destId="{28D9FAD4-430C-4F18-B4AF-5958B2A252ED}" srcOrd="1" destOrd="0" presId="urn:microsoft.com/office/officeart/2005/8/layout/bProcess3"/>
    <dgm:cxn modelId="{CDED41C7-D46B-48C9-B7EB-E550C733E41B}" type="presOf" srcId="{6B9FB1F5-5BB3-4390-88AE-8E080EAD4A07}" destId="{A0C2A5B2-85FD-4D06-8F7F-FFC118DF05B9}" srcOrd="0" destOrd="0" presId="urn:microsoft.com/office/officeart/2005/8/layout/bProcess3"/>
    <dgm:cxn modelId="{1B46ADDD-23F3-46DA-A83B-5C401492FFAC}" srcId="{0607E88A-45CB-46EC-9A92-8DBE706958A3}" destId="{F13EA15A-9864-4E29-972B-D10A5D3A6001}" srcOrd="3" destOrd="0" parTransId="{BB4489D8-3375-4F85-8D39-765469E8C923}" sibTransId="{DEB7CFCB-6FBB-416E-9525-AB59A2E2DCA1}"/>
    <dgm:cxn modelId="{F546A1E5-1A73-4E99-8090-B1D314057137}" type="presOf" srcId="{17A03E7E-0DE5-47AF-BE2B-549F84ACC6FE}" destId="{906B8758-C30A-4593-A0CD-EB7F11EFFB8E}" srcOrd="1" destOrd="0" presId="urn:microsoft.com/office/officeart/2005/8/layout/bProcess3"/>
    <dgm:cxn modelId="{66242475-AB80-4A1E-944A-48E58BE22E0C}" type="presParOf" srcId="{9A3ECF07-8313-4819-9914-BE23A549143F}" destId="{A0C2A5B2-85FD-4D06-8F7F-FFC118DF05B9}" srcOrd="0" destOrd="0" presId="urn:microsoft.com/office/officeart/2005/8/layout/bProcess3"/>
    <dgm:cxn modelId="{0FE9F81F-77B0-48FE-9925-8631B0859687}" type="presParOf" srcId="{9A3ECF07-8313-4819-9914-BE23A549143F}" destId="{46FD7465-C39C-4E5C-AD5C-616A2DFF2378}" srcOrd="1" destOrd="0" presId="urn:microsoft.com/office/officeart/2005/8/layout/bProcess3"/>
    <dgm:cxn modelId="{564FBFF5-2A53-4F62-8719-085B8813EDF1}" type="presParOf" srcId="{46FD7465-C39C-4E5C-AD5C-616A2DFF2378}" destId="{28D9FAD4-430C-4F18-B4AF-5958B2A252ED}" srcOrd="0" destOrd="0" presId="urn:microsoft.com/office/officeart/2005/8/layout/bProcess3"/>
    <dgm:cxn modelId="{F2780E7B-563E-4628-8CF3-569FA376F784}" type="presParOf" srcId="{9A3ECF07-8313-4819-9914-BE23A549143F}" destId="{CF8F931B-DB53-4833-9F8C-716B8F8795E9}" srcOrd="2" destOrd="0" presId="urn:microsoft.com/office/officeart/2005/8/layout/bProcess3"/>
    <dgm:cxn modelId="{2CE7477B-A83A-404C-8CB8-DD451273410F}" type="presParOf" srcId="{9A3ECF07-8313-4819-9914-BE23A549143F}" destId="{75195EDC-F677-4C2E-8E6A-07DC71A5F035}" srcOrd="3" destOrd="0" presId="urn:microsoft.com/office/officeart/2005/8/layout/bProcess3"/>
    <dgm:cxn modelId="{E499C8A8-13D0-436B-9565-715687DAFAB6}" type="presParOf" srcId="{75195EDC-F677-4C2E-8E6A-07DC71A5F035}" destId="{1F2B738F-68C0-494E-AE56-64C48D60AD2C}" srcOrd="0" destOrd="0" presId="urn:microsoft.com/office/officeart/2005/8/layout/bProcess3"/>
    <dgm:cxn modelId="{8123D975-A13D-4C58-9774-146193C3AF15}" type="presParOf" srcId="{9A3ECF07-8313-4819-9914-BE23A549143F}" destId="{0A8641F8-B574-4897-978C-3D51C281FF63}" srcOrd="4" destOrd="0" presId="urn:microsoft.com/office/officeart/2005/8/layout/bProcess3"/>
    <dgm:cxn modelId="{6CFD1C55-E5D8-4AC9-9BEB-5BB6839F9F36}" type="presParOf" srcId="{9A3ECF07-8313-4819-9914-BE23A549143F}" destId="{5232EA7F-9EB1-4C56-B161-E96D5FA53970}" srcOrd="5" destOrd="0" presId="urn:microsoft.com/office/officeart/2005/8/layout/bProcess3"/>
    <dgm:cxn modelId="{362A100A-8F6A-4D8C-A466-7EF585E2972E}" type="presParOf" srcId="{5232EA7F-9EB1-4C56-B161-E96D5FA53970}" destId="{906B8758-C30A-4593-A0CD-EB7F11EFFB8E}" srcOrd="0" destOrd="0" presId="urn:microsoft.com/office/officeart/2005/8/layout/bProcess3"/>
    <dgm:cxn modelId="{821067A5-E80D-4C18-9F01-2D6F25CCE32D}" type="presParOf" srcId="{9A3ECF07-8313-4819-9914-BE23A549143F}" destId="{B7AD6309-481F-4951-8F8B-3B9A0BCAAB18}" srcOrd="6" destOrd="0" presId="urn:microsoft.com/office/officeart/2005/8/layout/bProcess3"/>
    <dgm:cxn modelId="{17F453B1-D020-474D-910E-F1709CDE2807}" type="presParOf" srcId="{9A3ECF07-8313-4819-9914-BE23A549143F}" destId="{03FBD275-E3CC-48D6-9112-B91313B65223}" srcOrd="7" destOrd="0" presId="urn:microsoft.com/office/officeart/2005/8/layout/bProcess3"/>
    <dgm:cxn modelId="{42B3342B-1B42-4AA2-B592-BB56C01832F7}" type="presParOf" srcId="{03FBD275-E3CC-48D6-9112-B91313B65223}" destId="{C6B3E331-BBB0-4C60-8389-7464F0AAC8FB}" srcOrd="0" destOrd="0" presId="urn:microsoft.com/office/officeart/2005/8/layout/bProcess3"/>
    <dgm:cxn modelId="{65548F87-7FAC-4A2B-B8C9-BAA274B0C7C7}" type="presParOf" srcId="{9A3ECF07-8313-4819-9914-BE23A549143F}" destId="{4EE8FD34-9EE9-45F5-9E04-1DEA5242C66A}" srcOrd="8" destOrd="0" presId="urn:microsoft.com/office/officeart/2005/8/layout/bProcess3"/>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5C03779-5812-4356-91D2-9BF8DE5DD313}"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US"/>
        </a:p>
      </dgm:t>
    </dgm:pt>
    <dgm:pt modelId="{7BCA248C-0714-4404-BAE2-25A7D0132393}">
      <dgm:prSet phldrT="[نص]"/>
      <dgm:spPr/>
      <dgm:t>
        <a:bodyPr/>
        <a:lstStyle/>
        <a:p>
          <a:r>
            <a:rPr lang="ar-EG" b="1" dirty="0"/>
            <a:t>أهمية الخطة</a:t>
          </a:r>
          <a:endParaRPr lang="en-US" b="1" dirty="0"/>
        </a:p>
      </dgm:t>
    </dgm:pt>
    <dgm:pt modelId="{7202021E-5EDD-4891-B7CB-384E1BBA19DD}" type="parTrans" cxnId="{23AC0D93-4D39-4DE9-AEC4-2AFCC9319734}">
      <dgm:prSet/>
      <dgm:spPr/>
      <dgm:t>
        <a:bodyPr/>
        <a:lstStyle/>
        <a:p>
          <a:endParaRPr lang="en-US"/>
        </a:p>
      </dgm:t>
    </dgm:pt>
    <dgm:pt modelId="{A418FFD6-D4EF-423F-96C2-543594F9A82A}" type="sibTrans" cxnId="{23AC0D93-4D39-4DE9-AEC4-2AFCC9319734}">
      <dgm:prSet/>
      <dgm:spPr/>
      <dgm:t>
        <a:bodyPr/>
        <a:lstStyle/>
        <a:p>
          <a:endParaRPr lang="en-US"/>
        </a:p>
      </dgm:t>
    </dgm:pt>
    <dgm:pt modelId="{75E8912B-7741-4E0F-B885-E0B489B1ECF3}">
      <dgm:prSet phldrT="[نص]"/>
      <dgm:spPr/>
      <dgm:t>
        <a:bodyPr/>
        <a:lstStyle/>
        <a:p>
          <a:r>
            <a:rPr lang="ar-EG" b="1" dirty="0"/>
            <a:t>مفهوم الخطة</a:t>
          </a:r>
          <a:endParaRPr lang="en-US" b="1" dirty="0"/>
        </a:p>
      </dgm:t>
    </dgm:pt>
    <dgm:pt modelId="{5224E9C0-94A5-42AF-839C-D611951AE79B}" type="parTrans" cxnId="{9EC3E053-EE4D-475E-AB22-91BC673BE862}">
      <dgm:prSet/>
      <dgm:spPr/>
      <dgm:t>
        <a:bodyPr/>
        <a:lstStyle/>
        <a:p>
          <a:endParaRPr lang="en-US"/>
        </a:p>
      </dgm:t>
    </dgm:pt>
    <dgm:pt modelId="{DB496B5B-767C-480D-8801-E912A02CF243}" type="sibTrans" cxnId="{9EC3E053-EE4D-475E-AB22-91BC673BE862}">
      <dgm:prSet/>
      <dgm:spPr/>
      <dgm:t>
        <a:bodyPr/>
        <a:lstStyle/>
        <a:p>
          <a:endParaRPr lang="en-US"/>
        </a:p>
      </dgm:t>
    </dgm:pt>
    <dgm:pt modelId="{42BAEBB3-AA1E-40A7-8757-BC487CC13DCD}">
      <dgm:prSet phldrT="[نص]"/>
      <dgm:spPr/>
      <dgm:t>
        <a:bodyPr/>
        <a:lstStyle/>
        <a:p>
          <a:r>
            <a:rPr lang="ar-SA" b="1">
              <a:latin typeface="Simplified Arabic" pitchFamily="18" charset="-78"/>
              <a:cs typeface="Simplified Arabic" pitchFamily="18" charset="-78"/>
            </a:rPr>
            <a:t>منطلقات الخطة الاستراتيجية المدرسية</a:t>
          </a:r>
          <a:endParaRPr lang="en-US" b="1" dirty="0"/>
        </a:p>
      </dgm:t>
    </dgm:pt>
    <dgm:pt modelId="{8BCB2EF5-75C8-48EF-AFC7-052A7E2F7DF0}" type="parTrans" cxnId="{EA74A75E-264B-401F-AE1A-71FB5A683D06}">
      <dgm:prSet/>
      <dgm:spPr/>
      <dgm:t>
        <a:bodyPr/>
        <a:lstStyle/>
        <a:p>
          <a:endParaRPr lang="en-US"/>
        </a:p>
      </dgm:t>
    </dgm:pt>
    <dgm:pt modelId="{2A619804-4A08-4580-B97F-6B4343DA70EF}" type="sibTrans" cxnId="{EA74A75E-264B-401F-AE1A-71FB5A683D06}">
      <dgm:prSet/>
      <dgm:spPr/>
      <dgm:t>
        <a:bodyPr/>
        <a:lstStyle/>
        <a:p>
          <a:endParaRPr lang="en-US"/>
        </a:p>
      </dgm:t>
    </dgm:pt>
    <dgm:pt modelId="{03975A28-9F22-4554-AA8F-23F7C1AEDC94}">
      <dgm:prSet phldrT="[نص]"/>
      <dgm:spPr/>
      <dgm:t>
        <a:bodyPr/>
        <a:lstStyle/>
        <a:p>
          <a:r>
            <a:rPr lang="ar-EG" b="1" dirty="0">
              <a:effectLst>
                <a:outerShdw blurRad="38100" dist="38100" dir="2700000" algn="tl">
                  <a:srgbClr val="000000">
                    <a:alpha val="43137"/>
                  </a:srgbClr>
                </a:outerShdw>
              </a:effectLst>
            </a:rPr>
            <a:t>شروط الخطة وعناصرها</a:t>
          </a:r>
          <a:endParaRPr lang="en-US" b="1" dirty="0">
            <a:effectLst>
              <a:outerShdw blurRad="38100" dist="38100" dir="2700000" algn="tl">
                <a:srgbClr val="000000">
                  <a:alpha val="43137"/>
                </a:srgbClr>
              </a:outerShdw>
            </a:effectLst>
          </a:endParaRPr>
        </a:p>
      </dgm:t>
    </dgm:pt>
    <dgm:pt modelId="{C691026D-4860-4A53-BD3A-087C257EFE4E}" type="parTrans" cxnId="{B58F30AD-992F-4F7C-9585-2AF3ADFDD6AE}">
      <dgm:prSet/>
      <dgm:spPr/>
      <dgm:t>
        <a:bodyPr/>
        <a:lstStyle/>
        <a:p>
          <a:endParaRPr lang="en-US"/>
        </a:p>
      </dgm:t>
    </dgm:pt>
    <dgm:pt modelId="{F3E2574F-3AB0-43A6-9375-5C902F21D1B7}" type="sibTrans" cxnId="{B58F30AD-992F-4F7C-9585-2AF3ADFDD6AE}">
      <dgm:prSet/>
      <dgm:spPr/>
      <dgm:t>
        <a:bodyPr/>
        <a:lstStyle/>
        <a:p>
          <a:endParaRPr lang="en-US"/>
        </a:p>
      </dgm:t>
    </dgm:pt>
    <dgm:pt modelId="{80073259-7D69-46B3-9246-98B728E419C8}" type="pres">
      <dgm:prSet presAssocID="{C5C03779-5812-4356-91D2-9BF8DE5DD313}" presName="diagram" presStyleCnt="0">
        <dgm:presLayoutVars>
          <dgm:dir/>
          <dgm:resizeHandles val="exact"/>
        </dgm:presLayoutVars>
      </dgm:prSet>
      <dgm:spPr/>
    </dgm:pt>
    <dgm:pt modelId="{218631C3-7B99-4E16-AB70-98E7960460FE}" type="pres">
      <dgm:prSet presAssocID="{7BCA248C-0714-4404-BAE2-25A7D0132393}" presName="node" presStyleLbl="node1" presStyleIdx="0" presStyleCnt="4">
        <dgm:presLayoutVars>
          <dgm:bulletEnabled val="1"/>
        </dgm:presLayoutVars>
      </dgm:prSet>
      <dgm:spPr/>
    </dgm:pt>
    <dgm:pt modelId="{30E64FB4-2E4F-4EDF-909E-9CE080CE9B45}" type="pres">
      <dgm:prSet presAssocID="{A418FFD6-D4EF-423F-96C2-543594F9A82A}" presName="sibTrans" presStyleCnt="0"/>
      <dgm:spPr/>
    </dgm:pt>
    <dgm:pt modelId="{8259B2AF-650E-4CB7-BD5C-076794630539}" type="pres">
      <dgm:prSet presAssocID="{75E8912B-7741-4E0F-B885-E0B489B1ECF3}" presName="node" presStyleLbl="node1" presStyleIdx="1" presStyleCnt="4">
        <dgm:presLayoutVars>
          <dgm:bulletEnabled val="1"/>
        </dgm:presLayoutVars>
      </dgm:prSet>
      <dgm:spPr/>
    </dgm:pt>
    <dgm:pt modelId="{43EA29FC-10A7-4724-99DE-F59072E805A0}" type="pres">
      <dgm:prSet presAssocID="{DB496B5B-767C-480D-8801-E912A02CF243}" presName="sibTrans" presStyleCnt="0"/>
      <dgm:spPr/>
    </dgm:pt>
    <dgm:pt modelId="{F90748B3-FFAF-4BBD-ACD3-A89E80480C58}" type="pres">
      <dgm:prSet presAssocID="{42BAEBB3-AA1E-40A7-8757-BC487CC13DCD}" presName="node" presStyleLbl="node1" presStyleIdx="2" presStyleCnt="4">
        <dgm:presLayoutVars>
          <dgm:bulletEnabled val="1"/>
        </dgm:presLayoutVars>
      </dgm:prSet>
      <dgm:spPr/>
    </dgm:pt>
    <dgm:pt modelId="{85D069BC-E5C6-457A-93F4-637A06A6BEEC}" type="pres">
      <dgm:prSet presAssocID="{2A619804-4A08-4580-B97F-6B4343DA70EF}" presName="sibTrans" presStyleCnt="0"/>
      <dgm:spPr/>
    </dgm:pt>
    <dgm:pt modelId="{E978EC7F-3F8D-4253-A51C-4751CB1AD3C9}" type="pres">
      <dgm:prSet presAssocID="{03975A28-9F22-4554-AA8F-23F7C1AEDC94}" presName="node" presStyleLbl="node1" presStyleIdx="3" presStyleCnt="4">
        <dgm:presLayoutVars>
          <dgm:bulletEnabled val="1"/>
        </dgm:presLayoutVars>
      </dgm:prSet>
      <dgm:spPr/>
    </dgm:pt>
  </dgm:ptLst>
  <dgm:cxnLst>
    <dgm:cxn modelId="{EA74A75E-264B-401F-AE1A-71FB5A683D06}" srcId="{C5C03779-5812-4356-91D2-9BF8DE5DD313}" destId="{42BAEBB3-AA1E-40A7-8757-BC487CC13DCD}" srcOrd="2" destOrd="0" parTransId="{8BCB2EF5-75C8-48EF-AFC7-052A7E2F7DF0}" sibTransId="{2A619804-4A08-4580-B97F-6B4343DA70EF}"/>
    <dgm:cxn modelId="{CC360C41-8D31-4D5F-A6CC-C0622C3F020D}" type="presOf" srcId="{03975A28-9F22-4554-AA8F-23F7C1AEDC94}" destId="{E978EC7F-3F8D-4253-A51C-4751CB1AD3C9}" srcOrd="0" destOrd="0" presId="urn:microsoft.com/office/officeart/2005/8/layout/default"/>
    <dgm:cxn modelId="{74D7C96D-B353-4D80-B285-2610B089B9CF}" type="presOf" srcId="{42BAEBB3-AA1E-40A7-8757-BC487CC13DCD}" destId="{F90748B3-FFAF-4BBD-ACD3-A89E80480C58}" srcOrd="0" destOrd="0" presId="urn:microsoft.com/office/officeart/2005/8/layout/default"/>
    <dgm:cxn modelId="{9EC3E053-EE4D-475E-AB22-91BC673BE862}" srcId="{C5C03779-5812-4356-91D2-9BF8DE5DD313}" destId="{75E8912B-7741-4E0F-B885-E0B489B1ECF3}" srcOrd="1" destOrd="0" parTransId="{5224E9C0-94A5-42AF-839C-D611951AE79B}" sibTransId="{DB496B5B-767C-480D-8801-E912A02CF243}"/>
    <dgm:cxn modelId="{1E62EB75-EA00-4EA5-A46D-5C9156B034B4}" type="presOf" srcId="{C5C03779-5812-4356-91D2-9BF8DE5DD313}" destId="{80073259-7D69-46B3-9246-98B728E419C8}" srcOrd="0" destOrd="0" presId="urn:microsoft.com/office/officeart/2005/8/layout/default"/>
    <dgm:cxn modelId="{23AC0D93-4D39-4DE9-AEC4-2AFCC9319734}" srcId="{C5C03779-5812-4356-91D2-9BF8DE5DD313}" destId="{7BCA248C-0714-4404-BAE2-25A7D0132393}" srcOrd="0" destOrd="0" parTransId="{7202021E-5EDD-4891-B7CB-384E1BBA19DD}" sibTransId="{A418FFD6-D4EF-423F-96C2-543594F9A82A}"/>
    <dgm:cxn modelId="{B58F30AD-992F-4F7C-9585-2AF3ADFDD6AE}" srcId="{C5C03779-5812-4356-91D2-9BF8DE5DD313}" destId="{03975A28-9F22-4554-AA8F-23F7C1AEDC94}" srcOrd="3" destOrd="0" parTransId="{C691026D-4860-4A53-BD3A-087C257EFE4E}" sibTransId="{F3E2574F-3AB0-43A6-9375-5C902F21D1B7}"/>
    <dgm:cxn modelId="{EBBC1EBE-6F42-4085-BA26-2AF8B26B4365}" type="presOf" srcId="{75E8912B-7741-4E0F-B885-E0B489B1ECF3}" destId="{8259B2AF-650E-4CB7-BD5C-076794630539}" srcOrd="0" destOrd="0" presId="urn:microsoft.com/office/officeart/2005/8/layout/default"/>
    <dgm:cxn modelId="{0EB2D4D6-78B0-40F4-8C38-4DBF3751CEF9}" type="presOf" srcId="{7BCA248C-0714-4404-BAE2-25A7D0132393}" destId="{218631C3-7B99-4E16-AB70-98E7960460FE}" srcOrd="0" destOrd="0" presId="urn:microsoft.com/office/officeart/2005/8/layout/default"/>
    <dgm:cxn modelId="{0112F5E1-DE72-459A-BD9A-FB1698F18D74}" type="presParOf" srcId="{80073259-7D69-46B3-9246-98B728E419C8}" destId="{218631C3-7B99-4E16-AB70-98E7960460FE}" srcOrd="0" destOrd="0" presId="urn:microsoft.com/office/officeart/2005/8/layout/default"/>
    <dgm:cxn modelId="{BD801F68-7D7E-4A93-81B6-4814725DEA4A}" type="presParOf" srcId="{80073259-7D69-46B3-9246-98B728E419C8}" destId="{30E64FB4-2E4F-4EDF-909E-9CE080CE9B45}" srcOrd="1" destOrd="0" presId="urn:microsoft.com/office/officeart/2005/8/layout/default"/>
    <dgm:cxn modelId="{DBCB5306-86FF-4F29-B82A-AF785A32BA42}" type="presParOf" srcId="{80073259-7D69-46B3-9246-98B728E419C8}" destId="{8259B2AF-650E-4CB7-BD5C-076794630539}" srcOrd="2" destOrd="0" presId="urn:microsoft.com/office/officeart/2005/8/layout/default"/>
    <dgm:cxn modelId="{F00711CE-F49C-4971-A617-A441221A2B23}" type="presParOf" srcId="{80073259-7D69-46B3-9246-98B728E419C8}" destId="{43EA29FC-10A7-4724-99DE-F59072E805A0}" srcOrd="3" destOrd="0" presId="urn:microsoft.com/office/officeart/2005/8/layout/default"/>
    <dgm:cxn modelId="{8664610B-0A45-4E3A-B437-E28349C5B181}" type="presParOf" srcId="{80073259-7D69-46B3-9246-98B728E419C8}" destId="{F90748B3-FFAF-4BBD-ACD3-A89E80480C58}" srcOrd="4" destOrd="0" presId="urn:microsoft.com/office/officeart/2005/8/layout/default"/>
    <dgm:cxn modelId="{4E28C0AE-C355-464A-B1A4-43D20A971D55}" type="presParOf" srcId="{80073259-7D69-46B3-9246-98B728E419C8}" destId="{85D069BC-E5C6-457A-93F4-637A06A6BEEC}" srcOrd="5" destOrd="0" presId="urn:microsoft.com/office/officeart/2005/8/layout/default"/>
    <dgm:cxn modelId="{FD402877-5F3B-470E-B6FD-1F75F5C5F42A}" type="presParOf" srcId="{80073259-7D69-46B3-9246-98B728E419C8}" destId="{E978EC7F-3F8D-4253-A51C-4751CB1AD3C9}" srcOrd="6" destOrd="0" presId="urn:microsoft.com/office/officeart/2005/8/layout/defaul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5C03779-5812-4356-91D2-9BF8DE5DD313}"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US"/>
        </a:p>
      </dgm:t>
    </dgm:pt>
    <dgm:pt modelId="{7BCA248C-0714-4404-BAE2-25A7D0132393}">
      <dgm:prSet phldrT="[نص]"/>
      <dgm:spPr/>
      <dgm:t>
        <a:bodyPr/>
        <a:lstStyle/>
        <a:p>
          <a:r>
            <a:rPr lang="ar-EG" b="1" dirty="0"/>
            <a:t>خطوات بناء العمل </a:t>
          </a:r>
          <a:endParaRPr lang="en-US" b="1" dirty="0"/>
        </a:p>
      </dgm:t>
    </dgm:pt>
    <dgm:pt modelId="{7202021E-5EDD-4891-B7CB-384E1BBA19DD}" type="parTrans" cxnId="{23AC0D93-4D39-4DE9-AEC4-2AFCC9319734}">
      <dgm:prSet/>
      <dgm:spPr/>
      <dgm:t>
        <a:bodyPr/>
        <a:lstStyle/>
        <a:p>
          <a:endParaRPr lang="en-US"/>
        </a:p>
      </dgm:t>
    </dgm:pt>
    <dgm:pt modelId="{A418FFD6-D4EF-423F-96C2-543594F9A82A}" type="sibTrans" cxnId="{23AC0D93-4D39-4DE9-AEC4-2AFCC9319734}">
      <dgm:prSet/>
      <dgm:spPr/>
      <dgm:t>
        <a:bodyPr/>
        <a:lstStyle/>
        <a:p>
          <a:endParaRPr lang="en-US"/>
        </a:p>
      </dgm:t>
    </dgm:pt>
    <dgm:pt modelId="{75E8912B-7741-4E0F-B885-E0B489B1ECF3}">
      <dgm:prSet phldrT="[نص]"/>
      <dgm:spPr/>
      <dgm:t>
        <a:bodyPr/>
        <a:lstStyle/>
        <a:p>
          <a:r>
            <a:rPr lang="ar-EG" b="1" dirty="0"/>
            <a:t>مجالات الخطة المدرسية  </a:t>
          </a:r>
          <a:endParaRPr lang="en-US" b="1" dirty="0"/>
        </a:p>
      </dgm:t>
    </dgm:pt>
    <dgm:pt modelId="{5224E9C0-94A5-42AF-839C-D611951AE79B}" type="parTrans" cxnId="{9EC3E053-EE4D-475E-AB22-91BC673BE862}">
      <dgm:prSet/>
      <dgm:spPr/>
      <dgm:t>
        <a:bodyPr/>
        <a:lstStyle/>
        <a:p>
          <a:endParaRPr lang="en-US"/>
        </a:p>
      </dgm:t>
    </dgm:pt>
    <dgm:pt modelId="{DB496B5B-767C-480D-8801-E912A02CF243}" type="sibTrans" cxnId="{9EC3E053-EE4D-475E-AB22-91BC673BE862}">
      <dgm:prSet/>
      <dgm:spPr/>
      <dgm:t>
        <a:bodyPr/>
        <a:lstStyle/>
        <a:p>
          <a:endParaRPr lang="en-US"/>
        </a:p>
      </dgm:t>
    </dgm:pt>
    <dgm:pt modelId="{80073259-7D69-46B3-9246-98B728E419C8}" type="pres">
      <dgm:prSet presAssocID="{C5C03779-5812-4356-91D2-9BF8DE5DD313}" presName="diagram" presStyleCnt="0">
        <dgm:presLayoutVars>
          <dgm:dir/>
          <dgm:resizeHandles val="exact"/>
        </dgm:presLayoutVars>
      </dgm:prSet>
      <dgm:spPr/>
    </dgm:pt>
    <dgm:pt modelId="{218631C3-7B99-4E16-AB70-98E7960460FE}" type="pres">
      <dgm:prSet presAssocID="{7BCA248C-0714-4404-BAE2-25A7D0132393}" presName="node" presStyleLbl="node1" presStyleIdx="0" presStyleCnt="2">
        <dgm:presLayoutVars>
          <dgm:bulletEnabled val="1"/>
        </dgm:presLayoutVars>
      </dgm:prSet>
      <dgm:spPr/>
    </dgm:pt>
    <dgm:pt modelId="{30E64FB4-2E4F-4EDF-909E-9CE080CE9B45}" type="pres">
      <dgm:prSet presAssocID="{A418FFD6-D4EF-423F-96C2-543594F9A82A}" presName="sibTrans" presStyleCnt="0"/>
      <dgm:spPr/>
    </dgm:pt>
    <dgm:pt modelId="{8259B2AF-650E-4CB7-BD5C-076794630539}" type="pres">
      <dgm:prSet presAssocID="{75E8912B-7741-4E0F-B885-E0B489B1ECF3}" presName="node" presStyleLbl="node1" presStyleIdx="1" presStyleCnt="2">
        <dgm:presLayoutVars>
          <dgm:bulletEnabled val="1"/>
        </dgm:presLayoutVars>
      </dgm:prSet>
      <dgm:spPr/>
    </dgm:pt>
  </dgm:ptLst>
  <dgm:cxnLst>
    <dgm:cxn modelId="{9EC3E053-EE4D-475E-AB22-91BC673BE862}" srcId="{C5C03779-5812-4356-91D2-9BF8DE5DD313}" destId="{75E8912B-7741-4E0F-B885-E0B489B1ECF3}" srcOrd="1" destOrd="0" parTransId="{5224E9C0-94A5-42AF-839C-D611951AE79B}" sibTransId="{DB496B5B-767C-480D-8801-E912A02CF243}"/>
    <dgm:cxn modelId="{7C23D991-FA8A-4F00-82F5-600C0E25A511}" type="presOf" srcId="{7BCA248C-0714-4404-BAE2-25A7D0132393}" destId="{218631C3-7B99-4E16-AB70-98E7960460FE}" srcOrd="0" destOrd="0" presId="urn:microsoft.com/office/officeart/2005/8/layout/default"/>
    <dgm:cxn modelId="{23AC0D93-4D39-4DE9-AEC4-2AFCC9319734}" srcId="{C5C03779-5812-4356-91D2-9BF8DE5DD313}" destId="{7BCA248C-0714-4404-BAE2-25A7D0132393}" srcOrd="0" destOrd="0" parTransId="{7202021E-5EDD-4891-B7CB-384E1BBA19DD}" sibTransId="{A418FFD6-D4EF-423F-96C2-543594F9A82A}"/>
    <dgm:cxn modelId="{B046C5A8-5BBB-4181-9FFD-367D2E251BD0}" type="presOf" srcId="{75E8912B-7741-4E0F-B885-E0B489B1ECF3}" destId="{8259B2AF-650E-4CB7-BD5C-076794630539}" srcOrd="0" destOrd="0" presId="urn:microsoft.com/office/officeart/2005/8/layout/default"/>
    <dgm:cxn modelId="{6673C0EF-CBBA-4EDC-AD2C-26652F68924E}" type="presOf" srcId="{C5C03779-5812-4356-91D2-9BF8DE5DD313}" destId="{80073259-7D69-46B3-9246-98B728E419C8}" srcOrd="0" destOrd="0" presId="urn:microsoft.com/office/officeart/2005/8/layout/default"/>
    <dgm:cxn modelId="{1E3DD417-3CF4-4E67-B5E3-FA8BF579A8DC}" type="presParOf" srcId="{80073259-7D69-46B3-9246-98B728E419C8}" destId="{218631C3-7B99-4E16-AB70-98E7960460FE}" srcOrd="0" destOrd="0" presId="urn:microsoft.com/office/officeart/2005/8/layout/default"/>
    <dgm:cxn modelId="{B3F73872-8857-4C31-A8C2-7E68C10D0D4F}" type="presParOf" srcId="{80073259-7D69-46B3-9246-98B728E419C8}" destId="{30E64FB4-2E4F-4EDF-909E-9CE080CE9B45}" srcOrd="1" destOrd="0" presId="urn:microsoft.com/office/officeart/2005/8/layout/default"/>
    <dgm:cxn modelId="{44BE8B99-0B0A-49F8-B41D-363CB1EA79D5}" type="presParOf" srcId="{80073259-7D69-46B3-9246-98B728E419C8}" destId="{8259B2AF-650E-4CB7-BD5C-076794630539}" srcOrd="2" destOrd="0" presId="urn:microsoft.com/office/officeart/2005/8/layout/defaul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5C03779-5812-4356-91D2-9BF8DE5DD313}"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US"/>
        </a:p>
      </dgm:t>
    </dgm:pt>
    <dgm:pt modelId="{7BCA248C-0714-4404-BAE2-25A7D0132393}">
      <dgm:prSet phldrT="[نص]"/>
      <dgm:spPr/>
      <dgm:t>
        <a:bodyPr/>
        <a:lstStyle/>
        <a:p>
          <a:r>
            <a:rPr lang="ar-SA" b="1" dirty="0">
              <a:solidFill>
                <a:schemeClr val="bg1"/>
              </a:solidFill>
              <a:latin typeface="Simplified Arabic" pitchFamily="18" charset="-78"/>
              <a:cs typeface="Simplified Arabic" pitchFamily="18" charset="-78"/>
            </a:rPr>
            <a:t>المشكلات التي تواجه التخطيط المدرسي</a:t>
          </a:r>
          <a:endParaRPr lang="en-US" b="1" dirty="0"/>
        </a:p>
      </dgm:t>
    </dgm:pt>
    <dgm:pt modelId="{7202021E-5EDD-4891-B7CB-384E1BBA19DD}" type="parTrans" cxnId="{23AC0D93-4D39-4DE9-AEC4-2AFCC9319734}">
      <dgm:prSet/>
      <dgm:spPr/>
      <dgm:t>
        <a:bodyPr/>
        <a:lstStyle/>
        <a:p>
          <a:endParaRPr lang="en-US"/>
        </a:p>
      </dgm:t>
    </dgm:pt>
    <dgm:pt modelId="{A418FFD6-D4EF-423F-96C2-543594F9A82A}" type="sibTrans" cxnId="{23AC0D93-4D39-4DE9-AEC4-2AFCC9319734}">
      <dgm:prSet/>
      <dgm:spPr/>
      <dgm:t>
        <a:bodyPr/>
        <a:lstStyle/>
        <a:p>
          <a:endParaRPr lang="en-US"/>
        </a:p>
      </dgm:t>
    </dgm:pt>
    <dgm:pt modelId="{75E8912B-7741-4E0F-B885-E0B489B1ECF3}">
      <dgm:prSet phldrT="[نص]"/>
      <dgm:spPr/>
      <dgm:t>
        <a:bodyPr/>
        <a:lstStyle/>
        <a:p>
          <a:r>
            <a:rPr lang="ar-EG" b="1" dirty="0"/>
            <a:t>الخطة الإجرائية </a:t>
          </a:r>
          <a:endParaRPr lang="en-US" b="1" dirty="0"/>
        </a:p>
      </dgm:t>
    </dgm:pt>
    <dgm:pt modelId="{5224E9C0-94A5-42AF-839C-D611951AE79B}" type="parTrans" cxnId="{9EC3E053-EE4D-475E-AB22-91BC673BE862}">
      <dgm:prSet/>
      <dgm:spPr/>
      <dgm:t>
        <a:bodyPr/>
        <a:lstStyle/>
        <a:p>
          <a:endParaRPr lang="en-US"/>
        </a:p>
      </dgm:t>
    </dgm:pt>
    <dgm:pt modelId="{DB496B5B-767C-480D-8801-E912A02CF243}" type="sibTrans" cxnId="{9EC3E053-EE4D-475E-AB22-91BC673BE862}">
      <dgm:prSet/>
      <dgm:spPr/>
      <dgm:t>
        <a:bodyPr/>
        <a:lstStyle/>
        <a:p>
          <a:endParaRPr lang="en-US"/>
        </a:p>
      </dgm:t>
    </dgm:pt>
    <dgm:pt modelId="{80073259-7D69-46B3-9246-98B728E419C8}" type="pres">
      <dgm:prSet presAssocID="{C5C03779-5812-4356-91D2-9BF8DE5DD313}" presName="diagram" presStyleCnt="0">
        <dgm:presLayoutVars>
          <dgm:dir/>
          <dgm:resizeHandles val="exact"/>
        </dgm:presLayoutVars>
      </dgm:prSet>
      <dgm:spPr/>
    </dgm:pt>
    <dgm:pt modelId="{218631C3-7B99-4E16-AB70-98E7960460FE}" type="pres">
      <dgm:prSet presAssocID="{7BCA248C-0714-4404-BAE2-25A7D0132393}" presName="node" presStyleLbl="node1" presStyleIdx="0" presStyleCnt="2">
        <dgm:presLayoutVars>
          <dgm:bulletEnabled val="1"/>
        </dgm:presLayoutVars>
      </dgm:prSet>
      <dgm:spPr/>
    </dgm:pt>
    <dgm:pt modelId="{30E64FB4-2E4F-4EDF-909E-9CE080CE9B45}" type="pres">
      <dgm:prSet presAssocID="{A418FFD6-D4EF-423F-96C2-543594F9A82A}" presName="sibTrans" presStyleCnt="0"/>
      <dgm:spPr/>
    </dgm:pt>
    <dgm:pt modelId="{8259B2AF-650E-4CB7-BD5C-076794630539}" type="pres">
      <dgm:prSet presAssocID="{75E8912B-7741-4E0F-B885-E0B489B1ECF3}" presName="node" presStyleLbl="node1" presStyleIdx="1" presStyleCnt="2">
        <dgm:presLayoutVars>
          <dgm:bulletEnabled val="1"/>
        </dgm:presLayoutVars>
      </dgm:prSet>
      <dgm:spPr/>
    </dgm:pt>
  </dgm:ptLst>
  <dgm:cxnLst>
    <dgm:cxn modelId="{89648A31-460B-4E8E-9E7C-D31AF754B6F8}" type="presOf" srcId="{7BCA248C-0714-4404-BAE2-25A7D0132393}" destId="{218631C3-7B99-4E16-AB70-98E7960460FE}" srcOrd="0" destOrd="0" presId="urn:microsoft.com/office/officeart/2005/8/layout/default"/>
    <dgm:cxn modelId="{0EB4746F-A13B-4896-888A-F957BA41D21E}" type="presOf" srcId="{C5C03779-5812-4356-91D2-9BF8DE5DD313}" destId="{80073259-7D69-46B3-9246-98B728E419C8}" srcOrd="0" destOrd="0" presId="urn:microsoft.com/office/officeart/2005/8/layout/default"/>
    <dgm:cxn modelId="{9EC3E053-EE4D-475E-AB22-91BC673BE862}" srcId="{C5C03779-5812-4356-91D2-9BF8DE5DD313}" destId="{75E8912B-7741-4E0F-B885-E0B489B1ECF3}" srcOrd="1" destOrd="0" parTransId="{5224E9C0-94A5-42AF-839C-D611951AE79B}" sibTransId="{DB496B5B-767C-480D-8801-E912A02CF243}"/>
    <dgm:cxn modelId="{23AC0D93-4D39-4DE9-AEC4-2AFCC9319734}" srcId="{C5C03779-5812-4356-91D2-9BF8DE5DD313}" destId="{7BCA248C-0714-4404-BAE2-25A7D0132393}" srcOrd="0" destOrd="0" parTransId="{7202021E-5EDD-4891-B7CB-384E1BBA19DD}" sibTransId="{A418FFD6-D4EF-423F-96C2-543594F9A82A}"/>
    <dgm:cxn modelId="{02CB13D5-E9E0-4ECE-84DB-D3AEB4A4B182}" type="presOf" srcId="{75E8912B-7741-4E0F-B885-E0B489B1ECF3}" destId="{8259B2AF-650E-4CB7-BD5C-076794630539}" srcOrd="0" destOrd="0" presId="urn:microsoft.com/office/officeart/2005/8/layout/default"/>
    <dgm:cxn modelId="{56652490-F7A6-4C9C-BC41-8D10E7D819D8}" type="presParOf" srcId="{80073259-7D69-46B3-9246-98B728E419C8}" destId="{218631C3-7B99-4E16-AB70-98E7960460FE}" srcOrd="0" destOrd="0" presId="urn:microsoft.com/office/officeart/2005/8/layout/default"/>
    <dgm:cxn modelId="{315FE60B-D715-4F34-AEB5-D4018E6D8D70}" type="presParOf" srcId="{80073259-7D69-46B3-9246-98B728E419C8}" destId="{30E64FB4-2E4F-4EDF-909E-9CE080CE9B45}" srcOrd="1" destOrd="0" presId="urn:microsoft.com/office/officeart/2005/8/layout/default"/>
    <dgm:cxn modelId="{525CD5C6-9A0D-4F95-8ED8-E058F286297E}" type="presParOf" srcId="{80073259-7D69-46B3-9246-98B728E419C8}" destId="{8259B2AF-650E-4CB7-BD5C-076794630539}" srcOrd="2" destOrd="0" presId="urn:microsoft.com/office/officeart/2005/8/layout/defaul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FD7465-C39C-4E5C-AD5C-616A2DFF2378}">
      <dsp:nvSpPr>
        <dsp:cNvPr id="0" name=""/>
        <dsp:cNvSpPr/>
      </dsp:nvSpPr>
      <dsp:spPr>
        <a:xfrm>
          <a:off x="3786530" y="673999"/>
          <a:ext cx="520738" cy="91440"/>
        </a:xfrm>
        <a:custGeom>
          <a:avLst/>
          <a:gdLst/>
          <a:ahLst/>
          <a:cxnLst/>
          <a:rect l="0" t="0" r="0" b="0"/>
          <a:pathLst>
            <a:path>
              <a:moveTo>
                <a:pt x="0" y="45720"/>
              </a:moveTo>
              <a:lnTo>
                <a:pt x="520738" y="45720"/>
              </a:lnTo>
            </a:path>
          </a:pathLst>
        </a:custGeom>
        <a:noFill/>
        <a:ln w="9525" cap="flat" cmpd="sng" algn="ctr">
          <a:solidFill>
            <a:schemeClr val="accent3">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33116" y="716963"/>
        <a:ext cx="27566" cy="5513"/>
      </dsp:txXfrm>
    </dsp:sp>
    <dsp:sp modelId="{A0C2A5B2-85FD-4D06-8F7F-FFC118DF05B9}">
      <dsp:nvSpPr>
        <dsp:cNvPr id="0" name=""/>
        <dsp:cNvSpPr/>
      </dsp:nvSpPr>
      <dsp:spPr>
        <a:xfrm>
          <a:off x="1391205" y="582"/>
          <a:ext cx="2397125" cy="1438275"/>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EG" sz="2000" b="1" kern="1200" dirty="0">
              <a:effectLst>
                <a:outerShdw blurRad="38100" dist="38100" dir="2700000" algn="tl">
                  <a:srgbClr val="000000">
                    <a:alpha val="43137"/>
                  </a:srgbClr>
                </a:outerShdw>
              </a:effectLst>
            </a:rPr>
            <a:t>الأسبوع الثاني</a:t>
          </a:r>
        </a:p>
        <a:p>
          <a:pPr marL="0" lvl="0" indent="0" algn="ctr" defTabSz="889000">
            <a:lnSpc>
              <a:spcPct val="90000"/>
            </a:lnSpc>
            <a:spcBef>
              <a:spcPct val="0"/>
            </a:spcBef>
            <a:spcAft>
              <a:spcPct val="35000"/>
            </a:spcAft>
            <a:buNone/>
          </a:pPr>
          <a:r>
            <a:rPr lang="ar-EG" sz="2000" b="1" kern="1200" dirty="0">
              <a:effectLst>
                <a:outerShdw blurRad="38100" dist="38100" dir="2700000" algn="tl">
                  <a:srgbClr val="000000">
                    <a:alpha val="43137"/>
                  </a:srgbClr>
                </a:outerShdw>
              </a:effectLst>
            </a:rPr>
            <a:t>خطوات عملية التخطيط التربوي</a:t>
          </a:r>
          <a:endParaRPr lang="en-US" sz="2000" b="1" kern="1200" dirty="0">
            <a:effectLst>
              <a:outerShdw blurRad="38100" dist="38100" dir="2700000" algn="tl">
                <a:srgbClr val="000000">
                  <a:alpha val="43137"/>
                </a:srgbClr>
              </a:outerShdw>
            </a:effectLst>
          </a:endParaRPr>
        </a:p>
      </dsp:txBody>
      <dsp:txXfrm>
        <a:off x="1391205" y="582"/>
        <a:ext cx="2397125" cy="1438275"/>
      </dsp:txXfrm>
    </dsp:sp>
    <dsp:sp modelId="{75195EDC-F677-4C2E-8E6A-07DC71A5F035}">
      <dsp:nvSpPr>
        <dsp:cNvPr id="0" name=""/>
        <dsp:cNvSpPr/>
      </dsp:nvSpPr>
      <dsp:spPr>
        <a:xfrm>
          <a:off x="2589768" y="1437057"/>
          <a:ext cx="2948463" cy="520738"/>
        </a:xfrm>
        <a:custGeom>
          <a:avLst/>
          <a:gdLst/>
          <a:ahLst/>
          <a:cxnLst/>
          <a:rect l="0" t="0" r="0" b="0"/>
          <a:pathLst>
            <a:path>
              <a:moveTo>
                <a:pt x="2948463" y="0"/>
              </a:moveTo>
              <a:lnTo>
                <a:pt x="2948463" y="277469"/>
              </a:lnTo>
              <a:lnTo>
                <a:pt x="0" y="277469"/>
              </a:lnTo>
              <a:lnTo>
                <a:pt x="0" y="520738"/>
              </a:lnTo>
            </a:path>
          </a:pathLst>
        </a:custGeom>
        <a:noFill/>
        <a:ln w="9525" cap="flat" cmpd="sng" algn="ctr">
          <a:solidFill>
            <a:schemeClr val="accent3">
              <a:hueOff val="903533"/>
              <a:satOff val="33333"/>
              <a:lumOff val="-4902"/>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989010" y="1694669"/>
        <a:ext cx="149978" cy="5513"/>
      </dsp:txXfrm>
    </dsp:sp>
    <dsp:sp modelId="{CF8F931B-DB53-4833-9F8C-716B8F8795E9}">
      <dsp:nvSpPr>
        <dsp:cNvPr id="0" name=""/>
        <dsp:cNvSpPr/>
      </dsp:nvSpPr>
      <dsp:spPr>
        <a:xfrm>
          <a:off x="4339669" y="582"/>
          <a:ext cx="2397125" cy="1438275"/>
        </a:xfrm>
        <a:prstGeom prst="rect">
          <a:avLst/>
        </a:prstGeom>
        <a:solidFill>
          <a:schemeClr val="accent3">
            <a:hueOff val="677650"/>
            <a:satOff val="25000"/>
            <a:lumOff val="-367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EG" sz="2000" b="1" kern="1200" dirty="0"/>
            <a:t>الأسبوع الأول</a:t>
          </a:r>
        </a:p>
        <a:p>
          <a:pPr marL="0" lvl="0" indent="0" algn="ctr" defTabSz="889000">
            <a:lnSpc>
              <a:spcPct val="90000"/>
            </a:lnSpc>
            <a:spcBef>
              <a:spcPct val="0"/>
            </a:spcBef>
            <a:spcAft>
              <a:spcPct val="35000"/>
            </a:spcAft>
            <a:buNone/>
          </a:pPr>
          <a:r>
            <a:rPr lang="ar-EG" sz="2000" b="1" kern="1200" dirty="0"/>
            <a:t>مفهوم التخطيط التربوي ونشأته والعوامل المؤثرة فيه</a:t>
          </a:r>
          <a:endParaRPr lang="en-US" sz="2000" b="1" kern="1200" dirty="0"/>
        </a:p>
      </dsp:txBody>
      <dsp:txXfrm>
        <a:off x="4339669" y="582"/>
        <a:ext cx="2397125" cy="1438275"/>
      </dsp:txXfrm>
    </dsp:sp>
    <dsp:sp modelId="{5232EA7F-9EB1-4C56-B161-E96D5FA53970}">
      <dsp:nvSpPr>
        <dsp:cNvPr id="0" name=""/>
        <dsp:cNvSpPr/>
      </dsp:nvSpPr>
      <dsp:spPr>
        <a:xfrm>
          <a:off x="3786530" y="2663613"/>
          <a:ext cx="520738" cy="91440"/>
        </a:xfrm>
        <a:custGeom>
          <a:avLst/>
          <a:gdLst/>
          <a:ahLst/>
          <a:cxnLst/>
          <a:rect l="0" t="0" r="0" b="0"/>
          <a:pathLst>
            <a:path>
              <a:moveTo>
                <a:pt x="0" y="45720"/>
              </a:moveTo>
              <a:lnTo>
                <a:pt x="520738" y="45720"/>
              </a:lnTo>
            </a:path>
          </a:pathLst>
        </a:custGeom>
        <a:noFill/>
        <a:ln w="9525" cap="flat" cmpd="sng" algn="ctr">
          <a:solidFill>
            <a:schemeClr val="accent3">
              <a:hueOff val="1807066"/>
              <a:satOff val="66667"/>
              <a:lumOff val="-9804"/>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33116" y="2706576"/>
        <a:ext cx="27566" cy="5513"/>
      </dsp:txXfrm>
    </dsp:sp>
    <dsp:sp modelId="{0A8641F8-B574-4897-978C-3D51C281FF63}">
      <dsp:nvSpPr>
        <dsp:cNvPr id="0" name=""/>
        <dsp:cNvSpPr/>
      </dsp:nvSpPr>
      <dsp:spPr>
        <a:xfrm>
          <a:off x="1391205" y="1990196"/>
          <a:ext cx="2397125" cy="1438275"/>
        </a:xfrm>
        <a:prstGeom prst="rect">
          <a:avLst/>
        </a:prstGeom>
        <a:solidFill>
          <a:schemeClr val="accent3">
            <a:hueOff val="1355300"/>
            <a:satOff val="50000"/>
            <a:lumOff val="-735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EG" sz="2000" b="1" kern="1200" dirty="0"/>
            <a:t>الأسبوع الرابع</a:t>
          </a:r>
        </a:p>
        <a:p>
          <a:pPr marL="0" lvl="0" indent="0" algn="ctr" defTabSz="889000">
            <a:lnSpc>
              <a:spcPct val="90000"/>
            </a:lnSpc>
            <a:spcBef>
              <a:spcPct val="0"/>
            </a:spcBef>
            <a:spcAft>
              <a:spcPct val="35000"/>
            </a:spcAft>
            <a:buNone/>
          </a:pPr>
          <a:r>
            <a:rPr lang="ar-EG" sz="2000" b="1" kern="1200" dirty="0"/>
            <a:t>خطوات التخطيط وأولوياته</a:t>
          </a:r>
          <a:endParaRPr lang="en-US" sz="2000" b="1" kern="1200" dirty="0"/>
        </a:p>
      </dsp:txBody>
      <dsp:txXfrm>
        <a:off x="1391205" y="1990196"/>
        <a:ext cx="2397125" cy="1438275"/>
      </dsp:txXfrm>
    </dsp:sp>
    <dsp:sp modelId="{03FBD275-E3CC-48D6-9112-B91313B65223}">
      <dsp:nvSpPr>
        <dsp:cNvPr id="0" name=""/>
        <dsp:cNvSpPr/>
      </dsp:nvSpPr>
      <dsp:spPr>
        <a:xfrm>
          <a:off x="2589768" y="3426671"/>
          <a:ext cx="2948463" cy="520738"/>
        </a:xfrm>
        <a:custGeom>
          <a:avLst/>
          <a:gdLst/>
          <a:ahLst/>
          <a:cxnLst/>
          <a:rect l="0" t="0" r="0" b="0"/>
          <a:pathLst>
            <a:path>
              <a:moveTo>
                <a:pt x="2948463" y="0"/>
              </a:moveTo>
              <a:lnTo>
                <a:pt x="2948463" y="277469"/>
              </a:lnTo>
              <a:lnTo>
                <a:pt x="0" y="277469"/>
              </a:lnTo>
              <a:lnTo>
                <a:pt x="0" y="520738"/>
              </a:lnTo>
            </a:path>
          </a:pathLst>
        </a:custGeom>
        <a:noFill/>
        <a:ln w="9525" cap="flat" cmpd="sng" algn="ctr">
          <a:solidFill>
            <a:schemeClr val="accent3">
              <a:hueOff val="2710599"/>
              <a:satOff val="100000"/>
              <a:lumOff val="-14706"/>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989010" y="3684283"/>
        <a:ext cx="149978" cy="5513"/>
      </dsp:txXfrm>
    </dsp:sp>
    <dsp:sp modelId="{B7AD6309-481F-4951-8F8B-3B9A0BCAAB18}">
      <dsp:nvSpPr>
        <dsp:cNvPr id="0" name=""/>
        <dsp:cNvSpPr/>
      </dsp:nvSpPr>
      <dsp:spPr>
        <a:xfrm>
          <a:off x="4339669" y="1990196"/>
          <a:ext cx="2397125" cy="1438275"/>
        </a:xfrm>
        <a:prstGeom prst="rect">
          <a:avLst/>
        </a:prstGeom>
        <a:solidFill>
          <a:schemeClr val="accent3">
            <a:hueOff val="2032949"/>
            <a:satOff val="75000"/>
            <a:lumOff val="-1102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EG" sz="2000" b="1" kern="1200" dirty="0"/>
            <a:t>الأسبوع الثالث</a:t>
          </a:r>
        </a:p>
        <a:p>
          <a:pPr marL="0" lvl="0" indent="0" algn="ctr" defTabSz="889000">
            <a:lnSpc>
              <a:spcPct val="90000"/>
            </a:lnSpc>
            <a:spcBef>
              <a:spcPct val="0"/>
            </a:spcBef>
            <a:spcAft>
              <a:spcPct val="35000"/>
            </a:spcAft>
            <a:buNone/>
          </a:pPr>
          <a:r>
            <a:rPr lang="ar-EG" sz="2000" b="1" kern="1200" dirty="0"/>
            <a:t>مداخل التخطيط التربوي</a:t>
          </a:r>
          <a:endParaRPr lang="en-US" sz="2000" b="1" kern="1200" dirty="0"/>
        </a:p>
      </dsp:txBody>
      <dsp:txXfrm>
        <a:off x="4339669" y="1990196"/>
        <a:ext cx="2397125" cy="1438275"/>
      </dsp:txXfrm>
    </dsp:sp>
    <dsp:sp modelId="{4EE8FD34-9EE9-45F5-9E04-1DEA5242C66A}">
      <dsp:nvSpPr>
        <dsp:cNvPr id="0" name=""/>
        <dsp:cNvSpPr/>
      </dsp:nvSpPr>
      <dsp:spPr>
        <a:xfrm>
          <a:off x="1391205" y="3979809"/>
          <a:ext cx="2397125" cy="1438275"/>
        </a:xfrm>
        <a:prstGeom prst="rect">
          <a:avLst/>
        </a:prstGeom>
        <a:solidFill>
          <a:schemeClr val="accent3">
            <a:hueOff val="2710599"/>
            <a:satOff val="100000"/>
            <a:lumOff val="-1470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EG" sz="2000" b="1" kern="1200" dirty="0"/>
            <a:t>الأسبوع الخامس</a:t>
          </a:r>
        </a:p>
        <a:p>
          <a:pPr marL="0" lvl="0" indent="0" algn="ctr" defTabSz="889000">
            <a:lnSpc>
              <a:spcPct val="90000"/>
            </a:lnSpc>
            <a:spcBef>
              <a:spcPct val="0"/>
            </a:spcBef>
            <a:spcAft>
              <a:spcPct val="35000"/>
            </a:spcAft>
            <a:buNone/>
          </a:pPr>
          <a:r>
            <a:rPr lang="ar-EG" sz="2000" b="1" kern="1200" dirty="0"/>
            <a:t>تقنيات حديثة </a:t>
          </a:r>
          <a:r>
            <a:rPr lang="ar-EG" sz="2000" b="1" kern="1200" dirty="0" err="1"/>
            <a:t>فى</a:t>
          </a:r>
          <a:r>
            <a:rPr lang="ar-EG" sz="2000" b="1" kern="1200" dirty="0"/>
            <a:t> التخطيط التربوي</a:t>
          </a:r>
          <a:endParaRPr lang="en-US" sz="2000" b="1" kern="1200" dirty="0"/>
        </a:p>
      </dsp:txBody>
      <dsp:txXfrm>
        <a:off x="1391205" y="3979809"/>
        <a:ext cx="2397125" cy="143827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FD7465-C39C-4E5C-AD5C-616A2DFF2378}">
      <dsp:nvSpPr>
        <dsp:cNvPr id="0" name=""/>
        <dsp:cNvSpPr/>
      </dsp:nvSpPr>
      <dsp:spPr>
        <a:xfrm>
          <a:off x="3786530" y="673999"/>
          <a:ext cx="520738" cy="91440"/>
        </a:xfrm>
        <a:custGeom>
          <a:avLst/>
          <a:gdLst/>
          <a:ahLst/>
          <a:cxnLst/>
          <a:rect l="0" t="0" r="0" b="0"/>
          <a:pathLst>
            <a:path>
              <a:moveTo>
                <a:pt x="0" y="45720"/>
              </a:moveTo>
              <a:lnTo>
                <a:pt x="520738" y="45720"/>
              </a:lnTo>
            </a:path>
          </a:pathLst>
        </a:custGeom>
        <a:noFill/>
        <a:ln w="9525" cap="flat" cmpd="sng" algn="ctr">
          <a:solidFill>
            <a:schemeClr val="accent3">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33116" y="716963"/>
        <a:ext cx="27566" cy="5513"/>
      </dsp:txXfrm>
    </dsp:sp>
    <dsp:sp modelId="{A0C2A5B2-85FD-4D06-8F7F-FFC118DF05B9}">
      <dsp:nvSpPr>
        <dsp:cNvPr id="0" name=""/>
        <dsp:cNvSpPr/>
      </dsp:nvSpPr>
      <dsp:spPr>
        <a:xfrm>
          <a:off x="1391205" y="582"/>
          <a:ext cx="2397125" cy="1438275"/>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EG" sz="2000" b="1" kern="1200" dirty="0">
              <a:effectLst>
                <a:outerShdw blurRad="38100" dist="38100" dir="2700000" algn="tl">
                  <a:srgbClr val="000000">
                    <a:alpha val="43137"/>
                  </a:srgbClr>
                </a:outerShdw>
              </a:effectLst>
            </a:rPr>
            <a:t>الأسبوع السابع</a:t>
          </a:r>
        </a:p>
        <a:p>
          <a:pPr marL="0" lvl="0" indent="0" algn="ctr" defTabSz="889000">
            <a:lnSpc>
              <a:spcPct val="90000"/>
            </a:lnSpc>
            <a:spcBef>
              <a:spcPct val="0"/>
            </a:spcBef>
            <a:spcAft>
              <a:spcPct val="35000"/>
            </a:spcAft>
            <a:buNone/>
          </a:pPr>
          <a:r>
            <a:rPr lang="ar-EG" sz="2000" b="1" kern="1200" dirty="0">
              <a:effectLst>
                <a:outerShdw blurRad="38100" dist="38100" dir="2700000" algn="tl">
                  <a:srgbClr val="000000">
                    <a:alpha val="43137"/>
                  </a:srgbClr>
                </a:outerShdw>
              </a:effectLst>
            </a:rPr>
            <a:t>نماذج التخطيط </a:t>
          </a:r>
          <a:r>
            <a:rPr lang="ar-EG" sz="2000" b="1" kern="1200" dirty="0" err="1">
              <a:effectLst>
                <a:outerShdw blurRad="38100" dist="38100" dir="2700000" algn="tl">
                  <a:srgbClr val="000000">
                    <a:alpha val="43137"/>
                  </a:srgbClr>
                </a:outerShdw>
              </a:effectLst>
            </a:rPr>
            <a:t>الاستراتيجى</a:t>
          </a:r>
          <a:r>
            <a:rPr lang="ar-EG" sz="2000" b="1" kern="1200" dirty="0">
              <a:effectLst>
                <a:outerShdw blurRad="38100" dist="38100" dir="2700000" algn="tl">
                  <a:srgbClr val="000000">
                    <a:alpha val="43137"/>
                  </a:srgbClr>
                </a:outerShdw>
              </a:effectLst>
            </a:rPr>
            <a:t> التربوي</a:t>
          </a:r>
          <a:endParaRPr lang="en-US" sz="2000" b="1" kern="1200" dirty="0">
            <a:effectLst>
              <a:outerShdw blurRad="38100" dist="38100" dir="2700000" algn="tl">
                <a:srgbClr val="000000">
                  <a:alpha val="43137"/>
                </a:srgbClr>
              </a:outerShdw>
            </a:effectLst>
          </a:endParaRPr>
        </a:p>
      </dsp:txBody>
      <dsp:txXfrm>
        <a:off x="1391205" y="582"/>
        <a:ext cx="2397125" cy="1438275"/>
      </dsp:txXfrm>
    </dsp:sp>
    <dsp:sp modelId="{75195EDC-F677-4C2E-8E6A-07DC71A5F035}">
      <dsp:nvSpPr>
        <dsp:cNvPr id="0" name=""/>
        <dsp:cNvSpPr/>
      </dsp:nvSpPr>
      <dsp:spPr>
        <a:xfrm>
          <a:off x="2589768" y="1437057"/>
          <a:ext cx="2948463" cy="520738"/>
        </a:xfrm>
        <a:custGeom>
          <a:avLst/>
          <a:gdLst/>
          <a:ahLst/>
          <a:cxnLst/>
          <a:rect l="0" t="0" r="0" b="0"/>
          <a:pathLst>
            <a:path>
              <a:moveTo>
                <a:pt x="2948463" y="0"/>
              </a:moveTo>
              <a:lnTo>
                <a:pt x="2948463" y="277469"/>
              </a:lnTo>
              <a:lnTo>
                <a:pt x="0" y="277469"/>
              </a:lnTo>
              <a:lnTo>
                <a:pt x="0" y="520738"/>
              </a:lnTo>
            </a:path>
          </a:pathLst>
        </a:custGeom>
        <a:noFill/>
        <a:ln w="9525" cap="flat" cmpd="sng" algn="ctr">
          <a:solidFill>
            <a:schemeClr val="accent3">
              <a:hueOff val="903533"/>
              <a:satOff val="33333"/>
              <a:lumOff val="-4902"/>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989010" y="1694669"/>
        <a:ext cx="149978" cy="5513"/>
      </dsp:txXfrm>
    </dsp:sp>
    <dsp:sp modelId="{CF8F931B-DB53-4833-9F8C-716B8F8795E9}">
      <dsp:nvSpPr>
        <dsp:cNvPr id="0" name=""/>
        <dsp:cNvSpPr/>
      </dsp:nvSpPr>
      <dsp:spPr>
        <a:xfrm>
          <a:off x="4339669" y="582"/>
          <a:ext cx="2397125" cy="1438275"/>
        </a:xfrm>
        <a:prstGeom prst="rect">
          <a:avLst/>
        </a:prstGeom>
        <a:solidFill>
          <a:schemeClr val="accent3">
            <a:hueOff val="677650"/>
            <a:satOff val="25000"/>
            <a:lumOff val="-367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EG" sz="2000" b="1" kern="1200" dirty="0"/>
            <a:t>الأسبوع السادس</a:t>
          </a:r>
        </a:p>
        <a:p>
          <a:pPr marL="0" lvl="0" indent="0" algn="ctr" defTabSz="889000">
            <a:lnSpc>
              <a:spcPct val="90000"/>
            </a:lnSpc>
            <a:spcBef>
              <a:spcPct val="0"/>
            </a:spcBef>
            <a:spcAft>
              <a:spcPct val="35000"/>
            </a:spcAft>
            <a:buNone/>
          </a:pPr>
          <a:r>
            <a:rPr lang="ar-EG" sz="2000" b="1" kern="1200" dirty="0"/>
            <a:t>مفهوم التخطيط </a:t>
          </a:r>
          <a:r>
            <a:rPr lang="ar-EG" sz="2000" b="1" kern="1200" dirty="0" err="1"/>
            <a:t>الاستراتيجيى</a:t>
          </a:r>
          <a:r>
            <a:rPr lang="ar-EG" sz="2000" b="1" kern="1200" dirty="0"/>
            <a:t> التربوي</a:t>
          </a:r>
          <a:endParaRPr lang="en-US" sz="2000" b="1" kern="1200" dirty="0"/>
        </a:p>
      </dsp:txBody>
      <dsp:txXfrm>
        <a:off x="4339669" y="582"/>
        <a:ext cx="2397125" cy="1438275"/>
      </dsp:txXfrm>
    </dsp:sp>
    <dsp:sp modelId="{5232EA7F-9EB1-4C56-B161-E96D5FA53970}">
      <dsp:nvSpPr>
        <dsp:cNvPr id="0" name=""/>
        <dsp:cNvSpPr/>
      </dsp:nvSpPr>
      <dsp:spPr>
        <a:xfrm>
          <a:off x="3786530" y="2663613"/>
          <a:ext cx="520738" cy="91440"/>
        </a:xfrm>
        <a:custGeom>
          <a:avLst/>
          <a:gdLst/>
          <a:ahLst/>
          <a:cxnLst/>
          <a:rect l="0" t="0" r="0" b="0"/>
          <a:pathLst>
            <a:path>
              <a:moveTo>
                <a:pt x="0" y="45720"/>
              </a:moveTo>
              <a:lnTo>
                <a:pt x="520738" y="45720"/>
              </a:lnTo>
            </a:path>
          </a:pathLst>
        </a:custGeom>
        <a:noFill/>
        <a:ln w="9525" cap="flat" cmpd="sng" algn="ctr">
          <a:solidFill>
            <a:schemeClr val="accent3">
              <a:hueOff val="1807066"/>
              <a:satOff val="66667"/>
              <a:lumOff val="-9804"/>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33116" y="2706576"/>
        <a:ext cx="27566" cy="5513"/>
      </dsp:txXfrm>
    </dsp:sp>
    <dsp:sp modelId="{0A8641F8-B574-4897-978C-3D51C281FF63}">
      <dsp:nvSpPr>
        <dsp:cNvPr id="0" name=""/>
        <dsp:cNvSpPr/>
      </dsp:nvSpPr>
      <dsp:spPr>
        <a:xfrm>
          <a:off x="1391205" y="1990196"/>
          <a:ext cx="2397125" cy="1438275"/>
        </a:xfrm>
        <a:prstGeom prst="rect">
          <a:avLst/>
        </a:prstGeom>
        <a:solidFill>
          <a:schemeClr val="accent3">
            <a:hueOff val="1355300"/>
            <a:satOff val="50000"/>
            <a:lumOff val="-735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EG" sz="2000" b="1" kern="1200" dirty="0"/>
            <a:t>الأسبوع التاسع</a:t>
          </a:r>
        </a:p>
        <a:p>
          <a:pPr marL="0" lvl="0" indent="0" algn="ctr" defTabSz="889000">
            <a:lnSpc>
              <a:spcPct val="90000"/>
            </a:lnSpc>
            <a:spcBef>
              <a:spcPct val="0"/>
            </a:spcBef>
            <a:spcAft>
              <a:spcPct val="35000"/>
            </a:spcAft>
            <a:buNone/>
          </a:pPr>
          <a:r>
            <a:rPr lang="ar-EG" sz="2000" b="1" kern="1200" dirty="0"/>
            <a:t>الخطط الاستراتيجية التربوية والمدرسية</a:t>
          </a:r>
          <a:endParaRPr lang="en-US" sz="2000" b="1" kern="1200" dirty="0"/>
        </a:p>
      </dsp:txBody>
      <dsp:txXfrm>
        <a:off x="1391205" y="1990196"/>
        <a:ext cx="2397125" cy="1438275"/>
      </dsp:txXfrm>
    </dsp:sp>
    <dsp:sp modelId="{03FBD275-E3CC-48D6-9112-B91313B65223}">
      <dsp:nvSpPr>
        <dsp:cNvPr id="0" name=""/>
        <dsp:cNvSpPr/>
      </dsp:nvSpPr>
      <dsp:spPr>
        <a:xfrm>
          <a:off x="2589768" y="3426671"/>
          <a:ext cx="2948463" cy="520738"/>
        </a:xfrm>
        <a:custGeom>
          <a:avLst/>
          <a:gdLst/>
          <a:ahLst/>
          <a:cxnLst/>
          <a:rect l="0" t="0" r="0" b="0"/>
          <a:pathLst>
            <a:path>
              <a:moveTo>
                <a:pt x="2948463" y="0"/>
              </a:moveTo>
              <a:lnTo>
                <a:pt x="2948463" y="277469"/>
              </a:lnTo>
              <a:lnTo>
                <a:pt x="0" y="277469"/>
              </a:lnTo>
              <a:lnTo>
                <a:pt x="0" y="520738"/>
              </a:lnTo>
            </a:path>
          </a:pathLst>
        </a:custGeom>
        <a:noFill/>
        <a:ln w="9525" cap="flat" cmpd="sng" algn="ctr">
          <a:solidFill>
            <a:schemeClr val="accent3">
              <a:hueOff val="2710599"/>
              <a:satOff val="100000"/>
              <a:lumOff val="-14706"/>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989010" y="3684283"/>
        <a:ext cx="149978" cy="5513"/>
      </dsp:txXfrm>
    </dsp:sp>
    <dsp:sp modelId="{B7AD6309-481F-4951-8F8B-3B9A0BCAAB18}">
      <dsp:nvSpPr>
        <dsp:cNvPr id="0" name=""/>
        <dsp:cNvSpPr/>
      </dsp:nvSpPr>
      <dsp:spPr>
        <a:xfrm>
          <a:off x="4339669" y="1990196"/>
          <a:ext cx="2397125" cy="1438275"/>
        </a:xfrm>
        <a:prstGeom prst="rect">
          <a:avLst/>
        </a:prstGeom>
        <a:solidFill>
          <a:schemeClr val="accent3">
            <a:hueOff val="2032949"/>
            <a:satOff val="75000"/>
            <a:lumOff val="-1102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EG" sz="2000" b="1" kern="1200" dirty="0"/>
            <a:t>الأسبوع الثامن</a:t>
          </a:r>
        </a:p>
        <a:p>
          <a:pPr marL="0" lvl="0" indent="0" algn="ctr" defTabSz="889000">
            <a:lnSpc>
              <a:spcPct val="90000"/>
            </a:lnSpc>
            <a:spcBef>
              <a:spcPct val="0"/>
            </a:spcBef>
            <a:spcAft>
              <a:spcPct val="35000"/>
            </a:spcAft>
            <a:buNone/>
          </a:pPr>
          <a:r>
            <a:rPr lang="ar-EG" sz="2000" b="1" kern="1200" dirty="0"/>
            <a:t>خطوات التخطيط </a:t>
          </a:r>
          <a:r>
            <a:rPr lang="ar-EG" sz="2000" b="1" kern="1200" dirty="0" err="1"/>
            <a:t>الاستراتيجى</a:t>
          </a:r>
          <a:r>
            <a:rPr lang="ar-EG" sz="2000" b="1" kern="1200" dirty="0"/>
            <a:t> المدرسي ومعوقاته</a:t>
          </a:r>
          <a:endParaRPr lang="en-US" sz="2000" b="1" kern="1200" dirty="0"/>
        </a:p>
      </dsp:txBody>
      <dsp:txXfrm>
        <a:off x="4339669" y="1990196"/>
        <a:ext cx="2397125" cy="1438275"/>
      </dsp:txXfrm>
    </dsp:sp>
    <dsp:sp modelId="{4EE8FD34-9EE9-45F5-9E04-1DEA5242C66A}">
      <dsp:nvSpPr>
        <dsp:cNvPr id="0" name=""/>
        <dsp:cNvSpPr/>
      </dsp:nvSpPr>
      <dsp:spPr>
        <a:xfrm>
          <a:off x="1391205" y="3979809"/>
          <a:ext cx="2397125" cy="1438275"/>
        </a:xfrm>
        <a:prstGeom prst="rect">
          <a:avLst/>
        </a:prstGeom>
        <a:solidFill>
          <a:schemeClr val="accent3">
            <a:hueOff val="2710599"/>
            <a:satOff val="100000"/>
            <a:lumOff val="-1470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EG" sz="2000" b="1" kern="1200" dirty="0"/>
            <a:t>الأسبوع العاشر</a:t>
          </a:r>
        </a:p>
        <a:p>
          <a:pPr marL="0" lvl="0" indent="0" algn="ctr" defTabSz="889000">
            <a:lnSpc>
              <a:spcPct val="90000"/>
            </a:lnSpc>
            <a:spcBef>
              <a:spcPct val="0"/>
            </a:spcBef>
            <a:spcAft>
              <a:spcPct val="35000"/>
            </a:spcAft>
            <a:buNone/>
          </a:pPr>
          <a:r>
            <a:rPr lang="ar-EG" sz="2000" b="1" kern="1200" dirty="0"/>
            <a:t>الخطط الاستراتيجية والتنمية المستدامة</a:t>
          </a:r>
          <a:endParaRPr lang="en-US" sz="2000" b="1" kern="1200" dirty="0"/>
        </a:p>
      </dsp:txBody>
      <dsp:txXfrm>
        <a:off x="1391205" y="3979809"/>
        <a:ext cx="2397125" cy="143827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8631C3-7B99-4E16-AB70-98E7960460FE}">
      <dsp:nvSpPr>
        <dsp:cNvPr id="0" name=""/>
        <dsp:cNvSpPr/>
      </dsp:nvSpPr>
      <dsp:spPr>
        <a:xfrm>
          <a:off x="269586" y="1570"/>
          <a:ext cx="3308150" cy="1984890"/>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ar-EG" sz="3400" b="1" kern="1200" dirty="0"/>
            <a:t>أهمية الخطة</a:t>
          </a:r>
          <a:endParaRPr lang="en-US" sz="3400" b="1" kern="1200" dirty="0"/>
        </a:p>
      </dsp:txBody>
      <dsp:txXfrm>
        <a:off x="269586" y="1570"/>
        <a:ext cx="3308150" cy="1984890"/>
      </dsp:txXfrm>
    </dsp:sp>
    <dsp:sp modelId="{8259B2AF-650E-4CB7-BD5C-076794630539}">
      <dsp:nvSpPr>
        <dsp:cNvPr id="0" name=""/>
        <dsp:cNvSpPr/>
      </dsp:nvSpPr>
      <dsp:spPr>
        <a:xfrm>
          <a:off x="3908552" y="1570"/>
          <a:ext cx="3308150" cy="1984890"/>
        </a:xfrm>
        <a:prstGeom prst="rect">
          <a:avLst/>
        </a:prstGeom>
        <a:solidFill>
          <a:schemeClr val="accent5">
            <a:hueOff val="-2252848"/>
            <a:satOff val="-5806"/>
            <a:lumOff val="-392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ar-EG" sz="3400" b="1" kern="1200" dirty="0"/>
            <a:t>مفهوم الخطة</a:t>
          </a:r>
          <a:endParaRPr lang="en-US" sz="3400" b="1" kern="1200" dirty="0"/>
        </a:p>
      </dsp:txBody>
      <dsp:txXfrm>
        <a:off x="3908552" y="1570"/>
        <a:ext cx="3308150" cy="1984890"/>
      </dsp:txXfrm>
    </dsp:sp>
    <dsp:sp modelId="{F90748B3-FFAF-4BBD-ACD3-A89E80480C58}">
      <dsp:nvSpPr>
        <dsp:cNvPr id="0" name=""/>
        <dsp:cNvSpPr/>
      </dsp:nvSpPr>
      <dsp:spPr>
        <a:xfrm>
          <a:off x="269586" y="2317275"/>
          <a:ext cx="3308150" cy="1984890"/>
        </a:xfrm>
        <a:prstGeom prst="rect">
          <a:avLst/>
        </a:prstGeom>
        <a:solidFill>
          <a:schemeClr val="accent5">
            <a:hueOff val="-4505695"/>
            <a:satOff val="-11613"/>
            <a:lumOff val="-784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ar-SA" sz="3400" b="1" kern="1200">
              <a:latin typeface="Simplified Arabic" pitchFamily="18" charset="-78"/>
              <a:cs typeface="Simplified Arabic" pitchFamily="18" charset="-78"/>
            </a:rPr>
            <a:t>منطلقات الخطة الاستراتيجية المدرسية</a:t>
          </a:r>
          <a:endParaRPr lang="en-US" sz="3400" b="1" kern="1200" dirty="0"/>
        </a:p>
      </dsp:txBody>
      <dsp:txXfrm>
        <a:off x="269586" y="2317275"/>
        <a:ext cx="3308150" cy="1984890"/>
      </dsp:txXfrm>
    </dsp:sp>
    <dsp:sp modelId="{E978EC7F-3F8D-4253-A51C-4751CB1AD3C9}">
      <dsp:nvSpPr>
        <dsp:cNvPr id="0" name=""/>
        <dsp:cNvSpPr/>
      </dsp:nvSpPr>
      <dsp:spPr>
        <a:xfrm>
          <a:off x="3908552" y="2317275"/>
          <a:ext cx="3308150" cy="1984890"/>
        </a:xfrm>
        <a:prstGeom prst="rect">
          <a:avLst/>
        </a:prstGeom>
        <a:solidFill>
          <a:schemeClr val="accent5">
            <a:hueOff val="-6758543"/>
            <a:satOff val="-17419"/>
            <a:lumOff val="-1176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ar-EG" sz="3400" b="1" kern="1200" dirty="0">
              <a:effectLst>
                <a:outerShdw blurRad="38100" dist="38100" dir="2700000" algn="tl">
                  <a:srgbClr val="000000">
                    <a:alpha val="43137"/>
                  </a:srgbClr>
                </a:outerShdw>
              </a:effectLst>
            </a:rPr>
            <a:t>شروط الخطة وعناصرها</a:t>
          </a:r>
          <a:endParaRPr lang="en-US" sz="3400" b="1" kern="1200" dirty="0">
            <a:effectLst>
              <a:outerShdw blurRad="38100" dist="38100" dir="2700000" algn="tl">
                <a:srgbClr val="000000">
                  <a:alpha val="43137"/>
                </a:srgbClr>
              </a:outerShdw>
            </a:effectLst>
          </a:endParaRPr>
        </a:p>
      </dsp:txBody>
      <dsp:txXfrm>
        <a:off x="3908552" y="2317275"/>
        <a:ext cx="3308150" cy="198489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8631C3-7B99-4E16-AB70-98E7960460FE}">
      <dsp:nvSpPr>
        <dsp:cNvPr id="0" name=""/>
        <dsp:cNvSpPr/>
      </dsp:nvSpPr>
      <dsp:spPr>
        <a:xfrm>
          <a:off x="913" y="1082659"/>
          <a:ext cx="3564029" cy="2138417"/>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9550" tIns="209550" rIns="209550" bIns="209550" numCol="1" spcCol="1270" anchor="ctr" anchorCtr="0">
          <a:noAutofit/>
        </a:bodyPr>
        <a:lstStyle/>
        <a:p>
          <a:pPr marL="0" lvl="0" indent="0" algn="ctr" defTabSz="2444750">
            <a:lnSpc>
              <a:spcPct val="90000"/>
            </a:lnSpc>
            <a:spcBef>
              <a:spcPct val="0"/>
            </a:spcBef>
            <a:spcAft>
              <a:spcPct val="35000"/>
            </a:spcAft>
            <a:buNone/>
          </a:pPr>
          <a:r>
            <a:rPr lang="ar-EG" sz="5500" b="1" kern="1200" dirty="0"/>
            <a:t>خطوات بناء العمل </a:t>
          </a:r>
          <a:endParaRPr lang="en-US" sz="5500" b="1" kern="1200" dirty="0"/>
        </a:p>
      </dsp:txBody>
      <dsp:txXfrm>
        <a:off x="913" y="1082659"/>
        <a:ext cx="3564029" cy="2138417"/>
      </dsp:txXfrm>
    </dsp:sp>
    <dsp:sp modelId="{8259B2AF-650E-4CB7-BD5C-076794630539}">
      <dsp:nvSpPr>
        <dsp:cNvPr id="0" name=""/>
        <dsp:cNvSpPr/>
      </dsp:nvSpPr>
      <dsp:spPr>
        <a:xfrm>
          <a:off x="3921346" y="1082659"/>
          <a:ext cx="3564029" cy="2138417"/>
        </a:xfrm>
        <a:prstGeom prst="rect">
          <a:avLst/>
        </a:prstGeom>
        <a:solidFill>
          <a:schemeClr val="accent5">
            <a:hueOff val="-6758543"/>
            <a:satOff val="-17419"/>
            <a:lumOff val="-1176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9550" tIns="209550" rIns="209550" bIns="209550" numCol="1" spcCol="1270" anchor="ctr" anchorCtr="0">
          <a:noAutofit/>
        </a:bodyPr>
        <a:lstStyle/>
        <a:p>
          <a:pPr marL="0" lvl="0" indent="0" algn="ctr" defTabSz="2444750">
            <a:lnSpc>
              <a:spcPct val="90000"/>
            </a:lnSpc>
            <a:spcBef>
              <a:spcPct val="0"/>
            </a:spcBef>
            <a:spcAft>
              <a:spcPct val="35000"/>
            </a:spcAft>
            <a:buNone/>
          </a:pPr>
          <a:r>
            <a:rPr lang="ar-EG" sz="5500" b="1" kern="1200" dirty="0"/>
            <a:t>مجالات الخطة المدرسية  </a:t>
          </a:r>
          <a:endParaRPr lang="en-US" sz="5500" b="1" kern="1200" dirty="0"/>
        </a:p>
      </dsp:txBody>
      <dsp:txXfrm>
        <a:off x="3921346" y="1082659"/>
        <a:ext cx="3564029" cy="213841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8631C3-7B99-4E16-AB70-98E7960460FE}">
      <dsp:nvSpPr>
        <dsp:cNvPr id="0" name=""/>
        <dsp:cNvSpPr/>
      </dsp:nvSpPr>
      <dsp:spPr>
        <a:xfrm>
          <a:off x="913" y="1082659"/>
          <a:ext cx="3564029" cy="2138417"/>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ar-SA" sz="3800" b="1" kern="1200" dirty="0">
              <a:solidFill>
                <a:schemeClr val="bg1"/>
              </a:solidFill>
              <a:latin typeface="Simplified Arabic" pitchFamily="18" charset="-78"/>
              <a:cs typeface="Simplified Arabic" pitchFamily="18" charset="-78"/>
            </a:rPr>
            <a:t>المشكلات التي تواجه التخطيط المدرسي</a:t>
          </a:r>
          <a:endParaRPr lang="en-US" sz="3800" b="1" kern="1200" dirty="0"/>
        </a:p>
      </dsp:txBody>
      <dsp:txXfrm>
        <a:off x="913" y="1082659"/>
        <a:ext cx="3564029" cy="2138417"/>
      </dsp:txXfrm>
    </dsp:sp>
    <dsp:sp modelId="{8259B2AF-650E-4CB7-BD5C-076794630539}">
      <dsp:nvSpPr>
        <dsp:cNvPr id="0" name=""/>
        <dsp:cNvSpPr/>
      </dsp:nvSpPr>
      <dsp:spPr>
        <a:xfrm>
          <a:off x="3921346" y="1082659"/>
          <a:ext cx="3564029" cy="2138417"/>
        </a:xfrm>
        <a:prstGeom prst="rect">
          <a:avLst/>
        </a:prstGeom>
        <a:solidFill>
          <a:schemeClr val="accent5">
            <a:hueOff val="-6758543"/>
            <a:satOff val="-17419"/>
            <a:lumOff val="-1176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ar-EG" sz="3800" b="1" kern="1200" dirty="0"/>
            <a:t>الخطة الإجرائية </a:t>
          </a:r>
          <a:endParaRPr lang="en-US" sz="3800" b="1" kern="1200" dirty="0"/>
        </a:p>
      </dsp:txBody>
      <dsp:txXfrm>
        <a:off x="3921346" y="1082659"/>
        <a:ext cx="3564029" cy="2138417"/>
      </dsp:txXfrm>
    </dsp:sp>
  </dsp:spTree>
</dsp:drawing>
</file>

<file path=ppt/diagrams/layout1.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8483700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8" name="Google Shape;118;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9" name="Google Shape;119;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9" name="Google Shape;16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a:p>
        </p:txBody>
      </p:sp>
      <p:sp>
        <p:nvSpPr>
          <p:cNvPr id="4" name="عنصر نائب لرقم الشريحة 3"/>
          <p:cNvSpPr>
            <a:spLocks noGrp="1"/>
          </p:cNvSpPr>
          <p:nvPr>
            <p:ph type="sldNum" sz="quarter" idx="10"/>
          </p:nvPr>
        </p:nvSpPr>
        <p:spPr/>
        <p:txBody>
          <a:bodyPr/>
          <a:lstStyle/>
          <a:p>
            <a:pPr algn="l"/>
            <a:fld id="{663FFE7F-C917-439A-8026-3D301EB5CC28}" type="slidenum">
              <a:rPr lang="ar-SA" smtClean="0"/>
              <a:pPr algn="l"/>
              <a:t>21</a:t>
            </a:fld>
            <a:endParaRPr lang="ar-SA" dirty="0"/>
          </a:p>
        </p:txBody>
      </p:sp>
    </p:spTree>
    <p:extLst>
      <p:ext uri="{BB962C8B-B14F-4D97-AF65-F5344CB8AC3E}">
        <p14:creationId xmlns:p14="http://schemas.microsoft.com/office/powerpoint/2010/main" val="358698690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3" name="Google Shape;183;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4" name="Google Shape;194;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4" name="Google Shape;194;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4" name="Google Shape;194;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4" name="Google Shape;194;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4" name="Google Shape;194;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4" name="Google Shape;194;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4" name="Google Shape;194;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10"/>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7"/>
        <p:cNvGrpSpPr/>
        <p:nvPr/>
      </p:nvGrpSpPr>
      <p:grpSpPr>
        <a:xfrm>
          <a:off x="0" y="0"/>
          <a:ext cx="0" cy="0"/>
          <a:chOff x="0" y="0"/>
          <a:chExt cx="0" cy="0"/>
        </a:xfrm>
      </p:grpSpPr>
      <p:sp>
        <p:nvSpPr>
          <p:cNvPr id="18" name="Google Shape;18;p11"/>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1"/>
        <p:cNvGrpSpPr/>
        <p:nvPr/>
      </p:nvGrpSpPr>
      <p:grpSpPr>
        <a:xfrm>
          <a:off x="0" y="0"/>
          <a:ext cx="0" cy="0"/>
          <a:chOff x="0" y="0"/>
          <a:chExt cx="0" cy="0"/>
        </a:xfrm>
      </p:grpSpPr>
      <p:sp>
        <p:nvSpPr>
          <p:cNvPr id="22" name="Google Shape;22;p13"/>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3_Title Slide">
  <p:cSld name="3_Title Slide">
    <p:bg>
      <p:bgPr>
        <a:gradFill>
          <a:gsLst>
            <a:gs pos="0">
              <a:schemeClr val="lt1"/>
            </a:gs>
            <a:gs pos="1000">
              <a:schemeClr val="lt1"/>
            </a:gs>
            <a:gs pos="100000">
              <a:srgbClr val="F5F5F5"/>
            </a:gs>
          </a:gsLst>
          <a:lin ang="5400000" scaled="0"/>
        </a:gradFill>
        <a:effectLst/>
      </p:bgPr>
    </p:bg>
    <p:spTree>
      <p:nvGrpSpPr>
        <p:cNvPr id="1" name="Shape 23"/>
        <p:cNvGrpSpPr/>
        <p:nvPr/>
      </p:nvGrpSpPr>
      <p:grpSpPr>
        <a:xfrm>
          <a:off x="0" y="0"/>
          <a:ext cx="0" cy="0"/>
          <a:chOff x="0" y="0"/>
          <a:chExt cx="0" cy="0"/>
        </a:xfrm>
      </p:grpSpPr>
      <p:sp>
        <p:nvSpPr>
          <p:cNvPr id="24" name="Google Shape;24;p14"/>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5"/>
        <p:cNvGrpSpPr/>
        <p:nvPr/>
      </p:nvGrpSpPr>
      <p:grpSpPr>
        <a:xfrm>
          <a:off x="0" y="0"/>
          <a:ext cx="0" cy="0"/>
          <a:chOff x="0" y="0"/>
          <a:chExt cx="0" cy="0"/>
        </a:xfrm>
      </p:grpSpPr>
      <p:sp>
        <p:nvSpPr>
          <p:cNvPr id="26" name="Google Shape;26;p1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1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8" name="Google Shape;28;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31"/>
        <p:cNvGrpSpPr/>
        <p:nvPr/>
      </p:nvGrpSpPr>
      <p:grpSpPr>
        <a:xfrm>
          <a:off x="0" y="0"/>
          <a:ext cx="0" cy="0"/>
          <a:chOff x="0" y="0"/>
          <a:chExt cx="0" cy="0"/>
        </a:xfrm>
      </p:grpSpPr>
      <p:sp>
        <p:nvSpPr>
          <p:cNvPr id="32" name="Google Shape;32;p16"/>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p:tgtEl>
                                          <p:spTgt spid="3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20">
            <a:alphaModFix amt="76000"/>
          </a:blip>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1.xml"/><Relationship Id="rId7" Type="http://schemas.openxmlformats.org/officeDocument/2006/relationships/image" Target="../media/image4.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3.png"/><Relationship Id="rId5" Type="http://schemas.openxmlformats.org/officeDocument/2006/relationships/image" Target="../media/image2.jp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3.png"/><Relationship Id="rId7" Type="http://schemas.openxmlformats.org/officeDocument/2006/relationships/diagramLayout" Target="../diagrams/layout1.xm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diagramData" Target="../diagrams/data1.xml"/><Relationship Id="rId5" Type="http://schemas.openxmlformats.org/officeDocument/2006/relationships/image" Target="../media/image7.png"/><Relationship Id="rId10" Type="http://schemas.microsoft.com/office/2007/relationships/diagramDrawing" Target="../diagrams/drawing1.xml"/><Relationship Id="rId4" Type="http://schemas.openxmlformats.org/officeDocument/2006/relationships/image" Target="../media/image6.png"/><Relationship Id="rId9" Type="http://schemas.openxmlformats.org/officeDocument/2006/relationships/diagramColors" Target="../diagrams/colors1.xml"/></Relationships>
</file>

<file path=ppt/slides/_rels/slide7.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3.png"/><Relationship Id="rId7" Type="http://schemas.openxmlformats.org/officeDocument/2006/relationships/diagramLayout" Target="../diagrams/layout2.xml"/><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diagramData" Target="../diagrams/data2.xml"/><Relationship Id="rId5" Type="http://schemas.openxmlformats.org/officeDocument/2006/relationships/image" Target="../media/image7.png"/><Relationship Id="rId10" Type="http://schemas.microsoft.com/office/2007/relationships/diagramDrawing" Target="../diagrams/drawing2.xml"/><Relationship Id="rId4" Type="http://schemas.openxmlformats.org/officeDocument/2006/relationships/image" Target="../media/image6.png"/><Relationship Id="rId9" Type="http://schemas.openxmlformats.org/officeDocument/2006/relationships/diagramColors" Target="../diagrams/colors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8.xml"/><Relationship Id="rId1" Type="http://schemas.openxmlformats.org/officeDocument/2006/relationships/slideLayout" Target="../slideLayouts/slideLayout4.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image" Target="../media/image8.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0.xml"/><Relationship Id="rId5" Type="http://schemas.openxmlformats.org/officeDocument/2006/relationships/image" Target="../media/image8.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6.xml"/><Relationship Id="rId5" Type="http://schemas.openxmlformats.org/officeDocument/2006/relationships/image" Target="../media/image7.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10.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10.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image" Target="../media/image3.png"/><Relationship Id="rId7" Type="http://schemas.openxmlformats.org/officeDocument/2006/relationships/diagramData" Target="../diagrams/data3.xml"/><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7.png"/><Relationship Id="rId11" Type="http://schemas.microsoft.com/office/2007/relationships/diagramDrawing" Target="../diagrams/drawing3.xml"/><Relationship Id="rId5" Type="http://schemas.openxmlformats.org/officeDocument/2006/relationships/image" Target="../media/image6.png"/><Relationship Id="rId10" Type="http://schemas.openxmlformats.org/officeDocument/2006/relationships/diagramColors" Target="../diagrams/colors3.xml"/><Relationship Id="rId4" Type="http://schemas.openxmlformats.org/officeDocument/2006/relationships/image" Target="../media/image10.png"/><Relationship Id="rId9" Type="http://schemas.openxmlformats.org/officeDocument/2006/relationships/diagramQuickStyle" Target="../diagrams/quickStyle3.xml"/></Relationships>
</file>

<file path=ppt/slides/_rels/slide34.xml.rels><?xml version="1.0" encoding="UTF-8" standalone="yes"?>
<Relationships xmlns="http://schemas.openxmlformats.org/package/2006/relationships"><Relationship Id="rId8" Type="http://schemas.openxmlformats.org/officeDocument/2006/relationships/diagramLayout" Target="../diagrams/layout4.xml"/><Relationship Id="rId3" Type="http://schemas.openxmlformats.org/officeDocument/2006/relationships/image" Target="../media/image3.png"/><Relationship Id="rId7" Type="http://schemas.openxmlformats.org/officeDocument/2006/relationships/diagramData" Target="../diagrams/data4.xml"/><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7.png"/><Relationship Id="rId11" Type="http://schemas.microsoft.com/office/2007/relationships/diagramDrawing" Target="../diagrams/drawing4.xml"/><Relationship Id="rId5" Type="http://schemas.openxmlformats.org/officeDocument/2006/relationships/image" Target="../media/image6.png"/><Relationship Id="rId10" Type="http://schemas.openxmlformats.org/officeDocument/2006/relationships/diagramColors" Target="../diagrams/colors4.xml"/><Relationship Id="rId4" Type="http://schemas.openxmlformats.org/officeDocument/2006/relationships/image" Target="../media/image10.png"/><Relationship Id="rId9" Type="http://schemas.openxmlformats.org/officeDocument/2006/relationships/diagramQuickStyle" Target="../diagrams/quickStyle4.xml"/></Relationships>
</file>

<file path=ppt/slides/_rels/slide35.xml.rels><?xml version="1.0" encoding="UTF-8" standalone="yes"?>
<Relationships xmlns="http://schemas.openxmlformats.org/package/2006/relationships"><Relationship Id="rId8" Type="http://schemas.openxmlformats.org/officeDocument/2006/relationships/diagramLayout" Target="../diagrams/layout5.xml"/><Relationship Id="rId3" Type="http://schemas.openxmlformats.org/officeDocument/2006/relationships/image" Target="../media/image3.png"/><Relationship Id="rId7" Type="http://schemas.openxmlformats.org/officeDocument/2006/relationships/diagramData" Target="../diagrams/data5.xml"/><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7.png"/><Relationship Id="rId11" Type="http://schemas.microsoft.com/office/2007/relationships/diagramDrawing" Target="../diagrams/drawing5.xml"/><Relationship Id="rId5" Type="http://schemas.openxmlformats.org/officeDocument/2006/relationships/image" Target="../media/image6.png"/><Relationship Id="rId10" Type="http://schemas.openxmlformats.org/officeDocument/2006/relationships/diagramColors" Target="../diagrams/colors5.xml"/><Relationship Id="rId4" Type="http://schemas.openxmlformats.org/officeDocument/2006/relationships/image" Target="../media/image10.png"/><Relationship Id="rId9" Type="http://schemas.openxmlformats.org/officeDocument/2006/relationships/diagramQuickStyle" Target="../diagrams/quickStyle5.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10.png"/></Relationships>
</file>

<file path=ppt/slides/_rels/slide37.xml.rels><?xml version="1.0" encoding="UTF-8" standalone="yes"?>
<Relationships xmlns="http://schemas.openxmlformats.org/package/2006/relationships"><Relationship Id="rId8" Type="http://schemas.openxmlformats.org/officeDocument/2006/relationships/hyperlink" Target="http://www.un.org/sustainabledevelopment/ar/health/" TargetMode="External"/><Relationship Id="rId13" Type="http://schemas.openxmlformats.org/officeDocument/2006/relationships/hyperlink" Target="http://www.un.org/sustainabledevelopment/ar/economic-growth/" TargetMode="External"/><Relationship Id="rId3" Type="http://schemas.openxmlformats.org/officeDocument/2006/relationships/image" Target="../media/image3.png"/><Relationship Id="rId7" Type="http://schemas.openxmlformats.org/officeDocument/2006/relationships/hyperlink" Target="http://www.un.org/sustainabledevelopment/ar/hunger/" TargetMode="External"/><Relationship Id="rId12" Type="http://schemas.openxmlformats.org/officeDocument/2006/relationships/hyperlink" Target="http://www.un.org/sustainabledevelopment/ar/energy/" TargetMode="External"/><Relationship Id="rId2" Type="http://schemas.openxmlformats.org/officeDocument/2006/relationships/notesSlide" Target="../notesSlides/notesSlide37.xml"/><Relationship Id="rId1" Type="http://schemas.openxmlformats.org/officeDocument/2006/relationships/slideLayout" Target="../slideLayouts/slideLayout3.xml"/><Relationship Id="rId6" Type="http://schemas.openxmlformats.org/officeDocument/2006/relationships/hyperlink" Target="http://www.un.org/sustainabledevelopment/ar/poverty/" TargetMode="External"/><Relationship Id="rId11" Type="http://schemas.openxmlformats.org/officeDocument/2006/relationships/hyperlink" Target="http://www.un.org/sustainabledevelopment/ar/water-and-sanitation/" TargetMode="External"/><Relationship Id="rId5" Type="http://schemas.openxmlformats.org/officeDocument/2006/relationships/image" Target="../media/image7.png"/><Relationship Id="rId10" Type="http://schemas.openxmlformats.org/officeDocument/2006/relationships/hyperlink" Target="http://www.un.org/sustainabledevelopment/ar/gender-equality/" TargetMode="External"/><Relationship Id="rId4" Type="http://schemas.openxmlformats.org/officeDocument/2006/relationships/image" Target="../media/image6.png"/><Relationship Id="rId9" Type="http://schemas.openxmlformats.org/officeDocument/2006/relationships/hyperlink" Target="http://www.un.org/sustainabledevelopment/ar/education/" TargetMode="External"/><Relationship Id="rId14" Type="http://schemas.openxmlformats.org/officeDocument/2006/relationships/hyperlink" Target="http://www.un.org/sustainabledevelopment/ar/infrastructure-industrialization/" TargetMode="External"/></Relationships>
</file>

<file path=ppt/slides/_rels/slide38.xml.rels><?xml version="1.0" encoding="UTF-8" standalone="yes"?>
<Relationships xmlns="http://schemas.openxmlformats.org/package/2006/relationships"><Relationship Id="rId8" Type="http://schemas.openxmlformats.org/officeDocument/2006/relationships/hyperlink" Target="http://www.un.org/sustainabledevelopment/ar/biodiversity/" TargetMode="External"/><Relationship Id="rId3" Type="http://schemas.openxmlformats.org/officeDocument/2006/relationships/hyperlink" Target="http://www.un.org/sustainabledevelopment/ar/inequality/" TargetMode="External"/><Relationship Id="rId7" Type="http://schemas.openxmlformats.org/officeDocument/2006/relationships/hyperlink" Target="http://www.un.org/sustainabledevelopment/ar/oceans/" TargetMode="External"/><Relationship Id="rId2" Type="http://schemas.openxmlformats.org/officeDocument/2006/relationships/hyperlink" Target="http://www.un.org/sustainabledevelopment/ar/infrastructure-industrialization/" TargetMode="External"/><Relationship Id="rId1" Type="http://schemas.openxmlformats.org/officeDocument/2006/relationships/slideLayout" Target="../slideLayouts/slideLayout3.xml"/><Relationship Id="rId6" Type="http://schemas.openxmlformats.org/officeDocument/2006/relationships/hyperlink" Target="http://www.un.org/sustainabledevelopment/ar/climate-change/" TargetMode="External"/><Relationship Id="rId5" Type="http://schemas.openxmlformats.org/officeDocument/2006/relationships/hyperlink" Target="http://www.un.org/sustainabledevelopment/ar/sustainable-consumption-production/" TargetMode="External"/><Relationship Id="rId10" Type="http://schemas.openxmlformats.org/officeDocument/2006/relationships/hyperlink" Target="http://www.un.org/sustainabledevelopment/ar/globalpartnerships/" TargetMode="External"/><Relationship Id="rId4" Type="http://schemas.openxmlformats.org/officeDocument/2006/relationships/hyperlink" Target="http://www.un.org/sustainabledevelopment/ar/cities/" TargetMode="External"/><Relationship Id="rId9" Type="http://schemas.openxmlformats.org/officeDocument/2006/relationships/hyperlink" Target="http://www.un.org/sustainabledevelopment/ar/peace-justice/"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9.xml"/><Relationship Id="rId1" Type="http://schemas.openxmlformats.org/officeDocument/2006/relationships/slideLayout" Target="../slideLayouts/slideLayout8.xml"/><Relationship Id="rId6" Type="http://schemas.openxmlformats.org/officeDocument/2006/relationships/image" Target="../media/image4.png"/><Relationship Id="rId5" Type="http://schemas.openxmlformats.org/officeDocument/2006/relationships/image" Target="../media/image8.png"/><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grpSp>
        <p:nvGrpSpPr>
          <p:cNvPr id="103" name="Google Shape;103;p1"/>
          <p:cNvGrpSpPr/>
          <p:nvPr/>
        </p:nvGrpSpPr>
        <p:grpSpPr>
          <a:xfrm>
            <a:off x="321733" y="0"/>
            <a:ext cx="2024825" cy="1879600"/>
            <a:chOff x="321733" y="0"/>
            <a:chExt cx="2024825" cy="1879600"/>
          </a:xfrm>
        </p:grpSpPr>
        <p:sp>
          <p:nvSpPr>
            <p:cNvPr id="104" name="Google Shape;104;p1"/>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5" name="Google Shape;105;p1"/>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grpSp>
      <p:sp>
        <p:nvSpPr>
          <p:cNvPr id="106" name="Google Shape;106;p1"/>
          <p:cNvSpPr/>
          <p:nvPr/>
        </p:nvSpPr>
        <p:spPr>
          <a:xfrm rot="10800000" flipH="1">
            <a:off x="4889591" y="-44450"/>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7" name="Google Shape;107;p1"/>
          <p:cNvSpPr txBox="1"/>
          <p:nvPr/>
        </p:nvSpPr>
        <p:spPr>
          <a:xfrm>
            <a:off x="6603988" y="3809977"/>
            <a:ext cx="4886463" cy="107717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400" b="1" dirty="0" err="1">
                <a:solidFill>
                  <a:srgbClr val="2D3956"/>
                </a:solidFill>
                <a:latin typeface="Tajawal Medium"/>
                <a:cs typeface="Tajawal Medium"/>
                <a:sym typeface="Tajawal Medium"/>
              </a:rPr>
              <a:t>أ.د</a:t>
            </a:r>
            <a:r>
              <a:rPr lang="ar-SA" sz="2400" b="1" dirty="0">
                <a:solidFill>
                  <a:srgbClr val="2D3956"/>
                </a:solidFill>
                <a:latin typeface="Tajawal Medium"/>
                <a:cs typeface="Tajawal Medium"/>
                <a:sym typeface="Tajawal Medium"/>
              </a:rPr>
              <a:t> </a:t>
            </a:r>
            <a:r>
              <a:rPr lang="ar-EG" sz="2400" b="1" dirty="0">
                <a:solidFill>
                  <a:srgbClr val="2D3956"/>
                </a:solidFill>
                <a:latin typeface="Tajawal Medium"/>
                <a:cs typeface="Tajawal Medium"/>
                <a:sym typeface="Tajawal Medium"/>
              </a:rPr>
              <a:t>/ </a:t>
            </a:r>
            <a:r>
              <a:rPr lang="ar-SA" sz="2400" b="1" dirty="0">
                <a:solidFill>
                  <a:srgbClr val="2D3956"/>
                </a:solidFill>
                <a:latin typeface="Tajawal Medium"/>
                <a:cs typeface="Tajawal Medium"/>
                <a:sym typeface="Tajawal Medium"/>
              </a:rPr>
              <a:t>محمد محمدي محمد مخلص</a:t>
            </a:r>
            <a:endParaRPr lang="ar-SA" sz="2000" b="1" dirty="0">
              <a:solidFill>
                <a:srgbClr val="2D3956"/>
              </a:solidFill>
              <a:latin typeface="Tajawal Medium"/>
              <a:cs typeface="Tajawal Medium"/>
              <a:sym typeface="Tajawal Medium"/>
            </a:endParaRPr>
          </a:p>
          <a:p>
            <a:pPr marL="0" marR="0" lvl="0" indent="0" algn="ctr" rtl="0">
              <a:spcBef>
                <a:spcPts val="0"/>
              </a:spcBef>
              <a:spcAft>
                <a:spcPts val="0"/>
              </a:spcAft>
              <a:buNone/>
            </a:pPr>
            <a:r>
              <a:rPr lang="ar-SA" sz="2000" b="1" dirty="0">
                <a:solidFill>
                  <a:srgbClr val="2D3956"/>
                </a:solidFill>
                <a:latin typeface="Tajawal Medium"/>
                <a:cs typeface="Tajawal Medium"/>
                <a:sym typeface="Tajawal Medium"/>
              </a:rPr>
              <a:t>أستاذ القيادة التربوية المشارك - كلية العلوم الانسانية- جامعة الجميع الذكية</a:t>
            </a:r>
          </a:p>
        </p:txBody>
      </p:sp>
      <p:sp>
        <p:nvSpPr>
          <p:cNvPr id="108" name="Google Shape;108;p1"/>
          <p:cNvSpPr/>
          <p:nvPr/>
        </p:nvSpPr>
        <p:spPr>
          <a:xfrm>
            <a:off x="-57150" y="-19050"/>
            <a:ext cx="7452000"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5">
              <a:alphaModFix amt="76000"/>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09" name="Google Shape;109;p1"/>
          <p:cNvSpPr txBox="1"/>
          <p:nvPr/>
        </p:nvSpPr>
        <p:spPr>
          <a:xfrm>
            <a:off x="6550866" y="2424037"/>
            <a:ext cx="4703532" cy="76940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4400" b="1" dirty="0">
                <a:solidFill>
                  <a:srgbClr val="8E5A6D"/>
                </a:solidFill>
                <a:latin typeface="Tajawal Medium"/>
                <a:cs typeface="Tajawal Medium"/>
                <a:sym typeface="Tajawal Medium"/>
              </a:rPr>
              <a:t>مقرر التخطيط التربوي   </a:t>
            </a:r>
            <a:endParaRPr dirty="0"/>
          </a:p>
        </p:txBody>
      </p:sp>
      <p:sp>
        <p:nvSpPr>
          <p:cNvPr id="110" name="Google Shape;110;p1"/>
          <p:cNvSpPr/>
          <p:nvPr/>
        </p:nvSpPr>
        <p:spPr>
          <a:xfrm>
            <a:off x="7248128" y="6043084"/>
            <a:ext cx="3384375"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a:solidFill>
                  <a:srgbClr val="2D3956"/>
                </a:solidFill>
                <a:latin typeface="Tajawal Medium"/>
                <a:cs typeface="Tajawal Medium"/>
                <a:sym typeface="Tajawal Medium"/>
              </a:rPr>
              <a:t>المحاضرة التعريفية</a:t>
            </a:r>
            <a:endParaRPr dirty="0"/>
          </a:p>
        </p:txBody>
      </p:sp>
      <p:pic>
        <p:nvPicPr>
          <p:cNvPr id="111" name="Google Shape;111;p1"/>
          <p:cNvPicPr preferRelativeResize="0"/>
          <p:nvPr/>
        </p:nvPicPr>
        <p:blipFill rotWithShape="1">
          <a:blip r:embed="rId6">
            <a:alphaModFix/>
          </a:blip>
          <a:srcRect/>
          <a:stretch/>
        </p:blipFill>
        <p:spPr>
          <a:xfrm>
            <a:off x="8993573" y="-394321"/>
            <a:ext cx="2876694" cy="2544327"/>
          </a:xfrm>
          <a:prstGeom prst="rect">
            <a:avLst/>
          </a:prstGeom>
          <a:noFill/>
          <a:ln>
            <a:noFill/>
          </a:ln>
        </p:spPr>
      </p:pic>
      <p:sp>
        <p:nvSpPr>
          <p:cNvPr id="112" name="Google Shape;112;p1"/>
          <p:cNvSpPr/>
          <p:nvPr/>
        </p:nvSpPr>
        <p:spPr>
          <a:xfrm rot="4043456">
            <a:off x="-459862" y="6293391"/>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3" name="Google Shape;113;p1"/>
          <p:cNvSpPr/>
          <p:nvPr/>
        </p:nvSpPr>
        <p:spPr>
          <a:xfrm>
            <a:off x="-57150" y="1756704"/>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4" name="Google Shape;114;p1"/>
          <p:cNvSpPr txBox="1"/>
          <p:nvPr/>
        </p:nvSpPr>
        <p:spPr>
          <a:xfrm>
            <a:off x="7248128" y="5327472"/>
            <a:ext cx="3060453"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a:solidFill>
                  <a:srgbClr val="2D3956"/>
                </a:solidFill>
                <a:latin typeface="Tajawal Medium"/>
                <a:cs typeface="Tajawal Medium"/>
                <a:sym typeface="Tajawal Medium"/>
              </a:rPr>
              <a:t>رقم المقرر / 712</a:t>
            </a:r>
            <a:endParaRPr b="1" dirty="0"/>
          </a:p>
        </p:txBody>
      </p:sp>
      <p:pic>
        <p:nvPicPr>
          <p:cNvPr id="115" name="Google Shape;115;p1"/>
          <p:cNvPicPr preferRelativeResize="0"/>
          <p:nvPr/>
        </p:nvPicPr>
        <p:blipFill rotWithShape="1">
          <a:blip r:embed="rId7">
            <a:alphaModFix/>
          </a:blip>
          <a:srcRect/>
          <a:stretch/>
        </p:blipFill>
        <p:spPr>
          <a:xfrm>
            <a:off x="313679" y="372325"/>
            <a:ext cx="2457656" cy="670874"/>
          </a:xfrm>
          <a:prstGeom prst="rect">
            <a:avLst/>
          </a:prstGeom>
          <a:noFill/>
          <a:ln>
            <a:noFill/>
          </a:ln>
        </p:spPr>
      </p:pic>
      <p:pic>
        <p:nvPicPr>
          <p:cNvPr id="3" name="Screen Recording 2">
            <a:hlinkClick r:id="" action="ppaction://media"/>
            <a:extLst>
              <a:ext uri="{FF2B5EF4-FFF2-40B4-BE49-F238E27FC236}">
                <a16:creationId xmlns:a16="http://schemas.microsoft.com/office/drawing/2014/main" id="{FCC475DD-E2C9-2003-E8D5-70677CF8BD95}"/>
              </a:ext>
            </a:extLst>
          </p:cNvPr>
          <p:cNvPicPr>
            <a:picLocks noChangeAspect="1"/>
          </p:cNvPicPr>
          <p:nvPr>
            <a:videoFile r:link="rId2"/>
            <p:extLst>
              <p:ext uri="{DAA4B4D4-6D71-4841-9C94-3DE7FCFB9230}">
                <p14:media xmlns:p14="http://schemas.microsoft.com/office/powerpoint/2010/main" r:embed="rId1"/>
              </p:ext>
            </p:extLst>
          </p:nvPr>
        </p:nvPicPr>
        <p:blipFill>
          <a:blip r:embed="rId8"/>
          <a:stretch>
            <a:fillRect/>
          </a:stretch>
        </p:blipFill>
        <p:spPr>
          <a:xfrm>
            <a:off x="11490451" y="6043084"/>
            <a:ext cx="487363" cy="48736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664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مستطيل 2"/>
          <p:cNvSpPr/>
          <p:nvPr/>
        </p:nvSpPr>
        <p:spPr>
          <a:xfrm>
            <a:off x="1703512" y="1052737"/>
            <a:ext cx="9159457" cy="4665123"/>
          </a:xfrm>
          <a:prstGeom prst="rect">
            <a:avLst/>
          </a:prstGeom>
        </p:spPr>
        <p:txBody>
          <a:bodyPr wrap="square">
            <a:spAutoFit/>
          </a:bodyPr>
          <a:lstStyle/>
          <a:p>
            <a:pPr algn="ctr" rtl="1"/>
            <a:r>
              <a:rPr lang="ar-EG" sz="3500" b="1" dirty="0">
                <a:solidFill>
                  <a:srgbClr val="FF0000"/>
                </a:solidFill>
                <a:effectLst>
                  <a:outerShdw blurRad="38100" dist="38100" dir="2700000" algn="tl">
                    <a:srgbClr val="000000">
                      <a:alpha val="43137"/>
                    </a:srgbClr>
                  </a:outerShdw>
                </a:effectLst>
                <a:latin typeface="Simplified Arabic" pitchFamily="18" charset="-78"/>
                <a:cs typeface="Simplified Arabic" pitchFamily="18" charset="-78"/>
              </a:rPr>
              <a:t>وصف المقرر</a:t>
            </a:r>
            <a:endParaRPr lang="ar-SA" sz="3500" b="1" dirty="0">
              <a:solidFill>
                <a:srgbClr val="FF0000"/>
              </a:solidFill>
              <a:effectLst>
                <a:outerShdw blurRad="38100" dist="38100" dir="2700000" algn="tl">
                  <a:srgbClr val="000000">
                    <a:alpha val="43137"/>
                  </a:srgbClr>
                </a:outerShdw>
              </a:effectLst>
              <a:latin typeface="Simplified Arabic" pitchFamily="18" charset="-78"/>
              <a:cs typeface="Simplified Arabic" pitchFamily="18" charset="-78"/>
            </a:endParaRPr>
          </a:p>
          <a:p>
            <a:pPr algn="justLow" rtl="1">
              <a:lnSpc>
                <a:spcPct val="107000"/>
              </a:lnSpc>
              <a:spcAft>
                <a:spcPts val="800"/>
              </a:spcAft>
            </a:pPr>
            <a:r>
              <a:rPr lang="ar-SA" sz="3500" dirty="0">
                <a:latin typeface="Calibri"/>
                <a:ea typeface="Calibri"/>
              </a:rPr>
              <a:t>    يتناول هذا المساق التعريف بالمبادئ العامة في مفهوم التخطيط التربوي ونشأته وأهميته والعوامل المؤثرة فيه وأنواع التخطيط التربوي ، وكيفية استخدام الحوافز في التخطيط التربوي ، وماهية العمليات الأساسية في التخطيط التربوي الناجح ، وتأثير المعلم والمؤثرات الخارجية على عملية التخطيط ، وواقع التخطيط في الوطني العربي ، وماهية التخطيط الاستراتيجية والإدارة الاستراتيجية</a:t>
            </a:r>
            <a:r>
              <a:rPr lang="en-US" sz="3500" dirty="0">
                <a:latin typeface="Calibri"/>
                <a:ea typeface="Calibri"/>
              </a:rPr>
              <a:t> .</a:t>
            </a:r>
          </a:p>
        </p:txBody>
      </p:sp>
    </p:spTree>
    <p:extLst>
      <p:ext uri="{BB962C8B-B14F-4D97-AF65-F5344CB8AC3E}">
        <p14:creationId xmlns:p14="http://schemas.microsoft.com/office/powerpoint/2010/main" val="1253620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مستطيل 2"/>
          <p:cNvSpPr/>
          <p:nvPr/>
        </p:nvSpPr>
        <p:spPr>
          <a:xfrm>
            <a:off x="1703512" y="751769"/>
            <a:ext cx="9159457" cy="5341527"/>
          </a:xfrm>
          <a:prstGeom prst="rect">
            <a:avLst/>
          </a:prstGeom>
        </p:spPr>
        <p:txBody>
          <a:bodyPr wrap="square">
            <a:spAutoFit/>
          </a:bodyPr>
          <a:lstStyle/>
          <a:p>
            <a:pPr algn="ctr" rtl="1">
              <a:lnSpc>
                <a:spcPct val="130000"/>
              </a:lnSpc>
            </a:pPr>
            <a:r>
              <a:rPr lang="ar-EG" sz="3500" b="1" dirty="0">
                <a:solidFill>
                  <a:srgbClr val="FF0000"/>
                </a:solidFill>
                <a:effectLst>
                  <a:outerShdw blurRad="38100" dist="38100" dir="2700000" algn="tl">
                    <a:srgbClr val="000000">
                      <a:alpha val="43137"/>
                    </a:srgbClr>
                  </a:outerShdw>
                </a:effectLst>
                <a:latin typeface="Simplified Arabic" pitchFamily="18" charset="-78"/>
                <a:cs typeface="Simplified Arabic" pitchFamily="18" charset="-78"/>
              </a:rPr>
              <a:t>أهداف تدريس المقرر ونتاجات تعلمه</a:t>
            </a:r>
            <a:endParaRPr lang="ar-SA" sz="3500" b="1" dirty="0">
              <a:solidFill>
                <a:srgbClr val="FF0000"/>
              </a:solidFill>
              <a:effectLst>
                <a:outerShdw blurRad="38100" dist="38100" dir="2700000" algn="tl">
                  <a:srgbClr val="000000">
                    <a:alpha val="43137"/>
                  </a:srgbClr>
                </a:outerShdw>
              </a:effectLst>
              <a:latin typeface="Simplified Arabic" pitchFamily="18" charset="-78"/>
              <a:cs typeface="Simplified Arabic" pitchFamily="18" charset="-78"/>
            </a:endParaRPr>
          </a:p>
          <a:p>
            <a:pPr algn="justLow" rtl="1">
              <a:lnSpc>
                <a:spcPct val="130000"/>
              </a:lnSpc>
              <a:spcAft>
                <a:spcPts val="800"/>
              </a:spcAft>
            </a:pPr>
            <a:r>
              <a:rPr lang="ar-EG" sz="3000" b="1" dirty="0">
                <a:solidFill>
                  <a:srgbClr val="00B0F0"/>
                </a:solidFill>
                <a:effectLst>
                  <a:outerShdw blurRad="38100" dist="38100" dir="2700000" algn="tl">
                    <a:srgbClr val="000000">
                      <a:alpha val="43137"/>
                    </a:srgbClr>
                  </a:outerShdw>
                </a:effectLst>
                <a:latin typeface="Calibri"/>
                <a:ea typeface="Calibri"/>
              </a:rPr>
              <a:t>الأهداف ونتاجات التعلم :</a:t>
            </a:r>
          </a:p>
          <a:p>
            <a:pPr algn="justLow" rtl="1">
              <a:lnSpc>
                <a:spcPct val="130000"/>
              </a:lnSpc>
              <a:spcAft>
                <a:spcPts val="800"/>
              </a:spcAft>
            </a:pPr>
            <a:r>
              <a:rPr lang="ar-EG" sz="3000" dirty="0">
                <a:solidFill>
                  <a:schemeClr val="tx1"/>
                </a:solidFill>
                <a:latin typeface="Calibri"/>
                <a:ea typeface="Calibri"/>
              </a:rPr>
              <a:t>يتوقع من الطالب بعد الانتهاء من دراسة هذا المساق أن يكن قادرًا على تحقيق الأهداف التالية :</a:t>
            </a:r>
          </a:p>
          <a:p>
            <a:pPr algn="justLow" rtl="1">
              <a:lnSpc>
                <a:spcPct val="130000"/>
              </a:lnSpc>
              <a:spcAft>
                <a:spcPts val="800"/>
              </a:spcAft>
            </a:pPr>
            <a:r>
              <a:rPr lang="ar-EG" sz="3000" dirty="0">
                <a:solidFill>
                  <a:schemeClr val="tx1"/>
                </a:solidFill>
                <a:latin typeface="Calibri"/>
                <a:ea typeface="Calibri"/>
              </a:rPr>
              <a:t>1- تطوير مفهوم التخطيط التربوي وأهداف وأنواعه وأساليبه ومعايير اختبارها .</a:t>
            </a:r>
          </a:p>
          <a:p>
            <a:pPr algn="justLow" rtl="1">
              <a:lnSpc>
                <a:spcPct val="130000"/>
              </a:lnSpc>
              <a:spcAft>
                <a:spcPts val="800"/>
              </a:spcAft>
            </a:pPr>
            <a:r>
              <a:rPr lang="ar-EG" sz="3000" dirty="0">
                <a:solidFill>
                  <a:schemeClr val="tx1"/>
                </a:solidFill>
                <a:latin typeface="Calibri"/>
                <a:ea typeface="Calibri"/>
              </a:rPr>
              <a:t>2- التعرف على أولويات التخطيط التربوي .</a:t>
            </a:r>
          </a:p>
          <a:p>
            <a:pPr algn="justLow" rtl="1">
              <a:lnSpc>
                <a:spcPct val="130000"/>
              </a:lnSpc>
              <a:spcAft>
                <a:spcPts val="800"/>
              </a:spcAft>
            </a:pPr>
            <a:r>
              <a:rPr lang="ar-EG" sz="3000" dirty="0">
                <a:solidFill>
                  <a:schemeClr val="tx1"/>
                </a:solidFill>
                <a:latin typeface="Calibri"/>
                <a:ea typeface="Calibri"/>
              </a:rPr>
              <a:t>3- التعرف على أولويات التخطيط التربوي .</a:t>
            </a:r>
          </a:p>
        </p:txBody>
      </p:sp>
    </p:spTree>
    <p:extLst>
      <p:ext uri="{BB962C8B-B14F-4D97-AF65-F5344CB8AC3E}">
        <p14:creationId xmlns:p14="http://schemas.microsoft.com/office/powerpoint/2010/main" val="1815683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مستطيل 2"/>
          <p:cNvSpPr/>
          <p:nvPr/>
        </p:nvSpPr>
        <p:spPr>
          <a:xfrm>
            <a:off x="1703512" y="751769"/>
            <a:ext cx="9159457" cy="4803879"/>
          </a:xfrm>
          <a:prstGeom prst="rect">
            <a:avLst/>
          </a:prstGeom>
        </p:spPr>
        <p:txBody>
          <a:bodyPr wrap="square">
            <a:spAutoFit/>
          </a:bodyPr>
          <a:lstStyle/>
          <a:p>
            <a:pPr algn="ctr" rtl="1">
              <a:lnSpc>
                <a:spcPct val="130000"/>
              </a:lnSpc>
            </a:pPr>
            <a:r>
              <a:rPr lang="ar-EG" sz="3500" b="1" dirty="0">
                <a:solidFill>
                  <a:srgbClr val="FF0000"/>
                </a:solidFill>
                <a:effectLst>
                  <a:outerShdw blurRad="38100" dist="38100" dir="2700000" algn="tl">
                    <a:srgbClr val="000000">
                      <a:alpha val="43137"/>
                    </a:srgbClr>
                  </a:outerShdw>
                </a:effectLst>
                <a:latin typeface="Simplified Arabic" pitchFamily="18" charset="-78"/>
                <a:cs typeface="Simplified Arabic" pitchFamily="18" charset="-78"/>
              </a:rPr>
              <a:t>أهداف تدريس المقرر ونتاجات تعلمه</a:t>
            </a:r>
            <a:endParaRPr lang="ar-SA" sz="3500" b="1" dirty="0">
              <a:solidFill>
                <a:srgbClr val="FF0000"/>
              </a:solidFill>
              <a:effectLst>
                <a:outerShdw blurRad="38100" dist="38100" dir="2700000" algn="tl">
                  <a:srgbClr val="000000">
                    <a:alpha val="43137"/>
                  </a:srgbClr>
                </a:outerShdw>
              </a:effectLst>
              <a:latin typeface="Simplified Arabic" pitchFamily="18" charset="-78"/>
              <a:cs typeface="Simplified Arabic" pitchFamily="18" charset="-78"/>
            </a:endParaRPr>
          </a:p>
          <a:p>
            <a:pPr algn="justLow" rtl="1">
              <a:lnSpc>
                <a:spcPct val="130000"/>
              </a:lnSpc>
              <a:spcAft>
                <a:spcPts val="800"/>
              </a:spcAft>
            </a:pPr>
            <a:r>
              <a:rPr lang="ar-EG" sz="3000" b="1" dirty="0">
                <a:solidFill>
                  <a:srgbClr val="00B0F0"/>
                </a:solidFill>
                <a:effectLst>
                  <a:outerShdw blurRad="38100" dist="38100" dir="2700000" algn="tl">
                    <a:srgbClr val="000000">
                      <a:alpha val="43137"/>
                    </a:srgbClr>
                  </a:outerShdw>
                </a:effectLst>
                <a:latin typeface="Calibri"/>
                <a:ea typeface="Calibri"/>
              </a:rPr>
              <a:t>الأهداف ونتاجات التعلم :</a:t>
            </a:r>
          </a:p>
          <a:p>
            <a:pPr algn="justLow" rtl="1">
              <a:lnSpc>
                <a:spcPct val="130000"/>
              </a:lnSpc>
              <a:spcAft>
                <a:spcPts val="800"/>
              </a:spcAft>
            </a:pPr>
            <a:r>
              <a:rPr lang="ar-EG" sz="3000" dirty="0">
                <a:solidFill>
                  <a:schemeClr val="tx1"/>
                </a:solidFill>
                <a:latin typeface="Calibri"/>
                <a:ea typeface="Calibri"/>
              </a:rPr>
              <a:t>يتوقع من الطالب بعد الانتهاء من دراسة هذا المساق أن يكن قادرًا على تحقيق الأهداف التالية :</a:t>
            </a:r>
          </a:p>
          <a:p>
            <a:pPr algn="justLow" rtl="1">
              <a:lnSpc>
                <a:spcPct val="130000"/>
              </a:lnSpc>
              <a:spcAft>
                <a:spcPts val="800"/>
              </a:spcAft>
            </a:pPr>
            <a:r>
              <a:rPr lang="ar-EG" sz="3000" dirty="0">
                <a:solidFill>
                  <a:schemeClr val="tx1"/>
                </a:solidFill>
                <a:latin typeface="Calibri"/>
                <a:ea typeface="Calibri"/>
              </a:rPr>
              <a:t>4- التعرف على التخطيط الاستراتيجي التربوي .</a:t>
            </a:r>
          </a:p>
          <a:p>
            <a:pPr algn="justLow" rtl="1">
              <a:lnSpc>
                <a:spcPct val="130000"/>
              </a:lnSpc>
              <a:spcAft>
                <a:spcPts val="800"/>
              </a:spcAft>
            </a:pPr>
            <a:r>
              <a:rPr lang="ar-EG" sz="3000" dirty="0">
                <a:solidFill>
                  <a:schemeClr val="tx1"/>
                </a:solidFill>
                <a:latin typeface="Calibri"/>
                <a:ea typeface="Calibri"/>
              </a:rPr>
              <a:t>5- التعرف على خطوات التخطيط التربوي .</a:t>
            </a:r>
          </a:p>
          <a:p>
            <a:pPr algn="justLow" rtl="1">
              <a:lnSpc>
                <a:spcPct val="130000"/>
              </a:lnSpc>
              <a:spcAft>
                <a:spcPts val="800"/>
              </a:spcAft>
            </a:pPr>
            <a:r>
              <a:rPr lang="ar-EG" sz="3000" dirty="0">
                <a:solidFill>
                  <a:schemeClr val="tx1"/>
                </a:solidFill>
                <a:latin typeface="Calibri"/>
                <a:ea typeface="Calibri"/>
              </a:rPr>
              <a:t>6- التعرف على كيفية بناء الخطط التربوية .</a:t>
            </a:r>
          </a:p>
        </p:txBody>
      </p:sp>
    </p:spTree>
    <p:extLst>
      <p:ext uri="{BB962C8B-B14F-4D97-AF65-F5344CB8AC3E}">
        <p14:creationId xmlns:p14="http://schemas.microsoft.com/office/powerpoint/2010/main" val="4052138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مستطيل 2"/>
          <p:cNvSpPr/>
          <p:nvPr/>
        </p:nvSpPr>
        <p:spPr>
          <a:xfrm>
            <a:off x="1703512" y="751769"/>
            <a:ext cx="9159457" cy="5304016"/>
          </a:xfrm>
          <a:prstGeom prst="rect">
            <a:avLst/>
          </a:prstGeom>
        </p:spPr>
        <p:txBody>
          <a:bodyPr wrap="square">
            <a:spAutoFit/>
          </a:bodyPr>
          <a:lstStyle/>
          <a:p>
            <a:pPr algn="justLow" rtl="1">
              <a:lnSpc>
                <a:spcPct val="130000"/>
              </a:lnSpc>
              <a:spcAft>
                <a:spcPts val="800"/>
              </a:spcAft>
            </a:pPr>
            <a:r>
              <a:rPr lang="ar-EG" sz="3000" b="1" dirty="0">
                <a:solidFill>
                  <a:srgbClr val="00B0F0"/>
                </a:solidFill>
                <a:effectLst>
                  <a:outerShdw blurRad="38100" dist="38100" dir="2700000" algn="tl">
                    <a:srgbClr val="000000">
                      <a:alpha val="43137"/>
                    </a:srgbClr>
                  </a:outerShdw>
                </a:effectLst>
                <a:latin typeface="Calibri"/>
                <a:ea typeface="Calibri"/>
              </a:rPr>
              <a:t>ب- نتاجات التعلم :</a:t>
            </a:r>
          </a:p>
          <a:p>
            <a:pPr algn="justLow" rtl="1">
              <a:lnSpc>
                <a:spcPct val="130000"/>
              </a:lnSpc>
              <a:spcAft>
                <a:spcPts val="800"/>
              </a:spcAft>
            </a:pPr>
            <a:r>
              <a:rPr lang="ar-EG" sz="3000" dirty="0">
                <a:solidFill>
                  <a:schemeClr val="tx1"/>
                </a:solidFill>
                <a:latin typeface="Calibri"/>
                <a:ea typeface="Calibri"/>
              </a:rPr>
              <a:t>1- معرفة مفاهيم التخطيط التربوي .</a:t>
            </a:r>
          </a:p>
          <a:p>
            <a:pPr algn="justLow" rtl="1">
              <a:lnSpc>
                <a:spcPct val="130000"/>
              </a:lnSpc>
              <a:spcAft>
                <a:spcPts val="800"/>
              </a:spcAft>
            </a:pPr>
            <a:r>
              <a:rPr lang="ar-EG" sz="3000" dirty="0">
                <a:solidFill>
                  <a:schemeClr val="tx1"/>
                </a:solidFill>
                <a:latin typeface="Calibri"/>
                <a:ea typeface="Calibri"/>
              </a:rPr>
              <a:t>2- تحديد محاور التخطيط التربوي ، وكيفية توظيفه </a:t>
            </a:r>
            <a:r>
              <a:rPr lang="ar-EG" sz="3000" dirty="0" err="1">
                <a:solidFill>
                  <a:schemeClr val="tx1"/>
                </a:solidFill>
                <a:latin typeface="Calibri"/>
                <a:ea typeface="Calibri"/>
              </a:rPr>
              <a:t>فى</a:t>
            </a:r>
            <a:r>
              <a:rPr lang="ar-EG" sz="3000" dirty="0">
                <a:solidFill>
                  <a:schemeClr val="tx1"/>
                </a:solidFill>
                <a:latin typeface="Calibri"/>
                <a:ea typeface="Calibri"/>
              </a:rPr>
              <a:t> بناء القدرات التعليمية .</a:t>
            </a:r>
          </a:p>
          <a:p>
            <a:pPr algn="justLow" rtl="1">
              <a:lnSpc>
                <a:spcPct val="130000"/>
              </a:lnSpc>
              <a:spcAft>
                <a:spcPts val="800"/>
              </a:spcAft>
            </a:pPr>
            <a:r>
              <a:rPr lang="ar-EG" sz="3000" dirty="0">
                <a:solidFill>
                  <a:schemeClr val="tx1"/>
                </a:solidFill>
                <a:latin typeface="Calibri"/>
                <a:ea typeface="Calibri"/>
              </a:rPr>
              <a:t>3- معرفة أسس بناء الخطط وتوظيفها وتقييمها ومتابعة التقدم </a:t>
            </a:r>
            <a:r>
              <a:rPr lang="ar-EG" sz="3000" dirty="0" err="1">
                <a:solidFill>
                  <a:schemeClr val="tx1"/>
                </a:solidFill>
                <a:latin typeface="Calibri"/>
                <a:ea typeface="Calibri"/>
              </a:rPr>
              <a:t>فى</a:t>
            </a:r>
            <a:r>
              <a:rPr lang="ar-EG" sz="3000" dirty="0">
                <a:solidFill>
                  <a:schemeClr val="tx1"/>
                </a:solidFill>
                <a:latin typeface="Calibri"/>
                <a:ea typeface="Calibri"/>
              </a:rPr>
              <a:t> تحقيق أهدافها .</a:t>
            </a:r>
          </a:p>
          <a:p>
            <a:pPr algn="justLow" rtl="1">
              <a:lnSpc>
                <a:spcPct val="130000"/>
              </a:lnSpc>
              <a:spcAft>
                <a:spcPts val="800"/>
              </a:spcAft>
            </a:pPr>
            <a:r>
              <a:rPr lang="ar-EG" sz="3000" dirty="0">
                <a:solidFill>
                  <a:schemeClr val="tx1"/>
                </a:solidFill>
                <a:latin typeface="Calibri"/>
                <a:ea typeface="Calibri"/>
              </a:rPr>
              <a:t>4- معرفة طرق الحصول على الموارد البشرية والقيادية والمادية والتكنولوجية .</a:t>
            </a:r>
          </a:p>
        </p:txBody>
      </p:sp>
    </p:spTree>
    <p:extLst>
      <p:ext uri="{BB962C8B-B14F-4D97-AF65-F5344CB8AC3E}">
        <p14:creationId xmlns:p14="http://schemas.microsoft.com/office/powerpoint/2010/main" val="3038958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مستطيل 2"/>
          <p:cNvSpPr/>
          <p:nvPr/>
        </p:nvSpPr>
        <p:spPr>
          <a:xfrm>
            <a:off x="8989444" y="546620"/>
            <a:ext cx="3202556" cy="692497"/>
          </a:xfrm>
          <a:prstGeom prst="rect">
            <a:avLst/>
          </a:prstGeom>
        </p:spPr>
        <p:txBody>
          <a:bodyPr wrap="square">
            <a:spAutoFit/>
          </a:bodyPr>
          <a:lstStyle/>
          <a:p>
            <a:pPr algn="ctr" rtl="1">
              <a:lnSpc>
                <a:spcPct val="130000"/>
              </a:lnSpc>
              <a:spcAft>
                <a:spcPts val="800"/>
              </a:spcAft>
            </a:pPr>
            <a:r>
              <a:rPr lang="ar-EG" sz="3000" b="1" dirty="0">
                <a:solidFill>
                  <a:srgbClr val="00B0F0"/>
                </a:solidFill>
                <a:effectLst>
                  <a:outerShdw blurRad="38100" dist="38100" dir="2700000" algn="tl">
                    <a:srgbClr val="000000">
                      <a:alpha val="43137"/>
                    </a:srgbClr>
                  </a:outerShdw>
                </a:effectLst>
                <a:latin typeface="Calibri"/>
                <a:ea typeface="Calibri"/>
              </a:rPr>
              <a:t>محتوى المقرر الدراسي</a:t>
            </a:r>
          </a:p>
        </p:txBody>
      </p:sp>
      <p:graphicFrame>
        <p:nvGraphicFramePr>
          <p:cNvPr id="2" name="رسم تخطيطي 1"/>
          <p:cNvGraphicFramePr/>
          <p:nvPr>
            <p:extLst>
              <p:ext uri="{D42A27DB-BD31-4B8C-83A1-F6EECF244321}">
                <p14:modId xmlns:p14="http://schemas.microsoft.com/office/powerpoint/2010/main" val="4067683009"/>
              </p:ext>
            </p:extLst>
          </p:nvPr>
        </p:nvGraphicFramePr>
        <p:xfrm>
          <a:off x="1487488" y="625247"/>
          <a:ext cx="8128000" cy="541866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3672263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مستطيل 2"/>
          <p:cNvSpPr/>
          <p:nvPr/>
        </p:nvSpPr>
        <p:spPr>
          <a:xfrm>
            <a:off x="8989444" y="546620"/>
            <a:ext cx="3202556" cy="692497"/>
          </a:xfrm>
          <a:prstGeom prst="rect">
            <a:avLst/>
          </a:prstGeom>
        </p:spPr>
        <p:txBody>
          <a:bodyPr wrap="square">
            <a:spAutoFit/>
          </a:bodyPr>
          <a:lstStyle/>
          <a:p>
            <a:pPr algn="ctr" rtl="1">
              <a:lnSpc>
                <a:spcPct val="130000"/>
              </a:lnSpc>
              <a:spcAft>
                <a:spcPts val="800"/>
              </a:spcAft>
            </a:pPr>
            <a:r>
              <a:rPr lang="ar-EG" sz="3000" b="1" dirty="0">
                <a:solidFill>
                  <a:srgbClr val="00B0F0"/>
                </a:solidFill>
                <a:effectLst>
                  <a:outerShdw blurRad="38100" dist="38100" dir="2700000" algn="tl">
                    <a:srgbClr val="000000">
                      <a:alpha val="43137"/>
                    </a:srgbClr>
                  </a:outerShdw>
                </a:effectLst>
                <a:latin typeface="Calibri"/>
                <a:ea typeface="Calibri"/>
              </a:rPr>
              <a:t>محتوى المقرر الدراسي</a:t>
            </a:r>
          </a:p>
        </p:txBody>
      </p:sp>
      <p:graphicFrame>
        <p:nvGraphicFramePr>
          <p:cNvPr id="2" name="رسم تخطيطي 1"/>
          <p:cNvGraphicFramePr/>
          <p:nvPr>
            <p:extLst>
              <p:ext uri="{D42A27DB-BD31-4B8C-83A1-F6EECF244321}">
                <p14:modId xmlns:p14="http://schemas.microsoft.com/office/powerpoint/2010/main" val="2075813381"/>
              </p:ext>
            </p:extLst>
          </p:nvPr>
        </p:nvGraphicFramePr>
        <p:xfrm>
          <a:off x="1487488" y="625247"/>
          <a:ext cx="8128000" cy="541866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1376818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مستطيل 2"/>
          <p:cNvSpPr/>
          <p:nvPr/>
        </p:nvSpPr>
        <p:spPr>
          <a:xfrm>
            <a:off x="1703512" y="1009598"/>
            <a:ext cx="9159457" cy="4103688"/>
          </a:xfrm>
          <a:prstGeom prst="rect">
            <a:avLst/>
          </a:prstGeom>
        </p:spPr>
        <p:txBody>
          <a:bodyPr wrap="square">
            <a:spAutoFit/>
          </a:bodyPr>
          <a:lstStyle/>
          <a:p>
            <a:pPr algn="ctr" rtl="1">
              <a:lnSpc>
                <a:spcPct val="130000"/>
              </a:lnSpc>
              <a:spcAft>
                <a:spcPts val="800"/>
              </a:spcAft>
            </a:pPr>
            <a:r>
              <a:rPr lang="ar-EG" sz="3000" b="1" dirty="0">
                <a:solidFill>
                  <a:srgbClr val="C00000"/>
                </a:solidFill>
                <a:effectLst>
                  <a:outerShdw blurRad="38100" dist="38100" dir="2700000" algn="tl">
                    <a:srgbClr val="000000">
                      <a:alpha val="43137"/>
                    </a:srgbClr>
                  </a:outerShdw>
                </a:effectLst>
                <a:latin typeface="Calibri"/>
                <a:ea typeface="Calibri"/>
              </a:rPr>
              <a:t>النشاطات والاستراتيجيات التدريسية</a:t>
            </a:r>
          </a:p>
          <a:p>
            <a:pPr algn="justLow" rtl="1">
              <a:lnSpc>
                <a:spcPct val="130000"/>
              </a:lnSpc>
              <a:spcAft>
                <a:spcPts val="800"/>
              </a:spcAft>
            </a:pPr>
            <a:r>
              <a:rPr lang="ar-EG" sz="3000" dirty="0">
                <a:solidFill>
                  <a:schemeClr val="tx1"/>
                </a:solidFill>
                <a:latin typeface="Calibri"/>
                <a:ea typeface="Calibri"/>
              </a:rPr>
              <a:t>يتم تحقيق نتاجات التعلم المستهدفة من خلال النشاطات والاستراتيجيات التدريسية التالية :</a:t>
            </a:r>
          </a:p>
          <a:p>
            <a:pPr algn="justLow" rtl="1">
              <a:lnSpc>
                <a:spcPct val="130000"/>
              </a:lnSpc>
              <a:spcAft>
                <a:spcPts val="800"/>
              </a:spcAft>
            </a:pPr>
            <a:r>
              <a:rPr lang="ar-EG" sz="3000" dirty="0">
                <a:solidFill>
                  <a:schemeClr val="tx1"/>
                </a:solidFill>
                <a:latin typeface="Calibri"/>
                <a:ea typeface="Calibri"/>
              </a:rPr>
              <a:t>- المحاضرات .</a:t>
            </a:r>
          </a:p>
          <a:p>
            <a:pPr algn="justLow" rtl="1">
              <a:lnSpc>
                <a:spcPct val="130000"/>
              </a:lnSpc>
              <a:spcAft>
                <a:spcPts val="800"/>
              </a:spcAft>
            </a:pPr>
            <a:r>
              <a:rPr lang="ar-EG" sz="3000" dirty="0">
                <a:solidFill>
                  <a:schemeClr val="tx1"/>
                </a:solidFill>
                <a:latin typeface="Calibri"/>
                <a:ea typeface="Calibri"/>
              </a:rPr>
              <a:t>- اختبارات قصيرة .</a:t>
            </a:r>
          </a:p>
          <a:p>
            <a:pPr algn="justLow" rtl="1">
              <a:lnSpc>
                <a:spcPct val="130000"/>
              </a:lnSpc>
              <a:spcAft>
                <a:spcPts val="800"/>
              </a:spcAft>
            </a:pPr>
            <a:r>
              <a:rPr lang="ar-EG" sz="3000" dirty="0">
                <a:solidFill>
                  <a:schemeClr val="tx1"/>
                </a:solidFill>
                <a:latin typeface="Calibri"/>
                <a:ea typeface="Calibri"/>
              </a:rPr>
              <a:t>- الامتحان النهائي .</a:t>
            </a:r>
          </a:p>
        </p:txBody>
      </p:sp>
    </p:spTree>
    <p:extLst>
      <p:ext uri="{BB962C8B-B14F-4D97-AF65-F5344CB8AC3E}">
        <p14:creationId xmlns:p14="http://schemas.microsoft.com/office/powerpoint/2010/main" val="4077177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مستطيل 2"/>
          <p:cNvSpPr/>
          <p:nvPr/>
        </p:nvSpPr>
        <p:spPr>
          <a:xfrm>
            <a:off x="1703512" y="1009598"/>
            <a:ext cx="9159457" cy="3400931"/>
          </a:xfrm>
          <a:prstGeom prst="rect">
            <a:avLst/>
          </a:prstGeom>
        </p:spPr>
        <p:txBody>
          <a:bodyPr wrap="square">
            <a:spAutoFit/>
          </a:bodyPr>
          <a:lstStyle/>
          <a:p>
            <a:pPr algn="ctr" rtl="1">
              <a:lnSpc>
                <a:spcPct val="130000"/>
              </a:lnSpc>
              <a:spcAft>
                <a:spcPts val="800"/>
              </a:spcAft>
            </a:pPr>
            <a:r>
              <a:rPr lang="ar-SA" sz="3000" b="1" dirty="0">
                <a:solidFill>
                  <a:srgbClr val="C00000"/>
                </a:solidFill>
                <a:effectLst>
                  <a:outerShdw blurRad="38100" dist="38100" dir="2700000" algn="tl">
                    <a:srgbClr val="000000">
                      <a:alpha val="43137"/>
                    </a:srgbClr>
                  </a:outerShdw>
                </a:effectLst>
                <a:latin typeface="Calibri"/>
                <a:ea typeface="Calibri"/>
              </a:rPr>
              <a:t>توزيع الدرجات </a:t>
            </a:r>
          </a:p>
          <a:p>
            <a:pPr algn="ctr" rtl="1">
              <a:lnSpc>
                <a:spcPct val="130000"/>
              </a:lnSpc>
              <a:spcAft>
                <a:spcPts val="800"/>
              </a:spcAft>
            </a:pPr>
            <a:r>
              <a:rPr lang="ar-SA" sz="3000" b="1" dirty="0">
                <a:solidFill>
                  <a:srgbClr val="C00000"/>
                </a:solidFill>
                <a:effectLst>
                  <a:outerShdw blurRad="38100" dist="38100" dir="2700000" algn="tl">
                    <a:srgbClr val="000000">
                      <a:alpha val="43137"/>
                    </a:srgbClr>
                  </a:outerShdw>
                </a:effectLst>
                <a:latin typeface="Calibri"/>
                <a:ea typeface="Calibri"/>
              </a:rPr>
              <a:t>اختبارات قصيرة  80 درجة موزعة على المحاضرات </a:t>
            </a:r>
          </a:p>
          <a:p>
            <a:pPr algn="ctr" rtl="1">
              <a:lnSpc>
                <a:spcPct val="130000"/>
              </a:lnSpc>
              <a:spcAft>
                <a:spcPts val="800"/>
              </a:spcAft>
            </a:pPr>
            <a:r>
              <a:rPr lang="ar-SA" sz="3000" b="1" dirty="0">
                <a:solidFill>
                  <a:srgbClr val="C00000"/>
                </a:solidFill>
                <a:effectLst>
                  <a:outerShdw blurRad="38100" dist="38100" dir="2700000" algn="tl">
                    <a:srgbClr val="000000">
                      <a:alpha val="43137"/>
                    </a:srgbClr>
                  </a:outerShdw>
                </a:effectLst>
                <a:latin typeface="Calibri"/>
                <a:ea typeface="Calibri"/>
              </a:rPr>
              <a:t>الاختبار النهائي 20 درجة </a:t>
            </a:r>
          </a:p>
          <a:p>
            <a:pPr algn="ctr" rtl="1">
              <a:lnSpc>
                <a:spcPct val="130000"/>
              </a:lnSpc>
              <a:spcAft>
                <a:spcPts val="800"/>
              </a:spcAft>
            </a:pPr>
            <a:r>
              <a:rPr lang="ar-SA" sz="3000" b="1" dirty="0">
                <a:solidFill>
                  <a:srgbClr val="C00000"/>
                </a:solidFill>
                <a:effectLst>
                  <a:outerShdw blurRad="38100" dist="38100" dir="2700000" algn="tl">
                    <a:srgbClr val="000000">
                      <a:alpha val="43137"/>
                    </a:srgbClr>
                  </a:outerShdw>
                </a:effectLst>
                <a:latin typeface="Calibri"/>
                <a:ea typeface="Calibri"/>
              </a:rPr>
              <a:t>الاختبار عبارة عن عشرة اسئلة اختيار من متعدد بعد كل محاضرة وفق الجدول المحدد ويوجد سؤالين صوتي </a:t>
            </a:r>
            <a:endParaRPr lang="ar-EG" sz="3000" dirty="0">
              <a:solidFill>
                <a:schemeClr val="tx1"/>
              </a:solidFill>
              <a:latin typeface="Calibri"/>
              <a:ea typeface="Calibri"/>
            </a:endParaRPr>
          </a:p>
        </p:txBody>
      </p:sp>
    </p:spTree>
    <p:extLst>
      <p:ext uri="{BB962C8B-B14F-4D97-AF65-F5344CB8AC3E}">
        <p14:creationId xmlns:p14="http://schemas.microsoft.com/office/powerpoint/2010/main" val="2047178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مستطيل 2"/>
          <p:cNvSpPr/>
          <p:nvPr/>
        </p:nvSpPr>
        <p:spPr>
          <a:xfrm>
            <a:off x="1703512" y="1009598"/>
            <a:ext cx="9159457" cy="5406608"/>
          </a:xfrm>
          <a:prstGeom prst="rect">
            <a:avLst/>
          </a:prstGeom>
        </p:spPr>
        <p:txBody>
          <a:bodyPr wrap="square">
            <a:spAutoFit/>
          </a:bodyPr>
          <a:lstStyle/>
          <a:p>
            <a:pPr algn="ctr" rtl="1">
              <a:lnSpc>
                <a:spcPct val="130000"/>
              </a:lnSpc>
              <a:spcAft>
                <a:spcPts val="800"/>
              </a:spcAft>
            </a:pPr>
            <a:r>
              <a:rPr lang="ar-SA" sz="3000" b="1" dirty="0">
                <a:solidFill>
                  <a:srgbClr val="C00000"/>
                </a:solidFill>
                <a:effectLst>
                  <a:outerShdw blurRad="38100" dist="38100" dir="2700000" algn="tl">
                    <a:srgbClr val="000000">
                      <a:alpha val="43137"/>
                    </a:srgbClr>
                  </a:outerShdw>
                </a:effectLst>
                <a:latin typeface="Calibri"/>
                <a:ea typeface="Calibri"/>
              </a:rPr>
              <a:t>تعليمات المقرر</a:t>
            </a:r>
          </a:p>
          <a:p>
            <a:pPr marL="457200" indent="-457200" algn="r" rtl="1">
              <a:lnSpc>
                <a:spcPct val="130000"/>
              </a:lnSpc>
              <a:spcAft>
                <a:spcPts val="800"/>
              </a:spcAft>
              <a:buFont typeface="Arial" pitchFamily="34" charset="0"/>
              <a:buChar char="•"/>
            </a:pPr>
            <a:r>
              <a:rPr lang="ar-SA" sz="3000" b="1" dirty="0">
                <a:solidFill>
                  <a:srgbClr val="C00000"/>
                </a:solidFill>
                <a:effectLst>
                  <a:outerShdw blurRad="38100" dist="38100" dir="2700000" algn="tl">
                    <a:srgbClr val="000000">
                      <a:alpha val="43137"/>
                    </a:srgbClr>
                  </a:outerShdw>
                </a:effectLst>
                <a:latin typeface="Calibri"/>
                <a:ea typeface="Calibri"/>
              </a:rPr>
              <a:t>الاختبار من المحاضرات ويعتمد على الفهم والتحليل</a:t>
            </a:r>
          </a:p>
          <a:p>
            <a:pPr marL="457200" indent="-457200" algn="r" rtl="1">
              <a:lnSpc>
                <a:spcPct val="130000"/>
              </a:lnSpc>
              <a:spcAft>
                <a:spcPts val="800"/>
              </a:spcAft>
              <a:buFont typeface="Arial" pitchFamily="34" charset="0"/>
              <a:buChar char="•"/>
            </a:pPr>
            <a:r>
              <a:rPr lang="ar-SA" sz="3000" b="1" dirty="0">
                <a:solidFill>
                  <a:srgbClr val="C00000"/>
                </a:solidFill>
                <a:effectLst>
                  <a:outerShdw blurRad="38100" dist="38100" dir="2700000" algn="tl">
                    <a:srgbClr val="000000">
                      <a:alpha val="43137"/>
                    </a:srgbClr>
                  </a:outerShdw>
                </a:effectLst>
                <a:latin typeface="Calibri"/>
                <a:ea typeface="Calibri"/>
              </a:rPr>
              <a:t>قم بتلخيص المحاضرات أول بأول</a:t>
            </a:r>
          </a:p>
          <a:p>
            <a:pPr marL="457200" indent="-457200" algn="r" rtl="1">
              <a:lnSpc>
                <a:spcPct val="130000"/>
              </a:lnSpc>
              <a:spcAft>
                <a:spcPts val="800"/>
              </a:spcAft>
              <a:buFont typeface="Arial" pitchFamily="34" charset="0"/>
              <a:buChar char="•"/>
            </a:pPr>
            <a:r>
              <a:rPr lang="ar-SA" sz="3000" b="1" dirty="0">
                <a:solidFill>
                  <a:srgbClr val="C00000"/>
                </a:solidFill>
                <a:effectLst>
                  <a:outerShdw blurRad="38100" dist="38100" dir="2700000" algn="tl">
                    <a:srgbClr val="000000">
                      <a:alpha val="43137"/>
                    </a:srgbClr>
                  </a:outerShdw>
                </a:effectLst>
                <a:latin typeface="Calibri"/>
                <a:ea typeface="Calibri"/>
              </a:rPr>
              <a:t>المحاضرات النقاشية كل اسبوع ولمدة ساعة سنتناول الحوار والمناقشة حول الموضوعات ويكون الطالب والطالبة هم المتحدثون والاستاذ ميسر وموجه للحوار</a:t>
            </a:r>
          </a:p>
          <a:p>
            <a:pPr algn="ctr" rtl="1">
              <a:lnSpc>
                <a:spcPct val="130000"/>
              </a:lnSpc>
              <a:spcAft>
                <a:spcPts val="800"/>
              </a:spcAft>
            </a:pPr>
            <a:endParaRPr lang="ar-SA" sz="3000" b="1" dirty="0">
              <a:solidFill>
                <a:srgbClr val="C00000"/>
              </a:solidFill>
              <a:effectLst>
                <a:outerShdw blurRad="38100" dist="38100" dir="2700000" algn="tl">
                  <a:srgbClr val="000000">
                    <a:alpha val="43137"/>
                  </a:srgbClr>
                </a:outerShdw>
              </a:effectLst>
              <a:latin typeface="Calibri"/>
              <a:ea typeface="Calibri"/>
            </a:endParaRPr>
          </a:p>
          <a:p>
            <a:pPr algn="ctr" rtl="1">
              <a:lnSpc>
                <a:spcPct val="130000"/>
              </a:lnSpc>
              <a:spcAft>
                <a:spcPts val="800"/>
              </a:spcAft>
            </a:pPr>
            <a:endParaRPr lang="ar-EG" sz="3000" dirty="0">
              <a:solidFill>
                <a:schemeClr val="tx1"/>
              </a:solidFill>
              <a:latin typeface="Calibri"/>
              <a:ea typeface="Calibri"/>
            </a:endParaRPr>
          </a:p>
        </p:txBody>
      </p:sp>
    </p:spTree>
    <p:extLst>
      <p:ext uri="{BB962C8B-B14F-4D97-AF65-F5344CB8AC3E}">
        <p14:creationId xmlns:p14="http://schemas.microsoft.com/office/powerpoint/2010/main" val="1762226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2"/>
          <p:cNvSpPr/>
          <p:nvPr/>
        </p:nvSpPr>
        <p:spPr>
          <a:xfrm rot="10800000" flipH="1">
            <a:off x="-1" y="-43544"/>
            <a:ext cx="12191999" cy="5816453"/>
          </a:xfrm>
          <a:prstGeom prst="round1Rect">
            <a:avLst>
              <a:gd name="adj" fmla="val 32222"/>
            </a:avLst>
          </a:prstGeom>
          <a:gradFill>
            <a:gsLst>
              <a:gs pos="0">
                <a:srgbClr val="54313E"/>
              </a:gs>
              <a:gs pos="50000">
                <a:srgbClr val="79475A"/>
              </a:gs>
              <a:gs pos="100000">
                <a:srgbClr val="91566B"/>
              </a:gs>
            </a:gsLst>
            <a:lin ang="81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23" name="Google Shape;123;p2"/>
          <p:cNvSpPr txBox="1"/>
          <p:nvPr/>
        </p:nvSpPr>
        <p:spPr>
          <a:xfrm>
            <a:off x="1066161" y="1414509"/>
            <a:ext cx="8702248" cy="4339609"/>
          </a:xfrm>
          <a:prstGeom prst="rect">
            <a:avLst/>
          </a:prstGeom>
          <a:noFill/>
          <a:ln>
            <a:noFill/>
          </a:ln>
        </p:spPr>
        <p:txBody>
          <a:bodyPr spcFirstLastPara="1" wrap="square" lIns="91425" tIns="45700" rIns="91425" bIns="45700" anchor="t" anchorCtr="0">
            <a:spAutoFit/>
          </a:bodyPr>
          <a:lstStyle/>
          <a:p>
            <a:pPr algn="r" rtl="1"/>
            <a:r>
              <a:rPr lang="ar-SA" sz="2800" b="1" dirty="0">
                <a:solidFill>
                  <a:schemeClr val="bg1"/>
                </a:solidFill>
                <a:latin typeface="Simplified Arabic" pitchFamily="18" charset="-78"/>
                <a:cs typeface="Simplified Arabic" pitchFamily="18" charset="-78"/>
              </a:rPr>
              <a:t>المحاضرة </a:t>
            </a:r>
            <a:r>
              <a:rPr lang="ar-SA" sz="2800" dirty="0">
                <a:solidFill>
                  <a:schemeClr val="bg1"/>
                </a:solidFill>
                <a:latin typeface="Simplified Arabic" pitchFamily="18" charset="-78"/>
                <a:cs typeface="Simplified Arabic" pitchFamily="18" charset="-78"/>
              </a:rPr>
              <a:t>الأولى</a:t>
            </a:r>
          </a:p>
          <a:p>
            <a:pPr algn="r" rtl="1"/>
            <a:r>
              <a:rPr lang="ar-SA" sz="2800" dirty="0">
                <a:solidFill>
                  <a:schemeClr val="bg1"/>
                </a:solidFill>
                <a:latin typeface="Simplified Arabic" pitchFamily="18" charset="-78"/>
                <a:cs typeface="Simplified Arabic" pitchFamily="18" charset="-78"/>
              </a:rPr>
              <a:t>التخطيط التربوي( مفهومه- نشأته- العوامل المؤثرة فيه)</a:t>
            </a:r>
            <a:endParaRPr lang="en-US" sz="2800" dirty="0">
              <a:solidFill>
                <a:schemeClr val="bg1"/>
              </a:solidFill>
              <a:latin typeface="Simplified Arabic" pitchFamily="18" charset="-78"/>
              <a:cs typeface="Simplified Arabic" pitchFamily="18" charset="-78"/>
            </a:endParaRPr>
          </a:p>
          <a:p>
            <a:pPr marL="342900" indent="-342900" algn="r" rtl="1">
              <a:buFont typeface="Arial" pitchFamily="34" charset="0"/>
              <a:buChar char="•"/>
            </a:pPr>
            <a:r>
              <a:rPr lang="ar-SA" sz="2800" b="1" dirty="0">
                <a:solidFill>
                  <a:schemeClr val="bg1"/>
                </a:solidFill>
                <a:latin typeface="Simplified Arabic" pitchFamily="18" charset="-78"/>
                <a:cs typeface="Simplified Arabic" pitchFamily="18" charset="-78"/>
              </a:rPr>
              <a:t>مفهوم التخطيط</a:t>
            </a:r>
            <a:endParaRPr lang="en-US" sz="2800" dirty="0">
              <a:solidFill>
                <a:schemeClr val="bg1"/>
              </a:solidFill>
              <a:latin typeface="Simplified Arabic" pitchFamily="18" charset="-78"/>
              <a:cs typeface="Simplified Arabic" pitchFamily="18" charset="-78"/>
            </a:endParaRPr>
          </a:p>
          <a:p>
            <a:pPr marL="342900" indent="-342900" algn="r" rtl="1">
              <a:buFont typeface="Arial" pitchFamily="34" charset="0"/>
              <a:buChar char="•"/>
            </a:pPr>
            <a:r>
              <a:rPr lang="ar-SA" sz="2800" b="1" dirty="0">
                <a:solidFill>
                  <a:schemeClr val="bg1"/>
                </a:solidFill>
                <a:latin typeface="Simplified Arabic" pitchFamily="18" charset="-78"/>
                <a:cs typeface="Simplified Arabic" pitchFamily="18" charset="-78"/>
              </a:rPr>
              <a:t>مفهوم التخطيط التربوي</a:t>
            </a:r>
            <a:endParaRPr lang="en-US" sz="2800" dirty="0">
              <a:solidFill>
                <a:schemeClr val="bg1"/>
              </a:solidFill>
              <a:latin typeface="Simplified Arabic" pitchFamily="18" charset="-78"/>
              <a:cs typeface="Simplified Arabic" pitchFamily="18" charset="-78"/>
            </a:endParaRPr>
          </a:p>
          <a:p>
            <a:pPr marL="342900" indent="-342900" algn="r" rtl="1">
              <a:buFont typeface="Arial" pitchFamily="34" charset="0"/>
              <a:buChar char="•"/>
            </a:pPr>
            <a:r>
              <a:rPr lang="ar-SA" sz="2800" b="1" dirty="0">
                <a:solidFill>
                  <a:schemeClr val="bg1"/>
                </a:solidFill>
                <a:latin typeface="Simplified Arabic" pitchFamily="18" charset="-78"/>
                <a:cs typeface="Simplified Arabic" pitchFamily="18" charset="-78"/>
              </a:rPr>
              <a:t>أهمية التخطيط</a:t>
            </a:r>
            <a:endParaRPr lang="en-US" sz="2800" dirty="0">
              <a:solidFill>
                <a:schemeClr val="bg1"/>
              </a:solidFill>
              <a:latin typeface="Simplified Arabic" pitchFamily="18" charset="-78"/>
              <a:cs typeface="Simplified Arabic" pitchFamily="18" charset="-78"/>
            </a:endParaRPr>
          </a:p>
          <a:p>
            <a:pPr marL="342900" indent="-342900" algn="r" rtl="1">
              <a:buFont typeface="Arial" pitchFamily="34" charset="0"/>
              <a:buChar char="•"/>
            </a:pPr>
            <a:r>
              <a:rPr lang="ar-SA" sz="2800" b="1" dirty="0">
                <a:solidFill>
                  <a:schemeClr val="bg1"/>
                </a:solidFill>
                <a:latin typeface="Simplified Arabic" pitchFamily="18" charset="-78"/>
                <a:cs typeface="Simplified Arabic" pitchFamily="18" charset="-78"/>
              </a:rPr>
              <a:t>فوائد التخطيط في التعليم</a:t>
            </a:r>
            <a:endParaRPr lang="en-US" sz="2800" dirty="0">
              <a:solidFill>
                <a:schemeClr val="bg1"/>
              </a:solidFill>
              <a:latin typeface="Simplified Arabic" pitchFamily="18" charset="-78"/>
              <a:cs typeface="Simplified Arabic" pitchFamily="18" charset="-78"/>
            </a:endParaRPr>
          </a:p>
          <a:p>
            <a:pPr marL="342900" indent="-342900" algn="r" rtl="1">
              <a:buFont typeface="Arial" pitchFamily="34" charset="0"/>
              <a:buChar char="•"/>
            </a:pPr>
            <a:r>
              <a:rPr lang="ar-SA" sz="2800" b="1" dirty="0">
                <a:solidFill>
                  <a:schemeClr val="bg1"/>
                </a:solidFill>
                <a:latin typeface="Simplified Arabic" pitchFamily="18" charset="-78"/>
                <a:cs typeface="Simplified Arabic" pitchFamily="18" charset="-78"/>
              </a:rPr>
              <a:t>مبررات التخطيط التربوي </a:t>
            </a:r>
            <a:endParaRPr lang="en-US" sz="2800" dirty="0">
              <a:solidFill>
                <a:schemeClr val="bg1"/>
              </a:solidFill>
              <a:latin typeface="Simplified Arabic" pitchFamily="18" charset="-78"/>
              <a:cs typeface="Simplified Arabic" pitchFamily="18" charset="-78"/>
            </a:endParaRPr>
          </a:p>
          <a:p>
            <a:pPr marL="342900" indent="-342900" algn="r" rtl="1">
              <a:buFont typeface="Arial" pitchFamily="34" charset="0"/>
              <a:buChar char="•"/>
            </a:pPr>
            <a:r>
              <a:rPr lang="ar-SA" sz="2800" b="1" dirty="0">
                <a:solidFill>
                  <a:schemeClr val="bg1"/>
                </a:solidFill>
                <a:latin typeface="Simplified Arabic" pitchFamily="18" charset="-78"/>
                <a:cs typeface="Simplified Arabic" pitchFamily="18" charset="-78"/>
              </a:rPr>
              <a:t>نشاه التخطيط والتخطيط التربوي</a:t>
            </a:r>
            <a:endParaRPr lang="en-US" sz="2800" dirty="0">
              <a:solidFill>
                <a:schemeClr val="bg1"/>
              </a:solidFill>
              <a:latin typeface="Simplified Arabic" pitchFamily="18" charset="-78"/>
              <a:cs typeface="Simplified Arabic" pitchFamily="18" charset="-78"/>
            </a:endParaRPr>
          </a:p>
          <a:p>
            <a:pPr marL="342900" indent="-342900" algn="r" rtl="1">
              <a:buFont typeface="Arial" pitchFamily="34" charset="0"/>
              <a:buChar char="•"/>
            </a:pPr>
            <a:r>
              <a:rPr lang="ar-SA" sz="2800" b="1" dirty="0">
                <a:solidFill>
                  <a:schemeClr val="bg1"/>
                </a:solidFill>
                <a:latin typeface="Simplified Arabic" pitchFamily="18" charset="-78"/>
                <a:cs typeface="Simplified Arabic" pitchFamily="18" charset="-78"/>
              </a:rPr>
              <a:t>مراحل تطور </a:t>
            </a:r>
            <a:r>
              <a:rPr lang="ar-SA" sz="2800" b="1">
                <a:solidFill>
                  <a:schemeClr val="bg1"/>
                </a:solidFill>
                <a:latin typeface="Simplified Arabic" pitchFamily="18" charset="-78"/>
                <a:cs typeface="Simplified Arabic" pitchFamily="18" charset="-78"/>
              </a:rPr>
              <a:t>التخطيط التربوي</a:t>
            </a:r>
            <a:endParaRPr lang="en-US" sz="2800" dirty="0">
              <a:solidFill>
                <a:schemeClr val="bg1"/>
              </a:solidFill>
              <a:latin typeface="Simplified Arabic" pitchFamily="18" charset="-78"/>
              <a:cs typeface="Simplified Arabic" pitchFamily="18" charset="-78"/>
            </a:endParaRPr>
          </a:p>
          <a:p>
            <a:pPr marL="342900" indent="-342900" algn="r" rtl="1">
              <a:buFont typeface="Arial" pitchFamily="34" charset="0"/>
              <a:buChar char="•"/>
            </a:pPr>
            <a:endParaRPr lang="en-US" sz="2400" dirty="0">
              <a:solidFill>
                <a:schemeClr val="bg1"/>
              </a:solidFill>
            </a:endParaRPr>
          </a:p>
        </p:txBody>
      </p:sp>
      <p:sp>
        <p:nvSpPr>
          <p:cNvPr id="127" name="Google Shape;127;p2"/>
          <p:cNvSpPr txBox="1"/>
          <p:nvPr/>
        </p:nvSpPr>
        <p:spPr>
          <a:xfrm>
            <a:off x="695400" y="5772910"/>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2D3956"/>
                </a:solidFill>
                <a:latin typeface="Tajawal Medium"/>
                <a:ea typeface="Tajawal Medium"/>
                <a:cs typeface="Tajawal Medium"/>
                <a:sym typeface="Tajawal Medium"/>
              </a:rPr>
              <a:t>Prepared by</a:t>
            </a:r>
            <a:endParaRPr dirty="0"/>
          </a:p>
        </p:txBody>
      </p:sp>
      <p:pic>
        <p:nvPicPr>
          <p:cNvPr id="128" name="Google Shape;128;p2"/>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29" name="Google Shape;129;p2"/>
          <p:cNvPicPr preferRelativeResize="0"/>
          <p:nvPr/>
        </p:nvPicPr>
        <p:blipFill rotWithShape="1">
          <a:blip r:embed="rId4">
            <a:alphaModFix/>
          </a:blip>
          <a:srcRect/>
          <a:stretch/>
        </p:blipFill>
        <p:spPr>
          <a:xfrm>
            <a:off x="313679" y="372325"/>
            <a:ext cx="2457656" cy="670874"/>
          </a:xfrm>
          <a:prstGeom prst="rect">
            <a:avLst/>
          </a:prstGeom>
          <a:noFill/>
          <a:ln>
            <a:noFill/>
          </a:ln>
        </p:spPr>
      </p:pic>
      <p:pic>
        <p:nvPicPr>
          <p:cNvPr id="130" name="Google Shape;130;p2"/>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5" name="مستطيل 4"/>
          <p:cNvSpPr/>
          <p:nvPr/>
        </p:nvSpPr>
        <p:spPr>
          <a:xfrm>
            <a:off x="280308" y="564235"/>
            <a:ext cx="11556934" cy="1990288"/>
          </a:xfrm>
          <a:prstGeom prst="rect">
            <a:avLst/>
          </a:prstGeom>
        </p:spPr>
        <p:txBody>
          <a:bodyPr wrap="square">
            <a:spAutoFit/>
          </a:bodyPr>
          <a:lstStyle/>
          <a:p>
            <a:pPr algn="just" rtl="1">
              <a:lnSpc>
                <a:spcPct val="115000"/>
              </a:lnSpc>
              <a:spcAft>
                <a:spcPts val="1000"/>
              </a:spcAft>
            </a:pPr>
            <a:r>
              <a:rPr lang="ar-SA" sz="2500" b="1" dirty="0">
                <a:effectLst>
                  <a:outerShdw blurRad="38100" dist="38100" dir="2700000" algn="tl">
                    <a:srgbClr val="000000">
                      <a:alpha val="43137"/>
                    </a:srgbClr>
                  </a:outerShdw>
                </a:effectLst>
                <a:latin typeface="Calibri"/>
                <a:ea typeface="Calibri"/>
                <a:cs typeface="Simplified Arabic"/>
              </a:rPr>
              <a:t>ملخص المحاضرة:</a:t>
            </a:r>
            <a:endParaRPr lang="en-US" sz="2500" b="1" dirty="0">
              <a:effectLst>
                <a:outerShdw blurRad="38100" dist="38100" dir="2700000" algn="tl">
                  <a:srgbClr val="000000">
                    <a:alpha val="43137"/>
                  </a:srgbClr>
                </a:outerShdw>
              </a:effectLst>
              <a:latin typeface="Calibri"/>
              <a:ea typeface="Calibri"/>
            </a:endParaRPr>
          </a:p>
          <a:p>
            <a:pPr algn="just" rtl="1">
              <a:lnSpc>
                <a:spcPct val="115000"/>
              </a:lnSpc>
              <a:spcAft>
                <a:spcPts val="1000"/>
              </a:spcAft>
            </a:pPr>
            <a:r>
              <a:rPr lang="ar-SA" sz="2500" dirty="0">
                <a:latin typeface="Calibri"/>
                <a:ea typeface="Calibri"/>
                <a:cs typeface="Simplified Arabic"/>
              </a:rPr>
              <a:t>   سنتناول مفاهيم التخطيط  وكيف يمارس في كافة مناحي الحياة ، وعلي جميع المستويات سواء الفرد أو المؤسسات أو الدول ، وعلي كافة التخصصات سواء التربوية ، أو الاقتصادية ، أو الاجتماعية ، أو العسكرية ، او السياسية ، والتخطيط بمعناه العلمي البحثي واحد ، وينحصر الاختلاف في حجم ونوعية الاهداف</a:t>
            </a:r>
            <a:r>
              <a:rPr lang="en-US" sz="2500" dirty="0">
                <a:latin typeface="Simplified Arabic"/>
                <a:ea typeface="Calibri"/>
              </a:rPr>
              <a:t> </a:t>
            </a:r>
            <a:r>
              <a:rPr lang="ar-SA" sz="2500" dirty="0">
                <a:latin typeface="Calibri"/>
                <a:ea typeface="Calibri"/>
                <a:cs typeface="Simplified Arabic"/>
              </a:rPr>
              <a:t>المراد تحقيقها " </a:t>
            </a:r>
            <a:endParaRPr lang="en-US" sz="2500" dirty="0">
              <a:latin typeface="Calibri"/>
              <a:ea typeface="Calibri"/>
            </a:endParaRPr>
          </a:p>
        </p:txBody>
      </p:sp>
      <p:sp>
        <p:nvSpPr>
          <p:cNvPr id="6" name="مستطيل 5"/>
          <p:cNvSpPr/>
          <p:nvPr/>
        </p:nvSpPr>
        <p:spPr>
          <a:xfrm>
            <a:off x="249472" y="3137992"/>
            <a:ext cx="11556934" cy="1405193"/>
          </a:xfrm>
          <a:prstGeom prst="rect">
            <a:avLst/>
          </a:prstGeom>
        </p:spPr>
        <p:txBody>
          <a:bodyPr wrap="square">
            <a:spAutoFit/>
          </a:bodyPr>
          <a:lstStyle/>
          <a:p>
            <a:pPr algn="just" rtl="1">
              <a:lnSpc>
                <a:spcPct val="115000"/>
              </a:lnSpc>
              <a:spcAft>
                <a:spcPts val="1000"/>
              </a:spcAft>
            </a:pPr>
            <a:r>
              <a:rPr lang="ar-SA" sz="2500" dirty="0">
                <a:latin typeface="Calibri"/>
                <a:ea typeface="Calibri"/>
                <a:cs typeface="Simplified Arabic"/>
              </a:rPr>
              <a:t>     كما أن  بداية العمل الاداري ، وهو تفكير منظمة يسبق عملية</a:t>
            </a:r>
            <a:r>
              <a:rPr lang="en-US" sz="2500" dirty="0">
                <a:latin typeface="Calibri"/>
                <a:ea typeface="Calibri"/>
                <a:cs typeface="Simplified Arabic"/>
              </a:rPr>
              <a:t> </a:t>
            </a:r>
            <a:r>
              <a:rPr lang="ar-SA" sz="2500" dirty="0">
                <a:latin typeface="Calibri"/>
                <a:ea typeface="Calibri"/>
                <a:cs typeface="Simplified Arabic"/>
              </a:rPr>
              <a:t> التنفيذ من خلال استقرار الماضي ، ودراسة الحاضر والتنبؤ بالمستقبل لإعداد القرارات المطلوبة لتحقيق الأهداف بالرسائل الفعلية ، فهو عملية محورية تساعد المخطط على وضع برنامج لترتيب الأوليات"  </a:t>
            </a:r>
            <a:endParaRPr lang="en-US" sz="2500" dirty="0">
              <a:latin typeface="Calibri"/>
              <a:ea typeface="Calibri"/>
              <a:cs typeface="Simplified Arabic"/>
            </a:endParaRPr>
          </a:p>
        </p:txBody>
      </p:sp>
    </p:spTree>
    <p:extLst>
      <p:ext uri="{BB962C8B-B14F-4D97-AF65-F5344CB8AC3E}">
        <p14:creationId xmlns:p14="http://schemas.microsoft.com/office/powerpoint/2010/main" val="485893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5" name="مستطيل 4"/>
          <p:cNvSpPr/>
          <p:nvPr/>
        </p:nvSpPr>
        <p:spPr>
          <a:xfrm>
            <a:off x="286624" y="908720"/>
            <a:ext cx="11556934" cy="1562735"/>
          </a:xfrm>
          <a:prstGeom prst="rect">
            <a:avLst/>
          </a:prstGeom>
        </p:spPr>
        <p:txBody>
          <a:bodyPr wrap="square">
            <a:spAutoFit/>
          </a:bodyPr>
          <a:lstStyle/>
          <a:p>
            <a:pPr algn="just" rtl="1">
              <a:lnSpc>
                <a:spcPct val="115000"/>
              </a:lnSpc>
              <a:spcAft>
                <a:spcPts val="1000"/>
              </a:spcAft>
            </a:pPr>
            <a:r>
              <a:rPr lang="ar-SA" sz="2800" dirty="0">
                <a:latin typeface="Calibri"/>
                <a:ea typeface="Calibri"/>
                <a:cs typeface="Simplified Arabic"/>
              </a:rPr>
              <a:t>   والتخطيط هو "محاولة التحكم في مستقبل نشاط أو مجموعة من الأنشطة نحو أهداف محددة بقصد الوصول إلى أقصي درجة من الإنجاز والكفاءة التي ما كانت تتحقق لهذا النشاط أو مجموعة الأنشطة إذا تركت وشأنها تتحرك علي هواها أو كيفما أتفق أو وفق ما درجت عليه" </a:t>
            </a:r>
            <a:endParaRPr lang="en-US" sz="2000" dirty="0">
              <a:latin typeface="Calibri"/>
              <a:ea typeface="Calibri"/>
            </a:endParaRPr>
          </a:p>
        </p:txBody>
      </p:sp>
      <p:sp>
        <p:nvSpPr>
          <p:cNvPr id="6" name="مستطيل 5"/>
          <p:cNvSpPr/>
          <p:nvPr/>
        </p:nvSpPr>
        <p:spPr>
          <a:xfrm>
            <a:off x="286624" y="2895746"/>
            <a:ext cx="11556934" cy="2058256"/>
          </a:xfrm>
          <a:prstGeom prst="rect">
            <a:avLst/>
          </a:prstGeom>
        </p:spPr>
        <p:txBody>
          <a:bodyPr wrap="square">
            <a:spAutoFit/>
          </a:bodyPr>
          <a:lstStyle/>
          <a:p>
            <a:pPr algn="just" rtl="1">
              <a:lnSpc>
                <a:spcPct val="115000"/>
              </a:lnSpc>
              <a:spcAft>
                <a:spcPts val="1000"/>
              </a:spcAft>
            </a:pPr>
            <a:r>
              <a:rPr lang="ar-SA" sz="2800" dirty="0">
                <a:latin typeface="Calibri"/>
                <a:ea typeface="Calibri"/>
                <a:cs typeface="Simplified Arabic"/>
              </a:rPr>
              <a:t>كما انه "أسلوب التفكير في المستقبل واستعراض احتياجات متطلبات هذا المستقبل وظروفه ، حتى يتم ضبط التصرفات الحالية بما يكفل تحقيق الأهداف المقررة ، فإن التخطيط بمثابة بحث دقيق ومدروس لغرض وضع الخطة وتحديد التتابع والتسلسل المنظم لتصرفات التي يتوقع لها تحقيق الهدف المنشود". </a:t>
            </a:r>
            <a:r>
              <a:rPr lang="en-US" sz="2800" dirty="0">
                <a:latin typeface="Simplified Arabic"/>
                <a:ea typeface="Calibri"/>
              </a:rPr>
              <a:t>  </a:t>
            </a:r>
            <a:endParaRPr lang="en-US" sz="2000" dirty="0">
              <a:latin typeface="Calibri"/>
              <a:ea typeface="Calibri"/>
            </a:endParaRPr>
          </a:p>
        </p:txBody>
      </p:sp>
    </p:spTree>
    <p:extLst>
      <p:ext uri="{BB962C8B-B14F-4D97-AF65-F5344CB8AC3E}">
        <p14:creationId xmlns:p14="http://schemas.microsoft.com/office/powerpoint/2010/main" val="661776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مستطيل 2"/>
          <p:cNvSpPr/>
          <p:nvPr/>
        </p:nvSpPr>
        <p:spPr>
          <a:xfrm>
            <a:off x="1919535" y="1268760"/>
            <a:ext cx="8943433" cy="3908762"/>
          </a:xfrm>
          <a:prstGeom prst="rect">
            <a:avLst/>
          </a:prstGeom>
        </p:spPr>
        <p:txBody>
          <a:bodyPr wrap="square">
            <a:spAutoFit/>
          </a:bodyPr>
          <a:lstStyle/>
          <a:p>
            <a:pPr algn="r" rtl="1"/>
            <a:r>
              <a:rPr lang="ar-SA" sz="2800" b="1" dirty="0">
                <a:latin typeface="Simplified Arabic" pitchFamily="18" charset="-78"/>
                <a:cs typeface="Simplified Arabic" pitchFamily="18" charset="-78"/>
              </a:rPr>
              <a:t>المحاضرة الثانية </a:t>
            </a:r>
            <a:r>
              <a:rPr lang="ar-JO" sz="2800" b="1" dirty="0">
                <a:latin typeface="Simplified Arabic" pitchFamily="18" charset="-78"/>
                <a:cs typeface="Simplified Arabic" pitchFamily="18" charset="-78"/>
              </a:rPr>
              <a:t>: </a:t>
            </a:r>
            <a:r>
              <a:rPr lang="ar-SA" sz="2800" b="1" dirty="0">
                <a:latin typeface="Simplified Arabic" pitchFamily="18" charset="-78"/>
                <a:cs typeface="Simplified Arabic" pitchFamily="18" charset="-78"/>
              </a:rPr>
              <a:t>خطوات عملية التخطيط التربوي وتضم:</a:t>
            </a:r>
          </a:p>
          <a:p>
            <a:pPr algn="r"/>
            <a:r>
              <a:rPr lang="en-US" sz="2800" b="1" dirty="0">
                <a:latin typeface="Simplified Arabic" pitchFamily="18" charset="-78"/>
                <a:cs typeface="Simplified Arabic" pitchFamily="18" charset="-78"/>
              </a:rPr>
              <a:t>.</a:t>
            </a:r>
            <a:r>
              <a:rPr lang="ar-SA" sz="2800" b="1" dirty="0">
                <a:latin typeface="Simplified Arabic" pitchFamily="18" charset="-78"/>
                <a:cs typeface="Simplified Arabic" pitchFamily="18" charset="-78"/>
              </a:rPr>
              <a:t>* التمهيد للخطة</a:t>
            </a:r>
          </a:p>
          <a:p>
            <a:pPr algn="r"/>
            <a:r>
              <a:rPr lang="en-US" sz="2800" b="1" dirty="0">
                <a:latin typeface="Simplified Arabic" pitchFamily="18" charset="-78"/>
                <a:cs typeface="Simplified Arabic" pitchFamily="18" charset="-78"/>
              </a:rPr>
              <a:t>.</a:t>
            </a:r>
            <a:r>
              <a:rPr lang="ar-SA" sz="2800" b="1" dirty="0">
                <a:latin typeface="Simplified Arabic" pitchFamily="18" charset="-78"/>
                <a:cs typeface="Simplified Arabic" pitchFamily="18" charset="-78"/>
              </a:rPr>
              <a:t>* تحديد أهداف الخطة</a:t>
            </a:r>
          </a:p>
          <a:p>
            <a:pPr algn="r"/>
            <a:r>
              <a:rPr lang="ar-SA" sz="2800" b="1" dirty="0">
                <a:latin typeface="Simplified Arabic" pitchFamily="18" charset="-78"/>
                <a:cs typeface="Simplified Arabic" pitchFamily="18" charset="-78"/>
              </a:rPr>
              <a:t>* وضع إطار الخطة.</a:t>
            </a:r>
          </a:p>
          <a:p>
            <a:pPr algn="r"/>
            <a:r>
              <a:rPr lang="ar-SA" sz="2800" b="1" dirty="0">
                <a:latin typeface="Simplified Arabic" pitchFamily="18" charset="-78"/>
                <a:cs typeface="Simplified Arabic" pitchFamily="18" charset="-78"/>
              </a:rPr>
              <a:t>* إقرار الخطة.</a:t>
            </a:r>
          </a:p>
          <a:p>
            <a:pPr algn="r"/>
            <a:r>
              <a:rPr lang="ar-SA" sz="2800" b="1" dirty="0">
                <a:latin typeface="Simplified Arabic" pitchFamily="18" charset="-78"/>
                <a:cs typeface="Simplified Arabic" pitchFamily="18" charset="-78"/>
              </a:rPr>
              <a:t>* تنفيذ الخطة.</a:t>
            </a:r>
          </a:p>
          <a:p>
            <a:pPr algn="r"/>
            <a:r>
              <a:rPr lang="ar-SA" sz="2800" b="1" dirty="0">
                <a:latin typeface="Simplified Arabic" pitchFamily="18" charset="-78"/>
                <a:cs typeface="Simplified Arabic" pitchFamily="18" charset="-78"/>
              </a:rPr>
              <a:t>* متابعة وتقويم الخطة.</a:t>
            </a:r>
          </a:p>
          <a:p>
            <a:r>
              <a:rPr lang="ar-SA" sz="2800" b="1" dirty="0">
                <a:latin typeface="Simplified Arabic" pitchFamily="18" charset="-78"/>
                <a:cs typeface="Simplified Arabic" pitchFamily="18" charset="-78"/>
              </a:rPr>
              <a:t> </a:t>
            </a:r>
            <a:endParaRPr lang="ar-SA" sz="2400" b="1" dirty="0"/>
          </a:p>
          <a:p>
            <a:pPr algn="r" rtl="1"/>
            <a:endParaRPr 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3" name="مستطيل 2"/>
          <p:cNvSpPr/>
          <p:nvPr/>
        </p:nvSpPr>
        <p:spPr>
          <a:xfrm>
            <a:off x="200208" y="1098456"/>
            <a:ext cx="11584424" cy="4047903"/>
          </a:xfrm>
          <a:prstGeom prst="rect">
            <a:avLst/>
          </a:prstGeom>
        </p:spPr>
        <p:txBody>
          <a:bodyPr wrap="square">
            <a:spAutoFit/>
          </a:bodyPr>
          <a:lstStyle/>
          <a:p>
            <a:pPr algn="just" rtl="1">
              <a:lnSpc>
                <a:spcPct val="115000"/>
              </a:lnSpc>
              <a:spcAft>
                <a:spcPts val="1000"/>
              </a:spcAft>
            </a:pPr>
            <a:r>
              <a:rPr lang="ar-SA" sz="3000" b="1" dirty="0">
                <a:solidFill>
                  <a:srgbClr val="C00000"/>
                </a:solidFill>
                <a:effectLst>
                  <a:outerShdw blurRad="38100" dist="38100" dir="2700000" algn="tl">
                    <a:srgbClr val="000000">
                      <a:alpha val="43137"/>
                    </a:srgbClr>
                  </a:outerShdw>
                </a:effectLst>
                <a:latin typeface="Calibri"/>
                <a:ea typeface="Calibri"/>
                <a:cs typeface="Simplified Arabic"/>
              </a:rPr>
              <a:t>ملخص المحاضرة</a:t>
            </a:r>
            <a:endParaRPr lang="en-US" sz="3000" b="1" dirty="0">
              <a:solidFill>
                <a:srgbClr val="C00000"/>
              </a:solidFill>
              <a:effectLst>
                <a:outerShdw blurRad="38100" dist="38100" dir="2700000" algn="tl">
                  <a:srgbClr val="000000">
                    <a:alpha val="43137"/>
                  </a:srgbClr>
                </a:outerShdw>
              </a:effectLst>
              <a:latin typeface="Calibri"/>
              <a:ea typeface="Calibri"/>
            </a:endParaRPr>
          </a:p>
          <a:p>
            <a:pPr algn="just" rtl="1">
              <a:lnSpc>
                <a:spcPct val="115000"/>
              </a:lnSpc>
              <a:spcAft>
                <a:spcPts val="1000"/>
              </a:spcAft>
            </a:pPr>
            <a:r>
              <a:rPr lang="ar-SA" sz="3000" dirty="0">
                <a:latin typeface="Calibri"/>
                <a:ea typeface="Calibri"/>
                <a:cs typeface="Simplified Arabic"/>
              </a:rPr>
              <a:t>سيتم تناول خطوات التخطيط التربوي والتي يمكن إيجازها في النقاط التالية</a:t>
            </a:r>
            <a:r>
              <a:rPr lang="en-US" sz="3000" dirty="0">
                <a:latin typeface="Simplified Arabic"/>
                <a:ea typeface="Calibri"/>
              </a:rPr>
              <a:t> :</a:t>
            </a:r>
            <a:endParaRPr lang="en-US" sz="3000" dirty="0">
              <a:latin typeface="Calibri"/>
              <a:ea typeface="Calibri"/>
            </a:endParaRPr>
          </a:p>
          <a:p>
            <a:pPr marL="342900" lvl="0" indent="-342900" algn="just" rtl="1">
              <a:lnSpc>
                <a:spcPct val="115000"/>
              </a:lnSpc>
              <a:buFont typeface="Symbol"/>
              <a:buChar char=""/>
            </a:pPr>
            <a:r>
              <a:rPr lang="ar-SA" sz="3000" dirty="0">
                <a:latin typeface="Calibri"/>
                <a:ea typeface="Calibri"/>
                <a:cs typeface="Simplified Arabic"/>
              </a:rPr>
              <a:t>يجب القيام بتحديد الأولويات وترتيبها جيداً ومن ثم البدء في تنفيذها</a:t>
            </a:r>
            <a:r>
              <a:rPr lang="en-US" sz="3000" dirty="0">
                <a:latin typeface="Simplified Arabic"/>
                <a:ea typeface="Calibri"/>
              </a:rPr>
              <a:t> .</a:t>
            </a:r>
            <a:endParaRPr lang="en-US" sz="3000" dirty="0">
              <a:latin typeface="Calibri"/>
              <a:ea typeface="Calibri"/>
            </a:endParaRPr>
          </a:p>
          <a:p>
            <a:pPr marL="342900" lvl="0" indent="-342900" algn="just" rtl="1">
              <a:lnSpc>
                <a:spcPct val="115000"/>
              </a:lnSpc>
              <a:buFont typeface="Symbol"/>
              <a:buChar char=""/>
            </a:pPr>
            <a:r>
              <a:rPr lang="ar-SA" sz="3000" dirty="0">
                <a:latin typeface="Calibri"/>
                <a:ea typeface="Calibri"/>
                <a:cs typeface="Simplified Arabic"/>
              </a:rPr>
              <a:t>حصر الأهداف وتحديدها بشكل جيد سواء إن كانت متعلقة بمستقبل الفرد أو المؤسسة</a:t>
            </a:r>
            <a:r>
              <a:rPr lang="en-US" sz="3000" dirty="0">
                <a:latin typeface="Calibri"/>
                <a:ea typeface="Calibri"/>
                <a:cs typeface="Simplified Arabic"/>
              </a:rPr>
              <a:t> </a:t>
            </a:r>
            <a:r>
              <a:rPr lang="ar-EG" sz="3000" dirty="0">
                <a:latin typeface="Calibri"/>
                <a:ea typeface="Calibri"/>
                <a:cs typeface="Simplified Arabic"/>
              </a:rPr>
              <a:t>التربوية</a:t>
            </a:r>
            <a:r>
              <a:rPr lang="ar-SA" sz="3000" dirty="0">
                <a:latin typeface="Calibri"/>
                <a:ea typeface="Calibri"/>
                <a:cs typeface="Simplified Arabic"/>
              </a:rPr>
              <a:t> فمثلاً اذا كان الفرد يسعى للوصول إلى منصب معين عليه أن يقوم بتحديد الهدف من الوصول إلى ذلك المنصب. وكذلك بالنسبة </a:t>
            </a:r>
            <a:r>
              <a:rPr lang="ar-EG" sz="3000" dirty="0">
                <a:latin typeface="Calibri"/>
                <a:ea typeface="Calibri"/>
                <a:cs typeface="Simplified Arabic"/>
              </a:rPr>
              <a:t>للمؤسسة </a:t>
            </a:r>
            <a:r>
              <a:rPr lang="ar-SA" sz="3000" dirty="0">
                <a:latin typeface="Calibri"/>
                <a:ea typeface="Calibri"/>
                <a:cs typeface="Simplified Arabic"/>
              </a:rPr>
              <a:t>اذا كانت تريد الانتقال من وضع لآخر ما هي أهدافها من ذلك، وما الفوائد التي ستعود عليها</a:t>
            </a:r>
            <a:r>
              <a:rPr lang="en-US" sz="3000" dirty="0">
                <a:latin typeface="Simplified Arabic"/>
                <a:ea typeface="Calibri"/>
              </a:rPr>
              <a:t> .</a:t>
            </a:r>
            <a:endParaRPr lang="en-US" sz="3000" dirty="0">
              <a:latin typeface="Calibri"/>
              <a:ea typeface="Calibri"/>
            </a:endParaRPr>
          </a:p>
        </p:txBody>
      </p:sp>
    </p:spTree>
    <p:extLst>
      <p:ext uri="{BB962C8B-B14F-4D97-AF65-F5344CB8AC3E}">
        <p14:creationId xmlns:p14="http://schemas.microsoft.com/office/powerpoint/2010/main" val="1596355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3" name="مستطيل 2"/>
          <p:cNvSpPr/>
          <p:nvPr/>
        </p:nvSpPr>
        <p:spPr>
          <a:xfrm>
            <a:off x="221070" y="980728"/>
            <a:ext cx="11791584" cy="2905411"/>
          </a:xfrm>
          <a:prstGeom prst="rect">
            <a:avLst/>
          </a:prstGeom>
        </p:spPr>
        <p:txBody>
          <a:bodyPr wrap="square">
            <a:spAutoFit/>
          </a:bodyPr>
          <a:lstStyle/>
          <a:p>
            <a:pPr marL="342900" lvl="0" indent="-342900" algn="just" rtl="1">
              <a:lnSpc>
                <a:spcPct val="115000"/>
              </a:lnSpc>
              <a:spcAft>
                <a:spcPts val="1000"/>
              </a:spcAft>
              <a:buFont typeface="Symbol"/>
              <a:buChar char=""/>
            </a:pPr>
            <a:r>
              <a:rPr lang="ar-SA" sz="3200" dirty="0">
                <a:latin typeface="Calibri"/>
                <a:ea typeface="Calibri"/>
                <a:cs typeface="Simplified Arabic"/>
              </a:rPr>
              <a:t>من الضروري القيام بتحديد الوضع القائم الآن  من الهدف المراد الوصول إليه، وذلك لمعرفة خط السير وهنا لابد أن لا يخدعوا الأفراد أنفسهم وذلك لأن هناك فئة من الناس توهم نفسها بأنهم في وضع أفضل بالرغم من وقوفها عند وضع غير مناسب، ومن الضروري أن يستجيب الفرد للانتقادات الإيجابية الموجهة له، وعليه أن يحاول جاهداً التعديل من وضعه</a:t>
            </a:r>
            <a:r>
              <a:rPr lang="en-US" sz="3200" dirty="0">
                <a:latin typeface="Simplified Arabic"/>
                <a:ea typeface="Calibri"/>
              </a:rPr>
              <a:t> .</a:t>
            </a:r>
            <a:endParaRPr lang="en-US" sz="3200" dirty="0">
              <a:latin typeface="Calibri"/>
              <a:ea typeface="Calibri"/>
            </a:endParaRPr>
          </a:p>
        </p:txBody>
      </p:sp>
    </p:spTree>
    <p:extLst>
      <p:ext uri="{BB962C8B-B14F-4D97-AF65-F5344CB8AC3E}">
        <p14:creationId xmlns:p14="http://schemas.microsoft.com/office/powerpoint/2010/main" val="1415264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3" name="مستطيل 2"/>
          <p:cNvSpPr/>
          <p:nvPr/>
        </p:nvSpPr>
        <p:spPr>
          <a:xfrm>
            <a:off x="305820" y="481043"/>
            <a:ext cx="11791584" cy="5543056"/>
          </a:xfrm>
          <a:prstGeom prst="rect">
            <a:avLst/>
          </a:prstGeom>
        </p:spPr>
        <p:txBody>
          <a:bodyPr wrap="square">
            <a:spAutoFit/>
          </a:bodyPr>
          <a:lstStyle/>
          <a:p>
            <a:pPr marL="342900" lvl="0" indent="-342900" algn="just" rtl="1">
              <a:lnSpc>
                <a:spcPct val="115000"/>
              </a:lnSpc>
              <a:buFont typeface="Symbol"/>
              <a:buChar char=""/>
            </a:pPr>
            <a:r>
              <a:rPr lang="ar-SA" sz="2800" dirty="0">
                <a:latin typeface="Calibri"/>
                <a:ea typeface="Calibri"/>
                <a:cs typeface="Simplified Arabic"/>
              </a:rPr>
              <a:t>يجب القيام بوضع خطة، وعلى الفرد أن يتخيل الوضع بعد مرور عدة سنوات ماذا سيكون ..؟ فالإجابة على هذا السؤال حتماً ستعين الفرد على تحديد الطرق، والخطوات التي من الممكن اتباعها من أجل الوصول إلى تحقيق كل ما يريده، وذلك لأن هذه الخطة حتماً ستكون شاملة لكافة المهام و المسئوليات المراد انجازها</a:t>
            </a:r>
            <a:r>
              <a:rPr lang="en-US" sz="2800" dirty="0">
                <a:latin typeface="Simplified Arabic"/>
                <a:ea typeface="Calibri"/>
              </a:rPr>
              <a:t> .</a:t>
            </a:r>
            <a:endParaRPr lang="en-US" sz="2000" dirty="0">
              <a:latin typeface="Calibri"/>
              <a:ea typeface="Calibri"/>
            </a:endParaRPr>
          </a:p>
          <a:p>
            <a:pPr marL="342900" lvl="0" indent="-342900" algn="just" rtl="1">
              <a:lnSpc>
                <a:spcPct val="115000"/>
              </a:lnSpc>
              <a:buFont typeface="Symbol"/>
              <a:buChar char=""/>
            </a:pPr>
            <a:r>
              <a:rPr lang="ar-SA" sz="2800" dirty="0">
                <a:latin typeface="Calibri"/>
                <a:ea typeface="Calibri"/>
                <a:cs typeface="Simplified Arabic"/>
              </a:rPr>
              <a:t>يفضل أن تقسم الأهداف ما بين أهداف طويلة المدى وأهداف قصيرة المدى وطويلة المدى وذلك لأن الأهداف بعيدة أو طويلة المدى لا يمكن ان تتحقق إلا من خلال القيام ب</a:t>
            </a:r>
            <a:r>
              <a:rPr lang="ar-EG" sz="2800" dirty="0">
                <a:latin typeface="Calibri"/>
                <a:ea typeface="Calibri"/>
                <a:cs typeface="Simplified Arabic"/>
              </a:rPr>
              <a:t>إ</a:t>
            </a:r>
            <a:r>
              <a:rPr lang="ar-SA" sz="2800" dirty="0">
                <a:latin typeface="Calibri"/>
                <a:ea typeface="Calibri"/>
                <a:cs typeface="Simplified Arabic"/>
              </a:rPr>
              <a:t>نجاز مجموعة من الأهداف قصيرة المدى، وذلك لأن كل هدف يؤدي للآخر، وهكذا</a:t>
            </a:r>
            <a:r>
              <a:rPr lang="en-US" sz="2800" dirty="0">
                <a:latin typeface="Simplified Arabic"/>
                <a:ea typeface="Calibri"/>
              </a:rPr>
              <a:t> .</a:t>
            </a:r>
            <a:endParaRPr lang="en-US" sz="2000" dirty="0">
              <a:latin typeface="Calibri"/>
              <a:ea typeface="Calibri"/>
            </a:endParaRPr>
          </a:p>
          <a:p>
            <a:pPr marL="342900" lvl="0" indent="-342900" algn="just" rtl="1">
              <a:lnSpc>
                <a:spcPct val="115000"/>
              </a:lnSpc>
              <a:spcAft>
                <a:spcPts val="1000"/>
              </a:spcAft>
              <a:buFont typeface="Symbol"/>
              <a:buChar char=""/>
            </a:pPr>
            <a:r>
              <a:rPr lang="ar-SA" sz="2800" dirty="0">
                <a:latin typeface="Calibri"/>
                <a:ea typeface="Calibri"/>
                <a:cs typeface="Simplified Arabic"/>
              </a:rPr>
              <a:t>يجب أن يقوم الفرد بتقييم كل مرحلة من مراحل الخطة التي قام بوضعها، ولابد أن يجيب على هذا السؤال هل هذه النتائج مرضية. أم غير مرضية، وذلك لكي يتعرف على أوجه القصور، والطرق التي سيعتمد عليها في معالجتها، والجدير بالذكر أن المتابعة الدورية تخفض المشكلات والأزمات، وتساعد على التخلص منها دون التأثير على مستقبل الفرد أو </a:t>
            </a:r>
            <a:r>
              <a:rPr lang="ar-EG" sz="2800" dirty="0">
                <a:latin typeface="Calibri"/>
                <a:ea typeface="Calibri"/>
                <a:cs typeface="Simplified Arabic"/>
              </a:rPr>
              <a:t>المؤسسة التربوية</a:t>
            </a:r>
            <a:endParaRPr lang="en-US" sz="2000" dirty="0">
              <a:latin typeface="Calibri"/>
              <a:ea typeface="Calibri"/>
            </a:endParaRPr>
          </a:p>
        </p:txBody>
      </p:sp>
    </p:spTree>
    <p:extLst>
      <p:ext uri="{BB962C8B-B14F-4D97-AF65-F5344CB8AC3E}">
        <p14:creationId xmlns:p14="http://schemas.microsoft.com/office/powerpoint/2010/main" val="176924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pic>
        <p:nvPicPr>
          <p:cNvPr id="155" name="Google Shape;155;p4"/>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4">
            <a:alphaModFix/>
          </a:blip>
          <a:srcRect/>
          <a:stretch/>
        </p:blipFill>
        <p:spPr>
          <a:xfrm>
            <a:off x="9932264" y="-372928"/>
            <a:ext cx="2036258" cy="1800993"/>
          </a:xfrm>
          <a:prstGeom prst="rect">
            <a:avLst/>
          </a:prstGeom>
          <a:noFill/>
          <a:ln>
            <a:noFill/>
          </a:ln>
        </p:spPr>
      </p:pic>
      <p:sp>
        <p:nvSpPr>
          <p:cNvPr id="161" name="Google Shape;161;p4"/>
          <p:cNvSpPr txBox="1"/>
          <p:nvPr/>
        </p:nvSpPr>
        <p:spPr>
          <a:xfrm>
            <a:off x="5375920" y="1729728"/>
            <a:ext cx="6426874" cy="3046948"/>
          </a:xfrm>
          <a:prstGeom prst="rect">
            <a:avLst/>
          </a:prstGeom>
          <a:noFill/>
          <a:ln>
            <a:noFill/>
          </a:ln>
        </p:spPr>
        <p:txBody>
          <a:bodyPr spcFirstLastPara="1" wrap="square" lIns="91425" tIns="45700" rIns="91425" bIns="45700" anchor="t" anchorCtr="0">
            <a:spAutoFit/>
          </a:bodyPr>
          <a:lstStyle/>
          <a:p>
            <a:pPr algn="r" rtl="1"/>
            <a:r>
              <a:rPr lang="ar-SA" sz="2400" b="1" dirty="0"/>
              <a:t>المحاضرة الثالثة: مداخل التخطيط التربوي</a:t>
            </a:r>
          </a:p>
          <a:p>
            <a:pPr marL="342900" indent="-342900" algn="r" rtl="1">
              <a:buFont typeface="Arial" pitchFamily="34" charset="0"/>
              <a:buChar char="•"/>
            </a:pPr>
            <a:r>
              <a:rPr lang="ar-SA" sz="2400" b="1" dirty="0"/>
              <a:t>أولا: المداخل التقليدية</a:t>
            </a:r>
            <a:endParaRPr lang="en-US" sz="2400" dirty="0"/>
          </a:p>
          <a:p>
            <a:pPr marL="342900" lvl="0" indent="-342900" algn="r" rtl="1">
              <a:buFont typeface="Wingdings" pitchFamily="2" charset="2"/>
              <a:buChar char="§"/>
            </a:pPr>
            <a:r>
              <a:rPr lang="ar-SA" sz="2400" b="1" dirty="0"/>
              <a:t>مدخل إعداد القوى العاملة</a:t>
            </a:r>
            <a:endParaRPr lang="en-US" sz="2400" dirty="0"/>
          </a:p>
          <a:p>
            <a:pPr marL="342900" lvl="0" indent="-342900" algn="r" rtl="1">
              <a:buFont typeface="Wingdings" pitchFamily="2" charset="2"/>
              <a:buChar char="§"/>
            </a:pPr>
            <a:r>
              <a:rPr lang="ar-SA" sz="2400" b="1" dirty="0"/>
              <a:t>مدخل الطلب الاجتماعي من التعليم</a:t>
            </a:r>
            <a:endParaRPr lang="en-US" sz="2400" dirty="0"/>
          </a:p>
          <a:p>
            <a:pPr marL="342900" lvl="0" indent="-342900" algn="r" rtl="1">
              <a:buFont typeface="Wingdings" pitchFamily="2" charset="2"/>
              <a:buChar char="§"/>
            </a:pPr>
            <a:r>
              <a:rPr lang="ar-SA" sz="2400" b="1" dirty="0"/>
              <a:t>مدخل تحليل التكلفة والعائد </a:t>
            </a:r>
            <a:endParaRPr lang="en-US" sz="2400" dirty="0"/>
          </a:p>
          <a:p>
            <a:pPr marL="342900" lvl="0" indent="-342900" algn="r" rtl="1">
              <a:buFont typeface="Wingdings" pitchFamily="2" charset="2"/>
              <a:buChar char="§"/>
            </a:pPr>
            <a:r>
              <a:rPr lang="en-US" sz="2400" b="1" dirty="0"/>
              <a:t> </a:t>
            </a:r>
            <a:r>
              <a:rPr lang="ar-SA" sz="2400" b="1" dirty="0"/>
              <a:t>مدخل تقدير الاحتياجات من التعليم </a:t>
            </a:r>
            <a:endParaRPr lang="en-US" sz="2400" dirty="0"/>
          </a:p>
          <a:p>
            <a:pPr marL="342900" lvl="0" indent="-342900" algn="r" rtl="1">
              <a:buFont typeface="Wingdings" pitchFamily="2" charset="2"/>
              <a:buChar char="§"/>
            </a:pPr>
            <a:r>
              <a:rPr lang="ar-SA" sz="2400" b="1" dirty="0"/>
              <a:t>مدخل وأسلوب الدراسات المقارنة</a:t>
            </a:r>
            <a:endParaRPr lang="en-US" sz="2400" dirty="0"/>
          </a:p>
          <a:p>
            <a:pPr marL="342900" lvl="0" indent="-342900" algn="r" rtl="1">
              <a:buFont typeface="Wingdings" pitchFamily="2" charset="2"/>
              <a:buChar char="§"/>
            </a:pPr>
            <a:r>
              <a:rPr lang="ar-SA" sz="2400" b="1" dirty="0"/>
              <a:t>مدخل تقدير الإمكانات للتعليم </a:t>
            </a:r>
            <a:endParaRPr lang="en-US" sz="2400" dirty="0"/>
          </a:p>
        </p:txBody>
      </p:sp>
      <p:sp>
        <p:nvSpPr>
          <p:cNvPr id="163" name="Google Shape;163;p4"/>
          <p:cNvSpPr txBox="1"/>
          <p:nvPr/>
        </p:nvSpPr>
        <p:spPr>
          <a:xfrm>
            <a:off x="3437433" y="1329617"/>
            <a:ext cx="1091009"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Tajawal Medium"/>
                <a:ea typeface="Tajawal Medium"/>
                <a:cs typeface="Tajawal Medium"/>
                <a:sym typeface="Tajawal Medium"/>
              </a:rPr>
              <a:t>Chapter</a:t>
            </a:r>
            <a:endParaRPr sz="2800">
              <a:solidFill>
                <a:schemeClr val="lt1"/>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6">
            <a:alphaModFix/>
          </a:blip>
          <a:srcRect/>
          <a:stretch/>
        </p:blipFill>
        <p:spPr>
          <a:xfrm>
            <a:off x="9923145" y="6311380"/>
            <a:ext cx="1879649" cy="309233"/>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2" name="مستطيل 1"/>
          <p:cNvSpPr/>
          <p:nvPr/>
        </p:nvSpPr>
        <p:spPr>
          <a:xfrm>
            <a:off x="3048000" y="1428065"/>
            <a:ext cx="6792416" cy="2277547"/>
          </a:xfrm>
          <a:prstGeom prst="rect">
            <a:avLst/>
          </a:prstGeom>
        </p:spPr>
        <p:txBody>
          <a:bodyPr wrap="square">
            <a:spAutoFit/>
          </a:bodyPr>
          <a:lstStyle/>
          <a:p>
            <a:pPr marL="342900" indent="-342900" algn="r" rtl="1">
              <a:buFont typeface="Arial" pitchFamily="34" charset="0"/>
              <a:buChar char="•"/>
            </a:pPr>
            <a:r>
              <a:rPr lang="ar-SA" sz="3200" b="1" dirty="0">
                <a:latin typeface="Simplified Arabic" pitchFamily="18" charset="-78"/>
                <a:cs typeface="Simplified Arabic" pitchFamily="18" charset="-78"/>
              </a:rPr>
              <a:t>ثانيا: المداخل المعاصرة للتخطيط التربوي</a:t>
            </a:r>
            <a:endParaRPr lang="en-US" sz="3200" dirty="0">
              <a:latin typeface="Simplified Arabic" pitchFamily="18" charset="-78"/>
              <a:cs typeface="Simplified Arabic" pitchFamily="18" charset="-78"/>
            </a:endParaRPr>
          </a:p>
          <a:p>
            <a:pPr marL="342900" lvl="0" indent="-342900" algn="r" rtl="1">
              <a:buFont typeface="Wingdings" pitchFamily="2" charset="2"/>
              <a:buChar char="§"/>
            </a:pPr>
            <a:r>
              <a:rPr lang="ar-SA" sz="3200" b="1" dirty="0">
                <a:latin typeface="Simplified Arabic" pitchFamily="18" charset="-78"/>
                <a:cs typeface="Simplified Arabic" pitchFamily="18" charset="-78"/>
              </a:rPr>
              <a:t>مدخل تحليل النظم لتخطيط التعليم</a:t>
            </a:r>
            <a:endParaRPr lang="en-US" sz="3200" dirty="0">
              <a:latin typeface="Simplified Arabic" pitchFamily="18" charset="-78"/>
              <a:cs typeface="Simplified Arabic" pitchFamily="18" charset="-78"/>
            </a:endParaRPr>
          </a:p>
          <a:p>
            <a:pPr marL="342900" lvl="0" indent="-342900" algn="r" rtl="1">
              <a:buFont typeface="Wingdings" pitchFamily="2" charset="2"/>
              <a:buChar char="§"/>
            </a:pPr>
            <a:r>
              <a:rPr lang="ar-SA" sz="3200" b="1" dirty="0">
                <a:latin typeface="Simplified Arabic" pitchFamily="18" charset="-78"/>
                <a:cs typeface="Simplified Arabic" pitchFamily="18" charset="-78"/>
              </a:rPr>
              <a:t>مدخل النماذج لتخطيط التعليم</a:t>
            </a:r>
            <a:endParaRPr lang="en-US" sz="3200" dirty="0">
              <a:latin typeface="Simplified Arabic" pitchFamily="18" charset="-78"/>
              <a:cs typeface="Simplified Arabic" pitchFamily="18" charset="-78"/>
            </a:endParaRPr>
          </a:p>
          <a:p>
            <a:pPr marL="342900" lvl="0" indent="-342900" algn="r" rtl="1">
              <a:buFont typeface="Wingdings" pitchFamily="2" charset="2"/>
              <a:buChar char="§"/>
            </a:pPr>
            <a:r>
              <a:rPr lang="ar-SA" sz="3200" b="1" dirty="0">
                <a:latin typeface="Simplified Arabic" pitchFamily="18" charset="-78"/>
                <a:cs typeface="Simplified Arabic" pitchFamily="18" charset="-78"/>
              </a:rPr>
              <a:t>مدخل الاقتصاد المعرفي لتخطيط التعليم</a:t>
            </a:r>
            <a:endParaRPr lang="en-US" sz="3200" dirty="0">
              <a:latin typeface="Simplified Arabic" pitchFamily="18" charset="-78"/>
              <a:cs typeface="Simplified Arabic" pitchFamily="18" charset="-78"/>
            </a:endParaRPr>
          </a:p>
          <a:p>
            <a:pPr marL="342900" indent="-342900" algn="r" rtl="1">
              <a:buFont typeface="Arial" pitchFamily="34" charset="0"/>
              <a:buChar char="•"/>
            </a:pPr>
            <a:endParaRPr lang="en-US" dirty="0"/>
          </a:p>
        </p:txBody>
      </p:sp>
    </p:spTree>
    <p:extLst>
      <p:ext uri="{BB962C8B-B14F-4D97-AF65-F5344CB8AC3E}">
        <p14:creationId xmlns:p14="http://schemas.microsoft.com/office/powerpoint/2010/main" val="1870835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172" name="Google Shape;172;p5"/>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lang="ar-SA" sz="1800" dirty="0">
              <a:solidFill>
                <a:schemeClr val="lt1"/>
              </a:solidFill>
              <a:latin typeface="Calibri"/>
              <a:ea typeface="Calibri"/>
              <a:cs typeface="Calibri"/>
              <a:sym typeface="Calibri"/>
            </a:endParaRPr>
          </a:p>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77" name="Google Shape;177;p5"/>
          <p:cNvSpPr txBox="1"/>
          <p:nvPr/>
        </p:nvSpPr>
        <p:spPr>
          <a:xfrm>
            <a:off x="1965666" y="1844824"/>
            <a:ext cx="8417320" cy="2585283"/>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ar-SA" sz="2400" b="1" dirty="0">
                <a:solidFill>
                  <a:srgbClr val="2D3956"/>
                </a:solidFill>
                <a:latin typeface="Simplified Arabic" pitchFamily="18" charset="-78"/>
                <a:cs typeface="Simplified Arabic" pitchFamily="18" charset="-78"/>
                <a:sym typeface="Tajawal ExtraBold"/>
              </a:rPr>
              <a:t>المحاضرة الرابعة : أولويات التخطيط التربوي</a:t>
            </a:r>
            <a:endParaRPr sz="2400" b="1" dirty="0">
              <a:solidFill>
                <a:srgbClr val="2D3956"/>
              </a:solidFill>
              <a:latin typeface="Simplified Arabic" pitchFamily="18" charset="-78"/>
              <a:ea typeface="Tajawal ExtraBold"/>
              <a:cs typeface="Simplified Arabic" pitchFamily="18" charset="-78"/>
              <a:sym typeface="Tajawal ExtraBold"/>
            </a:endParaRPr>
          </a:p>
          <a:p>
            <a:pPr algn="r" rtl="1"/>
            <a:r>
              <a:rPr lang="ar-SA" sz="2400" b="1" dirty="0">
                <a:latin typeface="Simplified Arabic" pitchFamily="18" charset="-78"/>
                <a:cs typeface="Simplified Arabic" pitchFamily="18" charset="-78"/>
              </a:rPr>
              <a:t>مفهوم الأولوية.  </a:t>
            </a:r>
            <a:endParaRPr lang="en-US" sz="2400" b="1" dirty="0">
              <a:latin typeface="Simplified Arabic" pitchFamily="18" charset="-78"/>
              <a:cs typeface="Simplified Arabic" pitchFamily="18" charset="-78"/>
            </a:endParaRPr>
          </a:p>
          <a:p>
            <a:pPr algn="r" rtl="1"/>
            <a:r>
              <a:rPr lang="ar-SA" sz="2400" b="1" dirty="0">
                <a:latin typeface="Simplified Arabic" pitchFamily="18" charset="-78"/>
                <a:cs typeface="Simplified Arabic" pitchFamily="18" charset="-78"/>
              </a:rPr>
              <a:t>مستويات الأولوية التربوية.</a:t>
            </a:r>
            <a:endParaRPr lang="en-US" sz="2400" b="1" dirty="0">
              <a:latin typeface="Simplified Arabic" pitchFamily="18" charset="-78"/>
              <a:cs typeface="Simplified Arabic" pitchFamily="18" charset="-78"/>
            </a:endParaRPr>
          </a:p>
          <a:p>
            <a:pPr algn="r" rtl="1"/>
            <a:r>
              <a:rPr lang="ar-SA" sz="2400" b="1" dirty="0">
                <a:latin typeface="Simplified Arabic" pitchFamily="18" charset="-78"/>
                <a:cs typeface="Simplified Arabic" pitchFamily="18" charset="-78"/>
              </a:rPr>
              <a:t>أولويات التخطيط التربوي في العالم العربي </a:t>
            </a:r>
            <a:endParaRPr lang="en-US" sz="2400" b="1" dirty="0">
              <a:latin typeface="Simplified Arabic" pitchFamily="18" charset="-78"/>
              <a:cs typeface="Simplified Arabic" pitchFamily="18" charset="-78"/>
            </a:endParaRPr>
          </a:p>
          <a:p>
            <a:pPr algn="r" rtl="1"/>
            <a:r>
              <a:rPr lang="ar-SA" sz="2400" b="1" dirty="0">
                <a:latin typeface="Simplified Arabic" pitchFamily="18" charset="-78"/>
                <a:cs typeface="Simplified Arabic" pitchFamily="18" charset="-78"/>
              </a:rPr>
              <a:t>أولويات التخطيط على مستوى المدرسة</a:t>
            </a:r>
            <a:endParaRPr lang="en-US" sz="2400" b="1" dirty="0">
              <a:latin typeface="Simplified Arabic" pitchFamily="18" charset="-78"/>
              <a:cs typeface="Simplified Arabic" pitchFamily="18" charset="-78"/>
            </a:endParaRPr>
          </a:p>
          <a:p>
            <a:pPr algn="r" rtl="1"/>
            <a:r>
              <a:rPr lang="ar-SA" sz="2400" b="1" dirty="0">
                <a:latin typeface="Simplified Arabic" pitchFamily="18" charset="-78"/>
                <a:cs typeface="Simplified Arabic" pitchFamily="18" charset="-78"/>
              </a:rPr>
              <a:t>تجارب عالمية في أولويات التخطيط التربوي </a:t>
            </a:r>
            <a:endParaRPr lang="en-US" sz="2400" b="1" dirty="0">
              <a:latin typeface="Simplified Arabic" pitchFamily="18" charset="-78"/>
              <a:cs typeface="Simplified Arabic" pitchFamily="18" charset="-78"/>
            </a:endParaRPr>
          </a:p>
          <a:p>
            <a:pPr marL="0" marR="0" lvl="0" indent="0" algn="l" rtl="0">
              <a:spcBef>
                <a:spcPts val="0"/>
              </a:spcBef>
              <a:spcAft>
                <a:spcPts val="0"/>
              </a:spcAft>
              <a:buNone/>
            </a:pPr>
            <a:endParaRPr sz="1800" dirty="0">
              <a:solidFill>
                <a:srgbClr val="2D3956"/>
              </a:solidFill>
              <a:latin typeface="Tajawal ExtraBold"/>
              <a:ea typeface="Tajawal ExtraBold"/>
              <a:cs typeface="Tajawal ExtraBold"/>
              <a:sym typeface="Tajawal ExtraBold"/>
            </a:endParaRPr>
          </a:p>
        </p:txBody>
      </p:sp>
      <p:pic>
        <p:nvPicPr>
          <p:cNvPr id="178" name="Google Shape;178;p5"/>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79" name="Google Shape;179;p5"/>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180" name="Google Shape;180;p5"/>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71;p5"/>
          <p:cNvSpPr/>
          <p:nvPr/>
        </p:nvSpPr>
        <p:spPr>
          <a:xfrm>
            <a:off x="973394" y="2"/>
            <a:ext cx="11218607" cy="2726927"/>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5" name="مستطيل مستدير الزوايا 4"/>
          <p:cNvSpPr/>
          <p:nvPr/>
        </p:nvSpPr>
        <p:spPr>
          <a:xfrm>
            <a:off x="4741729" y="1558551"/>
            <a:ext cx="3681935" cy="579472"/>
          </a:xfrm>
          <a:prstGeom prst="roundRect">
            <a:avLst/>
          </a:prstGeom>
        </p:spPr>
        <p:style>
          <a:lnRef idx="0">
            <a:schemeClr val="accent5"/>
          </a:lnRef>
          <a:fillRef idx="3">
            <a:schemeClr val="accent5"/>
          </a:fillRef>
          <a:effectRef idx="3">
            <a:schemeClr val="accent5"/>
          </a:effectRef>
          <a:fontRef idx="minor">
            <a:schemeClr val="lt1"/>
          </a:fontRef>
        </p:style>
        <p:txBody>
          <a:bodyPr rtlCol="1" anchor="ctr"/>
          <a:lstStyle/>
          <a:p>
            <a:pPr algn="ctr"/>
            <a:r>
              <a:rPr lang="ar-EG" sz="3200" b="1" dirty="0">
                <a:solidFill>
                  <a:schemeClr val="tx2">
                    <a:lumMod val="95000"/>
                    <a:lumOff val="5000"/>
                  </a:schemeClr>
                </a:solidFill>
                <a:latin typeface="ae_AlMohanad" pitchFamily="18" charset="-78"/>
                <a:cs typeface="ae_AlMohanad" pitchFamily="18" charset="-78"/>
              </a:rPr>
              <a:t> ما هو ترتيب الاولويات</a:t>
            </a:r>
          </a:p>
        </p:txBody>
      </p:sp>
      <p:sp>
        <p:nvSpPr>
          <p:cNvPr id="6" name="Rectangle 3"/>
          <p:cNvSpPr txBox="1">
            <a:spLocks noRot="1" noChangeArrowheads="1"/>
          </p:cNvSpPr>
          <p:nvPr/>
        </p:nvSpPr>
        <p:spPr bwMode="auto">
          <a:xfrm>
            <a:off x="1199456" y="2726929"/>
            <a:ext cx="10724814" cy="25022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r" rtl="1" fontAlgn="base">
              <a:spcBef>
                <a:spcPct val="20000"/>
              </a:spcBef>
              <a:spcAft>
                <a:spcPct val="0"/>
              </a:spcAft>
              <a:buClr>
                <a:schemeClr val="hlink"/>
              </a:buClr>
              <a:buFont typeface="Wingdings" pitchFamily="2" charset="2"/>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r" rtl="1" fontAlgn="base">
              <a:spcBef>
                <a:spcPct val="20000"/>
              </a:spcBef>
              <a:spcAft>
                <a:spcPct val="0"/>
              </a:spcAft>
              <a:buChar char="–"/>
              <a:defRPr sz="2800">
                <a:solidFill>
                  <a:schemeClr val="tx1"/>
                </a:solidFill>
                <a:effectLst>
                  <a:outerShdw blurRad="38100" dist="38100" dir="2700000" algn="tl">
                    <a:srgbClr val="000000"/>
                  </a:outerShdw>
                </a:effectLst>
                <a:latin typeface="+mn-lt"/>
                <a:cs typeface="+mn-cs"/>
              </a:defRPr>
            </a:lvl2pPr>
            <a:lvl3pPr marL="1143000" indent="-228600" algn="r" rtl="1" fontAlgn="base">
              <a:spcBef>
                <a:spcPct val="20000"/>
              </a:spcBef>
              <a:spcAft>
                <a:spcPct val="0"/>
              </a:spcAft>
              <a:buClr>
                <a:schemeClr val="hlink"/>
              </a:buClr>
              <a:buFont typeface="Wingdings" pitchFamily="2" charset="2"/>
              <a:buChar char="§"/>
              <a:defRPr sz="2400">
                <a:solidFill>
                  <a:schemeClr val="tx1"/>
                </a:solidFill>
                <a:effectLst>
                  <a:outerShdw blurRad="38100" dist="38100" dir="2700000" algn="tl">
                    <a:srgbClr val="000000"/>
                  </a:outerShdw>
                </a:effectLst>
                <a:latin typeface="+mn-lt"/>
                <a:cs typeface="+mn-cs"/>
              </a:defRPr>
            </a:lvl3pPr>
            <a:lvl4pPr marL="1600200" indent="-228600" algn="r" rtl="1" fontAlgn="base">
              <a:spcBef>
                <a:spcPct val="20000"/>
              </a:spcBef>
              <a:spcAft>
                <a:spcPct val="0"/>
              </a:spcAft>
              <a:buChar char="–"/>
              <a:defRPr sz="2000">
                <a:solidFill>
                  <a:schemeClr val="tx1"/>
                </a:solidFill>
                <a:effectLst>
                  <a:outerShdw blurRad="38100" dist="38100" dir="2700000" algn="tl">
                    <a:srgbClr val="000000"/>
                  </a:outerShdw>
                </a:effectLst>
                <a:latin typeface="+mn-lt"/>
                <a:cs typeface="+mn-cs"/>
              </a:defRPr>
            </a:lvl4pPr>
            <a:lvl5pPr marL="2057400" indent="-228600" algn="r" rtl="1"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5pPr>
            <a:lvl6pPr marL="2514600" indent="-228600" algn="r" rtl="1"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6pPr>
            <a:lvl7pPr marL="2971800" indent="-228600" algn="r" rtl="1"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7pPr>
            <a:lvl8pPr marL="3429000" indent="-228600" algn="r" rtl="1"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8pPr>
            <a:lvl9pPr marL="3886200" indent="-228600" algn="r" rtl="1"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9pPr>
          </a:lstStyle>
          <a:p>
            <a:pPr marL="0" lvl="0" indent="0" algn="just">
              <a:lnSpc>
                <a:spcPct val="150000"/>
              </a:lnSpc>
              <a:buClr>
                <a:srgbClr val="FFCC00"/>
              </a:buClr>
              <a:buNone/>
              <a:defRPr/>
            </a:pPr>
            <a:r>
              <a:rPr lang="ar-EG" sz="3300" kern="0" dirty="0">
                <a:effectLst/>
                <a:latin typeface="ae_AlMohanad" pitchFamily="18" charset="-78"/>
                <a:cs typeface="ae_AlMohanad" pitchFamily="18" charset="-78"/>
              </a:rPr>
              <a:t>هي المهارة التي تساعدك على ترتيب احتياجاتك على حسب أهميتها مبتدأ بالأهم ثم المهم فالأقل أهمية، لمساعدتك على اتخاذ قرارتك وإنجاز مهامك بوقت أقل وبشكل أسرع.</a:t>
            </a:r>
            <a:endParaRPr kumimoji="0" lang="en-US" sz="3300" b="0" i="0" u="none" strike="noStrike" kern="0" cap="none" spc="0" normalizeH="0" baseline="0" noProof="0" dirty="0">
              <a:ln>
                <a:noFill/>
              </a:ln>
              <a:effectLst/>
              <a:uLnTx/>
              <a:uFillTx/>
              <a:latin typeface="ae_AlMohanad" pitchFamily="18" charset="-78"/>
              <a:cs typeface="ae_AlMohanad" pitchFamily="18" charset="-78"/>
            </a:endParaRPr>
          </a:p>
        </p:txBody>
      </p:sp>
      <p:pic>
        <p:nvPicPr>
          <p:cNvPr id="8" name="Google Shape;178;p5"/>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9" name="Google Shape;179;p5"/>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2887557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 calcmode="lin" valueType="num">
                                      <p:cBhvr additive="base">
                                        <p:cTn id="13"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p6"/>
          <p:cNvSpPr/>
          <p:nvPr/>
        </p:nvSpPr>
        <p:spPr>
          <a:xfrm>
            <a:off x="2626178" y="500900"/>
            <a:ext cx="9922203"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86" name="Google Shape;186;p6"/>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187"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8" name="Google Shape;188;p6"/>
          <p:cNvSpPr/>
          <p:nvPr/>
        </p:nvSpPr>
        <p:spPr>
          <a:xfrm>
            <a:off x="1181062" y="1285192"/>
            <a:ext cx="9345750"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9" name="Google Shape;189;p6"/>
          <p:cNvSpPr txBox="1"/>
          <p:nvPr/>
        </p:nvSpPr>
        <p:spPr>
          <a:xfrm>
            <a:off x="1675976" y="1834291"/>
            <a:ext cx="8417320" cy="3693278"/>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ar-SA" sz="2400" b="1" dirty="0">
                <a:solidFill>
                  <a:schemeClr val="tx1"/>
                </a:solidFill>
                <a:latin typeface="Simplified Arabic" pitchFamily="18" charset="-78"/>
                <a:ea typeface="Tajawal ExtraBold"/>
                <a:cs typeface="Simplified Arabic" pitchFamily="18" charset="-78"/>
                <a:sym typeface="Tajawal ExtraBold"/>
              </a:rPr>
              <a:t>المحاضرة الخامسة:  التقنيات الحديثة في التخطيط التربوي</a:t>
            </a:r>
          </a:p>
          <a:p>
            <a:pPr marL="342900" indent="-342900" algn="r" rtl="1">
              <a:buFont typeface="Arial" pitchFamily="34" charset="0"/>
              <a:buChar char="•"/>
            </a:pPr>
            <a:r>
              <a:rPr lang="ar-SA" sz="2400" b="1" dirty="0">
                <a:solidFill>
                  <a:schemeClr val="tx1"/>
                </a:solidFill>
                <a:latin typeface="Simplified Arabic" pitchFamily="18" charset="-78"/>
                <a:cs typeface="Simplified Arabic" pitchFamily="18" charset="-78"/>
              </a:rPr>
              <a:t>الخريطة التربوية والخريطة المدرسية ( مفهوم وأهداف ووظائف الخريطة التربوية ومتطلبات إعدادها.</a:t>
            </a:r>
            <a:endParaRPr lang="en-US" sz="2400" b="1" dirty="0">
              <a:solidFill>
                <a:schemeClr val="tx1"/>
              </a:solidFill>
              <a:latin typeface="Simplified Arabic" pitchFamily="18" charset="-78"/>
              <a:cs typeface="Simplified Arabic" pitchFamily="18" charset="-78"/>
            </a:endParaRPr>
          </a:p>
          <a:p>
            <a:pPr marL="342900" indent="-342900" algn="r" rtl="1">
              <a:buFont typeface="Arial" pitchFamily="34" charset="0"/>
              <a:buChar char="•"/>
            </a:pPr>
            <a:r>
              <a:rPr lang="ar-SA" sz="2400" b="1" dirty="0">
                <a:solidFill>
                  <a:schemeClr val="tx1"/>
                </a:solidFill>
                <a:latin typeface="Simplified Arabic" pitchFamily="18" charset="-78"/>
                <a:cs typeface="Simplified Arabic" pitchFamily="18" charset="-78"/>
              </a:rPr>
              <a:t>مراحل بناء الخريطة التربوية وأوجه المقارنة بين الخريطة التربوية والمدرسية</a:t>
            </a:r>
            <a:endParaRPr lang="en-US" sz="2400" b="1" dirty="0">
              <a:solidFill>
                <a:schemeClr val="tx1"/>
              </a:solidFill>
              <a:latin typeface="Simplified Arabic" pitchFamily="18" charset="-78"/>
              <a:cs typeface="Simplified Arabic" pitchFamily="18" charset="-78"/>
            </a:endParaRPr>
          </a:p>
          <a:p>
            <a:pPr marL="342900" indent="-342900" algn="r" rtl="1">
              <a:buFont typeface="Arial" pitchFamily="34" charset="0"/>
              <a:buChar char="•"/>
            </a:pPr>
            <a:r>
              <a:rPr lang="ar-SA" sz="2400" b="1" dirty="0">
                <a:solidFill>
                  <a:schemeClr val="tx1"/>
                </a:solidFill>
                <a:latin typeface="Simplified Arabic" pitchFamily="18" charset="-78"/>
                <a:cs typeface="Simplified Arabic" pitchFamily="18" charset="-78"/>
              </a:rPr>
              <a:t>نظام ادارة المعلومات التعليمية: ( مميزات نظم المعلومات الادارية في المؤسسات التربوية- أهمية نظم المعلومات الادارية - فوائد هذا النظام- مجالات توظيف إدارة نظام المعلومات</a:t>
            </a:r>
            <a:r>
              <a:rPr lang="en-US" sz="2400" b="1" dirty="0">
                <a:solidFill>
                  <a:schemeClr val="tx1"/>
                </a:solidFill>
                <a:latin typeface="Simplified Arabic" pitchFamily="18" charset="-78"/>
                <a:cs typeface="Simplified Arabic" pitchFamily="18" charset="-78"/>
              </a:rPr>
              <a:t> - </a:t>
            </a:r>
            <a:r>
              <a:rPr lang="ar-SA" sz="2400" b="1" dirty="0">
                <a:solidFill>
                  <a:schemeClr val="tx1"/>
                </a:solidFill>
                <a:latin typeface="Simplified Arabic" pitchFamily="18" charset="-78"/>
                <a:cs typeface="Simplified Arabic" pitchFamily="18" charset="-78"/>
              </a:rPr>
              <a:t>أهداف نظام إدارة المعلومات التربوية</a:t>
            </a:r>
            <a:r>
              <a:rPr lang="en-US" sz="2400" b="1" dirty="0">
                <a:solidFill>
                  <a:schemeClr val="tx1"/>
                </a:solidFill>
                <a:latin typeface="Simplified Arabic" pitchFamily="18" charset="-78"/>
                <a:cs typeface="Simplified Arabic" pitchFamily="18" charset="-78"/>
              </a:rPr>
              <a:t> - </a:t>
            </a:r>
            <a:r>
              <a:rPr lang="ar-SA" sz="2400" b="1" dirty="0">
                <a:solidFill>
                  <a:schemeClr val="tx1"/>
                </a:solidFill>
                <a:latin typeface="Simplified Arabic" pitchFamily="18" charset="-78"/>
                <a:cs typeface="Simplified Arabic" pitchFamily="18" charset="-78"/>
              </a:rPr>
              <a:t>اجراءات نظام إدارة المعلومات التربوية- مزايا نظام إدارة المعلومات التربوية</a:t>
            </a:r>
            <a:endParaRPr lang="en-US" sz="2400" b="1" dirty="0">
              <a:solidFill>
                <a:schemeClr val="tx1"/>
              </a:solidFill>
              <a:latin typeface="Simplified Arabic" pitchFamily="18" charset="-78"/>
              <a:cs typeface="Simplified Arabic" pitchFamily="18" charset="-78"/>
            </a:endParaRPr>
          </a:p>
          <a:p>
            <a:pPr marL="342900" indent="-342900" algn="r" rtl="1">
              <a:buFont typeface="Arial" pitchFamily="34" charset="0"/>
              <a:buChar char="•"/>
            </a:pPr>
            <a:r>
              <a:rPr lang="ar-SA" sz="2400" b="1" dirty="0">
                <a:solidFill>
                  <a:schemeClr val="tx1"/>
                </a:solidFill>
                <a:latin typeface="Simplified Arabic" pitchFamily="18" charset="-78"/>
                <a:cs typeface="Simplified Arabic" pitchFamily="18" charset="-78"/>
              </a:rPr>
              <a:t>امثلة للخرائط المدرسية</a:t>
            </a:r>
            <a:endParaRPr lang="en-US" sz="2400" b="1" dirty="0">
              <a:solidFill>
                <a:schemeClr val="tx1"/>
              </a:solidFill>
              <a:latin typeface="Simplified Arabic" pitchFamily="18" charset="-78"/>
              <a:cs typeface="Simplified Arabic" pitchFamily="18" charset="-78"/>
            </a:endParaRPr>
          </a:p>
          <a:p>
            <a:pPr marL="0" marR="0" lvl="0" indent="0" algn="r" rtl="0">
              <a:spcBef>
                <a:spcPts val="0"/>
              </a:spcBef>
              <a:spcAft>
                <a:spcPts val="0"/>
              </a:spcAft>
              <a:buNone/>
            </a:pPr>
            <a:endParaRPr sz="1800" dirty="0">
              <a:solidFill>
                <a:srgbClr val="2D3956"/>
              </a:solidFill>
              <a:latin typeface="Tajawal ExtraBold"/>
              <a:ea typeface="Tajawal ExtraBold"/>
              <a:cs typeface="Tajawal ExtraBold"/>
              <a:sym typeface="Tajawal ExtraBold"/>
            </a:endParaRPr>
          </a:p>
        </p:txBody>
      </p:sp>
      <p:pic>
        <p:nvPicPr>
          <p:cNvPr id="190"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91" name="Google Shape;191;p6"/>
          <p:cNvPicPr preferRelativeResize="0"/>
          <p:nvPr/>
        </p:nvPicPr>
        <p:blipFill rotWithShape="1">
          <a:blip r:embed="rId5">
            <a:alphaModFix/>
          </a:blip>
          <a:srcRect/>
          <a:stretch/>
        </p:blipFill>
        <p:spPr>
          <a:xfrm>
            <a:off x="9923145" y="6311380"/>
            <a:ext cx="1879649" cy="309233"/>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00428" y="573141"/>
            <a:ext cx="12011966" cy="4840556"/>
          </a:xfrm>
          <a:prstGeom prst="rect">
            <a:avLst/>
          </a:prstGeom>
        </p:spPr>
        <p:txBody>
          <a:bodyPr wrap="square">
            <a:spAutoFit/>
          </a:bodyPr>
          <a:lstStyle/>
          <a:p>
            <a:pPr algn="justLow" rtl="1">
              <a:lnSpc>
                <a:spcPct val="110000"/>
              </a:lnSpc>
            </a:pPr>
            <a:r>
              <a:rPr lang="ar-SA" sz="2550" b="1" dirty="0">
                <a:solidFill>
                  <a:srgbClr val="00B0F0"/>
                </a:solidFill>
                <a:effectLst>
                  <a:outerShdw blurRad="38100" dist="38100" dir="2700000" algn="tl">
                    <a:srgbClr val="000000">
                      <a:alpha val="43137"/>
                    </a:srgbClr>
                  </a:outerShdw>
                </a:effectLst>
              </a:rPr>
              <a:t>ملخص المحاضرة</a:t>
            </a:r>
            <a:endParaRPr lang="ar-EG" sz="2550" b="1" dirty="0">
              <a:solidFill>
                <a:srgbClr val="00B0F0"/>
              </a:solidFill>
              <a:effectLst>
                <a:outerShdw blurRad="38100" dist="38100" dir="2700000" algn="tl">
                  <a:srgbClr val="000000">
                    <a:alpha val="43137"/>
                  </a:srgbClr>
                </a:outerShdw>
              </a:effectLst>
            </a:endParaRPr>
          </a:p>
          <a:p>
            <a:pPr algn="justLow" rtl="1">
              <a:lnSpc>
                <a:spcPct val="110000"/>
              </a:lnSpc>
            </a:pPr>
            <a:r>
              <a:rPr lang="ar-SA" sz="2550" i="1" dirty="0">
                <a:solidFill>
                  <a:srgbClr val="00B050"/>
                </a:solidFill>
                <a:effectLst>
                  <a:outerShdw blurRad="38100" dist="38100" dir="2700000" algn="tl">
                    <a:srgbClr val="000000">
                      <a:alpha val="43137"/>
                    </a:srgbClr>
                  </a:outerShdw>
                </a:effectLst>
              </a:rPr>
              <a:t>سنتناول مفهوم الخريطة </a:t>
            </a:r>
            <a:r>
              <a:rPr lang="ar-EG" sz="2550" i="1" dirty="0">
                <a:solidFill>
                  <a:srgbClr val="00B050"/>
                </a:solidFill>
                <a:effectLst>
                  <a:outerShdw blurRad="38100" dist="38100" dir="2700000" algn="tl">
                    <a:srgbClr val="000000">
                      <a:alpha val="43137"/>
                    </a:srgbClr>
                  </a:outerShdw>
                </a:effectLst>
              </a:rPr>
              <a:t>:</a:t>
            </a:r>
          </a:p>
          <a:p>
            <a:pPr algn="justLow" rtl="1">
              <a:lnSpc>
                <a:spcPct val="110000"/>
              </a:lnSpc>
            </a:pPr>
            <a:r>
              <a:rPr lang="ar-EG" sz="2550" dirty="0">
                <a:solidFill>
                  <a:schemeClr val="tx1"/>
                </a:solidFill>
                <a:effectLst>
                  <a:outerShdw blurRad="38100" dist="38100" dir="2700000" algn="tl">
                    <a:srgbClr val="000000">
                      <a:alpha val="43137"/>
                    </a:srgbClr>
                  </a:outerShdw>
                </a:effectLst>
              </a:rPr>
              <a:t>* تعطي الخريطة التربوية صوره واضحة عن الواقع التعليمي في المنطقة أو الإقليم واحتياجاته المستقبلية ، وتوائم هذه الاحتياجات مع الإمكانات المتاحة.</a:t>
            </a:r>
          </a:p>
          <a:p>
            <a:pPr algn="justLow" rtl="1">
              <a:lnSpc>
                <a:spcPct val="110000"/>
              </a:lnSpc>
            </a:pPr>
            <a:r>
              <a:rPr lang="ar-EG" sz="2550" dirty="0">
                <a:solidFill>
                  <a:schemeClr val="tx1"/>
                </a:solidFill>
                <a:effectLst>
                  <a:outerShdw blurRad="38100" dist="38100" dir="2700000" algn="tl">
                    <a:srgbClr val="000000">
                      <a:alpha val="43137"/>
                    </a:srgbClr>
                  </a:outerShdw>
                </a:effectLst>
              </a:rPr>
              <a:t>* تؤكد الخريطة التربوية على مبدأ تكافؤ الفرص من خلال التوزيع العادل للخدمات التربوية بين مناطق وأقاليم الدولة.</a:t>
            </a:r>
          </a:p>
          <a:p>
            <a:pPr algn="justLow" rtl="1">
              <a:lnSpc>
                <a:spcPct val="110000"/>
              </a:lnSpc>
            </a:pPr>
            <a:r>
              <a:rPr lang="ar-EG" sz="2550" dirty="0">
                <a:solidFill>
                  <a:schemeClr val="tx1"/>
                </a:solidFill>
                <a:effectLst>
                  <a:outerShdw blurRad="38100" dist="38100" dir="2700000" algn="tl">
                    <a:srgbClr val="000000">
                      <a:alpha val="43137"/>
                    </a:srgbClr>
                  </a:outerShdw>
                </a:effectLst>
              </a:rPr>
              <a:t>* عادة ما تكون الخطط التربوية مركزية الإعداد و يقع تنفيذها على عاتق المسئولين عن التخطيط على المستوى المحلي، وربما اتضح أن هذه الخطط لا تحقق التطلعات والآمال المرغوبة، أو أنها غير قابله للتنفيذ على أرض الواقع، ونظرا لهذه المركزية فإن إدارة التخطيط على المستوى المحلي لا تستطيع اتخاذ الإجراءات المناسبة وتعديل مسار الخطة.</a:t>
            </a:r>
          </a:p>
          <a:p>
            <a:pPr algn="justLow" rtl="1">
              <a:lnSpc>
                <a:spcPct val="110000"/>
              </a:lnSpc>
            </a:pPr>
            <a:r>
              <a:rPr lang="ar-EG" sz="2550" dirty="0">
                <a:solidFill>
                  <a:schemeClr val="tx1"/>
                </a:solidFill>
                <a:effectLst>
                  <a:outerShdw blurRad="38100" dist="38100" dir="2700000" algn="tl">
                    <a:srgbClr val="000000">
                      <a:alpha val="43137"/>
                    </a:srgbClr>
                  </a:outerShdw>
                </a:effectLst>
              </a:rPr>
              <a:t>* تحقق الخريطة التربوية مبدأ المشاركة في اتخاذ القرارات.</a:t>
            </a:r>
          </a:p>
        </p:txBody>
      </p:sp>
    </p:spTree>
    <p:extLst>
      <p:ext uri="{BB962C8B-B14F-4D97-AF65-F5344CB8AC3E}">
        <p14:creationId xmlns:p14="http://schemas.microsoft.com/office/powerpoint/2010/main" val="3554295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00428" y="573141"/>
            <a:ext cx="12011966" cy="4801314"/>
          </a:xfrm>
          <a:prstGeom prst="rect">
            <a:avLst/>
          </a:prstGeom>
        </p:spPr>
        <p:txBody>
          <a:bodyPr wrap="square">
            <a:spAutoFit/>
          </a:bodyPr>
          <a:lstStyle/>
          <a:p>
            <a:pPr algn="justLow" rtl="1">
              <a:lnSpc>
                <a:spcPct val="150000"/>
              </a:lnSpc>
            </a:pPr>
            <a:r>
              <a:rPr lang="ar-SA" sz="2550" b="1" i="1" dirty="0">
                <a:solidFill>
                  <a:srgbClr val="00B050"/>
                </a:solidFill>
                <a:effectLst>
                  <a:outerShdw blurRad="38100" dist="38100" dir="2700000" algn="tl">
                    <a:srgbClr val="000000">
                      <a:alpha val="43137"/>
                    </a:srgbClr>
                  </a:outerShdw>
                </a:effectLst>
              </a:rPr>
              <a:t>كما سنتناول </a:t>
            </a:r>
            <a:r>
              <a:rPr lang="ar-EG" sz="2550" b="1" i="1" dirty="0">
                <a:solidFill>
                  <a:srgbClr val="00B050"/>
                </a:solidFill>
                <a:effectLst>
                  <a:outerShdw blurRad="38100" dist="38100" dir="2700000" algn="tl">
                    <a:srgbClr val="000000">
                      <a:alpha val="43137"/>
                    </a:srgbClr>
                  </a:outerShdw>
                </a:effectLst>
              </a:rPr>
              <a:t> أهداف الخريطة التربوية :</a:t>
            </a:r>
          </a:p>
          <a:p>
            <a:pPr algn="justLow" rtl="1">
              <a:lnSpc>
                <a:spcPct val="150000"/>
              </a:lnSpc>
            </a:pPr>
            <a:r>
              <a:rPr lang="ar-EG" sz="2550" dirty="0">
                <a:solidFill>
                  <a:schemeClr val="tx1"/>
                </a:solidFill>
                <a:effectLst>
                  <a:outerShdw blurRad="38100" dist="38100" dir="2700000" algn="tl">
                    <a:srgbClr val="000000">
                      <a:alpha val="43137"/>
                    </a:srgbClr>
                  </a:outerShdw>
                </a:effectLst>
              </a:rPr>
              <a:t>* تحقيق مبدأ تكافؤ الفرص في التربية والتعليم ،من خلال تحديد المواقع التي يتعين توفير الموارد والإمكانات بها أولاً على مستوى المناطق وثانياً داخل المنطقة نفسها بين المحافظات والمراكز بل وحتى بين الأحياء .</a:t>
            </a:r>
          </a:p>
          <a:p>
            <a:pPr algn="justLow" rtl="1">
              <a:lnSpc>
                <a:spcPct val="150000"/>
              </a:lnSpc>
            </a:pPr>
            <a:r>
              <a:rPr lang="ar-EG" sz="2550" dirty="0">
                <a:solidFill>
                  <a:schemeClr val="tx1"/>
                </a:solidFill>
                <a:effectLst>
                  <a:outerShdw blurRad="38100" dist="38100" dir="2700000" algn="tl">
                    <a:srgbClr val="000000">
                      <a:alpha val="43137"/>
                    </a:srgbClr>
                  </a:outerShdw>
                </a:effectLst>
              </a:rPr>
              <a:t>* تحقيق مبدأ المشاركة في إعداد وتنفيذ الخطط .</a:t>
            </a:r>
          </a:p>
          <a:p>
            <a:pPr algn="justLow" rtl="1">
              <a:lnSpc>
                <a:spcPct val="150000"/>
              </a:lnSpc>
            </a:pPr>
            <a:r>
              <a:rPr lang="ar-EG" sz="2550" dirty="0">
                <a:solidFill>
                  <a:schemeClr val="tx1"/>
                </a:solidFill>
                <a:effectLst>
                  <a:outerShdw blurRad="38100" dist="38100" dir="2700000" algn="tl">
                    <a:srgbClr val="000000">
                      <a:alpha val="43137"/>
                    </a:srgbClr>
                  </a:outerShdw>
                </a:effectLst>
              </a:rPr>
              <a:t>* استغلال الإمكانات التعليمية المتاحة الاستغلال الأمثل .</a:t>
            </a:r>
          </a:p>
          <a:p>
            <a:pPr algn="justLow" rtl="1">
              <a:lnSpc>
                <a:spcPct val="150000"/>
              </a:lnSpc>
            </a:pPr>
            <a:r>
              <a:rPr lang="ar-EG" sz="2550" dirty="0">
                <a:solidFill>
                  <a:schemeClr val="tx1"/>
                </a:solidFill>
                <a:effectLst>
                  <a:outerShdw blurRad="38100" dist="38100" dir="2700000" algn="tl">
                    <a:srgbClr val="000000">
                      <a:alpha val="43137"/>
                    </a:srgbClr>
                  </a:outerShdw>
                </a:effectLst>
              </a:rPr>
              <a:t>* وضع خطة واقعية للمنطقة أو الإقليم وضمان تنفيذها.</a:t>
            </a:r>
          </a:p>
          <a:p>
            <a:pPr algn="justLow" rtl="1">
              <a:lnSpc>
                <a:spcPct val="150000"/>
              </a:lnSpc>
            </a:pPr>
            <a:r>
              <a:rPr lang="ar-EG" sz="2550" dirty="0">
                <a:solidFill>
                  <a:schemeClr val="tx1"/>
                </a:solidFill>
                <a:effectLst>
                  <a:outerShdw blurRad="38100" dist="38100" dir="2700000" algn="tl">
                    <a:srgbClr val="000000">
                      <a:alpha val="43137"/>
                    </a:srgbClr>
                  </a:outerShdw>
                </a:effectLst>
              </a:rPr>
              <a:t>* توفير قاعدة بيانات معلوماتية أو إحصائية للمناطق يمكن الاستعانة بها عند إعداد خطة تربوية على مستوى الدولة وعند إعداد خطة تنموية شامله.</a:t>
            </a:r>
          </a:p>
        </p:txBody>
      </p:sp>
    </p:spTree>
    <p:extLst>
      <p:ext uri="{BB962C8B-B14F-4D97-AF65-F5344CB8AC3E}">
        <p14:creationId xmlns:p14="http://schemas.microsoft.com/office/powerpoint/2010/main" val="1323346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7"/>
          <p:cNvSpPr/>
          <p:nvPr/>
        </p:nvSpPr>
        <p:spPr>
          <a:xfrm>
            <a:off x="1133854" y="1397680"/>
            <a:ext cx="9210618" cy="4414561"/>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8" name="Google Shape;198;p7"/>
          <p:cNvSpPr/>
          <p:nvPr/>
        </p:nvSpPr>
        <p:spPr>
          <a:xfrm>
            <a:off x="1308298" y="1549486"/>
            <a:ext cx="9036174" cy="4524275"/>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ar-SA" sz="2400" b="1" dirty="0">
                <a:solidFill>
                  <a:schemeClr val="lt1"/>
                </a:solidFill>
                <a:latin typeface="Simplified Arabic" pitchFamily="18" charset="-78"/>
                <a:ea typeface="Calibri"/>
                <a:cs typeface="Simplified Arabic" pitchFamily="18" charset="-78"/>
                <a:sym typeface="Calibri"/>
              </a:rPr>
              <a:t>المحاضرة السادسة : التخطيط الاستراتيجي</a:t>
            </a:r>
          </a:p>
          <a:p>
            <a:pPr marL="342900" indent="-342900" algn="r" rtl="1">
              <a:buFont typeface="Arial" pitchFamily="34" charset="0"/>
              <a:buChar char="•"/>
            </a:pPr>
            <a:r>
              <a:rPr lang="ar-SA" sz="2400" dirty="0">
                <a:solidFill>
                  <a:schemeClr val="lt1"/>
                </a:solidFill>
                <a:latin typeface="Simplified Arabic" pitchFamily="18" charset="-78"/>
                <a:ea typeface="Calibri"/>
                <a:cs typeface="Simplified Arabic" pitchFamily="18" charset="-78"/>
                <a:sym typeface="Calibri"/>
              </a:rPr>
              <a:t> </a:t>
            </a:r>
            <a:r>
              <a:rPr lang="ar-SA" sz="2400" b="1" dirty="0">
                <a:solidFill>
                  <a:schemeClr val="bg1"/>
                </a:solidFill>
                <a:latin typeface="Simplified Arabic" pitchFamily="18" charset="-78"/>
                <a:cs typeface="Simplified Arabic" pitchFamily="18" charset="-78"/>
              </a:rPr>
              <a:t>الاستراتيجية – المعنى والمفهوم</a:t>
            </a:r>
            <a:endParaRPr lang="en-US" sz="2400" dirty="0">
              <a:solidFill>
                <a:schemeClr val="bg1"/>
              </a:solidFill>
              <a:latin typeface="Simplified Arabic" pitchFamily="18" charset="-78"/>
              <a:cs typeface="Simplified Arabic" pitchFamily="18" charset="-78"/>
            </a:endParaRPr>
          </a:p>
          <a:p>
            <a:pPr marL="342900" indent="-342900" algn="r" rtl="1">
              <a:buFont typeface="Arial" pitchFamily="34" charset="0"/>
              <a:buChar char="•"/>
            </a:pPr>
            <a:r>
              <a:rPr lang="ar-SA" sz="2400" b="1" dirty="0">
                <a:solidFill>
                  <a:schemeClr val="bg1"/>
                </a:solidFill>
                <a:latin typeface="Simplified Arabic" pitchFamily="18" charset="-78"/>
                <a:cs typeface="Simplified Arabic" pitchFamily="18" charset="-78"/>
              </a:rPr>
              <a:t>مفهوم التخطيط الاستراتيجي</a:t>
            </a:r>
            <a:endParaRPr lang="en-US" sz="2400" dirty="0">
              <a:solidFill>
                <a:schemeClr val="bg1"/>
              </a:solidFill>
              <a:latin typeface="Simplified Arabic" pitchFamily="18" charset="-78"/>
              <a:cs typeface="Simplified Arabic" pitchFamily="18" charset="-78"/>
            </a:endParaRPr>
          </a:p>
          <a:p>
            <a:pPr marL="342900" indent="-342900" algn="r" rtl="1">
              <a:buFont typeface="Arial" pitchFamily="34" charset="0"/>
              <a:buChar char="•"/>
            </a:pPr>
            <a:r>
              <a:rPr lang="ar-SA" sz="2400" b="1" dirty="0">
                <a:solidFill>
                  <a:schemeClr val="bg1"/>
                </a:solidFill>
                <a:latin typeface="Simplified Arabic" pitchFamily="18" charset="-78"/>
                <a:cs typeface="Simplified Arabic" pitchFamily="18" charset="-78"/>
              </a:rPr>
              <a:t>أهمية التخطيط الاستراتيجي</a:t>
            </a:r>
            <a:endParaRPr lang="en-US" sz="2400" dirty="0">
              <a:solidFill>
                <a:schemeClr val="bg1"/>
              </a:solidFill>
              <a:latin typeface="Simplified Arabic" pitchFamily="18" charset="-78"/>
              <a:cs typeface="Simplified Arabic" pitchFamily="18" charset="-78"/>
            </a:endParaRPr>
          </a:p>
          <a:p>
            <a:pPr marL="342900" indent="-342900" algn="r" rtl="1">
              <a:buFont typeface="Arial" pitchFamily="34" charset="0"/>
              <a:buChar char="•"/>
            </a:pPr>
            <a:r>
              <a:rPr lang="ar-SA" sz="2400" b="1" dirty="0">
                <a:solidFill>
                  <a:schemeClr val="bg1"/>
                </a:solidFill>
                <a:latin typeface="Simplified Arabic" pitchFamily="18" charset="-78"/>
                <a:cs typeface="Simplified Arabic" pitchFamily="18" charset="-78"/>
              </a:rPr>
              <a:t>أساليب التخطيط الاستراتيجي:</a:t>
            </a:r>
            <a:endParaRPr lang="en-US" sz="2400" dirty="0">
              <a:solidFill>
                <a:schemeClr val="bg1"/>
              </a:solidFill>
              <a:latin typeface="Simplified Arabic" pitchFamily="18" charset="-78"/>
              <a:cs typeface="Simplified Arabic" pitchFamily="18" charset="-78"/>
            </a:endParaRPr>
          </a:p>
          <a:p>
            <a:pPr marL="342900" indent="-342900" algn="r" rtl="1">
              <a:buFont typeface="Arial" pitchFamily="34" charset="0"/>
              <a:buChar char="•"/>
            </a:pPr>
            <a:r>
              <a:rPr lang="ar-SA" sz="2400" b="1" dirty="0">
                <a:solidFill>
                  <a:schemeClr val="bg1"/>
                </a:solidFill>
                <a:latin typeface="Simplified Arabic" pitchFamily="18" charset="-78"/>
                <a:cs typeface="Simplified Arabic" pitchFamily="18" charset="-78"/>
              </a:rPr>
              <a:t>متطلبات نجاح التخطيط الاستراتيجي</a:t>
            </a:r>
            <a:endParaRPr lang="en-US" sz="2400" dirty="0">
              <a:solidFill>
                <a:schemeClr val="bg1"/>
              </a:solidFill>
              <a:latin typeface="Simplified Arabic" pitchFamily="18" charset="-78"/>
              <a:cs typeface="Simplified Arabic" pitchFamily="18" charset="-78"/>
            </a:endParaRPr>
          </a:p>
          <a:p>
            <a:pPr marL="342900" indent="-342900" algn="r" rtl="1">
              <a:buFont typeface="Arial" pitchFamily="34" charset="0"/>
              <a:buChar char="•"/>
            </a:pPr>
            <a:r>
              <a:rPr lang="ar-SA" sz="2400" b="1" dirty="0">
                <a:solidFill>
                  <a:schemeClr val="bg1"/>
                </a:solidFill>
                <a:latin typeface="Simplified Arabic" pitchFamily="18" charset="-78"/>
                <a:cs typeface="Simplified Arabic" pitchFamily="18" charset="-78"/>
              </a:rPr>
              <a:t>فوائد التخطيط الاستراتيجي للمؤسسات </a:t>
            </a:r>
            <a:endParaRPr lang="en-US" sz="2400" dirty="0">
              <a:solidFill>
                <a:schemeClr val="bg1"/>
              </a:solidFill>
              <a:latin typeface="Simplified Arabic" pitchFamily="18" charset="-78"/>
              <a:cs typeface="Simplified Arabic" pitchFamily="18" charset="-78"/>
            </a:endParaRPr>
          </a:p>
          <a:p>
            <a:pPr marL="342900" indent="-342900" algn="r" rtl="1">
              <a:buFont typeface="Arial" pitchFamily="34" charset="0"/>
              <a:buChar char="•"/>
            </a:pPr>
            <a:r>
              <a:rPr lang="ar-SA" sz="2400" b="1" dirty="0">
                <a:solidFill>
                  <a:schemeClr val="bg1"/>
                </a:solidFill>
                <a:latin typeface="Simplified Arabic" pitchFamily="18" charset="-78"/>
                <a:cs typeface="Simplified Arabic" pitchFamily="18" charset="-78"/>
              </a:rPr>
              <a:t>أهم المهارات اللازمة للتخطيط الاستراتيجي</a:t>
            </a:r>
            <a:endParaRPr lang="en-US" sz="2400" dirty="0">
              <a:solidFill>
                <a:schemeClr val="bg1"/>
              </a:solidFill>
              <a:latin typeface="Simplified Arabic" pitchFamily="18" charset="-78"/>
              <a:cs typeface="Simplified Arabic" pitchFamily="18" charset="-78"/>
            </a:endParaRPr>
          </a:p>
          <a:p>
            <a:pPr marL="342900" indent="-342900" algn="r" rtl="1">
              <a:buFont typeface="Arial" pitchFamily="34" charset="0"/>
              <a:buChar char="•"/>
            </a:pPr>
            <a:r>
              <a:rPr lang="ar-SA" sz="2400" b="1" dirty="0">
                <a:solidFill>
                  <a:schemeClr val="bg1"/>
                </a:solidFill>
                <a:latin typeface="Simplified Arabic" pitchFamily="18" charset="-78"/>
                <a:cs typeface="Simplified Arabic" pitchFamily="18" charset="-78"/>
              </a:rPr>
              <a:t>مستويات الاستراتيجية</a:t>
            </a:r>
            <a:endParaRPr lang="en-US" sz="2400" dirty="0">
              <a:solidFill>
                <a:schemeClr val="bg1"/>
              </a:solidFill>
              <a:latin typeface="Simplified Arabic" pitchFamily="18" charset="-78"/>
              <a:cs typeface="Simplified Arabic" pitchFamily="18" charset="-78"/>
            </a:endParaRPr>
          </a:p>
          <a:p>
            <a:pPr marL="342900" indent="-342900" algn="r" rtl="1">
              <a:buFont typeface="Arial" pitchFamily="34" charset="0"/>
              <a:buChar char="•"/>
            </a:pPr>
            <a:r>
              <a:rPr lang="ar-SA" sz="2400" b="1" dirty="0">
                <a:solidFill>
                  <a:schemeClr val="bg1"/>
                </a:solidFill>
                <a:latin typeface="Simplified Arabic" pitchFamily="18" charset="-78"/>
                <a:cs typeface="Simplified Arabic" pitchFamily="18" charset="-78"/>
              </a:rPr>
              <a:t>معوقات التخطيط الاستراتيجي </a:t>
            </a:r>
            <a:endParaRPr lang="en-US" sz="2400" dirty="0">
              <a:solidFill>
                <a:schemeClr val="bg1"/>
              </a:solidFill>
              <a:latin typeface="Simplified Arabic" pitchFamily="18" charset="-78"/>
              <a:cs typeface="Simplified Arabic" pitchFamily="18" charset="-78"/>
            </a:endParaRPr>
          </a:p>
          <a:p>
            <a:pPr marL="342900" indent="-342900" algn="r" rtl="1">
              <a:buFont typeface="Arial" pitchFamily="34" charset="0"/>
              <a:buChar char="•"/>
            </a:pPr>
            <a:r>
              <a:rPr lang="ar-SA" sz="2400" b="1" dirty="0">
                <a:solidFill>
                  <a:schemeClr val="bg1"/>
                </a:solidFill>
                <a:latin typeface="Simplified Arabic" pitchFamily="18" charset="-78"/>
                <a:cs typeface="Simplified Arabic" pitchFamily="18" charset="-78"/>
              </a:rPr>
              <a:t>خطوات التخطيط الاستراتيجي</a:t>
            </a:r>
            <a:endParaRPr lang="en-US" sz="2400" dirty="0">
              <a:solidFill>
                <a:schemeClr val="bg1"/>
              </a:solidFill>
              <a:latin typeface="Simplified Arabic" pitchFamily="18" charset="-78"/>
              <a:cs typeface="Simplified Arabic" pitchFamily="18" charset="-78"/>
            </a:endParaRPr>
          </a:p>
          <a:p>
            <a:pPr marL="0" marR="0" lvl="0" indent="0" algn="l" rtl="0">
              <a:lnSpc>
                <a:spcPct val="120000"/>
              </a:lnSpc>
              <a:spcBef>
                <a:spcPts val="0"/>
              </a:spcBef>
              <a:spcAft>
                <a:spcPts val="0"/>
              </a:spcAft>
              <a:buNone/>
            </a:pPr>
            <a:endParaRPr sz="1600" dirty="0">
              <a:solidFill>
                <a:schemeClr val="lt1"/>
              </a:solidFill>
              <a:latin typeface="Calibri"/>
              <a:ea typeface="Calibri"/>
              <a:cs typeface="Calibri"/>
              <a:sym typeface="Calibri"/>
            </a:endParaRPr>
          </a:p>
        </p:txBody>
      </p:sp>
      <p:sp>
        <p:nvSpPr>
          <p:cNvPr id="204" name="Google Shape;204;p7"/>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05" name="Google Shape;205;p7"/>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206" name="Google Shape;206;p7"/>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207" name="Google Shape;207;p7"/>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208" name="Google Shape;208;p7"/>
          <p:cNvPicPr preferRelativeResize="0"/>
          <p:nvPr/>
        </p:nvPicPr>
        <p:blipFill rotWithShape="1">
          <a:blip r:embed="rId6">
            <a:alphaModFix/>
          </a:blip>
          <a:srcRect/>
          <a:stretch/>
        </p:blipFill>
        <p:spPr>
          <a:xfrm>
            <a:off x="9923145" y="6311380"/>
            <a:ext cx="1879649" cy="309233"/>
          </a:xfrm>
          <a:prstGeom prst="rect">
            <a:avLst/>
          </a:prstGeom>
          <a:noFill/>
          <a:ln>
            <a:noFill/>
          </a:ln>
        </p:spPr>
      </p:pic>
    </p:spTree>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0408" y="528145"/>
            <a:ext cx="12011966" cy="4739759"/>
          </a:xfrm>
          <a:prstGeom prst="rect">
            <a:avLst/>
          </a:prstGeom>
        </p:spPr>
        <p:txBody>
          <a:bodyPr wrap="square">
            <a:spAutoFit/>
          </a:bodyPr>
          <a:lstStyle/>
          <a:p>
            <a:pPr algn="justLow" rtl="1">
              <a:lnSpc>
                <a:spcPct val="150000"/>
              </a:lnSpc>
              <a:spcBef>
                <a:spcPts val="300"/>
              </a:spcBef>
              <a:spcAft>
                <a:spcPts val="300"/>
              </a:spcAft>
            </a:pPr>
            <a:r>
              <a:rPr lang="ar-SA" sz="3300" b="1" dirty="0">
                <a:solidFill>
                  <a:schemeClr val="tx1"/>
                </a:solidFill>
                <a:effectLst>
                  <a:outerShdw blurRad="38100" dist="38100" dir="2700000" algn="tl">
                    <a:srgbClr val="000000">
                      <a:alpha val="43137"/>
                    </a:srgbClr>
                  </a:outerShdw>
                </a:effectLst>
              </a:rPr>
              <a:t>ملخص المحاضرة </a:t>
            </a:r>
          </a:p>
          <a:p>
            <a:pPr algn="justLow" rtl="1">
              <a:lnSpc>
                <a:spcPct val="150000"/>
              </a:lnSpc>
              <a:spcBef>
                <a:spcPts val="300"/>
              </a:spcBef>
              <a:spcAft>
                <a:spcPts val="300"/>
              </a:spcAft>
            </a:pPr>
            <a:r>
              <a:rPr lang="ar-SA" sz="3300" dirty="0">
                <a:solidFill>
                  <a:schemeClr val="tx1"/>
                </a:solidFill>
              </a:rPr>
              <a:t>    تعددت مفاهيم التخطيط الاستراتيجي سواء في ميدان الإدارة بصفة عامة أو في ميدان الإدارة التعليمية بصفة خاصة، فهناك من ينظر إليه باعتباره عملية إدارية تهدف إلى تغيير وتحويل نظام العمل في المؤسسات بطريقة تحقق الكفاية والفاعلية، وهناك من يعتبر التخطيط الاستراتيجي مجرد فلسفة تحدد طريقة ومنهاج حل المشكلات الإدارية في النظم المختلفة.</a:t>
            </a:r>
          </a:p>
        </p:txBody>
      </p:sp>
    </p:spTree>
    <p:extLst>
      <p:ext uri="{BB962C8B-B14F-4D97-AF65-F5344CB8AC3E}">
        <p14:creationId xmlns:p14="http://schemas.microsoft.com/office/powerpoint/2010/main" val="1029784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0408" y="528145"/>
            <a:ext cx="12011966" cy="3560526"/>
          </a:xfrm>
          <a:prstGeom prst="rect">
            <a:avLst/>
          </a:prstGeom>
        </p:spPr>
        <p:txBody>
          <a:bodyPr wrap="square">
            <a:spAutoFit/>
          </a:bodyPr>
          <a:lstStyle/>
          <a:p>
            <a:pPr algn="justLow" rtl="1">
              <a:lnSpc>
                <a:spcPct val="150000"/>
              </a:lnSpc>
              <a:spcBef>
                <a:spcPts val="300"/>
              </a:spcBef>
              <a:spcAft>
                <a:spcPts val="300"/>
              </a:spcAft>
            </a:pPr>
            <a:endParaRPr lang="ar-SA" sz="2500" dirty="0">
              <a:solidFill>
                <a:schemeClr val="tx1"/>
              </a:solidFill>
            </a:endParaRPr>
          </a:p>
          <a:p>
            <a:pPr algn="justLow" rtl="1">
              <a:lnSpc>
                <a:spcPct val="150000"/>
              </a:lnSpc>
              <a:spcBef>
                <a:spcPts val="300"/>
              </a:spcBef>
              <a:spcAft>
                <a:spcPts val="300"/>
              </a:spcAft>
            </a:pPr>
            <a:r>
              <a:rPr lang="ar-SA" sz="2500" dirty="0">
                <a:solidFill>
                  <a:schemeClr val="tx1"/>
                </a:solidFill>
              </a:rPr>
              <a:t>عملية التخطيط: التخطيط الاستراتيجي عبارة عن عملية تبدأ بصياغة الأهداف فالاستراتيجيات والسياسات ثم الخطط لا سيما التفصيلية أو الإجرائية المؤدية إلى تنفيذ الاستراتيجية وبصورة يتحقق من خلالها الأهداف المرسومة. وبالتالي فإنه يمثل عملية يتبلور من خلالها وبتحديد مسبق نوع الجهد التخطيطي المطلوب وزمنه وآلية تنفيذه والجهة المنفذة وكيفية معالجة النتائج، مما يعني أنها عملية تسير على أسس واضحة، وفي نفس الوقت تتصف بالاستمرارية للسيطرة على التغيرات التي تطرأ في البيئة.</a:t>
            </a:r>
          </a:p>
        </p:txBody>
      </p:sp>
    </p:spTree>
    <p:extLst>
      <p:ext uri="{BB962C8B-B14F-4D97-AF65-F5344CB8AC3E}">
        <p14:creationId xmlns:p14="http://schemas.microsoft.com/office/powerpoint/2010/main" val="4064626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7"/>
          <p:cNvSpPr/>
          <p:nvPr/>
        </p:nvSpPr>
        <p:spPr>
          <a:xfrm>
            <a:off x="1133854" y="1397680"/>
            <a:ext cx="9210618" cy="4414561"/>
          </a:xfrm>
          <a:prstGeom prst="rect">
            <a:avLst/>
          </a:prstGeom>
          <a:solidFill>
            <a:srgbClr val="8E5A6D"/>
          </a:solidFill>
          <a:ln>
            <a:noFill/>
          </a:ln>
        </p:spPr>
        <p:txBody>
          <a:bodyPr spcFirstLastPara="1" wrap="square" lIns="91425" tIns="45700" rIns="91425" bIns="45700" anchor="ctr" anchorCtr="0">
            <a:noAutofit/>
          </a:bodyPr>
          <a:lstStyle/>
          <a:p>
            <a:pPr marL="0" marR="0" lvl="0" indent="0" algn="r" rtl="0">
              <a:spcBef>
                <a:spcPts val="0"/>
              </a:spcBef>
              <a:spcAft>
                <a:spcPts val="0"/>
              </a:spcAft>
              <a:buNone/>
            </a:pPr>
            <a:r>
              <a:rPr lang="ar-SA" sz="2800" b="1" dirty="0">
                <a:solidFill>
                  <a:schemeClr val="bg1"/>
                </a:solidFill>
                <a:latin typeface="Simplified Arabic" pitchFamily="18" charset="-78"/>
                <a:ea typeface="Calibri"/>
                <a:cs typeface="Simplified Arabic" pitchFamily="18" charset="-78"/>
                <a:sym typeface="Calibri"/>
              </a:rPr>
              <a:t>المحاضرة السابعة :  التخطيط الاستراتيجي التربوي :</a:t>
            </a:r>
          </a:p>
          <a:p>
            <a:pPr marL="457200" indent="-457200" algn="r" rtl="1">
              <a:buFont typeface="Arial" pitchFamily="34" charset="0"/>
              <a:buChar char="•"/>
            </a:pPr>
            <a:r>
              <a:rPr lang="ar-SA" sz="2800" b="1" dirty="0">
                <a:solidFill>
                  <a:schemeClr val="bg1"/>
                </a:solidFill>
                <a:latin typeface="Simplified Arabic" pitchFamily="18" charset="-78"/>
                <a:cs typeface="Simplified Arabic" pitchFamily="18" charset="-78"/>
              </a:rPr>
              <a:t>المفهوم</a:t>
            </a:r>
            <a:endParaRPr lang="en-US" sz="2800" b="1" dirty="0">
              <a:solidFill>
                <a:schemeClr val="bg1"/>
              </a:solidFill>
              <a:latin typeface="Simplified Arabic" pitchFamily="18" charset="-78"/>
              <a:cs typeface="Simplified Arabic" pitchFamily="18" charset="-78"/>
            </a:endParaRPr>
          </a:p>
          <a:p>
            <a:pPr marL="457200" indent="-457200" algn="r" rtl="1">
              <a:buFont typeface="Arial" pitchFamily="34" charset="0"/>
              <a:buChar char="•"/>
            </a:pPr>
            <a:r>
              <a:rPr lang="ar-SA" sz="2800" b="1" dirty="0">
                <a:solidFill>
                  <a:schemeClr val="bg1"/>
                </a:solidFill>
                <a:latin typeface="Simplified Arabic" pitchFamily="18" charset="-78"/>
                <a:cs typeface="Simplified Arabic" pitchFamily="18" charset="-78"/>
              </a:rPr>
              <a:t>مبادئ التخطيط التربوي الاستراتيجي</a:t>
            </a:r>
            <a:endParaRPr lang="en-US" sz="2800" b="1" dirty="0">
              <a:solidFill>
                <a:schemeClr val="bg1"/>
              </a:solidFill>
              <a:latin typeface="Simplified Arabic" pitchFamily="18" charset="-78"/>
              <a:cs typeface="Simplified Arabic" pitchFamily="18" charset="-78"/>
            </a:endParaRPr>
          </a:p>
          <a:p>
            <a:pPr marL="457200" indent="-457200" algn="r" rtl="1">
              <a:buFont typeface="Arial" pitchFamily="34" charset="0"/>
              <a:buChar char="•"/>
            </a:pPr>
            <a:r>
              <a:rPr lang="ar-SA" sz="2800" b="1" dirty="0">
                <a:solidFill>
                  <a:schemeClr val="bg1"/>
                </a:solidFill>
                <a:latin typeface="Simplified Arabic" pitchFamily="18" charset="-78"/>
                <a:cs typeface="Simplified Arabic" pitchFamily="18" charset="-78"/>
              </a:rPr>
              <a:t>متطلبات تطبيق التخطيط الاستراتيجي الناجح </a:t>
            </a:r>
            <a:endParaRPr lang="en-US" sz="2800" b="1" dirty="0">
              <a:solidFill>
                <a:schemeClr val="bg1"/>
              </a:solidFill>
              <a:latin typeface="Simplified Arabic" pitchFamily="18" charset="-78"/>
              <a:cs typeface="Simplified Arabic" pitchFamily="18" charset="-78"/>
            </a:endParaRPr>
          </a:p>
          <a:p>
            <a:pPr marL="457200" indent="-457200" algn="r" rtl="1">
              <a:buFont typeface="Arial" pitchFamily="34" charset="0"/>
              <a:buChar char="•"/>
            </a:pPr>
            <a:r>
              <a:rPr lang="ar-SA" sz="2800" b="1" dirty="0">
                <a:solidFill>
                  <a:schemeClr val="bg1"/>
                </a:solidFill>
                <a:latin typeface="Simplified Arabic" pitchFamily="18" charset="-78"/>
                <a:cs typeface="Simplified Arabic" pitchFamily="18" charset="-78"/>
              </a:rPr>
              <a:t>عناصر التخطيط الاستراتيجي التربوي</a:t>
            </a:r>
            <a:endParaRPr lang="en-US" sz="2800" b="1" dirty="0">
              <a:solidFill>
                <a:schemeClr val="bg1"/>
              </a:solidFill>
              <a:latin typeface="Simplified Arabic" pitchFamily="18" charset="-78"/>
              <a:cs typeface="Simplified Arabic" pitchFamily="18" charset="-78"/>
            </a:endParaRPr>
          </a:p>
          <a:p>
            <a:pPr marL="457200" indent="-457200" algn="r" rtl="1">
              <a:buFont typeface="Arial" pitchFamily="34" charset="0"/>
              <a:buChar char="•"/>
            </a:pPr>
            <a:r>
              <a:rPr lang="ar-SA" sz="2800" b="1" dirty="0">
                <a:solidFill>
                  <a:schemeClr val="bg1"/>
                </a:solidFill>
                <a:latin typeface="Simplified Arabic" pitchFamily="18" charset="-78"/>
                <a:cs typeface="Simplified Arabic" pitchFamily="18" charset="-78"/>
              </a:rPr>
              <a:t>خصائص التخطيط الاستراتيجي التربوي</a:t>
            </a:r>
            <a:endParaRPr lang="en-US" sz="2800" b="1" dirty="0">
              <a:solidFill>
                <a:schemeClr val="bg1"/>
              </a:solidFill>
              <a:latin typeface="Simplified Arabic" pitchFamily="18" charset="-78"/>
              <a:cs typeface="Simplified Arabic" pitchFamily="18" charset="-78"/>
            </a:endParaRPr>
          </a:p>
          <a:p>
            <a:pPr marL="457200" indent="-457200" algn="r" rtl="1">
              <a:buFont typeface="Arial" pitchFamily="34" charset="0"/>
              <a:buChar char="•"/>
            </a:pPr>
            <a:r>
              <a:rPr lang="ar-SA" sz="2800" b="1" dirty="0">
                <a:solidFill>
                  <a:schemeClr val="bg1"/>
                </a:solidFill>
                <a:latin typeface="Simplified Arabic" pitchFamily="18" charset="-78"/>
                <a:cs typeface="Simplified Arabic" pitchFamily="18" charset="-78"/>
              </a:rPr>
              <a:t>نماذج التخطيط الاستراتيجي التربوي </a:t>
            </a:r>
            <a:endParaRPr lang="en-US" sz="2800" b="1" dirty="0">
              <a:solidFill>
                <a:schemeClr val="bg1"/>
              </a:solidFill>
              <a:latin typeface="Simplified Arabic" pitchFamily="18" charset="-78"/>
              <a:cs typeface="Simplified Arabic" pitchFamily="18" charset="-78"/>
            </a:endParaRPr>
          </a:p>
          <a:p>
            <a:pPr marL="457200" indent="-457200" algn="r" rtl="1">
              <a:buFont typeface="Arial" pitchFamily="34" charset="0"/>
              <a:buChar char="•"/>
            </a:pPr>
            <a:r>
              <a:rPr lang="ar-SA" sz="2800" b="1" dirty="0">
                <a:solidFill>
                  <a:schemeClr val="bg1"/>
                </a:solidFill>
                <a:latin typeface="Simplified Arabic" pitchFamily="18" charset="-78"/>
                <a:cs typeface="Simplified Arabic" pitchFamily="18" charset="-78"/>
              </a:rPr>
              <a:t>متطلبات نجاح التخطيط الاستراتيجي للتعليم</a:t>
            </a:r>
            <a:endParaRPr lang="en-US" sz="2800" b="1" dirty="0">
              <a:solidFill>
                <a:schemeClr val="bg1"/>
              </a:solidFill>
              <a:latin typeface="Simplified Arabic" pitchFamily="18" charset="-78"/>
              <a:cs typeface="Simplified Arabic" pitchFamily="18" charset="-78"/>
            </a:endParaRPr>
          </a:p>
          <a:p>
            <a:pPr marL="457200" indent="-457200" algn="r" rtl="1">
              <a:buFont typeface="Arial" pitchFamily="34" charset="0"/>
              <a:buChar char="•"/>
            </a:pPr>
            <a:r>
              <a:rPr lang="ar-SA" sz="2800" b="1" dirty="0">
                <a:solidFill>
                  <a:schemeClr val="bg1"/>
                </a:solidFill>
                <a:latin typeface="Simplified Arabic" pitchFamily="18" charset="-78"/>
                <a:cs typeface="Simplified Arabic" pitchFamily="18" charset="-78"/>
              </a:rPr>
              <a:t>عمليات التخطيط الاستراتيجي التربوي</a:t>
            </a:r>
            <a:endParaRPr lang="en-US" sz="2800" b="1" dirty="0">
              <a:solidFill>
                <a:schemeClr val="bg1"/>
              </a:solidFill>
              <a:latin typeface="Simplified Arabic" pitchFamily="18" charset="-78"/>
              <a:cs typeface="Simplified Arabic" pitchFamily="18" charset="-78"/>
            </a:endParaRPr>
          </a:p>
          <a:p>
            <a:pPr marL="0" marR="0" lvl="0" indent="0" algn="ctr" rtl="0">
              <a:spcBef>
                <a:spcPts val="0"/>
              </a:spcBef>
              <a:spcAft>
                <a:spcPts val="0"/>
              </a:spcAft>
              <a:buNone/>
            </a:pPr>
            <a:endParaRPr lang="ar-SA" sz="1800" dirty="0">
              <a:solidFill>
                <a:schemeClr val="lt1"/>
              </a:solidFill>
              <a:latin typeface="Calibri"/>
              <a:ea typeface="Calibri"/>
              <a:cs typeface="Calibri"/>
              <a:sym typeface="Calibri"/>
            </a:endParaRPr>
          </a:p>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204" name="Google Shape;204;p7"/>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05" name="Google Shape;205;p7"/>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206" name="Google Shape;206;p7"/>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207" name="Google Shape;207;p7"/>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208" name="Google Shape;208;p7"/>
          <p:cNvPicPr preferRelativeResize="0"/>
          <p:nvPr/>
        </p:nvPicPr>
        <p:blipFill rotWithShape="1">
          <a:blip r:embed="rId6">
            <a:alphaModFix/>
          </a:blip>
          <a:srcRect/>
          <a:stretch/>
        </p:blipFill>
        <p:spPr>
          <a:xfrm>
            <a:off x="9923145" y="6311380"/>
            <a:ext cx="1879649" cy="309233"/>
          </a:xfrm>
          <a:prstGeom prst="rect">
            <a:avLst/>
          </a:prstGeom>
          <a:noFill/>
          <a:ln>
            <a:noFill/>
          </a:ln>
        </p:spPr>
      </p:pic>
    </p:spTree>
    <p:extLst>
      <p:ext uri="{BB962C8B-B14F-4D97-AF65-F5344CB8AC3E}">
        <p14:creationId xmlns:p14="http://schemas.microsoft.com/office/powerpoint/2010/main" val="3198498241"/>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0408" y="743453"/>
            <a:ext cx="12011966" cy="5489195"/>
          </a:xfrm>
          <a:prstGeom prst="rect">
            <a:avLst/>
          </a:prstGeom>
        </p:spPr>
        <p:txBody>
          <a:bodyPr wrap="square">
            <a:spAutoFit/>
          </a:bodyPr>
          <a:lstStyle/>
          <a:p>
            <a:pPr algn="justLow" rtl="1">
              <a:lnSpc>
                <a:spcPct val="150000"/>
              </a:lnSpc>
              <a:spcBef>
                <a:spcPts val="200"/>
              </a:spcBef>
              <a:spcAft>
                <a:spcPts val="200"/>
              </a:spcAft>
            </a:pPr>
            <a:r>
              <a:rPr lang="ar-SA" sz="3400" dirty="0"/>
              <a:t>   أصبح التخطيط الاستراتيجي في عصرنا الحالي ضرورة تفرض نفسها في جميع المجالات، لما له من نتائج إيجابية في تطوير عمل المؤسسات والرفع من مردوديتها وتجاوز العقبات التي تعترضها.  ويبقى التخطيط التربوي الاستراتيجي من أصعب عمليات التخطيط، ذلك لتعامله مع أحد الظواهر الإنسانية الأكثر تعقيدا وهي الظاهرة التربوية وما يرتبط بها. لأن هذه العملية تعنى بأعمق ما لدى الإنسان: ثقافته وتكوينه الفكري. لذلك على المتصدر لهذه العملية أن يكون على دراية شاملة وعميقة بكل ما يتعلق بها</a:t>
            </a:r>
            <a:r>
              <a:rPr lang="en-US" sz="3400" dirty="0"/>
              <a:t>.</a:t>
            </a:r>
          </a:p>
        </p:txBody>
      </p:sp>
    </p:spTree>
    <p:extLst>
      <p:ext uri="{BB962C8B-B14F-4D97-AF65-F5344CB8AC3E}">
        <p14:creationId xmlns:p14="http://schemas.microsoft.com/office/powerpoint/2010/main" val="4140737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0408" y="1428065"/>
            <a:ext cx="12011966" cy="4704365"/>
          </a:xfrm>
          <a:prstGeom prst="rect">
            <a:avLst/>
          </a:prstGeom>
        </p:spPr>
        <p:txBody>
          <a:bodyPr wrap="square">
            <a:spAutoFit/>
          </a:bodyPr>
          <a:lstStyle/>
          <a:p>
            <a:pPr algn="justLow" rtl="1">
              <a:lnSpc>
                <a:spcPct val="150000"/>
              </a:lnSpc>
              <a:spcBef>
                <a:spcPts val="200"/>
              </a:spcBef>
              <a:spcAft>
                <a:spcPts val="200"/>
              </a:spcAft>
            </a:pPr>
            <a:r>
              <a:rPr lang="ar-SA" sz="3400" dirty="0"/>
              <a:t>والتخطيط الاستراتيجي: “هو جهد منظم يهدف إلى اتخاذ قرارات أساسية وإجراءات تحدد ماهية المؤسسة، وماذا تفعل؟ ولماذا تفعل ذلك؟ من خلال التركيز نحو المستقبل ومنه فالتخطيط الاستراتيجي التربوي هو امتداد لمعنى التخطيط الاستراتيجي مع ربطه بالمجال التربوي. وبالتالي يعرف كونه: “العملية التي يتم من خلالها وضع استراتيجية بعيدة المدى لنظام التعليم أو المنظمة التعليمية، ووضع الخطط التي تضمن أقصى استخدام ممكن للموارد المتاحة حاليا لتحقيق الأهداف الاستراتيجية .</a:t>
            </a:r>
            <a:endParaRPr lang="en-US" sz="3400" dirty="0"/>
          </a:p>
        </p:txBody>
      </p:sp>
    </p:spTree>
    <p:extLst>
      <p:ext uri="{BB962C8B-B14F-4D97-AF65-F5344CB8AC3E}">
        <p14:creationId xmlns:p14="http://schemas.microsoft.com/office/powerpoint/2010/main" val="3570689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7"/>
          <p:cNvSpPr/>
          <p:nvPr/>
        </p:nvSpPr>
        <p:spPr>
          <a:xfrm>
            <a:off x="1487488" y="836712"/>
            <a:ext cx="9210618" cy="5114813"/>
          </a:xfrm>
          <a:prstGeom prst="rect">
            <a:avLst/>
          </a:prstGeom>
          <a:solidFill>
            <a:srgbClr val="8E5A6D"/>
          </a:solidFill>
          <a:ln>
            <a:noFill/>
          </a:ln>
        </p:spPr>
        <p:txBody>
          <a:bodyPr spcFirstLastPara="1" wrap="square" lIns="91425" tIns="45700" rIns="91425" bIns="45700" anchor="ctr" anchorCtr="0">
            <a:noAutofit/>
          </a:bodyPr>
          <a:lstStyle/>
          <a:p>
            <a:pPr marL="0" marR="0" lvl="0" indent="0" algn="r" rtl="0">
              <a:spcBef>
                <a:spcPts val="0"/>
              </a:spcBef>
              <a:spcAft>
                <a:spcPts val="0"/>
              </a:spcAft>
              <a:buNone/>
            </a:pPr>
            <a:r>
              <a:rPr lang="ar-SA" sz="2200" b="1" dirty="0">
                <a:solidFill>
                  <a:schemeClr val="bg1"/>
                </a:solidFill>
                <a:latin typeface="Simplified Arabic" pitchFamily="18" charset="-78"/>
                <a:ea typeface="Calibri"/>
                <a:cs typeface="Simplified Arabic" pitchFamily="18" charset="-78"/>
                <a:sym typeface="Calibri"/>
              </a:rPr>
              <a:t>المحاضرة الثامنة</a:t>
            </a:r>
            <a:r>
              <a:rPr lang="ar-EG" sz="2200" b="1" dirty="0">
                <a:solidFill>
                  <a:schemeClr val="bg1"/>
                </a:solidFill>
                <a:latin typeface="Simplified Arabic" pitchFamily="18" charset="-78"/>
                <a:ea typeface="Calibri"/>
                <a:cs typeface="Simplified Arabic" pitchFamily="18" charset="-78"/>
                <a:sym typeface="Calibri"/>
              </a:rPr>
              <a:t> </a:t>
            </a:r>
            <a:r>
              <a:rPr lang="ar-SA" sz="2200" b="1" dirty="0">
                <a:solidFill>
                  <a:schemeClr val="bg1"/>
                </a:solidFill>
                <a:latin typeface="Simplified Arabic" pitchFamily="18" charset="-78"/>
                <a:ea typeface="Calibri"/>
                <a:cs typeface="Simplified Arabic" pitchFamily="18" charset="-78"/>
                <a:sym typeface="Calibri"/>
              </a:rPr>
              <a:t>: خطوات التخطيط الاستراتيجي ومعوقاته </a:t>
            </a:r>
          </a:p>
          <a:p>
            <a:pPr marL="342900" indent="-342900" algn="r" rtl="1">
              <a:buFont typeface="Arial" pitchFamily="34" charset="0"/>
              <a:buChar char="•"/>
            </a:pPr>
            <a:r>
              <a:rPr lang="ar-SA" sz="2200" b="1" dirty="0">
                <a:solidFill>
                  <a:schemeClr val="bg1"/>
                </a:solidFill>
                <a:latin typeface="Simplified Arabic" pitchFamily="18" charset="-78"/>
                <a:cs typeface="Simplified Arabic" pitchFamily="18" charset="-78"/>
              </a:rPr>
              <a:t>التمهيد للتخطيط الاستراتيجي</a:t>
            </a:r>
            <a:endParaRPr lang="en-US" sz="2200" b="1" dirty="0">
              <a:solidFill>
                <a:schemeClr val="bg1"/>
              </a:solidFill>
              <a:latin typeface="Simplified Arabic" pitchFamily="18" charset="-78"/>
              <a:cs typeface="Simplified Arabic" pitchFamily="18" charset="-78"/>
            </a:endParaRPr>
          </a:p>
          <a:p>
            <a:pPr marL="342900" indent="-342900" algn="r" rtl="1">
              <a:buFont typeface="Arial" pitchFamily="34" charset="0"/>
              <a:buChar char="•"/>
            </a:pPr>
            <a:r>
              <a:rPr lang="ar-SA" sz="2200" b="1" dirty="0">
                <a:solidFill>
                  <a:schemeClr val="bg1"/>
                </a:solidFill>
                <a:latin typeface="Simplified Arabic" pitchFamily="18" charset="-78"/>
                <a:cs typeface="Simplified Arabic" pitchFamily="18" charset="-78"/>
              </a:rPr>
              <a:t> التخطيط للتخطيط الاستراتيجي</a:t>
            </a:r>
            <a:endParaRPr lang="en-US" sz="2200" b="1" dirty="0">
              <a:solidFill>
                <a:schemeClr val="bg1"/>
              </a:solidFill>
              <a:latin typeface="Simplified Arabic" pitchFamily="18" charset="-78"/>
              <a:cs typeface="Simplified Arabic" pitchFamily="18" charset="-78"/>
            </a:endParaRPr>
          </a:p>
          <a:p>
            <a:pPr marL="342900" indent="-342900" algn="r" rtl="1">
              <a:buFont typeface="Arial" pitchFamily="34" charset="0"/>
              <a:buChar char="•"/>
            </a:pPr>
            <a:r>
              <a:rPr lang="ar-SA" sz="2200" b="1" dirty="0">
                <a:solidFill>
                  <a:schemeClr val="bg1"/>
                </a:solidFill>
                <a:latin typeface="Simplified Arabic" pitchFamily="18" charset="-78"/>
                <a:cs typeface="Simplified Arabic" pitchFamily="18" charset="-78"/>
              </a:rPr>
              <a:t> التحليل الاستراتيجي</a:t>
            </a:r>
            <a:endParaRPr lang="en-US" sz="2200" b="1" dirty="0">
              <a:solidFill>
                <a:schemeClr val="bg1"/>
              </a:solidFill>
              <a:latin typeface="Simplified Arabic" pitchFamily="18" charset="-78"/>
              <a:cs typeface="Simplified Arabic" pitchFamily="18" charset="-78"/>
            </a:endParaRPr>
          </a:p>
          <a:p>
            <a:pPr marL="342900" indent="-342900" algn="r" rtl="1">
              <a:buFont typeface="Arial" pitchFamily="34" charset="0"/>
              <a:buChar char="•"/>
            </a:pPr>
            <a:r>
              <a:rPr lang="ar-SA" sz="2200" b="1" dirty="0">
                <a:solidFill>
                  <a:schemeClr val="bg1"/>
                </a:solidFill>
                <a:latin typeface="Simplified Arabic" pitchFamily="18" charset="-78"/>
                <a:cs typeface="Simplified Arabic" pitchFamily="18" charset="-78"/>
              </a:rPr>
              <a:t> تحديد الاستراتيجية</a:t>
            </a:r>
            <a:endParaRPr lang="en-US" sz="2200" b="1" dirty="0">
              <a:solidFill>
                <a:schemeClr val="bg1"/>
              </a:solidFill>
              <a:latin typeface="Simplified Arabic" pitchFamily="18" charset="-78"/>
              <a:cs typeface="Simplified Arabic" pitchFamily="18" charset="-78"/>
            </a:endParaRPr>
          </a:p>
          <a:p>
            <a:pPr marL="342900" indent="-342900" algn="r" rtl="1">
              <a:buFont typeface="Arial" pitchFamily="34" charset="0"/>
              <a:buChar char="•"/>
            </a:pPr>
            <a:r>
              <a:rPr lang="ar-SA" sz="2200" b="1" dirty="0">
                <a:solidFill>
                  <a:schemeClr val="bg1"/>
                </a:solidFill>
                <a:latin typeface="Simplified Arabic" pitchFamily="18" charset="-78"/>
                <a:cs typeface="Simplified Arabic" pitchFamily="18" charset="-78"/>
              </a:rPr>
              <a:t> تحديد التوجهات المستقبلية </a:t>
            </a:r>
            <a:endParaRPr lang="en-US" sz="2200" b="1" dirty="0">
              <a:solidFill>
                <a:schemeClr val="bg1"/>
              </a:solidFill>
              <a:latin typeface="Simplified Arabic" pitchFamily="18" charset="-78"/>
              <a:cs typeface="Simplified Arabic" pitchFamily="18" charset="-78"/>
            </a:endParaRPr>
          </a:p>
          <a:p>
            <a:pPr marL="808038" indent="-342900" algn="r" rtl="1">
              <a:buFont typeface="Wingdings" pitchFamily="2" charset="2"/>
              <a:buChar char="v"/>
            </a:pPr>
            <a:r>
              <a:rPr lang="ar-SA" sz="2200" b="1" dirty="0">
                <a:solidFill>
                  <a:schemeClr val="bg1"/>
                </a:solidFill>
                <a:latin typeface="Simplified Arabic" pitchFamily="18" charset="-78"/>
                <a:cs typeface="Simplified Arabic" pitchFamily="18" charset="-78"/>
              </a:rPr>
              <a:t>أولا: بلورة الرؤية</a:t>
            </a:r>
            <a:endParaRPr lang="en-US" sz="2200" b="1" dirty="0">
              <a:solidFill>
                <a:schemeClr val="bg1"/>
              </a:solidFill>
              <a:latin typeface="Simplified Arabic" pitchFamily="18" charset="-78"/>
              <a:cs typeface="Simplified Arabic" pitchFamily="18" charset="-78"/>
            </a:endParaRPr>
          </a:p>
          <a:p>
            <a:pPr marL="808038" indent="-342900" algn="r" rtl="1">
              <a:buFont typeface="Wingdings" pitchFamily="2" charset="2"/>
              <a:buChar char="v"/>
            </a:pPr>
            <a:r>
              <a:rPr lang="ar-SA" sz="2200" b="1" dirty="0">
                <a:solidFill>
                  <a:schemeClr val="bg1"/>
                </a:solidFill>
                <a:latin typeface="Simplified Arabic" pitchFamily="18" charset="-78"/>
                <a:cs typeface="Simplified Arabic" pitchFamily="18" charset="-78"/>
              </a:rPr>
              <a:t>ثانيا: تشكيل الرسالة </a:t>
            </a:r>
            <a:endParaRPr lang="en-US" sz="2200" b="1" dirty="0">
              <a:solidFill>
                <a:schemeClr val="bg1"/>
              </a:solidFill>
              <a:latin typeface="Simplified Arabic" pitchFamily="18" charset="-78"/>
              <a:cs typeface="Simplified Arabic" pitchFamily="18" charset="-78"/>
            </a:endParaRPr>
          </a:p>
          <a:p>
            <a:pPr marL="808038" indent="-342900" algn="r" rtl="1">
              <a:buFont typeface="Wingdings" pitchFamily="2" charset="2"/>
              <a:buChar char="v"/>
            </a:pPr>
            <a:r>
              <a:rPr lang="ar-SA" sz="2200" b="1" dirty="0">
                <a:solidFill>
                  <a:schemeClr val="bg1"/>
                </a:solidFill>
                <a:latin typeface="Simplified Arabic" pitchFamily="18" charset="-78"/>
                <a:cs typeface="Simplified Arabic" pitchFamily="18" charset="-78"/>
              </a:rPr>
              <a:t>ثالثا: تحديد القيم</a:t>
            </a:r>
            <a:endParaRPr lang="en-US" sz="2200" b="1" dirty="0">
              <a:solidFill>
                <a:schemeClr val="bg1"/>
              </a:solidFill>
              <a:latin typeface="Simplified Arabic" pitchFamily="18" charset="-78"/>
              <a:cs typeface="Simplified Arabic" pitchFamily="18" charset="-78"/>
            </a:endParaRPr>
          </a:p>
          <a:p>
            <a:pPr marL="342900" indent="-342900" algn="r" rtl="1">
              <a:buFont typeface="Arial" pitchFamily="34" charset="0"/>
              <a:buChar char="•"/>
            </a:pPr>
            <a:r>
              <a:rPr lang="ar-SA" sz="2200" b="1" dirty="0">
                <a:solidFill>
                  <a:schemeClr val="bg1"/>
                </a:solidFill>
                <a:latin typeface="Simplified Arabic" pitchFamily="18" charset="-78"/>
                <a:cs typeface="Simplified Arabic" pitchFamily="18" charset="-78"/>
              </a:rPr>
              <a:t> وضع الأهداف الاستراتيجية</a:t>
            </a:r>
            <a:endParaRPr lang="en-US" sz="2200" b="1" dirty="0">
              <a:solidFill>
                <a:schemeClr val="bg1"/>
              </a:solidFill>
              <a:latin typeface="Simplified Arabic" pitchFamily="18" charset="-78"/>
              <a:cs typeface="Simplified Arabic" pitchFamily="18" charset="-78"/>
            </a:endParaRPr>
          </a:p>
          <a:p>
            <a:pPr marL="342900" indent="-342900" algn="r" rtl="1">
              <a:buFont typeface="Arial" pitchFamily="34" charset="0"/>
              <a:buChar char="•"/>
            </a:pPr>
            <a:r>
              <a:rPr lang="ar-SA" sz="2200" b="1" dirty="0">
                <a:solidFill>
                  <a:schemeClr val="bg1"/>
                </a:solidFill>
                <a:latin typeface="Simplified Arabic" pitchFamily="18" charset="-78"/>
                <a:cs typeface="Simplified Arabic" pitchFamily="18" charset="-78"/>
              </a:rPr>
              <a:t> وضع الخطط التفصيلية</a:t>
            </a:r>
            <a:endParaRPr lang="en-US" sz="2200" b="1" dirty="0">
              <a:solidFill>
                <a:schemeClr val="bg1"/>
              </a:solidFill>
              <a:latin typeface="Simplified Arabic" pitchFamily="18" charset="-78"/>
              <a:cs typeface="Simplified Arabic" pitchFamily="18" charset="-78"/>
            </a:endParaRPr>
          </a:p>
          <a:p>
            <a:pPr marL="342900" indent="-342900" algn="r" rtl="1">
              <a:buFont typeface="Arial" pitchFamily="34" charset="0"/>
              <a:buChar char="•"/>
            </a:pPr>
            <a:r>
              <a:rPr lang="ar-SA" sz="2200" b="1" dirty="0">
                <a:solidFill>
                  <a:schemeClr val="bg1"/>
                </a:solidFill>
                <a:latin typeface="Simplified Arabic" pitchFamily="18" charset="-78"/>
                <a:cs typeface="Simplified Arabic" pitchFamily="18" charset="-78"/>
              </a:rPr>
              <a:t> إقرار الخطة</a:t>
            </a:r>
            <a:endParaRPr lang="en-US" sz="2200" b="1" dirty="0">
              <a:solidFill>
                <a:schemeClr val="bg1"/>
              </a:solidFill>
              <a:latin typeface="Simplified Arabic" pitchFamily="18" charset="-78"/>
              <a:cs typeface="Simplified Arabic" pitchFamily="18" charset="-78"/>
            </a:endParaRPr>
          </a:p>
          <a:p>
            <a:pPr marL="342900" indent="-342900" algn="r" rtl="1">
              <a:buFont typeface="Arial" pitchFamily="34" charset="0"/>
              <a:buChar char="•"/>
            </a:pPr>
            <a:r>
              <a:rPr lang="ar-SA" sz="2200" b="1" dirty="0">
                <a:solidFill>
                  <a:schemeClr val="bg1"/>
                </a:solidFill>
                <a:latin typeface="Simplified Arabic" pitchFamily="18" charset="-78"/>
                <a:cs typeface="Simplified Arabic" pitchFamily="18" charset="-78"/>
              </a:rPr>
              <a:t>تطبيق الخطة الاستراتيجية التعليمية</a:t>
            </a:r>
            <a:endParaRPr lang="en-US" sz="2200" b="1" dirty="0">
              <a:solidFill>
                <a:schemeClr val="bg1"/>
              </a:solidFill>
              <a:latin typeface="Simplified Arabic" pitchFamily="18" charset="-78"/>
              <a:cs typeface="Simplified Arabic" pitchFamily="18" charset="-78"/>
            </a:endParaRPr>
          </a:p>
          <a:p>
            <a:pPr marL="342900" indent="-342900" algn="r" rtl="1">
              <a:buFont typeface="Arial" pitchFamily="34" charset="0"/>
              <a:buChar char="•"/>
            </a:pPr>
            <a:r>
              <a:rPr lang="ar-SA" sz="2200" b="1" dirty="0">
                <a:solidFill>
                  <a:schemeClr val="bg1"/>
                </a:solidFill>
                <a:latin typeface="Simplified Arabic" pitchFamily="18" charset="-78"/>
                <a:cs typeface="Simplified Arabic" pitchFamily="18" charset="-78"/>
              </a:rPr>
              <a:t>التوجيه والرقابة والتقويم </a:t>
            </a:r>
            <a:endParaRPr lang="en-US" sz="2200" b="1" dirty="0">
              <a:solidFill>
                <a:schemeClr val="bg1"/>
              </a:solidFill>
              <a:latin typeface="Simplified Arabic" pitchFamily="18" charset="-78"/>
              <a:cs typeface="Simplified Arabic" pitchFamily="18" charset="-78"/>
            </a:endParaRPr>
          </a:p>
        </p:txBody>
      </p:sp>
      <p:sp>
        <p:nvSpPr>
          <p:cNvPr id="204" name="Google Shape;204;p7"/>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05" name="Google Shape;205;p7"/>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206" name="Google Shape;206;p7"/>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207" name="Google Shape;207;p7"/>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208" name="Google Shape;208;p7"/>
          <p:cNvPicPr preferRelativeResize="0"/>
          <p:nvPr/>
        </p:nvPicPr>
        <p:blipFill rotWithShape="1">
          <a:blip r:embed="rId6">
            <a:alphaModFix/>
          </a:blip>
          <a:srcRect/>
          <a:stretch/>
        </p:blipFill>
        <p:spPr>
          <a:xfrm>
            <a:off x="9923145" y="6311380"/>
            <a:ext cx="1879649" cy="309233"/>
          </a:xfrm>
          <a:prstGeom prst="rect">
            <a:avLst/>
          </a:prstGeom>
          <a:noFill/>
          <a:ln>
            <a:noFill/>
          </a:ln>
        </p:spPr>
      </p:pic>
    </p:spTree>
    <p:extLst>
      <p:ext uri="{BB962C8B-B14F-4D97-AF65-F5344CB8AC3E}">
        <p14:creationId xmlns:p14="http://schemas.microsoft.com/office/powerpoint/2010/main" val="1245835450"/>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0408" y="731782"/>
            <a:ext cx="12011966" cy="5540491"/>
          </a:xfrm>
          <a:prstGeom prst="rect">
            <a:avLst/>
          </a:prstGeom>
        </p:spPr>
        <p:txBody>
          <a:bodyPr wrap="square">
            <a:spAutoFit/>
          </a:bodyPr>
          <a:lstStyle/>
          <a:p>
            <a:pPr algn="justLow" rtl="1">
              <a:lnSpc>
                <a:spcPct val="150000"/>
              </a:lnSpc>
              <a:spcBef>
                <a:spcPts val="200"/>
              </a:spcBef>
              <a:spcAft>
                <a:spcPts val="200"/>
              </a:spcAft>
            </a:pPr>
            <a:r>
              <a:rPr lang="ar-SA" sz="3400" dirty="0"/>
              <a:t>الملخص:</a:t>
            </a:r>
          </a:p>
          <a:p>
            <a:pPr algn="justLow" rtl="1">
              <a:lnSpc>
                <a:spcPct val="150000"/>
              </a:lnSpc>
              <a:spcBef>
                <a:spcPts val="200"/>
              </a:spcBef>
              <a:spcAft>
                <a:spcPts val="200"/>
              </a:spcAft>
            </a:pPr>
            <a:r>
              <a:rPr lang="ar-SA" sz="3400" dirty="0"/>
              <a:t>عند تطوير خطة استراتيجية، تريد جمع أكبر قدر ممكن من المعلومات. بالإضافة إلى البحث في العوامل الخارجية التي تؤثر على </a:t>
            </a:r>
            <a:r>
              <a:rPr lang="ar-EG" sz="3400" dirty="0"/>
              <a:t>العملية التعليمية</a:t>
            </a:r>
            <a:r>
              <a:rPr lang="ar-SA" sz="3400" dirty="0"/>
              <a:t>، </a:t>
            </a:r>
            <a:r>
              <a:rPr lang="ar-EG" sz="3400" dirty="0"/>
              <a:t>وتساعد الخطة في انه</a:t>
            </a:r>
            <a:r>
              <a:rPr lang="ar-SA" sz="3400" dirty="0"/>
              <a:t> يمكنك أن تطلب من هؤلاء المتخصصين رؤيتهم حول الوضع الحالي </a:t>
            </a:r>
            <a:r>
              <a:rPr lang="ar-EG" sz="3400" dirty="0"/>
              <a:t>للمؤسسة</a:t>
            </a:r>
            <a:r>
              <a:rPr lang="ar-SA" sz="3400" dirty="0"/>
              <a:t>، بما في ذلك ما يتم أداءه بشكل جيد وقد يحتاج إلى تحسين. ويمكنهم أيضًا المساعدة في عملية البحث من خلال تحديد المنافسين المحتملين أو الاتجاهات</a:t>
            </a:r>
            <a:r>
              <a:rPr lang="en-US" sz="3400" dirty="0"/>
              <a:t> </a:t>
            </a:r>
            <a:r>
              <a:rPr lang="ar-SA" sz="3400" dirty="0"/>
              <a:t>أو سلوكيات </a:t>
            </a:r>
            <a:r>
              <a:rPr lang="ar-EG" sz="3400" dirty="0"/>
              <a:t>المجتمع الخارجي</a:t>
            </a:r>
            <a:r>
              <a:rPr lang="ar-SA" sz="3400" dirty="0"/>
              <a:t> الأخرى التي يجب مراقبتها. </a:t>
            </a:r>
            <a:endParaRPr lang="en-US" sz="3400" dirty="0"/>
          </a:p>
        </p:txBody>
      </p:sp>
    </p:spTree>
    <p:extLst>
      <p:ext uri="{BB962C8B-B14F-4D97-AF65-F5344CB8AC3E}">
        <p14:creationId xmlns:p14="http://schemas.microsoft.com/office/powerpoint/2010/main" val="3309078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204" name="Google Shape;204;p7"/>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05" name="Google Shape;205;p7"/>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206" name="Google Shape;206;p7"/>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207" name="Google Shape;207;p7"/>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208" name="Google Shape;208;p7"/>
          <p:cNvPicPr preferRelativeResize="0"/>
          <p:nvPr/>
        </p:nvPicPr>
        <p:blipFill rotWithShape="1">
          <a:blip r:embed="rId6">
            <a:alphaModFix/>
          </a:blip>
          <a:srcRect/>
          <a:stretch/>
        </p:blipFill>
        <p:spPr>
          <a:xfrm>
            <a:off x="9923145" y="6311380"/>
            <a:ext cx="1879649" cy="309233"/>
          </a:xfrm>
          <a:prstGeom prst="rect">
            <a:avLst/>
          </a:prstGeom>
          <a:noFill/>
          <a:ln>
            <a:noFill/>
          </a:ln>
        </p:spPr>
      </p:pic>
      <p:graphicFrame>
        <p:nvGraphicFramePr>
          <p:cNvPr id="2" name="رسم تخطيطي 1"/>
          <p:cNvGraphicFramePr/>
          <p:nvPr>
            <p:extLst>
              <p:ext uri="{D42A27DB-BD31-4B8C-83A1-F6EECF244321}">
                <p14:modId xmlns:p14="http://schemas.microsoft.com/office/powerpoint/2010/main" val="3411958852"/>
              </p:ext>
            </p:extLst>
          </p:nvPr>
        </p:nvGraphicFramePr>
        <p:xfrm>
          <a:off x="2447778" y="1740178"/>
          <a:ext cx="7486290" cy="430373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3" name="مستطيل مستدير الزوايا 2"/>
          <p:cNvSpPr/>
          <p:nvPr/>
        </p:nvSpPr>
        <p:spPr>
          <a:xfrm>
            <a:off x="2474891" y="908721"/>
            <a:ext cx="7290196" cy="72007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ar-EG" sz="2800" b="1" dirty="0">
                <a:solidFill>
                  <a:srgbClr val="FF0000"/>
                </a:solidFill>
                <a:effectLst>
                  <a:outerShdw blurRad="38100" dist="38100" dir="2700000" algn="tl">
                    <a:srgbClr val="000000">
                      <a:alpha val="43137"/>
                    </a:srgbClr>
                  </a:outerShdw>
                </a:effectLst>
                <a:latin typeface="Calibri"/>
                <a:ea typeface="Calibri"/>
                <a:sym typeface="Calibri"/>
              </a:rPr>
              <a:t>المحاضرة </a:t>
            </a:r>
            <a:r>
              <a:rPr lang="ar-SA" sz="2800" b="1" dirty="0">
                <a:solidFill>
                  <a:srgbClr val="FF0000"/>
                </a:solidFill>
                <a:effectLst>
                  <a:outerShdw blurRad="38100" dist="38100" dir="2700000" algn="tl">
                    <a:srgbClr val="000000">
                      <a:alpha val="43137"/>
                    </a:srgbClr>
                  </a:outerShdw>
                </a:effectLst>
                <a:latin typeface="Calibri"/>
                <a:ea typeface="Calibri"/>
                <a:sym typeface="Calibri"/>
              </a:rPr>
              <a:t>التاسعة</a:t>
            </a:r>
            <a:r>
              <a:rPr lang="ar-EG" sz="2800" b="1" dirty="0">
                <a:solidFill>
                  <a:srgbClr val="FF0000"/>
                </a:solidFill>
                <a:effectLst>
                  <a:outerShdw blurRad="38100" dist="38100" dir="2700000" algn="tl">
                    <a:srgbClr val="000000">
                      <a:alpha val="43137"/>
                    </a:srgbClr>
                  </a:outerShdw>
                </a:effectLst>
                <a:latin typeface="Calibri"/>
                <a:ea typeface="Calibri"/>
                <a:sym typeface="Calibri"/>
              </a:rPr>
              <a:t> : </a:t>
            </a:r>
            <a:r>
              <a:rPr lang="ar-SA" sz="2800" b="1" dirty="0">
                <a:solidFill>
                  <a:srgbClr val="FF0000"/>
                </a:solidFill>
                <a:effectLst>
                  <a:outerShdw blurRad="38100" dist="38100" dir="2700000" algn="tl">
                    <a:srgbClr val="000000">
                      <a:alpha val="43137"/>
                    </a:srgbClr>
                  </a:outerShdw>
                </a:effectLst>
                <a:latin typeface="Calibri"/>
                <a:ea typeface="Calibri"/>
                <a:sym typeface="Calibri"/>
              </a:rPr>
              <a:t>الخطط الاستراتيجية </a:t>
            </a:r>
            <a:r>
              <a:rPr lang="ar-SA" sz="2800" b="1" dirty="0">
                <a:solidFill>
                  <a:srgbClr val="FF0000"/>
                </a:solidFill>
                <a:effectLst>
                  <a:outerShdw blurRad="38100" dist="38100" dir="2700000" algn="tl">
                    <a:srgbClr val="000000">
                      <a:alpha val="43137"/>
                    </a:srgbClr>
                  </a:outerShdw>
                </a:effectLst>
                <a:latin typeface="Simplified Arabic" pitchFamily="18" charset="-78"/>
                <a:ea typeface="Calibri"/>
                <a:sym typeface="Calibri"/>
              </a:rPr>
              <a:t>التربوية والمدرسية</a:t>
            </a:r>
          </a:p>
        </p:txBody>
      </p:sp>
    </p:spTree>
    <p:extLst>
      <p:ext uri="{BB962C8B-B14F-4D97-AF65-F5344CB8AC3E}">
        <p14:creationId xmlns:p14="http://schemas.microsoft.com/office/powerpoint/2010/main" val="846344291"/>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204" name="Google Shape;204;p7"/>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05" name="Google Shape;205;p7"/>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206" name="Google Shape;206;p7"/>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207" name="Google Shape;207;p7"/>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208" name="Google Shape;208;p7"/>
          <p:cNvPicPr preferRelativeResize="0"/>
          <p:nvPr/>
        </p:nvPicPr>
        <p:blipFill rotWithShape="1">
          <a:blip r:embed="rId6">
            <a:alphaModFix/>
          </a:blip>
          <a:srcRect/>
          <a:stretch/>
        </p:blipFill>
        <p:spPr>
          <a:xfrm>
            <a:off x="9923145" y="6311380"/>
            <a:ext cx="1879649" cy="309233"/>
          </a:xfrm>
          <a:prstGeom prst="rect">
            <a:avLst/>
          </a:prstGeom>
          <a:noFill/>
          <a:ln>
            <a:noFill/>
          </a:ln>
        </p:spPr>
      </p:pic>
      <p:graphicFrame>
        <p:nvGraphicFramePr>
          <p:cNvPr id="2" name="رسم تخطيطي 1"/>
          <p:cNvGraphicFramePr/>
          <p:nvPr>
            <p:extLst>
              <p:ext uri="{D42A27DB-BD31-4B8C-83A1-F6EECF244321}">
                <p14:modId xmlns:p14="http://schemas.microsoft.com/office/powerpoint/2010/main" val="1482359469"/>
              </p:ext>
            </p:extLst>
          </p:nvPr>
        </p:nvGraphicFramePr>
        <p:xfrm>
          <a:off x="2447778" y="1740178"/>
          <a:ext cx="7486290" cy="430373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3" name="مستطيل مستدير الزوايا 2"/>
          <p:cNvSpPr/>
          <p:nvPr/>
        </p:nvSpPr>
        <p:spPr>
          <a:xfrm>
            <a:off x="4007768" y="908721"/>
            <a:ext cx="4320480" cy="72007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ar-EG" sz="2800" b="1" dirty="0">
                <a:solidFill>
                  <a:srgbClr val="FF0000"/>
                </a:solidFill>
                <a:effectLst>
                  <a:outerShdw blurRad="38100" dist="38100" dir="2700000" algn="tl">
                    <a:srgbClr val="000000">
                      <a:alpha val="43137"/>
                    </a:srgbClr>
                  </a:outerShdw>
                </a:effectLst>
                <a:latin typeface="Calibri"/>
                <a:ea typeface="Calibri"/>
                <a:sym typeface="Calibri"/>
              </a:rPr>
              <a:t>عناصر الخطة التشغيلية المدرسية</a:t>
            </a:r>
            <a:endParaRPr lang="ar-SA" sz="2800" b="1" dirty="0">
              <a:solidFill>
                <a:srgbClr val="FF0000"/>
              </a:solidFill>
              <a:effectLst>
                <a:outerShdw blurRad="38100" dist="38100" dir="2700000" algn="tl">
                  <a:srgbClr val="000000">
                    <a:alpha val="43137"/>
                  </a:srgbClr>
                </a:outerShdw>
              </a:effectLst>
              <a:latin typeface="Simplified Arabic" pitchFamily="18" charset="-78"/>
              <a:ea typeface="Calibri"/>
              <a:sym typeface="Calibri"/>
            </a:endParaRPr>
          </a:p>
        </p:txBody>
      </p:sp>
    </p:spTree>
    <p:extLst>
      <p:ext uri="{BB962C8B-B14F-4D97-AF65-F5344CB8AC3E}">
        <p14:creationId xmlns:p14="http://schemas.microsoft.com/office/powerpoint/2010/main" val="135021862"/>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204" name="Google Shape;204;p7"/>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05" name="Google Shape;205;p7"/>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206" name="Google Shape;206;p7"/>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207" name="Google Shape;207;p7"/>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208" name="Google Shape;208;p7"/>
          <p:cNvPicPr preferRelativeResize="0"/>
          <p:nvPr/>
        </p:nvPicPr>
        <p:blipFill rotWithShape="1">
          <a:blip r:embed="rId6">
            <a:alphaModFix/>
          </a:blip>
          <a:srcRect/>
          <a:stretch/>
        </p:blipFill>
        <p:spPr>
          <a:xfrm>
            <a:off x="9923145" y="6311380"/>
            <a:ext cx="1879649" cy="309233"/>
          </a:xfrm>
          <a:prstGeom prst="rect">
            <a:avLst/>
          </a:prstGeom>
          <a:noFill/>
          <a:ln>
            <a:noFill/>
          </a:ln>
        </p:spPr>
      </p:pic>
      <p:graphicFrame>
        <p:nvGraphicFramePr>
          <p:cNvPr id="2" name="رسم تخطيطي 1"/>
          <p:cNvGraphicFramePr/>
          <p:nvPr>
            <p:extLst>
              <p:ext uri="{D42A27DB-BD31-4B8C-83A1-F6EECF244321}">
                <p14:modId xmlns:p14="http://schemas.microsoft.com/office/powerpoint/2010/main" val="1379732985"/>
              </p:ext>
            </p:extLst>
          </p:nvPr>
        </p:nvGraphicFramePr>
        <p:xfrm>
          <a:off x="2447778" y="1740178"/>
          <a:ext cx="7486290" cy="430373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3" name="مستطيل مستدير الزوايا 2"/>
          <p:cNvSpPr/>
          <p:nvPr/>
        </p:nvSpPr>
        <p:spPr>
          <a:xfrm>
            <a:off x="4007768" y="908721"/>
            <a:ext cx="4320480" cy="72007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ar-EG" sz="2800" b="1" dirty="0">
                <a:solidFill>
                  <a:srgbClr val="FF0000"/>
                </a:solidFill>
                <a:effectLst>
                  <a:outerShdw blurRad="38100" dist="38100" dir="2700000" algn="tl">
                    <a:srgbClr val="000000">
                      <a:alpha val="43137"/>
                    </a:srgbClr>
                  </a:outerShdw>
                </a:effectLst>
                <a:latin typeface="Calibri"/>
                <a:ea typeface="Calibri"/>
                <a:sym typeface="Calibri"/>
              </a:rPr>
              <a:t>أمثلة لخطة تنفيذية</a:t>
            </a:r>
            <a:endParaRPr lang="ar-SA" sz="2800" b="1" dirty="0">
              <a:solidFill>
                <a:srgbClr val="FF0000"/>
              </a:solidFill>
              <a:effectLst>
                <a:outerShdw blurRad="38100" dist="38100" dir="2700000" algn="tl">
                  <a:srgbClr val="000000">
                    <a:alpha val="43137"/>
                  </a:srgbClr>
                </a:outerShdw>
              </a:effectLst>
              <a:latin typeface="Simplified Arabic" pitchFamily="18" charset="-78"/>
              <a:ea typeface="Calibri"/>
              <a:sym typeface="Calibri"/>
            </a:endParaRPr>
          </a:p>
        </p:txBody>
      </p:sp>
    </p:spTree>
    <p:extLst>
      <p:ext uri="{BB962C8B-B14F-4D97-AF65-F5344CB8AC3E}">
        <p14:creationId xmlns:p14="http://schemas.microsoft.com/office/powerpoint/2010/main" val="2190654850"/>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7"/>
          <p:cNvSpPr/>
          <p:nvPr/>
        </p:nvSpPr>
        <p:spPr>
          <a:xfrm>
            <a:off x="4074300" y="1362115"/>
            <a:ext cx="6264696" cy="4414561"/>
          </a:xfrm>
          <a:prstGeom prst="rect">
            <a:avLst/>
          </a:prstGeom>
          <a:solidFill>
            <a:srgbClr val="8E5A6D"/>
          </a:solidFill>
          <a:ln>
            <a:noFill/>
          </a:ln>
        </p:spPr>
        <p:txBody>
          <a:bodyPr spcFirstLastPara="1" wrap="square" lIns="91425" tIns="45700" rIns="91425" bIns="45700" anchor="ctr" anchorCtr="0">
            <a:noAutofit/>
          </a:bodyPr>
          <a:lstStyle/>
          <a:p>
            <a:pPr marL="0" marR="0" lvl="0" indent="0" algn="r" rtl="0">
              <a:spcBef>
                <a:spcPts val="0"/>
              </a:spcBef>
              <a:spcAft>
                <a:spcPts val="0"/>
              </a:spcAft>
              <a:buNone/>
            </a:pPr>
            <a:r>
              <a:rPr lang="ar-SA" sz="2400" b="1" dirty="0">
                <a:solidFill>
                  <a:schemeClr val="bg1"/>
                </a:solidFill>
                <a:latin typeface="Simplified Arabic" pitchFamily="18" charset="-78"/>
                <a:ea typeface="Calibri"/>
                <a:cs typeface="Simplified Arabic" pitchFamily="18" charset="-78"/>
                <a:sym typeface="Calibri"/>
              </a:rPr>
              <a:t>المحاضرة العاشرة:  التخطيط والتنمية المستدامة</a:t>
            </a:r>
          </a:p>
          <a:p>
            <a:pPr marL="0" marR="0" lvl="0" indent="0" algn="r" rtl="0">
              <a:spcBef>
                <a:spcPts val="0"/>
              </a:spcBef>
              <a:spcAft>
                <a:spcPts val="0"/>
              </a:spcAft>
              <a:buNone/>
            </a:pPr>
            <a:endParaRPr sz="1800" dirty="0">
              <a:solidFill>
                <a:schemeClr val="lt1"/>
              </a:solidFill>
              <a:latin typeface="Calibri"/>
              <a:ea typeface="Calibri"/>
              <a:cs typeface="Calibri"/>
              <a:sym typeface="Calibri"/>
            </a:endParaRPr>
          </a:p>
        </p:txBody>
      </p:sp>
      <p:sp>
        <p:nvSpPr>
          <p:cNvPr id="204" name="Google Shape;204;p7"/>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05" name="Google Shape;205;p7"/>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206" name="Google Shape;206;p7"/>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207" name="Google Shape;207;p7"/>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208" name="Google Shape;208;p7"/>
          <p:cNvPicPr preferRelativeResize="0"/>
          <p:nvPr/>
        </p:nvPicPr>
        <p:blipFill rotWithShape="1">
          <a:blip r:embed="rId6">
            <a:alphaModFix/>
          </a:blip>
          <a:srcRect/>
          <a:stretch/>
        </p:blipFill>
        <p:spPr>
          <a:xfrm>
            <a:off x="9923145" y="6311380"/>
            <a:ext cx="1879649" cy="309233"/>
          </a:xfrm>
          <a:prstGeom prst="rect">
            <a:avLst/>
          </a:prstGeom>
          <a:noFill/>
          <a:ln>
            <a:noFill/>
          </a:ln>
        </p:spPr>
      </p:pic>
      <p:graphicFrame>
        <p:nvGraphicFramePr>
          <p:cNvPr id="2" name="جدول 1"/>
          <p:cNvGraphicFramePr>
            <a:graphicFrameLocks noGrp="1"/>
          </p:cNvGraphicFramePr>
          <p:nvPr>
            <p:extLst>
              <p:ext uri="{D42A27DB-BD31-4B8C-83A1-F6EECF244321}">
                <p14:modId xmlns:p14="http://schemas.microsoft.com/office/powerpoint/2010/main" val="3130070485"/>
              </p:ext>
            </p:extLst>
          </p:nvPr>
        </p:nvGraphicFramePr>
        <p:xfrm>
          <a:off x="838200" y="1428065"/>
          <a:ext cx="4537720" cy="4526735"/>
        </p:xfrm>
        <a:graphic>
          <a:graphicData uri="http://schemas.openxmlformats.org/drawingml/2006/table">
            <a:tbl>
              <a:tblPr>
                <a:tableStyleId>{5C22544A-7EE6-4342-B048-85BDC9FD1C3A}</a:tableStyleId>
              </a:tblPr>
              <a:tblGrid>
                <a:gridCol w="4537720">
                  <a:extLst>
                    <a:ext uri="{9D8B030D-6E8A-4147-A177-3AD203B41FA5}">
                      <a16:colId xmlns:a16="http://schemas.microsoft.com/office/drawing/2014/main" val="20000"/>
                    </a:ext>
                  </a:extLst>
                </a:gridCol>
              </a:tblGrid>
              <a:tr h="4526735">
                <a:tc>
                  <a:txBody>
                    <a:bodyPr/>
                    <a:lstStyle/>
                    <a:p>
                      <a:pPr algn="r" rtl="1">
                        <a:lnSpc>
                          <a:spcPct val="115000"/>
                        </a:lnSpc>
                        <a:spcAft>
                          <a:spcPts val="1000"/>
                        </a:spcAft>
                      </a:pPr>
                      <a:r>
                        <a:rPr lang="ar-SA" sz="2400" dirty="0">
                          <a:effectLst/>
                          <a:latin typeface="Simplified Arabic" pitchFamily="18" charset="-78"/>
                          <a:cs typeface="Simplified Arabic" pitchFamily="18" charset="-78"/>
                        </a:rPr>
                        <a:t>أولاً: التطور التاريخي للتنمية المستدامة.</a:t>
                      </a:r>
                      <a:endParaRPr lang="en-US" sz="2400" dirty="0">
                        <a:effectLst/>
                        <a:latin typeface="Simplified Arabic" pitchFamily="18" charset="-78"/>
                        <a:cs typeface="Simplified Arabic" pitchFamily="18" charset="-78"/>
                      </a:endParaRPr>
                    </a:p>
                    <a:p>
                      <a:pPr algn="r" rtl="1">
                        <a:lnSpc>
                          <a:spcPct val="115000"/>
                        </a:lnSpc>
                        <a:spcAft>
                          <a:spcPts val="1000"/>
                        </a:spcAft>
                      </a:pPr>
                      <a:r>
                        <a:rPr lang="ar-SA" sz="2400" dirty="0">
                          <a:effectLst/>
                          <a:latin typeface="Simplified Arabic" pitchFamily="18" charset="-78"/>
                          <a:cs typeface="Simplified Arabic" pitchFamily="18" charset="-78"/>
                        </a:rPr>
                        <a:t>ثانياً: مفهوم التنمية المستدامة.</a:t>
                      </a:r>
                      <a:endParaRPr lang="en-US" sz="2400" dirty="0">
                        <a:effectLst/>
                        <a:latin typeface="Simplified Arabic" pitchFamily="18" charset="-78"/>
                        <a:cs typeface="Simplified Arabic" pitchFamily="18" charset="-78"/>
                      </a:endParaRPr>
                    </a:p>
                    <a:p>
                      <a:pPr algn="r" rtl="1">
                        <a:lnSpc>
                          <a:spcPct val="115000"/>
                        </a:lnSpc>
                        <a:spcAft>
                          <a:spcPts val="1000"/>
                        </a:spcAft>
                      </a:pPr>
                      <a:r>
                        <a:rPr lang="ar-SA" sz="2400" dirty="0">
                          <a:effectLst/>
                          <a:latin typeface="Simplified Arabic" pitchFamily="18" charset="-78"/>
                          <a:cs typeface="Simplified Arabic" pitchFamily="18" charset="-78"/>
                        </a:rPr>
                        <a:t>ثالثاً: أبعاد التنمية المستدامة.</a:t>
                      </a:r>
                      <a:endParaRPr lang="en-US" sz="2400" dirty="0">
                        <a:effectLst/>
                        <a:latin typeface="Simplified Arabic" pitchFamily="18" charset="-78"/>
                        <a:cs typeface="Simplified Arabic" pitchFamily="18" charset="-78"/>
                      </a:endParaRPr>
                    </a:p>
                    <a:p>
                      <a:pPr algn="r" rtl="1">
                        <a:lnSpc>
                          <a:spcPct val="115000"/>
                        </a:lnSpc>
                        <a:spcAft>
                          <a:spcPts val="1000"/>
                        </a:spcAft>
                      </a:pPr>
                      <a:r>
                        <a:rPr lang="ar-SA" sz="2400" dirty="0">
                          <a:effectLst/>
                          <a:latin typeface="Simplified Arabic" pitchFamily="18" charset="-78"/>
                          <a:cs typeface="Simplified Arabic" pitchFamily="18" charset="-78"/>
                        </a:rPr>
                        <a:t>رابعاً: أهداف التنمية المستدامة.</a:t>
                      </a:r>
                      <a:endParaRPr lang="en-US" sz="2400" dirty="0">
                        <a:effectLst/>
                        <a:latin typeface="Simplified Arabic" pitchFamily="18" charset="-78"/>
                        <a:cs typeface="Simplified Arabic" pitchFamily="18" charset="-78"/>
                      </a:endParaRPr>
                    </a:p>
                    <a:p>
                      <a:pPr algn="r" rtl="1">
                        <a:lnSpc>
                          <a:spcPct val="115000"/>
                        </a:lnSpc>
                        <a:spcAft>
                          <a:spcPts val="1000"/>
                        </a:spcAft>
                      </a:pPr>
                      <a:r>
                        <a:rPr lang="ar-SA" sz="2400" dirty="0">
                          <a:effectLst/>
                          <a:latin typeface="Simplified Arabic" pitchFamily="18" charset="-78"/>
                          <a:cs typeface="Simplified Arabic" pitchFamily="18" charset="-78"/>
                        </a:rPr>
                        <a:t>خامساً: مبادئ التنمية المستدامة.</a:t>
                      </a:r>
                      <a:endParaRPr lang="en-US" sz="2400" dirty="0">
                        <a:effectLst/>
                        <a:latin typeface="Simplified Arabic" pitchFamily="18" charset="-78"/>
                        <a:cs typeface="Simplified Arabic" pitchFamily="18" charset="-78"/>
                      </a:endParaRPr>
                    </a:p>
                    <a:p>
                      <a:pPr algn="r" rtl="1">
                        <a:lnSpc>
                          <a:spcPct val="115000"/>
                        </a:lnSpc>
                        <a:spcAft>
                          <a:spcPts val="1000"/>
                        </a:spcAft>
                      </a:pPr>
                      <a:r>
                        <a:rPr lang="ar-SA" sz="2400" dirty="0">
                          <a:effectLst/>
                          <a:latin typeface="Simplified Arabic" pitchFamily="18" charset="-78"/>
                          <a:cs typeface="Simplified Arabic" pitchFamily="18" charset="-78"/>
                        </a:rPr>
                        <a:t>سادساً: مؤشرات التنمية المستدامة.</a:t>
                      </a:r>
                      <a:endParaRPr lang="en-US" sz="2400" dirty="0">
                        <a:effectLst/>
                        <a:latin typeface="Simplified Arabic" pitchFamily="18" charset="-78"/>
                        <a:cs typeface="Simplified Arabic" pitchFamily="18" charset="-78"/>
                      </a:endParaRPr>
                    </a:p>
                    <a:p>
                      <a:pPr algn="r" rtl="1">
                        <a:lnSpc>
                          <a:spcPct val="115000"/>
                        </a:lnSpc>
                        <a:spcAft>
                          <a:spcPts val="1000"/>
                        </a:spcAft>
                      </a:pPr>
                      <a:r>
                        <a:rPr lang="ar-SA" sz="2400" dirty="0">
                          <a:effectLst/>
                          <a:latin typeface="Simplified Arabic" pitchFamily="18" charset="-78"/>
                          <a:cs typeface="Simplified Arabic" pitchFamily="18" charset="-78"/>
                        </a:rPr>
                        <a:t>سابعاً: متطلبات التنمية المستدامة.</a:t>
                      </a:r>
                      <a:endParaRPr lang="en-US" sz="2400" dirty="0">
                        <a:effectLst/>
                        <a:latin typeface="Simplified Arabic" pitchFamily="18" charset="-78"/>
                        <a:cs typeface="Simplified Arabic" pitchFamily="18" charset="-78"/>
                      </a:endParaRPr>
                    </a:p>
                    <a:p>
                      <a:pPr algn="r" rtl="1">
                        <a:lnSpc>
                          <a:spcPct val="115000"/>
                        </a:lnSpc>
                        <a:spcAft>
                          <a:spcPts val="1000"/>
                        </a:spcAft>
                      </a:pPr>
                      <a:r>
                        <a:rPr lang="ar-SA" sz="2400" dirty="0">
                          <a:effectLst/>
                          <a:latin typeface="Simplified Arabic" pitchFamily="18" charset="-78"/>
                          <a:cs typeface="Simplified Arabic" pitchFamily="18" charset="-78"/>
                        </a:rPr>
                        <a:t>ثامناً: معوقات التنمية المستدامة.</a:t>
                      </a:r>
                      <a:endParaRPr lang="en-US" sz="2400" dirty="0">
                        <a:effectLst/>
                        <a:latin typeface="Simplified Arabic" pitchFamily="18" charset="-78"/>
                        <a:ea typeface="Calibri"/>
                        <a:cs typeface="Simplified Arabic" pitchFamily="18" charset="-78"/>
                      </a:endParaRPr>
                    </a:p>
                  </a:txBody>
                  <a:tcPr marL="114300" marR="114300" marT="0" marB="0"/>
                </a:tc>
                <a:extLst>
                  <a:ext uri="{0D108BD9-81ED-4DB2-BD59-A6C34878D82A}">
                    <a16:rowId xmlns:a16="http://schemas.microsoft.com/office/drawing/2014/main" val="10000"/>
                  </a:ext>
                </a:extLst>
              </a:tr>
            </a:tbl>
          </a:graphicData>
        </a:graphic>
      </p:graphicFrame>
      <p:sp>
        <p:nvSpPr>
          <p:cNvPr id="3" name="Rectangle 1"/>
          <p:cNvSpPr>
            <a:spLocks noChangeArrowheads="1"/>
          </p:cNvSpPr>
          <p:nvPr/>
        </p:nvSpPr>
        <p:spPr bwMode="auto">
          <a:xfrm>
            <a:off x="838200" y="27162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200" b="0" i="0" u="none" strike="noStrike" cap="none" normalizeH="0" baseline="0">
                <a:ln>
                  <a:noFill/>
                </a:ln>
                <a:solidFill>
                  <a:schemeClr val="tx1"/>
                </a:solidFill>
                <a:effectLst/>
                <a:latin typeface="Simplified Arabic" pitchFamily="18" charset="-78"/>
                <a:ea typeface="Calibri" pitchFamily="34" charset="0"/>
                <a:cs typeface="Simplified Arabic" pitchFamily="18" charset="-78"/>
              </a:rPr>
              <a:t>مراجع الفصل الثاني.</a:t>
            </a:r>
            <a:r>
              <a:rPr kumimoji="0" lang="en-US" sz="1100" b="0" i="0" u="none" strike="noStrike" cap="none" normalizeH="0" baseline="0">
                <a:ln>
                  <a:noFill/>
                </a:ln>
                <a:solidFill>
                  <a:schemeClr val="tx1"/>
                </a:solidFill>
                <a:effectLst/>
                <a:latin typeface="Arial" pitchFamily="34" charset="0"/>
                <a:cs typeface="Arial" pitchFamily="34" charset="0"/>
              </a:rPr>
              <a:t> </a:t>
            </a:r>
            <a:endParaRPr kumimoji="0" lang="en-US" sz="1800" b="0" i="0" u="none" strike="noStrike" cap="none" normalizeH="0" baseline="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845412104"/>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2" name="مستطيل 1"/>
          <p:cNvSpPr/>
          <p:nvPr/>
        </p:nvSpPr>
        <p:spPr>
          <a:xfrm>
            <a:off x="2135560" y="1228398"/>
            <a:ext cx="8496944" cy="5324535"/>
          </a:xfrm>
          <a:prstGeom prst="rect">
            <a:avLst/>
          </a:prstGeom>
        </p:spPr>
        <p:txBody>
          <a:bodyPr wrap="square">
            <a:spAutoFit/>
          </a:bodyPr>
          <a:lstStyle/>
          <a:p>
            <a:pPr algn="r" rtl="1"/>
            <a:r>
              <a:rPr lang="ar-SA" sz="2400" b="1" u="sng" dirty="0">
                <a:solidFill>
                  <a:schemeClr val="tx1"/>
                </a:solidFill>
                <a:latin typeface="Simplified Arabic" pitchFamily="18" charset="-78"/>
                <a:cs typeface="Simplified Arabic" pitchFamily="18" charset="-78"/>
              </a:rPr>
              <a:t>ويمكن تناول أهداف التنمية المستدامة من خلال النقاط التالية:-</a:t>
            </a:r>
            <a:endParaRPr lang="en-US" sz="2400" u="sng" dirty="0">
              <a:solidFill>
                <a:schemeClr val="tx1"/>
              </a:solidFill>
              <a:latin typeface="Simplified Arabic" pitchFamily="18" charset="-78"/>
              <a:cs typeface="Simplified Arabic" pitchFamily="18" charset="-78"/>
            </a:endParaRPr>
          </a:p>
          <a:p>
            <a:pPr marL="342900" lvl="0" indent="-342900" algn="r" rtl="1">
              <a:buFont typeface="Arial" pitchFamily="34" charset="0"/>
              <a:buChar char="•"/>
            </a:pPr>
            <a:r>
              <a:rPr lang="ar-SA" sz="2400" u="sng" dirty="0">
                <a:solidFill>
                  <a:schemeClr val="tx1"/>
                </a:solidFill>
                <a:latin typeface="Simplified Arabic" pitchFamily="18" charset="-78"/>
                <a:cs typeface="Simplified Arabic" pitchFamily="18" charset="-78"/>
                <a:hlinkClick r:id="rId6"/>
              </a:rPr>
              <a:t> </a:t>
            </a:r>
            <a:r>
              <a:rPr lang="ar-SA" sz="2400" dirty="0">
                <a:solidFill>
                  <a:schemeClr val="tx1"/>
                </a:solidFill>
                <a:latin typeface="Simplified Arabic" pitchFamily="18" charset="-78"/>
                <a:cs typeface="Simplified Arabic" pitchFamily="18" charset="-78"/>
                <a:hlinkClick r:id="rId6"/>
              </a:rPr>
              <a:t>القضاء على الفقر بجميع أشكاله في كل مكان</a:t>
            </a:r>
            <a:r>
              <a:rPr lang="ar-SA" sz="2400" dirty="0">
                <a:solidFill>
                  <a:schemeClr val="tx1"/>
                </a:solidFill>
                <a:latin typeface="Simplified Arabic" pitchFamily="18" charset="-78"/>
                <a:cs typeface="Simplified Arabic" pitchFamily="18" charset="-78"/>
              </a:rPr>
              <a:t>.</a:t>
            </a:r>
            <a:endParaRPr lang="en-US" sz="2400" dirty="0">
              <a:solidFill>
                <a:schemeClr val="tx1"/>
              </a:solidFill>
              <a:latin typeface="Simplified Arabic" pitchFamily="18" charset="-78"/>
              <a:cs typeface="Simplified Arabic" pitchFamily="18" charset="-78"/>
            </a:endParaRPr>
          </a:p>
          <a:p>
            <a:pPr marL="342900" lvl="0" indent="-342900" algn="r" rtl="1">
              <a:buFont typeface="Arial" pitchFamily="34" charset="0"/>
              <a:buChar char="•"/>
            </a:pPr>
            <a:r>
              <a:rPr lang="ar-SA" sz="2400" dirty="0">
                <a:solidFill>
                  <a:schemeClr val="tx1"/>
                </a:solidFill>
                <a:latin typeface="Simplified Arabic" pitchFamily="18" charset="-78"/>
                <a:cs typeface="Simplified Arabic" pitchFamily="18" charset="-78"/>
                <a:hlinkClick r:id="rId7"/>
              </a:rPr>
              <a:t> القضاء على الجوع وتوفير الأمن الغذائي والتغذية المحسّنة وتعزيز الزراعة المستدامة.</a:t>
            </a:r>
            <a:endParaRPr lang="en-US" sz="2400" dirty="0">
              <a:solidFill>
                <a:schemeClr val="tx1"/>
              </a:solidFill>
              <a:latin typeface="Simplified Arabic" pitchFamily="18" charset="-78"/>
              <a:cs typeface="Simplified Arabic" pitchFamily="18" charset="-78"/>
            </a:endParaRPr>
          </a:p>
          <a:p>
            <a:pPr marL="342900" lvl="0" indent="-342900" algn="r" rtl="1">
              <a:buFont typeface="Arial" pitchFamily="34" charset="0"/>
              <a:buChar char="•"/>
            </a:pPr>
            <a:r>
              <a:rPr lang="ar-SA" sz="2400" dirty="0">
                <a:solidFill>
                  <a:schemeClr val="tx1"/>
                </a:solidFill>
                <a:latin typeface="Simplified Arabic" pitchFamily="18" charset="-78"/>
                <a:cs typeface="Simplified Arabic" pitchFamily="18" charset="-78"/>
                <a:hlinkClick r:id="rId8"/>
              </a:rPr>
              <a:t>ضمان تمتّع الجميع بأنماط عيش صحية وبالرفاهية في جميع الأعمار</a:t>
            </a:r>
            <a:r>
              <a:rPr lang="ar-SA" sz="2400" dirty="0">
                <a:solidFill>
                  <a:schemeClr val="tx1"/>
                </a:solidFill>
                <a:latin typeface="Simplified Arabic" pitchFamily="18" charset="-78"/>
                <a:cs typeface="Simplified Arabic" pitchFamily="18" charset="-78"/>
              </a:rPr>
              <a:t>.</a:t>
            </a:r>
            <a:endParaRPr lang="en-US" sz="2400" dirty="0">
              <a:solidFill>
                <a:schemeClr val="tx1"/>
              </a:solidFill>
              <a:latin typeface="Simplified Arabic" pitchFamily="18" charset="-78"/>
              <a:cs typeface="Simplified Arabic" pitchFamily="18" charset="-78"/>
            </a:endParaRPr>
          </a:p>
          <a:p>
            <a:pPr marL="342900" lvl="0" indent="-342900" algn="r" rtl="1">
              <a:buFont typeface="Arial" pitchFamily="34" charset="0"/>
              <a:buChar char="•"/>
            </a:pPr>
            <a:r>
              <a:rPr lang="ar-SA" sz="2400" dirty="0">
                <a:solidFill>
                  <a:schemeClr val="tx1"/>
                </a:solidFill>
                <a:latin typeface="Simplified Arabic" pitchFamily="18" charset="-78"/>
                <a:cs typeface="Simplified Arabic" pitchFamily="18" charset="-78"/>
                <a:hlinkClick r:id="rId9"/>
              </a:rPr>
              <a:t> ضمان التعليم الجيد المنصف والشامل للجميع وتعزيز فرص التعلّم مدى الحياة للجميع</a:t>
            </a:r>
            <a:r>
              <a:rPr lang="ar-SA" sz="2400" dirty="0">
                <a:solidFill>
                  <a:schemeClr val="tx1"/>
                </a:solidFill>
                <a:latin typeface="Simplified Arabic" pitchFamily="18" charset="-78"/>
                <a:cs typeface="Simplified Arabic" pitchFamily="18" charset="-78"/>
              </a:rPr>
              <a:t>.</a:t>
            </a:r>
            <a:endParaRPr lang="en-US" sz="2400" dirty="0">
              <a:solidFill>
                <a:schemeClr val="tx1"/>
              </a:solidFill>
              <a:latin typeface="Simplified Arabic" pitchFamily="18" charset="-78"/>
              <a:cs typeface="Simplified Arabic" pitchFamily="18" charset="-78"/>
            </a:endParaRPr>
          </a:p>
          <a:p>
            <a:pPr marL="342900" lvl="0" indent="-342900" algn="r" rtl="1">
              <a:buFont typeface="Arial" pitchFamily="34" charset="0"/>
              <a:buChar char="•"/>
            </a:pPr>
            <a:r>
              <a:rPr lang="ar-SA" sz="2400" dirty="0">
                <a:solidFill>
                  <a:schemeClr val="tx1"/>
                </a:solidFill>
                <a:latin typeface="Simplified Arabic" pitchFamily="18" charset="-78"/>
                <a:cs typeface="Simplified Arabic" pitchFamily="18" charset="-78"/>
                <a:hlinkClick r:id="rId10"/>
              </a:rPr>
              <a:t> تحقيق المساواة بين الجنسين وتمكين كل النساء والفتيات</a:t>
            </a:r>
            <a:r>
              <a:rPr lang="ar-SA" sz="2400" dirty="0">
                <a:solidFill>
                  <a:schemeClr val="tx1"/>
                </a:solidFill>
                <a:latin typeface="Simplified Arabic" pitchFamily="18" charset="-78"/>
                <a:cs typeface="Simplified Arabic" pitchFamily="18" charset="-78"/>
              </a:rPr>
              <a:t>.</a:t>
            </a:r>
            <a:endParaRPr lang="en-US" sz="2400" dirty="0">
              <a:solidFill>
                <a:schemeClr val="tx1"/>
              </a:solidFill>
              <a:latin typeface="Simplified Arabic" pitchFamily="18" charset="-78"/>
              <a:cs typeface="Simplified Arabic" pitchFamily="18" charset="-78"/>
            </a:endParaRPr>
          </a:p>
          <a:p>
            <a:pPr marL="342900" lvl="0" indent="-342900" algn="r" rtl="1">
              <a:buFont typeface="Arial" pitchFamily="34" charset="0"/>
              <a:buChar char="•"/>
            </a:pPr>
            <a:r>
              <a:rPr lang="ar-SA" sz="2400" dirty="0">
                <a:solidFill>
                  <a:schemeClr val="tx1"/>
                </a:solidFill>
                <a:latin typeface="Simplified Arabic" pitchFamily="18" charset="-78"/>
                <a:cs typeface="Simplified Arabic" pitchFamily="18" charset="-78"/>
                <a:hlinkClick r:id="rId11"/>
              </a:rPr>
              <a:t> ضمان توافر المياه وخدمات الصرف الصحي للجميع</a:t>
            </a:r>
            <a:r>
              <a:rPr lang="ar-SA" sz="2400" dirty="0">
                <a:solidFill>
                  <a:schemeClr val="tx1"/>
                </a:solidFill>
                <a:latin typeface="Simplified Arabic" pitchFamily="18" charset="-78"/>
                <a:cs typeface="Simplified Arabic" pitchFamily="18" charset="-78"/>
              </a:rPr>
              <a:t>.</a:t>
            </a:r>
            <a:endParaRPr lang="en-US" sz="2400" dirty="0">
              <a:solidFill>
                <a:schemeClr val="tx1"/>
              </a:solidFill>
              <a:latin typeface="Simplified Arabic" pitchFamily="18" charset="-78"/>
              <a:cs typeface="Simplified Arabic" pitchFamily="18" charset="-78"/>
            </a:endParaRPr>
          </a:p>
          <a:p>
            <a:pPr marL="342900" lvl="0" indent="-342900" algn="r" rtl="1">
              <a:buFont typeface="Arial" pitchFamily="34" charset="0"/>
              <a:buChar char="•"/>
            </a:pPr>
            <a:r>
              <a:rPr lang="ar-SA" sz="2400" dirty="0">
                <a:solidFill>
                  <a:schemeClr val="tx1"/>
                </a:solidFill>
                <a:latin typeface="Simplified Arabic" pitchFamily="18" charset="-78"/>
                <a:cs typeface="Simplified Arabic" pitchFamily="18" charset="-78"/>
                <a:hlinkClick r:id="rId12"/>
              </a:rPr>
              <a:t> ضمان حصول الجميع بتكلفة ميسورة على خدمات الطاقة الحديثة الموثوقة والمستدامة</a:t>
            </a:r>
            <a:r>
              <a:rPr lang="ar-SA" sz="2400" dirty="0">
                <a:solidFill>
                  <a:schemeClr val="tx1"/>
                </a:solidFill>
                <a:latin typeface="Simplified Arabic" pitchFamily="18" charset="-78"/>
                <a:cs typeface="Simplified Arabic" pitchFamily="18" charset="-78"/>
              </a:rPr>
              <a:t>.</a:t>
            </a:r>
            <a:endParaRPr lang="en-US" sz="2400" dirty="0">
              <a:solidFill>
                <a:schemeClr val="tx1"/>
              </a:solidFill>
              <a:latin typeface="Simplified Arabic" pitchFamily="18" charset="-78"/>
              <a:cs typeface="Simplified Arabic" pitchFamily="18" charset="-78"/>
            </a:endParaRPr>
          </a:p>
          <a:p>
            <a:pPr marL="342900" lvl="0" indent="-342900" algn="r" rtl="1">
              <a:buFont typeface="Arial" pitchFamily="34" charset="0"/>
              <a:buChar char="•"/>
            </a:pPr>
            <a:r>
              <a:rPr lang="ar-SA" sz="2400" dirty="0">
                <a:solidFill>
                  <a:schemeClr val="tx1"/>
                </a:solidFill>
                <a:latin typeface="Simplified Arabic" pitchFamily="18" charset="-78"/>
                <a:cs typeface="Simplified Arabic" pitchFamily="18" charset="-78"/>
                <a:hlinkClick r:id="rId13"/>
              </a:rPr>
              <a:t> تعزيز النمو الاقتصادي المطرد والشامل للجميع والمستدام، والعمالة الكاملة والمنتجة، وتوفير العمل اللائق للجميع</a:t>
            </a:r>
            <a:r>
              <a:rPr lang="ar-SA" sz="2400" dirty="0">
                <a:latin typeface="Simplified Arabic" pitchFamily="18" charset="-78"/>
                <a:cs typeface="Simplified Arabic" pitchFamily="18" charset="-78"/>
              </a:rPr>
              <a:t>.</a:t>
            </a:r>
            <a:endParaRPr lang="en-US" sz="2400" dirty="0">
              <a:latin typeface="Simplified Arabic" pitchFamily="18" charset="-78"/>
              <a:cs typeface="Simplified Arabic" pitchFamily="18" charset="-78"/>
            </a:endParaRPr>
          </a:p>
          <a:p>
            <a:pPr lvl="0" algn="r" rtl="1"/>
            <a:r>
              <a:rPr lang="ar-SA" dirty="0">
                <a:latin typeface="Simplified Arabic" pitchFamily="18" charset="-78"/>
                <a:cs typeface="Simplified Arabic" pitchFamily="18" charset="-78"/>
                <a:hlinkClick r:id="rId14"/>
              </a:rPr>
              <a:t> </a:t>
            </a:r>
            <a:endParaRPr lang="ar-SA" dirty="0">
              <a:latin typeface="Simplified Arabic" pitchFamily="18" charset="-78"/>
              <a:cs typeface="Simplified Arabic" pitchFamily="18" charset="-78"/>
            </a:endParaRPr>
          </a:p>
          <a:p>
            <a:pPr lvl="0" algn="r" rtl="1"/>
            <a:r>
              <a:rPr lang="ar-SA" dirty="0"/>
              <a:t>.</a:t>
            </a:r>
            <a:endParaRPr lang="en-US" dirty="0"/>
          </a:p>
        </p:txBody>
      </p:sp>
    </p:spTree>
    <p:extLst>
      <p:ext uri="{BB962C8B-B14F-4D97-AF65-F5344CB8AC3E}">
        <p14:creationId xmlns:p14="http://schemas.microsoft.com/office/powerpoint/2010/main" val="1659496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1775520" y="1052736"/>
            <a:ext cx="9217024" cy="4893647"/>
          </a:xfrm>
          <a:prstGeom prst="rect">
            <a:avLst/>
          </a:prstGeom>
        </p:spPr>
        <p:txBody>
          <a:bodyPr wrap="square">
            <a:spAutoFit/>
          </a:bodyPr>
          <a:lstStyle/>
          <a:p>
            <a:pPr lvl="0" algn="r" rtl="1"/>
            <a:r>
              <a:rPr lang="ar-SA" sz="2400" dirty="0">
                <a:latin typeface="Simplified Arabic" pitchFamily="18" charset="-78"/>
                <a:cs typeface="Simplified Arabic" pitchFamily="18" charset="-78"/>
                <a:hlinkClick r:id="rId2"/>
              </a:rPr>
              <a:t>إقامة بنى تحتية قادرة على الصمود، وتحفيز التصنيع الشامل للجميع والمستدام، وتشجيع الابتكار</a:t>
            </a:r>
            <a:r>
              <a:rPr lang="ar-SA" sz="2400" dirty="0">
                <a:latin typeface="Simplified Arabic" pitchFamily="18" charset="-78"/>
                <a:cs typeface="Simplified Arabic" pitchFamily="18" charset="-78"/>
              </a:rPr>
              <a:t>.</a:t>
            </a:r>
            <a:endParaRPr lang="en-US" sz="2400" dirty="0">
              <a:latin typeface="Simplified Arabic" pitchFamily="18" charset="-78"/>
              <a:cs typeface="Simplified Arabic" pitchFamily="18" charset="-78"/>
            </a:endParaRPr>
          </a:p>
          <a:p>
            <a:pPr lvl="0" algn="r" rtl="1"/>
            <a:r>
              <a:rPr lang="ar-SA" sz="2400" dirty="0">
                <a:latin typeface="Simplified Arabic" pitchFamily="18" charset="-78"/>
                <a:cs typeface="Simplified Arabic" pitchFamily="18" charset="-78"/>
                <a:hlinkClick r:id="rId3"/>
              </a:rPr>
              <a:t> الحد من انعدام المساواة بين عناصر المجتمع داخل البلدان وفيما بينها</a:t>
            </a:r>
            <a:r>
              <a:rPr lang="ar-SA" sz="2400" dirty="0">
                <a:latin typeface="Simplified Arabic" pitchFamily="18" charset="-78"/>
                <a:cs typeface="Simplified Arabic" pitchFamily="18" charset="-78"/>
              </a:rPr>
              <a:t>.</a:t>
            </a:r>
            <a:endParaRPr lang="en-US" sz="2400" dirty="0">
              <a:latin typeface="Simplified Arabic" pitchFamily="18" charset="-78"/>
              <a:cs typeface="Simplified Arabic" pitchFamily="18" charset="-78"/>
            </a:endParaRPr>
          </a:p>
          <a:p>
            <a:pPr lvl="0" algn="r" rtl="1"/>
            <a:r>
              <a:rPr lang="ar-SA" sz="2400" dirty="0">
                <a:latin typeface="Simplified Arabic" pitchFamily="18" charset="-78"/>
                <a:cs typeface="Simplified Arabic" pitchFamily="18" charset="-78"/>
                <a:hlinkClick r:id="rId4"/>
              </a:rPr>
              <a:t> جعل المدن والمستوطنات البشرية شاملة للجميع وآمنة وقادرة على الصمود، ومستدامة</a:t>
            </a:r>
            <a:r>
              <a:rPr lang="ar-SA" sz="2400" dirty="0">
                <a:latin typeface="Simplified Arabic" pitchFamily="18" charset="-78"/>
                <a:cs typeface="Simplified Arabic" pitchFamily="18" charset="-78"/>
              </a:rPr>
              <a:t>.</a:t>
            </a:r>
            <a:endParaRPr lang="en-US" sz="2400" dirty="0">
              <a:latin typeface="Simplified Arabic" pitchFamily="18" charset="-78"/>
              <a:cs typeface="Simplified Arabic" pitchFamily="18" charset="-78"/>
            </a:endParaRPr>
          </a:p>
          <a:p>
            <a:pPr lvl="0" algn="r" rtl="1"/>
            <a:r>
              <a:rPr lang="ar-SA" sz="2400" dirty="0">
                <a:latin typeface="Simplified Arabic" pitchFamily="18" charset="-78"/>
                <a:cs typeface="Simplified Arabic" pitchFamily="18" charset="-78"/>
                <a:hlinkClick r:id="rId5"/>
              </a:rPr>
              <a:t> ضمان وجود أنماط استهلاك وإنتاج مستدامة</a:t>
            </a:r>
            <a:r>
              <a:rPr lang="ar-SA" sz="2400" dirty="0">
                <a:latin typeface="Simplified Arabic" pitchFamily="18" charset="-78"/>
                <a:cs typeface="Simplified Arabic" pitchFamily="18" charset="-78"/>
              </a:rPr>
              <a:t>.</a:t>
            </a:r>
            <a:endParaRPr lang="en-US" sz="2400" dirty="0">
              <a:latin typeface="Simplified Arabic" pitchFamily="18" charset="-78"/>
              <a:cs typeface="Simplified Arabic" pitchFamily="18" charset="-78"/>
            </a:endParaRPr>
          </a:p>
          <a:p>
            <a:pPr lvl="0" algn="r" rtl="1"/>
            <a:r>
              <a:rPr lang="ar-SA" sz="2400" dirty="0">
                <a:latin typeface="Simplified Arabic" pitchFamily="18" charset="-78"/>
                <a:cs typeface="Simplified Arabic" pitchFamily="18" charset="-78"/>
                <a:hlinkClick r:id="rId6"/>
              </a:rPr>
              <a:t> اتخاذ إجراءات عاجلة للتصدي لتغير المناخ وآثاره</a:t>
            </a:r>
            <a:r>
              <a:rPr lang="ar-SA" sz="2400" dirty="0">
                <a:latin typeface="Simplified Arabic" pitchFamily="18" charset="-78"/>
                <a:cs typeface="Simplified Arabic" pitchFamily="18" charset="-78"/>
              </a:rPr>
              <a:t>.</a:t>
            </a:r>
            <a:endParaRPr lang="en-US" sz="2400" dirty="0">
              <a:latin typeface="Simplified Arabic" pitchFamily="18" charset="-78"/>
              <a:cs typeface="Simplified Arabic" pitchFamily="18" charset="-78"/>
            </a:endParaRPr>
          </a:p>
          <a:p>
            <a:pPr lvl="0" algn="r" rtl="1"/>
            <a:r>
              <a:rPr lang="ar-SA" sz="2400" dirty="0">
                <a:latin typeface="Simplified Arabic" pitchFamily="18" charset="-78"/>
                <a:cs typeface="Simplified Arabic" pitchFamily="18" charset="-78"/>
                <a:hlinkClick r:id="rId7"/>
              </a:rPr>
              <a:t> حفظ المحيطات والبحار والموارد البحرية واستخدامها على نحو مستدام لتحقيق التنمية المستدامة</a:t>
            </a:r>
            <a:r>
              <a:rPr lang="ar-SA" sz="2400" dirty="0">
                <a:latin typeface="Simplified Arabic" pitchFamily="18" charset="-78"/>
                <a:cs typeface="Simplified Arabic" pitchFamily="18" charset="-78"/>
              </a:rPr>
              <a:t>.</a:t>
            </a:r>
            <a:endParaRPr lang="en-US" sz="2400" dirty="0">
              <a:latin typeface="Simplified Arabic" pitchFamily="18" charset="-78"/>
              <a:cs typeface="Simplified Arabic" pitchFamily="18" charset="-78"/>
            </a:endParaRPr>
          </a:p>
          <a:p>
            <a:pPr lvl="0" algn="r" rtl="1"/>
            <a:r>
              <a:rPr lang="ar-SA" sz="2400" dirty="0">
                <a:latin typeface="Simplified Arabic" pitchFamily="18" charset="-78"/>
                <a:cs typeface="Simplified Arabic" pitchFamily="18" charset="-78"/>
                <a:hlinkClick r:id="rId8"/>
              </a:rPr>
              <a:t>حماية النظم الإيكولوجية البرية وترميمها وتعزيز استخدامها على نحو مستدام، وإدارة الغابات على نحو مستدام، ومكافحة التصحر، ووقف تدهور الأراضي وعكس مساره، ووقف فقدان التنوع الحيوي</a:t>
            </a:r>
            <a:r>
              <a:rPr lang="ar-SA" sz="2400" dirty="0">
                <a:latin typeface="Simplified Arabic" pitchFamily="18" charset="-78"/>
                <a:cs typeface="Simplified Arabic" pitchFamily="18" charset="-78"/>
              </a:rPr>
              <a:t>.</a:t>
            </a:r>
            <a:endParaRPr lang="en-US" sz="2400" dirty="0">
              <a:latin typeface="Simplified Arabic" pitchFamily="18" charset="-78"/>
              <a:cs typeface="Simplified Arabic" pitchFamily="18" charset="-78"/>
            </a:endParaRPr>
          </a:p>
          <a:p>
            <a:pPr lvl="0" algn="r" rtl="1"/>
            <a:r>
              <a:rPr lang="ar-SA" sz="2400" dirty="0">
                <a:latin typeface="Simplified Arabic" pitchFamily="18" charset="-78"/>
                <a:cs typeface="Simplified Arabic" pitchFamily="18" charset="-78"/>
                <a:hlinkClick r:id="rId9"/>
              </a:rPr>
              <a:t> السلام والعدل وترسيخ مبدأ المؤسسية </a:t>
            </a:r>
            <a:r>
              <a:rPr lang="ar-SA" sz="2400" dirty="0">
                <a:latin typeface="Simplified Arabic" pitchFamily="18" charset="-78"/>
                <a:cs typeface="Simplified Arabic" pitchFamily="18" charset="-78"/>
              </a:rPr>
              <a:t>.</a:t>
            </a:r>
            <a:endParaRPr lang="en-US" sz="2400" dirty="0">
              <a:latin typeface="Simplified Arabic" pitchFamily="18" charset="-78"/>
              <a:cs typeface="Simplified Arabic" pitchFamily="18" charset="-78"/>
            </a:endParaRPr>
          </a:p>
          <a:p>
            <a:pPr lvl="0" algn="r" rtl="1"/>
            <a:r>
              <a:rPr lang="ar-SA" sz="2400" dirty="0">
                <a:latin typeface="Simplified Arabic" pitchFamily="18" charset="-78"/>
                <a:cs typeface="Simplified Arabic" pitchFamily="18" charset="-78"/>
                <a:hlinkClick r:id="rId10"/>
              </a:rPr>
              <a:t>تعزيز وسائل التنفيذ وتنشيط الشراكات العالمية من أجل التنمية المستدامة</a:t>
            </a:r>
            <a:endParaRPr lang="ar-SA" sz="2400" dirty="0">
              <a:latin typeface="Simplified Arabic" pitchFamily="18" charset="-78"/>
              <a:cs typeface="Simplified Arabic" pitchFamily="18" charset="-78"/>
            </a:endParaRPr>
          </a:p>
        </p:txBody>
      </p:sp>
    </p:spTree>
    <p:extLst>
      <p:ext uri="{BB962C8B-B14F-4D97-AF65-F5344CB8AC3E}">
        <p14:creationId xmlns:p14="http://schemas.microsoft.com/office/powerpoint/2010/main" val="426783126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2" name="مستطيل 1"/>
          <p:cNvSpPr/>
          <p:nvPr/>
        </p:nvSpPr>
        <p:spPr>
          <a:xfrm>
            <a:off x="3287688" y="1405753"/>
            <a:ext cx="7128792" cy="3108543"/>
          </a:xfrm>
          <a:prstGeom prst="rect">
            <a:avLst/>
          </a:prstGeom>
        </p:spPr>
        <p:txBody>
          <a:bodyPr wrap="square">
            <a:spAutoFit/>
          </a:bodyPr>
          <a:lstStyle/>
          <a:p>
            <a:pPr algn="r" rtl="1"/>
            <a:r>
              <a:rPr lang="ar-SA" sz="3200" dirty="0">
                <a:latin typeface="Simplified Arabic" pitchFamily="18" charset="-78"/>
                <a:cs typeface="Simplified Arabic" pitchFamily="18" charset="-78"/>
              </a:rPr>
              <a:t>سنتناول خصائص عملية التنمية المستدامة من خلال أبعادها الرئيسة الأربعة وهي:</a:t>
            </a:r>
            <a:endParaRPr lang="en-US" sz="3200" dirty="0">
              <a:latin typeface="Simplified Arabic" pitchFamily="18" charset="-78"/>
              <a:cs typeface="Simplified Arabic" pitchFamily="18" charset="-78"/>
            </a:endParaRPr>
          </a:p>
          <a:p>
            <a:pPr lvl="0" algn="r" rtl="1"/>
            <a:r>
              <a:rPr lang="ar-SA" sz="3200" dirty="0">
                <a:latin typeface="Simplified Arabic" pitchFamily="18" charset="-78"/>
                <a:cs typeface="Simplified Arabic" pitchFamily="18" charset="-78"/>
              </a:rPr>
              <a:t>مكان التنمية </a:t>
            </a:r>
            <a:r>
              <a:rPr lang="en-US" sz="3200" dirty="0">
                <a:latin typeface="Simplified Arabic" pitchFamily="18" charset="-78"/>
                <a:cs typeface="Simplified Arabic" pitchFamily="18" charset="-78"/>
              </a:rPr>
              <a:t>Territorial</a:t>
            </a:r>
            <a:r>
              <a:rPr lang="ar-SA" sz="3200" dirty="0">
                <a:latin typeface="Simplified Arabic" pitchFamily="18" charset="-78"/>
                <a:cs typeface="Simplified Arabic" pitchFamily="18" charset="-78"/>
              </a:rPr>
              <a:t>.</a:t>
            </a:r>
            <a:endParaRPr lang="en-US" sz="3200" dirty="0">
              <a:latin typeface="Simplified Arabic" pitchFamily="18" charset="-78"/>
              <a:cs typeface="Simplified Arabic" pitchFamily="18" charset="-78"/>
            </a:endParaRPr>
          </a:p>
          <a:p>
            <a:pPr lvl="0" algn="r" rtl="1"/>
            <a:r>
              <a:rPr lang="ar-SA" sz="3200" dirty="0">
                <a:latin typeface="Simplified Arabic" pitchFamily="18" charset="-78"/>
                <a:cs typeface="Simplified Arabic" pitchFamily="18" charset="-78"/>
              </a:rPr>
              <a:t>كم التنمية </a:t>
            </a:r>
            <a:r>
              <a:rPr lang="en-US" sz="3200" dirty="0">
                <a:latin typeface="Simplified Arabic" pitchFamily="18" charset="-78"/>
                <a:cs typeface="Simplified Arabic" pitchFamily="18" charset="-78"/>
              </a:rPr>
              <a:t>Quantitative</a:t>
            </a:r>
            <a:r>
              <a:rPr lang="ar-SA" sz="3200" dirty="0">
                <a:latin typeface="Simplified Arabic" pitchFamily="18" charset="-78"/>
                <a:cs typeface="Simplified Arabic" pitchFamily="18" charset="-78"/>
              </a:rPr>
              <a:t>.</a:t>
            </a:r>
            <a:endParaRPr lang="en-US" sz="3200" dirty="0">
              <a:latin typeface="Simplified Arabic" pitchFamily="18" charset="-78"/>
              <a:cs typeface="Simplified Arabic" pitchFamily="18" charset="-78"/>
            </a:endParaRPr>
          </a:p>
          <a:p>
            <a:pPr lvl="0" algn="r" rtl="1"/>
            <a:r>
              <a:rPr lang="ar-SA" sz="3200" dirty="0">
                <a:latin typeface="Simplified Arabic" pitchFamily="18" charset="-78"/>
                <a:cs typeface="Simplified Arabic" pitchFamily="18" charset="-78"/>
              </a:rPr>
              <a:t>نوع التنمية </a:t>
            </a:r>
            <a:r>
              <a:rPr lang="en-US" sz="3200" dirty="0">
                <a:latin typeface="Simplified Arabic" pitchFamily="18" charset="-78"/>
                <a:cs typeface="Simplified Arabic" pitchFamily="18" charset="-78"/>
              </a:rPr>
              <a:t>Qualitative</a:t>
            </a:r>
            <a:r>
              <a:rPr lang="ar-SA" sz="3200" dirty="0">
                <a:latin typeface="Simplified Arabic" pitchFamily="18" charset="-78"/>
                <a:cs typeface="Simplified Arabic" pitchFamily="18" charset="-78"/>
              </a:rPr>
              <a:t>.</a:t>
            </a:r>
            <a:endParaRPr lang="en-US" sz="3200" dirty="0">
              <a:latin typeface="Simplified Arabic" pitchFamily="18" charset="-78"/>
              <a:cs typeface="Simplified Arabic" pitchFamily="18" charset="-78"/>
            </a:endParaRPr>
          </a:p>
          <a:p>
            <a:pPr lvl="0" algn="r" rtl="1"/>
            <a:r>
              <a:rPr lang="ar-SA" sz="3200" dirty="0">
                <a:latin typeface="Simplified Arabic" pitchFamily="18" charset="-78"/>
                <a:cs typeface="Simplified Arabic" pitchFamily="18" charset="-78"/>
              </a:rPr>
              <a:t>مدة التنمية </a:t>
            </a:r>
            <a:r>
              <a:rPr lang="en-US" sz="3600" dirty="0"/>
              <a:t>Temporal</a:t>
            </a:r>
            <a:r>
              <a:rPr lang="ar-SA" dirty="0"/>
              <a:t>.</a:t>
            </a:r>
            <a:endParaRPr lang="en-US" dirty="0"/>
          </a:p>
        </p:txBody>
      </p:sp>
    </p:spTree>
    <p:extLst>
      <p:ext uri="{BB962C8B-B14F-4D97-AF65-F5344CB8AC3E}">
        <p14:creationId xmlns:p14="http://schemas.microsoft.com/office/powerpoint/2010/main" val="4064172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pic>
        <p:nvPicPr>
          <p:cNvPr id="213" name="Google Shape;213;p8"/>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214" name="Google Shape;214;p8"/>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5" name="Google Shape;215;p8"/>
          <p:cNvSpPr txBox="1"/>
          <p:nvPr/>
        </p:nvSpPr>
        <p:spPr>
          <a:xfrm>
            <a:off x="582006" y="5707075"/>
            <a:ext cx="4524565"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800" b="1" dirty="0">
                <a:solidFill>
                  <a:schemeClr val="lt1"/>
                </a:solidFill>
                <a:latin typeface="Tajawal Medium"/>
                <a:cs typeface="Tajawal Medium"/>
                <a:sym typeface="Tajawal Medium"/>
              </a:rPr>
              <a:t>مع خالص تمنياتي بالتوفيق وشكرا</a:t>
            </a:r>
            <a:endParaRPr sz="2800" dirty="0"/>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217" name="Google Shape;217;p8"/>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pic>
        <p:nvPicPr>
          <p:cNvPr id="218" name="Google Shape;218;p8"/>
          <p:cNvPicPr preferRelativeResize="0"/>
          <p:nvPr/>
        </p:nvPicPr>
        <p:blipFill rotWithShape="1">
          <a:blip r:embed="rId5">
            <a:alphaModFix/>
          </a:blip>
          <a:srcRect/>
          <a:stretch/>
        </p:blipFill>
        <p:spPr>
          <a:xfrm>
            <a:off x="9175057" y="248508"/>
            <a:ext cx="2649477" cy="1166001"/>
          </a:xfrm>
          <a:prstGeom prst="rect">
            <a:avLst/>
          </a:prstGeom>
          <a:noFill/>
          <a:ln>
            <a:noFill/>
          </a:ln>
        </p:spPr>
      </p:pic>
      <p:pic>
        <p:nvPicPr>
          <p:cNvPr id="219" name="Google Shape;219;p8"/>
          <p:cNvPicPr preferRelativeResize="0"/>
          <p:nvPr/>
        </p:nvPicPr>
        <p:blipFill rotWithShape="1">
          <a:blip r:embed="rId6">
            <a:alphaModFix/>
          </a:blip>
          <a:srcRect/>
          <a:stretch/>
        </p:blipFill>
        <p:spPr>
          <a:xfrm>
            <a:off x="367466" y="542565"/>
            <a:ext cx="2758843" cy="753090"/>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433</TotalTime>
  <Words>2517</Words>
  <Application>Microsoft Office PowerPoint</Application>
  <PresentationFormat>Widescreen</PresentationFormat>
  <Paragraphs>271</Paragraphs>
  <Slides>40</Slides>
  <Notes>39</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Symbol</vt:lpstr>
      <vt:lpstr>Arial</vt:lpstr>
      <vt:lpstr>Simplified Arabic</vt:lpstr>
      <vt:lpstr>Calibri</vt:lpstr>
      <vt:lpstr>Tajawal Medium</vt:lpstr>
      <vt:lpstr>Wingdings</vt:lpstr>
      <vt:lpstr>ae_AlMohanad</vt:lpstr>
      <vt:lpstr>Tajawal ExtraBold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start</dc:creator>
  <cp:lastModifiedBy>Hazem El Gamal - AFAF/Site</cp:lastModifiedBy>
  <cp:revision>63</cp:revision>
  <dcterms:created xsi:type="dcterms:W3CDTF">2023-04-29T09:08:23Z</dcterms:created>
  <dcterms:modified xsi:type="dcterms:W3CDTF">2023-09-28T22:34:17Z</dcterms:modified>
</cp:coreProperties>
</file>