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4"/>
  </p:notesMasterIdLst>
  <p:sldIdLst>
    <p:sldId id="480" r:id="rId5"/>
    <p:sldId id="497" r:id="rId6"/>
    <p:sldId id="276" r:id="rId7"/>
    <p:sldId id="499" r:id="rId8"/>
    <p:sldId id="501" r:id="rId9"/>
    <p:sldId id="502" r:id="rId10"/>
    <p:sldId id="504" r:id="rId11"/>
    <p:sldId id="506" r:id="rId12"/>
    <p:sldId id="256" r:id="rId13"/>
    <p:sldId id="510" r:id="rId14"/>
    <p:sldId id="512" r:id="rId15"/>
    <p:sldId id="538" r:id="rId16"/>
    <p:sldId id="541" r:id="rId17"/>
    <p:sldId id="543" r:id="rId18"/>
    <p:sldId id="544" r:id="rId19"/>
    <p:sldId id="545" r:id="rId20"/>
    <p:sldId id="549" r:id="rId21"/>
    <p:sldId id="540" r:id="rId22"/>
    <p:sldId id="546" r:id="rId23"/>
    <p:sldId id="547" r:id="rId24"/>
    <p:sldId id="551" r:id="rId25"/>
    <p:sldId id="553" r:id="rId26"/>
    <p:sldId id="555" r:id="rId27"/>
    <p:sldId id="557" r:id="rId28"/>
    <p:sldId id="514" r:id="rId29"/>
    <p:sldId id="516" r:id="rId30"/>
    <p:sldId id="518" r:id="rId31"/>
    <p:sldId id="520" r:id="rId32"/>
    <p:sldId id="524" r:id="rId33"/>
    <p:sldId id="526" r:id="rId34"/>
    <p:sldId id="522" r:id="rId35"/>
    <p:sldId id="508" r:id="rId36"/>
    <p:sldId id="528" r:id="rId37"/>
    <p:sldId id="530" r:id="rId38"/>
    <p:sldId id="532" r:id="rId39"/>
    <p:sldId id="534" r:id="rId40"/>
    <p:sldId id="536" r:id="rId41"/>
    <p:sldId id="558" r:id="rId42"/>
    <p:sldId id="349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7"/>
            <p14:sldId id="276"/>
            <p14:sldId id="499"/>
            <p14:sldId id="501"/>
            <p14:sldId id="502"/>
            <p14:sldId id="504"/>
            <p14:sldId id="506"/>
            <p14:sldId id="256"/>
            <p14:sldId id="510"/>
            <p14:sldId id="512"/>
            <p14:sldId id="538"/>
            <p14:sldId id="541"/>
            <p14:sldId id="543"/>
            <p14:sldId id="544"/>
            <p14:sldId id="545"/>
            <p14:sldId id="549"/>
            <p14:sldId id="540"/>
            <p14:sldId id="546"/>
            <p14:sldId id="547"/>
            <p14:sldId id="551"/>
            <p14:sldId id="553"/>
            <p14:sldId id="555"/>
            <p14:sldId id="557"/>
            <p14:sldId id="514"/>
            <p14:sldId id="516"/>
            <p14:sldId id="518"/>
            <p14:sldId id="520"/>
            <p14:sldId id="524"/>
            <p14:sldId id="526"/>
            <p14:sldId id="522"/>
            <p14:sldId id="508"/>
            <p14:sldId id="528"/>
            <p14:sldId id="530"/>
            <p14:sldId id="532"/>
            <p14:sldId id="534"/>
            <p14:sldId id="536"/>
            <p14:sldId id="558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8221"/>
    <a:srgbClr val="00AEEF"/>
    <a:srgbClr val="FFD200"/>
    <a:srgbClr val="203E5F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B95B99-0F72-5DA0-87AE-3ED0F10E3E86}" v="11" dt="2024-08-03T22:11:52.76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heme" Target="theme/theme1.xml"/><Relationship Id="rId50" Type="http://schemas.microsoft.com/office/2015/10/relationships/revisionInfo" Target="revisionInfo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viewProps" Target="view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0.png"/><Relationship Id="rId4" Type="http://schemas.openxmlformats.org/officeDocument/2006/relationships/image" Target="../media/image1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Hesham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 err="1">
                <a:latin typeface="Alexandria" charset="0"/>
                <a:cs typeface="Alexandria" charset="0"/>
              </a:rPr>
              <a:t>Mousli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94617" y="1848626"/>
            <a:ext cx="5859812" cy="1585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Correlation &amp; Regression</a:t>
            </a:r>
          </a:p>
          <a:p>
            <a:pPr algn="ctr">
              <a:lnSpc>
                <a:spcPct val="150000"/>
              </a:lnSpc>
            </a:pPr>
            <a:r>
              <a:rPr lang="en-US" sz="32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Part I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9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7927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MHA 613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Statistics in Healthcare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144984" y="996426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Intended Objectives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92263" y="2095405"/>
            <a:ext cx="10207473" cy="36710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Alexandria"/>
              </a:rPr>
              <a:t>Distinguish between correlation and regression, their purposes, and their differences in analyzing relationships between variables.</a:t>
            </a:r>
          </a:p>
          <a:p>
            <a:pPr marL="342900" indent="-342900" algn="just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Alexandria"/>
              </a:rPr>
              <a:t>Learn how to interpret correlation coefficients (e.g., Spearman’s r).</a:t>
            </a:r>
          </a:p>
          <a:p>
            <a:pPr marL="342900" indent="-342900" algn="just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Alexandria"/>
              </a:rPr>
              <a:t>Understand the steps and best practices for performing correlation and regression analyses.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302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2391"/>
    </mc:Choice>
    <mc:Fallback xmlns="">
      <p:transition advTm="112391"/>
    </mc:Fallback>
  </mc:AlternateContent>
  <p:extLst>
    <p:ext uri="{3A86A75C-4F4B-4683-9AE1-C65F6400EC91}">
      <p14:laserTraceLst xmlns:p14="http://schemas.microsoft.com/office/powerpoint/2010/main">
        <p14:tracePtLst>
          <p14:tracePt t="1785" x="4819650" y="3692525"/>
          <p14:tracePt t="1793" x="4819650" y="3654425"/>
          <p14:tracePt t="1806" x="4819650" y="3603625"/>
          <p14:tracePt t="1809" x="4819650" y="3529013"/>
          <p14:tracePt t="1822" x="4806950" y="3467100"/>
          <p14:tracePt t="1824" x="4794250" y="3416300"/>
          <p14:tracePt t="1839" x="4781550" y="3390900"/>
          <p14:tracePt t="1841" x="4781550" y="3378200"/>
          <p14:tracePt t="1856" x="4768850" y="3378200"/>
          <p14:tracePt t="1953" x="4781550" y="3378200"/>
          <p14:tracePt t="1961" x="4806950" y="3416300"/>
          <p14:tracePt t="1973" x="4856163" y="3454400"/>
          <p14:tracePt t="1989" x="4906963" y="3541713"/>
          <p14:tracePt t="2006" x="4932363" y="3616325"/>
          <p14:tracePt t="2008" x="4932363" y="3629025"/>
          <p14:tracePt t="2024" x="4932363" y="3654425"/>
          <p14:tracePt t="2040" x="4932363" y="3667125"/>
          <p14:tracePt t="2113" x="4945063" y="3667125"/>
          <p14:tracePt t="2121" x="4956175" y="3667125"/>
          <p14:tracePt t="2137" x="4968875" y="3667125"/>
          <p14:tracePt t="2145" x="5006975" y="3629025"/>
          <p14:tracePt t="2156" x="5032375" y="3603625"/>
          <p14:tracePt t="2173" x="5106988" y="3503613"/>
          <p14:tracePt t="2190" x="5194300" y="3390900"/>
          <p14:tracePt t="2192" x="5219700" y="3367088"/>
          <p14:tracePt t="2208" x="5294313" y="3303588"/>
          <p14:tracePt t="2224" x="5357813" y="3254375"/>
          <p14:tracePt t="2240" x="5383213" y="3228975"/>
          <p14:tracePt t="2257" x="5394325" y="3203575"/>
          <p14:tracePt t="2273" x="5394325" y="3190875"/>
          <p14:tracePt t="2361" x="5394325" y="3178175"/>
          <p14:tracePt t="2609" x="5394325" y="3203575"/>
          <p14:tracePt t="2617" x="5394325" y="3216275"/>
          <p14:tracePt t="2624" x="5394325" y="3241675"/>
          <p14:tracePt t="2641" x="5345113" y="3303588"/>
          <p14:tracePt t="2658" x="5281613" y="3390900"/>
          <p14:tracePt t="2674" x="5219700" y="3479800"/>
          <p14:tracePt t="2691" x="5132388" y="3541713"/>
          <p14:tracePt t="2708" x="5094288" y="3567113"/>
          <p14:tracePt t="2745" x="5081588" y="3579813"/>
          <p14:tracePt t="2753" x="5057775" y="3590925"/>
          <p14:tracePt t="2761" x="5006975" y="3629025"/>
          <p14:tracePt t="2775" x="4932363" y="3667125"/>
          <p14:tracePt t="2777" x="4868863" y="3692525"/>
          <p14:tracePt t="2792" x="4719638" y="3803650"/>
          <p14:tracePt t="2809" x="4606925" y="3892550"/>
          <p14:tracePt t="2825" x="4518025" y="3967163"/>
          <p14:tracePt t="2841" x="4443413" y="4041775"/>
          <p14:tracePt t="2858" x="4418013" y="4079875"/>
          <p14:tracePt t="3008" x="4406900" y="4079875"/>
          <p14:tracePt t="3025" x="4394200" y="4105275"/>
          <p14:tracePt t="3033" x="4356100" y="4141788"/>
          <p14:tracePt t="3042" x="4294188" y="4179888"/>
          <p14:tracePt t="3059" x="4143375" y="4292600"/>
          <p14:tracePt t="3075" x="4081463" y="4318000"/>
          <p14:tracePt t="3092" x="4017963" y="4330700"/>
          <p14:tracePt t="3109" x="3979863" y="4341813"/>
          <p14:tracePt t="3113" x="3956050" y="4341813"/>
          <p14:tracePt t="3129" x="3943350" y="4341813"/>
          <p14:tracePt t="3143" x="3930650" y="4354513"/>
          <p14:tracePt t="3159" x="3917950" y="4354513"/>
          <p14:tracePt t="3176" x="3905250" y="4354513"/>
          <p14:tracePt t="3225" x="3905250" y="4341813"/>
          <p14:tracePt t="3233" x="3905250" y="4330700"/>
          <p14:tracePt t="3242" x="3917950" y="4318000"/>
          <p14:tracePt t="3259" x="3943350" y="4279900"/>
          <p14:tracePt t="3276" x="3968750" y="4241800"/>
          <p14:tracePt t="3293" x="3979863" y="4179888"/>
          <p14:tracePt t="3296" x="3992563" y="4154488"/>
          <p14:tracePt t="3310" x="4005263" y="4129088"/>
          <p14:tracePt t="3313" x="4005263" y="4117975"/>
          <p14:tracePt t="3326" x="4005263" y="4092575"/>
          <p14:tracePt t="3328" x="4017963" y="4054475"/>
          <p14:tracePt t="3344" x="4030663" y="4029075"/>
          <p14:tracePt t="3360" x="4043363" y="3992563"/>
          <p14:tracePt t="3377" x="4056063" y="3954463"/>
          <p14:tracePt t="3393" x="4068763" y="3929063"/>
          <p14:tracePt t="3410" x="4081463" y="3892550"/>
          <p14:tracePt t="3426" x="4081463" y="3879850"/>
          <p14:tracePt t="3537" x="4081463" y="3867150"/>
          <p14:tracePt t="3553" x="4092575" y="3867150"/>
          <p14:tracePt t="3560" x="4092575" y="3854450"/>
          <p14:tracePt t="3569" x="4105275" y="3829050"/>
          <p14:tracePt t="3585" x="4117975" y="3803650"/>
          <p14:tracePt t="3594" x="4130675" y="3779838"/>
          <p14:tracePt t="3610" x="4168775" y="3741738"/>
          <p14:tracePt t="3627" x="4205288" y="3692525"/>
          <p14:tracePt t="3644" x="4243388" y="3654425"/>
          <p14:tracePt t="3660" x="4281488" y="3603625"/>
          <p14:tracePt t="3677" x="4318000" y="3567113"/>
          <p14:tracePt t="3680" x="4330700" y="3554413"/>
          <p14:tracePt t="3694" x="4330700" y="3541713"/>
          <p14:tracePt t="3697" x="4343400" y="3529013"/>
          <p14:tracePt t="3711" x="4356100" y="3516313"/>
          <p14:tracePt t="3713" x="4381500" y="3503613"/>
          <p14:tracePt t="3728" x="4394200" y="3467100"/>
          <p14:tracePt t="3744" x="4394200" y="3454400"/>
          <p14:tracePt t="3809" x="4406900" y="3441700"/>
          <p14:tracePt t="3912" x="4418013" y="3441700"/>
          <p14:tracePt t="3920" x="4418013" y="3429000"/>
          <p14:tracePt t="3928" x="4430713" y="3416300"/>
          <p14:tracePt t="3944" x="4456113" y="3403600"/>
          <p14:tracePt t="3961" x="4481513" y="3367088"/>
          <p14:tracePt t="3978" x="4494213" y="3341688"/>
          <p14:tracePt t="3995" x="4506913" y="3328988"/>
          <p14:tracePt t="5889" x="4518025" y="3328988"/>
          <p14:tracePt t="5897" x="4556125" y="3328988"/>
          <p14:tracePt t="5903" x="4581525" y="3328988"/>
          <p14:tracePt t="5916" x="4594225" y="3328988"/>
          <p14:tracePt t="5933" x="4606925" y="3328988"/>
          <p14:tracePt t="6065" x="4619625" y="3328988"/>
          <p14:tracePt t="6072" x="4630738" y="3328988"/>
          <p14:tracePt t="6083" x="4656138" y="3328988"/>
          <p14:tracePt t="6100" x="4694238" y="3328988"/>
          <p14:tracePt t="6117" x="4743450" y="3328988"/>
          <p14:tracePt t="6120" x="4768850" y="3328988"/>
          <p14:tracePt t="6133" x="4781550" y="3328988"/>
          <p14:tracePt t="6136" x="4806950" y="3341688"/>
          <p14:tracePt t="6152" x="4856163" y="3354388"/>
          <p14:tracePt t="6167" x="4881563" y="3354388"/>
          <p14:tracePt t="6169" x="4906963" y="3354388"/>
          <p14:tracePt t="6184" x="4968875" y="3354388"/>
          <p14:tracePt t="6200" x="4994275" y="3354388"/>
          <p14:tracePt t="6217" x="5006975" y="3354388"/>
          <p14:tracePt t="6234" x="5032375" y="3367088"/>
          <p14:tracePt t="7049" x="5019675" y="3367088"/>
          <p14:tracePt t="7065" x="5006975" y="3367088"/>
          <p14:tracePt t="7075" x="4981575" y="3367088"/>
          <p14:tracePt t="7087" x="4968875" y="3367088"/>
          <p14:tracePt t="7089" x="4956175" y="3367088"/>
          <p14:tracePt t="7104" x="4919663" y="3367088"/>
          <p14:tracePt t="7120" x="4894263" y="3367088"/>
          <p14:tracePt t="7137" x="4881563" y="3367088"/>
          <p14:tracePt t="30496" x="4894263" y="3390900"/>
          <p14:tracePt t="30504" x="4906963" y="3403600"/>
          <p14:tracePt t="30514" x="4956175" y="3441700"/>
          <p14:tracePt t="30530" x="5006975" y="3490913"/>
          <p14:tracePt t="30548" x="5068888" y="3590925"/>
          <p14:tracePt t="30564" x="5119688" y="3703638"/>
          <p14:tracePt t="30580" x="5194300" y="3841750"/>
          <p14:tracePt t="30598" x="5245100" y="3979863"/>
          <p14:tracePt t="30600" x="5270500" y="4054475"/>
          <p14:tracePt t="30615" x="5294313" y="4117975"/>
          <p14:tracePt t="30617" x="5319713" y="4192588"/>
          <p14:tracePt t="30632" x="5370513" y="4330700"/>
          <p14:tracePt t="30649" x="5394325" y="4467225"/>
          <p14:tracePt t="30664" x="5419725" y="4643438"/>
          <p14:tracePt t="30681" x="5445125" y="4743450"/>
          <p14:tracePt t="30697" x="5445125" y="4756150"/>
          <p14:tracePt t="30736" x="5457825" y="4779963"/>
          <p14:tracePt t="30744" x="5470525" y="4843463"/>
          <p14:tracePt t="30752" x="5495925" y="4905375"/>
          <p14:tracePt t="30764" x="5519738" y="4968875"/>
          <p14:tracePt t="30782" x="5545138" y="5092700"/>
          <p14:tracePt t="30784" x="5557838" y="5143500"/>
          <p14:tracePt t="30798" x="5570538" y="5205413"/>
          <p14:tracePt t="30800" x="5570538" y="5256213"/>
          <p14:tracePt t="30815" x="5595938" y="5343525"/>
          <p14:tracePt t="30832" x="5595938" y="5418138"/>
          <p14:tracePt t="30848" x="5595938" y="5507038"/>
          <p14:tracePt t="30865" x="5619750" y="5581650"/>
          <p14:tracePt t="30881" x="5619750" y="5656263"/>
          <p14:tracePt t="30897" x="5632450" y="5719763"/>
          <p14:tracePt t="30915" x="5632450" y="5756275"/>
          <p14:tracePt t="30931" x="5632450" y="5781675"/>
          <p14:tracePt t="31552" x="5632450" y="5794375"/>
          <p14:tracePt t="31560" x="5619750" y="5794375"/>
          <p14:tracePt t="31568" x="5607050" y="5794375"/>
          <p14:tracePt t="31584" x="5570538" y="5807075"/>
          <p14:tracePt t="31600" x="5545138" y="5819775"/>
          <p14:tracePt t="31617" x="5507038" y="5819775"/>
          <p14:tracePt t="31634" x="5483225" y="5832475"/>
          <p14:tracePt t="31649" x="5457825" y="5832475"/>
          <p14:tracePt t="31667" x="5432425" y="5832475"/>
          <p14:tracePt t="31687" x="5419725" y="5832475"/>
          <p14:tracePt t="31691" x="5407025" y="5832475"/>
          <p14:tracePt t="31711" x="5394325" y="5832475"/>
          <p14:tracePt t="31720" x="5383213" y="5832475"/>
          <p14:tracePt t="31752" x="5370513" y="5832475"/>
          <p14:tracePt t="31767" x="5357813" y="5832475"/>
          <p14:tracePt t="31783" x="5345113" y="5832475"/>
          <p14:tracePt t="31792" x="5332413" y="5832475"/>
          <p14:tracePt t="31824" x="5319713" y="5832475"/>
          <p14:tracePt t="33688" x="5307013" y="5832475"/>
          <p14:tracePt t="33705" x="5281613" y="5832475"/>
          <p14:tracePt t="33712" x="5270500" y="5832475"/>
          <p14:tracePt t="33722" x="5257800" y="5843588"/>
          <p14:tracePt t="33739" x="5219700" y="5843588"/>
          <p14:tracePt t="33755" x="5207000" y="5843588"/>
          <p14:tracePt t="33772" x="5181600" y="5868988"/>
          <p14:tracePt t="33789" x="5157788" y="5868988"/>
          <p14:tracePt t="33806" x="5145088" y="5868988"/>
          <p14:tracePt t="33823" x="5132388" y="5868988"/>
          <p14:tracePt t="33840" x="5106988" y="5881688"/>
          <p14:tracePt t="33856" x="5094288" y="5881688"/>
          <p14:tracePt t="33912" x="5068888" y="5881688"/>
          <p14:tracePt t="33920" x="5057775" y="5881688"/>
          <p14:tracePt t="33928" x="5045075" y="5881688"/>
          <p14:tracePt t="33939" x="5019675" y="5881688"/>
          <p14:tracePt t="33956" x="4968875" y="5881688"/>
          <p14:tracePt t="33973" x="4932363" y="5881688"/>
          <p14:tracePt t="33976" x="4906963" y="5881688"/>
          <p14:tracePt t="33990" x="4881563" y="5881688"/>
          <p14:tracePt t="33992" x="4843463" y="5881688"/>
          <p14:tracePt t="34008" x="4781550" y="5881688"/>
          <p14:tracePt t="34023" x="4756150" y="5881688"/>
          <p14:tracePt t="34040" x="4732338" y="5881688"/>
          <p14:tracePt t="34056" x="4719638" y="5894388"/>
          <p14:tracePt t="34608" x="4706938" y="5894388"/>
          <p14:tracePt t="34616" x="4694238" y="5894388"/>
          <p14:tracePt t="34624" x="4681538" y="5894388"/>
          <p14:tracePt t="34641" x="4630738" y="5894388"/>
          <p14:tracePt t="34658" x="4568825" y="5894388"/>
          <p14:tracePt t="34674" x="4518025" y="5881688"/>
          <p14:tracePt t="34691" x="4468813" y="5868988"/>
          <p14:tracePt t="34708" x="4368800" y="5843588"/>
          <p14:tracePt t="34725" x="4305300" y="5832475"/>
          <p14:tracePt t="34728" x="4294188" y="5832475"/>
          <p14:tracePt t="34741" x="4268788" y="5832475"/>
          <p14:tracePt t="34744" x="4243388" y="5832475"/>
          <p14:tracePt t="34758" x="4230688" y="5832475"/>
          <p14:tracePt t="34776" x="4192588" y="5819775"/>
          <p14:tracePt t="34792" x="4181475" y="5819775"/>
          <p14:tracePt t="34904" x="4168775" y="5819775"/>
          <p14:tracePt t="34920" x="4143375" y="5819775"/>
          <p14:tracePt t="34929" x="4117975" y="5807075"/>
          <p14:tracePt t="34942" x="4117975" y="5794375"/>
          <p14:tracePt t="34944" x="4092575" y="5794375"/>
          <p14:tracePt t="34959" x="4068763" y="5781675"/>
          <p14:tracePt t="34961" x="4056063" y="5781675"/>
          <p14:tracePt t="34976" x="4043363" y="5781675"/>
          <p14:tracePt t="35696" x="4030663" y="5781675"/>
          <p14:tracePt t="35704" x="3992563" y="5781675"/>
          <p14:tracePt t="35712" x="3956050" y="5781675"/>
          <p14:tracePt t="35728" x="3867150" y="5781675"/>
          <p14:tracePt t="35744" x="3779838" y="5781675"/>
          <p14:tracePt t="35761" x="3705225" y="5781675"/>
          <p14:tracePt t="35778" x="3592513" y="5781675"/>
          <p14:tracePt t="35793" x="3354388" y="5794375"/>
          <p14:tracePt t="35811" x="3141663" y="5794375"/>
          <p14:tracePt t="35828" x="3054350" y="5819775"/>
          <p14:tracePt t="40417" x="3103563" y="5807075"/>
          <p14:tracePt t="40424" x="3254375" y="5719763"/>
          <p14:tracePt t="40440" x="4092575" y="5218113"/>
          <p14:tracePt t="40457" x="4945063" y="4618038"/>
          <p14:tracePt t="40474" x="5407025" y="4192588"/>
          <p14:tracePt t="40490" x="5545138" y="3929063"/>
          <p14:tracePt t="40506" x="5570538" y="3829050"/>
          <p14:tracePt t="40523" x="5570538" y="3816350"/>
          <p14:tracePt t="40592" x="5545138" y="3816350"/>
          <p14:tracePt t="40600" x="5470525" y="3816350"/>
          <p14:tracePt t="40608" x="5383213" y="3816350"/>
          <p14:tracePt t="40623" x="5145088" y="3779838"/>
          <p14:tracePt t="40640" x="4819650" y="3729038"/>
          <p14:tracePt t="40657" x="4468813" y="3667125"/>
          <p14:tracePt t="40674" x="4005263" y="3554413"/>
          <p14:tracePt t="40690" x="3643313" y="3429000"/>
          <p14:tracePt t="40707" x="3392488" y="3328988"/>
          <p14:tracePt t="40723" x="3228975" y="3203575"/>
          <p14:tracePt t="40741" x="3016250" y="3078163"/>
          <p14:tracePt t="40744" x="2903538" y="2990850"/>
          <p14:tracePt t="40758" x="2803525" y="2916238"/>
          <p14:tracePt t="40761" x="2716213" y="2828925"/>
          <p14:tracePt t="40774" x="2667000" y="2752725"/>
          <p14:tracePt t="40777" x="2628900" y="2690813"/>
          <p14:tracePt t="40791" x="2616200" y="2527300"/>
          <p14:tracePt t="40809" x="2616200" y="2327275"/>
          <p14:tracePt t="40824" x="2690813" y="2114550"/>
          <p14:tracePt t="40841" x="2767013" y="1952625"/>
          <p14:tracePt t="40858" x="2816225" y="1827213"/>
          <p14:tracePt t="40874" x="2828925" y="1776413"/>
          <p14:tracePt t="40968" x="2828925" y="1814513"/>
          <p14:tracePt t="40976" x="2828925" y="1865313"/>
          <p14:tracePt t="40992" x="2828925" y="2001838"/>
          <p14:tracePt t="41008" x="2828925" y="2139950"/>
          <p14:tracePt t="41024" x="2828925" y="2303463"/>
          <p14:tracePt t="41041" x="2854325" y="2478088"/>
          <p14:tracePt t="41057" x="2854325" y="2616200"/>
          <p14:tracePt t="41075" x="2854325" y="2752725"/>
          <p14:tracePt t="41091" x="2854325" y="2852738"/>
          <p14:tracePt t="41108" x="2854325" y="2928938"/>
          <p14:tracePt t="41124" x="2854325" y="2990850"/>
          <p14:tracePt t="41142" x="2854325" y="3041650"/>
          <p14:tracePt t="41144" x="2854325" y="3078163"/>
          <p14:tracePt t="41159" x="2854325" y="3128963"/>
          <p14:tracePt t="41176" x="2854325" y="3154363"/>
          <p14:tracePt t="41192" x="2867025" y="3190875"/>
          <p14:tracePt t="41208" x="2879725" y="3228975"/>
          <p14:tracePt t="41225" x="2879725" y="3254375"/>
          <p14:tracePt t="41242" x="2890838" y="3267075"/>
          <p14:tracePt t="41258" x="2890838" y="3290888"/>
          <p14:tracePt t="41275" x="2916238" y="3316288"/>
          <p14:tracePt t="41292" x="2928938" y="3354388"/>
          <p14:tracePt t="41309" x="2954338" y="3390900"/>
          <p14:tracePt t="41312" x="2967038" y="3403600"/>
          <p14:tracePt t="41325" x="2979738" y="3416300"/>
          <p14:tracePt t="41343" x="3003550" y="3441700"/>
          <p14:tracePt t="41345" x="3028950" y="3467100"/>
          <p14:tracePt t="41360" x="3067050" y="3490913"/>
          <p14:tracePt t="41377" x="3116263" y="3516313"/>
          <p14:tracePt t="41392" x="3154363" y="3554413"/>
          <p14:tracePt t="41409" x="3216275" y="3567113"/>
          <p14:tracePt t="41425" x="3254375" y="3579813"/>
          <p14:tracePt t="41442" x="3328988" y="3590925"/>
          <p14:tracePt t="41458" x="3405188" y="3603625"/>
          <p14:tracePt t="41476" x="3441700" y="3603625"/>
          <p14:tracePt t="41492" x="3505200" y="3603625"/>
          <p14:tracePt t="41509" x="3579813" y="3603625"/>
          <p14:tracePt t="41512" x="3617913" y="3603625"/>
          <p14:tracePt t="41526" x="3654425" y="3603625"/>
          <p14:tracePt t="41544" x="3867150" y="3603625"/>
          <p14:tracePt t="41560" x="4043363" y="3603625"/>
          <p14:tracePt t="41577" x="4192588" y="3603625"/>
          <p14:tracePt t="41593" x="4381500" y="3603625"/>
          <p14:tracePt t="41610" x="4556125" y="3603625"/>
          <p14:tracePt t="41626" x="4619625" y="3603625"/>
          <p14:tracePt t="41643" x="4643438" y="3603625"/>
          <p14:tracePt t="42088" x="4656138" y="3603625"/>
          <p14:tracePt t="42104" x="4668838" y="3603625"/>
          <p14:tracePt t="42480" x="4681538" y="3616325"/>
          <p14:tracePt t="42488" x="4706938" y="3629025"/>
          <p14:tracePt t="42495" x="4768850" y="3654425"/>
          <p14:tracePt t="42512" x="4832350" y="3692525"/>
          <p14:tracePt t="42528" x="4932363" y="3692525"/>
          <p14:tracePt t="42545" x="5145088" y="3692525"/>
          <p14:tracePt t="42562" x="5383213" y="3629025"/>
          <p14:tracePt t="42578" x="5632450" y="3603625"/>
          <p14:tracePt t="42595" x="5883275" y="3579813"/>
          <p14:tracePt t="42612" x="6008688" y="3567113"/>
          <p14:tracePt t="42628" x="6083300" y="3554413"/>
          <p14:tracePt t="42646" x="6121400" y="3554413"/>
          <p14:tracePt t="42648" x="6134100" y="3554413"/>
          <p14:tracePt t="42784" x="6146800" y="3554413"/>
          <p14:tracePt t="42792" x="6170613" y="3554413"/>
          <p14:tracePt t="42800" x="6196013" y="3554413"/>
          <p14:tracePt t="42813" x="6221413" y="3554413"/>
          <p14:tracePt t="42816" x="6234113" y="3554413"/>
          <p14:tracePt t="44368" x="6234113" y="3629025"/>
          <p14:tracePt t="44376" x="6234113" y="3729038"/>
          <p14:tracePt t="44384" x="6234113" y="3841750"/>
          <p14:tracePt t="44400" x="6221413" y="4067175"/>
          <p14:tracePt t="44417" x="6221413" y="4230688"/>
          <p14:tracePt t="44434" x="6246813" y="4430713"/>
          <p14:tracePt t="44450" x="6296025" y="4605338"/>
          <p14:tracePt t="44467" x="6346825" y="4705350"/>
          <p14:tracePt t="44484" x="6346825" y="4730750"/>
          <p14:tracePt t="45489" x="6370638" y="4730750"/>
          <p14:tracePt t="45496" x="6446838" y="4730750"/>
          <p14:tracePt t="45504" x="6634163" y="4756150"/>
          <p14:tracePt t="45520" x="6934200" y="4779963"/>
          <p14:tracePt t="45537" x="7561263" y="4467225"/>
          <p14:tracePt t="45553" x="9501188" y="3416300"/>
          <p14:tracePt t="47593" x="12053888" y="4830763"/>
          <p14:tracePt t="47608" x="11815763" y="4792663"/>
          <p14:tracePt t="47625" x="11653838" y="4768850"/>
          <p14:tracePt t="47642" x="11503025" y="4768850"/>
          <p14:tracePt t="47658" x="11341100" y="4768850"/>
          <p14:tracePt t="47675" x="11128375" y="4768850"/>
          <p14:tracePt t="47692" x="10952163" y="4768850"/>
          <p14:tracePt t="47709" x="10802938" y="4768850"/>
          <p14:tracePt t="47712" x="10764838" y="4768850"/>
          <p14:tracePt t="47725" x="10752138" y="4768850"/>
          <p14:tracePt t="47776" x="10764838" y="4768850"/>
          <p14:tracePt t="47784" x="10777538" y="4756150"/>
          <p14:tracePt t="47872" x="10777538" y="4743450"/>
          <p14:tracePt t="47888" x="10790238" y="4718050"/>
          <p14:tracePt t="47896" x="10802938" y="4692650"/>
          <p14:tracePt t="47910" x="10802938" y="4667250"/>
          <p14:tracePt t="47912" x="10802938" y="4630738"/>
          <p14:tracePt t="47927" x="10802938" y="4605338"/>
          <p14:tracePt t="47929" x="10802938" y="4579938"/>
          <p14:tracePt t="47944" x="10777538" y="4505325"/>
          <p14:tracePt t="47960" x="10702925" y="4405313"/>
          <p14:tracePt t="47976" x="10614025" y="4318000"/>
          <p14:tracePt t="47993" x="10514013" y="4254500"/>
          <p14:tracePt t="48010" x="10439400" y="4192588"/>
          <p14:tracePt t="48026" x="10377488" y="4141788"/>
          <p14:tracePt t="48043" x="10364788" y="4129088"/>
          <p14:tracePt t="48120" x="10364788" y="4117975"/>
          <p14:tracePt t="48672" x="10377488" y="4105275"/>
          <p14:tracePt t="48680" x="10390188" y="4105275"/>
          <p14:tracePt t="48696" x="10401300" y="4092575"/>
          <p14:tracePt t="48712" x="10401300" y="4079875"/>
          <p14:tracePt t="48729" x="10414000" y="4067175"/>
          <p14:tracePt t="48752" x="10414000" y="4054475"/>
          <p14:tracePt t="48761" x="10414000" y="4041775"/>
          <p14:tracePt t="48778" x="10414000" y="4029075"/>
          <p14:tracePt t="50504" x="10414000" y="4041775"/>
          <p14:tracePt t="50512" x="10414000" y="4067175"/>
          <p14:tracePt t="50520" x="10414000" y="4105275"/>
          <p14:tracePt t="50532" x="10426700" y="4154488"/>
          <p14:tracePt t="50535" x="10439400" y="4241800"/>
          <p14:tracePt t="50550" x="10452100" y="4318000"/>
          <p14:tracePt t="50552" x="10464800" y="4379913"/>
          <p14:tracePt t="50567" x="10490200" y="4454525"/>
          <p14:tracePt t="50584" x="10490200" y="4479925"/>
          <p14:tracePt t="86056" x="10490200" y="4492625"/>
          <p14:tracePt t="86063" x="10490200" y="4530725"/>
          <p14:tracePt t="86076" x="10490200" y="4605338"/>
          <p14:tracePt t="86079" x="10490200" y="4667250"/>
          <p14:tracePt t="86092" x="10502900" y="4743450"/>
          <p14:tracePt t="86095" x="10514013" y="4805363"/>
          <p14:tracePt t="86109" x="10514013" y="4892675"/>
          <p14:tracePt t="86126" x="10564813" y="5081588"/>
          <p14:tracePt t="86128" x="10590213" y="5205413"/>
          <p14:tracePt t="86143" x="10626725" y="5430838"/>
          <p14:tracePt t="86159" x="10639425" y="5643563"/>
          <p14:tracePt t="86176" x="10639425" y="5743575"/>
          <p14:tracePt t="86192" x="10639425" y="5768975"/>
          <p14:tracePt t="86600" x="10626725" y="5756275"/>
          <p14:tracePt t="86608" x="10614025" y="5743575"/>
          <p14:tracePt t="86616" x="10602913" y="5743575"/>
          <p14:tracePt t="86627" x="10577513" y="5743575"/>
          <p14:tracePt t="86644" x="10564813" y="5743575"/>
          <p14:tracePt t="86660" x="10564813" y="5732463"/>
          <p14:tracePt t="86664" x="10552113" y="5732463"/>
          <p14:tracePt t="86678" x="10514013" y="5719763"/>
          <p14:tracePt t="86680" x="10477500" y="5694363"/>
          <p14:tracePt t="86695" x="10401300" y="5694363"/>
          <p14:tracePt t="86711" x="10352088" y="5681663"/>
          <p14:tracePt t="86728" x="10277475" y="5668963"/>
          <p14:tracePt t="86744" x="10164763" y="5643563"/>
          <p14:tracePt t="86761" x="10088563" y="5619750"/>
          <p14:tracePt t="86777" x="10039350" y="5607050"/>
          <p14:tracePt t="86794" x="10013950" y="5594350"/>
          <p14:tracePt t="86824" x="10013950" y="5581650"/>
          <p14:tracePt t="86832" x="10013950" y="5568950"/>
          <p14:tracePt t="86844" x="10039350" y="5556250"/>
          <p14:tracePt t="86848" x="10088563" y="5530850"/>
          <p14:tracePt t="86861" x="10152063" y="5507038"/>
          <p14:tracePt t="86864" x="10188575" y="5481638"/>
          <p14:tracePt t="86878" x="10213975" y="5468938"/>
          <p14:tracePt t="86880" x="10226675" y="5456238"/>
          <p14:tracePt t="87008" x="10226675" y="5481638"/>
          <p14:tracePt t="87016" x="10201275" y="5494338"/>
          <p14:tracePt t="87028" x="10177463" y="5494338"/>
          <p14:tracePt t="87031" x="10164763" y="5507038"/>
          <p14:tracePt t="87045" x="10126663" y="5518150"/>
          <p14:tracePt t="87048" x="10088563" y="5518150"/>
          <p14:tracePt t="87062" x="10064750" y="5518150"/>
          <p14:tracePt t="87064" x="10026650" y="5518150"/>
          <p14:tracePt t="87079" x="9952038" y="5518150"/>
          <p14:tracePt t="87095" x="9888538" y="5543550"/>
          <p14:tracePt t="87112" x="9813925" y="5568950"/>
          <p14:tracePt t="87128" x="9750425" y="5581650"/>
          <p14:tracePt t="87145" x="9713913" y="5594350"/>
          <p14:tracePt t="87161" x="9701213" y="5607050"/>
          <p14:tracePt t="87178" x="9675813" y="5619750"/>
          <p14:tracePt t="87195" x="9663113" y="5619750"/>
          <p14:tracePt t="87344" x="9663113" y="5607050"/>
          <p14:tracePt t="87352" x="9675813" y="5594350"/>
          <p14:tracePt t="87362" x="9675813" y="5581650"/>
          <p14:tracePt t="87379" x="9701213" y="5556250"/>
          <p14:tracePt t="87396" x="9713913" y="5518150"/>
          <p14:tracePt t="87412" x="9726613" y="5481638"/>
          <p14:tracePt t="87415" x="9739313" y="5456238"/>
          <p14:tracePt t="87430" x="9750425" y="5443538"/>
          <p14:tracePt t="87432" x="9763125" y="5443538"/>
          <p14:tracePt t="87447" x="9763125" y="5430838"/>
          <p14:tracePt t="87449" x="9775825" y="5418138"/>
          <p14:tracePt t="87463" x="9788525" y="5394325"/>
          <p14:tracePt t="87480" x="9801225" y="5368925"/>
          <p14:tracePt t="87496" x="9826625" y="5356225"/>
          <p14:tracePt t="87513" x="9839325" y="5343525"/>
          <p14:tracePt t="87529" x="9863138" y="5343525"/>
          <p14:tracePt t="87648" x="9875838" y="5343525"/>
          <p14:tracePt t="87688" x="9888538" y="5343525"/>
          <p14:tracePt t="87704" x="9901238" y="5356225"/>
          <p14:tracePt t="87712" x="9913938" y="5356225"/>
          <p14:tracePt t="87783" x="9939338" y="5356225"/>
          <p14:tracePt t="87791" x="9975850" y="5368925"/>
          <p14:tracePt t="87800" x="10052050" y="5381625"/>
          <p14:tracePt t="87814" x="10113963" y="5381625"/>
          <p14:tracePt t="87816" x="10188575" y="5394325"/>
          <p14:tracePt t="87831" x="10364788" y="5418138"/>
          <p14:tracePt t="87847" x="10502900" y="5456238"/>
          <p14:tracePt t="87863" x="10614025" y="5468938"/>
          <p14:tracePt t="87880" x="10639425" y="5494338"/>
        </p14:tracePtLst>
      </p14:laserTrace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023008" y="975974"/>
            <a:ext cx="60012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Correlation vs Regression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41974"/>
            <a:ext cx="1022536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Correlation: </a:t>
            </a:r>
            <a:r>
              <a:rPr lang="en-US" sz="2800" dirty="0">
                <a:latin typeface="Alexandria"/>
              </a:rPr>
              <a:t>Measures the strength of the relationship between variables.</a:t>
            </a:r>
          </a:p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Regression: </a:t>
            </a:r>
            <a:r>
              <a:rPr lang="en-US" sz="2800" dirty="0">
                <a:latin typeface="Alexandria"/>
              </a:rPr>
              <a:t>Describes the relationship and provides predictive equations.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62250" y="165063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023008" y="975974"/>
            <a:ext cx="60012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Definition of Correlation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357211"/>
            <a:ext cx="773699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3200" b="1" dirty="0">
                <a:latin typeface="Alexandria"/>
              </a:rPr>
              <a:t>Correlation</a:t>
            </a:r>
            <a:r>
              <a:rPr lang="en-US" sz="3200" dirty="0">
                <a:latin typeface="Alexandria"/>
              </a:rPr>
              <a:t> measures </a:t>
            </a:r>
            <a:r>
              <a:rPr lang="en-US" sz="3200" b="1" dirty="0">
                <a:latin typeface="Alexandria"/>
              </a:rPr>
              <a:t>how strongly </a:t>
            </a:r>
            <a:r>
              <a:rPr lang="en-US" sz="3200" dirty="0">
                <a:latin typeface="Alexandria"/>
              </a:rPr>
              <a:t>two variables are </a:t>
            </a:r>
            <a:r>
              <a:rPr lang="en-US" sz="3200" b="1" dirty="0">
                <a:latin typeface="Alexandria"/>
              </a:rPr>
              <a:t>associated</a:t>
            </a:r>
            <a:r>
              <a:rPr lang="en-US" sz="3200" dirty="0">
                <a:latin typeface="Alexandria"/>
              </a:rPr>
              <a:t>. </a:t>
            </a:r>
          </a:p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3200" b="1" dirty="0">
                <a:latin typeface="Alexandria"/>
              </a:rPr>
              <a:t>It does not imply causation.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9305" y="1903778"/>
            <a:ext cx="2638270" cy="38010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05190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62250" y="165063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067978" y="970179"/>
            <a:ext cx="60012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Correlation Coefficient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15978"/>
            <a:ext cx="7736997" cy="38904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latin typeface="Alexandria"/>
              </a:rPr>
              <a:t>The Correlation Coefficient (r):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Measures linear relationships.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Ranges from -1 to +1.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Positive: </a:t>
            </a:r>
            <a:r>
              <a:rPr lang="en-US" sz="2800" dirty="0">
                <a:latin typeface="Alexandria"/>
              </a:rPr>
              <a:t>Variables increase together.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Negative: </a:t>
            </a:r>
            <a:r>
              <a:rPr lang="en-US" sz="2800" dirty="0">
                <a:latin typeface="Alexandria"/>
              </a:rPr>
              <a:t>One variable increases as the other decreases.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9305" y="1903778"/>
            <a:ext cx="2638270" cy="38010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84335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62250" y="165063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067978" y="970179"/>
            <a:ext cx="60012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Interpreting r Values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180779" y="2312349"/>
            <a:ext cx="977566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r = 1 or -1: </a:t>
            </a:r>
            <a:r>
              <a:rPr lang="en-US" sz="3200" dirty="0">
                <a:latin typeface="Alexandria"/>
              </a:rPr>
              <a:t>Perfect linear relationship.</a:t>
            </a:r>
          </a:p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r = 0: </a:t>
            </a:r>
            <a:r>
              <a:rPr lang="en-US" sz="3200" dirty="0">
                <a:latin typeface="Alexandria"/>
              </a:rPr>
              <a:t>No linear relationship.</a:t>
            </a:r>
          </a:p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Intermediate values: </a:t>
            </a:r>
            <a:r>
              <a:rPr lang="en-US" sz="3200" dirty="0">
                <a:latin typeface="Alexandria"/>
              </a:rPr>
              <a:t>Degree of association.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92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62250" y="165063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067978" y="894747"/>
            <a:ext cx="60012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Testing Significance of r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000139"/>
            <a:ext cx="10210374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3200" dirty="0">
                <a:latin typeface="Alexandria"/>
              </a:rPr>
              <a:t>Even independent variables may show small r values due to random fluctuations. </a:t>
            </a:r>
          </a:p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3200" dirty="0">
                <a:latin typeface="Alexandria"/>
              </a:rPr>
              <a:t>Significance testing </a:t>
            </a:r>
            <a:r>
              <a:rPr lang="en-US" sz="3200" b="1" dirty="0">
                <a:solidFill>
                  <a:srgbClr val="F58221"/>
                </a:solidFill>
                <a:latin typeface="Alexandria"/>
              </a:rPr>
              <a:t>(p-value) </a:t>
            </a:r>
            <a:r>
              <a:rPr lang="en-US" sz="3200" dirty="0">
                <a:latin typeface="Alexandria"/>
              </a:rPr>
              <a:t>determines if r differs from zero.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274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62250" y="165063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067978" y="899030"/>
            <a:ext cx="60012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Visualization of Correlation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63422" y="2388748"/>
            <a:ext cx="1021037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Scatter plots </a:t>
            </a:r>
            <a:r>
              <a:rPr lang="en-US" sz="3200" dirty="0">
                <a:latin typeface="Alexandria"/>
              </a:rPr>
              <a:t>to observe relationships.</a:t>
            </a:r>
          </a:p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Linearity and clustering </a:t>
            </a:r>
            <a:r>
              <a:rPr lang="en-US" sz="3200" dirty="0">
                <a:latin typeface="Alexandria"/>
              </a:rPr>
              <a:t>of points provide insights into </a:t>
            </a:r>
            <a:r>
              <a:rPr lang="en-US" sz="3200" b="1" dirty="0">
                <a:solidFill>
                  <a:srgbClr val="F58221"/>
                </a:solidFill>
                <a:latin typeface="Alexandria"/>
              </a:rPr>
              <a:t>strength and direction</a:t>
            </a:r>
            <a:r>
              <a:rPr lang="en-US" sz="3200" dirty="0">
                <a:latin typeface="Alexandri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0599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4" t="6203" r="5396" b="5204"/>
          <a:stretch/>
        </p:blipFill>
        <p:spPr>
          <a:xfrm>
            <a:off x="944381" y="1155869"/>
            <a:ext cx="10370032" cy="5231568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62250" y="165063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067977" y="899030"/>
            <a:ext cx="60012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Limitations of Correlation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388748"/>
            <a:ext cx="1023148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3200" dirty="0">
                <a:latin typeface="Alexandria"/>
              </a:rPr>
              <a:t>Does not imply causation.</a:t>
            </a:r>
          </a:p>
          <a:p>
            <a:pPr marL="457200" indent="-4572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3200" dirty="0">
                <a:latin typeface="Alexandria"/>
              </a:rPr>
              <a:t>Sensitive to outliers.</a:t>
            </a:r>
          </a:p>
          <a:p>
            <a:pPr marL="457200" indent="-45720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3200" dirty="0">
                <a:latin typeface="Alexandria"/>
              </a:rPr>
              <a:t>Limited to linear relationships.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278" y="1980286"/>
            <a:ext cx="3978518" cy="37111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9069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62250" y="165063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067978" y="683586"/>
            <a:ext cx="60012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Applications of Correlation in Healthcare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000139"/>
            <a:ext cx="10231488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Hospital Bed Occupancy and Infection Rates: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Correlation</a:t>
            </a:r>
            <a:r>
              <a:rPr lang="en-US" sz="2400" dirty="0">
                <a:solidFill>
                  <a:srgbClr val="F58221"/>
                </a:solidFill>
                <a:latin typeface="Alexandria"/>
              </a:rPr>
              <a:t>: </a:t>
            </a:r>
            <a:r>
              <a:rPr lang="en-US" sz="2400" dirty="0">
                <a:latin typeface="Alexandria"/>
              </a:rPr>
              <a:t>There is often a positive correlation between high hospital bed occupancy rates and the incidence of hospital-acquired infections (HAIs). Overcrowding can strain hygiene protocols and increase the risk of cross-infections among patients.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Implication</a:t>
            </a:r>
            <a:r>
              <a:rPr lang="en-US" sz="2400" dirty="0">
                <a:solidFill>
                  <a:srgbClr val="F58221"/>
                </a:solidFill>
                <a:latin typeface="Alexandria"/>
              </a:rPr>
              <a:t>: </a:t>
            </a:r>
            <a:r>
              <a:rPr lang="en-US" sz="2400" dirty="0">
                <a:latin typeface="Alexandria"/>
              </a:rPr>
              <a:t>Monitoring and managing bed occupancy can help reduce the risk of HAIs and improve patient safety.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5859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62250" y="165063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067978" y="714364"/>
            <a:ext cx="60012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Case Scenario (1)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52865" y="2161923"/>
            <a:ext cx="10231488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latin typeface="Alexandria"/>
              </a:rPr>
              <a:t>A healthcare administrator wants to examine whether the </a:t>
            </a:r>
            <a:r>
              <a:rPr lang="en-US" sz="2400" b="1" dirty="0">
                <a:latin typeface="Alexandria"/>
              </a:rPr>
              <a:t>frequency of staff training sessions</a:t>
            </a:r>
            <a:r>
              <a:rPr lang="en-US" sz="2400" dirty="0">
                <a:latin typeface="Alexandria"/>
              </a:rPr>
              <a:t> (measured in hours per month) is correlated with the </a:t>
            </a:r>
            <a:r>
              <a:rPr lang="en-US" sz="2400" b="1" dirty="0">
                <a:latin typeface="Alexandria"/>
              </a:rPr>
              <a:t>rate of medication errors</a:t>
            </a:r>
            <a:r>
              <a:rPr lang="en-US" sz="2400" dirty="0">
                <a:latin typeface="Alexandria"/>
              </a:rPr>
              <a:t> in a hospital ward.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latin typeface="Alexandria"/>
              </a:rPr>
              <a:t>Objective: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To identify whether increasing training hours is associated with a reduction in medication errors.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5793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C8D4C3-7C81-27C5-79F8-D3E1A3DE75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C58ADD7E-C008-B1CC-67F4-3A78EA097197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9A7193A-0A10-CFD1-EA09-531A78B70847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F634EF6-47B9-E359-4CA0-ED97C1E77989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41F7479-FB72-F2FA-FA2C-15D7762577A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28C2EFF-6CAC-5DEA-5067-897440A28B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5132" y="1155869"/>
            <a:ext cx="5981736" cy="4749285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453B7BA-D119-50CD-20D7-6B6AA10C0DE8}"/>
              </a:ext>
            </a:extLst>
          </p:cNvPr>
          <p:cNvSpPr/>
          <p:nvPr/>
        </p:nvSpPr>
        <p:spPr>
          <a:xfrm>
            <a:off x="3103270" y="1155869"/>
            <a:ext cx="5914103" cy="435483"/>
          </a:xfrm>
          <a:prstGeom prst="rect">
            <a:avLst/>
          </a:prstGeom>
          <a:noFill/>
          <a:ln w="57150">
            <a:solidFill>
              <a:srgbClr val="F5822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96906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40144D-B01B-D7A6-99F9-7870FC1788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0B2078F4-4C53-EF30-C277-5E6EAA2495AF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8B78925-F0D6-D4D6-6873-14D573A3019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79BF73E-AE37-E9BC-8522-2264C5FBEA9E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2D480F0-88B0-9344-ADD2-79CD03F44FF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E3D9A44-54F8-8331-871D-85D8F58EC1E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1855" t="5355" r="35404" b="50000"/>
          <a:stretch/>
        </p:blipFill>
        <p:spPr>
          <a:xfrm>
            <a:off x="2381174" y="1054356"/>
            <a:ext cx="6945525" cy="4749285"/>
          </a:xfrm>
          <a:prstGeom prst="rect">
            <a:avLst/>
          </a:prstGeom>
        </p:spPr>
      </p:pic>
      <p:sp>
        <p:nvSpPr>
          <p:cNvPr id="7" name="Arrow: Left 6">
            <a:extLst>
              <a:ext uri="{FF2B5EF4-FFF2-40B4-BE49-F238E27FC236}">
                <a16:creationId xmlns:a16="http://schemas.microsoft.com/office/drawing/2014/main" id="{DF04A3BF-B651-E6F5-59F7-4B721FDDA0F3}"/>
              </a:ext>
            </a:extLst>
          </p:cNvPr>
          <p:cNvSpPr/>
          <p:nvPr/>
        </p:nvSpPr>
        <p:spPr>
          <a:xfrm>
            <a:off x="8655728" y="2312927"/>
            <a:ext cx="770065" cy="471948"/>
          </a:xfrm>
          <a:prstGeom prst="leftArrow">
            <a:avLst/>
          </a:prstGeom>
          <a:solidFill>
            <a:srgbClr val="F5822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Arrow: Left 7">
            <a:extLst>
              <a:ext uri="{FF2B5EF4-FFF2-40B4-BE49-F238E27FC236}">
                <a16:creationId xmlns:a16="http://schemas.microsoft.com/office/drawing/2014/main" id="{9949B2A2-76D2-39F2-F642-58FB4D2E0373}"/>
              </a:ext>
            </a:extLst>
          </p:cNvPr>
          <p:cNvSpPr/>
          <p:nvPr/>
        </p:nvSpPr>
        <p:spPr>
          <a:xfrm>
            <a:off x="8270695" y="2715074"/>
            <a:ext cx="770065" cy="471948"/>
          </a:xfrm>
          <a:prstGeom prst="leftArrow">
            <a:avLst/>
          </a:prstGeom>
          <a:solidFill>
            <a:srgbClr val="F5822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40364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AC2132-C7BF-A02E-6252-235E97B780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6A67684A-3048-4538-3DF4-BCF147E3646A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14AD43E-36E0-748E-64F2-9AB93D2AADBF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1239F97-0102-552B-186A-231FF400EAA1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900C380-C9FA-DFBC-DE3A-39C184A5A15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50078F2-F82E-E6CF-E41D-EC22457DF8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2574" y="1104250"/>
            <a:ext cx="7402725" cy="4648129"/>
          </a:xfrm>
          <a:prstGeom prst="rect">
            <a:avLst/>
          </a:prstGeom>
        </p:spPr>
      </p:pic>
      <p:sp>
        <p:nvSpPr>
          <p:cNvPr id="7" name="Arrow: Left 6">
            <a:extLst>
              <a:ext uri="{FF2B5EF4-FFF2-40B4-BE49-F238E27FC236}">
                <a16:creationId xmlns:a16="http://schemas.microsoft.com/office/drawing/2014/main" id="{3C852F49-4B1C-A676-8973-E3DE461128EE}"/>
              </a:ext>
            </a:extLst>
          </p:cNvPr>
          <p:cNvSpPr/>
          <p:nvPr/>
        </p:nvSpPr>
        <p:spPr>
          <a:xfrm rot="10800000">
            <a:off x="1665188" y="4755669"/>
            <a:ext cx="770065" cy="471948"/>
          </a:xfrm>
          <a:prstGeom prst="leftArrow">
            <a:avLst/>
          </a:prstGeom>
          <a:solidFill>
            <a:srgbClr val="F5822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19624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C92AC6-828C-79AC-6BE9-4AB5801F0E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0D1FF711-3D03-2762-5F55-2B675E1B80EA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4C4AE3D-2E5B-995F-429B-2E5EACA642F5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6564C61-E904-61B1-D87D-5FD9007463CA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36CBD98-DAEF-4CFC-1187-794643082C0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0E38711-7F97-E70E-BE07-5ADC4F85535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2609"/>
          <a:stretch/>
        </p:blipFill>
        <p:spPr>
          <a:xfrm>
            <a:off x="2285216" y="905831"/>
            <a:ext cx="7550209" cy="504633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7D07A3D-0C22-FF43-040D-2C4F5A9C1C66}"/>
              </a:ext>
            </a:extLst>
          </p:cNvPr>
          <p:cNvSpPr/>
          <p:nvPr/>
        </p:nvSpPr>
        <p:spPr>
          <a:xfrm>
            <a:off x="2760420" y="4941616"/>
            <a:ext cx="6855528" cy="760515"/>
          </a:xfrm>
          <a:prstGeom prst="rect">
            <a:avLst/>
          </a:prstGeom>
          <a:noFill/>
          <a:ln w="57150">
            <a:solidFill>
              <a:srgbClr val="F5822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3652904-793D-BA7D-8DA9-C02074B90A56}"/>
              </a:ext>
            </a:extLst>
          </p:cNvPr>
          <p:cNvSpPr/>
          <p:nvPr/>
        </p:nvSpPr>
        <p:spPr>
          <a:xfrm>
            <a:off x="2626178" y="3126658"/>
            <a:ext cx="2270287" cy="367004"/>
          </a:xfrm>
          <a:prstGeom prst="rect">
            <a:avLst/>
          </a:prstGeom>
          <a:noFill/>
          <a:ln w="57150">
            <a:solidFill>
              <a:srgbClr val="F5822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98627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06EDC6-53ED-1928-3673-C7C52F0839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F7A7591-30A8-C186-608F-4E905FDB257E}"/>
              </a:ext>
            </a:extLst>
          </p:cNvPr>
          <p:cNvSpPr/>
          <p:nvPr/>
        </p:nvSpPr>
        <p:spPr>
          <a:xfrm>
            <a:off x="662250" y="165063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B8594FD-8227-D689-975F-AB65AE0896D1}"/>
              </a:ext>
            </a:extLst>
          </p:cNvPr>
          <p:cNvSpPr txBox="1"/>
          <p:nvPr/>
        </p:nvSpPr>
        <p:spPr>
          <a:xfrm>
            <a:off x="3067978" y="714364"/>
            <a:ext cx="60012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Case Scenario (1)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C02AAC7-7B10-88C9-EDA4-EB0367F5379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2A8F47F-66D0-89F1-AE01-EAAF73EF31F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B660019-4A91-141D-7EE1-B1002A194076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B55F7E9-616E-478D-F784-33ED0547C815}"/>
              </a:ext>
            </a:extLst>
          </p:cNvPr>
          <p:cNvSpPr txBox="1"/>
          <p:nvPr/>
        </p:nvSpPr>
        <p:spPr>
          <a:xfrm>
            <a:off x="952865" y="2161923"/>
            <a:ext cx="10231488" cy="335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F58221"/>
                </a:solidFill>
                <a:effectLst/>
                <a:latin typeface="Alexandria"/>
              </a:rPr>
              <a:t>Correlation coefficient (r) = -0.028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F58221"/>
                </a:solidFill>
                <a:effectLst/>
                <a:latin typeface="Alexandria"/>
              </a:rPr>
              <a:t>: 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This indicates a very weak negative correlation between the frequency of staff training sessions and the rate of medication errors. The magnitude of the correlation is so small that it is practically negligible.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rgbClr val="F58221"/>
                </a:solidFill>
                <a:effectLst/>
                <a:latin typeface="Alexandria"/>
              </a:rPr>
              <a:t>p-value = 0.902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rgbClr val="F58221"/>
                </a:solidFill>
                <a:effectLst/>
                <a:latin typeface="Alexandria"/>
              </a:rPr>
              <a:t>: 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This is far greater than the common significance level (e.g., 0.05), meaning the result is not statistically significant.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15E5DB0-B495-5FD4-FFCB-513400A714C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133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62250" y="165063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067978" y="714364"/>
            <a:ext cx="60012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Case Scenario (2)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52865" y="2406727"/>
            <a:ext cx="1023148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latin typeface="Alexandria"/>
              </a:rPr>
              <a:t>A public health department wants to study the relationship between </a:t>
            </a:r>
            <a:r>
              <a:rPr lang="en-US" sz="2400" b="1" dirty="0">
                <a:latin typeface="Alexandria"/>
              </a:rPr>
              <a:t>healthcare spending per capita </a:t>
            </a:r>
            <a:r>
              <a:rPr lang="en-US" sz="2400" dirty="0">
                <a:latin typeface="Alexandria"/>
              </a:rPr>
              <a:t>and </a:t>
            </a:r>
            <a:r>
              <a:rPr lang="en-US" sz="2400" b="1" dirty="0">
                <a:latin typeface="Alexandria"/>
              </a:rPr>
              <a:t>life expectancy</a:t>
            </a:r>
            <a:r>
              <a:rPr lang="en-US" sz="2400" dirty="0">
                <a:latin typeface="Alexandria"/>
              </a:rPr>
              <a:t> in different regions.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latin typeface="Alexandria"/>
              </a:rPr>
              <a:t>Objective: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To determine if higher healthcare expenditure is correlated with improved life expectancy.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5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BFFEB5-4215-A799-E5C3-E00C29C106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049192FF-1E8F-C69A-E4C7-347CAACC460F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4892A8F1-91DC-54E5-F832-A33F725C177F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F04049D-85B1-7A63-7560-84785CCA0CA9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86119FC-AA14-6464-4A5A-E5FEABE512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96C7225-6949-BEA6-D75A-20D4600AB3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6574" y="1054356"/>
            <a:ext cx="5787185" cy="4749285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C02D3F9-BC49-A2B2-FCC5-5BD6959B775D}"/>
              </a:ext>
            </a:extLst>
          </p:cNvPr>
          <p:cNvSpPr/>
          <p:nvPr/>
        </p:nvSpPr>
        <p:spPr>
          <a:xfrm>
            <a:off x="3819832" y="1054357"/>
            <a:ext cx="5433927" cy="536996"/>
          </a:xfrm>
          <a:prstGeom prst="rect">
            <a:avLst/>
          </a:prstGeom>
          <a:noFill/>
          <a:ln w="57150">
            <a:solidFill>
              <a:srgbClr val="F5822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89553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BF654C-77E6-C039-7E9E-68DA1CC618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957ECE89-7154-39F0-A2C3-70F8B48CC6D1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849D8592-A7A2-2C16-DFBF-74630099FD37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F0562E5-6B1A-8B94-1792-F14823E53A80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28BFDC0-762A-F43D-D252-230CDAF7EDA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D459852-7862-0B70-AAA1-6BDA3A7BFFA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774" t="15877" r="37847" b="39199"/>
          <a:stretch/>
        </p:blipFill>
        <p:spPr>
          <a:xfrm>
            <a:off x="2210282" y="1010524"/>
            <a:ext cx="7771435" cy="4836950"/>
          </a:xfrm>
          <a:prstGeom prst="rect">
            <a:avLst/>
          </a:prstGeom>
        </p:spPr>
      </p:pic>
      <p:sp>
        <p:nvSpPr>
          <p:cNvPr id="9" name="Arrow: Left 8">
            <a:extLst>
              <a:ext uri="{FF2B5EF4-FFF2-40B4-BE49-F238E27FC236}">
                <a16:creationId xmlns:a16="http://schemas.microsoft.com/office/drawing/2014/main" id="{928747D8-DDFA-6858-934B-E3B11E2893D6}"/>
              </a:ext>
            </a:extLst>
          </p:cNvPr>
          <p:cNvSpPr/>
          <p:nvPr/>
        </p:nvSpPr>
        <p:spPr>
          <a:xfrm>
            <a:off x="9228215" y="2185156"/>
            <a:ext cx="770065" cy="471948"/>
          </a:xfrm>
          <a:prstGeom prst="leftArrow">
            <a:avLst/>
          </a:prstGeom>
          <a:solidFill>
            <a:srgbClr val="F5822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Arrow: Left 9">
            <a:extLst>
              <a:ext uri="{FF2B5EF4-FFF2-40B4-BE49-F238E27FC236}">
                <a16:creationId xmlns:a16="http://schemas.microsoft.com/office/drawing/2014/main" id="{1A414994-2288-8F0A-D673-140BAF889CBA}"/>
              </a:ext>
            </a:extLst>
          </p:cNvPr>
          <p:cNvSpPr/>
          <p:nvPr/>
        </p:nvSpPr>
        <p:spPr>
          <a:xfrm>
            <a:off x="8843182" y="2587303"/>
            <a:ext cx="770065" cy="471948"/>
          </a:xfrm>
          <a:prstGeom prst="leftArrow">
            <a:avLst/>
          </a:prstGeom>
          <a:solidFill>
            <a:srgbClr val="F5822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70773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E5EC4A-E2F0-2A2C-F8AC-B8106DCDEE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4A365CBD-3A8D-DA81-D352-8B612B3F16DB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CEA8ED3D-005D-DAEE-526F-2DBC290B79CB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0CA27EF-9616-9B24-CAC2-BA3A68B78D82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DF992ED-0A72-0146-887B-C71C258ECB2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533E46D-E7CA-F835-B285-200F36C570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5572" y="1021423"/>
            <a:ext cx="7218867" cy="4815152"/>
          </a:xfrm>
          <a:prstGeom prst="rect">
            <a:avLst/>
          </a:prstGeom>
        </p:spPr>
      </p:pic>
      <p:sp>
        <p:nvSpPr>
          <p:cNvPr id="6" name="Arrow: Left 5">
            <a:extLst>
              <a:ext uri="{FF2B5EF4-FFF2-40B4-BE49-F238E27FC236}">
                <a16:creationId xmlns:a16="http://schemas.microsoft.com/office/drawing/2014/main" id="{2043A9DE-B78D-1247-9995-A6BC151FB687}"/>
              </a:ext>
            </a:extLst>
          </p:cNvPr>
          <p:cNvSpPr/>
          <p:nvPr/>
        </p:nvSpPr>
        <p:spPr>
          <a:xfrm rot="10800000">
            <a:off x="1856113" y="4996770"/>
            <a:ext cx="770065" cy="471948"/>
          </a:xfrm>
          <a:prstGeom prst="leftArrow">
            <a:avLst/>
          </a:prstGeom>
          <a:solidFill>
            <a:srgbClr val="F5822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453568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D7632F-040A-36C9-4E86-FEFBC2A33D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4DB3CC0F-0BE7-D811-2666-E10E3340DEA3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DAA5121-584A-C128-3482-30739D89AB12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FA92C8F-F783-6135-1B3B-E633118B397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F2C0AEC-949C-A4D4-60F6-06D857AC7C4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17A6841-03DC-EB6D-090E-17EF43CC67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9870" y="1169774"/>
            <a:ext cx="8192260" cy="451844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36BA62E-E1C0-BF5D-47A6-C67BD75D2F7E}"/>
              </a:ext>
            </a:extLst>
          </p:cNvPr>
          <p:cNvSpPr/>
          <p:nvPr/>
        </p:nvSpPr>
        <p:spPr>
          <a:xfrm>
            <a:off x="2208581" y="2529195"/>
            <a:ext cx="2451909" cy="536996"/>
          </a:xfrm>
          <a:prstGeom prst="rect">
            <a:avLst/>
          </a:prstGeom>
          <a:noFill/>
          <a:ln w="57150">
            <a:solidFill>
              <a:srgbClr val="F5822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CAE8314-156C-7CC2-0333-9026B02ED00D}"/>
              </a:ext>
            </a:extLst>
          </p:cNvPr>
          <p:cNvSpPr/>
          <p:nvPr/>
        </p:nvSpPr>
        <p:spPr>
          <a:xfrm>
            <a:off x="2344993" y="4564472"/>
            <a:ext cx="7433188" cy="862933"/>
          </a:xfrm>
          <a:prstGeom prst="rect">
            <a:avLst/>
          </a:prstGeom>
          <a:noFill/>
          <a:ln w="57150">
            <a:solidFill>
              <a:srgbClr val="F5822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137477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1E5B3B-F529-67CE-CD5F-B61F858E88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11474E6-85AF-6BFA-D462-A80ED1DE768E}"/>
              </a:ext>
            </a:extLst>
          </p:cNvPr>
          <p:cNvSpPr/>
          <p:nvPr/>
        </p:nvSpPr>
        <p:spPr>
          <a:xfrm>
            <a:off x="662250" y="165063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3F7EBE1-0B2F-57DE-23C8-3F01F96CB21C}"/>
              </a:ext>
            </a:extLst>
          </p:cNvPr>
          <p:cNvSpPr txBox="1"/>
          <p:nvPr/>
        </p:nvSpPr>
        <p:spPr>
          <a:xfrm>
            <a:off x="3067978" y="714364"/>
            <a:ext cx="60012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Case Scenario (2)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02E4320-954E-1614-10FC-1208C749AFD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9A652A0-27A4-5FB6-1006-C81972BE652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A4AC45E-15D0-EB7F-3177-6C09ABE475B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8F9B557-65C3-CF3D-5AA1-044231B85361}"/>
              </a:ext>
            </a:extLst>
          </p:cNvPr>
          <p:cNvSpPr txBox="1"/>
          <p:nvPr/>
        </p:nvSpPr>
        <p:spPr>
          <a:xfrm>
            <a:off x="980256" y="2357211"/>
            <a:ext cx="10231488" cy="32571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Alexandria"/>
              </a:rPr>
              <a:t>The </a:t>
            </a:r>
            <a:r>
              <a:rPr lang="en-US" sz="2800" b="1" dirty="0">
                <a:solidFill>
                  <a:srgbClr val="F58221"/>
                </a:solidFill>
                <a:latin typeface="Alexandria"/>
              </a:rPr>
              <a:t>p-value (&lt; 0.001) </a:t>
            </a:r>
            <a:r>
              <a:rPr lang="en-US" sz="2800" dirty="0">
                <a:latin typeface="Alexandria"/>
              </a:rPr>
              <a:t>indicates that the observed correlation between healthcare spending per capita and life expectancy is </a:t>
            </a:r>
            <a:r>
              <a:rPr lang="en-US" sz="2800" b="1" dirty="0">
                <a:solidFill>
                  <a:srgbClr val="F58221"/>
                </a:solidFill>
                <a:latin typeface="Alexandria"/>
              </a:rPr>
              <a:t>statistically significant</a:t>
            </a:r>
            <a:r>
              <a:rPr lang="en-US" sz="2800" dirty="0">
                <a:latin typeface="Alexandria"/>
              </a:rPr>
              <a:t>. 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Alexandria"/>
              </a:rPr>
              <a:t>This means </a:t>
            </a:r>
            <a:r>
              <a:rPr lang="en-US" sz="2800" b="1" dirty="0">
                <a:solidFill>
                  <a:srgbClr val="F58221"/>
                </a:solidFill>
                <a:latin typeface="Alexandria"/>
              </a:rPr>
              <a:t>there is strong evidence to reject the null hypothesis</a:t>
            </a:r>
            <a:r>
              <a:rPr lang="en-US" sz="2800" dirty="0">
                <a:latin typeface="Alexandria"/>
              </a:rPr>
              <a:t>, which assumes no correlation between these variables.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4CECF01-DAF9-0BE0-BFBE-47C8B60FB40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368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5CFF45-CA35-D5C8-9D75-DCAAB54DB8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0D346D3-02F2-26B5-8FDF-4B497547B9CD}"/>
              </a:ext>
            </a:extLst>
          </p:cNvPr>
          <p:cNvSpPr/>
          <p:nvPr/>
        </p:nvSpPr>
        <p:spPr>
          <a:xfrm>
            <a:off x="662250" y="165063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4A4247F-0107-33E9-EBC9-7BAB5B3C89D5}"/>
              </a:ext>
            </a:extLst>
          </p:cNvPr>
          <p:cNvSpPr txBox="1"/>
          <p:nvPr/>
        </p:nvSpPr>
        <p:spPr>
          <a:xfrm>
            <a:off x="3067978" y="714364"/>
            <a:ext cx="60012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Case Scenario (2)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4469273-A9B6-3D6F-58C3-D2E2375667C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CC99D88-01D8-CA9F-9F64-8904DD36F59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817B3C9-2493-232F-778D-D6CF3219880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0C89741-498D-DB4E-521C-F8541E0F5224}"/>
              </a:ext>
            </a:extLst>
          </p:cNvPr>
          <p:cNvSpPr txBox="1"/>
          <p:nvPr/>
        </p:nvSpPr>
        <p:spPr>
          <a:xfrm>
            <a:off x="980256" y="2207256"/>
            <a:ext cx="10231488" cy="32571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Alexandria"/>
              </a:rPr>
              <a:t>The </a:t>
            </a:r>
            <a:r>
              <a:rPr lang="en-US" sz="2800" b="1" dirty="0">
                <a:solidFill>
                  <a:srgbClr val="F58221"/>
                </a:solidFill>
                <a:latin typeface="Alexandria"/>
              </a:rPr>
              <a:t>correlation coefficient (r = 0.793) </a:t>
            </a:r>
            <a:r>
              <a:rPr lang="en-US" sz="2800" dirty="0">
                <a:latin typeface="Alexandria"/>
              </a:rPr>
              <a:t>suggests </a:t>
            </a:r>
            <a:r>
              <a:rPr lang="en-US" sz="2800" dirty="0">
                <a:solidFill>
                  <a:srgbClr val="F58221"/>
                </a:solidFill>
                <a:latin typeface="Alexandria"/>
              </a:rPr>
              <a:t>a </a:t>
            </a:r>
            <a:r>
              <a:rPr lang="en-US" sz="2800" b="1" dirty="0">
                <a:solidFill>
                  <a:srgbClr val="F58221"/>
                </a:solidFill>
                <a:latin typeface="Alexandria"/>
              </a:rPr>
              <a:t>strong positive relationship</a:t>
            </a:r>
            <a:r>
              <a:rPr lang="en-US" sz="2800" dirty="0">
                <a:latin typeface="Alexandria"/>
              </a:rPr>
              <a:t> between healthcare spending per capita and life expectancy. 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Alexandria"/>
              </a:rPr>
              <a:t>This means that regions with higher healthcare spending per capita tend to have higher life expectancy, and vice versa.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6A9B7FE-A370-9299-5B12-3C559715F7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286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62249" y="165063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067978" y="899030"/>
            <a:ext cx="60012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Introduction to Regression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02279" y="2820179"/>
            <a:ext cx="692277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Alexandria"/>
              </a:rPr>
              <a:t>Regression goes </a:t>
            </a:r>
            <a:r>
              <a:rPr lang="en-US" sz="2800" b="1" dirty="0">
                <a:latin typeface="Alexandria"/>
              </a:rPr>
              <a:t>beyond correlation </a:t>
            </a:r>
            <a:r>
              <a:rPr lang="en-US" sz="2800" dirty="0">
                <a:latin typeface="Alexandria"/>
              </a:rPr>
              <a:t>by determining the </a:t>
            </a:r>
            <a:r>
              <a:rPr lang="en-US" sz="2800" b="1" dirty="0">
                <a:latin typeface="Alexandria"/>
              </a:rPr>
              <a:t>exact relationship </a:t>
            </a:r>
            <a:r>
              <a:rPr lang="en-US" sz="2800" dirty="0">
                <a:latin typeface="Alexandria"/>
              </a:rPr>
              <a:t>between variables.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5079" y="1796555"/>
            <a:ext cx="3332573" cy="40785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02058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62249" y="165063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067977" y="828092"/>
            <a:ext cx="60012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Purpose of Regression Analysis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02279" y="2762308"/>
            <a:ext cx="6922771" cy="2597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Test for </a:t>
            </a:r>
            <a:r>
              <a:rPr lang="en-US" sz="2800" b="1" dirty="0">
                <a:latin typeface="Alexandria"/>
              </a:rPr>
              <a:t>significant associations</a:t>
            </a:r>
            <a:r>
              <a:rPr lang="en-US" sz="2800" dirty="0">
                <a:latin typeface="Alexandria"/>
              </a:rPr>
              <a:t>.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Provide a </a:t>
            </a:r>
            <a:r>
              <a:rPr lang="en-US" sz="2800" b="1" dirty="0">
                <a:latin typeface="Alexandria"/>
              </a:rPr>
              <a:t>compact representation of data</a:t>
            </a:r>
            <a:r>
              <a:rPr lang="en-US" sz="2800" dirty="0">
                <a:latin typeface="Alexandria"/>
              </a:rPr>
              <a:t>.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Make </a:t>
            </a:r>
            <a:r>
              <a:rPr lang="en-US" sz="2800" b="1" dirty="0">
                <a:latin typeface="Alexandria"/>
              </a:rPr>
              <a:t>predictions and interpolations</a:t>
            </a:r>
            <a:r>
              <a:rPr lang="en-US" sz="2800" dirty="0">
                <a:latin typeface="Alexandri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5079" y="1796555"/>
            <a:ext cx="3332573" cy="40785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87545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62249" y="165063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067977" y="863286"/>
            <a:ext cx="60012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Key Terms in Regression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02279" y="2762308"/>
            <a:ext cx="6922771" cy="1964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Independent variables </a:t>
            </a:r>
            <a:r>
              <a:rPr lang="en-US" sz="2800" b="1" dirty="0">
                <a:latin typeface="Alexandria"/>
              </a:rPr>
              <a:t>(predictors).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Dependent variable </a:t>
            </a:r>
            <a:r>
              <a:rPr lang="en-US" sz="2800" b="1" dirty="0">
                <a:latin typeface="Alexandria"/>
              </a:rPr>
              <a:t>(outcome).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Parameters </a:t>
            </a:r>
            <a:r>
              <a:rPr lang="en-US" sz="2800" b="1" dirty="0">
                <a:latin typeface="Alexandria"/>
              </a:rPr>
              <a:t>(e.g., slope, intercept).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5079" y="1796555"/>
            <a:ext cx="3332573" cy="40785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11128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62249" y="165063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067976" y="807134"/>
            <a:ext cx="60012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Font typeface="+mj-lt"/>
              <a:buAutoNum type="arabicPeriod"/>
            </a:pPr>
            <a:r>
              <a:rPr lang="en-US" sz="32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Simple Linear Regression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63421" y="2520301"/>
            <a:ext cx="10210374" cy="2909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It models</a:t>
            </a:r>
            <a:r>
              <a:rPr lang="en-US" sz="3200" dirty="0">
                <a:latin typeface="Alexandria"/>
              </a:rPr>
              <a:t> </a:t>
            </a:r>
            <a:r>
              <a:rPr lang="en-US" sz="3200" b="1" dirty="0">
                <a:latin typeface="Alexandria"/>
              </a:rPr>
              <a:t>the relationship between </a:t>
            </a:r>
            <a:r>
              <a:rPr lang="en-US" sz="3200" b="1" dirty="0">
                <a:solidFill>
                  <a:srgbClr val="F58221"/>
                </a:solidFill>
                <a:latin typeface="Alexandria"/>
              </a:rPr>
              <a:t>one predictor </a:t>
            </a:r>
            <a:r>
              <a:rPr lang="en-US" sz="3200" b="1" dirty="0">
                <a:latin typeface="Alexandria"/>
              </a:rPr>
              <a:t>and</a:t>
            </a:r>
            <a:r>
              <a:rPr lang="en-US" sz="3200" dirty="0">
                <a:latin typeface="Alexandria"/>
              </a:rPr>
              <a:t> </a:t>
            </a:r>
            <a:r>
              <a:rPr lang="en-US" sz="3200" b="1" dirty="0">
                <a:solidFill>
                  <a:srgbClr val="F58221"/>
                </a:solidFill>
                <a:latin typeface="Alexandria"/>
              </a:rPr>
              <a:t>one outcome</a:t>
            </a:r>
            <a:r>
              <a:rPr lang="en-US" sz="3200" dirty="0">
                <a:latin typeface="Alexandria"/>
              </a:rPr>
              <a:t>.</a:t>
            </a:r>
          </a:p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Formula: </a:t>
            </a:r>
            <a:r>
              <a:rPr lang="en-US" sz="3200" b="1" dirty="0">
                <a:latin typeface="Alexandria"/>
              </a:rPr>
              <a:t>Y = a + </a:t>
            </a:r>
            <a:r>
              <a:rPr lang="en-US" sz="3200" b="1" dirty="0" err="1">
                <a:latin typeface="Alexandria"/>
              </a:rPr>
              <a:t>bX.</a:t>
            </a:r>
            <a:endParaRPr lang="en-US" sz="3200" b="1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329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446828" y="1155869"/>
            <a:ext cx="881421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latin typeface="Alexandria"/>
              </a:rPr>
              <a:t>A healthcare administrator wants to determine whether the number of available hospital beds in a facility can predict the patient occupancy rate.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latin typeface="Alexandria"/>
              </a:rPr>
              <a:t>Dataset Variables:</a:t>
            </a:r>
            <a:endParaRPr lang="en-US" sz="2400" dirty="0"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Independent Variable (X):</a:t>
            </a:r>
            <a:r>
              <a:rPr lang="en-US" sz="2400" dirty="0">
                <a:latin typeface="Alexandria"/>
              </a:rPr>
              <a:t> Number of hospital beds (e.g., 20, 30, 40, etc.).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Dependent Variable (Y):</a:t>
            </a:r>
            <a:r>
              <a:rPr lang="en-US" sz="2400" dirty="0">
                <a:latin typeface="Alexandria"/>
              </a:rPr>
              <a:t> Patient occupancy rate (percentage of beds occupied).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15426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645277" y="1155869"/>
            <a:ext cx="841732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latin typeface="Alexandria"/>
              </a:rPr>
              <a:t>Hypothesis:</a:t>
            </a:r>
            <a:endParaRPr lang="en-US" sz="2400" dirty="0">
              <a:latin typeface="Alexandria"/>
            </a:endParaRPr>
          </a:p>
          <a:p>
            <a:pPr marL="800100" lvl="1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Null Hypothesis (H₀):</a:t>
            </a:r>
            <a:r>
              <a:rPr lang="en-US" sz="2400" dirty="0">
                <a:latin typeface="Alexandria"/>
              </a:rPr>
              <a:t> The number of hospital beds does not significantly predict the patient occupancy rate.</a:t>
            </a:r>
          </a:p>
          <a:p>
            <a:pPr marL="800100" lvl="1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Alternative Hypothesis (H₁):</a:t>
            </a:r>
            <a:r>
              <a:rPr lang="en-US" sz="2400" dirty="0">
                <a:latin typeface="Alexandria"/>
              </a:rPr>
              <a:t> The number of hospital beds significantly predicts the patient occupancy rate.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82301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62249" y="165063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067976" y="807134"/>
            <a:ext cx="60012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Font typeface="+mj-lt"/>
              <a:buAutoNum type="arabicPeriod" startAt="2"/>
            </a:pPr>
            <a:r>
              <a:rPr lang="en-US" sz="32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Multiple Linear Regression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63420" y="2881188"/>
            <a:ext cx="10210374" cy="1909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It models </a:t>
            </a:r>
            <a:r>
              <a:rPr lang="en-US" sz="3200" b="1" dirty="0">
                <a:latin typeface="Alexandria"/>
              </a:rPr>
              <a:t>the relationship with</a:t>
            </a:r>
            <a:r>
              <a:rPr lang="en-US" sz="3200" b="1" dirty="0">
                <a:solidFill>
                  <a:srgbClr val="F58221"/>
                </a:solidFill>
                <a:latin typeface="Alexandria"/>
              </a:rPr>
              <a:t> multiple predictors.</a:t>
            </a:r>
          </a:p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Formula: </a:t>
            </a:r>
            <a:r>
              <a:rPr lang="en-US" sz="3200" b="1" dirty="0">
                <a:latin typeface="Alexandria"/>
              </a:rPr>
              <a:t>Y = b0 + b1X1 + b2X2 + ...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1750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645277" y="1720839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latin typeface="Alexandria"/>
              </a:rPr>
              <a:t>Title</a:t>
            </a:r>
            <a:r>
              <a:rPr lang="en-US" sz="2400" dirty="0">
                <a:latin typeface="Alexandria"/>
              </a:rPr>
              <a:t>: Predicting Hospital Length of Stay (LOS):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latin typeface="Alexandria"/>
              </a:rPr>
              <a:t>Objective</a:t>
            </a:r>
            <a:r>
              <a:rPr lang="en-US" sz="2400" dirty="0">
                <a:latin typeface="Alexandria"/>
              </a:rPr>
              <a:t>:</a:t>
            </a:r>
            <a:br>
              <a:rPr lang="en-US" sz="2400" dirty="0">
                <a:latin typeface="Alexandria"/>
              </a:rPr>
            </a:br>
            <a:r>
              <a:rPr lang="en-US" sz="2400" dirty="0">
                <a:latin typeface="Alexandria"/>
              </a:rPr>
              <a:t>To understand how various factors influence the length of stay (LOS) in a hospital and develop a model to predict it.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latin typeface="Alexandria"/>
              </a:rPr>
              <a:t>Dependent Variable (Y)</a:t>
            </a:r>
            <a:r>
              <a:rPr lang="en-US" sz="2400" dirty="0">
                <a:latin typeface="Alexandria"/>
              </a:rPr>
              <a:t>: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Length of Stay (in days).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51113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396445" y="1536173"/>
            <a:ext cx="891498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sz="2000" b="1" dirty="0">
                <a:latin typeface="Alexandria"/>
              </a:rPr>
              <a:t>Independent Variables (X1, X2, X3, etc.)</a:t>
            </a:r>
            <a:r>
              <a:rPr lang="en-US" sz="2000" dirty="0">
                <a:latin typeface="Alexandria"/>
              </a:rPr>
              <a:t>: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/>
              </a:rPr>
              <a:t>Age of the patient (X1):</a:t>
            </a:r>
            <a:endParaRPr lang="en-US" sz="2000" dirty="0">
              <a:latin typeface="Alexandria"/>
            </a:endParaRPr>
          </a:p>
          <a:p>
            <a:pPr lvl="2" algn="just"/>
            <a:r>
              <a:rPr lang="en-US" sz="2000" dirty="0">
                <a:latin typeface="Alexandria"/>
              </a:rPr>
              <a:t>Older patients may have longer stays due to complications or comorbidities.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/>
              </a:rPr>
              <a:t>Severity of the condition (X2):</a:t>
            </a:r>
            <a:endParaRPr lang="en-US" sz="2000" dirty="0">
              <a:latin typeface="Alexandria"/>
            </a:endParaRPr>
          </a:p>
          <a:p>
            <a:pPr lvl="2" algn="just"/>
            <a:r>
              <a:rPr lang="en-US" sz="2000" dirty="0">
                <a:latin typeface="Alexandria"/>
              </a:rPr>
              <a:t>Categorized by diagnostic scores or emergency admission status.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/>
              </a:rPr>
              <a:t>Type of procedure or treatment (X3):</a:t>
            </a:r>
            <a:endParaRPr lang="en-US" sz="2000" dirty="0">
              <a:latin typeface="Alexandria"/>
            </a:endParaRPr>
          </a:p>
          <a:p>
            <a:pPr lvl="2" algn="just"/>
            <a:r>
              <a:rPr lang="en-US" sz="2000" dirty="0">
                <a:latin typeface="Alexandria"/>
              </a:rPr>
              <a:t>Major surgeries may require extended recovery periods.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/>
              </a:rPr>
              <a:t>Insurance coverage status (X4):</a:t>
            </a:r>
            <a:endParaRPr lang="en-US" sz="2000" dirty="0">
              <a:latin typeface="Alexandria"/>
            </a:endParaRPr>
          </a:p>
          <a:p>
            <a:pPr lvl="2" algn="just"/>
            <a:r>
              <a:rPr lang="en-US" sz="2000" dirty="0">
                <a:latin typeface="Alexandria"/>
              </a:rPr>
              <a:t>Patients with insurance may receive more comprehensive care.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/>
              </a:rPr>
              <a:t>Hospital capacity and staffing levels (X5):</a:t>
            </a:r>
            <a:endParaRPr lang="en-US" sz="2000" dirty="0">
              <a:latin typeface="Alexandria"/>
            </a:endParaRPr>
          </a:p>
          <a:p>
            <a:pPr lvl="2" algn="just"/>
            <a:r>
              <a:rPr lang="en-US" sz="2000" dirty="0">
                <a:latin typeface="Alexandria"/>
              </a:rPr>
              <a:t>Understaffed facilities may influence LOS due to delayed treatments.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717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62249" y="165063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067975" y="807134"/>
            <a:ext cx="60012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Font typeface="+mj-lt"/>
              <a:buAutoNum type="arabicPeriod" startAt="3"/>
            </a:pPr>
            <a:r>
              <a:rPr lang="en-US" sz="32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Logistic Regression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63419" y="2406725"/>
            <a:ext cx="10210374" cy="2909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3200" b="1" dirty="0">
                <a:latin typeface="Alexandria"/>
              </a:rPr>
              <a:t>Used when </a:t>
            </a:r>
            <a:r>
              <a:rPr lang="en-US" sz="3200" b="1" dirty="0">
                <a:solidFill>
                  <a:srgbClr val="F58221"/>
                </a:solidFill>
                <a:latin typeface="Alexandria"/>
              </a:rPr>
              <a:t>the outcome is categorical </a:t>
            </a:r>
            <a:r>
              <a:rPr lang="en-US" sz="3200" b="1" dirty="0">
                <a:latin typeface="Alexandria"/>
              </a:rPr>
              <a:t>(e.g., disease/no disease).</a:t>
            </a:r>
          </a:p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3200" b="1" dirty="0">
                <a:latin typeface="Alexandria"/>
              </a:rPr>
              <a:t>Outputs </a:t>
            </a:r>
            <a:r>
              <a:rPr lang="en-US" sz="3200" b="1" dirty="0">
                <a:solidFill>
                  <a:srgbClr val="F58221"/>
                </a:solidFill>
                <a:latin typeface="Alexandria"/>
              </a:rPr>
              <a:t>probabilities.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860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396445" y="1593496"/>
            <a:ext cx="891498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latin typeface="Alexandria"/>
              </a:rPr>
              <a:t>A hospital's administration wants to predict whether patients admitted to the emergency department (ED) are </a:t>
            </a:r>
            <a:r>
              <a:rPr lang="en-US" sz="2400" b="1" dirty="0">
                <a:latin typeface="Alexandria"/>
              </a:rPr>
              <a:t>likely to be readmitted within 30 days </a:t>
            </a:r>
            <a:r>
              <a:rPr lang="en-US" sz="2400" dirty="0">
                <a:latin typeface="Alexandria"/>
              </a:rPr>
              <a:t>after discharge. </a:t>
            </a:r>
          </a:p>
          <a:p>
            <a:pPr marL="342900" indent="-34290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latin typeface="Alexandria"/>
              </a:rPr>
              <a:t>This helps the hospital </a:t>
            </a:r>
            <a:r>
              <a:rPr lang="en-US" sz="2400" b="1" dirty="0">
                <a:latin typeface="Alexandria"/>
              </a:rPr>
              <a:t>allocate resources effectively</a:t>
            </a:r>
            <a:r>
              <a:rPr lang="en-US" sz="2400" dirty="0">
                <a:latin typeface="Alexandria"/>
              </a:rPr>
              <a:t> and </a:t>
            </a:r>
            <a:r>
              <a:rPr lang="en-US" sz="2400" b="1" dirty="0">
                <a:latin typeface="Alexandria"/>
              </a:rPr>
              <a:t>improve patient outcomes</a:t>
            </a:r>
            <a:r>
              <a:rPr lang="en-US" sz="2400" dirty="0">
                <a:latin typeface="Alexandria"/>
              </a:rPr>
              <a:t>.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90530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396445" y="1478080"/>
            <a:ext cx="8914984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latin typeface="Alexandria"/>
              </a:rPr>
              <a:t>Data Used:</a:t>
            </a:r>
            <a:endParaRPr lang="en-US" sz="2400" dirty="0">
              <a:latin typeface="Alexandria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latin typeface="Alexandria"/>
              </a:rPr>
              <a:t>Dependent Variable (Outcome):</a:t>
            </a:r>
            <a:r>
              <a:rPr lang="en-US" sz="2400" dirty="0">
                <a:latin typeface="Alexandria"/>
              </a:rPr>
              <a:t> Readmission status </a:t>
            </a:r>
            <a:r>
              <a:rPr lang="en-US" sz="2400" b="1" dirty="0">
                <a:solidFill>
                  <a:srgbClr val="F58221"/>
                </a:solidFill>
                <a:latin typeface="Alexandria"/>
              </a:rPr>
              <a:t>(1 = Readmitted within 30 days, 0 = Not readmitted).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latin typeface="Alexandria"/>
              </a:rPr>
              <a:t>Independent Variables (Predictors):</a:t>
            </a:r>
            <a:endParaRPr lang="en-US" sz="2400" dirty="0"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lexandria"/>
              </a:rPr>
              <a:t>Patient age, Length of stay, Number of comorbidities, Previous hospitalizations, Insurance type, Discharge condition, Medication adherence, Socioeconomic status.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11014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62249" y="165063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067974" y="760531"/>
            <a:ext cx="60012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Steps in Regression Analysis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63418" y="1896303"/>
            <a:ext cx="10210374" cy="38790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3200" dirty="0">
                <a:latin typeface="Alexandria"/>
              </a:rPr>
              <a:t>1.  Define the research question.</a:t>
            </a:r>
          </a:p>
          <a:p>
            <a:pPr algn="just">
              <a:lnSpc>
                <a:spcPct val="200000"/>
              </a:lnSpc>
            </a:pPr>
            <a:r>
              <a:rPr lang="en-US" sz="3200" dirty="0">
                <a:latin typeface="Alexandria"/>
              </a:rPr>
              <a:t>2.  Collect and clean data.</a:t>
            </a:r>
          </a:p>
          <a:p>
            <a:pPr algn="just">
              <a:lnSpc>
                <a:spcPct val="200000"/>
              </a:lnSpc>
            </a:pPr>
            <a:r>
              <a:rPr lang="en-US" sz="3200" dirty="0">
                <a:latin typeface="Alexandria"/>
              </a:rPr>
              <a:t>3.  Select the appropriate regression model.</a:t>
            </a:r>
          </a:p>
          <a:p>
            <a:pPr algn="just">
              <a:lnSpc>
                <a:spcPct val="200000"/>
              </a:lnSpc>
            </a:pPr>
            <a:r>
              <a:rPr lang="en-US" sz="3200" dirty="0">
                <a:latin typeface="Alexandria"/>
              </a:rPr>
              <a:t>4.  Evaluate model performance.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078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F30A6D-4CC5-968B-5B4A-708702ECE7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7BA7268-BE7C-E5C9-E983-1EEDA0194CC0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CA34B49F-6C08-A5DD-4F59-1D787773FAD2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B7BF31A-EDC8-4C33-5107-D14930F88FF0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Correlation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measures the strength and direction of variable relationships without implying causation.</a:t>
            </a: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Regression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 explains relationships and predicts outcomes between dependent and independent variables.</a:t>
            </a: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Types of Regression: 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Includes simple, multiple, and logistic regression for continuous and categorical outcomes.</a:t>
            </a:r>
          </a:p>
          <a:p>
            <a:pPr marL="34290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b="1" dirty="0">
                <a:solidFill>
                  <a:schemeClr val="tx1"/>
                </a:solidFill>
                <a:latin typeface="Alexandria"/>
              </a:rPr>
              <a:t>Applications: </a:t>
            </a:r>
            <a:r>
              <a:rPr lang="en-US" sz="2400" dirty="0">
                <a:solidFill>
                  <a:schemeClr val="tx1"/>
                </a:solidFill>
                <a:latin typeface="Alexandria"/>
              </a:rPr>
              <a:t>Useful in healthcare for predicting outcomes, analyzing risk factors, and resource allocation.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B688AD7-8014-0655-DD51-F5A2B58BAA68}"/>
              </a:ext>
            </a:extLst>
          </p:cNvPr>
          <p:cNvSpPr txBox="1"/>
          <p:nvPr/>
        </p:nvSpPr>
        <p:spPr>
          <a:xfrm>
            <a:off x="1446828" y="1155869"/>
            <a:ext cx="8814217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2400" dirty="0">
              <a:latin typeface="Alexandria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97066F9-441D-A86C-73F6-695C575C545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717CC91-6F9F-C89F-557F-662AB1CAA682}"/>
              </a:ext>
            </a:extLst>
          </p:cNvPr>
          <p:cNvSpPr txBox="1"/>
          <p:nvPr/>
        </p:nvSpPr>
        <p:spPr>
          <a:xfrm>
            <a:off x="4127090" y="663677"/>
            <a:ext cx="39378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Alexandria"/>
              </a:rPr>
              <a:t>Wrap Up</a:t>
            </a:r>
          </a:p>
        </p:txBody>
      </p:sp>
    </p:spTree>
    <p:extLst>
      <p:ext uri="{BB962C8B-B14F-4D97-AF65-F5344CB8AC3E}">
        <p14:creationId xmlns:p14="http://schemas.microsoft.com/office/powerpoint/2010/main" val="263346835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675AD60-505F-4001-99D3-7B88D1D17FE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  <ds:schemaRef ds:uri="d13aca44-ef33-4cf4-9980-7f0b00e6eeb9"/>
    <ds:schemaRef ds:uri="49100919-8a76-4266-be0c-7dc583902cb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244</TotalTime>
  <Words>1178</Words>
  <Application>Microsoft Office PowerPoint</Application>
  <PresentationFormat>Widescreen</PresentationFormat>
  <Paragraphs>158</Paragraphs>
  <Slides>39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6" baseType="lpstr">
      <vt:lpstr>Alexandria</vt:lpstr>
      <vt:lpstr>Arial</vt:lpstr>
      <vt:lpstr>Calibri</vt:lpstr>
      <vt:lpstr>Calibri Light</vt:lpstr>
      <vt:lpstr>Roboto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Hayat Farag</cp:lastModifiedBy>
  <cp:revision>88</cp:revision>
  <dcterms:created xsi:type="dcterms:W3CDTF">2023-04-29T09:08:00Z</dcterms:created>
  <dcterms:modified xsi:type="dcterms:W3CDTF">2024-11-25T10:28:29Z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