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33" r:id="rId2"/>
    <p:sldId id="335" r:id="rId3"/>
    <p:sldId id="367" r:id="rId4"/>
    <p:sldId id="580" r:id="rId5"/>
    <p:sldId id="318" r:id="rId6"/>
    <p:sldId id="320" r:id="rId7"/>
    <p:sldId id="578" r:id="rId8"/>
    <p:sldId id="317" r:id="rId9"/>
    <p:sldId id="319" r:id="rId10"/>
    <p:sldId id="389" r:id="rId11"/>
    <p:sldId id="549" r:id="rId12"/>
    <p:sldId id="581" r:id="rId13"/>
    <p:sldId id="283" r:id="rId14"/>
    <p:sldId id="282" r:id="rId15"/>
    <p:sldId id="284" r:id="rId16"/>
    <p:sldId id="391" r:id="rId17"/>
    <p:sldId id="392" r:id="rId18"/>
    <p:sldId id="556" r:id="rId19"/>
    <p:sldId id="557" r:id="rId20"/>
    <p:sldId id="287" r:id="rId21"/>
    <p:sldId id="288" r:id="rId22"/>
    <p:sldId id="393" r:id="rId23"/>
    <p:sldId id="552" r:id="rId24"/>
    <p:sldId id="550" r:id="rId25"/>
    <p:sldId id="561" r:id="rId26"/>
    <p:sldId id="562" r:id="rId27"/>
    <p:sldId id="289" r:id="rId28"/>
    <p:sldId id="291" r:id="rId29"/>
    <p:sldId id="558" r:id="rId30"/>
    <p:sldId id="559" r:id="rId31"/>
    <p:sldId id="560" r:id="rId32"/>
    <p:sldId id="286" r:id="rId33"/>
    <p:sldId id="285" r:id="rId34"/>
    <p:sldId id="394" r:id="rId35"/>
    <p:sldId id="563" r:id="rId36"/>
    <p:sldId id="554" r:id="rId37"/>
    <p:sldId id="555" r:id="rId38"/>
    <p:sldId id="565" r:id="rId39"/>
    <p:sldId id="566" r:id="rId40"/>
    <p:sldId id="56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498" autoAdjust="0"/>
  </p:normalViewPr>
  <p:slideViewPr>
    <p:cSldViewPr snapToGrid="0">
      <p:cViewPr varScale="1">
        <p:scale>
          <a:sx n="61" d="100"/>
          <a:sy n="61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>
            <a:extLst>
              <a:ext uri="{FF2B5EF4-FFF2-40B4-BE49-F238E27FC236}">
                <a16:creationId xmlns:a16="http://schemas.microsoft.com/office/drawing/2014/main" id="{12F4037F-5A1B-8BCF-46CF-7CBFB5344FB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8860EA2-D228-4193-9AEF-3E03045001BC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3251" name="Rectangle 7">
            <a:extLst>
              <a:ext uri="{FF2B5EF4-FFF2-40B4-BE49-F238E27FC236}">
                <a16:creationId xmlns:a16="http://schemas.microsoft.com/office/drawing/2014/main" id="{681BBB9C-7177-F5E5-7B8A-4CDC8B915A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17EA03-CF80-4F83-A695-715BE07B75EE}" type="slidenum">
              <a:rPr lang="ar-SA" altLang="en-US">
                <a:latin typeface="Arial" panose="020B0604020202020204" pitchFamily="34" charset="0"/>
              </a:rPr>
              <a:pPr eaLnBrk="1" hangingPunct="1"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3252" name="Rectangle 2">
            <a:extLst>
              <a:ext uri="{FF2B5EF4-FFF2-40B4-BE49-F238E27FC236}">
                <a16:creationId xmlns:a16="http://schemas.microsoft.com/office/drawing/2014/main" id="{2D06E496-62A4-314F-625C-09B33454BC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3" name="Rectangle 3">
            <a:extLst>
              <a:ext uri="{FF2B5EF4-FFF2-40B4-BE49-F238E27FC236}">
                <a16:creationId xmlns:a16="http://schemas.microsoft.com/office/drawing/2014/main" id="{458CC4B6-E5D2-4E81-F3E4-96A4E690E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>
            <a:extLst>
              <a:ext uri="{FF2B5EF4-FFF2-40B4-BE49-F238E27FC236}">
                <a16:creationId xmlns:a16="http://schemas.microsoft.com/office/drawing/2014/main" id="{2F9288A2-9E31-28D6-C557-87C012E938B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2F91536-B4F2-4DD2-B2BA-0A1F20099D2D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5" name="Rectangle 7">
            <a:extLst>
              <a:ext uri="{FF2B5EF4-FFF2-40B4-BE49-F238E27FC236}">
                <a16:creationId xmlns:a16="http://schemas.microsoft.com/office/drawing/2014/main" id="{5A9AD655-5E08-4900-20C6-0210EA027E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19F3E0-69AA-4C26-809A-B2EAFDD58EA3}" type="slidenum">
              <a:rPr lang="ar-SA" altLang="en-US">
                <a:latin typeface="Arial" panose="020B0604020202020204" pitchFamily="34" charset="0"/>
              </a:rPr>
              <a:pPr eaLnBrk="1" hangingPunct="1"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E6761024-39ED-8E45-1BCB-793908246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7" name="Rectangle 3">
            <a:extLst>
              <a:ext uri="{FF2B5EF4-FFF2-40B4-BE49-F238E27FC236}">
                <a16:creationId xmlns:a16="http://schemas.microsoft.com/office/drawing/2014/main" id="{6D6479A5-F554-894B-786B-2AFCC39BF2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>
            <a:extLst>
              <a:ext uri="{FF2B5EF4-FFF2-40B4-BE49-F238E27FC236}">
                <a16:creationId xmlns:a16="http://schemas.microsoft.com/office/drawing/2014/main" id="{B493A060-2833-34CA-A3FD-E7CAE23BB73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9548B9B-A930-4A7B-901E-5875B1F7AAE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5299" name="Rectangle 7">
            <a:extLst>
              <a:ext uri="{FF2B5EF4-FFF2-40B4-BE49-F238E27FC236}">
                <a16:creationId xmlns:a16="http://schemas.microsoft.com/office/drawing/2014/main" id="{422AB7C3-72EA-9D65-A0DB-A43B3D09F14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E9EF6F5-B734-44BA-AEEC-35C97ADD2D4B}" type="slidenum">
              <a:rPr lang="ar-SA" altLang="en-US">
                <a:latin typeface="Arial" panose="020B0604020202020204" pitchFamily="34" charset="0"/>
              </a:rPr>
              <a:pPr eaLnBrk="1" hangingPunct="1"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5300" name="Rectangle 2">
            <a:extLst>
              <a:ext uri="{FF2B5EF4-FFF2-40B4-BE49-F238E27FC236}">
                <a16:creationId xmlns:a16="http://schemas.microsoft.com/office/drawing/2014/main" id="{76BEE147-D016-020E-8C66-938A1B770C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1" name="Rectangle 3">
            <a:extLst>
              <a:ext uri="{FF2B5EF4-FFF2-40B4-BE49-F238E27FC236}">
                <a16:creationId xmlns:a16="http://schemas.microsoft.com/office/drawing/2014/main" id="{7E24FE76-EF99-85AE-1DBB-0052B03C2B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:a16="http://schemas.microsoft.com/office/drawing/2014/main" id="{D63855E8-BBA3-B53D-BEBD-46125A43D14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1BFB5DE-F2E7-4CE5-AA77-D16C863CD19E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6323" name="Rectangle 7">
            <a:extLst>
              <a:ext uri="{FF2B5EF4-FFF2-40B4-BE49-F238E27FC236}">
                <a16:creationId xmlns:a16="http://schemas.microsoft.com/office/drawing/2014/main" id="{07D7C3F7-EB81-07D1-4999-8E5A4F8D68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0EDE17F-6464-45EC-BD3A-C9529E6049BE}" type="slidenum">
              <a:rPr lang="ar-SA" altLang="en-US">
                <a:latin typeface="Arial" panose="020B0604020202020204" pitchFamily="34" charset="0"/>
              </a:rPr>
              <a:pPr eaLnBrk="1" hangingPunct="1"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6324" name="Rectangle 2">
            <a:extLst>
              <a:ext uri="{FF2B5EF4-FFF2-40B4-BE49-F238E27FC236}">
                <a16:creationId xmlns:a16="http://schemas.microsoft.com/office/drawing/2014/main" id="{B18C03C8-CBA0-C244-E55B-34C12DCBF4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5" name="Rectangle 3">
            <a:extLst>
              <a:ext uri="{FF2B5EF4-FFF2-40B4-BE49-F238E27FC236}">
                <a16:creationId xmlns:a16="http://schemas.microsoft.com/office/drawing/2014/main" id="{3A5A9FED-9D18-C40C-C660-DB3B9EC3EF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>
            <a:extLst>
              <a:ext uri="{FF2B5EF4-FFF2-40B4-BE49-F238E27FC236}">
                <a16:creationId xmlns:a16="http://schemas.microsoft.com/office/drawing/2014/main" id="{58A3CDAF-FA8C-8958-AAC1-D279EF9B4F9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6777110-5FE9-4C56-B555-22493D30834E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7347" name="Rectangle 7">
            <a:extLst>
              <a:ext uri="{FF2B5EF4-FFF2-40B4-BE49-F238E27FC236}">
                <a16:creationId xmlns:a16="http://schemas.microsoft.com/office/drawing/2014/main" id="{2B57D70A-826D-108B-E4FC-E6F16EC711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ECE27F0-C4BA-4A48-A417-16EBBF44C7F2}" type="slidenum">
              <a:rPr lang="ar-SA" altLang="en-US">
                <a:latin typeface="Arial" panose="020B0604020202020204" pitchFamily="34" charset="0"/>
              </a:rPr>
              <a:pPr eaLnBrk="1" hangingPunct="1"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7348" name="Rectangle 2">
            <a:extLst>
              <a:ext uri="{FF2B5EF4-FFF2-40B4-BE49-F238E27FC236}">
                <a16:creationId xmlns:a16="http://schemas.microsoft.com/office/drawing/2014/main" id="{95F0B6FC-662B-5306-C068-78D68E351D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>
            <a:extLst>
              <a:ext uri="{FF2B5EF4-FFF2-40B4-BE49-F238E27FC236}">
                <a16:creationId xmlns:a16="http://schemas.microsoft.com/office/drawing/2014/main" id="{818E76B4-ED08-7946-F562-7CBDBABF55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>
            <a:extLst>
              <a:ext uri="{FF2B5EF4-FFF2-40B4-BE49-F238E27FC236}">
                <a16:creationId xmlns:a16="http://schemas.microsoft.com/office/drawing/2014/main" id="{45B86B58-7B67-57EC-5828-B284BCE34FC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9360A72-0BCD-4E4D-BEB4-24688FE9894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9635" name="Rectangle 7">
            <a:extLst>
              <a:ext uri="{FF2B5EF4-FFF2-40B4-BE49-F238E27FC236}">
                <a16:creationId xmlns:a16="http://schemas.microsoft.com/office/drawing/2014/main" id="{D79B0386-9C95-6A35-9A98-03D4A39310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040C9C3-C23C-4F82-8E47-AE6B9FC0D112}" type="slidenum">
              <a:rPr lang="ar-SA" altLang="en-US">
                <a:latin typeface="Arial" panose="020B0604020202020204" pitchFamily="34" charset="0"/>
              </a:rPr>
              <a:pPr eaLnBrk="1" hangingPunct="1"/>
              <a:t>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9636" name="Rectangle 2">
            <a:extLst>
              <a:ext uri="{FF2B5EF4-FFF2-40B4-BE49-F238E27FC236}">
                <a16:creationId xmlns:a16="http://schemas.microsoft.com/office/drawing/2014/main" id="{A3DA6336-9CF7-0EF4-46E7-9701520579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7" name="Rectangle 3">
            <a:extLst>
              <a:ext uri="{FF2B5EF4-FFF2-40B4-BE49-F238E27FC236}">
                <a16:creationId xmlns:a16="http://schemas.microsoft.com/office/drawing/2014/main" id="{A44157E6-D37B-0FD8-5796-92FC9FF085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58F4D60A-076F-64CF-2D2E-9B0EBB3342C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9DE4B70-1D70-454F-B35B-3AB3E4927E89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0AD31C0F-B66D-FAFB-D9CB-01F6735528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42F6E1B-982D-4CF4-B8C4-283C55851FA9}" type="slidenum">
              <a:rPr lang="ar-SA" altLang="en-US">
                <a:latin typeface="Arial" panose="020B0604020202020204" pitchFamily="34" charset="0"/>
              </a:rPr>
              <a:pPr eaLnBrk="1" hangingPunct="1"/>
              <a:t>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FDD47ECE-CC83-786C-0C94-60FDD22FBF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E60B5CAB-B223-82BC-1286-8FF2AC9CE2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id="{2DB73BD5-1709-37B6-077A-B46182B9561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A12682D6-865F-4C3C-AAB5-E7C3D4BCE742}" type="datetime1">
              <a:rPr lang="en-US" altLang="en-US" sz="1300" smtClean="0"/>
              <a:pPr algn="l">
                <a:spcBef>
                  <a:spcPct val="0"/>
                </a:spcBef>
              </a:pPr>
              <a:t>10/6/2023</a:t>
            </a:fld>
            <a:endParaRPr lang="en-US" altLang="en-US" sz="1300"/>
          </a:p>
        </p:txBody>
      </p:sp>
      <p:sp>
        <p:nvSpPr>
          <p:cNvPr id="27651" name="Rectangle 7">
            <a:extLst>
              <a:ext uri="{FF2B5EF4-FFF2-40B4-BE49-F238E27FC236}">
                <a16:creationId xmlns:a16="http://schemas.microsoft.com/office/drawing/2014/main" id="{7B52345E-4D9B-9624-60E0-BD1B9A5C7E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B9E1A637-9784-4280-94FD-832EC5C5E5BD}" type="slidenum">
              <a:rPr lang="ar-SA" altLang="en-US" sz="1300"/>
              <a:pPr algn="l">
                <a:spcBef>
                  <a:spcPct val="0"/>
                </a:spcBef>
              </a:pPr>
              <a:t>34</a:t>
            </a:fld>
            <a:endParaRPr lang="en-US" altLang="en-US" sz="1300"/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F057D0B5-257F-74B7-99E1-72A5DA79D3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D2D1AA19-50EA-E83C-B7D4-5A2217B36A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>
            <a:extLst>
              <a:ext uri="{FF2B5EF4-FFF2-40B4-BE49-F238E27FC236}">
                <a16:creationId xmlns:a16="http://schemas.microsoft.com/office/drawing/2014/main" id="{0B54A0EC-5137-7609-BB5A-65C6B48D801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61A006-8906-4911-89F5-1C1CFE81FAE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10/6/2023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1" name="Rectangle 7">
            <a:extLst>
              <a:ext uri="{FF2B5EF4-FFF2-40B4-BE49-F238E27FC236}">
                <a16:creationId xmlns:a16="http://schemas.microsoft.com/office/drawing/2014/main" id="{468C80F5-127D-21E4-AECA-AAA3583BC0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CFA4F04-3109-4322-9420-36B322D285B0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1FED9F6F-CFE2-0F56-41CE-335B7EE8BF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>
            <a:extLst>
              <a:ext uri="{FF2B5EF4-FFF2-40B4-BE49-F238E27FC236}">
                <a16:creationId xmlns:a16="http://schemas.microsoft.com/office/drawing/2014/main" id="{0AFA1350-5D44-CFDC-B2EE-2362C34793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5003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47649" y="4649420"/>
            <a:ext cx="609600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01: Number Systems (Part1)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 flipV="1">
            <a:off x="7029450" y="670745"/>
            <a:ext cx="2860441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504617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49680" y="622694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650971" y="349500"/>
            <a:ext cx="6016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Systems (Part1)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6353174" y="631061"/>
            <a:ext cx="3324225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622397" y="318557"/>
            <a:ext cx="5164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Systems (Part1) 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172890" y="1368486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8700472" y="6448069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591708" y="6436701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21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0"/>
            <a:ext cx="5384800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0"/>
            <a:ext cx="5384800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6717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21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143000"/>
            <a:ext cx="10972800" cy="5143500"/>
          </a:xfrm>
        </p:spPr>
        <p:txBody>
          <a:bodyPr/>
          <a:lstStyle/>
          <a:p>
            <a:pPr lvl="0"/>
            <a:endParaRPr lang="ar-SA" noProof="0"/>
          </a:p>
        </p:txBody>
      </p:sp>
    </p:spTree>
    <p:extLst>
      <p:ext uri="{BB962C8B-B14F-4D97-AF65-F5344CB8AC3E}">
        <p14:creationId xmlns:p14="http://schemas.microsoft.com/office/powerpoint/2010/main" val="1513972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72BB6A0-CA81-2306-16BE-6557518E8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0" eaLnBrk="1" hangingPunct="1">
              <a:spcBef>
                <a:spcPct val="20000"/>
              </a:spcBef>
              <a:buClr>
                <a:srgbClr val="FF0066"/>
              </a:buClr>
              <a:buNone/>
            </a:pPr>
            <a:r>
              <a:rPr lang="en-US" altLang="en-US" sz="2800" dirty="0"/>
              <a:t>Contents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Digital Vs Analog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Numbering Systems [binary, octal and hexadecimal]</a:t>
            </a: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Base Conversion</a:t>
            </a: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Information Representation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Binary Additions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Complement</a:t>
            </a:r>
          </a:p>
        </p:txBody>
      </p:sp>
    </p:spTree>
    <p:extLst>
      <p:ext uri="{BB962C8B-B14F-4D97-AF65-F5344CB8AC3E}">
        <p14:creationId xmlns:p14="http://schemas.microsoft.com/office/powerpoint/2010/main" val="260419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869469D-9326-51AC-1DE0-586649554A5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7B812F-8068-42E1-8AB7-3ABAAB4621A1}" type="slidenum">
              <a:rPr lang="ar-SA" altLang="en-US">
                <a:latin typeface="Arial" panose="020B0604020202020204" pitchFamily="34" charset="0"/>
              </a:rPr>
              <a:pPr eaLnBrk="1" hangingPunct="1"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244" name="Text Box 2">
            <a:extLst>
              <a:ext uri="{FF2B5EF4-FFF2-40B4-BE49-F238E27FC236}">
                <a16:creationId xmlns:a16="http://schemas.microsoft.com/office/drawing/2014/main" id="{C927256E-7B9E-B480-E509-12049BBA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8181" y="937641"/>
            <a:ext cx="56156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 signal</a:t>
            </a:r>
          </a:p>
        </p:txBody>
      </p:sp>
      <p:sp>
        <p:nvSpPr>
          <p:cNvPr id="10245" name="Text Box 3">
            <a:extLst>
              <a:ext uri="{FF2B5EF4-FFF2-40B4-BE49-F238E27FC236}">
                <a16:creationId xmlns:a16="http://schemas.microsoft.com/office/drawing/2014/main" id="{993CBAF8-D7B8-9B14-4D13-D62C65F2E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1035" y="1590651"/>
            <a:ext cx="10258096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36538" indent="-236538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We live in an </a:t>
            </a:r>
            <a:r>
              <a:rPr lang="en-US" altLang="en-US" sz="2400" i="1" dirty="0">
                <a:solidFill>
                  <a:schemeClr val="accent2"/>
                </a:solidFill>
              </a:rPr>
              <a:t>Analog</a:t>
            </a:r>
            <a:r>
              <a:rPr lang="en-US" altLang="en-US" sz="2400" i="1" dirty="0"/>
              <a:t> world.</a:t>
            </a:r>
          </a:p>
          <a:p>
            <a:pPr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We use the word </a:t>
            </a:r>
            <a:r>
              <a:rPr lang="en-US" altLang="en-US" sz="2400" i="1" dirty="0">
                <a:solidFill>
                  <a:schemeClr val="accent2"/>
                </a:solidFill>
              </a:rPr>
              <a:t>Analog</a:t>
            </a:r>
            <a:r>
              <a:rPr lang="en-US" altLang="en-US" sz="2400" i="1" dirty="0"/>
              <a:t> to express phenomena that have </a:t>
            </a:r>
            <a:r>
              <a:rPr lang="en-US" altLang="en-US" sz="2400" dirty="0"/>
              <a:t>smooth gradual and continuous change or movement.</a:t>
            </a:r>
          </a:p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Everything in the physical world is an analog signal Sound, light, temperature, pressure</a:t>
            </a:r>
          </a:p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Need to convert into electrical signals</a:t>
            </a:r>
          </a:p>
          <a:p>
            <a:pPr lvl="1"/>
            <a:r>
              <a:rPr lang="en-US" altLang="en-US" sz="2400" b="1" u="sng" dirty="0">
                <a:ea typeface="ＭＳ Ｐゴシック" charset="-128"/>
              </a:rPr>
              <a:t>Transducers</a:t>
            </a:r>
            <a:r>
              <a:rPr lang="en-US" altLang="en-US" sz="2400" dirty="0">
                <a:ea typeface="ＭＳ Ｐゴシック" charset="-128"/>
              </a:rPr>
              <a:t>: converts one type of energy to another</a:t>
            </a:r>
          </a:p>
          <a:p>
            <a:pPr lvl="2"/>
            <a:r>
              <a:rPr lang="en-US" altLang="en-US" sz="2400" dirty="0">
                <a:ea typeface="ＭＳ Ｐゴシック" charset="-128"/>
              </a:rPr>
              <a:t>Electro-mechanical, Photonic, Electrical, …</a:t>
            </a:r>
          </a:p>
          <a:p>
            <a:pPr lvl="1"/>
            <a:r>
              <a:rPr lang="en-US" altLang="en-US" sz="2400" dirty="0">
                <a:ea typeface="ＭＳ Ｐゴシック" charset="-128"/>
              </a:rPr>
              <a:t>Examples, Microphone</a:t>
            </a:r>
          </a:p>
          <a:p>
            <a:pPr lvl="1"/>
            <a:r>
              <a:rPr lang="en-US" altLang="en-US" sz="2400" dirty="0">
                <a:ea typeface="ＭＳ Ｐゴシック" charset="-128"/>
              </a:rPr>
              <a:t>                speaker</a:t>
            </a:r>
          </a:p>
          <a:p>
            <a:pPr lvl="2"/>
            <a:r>
              <a:rPr lang="en-US" altLang="en-US" sz="2400" dirty="0">
                <a:ea typeface="ＭＳ Ｐゴシック" charset="-128"/>
              </a:rPr>
              <a:t>          Thermocouples (measure temperature)</a:t>
            </a:r>
          </a:p>
          <a:p>
            <a:pPr lvl="2"/>
            <a:endParaRPr lang="en-US" altLang="en-US" sz="2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F288B0D5-B2B4-7334-6288-40CD9A22D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629" y="2109458"/>
            <a:ext cx="7054741" cy="3376305"/>
          </a:xfrm>
          <a:prstGeom prst="rect">
            <a:avLst/>
          </a:prstGeom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57AE7FE5-B8CA-9DA9-3E04-0A980140C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9258" y="1208045"/>
            <a:ext cx="14734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Analog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CB7D87DF-FF86-AE2C-0B80-534C5D346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295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BF2BCA4-88F1-897B-D025-23B70180246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B97940-387E-446D-B6C5-715A00941429}" type="slidenum">
              <a:rPr lang="ar-SA" altLang="en-US">
                <a:latin typeface="Arial" panose="020B0604020202020204" pitchFamily="34" charset="0"/>
              </a:rPr>
              <a:pPr eaLnBrk="1" hangingPunct="1"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268" name="Text Box 2">
            <a:extLst>
              <a:ext uri="{FF2B5EF4-FFF2-40B4-BE49-F238E27FC236}">
                <a16:creationId xmlns:a16="http://schemas.microsoft.com/office/drawing/2014/main" id="{59D4E40F-E65D-E74F-E911-CCE629135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762" y="944562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1269" name="Content Placeholder 2">
            <a:extLst>
              <a:ext uri="{FF2B5EF4-FFF2-40B4-BE49-F238E27FC236}">
                <a16:creationId xmlns:a16="http://schemas.microsoft.com/office/drawing/2014/main" id="{4BA85B1B-66B6-37EA-34D7-A2FF19DBA539}"/>
              </a:ext>
            </a:extLst>
          </p:cNvPr>
          <p:cNvSpPr>
            <a:spLocks/>
          </p:cNvSpPr>
          <p:nvPr/>
        </p:nvSpPr>
        <p:spPr bwMode="auto">
          <a:xfrm>
            <a:off x="1261241" y="1524000"/>
            <a:ext cx="9406759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word </a:t>
            </a:r>
            <a:r>
              <a:rPr lang="en-US" altLang="en-US" sz="2400" i="1" dirty="0">
                <a:solidFill>
                  <a:schemeClr val="accent2"/>
                </a:solidFill>
              </a:rPr>
              <a:t>Digital</a:t>
            </a:r>
            <a:r>
              <a:rPr lang="en-US" altLang="en-US" sz="2400" i="1" dirty="0"/>
              <a:t>, however, means just the opposite.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 </a:t>
            </a:r>
            <a:r>
              <a:rPr lang="en-US" altLang="en-US" sz="2400" i="1" dirty="0"/>
              <a:t>Digital Systems, parameters have a limited set of </a:t>
            </a:r>
            <a:r>
              <a:rPr lang="en-US" altLang="en-US" sz="2400" i="1" dirty="0">
                <a:solidFill>
                  <a:schemeClr val="accent2"/>
                </a:solidFill>
              </a:rPr>
              <a:t>Discrete</a:t>
            </a:r>
            <a:r>
              <a:rPr lang="en-US" altLang="en-US" sz="2400" i="1" dirty="0"/>
              <a:t> Values </a:t>
            </a:r>
            <a:r>
              <a:rPr lang="en-US" altLang="en-US" sz="2400" dirty="0"/>
              <a:t>that they can assume.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 Other words, digital parameters don’t have a </a:t>
            </a:r>
            <a:r>
              <a:rPr lang="en-US" altLang="en-US" sz="2400" i="1" dirty="0">
                <a:solidFill>
                  <a:schemeClr val="accent2"/>
                </a:solidFill>
              </a:rPr>
              <a:t>Continuous</a:t>
            </a:r>
            <a:r>
              <a:rPr lang="en-US" altLang="en-US" sz="2400" i="1" dirty="0"/>
              <a:t> range.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This means that, digital parameters change their values by </a:t>
            </a:r>
            <a:r>
              <a:rPr lang="en-US" altLang="en-US" sz="2400" i="1" dirty="0">
                <a:solidFill>
                  <a:schemeClr val="accent2"/>
                </a:solidFill>
              </a:rPr>
              <a:t>Jumping</a:t>
            </a:r>
            <a:r>
              <a:rPr lang="en-US" altLang="en-US" sz="2400" i="1" dirty="0"/>
              <a:t> </a:t>
            </a:r>
            <a:r>
              <a:rPr lang="en-US" altLang="en-US" sz="2400" dirty="0"/>
              <a:t>from one allowed value to another.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As an example, the day of the month is a parameter that may only assume one value out of a set of limited discrete values {1, 2, 3, …., 31}.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53E8084B-DAD2-AF9C-5148-AFB9E28173E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8B63FA0-F61B-44D2-81B8-DF8C7E8FF429}" type="slidenum">
              <a:rPr lang="ar-SA" altLang="en-US">
                <a:latin typeface="Arial" panose="020B0604020202020204" pitchFamily="34" charset="0"/>
              </a:rPr>
              <a:pPr eaLnBrk="1" hangingPunct="1"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2" name="Text Box 2">
            <a:extLst>
              <a:ext uri="{FF2B5EF4-FFF2-40B4-BE49-F238E27FC236}">
                <a16:creationId xmlns:a16="http://schemas.microsoft.com/office/drawing/2014/main" id="{CE4D6B3A-80F0-74E5-75DF-44D20C4EC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762" y="944563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2293" name="Content Placeholder 2">
            <a:extLst>
              <a:ext uri="{FF2B5EF4-FFF2-40B4-BE49-F238E27FC236}">
                <a16:creationId xmlns:a16="http://schemas.microsoft.com/office/drawing/2014/main" id="{73D155DB-47C5-9AA9-AAFF-2EE54437C5B2}"/>
              </a:ext>
            </a:extLst>
          </p:cNvPr>
          <p:cNvSpPr>
            <a:spLocks/>
          </p:cNvSpPr>
          <p:nvPr/>
        </p:nvSpPr>
        <p:spPr bwMode="auto">
          <a:xfrm>
            <a:off x="1387366" y="1524001"/>
            <a:ext cx="8823434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To convert an Analog signal into a digital one, some loss of accuracy is inevitable since digital systems can only represent a finite discrete set of values.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process of conversion is known as </a:t>
            </a:r>
            <a:r>
              <a:rPr lang="en-US" altLang="en-US" sz="2400" i="1" dirty="0">
                <a:solidFill>
                  <a:schemeClr val="accent2"/>
                </a:solidFill>
              </a:rPr>
              <a:t>Digitization or Quantization.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Analog-to-digital-converters (ADC) are used to produce a digitized version of analog signals.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Digital-to-analog-converters (DAC) are used to regenerate analog signals from their digitized form.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صورة 15">
            <a:extLst>
              <a:ext uri="{FF2B5EF4-FFF2-40B4-BE49-F238E27FC236}">
                <a16:creationId xmlns:a16="http://schemas.microsoft.com/office/drawing/2014/main" id="{84B6188E-408B-FDC3-18E6-0902F3FEF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326" y="3068575"/>
            <a:ext cx="5740947" cy="2978793"/>
          </a:xfrm>
          <a:prstGeom prst="rect">
            <a:avLst/>
          </a:prstGeom>
        </p:spPr>
      </p:pic>
      <p:grpSp>
        <p:nvGrpSpPr>
          <p:cNvPr id="17" name="Group 21">
            <a:extLst>
              <a:ext uri="{FF2B5EF4-FFF2-40B4-BE49-F238E27FC236}">
                <a16:creationId xmlns:a16="http://schemas.microsoft.com/office/drawing/2014/main" id="{89E57804-8EFF-E11C-028F-923AD929F6CA}"/>
              </a:ext>
            </a:extLst>
          </p:cNvPr>
          <p:cNvGrpSpPr>
            <a:grpSpLocks/>
          </p:cNvGrpSpPr>
          <p:nvPr/>
        </p:nvGrpSpPr>
        <p:grpSpPr bwMode="auto">
          <a:xfrm>
            <a:off x="1903687" y="1296552"/>
            <a:ext cx="7315200" cy="1555234"/>
            <a:chOff x="96" y="2736"/>
            <a:chExt cx="4608" cy="864"/>
          </a:xfrm>
        </p:grpSpPr>
        <p:sp>
          <p:nvSpPr>
            <p:cNvPr id="18" name="AutoShape 4">
              <a:extLst>
                <a:ext uri="{FF2B5EF4-FFF2-40B4-BE49-F238E27FC236}">
                  <a16:creationId xmlns:a16="http://schemas.microsoft.com/office/drawing/2014/main" id="{50EE8A0D-0EDE-BA61-FB9C-48D548E6C4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0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 dirty="0">
                  <a:latin typeface="Arial" panose="020B0604020202020204" pitchFamily="34" charset="0"/>
                </a:rPr>
                <a:t>Software</a:t>
              </a:r>
            </a:p>
          </p:txBody>
        </p:sp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98626EA0-C381-2054-C6A6-E621C4CD0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>
                  <a:latin typeface="Arial" panose="020B0604020202020204" pitchFamily="34" charset="0"/>
                </a:rPr>
                <a:t>Sensor</a:t>
              </a: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77741642-A982-1DA0-75C4-C2B71A618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>
                  <a:latin typeface="Arial" panose="020B0604020202020204" pitchFamily="34" charset="0"/>
                </a:rPr>
                <a:t>ADC</a:t>
              </a:r>
            </a:p>
          </p:txBody>
        </p:sp>
        <p:sp>
          <p:nvSpPr>
            <p:cNvPr id="21" name="AutoShape 7">
              <a:extLst>
                <a:ext uri="{FF2B5EF4-FFF2-40B4-BE49-F238E27FC236}">
                  <a16:creationId xmlns:a16="http://schemas.microsoft.com/office/drawing/2014/main" id="{07AA68FE-32FD-8407-2969-886BDD333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264"/>
              <a:ext cx="528" cy="192"/>
            </a:xfrm>
            <a:prstGeom prst="rightArrow">
              <a:avLst>
                <a:gd name="adj1" fmla="val 50000"/>
                <a:gd name="adj2" fmla="val 68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2" name="AutoShape 8">
              <a:extLst>
                <a:ext uri="{FF2B5EF4-FFF2-40B4-BE49-F238E27FC236}">
                  <a16:creationId xmlns:a16="http://schemas.microsoft.com/office/drawing/2014/main" id="{9718E946-1133-DB81-9D5F-46CEF386C1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264"/>
              <a:ext cx="720" cy="192"/>
            </a:xfrm>
            <a:prstGeom prst="rightArrow">
              <a:avLst>
                <a:gd name="adj1" fmla="val 50000"/>
                <a:gd name="adj2" fmla="val 93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3" name="AutoShape 10">
              <a:extLst>
                <a:ext uri="{FF2B5EF4-FFF2-40B4-BE49-F238E27FC236}">
                  <a16:creationId xmlns:a16="http://schemas.microsoft.com/office/drawing/2014/main" id="{813132F1-2893-171C-4423-C4E35DFF6B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3264"/>
              <a:ext cx="720" cy="192"/>
            </a:xfrm>
            <a:prstGeom prst="rightArrow">
              <a:avLst>
                <a:gd name="adj1" fmla="val 50000"/>
                <a:gd name="adj2" fmla="val 93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5" name="Text Box 12">
              <a:extLst>
                <a:ext uri="{FF2B5EF4-FFF2-40B4-BE49-F238E27FC236}">
                  <a16:creationId xmlns:a16="http://schemas.microsoft.com/office/drawing/2014/main" id="{A0625C42-48E9-8D9A-A5EC-FBC6380B09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" y="2736"/>
              <a:ext cx="96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panose="020B0604020202020204" pitchFamily="34" charset="0"/>
                </a:rPr>
                <a:t>Physical</a:t>
              </a:r>
            </a:p>
            <a:p>
              <a:r>
                <a:rPr lang="en-US" altLang="en-US" sz="1800" dirty="0">
                  <a:latin typeface="Arial" panose="020B0604020202020204" pitchFamily="34" charset="0"/>
                </a:rPr>
                <a:t>Phenomena</a:t>
              </a:r>
            </a:p>
          </p:txBody>
        </p:sp>
        <p:sp>
          <p:nvSpPr>
            <p:cNvPr id="26" name="Text Box 13">
              <a:extLst>
                <a:ext uri="{FF2B5EF4-FFF2-40B4-BE49-F238E27FC236}">
                  <a16:creationId xmlns:a16="http://schemas.microsoft.com/office/drawing/2014/main" id="{0A94D907-671C-171F-9D46-C063FF0658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736"/>
              <a:ext cx="96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panose="020B0604020202020204" pitchFamily="34" charset="0"/>
                </a:rPr>
                <a:t>Voltage or</a:t>
              </a:r>
            </a:p>
            <a:p>
              <a:r>
                <a:rPr lang="en-US" altLang="en-US" sz="1800">
                  <a:latin typeface="Arial" panose="020B0604020202020204" pitchFamily="34" charset="0"/>
                </a:rPr>
                <a:t>Current</a:t>
              </a:r>
            </a:p>
          </p:txBody>
        </p:sp>
        <p:sp>
          <p:nvSpPr>
            <p:cNvPr id="27" name="Text Box 14">
              <a:extLst>
                <a:ext uri="{FF2B5EF4-FFF2-40B4-BE49-F238E27FC236}">
                  <a16:creationId xmlns:a16="http://schemas.microsoft.com/office/drawing/2014/main" id="{E5625F89-A752-43FE-6848-78342B384C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2736"/>
              <a:ext cx="960" cy="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panose="020B0604020202020204" pitchFamily="34" charset="0"/>
                </a:rPr>
                <a:t>ADC Discrete Values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42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30929CA-C101-C4B9-E72A-2708B3B3DD0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9F31997-BD67-48B5-85EC-455115891552}" type="slidenum">
              <a:rPr lang="ar-SA" altLang="en-US">
                <a:latin typeface="Arial" panose="020B0604020202020204" pitchFamily="34" charset="0"/>
              </a:rPr>
              <a:pPr eaLnBrk="1" hangingPunct="1"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Text Box 2">
            <a:extLst>
              <a:ext uri="{FF2B5EF4-FFF2-40B4-BE49-F238E27FC236}">
                <a16:creationId xmlns:a16="http://schemas.microsoft.com/office/drawing/2014/main" id="{5E933F95-DD8A-4E20-A66F-E60AE2D6C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3387" y="961477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3317" name="Rectangle 4">
            <a:extLst>
              <a:ext uri="{FF2B5EF4-FFF2-40B4-BE49-F238E27FC236}">
                <a16:creationId xmlns:a16="http://schemas.microsoft.com/office/drawing/2014/main" id="{7677D1AB-95DF-782D-1189-A0B61E5F0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066" y="1889125"/>
            <a:ext cx="9681368" cy="419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Why digital?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 systems are easier to design </a:t>
            </a:r>
            <a:r>
              <a:rPr lang="en-US" altLang="en-US" sz="2400" i="1" dirty="0"/>
              <a:t>since dealing with a limited set of </a:t>
            </a:r>
            <a:r>
              <a:rPr lang="en-US" altLang="en-US" sz="2400" dirty="0"/>
              <a:t>values rather than an </a:t>
            </a:r>
            <a:r>
              <a:rPr lang="en-US" altLang="en-US" sz="2400" i="1" dirty="0"/>
              <a:t>infinite (or very large) continuous range of </a:t>
            </a:r>
            <a:r>
              <a:rPr lang="en-US" altLang="en-US" sz="2400" dirty="0"/>
              <a:t>values is significantly simpler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information storage is easy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accuracy and precision is better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operation can be programmed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 circuits are less affected by noise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550BD087-4CD5-CEF5-3215-47DA7642D45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80C2C0-062A-4CF6-9584-21AA6F780B64}" type="slidenum">
              <a:rPr lang="ar-SA" altLang="en-US">
                <a:latin typeface="Arial" panose="020B0604020202020204" pitchFamily="34" charset="0"/>
              </a:rPr>
              <a:pPr eaLnBrk="1" hangingPunct="1"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40" name="Text Box 2">
            <a:extLst>
              <a:ext uri="{FF2B5EF4-FFF2-40B4-BE49-F238E27FC236}">
                <a16:creationId xmlns:a16="http://schemas.microsoft.com/office/drawing/2014/main" id="{2CCD7FF8-09F0-B65D-2A71-9F9CDDF58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718" y="724722"/>
            <a:ext cx="56308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Example of Digital Systems</a:t>
            </a:r>
          </a:p>
        </p:txBody>
      </p:sp>
      <p:sp>
        <p:nvSpPr>
          <p:cNvPr id="14341" name="Rectangle 6">
            <a:extLst>
              <a:ext uri="{FF2B5EF4-FFF2-40B4-BE49-F238E27FC236}">
                <a16:creationId xmlns:a16="http://schemas.microsoft.com/office/drawing/2014/main" id="{C88F5714-6A23-3189-23A6-E243C3933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24000"/>
            <a:ext cx="4953000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Digital Computer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 to maximize performance (speed).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Handheld Calculator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designed to minimize cost.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Digital Watch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designed to minimize power. </a:t>
            </a:r>
          </a:p>
        </p:txBody>
      </p:sp>
      <p:pic>
        <p:nvPicPr>
          <p:cNvPr id="14342" name="Picture 7" descr="j0285750">
            <a:extLst>
              <a:ext uri="{FF2B5EF4-FFF2-40B4-BE49-F238E27FC236}">
                <a16:creationId xmlns:a16="http://schemas.microsoft.com/office/drawing/2014/main" id="{EC098DAF-307A-CA38-CFDB-B7293C144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016" y="1421251"/>
            <a:ext cx="25193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8" descr="calc">
            <a:extLst>
              <a:ext uri="{FF2B5EF4-FFF2-40B4-BE49-F238E27FC236}">
                <a16:creationId xmlns:a16="http://schemas.microsoft.com/office/drawing/2014/main" id="{5C23C76A-596D-D699-B00D-F9AD78783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19401"/>
            <a:ext cx="14859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9" descr="watch">
            <a:extLst>
              <a:ext uri="{FF2B5EF4-FFF2-40B4-BE49-F238E27FC236}">
                <a16:creationId xmlns:a16="http://schemas.microsoft.com/office/drawing/2014/main" id="{EFDC59A2-04FE-5F59-A5DA-7D42987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4200526"/>
            <a:ext cx="12477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F0256550-4D8E-80CA-F0BD-3A5D050298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06669" y="1950448"/>
            <a:ext cx="11038489" cy="4466876"/>
          </a:xfrm>
        </p:spPr>
        <p:txBody>
          <a:bodyPr/>
          <a:lstStyle/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Computers only deal with binary data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(0s and 1s)</a:t>
            </a:r>
            <a:r>
              <a:rPr lang="en-US" altLang="en-US" dirty="0">
                <a:latin typeface="Comic Sans MS" panose="030F0702030302020204" pitchFamily="66" charset="0"/>
              </a:rPr>
              <a:t>, hence all data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manipulated by computers must be represented in binary format. </a:t>
            </a:r>
          </a:p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Machine instructions manipulate many different forms of data: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Numbers: </a:t>
            </a:r>
          </a:p>
          <a:p>
            <a:pPr lvl="2" algn="l" rtl="0" eaLnBrk="1" hangingPunct="1">
              <a:defRPr/>
            </a:pPr>
            <a:r>
              <a:rPr lang="en-US" altLang="en-US" sz="2400" dirty="0">
                <a:latin typeface="Comic Sans MS" panose="030F0702030302020204" pitchFamily="66" charset="0"/>
              </a:rPr>
              <a:t>Integers: 33, +128, -2827</a:t>
            </a:r>
          </a:p>
          <a:p>
            <a:pPr lvl="2" algn="l" rtl="0" eaLnBrk="1" hangingPunct="1">
              <a:defRPr/>
            </a:pPr>
            <a:r>
              <a:rPr lang="en-US" altLang="en-US" sz="2400" dirty="0">
                <a:latin typeface="Comic Sans MS" panose="030F0702030302020204" pitchFamily="66" charset="0"/>
              </a:rPr>
              <a:t>Real numbers: 1.33, +9.55609, -6.76E12, +4.33E-03 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Alphanumeric characters (letters, numbers, signs, control characters): examples: A, a, c, 1 ,3, ", +, Ctrl, Shift, etc. </a:t>
            </a:r>
            <a:endParaRPr lang="ar-SA" altLang="en-US" dirty="0">
              <a:latin typeface="Comic Sans MS" panose="030F0702030302020204" pitchFamily="66" charset="0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1A5B7CD4-7113-4842-1400-CECE254586C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10287000" y="64008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79568179-20EB-4D6B-AAE8-6E1217CD7EA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51DFC39-0C28-466F-BEB7-22F93CD64FB7}"/>
              </a:ext>
            </a:extLst>
          </p:cNvPr>
          <p:cNvSpPr txBox="1"/>
          <p:nvPr/>
        </p:nvSpPr>
        <p:spPr>
          <a:xfrm>
            <a:off x="4254062" y="924997"/>
            <a:ext cx="4522075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Numbering </a:t>
            </a:r>
            <a:r>
              <a:rPr lang="en-US" altLang="en-US" sz="36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Systems</a:t>
            </a:r>
            <a:endParaRPr lang="en-US" sz="3600" dirty="0"/>
          </a:p>
          <a:p>
            <a:endParaRPr lang="en-US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B9F379F-FFFF-82B0-F274-55D7F96AC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l" rtl="0" eaLnBrk="1" hangingPunct="1">
              <a:defRPr/>
            </a:pP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>
              <a:defRPr/>
            </a:pP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Images (still or moving): Usually represented by numbers representing the Red, Green and Blue (RGB) colors of each pixel in an image, 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Sounds: Numbers representing sound amplitudes sampled at a certain rate. </a:t>
            </a:r>
          </a:p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So in general we have two major data types that need to be represented in computers; numbers and characters.</a:t>
            </a:r>
          </a:p>
          <a:p>
            <a:endParaRPr lang="en-US" dirty="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DEA924F-034F-10C5-91A6-2E596FFA26E1}"/>
              </a:ext>
            </a:extLst>
          </p:cNvPr>
          <p:cNvSpPr txBox="1"/>
          <p:nvPr/>
        </p:nvSpPr>
        <p:spPr>
          <a:xfrm>
            <a:off x="4075225" y="928377"/>
            <a:ext cx="4490544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Numbering </a:t>
            </a:r>
            <a:r>
              <a:rPr lang="en-US" altLang="en-US" sz="36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Systems</a:t>
            </a:r>
            <a:endParaRPr lang="en-US" sz="36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62597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>
            <a:extLst>
              <a:ext uri="{FF2B5EF4-FFF2-40B4-BE49-F238E27FC236}">
                <a16:creationId xmlns:a16="http://schemas.microsoft.com/office/drawing/2014/main" id="{8E1B87ED-3A98-7CC0-B933-F6CB7CD2FF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I</a:t>
            </a:r>
            <a:r>
              <a:rPr lang="en-US" dirty="0">
                <a:latin typeface="Comic Sans MS" panose="030F0702030302020204" pitchFamily="66" charset="0"/>
              </a:rPr>
              <a:t>n binary, we have bytes and bits which are major components in writing binary.</a:t>
            </a:r>
          </a:p>
          <a:p>
            <a:pPr algn="l" rtl="0" eaLnBrk="1" hangingPunct="1"/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Bit</a:t>
            </a:r>
            <a:r>
              <a:rPr lang="en-US" dirty="0">
                <a:latin typeface="Comic Sans MS" panose="030F0702030302020204" pitchFamily="66" charset="0"/>
              </a:rPr>
              <a:t>: a single 0 or 1 in a binary number</a:t>
            </a:r>
          </a:p>
          <a:p>
            <a:pPr lvl="1"/>
            <a:r>
              <a:rPr lang="en-US" altLang="en-US" dirty="0">
                <a:latin typeface="Comic Sans MS" panose="030F0702030302020204" pitchFamily="66" charset="0"/>
              </a:rPr>
              <a:t>For Example:   </a:t>
            </a:r>
            <a:r>
              <a:rPr lang="en-US" sz="2800" u="sng" dirty="0"/>
              <a:t>1</a:t>
            </a:r>
            <a:r>
              <a:rPr lang="en-US" sz="2800" dirty="0"/>
              <a:t>0100000</a:t>
            </a:r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 eaLnBrk="1" hangingPunct="1"/>
            <a:r>
              <a:rPr lang="en-US" dirty="0">
                <a:latin typeface="Comic Sans MS" panose="030F0702030302020204" pitchFamily="66" charset="0"/>
              </a:rPr>
              <a:t>Byte: eight bits put together</a:t>
            </a:r>
          </a:p>
          <a:p>
            <a:pPr lvl="1"/>
            <a:r>
              <a:rPr lang="en-US" altLang="en-US" dirty="0">
                <a:latin typeface="Comic Sans MS" panose="030F0702030302020204" pitchFamily="66" charset="0"/>
              </a:rPr>
              <a:t>For Example: </a:t>
            </a:r>
            <a:r>
              <a:rPr lang="en-US" sz="2800" b="1" u="sng" dirty="0"/>
              <a:t>10100000</a:t>
            </a:r>
            <a:endParaRPr lang="en-US" altLang="en-US" sz="2800" b="1" u="sng" dirty="0">
              <a:latin typeface="Comic Sans MS" panose="030F0702030302020204" pitchFamily="66" charset="0"/>
            </a:endParaRPr>
          </a:p>
          <a:p>
            <a:pPr eaLnBrk="1" hangingPunct="1"/>
            <a:endParaRPr lang="en-US" altLang="en-US" dirty="0"/>
          </a:p>
        </p:txBody>
      </p:sp>
      <p:sp>
        <p:nvSpPr>
          <p:cNvPr id="14342" name="Slide Number Placeholder 3">
            <a:extLst>
              <a:ext uri="{FF2B5EF4-FFF2-40B4-BE49-F238E27FC236}">
                <a16:creationId xmlns:a16="http://schemas.microsoft.com/office/drawing/2014/main" id="{59AE54B2-E5F3-BA7D-2B59-038A0EF01D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0819560-ECC9-48CE-90C6-C5D28C8D0C9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66D18804-3BB6-F32A-8DA9-7CA982BA35F5}"/>
              </a:ext>
            </a:extLst>
          </p:cNvPr>
          <p:cNvSpPr txBox="1"/>
          <p:nvPr/>
        </p:nvSpPr>
        <p:spPr>
          <a:xfrm>
            <a:off x="4033346" y="912989"/>
            <a:ext cx="37653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Numbers</a:t>
            </a:r>
            <a:endParaRPr lang="en-US" sz="3200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74E1B06-5CB4-1FF1-26C4-34F9F3072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0970" y="2676805"/>
            <a:ext cx="3462830" cy="228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56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99E589-7A36-E0C0-6C4C-4E778326FF1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7E7FA710-2F59-4953-9787-BE330C8C4F90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EDB621C1-B392-E5CC-5365-64BC2C9D013F}"/>
              </a:ext>
            </a:extLst>
          </p:cNvPr>
          <p:cNvSpPr txBox="1"/>
          <p:nvPr/>
        </p:nvSpPr>
        <p:spPr>
          <a:xfrm>
            <a:off x="2907263" y="912989"/>
            <a:ext cx="68264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Decimal</a:t>
            </a:r>
            <a:endParaRPr lang="en-US" sz="3200" dirty="0"/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628CD91B-D844-ECC4-2110-4E21171FC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939" y="1679951"/>
            <a:ext cx="10806606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 Process : Weighted Multiplication</a:t>
            </a:r>
          </a:p>
          <a:p>
            <a:pPr marL="639763" lvl="1" indent="-365125">
              <a:spcBef>
                <a:spcPct val="0"/>
              </a:spcBef>
              <a:spcAft>
                <a:spcPts val="600"/>
              </a:spcAft>
              <a:buFontTx/>
              <a:buAutoNum type="alphaLcParenR"/>
            </a:pPr>
            <a:r>
              <a:rPr lang="en-US" altLang="en-US" sz="2400" dirty="0">
                <a:latin typeface="Comic Sans MS" panose="030F0702030302020204" pitchFamily="66" charset="0"/>
              </a:rPr>
              <a:t>Multiply each bit of the Binary Number by it corresponding </a:t>
            </a:r>
            <a:r>
              <a:rPr lang="en-US" altLang="en-US" sz="2400" dirty="0"/>
              <a:t>bit-weighting factor </a:t>
            </a:r>
            <a:r>
              <a:rPr lang="en-US" altLang="en-US" sz="2400" dirty="0">
                <a:solidFill>
                  <a:schemeClr val="accent1"/>
                </a:solidFill>
              </a:rPr>
              <a:t>(i.e. Bit-0→2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0</a:t>
            </a:r>
            <a:r>
              <a:rPr lang="en-US" altLang="en-US" sz="2400" dirty="0">
                <a:solidFill>
                  <a:schemeClr val="accent1"/>
                </a:solidFill>
              </a:rPr>
              <a:t>=1; Bit-1→2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1</a:t>
            </a:r>
            <a:r>
              <a:rPr lang="en-US" altLang="en-US" sz="2400" dirty="0">
                <a:solidFill>
                  <a:schemeClr val="accent1"/>
                </a:solidFill>
              </a:rPr>
              <a:t>=2; Bit-2→2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2</a:t>
            </a:r>
            <a:r>
              <a:rPr lang="en-US" altLang="en-US" sz="2400" dirty="0">
                <a:solidFill>
                  <a:schemeClr val="accent1"/>
                </a:solidFill>
              </a:rPr>
              <a:t>=4; </a:t>
            </a:r>
            <a:r>
              <a:rPr lang="en-US" altLang="en-US" sz="2400" dirty="0" err="1">
                <a:solidFill>
                  <a:schemeClr val="accent1"/>
                </a:solidFill>
              </a:rPr>
              <a:t>etc</a:t>
            </a:r>
            <a:r>
              <a:rPr lang="en-US" altLang="en-US" sz="2400" dirty="0">
                <a:solidFill>
                  <a:schemeClr val="accent1"/>
                </a:solidFill>
              </a:rPr>
              <a:t>). </a:t>
            </a:r>
          </a:p>
          <a:p>
            <a:pPr marL="639763" lvl="1" indent="-365125">
              <a:spcBef>
                <a:spcPct val="0"/>
              </a:spcBef>
              <a:spcAft>
                <a:spcPts val="600"/>
              </a:spcAft>
              <a:buFontTx/>
              <a:buAutoNum type="alphaLcParenR"/>
            </a:pPr>
            <a:r>
              <a:rPr lang="en-US" altLang="en-US" sz="2400" dirty="0"/>
              <a:t>Sum up all the products in step (a) to get the </a:t>
            </a:r>
            <a:r>
              <a:rPr lang="en-US" altLang="en-US" sz="2400" i="1" dirty="0"/>
              <a:t>Decimal Number</a:t>
            </a:r>
            <a:r>
              <a:rPr lang="en-US" altLang="en-US" sz="2400" dirty="0"/>
              <a:t>.  </a:t>
            </a:r>
            <a:endParaRPr lang="en-US" altLang="en-US" sz="2400" i="1" dirty="0"/>
          </a:p>
          <a:p>
            <a:pPr marL="0" indent="-514350">
              <a:spcBef>
                <a:spcPts val="1800"/>
              </a:spcBef>
              <a:spcAft>
                <a:spcPts val="600"/>
              </a:spcAft>
              <a:buFontTx/>
              <a:buNone/>
            </a:pPr>
            <a:r>
              <a:rPr lang="en-US" altLang="en-US" sz="2400" u="sng" dirty="0">
                <a:solidFill>
                  <a:srgbClr val="FF0000"/>
                </a:solidFill>
              </a:rPr>
              <a:t>Example</a:t>
            </a:r>
            <a:r>
              <a:rPr lang="en-US" altLang="en-US" sz="2400" dirty="0"/>
              <a:t>:</a:t>
            </a:r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sz="2000" dirty="0"/>
              <a:t>Convert the binary number 0111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 into its decimal equivalent</a:t>
            </a:r>
          </a:p>
          <a:p>
            <a:pPr marL="639763" lvl="1" indent="-365125">
              <a:spcBef>
                <a:spcPct val="0"/>
              </a:spcBef>
              <a:buFontTx/>
              <a:buNone/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sz="2000" dirty="0"/>
              <a:t>(0111)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 = 0x2</a:t>
            </a:r>
            <a:r>
              <a:rPr lang="en-US" altLang="en-US" sz="2000" baseline="30000" dirty="0"/>
              <a:t>3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2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1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0</a:t>
            </a:r>
            <a:r>
              <a:rPr lang="en-US" altLang="en-US" sz="2000" dirty="0"/>
              <a:t> =  7</a:t>
            </a:r>
            <a:r>
              <a:rPr lang="en-US" altLang="en-US" sz="2000" baseline="-25000" dirty="0"/>
              <a:t>10</a:t>
            </a:r>
            <a:endParaRPr lang="en-US" altLang="en-US" sz="2000" baseline="-25000" dirty="0">
              <a:latin typeface="Comic Sans MS" panose="030F0702030302020204" pitchFamily="66" charset="0"/>
            </a:endParaRPr>
          </a:p>
          <a:p>
            <a:pPr marL="639763" lvl="1" indent="-365125">
              <a:spcBef>
                <a:spcPct val="0"/>
              </a:spcBef>
              <a:buFontTx/>
              <a:buNone/>
            </a:pPr>
            <a:endParaRPr lang="en-US" altLang="en-US" sz="2000" dirty="0"/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(10101001)</a:t>
            </a:r>
            <a:r>
              <a:rPr lang="en-US" altLang="en-US" baseline="-25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 = (169</a:t>
            </a:r>
            <a:r>
              <a:rPr lang="en-US" altLang="en-US" baseline="-25000" dirty="0">
                <a:latin typeface="Comic Sans MS" panose="030F0702030302020204" pitchFamily="66" charset="0"/>
              </a:rPr>
              <a:t>)10:</a:t>
            </a:r>
          </a:p>
          <a:p>
            <a:pPr marL="11430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7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5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128+32+8+1=169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>
            <a:extLst>
              <a:ext uri="{FF2B5EF4-FFF2-40B4-BE49-F238E27FC236}">
                <a16:creationId xmlns:a16="http://schemas.microsoft.com/office/drawing/2014/main" id="{8E1B87ED-3A98-7CC0-B933-F6CB7CD2FF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dirty="0"/>
          </a:p>
        </p:txBody>
      </p:sp>
      <p:sp>
        <p:nvSpPr>
          <p:cNvPr id="14342" name="Slide Number Placeholder 3">
            <a:extLst>
              <a:ext uri="{FF2B5EF4-FFF2-40B4-BE49-F238E27FC236}">
                <a16:creationId xmlns:a16="http://schemas.microsoft.com/office/drawing/2014/main" id="{59AE54B2-E5F3-BA7D-2B59-038A0EF01D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0819560-ECC9-48CE-90C6-C5D28C8D0C9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pic>
        <p:nvPicPr>
          <p:cNvPr id="14341" name="Picture 5">
            <a:extLst>
              <a:ext uri="{FF2B5EF4-FFF2-40B4-BE49-F238E27FC236}">
                <a16:creationId xmlns:a16="http://schemas.microsoft.com/office/drawing/2014/main" id="{E7AE2324-41B1-5EC4-02BE-93CF7D9B1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542" y="1991031"/>
            <a:ext cx="6477000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66D18804-3BB6-F32A-8DA9-7CA982BA35F5}"/>
              </a:ext>
            </a:extLst>
          </p:cNvPr>
          <p:cNvSpPr txBox="1"/>
          <p:nvPr/>
        </p:nvSpPr>
        <p:spPr>
          <a:xfrm>
            <a:off x="4033346" y="912989"/>
            <a:ext cx="37653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Numbers</a:t>
            </a:r>
            <a:endParaRPr 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>
            <a:extLst>
              <a:ext uri="{FF2B5EF4-FFF2-40B4-BE49-F238E27FC236}">
                <a16:creationId xmlns:a16="http://schemas.microsoft.com/office/drawing/2014/main" id="{5E65133D-C3E7-469C-7E41-FF8E0F5F52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Repeatedly divide the decimal integer by 2. Each remainder is a binary digit in the translated value:</a:t>
            </a:r>
          </a:p>
        </p:txBody>
      </p:sp>
      <p:sp>
        <p:nvSpPr>
          <p:cNvPr id="16393" name="Slide Number Placeholder 3">
            <a:extLst>
              <a:ext uri="{FF2B5EF4-FFF2-40B4-BE49-F238E27FC236}">
                <a16:creationId xmlns:a16="http://schemas.microsoft.com/office/drawing/2014/main" id="{99EC23D4-4F06-6FD8-A1DE-9F8C04F8B4B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1A667C39-ECB6-4231-AE3B-4444DE6DA1F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grpSp>
        <p:nvGrpSpPr>
          <p:cNvPr id="16388" name="Group 8">
            <a:extLst>
              <a:ext uri="{FF2B5EF4-FFF2-40B4-BE49-F238E27FC236}">
                <a16:creationId xmlns:a16="http://schemas.microsoft.com/office/drawing/2014/main" id="{6CCCB255-1CB0-6036-C45F-B88BBF7899B5}"/>
              </a:ext>
            </a:extLst>
          </p:cNvPr>
          <p:cNvGrpSpPr>
            <a:grpSpLocks/>
          </p:cNvGrpSpPr>
          <p:nvPr/>
        </p:nvGrpSpPr>
        <p:grpSpPr bwMode="auto">
          <a:xfrm>
            <a:off x="2317531" y="2284413"/>
            <a:ext cx="5257800" cy="3257550"/>
            <a:chOff x="1008" y="1344"/>
            <a:chExt cx="3312" cy="2052"/>
          </a:xfrm>
        </p:grpSpPr>
        <p:pic>
          <p:nvPicPr>
            <p:cNvPr id="16400" name="Picture 4">
              <a:extLst>
                <a:ext uri="{FF2B5EF4-FFF2-40B4-BE49-F238E27FC236}">
                  <a16:creationId xmlns:a16="http://schemas.microsoft.com/office/drawing/2014/main" id="{2F2434C2-F7EF-7C1E-6C22-316299D4A9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2208"/>
              <a:ext cx="3312" cy="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5">
              <a:extLst>
                <a:ext uri="{FF2B5EF4-FFF2-40B4-BE49-F238E27FC236}">
                  <a16:creationId xmlns:a16="http://schemas.microsoft.com/office/drawing/2014/main" id="{E3BFCAA3-F5B0-A26B-3E90-0DC5B5F1E1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1344"/>
              <a:ext cx="3312" cy="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4934" name="Text Box 6">
            <a:extLst>
              <a:ext uri="{FF2B5EF4-FFF2-40B4-BE49-F238E27FC236}">
                <a16:creationId xmlns:a16="http://schemas.microsoft.com/office/drawing/2014/main" id="{49CA2453-1B0C-3303-074B-FD518BD98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333" y="5429975"/>
            <a:ext cx="28908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dirty="0"/>
              <a:t>(37)</a:t>
            </a:r>
            <a:r>
              <a:rPr lang="en-US" altLang="en-US" sz="2100" baseline="-25000" dirty="0"/>
              <a:t>10</a:t>
            </a:r>
            <a:r>
              <a:rPr lang="en-US" altLang="en-US" sz="2100" dirty="0"/>
              <a:t> = (100101)</a:t>
            </a:r>
            <a:r>
              <a:rPr lang="en-US" altLang="en-US" sz="2100" baseline="-25000" dirty="0"/>
              <a:t>2</a:t>
            </a:r>
            <a:endParaRPr lang="en-US" altLang="en-US" sz="2100" dirty="0"/>
          </a:p>
        </p:txBody>
      </p:sp>
      <p:grpSp>
        <p:nvGrpSpPr>
          <p:cNvPr id="3" name="Group 19">
            <a:extLst>
              <a:ext uri="{FF2B5EF4-FFF2-40B4-BE49-F238E27FC236}">
                <a16:creationId xmlns:a16="http://schemas.microsoft.com/office/drawing/2014/main" id="{B7AF9139-22AD-94F1-5B26-9E742B9476AE}"/>
              </a:ext>
            </a:extLst>
          </p:cNvPr>
          <p:cNvGrpSpPr>
            <a:grpSpLocks/>
          </p:cNvGrpSpPr>
          <p:nvPr/>
        </p:nvGrpSpPr>
        <p:grpSpPr bwMode="auto">
          <a:xfrm>
            <a:off x="5232181" y="5249864"/>
            <a:ext cx="2706688" cy="1044575"/>
            <a:chOff x="2372" y="3212"/>
            <a:chExt cx="1705" cy="658"/>
          </a:xfrm>
        </p:grpSpPr>
        <p:sp>
          <p:nvSpPr>
            <p:cNvPr id="16398" name="Text Box 9">
              <a:extLst>
                <a:ext uri="{FF2B5EF4-FFF2-40B4-BE49-F238E27FC236}">
                  <a16:creationId xmlns:a16="http://schemas.microsoft.com/office/drawing/2014/main" id="{49370CDB-4C3B-8329-5B7B-6C7257AF7C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6" y="3466"/>
              <a:ext cx="116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stop when quotient is zero</a:t>
              </a:r>
            </a:p>
          </p:txBody>
        </p:sp>
        <p:sp>
          <p:nvSpPr>
            <p:cNvPr id="16399" name="Line 12">
              <a:extLst>
                <a:ext uri="{FF2B5EF4-FFF2-40B4-BE49-F238E27FC236}">
                  <a16:creationId xmlns:a16="http://schemas.microsoft.com/office/drawing/2014/main" id="{C1ACD7E8-3684-996B-E67F-05E173B7FD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72" y="3212"/>
              <a:ext cx="689" cy="43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7">
            <a:extLst>
              <a:ext uri="{FF2B5EF4-FFF2-40B4-BE49-F238E27FC236}">
                <a16:creationId xmlns:a16="http://schemas.microsoft.com/office/drawing/2014/main" id="{F755DB94-50F1-A287-4F79-CAFC5E48B507}"/>
              </a:ext>
            </a:extLst>
          </p:cNvPr>
          <p:cNvGrpSpPr>
            <a:grpSpLocks/>
          </p:cNvGrpSpPr>
          <p:nvPr/>
        </p:nvGrpSpPr>
        <p:grpSpPr bwMode="auto">
          <a:xfrm>
            <a:off x="6845081" y="2830513"/>
            <a:ext cx="3455988" cy="366712"/>
            <a:chOff x="3388" y="1688"/>
            <a:chExt cx="2177" cy="231"/>
          </a:xfrm>
        </p:grpSpPr>
        <p:sp>
          <p:nvSpPr>
            <p:cNvPr id="16396" name="Line 13">
              <a:extLst>
                <a:ext uri="{FF2B5EF4-FFF2-40B4-BE49-F238E27FC236}">
                  <a16:creationId xmlns:a16="http://schemas.microsoft.com/office/drawing/2014/main" id="{2C8C117C-1C25-F355-C4DD-58D21ACB83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8" y="1833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97" name="Text Box 14">
              <a:extLst>
                <a:ext uri="{FF2B5EF4-FFF2-40B4-BE49-F238E27FC236}">
                  <a16:creationId xmlns:a16="http://schemas.microsoft.com/office/drawing/2014/main" id="{05FE0C0C-9388-85B8-6CF2-8D0EE02A53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1688"/>
              <a:ext cx="177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least significant bit</a:t>
              </a:r>
            </a:p>
          </p:txBody>
        </p:sp>
      </p:grpSp>
      <p:grpSp>
        <p:nvGrpSpPr>
          <p:cNvPr id="5" name="Group 18">
            <a:extLst>
              <a:ext uri="{FF2B5EF4-FFF2-40B4-BE49-F238E27FC236}">
                <a16:creationId xmlns:a16="http://schemas.microsoft.com/office/drawing/2014/main" id="{757B1F0B-A538-FEB9-44DE-B3BDA0DD7861}"/>
              </a:ext>
            </a:extLst>
          </p:cNvPr>
          <p:cNvGrpSpPr>
            <a:grpSpLocks/>
          </p:cNvGrpSpPr>
          <p:nvPr/>
        </p:nvGrpSpPr>
        <p:grpSpPr bwMode="auto">
          <a:xfrm>
            <a:off x="6845081" y="4962526"/>
            <a:ext cx="3455988" cy="366713"/>
            <a:chOff x="3388" y="3031"/>
            <a:chExt cx="2177" cy="231"/>
          </a:xfrm>
        </p:grpSpPr>
        <p:sp>
          <p:nvSpPr>
            <p:cNvPr id="16394" name="Line 15">
              <a:extLst>
                <a:ext uri="{FF2B5EF4-FFF2-40B4-BE49-F238E27FC236}">
                  <a16:creationId xmlns:a16="http://schemas.microsoft.com/office/drawing/2014/main" id="{E4D96657-BE88-B9E3-D8BC-B049CCFA24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8" y="3176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95" name="Text Box 16">
              <a:extLst>
                <a:ext uri="{FF2B5EF4-FFF2-40B4-BE49-F238E27FC236}">
                  <a16:creationId xmlns:a16="http://schemas.microsoft.com/office/drawing/2014/main" id="{E4358E17-77E0-532F-7A4B-494649736D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3031"/>
              <a:ext cx="177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most significant bit</a:t>
              </a:r>
            </a:p>
          </p:txBody>
        </p:sp>
      </p:grpSp>
      <p:sp>
        <p:nvSpPr>
          <p:cNvPr id="6" name="مربع نص 5">
            <a:extLst>
              <a:ext uri="{FF2B5EF4-FFF2-40B4-BE49-F238E27FC236}">
                <a16:creationId xmlns:a16="http://schemas.microsoft.com/office/drawing/2014/main" id="{DAB37E99-F41E-5D3A-D499-75856B1FD7A4}"/>
              </a:ext>
            </a:extLst>
          </p:cNvPr>
          <p:cNvSpPr txBox="1"/>
          <p:nvPr/>
        </p:nvSpPr>
        <p:spPr>
          <a:xfrm>
            <a:off x="2793124" y="899038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 Decimal to Binary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C0FAE3EC-3333-83DA-9F62-DCF621B5F9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6158" y="2163065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Start with a binary representation of all 0’s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Determine the highest possible power of two that is less or equal to the number.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Put a 1 in the bit position corresponding to the highest power of two found above.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 the highest power of two found above from the number.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Repeat the process for the remaining number</a:t>
            </a: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8877C58C-463A-558A-87D4-775D4AA85CA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3D3206F-51CF-4EB3-A0EE-D925AB2E7AE1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E7533A6-EC86-1313-EB70-8AFD96689651}"/>
              </a:ext>
            </a:extLst>
          </p:cNvPr>
          <p:cNvSpPr txBox="1"/>
          <p:nvPr/>
        </p:nvSpPr>
        <p:spPr>
          <a:xfrm>
            <a:off x="1237592" y="918919"/>
            <a:ext cx="93673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Another Procedure for Converting from Decimal to Binary </a:t>
            </a:r>
            <a:endParaRPr lang="en-US" sz="28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3218A2F9-25ED-E238-F0DE-10961FE379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dirty="0">
                <a:solidFill>
                  <a:srgbClr val="FF0000"/>
                </a:solidFill>
              </a:rPr>
              <a:t>Example: Converting (76)</a:t>
            </a:r>
            <a:r>
              <a:rPr lang="en-US" altLang="en-US" baseline="-25000" dirty="0">
                <a:solidFill>
                  <a:srgbClr val="FF0000"/>
                </a:solidFill>
              </a:rPr>
              <a:t>10</a:t>
            </a:r>
            <a:r>
              <a:rPr lang="en-US" altLang="en-US" dirty="0">
                <a:solidFill>
                  <a:srgbClr val="FF0000"/>
                </a:solidFill>
              </a:rPr>
              <a:t> to Binary 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76 is 64,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seventh (MSB)</a:t>
            </a:r>
            <a:r>
              <a:rPr lang="en-US" altLang="en-US" dirty="0">
                <a:latin typeface="Comic Sans MS" panose="030F0702030302020204" pitchFamily="66" charset="0"/>
              </a:rPr>
              <a:t> bit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Subtracting 64 from 76 we get 12. 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12 is 8,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fourth</a:t>
            </a:r>
            <a:r>
              <a:rPr lang="en-US" altLang="en-US" dirty="0">
                <a:latin typeface="Comic Sans MS" panose="030F0702030302020204" pitchFamily="66" charset="0"/>
              </a:rPr>
              <a:t> bit position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We subtract 8 from 12 and get 4.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4 is 4,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third</a:t>
            </a:r>
            <a:r>
              <a:rPr lang="en-US" altLang="en-US" dirty="0">
                <a:latin typeface="Comic Sans MS" panose="030F0702030302020204" pitchFamily="66" charset="0"/>
              </a:rPr>
              <a:t> bit position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Subtracting 4 from 4 yield a zero, hence all the left bits are set to 0 to yield the final answer </a:t>
            </a:r>
          </a:p>
        </p:txBody>
      </p:sp>
      <p:sp>
        <p:nvSpPr>
          <p:cNvPr id="18440" name="Slide Number Placeholder 3">
            <a:extLst>
              <a:ext uri="{FF2B5EF4-FFF2-40B4-BE49-F238E27FC236}">
                <a16:creationId xmlns:a16="http://schemas.microsoft.com/office/drawing/2014/main" id="{BFB45FFC-2802-42C9-86E3-83193733C29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DAE7D598-3949-4770-82EA-68D439E3C18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1FD5909C-BCBD-C2FC-B1B8-96DF0A839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2419350"/>
            <a:ext cx="22479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extLst>
              <a:ext uri="{FF2B5EF4-FFF2-40B4-BE49-F238E27FC236}">
                <a16:creationId xmlns:a16="http://schemas.microsoft.com/office/drawing/2014/main" id="{42214B23-AD4F-9D15-EAB9-2BC43A248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3546476"/>
            <a:ext cx="22479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>
            <a:extLst>
              <a:ext uri="{FF2B5EF4-FFF2-40B4-BE49-F238E27FC236}">
                <a16:creationId xmlns:a16="http://schemas.microsoft.com/office/drawing/2014/main" id="{15687CB9-8CEB-79D0-91F5-D27D348E2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5524501"/>
            <a:ext cx="22479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>
            <a:extLst>
              <a:ext uri="{FF2B5EF4-FFF2-40B4-BE49-F238E27FC236}">
                <a16:creationId xmlns:a16="http://schemas.microsoft.com/office/drawing/2014/main" id="{E6EB0023-05AA-2AD2-5F30-1150EEBFD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4511538"/>
            <a:ext cx="224790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85C0E942-D113-FBF0-C913-B0F0C36450A0}"/>
              </a:ext>
            </a:extLst>
          </p:cNvPr>
          <p:cNvSpPr txBox="1"/>
          <p:nvPr/>
        </p:nvSpPr>
        <p:spPr>
          <a:xfrm>
            <a:off x="1463566" y="832463"/>
            <a:ext cx="935683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Another Procedure for Converting from Decimal to Binary</a:t>
            </a:r>
            <a:endParaRPr lang="en-US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A647BBCA-4E14-E141-2414-34BD3D07B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524664"/>
          </a:xfrm>
        </p:spPr>
        <p:txBody>
          <a:bodyPr/>
          <a:lstStyle/>
          <a:p>
            <a:r>
              <a:rPr lang="en-US" b="1" u="sng" dirty="0"/>
              <a:t>Exercises:</a:t>
            </a:r>
          </a:p>
          <a:p>
            <a:r>
              <a:rPr lang="en-US" dirty="0">
                <a:solidFill>
                  <a:srgbClr val="FF0000"/>
                </a:solidFill>
              </a:rPr>
              <a:t>Convert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= ??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Solution: </a:t>
            </a:r>
          </a:p>
          <a:p>
            <a:r>
              <a:rPr lang="en-US" dirty="0"/>
              <a:t>(10110)</a:t>
            </a:r>
            <a:r>
              <a:rPr lang="en-US" baseline="-25000" dirty="0"/>
              <a:t>2 </a:t>
            </a:r>
            <a:r>
              <a:rPr lang="en-US" dirty="0"/>
              <a:t>=16 + 4 + 2  = (22)</a:t>
            </a:r>
            <a:r>
              <a:rPr lang="en-US" baseline="-25000" dirty="0"/>
              <a:t>10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What are the weights of the digits with value 1?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Solution, </a:t>
            </a:r>
          </a:p>
          <a:p>
            <a:pPr marL="0" indent="0">
              <a:buNone/>
            </a:pPr>
            <a:r>
              <a:rPr lang="en-US" dirty="0"/>
              <a:t>the weights of the digits with value 1 is:  16  ,  4 ,  2</a:t>
            </a:r>
          </a:p>
          <a:p>
            <a:r>
              <a:rPr lang="en-US" dirty="0">
                <a:solidFill>
                  <a:srgbClr val="FF0000"/>
                </a:solidFill>
              </a:rPr>
              <a:t>What is the largest binary number that can be expressed with 5 bits? </a:t>
            </a:r>
          </a:p>
          <a:p>
            <a:r>
              <a:rPr lang="en-US" dirty="0"/>
              <a:t>5-bit binary: 11111</a:t>
            </a:r>
          </a:p>
        </p:txBody>
      </p:sp>
    </p:spTree>
    <p:extLst>
      <p:ext uri="{BB962C8B-B14F-4D97-AF65-F5344CB8AC3E}">
        <p14:creationId xmlns:p14="http://schemas.microsoft.com/office/powerpoint/2010/main" val="2673463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897A4190-1058-D31F-49C3-EEBAC630A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Convert the decimal number 35 to binary 	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Results of repeated division by 2 (quotients are followed by remainders): </a:t>
            </a:r>
          </a:p>
          <a:p>
            <a:pPr marL="0" indent="0">
              <a:buNone/>
            </a:pPr>
            <a:r>
              <a:rPr lang="en-US" dirty="0"/>
              <a:t>35</a:t>
            </a:r>
            <a:r>
              <a:rPr lang="en-US" baseline="-25000" dirty="0"/>
              <a:t>10</a:t>
            </a:r>
            <a:r>
              <a:rPr lang="en-US" dirty="0"/>
              <a:t> = 17(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); 8(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); 4(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2(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1(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0(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Answer: (100011)</a:t>
            </a:r>
            <a:r>
              <a:rPr lang="en-US" baseline="-25000" dirty="0"/>
              <a:t>2</a:t>
            </a:r>
            <a:r>
              <a:rPr lang="en-US" dirty="0"/>
              <a:t>  </a:t>
            </a:r>
          </a:p>
          <a:p>
            <a:endParaRPr lang="en-US" dirty="0"/>
          </a:p>
          <a:p>
            <a:r>
              <a:rPr lang="en-US" u="sng" dirty="0">
                <a:solidFill>
                  <a:srgbClr val="FF0000"/>
                </a:solidFill>
              </a:rPr>
              <a:t>What is the value of the third quotient ?</a:t>
            </a:r>
          </a:p>
          <a:p>
            <a:r>
              <a:rPr lang="en-US" dirty="0"/>
              <a:t>The value of the third quotient = 4</a:t>
            </a:r>
          </a:p>
        </p:txBody>
      </p:sp>
    </p:spTree>
    <p:extLst>
      <p:ext uri="{BB962C8B-B14F-4D97-AF65-F5344CB8AC3E}">
        <p14:creationId xmlns:p14="http://schemas.microsoft.com/office/powerpoint/2010/main" val="3608625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7">
            <a:extLst>
              <a:ext uri="{FF2B5EF4-FFF2-40B4-BE49-F238E27FC236}">
                <a16:creationId xmlns:a16="http://schemas.microsoft.com/office/drawing/2014/main" id="{A6EA7401-0D3E-8A01-D27B-67AA03B6DE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Binary values are represented in hexadecimal.</a:t>
            </a:r>
          </a:p>
        </p:txBody>
      </p:sp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E8B6FCE9-F7D0-518F-FA39-68C5E5C94BA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2C2FAC5-5D8C-48C8-B4C0-ADB24B30E630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423BE4ED-8032-0AD7-113C-B728AA6E4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30" y="2043678"/>
            <a:ext cx="7492836" cy="4197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AE0A427E-1D30-3322-9395-3D48034FA2B1}"/>
              </a:ext>
            </a:extLst>
          </p:cNvPr>
          <p:cNvSpPr txBox="1"/>
          <p:nvPr/>
        </p:nvSpPr>
        <p:spPr>
          <a:xfrm>
            <a:off x="3660066" y="863256"/>
            <a:ext cx="53208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Hexadecimal Integers</a:t>
            </a:r>
            <a:endParaRPr lang="en-US" sz="3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5">
            <a:extLst>
              <a:ext uri="{FF2B5EF4-FFF2-40B4-BE49-F238E27FC236}">
                <a16:creationId xmlns:a16="http://schemas.microsoft.com/office/drawing/2014/main" id="{F3892600-EEBA-7001-665F-34DC3424DC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646819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sz="2400" dirty="0">
                <a:latin typeface="Comic Sans MS" panose="030F0702030302020204" pitchFamily="66" charset="0"/>
              </a:rPr>
              <a:t>Each hexadecimal digit corresponds to 4 binary bits.</a:t>
            </a:r>
          </a:p>
          <a:p>
            <a:pPr algn="l" rtl="0" eaLnBrk="1" hangingPunct="1"/>
            <a:r>
              <a:rPr lang="en-US" altLang="en-US" sz="2400" dirty="0">
                <a:latin typeface="Comic Sans MS" panose="030F0702030302020204" pitchFamily="66" charset="0"/>
              </a:rPr>
              <a:t>Example: Translate the binary integer </a:t>
            </a: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0001 0110 1010 0111 1001 0100</a:t>
            </a:r>
            <a:r>
              <a:rPr lang="en-US" altLang="en-US" sz="2400" dirty="0">
                <a:latin typeface="Comic Sans MS" panose="030F0702030302020204" pitchFamily="66" charset="0"/>
              </a:rPr>
              <a:t>  to  hexadecimal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000" dirty="0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D33CACD2-211E-4E4D-E7E2-753ACB4D18F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9206" y="943283"/>
            <a:ext cx="10972800" cy="792162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Hexadecimal</a:t>
            </a:r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2246E5DE-2EC8-0D11-DBEB-C9DA9E061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847" y="2765288"/>
            <a:ext cx="7431087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>
            <a:extLst>
              <a:ext uri="{FF2B5EF4-FFF2-40B4-BE49-F238E27FC236}">
                <a16:creationId xmlns:a16="http://schemas.microsoft.com/office/drawing/2014/main" id="{6515BF38-3AB9-75E5-B940-500CA8813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90" y="4221094"/>
            <a:ext cx="2667000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Slide Number Placeholder 3">
            <a:extLst>
              <a:ext uri="{FF2B5EF4-FFF2-40B4-BE49-F238E27FC236}">
                <a16:creationId xmlns:a16="http://schemas.microsoft.com/office/drawing/2014/main" id="{6482A132-B927-7011-646D-B8042C41F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117F89B-4D2A-44A4-BEC6-2245B9D094E4}" type="slidenum">
              <a:rPr lang="ar-SA" altLang="en-US" sz="18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58A69789-A182-469A-96F2-E7F228143E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662894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Each Hexadecimal digit can be replaced by its 4-bit binary number to form the binary equivalent. </a:t>
            </a:r>
          </a:p>
        </p:txBody>
      </p:sp>
      <p:sp>
        <p:nvSpPr>
          <p:cNvPr id="21509" name="Slide Number Placeholder 3">
            <a:extLst>
              <a:ext uri="{FF2B5EF4-FFF2-40B4-BE49-F238E27FC236}">
                <a16:creationId xmlns:a16="http://schemas.microsoft.com/office/drawing/2014/main" id="{39DB9772-CB11-4F5A-7D57-0C1C41CB547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1D5BF23-B527-48F6-99FB-E8E5279E8B7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00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B6604A70-14E8-4465-0E00-504E710A5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315" y="2606565"/>
            <a:ext cx="4678363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8480E4EF-D6E5-2DAE-FC77-3D35976A8885}"/>
              </a:ext>
            </a:extLst>
          </p:cNvPr>
          <p:cNvSpPr txBox="1"/>
          <p:nvPr/>
        </p:nvSpPr>
        <p:spPr>
          <a:xfrm>
            <a:off x="2824656" y="974544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Hexadecimal to Binary </a:t>
            </a:r>
            <a:endParaRPr lang="en-US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754EB2C-0DA4-310C-BB9D-310BDCF124D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3EE0C6C-F05D-4D20-9843-A1338EDD66D9}" type="slidenum">
              <a:rPr lang="ar-SA" altLang="en-US">
                <a:latin typeface="Arial" panose="020B0604020202020204" pitchFamily="34" charset="0"/>
              </a:rPr>
              <a:pPr eaLnBrk="1" hangingPunct="1"/>
              <a:t>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92AC9655-D3B9-BDB3-3C47-452D5D645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954992"/>
            <a:ext cx="65563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Conversion from Binary to Octal</a:t>
            </a:r>
          </a:p>
        </p:txBody>
      </p:sp>
      <p:sp>
        <p:nvSpPr>
          <p:cNvPr id="25605" name="Rectangle 4">
            <a:extLst>
              <a:ext uri="{FF2B5EF4-FFF2-40B4-BE49-F238E27FC236}">
                <a16:creationId xmlns:a16="http://schemas.microsoft.com/office/drawing/2014/main" id="{6A2F5F70-7510-8FBD-8DB1-470A9B622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8663" y="1660977"/>
            <a:ext cx="9545365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Partition binary number into groups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 digits starting from the radix point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When it’s not a multiple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, you can add 0s to the left or right as you want depending on radix point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Replace each group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 binary digits by the correspondent </a:t>
            </a:r>
            <a:r>
              <a:rPr lang="en-US" altLang="en-US" sz="2400" dirty="0">
                <a:solidFill>
                  <a:schemeClr val="accent2"/>
                </a:solidFill>
              </a:rPr>
              <a:t>octal</a:t>
            </a:r>
            <a:r>
              <a:rPr lang="en-US" altLang="en-US" sz="2400" dirty="0"/>
              <a:t> digit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(11101010)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 =  (</a:t>
            </a:r>
            <a:r>
              <a:rPr lang="en-US" altLang="en-US" sz="2400" dirty="0">
                <a:solidFill>
                  <a:schemeClr val="accent2"/>
                </a:solidFill>
              </a:rPr>
              <a:t>011</a:t>
            </a:r>
            <a:r>
              <a:rPr lang="en-US" altLang="en-US" sz="2400" dirty="0"/>
              <a:t>   101   </a:t>
            </a:r>
            <a:r>
              <a:rPr lang="en-US" altLang="en-US" sz="2400" dirty="0">
                <a:solidFill>
                  <a:schemeClr val="accent2"/>
                </a:solidFill>
              </a:rPr>
              <a:t>010</a:t>
            </a:r>
            <a:r>
              <a:rPr lang="en-US" altLang="en-US" sz="2400" dirty="0"/>
              <a:t>  </a:t>
            </a:r>
            <a:r>
              <a:rPr lang="en-US" altLang="en-US" sz="2400" dirty="0">
                <a:solidFill>
                  <a:schemeClr val="accent2"/>
                </a:solidFill>
              </a:rPr>
              <a:t>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</a:t>
            </a:r>
            <a:endParaRPr lang="en-US" altLang="en-US" sz="2400" dirty="0">
              <a:solidFill>
                <a:schemeClr val="accent2"/>
              </a:solidFill>
            </a:endParaRP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                   = (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5</a:t>
            </a:r>
            <a:r>
              <a:rPr lang="en-US" altLang="en-US" sz="2400" dirty="0">
                <a:solidFill>
                  <a:schemeClr val="accent2"/>
                </a:solidFill>
              </a:rPr>
              <a:t>2</a:t>
            </a:r>
            <a:r>
              <a:rPr lang="en-US" altLang="en-US" sz="2400" dirty="0"/>
              <a:t>)</a:t>
            </a:r>
            <a:r>
              <a:rPr lang="en-US" altLang="en-US" sz="2400" baseline="-25000" dirty="0"/>
              <a:t>8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B3D136E-9FF2-1944-5E05-8821369CCDA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1085819-4605-4EBF-B6CD-7ED68FA2DC06}" type="slidenum">
              <a:rPr lang="ar-SA" altLang="en-US">
                <a:latin typeface="Arial" panose="020B0604020202020204" pitchFamily="34" charset="0"/>
              </a:rPr>
              <a:pPr eaLnBrk="1" hangingPunct="1"/>
              <a:t>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ACB53052-A35A-AC44-BBB9-475CB5AA7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776287"/>
            <a:ext cx="65563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Conversion from Octal to Binary</a:t>
            </a:r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8247CF01-F2E0-D4C9-F800-7C2357384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199" y="1524000"/>
            <a:ext cx="860271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Replace each octal digit by the 3 corresponding binary digits. You can suppress Leading 0s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</a:t>
            </a:r>
            <a:r>
              <a:rPr lang="en-US" altLang="en-US" sz="2400" dirty="0">
                <a:solidFill>
                  <a:schemeClr val="accent2"/>
                </a:solidFill>
              </a:rPr>
              <a:t>011</a:t>
            </a:r>
            <a:r>
              <a:rPr lang="en-US" altLang="en-US" sz="2400" dirty="0"/>
              <a:t> 101 </a:t>
            </a:r>
            <a:r>
              <a:rPr lang="en-US" altLang="en-US" sz="2400" dirty="0">
                <a:solidFill>
                  <a:schemeClr val="accent2"/>
                </a:solidFill>
              </a:rPr>
              <a:t>010)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 </a:t>
            </a:r>
            <a:r>
              <a:rPr lang="en-US" altLang="en-US" sz="2400" dirty="0"/>
              <a:t> = (11101010)</a:t>
            </a:r>
            <a:r>
              <a:rPr lang="en-US" altLang="en-US" sz="2400" baseline="-25000" dirty="0"/>
              <a:t>2</a:t>
            </a:r>
            <a:endParaRPr lang="en-US" alt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For conversion from </a:t>
            </a:r>
            <a:r>
              <a:rPr lang="en-US" altLang="en-US" sz="2400" dirty="0">
                <a:solidFill>
                  <a:schemeClr val="accent2"/>
                </a:solidFill>
              </a:rPr>
              <a:t>octal to hexadecimal</a:t>
            </a:r>
            <a:r>
              <a:rPr lang="en-US" altLang="en-US" sz="2400" dirty="0"/>
              <a:t>, convert first to </a:t>
            </a:r>
            <a:r>
              <a:rPr lang="en-US" altLang="en-US" sz="2400" dirty="0">
                <a:solidFill>
                  <a:schemeClr val="accent2"/>
                </a:solidFill>
              </a:rPr>
              <a:t>binary</a:t>
            </a:r>
            <a:r>
              <a:rPr lang="en-US" altLang="en-US" sz="2400" dirty="0"/>
              <a:t>, then from binary to </a:t>
            </a:r>
            <a:r>
              <a:rPr lang="en-US" altLang="en-US" sz="2400" dirty="0">
                <a:solidFill>
                  <a:schemeClr val="accent2"/>
                </a:solidFill>
              </a:rPr>
              <a:t>hexadecimal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</a:t>
            </a:r>
            <a:r>
              <a:rPr lang="en-US" altLang="en-US" sz="2400" dirty="0">
                <a:solidFill>
                  <a:schemeClr val="accent2"/>
                </a:solidFill>
              </a:rPr>
              <a:t>011   </a:t>
            </a:r>
            <a:r>
              <a:rPr lang="en-US" altLang="en-US" sz="2400" dirty="0"/>
              <a:t> 101    </a:t>
            </a:r>
            <a:r>
              <a:rPr lang="en-US" altLang="en-US" sz="2400" dirty="0">
                <a:solidFill>
                  <a:schemeClr val="accent2"/>
                </a:solidFill>
              </a:rPr>
              <a:t>010)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 </a:t>
            </a:r>
            <a:r>
              <a:rPr lang="en-US" altLang="en-US" sz="2400" dirty="0"/>
              <a:t> = (11101010)</a:t>
            </a:r>
            <a:r>
              <a:rPr lang="en-US" altLang="en-US" sz="2400" baseline="-25000" dirty="0"/>
              <a:t>2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(11101010)</a:t>
            </a:r>
            <a:r>
              <a:rPr lang="en-US" altLang="en-US" sz="2400" baseline="-25000" dirty="0"/>
              <a:t>2 </a:t>
            </a:r>
            <a:r>
              <a:rPr lang="en-US" altLang="en-US" sz="2400" dirty="0"/>
              <a:t>= (</a:t>
            </a:r>
            <a:r>
              <a:rPr lang="en-US" altLang="en-US" sz="2400" dirty="0">
                <a:solidFill>
                  <a:schemeClr val="accent2"/>
                </a:solidFill>
              </a:rPr>
              <a:t>1110</a:t>
            </a:r>
            <a:r>
              <a:rPr lang="en-US" altLang="en-US" sz="2400" dirty="0"/>
              <a:t>    1010)</a:t>
            </a:r>
            <a:r>
              <a:rPr lang="en-US" altLang="en-US" sz="2400" baseline="-25000" dirty="0"/>
              <a:t>2 </a:t>
            </a:r>
            <a:r>
              <a:rPr lang="en-US" altLang="en-US" sz="2400" dirty="0"/>
              <a:t>= (</a:t>
            </a:r>
            <a:r>
              <a:rPr lang="en-US" altLang="en-US" sz="2400" dirty="0">
                <a:solidFill>
                  <a:schemeClr val="accent2"/>
                </a:solidFill>
              </a:rPr>
              <a:t>E</a:t>
            </a:r>
            <a:r>
              <a:rPr lang="en-US" altLang="en-US" sz="2400" dirty="0"/>
              <a:t>A)</a:t>
            </a:r>
            <a:r>
              <a:rPr lang="en-US" altLang="en-US" sz="2400" baseline="-25000" dirty="0"/>
              <a:t>16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(EA)</a:t>
            </a:r>
            <a:r>
              <a:rPr lang="en-US" altLang="en-US" sz="2400" baseline="-25000" dirty="0"/>
              <a:t>16</a:t>
            </a:r>
            <a:endParaRPr lang="en-US" altLang="en-US" sz="2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3F893F9F-EE74-2A10-1625-C69C45760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</a:t>
            </a:r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Octal?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(10110)</a:t>
            </a:r>
            <a:r>
              <a:rPr lang="en-US" baseline="-25000" dirty="0"/>
              <a:t>2 </a:t>
            </a:r>
            <a:r>
              <a:rPr lang="en-US" dirty="0"/>
              <a:t>=  10  110   = (2 6)</a:t>
            </a:r>
            <a:r>
              <a:rPr lang="en-US" baseline="-25000" dirty="0"/>
              <a:t>8</a:t>
            </a:r>
          </a:p>
          <a:p>
            <a:endParaRPr lang="en-US" baseline="-25000" dirty="0"/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Hexadecimal?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(1001110)</a:t>
            </a:r>
            <a:r>
              <a:rPr lang="en-US" baseline="-25000" dirty="0"/>
              <a:t>2 </a:t>
            </a:r>
            <a:r>
              <a:rPr lang="en-US" dirty="0"/>
              <a:t>=  100 1110  = (4 E)</a:t>
            </a:r>
            <a:r>
              <a:rPr lang="en-US" baseline="-25000" dirty="0"/>
              <a:t>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697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0210FFE-CCE5-9500-457A-64B71E5CC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</a:t>
            </a:r>
          </a:p>
          <a:p>
            <a:r>
              <a:rPr lang="en-US" dirty="0">
                <a:solidFill>
                  <a:srgbClr val="FF0000"/>
                </a:solidFill>
              </a:rPr>
              <a:t>Convert the number  (372)</a:t>
            </a:r>
            <a:r>
              <a:rPr lang="en-US" baseline="-25000" dirty="0">
                <a:solidFill>
                  <a:srgbClr val="FF0000"/>
                </a:solidFill>
              </a:rPr>
              <a:t>8  </a:t>
            </a:r>
            <a:r>
              <a:rPr lang="en-US" dirty="0">
                <a:solidFill>
                  <a:srgbClr val="FF0000"/>
                </a:solidFill>
              </a:rPr>
              <a:t> to Binary?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(372)</a:t>
            </a:r>
            <a:r>
              <a:rPr lang="en-US" baseline="-25000" dirty="0"/>
              <a:t>8 </a:t>
            </a:r>
            <a:r>
              <a:rPr lang="en-US" dirty="0"/>
              <a:t>=  (011  111 010 )</a:t>
            </a:r>
            <a:r>
              <a:rPr lang="en-US" baseline="-25000" dirty="0"/>
              <a:t>2</a:t>
            </a:r>
          </a:p>
          <a:p>
            <a:endParaRPr lang="en-US" baseline="-25000" dirty="0"/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Hexadecimal?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(372)</a:t>
            </a:r>
            <a:r>
              <a:rPr lang="en-US" baseline="-25000" dirty="0"/>
              <a:t>16 </a:t>
            </a:r>
            <a:r>
              <a:rPr lang="en-US" dirty="0"/>
              <a:t>=  (0011  0111 0010 )</a:t>
            </a:r>
            <a:r>
              <a:rPr lang="en-US" baseline="-25000" dirty="0"/>
              <a:t>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37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7">
            <a:extLst>
              <a:ext uri="{FF2B5EF4-FFF2-40B4-BE49-F238E27FC236}">
                <a16:creationId xmlns:a16="http://schemas.microsoft.com/office/drawing/2014/main" id="{ED8BA43F-C148-7F1C-4C2D-74E45048A0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7786" y="2033054"/>
            <a:ext cx="10964594" cy="319058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Multiply each digit by its corresponding power of 16: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Decimal = (d3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(d2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(d1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(d0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</a:t>
            </a:r>
            <a:r>
              <a:rPr lang="en-US" altLang="en-US" sz="2000" dirty="0">
                <a:latin typeface="Comic Sans MS" panose="030F0702030302020204" pitchFamily="66" charset="0"/>
              </a:rPr>
              <a:t>d = hexadecimal digit</a:t>
            </a:r>
          </a:p>
          <a:p>
            <a:pPr algn="l" rtl="0" eaLnBrk="1" hangingPunct="1"/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(1234)</a:t>
            </a:r>
            <a:r>
              <a:rPr lang="en-US" altLang="en-US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dirty="0">
                <a:latin typeface="Comic Sans MS" panose="030F0702030302020204" pitchFamily="66" charset="0"/>
              </a:rPr>
              <a:t> =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(2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) + (3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) + (4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(4,660 )</a:t>
            </a:r>
            <a:r>
              <a:rPr lang="en-US" altLang="en-US" baseline="-25000" dirty="0">
                <a:latin typeface="Comic Sans MS" panose="030F0702030302020204" pitchFamily="66" charset="0"/>
              </a:rPr>
              <a:t>10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(3BA4)</a:t>
            </a:r>
            <a:r>
              <a:rPr lang="en-US" altLang="en-US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dirty="0">
                <a:latin typeface="Comic Sans MS" panose="030F0702030302020204" pitchFamily="66" charset="0"/>
              </a:rPr>
              <a:t> = (3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(11 * 16</a:t>
            </a:r>
            <a:r>
              <a:rPr lang="en-US" altLang="en-US" baseline="30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) + (10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) + (4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(</a:t>
            </a:r>
            <a:r>
              <a:rPr lang="en-US" altLang="en-US" dirty="0"/>
              <a:t>15,268)</a:t>
            </a:r>
            <a:r>
              <a:rPr lang="en-US" altLang="en-US" baseline="-25000" dirty="0"/>
              <a:t>10</a:t>
            </a:r>
            <a:endParaRPr lang="en-US" altLang="en-US" dirty="0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8A222669-9043-382E-6BB1-95C2118F102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C1255A2-40DF-4729-B4EA-9176BA853294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EF935C8-7DDE-16CB-FD27-28E17F2FE2D4}"/>
              </a:ext>
            </a:extLst>
          </p:cNvPr>
          <p:cNvSpPr txBox="1"/>
          <p:nvPr/>
        </p:nvSpPr>
        <p:spPr>
          <a:xfrm>
            <a:off x="2588173" y="1102851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Hexadecimal to Decimal</a:t>
            </a:r>
            <a:endParaRPr lang="en-US" sz="2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2E5B82D6-06E4-4BD8-54E6-E30294493FB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09188" y="1046166"/>
            <a:ext cx="10515600" cy="515938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Decimal to Hexadecimal</a:t>
            </a:r>
          </a:p>
        </p:txBody>
      </p:sp>
      <p:sp>
        <p:nvSpPr>
          <p:cNvPr id="23561" name="Slide Number Placeholder 3">
            <a:extLst>
              <a:ext uri="{FF2B5EF4-FFF2-40B4-BE49-F238E27FC236}">
                <a16:creationId xmlns:a16="http://schemas.microsoft.com/office/drawing/2014/main" id="{B35DA248-56EF-CBCA-3F9A-99BDF20EDDC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B2691C8-33FC-4A71-BE72-7EF327F5D46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000"/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0B21B1C7-6DA6-9825-A138-CEE464656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048000"/>
            <a:ext cx="484663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100" name="Text Box 4">
            <a:extLst>
              <a:ext uri="{FF2B5EF4-FFF2-40B4-BE49-F238E27FC236}">
                <a16:creationId xmlns:a16="http://schemas.microsoft.com/office/drawing/2014/main" id="{3E9C2A3A-A89A-A34B-7FD3-86FB4FAC8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180016"/>
            <a:ext cx="5334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dirty="0">
                <a:latin typeface="Comic Sans MS" panose="030F0702030302020204" pitchFamily="66" charset="0"/>
              </a:rPr>
              <a:t> (422)</a:t>
            </a:r>
            <a:r>
              <a:rPr lang="en-US" altLang="en-US" sz="2100" baseline="-25000" dirty="0">
                <a:latin typeface="Comic Sans MS" panose="030F0702030302020204" pitchFamily="66" charset="0"/>
              </a:rPr>
              <a:t>10</a:t>
            </a:r>
            <a:r>
              <a:rPr lang="en-US" altLang="en-US" sz="2100" dirty="0">
                <a:latin typeface="Comic Sans MS" panose="030F0702030302020204" pitchFamily="66" charset="0"/>
              </a:rPr>
              <a:t> = (1A6)</a:t>
            </a:r>
            <a:r>
              <a:rPr lang="en-US" altLang="en-US" sz="2100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sz="2100" dirty="0"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2" name="Group 14">
            <a:extLst>
              <a:ext uri="{FF2B5EF4-FFF2-40B4-BE49-F238E27FC236}">
                <a16:creationId xmlns:a16="http://schemas.microsoft.com/office/drawing/2014/main" id="{D1A84EF7-163E-B0C9-6234-A73DF80F9A44}"/>
              </a:ext>
            </a:extLst>
          </p:cNvPr>
          <p:cNvGrpSpPr>
            <a:grpSpLocks/>
          </p:cNvGrpSpPr>
          <p:nvPr/>
        </p:nvGrpSpPr>
        <p:grpSpPr bwMode="auto">
          <a:xfrm>
            <a:off x="5126039" y="4627564"/>
            <a:ext cx="2649537" cy="1101725"/>
            <a:chOff x="2299" y="2584"/>
            <a:chExt cx="1669" cy="694"/>
          </a:xfrm>
        </p:grpSpPr>
        <p:sp>
          <p:nvSpPr>
            <p:cNvPr id="23566" name="Text Box 5">
              <a:extLst>
                <a:ext uri="{FF2B5EF4-FFF2-40B4-BE49-F238E27FC236}">
                  <a16:creationId xmlns:a16="http://schemas.microsoft.com/office/drawing/2014/main" id="{3E6F9E40-7F0D-D983-E731-9CE2BF4C79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7" y="2874"/>
              <a:ext cx="116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stop when quotient is zero</a:t>
              </a:r>
            </a:p>
          </p:txBody>
        </p:sp>
        <p:sp>
          <p:nvSpPr>
            <p:cNvPr id="23567" name="Line 6">
              <a:extLst>
                <a:ext uri="{FF2B5EF4-FFF2-40B4-BE49-F238E27FC236}">
                  <a16:creationId xmlns:a16="http://schemas.microsoft.com/office/drawing/2014/main" id="{B621E7B6-FBFC-9D1D-070A-74686323AE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99" y="2584"/>
              <a:ext cx="689" cy="43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EE345774-1F53-E35C-B145-D72C4C2E4FE8}"/>
              </a:ext>
            </a:extLst>
          </p:cNvPr>
          <p:cNvGrpSpPr>
            <a:grpSpLocks/>
          </p:cNvGrpSpPr>
          <p:nvPr/>
        </p:nvGrpSpPr>
        <p:grpSpPr bwMode="auto">
          <a:xfrm>
            <a:off x="6738939" y="3511551"/>
            <a:ext cx="3398837" cy="366713"/>
            <a:chOff x="3315" y="1881"/>
            <a:chExt cx="2141" cy="231"/>
          </a:xfrm>
        </p:grpSpPr>
        <p:sp>
          <p:nvSpPr>
            <p:cNvPr id="23564" name="Line 7">
              <a:extLst>
                <a:ext uri="{FF2B5EF4-FFF2-40B4-BE49-F238E27FC236}">
                  <a16:creationId xmlns:a16="http://schemas.microsoft.com/office/drawing/2014/main" id="{96279ACE-B97A-587E-EA52-0B9D5C00E1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15" y="2004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5" name="Text Box 8">
              <a:extLst>
                <a:ext uri="{FF2B5EF4-FFF2-40B4-BE49-F238E27FC236}">
                  <a16:creationId xmlns:a16="http://schemas.microsoft.com/office/drawing/2014/main" id="{E2BC72A3-9050-EC9B-A915-7DA1DE430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3" y="1881"/>
              <a:ext cx="163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least significant digit</a:t>
              </a:r>
            </a:p>
          </p:txBody>
        </p: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id="{264E3F59-E8F5-1871-4DA7-5020A7D1EF76}"/>
              </a:ext>
            </a:extLst>
          </p:cNvPr>
          <p:cNvGrpSpPr>
            <a:grpSpLocks/>
          </p:cNvGrpSpPr>
          <p:nvPr/>
        </p:nvGrpSpPr>
        <p:grpSpPr bwMode="auto">
          <a:xfrm>
            <a:off x="6738939" y="4376738"/>
            <a:ext cx="3398837" cy="366712"/>
            <a:chOff x="3315" y="2426"/>
            <a:chExt cx="2141" cy="231"/>
          </a:xfrm>
        </p:grpSpPr>
        <p:sp>
          <p:nvSpPr>
            <p:cNvPr id="23562" name="Line 9">
              <a:extLst>
                <a:ext uri="{FF2B5EF4-FFF2-40B4-BE49-F238E27FC236}">
                  <a16:creationId xmlns:a16="http://schemas.microsoft.com/office/drawing/2014/main" id="{210823FC-AD72-A3AE-F98F-3A515DB82C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15" y="2548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3" name="Text Box 10">
              <a:extLst>
                <a:ext uri="{FF2B5EF4-FFF2-40B4-BE49-F238E27FC236}">
                  <a16:creationId xmlns:a16="http://schemas.microsoft.com/office/drawing/2014/main" id="{16F32055-8942-C5DB-6C64-32343034D5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9" y="2426"/>
              <a:ext cx="159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most significant digit</a:t>
              </a:r>
            </a:p>
          </p:txBody>
        </p:sp>
      </p:grpSp>
      <p:sp>
        <p:nvSpPr>
          <p:cNvPr id="23560" name="Rectangle 11">
            <a:extLst>
              <a:ext uri="{FF2B5EF4-FFF2-40B4-BE49-F238E27FC236}">
                <a16:creationId xmlns:a16="http://schemas.microsoft.com/office/drawing/2014/main" id="{6A7776A8-6381-5510-AE31-826D501FD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7688" y="1738314"/>
            <a:ext cx="82296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7663" indent="-347663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4000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dirty="0">
                <a:latin typeface="Comic Sans MS" panose="030F0702030302020204" pitchFamily="66" charset="0"/>
              </a:rPr>
              <a:t>Repeatedly divide the decimal integer by 16. Each remainder is a hex digit in the translated value: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A8BB5D6-B814-6B1B-4833-80B9452C4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690" y="1295051"/>
            <a:ext cx="10964594" cy="4267898"/>
          </a:xfrm>
        </p:spPr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Convert the number (735)</a:t>
            </a:r>
            <a:r>
              <a:rPr lang="en-US" b="1" baseline="-25000" dirty="0">
                <a:solidFill>
                  <a:srgbClr val="FF0000"/>
                </a:solidFill>
              </a:rPr>
              <a:t>8</a:t>
            </a:r>
            <a:r>
              <a:rPr lang="en-US" b="1" dirty="0">
                <a:solidFill>
                  <a:srgbClr val="FF0000"/>
                </a:solidFill>
              </a:rPr>
              <a:t>  to decimal number.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(735)</a:t>
            </a:r>
            <a:r>
              <a:rPr lang="en-US" baseline="-25000" dirty="0"/>
              <a:t>8 </a:t>
            </a:r>
            <a:r>
              <a:rPr lang="en-US" dirty="0"/>
              <a:t>= 7 * 8</a:t>
            </a:r>
            <a:r>
              <a:rPr lang="en-US" baseline="30000" dirty="0"/>
              <a:t>2</a:t>
            </a:r>
            <a:r>
              <a:rPr lang="en-US" dirty="0"/>
              <a:t> + 3 * 8</a:t>
            </a:r>
            <a:r>
              <a:rPr lang="en-US" baseline="30000" dirty="0"/>
              <a:t>1</a:t>
            </a:r>
            <a:r>
              <a:rPr lang="en-US" dirty="0"/>
              <a:t> + 5 * 8</a:t>
            </a:r>
            <a:r>
              <a:rPr lang="en-US" baseline="30000" dirty="0"/>
              <a:t>0</a:t>
            </a:r>
            <a:r>
              <a:rPr lang="en-US" dirty="0"/>
              <a:t> =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       = 7 * 64 + 3 * 8 +  5 * 1   =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       = 448  +  24  +   5              =  477</a:t>
            </a:r>
            <a:r>
              <a:rPr lang="en-US" baseline="-25000" dirty="0"/>
              <a:t>10</a:t>
            </a:r>
          </a:p>
          <a:p>
            <a:pPr marL="0" indent="0">
              <a:buNone/>
            </a:pPr>
            <a:r>
              <a:rPr lang="pt-BR" b="1" dirty="0">
                <a:solidFill>
                  <a:srgbClr val="FF0000"/>
                </a:solidFill>
              </a:rPr>
              <a:t>What is the value of the third term in conversion equation from right?</a:t>
            </a:r>
          </a:p>
          <a:p>
            <a:pPr marL="0" indent="0">
              <a:buNone/>
            </a:pPr>
            <a:r>
              <a:rPr lang="pt-BR" dirty="0"/>
              <a:t>the value of the send term in conversion equation from right = 448</a:t>
            </a:r>
            <a:endParaRPr lang="en-US" dirty="0"/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814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5683D578-2A88-F39D-37DC-94A8062BCE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Convert the number (FAFA)</a:t>
            </a:r>
            <a:r>
              <a:rPr lang="en-US" b="1" baseline="-25000" dirty="0">
                <a:solidFill>
                  <a:srgbClr val="FF0000"/>
                </a:solidFill>
              </a:rPr>
              <a:t>16</a:t>
            </a:r>
            <a:r>
              <a:rPr lang="en-US" b="1" dirty="0">
                <a:solidFill>
                  <a:srgbClr val="FF0000"/>
                </a:solidFill>
              </a:rPr>
              <a:t>  to decimal number. </a:t>
            </a:r>
          </a:p>
          <a:p>
            <a:pPr marL="0" indent="0">
              <a:buNone/>
            </a:pPr>
            <a:endParaRPr lang="pt-BR" dirty="0">
              <a:solidFill>
                <a:srgbClr val="FF0000"/>
              </a:solidFill>
            </a:endParaRPr>
          </a:p>
          <a:p>
            <a:r>
              <a:rPr lang="pt-BR" dirty="0"/>
              <a:t>FAFA</a:t>
            </a:r>
            <a:r>
              <a:rPr lang="pt-BR" baseline="-25000" dirty="0"/>
              <a:t>16 </a:t>
            </a:r>
            <a:r>
              <a:rPr lang="pt-BR" dirty="0"/>
              <a:t>= 15*16</a:t>
            </a:r>
            <a:r>
              <a:rPr lang="pt-BR" baseline="30000" dirty="0"/>
              <a:t>3</a:t>
            </a:r>
            <a:r>
              <a:rPr lang="pt-BR" dirty="0"/>
              <a:t> + 10*16</a:t>
            </a:r>
            <a:r>
              <a:rPr lang="pt-BR" baseline="30000" dirty="0"/>
              <a:t>2</a:t>
            </a:r>
            <a:r>
              <a:rPr lang="pt-BR" dirty="0"/>
              <a:t> + 15*16</a:t>
            </a:r>
            <a:r>
              <a:rPr lang="pt-BR" baseline="30000" dirty="0"/>
              <a:t>1</a:t>
            </a:r>
            <a:r>
              <a:rPr lang="pt-BR" dirty="0"/>
              <a:t> + 10*16</a:t>
            </a:r>
            <a:r>
              <a:rPr lang="pt-BR" baseline="30000" dirty="0"/>
              <a:t>0</a:t>
            </a:r>
            <a:r>
              <a:rPr lang="pt-BR" dirty="0"/>
              <a:t>  = </a:t>
            </a:r>
          </a:p>
          <a:p>
            <a:pPr marL="0" indent="0">
              <a:buNone/>
            </a:pPr>
            <a:r>
              <a:rPr lang="pt-BR" dirty="0"/>
              <a:t>                =  15*4096 + 10*256 + 15 * 16 + 10*1 = </a:t>
            </a:r>
          </a:p>
          <a:p>
            <a:pPr marL="0" indent="0">
              <a:buNone/>
            </a:pPr>
            <a:r>
              <a:rPr lang="pt-BR" dirty="0"/>
              <a:t>                = 61,440   +    2560  +  </a:t>
            </a:r>
            <a:r>
              <a:rPr lang="pt-BR" b="1" dirty="0"/>
              <a:t>240</a:t>
            </a:r>
            <a:r>
              <a:rPr lang="pt-BR" dirty="0"/>
              <a:t>  +  160  =   64,250</a:t>
            </a:r>
          </a:p>
          <a:p>
            <a:pPr marL="0" indent="0">
              <a:buNone/>
            </a:pPr>
            <a:r>
              <a:rPr lang="pt-BR" b="1" dirty="0">
                <a:solidFill>
                  <a:srgbClr val="FF0000"/>
                </a:solidFill>
              </a:rPr>
              <a:t>What is the value of the second term in conversion equation from right?</a:t>
            </a:r>
          </a:p>
          <a:p>
            <a:pPr marL="0" indent="0">
              <a:buNone/>
            </a:pPr>
            <a:r>
              <a:rPr lang="pt-BR" dirty="0"/>
              <a:t>the value of the send term in conversion equation from right = 240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4302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DC40A09-7AA0-02C1-2B8A-148E8D763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rgbClr val="FF0000"/>
                </a:solidFill>
              </a:rPr>
              <a:t>Convert the following numbers with the indicated bases to decimal: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b="1" u="sng" dirty="0">
                <a:solidFill>
                  <a:srgbClr val="FF0000"/>
                </a:solidFill>
              </a:rPr>
              <a:t>(</a:t>
            </a:r>
            <a:r>
              <a:rPr lang="en-US" b="1" dirty="0">
                <a:solidFill>
                  <a:srgbClr val="FF0000"/>
                </a:solidFill>
              </a:rPr>
              <a:t>4310)</a:t>
            </a:r>
            <a:r>
              <a:rPr lang="en-US" b="1" baseline="-25000" dirty="0">
                <a:solidFill>
                  <a:srgbClr val="FF0000"/>
                </a:solidFill>
              </a:rPr>
              <a:t>5</a:t>
            </a:r>
            <a:r>
              <a:rPr lang="en-US" b="1" dirty="0">
                <a:solidFill>
                  <a:srgbClr val="FF0000"/>
                </a:solidFill>
              </a:rPr>
              <a:t> =  ??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(4310)</a:t>
            </a:r>
            <a:r>
              <a:rPr lang="en-US" baseline="-25000" dirty="0"/>
              <a:t>5</a:t>
            </a:r>
            <a:r>
              <a:rPr lang="en-US" dirty="0"/>
              <a:t> = 4 * 5</a:t>
            </a:r>
            <a:r>
              <a:rPr lang="en-US" baseline="30000" dirty="0"/>
              <a:t>3</a:t>
            </a:r>
            <a:r>
              <a:rPr lang="en-US" dirty="0"/>
              <a:t> + 3 * 5</a:t>
            </a:r>
            <a:r>
              <a:rPr lang="en-US" baseline="30000" dirty="0"/>
              <a:t>2</a:t>
            </a:r>
            <a:r>
              <a:rPr lang="en-US" dirty="0"/>
              <a:t> + 1 * 5</a:t>
            </a:r>
            <a:r>
              <a:rPr lang="en-US" baseline="30000" dirty="0"/>
              <a:t>1</a:t>
            </a:r>
            <a:r>
              <a:rPr lang="en-US" dirty="0"/>
              <a:t> = (580)</a:t>
            </a:r>
            <a:r>
              <a:rPr lang="en-US" baseline="-25000" dirty="0"/>
              <a:t>10</a:t>
            </a:r>
            <a:endParaRPr lang="en-US" b="1" baseline="-25000" dirty="0"/>
          </a:p>
          <a:p>
            <a:pPr marL="457200" lvl="1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0000"/>
                </a:solidFill>
              </a:rPr>
              <a:t>b. (198)</a:t>
            </a:r>
            <a:r>
              <a:rPr lang="en-US" b="1" baseline="-25000" dirty="0">
                <a:solidFill>
                  <a:srgbClr val="FF0000"/>
                </a:solidFill>
              </a:rPr>
              <a:t>12</a:t>
            </a:r>
            <a:r>
              <a:rPr lang="en-US" b="1" dirty="0">
                <a:solidFill>
                  <a:srgbClr val="FF0000"/>
                </a:solidFill>
              </a:rPr>
              <a:t> = ??</a:t>
            </a:r>
          </a:p>
          <a:p>
            <a:pPr marL="457200" lvl="1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dirty="0"/>
              <a:t>(198)</a:t>
            </a:r>
            <a:r>
              <a:rPr lang="en-US" baseline="-25000" dirty="0"/>
              <a:t>12</a:t>
            </a:r>
            <a:r>
              <a:rPr lang="en-US" dirty="0"/>
              <a:t> = 1 * 12</a:t>
            </a:r>
            <a:r>
              <a:rPr lang="en-US" baseline="30000" dirty="0"/>
              <a:t>2</a:t>
            </a:r>
            <a:r>
              <a:rPr lang="en-US" dirty="0"/>
              <a:t> + 9 * 12</a:t>
            </a:r>
            <a:r>
              <a:rPr lang="en-US" baseline="30000" dirty="0"/>
              <a:t>1</a:t>
            </a:r>
            <a:r>
              <a:rPr lang="en-US" dirty="0"/>
              <a:t> + 8 * 12</a:t>
            </a:r>
            <a:r>
              <a:rPr lang="en-US" baseline="30000" dirty="0"/>
              <a:t>0</a:t>
            </a:r>
            <a:r>
              <a:rPr lang="en-US" dirty="0"/>
              <a:t> = 260</a:t>
            </a:r>
            <a:r>
              <a:rPr lang="en-US" baseline="-25000" dirty="0"/>
              <a:t>10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12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Slide Number Placeholder 3">
            <a:extLst>
              <a:ext uri="{FF2B5EF4-FFF2-40B4-BE49-F238E27FC236}">
                <a16:creationId xmlns:a16="http://schemas.microsoft.com/office/drawing/2014/main" id="{944ED24C-F3C0-10B2-F5A7-61853AD44F01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F1B82AA2-66AB-4034-BCCB-0AA92EE22B4C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en-US" sz="1000"/>
          </a:p>
        </p:txBody>
      </p:sp>
      <p:graphicFrame>
        <p:nvGraphicFramePr>
          <p:cNvPr id="24579" name="Object 3">
            <a:extLst>
              <a:ext uri="{FF2B5EF4-FFF2-40B4-BE49-F238E27FC236}">
                <a16:creationId xmlns:a16="http://schemas.microsoft.com/office/drawing/2014/main" id="{B53BABA2-25C7-D7DF-342F-E213A46693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7765296"/>
              </p:ext>
            </p:extLst>
          </p:nvPr>
        </p:nvGraphicFramePr>
        <p:xfrm>
          <a:off x="7639926" y="1497764"/>
          <a:ext cx="3797300" cy="1481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2" imgW="2929128" imgH="891540" progId="Visio.Drawing.6">
                  <p:embed/>
                </p:oleObj>
              </mc:Choice>
              <mc:Fallback>
                <p:oleObj name="VISIO" r:id="rId2" imgW="2929128" imgH="891540" progId="Visio.Drawing.6">
                  <p:embed/>
                  <p:pic>
                    <p:nvPicPr>
                      <p:cNvPr id="24579" name="Object 3">
                        <a:extLst>
                          <a:ext uri="{FF2B5EF4-FFF2-40B4-BE49-F238E27FC236}">
                            <a16:creationId xmlns:a16="http://schemas.microsoft.com/office/drawing/2014/main" id="{B53BABA2-25C7-D7DF-342F-E213A466939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1111" t="-7295" r="-2223" b="-9422"/>
                      <a:stretch>
                        <a:fillRect/>
                      </a:stretch>
                    </p:blipFill>
                    <p:spPr bwMode="auto">
                      <a:xfrm>
                        <a:off x="7639926" y="1497764"/>
                        <a:ext cx="3797300" cy="1481138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981" name="Text Box 5">
            <a:extLst>
              <a:ext uri="{FF2B5EF4-FFF2-40B4-BE49-F238E27FC236}">
                <a16:creationId xmlns:a16="http://schemas.microsoft.com/office/drawing/2014/main" id="{B56274CC-6E04-CA5B-2371-A0FB1BA8A9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32" y="5606843"/>
            <a:ext cx="7391400" cy="54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dirty="0">
                <a:solidFill>
                  <a:srgbClr val="000099"/>
                </a:solidFill>
              </a:rPr>
              <a:t>What is the largest unsigned integer that may be stored in 20 bits?</a:t>
            </a:r>
          </a:p>
        </p:txBody>
      </p:sp>
      <p:sp>
        <p:nvSpPr>
          <p:cNvPr id="24581" name="Text Box 6">
            <a:extLst>
              <a:ext uri="{FF2B5EF4-FFF2-40B4-BE49-F238E27FC236}">
                <a16:creationId xmlns:a16="http://schemas.microsoft.com/office/drawing/2014/main" id="{8DCC09E9-74E5-EEB2-3840-B7533C609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509713"/>
            <a:ext cx="20701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/>
              <a:t>Standard sizes:</a:t>
            </a:r>
          </a:p>
        </p:txBody>
      </p:sp>
      <p:pic>
        <p:nvPicPr>
          <p:cNvPr id="24582" name="Picture 4">
            <a:extLst>
              <a:ext uri="{FF2B5EF4-FFF2-40B4-BE49-F238E27FC236}">
                <a16:creationId xmlns:a16="http://schemas.microsoft.com/office/drawing/2014/main" id="{95EE2533-5106-0947-AAE9-430CBA872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810" y="2990851"/>
            <a:ext cx="783590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AB17BEAB-DEB5-8767-0245-B91E37882B55}"/>
              </a:ext>
            </a:extLst>
          </p:cNvPr>
          <p:cNvSpPr txBox="1"/>
          <p:nvPr/>
        </p:nvSpPr>
        <p:spPr>
          <a:xfrm>
            <a:off x="2940812" y="1054427"/>
            <a:ext cx="43335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Integer Storage Sizes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1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AE3817FF-FB05-CF5E-4361-F17D72AC9D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Start with the least significant bit (rightmost bit)</a:t>
            </a:r>
          </a:p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Add each pair of bits</a:t>
            </a:r>
          </a:p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Include the carry in the addition, if present</a:t>
            </a:r>
          </a:p>
        </p:txBody>
      </p:sp>
      <p:sp>
        <p:nvSpPr>
          <p:cNvPr id="25622" name="Slide Number Placeholder 3">
            <a:extLst>
              <a:ext uri="{FF2B5EF4-FFF2-40B4-BE49-F238E27FC236}">
                <a16:creationId xmlns:a16="http://schemas.microsoft.com/office/drawing/2014/main" id="{B58EDDDC-4A80-BB42-2C78-953A8A7D34F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1E7C317-D6B5-4C9F-AADA-346EF50A8AE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en-US" altLang="en-US" sz="1000"/>
          </a:p>
        </p:txBody>
      </p:sp>
      <p:grpSp>
        <p:nvGrpSpPr>
          <p:cNvPr id="25604" name="Group 71">
            <a:extLst>
              <a:ext uri="{FF2B5EF4-FFF2-40B4-BE49-F238E27FC236}">
                <a16:creationId xmlns:a16="http://schemas.microsoft.com/office/drawing/2014/main" id="{705D137C-2447-49B4-BAB9-4FC86E3D8ED8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3454401"/>
            <a:ext cx="4648200" cy="2398713"/>
            <a:chOff x="1440" y="2101"/>
            <a:chExt cx="2928" cy="1511"/>
          </a:xfrm>
        </p:grpSpPr>
        <p:sp>
          <p:nvSpPr>
            <p:cNvPr id="25623" name="AutoShape 5">
              <a:extLst>
                <a:ext uri="{FF2B5EF4-FFF2-40B4-BE49-F238E27FC236}">
                  <a16:creationId xmlns:a16="http://schemas.microsoft.com/office/drawing/2014/main" id="{501A3988-0ADB-1AD0-0C93-F4544D4DFDD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440" y="2101"/>
              <a:ext cx="2928" cy="15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24" name="Rectangle 7">
              <a:extLst>
                <a:ext uri="{FF2B5EF4-FFF2-40B4-BE49-F238E27FC236}">
                  <a16:creationId xmlns:a16="http://schemas.microsoft.com/office/drawing/2014/main" id="{6C089EC5-FD0E-77C0-B964-04D4F2A735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5" name="Rectangle 8">
              <a:extLst>
                <a:ext uri="{FF2B5EF4-FFF2-40B4-BE49-F238E27FC236}">
                  <a16:creationId xmlns:a16="http://schemas.microsoft.com/office/drawing/2014/main" id="{5DE1BDDB-57BA-C2DF-E3D7-37B84F6344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26" name="Rectangle 9">
              <a:extLst>
                <a:ext uri="{FF2B5EF4-FFF2-40B4-BE49-F238E27FC236}">
                  <a16:creationId xmlns:a16="http://schemas.microsoft.com/office/drawing/2014/main" id="{22C63F5C-15BF-9EA9-61D4-5A250569AC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7" name="Rectangle 10">
              <a:extLst>
                <a:ext uri="{FF2B5EF4-FFF2-40B4-BE49-F238E27FC236}">
                  <a16:creationId xmlns:a16="http://schemas.microsoft.com/office/drawing/2014/main" id="{747B3086-7E3F-0EDF-B08A-EA4F38E1F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28" name="Rectangle 11">
              <a:extLst>
                <a:ext uri="{FF2B5EF4-FFF2-40B4-BE49-F238E27FC236}">
                  <a16:creationId xmlns:a16="http://schemas.microsoft.com/office/drawing/2014/main" id="{156C1985-5BB9-09B4-6401-74F06E659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9" name="Rectangle 12">
              <a:extLst>
                <a:ext uri="{FF2B5EF4-FFF2-40B4-BE49-F238E27FC236}">
                  <a16:creationId xmlns:a16="http://schemas.microsoft.com/office/drawing/2014/main" id="{E0837554-894F-3D0B-0989-B620FB146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0" name="Rectangle 13">
              <a:extLst>
                <a:ext uri="{FF2B5EF4-FFF2-40B4-BE49-F238E27FC236}">
                  <a16:creationId xmlns:a16="http://schemas.microsoft.com/office/drawing/2014/main" id="{51402F99-BA0F-C275-8ABD-3429267829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1" name="Rectangle 14">
              <a:extLst>
                <a:ext uri="{FF2B5EF4-FFF2-40B4-BE49-F238E27FC236}">
                  <a16:creationId xmlns:a16="http://schemas.microsoft.com/office/drawing/2014/main" id="{D70C9747-AA4B-AA4F-5F4B-A340F1CAE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2" name="Rectangle 15">
              <a:extLst>
                <a:ext uri="{FF2B5EF4-FFF2-40B4-BE49-F238E27FC236}">
                  <a16:creationId xmlns:a16="http://schemas.microsoft.com/office/drawing/2014/main" id="{98A0C120-5954-AA64-6172-DF3FEBF19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3" name="Rectangle 16">
              <a:extLst>
                <a:ext uri="{FF2B5EF4-FFF2-40B4-BE49-F238E27FC236}">
                  <a16:creationId xmlns:a16="http://schemas.microsoft.com/office/drawing/2014/main" id="{3A9CBD41-44BE-7EB0-B179-340246063B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4" name="Rectangle 17">
              <a:extLst>
                <a:ext uri="{FF2B5EF4-FFF2-40B4-BE49-F238E27FC236}">
                  <a16:creationId xmlns:a16="http://schemas.microsoft.com/office/drawing/2014/main" id="{B341AE6F-AC42-E082-C3A9-3A77F1FB77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5" name="Rectangle 18">
              <a:extLst>
                <a:ext uri="{FF2B5EF4-FFF2-40B4-BE49-F238E27FC236}">
                  <a16:creationId xmlns:a16="http://schemas.microsoft.com/office/drawing/2014/main" id="{1F4E392A-EF75-4FBE-3B0B-051A4F3203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36" name="Rectangle 19">
              <a:extLst>
                <a:ext uri="{FF2B5EF4-FFF2-40B4-BE49-F238E27FC236}">
                  <a16:creationId xmlns:a16="http://schemas.microsoft.com/office/drawing/2014/main" id="{A7D28CD9-B15C-F1F1-6F22-ED1F47DE99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7" name="Rectangle 20">
              <a:extLst>
                <a:ext uri="{FF2B5EF4-FFF2-40B4-BE49-F238E27FC236}">
                  <a16:creationId xmlns:a16="http://schemas.microsoft.com/office/drawing/2014/main" id="{366023E9-D264-F1F0-45DE-254A89ED4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38" name="Rectangle 21">
              <a:extLst>
                <a:ext uri="{FF2B5EF4-FFF2-40B4-BE49-F238E27FC236}">
                  <a16:creationId xmlns:a16="http://schemas.microsoft.com/office/drawing/2014/main" id="{BB45C12B-75C9-F0A0-A241-06C43038C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9" name="Rectangle 22">
              <a:extLst>
                <a:ext uri="{FF2B5EF4-FFF2-40B4-BE49-F238E27FC236}">
                  <a16:creationId xmlns:a16="http://schemas.microsoft.com/office/drawing/2014/main" id="{670F2AC0-5874-35D0-2DAA-F2549E026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40" name="Rectangle 23">
              <a:extLst>
                <a:ext uri="{FF2B5EF4-FFF2-40B4-BE49-F238E27FC236}">
                  <a16:creationId xmlns:a16="http://schemas.microsoft.com/office/drawing/2014/main" id="{3922C54F-72F5-7156-BA33-4BDF5ECF6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1" name="Rectangle 24">
              <a:extLst>
                <a:ext uri="{FF2B5EF4-FFF2-40B4-BE49-F238E27FC236}">
                  <a16:creationId xmlns:a16="http://schemas.microsoft.com/office/drawing/2014/main" id="{31929AB3-495C-91A4-8517-CBF94ACAFE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2" name="Rectangle 25">
              <a:extLst>
                <a:ext uri="{FF2B5EF4-FFF2-40B4-BE49-F238E27FC236}">
                  <a16:creationId xmlns:a16="http://schemas.microsoft.com/office/drawing/2014/main" id="{11D4AC6A-2641-482A-F2B8-E862FFBD95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3" name="Rectangle 26">
              <a:extLst>
                <a:ext uri="{FF2B5EF4-FFF2-40B4-BE49-F238E27FC236}">
                  <a16:creationId xmlns:a16="http://schemas.microsoft.com/office/drawing/2014/main" id="{8A7E8406-9B6C-7DCF-5A01-DB6201C8F6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4" name="Rectangle 27">
              <a:extLst>
                <a:ext uri="{FF2B5EF4-FFF2-40B4-BE49-F238E27FC236}">
                  <a16:creationId xmlns:a16="http://schemas.microsoft.com/office/drawing/2014/main" id="{B117780C-C156-D670-F0A2-F18BD97247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5" name="Rectangle 28">
              <a:extLst>
                <a:ext uri="{FF2B5EF4-FFF2-40B4-BE49-F238E27FC236}">
                  <a16:creationId xmlns:a16="http://schemas.microsoft.com/office/drawing/2014/main" id="{A4D7785E-6A76-FE99-CFF2-B23F552474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6" name="Rectangle 29">
              <a:extLst>
                <a:ext uri="{FF2B5EF4-FFF2-40B4-BE49-F238E27FC236}">
                  <a16:creationId xmlns:a16="http://schemas.microsoft.com/office/drawing/2014/main" id="{2A73B226-620C-C63C-2383-0CEC330969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7" name="Rectangle 30">
              <a:extLst>
                <a:ext uri="{FF2B5EF4-FFF2-40B4-BE49-F238E27FC236}">
                  <a16:creationId xmlns:a16="http://schemas.microsoft.com/office/drawing/2014/main" id="{B7FCBD8A-3754-F6DE-D1D2-FED722844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8" name="Rectangle 31">
              <a:extLst>
                <a:ext uri="{FF2B5EF4-FFF2-40B4-BE49-F238E27FC236}">
                  <a16:creationId xmlns:a16="http://schemas.microsoft.com/office/drawing/2014/main" id="{38C369F5-A9E2-937F-6058-797341589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9" name="Rectangle 32">
              <a:extLst>
                <a:ext uri="{FF2B5EF4-FFF2-40B4-BE49-F238E27FC236}">
                  <a16:creationId xmlns:a16="http://schemas.microsoft.com/office/drawing/2014/main" id="{9D35A44B-BACF-3CFC-2147-376F5CC14B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0" name="Rectangle 33">
              <a:extLst>
                <a:ext uri="{FF2B5EF4-FFF2-40B4-BE49-F238E27FC236}">
                  <a16:creationId xmlns:a16="http://schemas.microsoft.com/office/drawing/2014/main" id="{3AE5EF84-8F62-916F-0C94-E3F0135B2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1" name="Rectangle 34">
              <a:extLst>
                <a:ext uri="{FF2B5EF4-FFF2-40B4-BE49-F238E27FC236}">
                  <a16:creationId xmlns:a16="http://schemas.microsoft.com/office/drawing/2014/main" id="{AAA9AEA4-13D4-5F00-A9F5-204AD81BA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52" name="Rectangle 35">
              <a:extLst>
                <a:ext uri="{FF2B5EF4-FFF2-40B4-BE49-F238E27FC236}">
                  <a16:creationId xmlns:a16="http://schemas.microsoft.com/office/drawing/2014/main" id="{E9E6B4F4-5675-85C4-C6C8-15215E757B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3" name="Rectangle 36">
              <a:extLst>
                <a:ext uri="{FF2B5EF4-FFF2-40B4-BE49-F238E27FC236}">
                  <a16:creationId xmlns:a16="http://schemas.microsoft.com/office/drawing/2014/main" id="{0E3D5D09-F9A0-F406-1ED1-A339BD21B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4" name="Rectangle 37">
              <a:extLst>
                <a:ext uri="{FF2B5EF4-FFF2-40B4-BE49-F238E27FC236}">
                  <a16:creationId xmlns:a16="http://schemas.microsoft.com/office/drawing/2014/main" id="{3A09C46E-3ECF-1184-277D-EA38CE5C0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5" name="Rectangle 38">
              <a:extLst>
                <a:ext uri="{FF2B5EF4-FFF2-40B4-BE49-F238E27FC236}">
                  <a16:creationId xmlns:a16="http://schemas.microsoft.com/office/drawing/2014/main" id="{7640971A-02B3-08DA-628B-A6449B715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6" name="Line 39">
              <a:extLst>
                <a:ext uri="{FF2B5EF4-FFF2-40B4-BE49-F238E27FC236}">
                  <a16:creationId xmlns:a16="http://schemas.microsoft.com/office/drawing/2014/main" id="{CDC88351-3BCC-8129-B2B3-BF5F06432A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85" y="2994"/>
              <a:ext cx="2062" cy="1"/>
            </a:xfrm>
            <a:prstGeom prst="line">
              <a:avLst/>
            </a:prstGeom>
            <a:noFill/>
            <a:ln w="142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57" name="Rectangle 40">
              <a:extLst>
                <a:ext uri="{FF2B5EF4-FFF2-40B4-BE49-F238E27FC236}">
                  <a16:creationId xmlns:a16="http://schemas.microsoft.com/office/drawing/2014/main" id="{BE119574-B194-132B-7E8D-A136F3E7E1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9" y="2685"/>
              <a:ext cx="8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Helvetica" panose="020B0604020202020204" pitchFamily="34" charset="0"/>
                </a:rPr>
                <a:t>+</a:t>
              </a:r>
              <a:endParaRPr lang="en-US" altLang="en-US" sz="1800"/>
            </a:p>
          </p:txBody>
        </p:sp>
        <p:sp>
          <p:nvSpPr>
            <p:cNvPr id="25658" name="Rectangle 41">
              <a:extLst>
                <a:ext uri="{FF2B5EF4-FFF2-40B4-BE49-F238E27FC236}">
                  <a16:creationId xmlns:a16="http://schemas.microsoft.com/office/drawing/2014/main" id="{67846234-64F0-488F-4EDA-A9A6AC3937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9" name="Rectangle 42">
              <a:extLst>
                <a:ext uri="{FF2B5EF4-FFF2-40B4-BE49-F238E27FC236}">
                  <a16:creationId xmlns:a16="http://schemas.microsoft.com/office/drawing/2014/main" id="{B0C9923F-1030-A18B-21BF-49D390CD2F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0" name="Rectangle 43">
              <a:extLst>
                <a:ext uri="{FF2B5EF4-FFF2-40B4-BE49-F238E27FC236}">
                  <a16:creationId xmlns:a16="http://schemas.microsoft.com/office/drawing/2014/main" id="{ABC493A3-BE36-5114-C0F6-E6BBE9978D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1" name="Rectangle 44">
              <a:extLst>
                <a:ext uri="{FF2B5EF4-FFF2-40B4-BE49-F238E27FC236}">
                  <a16:creationId xmlns:a16="http://schemas.microsoft.com/office/drawing/2014/main" id="{EF3EDBCD-1205-1178-6D89-A56897566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2" name="Rectangle 45">
              <a:extLst>
                <a:ext uri="{FF2B5EF4-FFF2-40B4-BE49-F238E27FC236}">
                  <a16:creationId xmlns:a16="http://schemas.microsoft.com/office/drawing/2014/main" id="{51E52BE1-3EBF-07E3-A390-6034356694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3" name="Rectangle 46">
              <a:extLst>
                <a:ext uri="{FF2B5EF4-FFF2-40B4-BE49-F238E27FC236}">
                  <a16:creationId xmlns:a16="http://schemas.microsoft.com/office/drawing/2014/main" id="{6652746E-F13C-9784-72B0-585255180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4" name="Rectangle 47">
              <a:extLst>
                <a:ext uri="{FF2B5EF4-FFF2-40B4-BE49-F238E27FC236}">
                  <a16:creationId xmlns:a16="http://schemas.microsoft.com/office/drawing/2014/main" id="{EEB483B2-2029-9C32-E35F-A39551E8D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5" name="Rectangle 48">
              <a:extLst>
                <a:ext uri="{FF2B5EF4-FFF2-40B4-BE49-F238E27FC236}">
                  <a16:creationId xmlns:a16="http://schemas.microsoft.com/office/drawing/2014/main" id="{342C002C-2A56-832E-791E-FFB5F2D178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6" name="Rectangle 49">
              <a:extLst>
                <a:ext uri="{FF2B5EF4-FFF2-40B4-BE49-F238E27FC236}">
                  <a16:creationId xmlns:a16="http://schemas.microsoft.com/office/drawing/2014/main" id="{E96B9571-5060-DC9F-63A4-E636149451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7" name="Rectangle 50">
              <a:extLst>
                <a:ext uri="{FF2B5EF4-FFF2-40B4-BE49-F238E27FC236}">
                  <a16:creationId xmlns:a16="http://schemas.microsoft.com/office/drawing/2014/main" id="{EBB66078-9D24-0FB2-0E08-6EB754F70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68" name="Rectangle 51">
              <a:extLst>
                <a:ext uri="{FF2B5EF4-FFF2-40B4-BE49-F238E27FC236}">
                  <a16:creationId xmlns:a16="http://schemas.microsoft.com/office/drawing/2014/main" id="{2508296D-D6DF-042A-CB36-1DFD70163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9" name="Rectangle 52">
              <a:extLst>
                <a:ext uri="{FF2B5EF4-FFF2-40B4-BE49-F238E27FC236}">
                  <a16:creationId xmlns:a16="http://schemas.microsoft.com/office/drawing/2014/main" id="{A6AE4706-AF7F-9F68-361A-A416B23C2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70" name="Rectangle 53">
              <a:extLst>
                <a:ext uri="{FF2B5EF4-FFF2-40B4-BE49-F238E27FC236}">
                  <a16:creationId xmlns:a16="http://schemas.microsoft.com/office/drawing/2014/main" id="{B3875478-7775-BD0A-FCD4-A1C19EED9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71" name="Rectangle 54">
              <a:extLst>
                <a:ext uri="{FF2B5EF4-FFF2-40B4-BE49-F238E27FC236}">
                  <a16:creationId xmlns:a16="http://schemas.microsoft.com/office/drawing/2014/main" id="{957A947C-ED36-61B6-3759-0278B004B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72" name="Rectangle 55">
              <a:extLst>
                <a:ext uri="{FF2B5EF4-FFF2-40B4-BE49-F238E27FC236}">
                  <a16:creationId xmlns:a16="http://schemas.microsoft.com/office/drawing/2014/main" id="{193B6D1D-BD24-62D5-BC92-CA19C739D5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73" name="Rectangle 56">
              <a:extLst>
                <a:ext uri="{FF2B5EF4-FFF2-40B4-BE49-F238E27FC236}">
                  <a16:creationId xmlns:a16="http://schemas.microsoft.com/office/drawing/2014/main" id="{210C6291-D159-3534-F5B7-65A2090E3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74" name="Rectangle 57">
              <a:extLst>
                <a:ext uri="{FF2B5EF4-FFF2-40B4-BE49-F238E27FC236}">
                  <a16:creationId xmlns:a16="http://schemas.microsoft.com/office/drawing/2014/main" id="{1818FB34-7E8F-86BB-63B2-2A493F6FFB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3" y="217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 b="1"/>
            </a:p>
          </p:txBody>
        </p:sp>
        <p:sp>
          <p:nvSpPr>
            <p:cNvPr id="25675" name="Rectangle 58">
              <a:extLst>
                <a:ext uri="{FF2B5EF4-FFF2-40B4-BE49-F238E27FC236}">
                  <a16:creationId xmlns:a16="http://schemas.microsoft.com/office/drawing/2014/main" id="{C7026BD3-AC36-0928-C4EF-538F94889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9" y="2407"/>
              <a:ext cx="14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(4)</a:t>
              </a:r>
              <a:endParaRPr lang="en-US" altLang="en-US" sz="1800"/>
            </a:p>
          </p:txBody>
        </p:sp>
        <p:sp>
          <p:nvSpPr>
            <p:cNvPr id="25676" name="Rectangle 59">
              <a:extLst>
                <a:ext uri="{FF2B5EF4-FFF2-40B4-BE49-F238E27FC236}">
                  <a16:creationId xmlns:a16="http://schemas.microsoft.com/office/drawing/2014/main" id="{0875F9D6-0347-7541-2BFE-EA4D3ED3C2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9" y="2706"/>
              <a:ext cx="14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(7)</a:t>
              </a:r>
              <a:endParaRPr lang="en-US" altLang="en-US" sz="1800"/>
            </a:p>
          </p:txBody>
        </p:sp>
        <p:sp>
          <p:nvSpPr>
            <p:cNvPr id="25677" name="Rectangle 60">
              <a:extLst>
                <a:ext uri="{FF2B5EF4-FFF2-40B4-BE49-F238E27FC236}">
                  <a16:creationId xmlns:a16="http://schemas.microsoft.com/office/drawing/2014/main" id="{90905155-98DF-E32E-CA78-679446581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6" y="3169"/>
              <a:ext cx="21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(11)</a:t>
              </a:r>
              <a:endParaRPr lang="en-US" altLang="en-US" sz="1800"/>
            </a:p>
          </p:txBody>
        </p:sp>
        <p:sp>
          <p:nvSpPr>
            <p:cNvPr id="25678" name="Rectangle 61">
              <a:extLst>
                <a:ext uri="{FF2B5EF4-FFF2-40B4-BE49-F238E27FC236}">
                  <a16:creationId xmlns:a16="http://schemas.microsoft.com/office/drawing/2014/main" id="{6A4FDEDD-E48F-993F-5371-271920ECF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5" y="2175"/>
              <a:ext cx="26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carry:</a:t>
              </a:r>
              <a:endParaRPr lang="en-US" altLang="en-US" sz="1800" b="1"/>
            </a:p>
          </p:txBody>
        </p:sp>
        <p:sp>
          <p:nvSpPr>
            <p:cNvPr id="25679" name="Rectangle 62">
              <a:extLst>
                <a:ext uri="{FF2B5EF4-FFF2-40B4-BE49-F238E27FC236}">
                  <a16:creationId xmlns:a16="http://schemas.microsoft.com/office/drawing/2014/main" id="{392DBC82-83AE-0122-F121-1C76491FE1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 b="1"/>
            </a:p>
          </p:txBody>
        </p:sp>
        <p:sp>
          <p:nvSpPr>
            <p:cNvPr id="25680" name="Rectangle 63">
              <a:extLst>
                <a:ext uri="{FF2B5EF4-FFF2-40B4-BE49-F238E27FC236}">
                  <a16:creationId xmlns:a16="http://schemas.microsoft.com/office/drawing/2014/main" id="{D417E7BF-0DF6-2B58-810B-CEBE9EE9D8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0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 b="1"/>
            </a:p>
          </p:txBody>
        </p:sp>
        <p:sp>
          <p:nvSpPr>
            <p:cNvPr id="25681" name="Rectangle 64">
              <a:extLst>
                <a:ext uri="{FF2B5EF4-FFF2-40B4-BE49-F238E27FC236}">
                  <a16:creationId xmlns:a16="http://schemas.microsoft.com/office/drawing/2014/main" id="{CE70CA5D-1816-85DE-850A-C2A141029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3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2</a:t>
              </a:r>
              <a:endParaRPr lang="en-US" altLang="en-US" sz="1800" b="1"/>
            </a:p>
          </p:txBody>
        </p:sp>
        <p:sp>
          <p:nvSpPr>
            <p:cNvPr id="25682" name="Rectangle 65">
              <a:extLst>
                <a:ext uri="{FF2B5EF4-FFF2-40B4-BE49-F238E27FC236}">
                  <a16:creationId xmlns:a16="http://schemas.microsoft.com/office/drawing/2014/main" id="{FDF86EA1-4CB9-64FD-A98C-DD414AFC9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6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3</a:t>
              </a:r>
              <a:endParaRPr lang="en-US" altLang="en-US" sz="1800" b="1"/>
            </a:p>
          </p:txBody>
        </p:sp>
        <p:sp>
          <p:nvSpPr>
            <p:cNvPr id="25683" name="Rectangle 66">
              <a:extLst>
                <a:ext uri="{FF2B5EF4-FFF2-40B4-BE49-F238E27FC236}">
                  <a16:creationId xmlns:a16="http://schemas.microsoft.com/office/drawing/2014/main" id="{F0E991BD-8FE6-BF8E-0B21-C7C36D963B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6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4</a:t>
              </a:r>
              <a:endParaRPr lang="en-US" altLang="en-US" sz="1800" b="1"/>
            </a:p>
          </p:txBody>
        </p:sp>
        <p:sp>
          <p:nvSpPr>
            <p:cNvPr id="25684" name="Rectangle 67">
              <a:extLst>
                <a:ext uri="{FF2B5EF4-FFF2-40B4-BE49-F238E27FC236}">
                  <a16:creationId xmlns:a16="http://schemas.microsoft.com/office/drawing/2014/main" id="{493CB9B9-6764-6A3B-55E1-BB1581A69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8" y="3425"/>
              <a:ext cx="557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bit position:</a:t>
              </a:r>
              <a:endParaRPr lang="en-US" altLang="en-US" sz="1800" b="1"/>
            </a:p>
          </p:txBody>
        </p:sp>
        <p:sp>
          <p:nvSpPr>
            <p:cNvPr id="25685" name="Rectangle 68">
              <a:extLst>
                <a:ext uri="{FF2B5EF4-FFF2-40B4-BE49-F238E27FC236}">
                  <a16:creationId xmlns:a16="http://schemas.microsoft.com/office/drawing/2014/main" id="{533AF705-6821-2747-4FA1-4069E13E18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5</a:t>
              </a:r>
              <a:endParaRPr lang="en-US" altLang="en-US" sz="1800" b="1"/>
            </a:p>
          </p:txBody>
        </p:sp>
        <p:sp>
          <p:nvSpPr>
            <p:cNvPr id="25686" name="Rectangle 69">
              <a:extLst>
                <a:ext uri="{FF2B5EF4-FFF2-40B4-BE49-F238E27FC236}">
                  <a16:creationId xmlns:a16="http://schemas.microsoft.com/office/drawing/2014/main" id="{ED0B5421-DF27-33FC-7E4B-16BD8E3009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2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6</a:t>
              </a:r>
              <a:endParaRPr lang="en-US" altLang="en-US" sz="1800" b="1"/>
            </a:p>
          </p:txBody>
        </p:sp>
        <p:sp>
          <p:nvSpPr>
            <p:cNvPr id="25687" name="Rectangle 70">
              <a:extLst>
                <a:ext uri="{FF2B5EF4-FFF2-40B4-BE49-F238E27FC236}">
                  <a16:creationId xmlns:a16="http://schemas.microsoft.com/office/drawing/2014/main" id="{428C5ECE-7AC1-214D-A594-7754EE500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5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7</a:t>
              </a:r>
              <a:endParaRPr lang="en-US" altLang="en-US" sz="1800" b="1"/>
            </a:p>
          </p:txBody>
        </p:sp>
      </p:grpSp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BF71D8BC-5B62-2C4F-41B4-1C04A92EC488}"/>
              </a:ext>
            </a:extLst>
          </p:cNvPr>
          <p:cNvGraphicFramePr>
            <a:graphicFrameLocks noGrp="1"/>
          </p:cNvGraphicFramePr>
          <p:nvPr/>
        </p:nvGraphicFramePr>
        <p:xfrm>
          <a:off x="7735888" y="3540125"/>
          <a:ext cx="2800350" cy="1741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988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Sum Rules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27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0+0  = sum 0 carry 0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27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0+1 = sum 1  carry 0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45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1+0 = sum 1 carry 0</a:t>
                      </a:r>
                    </a:p>
                    <a:p>
                      <a:pPr algn="l" rtl="0"/>
                      <a:r>
                        <a:rPr lang="en-US" sz="1800" dirty="0"/>
                        <a:t>1+ 1 = sum 0 carry 1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A3D31880-3033-25F5-6C74-63615354A823}"/>
              </a:ext>
            </a:extLst>
          </p:cNvPr>
          <p:cNvSpPr txBox="1"/>
          <p:nvPr/>
        </p:nvSpPr>
        <p:spPr>
          <a:xfrm>
            <a:off x="3965575" y="943629"/>
            <a:ext cx="35299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Addition</a:t>
            </a:r>
            <a:endParaRPr lang="en-US" sz="28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9859DBC9-9691-A4DF-130C-0D71398710E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B22B50B-9394-4E7D-A401-36A84948389F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en-US" sz="1000"/>
          </a:p>
        </p:txBody>
      </p:sp>
      <p:sp>
        <p:nvSpPr>
          <p:cNvPr id="26627" name="Text Box 2">
            <a:extLst>
              <a:ext uri="{FF2B5EF4-FFF2-40B4-BE49-F238E27FC236}">
                <a16:creationId xmlns:a16="http://schemas.microsoft.com/office/drawing/2014/main" id="{06A8921C-C1B4-AD82-6816-386848024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9072" y="880925"/>
            <a:ext cx="5022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Binary Addition Example</a:t>
            </a:r>
          </a:p>
        </p:txBody>
      </p:sp>
      <p:sp>
        <p:nvSpPr>
          <p:cNvPr id="26628" name="Rectangle 7">
            <a:extLst>
              <a:ext uri="{FF2B5EF4-FFF2-40B4-BE49-F238E27FC236}">
                <a16:creationId xmlns:a16="http://schemas.microsoft.com/office/drawing/2014/main" id="{0F1E33B6-C4D9-8AEB-8502-EF6765749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1579564"/>
            <a:ext cx="8569872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buClr>
                <a:srgbClr val="FF0066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Extending this to two multiple bit examples: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Carries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		        </a:t>
            </a:r>
            <a:r>
              <a:rPr lang="en-US" altLang="en-US" sz="2400" u="sng" dirty="0">
                <a:solidFill>
                  <a:schemeClr val="accent2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       </a:t>
            </a:r>
            <a:r>
              <a:rPr lang="en-US" altLang="en-US" sz="2400" u="sng" dirty="0">
                <a:solidFill>
                  <a:schemeClr val="accent2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0</a:t>
            </a:r>
            <a:endParaRPr lang="en-US" altLang="en-US" sz="2400" dirty="0">
              <a:solidFill>
                <a:schemeClr val="accent2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Augend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	           01100      10110 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Addend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 	         </a:t>
            </a:r>
            <a:r>
              <a:rPr lang="en-US" altLang="en-US" sz="2400" u="sng" dirty="0">
                <a:latin typeface="Comic Sans MS" panose="030F0702030302020204" pitchFamily="66" charset="0"/>
                <a:cs typeface="Times New Roman" panose="02020603050405020304" pitchFamily="18" charset="0"/>
              </a:rPr>
              <a:t>+10001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</a:t>
            </a:r>
            <a:r>
              <a:rPr lang="en-US" altLang="en-US" sz="2400" u="sng" dirty="0">
                <a:latin typeface="Comic Sans MS" panose="030F0702030302020204" pitchFamily="66" charset="0"/>
                <a:cs typeface="Times New Roman" panose="02020603050405020304" pitchFamily="18" charset="0"/>
              </a:rPr>
              <a:t>+10111</a:t>
            </a:r>
            <a:endParaRPr lang="en-US" altLang="en-US" sz="24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Sum</a:t>
            </a:r>
          </a:p>
          <a:p>
            <a:pPr algn="l" rtl="0" eaLnBrk="1" hangingPunct="1">
              <a:lnSpc>
                <a:spcPct val="90000"/>
              </a:lnSpc>
              <a:buClr>
                <a:srgbClr val="FF0066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</a:rPr>
              <a:t>Note:  The </a:t>
            </a:r>
            <a:r>
              <a:rPr lang="en-US" altLang="en-US" sz="2400" u="sng" dirty="0">
                <a:latin typeface="Comic Sans MS" panose="030F0702030302020204" pitchFamily="66" charset="0"/>
              </a:rPr>
              <a:t>0</a:t>
            </a:r>
            <a:r>
              <a:rPr lang="en-US" altLang="en-US" sz="2400" dirty="0">
                <a:latin typeface="Comic Sans MS" panose="030F0702030302020204" pitchFamily="66" charset="0"/>
              </a:rPr>
              <a:t> is the default Carry-In to the least significant bit.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Carries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	       </a:t>
            </a:r>
            <a:r>
              <a:rPr lang="en-US" altLang="zh-TW" sz="2400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0000</a:t>
            </a:r>
            <a:r>
              <a:rPr lang="en-US" altLang="zh-TW" sz="2400" u="sng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</a:t>
            </a:r>
            <a:r>
              <a:rPr lang="en-US" altLang="zh-TW" sz="2400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0110</a:t>
            </a:r>
            <a:r>
              <a:rPr lang="en-US" altLang="zh-TW" sz="2400" u="sng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Augend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	       01100       10110 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Addend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       </a:t>
            </a:r>
            <a:r>
              <a:rPr lang="en-US" altLang="zh-TW" sz="2400" u="sng" dirty="0">
                <a:latin typeface="Comic Sans MS" panose="030F0702030302020204" pitchFamily="66" charset="0"/>
                <a:ea typeface="PMingLiU" panose="02020500000000000000" pitchFamily="18" charset="-120"/>
              </a:rPr>
              <a:t>+10001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</a:t>
            </a:r>
            <a:r>
              <a:rPr lang="en-US" altLang="zh-TW" sz="2400" u="sng" dirty="0">
                <a:latin typeface="Comic Sans MS" panose="030F0702030302020204" pitchFamily="66" charset="0"/>
                <a:ea typeface="PMingLiU" panose="02020500000000000000" pitchFamily="18" charset="-120"/>
              </a:rPr>
              <a:t>+10111</a:t>
            </a:r>
            <a:endParaRPr lang="en-US" altLang="zh-TW" sz="2400" dirty="0">
              <a:latin typeface="Comic Sans MS" panose="030F0702030302020204" pitchFamily="66" charset="0"/>
              <a:ea typeface="PMingLiU" panose="02020500000000000000" pitchFamily="18" charset="-120"/>
            </a:endParaRP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Sum                    11101       101101</a:t>
            </a:r>
            <a:endParaRPr lang="en-US" altLang="en-US" sz="2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CA25F569-98BF-F07A-27FB-298B38BC8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pPr marR="0" lvl="0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</a:rPr>
              <a:t>Add the following numbers without converting them to decimal.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Binary numbers 1011 and 101.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1011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0101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---------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10000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6201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70E0AC13-0110-BB4F-0476-FB8764716B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017947B-39CD-4F18-A062-A5DA587176BB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2772" name="Text Box 2">
            <a:extLst>
              <a:ext uri="{FF2B5EF4-FFF2-40B4-BE49-F238E27FC236}">
                <a16:creationId xmlns:a16="http://schemas.microsoft.com/office/drawing/2014/main" id="{61AB4241-C287-5EA7-0056-8BF758DAD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9497" y="838200"/>
            <a:ext cx="6353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Complements in binary systems</a:t>
            </a:r>
          </a:p>
        </p:txBody>
      </p:sp>
      <p:sp>
        <p:nvSpPr>
          <p:cNvPr id="32773" name="Rectangle 4">
            <a:extLst>
              <a:ext uri="{FF2B5EF4-FFF2-40B4-BE49-F238E27FC236}">
                <a16:creationId xmlns:a16="http://schemas.microsoft.com/office/drawing/2014/main" id="{174F234D-828C-FECB-431E-77303D766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6952" y="1582738"/>
            <a:ext cx="9320048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Complements are used for simplifying the subtraction operation and for easy manipulation of certain logical rules and events.</a:t>
            </a: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Two types of complements for each base-</a:t>
            </a:r>
            <a:r>
              <a:rPr lang="en-US" altLang="zh-TW" sz="2400" i="1" dirty="0">
                <a:ea typeface="PMingLiU" pitchFamily="18" charset="-120"/>
              </a:rPr>
              <a:t>r </a:t>
            </a:r>
            <a:r>
              <a:rPr lang="en-US" altLang="zh-TW" sz="2400" dirty="0">
                <a:ea typeface="PMingLiU" pitchFamily="18" charset="-120"/>
              </a:rPr>
              <a:t>system: 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i="1" dirty="0">
                <a:ea typeface="PMingLiU" pitchFamily="18" charset="-120"/>
              </a:rPr>
              <a:t>(1</a:t>
            </a:r>
            <a:r>
              <a:rPr lang="en-US" altLang="zh-TW" sz="2400" dirty="0">
                <a:ea typeface="PMingLiU" pitchFamily="18" charset="-120"/>
              </a:rPr>
              <a:t>’s complements) and 2’s complements).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 dirty="0">
              <a:ea typeface="PMingLiU" pitchFamily="18" charset="-120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b="1" dirty="0">
                <a:solidFill>
                  <a:srgbClr val="FF0000"/>
                </a:solidFill>
                <a:ea typeface="PMingLiU" pitchFamily="18" charset="-120"/>
              </a:rPr>
              <a:t>1’s complement </a:t>
            </a:r>
            <a:r>
              <a:rPr lang="en-US" altLang="zh-TW" sz="2400" dirty="0">
                <a:ea typeface="PMingLiU" pitchFamily="18" charset="-120"/>
              </a:rPr>
              <a:t>is obtained by </a:t>
            </a:r>
            <a:r>
              <a:rPr lang="en-US" sz="2400" dirty="0">
                <a:ea typeface="PMingLiU" pitchFamily="18" charset="-120"/>
              </a:rPr>
              <a:t>value obtained by inverting all the bits in the binary representation of the number (swapping 0s and 1s)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For example: 1’s complement of 1011000 = 0100111 </a:t>
            </a:r>
          </a:p>
        </p:txBody>
      </p:sp>
    </p:spTree>
    <p:extLst>
      <p:ext uri="{BB962C8B-B14F-4D97-AF65-F5344CB8AC3E}">
        <p14:creationId xmlns:p14="http://schemas.microsoft.com/office/powerpoint/2010/main" val="4610112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1CFE527E-9A86-61AE-0563-C40C0BD39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b="1" dirty="0">
                <a:solidFill>
                  <a:srgbClr val="FF0000"/>
                </a:solidFill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2’s complement </a:t>
            </a:r>
            <a:r>
              <a:rPr lang="en-US" altLang="zh-TW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is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obtained by starting at the LSB, leaving all the 0s unchanged, look for the first occurrence of a 1. Leave this 1 unchanged and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replace each 1 by 0 and each 0 by 1 for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 all the bits after it.</a:t>
            </a: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Another method is to add 1 to the 1’s complement of </a:t>
            </a:r>
            <a:r>
              <a:rPr 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the bits in the binary representation of the number.</a:t>
            </a:r>
            <a:endParaRPr lang="en-US" altLang="en-US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b="1" dirty="0">
              <a:solidFill>
                <a:srgbClr val="FF0000"/>
              </a:solidFill>
              <a:ea typeface="PMingLiU" pitchFamily="18" charset="-120"/>
            </a:endParaRP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For example: </a:t>
            </a:r>
            <a:r>
              <a:rPr lang="en-US" altLang="en-US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2’s Complement of 11010010 = (00101110)2</a:t>
            </a: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</a:endParaRP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1’s of 11010010 = 00101101  </a:t>
            </a:r>
          </a:p>
          <a:p>
            <a:pPr marL="914400" lvl="2" indent="0" algn="l" rtl="0" eaLnBrk="1" hangingPunct="1">
              <a:spcBef>
                <a:spcPct val="20000"/>
              </a:spcBef>
              <a:buClr>
                <a:srgbClr val="FF0066"/>
              </a:buClr>
              <a:buNone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   Then  add 1 to it,   00101101 + 1 = </a:t>
            </a:r>
            <a:r>
              <a:rPr lang="en-US" altLang="en-US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(00101110)2</a:t>
            </a:r>
            <a:endParaRPr lang="en-US" altLang="zh-TW" sz="2400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6540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CC592B0-6D4B-4240-1C51-477F73C89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607" y="1168926"/>
            <a:ext cx="10964594" cy="4800949"/>
          </a:xfrm>
        </p:spPr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Obtain the 1 's and 2's complements of the following binary numbers: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00000000  </a:t>
            </a: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     1’s complement = 11111111  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			2’s complement =  00000000</a:t>
            </a:r>
            <a:endParaRPr lang="en-US" dirty="0">
              <a:solidFill>
                <a:schemeClr val="accent1"/>
              </a:solidFill>
            </a:endParaRP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11011010  </a:t>
            </a:r>
            <a:r>
              <a:rPr lang="en-US" dirty="0">
                <a:sym typeface="Wingdings" panose="05000000000000000000" pitchFamily="2" charset="2"/>
              </a:rPr>
              <a:t>     1’s complement = 00100101  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ym typeface="Wingdings" panose="05000000000000000000" pitchFamily="2" charset="2"/>
              </a:rPr>
              <a:t>			2’s complement = 00100110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10000101  -&gt; </a:t>
            </a: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1’s complement = 01111010    2’s complement = 01111011 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9293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DB9D044-DA65-9D66-CFFD-1DFEE81FC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Find the 2's complement of (B2FA)</a:t>
            </a:r>
            <a:r>
              <a:rPr lang="en-US" b="1" baseline="-25000" dirty="0">
                <a:solidFill>
                  <a:srgbClr val="FF0000"/>
                </a:solidFill>
              </a:rPr>
              <a:t>16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B2FA   =(1011 0010 1111 1010)</a:t>
            </a:r>
            <a:r>
              <a:rPr lang="en-US" baseline="-25000" dirty="0"/>
              <a:t>2</a:t>
            </a:r>
            <a:r>
              <a:rPr lang="en-US" dirty="0"/>
              <a:t>  </a:t>
            </a:r>
            <a:r>
              <a:rPr lang="en-US" dirty="0">
                <a:sym typeface="Wingdings" panose="05000000000000000000" pitchFamily="2" charset="2"/>
              </a:rPr>
              <a:t> 2’s complement = (0100110100000110)</a:t>
            </a:r>
            <a:r>
              <a:rPr lang="en-US" baseline="-25000" dirty="0">
                <a:sym typeface="Wingdings" panose="05000000000000000000" pitchFamily="2" charset="2"/>
              </a:rPr>
              <a:t>2</a:t>
            </a:r>
            <a:endParaRPr lang="en-US" baseline="-25000" dirty="0"/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Find the 2's complement of (23)</a:t>
            </a:r>
            <a:r>
              <a:rPr lang="en-US" b="1" baseline="-25000" dirty="0">
                <a:solidFill>
                  <a:srgbClr val="FF0000"/>
                </a:solidFill>
              </a:rPr>
              <a:t>10</a:t>
            </a:r>
            <a:r>
              <a:rPr lang="en-US" b="1" dirty="0">
                <a:solidFill>
                  <a:srgbClr val="FF0000"/>
                </a:solidFill>
              </a:rPr>
              <a:t>.     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(23)</a:t>
            </a:r>
            <a:r>
              <a:rPr lang="en-US" baseline="-25000" dirty="0"/>
              <a:t>10</a:t>
            </a:r>
            <a:r>
              <a:rPr lang="en-US" dirty="0"/>
              <a:t>   =(10111)</a:t>
            </a:r>
            <a:r>
              <a:rPr lang="en-US" baseline="-25000" dirty="0"/>
              <a:t>2</a:t>
            </a:r>
            <a:r>
              <a:rPr lang="en-US" dirty="0"/>
              <a:t>  </a:t>
            </a:r>
            <a:r>
              <a:rPr lang="en-US" dirty="0">
                <a:sym typeface="Wingdings" panose="05000000000000000000" pitchFamily="2" charset="2"/>
              </a:rPr>
              <a:t> 2’s complement = (01001)</a:t>
            </a:r>
            <a:r>
              <a:rPr lang="en-US" baseline="-25000" dirty="0">
                <a:sym typeface="Wingdings" panose="05000000000000000000" pitchFamily="2" charset="2"/>
              </a:rPr>
              <a:t>2</a:t>
            </a:r>
            <a:endParaRPr lang="en-US" baseline="-25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297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86785539-EE48-9108-E10C-186899A7A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 algn="ctr">
              <a:buNone/>
            </a:pPr>
            <a:r>
              <a:rPr lang="en-US" sz="4400" b="1" dirty="0">
                <a:solidFill>
                  <a:schemeClr val="accent1"/>
                </a:solidFill>
              </a:rPr>
              <a:t>END OF Lecture 01</a:t>
            </a:r>
          </a:p>
        </p:txBody>
      </p:sp>
    </p:spTree>
    <p:extLst>
      <p:ext uri="{BB962C8B-B14F-4D97-AF65-F5344CB8AC3E}">
        <p14:creationId xmlns:p14="http://schemas.microsoft.com/office/powerpoint/2010/main" val="260629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4849</TotalTime>
  <Words>2163</Words>
  <Application>Microsoft Office PowerPoint</Application>
  <PresentationFormat>شاشة عريضة</PresentationFormat>
  <Paragraphs>340</Paragraphs>
  <Slides>40</Slides>
  <Notes>9</Notes>
  <HiddenSlides>0</HiddenSlides>
  <MMClips>0</MMClips>
  <ScaleCrop>false</ScaleCrop>
  <HeadingPairs>
    <vt:vector size="8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خوادم OLE مضمنة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Calibri Light</vt:lpstr>
      <vt:lpstr>Comic Sans MS</vt:lpstr>
      <vt:lpstr>Helvetica</vt:lpstr>
      <vt:lpstr>Times New Roman</vt:lpstr>
      <vt:lpstr>Wingdings</vt:lpstr>
      <vt:lpstr>Office Theme</vt:lpstr>
      <vt:lpstr>VISIO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Binary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Decimal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33</cp:revision>
  <dcterms:created xsi:type="dcterms:W3CDTF">2023-05-27T09:20:30Z</dcterms:created>
  <dcterms:modified xsi:type="dcterms:W3CDTF">2023-10-06T12:47:17Z</dcterms:modified>
</cp:coreProperties>
</file>