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4.xml" ContentType="application/vnd.openxmlformats-officedocument.presentationml.slideLayout+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4"/>
  </p:notesMasterIdLst>
  <p:sldIdLst>
    <p:sldId id="494" r:id="rId2"/>
    <p:sldId id="1087" r:id="rId3"/>
    <p:sldId id="953" r:id="rId4"/>
    <p:sldId id="1043" r:id="rId5"/>
    <p:sldId id="1088" r:id="rId6"/>
    <p:sldId id="1089" r:id="rId7"/>
    <p:sldId id="1090" r:id="rId8"/>
    <p:sldId id="1091" r:id="rId9"/>
    <p:sldId id="1092" r:id="rId10"/>
    <p:sldId id="1093" r:id="rId11"/>
    <p:sldId id="1095" r:id="rId12"/>
    <p:sldId id="1094" r:id="rId13"/>
    <p:sldId id="1096" r:id="rId14"/>
    <p:sldId id="1097" r:id="rId15"/>
    <p:sldId id="1098" r:id="rId16"/>
    <p:sldId id="1099" r:id="rId17"/>
    <p:sldId id="1100" r:id="rId18"/>
    <p:sldId id="1101" r:id="rId19"/>
    <p:sldId id="1103" r:id="rId20"/>
    <p:sldId id="1118" r:id="rId21"/>
    <p:sldId id="1117" r:id="rId22"/>
    <p:sldId id="1105" r:id="rId23"/>
    <p:sldId id="1119" r:id="rId24"/>
    <p:sldId id="1106" r:id="rId25"/>
    <p:sldId id="1116" r:id="rId26"/>
    <p:sldId id="1108" r:id="rId27"/>
    <p:sldId id="1122" r:id="rId28"/>
    <p:sldId id="1121" r:id="rId29"/>
    <p:sldId id="1124" r:id="rId30"/>
    <p:sldId id="1125" r:id="rId31"/>
    <p:sldId id="1126" r:id="rId32"/>
    <p:sldId id="1127" r:id="rId33"/>
    <p:sldId id="1128" r:id="rId34"/>
    <p:sldId id="1123" r:id="rId35"/>
    <p:sldId id="1110" r:id="rId36"/>
    <p:sldId id="1111" r:id="rId37"/>
    <p:sldId id="1112" r:id="rId38"/>
    <p:sldId id="1120" r:id="rId39"/>
    <p:sldId id="1113" r:id="rId40"/>
    <p:sldId id="1129" r:id="rId41"/>
    <p:sldId id="1130"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1087"/>
            <p14:sldId id="953"/>
            <p14:sldId id="1043"/>
            <p14:sldId id="1088"/>
            <p14:sldId id="1089"/>
            <p14:sldId id="1090"/>
            <p14:sldId id="1091"/>
            <p14:sldId id="1092"/>
            <p14:sldId id="1093"/>
            <p14:sldId id="1095"/>
            <p14:sldId id="1094"/>
            <p14:sldId id="1096"/>
            <p14:sldId id="1097"/>
            <p14:sldId id="1098"/>
            <p14:sldId id="1099"/>
            <p14:sldId id="1100"/>
            <p14:sldId id="1101"/>
            <p14:sldId id="1103"/>
            <p14:sldId id="1118"/>
            <p14:sldId id="1117"/>
            <p14:sldId id="1105"/>
            <p14:sldId id="1119"/>
            <p14:sldId id="1106"/>
            <p14:sldId id="1116"/>
            <p14:sldId id="1108"/>
            <p14:sldId id="1122"/>
            <p14:sldId id="1121"/>
            <p14:sldId id="1124"/>
            <p14:sldId id="1125"/>
            <p14:sldId id="1126"/>
            <p14:sldId id="1127"/>
            <p14:sldId id="1128"/>
            <p14:sldId id="1123"/>
            <p14:sldId id="1110"/>
            <p14:sldId id="1111"/>
            <p14:sldId id="1112"/>
            <p14:sldId id="1120"/>
            <p14:sldId id="1113"/>
            <p14:sldId id="1129"/>
            <p14:sldId id="1130"/>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9DDB"/>
    <a:srgbClr val="ADF1EE"/>
    <a:srgbClr val="7DB759"/>
    <a:srgbClr val="843C0C"/>
    <a:srgbClr val="FEC638"/>
    <a:srgbClr val="B48900"/>
    <a:srgbClr val="AEAEAE"/>
    <a:srgbClr val="F47E31"/>
    <a:srgbClr val="784F5F"/>
    <a:srgbClr val="ED3F5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0013" autoAdjust="0"/>
  </p:normalViewPr>
  <p:slideViewPr>
    <p:cSldViewPr snapToGrid="0">
      <p:cViewPr varScale="1">
        <p:scale>
          <a:sx n="73" d="100"/>
          <a:sy n="73" d="100"/>
        </p:scale>
        <p:origin x="99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1" Type="http://schemas.openxmlformats.org/officeDocument/2006/relationships/image" Target="../media/image18.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8.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043FF-DAB4-4B84-85B5-6AF97C24B15B}" type="doc">
      <dgm:prSet loTypeId="urn:microsoft.com/office/officeart/2005/8/layout/radial2" loCatId="relationship" qsTypeId="urn:microsoft.com/office/officeart/2005/8/quickstyle/3d2" qsCatId="3D" csTypeId="urn:microsoft.com/office/officeart/2005/8/colors/colorful1" csCatId="colorful" phldr="1"/>
      <dgm:spPr/>
      <dgm:t>
        <a:bodyPr/>
        <a:lstStyle/>
        <a:p>
          <a:pPr rtl="1"/>
          <a:endParaRPr lang="ar-EG"/>
        </a:p>
      </dgm:t>
    </dgm:pt>
    <dgm:pt modelId="{BA164EC4-052B-45DA-8849-BABAFD5EF6DD}">
      <dgm:prSet phldrT="[Text]"/>
      <dgm:spPr/>
      <dgm:t>
        <a:bodyPr/>
        <a:lstStyle/>
        <a:p>
          <a:pPr rtl="1"/>
          <a:r>
            <a:rPr lang="ar-EG" dirty="0">
              <a:latin typeface="Alexandria" pitchFamily="2" charset="-78"/>
              <a:cs typeface="Alexandria" pitchFamily="2" charset="-78"/>
            </a:rPr>
            <a:t>تطبيقات مختلفة لإطار المسؤولية الاجتماعية</a:t>
          </a:r>
        </a:p>
      </dgm:t>
    </dgm:pt>
    <dgm:pt modelId="{4218C057-8B02-480F-A032-3E96D77DCC47}" type="parTrans" cxnId="{ECFD56DF-B3C5-4D60-907D-0B8923F6E119}">
      <dgm:prSet/>
      <dgm:spPr/>
      <dgm:t>
        <a:bodyPr/>
        <a:lstStyle/>
        <a:p>
          <a:pPr rtl="1"/>
          <a:endParaRPr lang="ar-EG"/>
        </a:p>
      </dgm:t>
    </dgm:pt>
    <dgm:pt modelId="{C1A85123-2FDB-40C4-AF70-94AD80E61C13}" type="sibTrans" cxnId="{ECFD56DF-B3C5-4D60-907D-0B8923F6E119}">
      <dgm:prSet/>
      <dgm:spPr/>
      <dgm:t>
        <a:bodyPr/>
        <a:lstStyle/>
        <a:p>
          <a:pPr rtl="1"/>
          <a:endParaRPr lang="ar-EG"/>
        </a:p>
      </dgm:t>
    </dgm:pt>
    <dgm:pt modelId="{37B1DFF9-1A62-43B4-9E9A-1B1B72A74F5B}">
      <dgm:prSet phldrT="[Text]" custT="1"/>
      <dgm:spPr/>
      <dgm:t>
        <a:bodyPr/>
        <a:lstStyle/>
        <a:p>
          <a:pPr rtl="1"/>
          <a:r>
            <a:rPr lang="ar-EG" sz="1800" dirty="0">
              <a:latin typeface="Alexandria" pitchFamily="2" charset="-78"/>
              <a:cs typeface="Alexandria" pitchFamily="2" charset="-78"/>
            </a:rPr>
            <a:t>المواطنة المؤسسية</a:t>
          </a:r>
        </a:p>
      </dgm:t>
    </dgm:pt>
    <dgm:pt modelId="{810F9D8C-623D-4D45-A5FC-813F62FDB387}" type="parTrans" cxnId="{547B9EC1-23DF-4C59-A38F-2DE49382D742}">
      <dgm:prSet/>
      <dgm:spPr/>
      <dgm:t>
        <a:bodyPr/>
        <a:lstStyle/>
        <a:p>
          <a:pPr rtl="1"/>
          <a:endParaRPr lang="ar-EG"/>
        </a:p>
      </dgm:t>
    </dgm:pt>
    <dgm:pt modelId="{ADDB1FE8-7C12-4F11-B023-828C8C5F2289}" type="sibTrans" cxnId="{547B9EC1-23DF-4C59-A38F-2DE49382D742}">
      <dgm:prSet/>
      <dgm:spPr/>
      <dgm:t>
        <a:bodyPr/>
        <a:lstStyle/>
        <a:p>
          <a:pPr rtl="1"/>
          <a:endParaRPr lang="ar-EG"/>
        </a:p>
      </dgm:t>
    </dgm:pt>
    <dgm:pt modelId="{C2809957-8EC2-4B49-83A2-A2AC33979F2B}">
      <dgm:prSet phldrT="[Text]" custT="1"/>
      <dgm:spPr/>
      <dgm:t>
        <a:bodyPr/>
        <a:lstStyle/>
        <a:p>
          <a:pPr rtl="1"/>
          <a:r>
            <a:rPr lang="ar-EG" sz="1800" dirty="0">
              <a:latin typeface="Alexandria" pitchFamily="2" charset="-78"/>
              <a:cs typeface="Alexandria" pitchFamily="2" charset="-78"/>
            </a:rPr>
            <a:t>الاستدامة</a:t>
          </a:r>
        </a:p>
      </dgm:t>
    </dgm:pt>
    <dgm:pt modelId="{C46769F8-6577-419A-B862-34159525C9AF}" type="parTrans" cxnId="{D0FF211E-C58C-4B7B-90C8-148A34BE383E}">
      <dgm:prSet/>
      <dgm:spPr/>
      <dgm:t>
        <a:bodyPr/>
        <a:lstStyle/>
        <a:p>
          <a:pPr rtl="1"/>
          <a:endParaRPr lang="ar-EG"/>
        </a:p>
      </dgm:t>
    </dgm:pt>
    <dgm:pt modelId="{2E33B7B3-055D-4DA6-94F4-4DF11FD0EB6A}" type="sibTrans" cxnId="{D0FF211E-C58C-4B7B-90C8-148A34BE383E}">
      <dgm:prSet/>
      <dgm:spPr/>
      <dgm:t>
        <a:bodyPr/>
        <a:lstStyle/>
        <a:p>
          <a:pPr rtl="1"/>
          <a:endParaRPr lang="ar-EG"/>
        </a:p>
      </dgm:t>
    </dgm:pt>
    <dgm:pt modelId="{3DB0EAE9-5B15-4B61-94F0-B7790AACB5D1}">
      <dgm:prSet phldrT="[Text]" custT="1"/>
      <dgm:spPr/>
      <dgm:t>
        <a:bodyPr/>
        <a:lstStyle/>
        <a:p>
          <a:pPr rtl="1"/>
          <a:r>
            <a:rPr lang="ar-EG" sz="1600" dirty="0">
              <a:latin typeface="Alexandria" pitchFamily="2" charset="-78"/>
              <a:cs typeface="Alexandria" pitchFamily="2" charset="-78"/>
            </a:rPr>
            <a:t>مبادئ تحكم طريقة تنفيذها</a:t>
          </a:r>
        </a:p>
      </dgm:t>
    </dgm:pt>
    <dgm:pt modelId="{69C26441-B757-4FA4-B2AD-E41BAC8B5DD2}" type="parTrans" cxnId="{2F8296F9-F96E-41C9-883E-DBC092A97A76}">
      <dgm:prSet/>
      <dgm:spPr/>
      <dgm:t>
        <a:bodyPr/>
        <a:lstStyle/>
        <a:p>
          <a:pPr rtl="1"/>
          <a:endParaRPr lang="ar-EG"/>
        </a:p>
      </dgm:t>
    </dgm:pt>
    <dgm:pt modelId="{3E57251D-5EC7-4FB3-BB1E-4BB399E5D056}" type="sibTrans" cxnId="{2F8296F9-F96E-41C9-883E-DBC092A97A76}">
      <dgm:prSet/>
      <dgm:spPr/>
      <dgm:t>
        <a:bodyPr/>
        <a:lstStyle/>
        <a:p>
          <a:pPr rtl="1"/>
          <a:endParaRPr lang="ar-EG"/>
        </a:p>
      </dgm:t>
    </dgm:pt>
    <dgm:pt modelId="{655D5A0A-56E3-48D1-8658-D6D81F15A3CA}">
      <dgm:prSet phldrT="[Text]" custT="1"/>
      <dgm:spPr/>
      <dgm:t>
        <a:bodyPr/>
        <a:lstStyle/>
        <a:p>
          <a:pPr rtl="1"/>
          <a:r>
            <a:rPr lang="ar-EG" sz="1800" dirty="0">
              <a:latin typeface="Alexandria" pitchFamily="2" charset="-78"/>
              <a:cs typeface="Alexandria" pitchFamily="2" charset="-78"/>
            </a:rPr>
            <a:t>الشفافية </a:t>
          </a:r>
        </a:p>
      </dgm:t>
    </dgm:pt>
    <dgm:pt modelId="{119E9271-3522-45C3-A421-22F9A4ACDBD2}" type="parTrans" cxnId="{5964D138-9999-4670-A065-5F205D54DB32}">
      <dgm:prSet/>
      <dgm:spPr/>
      <dgm:t>
        <a:bodyPr/>
        <a:lstStyle/>
        <a:p>
          <a:pPr rtl="1"/>
          <a:endParaRPr lang="ar-EG"/>
        </a:p>
      </dgm:t>
    </dgm:pt>
    <dgm:pt modelId="{7A8FA244-82F5-46A9-AB50-00C35FAF0183}" type="sibTrans" cxnId="{5964D138-9999-4670-A065-5F205D54DB32}">
      <dgm:prSet/>
      <dgm:spPr/>
      <dgm:t>
        <a:bodyPr/>
        <a:lstStyle/>
        <a:p>
          <a:pPr rtl="1"/>
          <a:endParaRPr lang="ar-EG"/>
        </a:p>
      </dgm:t>
    </dgm:pt>
    <dgm:pt modelId="{4AB3690B-EFEC-4950-968E-6631882CE44D}">
      <dgm:prSet phldrT="[Text]" custT="1"/>
      <dgm:spPr/>
      <dgm:t>
        <a:bodyPr/>
        <a:lstStyle/>
        <a:p>
          <a:pPr rtl="1"/>
          <a:r>
            <a:rPr lang="ar-EG" sz="1800" dirty="0">
              <a:latin typeface="Alexandria" pitchFamily="2" charset="-78"/>
              <a:cs typeface="Alexandria" pitchFamily="2" charset="-78"/>
            </a:rPr>
            <a:t>المساءلة</a:t>
          </a:r>
        </a:p>
      </dgm:t>
    </dgm:pt>
    <dgm:pt modelId="{772EF5D1-B123-4183-81D2-0B207673449A}" type="parTrans" cxnId="{2FCA47C3-28DA-456C-818B-C58FFF587F43}">
      <dgm:prSet/>
      <dgm:spPr/>
      <dgm:t>
        <a:bodyPr/>
        <a:lstStyle/>
        <a:p>
          <a:pPr rtl="1"/>
          <a:endParaRPr lang="ar-EG"/>
        </a:p>
      </dgm:t>
    </dgm:pt>
    <dgm:pt modelId="{637DB9CF-139F-4FFB-9E6C-C2C6EBCEA7BC}" type="sibTrans" cxnId="{2FCA47C3-28DA-456C-818B-C58FFF587F43}">
      <dgm:prSet/>
      <dgm:spPr/>
      <dgm:t>
        <a:bodyPr/>
        <a:lstStyle/>
        <a:p>
          <a:pPr rtl="1"/>
          <a:endParaRPr lang="ar-EG"/>
        </a:p>
      </dgm:t>
    </dgm:pt>
    <dgm:pt modelId="{912A1E6A-03EB-41D1-9CE9-2A6F5FD67215}">
      <dgm:prSet phldrT="[Text]" custT="1"/>
      <dgm:spPr/>
      <dgm:t>
        <a:bodyPr/>
        <a:lstStyle/>
        <a:p>
          <a:pPr rtl="1"/>
          <a:r>
            <a:rPr lang="ar-EG" sz="1600" dirty="0">
              <a:latin typeface="Alexandria" pitchFamily="2" charset="-78"/>
              <a:cs typeface="Alexandria" pitchFamily="2" charset="-78"/>
            </a:rPr>
            <a:t>الهدف</a:t>
          </a:r>
        </a:p>
      </dgm:t>
    </dgm:pt>
    <dgm:pt modelId="{64E41ABB-423B-4C25-9857-5D6907AD202A}" type="parTrans" cxnId="{3578CAAF-800E-4AA9-8FCF-172830F2A962}">
      <dgm:prSet/>
      <dgm:spPr/>
      <dgm:t>
        <a:bodyPr/>
        <a:lstStyle/>
        <a:p>
          <a:pPr rtl="1"/>
          <a:endParaRPr lang="ar-EG"/>
        </a:p>
      </dgm:t>
    </dgm:pt>
    <dgm:pt modelId="{B43A3BD9-0BAE-4139-AEBF-48BE8DAFE859}" type="sibTrans" cxnId="{3578CAAF-800E-4AA9-8FCF-172830F2A962}">
      <dgm:prSet/>
      <dgm:spPr/>
      <dgm:t>
        <a:bodyPr/>
        <a:lstStyle/>
        <a:p>
          <a:pPr rtl="1"/>
          <a:endParaRPr lang="ar-EG"/>
        </a:p>
      </dgm:t>
    </dgm:pt>
    <dgm:pt modelId="{1D5AD3AA-3FA8-4E53-A00A-9742745D5CF6}">
      <dgm:prSet phldrT="[Text]" custT="1"/>
      <dgm:spPr/>
      <dgm:t>
        <a:bodyPr/>
        <a:lstStyle/>
        <a:p>
          <a:pPr rtl="1"/>
          <a:r>
            <a:rPr lang="ar-EG" sz="1800" dirty="0">
              <a:latin typeface="Alexandria" pitchFamily="2" charset="-78"/>
              <a:cs typeface="Alexandria" pitchFamily="2" charset="-78"/>
            </a:rPr>
            <a:t>أصحاب المصلحة</a:t>
          </a:r>
        </a:p>
      </dgm:t>
    </dgm:pt>
    <dgm:pt modelId="{14859266-20CF-4977-B293-5CC79B751800}" type="parTrans" cxnId="{2005C81D-B980-49BB-A63A-C08BF46C20F5}">
      <dgm:prSet/>
      <dgm:spPr/>
      <dgm:t>
        <a:bodyPr/>
        <a:lstStyle/>
        <a:p>
          <a:pPr rtl="1"/>
          <a:endParaRPr lang="ar-EG"/>
        </a:p>
      </dgm:t>
    </dgm:pt>
    <dgm:pt modelId="{E182C397-C546-4B89-8D09-C800BA41EF21}" type="sibTrans" cxnId="{2005C81D-B980-49BB-A63A-C08BF46C20F5}">
      <dgm:prSet/>
      <dgm:spPr/>
      <dgm:t>
        <a:bodyPr/>
        <a:lstStyle/>
        <a:p>
          <a:pPr rtl="1"/>
          <a:endParaRPr lang="ar-EG"/>
        </a:p>
      </dgm:t>
    </dgm:pt>
    <dgm:pt modelId="{8309E41B-DC79-430B-ABE3-026B6EFCA99F}">
      <dgm:prSet phldrT="[Text]" custT="1"/>
      <dgm:spPr/>
      <dgm:t>
        <a:bodyPr/>
        <a:lstStyle/>
        <a:p>
          <a:pPr rtl="1"/>
          <a:r>
            <a:rPr lang="ar-EG" sz="1800" dirty="0">
              <a:latin typeface="Alexandria" pitchFamily="2" charset="-78"/>
              <a:cs typeface="Alexandria" pitchFamily="2" charset="-78"/>
            </a:rPr>
            <a:t>الاتصال المجتمعي</a:t>
          </a:r>
        </a:p>
      </dgm:t>
    </dgm:pt>
    <dgm:pt modelId="{3C466D05-ED07-4C0E-83C9-FA054AA4EB0B}" type="parTrans" cxnId="{C4ED7002-4E9E-42C0-ADE4-AA701865A793}">
      <dgm:prSet/>
      <dgm:spPr/>
      <dgm:t>
        <a:bodyPr/>
        <a:lstStyle/>
        <a:p>
          <a:pPr rtl="1"/>
          <a:endParaRPr lang="ar-EG"/>
        </a:p>
      </dgm:t>
    </dgm:pt>
    <dgm:pt modelId="{D2BF7FA8-EDB5-4A23-9DFC-51C565F2C49E}" type="sibTrans" cxnId="{C4ED7002-4E9E-42C0-ADE4-AA701865A793}">
      <dgm:prSet/>
      <dgm:spPr/>
      <dgm:t>
        <a:bodyPr/>
        <a:lstStyle/>
        <a:p>
          <a:pPr rtl="1"/>
          <a:endParaRPr lang="ar-EG"/>
        </a:p>
      </dgm:t>
    </dgm:pt>
    <dgm:pt modelId="{796C5037-A28D-4EA1-BBF3-C55B6347E37F}">
      <dgm:prSet custT="1"/>
      <dgm:spPr/>
      <dgm:t>
        <a:bodyPr/>
        <a:lstStyle/>
        <a:p>
          <a:pPr rtl="1"/>
          <a:r>
            <a:rPr lang="ar-EG" sz="1800" dirty="0">
              <a:latin typeface="Alexandria" pitchFamily="2" charset="-78"/>
              <a:cs typeface="Alexandria" pitchFamily="2" charset="-78"/>
            </a:rPr>
            <a:t>النتيجة التي تحصدها الشركة من التزامها</a:t>
          </a:r>
        </a:p>
      </dgm:t>
    </dgm:pt>
    <dgm:pt modelId="{3DAEBFC0-4ECE-4706-A1AD-0C8DB681DEE1}" type="parTrans" cxnId="{82CD5ABD-6AE4-4CDD-B4C4-98463BBE02F3}">
      <dgm:prSet/>
      <dgm:spPr/>
      <dgm:t>
        <a:bodyPr/>
        <a:lstStyle/>
        <a:p>
          <a:pPr rtl="1"/>
          <a:endParaRPr lang="ar-EG"/>
        </a:p>
      </dgm:t>
    </dgm:pt>
    <dgm:pt modelId="{59FB44EE-C4A0-4944-93C8-F48320B1B919}" type="sibTrans" cxnId="{82CD5ABD-6AE4-4CDD-B4C4-98463BBE02F3}">
      <dgm:prSet/>
      <dgm:spPr/>
      <dgm:t>
        <a:bodyPr/>
        <a:lstStyle/>
        <a:p>
          <a:pPr rtl="1"/>
          <a:endParaRPr lang="ar-EG"/>
        </a:p>
      </dgm:t>
    </dgm:pt>
    <dgm:pt modelId="{E6B50BA9-FFC3-4FD6-A54E-FD0E256FD01D}">
      <dgm:prSet custT="1"/>
      <dgm:spPr/>
      <dgm:t>
        <a:bodyPr/>
        <a:lstStyle/>
        <a:p>
          <a:pPr rtl="1"/>
          <a:r>
            <a:rPr lang="ar-EG" sz="1800" dirty="0">
              <a:latin typeface="Alexandria" pitchFamily="2" charset="-78"/>
              <a:cs typeface="Alexandria" pitchFamily="2" charset="-78"/>
            </a:rPr>
            <a:t>السمعة المؤسسية</a:t>
          </a:r>
        </a:p>
      </dgm:t>
    </dgm:pt>
    <dgm:pt modelId="{210DBFA1-EFAC-42AA-9295-A5391CECCC18}" type="parTrans" cxnId="{DF970279-AAAC-44A2-A779-48190AC22329}">
      <dgm:prSet/>
      <dgm:spPr/>
      <dgm:t>
        <a:bodyPr/>
        <a:lstStyle/>
        <a:p>
          <a:pPr rtl="1"/>
          <a:endParaRPr lang="ar-EG"/>
        </a:p>
      </dgm:t>
    </dgm:pt>
    <dgm:pt modelId="{E3CE466E-7176-43E7-97A4-1B9767701792}" type="sibTrans" cxnId="{DF970279-AAAC-44A2-A779-48190AC22329}">
      <dgm:prSet/>
      <dgm:spPr/>
      <dgm:t>
        <a:bodyPr/>
        <a:lstStyle/>
        <a:p>
          <a:pPr rtl="1"/>
          <a:endParaRPr lang="ar-EG"/>
        </a:p>
      </dgm:t>
    </dgm:pt>
    <dgm:pt modelId="{34CA8789-58C1-4A83-BFC2-EB0FD0B5A59C}" type="pres">
      <dgm:prSet presAssocID="{189043FF-DAB4-4B84-85B5-6AF97C24B15B}" presName="composite" presStyleCnt="0">
        <dgm:presLayoutVars>
          <dgm:chMax val="5"/>
          <dgm:dir/>
          <dgm:animLvl val="ctr"/>
          <dgm:resizeHandles val="exact"/>
        </dgm:presLayoutVars>
      </dgm:prSet>
      <dgm:spPr/>
    </dgm:pt>
    <dgm:pt modelId="{3812DFB8-D5D3-4552-902F-29C8E70AE65D}" type="pres">
      <dgm:prSet presAssocID="{189043FF-DAB4-4B84-85B5-6AF97C24B15B}" presName="cycle" presStyleCnt="0"/>
      <dgm:spPr/>
    </dgm:pt>
    <dgm:pt modelId="{FA7D7FE8-C4CB-4614-9980-EFE00C52CDC2}" type="pres">
      <dgm:prSet presAssocID="{189043FF-DAB4-4B84-85B5-6AF97C24B15B}" presName="centerShape" presStyleCnt="0"/>
      <dgm:spPr/>
    </dgm:pt>
    <dgm:pt modelId="{B92AF1FC-4A55-4D6E-89EA-416C7F348CB4}" type="pres">
      <dgm:prSet presAssocID="{189043FF-DAB4-4B84-85B5-6AF97C24B15B}" presName="connSite" presStyleLbl="node1" presStyleIdx="0" presStyleCnt="5"/>
      <dgm:spPr/>
    </dgm:pt>
    <dgm:pt modelId="{520C4B26-CAD3-4398-B6B1-DD4997DD0F87}" type="pres">
      <dgm:prSet presAssocID="{189043FF-DAB4-4B84-85B5-6AF97C24B15B}" presName="visible" presStyleLbl="node1" presStyleIdx="0" presStyleCnt="5" custScaleX="156423" custLinFactNeighborX="10233" custLinFactNeighborY="8217"/>
      <dgm:spPr>
        <a:blipFill>
          <a:blip xmlns:r="http://schemas.openxmlformats.org/officeDocument/2006/relationships" r:embed="rId1">
            <a:extLst>
              <a:ext uri="{28A0092B-C50C-407E-A947-70E740481C1C}">
                <a14:useLocalDpi xmlns:a14="http://schemas.microsoft.com/office/drawing/2010/main" val="0"/>
              </a:ext>
            </a:extLst>
          </a:blip>
          <a:srcRect/>
          <a:stretch>
            <a:fillRect l="-7000" r="-7000"/>
          </a:stretch>
        </a:blipFill>
        <a:ln>
          <a:solidFill>
            <a:schemeClr val="accent1"/>
          </a:solidFill>
        </a:ln>
      </dgm:spPr>
    </dgm:pt>
    <dgm:pt modelId="{7F3FD0F9-03B4-405A-A5B2-12330EF3BD1F}" type="pres">
      <dgm:prSet presAssocID="{4218C057-8B02-480F-A032-3E96D77DCC47}" presName="Name25" presStyleLbl="parChTrans1D1" presStyleIdx="0" presStyleCnt="4"/>
      <dgm:spPr/>
    </dgm:pt>
    <dgm:pt modelId="{D593E716-656E-4CD3-8EC2-E22DBDFF264D}" type="pres">
      <dgm:prSet presAssocID="{BA164EC4-052B-45DA-8849-BABAFD5EF6DD}" presName="node" presStyleCnt="0"/>
      <dgm:spPr/>
    </dgm:pt>
    <dgm:pt modelId="{6283713D-2F39-4454-B98D-2ABC2C38CC8D}" type="pres">
      <dgm:prSet presAssocID="{BA164EC4-052B-45DA-8849-BABAFD5EF6DD}" presName="parentNode" presStyleLbl="node1" presStyleIdx="1" presStyleCnt="5" custScaleX="180587" custScaleY="122342" custLinFactX="-115676" custLinFactNeighborX="-200000" custLinFactNeighborY="29641">
        <dgm:presLayoutVars>
          <dgm:chMax val="1"/>
          <dgm:bulletEnabled val="1"/>
        </dgm:presLayoutVars>
      </dgm:prSet>
      <dgm:spPr/>
    </dgm:pt>
    <dgm:pt modelId="{71F2FF03-1BEC-4D8F-84DD-18118C5D5E14}" type="pres">
      <dgm:prSet presAssocID="{BA164EC4-052B-45DA-8849-BABAFD5EF6DD}" presName="childNode" presStyleLbl="revTx" presStyleIdx="0" presStyleCnt="4">
        <dgm:presLayoutVars>
          <dgm:bulletEnabled val="1"/>
        </dgm:presLayoutVars>
      </dgm:prSet>
      <dgm:spPr/>
    </dgm:pt>
    <dgm:pt modelId="{FB438B50-6776-4851-8301-9B64A6A7AE5A}" type="pres">
      <dgm:prSet presAssocID="{69C26441-B757-4FA4-B2AD-E41BAC8B5DD2}" presName="Name25" presStyleLbl="parChTrans1D1" presStyleIdx="1" presStyleCnt="4"/>
      <dgm:spPr/>
    </dgm:pt>
    <dgm:pt modelId="{0C4AED6B-9B15-4B33-BEDC-15473AC298E6}" type="pres">
      <dgm:prSet presAssocID="{3DB0EAE9-5B15-4B61-94F0-B7790AACB5D1}" presName="node" presStyleCnt="0"/>
      <dgm:spPr/>
    </dgm:pt>
    <dgm:pt modelId="{6272415B-48B1-4A0E-BBF9-315645825F65}" type="pres">
      <dgm:prSet presAssocID="{3DB0EAE9-5B15-4B61-94F0-B7790AACB5D1}" presName="parentNode" presStyleLbl="node1" presStyleIdx="2" presStyleCnt="5" custScaleX="154348" custScaleY="112419" custLinFactX="18018" custLinFactY="-15702" custLinFactNeighborX="100000" custLinFactNeighborY="-100000">
        <dgm:presLayoutVars>
          <dgm:chMax val="1"/>
          <dgm:bulletEnabled val="1"/>
        </dgm:presLayoutVars>
      </dgm:prSet>
      <dgm:spPr/>
    </dgm:pt>
    <dgm:pt modelId="{5038E0D1-C136-4AD7-8D02-6ED6F9880CB0}" type="pres">
      <dgm:prSet presAssocID="{3DB0EAE9-5B15-4B61-94F0-B7790AACB5D1}" presName="childNode" presStyleLbl="revTx" presStyleIdx="1" presStyleCnt="4">
        <dgm:presLayoutVars>
          <dgm:bulletEnabled val="1"/>
        </dgm:presLayoutVars>
      </dgm:prSet>
      <dgm:spPr/>
    </dgm:pt>
    <dgm:pt modelId="{77CB3892-4490-463F-B304-3BF151715B00}" type="pres">
      <dgm:prSet presAssocID="{64E41ABB-423B-4C25-9857-5D6907AD202A}" presName="Name25" presStyleLbl="parChTrans1D1" presStyleIdx="2" presStyleCnt="4"/>
      <dgm:spPr/>
    </dgm:pt>
    <dgm:pt modelId="{B35FD9C3-81FB-4263-A475-4803336A6FAB}" type="pres">
      <dgm:prSet presAssocID="{912A1E6A-03EB-41D1-9CE9-2A6F5FD67215}" presName="node" presStyleCnt="0"/>
      <dgm:spPr/>
    </dgm:pt>
    <dgm:pt modelId="{CFC7685C-843C-488E-9523-6FD764DC97E5}" type="pres">
      <dgm:prSet presAssocID="{912A1E6A-03EB-41D1-9CE9-2A6F5FD67215}" presName="parentNode" presStyleLbl="node1" presStyleIdx="3" presStyleCnt="5" custScaleX="158207" custScaleY="117171" custLinFactX="66990" custLinFactNeighborX="100000" custLinFactNeighborY="-81381">
        <dgm:presLayoutVars>
          <dgm:chMax val="1"/>
          <dgm:bulletEnabled val="1"/>
        </dgm:presLayoutVars>
      </dgm:prSet>
      <dgm:spPr/>
    </dgm:pt>
    <dgm:pt modelId="{D04FEBC6-9FD5-49FC-A1E7-E735D09DE5D1}" type="pres">
      <dgm:prSet presAssocID="{912A1E6A-03EB-41D1-9CE9-2A6F5FD67215}" presName="childNode" presStyleLbl="revTx" presStyleIdx="2" presStyleCnt="4">
        <dgm:presLayoutVars>
          <dgm:bulletEnabled val="1"/>
        </dgm:presLayoutVars>
      </dgm:prSet>
      <dgm:spPr/>
    </dgm:pt>
    <dgm:pt modelId="{77831304-31AC-43C8-8852-3DC0E6B9800B}" type="pres">
      <dgm:prSet presAssocID="{3DAEBFC0-4ECE-4706-A1AD-0C8DB681DEE1}" presName="Name25" presStyleLbl="parChTrans1D1" presStyleIdx="3" presStyleCnt="4"/>
      <dgm:spPr/>
    </dgm:pt>
    <dgm:pt modelId="{45B16801-5550-444E-8BAD-5E2906EA908D}" type="pres">
      <dgm:prSet presAssocID="{796C5037-A28D-4EA1-BBF3-C55B6347E37F}" presName="node" presStyleCnt="0"/>
      <dgm:spPr/>
    </dgm:pt>
    <dgm:pt modelId="{EBF021E6-AEC4-4826-8588-D0A25B72DEF0}" type="pres">
      <dgm:prSet presAssocID="{796C5037-A28D-4EA1-BBF3-C55B6347E37F}" presName="parentNode" presStyleLbl="node1" presStyleIdx="4" presStyleCnt="5" custScaleX="184355" custScaleY="100360" custLinFactX="18104" custLinFactNeighborX="100000" custLinFactNeighborY="-36749">
        <dgm:presLayoutVars>
          <dgm:chMax val="1"/>
          <dgm:bulletEnabled val="1"/>
        </dgm:presLayoutVars>
      </dgm:prSet>
      <dgm:spPr/>
    </dgm:pt>
    <dgm:pt modelId="{2486568B-8398-4F2A-AB86-EBFB712CCB1E}" type="pres">
      <dgm:prSet presAssocID="{796C5037-A28D-4EA1-BBF3-C55B6347E37F}" presName="childNode" presStyleLbl="revTx" presStyleIdx="3" presStyleCnt="4">
        <dgm:presLayoutVars>
          <dgm:bulletEnabled val="1"/>
        </dgm:presLayoutVars>
      </dgm:prSet>
      <dgm:spPr/>
    </dgm:pt>
  </dgm:ptLst>
  <dgm:cxnLst>
    <dgm:cxn modelId="{C4ED7002-4E9E-42C0-ADE4-AA701865A793}" srcId="{BA164EC4-052B-45DA-8849-BABAFD5EF6DD}" destId="{8309E41B-DC79-430B-ABE3-026B6EFCA99F}" srcOrd="2" destOrd="0" parTransId="{3C466D05-ED07-4C0E-83C9-FA054AA4EB0B}" sibTransId="{D2BF7FA8-EDB5-4A23-9DFC-51C565F2C49E}"/>
    <dgm:cxn modelId="{15E37D03-2DF6-4C4D-A499-CE6C96B3F240}" type="presOf" srcId="{3DB0EAE9-5B15-4B61-94F0-B7790AACB5D1}" destId="{6272415B-48B1-4A0E-BBF9-315645825F65}" srcOrd="0" destOrd="0" presId="urn:microsoft.com/office/officeart/2005/8/layout/radial2"/>
    <dgm:cxn modelId="{DD239D13-F256-4C30-A067-0BF60D273112}" type="presOf" srcId="{655D5A0A-56E3-48D1-8658-D6D81F15A3CA}" destId="{5038E0D1-C136-4AD7-8D02-6ED6F9880CB0}" srcOrd="0" destOrd="0" presId="urn:microsoft.com/office/officeart/2005/8/layout/radial2"/>
    <dgm:cxn modelId="{2005C81D-B980-49BB-A63A-C08BF46C20F5}" srcId="{912A1E6A-03EB-41D1-9CE9-2A6F5FD67215}" destId="{1D5AD3AA-3FA8-4E53-A00A-9742745D5CF6}" srcOrd="0" destOrd="0" parTransId="{14859266-20CF-4977-B293-5CC79B751800}" sibTransId="{E182C397-C546-4B89-8D09-C800BA41EF21}"/>
    <dgm:cxn modelId="{D0FF211E-C58C-4B7B-90C8-148A34BE383E}" srcId="{BA164EC4-052B-45DA-8849-BABAFD5EF6DD}" destId="{C2809957-8EC2-4B49-83A2-A2AC33979F2B}" srcOrd="1" destOrd="0" parTransId="{C46769F8-6577-419A-B862-34159525C9AF}" sibTransId="{2E33B7B3-055D-4DA6-94F4-4DF11FD0EB6A}"/>
    <dgm:cxn modelId="{BA38F535-D5EB-4B56-97C0-0DDCFF63D174}" type="presOf" srcId="{BA164EC4-052B-45DA-8849-BABAFD5EF6DD}" destId="{6283713D-2F39-4454-B98D-2ABC2C38CC8D}" srcOrd="0" destOrd="0" presId="urn:microsoft.com/office/officeart/2005/8/layout/radial2"/>
    <dgm:cxn modelId="{5964D138-9999-4670-A065-5F205D54DB32}" srcId="{3DB0EAE9-5B15-4B61-94F0-B7790AACB5D1}" destId="{655D5A0A-56E3-48D1-8658-D6D81F15A3CA}" srcOrd="0" destOrd="0" parTransId="{119E9271-3522-45C3-A421-22F9A4ACDBD2}" sibTransId="{7A8FA244-82F5-46A9-AB50-00C35FAF0183}"/>
    <dgm:cxn modelId="{1DABB53A-2531-4642-8AC5-E9B35D5A40B5}" type="presOf" srcId="{3DAEBFC0-4ECE-4706-A1AD-0C8DB681DEE1}" destId="{77831304-31AC-43C8-8852-3DC0E6B9800B}" srcOrd="0" destOrd="0" presId="urn:microsoft.com/office/officeart/2005/8/layout/radial2"/>
    <dgm:cxn modelId="{C04C5366-607C-4A00-A32C-BFDD7139A37E}" type="presOf" srcId="{37B1DFF9-1A62-43B4-9E9A-1B1B72A74F5B}" destId="{71F2FF03-1BEC-4D8F-84DD-18118C5D5E14}" srcOrd="0" destOrd="0" presId="urn:microsoft.com/office/officeart/2005/8/layout/radial2"/>
    <dgm:cxn modelId="{0F8C7048-EF40-49B6-9835-743300FA3C00}" type="presOf" srcId="{C2809957-8EC2-4B49-83A2-A2AC33979F2B}" destId="{71F2FF03-1BEC-4D8F-84DD-18118C5D5E14}" srcOrd="0" destOrd="1" presId="urn:microsoft.com/office/officeart/2005/8/layout/radial2"/>
    <dgm:cxn modelId="{364A2375-E57E-4216-853A-D4C22B75CEF7}" type="presOf" srcId="{E6B50BA9-FFC3-4FD6-A54E-FD0E256FD01D}" destId="{2486568B-8398-4F2A-AB86-EBFB712CCB1E}" srcOrd="0" destOrd="0" presId="urn:microsoft.com/office/officeart/2005/8/layout/radial2"/>
    <dgm:cxn modelId="{C0C9CB76-21C7-4798-88BE-8D84D529DD60}" type="presOf" srcId="{1D5AD3AA-3FA8-4E53-A00A-9742745D5CF6}" destId="{D04FEBC6-9FD5-49FC-A1E7-E735D09DE5D1}" srcOrd="0" destOrd="0" presId="urn:microsoft.com/office/officeart/2005/8/layout/radial2"/>
    <dgm:cxn modelId="{DF970279-AAAC-44A2-A779-48190AC22329}" srcId="{796C5037-A28D-4EA1-BBF3-C55B6347E37F}" destId="{E6B50BA9-FFC3-4FD6-A54E-FD0E256FD01D}" srcOrd="0" destOrd="0" parTransId="{210DBFA1-EFAC-42AA-9295-A5391CECCC18}" sibTransId="{E3CE466E-7176-43E7-97A4-1B9767701792}"/>
    <dgm:cxn modelId="{3F6EB493-201E-44FE-89B9-5C75A2EFC2E3}" type="presOf" srcId="{189043FF-DAB4-4B84-85B5-6AF97C24B15B}" destId="{34CA8789-58C1-4A83-BFC2-EB0FD0B5A59C}" srcOrd="0" destOrd="0" presId="urn:microsoft.com/office/officeart/2005/8/layout/radial2"/>
    <dgm:cxn modelId="{E58FA396-E7AA-4117-9965-798071B8DD52}" type="presOf" srcId="{8309E41B-DC79-430B-ABE3-026B6EFCA99F}" destId="{71F2FF03-1BEC-4D8F-84DD-18118C5D5E14}" srcOrd="0" destOrd="2" presId="urn:microsoft.com/office/officeart/2005/8/layout/radial2"/>
    <dgm:cxn modelId="{B1072C99-BFE9-46A3-8DC7-F46D2E344C7C}" type="presOf" srcId="{64E41ABB-423B-4C25-9857-5D6907AD202A}" destId="{77CB3892-4490-463F-B304-3BF151715B00}" srcOrd="0" destOrd="0" presId="urn:microsoft.com/office/officeart/2005/8/layout/radial2"/>
    <dgm:cxn modelId="{A5F4D8A1-FA9C-40B7-AB23-DC70E612F07C}" type="presOf" srcId="{4218C057-8B02-480F-A032-3E96D77DCC47}" destId="{7F3FD0F9-03B4-405A-A5B2-12330EF3BD1F}" srcOrd="0" destOrd="0" presId="urn:microsoft.com/office/officeart/2005/8/layout/radial2"/>
    <dgm:cxn modelId="{3578CAAF-800E-4AA9-8FCF-172830F2A962}" srcId="{189043FF-DAB4-4B84-85B5-6AF97C24B15B}" destId="{912A1E6A-03EB-41D1-9CE9-2A6F5FD67215}" srcOrd="2" destOrd="0" parTransId="{64E41ABB-423B-4C25-9857-5D6907AD202A}" sibTransId="{B43A3BD9-0BAE-4139-AEBF-48BE8DAFE859}"/>
    <dgm:cxn modelId="{A819C7B5-A695-4862-A497-3CC4203FB8BD}" type="presOf" srcId="{69C26441-B757-4FA4-B2AD-E41BAC8B5DD2}" destId="{FB438B50-6776-4851-8301-9B64A6A7AE5A}" srcOrd="0" destOrd="0" presId="urn:microsoft.com/office/officeart/2005/8/layout/radial2"/>
    <dgm:cxn modelId="{82CD5ABD-6AE4-4CDD-B4C4-98463BBE02F3}" srcId="{189043FF-DAB4-4B84-85B5-6AF97C24B15B}" destId="{796C5037-A28D-4EA1-BBF3-C55B6347E37F}" srcOrd="3" destOrd="0" parTransId="{3DAEBFC0-4ECE-4706-A1AD-0C8DB681DEE1}" sibTransId="{59FB44EE-C4A0-4944-93C8-F48320B1B919}"/>
    <dgm:cxn modelId="{547B9EC1-23DF-4C59-A38F-2DE49382D742}" srcId="{BA164EC4-052B-45DA-8849-BABAFD5EF6DD}" destId="{37B1DFF9-1A62-43B4-9E9A-1B1B72A74F5B}" srcOrd="0" destOrd="0" parTransId="{810F9D8C-623D-4D45-A5FC-813F62FDB387}" sibTransId="{ADDB1FE8-7C12-4F11-B023-828C8C5F2289}"/>
    <dgm:cxn modelId="{2FCA47C3-28DA-456C-818B-C58FFF587F43}" srcId="{3DB0EAE9-5B15-4B61-94F0-B7790AACB5D1}" destId="{4AB3690B-EFEC-4950-968E-6631882CE44D}" srcOrd="1" destOrd="0" parTransId="{772EF5D1-B123-4183-81D2-0B207673449A}" sibTransId="{637DB9CF-139F-4FFB-9E6C-C2C6EBCEA7BC}"/>
    <dgm:cxn modelId="{8C4AF3C3-47A0-4875-901C-75C5D821A432}" type="presOf" srcId="{4AB3690B-EFEC-4950-968E-6631882CE44D}" destId="{5038E0D1-C136-4AD7-8D02-6ED6F9880CB0}" srcOrd="0" destOrd="1" presId="urn:microsoft.com/office/officeart/2005/8/layout/radial2"/>
    <dgm:cxn modelId="{ECFD56DF-B3C5-4D60-907D-0B8923F6E119}" srcId="{189043FF-DAB4-4B84-85B5-6AF97C24B15B}" destId="{BA164EC4-052B-45DA-8849-BABAFD5EF6DD}" srcOrd="0" destOrd="0" parTransId="{4218C057-8B02-480F-A032-3E96D77DCC47}" sibTransId="{C1A85123-2FDB-40C4-AF70-94AD80E61C13}"/>
    <dgm:cxn modelId="{E51B7EE3-7456-4054-882A-581EE2152E9F}" type="presOf" srcId="{796C5037-A28D-4EA1-BBF3-C55B6347E37F}" destId="{EBF021E6-AEC4-4826-8588-D0A25B72DEF0}" srcOrd="0" destOrd="0" presId="urn:microsoft.com/office/officeart/2005/8/layout/radial2"/>
    <dgm:cxn modelId="{7CFD19EE-9FC4-4CE9-985F-5824923944AF}" type="presOf" srcId="{912A1E6A-03EB-41D1-9CE9-2A6F5FD67215}" destId="{CFC7685C-843C-488E-9523-6FD764DC97E5}" srcOrd="0" destOrd="0" presId="urn:microsoft.com/office/officeart/2005/8/layout/radial2"/>
    <dgm:cxn modelId="{2F8296F9-F96E-41C9-883E-DBC092A97A76}" srcId="{189043FF-DAB4-4B84-85B5-6AF97C24B15B}" destId="{3DB0EAE9-5B15-4B61-94F0-B7790AACB5D1}" srcOrd="1" destOrd="0" parTransId="{69C26441-B757-4FA4-B2AD-E41BAC8B5DD2}" sibTransId="{3E57251D-5EC7-4FB3-BB1E-4BB399E5D056}"/>
    <dgm:cxn modelId="{306881F8-AA7D-444A-B782-FD0A67FDE305}" type="presParOf" srcId="{34CA8789-58C1-4A83-BFC2-EB0FD0B5A59C}" destId="{3812DFB8-D5D3-4552-902F-29C8E70AE65D}" srcOrd="0" destOrd="0" presId="urn:microsoft.com/office/officeart/2005/8/layout/radial2"/>
    <dgm:cxn modelId="{A50FDCFD-CE0E-4ED4-8C16-36EE529FCB6E}" type="presParOf" srcId="{3812DFB8-D5D3-4552-902F-29C8E70AE65D}" destId="{FA7D7FE8-C4CB-4614-9980-EFE00C52CDC2}" srcOrd="0" destOrd="0" presId="urn:microsoft.com/office/officeart/2005/8/layout/radial2"/>
    <dgm:cxn modelId="{17D47A75-1DB7-4383-B5D1-CED3BD15B5C5}" type="presParOf" srcId="{FA7D7FE8-C4CB-4614-9980-EFE00C52CDC2}" destId="{B92AF1FC-4A55-4D6E-89EA-416C7F348CB4}" srcOrd="0" destOrd="0" presId="urn:microsoft.com/office/officeart/2005/8/layout/radial2"/>
    <dgm:cxn modelId="{87C92054-4655-42B4-99F2-0D89ABF59B31}" type="presParOf" srcId="{FA7D7FE8-C4CB-4614-9980-EFE00C52CDC2}" destId="{520C4B26-CAD3-4398-B6B1-DD4997DD0F87}" srcOrd="1" destOrd="0" presId="urn:microsoft.com/office/officeart/2005/8/layout/radial2"/>
    <dgm:cxn modelId="{EF4D8000-9D7E-4B29-ABF3-624F71594E17}" type="presParOf" srcId="{3812DFB8-D5D3-4552-902F-29C8E70AE65D}" destId="{7F3FD0F9-03B4-405A-A5B2-12330EF3BD1F}" srcOrd="1" destOrd="0" presId="urn:microsoft.com/office/officeart/2005/8/layout/radial2"/>
    <dgm:cxn modelId="{B46574AA-7287-4383-8048-2DE4949FB967}" type="presParOf" srcId="{3812DFB8-D5D3-4552-902F-29C8E70AE65D}" destId="{D593E716-656E-4CD3-8EC2-E22DBDFF264D}" srcOrd="2" destOrd="0" presId="urn:microsoft.com/office/officeart/2005/8/layout/radial2"/>
    <dgm:cxn modelId="{AA2322BC-C88C-4956-96C3-7C4125E5E9E0}" type="presParOf" srcId="{D593E716-656E-4CD3-8EC2-E22DBDFF264D}" destId="{6283713D-2F39-4454-B98D-2ABC2C38CC8D}" srcOrd="0" destOrd="0" presId="urn:microsoft.com/office/officeart/2005/8/layout/radial2"/>
    <dgm:cxn modelId="{411B5B1C-8D34-481E-BFD5-919667D55A4A}" type="presParOf" srcId="{D593E716-656E-4CD3-8EC2-E22DBDFF264D}" destId="{71F2FF03-1BEC-4D8F-84DD-18118C5D5E14}" srcOrd="1" destOrd="0" presId="urn:microsoft.com/office/officeart/2005/8/layout/radial2"/>
    <dgm:cxn modelId="{44491C31-A20D-441E-9179-9F5521CD92C0}" type="presParOf" srcId="{3812DFB8-D5D3-4552-902F-29C8E70AE65D}" destId="{FB438B50-6776-4851-8301-9B64A6A7AE5A}" srcOrd="3" destOrd="0" presId="urn:microsoft.com/office/officeart/2005/8/layout/radial2"/>
    <dgm:cxn modelId="{972E22C9-DA4C-4AEF-BBDE-B909FBDDB2A2}" type="presParOf" srcId="{3812DFB8-D5D3-4552-902F-29C8E70AE65D}" destId="{0C4AED6B-9B15-4B33-BEDC-15473AC298E6}" srcOrd="4" destOrd="0" presId="urn:microsoft.com/office/officeart/2005/8/layout/radial2"/>
    <dgm:cxn modelId="{5E6DC542-BAAA-40A0-9A81-C9C214DCBD2D}" type="presParOf" srcId="{0C4AED6B-9B15-4B33-BEDC-15473AC298E6}" destId="{6272415B-48B1-4A0E-BBF9-315645825F65}" srcOrd="0" destOrd="0" presId="urn:microsoft.com/office/officeart/2005/8/layout/radial2"/>
    <dgm:cxn modelId="{BE1249A2-63D8-4E49-A0BC-1E7AD8B9F89E}" type="presParOf" srcId="{0C4AED6B-9B15-4B33-BEDC-15473AC298E6}" destId="{5038E0D1-C136-4AD7-8D02-6ED6F9880CB0}" srcOrd="1" destOrd="0" presId="urn:microsoft.com/office/officeart/2005/8/layout/radial2"/>
    <dgm:cxn modelId="{06734E3C-FBF8-406D-9BD3-2918035E2970}" type="presParOf" srcId="{3812DFB8-D5D3-4552-902F-29C8E70AE65D}" destId="{77CB3892-4490-463F-B304-3BF151715B00}" srcOrd="5" destOrd="0" presId="urn:microsoft.com/office/officeart/2005/8/layout/radial2"/>
    <dgm:cxn modelId="{439C64E6-5D49-47FD-9A4F-DBF308E56DC6}" type="presParOf" srcId="{3812DFB8-D5D3-4552-902F-29C8E70AE65D}" destId="{B35FD9C3-81FB-4263-A475-4803336A6FAB}" srcOrd="6" destOrd="0" presId="urn:microsoft.com/office/officeart/2005/8/layout/radial2"/>
    <dgm:cxn modelId="{56751722-5E41-4D5B-BD98-E31A330F9640}" type="presParOf" srcId="{B35FD9C3-81FB-4263-A475-4803336A6FAB}" destId="{CFC7685C-843C-488E-9523-6FD764DC97E5}" srcOrd="0" destOrd="0" presId="urn:microsoft.com/office/officeart/2005/8/layout/radial2"/>
    <dgm:cxn modelId="{09168269-FC70-4C7D-BFF8-6042B218EB9E}" type="presParOf" srcId="{B35FD9C3-81FB-4263-A475-4803336A6FAB}" destId="{D04FEBC6-9FD5-49FC-A1E7-E735D09DE5D1}" srcOrd="1" destOrd="0" presId="urn:microsoft.com/office/officeart/2005/8/layout/radial2"/>
    <dgm:cxn modelId="{183C0D77-4706-4FD4-B1D0-7B29FAE4E061}" type="presParOf" srcId="{3812DFB8-D5D3-4552-902F-29C8E70AE65D}" destId="{77831304-31AC-43C8-8852-3DC0E6B9800B}" srcOrd="7" destOrd="0" presId="urn:microsoft.com/office/officeart/2005/8/layout/radial2"/>
    <dgm:cxn modelId="{F040D914-0307-4394-A2C6-7AC20B41D543}" type="presParOf" srcId="{3812DFB8-D5D3-4552-902F-29C8E70AE65D}" destId="{45B16801-5550-444E-8BAD-5E2906EA908D}" srcOrd="8" destOrd="0" presId="urn:microsoft.com/office/officeart/2005/8/layout/radial2"/>
    <dgm:cxn modelId="{917C85F2-ED5F-459F-9D8E-6A7C462214A4}" type="presParOf" srcId="{45B16801-5550-444E-8BAD-5E2906EA908D}" destId="{EBF021E6-AEC4-4826-8588-D0A25B72DEF0}" srcOrd="0" destOrd="0" presId="urn:microsoft.com/office/officeart/2005/8/layout/radial2"/>
    <dgm:cxn modelId="{C7221E13-EF2C-49CE-89B6-2739D31A9380}" type="presParOf" srcId="{45B16801-5550-444E-8BAD-5E2906EA908D}" destId="{2486568B-8398-4F2A-AB86-EBFB712CCB1E}" srcOrd="1" destOrd="0" presId="urn:microsoft.com/office/officeart/2005/8/layout/radial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831304-31AC-43C8-8852-3DC0E6B9800B}">
      <dsp:nvSpPr>
        <dsp:cNvPr id="0" name=""/>
        <dsp:cNvSpPr/>
      </dsp:nvSpPr>
      <dsp:spPr>
        <a:xfrm rot="2063729">
          <a:off x="4656958" y="3779062"/>
          <a:ext cx="1343175" cy="32607"/>
        </a:xfrm>
        <a:custGeom>
          <a:avLst/>
          <a:gdLst/>
          <a:ahLst/>
          <a:cxnLst/>
          <a:rect l="0" t="0" r="0" b="0"/>
          <a:pathLst>
            <a:path>
              <a:moveTo>
                <a:pt x="0" y="16303"/>
              </a:moveTo>
              <a:lnTo>
                <a:pt x="1343175" y="16303"/>
              </a:lnTo>
            </a:path>
          </a:pathLst>
        </a:custGeom>
        <a:no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7CB3892-4490-463F-B304-3BF151715B00}">
      <dsp:nvSpPr>
        <dsp:cNvPr id="0" name=""/>
        <dsp:cNvSpPr/>
      </dsp:nvSpPr>
      <dsp:spPr>
        <a:xfrm rot="21419610">
          <a:off x="4772792" y="2798782"/>
          <a:ext cx="2307470" cy="32607"/>
        </a:xfrm>
        <a:custGeom>
          <a:avLst/>
          <a:gdLst/>
          <a:ahLst/>
          <a:cxnLst/>
          <a:rect l="0" t="0" r="0" b="0"/>
          <a:pathLst>
            <a:path>
              <a:moveTo>
                <a:pt x="0" y="16303"/>
              </a:moveTo>
              <a:lnTo>
                <a:pt x="2307470" y="16303"/>
              </a:lnTo>
            </a:path>
          </a:pathLst>
        </a:custGeom>
        <a:no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FB438B50-6776-4851-8301-9B64A6A7AE5A}">
      <dsp:nvSpPr>
        <dsp:cNvPr id="0" name=""/>
        <dsp:cNvSpPr/>
      </dsp:nvSpPr>
      <dsp:spPr>
        <a:xfrm rot="19629248">
          <a:off x="4587828" y="1791598"/>
          <a:ext cx="2333843" cy="32607"/>
        </a:xfrm>
        <a:custGeom>
          <a:avLst/>
          <a:gdLst/>
          <a:ahLst/>
          <a:cxnLst/>
          <a:rect l="0" t="0" r="0" b="0"/>
          <a:pathLst>
            <a:path>
              <a:moveTo>
                <a:pt x="0" y="16303"/>
              </a:moveTo>
              <a:lnTo>
                <a:pt x="2333843" y="16303"/>
              </a:lnTo>
            </a:path>
          </a:pathLst>
        </a:custGeom>
        <a:no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7F3FD0F9-03B4-405A-A5B2-12330EF3BD1F}">
      <dsp:nvSpPr>
        <dsp:cNvPr id="0" name=""/>
        <dsp:cNvSpPr/>
      </dsp:nvSpPr>
      <dsp:spPr>
        <a:xfrm rot="12755758">
          <a:off x="1859499" y="2005465"/>
          <a:ext cx="1572515" cy="32607"/>
        </a:xfrm>
        <a:custGeom>
          <a:avLst/>
          <a:gdLst/>
          <a:ahLst/>
          <a:cxnLst/>
          <a:rect l="0" t="0" r="0" b="0"/>
          <a:pathLst>
            <a:path>
              <a:moveTo>
                <a:pt x="0" y="16303"/>
              </a:moveTo>
              <a:lnTo>
                <a:pt x="1572515" y="16303"/>
              </a:lnTo>
            </a:path>
          </a:pathLst>
        </a:custGeom>
        <a:noFill/>
        <a:ln w="1270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520C4B26-CAD3-4398-B6B1-DD4997DD0F87}">
      <dsp:nvSpPr>
        <dsp:cNvPr id="0" name=""/>
        <dsp:cNvSpPr/>
      </dsp:nvSpPr>
      <dsp:spPr>
        <a:xfrm>
          <a:off x="2617409" y="2038922"/>
          <a:ext cx="3276411" cy="209458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7000" r="-7000"/>
          </a:stretch>
        </a:blipFill>
        <a:ln>
          <a:solidFill>
            <a:schemeClr val="accent1"/>
          </a:solid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283713D-2F39-4454-B98D-2ABC2C38CC8D}">
      <dsp:nvSpPr>
        <dsp:cNvPr id="0" name=""/>
        <dsp:cNvSpPr/>
      </dsp:nvSpPr>
      <dsp:spPr>
        <a:xfrm>
          <a:off x="23345" y="301759"/>
          <a:ext cx="2269527" cy="1537533"/>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rtl="1">
            <a:lnSpc>
              <a:spcPct val="90000"/>
            </a:lnSpc>
            <a:spcBef>
              <a:spcPct val="0"/>
            </a:spcBef>
            <a:spcAft>
              <a:spcPct val="35000"/>
            </a:spcAft>
            <a:buNone/>
          </a:pPr>
          <a:r>
            <a:rPr lang="ar-EG" sz="1900" kern="1200" dirty="0">
              <a:latin typeface="Alexandria" pitchFamily="2" charset="-78"/>
              <a:cs typeface="Alexandria" pitchFamily="2" charset="-78"/>
            </a:rPr>
            <a:t>تطبيقات مختلفة لإطار المسؤولية الاجتماعية</a:t>
          </a:r>
        </a:p>
      </dsp:txBody>
      <dsp:txXfrm>
        <a:off x="355710" y="526925"/>
        <a:ext cx="1604797" cy="1087201"/>
      </dsp:txXfrm>
    </dsp:sp>
    <dsp:sp modelId="{71F2FF03-1BEC-4D8F-84DD-18118C5D5E14}">
      <dsp:nvSpPr>
        <dsp:cNvPr id="0" name=""/>
        <dsp:cNvSpPr/>
      </dsp:nvSpPr>
      <dsp:spPr>
        <a:xfrm>
          <a:off x="1152576" y="301759"/>
          <a:ext cx="3404291" cy="153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المواطنة المؤسسية</a:t>
          </a:r>
        </a:p>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الاستدامة</a:t>
          </a:r>
        </a:p>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الاتصال المجتمعي</a:t>
          </a:r>
        </a:p>
      </dsp:txBody>
      <dsp:txXfrm>
        <a:off x="1152576" y="301759"/>
        <a:ext cx="3404291" cy="1537533"/>
      </dsp:txXfrm>
    </dsp:sp>
    <dsp:sp modelId="{6272415B-48B1-4A0E-BBF9-315645825F65}">
      <dsp:nvSpPr>
        <dsp:cNvPr id="0" name=""/>
        <dsp:cNvSpPr/>
      </dsp:nvSpPr>
      <dsp:spPr>
        <a:xfrm>
          <a:off x="6491040" y="0"/>
          <a:ext cx="1939769" cy="141282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1">
            <a:lnSpc>
              <a:spcPct val="90000"/>
            </a:lnSpc>
            <a:spcBef>
              <a:spcPct val="0"/>
            </a:spcBef>
            <a:spcAft>
              <a:spcPct val="35000"/>
            </a:spcAft>
            <a:buNone/>
          </a:pPr>
          <a:r>
            <a:rPr lang="ar-EG" sz="1600" kern="1200" dirty="0">
              <a:latin typeface="Alexandria" pitchFamily="2" charset="-78"/>
              <a:cs typeface="Alexandria" pitchFamily="2" charset="-78"/>
            </a:rPr>
            <a:t>مبادئ تحكم طريقة تنفيذها</a:t>
          </a:r>
        </a:p>
      </dsp:txBody>
      <dsp:txXfrm>
        <a:off x="6775113" y="206904"/>
        <a:ext cx="1371623" cy="999018"/>
      </dsp:txXfrm>
    </dsp:sp>
    <dsp:sp modelId="{5038E0D1-C136-4AD7-8D02-6ED6F9880CB0}">
      <dsp:nvSpPr>
        <dsp:cNvPr id="0" name=""/>
        <dsp:cNvSpPr/>
      </dsp:nvSpPr>
      <dsp:spPr>
        <a:xfrm>
          <a:off x="7702711" y="0"/>
          <a:ext cx="2909653" cy="14128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الشفافية </a:t>
          </a:r>
        </a:p>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المساءلة</a:t>
          </a:r>
        </a:p>
      </dsp:txBody>
      <dsp:txXfrm>
        <a:off x="7702711" y="0"/>
        <a:ext cx="2909653" cy="1412826"/>
      </dsp:txXfrm>
    </dsp:sp>
    <dsp:sp modelId="{CFC7685C-843C-488E-9523-6FD764DC97E5}">
      <dsp:nvSpPr>
        <dsp:cNvPr id="0" name=""/>
        <dsp:cNvSpPr/>
      </dsp:nvSpPr>
      <dsp:spPr>
        <a:xfrm>
          <a:off x="7076184" y="1966217"/>
          <a:ext cx="1988267" cy="147254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1">
            <a:lnSpc>
              <a:spcPct val="90000"/>
            </a:lnSpc>
            <a:spcBef>
              <a:spcPct val="0"/>
            </a:spcBef>
            <a:spcAft>
              <a:spcPct val="35000"/>
            </a:spcAft>
            <a:buNone/>
          </a:pPr>
          <a:r>
            <a:rPr lang="ar-EG" sz="1600" kern="1200" dirty="0">
              <a:latin typeface="Alexandria" pitchFamily="2" charset="-78"/>
              <a:cs typeface="Alexandria" pitchFamily="2" charset="-78"/>
            </a:rPr>
            <a:t>الهدف</a:t>
          </a:r>
        </a:p>
      </dsp:txBody>
      <dsp:txXfrm>
        <a:off x="7367359" y="2181866"/>
        <a:ext cx="1405917" cy="1041248"/>
      </dsp:txXfrm>
    </dsp:sp>
    <dsp:sp modelId="{D04FEBC6-9FD5-49FC-A1E7-E735D09DE5D1}">
      <dsp:nvSpPr>
        <dsp:cNvPr id="0" name=""/>
        <dsp:cNvSpPr/>
      </dsp:nvSpPr>
      <dsp:spPr>
        <a:xfrm>
          <a:off x="8275731" y="1966217"/>
          <a:ext cx="2982400" cy="1472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أصحاب المصلحة</a:t>
          </a:r>
        </a:p>
      </dsp:txBody>
      <dsp:txXfrm>
        <a:off x="8275731" y="1966217"/>
        <a:ext cx="2982400" cy="1472546"/>
      </dsp:txXfrm>
    </dsp:sp>
    <dsp:sp modelId="{EBF021E6-AEC4-4826-8588-D0A25B72DEF0}">
      <dsp:nvSpPr>
        <dsp:cNvPr id="0" name=""/>
        <dsp:cNvSpPr/>
      </dsp:nvSpPr>
      <dsp:spPr>
        <a:xfrm>
          <a:off x="5445280" y="4037711"/>
          <a:ext cx="2316882" cy="1261274"/>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1">
            <a:lnSpc>
              <a:spcPct val="90000"/>
            </a:lnSpc>
            <a:spcBef>
              <a:spcPct val="0"/>
            </a:spcBef>
            <a:spcAft>
              <a:spcPct val="35000"/>
            </a:spcAft>
            <a:buNone/>
          </a:pPr>
          <a:r>
            <a:rPr lang="ar-EG" sz="1800" kern="1200" dirty="0">
              <a:latin typeface="Alexandria" pitchFamily="2" charset="-78"/>
              <a:cs typeface="Alexandria" pitchFamily="2" charset="-78"/>
            </a:rPr>
            <a:t>النتيجة التي تحصدها الشركة من التزامها</a:t>
          </a:r>
        </a:p>
      </dsp:txBody>
      <dsp:txXfrm>
        <a:off x="5784580" y="4222420"/>
        <a:ext cx="1638282" cy="891856"/>
      </dsp:txXfrm>
    </dsp:sp>
    <dsp:sp modelId="{2486568B-8398-4F2A-AB86-EBFB712CCB1E}">
      <dsp:nvSpPr>
        <dsp:cNvPr id="0" name=""/>
        <dsp:cNvSpPr/>
      </dsp:nvSpPr>
      <dsp:spPr>
        <a:xfrm>
          <a:off x="6562672" y="4037711"/>
          <a:ext cx="3475323" cy="126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171450" lvl="1" indent="-171450" algn="r" defTabSz="800100" rtl="1">
            <a:lnSpc>
              <a:spcPct val="90000"/>
            </a:lnSpc>
            <a:spcBef>
              <a:spcPct val="0"/>
            </a:spcBef>
            <a:spcAft>
              <a:spcPct val="15000"/>
            </a:spcAft>
            <a:buChar char="•"/>
          </a:pPr>
          <a:r>
            <a:rPr lang="ar-EG" sz="1800" kern="1200" dirty="0">
              <a:latin typeface="Alexandria" pitchFamily="2" charset="-78"/>
              <a:cs typeface="Alexandria" pitchFamily="2" charset="-78"/>
            </a:rPr>
            <a:t>السمعة المؤسسية</a:t>
          </a:r>
        </a:p>
      </dsp:txBody>
      <dsp:txXfrm>
        <a:off x="6562672" y="4037711"/>
        <a:ext cx="3475323" cy="1261274"/>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B3525-F9A7-4194-689B-A83E5F52AD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5FC84-1731-CDDA-751D-EC722614BF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B499B7-8D38-76DE-A56A-3DA0AAE46A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54C26C-ACA9-DB00-5F13-551BC2638C0B}"/>
              </a:ext>
            </a:extLst>
          </p:cNvPr>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20111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transition spd="slow" advTm="49796">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373285249"/>
      </p:ext>
    </p:extLst>
  </p:cSld>
  <p:clrMapOvr>
    <a:masterClrMapping/>
  </p:clrMapOvr>
  <p:transition spd="slow" advTm="49796">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412079168"/>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703716947"/>
      </p:ext>
    </p:extLst>
  </p:cSld>
  <p:clrMapOvr>
    <a:masterClrMapping/>
  </p:clrMapOvr>
  <p:transition spd="slow" advTm="4979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7/30/2025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slow" advTm="49796">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image" Target="../media/image7.svg"/><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1.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j6DHRFuCEwA?si=TWNT9aJfAgAV2fDK"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hyperlink" Target="https://www.youtube.com/watch?v=IwBbr0SP3I8"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j3quyiVR7I4?si=GuMrBYMqtMEOPwQJ" TargetMode="External"/><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34.jpg"/></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14.xml"/><Relationship Id="rId5" Type="http://schemas.openxmlformats.org/officeDocument/2006/relationships/image" Target="../media/image38.png"/><Relationship Id="rId4" Type="http://schemas.openxmlformats.org/officeDocument/2006/relationships/image" Target="../media/image3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B2EBE-96D7-A72E-A0BA-5415B43D1068}"/>
            </a:ext>
          </a:extLst>
        </p:cNvPr>
        <p:cNvGrpSpPr/>
        <p:nvPr/>
      </p:nvGrpSpPr>
      <p:grpSpPr>
        <a:xfrm>
          <a:off x="0" y="0"/>
          <a:ext cx="0" cy="0"/>
          <a:chOff x="0" y="0"/>
          <a:chExt cx="0" cy="0"/>
        </a:xfrm>
      </p:grpSpPr>
      <p:sp>
        <p:nvSpPr>
          <p:cNvPr id="18" name="Oval 17">
            <a:extLst>
              <a:ext uri="{FF2B5EF4-FFF2-40B4-BE49-F238E27FC236}">
                <a16:creationId xmlns:a16="http://schemas.microsoft.com/office/drawing/2014/main" id="{286239C7-7885-145A-4C6E-93FFD0814CF7}"/>
              </a:ext>
            </a:extLst>
          </p:cNvPr>
          <p:cNvSpPr/>
          <p:nvPr/>
        </p:nvSpPr>
        <p:spPr>
          <a:xfrm>
            <a:off x="-1582014" y="-404813"/>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6A02B930-2568-D439-AC86-3CC3A2B271DF}"/>
              </a:ext>
            </a:extLst>
          </p:cNvPr>
          <p:cNvSpPr txBox="1"/>
          <p:nvPr/>
        </p:nvSpPr>
        <p:spPr>
          <a:xfrm>
            <a:off x="6679145" y="4089672"/>
            <a:ext cx="5116400" cy="461665"/>
          </a:xfrm>
          <a:prstGeom prst="rect">
            <a:avLst/>
          </a:prstGeom>
          <a:noFill/>
        </p:spPr>
        <p:txBody>
          <a:bodyPr wrap="square" rtlCol="0">
            <a:spAutoFit/>
          </a:bodyPr>
          <a:lstStyle/>
          <a:p>
            <a:pPr algn="ctr"/>
            <a:r>
              <a:rPr lang="en-US" sz="2400" b="1" dirty="0">
                <a:latin typeface="Alexandria" pitchFamily="2" charset="-78"/>
                <a:cs typeface="Alexandria" pitchFamily="2" charset="-78"/>
              </a:rPr>
              <a:t>Prepared by Dr. Rehab Elshafie</a:t>
            </a:r>
          </a:p>
        </p:txBody>
      </p:sp>
      <p:sp>
        <p:nvSpPr>
          <p:cNvPr id="31" name="TextBox 30">
            <a:extLst>
              <a:ext uri="{FF2B5EF4-FFF2-40B4-BE49-F238E27FC236}">
                <a16:creationId xmlns:a16="http://schemas.microsoft.com/office/drawing/2014/main" id="{F43EFCC4-5346-CE25-60AF-A4555CEF54CB}"/>
              </a:ext>
            </a:extLst>
          </p:cNvPr>
          <p:cNvSpPr txBox="1"/>
          <p:nvPr/>
        </p:nvSpPr>
        <p:spPr>
          <a:xfrm>
            <a:off x="7074519" y="1955760"/>
            <a:ext cx="4248279" cy="523220"/>
          </a:xfrm>
          <a:prstGeom prst="rect">
            <a:avLst/>
          </a:prstGeom>
          <a:noFill/>
        </p:spPr>
        <p:txBody>
          <a:bodyPr wrap="none" rtlCol="0">
            <a:spAutoFit/>
          </a:bodyPr>
          <a:lstStyle/>
          <a:p>
            <a:r>
              <a:rPr lang="ar-EG" sz="2800" b="1" dirty="0">
                <a:ln>
                  <a:solidFill>
                    <a:srgbClr val="002060"/>
                  </a:solidFill>
                </a:ln>
                <a:solidFill>
                  <a:srgbClr val="00B0F0"/>
                </a:solidFill>
                <a:latin typeface="Alexandria" pitchFamily="2" charset="-78"/>
                <a:cs typeface="Alexandria" pitchFamily="2" charset="-78"/>
              </a:rPr>
              <a:t>حملات العلاقات العامة</a:t>
            </a:r>
            <a:endParaRPr lang="en-US" sz="2800" b="1" dirty="0">
              <a:ln>
                <a:solidFill>
                  <a:srgbClr val="002060"/>
                </a:solidFill>
              </a:ln>
              <a:solidFill>
                <a:srgbClr val="00B0F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C27E2DC0-01EE-F3B8-3AB6-FE6F8E62FE58}"/>
              </a:ext>
            </a:extLst>
          </p:cNvPr>
          <p:cNvSpPr/>
          <p:nvPr/>
        </p:nvSpPr>
        <p:spPr>
          <a:xfrm>
            <a:off x="7440354" y="52764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8</a:t>
            </a:r>
          </a:p>
        </p:txBody>
      </p:sp>
      <p:sp>
        <p:nvSpPr>
          <p:cNvPr id="46" name="TextBox 45">
            <a:extLst>
              <a:ext uri="{FF2B5EF4-FFF2-40B4-BE49-F238E27FC236}">
                <a16:creationId xmlns:a16="http://schemas.microsoft.com/office/drawing/2014/main" id="{844644A2-964E-8E15-E2D1-D186C31CD231}"/>
              </a:ext>
            </a:extLst>
          </p:cNvPr>
          <p:cNvSpPr txBox="1"/>
          <p:nvPr/>
        </p:nvSpPr>
        <p:spPr>
          <a:xfrm>
            <a:off x="8678323" y="3100017"/>
            <a:ext cx="1143262" cy="400110"/>
          </a:xfrm>
          <a:prstGeom prst="rect">
            <a:avLst/>
          </a:prstGeom>
          <a:noFill/>
        </p:spPr>
        <p:txBody>
          <a:bodyPr wrap="none" rtlCol="0">
            <a:spAutoFit/>
          </a:bodyPr>
          <a:lstStyle/>
          <a:p>
            <a:r>
              <a:rPr lang="en-US" sz="2000" dirty="0">
                <a:latin typeface="Alexandria" pitchFamily="2" charset="-78"/>
                <a:cs typeface="Alexandria" pitchFamily="2" charset="-78"/>
              </a:rPr>
              <a:t>PRL622</a:t>
            </a:r>
          </a:p>
        </p:txBody>
      </p:sp>
      <p:sp>
        <p:nvSpPr>
          <p:cNvPr id="14" name="Oval 13">
            <a:extLst>
              <a:ext uri="{FF2B5EF4-FFF2-40B4-BE49-F238E27FC236}">
                <a16:creationId xmlns:a16="http://schemas.microsoft.com/office/drawing/2014/main" id="{7861F554-574F-947A-8DF3-93DB35C1F7BE}"/>
              </a:ext>
            </a:extLst>
          </p:cNvPr>
          <p:cNvSpPr/>
          <p:nvPr/>
        </p:nvSpPr>
        <p:spPr>
          <a:xfrm>
            <a:off x="-1314450" y="-27622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E2DA3503-5C8C-95A9-C4AB-BB5D8B2E67F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0"/>
            <a:ext cx="2954655" cy="1379622"/>
          </a:xfrm>
          <a:prstGeom prst="rect">
            <a:avLst/>
          </a:prstGeom>
        </p:spPr>
      </p:pic>
      <p:sp>
        <p:nvSpPr>
          <p:cNvPr id="2" name="TextBox 1">
            <a:extLst>
              <a:ext uri="{FF2B5EF4-FFF2-40B4-BE49-F238E27FC236}">
                <a16:creationId xmlns:a16="http://schemas.microsoft.com/office/drawing/2014/main" id="{A9027B3E-5D42-4F34-E91E-3FE6B054BC8E}"/>
              </a:ext>
            </a:extLst>
          </p:cNvPr>
          <p:cNvSpPr txBox="1"/>
          <p:nvPr/>
        </p:nvSpPr>
        <p:spPr>
          <a:xfrm>
            <a:off x="6467907" y="2576797"/>
            <a:ext cx="5346335" cy="523220"/>
          </a:xfrm>
          <a:prstGeom prst="rect">
            <a:avLst/>
          </a:prstGeom>
          <a:noFill/>
        </p:spPr>
        <p:txBody>
          <a:bodyPr wrap="none" rtlCol="0">
            <a:spAutoFit/>
          </a:bodyPr>
          <a:lstStyle/>
          <a:p>
            <a:r>
              <a:rPr lang="en-US" sz="2800" b="1" dirty="0">
                <a:solidFill>
                  <a:schemeClr val="accent1">
                    <a:lumMod val="75000"/>
                  </a:schemeClr>
                </a:solidFill>
                <a:latin typeface="Alexandria" pitchFamily="2" charset="-78"/>
                <a:cs typeface="Alexandria" pitchFamily="2" charset="-78"/>
              </a:rPr>
              <a:t>Public Relations Campaigns</a:t>
            </a:r>
          </a:p>
        </p:txBody>
      </p:sp>
    </p:spTree>
    <p:extLst>
      <p:ext uri="{BB962C8B-B14F-4D97-AF65-F5344CB8AC3E}">
        <p14:creationId xmlns:p14="http://schemas.microsoft.com/office/powerpoint/2010/main" val="3012428116"/>
      </p:ext>
    </p:extLst>
  </p:cSld>
  <p:clrMapOvr>
    <a:masterClrMapping/>
  </p:clrMapOvr>
  <p:transition spd="slow" advTm="72410">
    <p:wipe/>
  </p:transition>
  <p:extLst>
    <p:ext uri="{E180D4A7-C9FB-4DFB-919C-405C955672EB}">
      <p14:showEvtLst xmlns:p14="http://schemas.microsoft.com/office/powerpoint/2010/main">
        <p14:playEvt time="59" objId="3"/>
        <p14:stopEvt time="69867"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62F29E-DCC6-FAB1-3E8E-827BEA62851E}"/>
              </a:ext>
            </a:extLst>
          </p:cNvPr>
          <p:cNvSpPr>
            <a:spLocks noGrp="1"/>
          </p:cNvSpPr>
          <p:nvPr>
            <p:ph type="pic" sz="quarter" idx="10"/>
          </p:nvPr>
        </p:nvSpPr>
        <p:spPr/>
      </p:sp>
      <p:pic>
        <p:nvPicPr>
          <p:cNvPr id="3" name="Picture Placeholder 17">
            <a:extLst>
              <a:ext uri="{FF2B5EF4-FFF2-40B4-BE49-F238E27FC236}">
                <a16:creationId xmlns:a16="http://schemas.microsoft.com/office/drawing/2014/main" id="{5C95FC98-F08A-3452-DA24-8A306C82A041}"/>
              </a:ext>
            </a:extLst>
          </p:cNvPr>
          <p:cNvPicPr>
            <a:picLocks noChangeAspect="1"/>
          </p:cNvPicPr>
          <p:nvPr/>
        </p:nvPicPr>
        <p:blipFill>
          <a:blip r:embed="rId2"/>
          <a:srcRect t="26805" b="26805"/>
          <a:stretch>
            <a:fillRect/>
          </a:stretch>
        </p:blipFill>
        <p:spPr>
          <a:xfrm>
            <a:off x="1268436"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a:ln w="38100">
            <a:solidFill>
              <a:srgbClr val="002060"/>
            </a:solidFill>
          </a:ln>
        </p:spPr>
      </p:pic>
      <p:pic>
        <p:nvPicPr>
          <p:cNvPr id="4" name="Picture Placeholder 17">
            <a:extLst>
              <a:ext uri="{FF2B5EF4-FFF2-40B4-BE49-F238E27FC236}">
                <a16:creationId xmlns:a16="http://schemas.microsoft.com/office/drawing/2014/main" id="{26B93EC4-EE87-1DC1-6CE1-EF95FC8E90D9}"/>
              </a:ext>
            </a:extLst>
          </p:cNvPr>
          <p:cNvPicPr>
            <a:picLocks noChangeAspect="1"/>
          </p:cNvPicPr>
          <p:nvPr/>
        </p:nvPicPr>
        <p:blipFill>
          <a:blip r:embed="rId2"/>
          <a:srcRect t="26805" b="26805"/>
          <a:stretch>
            <a:fillRect/>
          </a:stretch>
        </p:blipFill>
        <p:spPr>
          <a:xfrm>
            <a:off x="1293077"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a:ln w="38100">
            <a:solidFill>
              <a:srgbClr val="002060"/>
            </a:solidFill>
          </a:ln>
        </p:spPr>
      </p:pic>
      <p:sp>
        <p:nvSpPr>
          <p:cNvPr id="5" name="Rectangle 4">
            <a:extLst>
              <a:ext uri="{FF2B5EF4-FFF2-40B4-BE49-F238E27FC236}">
                <a16:creationId xmlns:a16="http://schemas.microsoft.com/office/drawing/2014/main" id="{ED63F54C-AF76-2807-A383-BF9B63B8AE4C}"/>
              </a:ext>
            </a:extLst>
          </p:cNvPr>
          <p:cNvSpPr/>
          <p:nvPr/>
        </p:nvSpPr>
        <p:spPr>
          <a:xfrm flipV="1">
            <a:off x="3145344" y="377546"/>
            <a:ext cx="8591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377D5EC6-C888-E9E6-EED6-9AFAD839D6B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47" y="-193498"/>
            <a:ext cx="3250440" cy="1517733"/>
          </a:xfrm>
          <a:prstGeom prst="rect">
            <a:avLst/>
          </a:prstGeom>
        </p:spPr>
      </p:pic>
      <p:sp>
        <p:nvSpPr>
          <p:cNvPr id="7" name="Rectangle 6">
            <a:extLst>
              <a:ext uri="{FF2B5EF4-FFF2-40B4-BE49-F238E27FC236}">
                <a16:creationId xmlns:a16="http://schemas.microsoft.com/office/drawing/2014/main" id="{CA1C2D8D-FC04-058E-3CF7-1011849F2B58}"/>
              </a:ext>
            </a:extLst>
          </p:cNvPr>
          <p:cNvSpPr/>
          <p:nvPr/>
        </p:nvSpPr>
        <p:spPr>
          <a:xfrm>
            <a:off x="6096000" y="1312421"/>
            <a:ext cx="4747323" cy="731354"/>
          </a:xfrm>
          <a:prstGeom prst="rect">
            <a:avLst/>
          </a:prstGeom>
          <a:noFill/>
        </p:spPr>
        <p:txBody>
          <a:bodyPr wrap="square">
            <a:spAutoFit/>
          </a:bodyPr>
          <a:lstStyle/>
          <a:p>
            <a:pPr algn="ctr" rtl="1"/>
            <a:r>
              <a:rPr lang="ar-EG" sz="2400" b="1" dirty="0">
                <a:solidFill>
                  <a:srgbClr val="0070C0"/>
                </a:solidFill>
                <a:latin typeface="Alexandria" pitchFamily="2" charset="-78"/>
                <a:cs typeface="Alexandria" pitchFamily="2" charset="-78"/>
              </a:rPr>
              <a:t>المحاضرة الثامنة</a:t>
            </a:r>
            <a:endParaRPr lang="en-US" sz="2400" b="1" dirty="0">
              <a:solidFill>
                <a:srgbClr val="0070C0"/>
              </a:solidFill>
              <a:latin typeface="Alexandria" pitchFamily="2" charset="-78"/>
              <a:cs typeface="Alexandria" pitchFamily="2" charset="-78"/>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193C0734-77AD-BD8C-D511-1AB9700178C9}"/>
              </a:ext>
            </a:extLst>
          </p:cNvPr>
          <p:cNvSpPr/>
          <p:nvPr/>
        </p:nvSpPr>
        <p:spPr>
          <a:xfrm>
            <a:off x="821768" y="5182343"/>
            <a:ext cx="5686425" cy="830997"/>
          </a:xfrm>
          <a:prstGeom prst="rect">
            <a:avLst/>
          </a:prstGeom>
          <a:noFill/>
        </p:spPr>
        <p:txBody>
          <a:bodyPr wrap="square">
            <a:spAutoFit/>
          </a:bodyPr>
          <a:lstStyle/>
          <a:p>
            <a:pPr algn="ctr" rtl="1"/>
            <a:r>
              <a:rPr lang="ar-EG" sz="2400" b="1" dirty="0">
                <a:solidFill>
                  <a:srgbClr val="002060"/>
                </a:solidFill>
                <a:latin typeface="Alexandria" pitchFamily="2" charset="-78"/>
                <a:cs typeface="Alexandria" pitchFamily="2" charset="-78"/>
              </a:rPr>
              <a:t>العلاقات العامة والمسؤولية الاجتماعية</a:t>
            </a:r>
            <a:endParaRPr lang="en-US" sz="1600" dirty="0">
              <a:latin typeface="Times New Roman" panose="02020603050405020304" pitchFamily="18" charset="0"/>
              <a:cs typeface="Times New Roman" panose="02020603050405020304" pitchFamily="18" charset="0"/>
            </a:endParaRPr>
          </a:p>
        </p:txBody>
      </p:sp>
      <p:grpSp>
        <p:nvGrpSpPr>
          <p:cNvPr id="9" name="Group 8">
            <a:extLst>
              <a:ext uri="{FF2B5EF4-FFF2-40B4-BE49-F238E27FC236}">
                <a16:creationId xmlns:a16="http://schemas.microsoft.com/office/drawing/2014/main" id="{3CA05FA2-0BAC-7023-7E1F-AA91EC0C53C8}"/>
              </a:ext>
            </a:extLst>
          </p:cNvPr>
          <p:cNvGrpSpPr/>
          <p:nvPr/>
        </p:nvGrpSpPr>
        <p:grpSpPr>
          <a:xfrm>
            <a:off x="10505843" y="1429189"/>
            <a:ext cx="1116793" cy="962568"/>
            <a:chOff x="9878387" y="959393"/>
            <a:chExt cx="1116793" cy="962568"/>
          </a:xfrm>
          <a:solidFill>
            <a:srgbClr val="A4D6F1"/>
          </a:solidFill>
        </p:grpSpPr>
        <p:sp>
          <p:nvSpPr>
            <p:cNvPr id="10" name="Rectangle 9">
              <a:extLst>
                <a:ext uri="{FF2B5EF4-FFF2-40B4-BE49-F238E27FC236}">
                  <a16:creationId xmlns:a16="http://schemas.microsoft.com/office/drawing/2014/main" id="{AB543436-6AE5-A809-DC64-E22E0BEE1EC7}"/>
                </a:ext>
              </a:extLst>
            </p:cNvPr>
            <p:cNvSpPr/>
            <p:nvPr/>
          </p:nvSpPr>
          <p:spPr>
            <a:xfrm>
              <a:off x="9878387" y="959393"/>
              <a:ext cx="1116793" cy="962568"/>
            </a:xfrm>
            <a:prstGeom prst="rect">
              <a:avLst/>
            </a:prstGeom>
            <a:grp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11" name="TextBox 10">
              <a:extLst>
                <a:ext uri="{FF2B5EF4-FFF2-40B4-BE49-F238E27FC236}">
                  <a16:creationId xmlns:a16="http://schemas.microsoft.com/office/drawing/2014/main" id="{0C0EEAA2-7BE8-FB04-85C9-223E7CE04E4F}"/>
                </a:ext>
              </a:extLst>
            </p:cNvPr>
            <p:cNvSpPr txBox="1"/>
            <p:nvPr/>
          </p:nvSpPr>
          <p:spPr>
            <a:xfrm>
              <a:off x="9965475" y="1025179"/>
              <a:ext cx="942618" cy="830997"/>
            </a:xfrm>
            <a:prstGeom prst="rect">
              <a:avLst/>
            </a:prstGeom>
            <a:grpFill/>
          </p:spPr>
          <p:txBody>
            <a:bodyPr wrap="square" rtlCol="0">
              <a:spAutoFit/>
            </a:bodyPr>
            <a:lstStyle/>
            <a:p>
              <a:pPr algn="ctr"/>
              <a:r>
                <a:rPr lang="en-US" sz="4800" b="1" dirty="0">
                  <a:solidFill>
                    <a:srgbClr val="002060"/>
                  </a:solidFill>
                  <a:latin typeface="Times New Roman" panose="02020603050405020304" pitchFamily="18" charset="0"/>
                  <a:cs typeface="Times New Roman" panose="02020603050405020304" pitchFamily="18" charset="0"/>
                </a:rPr>
                <a:t>8</a:t>
              </a:r>
              <a:endParaRPr lang="en-US" sz="1400" b="1" dirty="0">
                <a:solidFill>
                  <a:srgbClr val="002060"/>
                </a:solidFill>
                <a:latin typeface="Times New Roman" panose="02020603050405020304" pitchFamily="18" charset="0"/>
                <a:cs typeface="Times New Roman" panose="02020603050405020304" pitchFamily="18" charset="0"/>
              </a:endParaRPr>
            </a:p>
          </p:txBody>
        </p:sp>
      </p:grpSp>
      <p:sp>
        <p:nvSpPr>
          <p:cNvPr id="12" name="TextBox 11">
            <a:extLst>
              <a:ext uri="{FF2B5EF4-FFF2-40B4-BE49-F238E27FC236}">
                <a16:creationId xmlns:a16="http://schemas.microsoft.com/office/drawing/2014/main" id="{CE16350B-99C7-2914-D36D-6481993486E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1147564300"/>
      </p:ext>
    </p:extLst>
  </p:cSld>
  <p:clrMapOvr>
    <a:masterClrMapping/>
  </p:clrMapOvr>
  <p:transition spd="slow" advTm="14955">
    <p:wipe/>
  </p:transition>
  <p:extLst>
    <p:ext uri="{E180D4A7-C9FB-4DFB-919C-405C955672EB}">
      <p14:showEvtLst xmlns:p14="http://schemas.microsoft.com/office/powerpoint/2010/main">
        <p14:playEvt time="519" objId="13"/>
        <p14:stopEvt time="9687" objId="13"/>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06C6081-1EBC-484C-8576-FE8597A3C129}"/>
              </a:ext>
            </a:extLst>
          </p:cNvPr>
          <p:cNvSpPr/>
          <p:nvPr/>
        </p:nvSpPr>
        <p:spPr>
          <a:xfrm>
            <a:off x="5842560" y="1013002"/>
            <a:ext cx="4173327" cy="5556738"/>
          </a:xfrm>
          <a:prstGeom prst="roundRect">
            <a:avLst>
              <a:gd name="adj" fmla="val 1835"/>
            </a:avLst>
          </a:prstGeom>
          <a:solidFill>
            <a:srgbClr val="00B0F0"/>
          </a:solidFill>
          <a:ln>
            <a:noFill/>
          </a:ln>
          <a:scene3d>
            <a:camera prst="perspectiveLeft"/>
            <a:lightRig rig="fla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7">
            <a:extLst>
              <a:ext uri="{FF2B5EF4-FFF2-40B4-BE49-F238E27FC236}">
                <a16:creationId xmlns:a16="http://schemas.microsoft.com/office/drawing/2014/main" id="{94D19A6A-E772-41FF-81FB-A3FCFC7567CC}"/>
              </a:ext>
            </a:extLst>
          </p:cNvPr>
          <p:cNvSpPr/>
          <p:nvPr/>
        </p:nvSpPr>
        <p:spPr>
          <a:xfrm>
            <a:off x="1720454" y="1012862"/>
            <a:ext cx="4577095" cy="5556738"/>
          </a:xfrm>
          <a:prstGeom prst="roundRect">
            <a:avLst>
              <a:gd name="adj" fmla="val 1835"/>
            </a:avLst>
          </a:prstGeom>
          <a:solidFill>
            <a:srgbClr val="00B0F0"/>
          </a:solidFill>
          <a:ln>
            <a:noFill/>
          </a:ln>
          <a:scene3d>
            <a:camera prst="perspectiveRight"/>
            <a:lightRig rig="twoPt" dir="t"/>
          </a:scene3d>
          <a:sp3d extrusionH="146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81A9ECD-146F-4291-9A13-56E2C49ABF89}"/>
              </a:ext>
            </a:extLst>
          </p:cNvPr>
          <p:cNvSpPr/>
          <p:nvPr/>
        </p:nvSpPr>
        <p:spPr>
          <a:xfrm>
            <a:off x="2179384" y="1149760"/>
            <a:ext cx="4047163" cy="5324061"/>
          </a:xfrm>
          <a:prstGeom prst="rect">
            <a:avLst/>
          </a:prstGeom>
          <a:solidFill>
            <a:schemeClr val="bg1"/>
          </a:solidFill>
          <a:ln>
            <a:noFill/>
          </a:ln>
          <a:scene3d>
            <a:camera prst="perspectiveRight"/>
            <a:lightRig rig="twoPt"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FE58BF59-9748-4AB6-B6CC-FCFCC8BF482B}"/>
              </a:ext>
            </a:extLst>
          </p:cNvPr>
          <p:cNvSpPr/>
          <p:nvPr/>
        </p:nvSpPr>
        <p:spPr>
          <a:xfrm>
            <a:off x="5953564" y="1098633"/>
            <a:ext cx="3667335" cy="5324061"/>
          </a:xfrm>
          <a:prstGeom prst="rect">
            <a:avLst/>
          </a:prstGeom>
          <a:pattFill prst="dotGrid">
            <a:fgClr>
              <a:schemeClr val="bg1">
                <a:lumMod val="95000"/>
              </a:schemeClr>
            </a:fgClr>
            <a:bgClr>
              <a:schemeClr val="bg1"/>
            </a:bgClr>
          </a:pattFill>
          <a:ln>
            <a:noFill/>
          </a:ln>
          <a:scene3d>
            <a:camera prst="perspectiveLeft"/>
            <a:lightRig rig="balanced" dir="t"/>
          </a:scene3d>
          <a:sp3d extrusionH="1549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white"/>
                </a:solidFill>
                <a:effectLst/>
                <a:uLnTx/>
                <a:uFillTx/>
                <a:latin typeface="Calibri" panose="020F0502020204030204"/>
                <a:ea typeface="+mn-ea"/>
                <a:cs typeface="+mn-cs"/>
              </a:rPr>
              <a:t>ثر</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id="{E34368D1-0CFE-4462-928C-169EC708B55E}"/>
              </a:ext>
            </a:extLst>
          </p:cNvPr>
          <p:cNvGrpSpPr/>
          <p:nvPr/>
        </p:nvGrpSpPr>
        <p:grpSpPr>
          <a:xfrm>
            <a:off x="9612789" y="1434892"/>
            <a:ext cx="1964922" cy="675249"/>
            <a:chOff x="9612789" y="1083212"/>
            <a:chExt cx="1964922" cy="675249"/>
          </a:xfrm>
        </p:grpSpPr>
        <p:sp>
          <p:nvSpPr>
            <p:cNvPr id="12" name="Rectangle 11">
              <a:extLst>
                <a:ext uri="{FF2B5EF4-FFF2-40B4-BE49-F238E27FC236}">
                  <a16:creationId xmlns:a16="http://schemas.microsoft.com/office/drawing/2014/main" id="{4DBFF814-6F99-4954-BFC7-27F098580E42}"/>
                </a:ext>
              </a:extLst>
            </p:cNvPr>
            <p:cNvSpPr/>
            <p:nvPr/>
          </p:nvSpPr>
          <p:spPr>
            <a:xfrm>
              <a:off x="9612789" y="1083212"/>
              <a:ext cx="1964922" cy="675249"/>
            </a:xfrm>
            <a:prstGeom prst="rect">
              <a:avLst/>
            </a:prstGeom>
            <a:solidFill>
              <a:srgbClr val="FF99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A79D627C-2C6C-4173-B432-F58DCC8FCE68}"/>
                </a:ext>
              </a:extLst>
            </p:cNvPr>
            <p:cNvSpPr txBox="1"/>
            <p:nvPr/>
          </p:nvSpPr>
          <p:spPr>
            <a:xfrm>
              <a:off x="9837963" y="1260765"/>
              <a:ext cx="1238226"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400" b="1" dirty="0">
                  <a:solidFill>
                    <a:prstClr val="white"/>
                  </a:solidFill>
                  <a:latin typeface="Alexandria" pitchFamily="2" charset="-78"/>
                  <a:cs typeface="Alexandria" pitchFamily="2" charset="-78"/>
                </a:rPr>
                <a:t>مفهوم</a:t>
              </a:r>
              <a:endParaRPr kumimoji="0" lang="en-US" sz="1400" b="1" i="0" u="none" strike="noStrike" kern="1200" cap="none" spc="0" normalizeH="0" baseline="0" noProof="0" dirty="0">
                <a:ln>
                  <a:noFill/>
                </a:ln>
                <a:solidFill>
                  <a:prstClr val="white"/>
                </a:solidFill>
                <a:effectLst/>
                <a:uLnTx/>
                <a:uFillTx/>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1B8D044-6446-42D3-B208-FEF6AD4B0525}"/>
                </a:ext>
              </a:extLst>
            </p:cNvPr>
            <p:cNvSpPr txBox="1"/>
            <p:nvPr/>
          </p:nvSpPr>
          <p:spPr>
            <a:xfrm>
              <a:off x="10630137" y="1258788"/>
              <a:ext cx="780554" cy="338554"/>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white"/>
                  </a:solidFill>
                  <a:effectLst/>
                  <a:uLnTx/>
                  <a:uFillTx/>
                  <a:latin typeface="Alexandria" pitchFamily="2" charset="-78"/>
                  <a:cs typeface="Alexandria" pitchFamily="2" charset="-78"/>
                </a:rPr>
                <a:t>01</a:t>
              </a:r>
            </a:p>
          </p:txBody>
        </p:sp>
      </p:grpSp>
      <p:grpSp>
        <p:nvGrpSpPr>
          <p:cNvPr id="37" name="Group 36">
            <a:extLst>
              <a:ext uri="{FF2B5EF4-FFF2-40B4-BE49-F238E27FC236}">
                <a16:creationId xmlns:a16="http://schemas.microsoft.com/office/drawing/2014/main" id="{D315A847-EDCD-4EC7-A688-29A23F4DB996}"/>
              </a:ext>
            </a:extLst>
          </p:cNvPr>
          <p:cNvGrpSpPr/>
          <p:nvPr/>
        </p:nvGrpSpPr>
        <p:grpSpPr>
          <a:xfrm>
            <a:off x="9607800" y="2285717"/>
            <a:ext cx="1966294" cy="675249"/>
            <a:chOff x="9607800" y="1934037"/>
            <a:chExt cx="1966294" cy="675249"/>
          </a:xfrm>
        </p:grpSpPr>
        <p:sp>
          <p:nvSpPr>
            <p:cNvPr id="17" name="Rectangle 16">
              <a:extLst>
                <a:ext uri="{FF2B5EF4-FFF2-40B4-BE49-F238E27FC236}">
                  <a16:creationId xmlns:a16="http://schemas.microsoft.com/office/drawing/2014/main" id="{65D4ACFE-FBBE-4F64-92FE-243AFFC3D97B}"/>
                </a:ext>
              </a:extLst>
            </p:cNvPr>
            <p:cNvSpPr/>
            <p:nvPr/>
          </p:nvSpPr>
          <p:spPr>
            <a:xfrm>
              <a:off x="9609172" y="1934037"/>
              <a:ext cx="1964922" cy="675249"/>
            </a:xfrm>
            <a:prstGeom prst="rect">
              <a:avLst/>
            </a:prstGeom>
            <a:solidFill>
              <a:srgbClr val="00CC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30B125F4-13E6-46F3-9D99-21BB19295831}"/>
                </a:ext>
              </a:extLst>
            </p:cNvPr>
            <p:cNvSpPr txBox="1"/>
            <p:nvPr/>
          </p:nvSpPr>
          <p:spPr>
            <a:xfrm>
              <a:off x="9607800" y="2080456"/>
              <a:ext cx="1585581"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خصائص وأثر</a:t>
              </a:r>
              <a:endParaRPr lang="en-US" dirty="0"/>
            </a:p>
          </p:txBody>
        </p:sp>
        <p:sp>
          <p:nvSpPr>
            <p:cNvPr id="19" name="TextBox 18">
              <a:extLst>
                <a:ext uri="{FF2B5EF4-FFF2-40B4-BE49-F238E27FC236}">
                  <a16:creationId xmlns:a16="http://schemas.microsoft.com/office/drawing/2014/main" id="{BBA7ADF8-22F1-41B9-B4B8-AAD901E80DCB}"/>
                </a:ext>
              </a:extLst>
            </p:cNvPr>
            <p:cNvSpPr txBox="1"/>
            <p:nvPr/>
          </p:nvSpPr>
          <p:spPr>
            <a:xfrm>
              <a:off x="10674255" y="2060092"/>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02</a:t>
              </a:r>
            </a:p>
          </p:txBody>
        </p:sp>
      </p:grpSp>
      <p:grpSp>
        <p:nvGrpSpPr>
          <p:cNvPr id="38" name="Group 37">
            <a:extLst>
              <a:ext uri="{FF2B5EF4-FFF2-40B4-BE49-F238E27FC236}">
                <a16:creationId xmlns:a16="http://schemas.microsoft.com/office/drawing/2014/main" id="{6F29288F-7DE5-4952-9919-FDCBC9F78014}"/>
              </a:ext>
            </a:extLst>
          </p:cNvPr>
          <p:cNvGrpSpPr/>
          <p:nvPr/>
        </p:nvGrpSpPr>
        <p:grpSpPr>
          <a:xfrm>
            <a:off x="9605555" y="3136542"/>
            <a:ext cx="1972156" cy="675249"/>
            <a:chOff x="9605555" y="2784862"/>
            <a:chExt cx="1972156" cy="675249"/>
          </a:xfrm>
        </p:grpSpPr>
        <p:sp>
          <p:nvSpPr>
            <p:cNvPr id="21" name="Rectangle 20">
              <a:extLst>
                <a:ext uri="{FF2B5EF4-FFF2-40B4-BE49-F238E27FC236}">
                  <a16:creationId xmlns:a16="http://schemas.microsoft.com/office/drawing/2014/main" id="{3B4593E3-CF44-49D7-9610-6D3365CDA13C}"/>
                </a:ext>
              </a:extLst>
            </p:cNvPr>
            <p:cNvSpPr/>
            <p:nvPr/>
          </p:nvSpPr>
          <p:spPr>
            <a:xfrm>
              <a:off x="9605555" y="2784862"/>
              <a:ext cx="1972156" cy="675249"/>
            </a:xfrm>
            <a:prstGeom prst="rect">
              <a:avLst/>
            </a:prstGeom>
            <a:solidFill>
              <a:srgbClr val="CC00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TextBox 21">
              <a:extLst>
                <a:ext uri="{FF2B5EF4-FFF2-40B4-BE49-F238E27FC236}">
                  <a16:creationId xmlns:a16="http://schemas.microsoft.com/office/drawing/2014/main" id="{37C33EED-94FD-4FDE-B1B9-FCD3C465AC3B}"/>
                </a:ext>
              </a:extLst>
            </p:cNvPr>
            <p:cNvSpPr txBox="1"/>
            <p:nvPr/>
          </p:nvSpPr>
          <p:spPr>
            <a:xfrm>
              <a:off x="9609172" y="2886068"/>
              <a:ext cx="1611776" cy="276999"/>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sz="1200" dirty="0"/>
                <a:t>أنواع ودور</a:t>
              </a:r>
              <a:endParaRPr lang="en-US" sz="1200" dirty="0"/>
            </a:p>
          </p:txBody>
        </p:sp>
        <p:sp>
          <p:nvSpPr>
            <p:cNvPr id="23" name="TextBox 22">
              <a:extLst>
                <a:ext uri="{FF2B5EF4-FFF2-40B4-BE49-F238E27FC236}">
                  <a16:creationId xmlns:a16="http://schemas.microsoft.com/office/drawing/2014/main" id="{22507D44-E774-487A-B9F5-A8E130E8752E}"/>
                </a:ext>
              </a:extLst>
            </p:cNvPr>
            <p:cNvSpPr txBox="1"/>
            <p:nvPr/>
          </p:nvSpPr>
          <p:spPr>
            <a:xfrm>
              <a:off x="10674255" y="3000383"/>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03</a:t>
              </a:r>
            </a:p>
          </p:txBody>
        </p:sp>
      </p:grpSp>
      <p:grpSp>
        <p:nvGrpSpPr>
          <p:cNvPr id="39" name="Group 38">
            <a:extLst>
              <a:ext uri="{FF2B5EF4-FFF2-40B4-BE49-F238E27FC236}">
                <a16:creationId xmlns:a16="http://schemas.microsoft.com/office/drawing/2014/main" id="{D0444B30-30B5-487D-83EF-D753B7D8CB32}"/>
              </a:ext>
            </a:extLst>
          </p:cNvPr>
          <p:cNvGrpSpPr/>
          <p:nvPr/>
        </p:nvGrpSpPr>
        <p:grpSpPr>
          <a:xfrm>
            <a:off x="9533245" y="3987367"/>
            <a:ext cx="2033615" cy="675249"/>
            <a:chOff x="9533245" y="3635687"/>
            <a:chExt cx="2033615" cy="675249"/>
          </a:xfrm>
        </p:grpSpPr>
        <p:sp>
          <p:nvSpPr>
            <p:cNvPr id="25" name="Rectangle 24">
              <a:extLst>
                <a:ext uri="{FF2B5EF4-FFF2-40B4-BE49-F238E27FC236}">
                  <a16:creationId xmlns:a16="http://schemas.microsoft.com/office/drawing/2014/main" id="{EB71E001-60B0-4BB3-BA7D-0B0943B2A278}"/>
                </a:ext>
              </a:extLst>
            </p:cNvPr>
            <p:cNvSpPr/>
            <p:nvPr/>
          </p:nvSpPr>
          <p:spPr>
            <a:xfrm>
              <a:off x="9601938" y="3635687"/>
              <a:ext cx="1964922" cy="675249"/>
            </a:xfrm>
            <a:prstGeom prst="rect">
              <a:avLst/>
            </a:prstGeom>
            <a:solidFill>
              <a:srgbClr val="0066CC"/>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A9507DCF-BB9B-45E7-B282-E5EFCA6ECEDA}"/>
                </a:ext>
              </a:extLst>
            </p:cNvPr>
            <p:cNvSpPr txBox="1"/>
            <p:nvPr/>
          </p:nvSpPr>
          <p:spPr>
            <a:xfrm>
              <a:off x="9533245" y="3765026"/>
              <a:ext cx="1793259" cy="46166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pPr rtl="1"/>
              <a:r>
                <a:rPr lang="ar-EG" sz="1200" dirty="0"/>
                <a:t>الحملات في الأزمات والكوارث</a:t>
              </a:r>
              <a:endParaRPr lang="en-US" sz="1200" dirty="0"/>
            </a:p>
          </p:txBody>
        </p:sp>
        <p:sp>
          <p:nvSpPr>
            <p:cNvPr id="27" name="TextBox 26">
              <a:extLst>
                <a:ext uri="{FF2B5EF4-FFF2-40B4-BE49-F238E27FC236}">
                  <a16:creationId xmlns:a16="http://schemas.microsoft.com/office/drawing/2014/main" id="{CD27B1EE-F37D-42F9-89A5-C206F0EB7BC5}"/>
                </a:ext>
              </a:extLst>
            </p:cNvPr>
            <p:cNvSpPr txBox="1"/>
            <p:nvPr/>
          </p:nvSpPr>
          <p:spPr>
            <a:xfrm>
              <a:off x="10723200" y="3841110"/>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04</a:t>
              </a:r>
            </a:p>
          </p:txBody>
        </p:sp>
      </p:grpSp>
      <p:grpSp>
        <p:nvGrpSpPr>
          <p:cNvPr id="40" name="Group 39">
            <a:extLst>
              <a:ext uri="{FF2B5EF4-FFF2-40B4-BE49-F238E27FC236}">
                <a16:creationId xmlns:a16="http://schemas.microsoft.com/office/drawing/2014/main" id="{08CAE4D4-2571-4C11-A1DE-8BF18C82427E}"/>
              </a:ext>
            </a:extLst>
          </p:cNvPr>
          <p:cNvGrpSpPr/>
          <p:nvPr/>
        </p:nvGrpSpPr>
        <p:grpSpPr>
          <a:xfrm>
            <a:off x="9598321" y="4838192"/>
            <a:ext cx="1964922" cy="675249"/>
            <a:chOff x="9598321" y="4486512"/>
            <a:chExt cx="1964922" cy="675249"/>
          </a:xfrm>
        </p:grpSpPr>
        <p:sp>
          <p:nvSpPr>
            <p:cNvPr id="29" name="Rectangle 28">
              <a:extLst>
                <a:ext uri="{FF2B5EF4-FFF2-40B4-BE49-F238E27FC236}">
                  <a16:creationId xmlns:a16="http://schemas.microsoft.com/office/drawing/2014/main" id="{80B808F9-D80E-4B12-B6DA-8593D783F4EE}"/>
                </a:ext>
              </a:extLst>
            </p:cNvPr>
            <p:cNvSpPr/>
            <p:nvPr/>
          </p:nvSpPr>
          <p:spPr>
            <a:xfrm>
              <a:off x="9598321" y="4486512"/>
              <a:ext cx="1964922" cy="675249"/>
            </a:xfrm>
            <a:prstGeom prst="rect">
              <a:avLst/>
            </a:prstGeom>
            <a:solidFill>
              <a:srgbClr val="99CC00"/>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D253A79C-C1B8-4B8B-BEFE-8C0A5783C926}"/>
                </a:ext>
              </a:extLst>
            </p:cNvPr>
            <p:cNvSpPr txBox="1"/>
            <p:nvPr/>
          </p:nvSpPr>
          <p:spPr>
            <a:xfrm>
              <a:off x="9808452" y="4667490"/>
              <a:ext cx="1238226"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التحديات</a:t>
              </a:r>
              <a:endParaRPr lang="en-US" dirty="0"/>
            </a:p>
          </p:txBody>
        </p:sp>
        <p:sp>
          <p:nvSpPr>
            <p:cNvPr id="31" name="TextBox 30">
              <a:extLst>
                <a:ext uri="{FF2B5EF4-FFF2-40B4-BE49-F238E27FC236}">
                  <a16:creationId xmlns:a16="http://schemas.microsoft.com/office/drawing/2014/main" id="{FD601C18-F066-4F7C-ADFC-2522FA8F7220}"/>
                </a:ext>
              </a:extLst>
            </p:cNvPr>
            <p:cNvSpPr txBox="1"/>
            <p:nvPr/>
          </p:nvSpPr>
          <p:spPr>
            <a:xfrm>
              <a:off x="10743701" y="4683576"/>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05</a:t>
              </a:r>
            </a:p>
          </p:txBody>
        </p:sp>
      </p:grpSp>
      <p:grpSp>
        <p:nvGrpSpPr>
          <p:cNvPr id="41" name="Group 40">
            <a:extLst>
              <a:ext uri="{FF2B5EF4-FFF2-40B4-BE49-F238E27FC236}">
                <a16:creationId xmlns:a16="http://schemas.microsoft.com/office/drawing/2014/main" id="{7709C86E-2659-4BCB-9D2F-B2F984066EDE}"/>
              </a:ext>
            </a:extLst>
          </p:cNvPr>
          <p:cNvGrpSpPr/>
          <p:nvPr/>
        </p:nvGrpSpPr>
        <p:grpSpPr>
          <a:xfrm>
            <a:off x="9594704" y="5689017"/>
            <a:ext cx="1964922" cy="675249"/>
            <a:chOff x="9594704" y="5337337"/>
            <a:chExt cx="1964922" cy="675249"/>
          </a:xfrm>
        </p:grpSpPr>
        <p:sp>
          <p:nvSpPr>
            <p:cNvPr id="33" name="Rectangle 32">
              <a:extLst>
                <a:ext uri="{FF2B5EF4-FFF2-40B4-BE49-F238E27FC236}">
                  <a16:creationId xmlns:a16="http://schemas.microsoft.com/office/drawing/2014/main" id="{B063EF9D-B88C-4DA4-8D65-D76BFED253DE}"/>
                </a:ext>
              </a:extLst>
            </p:cNvPr>
            <p:cNvSpPr/>
            <p:nvPr/>
          </p:nvSpPr>
          <p:spPr>
            <a:xfrm>
              <a:off x="9594704" y="5337337"/>
              <a:ext cx="1964922" cy="675249"/>
            </a:xfrm>
            <a:prstGeom prst="rect">
              <a:avLst/>
            </a:prstGeom>
            <a:solidFill>
              <a:srgbClr val="FF3399"/>
            </a:solidFill>
            <a:ln>
              <a:noFill/>
            </a:ln>
            <a:effectLst>
              <a:innerShdw blurRad="63500" dist="50800" dir="10800000">
                <a:prstClr val="black">
                  <a:alpha val="50000"/>
                </a:prstClr>
              </a:innerShdw>
            </a:effectLst>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TextBox 33">
              <a:extLst>
                <a:ext uri="{FF2B5EF4-FFF2-40B4-BE49-F238E27FC236}">
                  <a16:creationId xmlns:a16="http://schemas.microsoft.com/office/drawing/2014/main" id="{51B44E73-79B2-4326-8FED-953AAE57E7B5}"/>
                </a:ext>
              </a:extLst>
            </p:cNvPr>
            <p:cNvSpPr txBox="1"/>
            <p:nvPr/>
          </p:nvSpPr>
          <p:spPr>
            <a:xfrm>
              <a:off x="9761439" y="5498475"/>
              <a:ext cx="1391273" cy="30777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sz="1400" b="1">
                  <a:solidFill>
                    <a:prstClr val="white"/>
                  </a:solidFill>
                  <a:latin typeface="Alexandria" pitchFamily="2" charset="-78"/>
                  <a:cs typeface="Alexandria" pitchFamily="2" charset="-78"/>
                </a:defRPr>
              </a:lvl1pPr>
            </a:lstStyle>
            <a:p>
              <a:r>
                <a:rPr lang="ar-EG" dirty="0"/>
                <a:t>دراسات حالة</a:t>
              </a:r>
              <a:endParaRPr lang="en-US" dirty="0"/>
            </a:p>
          </p:txBody>
        </p:sp>
        <p:sp>
          <p:nvSpPr>
            <p:cNvPr id="35" name="TextBox 34">
              <a:extLst>
                <a:ext uri="{FF2B5EF4-FFF2-40B4-BE49-F238E27FC236}">
                  <a16:creationId xmlns:a16="http://schemas.microsoft.com/office/drawing/2014/main" id="{0FAD801F-52D9-474B-AC0C-FEB249179B1B}"/>
                </a:ext>
              </a:extLst>
            </p:cNvPr>
            <p:cNvSpPr txBox="1"/>
            <p:nvPr/>
          </p:nvSpPr>
          <p:spPr>
            <a:xfrm>
              <a:off x="10743701" y="5570029"/>
              <a:ext cx="780554" cy="307777"/>
            </a:xfrm>
            <a:prstGeom prst="rect">
              <a:avLst/>
            </a:prstGeom>
            <a:noFill/>
          </p:spPr>
          <p:txBody>
            <a:bodyPr wrap="square" rtlCol="0">
              <a:spAutoFit/>
            </a:bodyPr>
            <a:lstStyle>
              <a:defPPr>
                <a:defRPr lang="en-US"/>
              </a:defPPr>
              <a:lvl1pPr marR="0" lvl="0" indent="0" algn="r" fontAlgn="auto">
                <a:lnSpc>
                  <a:spcPct val="100000"/>
                </a:lnSpc>
                <a:spcBef>
                  <a:spcPts val="0"/>
                </a:spcBef>
                <a:spcAft>
                  <a:spcPts val="0"/>
                </a:spcAft>
                <a:buClrTx/>
                <a:buSzTx/>
                <a:buFontTx/>
                <a:buNone/>
                <a:tabLst/>
                <a:defRPr kumimoji="0" sz="1600" b="1" i="0" u="none" strike="noStrike" cap="none" spc="0" normalizeH="0" baseline="0">
                  <a:ln>
                    <a:noFill/>
                  </a:ln>
                  <a:solidFill>
                    <a:prstClr val="white"/>
                  </a:solidFill>
                  <a:effectLst/>
                  <a:uLnTx/>
                  <a:uFillTx/>
                  <a:latin typeface="Alexandria" pitchFamily="2" charset="-78"/>
                  <a:cs typeface="Alexandria" pitchFamily="2" charset="-78"/>
                </a:defRPr>
              </a:lvl1pPr>
            </a:lstStyle>
            <a:p>
              <a:r>
                <a:rPr lang="en-US" dirty="0"/>
                <a:t>06</a:t>
              </a:r>
            </a:p>
          </p:txBody>
        </p:sp>
      </p:grpSp>
      <p:sp>
        <p:nvSpPr>
          <p:cNvPr id="42" name="TextBox 41">
            <a:extLst>
              <a:ext uri="{FF2B5EF4-FFF2-40B4-BE49-F238E27FC236}">
                <a16:creationId xmlns:a16="http://schemas.microsoft.com/office/drawing/2014/main" id="{CCD4EA40-943E-46C8-B186-BE60BB9C2C76}"/>
              </a:ext>
            </a:extLst>
          </p:cNvPr>
          <p:cNvSpPr txBox="1"/>
          <p:nvPr/>
        </p:nvSpPr>
        <p:spPr>
          <a:xfrm>
            <a:off x="2709227" y="1310851"/>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9900"/>
                </a:solidFill>
                <a:effectLst/>
                <a:uLnTx/>
                <a:uFillTx/>
                <a:latin typeface="Century Gothic" panose="020B0502020202020204" pitchFamily="34" charset="0"/>
                <a:ea typeface="+mn-ea"/>
                <a:cs typeface="+mn-cs"/>
              </a:rPr>
              <a:t>01</a:t>
            </a:r>
          </a:p>
        </p:txBody>
      </p:sp>
      <p:sp>
        <p:nvSpPr>
          <p:cNvPr id="43" name="TextBox 42">
            <a:extLst>
              <a:ext uri="{FF2B5EF4-FFF2-40B4-BE49-F238E27FC236}">
                <a16:creationId xmlns:a16="http://schemas.microsoft.com/office/drawing/2014/main" id="{9A7829F5-CA17-4384-BE47-B5B41731F855}"/>
              </a:ext>
            </a:extLst>
          </p:cNvPr>
          <p:cNvSpPr txBox="1"/>
          <p:nvPr/>
        </p:nvSpPr>
        <p:spPr>
          <a:xfrm>
            <a:off x="2540514" y="5394954"/>
            <a:ext cx="321788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dirty="0">
                <a:solidFill>
                  <a:srgbClr val="002060"/>
                </a:solidFill>
                <a:latin typeface="Alexandria" pitchFamily="2" charset="-78"/>
                <a:cs typeface="Alexandria" pitchFamily="2" charset="-78"/>
              </a:rPr>
              <a:t>أنواع حملات المسؤولية الاجتماعية، ودور الإعلام الرقمي في إنجاح تلك الحملات</a:t>
            </a:r>
            <a:endParaRPr kumimoji="0" lang="en-US"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pic>
        <p:nvPicPr>
          <p:cNvPr id="45" name="Graphic 44" descr="Puzzle pieces">
            <a:extLst>
              <a:ext uri="{FF2B5EF4-FFF2-40B4-BE49-F238E27FC236}">
                <a16:creationId xmlns:a16="http://schemas.microsoft.com/office/drawing/2014/main" id="{218C4552-7FAE-4F7A-80A3-38BD6E316D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68858" y="1118510"/>
            <a:ext cx="720969" cy="720969"/>
          </a:xfrm>
          <a:prstGeom prst="rect">
            <a:avLst/>
          </a:prstGeom>
        </p:spPr>
      </p:pic>
      <p:sp>
        <p:nvSpPr>
          <p:cNvPr id="46" name="TextBox 45">
            <a:extLst>
              <a:ext uri="{FF2B5EF4-FFF2-40B4-BE49-F238E27FC236}">
                <a16:creationId xmlns:a16="http://schemas.microsoft.com/office/drawing/2014/main" id="{F2357D15-43C6-4861-ADC0-D7B72B30A892}"/>
              </a:ext>
            </a:extLst>
          </p:cNvPr>
          <p:cNvSpPr txBox="1"/>
          <p:nvPr/>
        </p:nvSpPr>
        <p:spPr>
          <a:xfrm>
            <a:off x="2754943" y="3111090"/>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CC99"/>
                </a:solidFill>
                <a:effectLst/>
                <a:uLnTx/>
                <a:uFillTx/>
                <a:latin typeface="Century Gothic" panose="020B0502020202020204" pitchFamily="34" charset="0"/>
                <a:ea typeface="+mn-ea"/>
                <a:cs typeface="+mn-cs"/>
              </a:rPr>
              <a:t>02</a:t>
            </a:r>
          </a:p>
        </p:txBody>
      </p:sp>
      <p:sp>
        <p:nvSpPr>
          <p:cNvPr id="47" name="TextBox 46">
            <a:extLst>
              <a:ext uri="{FF2B5EF4-FFF2-40B4-BE49-F238E27FC236}">
                <a16:creationId xmlns:a16="http://schemas.microsoft.com/office/drawing/2014/main" id="{FA0AEA6D-45FC-4C41-BE20-ACAE3A9D1A78}"/>
              </a:ext>
            </a:extLst>
          </p:cNvPr>
          <p:cNvSpPr txBox="1"/>
          <p:nvPr/>
        </p:nvSpPr>
        <p:spPr>
          <a:xfrm>
            <a:off x="6195834" y="1971670"/>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حملات المسؤولية الاجتماعية في الأزمات والكوارث</a:t>
            </a:r>
          </a:p>
        </p:txBody>
      </p:sp>
      <p:pic>
        <p:nvPicPr>
          <p:cNvPr id="50" name="Graphic 49" descr="Bullseye">
            <a:extLst>
              <a:ext uri="{FF2B5EF4-FFF2-40B4-BE49-F238E27FC236}">
                <a16:creationId xmlns:a16="http://schemas.microsoft.com/office/drawing/2014/main" id="{3D5A086D-9348-423E-AF2B-6042BB56797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93728" y="2969524"/>
            <a:ext cx="593988" cy="593988"/>
          </a:xfrm>
          <a:prstGeom prst="rect">
            <a:avLst/>
          </a:prstGeom>
        </p:spPr>
      </p:pic>
      <p:sp>
        <p:nvSpPr>
          <p:cNvPr id="51" name="TextBox 50">
            <a:extLst>
              <a:ext uri="{FF2B5EF4-FFF2-40B4-BE49-F238E27FC236}">
                <a16:creationId xmlns:a16="http://schemas.microsoft.com/office/drawing/2014/main" id="{DF2E5144-C527-4C12-9BC9-68496FA2D868}"/>
              </a:ext>
            </a:extLst>
          </p:cNvPr>
          <p:cNvSpPr txBox="1"/>
          <p:nvPr/>
        </p:nvSpPr>
        <p:spPr>
          <a:xfrm>
            <a:off x="2754943" y="48477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CC00CC"/>
                </a:solidFill>
                <a:effectLst/>
                <a:uLnTx/>
                <a:uFillTx/>
                <a:latin typeface="Century Gothic" panose="020B0502020202020204" pitchFamily="34" charset="0"/>
                <a:ea typeface="+mn-ea"/>
                <a:cs typeface="+mn-cs"/>
              </a:rPr>
              <a:t>03</a:t>
            </a:r>
          </a:p>
        </p:txBody>
      </p:sp>
      <p:pic>
        <p:nvPicPr>
          <p:cNvPr id="55" name="Graphic 54" descr="Chat">
            <a:extLst>
              <a:ext uri="{FF2B5EF4-FFF2-40B4-BE49-F238E27FC236}">
                <a16:creationId xmlns:a16="http://schemas.microsoft.com/office/drawing/2014/main" id="{04AE88BE-E4B7-43D1-9652-23805E91669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793728" y="4721241"/>
            <a:ext cx="673713" cy="673713"/>
          </a:xfrm>
          <a:prstGeom prst="rect">
            <a:avLst/>
          </a:prstGeom>
        </p:spPr>
      </p:pic>
      <p:sp>
        <p:nvSpPr>
          <p:cNvPr id="56" name="TextBox 55">
            <a:extLst>
              <a:ext uri="{FF2B5EF4-FFF2-40B4-BE49-F238E27FC236}">
                <a16:creationId xmlns:a16="http://schemas.microsoft.com/office/drawing/2014/main" id="{A74D35C0-C4B8-401D-A8A4-1006F49C349C}"/>
              </a:ext>
            </a:extLst>
          </p:cNvPr>
          <p:cNvSpPr txBox="1"/>
          <p:nvPr/>
        </p:nvSpPr>
        <p:spPr>
          <a:xfrm>
            <a:off x="6096000" y="1444446"/>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66CC"/>
                </a:solidFill>
                <a:effectLst/>
                <a:uLnTx/>
                <a:uFillTx/>
                <a:latin typeface="Century Gothic" panose="020B0502020202020204" pitchFamily="34" charset="0"/>
                <a:ea typeface="+mn-ea"/>
                <a:cs typeface="+mn-cs"/>
              </a:rPr>
              <a:t>04</a:t>
            </a:r>
          </a:p>
        </p:txBody>
      </p:sp>
      <p:sp>
        <p:nvSpPr>
          <p:cNvPr id="57" name="TextBox 56">
            <a:extLst>
              <a:ext uri="{FF2B5EF4-FFF2-40B4-BE49-F238E27FC236}">
                <a16:creationId xmlns:a16="http://schemas.microsoft.com/office/drawing/2014/main" id="{B4F05575-813E-48C3-AECA-D7F8B83BED69}"/>
              </a:ext>
            </a:extLst>
          </p:cNvPr>
          <p:cNvSpPr txBox="1"/>
          <p:nvPr/>
        </p:nvSpPr>
        <p:spPr>
          <a:xfrm>
            <a:off x="6224122" y="3563343"/>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pPr rtl="1"/>
            <a:r>
              <a:rPr lang="ar-EG" dirty="0"/>
              <a:t>التحديات التي تواجه حملات المسؤولية الاجتماعية</a:t>
            </a:r>
            <a:endParaRPr lang="en-US" dirty="0"/>
          </a:p>
        </p:txBody>
      </p:sp>
      <p:pic>
        <p:nvPicPr>
          <p:cNvPr id="59" name="Graphic 58" descr="Trophy">
            <a:extLst>
              <a:ext uri="{FF2B5EF4-FFF2-40B4-BE49-F238E27FC236}">
                <a16:creationId xmlns:a16="http://schemas.microsoft.com/office/drawing/2014/main" id="{59D6418E-1ABA-4780-BDB9-A07C9388471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208198" y="4781580"/>
            <a:ext cx="504841" cy="504841"/>
          </a:xfrm>
          <a:prstGeom prst="rect">
            <a:avLst/>
          </a:prstGeom>
        </p:spPr>
      </p:pic>
      <p:pic>
        <p:nvPicPr>
          <p:cNvPr id="61" name="Graphic 60" descr="Clipboard">
            <a:extLst>
              <a:ext uri="{FF2B5EF4-FFF2-40B4-BE49-F238E27FC236}">
                <a16:creationId xmlns:a16="http://schemas.microsoft.com/office/drawing/2014/main" id="{07DF0843-5E78-4441-9868-664B0F906B50}"/>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105763" y="1373726"/>
            <a:ext cx="544519" cy="544519"/>
          </a:xfrm>
          <a:prstGeom prst="rect">
            <a:avLst/>
          </a:prstGeom>
        </p:spPr>
      </p:pic>
      <p:sp>
        <p:nvSpPr>
          <p:cNvPr id="62" name="TextBox 61">
            <a:extLst>
              <a:ext uri="{FF2B5EF4-FFF2-40B4-BE49-F238E27FC236}">
                <a16:creationId xmlns:a16="http://schemas.microsoft.com/office/drawing/2014/main" id="{CBA003D8-AD0C-42A6-9A94-DD17FBCD1314}"/>
              </a:ext>
            </a:extLst>
          </p:cNvPr>
          <p:cNvSpPr txBox="1"/>
          <p:nvPr/>
        </p:nvSpPr>
        <p:spPr>
          <a:xfrm>
            <a:off x="6154978" y="2989418"/>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99CC00"/>
                </a:solidFill>
                <a:effectLst/>
                <a:uLnTx/>
                <a:uFillTx/>
                <a:latin typeface="Century Gothic" panose="020B0502020202020204" pitchFamily="34" charset="0"/>
                <a:ea typeface="+mn-ea"/>
                <a:cs typeface="+mn-cs"/>
              </a:rPr>
              <a:t>05</a:t>
            </a:r>
          </a:p>
        </p:txBody>
      </p:sp>
      <p:sp>
        <p:nvSpPr>
          <p:cNvPr id="63" name="TextBox 62">
            <a:extLst>
              <a:ext uri="{FF2B5EF4-FFF2-40B4-BE49-F238E27FC236}">
                <a16:creationId xmlns:a16="http://schemas.microsoft.com/office/drawing/2014/main" id="{12DDACAB-3E5B-499B-96B5-0176D189188C}"/>
              </a:ext>
            </a:extLst>
          </p:cNvPr>
          <p:cNvSpPr txBox="1"/>
          <p:nvPr/>
        </p:nvSpPr>
        <p:spPr>
          <a:xfrm>
            <a:off x="6125558" y="5370425"/>
            <a:ext cx="3217889" cy="584775"/>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pPr rtl="1"/>
            <a:r>
              <a:rPr lang="ar-EG" dirty="0"/>
              <a:t>دراسات حالة لحملات المسؤولية الاجتماعية</a:t>
            </a:r>
            <a:endParaRPr lang="en-US" dirty="0"/>
          </a:p>
        </p:txBody>
      </p:sp>
      <p:pic>
        <p:nvPicPr>
          <p:cNvPr id="65" name="Graphic 64" descr="Ribbon">
            <a:extLst>
              <a:ext uri="{FF2B5EF4-FFF2-40B4-BE49-F238E27FC236}">
                <a16:creationId xmlns:a16="http://schemas.microsoft.com/office/drawing/2014/main" id="{C70158A2-0D1C-4B6B-93C9-81371E649851}"/>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081370" y="2826208"/>
            <a:ext cx="653131" cy="653131"/>
          </a:xfrm>
          <a:prstGeom prst="rect">
            <a:avLst/>
          </a:prstGeom>
        </p:spPr>
      </p:pic>
      <p:sp>
        <p:nvSpPr>
          <p:cNvPr id="66" name="TextBox 65">
            <a:extLst>
              <a:ext uri="{FF2B5EF4-FFF2-40B4-BE49-F238E27FC236}">
                <a16:creationId xmlns:a16="http://schemas.microsoft.com/office/drawing/2014/main" id="{4E706144-243E-4277-B87B-31FC4B265A92}"/>
              </a:ext>
            </a:extLst>
          </p:cNvPr>
          <p:cNvSpPr txBox="1"/>
          <p:nvPr/>
        </p:nvSpPr>
        <p:spPr>
          <a:xfrm>
            <a:off x="6212941" y="4869234"/>
            <a:ext cx="1274164"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3399"/>
                </a:solidFill>
                <a:effectLst/>
                <a:uLnTx/>
                <a:uFillTx/>
                <a:latin typeface="Century Gothic" panose="020B0502020202020204" pitchFamily="34" charset="0"/>
                <a:ea typeface="+mn-ea"/>
                <a:cs typeface="+mn-cs"/>
              </a:rPr>
              <a:t>06</a:t>
            </a:r>
          </a:p>
        </p:txBody>
      </p:sp>
      <p:sp>
        <p:nvSpPr>
          <p:cNvPr id="2" name="Rectangle 1">
            <a:extLst>
              <a:ext uri="{FF2B5EF4-FFF2-40B4-BE49-F238E27FC236}">
                <a16:creationId xmlns:a16="http://schemas.microsoft.com/office/drawing/2014/main" id="{EC2D1AD6-F27F-9780-418B-DF713BF5EBD7}"/>
              </a:ext>
            </a:extLst>
          </p:cNvPr>
          <p:cNvSpPr/>
          <p:nvPr/>
        </p:nvSpPr>
        <p:spPr>
          <a:xfrm>
            <a:off x="2666991" y="655527"/>
            <a:ext cx="908241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16ADF9E-C2AD-843A-3D3E-EC0B9B05E8FF}"/>
              </a:ext>
            </a:extLst>
          </p:cNvPr>
          <p:cNvPicPr>
            <a:picLocks noChangeAspect="1"/>
          </p:cNvPicPr>
          <p:nvPr/>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37593" y="-74105"/>
            <a:ext cx="2441174" cy="1139861"/>
          </a:xfrm>
          <a:prstGeom prst="rect">
            <a:avLst/>
          </a:prstGeom>
        </p:spPr>
      </p:pic>
      <p:sp>
        <p:nvSpPr>
          <p:cNvPr id="6" name="Rectangle 5">
            <a:extLst>
              <a:ext uri="{FF2B5EF4-FFF2-40B4-BE49-F238E27FC236}">
                <a16:creationId xmlns:a16="http://schemas.microsoft.com/office/drawing/2014/main" id="{4E9838E5-5A58-6AE2-0A7E-062613AF46B7}"/>
              </a:ext>
            </a:extLst>
          </p:cNvPr>
          <p:cNvSpPr/>
          <p:nvPr/>
        </p:nvSpPr>
        <p:spPr>
          <a:xfrm>
            <a:off x="2578141" y="205474"/>
            <a:ext cx="8758504" cy="669799"/>
          </a:xfrm>
          <a:prstGeom prst="rect">
            <a:avLst/>
          </a:prstGeom>
          <a:noFill/>
        </p:spPr>
        <p:txBody>
          <a:bodyPr wrap="square">
            <a:spAutoFit/>
          </a:bodyPr>
          <a:lstStyle/>
          <a:p>
            <a:pPr algn="ctr" rtl="1"/>
            <a:r>
              <a:rPr lang="ar-EG" sz="2000" b="1" dirty="0">
                <a:solidFill>
                  <a:srgbClr val="00B0F0"/>
                </a:solidFill>
                <a:latin typeface="Alexandria" pitchFamily="2" charset="-78"/>
                <a:cs typeface="Alexandria" pitchFamily="2" charset="-78"/>
              </a:rPr>
              <a:t>المحاضرة الثامنة: </a:t>
            </a:r>
            <a:r>
              <a:rPr lang="ar-EG" sz="2000" b="1" dirty="0">
                <a:solidFill>
                  <a:srgbClr val="002060"/>
                </a:solidFill>
                <a:latin typeface="Alexandria" pitchFamily="2" charset="-78"/>
                <a:cs typeface="Alexandria" pitchFamily="2" charset="-78"/>
              </a:rPr>
              <a:t>العلاقات العامة والمسؤولية الاجتماعية</a:t>
            </a:r>
          </a:p>
          <a:p>
            <a:pPr>
              <a:lnSpc>
                <a:spcPct val="120000"/>
              </a:lnSpc>
            </a:pPr>
            <a:endParaRPr lang="en-US" sz="160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06A4AAD0-0FC6-A7BD-0949-0882C62CCA44}"/>
              </a:ext>
            </a:extLst>
          </p:cNvPr>
          <p:cNvCxnSpPr>
            <a:cxnSpLocks/>
          </p:cNvCxnSpPr>
          <p:nvPr/>
        </p:nvCxnSpPr>
        <p:spPr>
          <a:xfrm>
            <a:off x="6055808" y="1215851"/>
            <a:ext cx="0" cy="5144892"/>
          </a:xfrm>
          <a:prstGeom prst="line">
            <a:avLst/>
          </a:prstGeom>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BC3509B5-118F-0B4A-E425-DACDAB766208}"/>
              </a:ext>
            </a:extLst>
          </p:cNvPr>
          <p:cNvSpPr txBox="1"/>
          <p:nvPr/>
        </p:nvSpPr>
        <p:spPr>
          <a:xfrm>
            <a:off x="2456358" y="1916201"/>
            <a:ext cx="321788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1600" noProof="0" dirty="0">
                <a:solidFill>
                  <a:srgbClr val="002060"/>
                </a:solidFill>
                <a:latin typeface="Alexandria" pitchFamily="2" charset="-78"/>
                <a:cs typeface="Alexandria" pitchFamily="2" charset="-78"/>
              </a:rPr>
              <a:t>مفهوم المسؤولية الاجتماعية، والمفاهيم وثيقة الصلة، وحملات المسؤولية الاجتماعية</a:t>
            </a:r>
            <a:endParaRPr kumimoji="0" lang="ar-EG" sz="1600" b="0" i="0" u="none" strike="noStrike" kern="1200" cap="none" spc="0" normalizeH="0" baseline="0" noProof="0" dirty="0">
              <a:ln>
                <a:noFill/>
              </a:ln>
              <a:solidFill>
                <a:srgbClr val="002060"/>
              </a:solidFill>
              <a:effectLst/>
              <a:uLnTx/>
              <a:uFillTx/>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B40BE5A0-D785-40EF-8CC5-063C10171A37}"/>
              </a:ext>
            </a:extLst>
          </p:cNvPr>
          <p:cNvSpPr txBox="1"/>
          <p:nvPr/>
        </p:nvSpPr>
        <p:spPr>
          <a:xfrm>
            <a:off x="2515802" y="3633727"/>
            <a:ext cx="3217889" cy="830997"/>
          </a:xfrm>
          <a:prstGeom prst="rect">
            <a:avLst/>
          </a:prstGeom>
          <a:noFill/>
        </p:spPr>
        <p:txBody>
          <a:bodyPr wrap="square" rtlCol="0">
            <a:spAutoFit/>
          </a:bodyPr>
          <a:lstStyle>
            <a:defPPr>
              <a:defRPr lang="en-US"/>
            </a:defPPr>
            <a:lvl1pPr marR="0" lvl="0" indent="0" algn="ctr" fontAlgn="auto">
              <a:lnSpc>
                <a:spcPct val="100000"/>
              </a:lnSpc>
              <a:spcBef>
                <a:spcPts val="0"/>
              </a:spcBef>
              <a:spcAft>
                <a:spcPts val="0"/>
              </a:spcAft>
              <a:buClrTx/>
              <a:buSzTx/>
              <a:buFontTx/>
              <a:buNone/>
              <a:tabLst/>
              <a:defRPr kumimoji="0" sz="1600" b="0" i="0" u="none" strike="noStrike" cap="none" spc="0" normalizeH="0" baseline="0">
                <a:ln>
                  <a:noFill/>
                </a:ln>
                <a:solidFill>
                  <a:srgbClr val="002060"/>
                </a:solidFill>
                <a:effectLst/>
                <a:uLnTx/>
                <a:uFillTx/>
                <a:latin typeface="Alexandria" pitchFamily="2" charset="-78"/>
                <a:cs typeface="Alexandria" pitchFamily="2" charset="-78"/>
              </a:defRPr>
            </a:lvl1pPr>
          </a:lstStyle>
          <a:p>
            <a:r>
              <a:rPr lang="ar-EG" dirty="0"/>
              <a:t>الخصائص الأساسية لحملات المسؤولية الاجتماعية، وأثرها على ولاء الجمهور.</a:t>
            </a:r>
            <a:endParaRPr lang="en-US" dirty="0"/>
          </a:p>
        </p:txBody>
      </p:sp>
    </p:spTree>
    <p:extLst>
      <p:ext uri="{BB962C8B-B14F-4D97-AF65-F5344CB8AC3E}">
        <p14:creationId xmlns:p14="http://schemas.microsoft.com/office/powerpoint/2010/main" val="4081830021"/>
      </p:ext>
    </p:extLst>
  </p:cSld>
  <p:clrMapOvr>
    <a:masterClrMapping/>
  </p:clrMapOvr>
  <p:transition spd="slow" advTm="1014">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8" fill="hold" nodeType="withEffect">
                                  <p:stCondLst>
                                    <p:cond delay="0"/>
                                  </p:stCondLst>
                                  <p:childTnLst>
                                    <p:set>
                                      <p:cBhvr>
                                        <p:cTn id="6" dur="1" fill="hold">
                                          <p:stCondLst>
                                            <p:cond delay="0"/>
                                          </p:stCondLst>
                                        </p:cTn>
                                        <p:tgtEl>
                                          <p:spTgt spid="36"/>
                                        </p:tgtEl>
                                        <p:attrNameLst>
                                          <p:attrName>style.visibility</p:attrName>
                                        </p:attrNameLst>
                                      </p:cBhvr>
                                      <p:to>
                                        <p:strVal val="visible"/>
                                      </p:to>
                                    </p:set>
                                    <p:anim calcmode="lin" valueType="num">
                                      <p:cBhvr>
                                        <p:cTn id="7" dur="500" fill="hold"/>
                                        <p:tgtEl>
                                          <p:spTgt spid="36"/>
                                        </p:tgtEl>
                                        <p:attrNameLst>
                                          <p:attrName>ppt_x</p:attrName>
                                        </p:attrNameLst>
                                      </p:cBhvr>
                                      <p:tavLst>
                                        <p:tav tm="0">
                                          <p:val>
                                            <p:strVal val="#ppt_x-#ppt_w/2"/>
                                          </p:val>
                                        </p:tav>
                                        <p:tav tm="100000">
                                          <p:val>
                                            <p:strVal val="#ppt_x"/>
                                          </p:val>
                                        </p:tav>
                                      </p:tavLst>
                                    </p:anim>
                                    <p:anim calcmode="lin" valueType="num">
                                      <p:cBhvr>
                                        <p:cTn id="8" dur="500" fill="hold"/>
                                        <p:tgtEl>
                                          <p:spTgt spid="36"/>
                                        </p:tgtEl>
                                        <p:attrNameLst>
                                          <p:attrName>ppt_y</p:attrName>
                                        </p:attrNameLst>
                                      </p:cBhvr>
                                      <p:tavLst>
                                        <p:tav tm="0">
                                          <p:val>
                                            <p:strVal val="#ppt_y"/>
                                          </p:val>
                                        </p:tav>
                                        <p:tav tm="100000">
                                          <p:val>
                                            <p:strVal val="#ppt_y"/>
                                          </p:val>
                                        </p:tav>
                                      </p:tavLst>
                                    </p:anim>
                                    <p:anim calcmode="lin" valueType="num">
                                      <p:cBhvr>
                                        <p:cTn id="9" dur="500" fill="hold"/>
                                        <p:tgtEl>
                                          <p:spTgt spid="36"/>
                                        </p:tgtEl>
                                        <p:attrNameLst>
                                          <p:attrName>ppt_w</p:attrName>
                                        </p:attrNameLst>
                                      </p:cBhvr>
                                      <p:tavLst>
                                        <p:tav tm="0">
                                          <p:val>
                                            <p:fltVal val="0"/>
                                          </p:val>
                                        </p:tav>
                                        <p:tav tm="100000">
                                          <p:val>
                                            <p:strVal val="#ppt_w"/>
                                          </p:val>
                                        </p:tav>
                                      </p:tavLst>
                                    </p:anim>
                                    <p:anim calcmode="lin" valueType="num">
                                      <p:cBhvr>
                                        <p:cTn id="10" dur="500" fill="hold"/>
                                        <p:tgtEl>
                                          <p:spTgt spid="36"/>
                                        </p:tgtEl>
                                        <p:attrNameLst>
                                          <p:attrName>ppt_h</p:attrName>
                                        </p:attrNameLst>
                                      </p:cBhvr>
                                      <p:tavLst>
                                        <p:tav tm="0">
                                          <p:val>
                                            <p:strVal val="#ppt_h"/>
                                          </p:val>
                                        </p:tav>
                                        <p:tav tm="100000">
                                          <p:val>
                                            <p:strVal val="#ppt_h"/>
                                          </p:val>
                                        </p:tav>
                                      </p:tavLst>
                                    </p:anim>
                                  </p:childTnLst>
                                </p:cTn>
                              </p:par>
                              <p:par>
                                <p:cTn id="11" presetID="17" presetClass="entr" presetSubtype="1" fill="hold" grpId="0" nodeType="withEffect">
                                  <p:stCondLst>
                                    <p:cond delay="0"/>
                                  </p:stCondLst>
                                  <p:childTnLst>
                                    <p:set>
                                      <p:cBhvr>
                                        <p:cTn id="12" dur="1" fill="hold">
                                          <p:stCondLst>
                                            <p:cond delay="0"/>
                                          </p:stCondLst>
                                        </p:cTn>
                                        <p:tgtEl>
                                          <p:spTgt spid="42"/>
                                        </p:tgtEl>
                                        <p:attrNameLst>
                                          <p:attrName>style.visibility</p:attrName>
                                        </p:attrNameLst>
                                      </p:cBhvr>
                                      <p:to>
                                        <p:strVal val="visible"/>
                                      </p:to>
                                    </p:set>
                                    <p:anim calcmode="lin" valueType="num">
                                      <p:cBhvr>
                                        <p:cTn id="13" dur="500" fill="hold"/>
                                        <p:tgtEl>
                                          <p:spTgt spid="42"/>
                                        </p:tgtEl>
                                        <p:attrNameLst>
                                          <p:attrName>ppt_x</p:attrName>
                                        </p:attrNameLst>
                                      </p:cBhvr>
                                      <p:tavLst>
                                        <p:tav tm="0">
                                          <p:val>
                                            <p:strVal val="#ppt_x"/>
                                          </p:val>
                                        </p:tav>
                                        <p:tav tm="100000">
                                          <p:val>
                                            <p:strVal val="#ppt_x"/>
                                          </p:val>
                                        </p:tav>
                                      </p:tavLst>
                                    </p:anim>
                                    <p:anim calcmode="lin" valueType="num">
                                      <p:cBhvr>
                                        <p:cTn id="14" dur="500" fill="hold"/>
                                        <p:tgtEl>
                                          <p:spTgt spid="42"/>
                                        </p:tgtEl>
                                        <p:attrNameLst>
                                          <p:attrName>ppt_y</p:attrName>
                                        </p:attrNameLst>
                                      </p:cBhvr>
                                      <p:tavLst>
                                        <p:tav tm="0">
                                          <p:val>
                                            <p:strVal val="#ppt_y-#ppt_h/2"/>
                                          </p:val>
                                        </p:tav>
                                        <p:tav tm="100000">
                                          <p:val>
                                            <p:strVal val="#ppt_y"/>
                                          </p:val>
                                        </p:tav>
                                      </p:tavLst>
                                    </p:anim>
                                    <p:anim calcmode="lin" valueType="num">
                                      <p:cBhvr>
                                        <p:cTn id="15" dur="500" fill="hold"/>
                                        <p:tgtEl>
                                          <p:spTgt spid="42"/>
                                        </p:tgtEl>
                                        <p:attrNameLst>
                                          <p:attrName>ppt_w</p:attrName>
                                        </p:attrNameLst>
                                      </p:cBhvr>
                                      <p:tavLst>
                                        <p:tav tm="0">
                                          <p:val>
                                            <p:strVal val="#ppt_w"/>
                                          </p:val>
                                        </p:tav>
                                        <p:tav tm="100000">
                                          <p:val>
                                            <p:strVal val="#ppt_w"/>
                                          </p:val>
                                        </p:tav>
                                      </p:tavLst>
                                    </p:anim>
                                    <p:anim calcmode="lin" valueType="num">
                                      <p:cBhvr>
                                        <p:cTn id="16" dur="500" fill="hold"/>
                                        <p:tgtEl>
                                          <p:spTgt spid="42"/>
                                        </p:tgtEl>
                                        <p:attrNameLst>
                                          <p:attrName>ppt_h</p:attrName>
                                        </p:attrNameLst>
                                      </p:cBhvr>
                                      <p:tavLst>
                                        <p:tav tm="0">
                                          <p:val>
                                            <p:fltVal val="0"/>
                                          </p:val>
                                        </p:tav>
                                        <p:tav tm="100000">
                                          <p:val>
                                            <p:strVal val="#ppt_h"/>
                                          </p:val>
                                        </p:tav>
                                      </p:tavLst>
                                    </p:anim>
                                  </p:childTnLst>
                                </p:cTn>
                              </p:par>
                              <p:par>
                                <p:cTn id="17" presetID="17" presetClass="entr" presetSubtype="1" fill="hold"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ppt_x</p:attrName>
                                        </p:attrNameLst>
                                      </p:cBhvr>
                                      <p:tavLst>
                                        <p:tav tm="0">
                                          <p:val>
                                            <p:strVal val="#ppt_x"/>
                                          </p:val>
                                        </p:tav>
                                        <p:tav tm="100000">
                                          <p:val>
                                            <p:strVal val="#ppt_x"/>
                                          </p:val>
                                        </p:tav>
                                      </p:tavLst>
                                    </p:anim>
                                    <p:anim calcmode="lin" valueType="num">
                                      <p:cBhvr>
                                        <p:cTn id="20" dur="500" fill="hold"/>
                                        <p:tgtEl>
                                          <p:spTgt spid="45"/>
                                        </p:tgtEl>
                                        <p:attrNameLst>
                                          <p:attrName>ppt_y</p:attrName>
                                        </p:attrNameLst>
                                      </p:cBhvr>
                                      <p:tavLst>
                                        <p:tav tm="0">
                                          <p:val>
                                            <p:strVal val="#ppt_y-#ppt_h/2"/>
                                          </p:val>
                                        </p:tav>
                                        <p:tav tm="100000">
                                          <p:val>
                                            <p:strVal val="#ppt_y"/>
                                          </p:val>
                                        </p:tav>
                                      </p:tavLst>
                                    </p:anim>
                                    <p:anim calcmode="lin" valueType="num">
                                      <p:cBhvr>
                                        <p:cTn id="21" dur="500" fill="hold"/>
                                        <p:tgtEl>
                                          <p:spTgt spid="45"/>
                                        </p:tgtEl>
                                        <p:attrNameLst>
                                          <p:attrName>ppt_w</p:attrName>
                                        </p:attrNameLst>
                                      </p:cBhvr>
                                      <p:tavLst>
                                        <p:tav tm="0">
                                          <p:val>
                                            <p:strVal val="#ppt_w"/>
                                          </p:val>
                                        </p:tav>
                                        <p:tav tm="100000">
                                          <p:val>
                                            <p:strVal val="#ppt_w"/>
                                          </p:val>
                                        </p:tav>
                                      </p:tavLst>
                                    </p:anim>
                                    <p:anim calcmode="lin" valueType="num">
                                      <p:cBhvr>
                                        <p:cTn id="22" dur="500" fill="hold"/>
                                        <p:tgtEl>
                                          <p:spTgt spid="45"/>
                                        </p:tgtEl>
                                        <p:attrNameLst>
                                          <p:attrName>ppt_h</p:attrName>
                                        </p:attrNameLst>
                                      </p:cBhvr>
                                      <p:tavLst>
                                        <p:tav tm="0">
                                          <p:val>
                                            <p:fltVal val="0"/>
                                          </p:val>
                                        </p:tav>
                                        <p:tav tm="100000">
                                          <p:val>
                                            <p:strVal val="#ppt_h"/>
                                          </p:val>
                                        </p:tav>
                                      </p:tavLst>
                                    </p:anim>
                                  </p:childTnLst>
                                </p:cTn>
                              </p:par>
                              <p:par>
                                <p:cTn id="23" presetID="17" presetClass="entr" presetSubtype="8"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ppt_x</p:attrName>
                                        </p:attrNameLst>
                                      </p:cBhvr>
                                      <p:tavLst>
                                        <p:tav tm="0">
                                          <p:val>
                                            <p:strVal val="#ppt_x-#ppt_w/2"/>
                                          </p:val>
                                        </p:tav>
                                        <p:tav tm="100000">
                                          <p:val>
                                            <p:strVal val="#ppt_x"/>
                                          </p:val>
                                        </p:tav>
                                      </p:tavLst>
                                    </p:anim>
                                    <p:anim calcmode="lin" valueType="num">
                                      <p:cBhvr>
                                        <p:cTn id="26" dur="500" fill="hold"/>
                                        <p:tgtEl>
                                          <p:spTgt spid="7"/>
                                        </p:tgtEl>
                                        <p:attrNameLst>
                                          <p:attrName>ppt_y</p:attrName>
                                        </p:attrNameLst>
                                      </p:cBhvr>
                                      <p:tavLst>
                                        <p:tav tm="0">
                                          <p:val>
                                            <p:strVal val="#ppt_y"/>
                                          </p:val>
                                        </p:tav>
                                        <p:tav tm="100000">
                                          <p:val>
                                            <p:strVal val="#ppt_y"/>
                                          </p:val>
                                        </p:tav>
                                      </p:tavLst>
                                    </p:anim>
                                    <p:anim calcmode="lin" valueType="num">
                                      <p:cBhvr>
                                        <p:cTn id="27" dur="500" fill="hold"/>
                                        <p:tgtEl>
                                          <p:spTgt spid="7"/>
                                        </p:tgtEl>
                                        <p:attrNameLst>
                                          <p:attrName>ppt_w</p:attrName>
                                        </p:attrNameLst>
                                      </p:cBhvr>
                                      <p:tavLst>
                                        <p:tav tm="0">
                                          <p:val>
                                            <p:fltVal val="0"/>
                                          </p:val>
                                        </p:tav>
                                        <p:tav tm="100000">
                                          <p:val>
                                            <p:strVal val="#ppt_w"/>
                                          </p:val>
                                        </p:tav>
                                      </p:tavLst>
                                    </p:anim>
                                    <p:anim calcmode="lin" valueType="num">
                                      <p:cBhvr>
                                        <p:cTn id="28" dur="500" fill="hold"/>
                                        <p:tgtEl>
                                          <p:spTgt spid="7"/>
                                        </p:tgtEl>
                                        <p:attrNameLst>
                                          <p:attrName>ppt_h</p:attrName>
                                        </p:attrNameLst>
                                      </p:cBhvr>
                                      <p:tavLst>
                                        <p:tav tm="0">
                                          <p:val>
                                            <p:strVal val="#ppt_h"/>
                                          </p:val>
                                        </p:tav>
                                        <p:tav tm="100000">
                                          <p:val>
                                            <p:strVal val="#ppt_h"/>
                                          </p:val>
                                        </p:tav>
                                      </p:tavLst>
                                    </p:anim>
                                  </p:childTnLst>
                                </p:cTn>
                              </p:par>
                            </p:childTnLst>
                          </p:cTn>
                        </p:par>
                        <p:par>
                          <p:cTn id="29" fill="hold">
                            <p:stCondLst>
                              <p:cond delay="500"/>
                            </p:stCondLst>
                            <p:childTnLst>
                              <p:par>
                                <p:cTn id="30" presetID="17" presetClass="entr" presetSubtype="8" fill="hold" nodeType="afterEffect">
                                  <p:stCondLst>
                                    <p:cond delay="0"/>
                                  </p:stCondLst>
                                  <p:childTnLst>
                                    <p:set>
                                      <p:cBhvr>
                                        <p:cTn id="31" dur="1" fill="hold">
                                          <p:stCondLst>
                                            <p:cond delay="0"/>
                                          </p:stCondLst>
                                        </p:cTn>
                                        <p:tgtEl>
                                          <p:spTgt spid="37"/>
                                        </p:tgtEl>
                                        <p:attrNameLst>
                                          <p:attrName>style.visibility</p:attrName>
                                        </p:attrNameLst>
                                      </p:cBhvr>
                                      <p:to>
                                        <p:strVal val="visible"/>
                                      </p:to>
                                    </p:set>
                                    <p:anim calcmode="lin" valueType="num">
                                      <p:cBhvr>
                                        <p:cTn id="32" dur="500" fill="hold"/>
                                        <p:tgtEl>
                                          <p:spTgt spid="37"/>
                                        </p:tgtEl>
                                        <p:attrNameLst>
                                          <p:attrName>ppt_x</p:attrName>
                                        </p:attrNameLst>
                                      </p:cBhvr>
                                      <p:tavLst>
                                        <p:tav tm="0">
                                          <p:val>
                                            <p:strVal val="#ppt_x-#ppt_w/2"/>
                                          </p:val>
                                        </p:tav>
                                        <p:tav tm="100000">
                                          <p:val>
                                            <p:strVal val="#ppt_x"/>
                                          </p:val>
                                        </p:tav>
                                      </p:tavLst>
                                    </p:anim>
                                    <p:anim calcmode="lin" valueType="num">
                                      <p:cBhvr>
                                        <p:cTn id="33" dur="500" fill="hold"/>
                                        <p:tgtEl>
                                          <p:spTgt spid="37"/>
                                        </p:tgtEl>
                                        <p:attrNameLst>
                                          <p:attrName>ppt_y</p:attrName>
                                        </p:attrNameLst>
                                      </p:cBhvr>
                                      <p:tavLst>
                                        <p:tav tm="0">
                                          <p:val>
                                            <p:strVal val="#ppt_y"/>
                                          </p:val>
                                        </p:tav>
                                        <p:tav tm="100000">
                                          <p:val>
                                            <p:strVal val="#ppt_y"/>
                                          </p:val>
                                        </p:tav>
                                      </p:tavLst>
                                    </p:anim>
                                    <p:anim calcmode="lin" valueType="num">
                                      <p:cBhvr>
                                        <p:cTn id="34" dur="500" fill="hold"/>
                                        <p:tgtEl>
                                          <p:spTgt spid="37"/>
                                        </p:tgtEl>
                                        <p:attrNameLst>
                                          <p:attrName>ppt_w</p:attrName>
                                        </p:attrNameLst>
                                      </p:cBhvr>
                                      <p:tavLst>
                                        <p:tav tm="0">
                                          <p:val>
                                            <p:fltVal val="0"/>
                                          </p:val>
                                        </p:tav>
                                        <p:tav tm="100000">
                                          <p:val>
                                            <p:strVal val="#ppt_w"/>
                                          </p:val>
                                        </p:tav>
                                      </p:tavLst>
                                    </p:anim>
                                    <p:anim calcmode="lin" valueType="num">
                                      <p:cBhvr>
                                        <p:cTn id="35" dur="500" fill="hold"/>
                                        <p:tgtEl>
                                          <p:spTgt spid="37"/>
                                        </p:tgtEl>
                                        <p:attrNameLst>
                                          <p:attrName>ppt_h</p:attrName>
                                        </p:attrNameLst>
                                      </p:cBhvr>
                                      <p:tavLst>
                                        <p:tav tm="0">
                                          <p:val>
                                            <p:strVal val="#ppt_h"/>
                                          </p:val>
                                        </p:tav>
                                        <p:tav tm="100000">
                                          <p:val>
                                            <p:strVal val="#ppt_h"/>
                                          </p:val>
                                        </p:tav>
                                      </p:tavLst>
                                    </p:anim>
                                  </p:childTnLst>
                                </p:cTn>
                              </p:par>
                            </p:childTnLst>
                          </p:cTn>
                        </p:par>
                        <p:par>
                          <p:cTn id="36" fill="hold">
                            <p:stCondLst>
                              <p:cond delay="1000"/>
                            </p:stCondLst>
                            <p:childTnLst>
                              <p:par>
                                <p:cTn id="37" presetID="17" presetClass="entr" presetSubtype="1"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500" fill="hold"/>
                                        <p:tgtEl>
                                          <p:spTgt spid="46"/>
                                        </p:tgtEl>
                                        <p:attrNameLst>
                                          <p:attrName>ppt_x</p:attrName>
                                        </p:attrNameLst>
                                      </p:cBhvr>
                                      <p:tavLst>
                                        <p:tav tm="0">
                                          <p:val>
                                            <p:strVal val="#ppt_x"/>
                                          </p:val>
                                        </p:tav>
                                        <p:tav tm="100000">
                                          <p:val>
                                            <p:strVal val="#ppt_x"/>
                                          </p:val>
                                        </p:tav>
                                      </p:tavLst>
                                    </p:anim>
                                    <p:anim calcmode="lin" valueType="num">
                                      <p:cBhvr>
                                        <p:cTn id="40" dur="500" fill="hold"/>
                                        <p:tgtEl>
                                          <p:spTgt spid="46"/>
                                        </p:tgtEl>
                                        <p:attrNameLst>
                                          <p:attrName>ppt_y</p:attrName>
                                        </p:attrNameLst>
                                      </p:cBhvr>
                                      <p:tavLst>
                                        <p:tav tm="0">
                                          <p:val>
                                            <p:strVal val="#ppt_y-#ppt_h/2"/>
                                          </p:val>
                                        </p:tav>
                                        <p:tav tm="100000">
                                          <p:val>
                                            <p:strVal val="#ppt_y"/>
                                          </p:val>
                                        </p:tav>
                                      </p:tavLst>
                                    </p:anim>
                                    <p:anim calcmode="lin" valueType="num">
                                      <p:cBhvr>
                                        <p:cTn id="41" dur="500" fill="hold"/>
                                        <p:tgtEl>
                                          <p:spTgt spid="46"/>
                                        </p:tgtEl>
                                        <p:attrNameLst>
                                          <p:attrName>ppt_w</p:attrName>
                                        </p:attrNameLst>
                                      </p:cBhvr>
                                      <p:tavLst>
                                        <p:tav tm="0">
                                          <p:val>
                                            <p:strVal val="#ppt_w"/>
                                          </p:val>
                                        </p:tav>
                                        <p:tav tm="100000">
                                          <p:val>
                                            <p:strVal val="#ppt_w"/>
                                          </p:val>
                                        </p:tav>
                                      </p:tavLst>
                                    </p:anim>
                                    <p:anim calcmode="lin" valueType="num">
                                      <p:cBhvr>
                                        <p:cTn id="42" dur="500" fill="hold"/>
                                        <p:tgtEl>
                                          <p:spTgt spid="46"/>
                                        </p:tgtEl>
                                        <p:attrNameLst>
                                          <p:attrName>ppt_h</p:attrName>
                                        </p:attrNameLst>
                                      </p:cBhvr>
                                      <p:tavLst>
                                        <p:tav tm="0">
                                          <p:val>
                                            <p:fltVal val="0"/>
                                          </p:val>
                                        </p:tav>
                                        <p:tav tm="100000">
                                          <p:val>
                                            <p:strVal val="#ppt_h"/>
                                          </p:val>
                                        </p:tav>
                                      </p:tavLst>
                                    </p:anim>
                                  </p:childTnLst>
                                </p:cTn>
                              </p:par>
                              <p:par>
                                <p:cTn id="43" presetID="17" presetClass="entr" presetSubtype="1" fill="hold" nodeType="withEffect">
                                  <p:stCondLst>
                                    <p:cond delay="0"/>
                                  </p:stCondLst>
                                  <p:childTnLst>
                                    <p:set>
                                      <p:cBhvr>
                                        <p:cTn id="44" dur="1" fill="hold">
                                          <p:stCondLst>
                                            <p:cond delay="0"/>
                                          </p:stCondLst>
                                        </p:cTn>
                                        <p:tgtEl>
                                          <p:spTgt spid="50"/>
                                        </p:tgtEl>
                                        <p:attrNameLst>
                                          <p:attrName>style.visibility</p:attrName>
                                        </p:attrNameLst>
                                      </p:cBhvr>
                                      <p:to>
                                        <p:strVal val="visible"/>
                                      </p:to>
                                    </p:set>
                                    <p:anim calcmode="lin" valueType="num">
                                      <p:cBhvr>
                                        <p:cTn id="45" dur="500" fill="hold"/>
                                        <p:tgtEl>
                                          <p:spTgt spid="50"/>
                                        </p:tgtEl>
                                        <p:attrNameLst>
                                          <p:attrName>ppt_x</p:attrName>
                                        </p:attrNameLst>
                                      </p:cBhvr>
                                      <p:tavLst>
                                        <p:tav tm="0">
                                          <p:val>
                                            <p:strVal val="#ppt_x"/>
                                          </p:val>
                                        </p:tav>
                                        <p:tav tm="100000">
                                          <p:val>
                                            <p:strVal val="#ppt_x"/>
                                          </p:val>
                                        </p:tav>
                                      </p:tavLst>
                                    </p:anim>
                                    <p:anim calcmode="lin" valueType="num">
                                      <p:cBhvr>
                                        <p:cTn id="46" dur="500" fill="hold"/>
                                        <p:tgtEl>
                                          <p:spTgt spid="50"/>
                                        </p:tgtEl>
                                        <p:attrNameLst>
                                          <p:attrName>ppt_y</p:attrName>
                                        </p:attrNameLst>
                                      </p:cBhvr>
                                      <p:tavLst>
                                        <p:tav tm="0">
                                          <p:val>
                                            <p:strVal val="#ppt_y-#ppt_h/2"/>
                                          </p:val>
                                        </p:tav>
                                        <p:tav tm="100000">
                                          <p:val>
                                            <p:strVal val="#ppt_y"/>
                                          </p:val>
                                        </p:tav>
                                      </p:tavLst>
                                    </p:anim>
                                    <p:anim calcmode="lin" valueType="num">
                                      <p:cBhvr>
                                        <p:cTn id="47" dur="500" fill="hold"/>
                                        <p:tgtEl>
                                          <p:spTgt spid="50"/>
                                        </p:tgtEl>
                                        <p:attrNameLst>
                                          <p:attrName>ppt_w</p:attrName>
                                        </p:attrNameLst>
                                      </p:cBhvr>
                                      <p:tavLst>
                                        <p:tav tm="0">
                                          <p:val>
                                            <p:strVal val="#ppt_w"/>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childTnLst>
                                </p:cTn>
                              </p:par>
                              <p:par>
                                <p:cTn id="49" presetID="17" presetClass="entr" presetSubtype="8"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ppt_w/2"/>
                                          </p:val>
                                        </p:tav>
                                        <p:tav tm="100000">
                                          <p:val>
                                            <p:strVal val="#ppt_x"/>
                                          </p:val>
                                        </p:tav>
                                      </p:tavLst>
                                    </p:anim>
                                    <p:anim calcmode="lin" valueType="num">
                                      <p:cBhvr>
                                        <p:cTn id="52" dur="500" fill="hold"/>
                                        <p:tgtEl>
                                          <p:spTgt spid="11"/>
                                        </p:tgtEl>
                                        <p:attrNameLst>
                                          <p:attrName>ppt_y</p:attrName>
                                        </p:attrNameLst>
                                      </p:cBhvr>
                                      <p:tavLst>
                                        <p:tav tm="0">
                                          <p:val>
                                            <p:strVal val="#ppt_y"/>
                                          </p:val>
                                        </p:tav>
                                        <p:tav tm="100000">
                                          <p:val>
                                            <p:strVal val="#ppt_y"/>
                                          </p:val>
                                        </p:tav>
                                      </p:tavLst>
                                    </p:anim>
                                    <p:anim calcmode="lin" valueType="num">
                                      <p:cBhvr>
                                        <p:cTn id="53" dur="500" fill="hold"/>
                                        <p:tgtEl>
                                          <p:spTgt spid="11"/>
                                        </p:tgtEl>
                                        <p:attrNameLst>
                                          <p:attrName>ppt_w</p:attrName>
                                        </p:attrNameLst>
                                      </p:cBhvr>
                                      <p:tavLst>
                                        <p:tav tm="0">
                                          <p:val>
                                            <p:fltVal val="0"/>
                                          </p:val>
                                        </p:tav>
                                        <p:tav tm="100000">
                                          <p:val>
                                            <p:strVal val="#ppt_w"/>
                                          </p:val>
                                        </p:tav>
                                      </p:tavLst>
                                    </p:anim>
                                    <p:anim calcmode="lin" valueType="num">
                                      <p:cBhvr>
                                        <p:cTn id="54" dur="500" fill="hold"/>
                                        <p:tgtEl>
                                          <p:spTgt spid="11"/>
                                        </p:tgtEl>
                                        <p:attrNameLst>
                                          <p:attrName>ppt_h</p:attrName>
                                        </p:attrNameLst>
                                      </p:cBhvr>
                                      <p:tavLst>
                                        <p:tav tm="0">
                                          <p:val>
                                            <p:strVal val="#ppt_h"/>
                                          </p:val>
                                        </p:tav>
                                        <p:tav tm="100000">
                                          <p:val>
                                            <p:strVal val="#ppt_h"/>
                                          </p:val>
                                        </p:tav>
                                      </p:tavLst>
                                    </p:anim>
                                  </p:childTnLst>
                                </p:cTn>
                              </p:par>
                            </p:childTnLst>
                          </p:cTn>
                        </p:par>
                        <p:par>
                          <p:cTn id="55" fill="hold">
                            <p:stCondLst>
                              <p:cond delay="1500"/>
                            </p:stCondLst>
                            <p:childTnLst>
                              <p:par>
                                <p:cTn id="56" presetID="17" presetClass="entr" presetSubtype="8" fill="hold" nodeType="afterEffect">
                                  <p:stCondLst>
                                    <p:cond delay="0"/>
                                  </p:stCondLst>
                                  <p:childTnLst>
                                    <p:set>
                                      <p:cBhvr>
                                        <p:cTn id="57" dur="1" fill="hold">
                                          <p:stCondLst>
                                            <p:cond delay="0"/>
                                          </p:stCondLst>
                                        </p:cTn>
                                        <p:tgtEl>
                                          <p:spTgt spid="38"/>
                                        </p:tgtEl>
                                        <p:attrNameLst>
                                          <p:attrName>style.visibility</p:attrName>
                                        </p:attrNameLst>
                                      </p:cBhvr>
                                      <p:to>
                                        <p:strVal val="visible"/>
                                      </p:to>
                                    </p:set>
                                    <p:anim calcmode="lin" valueType="num">
                                      <p:cBhvr>
                                        <p:cTn id="58" dur="500" fill="hold"/>
                                        <p:tgtEl>
                                          <p:spTgt spid="38"/>
                                        </p:tgtEl>
                                        <p:attrNameLst>
                                          <p:attrName>ppt_x</p:attrName>
                                        </p:attrNameLst>
                                      </p:cBhvr>
                                      <p:tavLst>
                                        <p:tav tm="0">
                                          <p:val>
                                            <p:strVal val="#ppt_x-#ppt_w/2"/>
                                          </p:val>
                                        </p:tav>
                                        <p:tav tm="100000">
                                          <p:val>
                                            <p:strVal val="#ppt_x"/>
                                          </p:val>
                                        </p:tav>
                                      </p:tavLst>
                                    </p:anim>
                                    <p:anim calcmode="lin" valueType="num">
                                      <p:cBhvr>
                                        <p:cTn id="59" dur="500" fill="hold"/>
                                        <p:tgtEl>
                                          <p:spTgt spid="38"/>
                                        </p:tgtEl>
                                        <p:attrNameLst>
                                          <p:attrName>ppt_y</p:attrName>
                                        </p:attrNameLst>
                                      </p:cBhvr>
                                      <p:tavLst>
                                        <p:tav tm="0">
                                          <p:val>
                                            <p:strVal val="#ppt_y"/>
                                          </p:val>
                                        </p:tav>
                                        <p:tav tm="100000">
                                          <p:val>
                                            <p:strVal val="#ppt_y"/>
                                          </p:val>
                                        </p:tav>
                                      </p:tavLst>
                                    </p:anim>
                                    <p:anim calcmode="lin" valueType="num">
                                      <p:cBhvr>
                                        <p:cTn id="60" dur="500" fill="hold"/>
                                        <p:tgtEl>
                                          <p:spTgt spid="38"/>
                                        </p:tgtEl>
                                        <p:attrNameLst>
                                          <p:attrName>ppt_w</p:attrName>
                                        </p:attrNameLst>
                                      </p:cBhvr>
                                      <p:tavLst>
                                        <p:tav tm="0">
                                          <p:val>
                                            <p:fltVal val="0"/>
                                          </p:val>
                                        </p:tav>
                                        <p:tav tm="100000">
                                          <p:val>
                                            <p:strVal val="#ppt_w"/>
                                          </p:val>
                                        </p:tav>
                                      </p:tavLst>
                                    </p:anim>
                                    <p:anim calcmode="lin" valueType="num">
                                      <p:cBhvr>
                                        <p:cTn id="61" dur="500" fill="hold"/>
                                        <p:tgtEl>
                                          <p:spTgt spid="38"/>
                                        </p:tgtEl>
                                        <p:attrNameLst>
                                          <p:attrName>ppt_h</p:attrName>
                                        </p:attrNameLst>
                                      </p:cBhvr>
                                      <p:tavLst>
                                        <p:tav tm="0">
                                          <p:val>
                                            <p:strVal val="#ppt_h"/>
                                          </p:val>
                                        </p:tav>
                                        <p:tav tm="100000">
                                          <p:val>
                                            <p:strVal val="#ppt_h"/>
                                          </p:val>
                                        </p:tav>
                                      </p:tavLst>
                                    </p:anim>
                                  </p:childTnLst>
                                </p:cTn>
                              </p:par>
                            </p:childTnLst>
                          </p:cTn>
                        </p:par>
                        <p:par>
                          <p:cTn id="62" fill="hold">
                            <p:stCondLst>
                              <p:cond delay="2000"/>
                            </p:stCondLst>
                            <p:childTnLst>
                              <p:par>
                                <p:cTn id="63" presetID="17" presetClass="entr" presetSubtype="1" fill="hold" grpId="0" nodeType="afterEffect">
                                  <p:stCondLst>
                                    <p:cond delay="0"/>
                                  </p:stCondLst>
                                  <p:childTnLst>
                                    <p:set>
                                      <p:cBhvr>
                                        <p:cTn id="64" dur="1" fill="hold">
                                          <p:stCondLst>
                                            <p:cond delay="0"/>
                                          </p:stCondLst>
                                        </p:cTn>
                                        <p:tgtEl>
                                          <p:spTgt spid="51"/>
                                        </p:tgtEl>
                                        <p:attrNameLst>
                                          <p:attrName>style.visibility</p:attrName>
                                        </p:attrNameLst>
                                      </p:cBhvr>
                                      <p:to>
                                        <p:strVal val="visible"/>
                                      </p:to>
                                    </p:set>
                                    <p:anim calcmode="lin" valueType="num">
                                      <p:cBhvr>
                                        <p:cTn id="65" dur="500" fill="hold"/>
                                        <p:tgtEl>
                                          <p:spTgt spid="51"/>
                                        </p:tgtEl>
                                        <p:attrNameLst>
                                          <p:attrName>ppt_x</p:attrName>
                                        </p:attrNameLst>
                                      </p:cBhvr>
                                      <p:tavLst>
                                        <p:tav tm="0">
                                          <p:val>
                                            <p:strVal val="#ppt_x"/>
                                          </p:val>
                                        </p:tav>
                                        <p:tav tm="100000">
                                          <p:val>
                                            <p:strVal val="#ppt_x"/>
                                          </p:val>
                                        </p:tav>
                                      </p:tavLst>
                                    </p:anim>
                                    <p:anim calcmode="lin" valueType="num">
                                      <p:cBhvr>
                                        <p:cTn id="66" dur="500" fill="hold"/>
                                        <p:tgtEl>
                                          <p:spTgt spid="51"/>
                                        </p:tgtEl>
                                        <p:attrNameLst>
                                          <p:attrName>ppt_y</p:attrName>
                                        </p:attrNameLst>
                                      </p:cBhvr>
                                      <p:tavLst>
                                        <p:tav tm="0">
                                          <p:val>
                                            <p:strVal val="#ppt_y-#ppt_h/2"/>
                                          </p:val>
                                        </p:tav>
                                        <p:tav tm="100000">
                                          <p:val>
                                            <p:strVal val="#ppt_y"/>
                                          </p:val>
                                        </p:tav>
                                      </p:tavLst>
                                    </p:anim>
                                    <p:anim calcmode="lin" valueType="num">
                                      <p:cBhvr>
                                        <p:cTn id="67" dur="500" fill="hold"/>
                                        <p:tgtEl>
                                          <p:spTgt spid="51"/>
                                        </p:tgtEl>
                                        <p:attrNameLst>
                                          <p:attrName>ppt_w</p:attrName>
                                        </p:attrNameLst>
                                      </p:cBhvr>
                                      <p:tavLst>
                                        <p:tav tm="0">
                                          <p:val>
                                            <p:strVal val="#ppt_w"/>
                                          </p:val>
                                        </p:tav>
                                        <p:tav tm="100000">
                                          <p:val>
                                            <p:strVal val="#ppt_w"/>
                                          </p:val>
                                        </p:tav>
                                      </p:tavLst>
                                    </p:anim>
                                    <p:anim calcmode="lin" valueType="num">
                                      <p:cBhvr>
                                        <p:cTn id="68" dur="500" fill="hold"/>
                                        <p:tgtEl>
                                          <p:spTgt spid="51"/>
                                        </p:tgtEl>
                                        <p:attrNameLst>
                                          <p:attrName>ppt_h</p:attrName>
                                        </p:attrNameLst>
                                      </p:cBhvr>
                                      <p:tavLst>
                                        <p:tav tm="0">
                                          <p:val>
                                            <p:fltVal val="0"/>
                                          </p:val>
                                        </p:tav>
                                        <p:tav tm="100000">
                                          <p:val>
                                            <p:strVal val="#ppt_h"/>
                                          </p:val>
                                        </p:tav>
                                      </p:tavLst>
                                    </p:anim>
                                  </p:childTnLst>
                                </p:cTn>
                              </p:par>
                              <p:par>
                                <p:cTn id="69" presetID="17" presetClass="entr" presetSubtype="1" fill="hold" nodeType="withEffect">
                                  <p:stCondLst>
                                    <p:cond delay="0"/>
                                  </p:stCondLst>
                                  <p:childTnLst>
                                    <p:set>
                                      <p:cBhvr>
                                        <p:cTn id="70" dur="1" fill="hold">
                                          <p:stCondLst>
                                            <p:cond delay="0"/>
                                          </p:stCondLst>
                                        </p:cTn>
                                        <p:tgtEl>
                                          <p:spTgt spid="55"/>
                                        </p:tgtEl>
                                        <p:attrNameLst>
                                          <p:attrName>style.visibility</p:attrName>
                                        </p:attrNameLst>
                                      </p:cBhvr>
                                      <p:to>
                                        <p:strVal val="visible"/>
                                      </p:to>
                                    </p:set>
                                    <p:anim calcmode="lin" valueType="num">
                                      <p:cBhvr>
                                        <p:cTn id="71" dur="500" fill="hold"/>
                                        <p:tgtEl>
                                          <p:spTgt spid="55"/>
                                        </p:tgtEl>
                                        <p:attrNameLst>
                                          <p:attrName>ppt_x</p:attrName>
                                        </p:attrNameLst>
                                      </p:cBhvr>
                                      <p:tavLst>
                                        <p:tav tm="0">
                                          <p:val>
                                            <p:strVal val="#ppt_x"/>
                                          </p:val>
                                        </p:tav>
                                        <p:tav tm="100000">
                                          <p:val>
                                            <p:strVal val="#ppt_x"/>
                                          </p:val>
                                        </p:tav>
                                      </p:tavLst>
                                    </p:anim>
                                    <p:anim calcmode="lin" valueType="num">
                                      <p:cBhvr>
                                        <p:cTn id="72" dur="500" fill="hold"/>
                                        <p:tgtEl>
                                          <p:spTgt spid="55"/>
                                        </p:tgtEl>
                                        <p:attrNameLst>
                                          <p:attrName>ppt_y</p:attrName>
                                        </p:attrNameLst>
                                      </p:cBhvr>
                                      <p:tavLst>
                                        <p:tav tm="0">
                                          <p:val>
                                            <p:strVal val="#ppt_y-#ppt_h/2"/>
                                          </p:val>
                                        </p:tav>
                                        <p:tav tm="100000">
                                          <p:val>
                                            <p:strVal val="#ppt_y"/>
                                          </p:val>
                                        </p:tav>
                                      </p:tavLst>
                                    </p:anim>
                                    <p:anim calcmode="lin" valueType="num">
                                      <p:cBhvr>
                                        <p:cTn id="73" dur="500" fill="hold"/>
                                        <p:tgtEl>
                                          <p:spTgt spid="55"/>
                                        </p:tgtEl>
                                        <p:attrNameLst>
                                          <p:attrName>ppt_w</p:attrName>
                                        </p:attrNameLst>
                                      </p:cBhvr>
                                      <p:tavLst>
                                        <p:tav tm="0">
                                          <p:val>
                                            <p:strVal val="#ppt_w"/>
                                          </p:val>
                                        </p:tav>
                                        <p:tav tm="100000">
                                          <p:val>
                                            <p:strVal val="#ppt_w"/>
                                          </p:val>
                                        </p:tav>
                                      </p:tavLst>
                                    </p:anim>
                                    <p:anim calcmode="lin" valueType="num">
                                      <p:cBhvr>
                                        <p:cTn id="74" dur="500" fill="hold"/>
                                        <p:tgtEl>
                                          <p:spTgt spid="55"/>
                                        </p:tgtEl>
                                        <p:attrNameLst>
                                          <p:attrName>ppt_h</p:attrName>
                                        </p:attrNameLst>
                                      </p:cBhvr>
                                      <p:tavLst>
                                        <p:tav tm="0">
                                          <p:val>
                                            <p:fltVal val="0"/>
                                          </p:val>
                                        </p:tav>
                                        <p:tav tm="100000">
                                          <p:val>
                                            <p:strVal val="#ppt_h"/>
                                          </p:val>
                                        </p:tav>
                                      </p:tavLst>
                                    </p:anim>
                                  </p:childTnLst>
                                </p:cTn>
                              </p:par>
                              <p:par>
                                <p:cTn id="75" presetID="17" presetClass="entr" presetSubtype="8" fill="hold" grpId="0" nodeType="withEffect">
                                  <p:stCondLst>
                                    <p:cond delay="0"/>
                                  </p:stCondLst>
                                  <p:childTnLst>
                                    <p:set>
                                      <p:cBhvr>
                                        <p:cTn id="76" dur="1" fill="hold">
                                          <p:stCondLst>
                                            <p:cond delay="0"/>
                                          </p:stCondLst>
                                        </p:cTn>
                                        <p:tgtEl>
                                          <p:spTgt spid="43"/>
                                        </p:tgtEl>
                                        <p:attrNameLst>
                                          <p:attrName>style.visibility</p:attrName>
                                        </p:attrNameLst>
                                      </p:cBhvr>
                                      <p:to>
                                        <p:strVal val="visible"/>
                                      </p:to>
                                    </p:set>
                                    <p:anim calcmode="lin" valueType="num">
                                      <p:cBhvr>
                                        <p:cTn id="77" dur="500" fill="hold"/>
                                        <p:tgtEl>
                                          <p:spTgt spid="43"/>
                                        </p:tgtEl>
                                        <p:attrNameLst>
                                          <p:attrName>ppt_x</p:attrName>
                                        </p:attrNameLst>
                                      </p:cBhvr>
                                      <p:tavLst>
                                        <p:tav tm="0">
                                          <p:val>
                                            <p:strVal val="#ppt_x-#ppt_w/2"/>
                                          </p:val>
                                        </p:tav>
                                        <p:tav tm="100000">
                                          <p:val>
                                            <p:strVal val="#ppt_x"/>
                                          </p:val>
                                        </p:tav>
                                      </p:tavLst>
                                    </p:anim>
                                    <p:anim calcmode="lin" valueType="num">
                                      <p:cBhvr>
                                        <p:cTn id="78" dur="500" fill="hold"/>
                                        <p:tgtEl>
                                          <p:spTgt spid="43"/>
                                        </p:tgtEl>
                                        <p:attrNameLst>
                                          <p:attrName>ppt_y</p:attrName>
                                        </p:attrNameLst>
                                      </p:cBhvr>
                                      <p:tavLst>
                                        <p:tav tm="0">
                                          <p:val>
                                            <p:strVal val="#ppt_y"/>
                                          </p:val>
                                        </p:tav>
                                        <p:tav tm="100000">
                                          <p:val>
                                            <p:strVal val="#ppt_y"/>
                                          </p:val>
                                        </p:tav>
                                      </p:tavLst>
                                    </p:anim>
                                    <p:anim calcmode="lin" valueType="num">
                                      <p:cBhvr>
                                        <p:cTn id="79" dur="500" fill="hold"/>
                                        <p:tgtEl>
                                          <p:spTgt spid="43"/>
                                        </p:tgtEl>
                                        <p:attrNameLst>
                                          <p:attrName>ppt_w</p:attrName>
                                        </p:attrNameLst>
                                      </p:cBhvr>
                                      <p:tavLst>
                                        <p:tav tm="0">
                                          <p:val>
                                            <p:fltVal val="0"/>
                                          </p:val>
                                        </p:tav>
                                        <p:tav tm="100000">
                                          <p:val>
                                            <p:strVal val="#ppt_w"/>
                                          </p:val>
                                        </p:tav>
                                      </p:tavLst>
                                    </p:anim>
                                    <p:anim calcmode="lin" valueType="num">
                                      <p:cBhvr>
                                        <p:cTn id="80" dur="500" fill="hold"/>
                                        <p:tgtEl>
                                          <p:spTgt spid="43"/>
                                        </p:tgtEl>
                                        <p:attrNameLst>
                                          <p:attrName>ppt_h</p:attrName>
                                        </p:attrNameLst>
                                      </p:cBhvr>
                                      <p:tavLst>
                                        <p:tav tm="0">
                                          <p:val>
                                            <p:strVal val="#ppt_h"/>
                                          </p:val>
                                        </p:tav>
                                        <p:tav tm="100000">
                                          <p:val>
                                            <p:strVal val="#ppt_h"/>
                                          </p:val>
                                        </p:tav>
                                      </p:tavLst>
                                    </p:anim>
                                  </p:childTnLst>
                                </p:cTn>
                              </p:par>
                            </p:childTnLst>
                          </p:cTn>
                        </p:par>
                        <p:par>
                          <p:cTn id="81" fill="hold">
                            <p:stCondLst>
                              <p:cond delay="2500"/>
                            </p:stCondLst>
                            <p:childTnLst>
                              <p:par>
                                <p:cTn id="82" presetID="17" presetClass="entr" presetSubtype="8" fill="hold" nodeType="afterEffect">
                                  <p:stCondLst>
                                    <p:cond delay="0"/>
                                  </p:stCondLst>
                                  <p:childTnLst>
                                    <p:set>
                                      <p:cBhvr>
                                        <p:cTn id="83" dur="1" fill="hold">
                                          <p:stCondLst>
                                            <p:cond delay="0"/>
                                          </p:stCondLst>
                                        </p:cTn>
                                        <p:tgtEl>
                                          <p:spTgt spid="39"/>
                                        </p:tgtEl>
                                        <p:attrNameLst>
                                          <p:attrName>style.visibility</p:attrName>
                                        </p:attrNameLst>
                                      </p:cBhvr>
                                      <p:to>
                                        <p:strVal val="visible"/>
                                      </p:to>
                                    </p:set>
                                    <p:anim calcmode="lin" valueType="num">
                                      <p:cBhvr>
                                        <p:cTn id="84" dur="500" fill="hold"/>
                                        <p:tgtEl>
                                          <p:spTgt spid="39"/>
                                        </p:tgtEl>
                                        <p:attrNameLst>
                                          <p:attrName>ppt_x</p:attrName>
                                        </p:attrNameLst>
                                      </p:cBhvr>
                                      <p:tavLst>
                                        <p:tav tm="0">
                                          <p:val>
                                            <p:strVal val="#ppt_x-#ppt_w/2"/>
                                          </p:val>
                                        </p:tav>
                                        <p:tav tm="100000">
                                          <p:val>
                                            <p:strVal val="#ppt_x"/>
                                          </p:val>
                                        </p:tav>
                                      </p:tavLst>
                                    </p:anim>
                                    <p:anim calcmode="lin" valueType="num">
                                      <p:cBhvr>
                                        <p:cTn id="85" dur="500" fill="hold"/>
                                        <p:tgtEl>
                                          <p:spTgt spid="39"/>
                                        </p:tgtEl>
                                        <p:attrNameLst>
                                          <p:attrName>ppt_y</p:attrName>
                                        </p:attrNameLst>
                                      </p:cBhvr>
                                      <p:tavLst>
                                        <p:tav tm="0">
                                          <p:val>
                                            <p:strVal val="#ppt_y"/>
                                          </p:val>
                                        </p:tav>
                                        <p:tav tm="100000">
                                          <p:val>
                                            <p:strVal val="#ppt_y"/>
                                          </p:val>
                                        </p:tav>
                                      </p:tavLst>
                                    </p:anim>
                                    <p:anim calcmode="lin" valueType="num">
                                      <p:cBhvr>
                                        <p:cTn id="86" dur="500" fill="hold"/>
                                        <p:tgtEl>
                                          <p:spTgt spid="39"/>
                                        </p:tgtEl>
                                        <p:attrNameLst>
                                          <p:attrName>ppt_w</p:attrName>
                                        </p:attrNameLst>
                                      </p:cBhvr>
                                      <p:tavLst>
                                        <p:tav tm="0">
                                          <p:val>
                                            <p:fltVal val="0"/>
                                          </p:val>
                                        </p:tav>
                                        <p:tav tm="100000">
                                          <p:val>
                                            <p:strVal val="#ppt_w"/>
                                          </p:val>
                                        </p:tav>
                                      </p:tavLst>
                                    </p:anim>
                                    <p:anim calcmode="lin" valueType="num">
                                      <p:cBhvr>
                                        <p:cTn id="87" dur="500" fill="hold"/>
                                        <p:tgtEl>
                                          <p:spTgt spid="39"/>
                                        </p:tgtEl>
                                        <p:attrNameLst>
                                          <p:attrName>ppt_h</p:attrName>
                                        </p:attrNameLst>
                                      </p:cBhvr>
                                      <p:tavLst>
                                        <p:tav tm="0">
                                          <p:val>
                                            <p:strVal val="#ppt_h"/>
                                          </p:val>
                                        </p:tav>
                                        <p:tav tm="100000">
                                          <p:val>
                                            <p:strVal val="#ppt_h"/>
                                          </p:val>
                                        </p:tav>
                                      </p:tavLst>
                                    </p:anim>
                                  </p:childTnLst>
                                </p:cTn>
                              </p:par>
                            </p:childTnLst>
                          </p:cTn>
                        </p:par>
                        <p:par>
                          <p:cTn id="88" fill="hold">
                            <p:stCondLst>
                              <p:cond delay="3000"/>
                            </p:stCondLst>
                            <p:childTnLst>
                              <p:par>
                                <p:cTn id="89" presetID="17" presetClass="entr" presetSubtype="1" fill="hold" grpId="0" nodeType="afterEffect">
                                  <p:stCondLst>
                                    <p:cond delay="0"/>
                                  </p:stCondLst>
                                  <p:childTnLst>
                                    <p:set>
                                      <p:cBhvr>
                                        <p:cTn id="90" dur="1" fill="hold">
                                          <p:stCondLst>
                                            <p:cond delay="0"/>
                                          </p:stCondLst>
                                        </p:cTn>
                                        <p:tgtEl>
                                          <p:spTgt spid="56"/>
                                        </p:tgtEl>
                                        <p:attrNameLst>
                                          <p:attrName>style.visibility</p:attrName>
                                        </p:attrNameLst>
                                      </p:cBhvr>
                                      <p:to>
                                        <p:strVal val="visible"/>
                                      </p:to>
                                    </p:set>
                                    <p:anim calcmode="lin" valueType="num">
                                      <p:cBhvr>
                                        <p:cTn id="91" dur="500" fill="hold"/>
                                        <p:tgtEl>
                                          <p:spTgt spid="56"/>
                                        </p:tgtEl>
                                        <p:attrNameLst>
                                          <p:attrName>ppt_x</p:attrName>
                                        </p:attrNameLst>
                                      </p:cBhvr>
                                      <p:tavLst>
                                        <p:tav tm="0">
                                          <p:val>
                                            <p:strVal val="#ppt_x"/>
                                          </p:val>
                                        </p:tav>
                                        <p:tav tm="100000">
                                          <p:val>
                                            <p:strVal val="#ppt_x"/>
                                          </p:val>
                                        </p:tav>
                                      </p:tavLst>
                                    </p:anim>
                                    <p:anim calcmode="lin" valueType="num">
                                      <p:cBhvr>
                                        <p:cTn id="92" dur="500" fill="hold"/>
                                        <p:tgtEl>
                                          <p:spTgt spid="56"/>
                                        </p:tgtEl>
                                        <p:attrNameLst>
                                          <p:attrName>ppt_y</p:attrName>
                                        </p:attrNameLst>
                                      </p:cBhvr>
                                      <p:tavLst>
                                        <p:tav tm="0">
                                          <p:val>
                                            <p:strVal val="#ppt_y-#ppt_h/2"/>
                                          </p:val>
                                        </p:tav>
                                        <p:tav tm="100000">
                                          <p:val>
                                            <p:strVal val="#ppt_y"/>
                                          </p:val>
                                        </p:tav>
                                      </p:tavLst>
                                    </p:anim>
                                    <p:anim calcmode="lin" valueType="num">
                                      <p:cBhvr>
                                        <p:cTn id="93" dur="500" fill="hold"/>
                                        <p:tgtEl>
                                          <p:spTgt spid="56"/>
                                        </p:tgtEl>
                                        <p:attrNameLst>
                                          <p:attrName>ppt_w</p:attrName>
                                        </p:attrNameLst>
                                      </p:cBhvr>
                                      <p:tavLst>
                                        <p:tav tm="0">
                                          <p:val>
                                            <p:strVal val="#ppt_w"/>
                                          </p:val>
                                        </p:tav>
                                        <p:tav tm="100000">
                                          <p:val>
                                            <p:strVal val="#ppt_w"/>
                                          </p:val>
                                        </p:tav>
                                      </p:tavLst>
                                    </p:anim>
                                    <p:anim calcmode="lin" valueType="num">
                                      <p:cBhvr>
                                        <p:cTn id="94" dur="500" fill="hold"/>
                                        <p:tgtEl>
                                          <p:spTgt spid="56"/>
                                        </p:tgtEl>
                                        <p:attrNameLst>
                                          <p:attrName>ppt_h</p:attrName>
                                        </p:attrNameLst>
                                      </p:cBhvr>
                                      <p:tavLst>
                                        <p:tav tm="0">
                                          <p:val>
                                            <p:fltVal val="0"/>
                                          </p:val>
                                        </p:tav>
                                        <p:tav tm="100000">
                                          <p:val>
                                            <p:strVal val="#ppt_h"/>
                                          </p:val>
                                        </p:tav>
                                      </p:tavLst>
                                    </p:anim>
                                  </p:childTnLst>
                                </p:cTn>
                              </p:par>
                              <p:par>
                                <p:cTn id="95" presetID="17" presetClass="entr" presetSubtype="1" fill="hold" nodeType="withEffect">
                                  <p:stCondLst>
                                    <p:cond delay="0"/>
                                  </p:stCondLst>
                                  <p:childTnLst>
                                    <p:set>
                                      <p:cBhvr>
                                        <p:cTn id="96" dur="1" fill="hold">
                                          <p:stCondLst>
                                            <p:cond delay="0"/>
                                          </p:stCondLst>
                                        </p:cTn>
                                        <p:tgtEl>
                                          <p:spTgt spid="61"/>
                                        </p:tgtEl>
                                        <p:attrNameLst>
                                          <p:attrName>style.visibility</p:attrName>
                                        </p:attrNameLst>
                                      </p:cBhvr>
                                      <p:to>
                                        <p:strVal val="visible"/>
                                      </p:to>
                                    </p:set>
                                    <p:anim calcmode="lin" valueType="num">
                                      <p:cBhvr>
                                        <p:cTn id="97" dur="500" fill="hold"/>
                                        <p:tgtEl>
                                          <p:spTgt spid="61"/>
                                        </p:tgtEl>
                                        <p:attrNameLst>
                                          <p:attrName>ppt_x</p:attrName>
                                        </p:attrNameLst>
                                      </p:cBhvr>
                                      <p:tavLst>
                                        <p:tav tm="0">
                                          <p:val>
                                            <p:strVal val="#ppt_x"/>
                                          </p:val>
                                        </p:tav>
                                        <p:tav tm="100000">
                                          <p:val>
                                            <p:strVal val="#ppt_x"/>
                                          </p:val>
                                        </p:tav>
                                      </p:tavLst>
                                    </p:anim>
                                    <p:anim calcmode="lin" valueType="num">
                                      <p:cBhvr>
                                        <p:cTn id="98" dur="500" fill="hold"/>
                                        <p:tgtEl>
                                          <p:spTgt spid="61"/>
                                        </p:tgtEl>
                                        <p:attrNameLst>
                                          <p:attrName>ppt_y</p:attrName>
                                        </p:attrNameLst>
                                      </p:cBhvr>
                                      <p:tavLst>
                                        <p:tav tm="0">
                                          <p:val>
                                            <p:strVal val="#ppt_y-#ppt_h/2"/>
                                          </p:val>
                                        </p:tav>
                                        <p:tav tm="100000">
                                          <p:val>
                                            <p:strVal val="#ppt_y"/>
                                          </p:val>
                                        </p:tav>
                                      </p:tavLst>
                                    </p:anim>
                                    <p:anim calcmode="lin" valueType="num">
                                      <p:cBhvr>
                                        <p:cTn id="99" dur="500" fill="hold"/>
                                        <p:tgtEl>
                                          <p:spTgt spid="61"/>
                                        </p:tgtEl>
                                        <p:attrNameLst>
                                          <p:attrName>ppt_w</p:attrName>
                                        </p:attrNameLst>
                                      </p:cBhvr>
                                      <p:tavLst>
                                        <p:tav tm="0">
                                          <p:val>
                                            <p:strVal val="#ppt_w"/>
                                          </p:val>
                                        </p:tav>
                                        <p:tav tm="100000">
                                          <p:val>
                                            <p:strVal val="#ppt_w"/>
                                          </p:val>
                                        </p:tav>
                                      </p:tavLst>
                                    </p:anim>
                                    <p:anim calcmode="lin" valueType="num">
                                      <p:cBhvr>
                                        <p:cTn id="100" dur="500" fill="hold"/>
                                        <p:tgtEl>
                                          <p:spTgt spid="61"/>
                                        </p:tgtEl>
                                        <p:attrNameLst>
                                          <p:attrName>ppt_h</p:attrName>
                                        </p:attrNameLst>
                                      </p:cBhvr>
                                      <p:tavLst>
                                        <p:tav tm="0">
                                          <p:val>
                                            <p:fltVal val="0"/>
                                          </p:val>
                                        </p:tav>
                                        <p:tav tm="100000">
                                          <p:val>
                                            <p:strVal val="#ppt_h"/>
                                          </p:val>
                                        </p:tav>
                                      </p:tavLst>
                                    </p:anim>
                                  </p:childTnLst>
                                </p:cTn>
                              </p:par>
                              <p:par>
                                <p:cTn id="101" presetID="17" presetClass="entr" presetSubtype="8" fill="hold" grpId="0" nodeType="withEffect">
                                  <p:stCondLst>
                                    <p:cond delay="0"/>
                                  </p:stCondLst>
                                  <p:childTnLst>
                                    <p:set>
                                      <p:cBhvr>
                                        <p:cTn id="102" dur="1" fill="hold">
                                          <p:stCondLst>
                                            <p:cond delay="0"/>
                                          </p:stCondLst>
                                        </p:cTn>
                                        <p:tgtEl>
                                          <p:spTgt spid="47"/>
                                        </p:tgtEl>
                                        <p:attrNameLst>
                                          <p:attrName>style.visibility</p:attrName>
                                        </p:attrNameLst>
                                      </p:cBhvr>
                                      <p:to>
                                        <p:strVal val="visible"/>
                                      </p:to>
                                    </p:set>
                                    <p:anim calcmode="lin" valueType="num">
                                      <p:cBhvr>
                                        <p:cTn id="103" dur="500" fill="hold"/>
                                        <p:tgtEl>
                                          <p:spTgt spid="47"/>
                                        </p:tgtEl>
                                        <p:attrNameLst>
                                          <p:attrName>ppt_x</p:attrName>
                                        </p:attrNameLst>
                                      </p:cBhvr>
                                      <p:tavLst>
                                        <p:tav tm="0">
                                          <p:val>
                                            <p:strVal val="#ppt_x-#ppt_w/2"/>
                                          </p:val>
                                        </p:tav>
                                        <p:tav tm="100000">
                                          <p:val>
                                            <p:strVal val="#ppt_x"/>
                                          </p:val>
                                        </p:tav>
                                      </p:tavLst>
                                    </p:anim>
                                    <p:anim calcmode="lin" valueType="num">
                                      <p:cBhvr>
                                        <p:cTn id="104" dur="500" fill="hold"/>
                                        <p:tgtEl>
                                          <p:spTgt spid="47"/>
                                        </p:tgtEl>
                                        <p:attrNameLst>
                                          <p:attrName>ppt_y</p:attrName>
                                        </p:attrNameLst>
                                      </p:cBhvr>
                                      <p:tavLst>
                                        <p:tav tm="0">
                                          <p:val>
                                            <p:strVal val="#ppt_y"/>
                                          </p:val>
                                        </p:tav>
                                        <p:tav tm="100000">
                                          <p:val>
                                            <p:strVal val="#ppt_y"/>
                                          </p:val>
                                        </p:tav>
                                      </p:tavLst>
                                    </p:anim>
                                    <p:anim calcmode="lin" valueType="num">
                                      <p:cBhvr>
                                        <p:cTn id="105" dur="500" fill="hold"/>
                                        <p:tgtEl>
                                          <p:spTgt spid="47"/>
                                        </p:tgtEl>
                                        <p:attrNameLst>
                                          <p:attrName>ppt_w</p:attrName>
                                        </p:attrNameLst>
                                      </p:cBhvr>
                                      <p:tavLst>
                                        <p:tav tm="0">
                                          <p:val>
                                            <p:fltVal val="0"/>
                                          </p:val>
                                        </p:tav>
                                        <p:tav tm="100000">
                                          <p:val>
                                            <p:strVal val="#ppt_w"/>
                                          </p:val>
                                        </p:tav>
                                      </p:tavLst>
                                    </p:anim>
                                    <p:anim calcmode="lin" valueType="num">
                                      <p:cBhvr>
                                        <p:cTn id="106" dur="500" fill="hold"/>
                                        <p:tgtEl>
                                          <p:spTgt spid="47"/>
                                        </p:tgtEl>
                                        <p:attrNameLst>
                                          <p:attrName>ppt_h</p:attrName>
                                        </p:attrNameLst>
                                      </p:cBhvr>
                                      <p:tavLst>
                                        <p:tav tm="0">
                                          <p:val>
                                            <p:strVal val="#ppt_h"/>
                                          </p:val>
                                        </p:tav>
                                        <p:tav tm="100000">
                                          <p:val>
                                            <p:strVal val="#ppt_h"/>
                                          </p:val>
                                        </p:tav>
                                      </p:tavLst>
                                    </p:anim>
                                  </p:childTnLst>
                                </p:cTn>
                              </p:par>
                            </p:childTnLst>
                          </p:cTn>
                        </p:par>
                        <p:par>
                          <p:cTn id="107" fill="hold">
                            <p:stCondLst>
                              <p:cond delay="3500"/>
                            </p:stCondLst>
                            <p:childTnLst>
                              <p:par>
                                <p:cTn id="108" presetID="17" presetClass="entr" presetSubtype="8" fill="hold" nodeType="afterEffect">
                                  <p:stCondLst>
                                    <p:cond delay="0"/>
                                  </p:stCondLst>
                                  <p:childTnLst>
                                    <p:set>
                                      <p:cBhvr>
                                        <p:cTn id="109" dur="1" fill="hold">
                                          <p:stCondLst>
                                            <p:cond delay="0"/>
                                          </p:stCondLst>
                                        </p:cTn>
                                        <p:tgtEl>
                                          <p:spTgt spid="40"/>
                                        </p:tgtEl>
                                        <p:attrNameLst>
                                          <p:attrName>style.visibility</p:attrName>
                                        </p:attrNameLst>
                                      </p:cBhvr>
                                      <p:to>
                                        <p:strVal val="visible"/>
                                      </p:to>
                                    </p:set>
                                    <p:anim calcmode="lin" valueType="num">
                                      <p:cBhvr>
                                        <p:cTn id="110" dur="500" fill="hold"/>
                                        <p:tgtEl>
                                          <p:spTgt spid="40"/>
                                        </p:tgtEl>
                                        <p:attrNameLst>
                                          <p:attrName>ppt_x</p:attrName>
                                        </p:attrNameLst>
                                      </p:cBhvr>
                                      <p:tavLst>
                                        <p:tav tm="0">
                                          <p:val>
                                            <p:strVal val="#ppt_x-#ppt_w/2"/>
                                          </p:val>
                                        </p:tav>
                                        <p:tav tm="100000">
                                          <p:val>
                                            <p:strVal val="#ppt_x"/>
                                          </p:val>
                                        </p:tav>
                                      </p:tavLst>
                                    </p:anim>
                                    <p:anim calcmode="lin" valueType="num">
                                      <p:cBhvr>
                                        <p:cTn id="111" dur="500" fill="hold"/>
                                        <p:tgtEl>
                                          <p:spTgt spid="40"/>
                                        </p:tgtEl>
                                        <p:attrNameLst>
                                          <p:attrName>ppt_y</p:attrName>
                                        </p:attrNameLst>
                                      </p:cBhvr>
                                      <p:tavLst>
                                        <p:tav tm="0">
                                          <p:val>
                                            <p:strVal val="#ppt_y"/>
                                          </p:val>
                                        </p:tav>
                                        <p:tav tm="100000">
                                          <p:val>
                                            <p:strVal val="#ppt_y"/>
                                          </p:val>
                                        </p:tav>
                                      </p:tavLst>
                                    </p:anim>
                                    <p:anim calcmode="lin" valueType="num">
                                      <p:cBhvr>
                                        <p:cTn id="112" dur="500" fill="hold"/>
                                        <p:tgtEl>
                                          <p:spTgt spid="40"/>
                                        </p:tgtEl>
                                        <p:attrNameLst>
                                          <p:attrName>ppt_w</p:attrName>
                                        </p:attrNameLst>
                                      </p:cBhvr>
                                      <p:tavLst>
                                        <p:tav tm="0">
                                          <p:val>
                                            <p:fltVal val="0"/>
                                          </p:val>
                                        </p:tav>
                                        <p:tav tm="100000">
                                          <p:val>
                                            <p:strVal val="#ppt_w"/>
                                          </p:val>
                                        </p:tav>
                                      </p:tavLst>
                                    </p:anim>
                                    <p:anim calcmode="lin" valueType="num">
                                      <p:cBhvr>
                                        <p:cTn id="113" dur="500" fill="hold"/>
                                        <p:tgtEl>
                                          <p:spTgt spid="40"/>
                                        </p:tgtEl>
                                        <p:attrNameLst>
                                          <p:attrName>ppt_h</p:attrName>
                                        </p:attrNameLst>
                                      </p:cBhvr>
                                      <p:tavLst>
                                        <p:tav tm="0">
                                          <p:val>
                                            <p:strVal val="#ppt_h"/>
                                          </p:val>
                                        </p:tav>
                                        <p:tav tm="100000">
                                          <p:val>
                                            <p:strVal val="#ppt_h"/>
                                          </p:val>
                                        </p:tav>
                                      </p:tavLst>
                                    </p:anim>
                                  </p:childTnLst>
                                </p:cTn>
                              </p:par>
                            </p:childTnLst>
                          </p:cTn>
                        </p:par>
                        <p:par>
                          <p:cTn id="114" fill="hold">
                            <p:stCondLst>
                              <p:cond delay="4000"/>
                            </p:stCondLst>
                            <p:childTnLst>
                              <p:par>
                                <p:cTn id="115" presetID="17" presetClass="entr" presetSubtype="1" fill="hold" grpId="0" nodeType="afterEffect">
                                  <p:stCondLst>
                                    <p:cond delay="0"/>
                                  </p:stCondLst>
                                  <p:childTnLst>
                                    <p:set>
                                      <p:cBhvr>
                                        <p:cTn id="116" dur="1" fill="hold">
                                          <p:stCondLst>
                                            <p:cond delay="0"/>
                                          </p:stCondLst>
                                        </p:cTn>
                                        <p:tgtEl>
                                          <p:spTgt spid="62"/>
                                        </p:tgtEl>
                                        <p:attrNameLst>
                                          <p:attrName>style.visibility</p:attrName>
                                        </p:attrNameLst>
                                      </p:cBhvr>
                                      <p:to>
                                        <p:strVal val="visible"/>
                                      </p:to>
                                    </p:set>
                                    <p:anim calcmode="lin" valueType="num">
                                      <p:cBhvr>
                                        <p:cTn id="117" dur="500" fill="hold"/>
                                        <p:tgtEl>
                                          <p:spTgt spid="62"/>
                                        </p:tgtEl>
                                        <p:attrNameLst>
                                          <p:attrName>ppt_x</p:attrName>
                                        </p:attrNameLst>
                                      </p:cBhvr>
                                      <p:tavLst>
                                        <p:tav tm="0">
                                          <p:val>
                                            <p:strVal val="#ppt_x"/>
                                          </p:val>
                                        </p:tav>
                                        <p:tav tm="100000">
                                          <p:val>
                                            <p:strVal val="#ppt_x"/>
                                          </p:val>
                                        </p:tav>
                                      </p:tavLst>
                                    </p:anim>
                                    <p:anim calcmode="lin" valueType="num">
                                      <p:cBhvr>
                                        <p:cTn id="118" dur="500" fill="hold"/>
                                        <p:tgtEl>
                                          <p:spTgt spid="62"/>
                                        </p:tgtEl>
                                        <p:attrNameLst>
                                          <p:attrName>ppt_y</p:attrName>
                                        </p:attrNameLst>
                                      </p:cBhvr>
                                      <p:tavLst>
                                        <p:tav tm="0">
                                          <p:val>
                                            <p:strVal val="#ppt_y-#ppt_h/2"/>
                                          </p:val>
                                        </p:tav>
                                        <p:tav tm="100000">
                                          <p:val>
                                            <p:strVal val="#ppt_y"/>
                                          </p:val>
                                        </p:tav>
                                      </p:tavLst>
                                    </p:anim>
                                    <p:anim calcmode="lin" valueType="num">
                                      <p:cBhvr>
                                        <p:cTn id="119" dur="500" fill="hold"/>
                                        <p:tgtEl>
                                          <p:spTgt spid="62"/>
                                        </p:tgtEl>
                                        <p:attrNameLst>
                                          <p:attrName>ppt_w</p:attrName>
                                        </p:attrNameLst>
                                      </p:cBhvr>
                                      <p:tavLst>
                                        <p:tav tm="0">
                                          <p:val>
                                            <p:strVal val="#ppt_w"/>
                                          </p:val>
                                        </p:tav>
                                        <p:tav tm="100000">
                                          <p:val>
                                            <p:strVal val="#ppt_w"/>
                                          </p:val>
                                        </p:tav>
                                      </p:tavLst>
                                    </p:anim>
                                    <p:anim calcmode="lin" valueType="num">
                                      <p:cBhvr>
                                        <p:cTn id="120" dur="500" fill="hold"/>
                                        <p:tgtEl>
                                          <p:spTgt spid="62"/>
                                        </p:tgtEl>
                                        <p:attrNameLst>
                                          <p:attrName>ppt_h</p:attrName>
                                        </p:attrNameLst>
                                      </p:cBhvr>
                                      <p:tavLst>
                                        <p:tav tm="0">
                                          <p:val>
                                            <p:fltVal val="0"/>
                                          </p:val>
                                        </p:tav>
                                        <p:tav tm="100000">
                                          <p:val>
                                            <p:strVal val="#ppt_h"/>
                                          </p:val>
                                        </p:tav>
                                      </p:tavLst>
                                    </p:anim>
                                  </p:childTnLst>
                                </p:cTn>
                              </p:par>
                              <p:par>
                                <p:cTn id="121" presetID="17" presetClass="entr" presetSubtype="1" fill="hold" nodeType="withEffect">
                                  <p:stCondLst>
                                    <p:cond delay="0"/>
                                  </p:stCondLst>
                                  <p:childTnLst>
                                    <p:set>
                                      <p:cBhvr>
                                        <p:cTn id="122" dur="1" fill="hold">
                                          <p:stCondLst>
                                            <p:cond delay="0"/>
                                          </p:stCondLst>
                                        </p:cTn>
                                        <p:tgtEl>
                                          <p:spTgt spid="65"/>
                                        </p:tgtEl>
                                        <p:attrNameLst>
                                          <p:attrName>style.visibility</p:attrName>
                                        </p:attrNameLst>
                                      </p:cBhvr>
                                      <p:to>
                                        <p:strVal val="visible"/>
                                      </p:to>
                                    </p:set>
                                    <p:anim calcmode="lin" valueType="num">
                                      <p:cBhvr>
                                        <p:cTn id="123" dur="500" fill="hold"/>
                                        <p:tgtEl>
                                          <p:spTgt spid="65"/>
                                        </p:tgtEl>
                                        <p:attrNameLst>
                                          <p:attrName>ppt_x</p:attrName>
                                        </p:attrNameLst>
                                      </p:cBhvr>
                                      <p:tavLst>
                                        <p:tav tm="0">
                                          <p:val>
                                            <p:strVal val="#ppt_x"/>
                                          </p:val>
                                        </p:tav>
                                        <p:tav tm="100000">
                                          <p:val>
                                            <p:strVal val="#ppt_x"/>
                                          </p:val>
                                        </p:tav>
                                      </p:tavLst>
                                    </p:anim>
                                    <p:anim calcmode="lin" valueType="num">
                                      <p:cBhvr>
                                        <p:cTn id="124" dur="500" fill="hold"/>
                                        <p:tgtEl>
                                          <p:spTgt spid="65"/>
                                        </p:tgtEl>
                                        <p:attrNameLst>
                                          <p:attrName>ppt_y</p:attrName>
                                        </p:attrNameLst>
                                      </p:cBhvr>
                                      <p:tavLst>
                                        <p:tav tm="0">
                                          <p:val>
                                            <p:strVal val="#ppt_y-#ppt_h/2"/>
                                          </p:val>
                                        </p:tav>
                                        <p:tav tm="100000">
                                          <p:val>
                                            <p:strVal val="#ppt_y"/>
                                          </p:val>
                                        </p:tav>
                                      </p:tavLst>
                                    </p:anim>
                                    <p:anim calcmode="lin" valueType="num">
                                      <p:cBhvr>
                                        <p:cTn id="125" dur="500" fill="hold"/>
                                        <p:tgtEl>
                                          <p:spTgt spid="65"/>
                                        </p:tgtEl>
                                        <p:attrNameLst>
                                          <p:attrName>ppt_w</p:attrName>
                                        </p:attrNameLst>
                                      </p:cBhvr>
                                      <p:tavLst>
                                        <p:tav tm="0">
                                          <p:val>
                                            <p:strVal val="#ppt_w"/>
                                          </p:val>
                                        </p:tav>
                                        <p:tav tm="100000">
                                          <p:val>
                                            <p:strVal val="#ppt_w"/>
                                          </p:val>
                                        </p:tav>
                                      </p:tavLst>
                                    </p:anim>
                                    <p:anim calcmode="lin" valueType="num">
                                      <p:cBhvr>
                                        <p:cTn id="126" dur="500" fill="hold"/>
                                        <p:tgtEl>
                                          <p:spTgt spid="65"/>
                                        </p:tgtEl>
                                        <p:attrNameLst>
                                          <p:attrName>ppt_h</p:attrName>
                                        </p:attrNameLst>
                                      </p:cBhvr>
                                      <p:tavLst>
                                        <p:tav tm="0">
                                          <p:val>
                                            <p:fltVal val="0"/>
                                          </p:val>
                                        </p:tav>
                                        <p:tav tm="100000">
                                          <p:val>
                                            <p:strVal val="#ppt_h"/>
                                          </p:val>
                                        </p:tav>
                                      </p:tavLst>
                                    </p:anim>
                                  </p:childTnLst>
                                </p:cTn>
                              </p:par>
                              <p:par>
                                <p:cTn id="127" presetID="17" presetClass="entr" presetSubtype="8" fill="hold" grpId="0" nodeType="withEffect">
                                  <p:stCondLst>
                                    <p:cond delay="0"/>
                                  </p:stCondLst>
                                  <p:childTnLst>
                                    <p:set>
                                      <p:cBhvr>
                                        <p:cTn id="128" dur="1" fill="hold">
                                          <p:stCondLst>
                                            <p:cond delay="0"/>
                                          </p:stCondLst>
                                        </p:cTn>
                                        <p:tgtEl>
                                          <p:spTgt spid="57"/>
                                        </p:tgtEl>
                                        <p:attrNameLst>
                                          <p:attrName>style.visibility</p:attrName>
                                        </p:attrNameLst>
                                      </p:cBhvr>
                                      <p:to>
                                        <p:strVal val="visible"/>
                                      </p:to>
                                    </p:set>
                                    <p:anim calcmode="lin" valueType="num">
                                      <p:cBhvr>
                                        <p:cTn id="129" dur="500" fill="hold"/>
                                        <p:tgtEl>
                                          <p:spTgt spid="57"/>
                                        </p:tgtEl>
                                        <p:attrNameLst>
                                          <p:attrName>ppt_x</p:attrName>
                                        </p:attrNameLst>
                                      </p:cBhvr>
                                      <p:tavLst>
                                        <p:tav tm="0">
                                          <p:val>
                                            <p:strVal val="#ppt_x-#ppt_w/2"/>
                                          </p:val>
                                        </p:tav>
                                        <p:tav tm="100000">
                                          <p:val>
                                            <p:strVal val="#ppt_x"/>
                                          </p:val>
                                        </p:tav>
                                      </p:tavLst>
                                    </p:anim>
                                    <p:anim calcmode="lin" valueType="num">
                                      <p:cBhvr>
                                        <p:cTn id="130" dur="500" fill="hold"/>
                                        <p:tgtEl>
                                          <p:spTgt spid="57"/>
                                        </p:tgtEl>
                                        <p:attrNameLst>
                                          <p:attrName>ppt_y</p:attrName>
                                        </p:attrNameLst>
                                      </p:cBhvr>
                                      <p:tavLst>
                                        <p:tav tm="0">
                                          <p:val>
                                            <p:strVal val="#ppt_y"/>
                                          </p:val>
                                        </p:tav>
                                        <p:tav tm="100000">
                                          <p:val>
                                            <p:strVal val="#ppt_y"/>
                                          </p:val>
                                        </p:tav>
                                      </p:tavLst>
                                    </p:anim>
                                    <p:anim calcmode="lin" valueType="num">
                                      <p:cBhvr>
                                        <p:cTn id="131" dur="500" fill="hold"/>
                                        <p:tgtEl>
                                          <p:spTgt spid="57"/>
                                        </p:tgtEl>
                                        <p:attrNameLst>
                                          <p:attrName>ppt_w</p:attrName>
                                        </p:attrNameLst>
                                      </p:cBhvr>
                                      <p:tavLst>
                                        <p:tav tm="0">
                                          <p:val>
                                            <p:fltVal val="0"/>
                                          </p:val>
                                        </p:tav>
                                        <p:tav tm="100000">
                                          <p:val>
                                            <p:strVal val="#ppt_w"/>
                                          </p:val>
                                        </p:tav>
                                      </p:tavLst>
                                    </p:anim>
                                    <p:anim calcmode="lin" valueType="num">
                                      <p:cBhvr>
                                        <p:cTn id="132" dur="500" fill="hold"/>
                                        <p:tgtEl>
                                          <p:spTgt spid="57"/>
                                        </p:tgtEl>
                                        <p:attrNameLst>
                                          <p:attrName>ppt_h</p:attrName>
                                        </p:attrNameLst>
                                      </p:cBhvr>
                                      <p:tavLst>
                                        <p:tav tm="0">
                                          <p:val>
                                            <p:strVal val="#ppt_h"/>
                                          </p:val>
                                        </p:tav>
                                        <p:tav tm="100000">
                                          <p:val>
                                            <p:strVal val="#ppt_h"/>
                                          </p:val>
                                        </p:tav>
                                      </p:tavLst>
                                    </p:anim>
                                  </p:childTnLst>
                                </p:cTn>
                              </p:par>
                            </p:childTnLst>
                          </p:cTn>
                        </p:par>
                        <p:par>
                          <p:cTn id="133" fill="hold">
                            <p:stCondLst>
                              <p:cond delay="4500"/>
                            </p:stCondLst>
                            <p:childTnLst>
                              <p:par>
                                <p:cTn id="134" presetID="17" presetClass="entr" presetSubtype="8" fill="hold" nodeType="afterEffect">
                                  <p:stCondLst>
                                    <p:cond delay="0"/>
                                  </p:stCondLst>
                                  <p:childTnLst>
                                    <p:set>
                                      <p:cBhvr>
                                        <p:cTn id="135" dur="1" fill="hold">
                                          <p:stCondLst>
                                            <p:cond delay="0"/>
                                          </p:stCondLst>
                                        </p:cTn>
                                        <p:tgtEl>
                                          <p:spTgt spid="41"/>
                                        </p:tgtEl>
                                        <p:attrNameLst>
                                          <p:attrName>style.visibility</p:attrName>
                                        </p:attrNameLst>
                                      </p:cBhvr>
                                      <p:to>
                                        <p:strVal val="visible"/>
                                      </p:to>
                                    </p:set>
                                    <p:anim calcmode="lin" valueType="num">
                                      <p:cBhvr>
                                        <p:cTn id="136" dur="500" fill="hold"/>
                                        <p:tgtEl>
                                          <p:spTgt spid="41"/>
                                        </p:tgtEl>
                                        <p:attrNameLst>
                                          <p:attrName>ppt_x</p:attrName>
                                        </p:attrNameLst>
                                      </p:cBhvr>
                                      <p:tavLst>
                                        <p:tav tm="0">
                                          <p:val>
                                            <p:strVal val="#ppt_x-#ppt_w/2"/>
                                          </p:val>
                                        </p:tav>
                                        <p:tav tm="100000">
                                          <p:val>
                                            <p:strVal val="#ppt_x"/>
                                          </p:val>
                                        </p:tav>
                                      </p:tavLst>
                                    </p:anim>
                                    <p:anim calcmode="lin" valueType="num">
                                      <p:cBhvr>
                                        <p:cTn id="137" dur="500" fill="hold"/>
                                        <p:tgtEl>
                                          <p:spTgt spid="41"/>
                                        </p:tgtEl>
                                        <p:attrNameLst>
                                          <p:attrName>ppt_y</p:attrName>
                                        </p:attrNameLst>
                                      </p:cBhvr>
                                      <p:tavLst>
                                        <p:tav tm="0">
                                          <p:val>
                                            <p:strVal val="#ppt_y"/>
                                          </p:val>
                                        </p:tav>
                                        <p:tav tm="100000">
                                          <p:val>
                                            <p:strVal val="#ppt_y"/>
                                          </p:val>
                                        </p:tav>
                                      </p:tavLst>
                                    </p:anim>
                                    <p:anim calcmode="lin" valueType="num">
                                      <p:cBhvr>
                                        <p:cTn id="138" dur="500" fill="hold"/>
                                        <p:tgtEl>
                                          <p:spTgt spid="41"/>
                                        </p:tgtEl>
                                        <p:attrNameLst>
                                          <p:attrName>ppt_w</p:attrName>
                                        </p:attrNameLst>
                                      </p:cBhvr>
                                      <p:tavLst>
                                        <p:tav tm="0">
                                          <p:val>
                                            <p:fltVal val="0"/>
                                          </p:val>
                                        </p:tav>
                                        <p:tav tm="100000">
                                          <p:val>
                                            <p:strVal val="#ppt_w"/>
                                          </p:val>
                                        </p:tav>
                                      </p:tavLst>
                                    </p:anim>
                                    <p:anim calcmode="lin" valueType="num">
                                      <p:cBhvr>
                                        <p:cTn id="139" dur="500" fill="hold"/>
                                        <p:tgtEl>
                                          <p:spTgt spid="41"/>
                                        </p:tgtEl>
                                        <p:attrNameLst>
                                          <p:attrName>ppt_h</p:attrName>
                                        </p:attrNameLst>
                                      </p:cBhvr>
                                      <p:tavLst>
                                        <p:tav tm="0">
                                          <p:val>
                                            <p:strVal val="#ppt_h"/>
                                          </p:val>
                                        </p:tav>
                                        <p:tav tm="100000">
                                          <p:val>
                                            <p:strVal val="#ppt_h"/>
                                          </p:val>
                                        </p:tav>
                                      </p:tavLst>
                                    </p:anim>
                                  </p:childTnLst>
                                </p:cTn>
                              </p:par>
                            </p:childTnLst>
                          </p:cTn>
                        </p:par>
                        <p:par>
                          <p:cTn id="140" fill="hold">
                            <p:stCondLst>
                              <p:cond delay="5000"/>
                            </p:stCondLst>
                            <p:childTnLst>
                              <p:par>
                                <p:cTn id="141" presetID="17" presetClass="entr" presetSubtype="1" fill="hold" grpId="0" nodeType="afterEffect">
                                  <p:stCondLst>
                                    <p:cond delay="0"/>
                                  </p:stCondLst>
                                  <p:childTnLst>
                                    <p:set>
                                      <p:cBhvr>
                                        <p:cTn id="142" dur="1" fill="hold">
                                          <p:stCondLst>
                                            <p:cond delay="0"/>
                                          </p:stCondLst>
                                        </p:cTn>
                                        <p:tgtEl>
                                          <p:spTgt spid="66"/>
                                        </p:tgtEl>
                                        <p:attrNameLst>
                                          <p:attrName>style.visibility</p:attrName>
                                        </p:attrNameLst>
                                      </p:cBhvr>
                                      <p:to>
                                        <p:strVal val="visible"/>
                                      </p:to>
                                    </p:set>
                                    <p:anim calcmode="lin" valueType="num">
                                      <p:cBhvr>
                                        <p:cTn id="143" dur="500" fill="hold"/>
                                        <p:tgtEl>
                                          <p:spTgt spid="66"/>
                                        </p:tgtEl>
                                        <p:attrNameLst>
                                          <p:attrName>ppt_x</p:attrName>
                                        </p:attrNameLst>
                                      </p:cBhvr>
                                      <p:tavLst>
                                        <p:tav tm="0">
                                          <p:val>
                                            <p:strVal val="#ppt_x"/>
                                          </p:val>
                                        </p:tav>
                                        <p:tav tm="100000">
                                          <p:val>
                                            <p:strVal val="#ppt_x"/>
                                          </p:val>
                                        </p:tav>
                                      </p:tavLst>
                                    </p:anim>
                                    <p:anim calcmode="lin" valueType="num">
                                      <p:cBhvr>
                                        <p:cTn id="144" dur="500" fill="hold"/>
                                        <p:tgtEl>
                                          <p:spTgt spid="66"/>
                                        </p:tgtEl>
                                        <p:attrNameLst>
                                          <p:attrName>ppt_y</p:attrName>
                                        </p:attrNameLst>
                                      </p:cBhvr>
                                      <p:tavLst>
                                        <p:tav tm="0">
                                          <p:val>
                                            <p:strVal val="#ppt_y-#ppt_h/2"/>
                                          </p:val>
                                        </p:tav>
                                        <p:tav tm="100000">
                                          <p:val>
                                            <p:strVal val="#ppt_y"/>
                                          </p:val>
                                        </p:tav>
                                      </p:tavLst>
                                    </p:anim>
                                    <p:anim calcmode="lin" valueType="num">
                                      <p:cBhvr>
                                        <p:cTn id="145" dur="500" fill="hold"/>
                                        <p:tgtEl>
                                          <p:spTgt spid="66"/>
                                        </p:tgtEl>
                                        <p:attrNameLst>
                                          <p:attrName>ppt_w</p:attrName>
                                        </p:attrNameLst>
                                      </p:cBhvr>
                                      <p:tavLst>
                                        <p:tav tm="0">
                                          <p:val>
                                            <p:strVal val="#ppt_w"/>
                                          </p:val>
                                        </p:tav>
                                        <p:tav tm="100000">
                                          <p:val>
                                            <p:strVal val="#ppt_w"/>
                                          </p:val>
                                        </p:tav>
                                      </p:tavLst>
                                    </p:anim>
                                    <p:anim calcmode="lin" valueType="num">
                                      <p:cBhvr>
                                        <p:cTn id="146" dur="500" fill="hold"/>
                                        <p:tgtEl>
                                          <p:spTgt spid="66"/>
                                        </p:tgtEl>
                                        <p:attrNameLst>
                                          <p:attrName>ppt_h</p:attrName>
                                        </p:attrNameLst>
                                      </p:cBhvr>
                                      <p:tavLst>
                                        <p:tav tm="0">
                                          <p:val>
                                            <p:fltVal val="0"/>
                                          </p:val>
                                        </p:tav>
                                        <p:tav tm="100000">
                                          <p:val>
                                            <p:strVal val="#ppt_h"/>
                                          </p:val>
                                        </p:tav>
                                      </p:tavLst>
                                    </p:anim>
                                  </p:childTnLst>
                                </p:cTn>
                              </p:par>
                              <p:par>
                                <p:cTn id="147" presetID="17" presetClass="entr" presetSubtype="1" fill="hold" nodeType="withEffect">
                                  <p:stCondLst>
                                    <p:cond delay="0"/>
                                  </p:stCondLst>
                                  <p:childTnLst>
                                    <p:set>
                                      <p:cBhvr>
                                        <p:cTn id="148" dur="1" fill="hold">
                                          <p:stCondLst>
                                            <p:cond delay="0"/>
                                          </p:stCondLst>
                                        </p:cTn>
                                        <p:tgtEl>
                                          <p:spTgt spid="59"/>
                                        </p:tgtEl>
                                        <p:attrNameLst>
                                          <p:attrName>style.visibility</p:attrName>
                                        </p:attrNameLst>
                                      </p:cBhvr>
                                      <p:to>
                                        <p:strVal val="visible"/>
                                      </p:to>
                                    </p:set>
                                    <p:anim calcmode="lin" valueType="num">
                                      <p:cBhvr>
                                        <p:cTn id="149" dur="500" fill="hold"/>
                                        <p:tgtEl>
                                          <p:spTgt spid="59"/>
                                        </p:tgtEl>
                                        <p:attrNameLst>
                                          <p:attrName>ppt_x</p:attrName>
                                        </p:attrNameLst>
                                      </p:cBhvr>
                                      <p:tavLst>
                                        <p:tav tm="0">
                                          <p:val>
                                            <p:strVal val="#ppt_x"/>
                                          </p:val>
                                        </p:tav>
                                        <p:tav tm="100000">
                                          <p:val>
                                            <p:strVal val="#ppt_x"/>
                                          </p:val>
                                        </p:tav>
                                      </p:tavLst>
                                    </p:anim>
                                    <p:anim calcmode="lin" valueType="num">
                                      <p:cBhvr>
                                        <p:cTn id="150" dur="500" fill="hold"/>
                                        <p:tgtEl>
                                          <p:spTgt spid="59"/>
                                        </p:tgtEl>
                                        <p:attrNameLst>
                                          <p:attrName>ppt_y</p:attrName>
                                        </p:attrNameLst>
                                      </p:cBhvr>
                                      <p:tavLst>
                                        <p:tav tm="0">
                                          <p:val>
                                            <p:strVal val="#ppt_y-#ppt_h/2"/>
                                          </p:val>
                                        </p:tav>
                                        <p:tav tm="100000">
                                          <p:val>
                                            <p:strVal val="#ppt_y"/>
                                          </p:val>
                                        </p:tav>
                                      </p:tavLst>
                                    </p:anim>
                                    <p:anim calcmode="lin" valueType="num">
                                      <p:cBhvr>
                                        <p:cTn id="151" dur="500" fill="hold"/>
                                        <p:tgtEl>
                                          <p:spTgt spid="59"/>
                                        </p:tgtEl>
                                        <p:attrNameLst>
                                          <p:attrName>ppt_w</p:attrName>
                                        </p:attrNameLst>
                                      </p:cBhvr>
                                      <p:tavLst>
                                        <p:tav tm="0">
                                          <p:val>
                                            <p:strVal val="#ppt_w"/>
                                          </p:val>
                                        </p:tav>
                                        <p:tav tm="100000">
                                          <p:val>
                                            <p:strVal val="#ppt_w"/>
                                          </p:val>
                                        </p:tav>
                                      </p:tavLst>
                                    </p:anim>
                                    <p:anim calcmode="lin" valueType="num">
                                      <p:cBhvr>
                                        <p:cTn id="152" dur="500" fill="hold"/>
                                        <p:tgtEl>
                                          <p:spTgt spid="59"/>
                                        </p:tgtEl>
                                        <p:attrNameLst>
                                          <p:attrName>ppt_h</p:attrName>
                                        </p:attrNameLst>
                                      </p:cBhvr>
                                      <p:tavLst>
                                        <p:tav tm="0">
                                          <p:val>
                                            <p:fltVal val="0"/>
                                          </p:val>
                                        </p:tav>
                                        <p:tav tm="100000">
                                          <p:val>
                                            <p:strVal val="#ppt_h"/>
                                          </p:val>
                                        </p:tav>
                                      </p:tavLst>
                                    </p:anim>
                                  </p:childTnLst>
                                </p:cTn>
                              </p:par>
                              <p:par>
                                <p:cTn id="153" presetID="17" presetClass="entr" presetSubtype="8" fill="hold" grpId="0" nodeType="withEffect">
                                  <p:stCondLst>
                                    <p:cond delay="0"/>
                                  </p:stCondLst>
                                  <p:childTnLst>
                                    <p:set>
                                      <p:cBhvr>
                                        <p:cTn id="154" dur="1" fill="hold">
                                          <p:stCondLst>
                                            <p:cond delay="0"/>
                                          </p:stCondLst>
                                        </p:cTn>
                                        <p:tgtEl>
                                          <p:spTgt spid="63"/>
                                        </p:tgtEl>
                                        <p:attrNameLst>
                                          <p:attrName>style.visibility</p:attrName>
                                        </p:attrNameLst>
                                      </p:cBhvr>
                                      <p:to>
                                        <p:strVal val="visible"/>
                                      </p:to>
                                    </p:set>
                                    <p:anim calcmode="lin" valueType="num">
                                      <p:cBhvr>
                                        <p:cTn id="155" dur="500" fill="hold"/>
                                        <p:tgtEl>
                                          <p:spTgt spid="63"/>
                                        </p:tgtEl>
                                        <p:attrNameLst>
                                          <p:attrName>ppt_x</p:attrName>
                                        </p:attrNameLst>
                                      </p:cBhvr>
                                      <p:tavLst>
                                        <p:tav tm="0">
                                          <p:val>
                                            <p:strVal val="#ppt_x-#ppt_w/2"/>
                                          </p:val>
                                        </p:tav>
                                        <p:tav tm="100000">
                                          <p:val>
                                            <p:strVal val="#ppt_x"/>
                                          </p:val>
                                        </p:tav>
                                      </p:tavLst>
                                    </p:anim>
                                    <p:anim calcmode="lin" valueType="num">
                                      <p:cBhvr>
                                        <p:cTn id="156" dur="500" fill="hold"/>
                                        <p:tgtEl>
                                          <p:spTgt spid="63"/>
                                        </p:tgtEl>
                                        <p:attrNameLst>
                                          <p:attrName>ppt_y</p:attrName>
                                        </p:attrNameLst>
                                      </p:cBhvr>
                                      <p:tavLst>
                                        <p:tav tm="0">
                                          <p:val>
                                            <p:strVal val="#ppt_y"/>
                                          </p:val>
                                        </p:tav>
                                        <p:tav tm="100000">
                                          <p:val>
                                            <p:strVal val="#ppt_y"/>
                                          </p:val>
                                        </p:tav>
                                      </p:tavLst>
                                    </p:anim>
                                    <p:anim calcmode="lin" valueType="num">
                                      <p:cBhvr>
                                        <p:cTn id="157" dur="500" fill="hold"/>
                                        <p:tgtEl>
                                          <p:spTgt spid="63"/>
                                        </p:tgtEl>
                                        <p:attrNameLst>
                                          <p:attrName>ppt_w</p:attrName>
                                        </p:attrNameLst>
                                      </p:cBhvr>
                                      <p:tavLst>
                                        <p:tav tm="0">
                                          <p:val>
                                            <p:fltVal val="0"/>
                                          </p:val>
                                        </p:tav>
                                        <p:tav tm="100000">
                                          <p:val>
                                            <p:strVal val="#ppt_w"/>
                                          </p:val>
                                        </p:tav>
                                      </p:tavLst>
                                    </p:anim>
                                    <p:anim calcmode="lin" valueType="num">
                                      <p:cBhvr>
                                        <p:cTn id="158" dur="500" fill="hold"/>
                                        <p:tgtEl>
                                          <p:spTgt spid="6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6" grpId="0"/>
      <p:bldP spid="47" grpId="0"/>
      <p:bldP spid="51" grpId="0"/>
      <p:bldP spid="56" grpId="0"/>
      <p:bldP spid="57" grpId="0"/>
      <p:bldP spid="62" grpId="0"/>
      <p:bldP spid="63" grpId="0"/>
      <p:bldP spid="66" grpId="0"/>
      <p:bldP spid="7"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0155E-C468-276E-98DB-09F578F161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0418019-3A02-6EE6-1D83-4D64A6386098}"/>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7657494-F19B-167E-AEE0-38B0172E8496}"/>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BB386FF-C2E0-ED10-6C98-30B52DB3A8F8}"/>
              </a:ext>
            </a:extLst>
          </p:cNvPr>
          <p:cNvSpPr/>
          <p:nvPr/>
        </p:nvSpPr>
        <p:spPr>
          <a:xfrm>
            <a:off x="180431" y="1155869"/>
            <a:ext cx="11720167" cy="54369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F6283002-23C1-3BA8-4310-95262E4ADDB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557AEC9-81A2-2BD6-016D-A541B35216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5259E64D-42AF-AB2E-E06C-1AA7AB5ABBAB}"/>
              </a:ext>
            </a:extLst>
          </p:cNvPr>
          <p:cNvSpPr/>
          <p:nvPr/>
        </p:nvSpPr>
        <p:spPr>
          <a:xfrm>
            <a:off x="3301608" y="517596"/>
            <a:ext cx="5669171"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مقدمة</a:t>
            </a:r>
          </a:p>
        </p:txBody>
      </p:sp>
      <p:sp>
        <p:nvSpPr>
          <p:cNvPr id="10" name="TextBox 9">
            <a:extLst>
              <a:ext uri="{FF2B5EF4-FFF2-40B4-BE49-F238E27FC236}">
                <a16:creationId xmlns:a16="http://schemas.microsoft.com/office/drawing/2014/main" id="{1C77F418-D384-B0D9-55EF-625CC4815F0F}"/>
              </a:ext>
            </a:extLst>
          </p:cNvPr>
          <p:cNvSpPr txBox="1"/>
          <p:nvPr/>
        </p:nvSpPr>
        <p:spPr>
          <a:xfrm>
            <a:off x="530050" y="1103067"/>
            <a:ext cx="11212286" cy="5436809"/>
          </a:xfrm>
          <a:prstGeom prst="rect">
            <a:avLst/>
          </a:prstGeom>
          <a:noFill/>
        </p:spPr>
        <p:txBody>
          <a:bodyPr wrap="square" rtlCol="1">
            <a:spAutoFit/>
          </a:bodyPr>
          <a:lstStyle/>
          <a:p>
            <a:pPr algn="ctr" rtl="1">
              <a:lnSpc>
                <a:spcPct val="200000"/>
              </a:lnSpc>
            </a:pPr>
            <a:r>
              <a:rPr lang="ar-EG" sz="1600" dirty="0">
                <a:latin typeface="Alexandria" pitchFamily="2" charset="-78"/>
                <a:cs typeface="Alexandria" pitchFamily="2" charset="-78"/>
              </a:rPr>
              <a:t>في ظل التحولات الاجتماعية والاقتصادية المتسارعة، باتت المؤسسات مطالبة بأن تلعب دورًا يتجاوز حدود تقديم الخدمات أو بيع المنتجات، </a:t>
            </a:r>
            <a:r>
              <a:rPr lang="ar-EG" sz="1600" b="1" dirty="0">
                <a:latin typeface="Alexandria" pitchFamily="2" charset="-78"/>
                <a:cs typeface="Alexandria" pitchFamily="2" charset="-78"/>
              </a:rPr>
              <a:t>لتصبح طرفًا فاعلًا في النهوض بالمجتمع ومواجهة تحدياته</a:t>
            </a:r>
            <a:r>
              <a:rPr lang="ar-EG" sz="1600" dirty="0">
                <a:latin typeface="Alexandria" pitchFamily="2" charset="-78"/>
                <a:cs typeface="Alexandria" pitchFamily="2" charset="-78"/>
              </a:rPr>
              <a:t>. وهنا تبرز </a:t>
            </a:r>
            <a:r>
              <a:rPr lang="ar-EG" sz="1600" b="1" dirty="0">
                <a:latin typeface="Alexandria" pitchFamily="2" charset="-78"/>
                <a:cs typeface="Alexandria" pitchFamily="2" charset="-78"/>
              </a:rPr>
              <a:t>المسؤولية الاجتماعية </a:t>
            </a:r>
            <a:r>
              <a:rPr lang="ar-EG" sz="1600" dirty="0">
                <a:latin typeface="Alexandria" pitchFamily="2" charset="-78"/>
                <a:cs typeface="Alexandria" pitchFamily="2" charset="-78"/>
              </a:rPr>
              <a:t>كإطار أخلاقي واستراتيجي يُعبّر عن مدى التزام المؤسسة تجاه بيئتها ومجتمعها، من خلال مساهمات تطوعية أو مخطط لها تهدف إلى تحقيق التنمية المستدامة والارتقاء بجودة الحياة في المجتمع، .ولا يمكن لهذا الدور أن يتحقق بمعزل عن أدوات الاتصال والتأثير، وهنا يأتي دور العلاقات العامة بوصفها المحرك الأساسي الذي يُوصل رسالة المؤسسة إلى الجمهور، ويبني معها علاقة تقوم على الثقة والتفاعل المتبادل. </a:t>
            </a:r>
          </a:p>
          <a:p>
            <a:pPr algn="ctr" rtl="1">
              <a:lnSpc>
                <a:spcPct val="200000"/>
              </a:lnSpc>
            </a:pPr>
            <a:r>
              <a:rPr lang="ar-EG" sz="1600" dirty="0">
                <a:latin typeface="Alexandria" pitchFamily="2" charset="-78"/>
                <a:cs typeface="Alexandria" pitchFamily="2" charset="-78"/>
              </a:rPr>
              <a:t>ومن أبرز الوسائل التي تعتمدها العلاقات العامة في هذا السياق، </a:t>
            </a:r>
            <a:r>
              <a:rPr lang="ar-EG" sz="1600" b="1" dirty="0">
                <a:latin typeface="Alexandria" pitchFamily="2" charset="-78"/>
                <a:cs typeface="Alexandria" pitchFamily="2" charset="-78"/>
              </a:rPr>
              <a:t>حملات المسؤولية الاجتماعية</a:t>
            </a:r>
            <a:r>
              <a:rPr lang="ar-EG" sz="1600" dirty="0">
                <a:latin typeface="Alexandria" pitchFamily="2" charset="-78"/>
                <a:cs typeface="Alexandria" pitchFamily="2" charset="-78"/>
              </a:rPr>
              <a:t>، التي تُعد منصة عملية لنقل القيم الاجتماعية للمؤسسة إلى الميدان، من خلال مشاريع توعوية، وصحية، وتعليمية، وبيئية وغيرها، تعكس التزام المؤسسة بقضايا المجتمع.</a:t>
            </a:r>
            <a:r>
              <a:rPr lang="ar-EG" sz="1600" b="1" dirty="0">
                <a:latin typeface="Alexandria" pitchFamily="2" charset="-78"/>
                <a:cs typeface="Alexandria" pitchFamily="2" charset="-78"/>
              </a:rPr>
              <a:t>تُعد هذه الحملات تجسيدًا حيًا للتقاطع بين الصورة الذهنية والبعد الإنساني، بين السمعة المؤسسية والمصلحة العامة</a:t>
            </a:r>
            <a:r>
              <a:rPr lang="ar-EG" sz="1600" dirty="0">
                <a:latin typeface="Alexandria" pitchFamily="2" charset="-78"/>
                <a:cs typeface="Alexandria" pitchFamily="2" charset="-78"/>
              </a:rPr>
              <a:t>. ومن هنا تكتسب أهمية متزايدة في استراتيجيات الاتصال المؤسسي، خصوصًا في زمن أصبح فيه الجمهور أكثر وعيًا، وأشدّ تطلبًا من حيث الشفافية والمصداقية.</a:t>
            </a:r>
            <a:endParaRPr lang="ar-EG" sz="1600" b="1" dirty="0">
              <a:latin typeface="Alexandria" pitchFamily="2" charset="-78"/>
              <a:cs typeface="Alexandria" pitchFamily="2" charset="-78"/>
            </a:endParaRPr>
          </a:p>
        </p:txBody>
      </p:sp>
    </p:spTree>
    <p:extLst>
      <p:ext uri="{BB962C8B-B14F-4D97-AF65-F5344CB8AC3E}">
        <p14:creationId xmlns:p14="http://schemas.microsoft.com/office/powerpoint/2010/main" val="189438280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DC34B3-931F-CEB3-7A14-AA97E7063D1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069F6CF-818F-2682-D2E9-E361F548C3CD}"/>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C1A900F-65E6-8F78-E59C-A6EF36844DE1}"/>
              </a:ext>
            </a:extLst>
          </p:cNvPr>
          <p:cNvSpPr/>
          <p:nvPr/>
        </p:nvSpPr>
        <p:spPr>
          <a:xfrm>
            <a:off x="7883147" y="1256751"/>
            <a:ext cx="4128422" cy="54274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FA72964-5DF1-0FCB-6A1D-B5A9C26610B6}"/>
              </a:ext>
            </a:extLst>
          </p:cNvPr>
          <p:cNvSpPr/>
          <p:nvPr/>
        </p:nvSpPr>
        <p:spPr>
          <a:xfrm>
            <a:off x="180431" y="1412733"/>
            <a:ext cx="11720167" cy="51800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A23EFC7-E1AC-0368-DBA5-56921B5B3C78}"/>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D899659-DF0C-1BDE-C085-1F7D4CF956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FF104528-8BA7-9E25-A4F2-74B30ACF1148}"/>
              </a:ext>
            </a:extLst>
          </p:cNvPr>
          <p:cNvSpPr/>
          <p:nvPr/>
        </p:nvSpPr>
        <p:spPr>
          <a:xfrm>
            <a:off x="2040254" y="646146"/>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مفهوم  المسؤولية الاجتماعية </a:t>
            </a:r>
            <a:r>
              <a:rPr lang="en-US" sz="2800" b="1" dirty="0">
                <a:solidFill>
                  <a:srgbClr val="00B0F0"/>
                </a:solidFill>
                <a:latin typeface="Alexandria" pitchFamily="2" charset="-78"/>
                <a:cs typeface="Alexandria" pitchFamily="2" charset="-78"/>
              </a:rPr>
              <a:t>Social Responsibility</a:t>
            </a:r>
            <a:endParaRPr lang="ar-EG" sz="2800" b="1" dirty="0">
              <a:solidFill>
                <a:srgbClr val="00B0F0"/>
              </a:solidFill>
              <a:latin typeface="Alexandria" pitchFamily="2" charset="-78"/>
              <a:cs typeface="Alexandria" pitchFamily="2" charset="-78"/>
            </a:endParaRPr>
          </a:p>
        </p:txBody>
      </p:sp>
      <p:sp>
        <p:nvSpPr>
          <p:cNvPr id="10" name="TextBox 9">
            <a:extLst>
              <a:ext uri="{FF2B5EF4-FFF2-40B4-BE49-F238E27FC236}">
                <a16:creationId xmlns:a16="http://schemas.microsoft.com/office/drawing/2014/main" id="{F26EC094-4B41-F8EF-EAD8-926A0331F9AE}"/>
              </a:ext>
            </a:extLst>
          </p:cNvPr>
          <p:cNvSpPr txBox="1"/>
          <p:nvPr/>
        </p:nvSpPr>
        <p:spPr>
          <a:xfrm>
            <a:off x="489857" y="1412733"/>
            <a:ext cx="11212286" cy="4996817"/>
          </a:xfrm>
          <a:prstGeom prst="rect">
            <a:avLst/>
          </a:prstGeom>
          <a:noFill/>
        </p:spPr>
        <p:txBody>
          <a:bodyPr wrap="square" rtlCol="1">
            <a:spAutoFit/>
          </a:bodyPr>
          <a:lstStyle/>
          <a:p>
            <a:pPr marL="285750" indent="-285750" algn="just" rtl="1">
              <a:lnSpc>
                <a:spcPct val="200000"/>
              </a:lnSpc>
              <a:buFont typeface="Arial" panose="020B0604020202020204" pitchFamily="34" charset="0"/>
              <a:buChar char="•"/>
            </a:pPr>
            <a:r>
              <a:rPr lang="ar-EG" b="1" dirty="0">
                <a:solidFill>
                  <a:schemeClr val="accent2"/>
                </a:solidFill>
                <a:latin typeface="Alexandria" pitchFamily="2" charset="-78"/>
                <a:cs typeface="Alexandria" pitchFamily="2" charset="-78"/>
              </a:rPr>
              <a:t>المسؤولية الاجتماعية </a:t>
            </a:r>
            <a:r>
              <a:rPr lang="en-US" b="1" dirty="0">
                <a:solidFill>
                  <a:schemeClr val="accent2"/>
                </a:solidFill>
                <a:latin typeface="Alexandria" pitchFamily="2" charset="-78"/>
                <a:cs typeface="Alexandria" pitchFamily="2" charset="-78"/>
              </a:rPr>
              <a:t>SR</a:t>
            </a:r>
            <a:r>
              <a:rPr lang="ar-EG" dirty="0">
                <a:latin typeface="Alexandria" pitchFamily="2" charset="-78"/>
                <a:cs typeface="Alexandria" pitchFamily="2" charset="-78"/>
              </a:rPr>
              <a:t> تُشير إلى التزام الأفراد أو المؤسسات بالتصرف أخلاقيًا ومساهمة في التنمية الاقتصادية، مع تحسين نوعية حياة العاملين وأسرهم والمجتمع ككل.</a:t>
            </a:r>
          </a:p>
          <a:p>
            <a:pPr marL="285750" indent="-285750" algn="just" rtl="1">
              <a:lnSpc>
                <a:spcPct val="200000"/>
              </a:lnSpc>
              <a:buFont typeface="Arial" panose="020B0604020202020204" pitchFamily="34" charset="0"/>
              <a:buChar char="•"/>
            </a:pPr>
            <a:r>
              <a:rPr lang="ar-EG" dirty="0">
                <a:latin typeface="Alexandria" pitchFamily="2" charset="-78"/>
                <a:cs typeface="Alexandria" pitchFamily="2" charset="-78"/>
              </a:rPr>
              <a:t>أو هي التزام تطوعي تتحمله المؤسسة تجاه المجتمع الذي تعمل فيه، يتضمن المساهمة في التنمية المستدامة من خلال تحسين الظروف البيئية والاقتصادية والاجتماعية، بما يحقق التكامل بين أهداف المؤسسة ومصالح المجتمع.</a:t>
            </a:r>
          </a:p>
          <a:p>
            <a:pPr marL="285750" indent="-285750" algn="just" rtl="1">
              <a:lnSpc>
                <a:spcPct val="200000"/>
              </a:lnSpc>
              <a:buFont typeface="Arial" panose="020B0604020202020204" pitchFamily="34" charset="0"/>
              <a:buChar char="•"/>
            </a:pPr>
            <a:endParaRPr lang="en-US" dirty="0">
              <a:latin typeface="Alexandria" pitchFamily="2" charset="-78"/>
              <a:cs typeface="Alexandria" pitchFamily="2" charset="-78"/>
            </a:endParaRPr>
          </a:p>
          <a:p>
            <a:pPr marL="285750" indent="-285750" algn="just" rtl="1">
              <a:lnSpc>
                <a:spcPct val="200000"/>
              </a:lnSpc>
              <a:buFont typeface="Arial" panose="020B0604020202020204" pitchFamily="34" charset="0"/>
              <a:buChar char="•"/>
            </a:pPr>
            <a:r>
              <a:rPr lang="ar-EG" dirty="0">
                <a:latin typeface="Alexandria" pitchFamily="2" charset="-78"/>
                <a:cs typeface="Alexandria" pitchFamily="2" charset="-78"/>
              </a:rPr>
              <a:t>تشير </a:t>
            </a:r>
            <a:r>
              <a:rPr lang="ar-EG" b="1" dirty="0">
                <a:solidFill>
                  <a:schemeClr val="accent2"/>
                </a:solidFill>
                <a:latin typeface="Alexandria" pitchFamily="2" charset="-78"/>
                <a:cs typeface="Alexandria" pitchFamily="2" charset="-78"/>
              </a:rPr>
              <a:t>المسؤولية الاجتماعية للشركات </a:t>
            </a:r>
            <a:r>
              <a:rPr lang="en-US" b="1" dirty="0">
                <a:solidFill>
                  <a:srgbClr val="00B0F0"/>
                </a:solidFill>
                <a:latin typeface="Alexandria" pitchFamily="2" charset="-78"/>
                <a:cs typeface="Alexandria" pitchFamily="2" charset="-78"/>
              </a:rPr>
              <a:t>Corporate Social Responsibility (CSR) </a:t>
            </a:r>
            <a:r>
              <a:rPr lang="ar-EG" b="1" dirty="0">
                <a:solidFill>
                  <a:srgbClr val="00B0F0"/>
                </a:solidFill>
                <a:latin typeface="Alexandria" pitchFamily="2" charset="-78"/>
                <a:cs typeface="Alexandria" pitchFamily="2" charset="-78"/>
              </a:rPr>
              <a:t> </a:t>
            </a:r>
            <a:r>
              <a:rPr lang="ar-EG" dirty="0">
                <a:latin typeface="Alexandria" pitchFamily="2" charset="-78"/>
                <a:cs typeface="Alexandria" pitchFamily="2" charset="-78"/>
              </a:rPr>
              <a:t>إلى نموذج عمل تدمج فيه الشركات الاعتبارات الاجتماعية والبيئية ضمن عملياتها وتفاعلاتها مع أصحاب المصلحة، وهي ممارسة تنظيم ذاتي تضمن أن تكون الشركات مسؤولة اجتماعيًا أمام نفسها وأمام المجتمع.</a:t>
            </a:r>
          </a:p>
        </p:txBody>
      </p:sp>
    </p:spTree>
    <p:extLst>
      <p:ext uri="{BB962C8B-B14F-4D97-AF65-F5344CB8AC3E}">
        <p14:creationId xmlns:p14="http://schemas.microsoft.com/office/powerpoint/2010/main" val="243573590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3A769-E49C-DB5E-D1BB-9AEACD9AFF5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FF58471-C2C4-BFC8-04AD-28334CEF08E7}"/>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168D7D0-17AF-78B0-CC14-32893844D295}"/>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99BA9EB-29F2-3728-A3C0-2FCB56E610C8}"/>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45DBC1F-F91D-5E3F-FC2B-D678BDFCDFF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E7C9E21-7FD0-CA3D-C424-369A3CFF9A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45164AC0-C89C-1AA2-0375-73250A20E1E2}"/>
              </a:ext>
            </a:extLst>
          </p:cNvPr>
          <p:cNvSpPr/>
          <p:nvPr/>
        </p:nvSpPr>
        <p:spPr>
          <a:xfrm>
            <a:off x="2040254" y="345599"/>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مفاهيم وثيقة الصلة بالمسؤولية الاجتماعية</a:t>
            </a:r>
          </a:p>
        </p:txBody>
      </p:sp>
      <p:sp>
        <p:nvSpPr>
          <p:cNvPr id="10" name="TextBox 9">
            <a:extLst>
              <a:ext uri="{FF2B5EF4-FFF2-40B4-BE49-F238E27FC236}">
                <a16:creationId xmlns:a16="http://schemas.microsoft.com/office/drawing/2014/main" id="{D200C9D9-4994-AE92-5593-0C05FEC25205}"/>
              </a:ext>
            </a:extLst>
          </p:cNvPr>
          <p:cNvSpPr txBox="1"/>
          <p:nvPr/>
        </p:nvSpPr>
        <p:spPr>
          <a:xfrm>
            <a:off x="406401" y="1110311"/>
            <a:ext cx="11265098" cy="5308441"/>
          </a:xfrm>
          <a:prstGeom prst="rect">
            <a:avLst/>
          </a:prstGeom>
          <a:noFill/>
        </p:spPr>
        <p:txBody>
          <a:bodyPr wrap="square" rtlCol="1">
            <a:spAutoFit/>
          </a:bodyPr>
          <a:lstStyle/>
          <a:p>
            <a:pPr marL="285750" indent="-285750" algn="just" rtl="1">
              <a:lnSpc>
                <a:spcPct val="200000"/>
              </a:lnSpc>
              <a:buFont typeface="Arial" panose="020B0604020202020204" pitchFamily="34" charset="0"/>
              <a:buChar char="•"/>
            </a:pPr>
            <a:r>
              <a:rPr lang="ar-EG" b="1" dirty="0">
                <a:solidFill>
                  <a:srgbClr val="00B0F0"/>
                </a:solidFill>
                <a:latin typeface="Alexandria" pitchFamily="2" charset="-78"/>
                <a:cs typeface="Alexandria" pitchFamily="2" charset="-78"/>
              </a:rPr>
              <a:t>المواطنة المؤسسية </a:t>
            </a:r>
            <a:r>
              <a:rPr lang="en-US" b="1" dirty="0">
                <a:solidFill>
                  <a:srgbClr val="00B0F0"/>
                </a:solidFill>
                <a:latin typeface="Alexandria" pitchFamily="2" charset="-78"/>
                <a:cs typeface="Alexandria" pitchFamily="2" charset="-78"/>
              </a:rPr>
              <a:t>Corporate Citizenship</a:t>
            </a:r>
            <a:r>
              <a:rPr lang="ar-EG" b="1" dirty="0">
                <a:solidFill>
                  <a:srgbClr val="00B0F0"/>
                </a:solidFill>
                <a:latin typeface="Alexandria" pitchFamily="2" charset="-78"/>
                <a:cs typeface="Alexandria" pitchFamily="2" charset="-78"/>
              </a:rPr>
              <a:t>:</a:t>
            </a:r>
          </a:p>
          <a:p>
            <a:pPr algn="just" rtl="1">
              <a:lnSpc>
                <a:spcPct val="150000"/>
              </a:lnSpc>
            </a:pPr>
            <a:r>
              <a:rPr lang="ar-EG" dirty="0">
                <a:latin typeface="Alexandria" pitchFamily="2" charset="-78"/>
                <a:cs typeface="Alexandria" pitchFamily="2" charset="-78"/>
              </a:rPr>
              <a:t>تعني أن المنظمة تُعامل وكأنها "مواطن" له حقوق وواجبات داخل المجتمع. فهي مسؤولة عن المشاركة في تنمية المجتمع والالتزام بالقوانين، تمامًا كما يُتوقع من الأفراد.</a:t>
            </a:r>
          </a:p>
          <a:p>
            <a:pPr algn="just" rtl="1">
              <a:lnSpc>
                <a:spcPct val="150000"/>
              </a:lnSpc>
            </a:pPr>
            <a:r>
              <a:rPr lang="ar-EG" dirty="0">
                <a:latin typeface="Alexandria" pitchFamily="2" charset="-78"/>
                <a:cs typeface="Alexandria" pitchFamily="2" charset="-78"/>
              </a:rPr>
              <a:t>✅ </a:t>
            </a:r>
            <a:r>
              <a:rPr lang="ar-EG" b="1" dirty="0">
                <a:solidFill>
                  <a:schemeClr val="accent2"/>
                </a:solidFill>
                <a:latin typeface="Alexandria" pitchFamily="2" charset="-78"/>
                <a:cs typeface="Alexandria" pitchFamily="2" charset="-78"/>
              </a:rPr>
              <a:t>الصلة بالمسؤولية الاجتماعية: </a:t>
            </a:r>
            <a:r>
              <a:rPr lang="ar-EG" dirty="0">
                <a:latin typeface="Alexandria" pitchFamily="2" charset="-78"/>
                <a:cs typeface="Alexandria" pitchFamily="2" charset="-78"/>
              </a:rPr>
              <a:t>المواطنة المؤسسية تمثل الجانب العملي من </a:t>
            </a:r>
            <a:r>
              <a:rPr lang="en-US" dirty="0">
                <a:latin typeface="Alexandria" pitchFamily="2" charset="-78"/>
                <a:cs typeface="Alexandria" pitchFamily="2" charset="-78"/>
              </a:rPr>
              <a:t> CSR </a:t>
            </a:r>
            <a:r>
              <a:rPr lang="ar-EG" dirty="0">
                <a:latin typeface="Alexandria" pitchFamily="2" charset="-78"/>
                <a:cs typeface="Alexandria" pitchFamily="2" charset="-78"/>
              </a:rPr>
              <a:t>في العلاقات العامة، حيث تبرز أنشطة الشركة في المجتمع بصفتها فاعلًا اجتماعيًا مسؤولًا.</a:t>
            </a:r>
          </a:p>
          <a:p>
            <a:pPr algn="just" rtl="1">
              <a:lnSpc>
                <a:spcPct val="150000"/>
              </a:lnSpc>
            </a:pPr>
            <a:endParaRPr lang="ar-EG" dirty="0">
              <a:latin typeface="Alexandria" pitchFamily="2" charset="-78"/>
              <a:cs typeface="Alexandria" pitchFamily="2" charset="-78"/>
            </a:endParaRPr>
          </a:p>
          <a:p>
            <a:pPr marL="285750" marR="0" lvl="0" indent="-285750" algn="just" defTabSz="914400" rtl="1"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الاستدامة </a:t>
            </a:r>
            <a:r>
              <a:rPr kumimoji="0" lang="en-US"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Sustainability</a:t>
            </a: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تعني قدرة المؤسسة على تحقيق أهدافها الاقتصادية والاجتماعية والبيئية بطريقة تضمن الحفاظ على الموارد للأجيال القادمة.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b="1" i="0" u="none" strike="noStrike" kern="1200" cap="none" spc="0" normalizeH="0" baseline="0" noProof="0" dirty="0">
                <a:ln>
                  <a:noFill/>
                </a:ln>
                <a:solidFill>
                  <a:srgbClr val="ED7D31"/>
                </a:solidFill>
                <a:effectLst/>
                <a:uLnTx/>
                <a:uFillTx/>
                <a:latin typeface="Alexandria" pitchFamily="2" charset="-78"/>
                <a:ea typeface="+mn-ea"/>
                <a:cs typeface="Alexandria" pitchFamily="2" charset="-78"/>
              </a:rPr>
              <a:t>الصلة بالمسؤولية الاجتماعية: </a:t>
            </a: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تُعد الاستدامة هدفًا محوريًا للمسؤولية الاجتماعية، وتروج العلاقات العامة لهذا الهدف من خلال الحملات التوعوية والاتصال المستمر مع الجمهور حول ممارسات المؤسسة المستدامة.</a:t>
            </a:r>
          </a:p>
        </p:txBody>
      </p:sp>
    </p:spTree>
    <p:extLst>
      <p:ext uri="{BB962C8B-B14F-4D97-AF65-F5344CB8AC3E}">
        <p14:creationId xmlns:p14="http://schemas.microsoft.com/office/powerpoint/2010/main" val="91943836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EFAF3-18E7-0372-560D-4E23DBE6D3F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44C7EAD-938B-FF14-7C47-421C61A22EAF}"/>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227FB16-FE48-2D27-6C90-1ABCA533A7E9}"/>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CF6F67C-838B-1CF2-66EC-36ACBBB6CD84}"/>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75A434F-D155-A2D7-7A77-E37A6052398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60BC8FEF-EB6A-5C95-B016-DBE0D1E1B1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235C2DBA-F2A0-11C5-4F3A-981ACDC0EC94}"/>
              </a:ext>
            </a:extLst>
          </p:cNvPr>
          <p:cNvSpPr/>
          <p:nvPr/>
        </p:nvSpPr>
        <p:spPr>
          <a:xfrm>
            <a:off x="2040254" y="345599"/>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مفاهيم وثيقة الصلة بالمسؤولية الاجتماعية</a:t>
            </a:r>
          </a:p>
        </p:txBody>
      </p:sp>
      <p:sp>
        <p:nvSpPr>
          <p:cNvPr id="10" name="TextBox 9">
            <a:extLst>
              <a:ext uri="{FF2B5EF4-FFF2-40B4-BE49-F238E27FC236}">
                <a16:creationId xmlns:a16="http://schemas.microsoft.com/office/drawing/2014/main" id="{834E1C6F-F6BD-01FF-74E2-28D37BEAAEAC}"/>
              </a:ext>
            </a:extLst>
          </p:cNvPr>
          <p:cNvSpPr txBox="1"/>
          <p:nvPr/>
        </p:nvSpPr>
        <p:spPr>
          <a:xfrm>
            <a:off x="407965" y="1250518"/>
            <a:ext cx="11265098" cy="4892943"/>
          </a:xfrm>
          <a:prstGeom prst="rect">
            <a:avLst/>
          </a:prstGeom>
          <a:noFill/>
        </p:spPr>
        <p:txBody>
          <a:bodyPr wrap="square" rtlCol="1">
            <a:spAutoFit/>
          </a:bodyPr>
          <a:lstStyle/>
          <a:p>
            <a:pPr marL="285750" indent="-285750" algn="just" rtl="1">
              <a:lnSpc>
                <a:spcPct val="200000"/>
              </a:lnSpc>
              <a:buFont typeface="Arial" panose="020B0604020202020204" pitchFamily="34" charset="0"/>
              <a:buChar char="•"/>
            </a:pPr>
            <a:r>
              <a:rPr lang="ar-EG" b="1" dirty="0">
                <a:solidFill>
                  <a:srgbClr val="00B0F0"/>
                </a:solidFill>
                <a:latin typeface="Alexandria" pitchFamily="2" charset="-78"/>
                <a:cs typeface="Alexandria" pitchFamily="2" charset="-78"/>
              </a:rPr>
              <a:t>الشفافية </a:t>
            </a:r>
            <a:r>
              <a:rPr lang="en-US" b="1" dirty="0">
                <a:solidFill>
                  <a:srgbClr val="00B0F0"/>
                </a:solidFill>
                <a:latin typeface="Alexandria" pitchFamily="2" charset="-78"/>
                <a:cs typeface="Alexandria" pitchFamily="2" charset="-78"/>
              </a:rPr>
              <a:t>Transparency</a:t>
            </a:r>
            <a:r>
              <a:rPr lang="ar-EG" b="1" dirty="0">
                <a:solidFill>
                  <a:srgbClr val="00B0F0"/>
                </a:solidFill>
                <a:latin typeface="Alexandria" pitchFamily="2" charset="-78"/>
                <a:cs typeface="Alexandria" pitchFamily="2" charset="-78"/>
              </a:rPr>
              <a:t>:</a:t>
            </a:r>
          </a:p>
          <a:p>
            <a:pPr algn="just" rtl="1">
              <a:lnSpc>
                <a:spcPct val="150000"/>
              </a:lnSpc>
            </a:pPr>
            <a:r>
              <a:rPr lang="ar-EG" dirty="0">
                <a:latin typeface="Alexandria" pitchFamily="2" charset="-78"/>
                <a:cs typeface="Alexandria" pitchFamily="2" charset="-78"/>
              </a:rPr>
              <a:t>تعني إتاحة المعلومات ذات العلاقة بالممارسات الأخلاقية والاجتماعية والبيئية للجمهور، وعدم إخفاء الحقائق المؤثرة على المجتمع أو البيئة.</a:t>
            </a:r>
          </a:p>
          <a:p>
            <a:pPr algn="just" rtl="1">
              <a:lnSpc>
                <a:spcPct val="150000"/>
              </a:lnSpc>
            </a:pPr>
            <a:r>
              <a:rPr lang="ar-EG" dirty="0">
                <a:latin typeface="Alexandria" pitchFamily="2" charset="-78"/>
                <a:cs typeface="Alexandria" pitchFamily="2" charset="-78"/>
              </a:rPr>
              <a:t>✅ </a:t>
            </a:r>
            <a:r>
              <a:rPr lang="ar-EG" b="1" dirty="0">
                <a:solidFill>
                  <a:schemeClr val="accent2"/>
                </a:solidFill>
                <a:latin typeface="Alexandria" pitchFamily="2" charset="-78"/>
                <a:cs typeface="Alexandria" pitchFamily="2" charset="-78"/>
              </a:rPr>
              <a:t>الصلة بالمسؤولية الاجتماعية: </a:t>
            </a:r>
            <a:r>
              <a:rPr lang="ar-EG" dirty="0">
                <a:latin typeface="Alexandria" pitchFamily="2" charset="-78"/>
                <a:cs typeface="Alexandria" pitchFamily="2" charset="-78"/>
              </a:rPr>
              <a:t>العلاقات العامة تسهم في بناء الثقة من خلال الشفافية، إذ تُمكن المجتمع من معرفة دور المؤسسة في معالجة القضايا العامة.</a:t>
            </a:r>
          </a:p>
          <a:p>
            <a:pPr algn="just" rtl="1">
              <a:lnSpc>
                <a:spcPct val="150000"/>
              </a:lnSpc>
            </a:pPr>
            <a:endParaRPr lang="ar-EG" dirty="0">
              <a:latin typeface="Alexandria" pitchFamily="2" charset="-78"/>
              <a:cs typeface="Alexandria" pitchFamily="2" charset="-78"/>
            </a:endParaRPr>
          </a:p>
          <a:p>
            <a:pPr marL="285750" marR="0" lvl="0" indent="-285750" algn="just" defTabSz="914400" rtl="1"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المساءلة  </a:t>
            </a:r>
            <a:r>
              <a:rPr kumimoji="0" lang="en-US"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Accountability</a:t>
            </a: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تشير إلى التزام المؤسسة بتحمل مسؤولية قراراتها وتصرفاتها، والقدرة على شرحها وتبريرها أمام أصحاب المصلحة.</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b="1" i="0" u="none" strike="noStrike" kern="1200" cap="none" spc="0" normalizeH="0" baseline="0" noProof="0" dirty="0">
                <a:ln>
                  <a:noFill/>
                </a:ln>
                <a:solidFill>
                  <a:srgbClr val="ED7D31"/>
                </a:solidFill>
                <a:effectLst/>
                <a:uLnTx/>
                <a:uFillTx/>
                <a:latin typeface="Alexandria" pitchFamily="2" charset="-78"/>
                <a:ea typeface="+mn-ea"/>
                <a:cs typeface="Alexandria" pitchFamily="2" charset="-78"/>
              </a:rPr>
              <a:t>الصلة بالمسؤولية الاجتماعية: </a:t>
            </a: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العلاقات العامة تلعب دورًا في التواصل مع الجمهور والإجابة عن تساؤلاته بشأن مسؤولية الشركة في القضايا البيئية أو المجتمعية.</a:t>
            </a:r>
          </a:p>
        </p:txBody>
      </p:sp>
    </p:spTree>
    <p:extLst>
      <p:ext uri="{BB962C8B-B14F-4D97-AF65-F5344CB8AC3E}">
        <p14:creationId xmlns:p14="http://schemas.microsoft.com/office/powerpoint/2010/main" val="3839108840"/>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6B502-E3BE-329E-EAE1-4F477776BFD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3FC8648-4D59-8F48-8190-33D6517BC11F}"/>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DF13EA9-7774-5DAF-097B-1E5F691DBE07}"/>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CB17185-DE60-0E1A-9E25-E7E4E0419FD9}"/>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E98E47E-F015-A95C-458C-5957590E22F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0630ADA-9CA4-04FE-EEBA-853A885883A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5B9A966E-78C0-A5A4-E48A-3757C663B072}"/>
              </a:ext>
            </a:extLst>
          </p:cNvPr>
          <p:cNvSpPr/>
          <p:nvPr/>
        </p:nvSpPr>
        <p:spPr>
          <a:xfrm>
            <a:off x="2040254" y="345599"/>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مفاهيم وثيقة الصلة بالمسؤولية الاجتماعية</a:t>
            </a:r>
          </a:p>
        </p:txBody>
      </p:sp>
      <p:sp>
        <p:nvSpPr>
          <p:cNvPr id="10" name="TextBox 9">
            <a:extLst>
              <a:ext uri="{FF2B5EF4-FFF2-40B4-BE49-F238E27FC236}">
                <a16:creationId xmlns:a16="http://schemas.microsoft.com/office/drawing/2014/main" id="{D76F1254-9559-F35E-9609-6D7BB55E78CF}"/>
              </a:ext>
            </a:extLst>
          </p:cNvPr>
          <p:cNvSpPr txBox="1"/>
          <p:nvPr/>
        </p:nvSpPr>
        <p:spPr>
          <a:xfrm>
            <a:off x="463451" y="1338568"/>
            <a:ext cx="11265098" cy="4477444"/>
          </a:xfrm>
          <a:prstGeom prst="rect">
            <a:avLst/>
          </a:prstGeom>
          <a:noFill/>
        </p:spPr>
        <p:txBody>
          <a:bodyPr wrap="square" rtlCol="1">
            <a:spAutoFit/>
          </a:bodyPr>
          <a:lstStyle/>
          <a:p>
            <a:pPr marL="285750" indent="-285750" algn="just" rtl="1">
              <a:lnSpc>
                <a:spcPct val="200000"/>
              </a:lnSpc>
              <a:buFont typeface="Arial" panose="020B0604020202020204" pitchFamily="34" charset="0"/>
              <a:buChar char="•"/>
            </a:pPr>
            <a:r>
              <a:rPr lang="ar-EG" b="1" dirty="0">
                <a:solidFill>
                  <a:srgbClr val="00B0F0"/>
                </a:solidFill>
                <a:latin typeface="Alexandria" pitchFamily="2" charset="-78"/>
                <a:cs typeface="Alexandria" pitchFamily="2" charset="-78"/>
              </a:rPr>
              <a:t>أصحاب المصلحة </a:t>
            </a:r>
            <a:r>
              <a:rPr lang="en-US" b="1" dirty="0">
                <a:solidFill>
                  <a:srgbClr val="00B0F0"/>
                </a:solidFill>
                <a:latin typeface="Alexandria" pitchFamily="2" charset="-78"/>
                <a:cs typeface="Alexandria" pitchFamily="2" charset="-78"/>
              </a:rPr>
              <a:t>Stakeholders</a:t>
            </a:r>
            <a:r>
              <a:rPr lang="ar-EG" b="1" dirty="0">
                <a:solidFill>
                  <a:srgbClr val="00B0F0"/>
                </a:solidFill>
                <a:latin typeface="Alexandria" pitchFamily="2" charset="-78"/>
                <a:cs typeface="Alexandria" pitchFamily="2" charset="-78"/>
              </a:rPr>
              <a:t>:</a:t>
            </a:r>
          </a:p>
          <a:p>
            <a:pPr algn="just" rtl="1">
              <a:lnSpc>
                <a:spcPct val="150000"/>
              </a:lnSpc>
            </a:pPr>
            <a:r>
              <a:rPr lang="ar-EG" dirty="0">
                <a:latin typeface="Alexandria" pitchFamily="2" charset="-78"/>
                <a:cs typeface="Alexandria" pitchFamily="2" charset="-78"/>
              </a:rPr>
              <a:t>هم الأفراد أو الجماعات التي تتأثر أو تؤثر بأنشطة المؤسسة (مثل العملاء، الموظفين، المجتمع، الحكومة، المساهمين.</a:t>
            </a:r>
          </a:p>
          <a:p>
            <a:pPr algn="just" rtl="1">
              <a:lnSpc>
                <a:spcPct val="150000"/>
              </a:lnSpc>
            </a:pPr>
            <a:r>
              <a:rPr lang="ar-EG" dirty="0">
                <a:latin typeface="Alexandria" pitchFamily="2" charset="-78"/>
                <a:cs typeface="Alexandria" pitchFamily="2" charset="-78"/>
              </a:rPr>
              <a:t>✅ </a:t>
            </a:r>
            <a:r>
              <a:rPr lang="ar-EG" b="1" dirty="0">
                <a:solidFill>
                  <a:schemeClr val="accent2"/>
                </a:solidFill>
                <a:latin typeface="Alexandria" pitchFamily="2" charset="-78"/>
                <a:cs typeface="Alexandria" pitchFamily="2" charset="-78"/>
              </a:rPr>
              <a:t>الصلة بالمسؤولية الاجتماعية: </a:t>
            </a:r>
            <a:r>
              <a:rPr lang="ar-EG" dirty="0">
                <a:latin typeface="Alexandria" pitchFamily="2" charset="-78"/>
                <a:cs typeface="Alexandria" pitchFamily="2" charset="-78"/>
              </a:rPr>
              <a:t>المسؤولية الاجتماعية تدور حول تلبية توقعات أصحاب المصلحة، وتُعنى العلاقات العامة ببناء علاقات متوازنة معهم عبر الاتصال الفعّال.</a:t>
            </a:r>
          </a:p>
          <a:p>
            <a:pPr algn="just" rtl="1">
              <a:lnSpc>
                <a:spcPct val="150000"/>
              </a:lnSpc>
            </a:pPr>
            <a:endParaRPr lang="ar-EG" dirty="0">
              <a:latin typeface="Alexandria" pitchFamily="2" charset="-78"/>
              <a:cs typeface="Alexandria" pitchFamily="2" charset="-78"/>
            </a:endParaRPr>
          </a:p>
          <a:p>
            <a:pPr marL="285750" marR="0" lvl="0" indent="-285750" algn="just" defTabSz="914400" rtl="1"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السمعة المؤسسية  </a:t>
            </a:r>
            <a:r>
              <a:rPr kumimoji="0" lang="en-US"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Corporate Reputation</a:t>
            </a:r>
            <a:r>
              <a:rPr kumimoji="0" lang="ar-EG" sz="1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هي الصورة التي يحملها المجتمع عن المؤسسة بناءً على سلوكها وقيمها وممارساتها.</a:t>
            </a:r>
          </a:p>
          <a:p>
            <a:pPr marL="0" marR="0" lvl="0" indent="0" algn="just" defTabSz="914400" rtl="1" eaLnBrk="1" fontAlgn="auto" latinLnBrk="0" hangingPunct="1">
              <a:lnSpc>
                <a:spcPct val="15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b="1" i="0" u="none" strike="noStrike" kern="1200" cap="none" spc="0" normalizeH="0" baseline="0" noProof="0" dirty="0">
                <a:ln>
                  <a:noFill/>
                </a:ln>
                <a:solidFill>
                  <a:srgbClr val="ED7D31"/>
                </a:solidFill>
                <a:effectLst/>
                <a:uLnTx/>
                <a:uFillTx/>
                <a:latin typeface="Alexandria" pitchFamily="2" charset="-78"/>
                <a:ea typeface="+mn-ea"/>
                <a:cs typeface="Alexandria" pitchFamily="2" charset="-78"/>
              </a:rPr>
              <a:t>الصلة بالمسؤولية الاجتماعية: </a:t>
            </a: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الممارسات الجيدة في المسؤولية الاجتماعية تعزز سمعة المؤسسة، والعلاقات العامة تعمل على إبراز هذه الصورة للجمهور.</a:t>
            </a:r>
          </a:p>
        </p:txBody>
      </p:sp>
    </p:spTree>
    <p:extLst>
      <p:ext uri="{BB962C8B-B14F-4D97-AF65-F5344CB8AC3E}">
        <p14:creationId xmlns:p14="http://schemas.microsoft.com/office/powerpoint/2010/main" val="59393244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B0E53A-A04B-2446-2E08-7DA8DD3A726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908E1AD-1C3D-E299-8107-FB2C98500859}"/>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BED7ECD-09ED-F54F-B4D5-EFAFC9A4B6C1}"/>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F1E2D0A-433C-1242-A264-3CEDBD04A116}"/>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19755437-2D63-00E0-CA88-CD601C79321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37C196C-5066-C1F8-BC5E-9E1FF43CBE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09547B80-94BD-06EF-98E2-8F52E79C2B61}"/>
              </a:ext>
            </a:extLst>
          </p:cNvPr>
          <p:cNvSpPr/>
          <p:nvPr/>
        </p:nvSpPr>
        <p:spPr>
          <a:xfrm>
            <a:off x="2040254" y="345599"/>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مفاهيم وثيقة الصلة بالمسؤولية الاجتماعية</a:t>
            </a:r>
          </a:p>
        </p:txBody>
      </p:sp>
      <p:sp>
        <p:nvSpPr>
          <p:cNvPr id="10" name="TextBox 9">
            <a:extLst>
              <a:ext uri="{FF2B5EF4-FFF2-40B4-BE49-F238E27FC236}">
                <a16:creationId xmlns:a16="http://schemas.microsoft.com/office/drawing/2014/main" id="{2D77A822-6C2F-4279-DD2B-0EC0685C96BB}"/>
              </a:ext>
            </a:extLst>
          </p:cNvPr>
          <p:cNvSpPr txBox="1"/>
          <p:nvPr/>
        </p:nvSpPr>
        <p:spPr>
          <a:xfrm>
            <a:off x="291402" y="1167113"/>
            <a:ext cx="11437147" cy="1845955"/>
          </a:xfrm>
          <a:prstGeom prst="rect">
            <a:avLst/>
          </a:prstGeom>
          <a:noFill/>
        </p:spPr>
        <p:txBody>
          <a:bodyPr wrap="square" rtlCol="1">
            <a:spAutoFit/>
          </a:bodyPr>
          <a:lstStyle/>
          <a:p>
            <a:pPr marL="285750" indent="-285750" algn="just" rtl="1">
              <a:lnSpc>
                <a:spcPct val="200000"/>
              </a:lnSpc>
              <a:buFont typeface="Arial" panose="020B0604020202020204" pitchFamily="34" charset="0"/>
              <a:buChar char="•"/>
            </a:pPr>
            <a:r>
              <a:rPr lang="ar-EG" b="1" dirty="0">
                <a:solidFill>
                  <a:srgbClr val="00B0F0"/>
                </a:solidFill>
                <a:latin typeface="Alexandria" pitchFamily="2" charset="-78"/>
                <a:cs typeface="Alexandria" pitchFamily="2" charset="-78"/>
              </a:rPr>
              <a:t>الاتصال المجتمعي </a:t>
            </a:r>
            <a:r>
              <a:rPr lang="en-US" b="1" dirty="0">
                <a:solidFill>
                  <a:srgbClr val="00B0F0"/>
                </a:solidFill>
                <a:latin typeface="Alexandria" pitchFamily="2" charset="-78"/>
                <a:cs typeface="Alexandria" pitchFamily="2" charset="-78"/>
              </a:rPr>
              <a:t>Community Relations</a:t>
            </a:r>
            <a:r>
              <a:rPr lang="ar-EG" b="1" dirty="0">
                <a:solidFill>
                  <a:srgbClr val="00B0F0"/>
                </a:solidFill>
                <a:latin typeface="Alexandria" pitchFamily="2" charset="-78"/>
                <a:cs typeface="Alexandria" pitchFamily="2" charset="-78"/>
              </a:rPr>
              <a:t>:</a:t>
            </a:r>
          </a:p>
          <a:p>
            <a:pPr algn="just" rtl="1">
              <a:lnSpc>
                <a:spcPct val="150000"/>
              </a:lnSpc>
            </a:pPr>
            <a:r>
              <a:rPr lang="ar-EG" dirty="0">
                <a:latin typeface="Alexandria" pitchFamily="2" charset="-78"/>
                <a:cs typeface="Alexandria" pitchFamily="2" charset="-78"/>
              </a:rPr>
              <a:t>يشير إلى العلاقة التفاعلية بين المؤسسة والمجتمع المحلي عبر المبادرات والخدمات والبرامج الاجتماعية.</a:t>
            </a:r>
          </a:p>
          <a:p>
            <a:pPr algn="just" rtl="1">
              <a:lnSpc>
                <a:spcPct val="150000"/>
              </a:lnSpc>
            </a:pPr>
            <a:r>
              <a:rPr lang="ar-EG" dirty="0">
                <a:latin typeface="Alexandria" pitchFamily="2" charset="-78"/>
                <a:cs typeface="Alexandria" pitchFamily="2" charset="-78"/>
              </a:rPr>
              <a:t>✅ </a:t>
            </a:r>
            <a:r>
              <a:rPr lang="ar-EG" b="1" dirty="0">
                <a:solidFill>
                  <a:schemeClr val="accent2"/>
                </a:solidFill>
                <a:latin typeface="Alexandria" pitchFamily="2" charset="-78"/>
                <a:cs typeface="Alexandria" pitchFamily="2" charset="-78"/>
              </a:rPr>
              <a:t>الصلة بالمسؤولية الاجتماعية: </a:t>
            </a:r>
            <a:r>
              <a:rPr lang="ar-EG" dirty="0">
                <a:latin typeface="Alexandria" pitchFamily="2" charset="-78"/>
                <a:cs typeface="Alexandria" pitchFamily="2" charset="-78"/>
              </a:rPr>
              <a:t>العلاقات العامة تنفذ وتروج لهذه الأنشطة لإبراز التزام المؤسسة تجاه المجتمع.</a:t>
            </a:r>
          </a:p>
        </p:txBody>
      </p:sp>
      <p:pic>
        <p:nvPicPr>
          <p:cNvPr id="8" name="Picture 7">
            <a:extLst>
              <a:ext uri="{FF2B5EF4-FFF2-40B4-BE49-F238E27FC236}">
                <a16:creationId xmlns:a16="http://schemas.microsoft.com/office/drawing/2014/main" id="{347A07CB-86CB-62AD-343D-71BB8868FC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792" y="2732809"/>
            <a:ext cx="6374965" cy="3683791"/>
          </a:xfrm>
          <a:prstGeom prst="rect">
            <a:avLst/>
          </a:prstGeom>
        </p:spPr>
      </p:pic>
    </p:spTree>
    <p:extLst>
      <p:ext uri="{BB962C8B-B14F-4D97-AF65-F5344CB8AC3E}">
        <p14:creationId xmlns:p14="http://schemas.microsoft.com/office/powerpoint/2010/main" val="38881780"/>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969F6-E484-5908-5CDF-EC12DECCCBE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67C1819-4380-96C1-A174-220E68408F63}"/>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7B54298-6681-B549-E763-646C32B7C6A1}"/>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B12E744-6A5F-4D51-B5F8-C79EB10767DF}"/>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2203E92-FEED-1901-6311-6767A77487F9}"/>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F94EEC4-10C3-AF37-19EE-FF0A3BA9936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7AAA0DA-91F5-E5B9-9E92-29581F4256DE}"/>
              </a:ext>
            </a:extLst>
          </p:cNvPr>
          <p:cNvSpPr/>
          <p:nvPr/>
        </p:nvSpPr>
        <p:spPr>
          <a:xfrm>
            <a:off x="2040254" y="345599"/>
            <a:ext cx="9971315"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مفاهيم وثيقة الصلة بالمسؤولية الاجتماعية</a:t>
            </a:r>
          </a:p>
        </p:txBody>
      </p:sp>
      <p:graphicFrame>
        <p:nvGraphicFramePr>
          <p:cNvPr id="6" name="Diagram 5">
            <a:extLst>
              <a:ext uri="{FF2B5EF4-FFF2-40B4-BE49-F238E27FC236}">
                <a16:creationId xmlns:a16="http://schemas.microsoft.com/office/drawing/2014/main" id="{A233FE8C-C68A-EDB5-FB0B-4185B88174F4}"/>
              </a:ext>
            </a:extLst>
          </p:cNvPr>
          <p:cNvGraphicFramePr/>
          <p:nvPr>
            <p:extLst>
              <p:ext uri="{D42A27DB-BD31-4B8C-83A1-F6EECF244321}">
                <p14:modId xmlns:p14="http://schemas.microsoft.com/office/powerpoint/2010/main" val="88921081"/>
              </p:ext>
            </p:extLst>
          </p:nvPr>
        </p:nvGraphicFramePr>
        <p:xfrm>
          <a:off x="180431" y="1141356"/>
          <a:ext cx="11562555" cy="5690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1262704"/>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1F112-446E-02B8-6B06-FCAA0BE1789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4FB1D60-917F-E162-BC95-951656D32521}"/>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C175543-529C-F519-5555-75690D6BA92A}"/>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CCB80BA-9FCF-EF3B-E19D-D04919B48E5F}"/>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535B5BF4-B25E-C0F1-BCD9-10F0D2522EA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AB91A47-9C2F-98C8-AD94-46CD7526E8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6C0B97F4-7659-2AD8-99E3-3C412AD27485}"/>
              </a:ext>
            </a:extLst>
          </p:cNvPr>
          <p:cNvSpPr txBox="1"/>
          <p:nvPr/>
        </p:nvSpPr>
        <p:spPr>
          <a:xfrm>
            <a:off x="619856" y="1580762"/>
            <a:ext cx="10952288" cy="2226828"/>
          </a:xfrm>
          <a:prstGeom prst="rect">
            <a:avLst/>
          </a:prstGeom>
          <a:noFill/>
        </p:spPr>
        <p:txBody>
          <a:bodyPr wrap="square" rtlCol="1">
            <a:spAutoFit/>
          </a:bodyPr>
          <a:lstStyle/>
          <a:p>
            <a:pPr algn="just" rtl="1">
              <a:lnSpc>
                <a:spcPct val="200000"/>
              </a:lnSpc>
            </a:pPr>
            <a:r>
              <a:rPr lang="ar-EG" dirty="0">
                <a:latin typeface="Alexandria" pitchFamily="2" charset="-78"/>
                <a:cs typeface="Alexandria" pitchFamily="2" charset="-78"/>
              </a:rPr>
              <a:t>أنشطة اتصالية مخططة وموجهة تنفذها المؤسسات بهدف تعزيز مساهمتها التطوعية في التنمية المجتمعية والبيئية، من خلال مبادرات إعلامية أو خدمية تسهم في تحقيق المنفعة العامة وتحسين الصورة الذهنية للمنظمة.</a:t>
            </a:r>
          </a:p>
          <a:p>
            <a:pPr algn="just" rtl="1">
              <a:lnSpc>
                <a:spcPct val="200000"/>
              </a:lnSpc>
            </a:pPr>
            <a:endParaRPr lang="ar-EG" dirty="0">
              <a:latin typeface="Alexandria" pitchFamily="2" charset="-78"/>
              <a:cs typeface="Alexandria" pitchFamily="2" charset="-78"/>
            </a:endParaRPr>
          </a:p>
        </p:txBody>
      </p:sp>
      <p:sp>
        <p:nvSpPr>
          <p:cNvPr id="4" name="Rectangle: Rounded Corners 3">
            <a:extLst>
              <a:ext uri="{FF2B5EF4-FFF2-40B4-BE49-F238E27FC236}">
                <a16:creationId xmlns:a16="http://schemas.microsoft.com/office/drawing/2014/main" id="{3777A952-5E51-54B2-8B04-3126BE839AA8}"/>
              </a:ext>
            </a:extLst>
          </p:cNvPr>
          <p:cNvSpPr/>
          <p:nvPr/>
        </p:nvSpPr>
        <p:spPr>
          <a:xfrm>
            <a:off x="3490683" y="271389"/>
            <a:ext cx="7166808"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مفهوم حملات المسؤولية الاجتماعية</a:t>
            </a:r>
          </a:p>
        </p:txBody>
      </p:sp>
      <p:pic>
        <p:nvPicPr>
          <p:cNvPr id="8" name="Picture 7">
            <a:extLst>
              <a:ext uri="{FF2B5EF4-FFF2-40B4-BE49-F238E27FC236}">
                <a16:creationId xmlns:a16="http://schemas.microsoft.com/office/drawing/2014/main" id="{C67262B5-2BA9-7629-4F4C-1D04A4E07072}"/>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190258" y="2745080"/>
            <a:ext cx="3841531" cy="3841531"/>
          </a:xfrm>
          <a:prstGeom prst="ellipse">
            <a:avLst/>
          </a:prstGeom>
          <a:ln>
            <a:noFill/>
          </a:ln>
          <a:effectLst>
            <a:softEdge rad="112500"/>
          </a:effectLst>
        </p:spPr>
      </p:pic>
      <p:sp>
        <p:nvSpPr>
          <p:cNvPr id="9" name="TextBox 8">
            <a:extLst>
              <a:ext uri="{FF2B5EF4-FFF2-40B4-BE49-F238E27FC236}">
                <a16:creationId xmlns:a16="http://schemas.microsoft.com/office/drawing/2014/main" id="{04ABD1BD-82E8-5644-7255-5A9B3E7075C3}"/>
              </a:ext>
            </a:extLst>
          </p:cNvPr>
          <p:cNvSpPr txBox="1"/>
          <p:nvPr/>
        </p:nvSpPr>
        <p:spPr>
          <a:xfrm>
            <a:off x="4041616" y="3773260"/>
            <a:ext cx="7473471" cy="1672830"/>
          </a:xfrm>
          <a:prstGeom prst="rect">
            <a:avLst/>
          </a:prstGeom>
          <a:noFill/>
        </p:spPr>
        <p:txBody>
          <a:bodyPr wrap="square" rtlCol="1">
            <a:spAutoFit/>
          </a:bodyPr>
          <a:lstStyle/>
          <a:p>
            <a:pPr marL="0" marR="0" lvl="0" indent="0" algn="just" defTabSz="914400" rtl="1" eaLnBrk="1" fontAlgn="auto" latinLnBrk="0" hangingPunct="1">
              <a:lnSpc>
                <a:spcPct val="200000"/>
              </a:lnSpc>
              <a:spcBef>
                <a:spcPts val="0"/>
              </a:spcBef>
              <a:spcAft>
                <a:spcPts val="0"/>
              </a:spcAft>
              <a:buClrTx/>
              <a:buSzTx/>
              <a:buFontTx/>
              <a:buNone/>
              <a:tabLst/>
              <a:defRPr/>
            </a:pPr>
            <a:r>
              <a:rPr kumimoji="0" lang="ar-EG" sz="1800" b="1" i="0" u="none" strike="noStrike" kern="1200" cap="none" spc="0" normalizeH="0" baseline="0" noProof="0" dirty="0">
                <a:ln>
                  <a:noFill/>
                </a:ln>
                <a:solidFill>
                  <a:srgbClr val="0070C0"/>
                </a:solidFill>
                <a:effectLst/>
                <a:uLnTx/>
                <a:uFillTx/>
                <a:latin typeface="Alexandria" pitchFamily="2" charset="-78"/>
                <a:ea typeface="+mn-ea"/>
                <a:cs typeface="Alexandria" pitchFamily="2" charset="-78"/>
              </a:rPr>
              <a:t>وهي جزء من مفهوم العلاقات العامة الاستراتيجية التي تهدف إلى تعزيز علاقة المؤسسة بالجمهور والمجتمع من خلال إظهار التزامها الأخلاقي والتنموي.</a:t>
            </a:r>
          </a:p>
        </p:txBody>
      </p:sp>
    </p:spTree>
    <p:extLst>
      <p:ext uri="{BB962C8B-B14F-4D97-AF65-F5344CB8AC3E}">
        <p14:creationId xmlns:p14="http://schemas.microsoft.com/office/powerpoint/2010/main" val="382417056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DDCA7-39B6-1DC8-D299-51880AA63EF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7114C09-3FDB-DFEE-77CF-8DEE6E116B37}"/>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A440C75-F67D-8DED-4BB5-F286A2303C5A}"/>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AF8E8728-DB39-FDA7-E16A-B359794EAD7A}"/>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CA53793-D859-EAB2-5AD0-C3676F0FAC87}"/>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C975C2A9-28D2-AA7E-885A-21EECBF53E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0D04EE2-652C-8E2A-EE46-FEAFC34AEB3F}"/>
              </a:ext>
            </a:extLst>
          </p:cNvPr>
          <p:cNvSpPr txBox="1"/>
          <p:nvPr/>
        </p:nvSpPr>
        <p:spPr>
          <a:xfrm>
            <a:off x="427699" y="1091497"/>
            <a:ext cx="11225629" cy="5550815"/>
          </a:xfrm>
          <a:prstGeom prst="rect">
            <a:avLst/>
          </a:prstGeom>
          <a:noFill/>
        </p:spPr>
        <p:txBody>
          <a:bodyPr wrap="square" rtlCol="1">
            <a:spAutoFit/>
          </a:bodyPr>
          <a:lstStyle/>
          <a:p>
            <a:pPr marL="342900" indent="-342900" algn="just" rtl="1">
              <a:lnSpc>
                <a:spcPct val="200000"/>
              </a:lnSpc>
              <a:buAutoNum type="arabicPeriod"/>
            </a:pPr>
            <a:r>
              <a:rPr lang="ar-EG" b="1" dirty="0">
                <a:solidFill>
                  <a:schemeClr val="accent2"/>
                </a:solidFill>
                <a:latin typeface="Alexandria" pitchFamily="2" charset="-78"/>
                <a:cs typeface="Alexandria" pitchFamily="2" charset="-78"/>
              </a:rPr>
              <a:t>الطابع التطوعي للمبادرة:</a:t>
            </a:r>
          </a:p>
          <a:p>
            <a:pPr algn="just" rtl="1">
              <a:lnSpc>
                <a:spcPct val="200000"/>
              </a:lnSpc>
            </a:pPr>
            <a:r>
              <a:rPr lang="ar-EG" dirty="0">
                <a:latin typeface="Alexandria" pitchFamily="2" charset="-78"/>
                <a:cs typeface="Alexandria" pitchFamily="2" charset="-78"/>
              </a:rPr>
              <a:t>تقوم حملات المسؤولية الاجتماعية على مبدأ الطوعية، أي أن الشركة أو المؤسسة لا تكون مجبرة قانونيًا على تنفيذها، بل تنفذها بدافع أخلاقي أو مجتمعي أو لتعزيز صورتها.</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a:t>
            </a:r>
            <a:r>
              <a:rPr lang="en-US" dirty="0">
                <a:latin typeface="Alexandria" pitchFamily="2" charset="-78"/>
                <a:cs typeface="Alexandria" pitchFamily="2" charset="-78"/>
              </a:rPr>
              <a:t> Microsoft </a:t>
            </a:r>
            <a:r>
              <a:rPr lang="ar-EG" dirty="0">
                <a:latin typeface="Alexandria" pitchFamily="2" charset="-78"/>
                <a:cs typeface="Alexandria" pitchFamily="2" charset="-78"/>
              </a:rPr>
              <a:t>تطلق برامج لتدريب الشباب في الدول النامية على المهارات الرقمية دون مقابل.</a:t>
            </a:r>
          </a:p>
          <a:p>
            <a:pPr algn="just" rtl="1">
              <a:lnSpc>
                <a:spcPct val="200000"/>
              </a:lnSpc>
            </a:pPr>
            <a:endParaRPr lang="ar-EG" dirty="0">
              <a:latin typeface="Alexandria" pitchFamily="2" charset="-78"/>
              <a:cs typeface="Alexandria" pitchFamily="2" charset="-78"/>
            </a:endParaRPr>
          </a:p>
          <a:p>
            <a:pPr algn="just" rtl="1">
              <a:lnSpc>
                <a:spcPct val="200000"/>
              </a:lnSpc>
            </a:pPr>
            <a:r>
              <a:rPr lang="ar-EG" b="1" dirty="0">
                <a:solidFill>
                  <a:schemeClr val="accent2"/>
                </a:solidFill>
                <a:latin typeface="Alexandria" pitchFamily="2" charset="-78"/>
                <a:cs typeface="Alexandria" pitchFamily="2" charset="-78"/>
              </a:rPr>
              <a:t>2. الارتباط بمصلحة المجتمع:</a:t>
            </a:r>
          </a:p>
          <a:p>
            <a:pPr algn="just" rtl="1">
              <a:lnSpc>
                <a:spcPct val="200000"/>
              </a:lnSpc>
            </a:pPr>
            <a:r>
              <a:rPr lang="ar-EG" dirty="0">
                <a:latin typeface="Alexandria" pitchFamily="2" charset="-78"/>
                <a:cs typeface="Alexandria" pitchFamily="2" charset="-78"/>
              </a:rPr>
              <a:t>تركز هذه الحملات على معالجة مشكلات حقيقية يعاني منها المجتمع، مثل الفقر، البطالة، الصحة، التعليم، أو البيئة.</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نستله </a:t>
            </a:r>
            <a:r>
              <a:rPr lang="en-US" dirty="0">
                <a:latin typeface="Alexandria" pitchFamily="2" charset="-78"/>
                <a:cs typeface="Alexandria" pitchFamily="2" charset="-78"/>
              </a:rPr>
              <a:t> Nestlé</a:t>
            </a:r>
            <a:r>
              <a:rPr lang="ar-EG" dirty="0">
                <a:latin typeface="Alexandria" pitchFamily="2" charset="-78"/>
                <a:cs typeface="Alexandria" pitchFamily="2" charset="-78"/>
              </a:rPr>
              <a:t>أطلقت حملة “</a:t>
            </a:r>
            <a:r>
              <a:rPr lang="en-US" dirty="0">
                <a:latin typeface="Alexandria" pitchFamily="2" charset="-78"/>
                <a:cs typeface="Alexandria" pitchFamily="2" charset="-78"/>
              </a:rPr>
              <a:t> Nestlé for Healthier Kids" </a:t>
            </a:r>
            <a:r>
              <a:rPr lang="ar-EG" dirty="0">
                <a:latin typeface="Alexandria" pitchFamily="2" charset="-78"/>
                <a:cs typeface="Alexandria" pitchFamily="2" charset="-78"/>
              </a:rPr>
              <a:t>لمكافحة السمنة بين الأطفال من خلال التوعية الغذائية.</a:t>
            </a:r>
          </a:p>
        </p:txBody>
      </p:sp>
      <p:sp>
        <p:nvSpPr>
          <p:cNvPr id="4" name="Rectangle: Rounded Corners 3">
            <a:extLst>
              <a:ext uri="{FF2B5EF4-FFF2-40B4-BE49-F238E27FC236}">
                <a16:creationId xmlns:a16="http://schemas.microsoft.com/office/drawing/2014/main" id="{C2171F5A-EEA8-073E-DCDC-EE0D5BA152B3}"/>
              </a:ext>
            </a:extLst>
          </p:cNvPr>
          <p:cNvSpPr/>
          <p:nvPr/>
        </p:nvSpPr>
        <p:spPr>
          <a:xfrm>
            <a:off x="2378908" y="395109"/>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الخصائص الأساسية لحملات المسؤولية الاجتماعية</a:t>
            </a:r>
          </a:p>
        </p:txBody>
      </p:sp>
    </p:spTree>
    <p:extLst>
      <p:ext uri="{BB962C8B-B14F-4D97-AF65-F5344CB8AC3E}">
        <p14:creationId xmlns:p14="http://schemas.microsoft.com/office/powerpoint/2010/main" val="350388316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78ED3-6118-425D-2CCB-A8553A0D3B9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2DE099D-285C-F767-BEBB-E8EF78E5FCDC}"/>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41A4BDC-F541-C938-3117-36B4C503773B}"/>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546EE5B-E613-3355-F31D-46D7C10D6E91}"/>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74B0A5AD-851D-03AF-2B1E-09C001F70F9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A8D7A11-75E4-8894-7E8B-0AB44C36C27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A32F7D11-7AF5-C13C-C5B5-F0644720033A}"/>
              </a:ext>
            </a:extLst>
          </p:cNvPr>
          <p:cNvSpPr txBox="1"/>
          <p:nvPr/>
        </p:nvSpPr>
        <p:spPr>
          <a:xfrm>
            <a:off x="427699" y="1091497"/>
            <a:ext cx="11225629" cy="4996817"/>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3. الارتباط باستراتيجية العلاقات العامة للمؤسسة:</a:t>
            </a:r>
          </a:p>
          <a:p>
            <a:pPr algn="just" rtl="1">
              <a:lnSpc>
                <a:spcPct val="200000"/>
              </a:lnSpc>
            </a:pPr>
            <a:r>
              <a:rPr lang="ar-EG" dirty="0">
                <a:latin typeface="Alexandria" pitchFamily="2" charset="-78"/>
                <a:cs typeface="Alexandria" pitchFamily="2" charset="-78"/>
              </a:rPr>
              <a:t>تكون هذه الحملات جزءًا من خطة الاتصال المؤسسي والعلاقات العامة، وتهدف لتحسين السمعة، وزيادة ولاء الجمهور، وبناء الثقة.</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a:t>
            </a:r>
            <a:r>
              <a:rPr lang="en-US" dirty="0">
                <a:latin typeface="Alexandria" pitchFamily="2" charset="-78"/>
                <a:cs typeface="Alexandria" pitchFamily="2" charset="-78"/>
              </a:rPr>
              <a:t>Because You’re Worth It </a:t>
            </a:r>
            <a:r>
              <a:rPr lang="ar-EG" dirty="0">
                <a:latin typeface="Alexandria" pitchFamily="2" charset="-78"/>
                <a:cs typeface="Alexandria" pitchFamily="2" charset="-78"/>
              </a:rPr>
              <a:t> من شركة </a:t>
            </a:r>
            <a:r>
              <a:rPr lang="en-US" dirty="0">
                <a:latin typeface="Alexandria" pitchFamily="2" charset="-78"/>
                <a:cs typeface="Alexandria" pitchFamily="2" charset="-78"/>
              </a:rPr>
              <a:t>L'Oréal </a:t>
            </a:r>
            <a:r>
              <a:rPr lang="ar-EG" dirty="0">
                <a:latin typeface="Alexandria" pitchFamily="2" charset="-78"/>
                <a:cs typeface="Alexandria" pitchFamily="2" charset="-78"/>
              </a:rPr>
              <a:t>التي تربط بين الجمال وتمكين المرأة اجتماعيًا.</a:t>
            </a:r>
          </a:p>
          <a:p>
            <a:pPr algn="ctr" rtl="1">
              <a:lnSpc>
                <a:spcPct val="200000"/>
              </a:lnSpc>
            </a:pPr>
            <a:r>
              <a:rPr lang="en-US" dirty="0">
                <a:latin typeface="Alexandria" pitchFamily="2" charset="-78"/>
                <a:cs typeface="Alexandria" pitchFamily="2" charset="-78"/>
                <a:hlinkClick r:id="rId3"/>
              </a:rPr>
              <a:t>https://youtu.be/j6DHRFuCEwA?si=TWNT9aJfAgAV2fDK</a:t>
            </a:r>
            <a:endParaRPr lang="ar-EG" dirty="0">
              <a:latin typeface="Alexandria" pitchFamily="2" charset="-78"/>
              <a:cs typeface="Alexandria" pitchFamily="2" charset="-78"/>
            </a:endParaRPr>
          </a:p>
          <a:p>
            <a:pPr algn="just" rtl="1">
              <a:lnSpc>
                <a:spcPct val="200000"/>
              </a:lnSpc>
            </a:pPr>
            <a:r>
              <a:rPr lang="ar-EG" b="1" dirty="0">
                <a:solidFill>
                  <a:schemeClr val="accent2"/>
                </a:solidFill>
                <a:latin typeface="Alexandria" pitchFamily="2" charset="-78"/>
                <a:cs typeface="Alexandria" pitchFamily="2" charset="-78"/>
              </a:rPr>
              <a:t>4. الاستدامة والاستمرارية:</a:t>
            </a:r>
          </a:p>
          <a:p>
            <a:pPr algn="just" rtl="1">
              <a:lnSpc>
                <a:spcPct val="200000"/>
              </a:lnSpc>
            </a:pPr>
            <a:r>
              <a:rPr lang="ar-EG" dirty="0">
                <a:latin typeface="Alexandria" pitchFamily="2" charset="-78"/>
                <a:cs typeface="Alexandria" pitchFamily="2" charset="-78"/>
              </a:rPr>
              <a:t>ليست مجرد حدث لمرة واحدة، بل غالبًا ما تكون على شكل برامج طويلة الأمد تحدث أثرًا مستمرًا في المجتمع.</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"تكافل وكرامة" في مصر بالشراكة بين الحكومة وشركات خاصة لتقديم دعم مالي مستمر للأسر الفقيرة.</a:t>
            </a:r>
          </a:p>
        </p:txBody>
      </p:sp>
      <p:sp>
        <p:nvSpPr>
          <p:cNvPr id="4" name="Rectangle: Rounded Corners 3">
            <a:extLst>
              <a:ext uri="{FF2B5EF4-FFF2-40B4-BE49-F238E27FC236}">
                <a16:creationId xmlns:a16="http://schemas.microsoft.com/office/drawing/2014/main" id="{6F5A0051-919F-38E3-D9FC-F4EE57ED330A}"/>
              </a:ext>
            </a:extLst>
          </p:cNvPr>
          <p:cNvSpPr/>
          <p:nvPr/>
        </p:nvSpPr>
        <p:spPr>
          <a:xfrm>
            <a:off x="2378908" y="395109"/>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الخصائص الأساسية لحملات المسؤولية الاجتماعية</a:t>
            </a:r>
          </a:p>
        </p:txBody>
      </p:sp>
    </p:spTree>
    <p:extLst>
      <p:ext uri="{BB962C8B-B14F-4D97-AF65-F5344CB8AC3E}">
        <p14:creationId xmlns:p14="http://schemas.microsoft.com/office/powerpoint/2010/main" val="367393410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2495A-4621-8956-09C2-22D53852858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3692C44-EF17-C4F4-51D1-3EF4F7E13FFF}"/>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8819B68-8C19-D66E-8E43-0E21ED7833DB}"/>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B9F4B5C3-DDCE-66C4-CCA5-29DA51F4112A}"/>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EA9D72F3-52DC-1485-832E-FF201DE70349}"/>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6BD1712-B721-BF23-40BA-D0241F8053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60B53AF-CC8C-7C12-C58F-F7173C73AEA5}"/>
              </a:ext>
            </a:extLst>
          </p:cNvPr>
          <p:cNvSpPr txBox="1"/>
          <p:nvPr/>
        </p:nvSpPr>
        <p:spPr>
          <a:xfrm>
            <a:off x="427699" y="1091497"/>
            <a:ext cx="11225629" cy="5550879"/>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5. التواصل الفعال والمتعدد الوسائط:</a:t>
            </a:r>
          </a:p>
          <a:p>
            <a:pPr algn="just" rtl="1">
              <a:lnSpc>
                <a:spcPct val="200000"/>
              </a:lnSpc>
            </a:pPr>
            <a:r>
              <a:rPr lang="ar-EG" dirty="0">
                <a:latin typeface="Alexandria" pitchFamily="2" charset="-78"/>
                <a:cs typeface="Alexandria" pitchFamily="2" charset="-78"/>
              </a:rPr>
              <a:t>تعتمد هذه الحملات على وسائل الإعلام المتنوعة (تقليدية ورقمية) لنشر رسائلها، مثل الإعلانات، المؤتمرات الصحفية، والمواقع الإلكترونية.</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a:t>
            </a:r>
            <a:r>
              <a:rPr lang="en-US" dirty="0">
                <a:latin typeface="Alexandria" pitchFamily="2" charset="-78"/>
                <a:cs typeface="Alexandria" pitchFamily="2" charset="-78"/>
              </a:rPr>
              <a:t>Coca-Cola </a:t>
            </a:r>
            <a:r>
              <a:rPr lang="ar-EG" dirty="0">
                <a:latin typeface="Alexandria" pitchFamily="2" charset="-78"/>
                <a:cs typeface="Alexandria" pitchFamily="2" charset="-78"/>
              </a:rPr>
              <a:t> استخدمت وسائل متعددة مثل  التلفزيون ووسائل التواصل في حملتها "عالم بدون نفايات" للتوعية بإعادة التدوير.</a:t>
            </a:r>
          </a:p>
          <a:p>
            <a:pPr algn="just" rtl="1">
              <a:lnSpc>
                <a:spcPct val="200000"/>
              </a:lnSpc>
            </a:pPr>
            <a:endParaRPr lang="ar-EG" dirty="0">
              <a:latin typeface="Alexandria" pitchFamily="2" charset="-78"/>
              <a:cs typeface="Alexandria" pitchFamily="2" charset="-78"/>
            </a:endParaRPr>
          </a:p>
          <a:p>
            <a:pPr algn="just" rtl="1">
              <a:lnSpc>
                <a:spcPct val="200000"/>
              </a:lnSpc>
            </a:pPr>
            <a:r>
              <a:rPr lang="ar-EG" b="1" dirty="0">
                <a:solidFill>
                  <a:schemeClr val="accent2"/>
                </a:solidFill>
                <a:latin typeface="Alexandria" pitchFamily="2" charset="-78"/>
                <a:cs typeface="Alexandria" pitchFamily="2" charset="-78"/>
              </a:rPr>
              <a:t>6. التأثير المزدوج (الاجتماعي والاقتصادي):</a:t>
            </a:r>
          </a:p>
          <a:p>
            <a:pPr algn="just" rtl="1">
              <a:lnSpc>
                <a:spcPct val="200000"/>
              </a:lnSpc>
            </a:pPr>
            <a:r>
              <a:rPr lang="ar-EG" dirty="0">
                <a:latin typeface="Alexandria" pitchFamily="2" charset="-78"/>
                <a:cs typeface="Alexandria" pitchFamily="2" charset="-78"/>
              </a:rPr>
              <a:t>تسعى الحملات لإحداث أثر مجتمعي إيجابي، وفي الوقت نفسه تحسين أداء المؤسسة من خلال تعزيز صورتها، وزيادة رضا المستهلكين.</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a:t>
            </a:r>
            <a:r>
              <a:rPr lang="en-US" dirty="0">
                <a:latin typeface="Alexandria" pitchFamily="2" charset="-78"/>
                <a:cs typeface="Alexandria" pitchFamily="2" charset="-78"/>
              </a:rPr>
              <a:t>  TOMS </a:t>
            </a:r>
            <a:r>
              <a:rPr lang="ar-EG" dirty="0">
                <a:latin typeface="Alexandria" pitchFamily="2" charset="-78"/>
                <a:cs typeface="Alexandria" pitchFamily="2" charset="-78"/>
              </a:rPr>
              <a:t>التي تقدم حذاء مجاني لطفل مقابل كل حذاء يُباع، مما عزز المبيعات وحقق أثرًا إنسانيًا.</a:t>
            </a:r>
          </a:p>
        </p:txBody>
      </p:sp>
      <p:sp>
        <p:nvSpPr>
          <p:cNvPr id="4" name="Rectangle: Rounded Corners 3">
            <a:extLst>
              <a:ext uri="{FF2B5EF4-FFF2-40B4-BE49-F238E27FC236}">
                <a16:creationId xmlns:a16="http://schemas.microsoft.com/office/drawing/2014/main" id="{57865B0C-362C-1AF7-3D89-0BFA90C9071B}"/>
              </a:ext>
            </a:extLst>
          </p:cNvPr>
          <p:cNvSpPr/>
          <p:nvPr/>
        </p:nvSpPr>
        <p:spPr>
          <a:xfrm>
            <a:off x="2378908" y="395109"/>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الخصائص الأساسية لحملات المسؤولية الاجتماعية</a:t>
            </a:r>
          </a:p>
        </p:txBody>
      </p:sp>
    </p:spTree>
    <p:extLst>
      <p:ext uri="{BB962C8B-B14F-4D97-AF65-F5344CB8AC3E}">
        <p14:creationId xmlns:p14="http://schemas.microsoft.com/office/powerpoint/2010/main" val="274287951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C3FD1-3469-EE6C-892D-337F637BDAA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F8B79B4-8EA0-5E91-13EA-140270361291}"/>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FE27923-F29E-C46D-99DC-40C510DB5B3A}"/>
              </a:ext>
            </a:extLst>
          </p:cNvPr>
          <p:cNvSpPr/>
          <p:nvPr/>
        </p:nvSpPr>
        <p:spPr>
          <a:xfrm>
            <a:off x="7883147" y="1155869"/>
            <a:ext cx="4128422" cy="552837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4C36623-274E-821E-CAB2-CD31076851B1}"/>
              </a:ext>
            </a:extLst>
          </p:cNvPr>
          <p:cNvSpPr/>
          <p:nvPr/>
        </p:nvSpPr>
        <p:spPr>
          <a:xfrm>
            <a:off x="180431" y="1456482"/>
            <a:ext cx="11720167" cy="51363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6583DDF-A9EE-09C6-BDCE-11C419EDA98E}"/>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36433DC-B2AF-9590-F2E1-ACCBCE6018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98C2056-7A0D-71EE-79AC-278F86CF605B}"/>
              </a:ext>
            </a:extLst>
          </p:cNvPr>
          <p:cNvSpPr txBox="1"/>
          <p:nvPr/>
        </p:nvSpPr>
        <p:spPr>
          <a:xfrm>
            <a:off x="427699" y="1661801"/>
            <a:ext cx="11225629" cy="2226828"/>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7. القابلية للقياس والتقييم:</a:t>
            </a:r>
          </a:p>
          <a:p>
            <a:pPr algn="just" rtl="1">
              <a:lnSpc>
                <a:spcPct val="200000"/>
              </a:lnSpc>
            </a:pPr>
            <a:r>
              <a:rPr lang="ar-EG" dirty="0">
                <a:latin typeface="Alexandria" pitchFamily="2" charset="-78"/>
                <a:cs typeface="Alexandria" pitchFamily="2" charset="-78"/>
              </a:rPr>
              <a:t>تُبنى حملات </a:t>
            </a:r>
            <a:r>
              <a:rPr lang="en-US" dirty="0">
                <a:latin typeface="Alexandria" pitchFamily="2" charset="-78"/>
                <a:cs typeface="Alexandria" pitchFamily="2" charset="-78"/>
              </a:rPr>
              <a:t>CSR </a:t>
            </a:r>
            <a:r>
              <a:rPr lang="ar-EG" dirty="0">
                <a:latin typeface="Alexandria" pitchFamily="2" charset="-78"/>
                <a:cs typeface="Alexandria" pitchFamily="2" charset="-78"/>
              </a:rPr>
              <a:t> على أهداف قابلة للقياس، مثل عدد المستفيدين،، أو نسبة الوعي التي تم تحقيقها.</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a:t>
            </a:r>
            <a:r>
              <a:rPr lang="en-US" dirty="0">
                <a:latin typeface="Alexandria" pitchFamily="2" charset="-78"/>
                <a:cs typeface="Alexandria" pitchFamily="2" charset="-78"/>
              </a:rPr>
              <a:t>Light Up A Life" </a:t>
            </a:r>
            <a:r>
              <a:rPr lang="ar-EG" dirty="0">
                <a:latin typeface="Alexandria" pitchFamily="2" charset="-78"/>
                <a:cs typeface="Alexandria" pitchFamily="2" charset="-78"/>
              </a:rPr>
              <a:t>من </a:t>
            </a:r>
            <a:r>
              <a:rPr lang="en-US" dirty="0">
                <a:latin typeface="Alexandria" pitchFamily="2" charset="-78"/>
                <a:cs typeface="Alexandria" pitchFamily="2" charset="-78"/>
              </a:rPr>
              <a:t> Philips </a:t>
            </a:r>
            <a:r>
              <a:rPr lang="ar-EG" dirty="0">
                <a:latin typeface="Alexandria" pitchFamily="2" charset="-78"/>
                <a:cs typeface="Alexandria" pitchFamily="2" charset="-78"/>
              </a:rPr>
              <a:t>التي وزعت الآلاف من المصابيح الشمسية في المناطق النائية، مع تقارير تقييم مفصلة.</a:t>
            </a:r>
          </a:p>
        </p:txBody>
      </p:sp>
      <p:sp>
        <p:nvSpPr>
          <p:cNvPr id="4" name="Rectangle: Rounded Corners 3">
            <a:extLst>
              <a:ext uri="{FF2B5EF4-FFF2-40B4-BE49-F238E27FC236}">
                <a16:creationId xmlns:a16="http://schemas.microsoft.com/office/drawing/2014/main" id="{4290DE2A-F573-618E-3059-5C4D18733DF4}"/>
              </a:ext>
            </a:extLst>
          </p:cNvPr>
          <p:cNvSpPr/>
          <p:nvPr/>
        </p:nvSpPr>
        <p:spPr>
          <a:xfrm>
            <a:off x="2378908" y="395109"/>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الخصائص الأساسية لحملات المسؤولية الاجتماعية</a:t>
            </a:r>
          </a:p>
        </p:txBody>
      </p:sp>
      <p:pic>
        <p:nvPicPr>
          <p:cNvPr id="6" name="Picture 5">
            <a:extLst>
              <a:ext uri="{FF2B5EF4-FFF2-40B4-BE49-F238E27FC236}">
                <a16:creationId xmlns:a16="http://schemas.microsoft.com/office/drawing/2014/main" id="{CC74C9EC-B630-7927-1C8B-229FC9EEB5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316728" y="4120055"/>
            <a:ext cx="4539570" cy="2161700"/>
          </a:xfrm>
          <a:prstGeom prst="rect">
            <a:avLst/>
          </a:prstGeom>
        </p:spPr>
      </p:pic>
    </p:spTree>
    <p:extLst>
      <p:ext uri="{BB962C8B-B14F-4D97-AF65-F5344CB8AC3E}">
        <p14:creationId xmlns:p14="http://schemas.microsoft.com/office/powerpoint/2010/main" val="197505686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77DC7-4122-7FAA-56F7-142301070B7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5B64CD5-3C44-680F-BB8C-66633799E2C4}"/>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05152EB-CB93-9E52-48F0-3A54230F6040}"/>
              </a:ext>
            </a:extLst>
          </p:cNvPr>
          <p:cNvSpPr/>
          <p:nvPr/>
        </p:nvSpPr>
        <p:spPr>
          <a:xfrm>
            <a:off x="7883147" y="1155869"/>
            <a:ext cx="4128422" cy="552837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FAB40ED-A6A6-576B-20B4-45F289D8536A}"/>
              </a:ext>
            </a:extLst>
          </p:cNvPr>
          <p:cNvSpPr/>
          <p:nvPr/>
        </p:nvSpPr>
        <p:spPr>
          <a:xfrm>
            <a:off x="262759" y="1326275"/>
            <a:ext cx="11637837" cy="51363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ECC837CB-C4CB-2DA6-7736-1D0D53F7353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A444766B-C110-E735-F9B0-2FC6E90D6E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1C371146-E983-507A-8A15-7C350C70233B}"/>
              </a:ext>
            </a:extLst>
          </p:cNvPr>
          <p:cNvSpPr txBox="1"/>
          <p:nvPr/>
        </p:nvSpPr>
        <p:spPr>
          <a:xfrm>
            <a:off x="427699" y="1661801"/>
            <a:ext cx="11225629" cy="1118896"/>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ولاء الجمهور: </a:t>
            </a:r>
            <a:r>
              <a:rPr lang="ar-EG" dirty="0">
                <a:latin typeface="Alexandria" pitchFamily="2" charset="-78"/>
                <a:cs typeface="Alexandria" pitchFamily="2" charset="-78"/>
              </a:rPr>
              <a:t>هو سلوك يعكس ارتباط الأفراد بالمؤسسة، واستمرار تعاملهم معها، ودفاعهم عنها، وتفضيلهم لها على المنافسين.</a:t>
            </a:r>
          </a:p>
        </p:txBody>
      </p:sp>
      <p:sp>
        <p:nvSpPr>
          <p:cNvPr id="4" name="Rectangle: Rounded Corners 3">
            <a:extLst>
              <a:ext uri="{FF2B5EF4-FFF2-40B4-BE49-F238E27FC236}">
                <a16:creationId xmlns:a16="http://schemas.microsoft.com/office/drawing/2014/main" id="{3D39CB39-3D2C-F914-229B-E719316CFDE4}"/>
              </a:ext>
            </a:extLst>
          </p:cNvPr>
          <p:cNvSpPr/>
          <p:nvPr/>
        </p:nvSpPr>
        <p:spPr>
          <a:xfrm>
            <a:off x="2378908" y="497768"/>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أثر المسؤولية الاجتماعية على ولاء الجمهور</a:t>
            </a:r>
          </a:p>
        </p:txBody>
      </p:sp>
      <p:sp>
        <p:nvSpPr>
          <p:cNvPr id="3" name="Freeform 27">
            <a:extLst>
              <a:ext uri="{FF2B5EF4-FFF2-40B4-BE49-F238E27FC236}">
                <a16:creationId xmlns:a16="http://schemas.microsoft.com/office/drawing/2014/main" id="{19CF6E19-DB53-CD84-537E-4B975D9232D5}"/>
              </a:ext>
            </a:extLst>
          </p:cNvPr>
          <p:cNvSpPr/>
          <p:nvPr/>
        </p:nvSpPr>
        <p:spPr>
          <a:xfrm>
            <a:off x="1673933" y="3480615"/>
            <a:ext cx="2099881" cy="2072501"/>
          </a:xfrm>
          <a:custGeom>
            <a:avLst/>
            <a:gdLst>
              <a:gd name="connsiteX0" fmla="*/ 215739 w 340000"/>
              <a:gd name="connsiteY0" fmla="*/ 0 h 339886"/>
              <a:gd name="connsiteX1" fmla="*/ 124790 w 340000"/>
              <a:gd name="connsiteY1" fmla="*/ 0 h 339886"/>
              <a:gd name="connsiteX2" fmla="*/ 45474 w 340000"/>
              <a:gd name="connsiteY2" fmla="*/ 45459 h 339886"/>
              <a:gd name="connsiteX3" fmla="*/ 0 w 340000"/>
              <a:gd name="connsiteY3" fmla="*/ 124220 h 339886"/>
              <a:gd name="connsiteX4" fmla="*/ 0 w 340000"/>
              <a:gd name="connsiteY4" fmla="*/ 215666 h 339886"/>
              <a:gd name="connsiteX5" fmla="*/ 45474 w 340000"/>
              <a:gd name="connsiteY5" fmla="*/ 294427 h 339886"/>
              <a:gd name="connsiteX6" fmla="*/ 124790 w 340000"/>
              <a:gd name="connsiteY6" fmla="*/ 339886 h 339886"/>
              <a:gd name="connsiteX7" fmla="*/ 215739 w 340000"/>
              <a:gd name="connsiteY7" fmla="*/ 339886 h 339886"/>
              <a:gd name="connsiteX8" fmla="*/ 294526 w 340000"/>
              <a:gd name="connsiteY8" fmla="*/ 294427 h 339886"/>
              <a:gd name="connsiteX9" fmla="*/ 340001 w 340000"/>
              <a:gd name="connsiteY9" fmla="*/ 215666 h 339886"/>
              <a:gd name="connsiteX10" fmla="*/ 340001 w 340000"/>
              <a:gd name="connsiteY10" fmla="*/ 124220 h 339886"/>
              <a:gd name="connsiteX11" fmla="*/ 294526 w 340000"/>
              <a:gd name="connsiteY11" fmla="*/ 45459 h 339886"/>
              <a:gd name="connsiteX12" fmla="*/ 215739 w 340000"/>
              <a:gd name="connsiteY12" fmla="*/ 0 h 339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000" h="339886">
                <a:moveTo>
                  <a:pt x="215739" y="0"/>
                </a:moveTo>
                <a:lnTo>
                  <a:pt x="124790" y="0"/>
                </a:lnTo>
                <a:lnTo>
                  <a:pt x="45474" y="45459"/>
                </a:lnTo>
                <a:lnTo>
                  <a:pt x="0" y="124220"/>
                </a:lnTo>
                <a:lnTo>
                  <a:pt x="0" y="215666"/>
                </a:lnTo>
                <a:lnTo>
                  <a:pt x="45474" y="294427"/>
                </a:lnTo>
                <a:lnTo>
                  <a:pt x="124790" y="339886"/>
                </a:lnTo>
                <a:lnTo>
                  <a:pt x="215739" y="339886"/>
                </a:lnTo>
                <a:lnTo>
                  <a:pt x="294526" y="294427"/>
                </a:lnTo>
                <a:lnTo>
                  <a:pt x="340001" y="215666"/>
                </a:lnTo>
                <a:lnTo>
                  <a:pt x="340001" y="124220"/>
                </a:lnTo>
                <a:lnTo>
                  <a:pt x="294526" y="45459"/>
                </a:lnTo>
                <a:lnTo>
                  <a:pt x="215739" y="0"/>
                </a:lnTo>
                <a:close/>
              </a:path>
            </a:pathLst>
          </a:custGeom>
          <a:solidFill>
            <a:srgbClr val="5B9DD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000000"/>
              </a:solidFill>
              <a:effectLst/>
              <a:uLnTx/>
              <a:uFillTx/>
            </a:endParaRPr>
          </a:p>
        </p:txBody>
      </p:sp>
      <p:grpSp>
        <p:nvGrpSpPr>
          <p:cNvPr id="6" name="Group 5">
            <a:extLst>
              <a:ext uri="{FF2B5EF4-FFF2-40B4-BE49-F238E27FC236}">
                <a16:creationId xmlns:a16="http://schemas.microsoft.com/office/drawing/2014/main" id="{ABA529A4-B47D-839F-CBB1-6DC4E55E79B4}"/>
              </a:ext>
            </a:extLst>
          </p:cNvPr>
          <p:cNvGrpSpPr/>
          <p:nvPr/>
        </p:nvGrpSpPr>
        <p:grpSpPr>
          <a:xfrm>
            <a:off x="3727772" y="4819584"/>
            <a:ext cx="5417314" cy="744560"/>
            <a:chOff x="2668807" y="3882625"/>
            <a:chExt cx="5396416" cy="623392"/>
          </a:xfrm>
        </p:grpSpPr>
        <p:sp>
          <p:nvSpPr>
            <p:cNvPr id="7" name="Freeform 36">
              <a:extLst>
                <a:ext uri="{FF2B5EF4-FFF2-40B4-BE49-F238E27FC236}">
                  <a16:creationId xmlns:a16="http://schemas.microsoft.com/office/drawing/2014/main" id="{BA1937A5-D615-2064-EEB6-239FF7D4F074}"/>
                </a:ext>
              </a:extLst>
            </p:cNvPr>
            <p:cNvSpPr/>
            <p:nvPr/>
          </p:nvSpPr>
          <p:spPr>
            <a:xfrm>
              <a:off x="3417731" y="3958190"/>
              <a:ext cx="4647492"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9 h 107304"/>
                <a:gd name="connsiteX7" fmla="*/ 839163 w 897856"/>
                <a:gd name="connsiteY7" fmla="*/ 95147 h 107304"/>
                <a:gd name="connsiteX8" fmla="*/ 797389 w 897856"/>
                <a:gd name="connsiteY8" fmla="*/ 53388 h 107304"/>
                <a:gd name="connsiteX9" fmla="*/ 839163 w 897856"/>
                <a:gd name="connsiteY9" fmla="*/ 11629 h 107304"/>
                <a:gd name="connsiteX10" fmla="*/ 880936 w 897856"/>
                <a:gd name="connsiteY10" fmla="*/ 53388 h 107304"/>
                <a:gd name="connsiteX11" fmla="*/ 839163 w 897856"/>
                <a:gd name="connsiteY11" fmla="*/ 95147 h 107304"/>
                <a:gd name="connsiteX0" fmla="*/ 844897 w 898303"/>
                <a:gd name="connsiteY0" fmla="*/ 0 h 107305"/>
                <a:gd name="connsiteX1" fmla="*/ 447 w 898303"/>
                <a:gd name="connsiteY1" fmla="*/ 0 h 107305"/>
                <a:gd name="connsiteX2" fmla="*/ 0 w 898303"/>
                <a:gd name="connsiteY2" fmla="*/ 54080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9 h 107305"/>
                <a:gd name="connsiteX8" fmla="*/ 844897 w 898303"/>
                <a:gd name="connsiteY8" fmla="*/ 0 h 107305"/>
                <a:gd name="connsiteX9" fmla="*/ 839610 w 898303"/>
                <a:gd name="connsiteY9" fmla="*/ 95147 h 107305"/>
                <a:gd name="connsiteX10" fmla="*/ 797836 w 898303"/>
                <a:gd name="connsiteY10" fmla="*/ 53388 h 107305"/>
                <a:gd name="connsiteX11" fmla="*/ 839610 w 898303"/>
                <a:gd name="connsiteY11" fmla="*/ 11629 h 107305"/>
                <a:gd name="connsiteX12" fmla="*/ 881383 w 898303"/>
                <a:gd name="connsiteY12" fmla="*/ 53388 h 107305"/>
                <a:gd name="connsiteX13" fmla="*/ 839610 w 898303"/>
                <a:gd name="connsiteY13" fmla="*/ 95147 h 107305"/>
                <a:gd name="connsiteX0" fmla="*/ 856917 w 910323"/>
                <a:gd name="connsiteY0" fmla="*/ 0 h 107305"/>
                <a:gd name="connsiteX1" fmla="*/ 12467 w 910323"/>
                <a:gd name="connsiteY1" fmla="*/ 0 h 107305"/>
                <a:gd name="connsiteX2" fmla="*/ 0 w 910323"/>
                <a:gd name="connsiteY2" fmla="*/ 54080 h 107305"/>
                <a:gd name="connsiteX3" fmla="*/ 12467 w 910323"/>
                <a:gd name="connsiteY3" fmla="*/ 107305 h 107305"/>
                <a:gd name="connsiteX4" fmla="*/ 856917 w 910323"/>
                <a:gd name="connsiteY4" fmla="*/ 107305 h 107305"/>
                <a:gd name="connsiteX5" fmla="*/ 910323 w 910323"/>
                <a:gd name="connsiteY5" fmla="*/ 53917 h 107305"/>
                <a:gd name="connsiteX6" fmla="*/ 910323 w 910323"/>
                <a:gd name="connsiteY6" fmla="*/ 53917 h 107305"/>
                <a:gd name="connsiteX7" fmla="*/ 856917 w 910323"/>
                <a:gd name="connsiteY7" fmla="*/ 529 h 107305"/>
                <a:gd name="connsiteX8" fmla="*/ 856917 w 910323"/>
                <a:gd name="connsiteY8" fmla="*/ 0 h 107305"/>
                <a:gd name="connsiteX9" fmla="*/ 851630 w 910323"/>
                <a:gd name="connsiteY9" fmla="*/ 95147 h 107305"/>
                <a:gd name="connsiteX10" fmla="*/ 809856 w 910323"/>
                <a:gd name="connsiteY10" fmla="*/ 53388 h 107305"/>
                <a:gd name="connsiteX11" fmla="*/ 851630 w 910323"/>
                <a:gd name="connsiteY11" fmla="*/ 11629 h 107305"/>
                <a:gd name="connsiteX12" fmla="*/ 893403 w 910323"/>
                <a:gd name="connsiteY12" fmla="*/ 53388 h 107305"/>
                <a:gd name="connsiteX13" fmla="*/ 851630 w 910323"/>
                <a:gd name="connsiteY13"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10323" h="107305">
                  <a:moveTo>
                    <a:pt x="856917" y="0"/>
                  </a:moveTo>
                  <a:lnTo>
                    <a:pt x="12467" y="0"/>
                  </a:lnTo>
                  <a:lnTo>
                    <a:pt x="0" y="54080"/>
                  </a:lnTo>
                  <a:lnTo>
                    <a:pt x="12467" y="107305"/>
                  </a:lnTo>
                  <a:lnTo>
                    <a:pt x="856917" y="107305"/>
                  </a:lnTo>
                  <a:cubicBezTo>
                    <a:pt x="886529" y="107305"/>
                    <a:pt x="910323" y="83518"/>
                    <a:pt x="910323" y="53917"/>
                  </a:cubicBezTo>
                  <a:lnTo>
                    <a:pt x="910323" y="53917"/>
                  </a:lnTo>
                  <a:cubicBezTo>
                    <a:pt x="910323" y="24316"/>
                    <a:pt x="886529" y="529"/>
                    <a:pt x="856917" y="529"/>
                  </a:cubicBezTo>
                  <a:lnTo>
                    <a:pt x="856917" y="0"/>
                  </a:lnTo>
                  <a:close/>
                  <a:moveTo>
                    <a:pt x="851630" y="95147"/>
                  </a:moveTo>
                  <a:cubicBezTo>
                    <a:pt x="828892" y="95147"/>
                    <a:pt x="809856" y="76646"/>
                    <a:pt x="809856" y="53388"/>
                  </a:cubicBezTo>
                  <a:cubicBezTo>
                    <a:pt x="809856" y="30130"/>
                    <a:pt x="828364" y="11629"/>
                    <a:pt x="851630" y="11629"/>
                  </a:cubicBezTo>
                  <a:cubicBezTo>
                    <a:pt x="874896" y="11629"/>
                    <a:pt x="893403" y="30130"/>
                    <a:pt x="893403" y="53388"/>
                  </a:cubicBezTo>
                  <a:cubicBezTo>
                    <a:pt x="893403" y="76646"/>
                    <a:pt x="874896" y="95147"/>
                    <a:pt x="851630" y="95147"/>
                  </a:cubicBezTo>
                  <a:close/>
                </a:path>
              </a:pathLst>
            </a:custGeom>
            <a:solidFill>
              <a:srgbClr val="3AC6E1"/>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8" name="Freeform 32">
              <a:extLst>
                <a:ext uri="{FF2B5EF4-FFF2-40B4-BE49-F238E27FC236}">
                  <a16:creationId xmlns:a16="http://schemas.microsoft.com/office/drawing/2014/main" id="{44C56BFD-EE60-E01B-63A8-736237DD4FBD}"/>
                </a:ext>
              </a:extLst>
            </p:cNvPr>
            <p:cNvSpPr/>
            <p:nvPr/>
          </p:nvSpPr>
          <p:spPr>
            <a:xfrm>
              <a:off x="2668807" y="3882625"/>
              <a:ext cx="812569" cy="623385"/>
            </a:xfrm>
            <a:custGeom>
              <a:avLst/>
              <a:gdLst>
                <a:gd name="connsiteX0" fmla="*/ 0 w 159161"/>
                <a:gd name="connsiteY0" fmla="*/ 78761 h 122105"/>
                <a:gd name="connsiteX1" fmla="*/ 159161 w 159161"/>
                <a:gd name="connsiteY1" fmla="*/ 122105 h 122105"/>
                <a:gd name="connsiteX2" fmla="*/ 159161 w 159161"/>
                <a:gd name="connsiteY2" fmla="*/ 14801 h 122105"/>
                <a:gd name="connsiteX3" fmla="*/ 45475 w 159161"/>
                <a:gd name="connsiteY3" fmla="*/ 0 h 122105"/>
                <a:gd name="connsiteX4" fmla="*/ 0 w 159161"/>
                <a:gd name="connsiteY4" fmla="*/ 78761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0" y="78761"/>
                  </a:moveTo>
                  <a:lnTo>
                    <a:pt x="159161" y="122105"/>
                  </a:lnTo>
                  <a:lnTo>
                    <a:pt x="159161" y="14801"/>
                  </a:lnTo>
                  <a:lnTo>
                    <a:pt x="45475" y="0"/>
                  </a:lnTo>
                  <a:lnTo>
                    <a:pt x="0" y="78761"/>
                  </a:lnTo>
                  <a:close/>
                </a:path>
              </a:pathLst>
            </a:custGeom>
            <a:solidFill>
              <a:srgbClr val="3AC6E1">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9" name="TextBox 8">
              <a:extLst>
                <a:ext uri="{FF2B5EF4-FFF2-40B4-BE49-F238E27FC236}">
                  <a16:creationId xmlns:a16="http://schemas.microsoft.com/office/drawing/2014/main" id="{58E59E77-748E-CC74-831E-B1420592D084}"/>
                </a:ext>
              </a:extLst>
            </p:cNvPr>
            <p:cNvSpPr txBox="1"/>
            <p:nvPr/>
          </p:nvSpPr>
          <p:spPr>
            <a:xfrm>
              <a:off x="3548816" y="4033848"/>
              <a:ext cx="3814111" cy="309228"/>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b="1" kern="0" noProof="1">
                  <a:solidFill>
                    <a:schemeClr val="bg1"/>
                  </a:solidFill>
                  <a:latin typeface="Alexandria" pitchFamily="2" charset="-78"/>
                  <a:cs typeface="Alexandria" pitchFamily="2" charset="-78"/>
                </a:rPr>
                <a:t>المشاركة المجتمعية تعزز التفاعل</a:t>
              </a:r>
              <a:endParaRPr kumimoji="0" lang="en-US"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E18DB1AD-2A74-733E-0362-9B43A8777732}"/>
                </a:ext>
              </a:extLst>
            </p:cNvPr>
            <p:cNvSpPr txBox="1"/>
            <p:nvPr/>
          </p:nvSpPr>
          <p:spPr>
            <a:xfrm>
              <a:off x="2871589" y="4046007"/>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04</a:t>
              </a:r>
            </a:p>
          </p:txBody>
        </p:sp>
      </p:grpSp>
      <p:grpSp>
        <p:nvGrpSpPr>
          <p:cNvPr id="13" name="Group 12">
            <a:extLst>
              <a:ext uri="{FF2B5EF4-FFF2-40B4-BE49-F238E27FC236}">
                <a16:creationId xmlns:a16="http://schemas.microsoft.com/office/drawing/2014/main" id="{CE920586-332C-0D8B-13E8-E402536590E2}"/>
              </a:ext>
            </a:extLst>
          </p:cNvPr>
          <p:cNvGrpSpPr/>
          <p:nvPr/>
        </p:nvGrpSpPr>
        <p:grpSpPr>
          <a:xfrm>
            <a:off x="3347709" y="2954714"/>
            <a:ext cx="5821100" cy="957281"/>
            <a:chOff x="2266579" y="2082632"/>
            <a:chExt cx="5798644" cy="801495"/>
          </a:xfrm>
        </p:grpSpPr>
        <p:sp>
          <p:nvSpPr>
            <p:cNvPr id="14" name="Freeform 33">
              <a:extLst>
                <a:ext uri="{FF2B5EF4-FFF2-40B4-BE49-F238E27FC236}">
                  <a16:creationId xmlns:a16="http://schemas.microsoft.com/office/drawing/2014/main" id="{8074070A-48EC-31DF-38B1-DC15695E1983}"/>
                </a:ext>
              </a:extLst>
            </p:cNvPr>
            <p:cNvSpPr/>
            <p:nvPr/>
          </p:nvSpPr>
          <p:spPr>
            <a:xfrm>
              <a:off x="3429423" y="2082632"/>
              <a:ext cx="4635800"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9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6274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9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4627 w 908033"/>
                <a:gd name="connsiteY0" fmla="*/ 0 h 107305"/>
                <a:gd name="connsiteX1" fmla="*/ 10177 w 908033"/>
                <a:gd name="connsiteY1" fmla="*/ 0 h 107305"/>
                <a:gd name="connsiteX2" fmla="*/ 0 w 908033"/>
                <a:gd name="connsiteY2" fmla="*/ 56274 h 107305"/>
                <a:gd name="connsiteX3" fmla="*/ 10177 w 908033"/>
                <a:gd name="connsiteY3" fmla="*/ 107305 h 107305"/>
                <a:gd name="connsiteX4" fmla="*/ 854627 w 908033"/>
                <a:gd name="connsiteY4" fmla="*/ 107305 h 107305"/>
                <a:gd name="connsiteX5" fmla="*/ 908033 w 908033"/>
                <a:gd name="connsiteY5" fmla="*/ 53917 h 107305"/>
                <a:gd name="connsiteX6" fmla="*/ 854627 w 908033"/>
                <a:gd name="connsiteY6" fmla="*/ 529 h 107305"/>
                <a:gd name="connsiteX7" fmla="*/ 854627 w 908033"/>
                <a:gd name="connsiteY7" fmla="*/ 0 h 107305"/>
                <a:gd name="connsiteX8" fmla="*/ 849340 w 908033"/>
                <a:gd name="connsiteY8" fmla="*/ 95147 h 107305"/>
                <a:gd name="connsiteX9" fmla="*/ 807566 w 908033"/>
                <a:gd name="connsiteY9" fmla="*/ 53388 h 107305"/>
                <a:gd name="connsiteX10" fmla="*/ 849340 w 908033"/>
                <a:gd name="connsiteY10" fmla="*/ 11629 h 107305"/>
                <a:gd name="connsiteX11" fmla="*/ 891113 w 908033"/>
                <a:gd name="connsiteY11" fmla="*/ 53388 h 107305"/>
                <a:gd name="connsiteX12" fmla="*/ 849340 w 908033"/>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8033" h="107305">
                  <a:moveTo>
                    <a:pt x="854627" y="0"/>
                  </a:moveTo>
                  <a:lnTo>
                    <a:pt x="10177" y="0"/>
                  </a:lnTo>
                  <a:lnTo>
                    <a:pt x="0" y="56274"/>
                  </a:lnTo>
                  <a:lnTo>
                    <a:pt x="10177" y="107305"/>
                  </a:lnTo>
                  <a:lnTo>
                    <a:pt x="854627" y="107305"/>
                  </a:lnTo>
                  <a:cubicBezTo>
                    <a:pt x="884239" y="107305"/>
                    <a:pt x="908033" y="83518"/>
                    <a:pt x="908033" y="53917"/>
                  </a:cubicBezTo>
                  <a:cubicBezTo>
                    <a:pt x="908033" y="24316"/>
                    <a:pt x="884239" y="529"/>
                    <a:pt x="854627" y="529"/>
                  </a:cubicBezTo>
                  <a:lnTo>
                    <a:pt x="854627" y="0"/>
                  </a:lnTo>
                  <a:close/>
                  <a:moveTo>
                    <a:pt x="849340" y="95147"/>
                  </a:moveTo>
                  <a:cubicBezTo>
                    <a:pt x="826602" y="95147"/>
                    <a:pt x="807566" y="76646"/>
                    <a:pt x="807566" y="53388"/>
                  </a:cubicBezTo>
                  <a:cubicBezTo>
                    <a:pt x="807566" y="30130"/>
                    <a:pt x="826074" y="11629"/>
                    <a:pt x="849340" y="11629"/>
                  </a:cubicBezTo>
                  <a:cubicBezTo>
                    <a:pt x="872606" y="11629"/>
                    <a:pt x="891113" y="30130"/>
                    <a:pt x="891113" y="53388"/>
                  </a:cubicBezTo>
                  <a:cubicBezTo>
                    <a:pt x="891113" y="76646"/>
                    <a:pt x="872606" y="95147"/>
                    <a:pt x="849340" y="95147"/>
                  </a:cubicBezTo>
                  <a:close/>
                </a:path>
              </a:pathLst>
            </a:custGeom>
            <a:solidFill>
              <a:srgbClr val="805AA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15" name="Freeform 29">
              <a:extLst>
                <a:ext uri="{FF2B5EF4-FFF2-40B4-BE49-F238E27FC236}">
                  <a16:creationId xmlns:a16="http://schemas.microsoft.com/office/drawing/2014/main" id="{7A3867C4-FCE4-B15D-2C7A-A70E11F8D078}"/>
                </a:ext>
              </a:extLst>
            </p:cNvPr>
            <p:cNvSpPr/>
            <p:nvPr/>
          </p:nvSpPr>
          <p:spPr>
            <a:xfrm>
              <a:off x="2266579" y="2082632"/>
              <a:ext cx="1214796" cy="801495"/>
            </a:xfrm>
            <a:custGeom>
              <a:avLst/>
              <a:gdLst>
                <a:gd name="connsiteX0" fmla="*/ 0 w 237947"/>
                <a:gd name="connsiteY0" fmla="*/ 111534 h 156992"/>
                <a:gd name="connsiteX1" fmla="*/ 237948 w 237947"/>
                <a:gd name="connsiteY1" fmla="*/ 0 h 156992"/>
                <a:gd name="connsiteX2" fmla="*/ 237948 w 237947"/>
                <a:gd name="connsiteY2" fmla="*/ 106776 h 156992"/>
                <a:gd name="connsiteX3" fmla="*/ 78787 w 237947"/>
                <a:gd name="connsiteY3" fmla="*/ 156993 h 156992"/>
                <a:gd name="connsiteX4" fmla="*/ 0 w 237947"/>
                <a:gd name="connsiteY4" fmla="*/ 111534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0" y="111534"/>
                  </a:moveTo>
                  <a:lnTo>
                    <a:pt x="237948" y="0"/>
                  </a:lnTo>
                  <a:lnTo>
                    <a:pt x="237948" y="106776"/>
                  </a:lnTo>
                  <a:lnTo>
                    <a:pt x="78787" y="156993"/>
                  </a:lnTo>
                  <a:lnTo>
                    <a:pt x="0" y="111534"/>
                  </a:lnTo>
                  <a:close/>
                </a:path>
              </a:pathLst>
            </a:custGeom>
            <a:solidFill>
              <a:srgbClr val="583F7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16" name="TextBox 15">
              <a:extLst>
                <a:ext uri="{FF2B5EF4-FFF2-40B4-BE49-F238E27FC236}">
                  <a16:creationId xmlns:a16="http://schemas.microsoft.com/office/drawing/2014/main" id="{F3F441CB-2E5C-76FC-E981-1EA4809B2C76}"/>
                </a:ext>
              </a:extLst>
            </p:cNvPr>
            <p:cNvSpPr txBox="1"/>
            <p:nvPr/>
          </p:nvSpPr>
          <p:spPr>
            <a:xfrm>
              <a:off x="2873977" y="2346080"/>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01</a:t>
              </a:r>
            </a:p>
          </p:txBody>
        </p:sp>
        <p:sp>
          <p:nvSpPr>
            <p:cNvPr id="17" name="TextBox 16">
              <a:extLst>
                <a:ext uri="{FF2B5EF4-FFF2-40B4-BE49-F238E27FC236}">
                  <a16:creationId xmlns:a16="http://schemas.microsoft.com/office/drawing/2014/main" id="{33D63D4B-A317-3C18-5676-EC6FE5760669}"/>
                </a:ext>
              </a:extLst>
            </p:cNvPr>
            <p:cNvSpPr txBox="1"/>
            <p:nvPr/>
          </p:nvSpPr>
          <p:spPr>
            <a:xfrm>
              <a:off x="3902247" y="2197809"/>
              <a:ext cx="3207891" cy="334997"/>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sz="2000" b="1" kern="0" noProof="1">
                  <a:solidFill>
                    <a:srgbClr val="FFFFFF"/>
                  </a:solidFill>
                  <a:latin typeface="Alexandria" pitchFamily="2" charset="-78"/>
                  <a:cs typeface="Alexandria" pitchFamily="2" charset="-78"/>
                </a:rPr>
                <a:t>تعزيز الثقة بالمؤسسة</a:t>
              </a:r>
              <a:endParaRPr kumimoji="0" lang="en-US" sz="2000" b="1" i="0" u="none" strike="noStrike" kern="0" cap="none" spc="0" normalizeH="0" baseline="0" noProof="1">
                <a:ln>
                  <a:noFill/>
                </a:ln>
                <a:solidFill>
                  <a:srgbClr val="FFFFFF"/>
                </a:solidFill>
                <a:effectLst/>
                <a:uLnTx/>
                <a:uFillTx/>
                <a:latin typeface="Alexandria" pitchFamily="2" charset="-78"/>
                <a:cs typeface="Alexandria" pitchFamily="2" charset="-78"/>
              </a:endParaRPr>
            </a:p>
          </p:txBody>
        </p:sp>
      </p:grpSp>
      <p:grpSp>
        <p:nvGrpSpPr>
          <p:cNvPr id="20" name="Group 19">
            <a:extLst>
              <a:ext uri="{FF2B5EF4-FFF2-40B4-BE49-F238E27FC236}">
                <a16:creationId xmlns:a16="http://schemas.microsoft.com/office/drawing/2014/main" id="{BEA39103-C911-3CD0-CEEA-219311FEC6D4}"/>
              </a:ext>
            </a:extLst>
          </p:cNvPr>
          <p:cNvGrpSpPr/>
          <p:nvPr/>
        </p:nvGrpSpPr>
        <p:grpSpPr>
          <a:xfrm>
            <a:off x="3751495" y="3612719"/>
            <a:ext cx="5417314" cy="744552"/>
            <a:chOff x="2668807" y="2706017"/>
            <a:chExt cx="5396416" cy="623385"/>
          </a:xfrm>
        </p:grpSpPr>
        <p:sp>
          <p:nvSpPr>
            <p:cNvPr id="21" name="Freeform 34">
              <a:extLst>
                <a:ext uri="{FF2B5EF4-FFF2-40B4-BE49-F238E27FC236}">
                  <a16:creationId xmlns:a16="http://schemas.microsoft.com/office/drawing/2014/main" id="{9D1DB7CD-B441-86EB-23D5-3FA94288AD97}"/>
                </a:ext>
              </a:extLst>
            </p:cNvPr>
            <p:cNvSpPr/>
            <p:nvPr/>
          </p:nvSpPr>
          <p:spPr>
            <a:xfrm>
              <a:off x="3411886" y="2706017"/>
              <a:ext cx="465333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2079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8062 w 911468"/>
                <a:gd name="connsiteY0" fmla="*/ 0 h 107305"/>
                <a:gd name="connsiteX1" fmla="*/ 13612 w 911468"/>
                <a:gd name="connsiteY1" fmla="*/ 0 h 107305"/>
                <a:gd name="connsiteX2" fmla="*/ 0 w 911468"/>
                <a:gd name="connsiteY2" fmla="*/ 52079 h 107305"/>
                <a:gd name="connsiteX3" fmla="*/ 13612 w 911468"/>
                <a:gd name="connsiteY3" fmla="*/ 107305 h 107305"/>
                <a:gd name="connsiteX4" fmla="*/ 858062 w 911468"/>
                <a:gd name="connsiteY4" fmla="*/ 107305 h 107305"/>
                <a:gd name="connsiteX5" fmla="*/ 911468 w 911468"/>
                <a:gd name="connsiteY5" fmla="*/ 53917 h 107305"/>
                <a:gd name="connsiteX6" fmla="*/ 858062 w 911468"/>
                <a:gd name="connsiteY6" fmla="*/ 528 h 107305"/>
                <a:gd name="connsiteX7" fmla="*/ 858062 w 911468"/>
                <a:gd name="connsiteY7" fmla="*/ 0 h 107305"/>
                <a:gd name="connsiteX8" fmla="*/ 852775 w 911468"/>
                <a:gd name="connsiteY8" fmla="*/ 95147 h 107305"/>
                <a:gd name="connsiteX9" fmla="*/ 811001 w 911468"/>
                <a:gd name="connsiteY9" fmla="*/ 53388 h 107305"/>
                <a:gd name="connsiteX10" fmla="*/ 852775 w 911468"/>
                <a:gd name="connsiteY10" fmla="*/ 11629 h 107305"/>
                <a:gd name="connsiteX11" fmla="*/ 894548 w 911468"/>
                <a:gd name="connsiteY11" fmla="*/ 53388 h 107305"/>
                <a:gd name="connsiteX12" fmla="*/ 852775 w 911468"/>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1468" h="107305">
                  <a:moveTo>
                    <a:pt x="858062" y="0"/>
                  </a:moveTo>
                  <a:lnTo>
                    <a:pt x="13612" y="0"/>
                  </a:lnTo>
                  <a:lnTo>
                    <a:pt x="0" y="52079"/>
                  </a:lnTo>
                  <a:lnTo>
                    <a:pt x="13612" y="107305"/>
                  </a:lnTo>
                  <a:lnTo>
                    <a:pt x="858062" y="107305"/>
                  </a:lnTo>
                  <a:cubicBezTo>
                    <a:pt x="887674" y="107305"/>
                    <a:pt x="911468" y="83518"/>
                    <a:pt x="911468" y="53917"/>
                  </a:cubicBezTo>
                  <a:cubicBezTo>
                    <a:pt x="911468" y="24315"/>
                    <a:pt x="887674" y="528"/>
                    <a:pt x="858062" y="528"/>
                  </a:cubicBezTo>
                  <a:lnTo>
                    <a:pt x="858062" y="0"/>
                  </a:lnTo>
                  <a:close/>
                  <a:moveTo>
                    <a:pt x="852775" y="95147"/>
                  </a:moveTo>
                  <a:cubicBezTo>
                    <a:pt x="830037" y="95147"/>
                    <a:pt x="811001" y="76646"/>
                    <a:pt x="811001" y="53388"/>
                  </a:cubicBezTo>
                  <a:cubicBezTo>
                    <a:pt x="811001" y="30130"/>
                    <a:pt x="829509" y="11629"/>
                    <a:pt x="852775" y="11629"/>
                  </a:cubicBezTo>
                  <a:cubicBezTo>
                    <a:pt x="876041" y="11629"/>
                    <a:pt x="894548" y="30130"/>
                    <a:pt x="894548" y="53388"/>
                  </a:cubicBezTo>
                  <a:cubicBezTo>
                    <a:pt x="894548" y="76646"/>
                    <a:pt x="876041" y="95147"/>
                    <a:pt x="852775" y="95147"/>
                  </a:cubicBezTo>
                  <a:close/>
                </a:path>
              </a:pathLst>
            </a:custGeom>
            <a:solidFill>
              <a:srgbClr val="FBA91E"/>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22" name="Freeform 30">
              <a:extLst>
                <a:ext uri="{FF2B5EF4-FFF2-40B4-BE49-F238E27FC236}">
                  <a16:creationId xmlns:a16="http://schemas.microsoft.com/office/drawing/2014/main" id="{0D184465-9280-80C6-6514-3BB254436305}"/>
                </a:ext>
              </a:extLst>
            </p:cNvPr>
            <p:cNvSpPr/>
            <p:nvPr/>
          </p:nvSpPr>
          <p:spPr>
            <a:xfrm>
              <a:off x="2668807" y="2706017"/>
              <a:ext cx="812569" cy="623385"/>
            </a:xfrm>
            <a:custGeom>
              <a:avLst/>
              <a:gdLst>
                <a:gd name="connsiteX0" fmla="*/ 45475 w 159161"/>
                <a:gd name="connsiteY0" fmla="*/ 122105 h 122105"/>
                <a:gd name="connsiteX1" fmla="*/ 159161 w 159161"/>
                <a:gd name="connsiteY1" fmla="*/ 107305 h 122105"/>
                <a:gd name="connsiteX2" fmla="*/ 159161 w 159161"/>
                <a:gd name="connsiteY2" fmla="*/ 0 h 122105"/>
                <a:gd name="connsiteX3" fmla="*/ 0 w 159161"/>
                <a:gd name="connsiteY3" fmla="*/ 43345 h 122105"/>
                <a:gd name="connsiteX4" fmla="*/ 45475 w 159161"/>
                <a:gd name="connsiteY4" fmla="*/ 122105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45475" y="122105"/>
                  </a:moveTo>
                  <a:lnTo>
                    <a:pt x="159161" y="107305"/>
                  </a:lnTo>
                  <a:lnTo>
                    <a:pt x="159161" y="0"/>
                  </a:lnTo>
                  <a:lnTo>
                    <a:pt x="0" y="43345"/>
                  </a:lnTo>
                  <a:lnTo>
                    <a:pt x="45475" y="122105"/>
                  </a:lnTo>
                  <a:close/>
                </a:path>
              </a:pathLst>
            </a:custGeom>
            <a:solidFill>
              <a:srgbClr val="FBA91E">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24" name="TextBox 23">
              <a:extLst>
                <a:ext uri="{FF2B5EF4-FFF2-40B4-BE49-F238E27FC236}">
                  <a16:creationId xmlns:a16="http://schemas.microsoft.com/office/drawing/2014/main" id="{23FB2965-B33A-B55E-4C75-813302A80C98}"/>
                </a:ext>
              </a:extLst>
            </p:cNvPr>
            <p:cNvSpPr txBox="1"/>
            <p:nvPr/>
          </p:nvSpPr>
          <p:spPr>
            <a:xfrm>
              <a:off x="2900972" y="2921026"/>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02</a:t>
              </a:r>
            </a:p>
          </p:txBody>
        </p:sp>
        <p:sp>
          <p:nvSpPr>
            <p:cNvPr id="26" name="TextBox 25">
              <a:extLst>
                <a:ext uri="{FF2B5EF4-FFF2-40B4-BE49-F238E27FC236}">
                  <a16:creationId xmlns:a16="http://schemas.microsoft.com/office/drawing/2014/main" id="{E6D4F756-59AC-2BD4-8CE6-A97A9A604E71}"/>
                </a:ext>
              </a:extLst>
            </p:cNvPr>
            <p:cNvSpPr txBox="1"/>
            <p:nvPr/>
          </p:nvSpPr>
          <p:spPr>
            <a:xfrm>
              <a:off x="4081213" y="2806766"/>
              <a:ext cx="3130306" cy="334997"/>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ar-EG" sz="2000" b="1" i="0" u="none" strike="noStrike" kern="0" cap="none" spc="0" normalizeH="0" baseline="0" noProof="1">
                  <a:ln>
                    <a:noFill/>
                  </a:ln>
                  <a:solidFill>
                    <a:schemeClr val="bg1"/>
                  </a:solidFill>
                  <a:effectLst/>
                  <a:uLnTx/>
                  <a:uFillTx/>
                  <a:latin typeface="Alexandria" pitchFamily="2" charset="-78"/>
                  <a:cs typeface="Alexandria" pitchFamily="2" charset="-78"/>
                </a:rPr>
                <a:t>بناء صورة ذهنية إيجابية</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grpSp>
        <p:nvGrpSpPr>
          <p:cNvPr id="28" name="Group 27">
            <a:extLst>
              <a:ext uri="{FF2B5EF4-FFF2-40B4-BE49-F238E27FC236}">
                <a16:creationId xmlns:a16="http://schemas.microsoft.com/office/drawing/2014/main" id="{A9A031B5-CC9D-0741-B83C-9B8904E97353}"/>
              </a:ext>
            </a:extLst>
          </p:cNvPr>
          <p:cNvGrpSpPr/>
          <p:nvPr/>
        </p:nvGrpSpPr>
        <p:grpSpPr>
          <a:xfrm>
            <a:off x="3975707" y="4253491"/>
            <a:ext cx="5193102" cy="654308"/>
            <a:chOff x="2892155" y="3332103"/>
            <a:chExt cx="5173068" cy="547827"/>
          </a:xfrm>
        </p:grpSpPr>
        <p:sp>
          <p:nvSpPr>
            <p:cNvPr id="29" name="Freeform 35">
              <a:extLst>
                <a:ext uri="{FF2B5EF4-FFF2-40B4-BE49-F238E27FC236}">
                  <a16:creationId xmlns:a16="http://schemas.microsoft.com/office/drawing/2014/main" id="{448C95F5-4767-E6C3-C672-734BF4201578}"/>
                </a:ext>
              </a:extLst>
            </p:cNvPr>
            <p:cNvSpPr/>
            <p:nvPr/>
          </p:nvSpPr>
          <p:spPr>
            <a:xfrm>
              <a:off x="3441108" y="3332103"/>
              <a:ext cx="4624115"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6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5369 h 107305"/>
                <a:gd name="connsiteX3" fmla="*/ 447 w 898303"/>
                <a:gd name="connsiteY3" fmla="*/ 107305 h 107305"/>
                <a:gd name="connsiteX4" fmla="*/ 844897 w 898303"/>
                <a:gd name="connsiteY4" fmla="*/ 107305 h 107305"/>
                <a:gd name="connsiteX5" fmla="*/ 898303 w 898303"/>
                <a:gd name="connsiteY5" fmla="*/ 53916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2338 w 905744"/>
                <a:gd name="connsiteY0" fmla="*/ 0 h 107305"/>
                <a:gd name="connsiteX1" fmla="*/ 7888 w 905744"/>
                <a:gd name="connsiteY1" fmla="*/ 0 h 107305"/>
                <a:gd name="connsiteX2" fmla="*/ 0 w 905744"/>
                <a:gd name="connsiteY2" fmla="*/ 55941 h 107305"/>
                <a:gd name="connsiteX3" fmla="*/ 7888 w 905744"/>
                <a:gd name="connsiteY3" fmla="*/ 107305 h 107305"/>
                <a:gd name="connsiteX4" fmla="*/ 852338 w 905744"/>
                <a:gd name="connsiteY4" fmla="*/ 107305 h 107305"/>
                <a:gd name="connsiteX5" fmla="*/ 905744 w 905744"/>
                <a:gd name="connsiteY5" fmla="*/ 53916 h 107305"/>
                <a:gd name="connsiteX6" fmla="*/ 852338 w 905744"/>
                <a:gd name="connsiteY6" fmla="*/ 528 h 107305"/>
                <a:gd name="connsiteX7" fmla="*/ 852338 w 905744"/>
                <a:gd name="connsiteY7" fmla="*/ 0 h 107305"/>
                <a:gd name="connsiteX8" fmla="*/ 847051 w 905744"/>
                <a:gd name="connsiteY8" fmla="*/ 95147 h 107305"/>
                <a:gd name="connsiteX9" fmla="*/ 805277 w 905744"/>
                <a:gd name="connsiteY9" fmla="*/ 53388 h 107305"/>
                <a:gd name="connsiteX10" fmla="*/ 847051 w 905744"/>
                <a:gd name="connsiteY10" fmla="*/ 11629 h 107305"/>
                <a:gd name="connsiteX11" fmla="*/ 888824 w 905744"/>
                <a:gd name="connsiteY11" fmla="*/ 53388 h 107305"/>
                <a:gd name="connsiteX12" fmla="*/ 847051 w 905744"/>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5744" h="107305">
                  <a:moveTo>
                    <a:pt x="852338" y="0"/>
                  </a:moveTo>
                  <a:lnTo>
                    <a:pt x="7888" y="0"/>
                  </a:lnTo>
                  <a:lnTo>
                    <a:pt x="0" y="55941"/>
                  </a:lnTo>
                  <a:lnTo>
                    <a:pt x="7888" y="107305"/>
                  </a:lnTo>
                  <a:lnTo>
                    <a:pt x="852338" y="107305"/>
                  </a:lnTo>
                  <a:cubicBezTo>
                    <a:pt x="881950" y="107305"/>
                    <a:pt x="905744" y="83518"/>
                    <a:pt x="905744" y="53916"/>
                  </a:cubicBezTo>
                  <a:cubicBezTo>
                    <a:pt x="905744" y="24315"/>
                    <a:pt x="881950" y="528"/>
                    <a:pt x="852338" y="528"/>
                  </a:cubicBezTo>
                  <a:lnTo>
                    <a:pt x="852338" y="0"/>
                  </a:lnTo>
                  <a:close/>
                  <a:moveTo>
                    <a:pt x="847051" y="95147"/>
                  </a:moveTo>
                  <a:cubicBezTo>
                    <a:pt x="824313" y="95147"/>
                    <a:pt x="805277" y="76646"/>
                    <a:pt x="805277" y="53388"/>
                  </a:cubicBezTo>
                  <a:cubicBezTo>
                    <a:pt x="805277" y="30130"/>
                    <a:pt x="823785" y="11629"/>
                    <a:pt x="847051" y="11629"/>
                  </a:cubicBezTo>
                  <a:cubicBezTo>
                    <a:pt x="870317" y="11629"/>
                    <a:pt x="888824" y="30130"/>
                    <a:pt x="888824" y="53388"/>
                  </a:cubicBezTo>
                  <a:cubicBezTo>
                    <a:pt x="888824" y="76646"/>
                    <a:pt x="870317" y="95147"/>
                    <a:pt x="847051" y="95147"/>
                  </a:cubicBezTo>
                  <a:close/>
                </a:path>
              </a:pathLst>
            </a:custGeom>
            <a:solidFill>
              <a:srgbClr val="6EA56C"/>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0" name="Freeform 31">
              <a:extLst>
                <a:ext uri="{FF2B5EF4-FFF2-40B4-BE49-F238E27FC236}">
                  <a16:creationId xmlns:a16="http://schemas.microsoft.com/office/drawing/2014/main" id="{E6788BCC-2629-E316-EA0B-9C6D2734C094}"/>
                </a:ext>
              </a:extLst>
            </p:cNvPr>
            <p:cNvSpPr/>
            <p:nvPr/>
          </p:nvSpPr>
          <p:spPr>
            <a:xfrm>
              <a:off x="2900972" y="3332104"/>
              <a:ext cx="580403" cy="547821"/>
            </a:xfrm>
            <a:custGeom>
              <a:avLst/>
              <a:gdLst>
                <a:gd name="connsiteX0" fmla="*/ 0 w 113686"/>
                <a:gd name="connsiteY0" fmla="*/ 99376 h 107304"/>
                <a:gd name="connsiteX1" fmla="*/ 113686 w 113686"/>
                <a:gd name="connsiteY1" fmla="*/ 107305 h 107304"/>
                <a:gd name="connsiteX2" fmla="*/ 113686 w 113686"/>
                <a:gd name="connsiteY2" fmla="*/ 0 h 107304"/>
                <a:gd name="connsiteX3" fmla="*/ 0 w 113686"/>
                <a:gd name="connsiteY3" fmla="*/ 7929 h 107304"/>
                <a:gd name="connsiteX4" fmla="*/ 0 w 113686"/>
                <a:gd name="connsiteY4" fmla="*/ 99376 h 1073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86" h="107304">
                  <a:moveTo>
                    <a:pt x="0" y="99376"/>
                  </a:moveTo>
                  <a:lnTo>
                    <a:pt x="113686" y="107305"/>
                  </a:lnTo>
                  <a:lnTo>
                    <a:pt x="113686" y="0"/>
                  </a:lnTo>
                  <a:lnTo>
                    <a:pt x="0" y="7929"/>
                  </a:lnTo>
                  <a:lnTo>
                    <a:pt x="0" y="99376"/>
                  </a:lnTo>
                  <a:close/>
                </a:path>
              </a:pathLst>
            </a:custGeom>
            <a:solidFill>
              <a:srgbClr val="6EA56C">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1" name="TextBox 30">
              <a:extLst>
                <a:ext uri="{FF2B5EF4-FFF2-40B4-BE49-F238E27FC236}">
                  <a16:creationId xmlns:a16="http://schemas.microsoft.com/office/drawing/2014/main" id="{8F0FB90E-EC33-E6D9-7D40-15B0FF2C483E}"/>
                </a:ext>
              </a:extLst>
            </p:cNvPr>
            <p:cNvSpPr txBox="1"/>
            <p:nvPr/>
          </p:nvSpPr>
          <p:spPr>
            <a:xfrm>
              <a:off x="2892155" y="3483588"/>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03</a:t>
              </a:r>
            </a:p>
          </p:txBody>
        </p:sp>
        <p:sp>
          <p:nvSpPr>
            <p:cNvPr id="32" name="TextBox 31">
              <a:extLst>
                <a:ext uri="{FF2B5EF4-FFF2-40B4-BE49-F238E27FC236}">
                  <a16:creationId xmlns:a16="http://schemas.microsoft.com/office/drawing/2014/main" id="{1E35B12D-FA86-0689-A1B9-74B6BB333F19}"/>
                </a:ext>
              </a:extLst>
            </p:cNvPr>
            <p:cNvSpPr txBox="1"/>
            <p:nvPr/>
          </p:nvSpPr>
          <p:spPr>
            <a:xfrm>
              <a:off x="3654213" y="3471074"/>
              <a:ext cx="3800778" cy="334997"/>
            </a:xfrm>
            <a:prstGeom prst="rect">
              <a:avLst/>
            </a:prstGeom>
            <a:noFill/>
          </p:spPr>
          <p:txBody>
            <a:bodyPr wrap="square" lIns="0" r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ar-EG" sz="2000" b="1" i="0" u="none" strike="noStrike" kern="0" cap="none" spc="0" normalizeH="0" baseline="0" noProof="1">
                  <a:ln>
                    <a:noFill/>
                  </a:ln>
                  <a:solidFill>
                    <a:schemeClr val="bg1"/>
                  </a:solidFill>
                  <a:effectLst/>
                  <a:uLnTx/>
                  <a:uFillTx/>
                  <a:latin typeface="Alexandria" pitchFamily="2" charset="-78"/>
                  <a:cs typeface="Alexandria" pitchFamily="2" charset="-78"/>
                </a:rPr>
                <a:t>تشجيع السلوك </a:t>
              </a:r>
              <a:r>
                <a:rPr lang="ar-EG" sz="2000" b="1" kern="0" noProof="1">
                  <a:solidFill>
                    <a:schemeClr val="bg1"/>
                  </a:solidFill>
                  <a:latin typeface="Alexandria" pitchFamily="2" charset="-78"/>
                  <a:cs typeface="Alexandria" pitchFamily="2" charset="-78"/>
                </a:rPr>
                <a:t>الشرائي</a:t>
              </a:r>
              <a:r>
                <a:rPr kumimoji="0" lang="ar-EG" sz="2000" b="1" i="0" u="none" strike="noStrike" kern="0" cap="none" spc="0" normalizeH="0" baseline="0" noProof="1">
                  <a:ln>
                    <a:noFill/>
                  </a:ln>
                  <a:solidFill>
                    <a:schemeClr val="bg1"/>
                  </a:solidFill>
                  <a:effectLst/>
                  <a:uLnTx/>
                  <a:uFillTx/>
                  <a:latin typeface="Alexandria" pitchFamily="2" charset="-78"/>
                  <a:cs typeface="Alexandria" pitchFamily="2" charset="-78"/>
                </a:rPr>
                <a:t> المتكرر</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grpSp>
        <p:nvGrpSpPr>
          <p:cNvPr id="34" name="Group 33">
            <a:extLst>
              <a:ext uri="{FF2B5EF4-FFF2-40B4-BE49-F238E27FC236}">
                <a16:creationId xmlns:a16="http://schemas.microsoft.com/office/drawing/2014/main" id="{6BA4D917-F7EA-905C-C941-BFD74DFF3E78}"/>
              </a:ext>
            </a:extLst>
          </p:cNvPr>
          <p:cNvGrpSpPr/>
          <p:nvPr/>
        </p:nvGrpSpPr>
        <p:grpSpPr>
          <a:xfrm>
            <a:off x="3347709" y="5199983"/>
            <a:ext cx="5821100" cy="957288"/>
            <a:chOff x="2266579" y="4327901"/>
            <a:chExt cx="5798644" cy="801501"/>
          </a:xfrm>
        </p:grpSpPr>
        <p:sp>
          <p:nvSpPr>
            <p:cNvPr id="35" name="Freeform 37">
              <a:extLst>
                <a:ext uri="{FF2B5EF4-FFF2-40B4-BE49-F238E27FC236}">
                  <a16:creationId xmlns:a16="http://schemas.microsoft.com/office/drawing/2014/main" id="{0B628344-C7EB-A9F2-A128-C3D6F2FE8069}"/>
                </a:ext>
              </a:extLst>
            </p:cNvPr>
            <p:cNvSpPr/>
            <p:nvPr/>
          </p:nvSpPr>
          <p:spPr>
            <a:xfrm>
              <a:off x="3426496" y="4581575"/>
              <a:ext cx="463872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8 h 107304"/>
                <a:gd name="connsiteX7" fmla="*/ 839163 w 897856"/>
                <a:gd name="connsiteY7" fmla="*/ 95675 h 107304"/>
                <a:gd name="connsiteX8" fmla="*/ 797389 w 897856"/>
                <a:gd name="connsiteY8" fmla="*/ 53917 h 107304"/>
                <a:gd name="connsiteX9" fmla="*/ 839163 w 897856"/>
                <a:gd name="connsiteY9" fmla="*/ 12158 h 107304"/>
                <a:gd name="connsiteX10" fmla="*/ 880936 w 897856"/>
                <a:gd name="connsiteY10" fmla="*/ 53917 h 107304"/>
                <a:gd name="connsiteX11" fmla="*/ 839163 w 897856"/>
                <a:gd name="connsiteY11" fmla="*/ 95675 h 107304"/>
                <a:gd name="connsiteX0" fmla="*/ 844897 w 898303"/>
                <a:gd name="connsiteY0" fmla="*/ 0 h 107305"/>
                <a:gd name="connsiteX1" fmla="*/ 447 w 898303"/>
                <a:gd name="connsiteY1" fmla="*/ 0 h 107305"/>
                <a:gd name="connsiteX2" fmla="*/ 0 w 898303"/>
                <a:gd name="connsiteY2" fmla="*/ 54465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8 h 107305"/>
                <a:gd name="connsiteX8" fmla="*/ 844897 w 898303"/>
                <a:gd name="connsiteY8" fmla="*/ 0 h 107305"/>
                <a:gd name="connsiteX9" fmla="*/ 839610 w 898303"/>
                <a:gd name="connsiteY9" fmla="*/ 95675 h 107305"/>
                <a:gd name="connsiteX10" fmla="*/ 797836 w 898303"/>
                <a:gd name="connsiteY10" fmla="*/ 53917 h 107305"/>
                <a:gd name="connsiteX11" fmla="*/ 839610 w 898303"/>
                <a:gd name="connsiteY11" fmla="*/ 12158 h 107305"/>
                <a:gd name="connsiteX12" fmla="*/ 881383 w 898303"/>
                <a:gd name="connsiteY12" fmla="*/ 53917 h 107305"/>
                <a:gd name="connsiteX13" fmla="*/ 839610 w 898303"/>
                <a:gd name="connsiteY13" fmla="*/ 95675 h 107305"/>
                <a:gd name="connsiteX0" fmla="*/ 855200 w 908606"/>
                <a:gd name="connsiteY0" fmla="*/ 0 h 107305"/>
                <a:gd name="connsiteX1" fmla="*/ 10750 w 908606"/>
                <a:gd name="connsiteY1" fmla="*/ 0 h 107305"/>
                <a:gd name="connsiteX2" fmla="*/ 0 w 908606"/>
                <a:gd name="connsiteY2" fmla="*/ 52175 h 107305"/>
                <a:gd name="connsiteX3" fmla="*/ 10750 w 908606"/>
                <a:gd name="connsiteY3" fmla="*/ 107305 h 107305"/>
                <a:gd name="connsiteX4" fmla="*/ 855200 w 908606"/>
                <a:gd name="connsiteY4" fmla="*/ 107305 h 107305"/>
                <a:gd name="connsiteX5" fmla="*/ 908606 w 908606"/>
                <a:gd name="connsiteY5" fmla="*/ 53917 h 107305"/>
                <a:gd name="connsiteX6" fmla="*/ 908606 w 908606"/>
                <a:gd name="connsiteY6" fmla="*/ 53917 h 107305"/>
                <a:gd name="connsiteX7" fmla="*/ 855200 w 908606"/>
                <a:gd name="connsiteY7" fmla="*/ 528 h 107305"/>
                <a:gd name="connsiteX8" fmla="*/ 855200 w 908606"/>
                <a:gd name="connsiteY8" fmla="*/ 0 h 107305"/>
                <a:gd name="connsiteX9" fmla="*/ 849913 w 908606"/>
                <a:gd name="connsiteY9" fmla="*/ 95675 h 107305"/>
                <a:gd name="connsiteX10" fmla="*/ 808139 w 908606"/>
                <a:gd name="connsiteY10" fmla="*/ 53917 h 107305"/>
                <a:gd name="connsiteX11" fmla="*/ 849913 w 908606"/>
                <a:gd name="connsiteY11" fmla="*/ 12158 h 107305"/>
                <a:gd name="connsiteX12" fmla="*/ 891686 w 908606"/>
                <a:gd name="connsiteY12" fmla="*/ 53917 h 107305"/>
                <a:gd name="connsiteX13" fmla="*/ 849913 w 908606"/>
                <a:gd name="connsiteY13" fmla="*/ 95675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08606" h="107305">
                  <a:moveTo>
                    <a:pt x="855200" y="0"/>
                  </a:moveTo>
                  <a:lnTo>
                    <a:pt x="10750" y="0"/>
                  </a:lnTo>
                  <a:lnTo>
                    <a:pt x="0" y="52175"/>
                  </a:lnTo>
                  <a:lnTo>
                    <a:pt x="10750" y="107305"/>
                  </a:lnTo>
                  <a:lnTo>
                    <a:pt x="855200" y="107305"/>
                  </a:lnTo>
                  <a:cubicBezTo>
                    <a:pt x="884812" y="107305"/>
                    <a:pt x="908606" y="83518"/>
                    <a:pt x="908606" y="53917"/>
                  </a:cubicBezTo>
                  <a:lnTo>
                    <a:pt x="908606" y="53917"/>
                  </a:lnTo>
                  <a:cubicBezTo>
                    <a:pt x="908606" y="24315"/>
                    <a:pt x="884812" y="528"/>
                    <a:pt x="855200" y="528"/>
                  </a:cubicBezTo>
                  <a:lnTo>
                    <a:pt x="855200" y="0"/>
                  </a:lnTo>
                  <a:close/>
                  <a:moveTo>
                    <a:pt x="849913" y="95675"/>
                  </a:moveTo>
                  <a:cubicBezTo>
                    <a:pt x="827175" y="95675"/>
                    <a:pt x="808139" y="77175"/>
                    <a:pt x="808139" y="53917"/>
                  </a:cubicBezTo>
                  <a:cubicBezTo>
                    <a:pt x="808139" y="30658"/>
                    <a:pt x="826647" y="12158"/>
                    <a:pt x="849913" y="12158"/>
                  </a:cubicBezTo>
                  <a:cubicBezTo>
                    <a:pt x="873179" y="12158"/>
                    <a:pt x="891686" y="30658"/>
                    <a:pt x="891686" y="53917"/>
                  </a:cubicBezTo>
                  <a:cubicBezTo>
                    <a:pt x="891686" y="77175"/>
                    <a:pt x="873179" y="95675"/>
                    <a:pt x="849913" y="95675"/>
                  </a:cubicBezTo>
                  <a:close/>
                </a:path>
              </a:pathLst>
            </a:custGeom>
            <a:solidFill>
              <a:srgbClr val="F15F47"/>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6" name="Freeform 28">
              <a:extLst>
                <a:ext uri="{FF2B5EF4-FFF2-40B4-BE49-F238E27FC236}">
                  <a16:creationId xmlns:a16="http://schemas.microsoft.com/office/drawing/2014/main" id="{C794B873-8A4F-2180-29E4-BE1A069ABB1A}"/>
                </a:ext>
              </a:extLst>
            </p:cNvPr>
            <p:cNvSpPr/>
            <p:nvPr/>
          </p:nvSpPr>
          <p:spPr>
            <a:xfrm>
              <a:off x="2266579" y="4327901"/>
              <a:ext cx="1214796" cy="801495"/>
            </a:xfrm>
            <a:custGeom>
              <a:avLst/>
              <a:gdLst>
                <a:gd name="connsiteX0" fmla="*/ 237948 w 237947"/>
                <a:gd name="connsiteY0" fmla="*/ 156993 h 156992"/>
                <a:gd name="connsiteX1" fmla="*/ 0 w 237947"/>
                <a:gd name="connsiteY1" fmla="*/ 45459 h 156992"/>
                <a:gd name="connsiteX2" fmla="*/ 78787 w 237947"/>
                <a:gd name="connsiteY2" fmla="*/ 0 h 156992"/>
                <a:gd name="connsiteX3" fmla="*/ 237948 w 237947"/>
                <a:gd name="connsiteY3" fmla="*/ 49688 h 156992"/>
                <a:gd name="connsiteX4" fmla="*/ 237948 w 237947"/>
                <a:gd name="connsiteY4" fmla="*/ 156993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237948" y="156993"/>
                  </a:moveTo>
                  <a:lnTo>
                    <a:pt x="0" y="45459"/>
                  </a:lnTo>
                  <a:lnTo>
                    <a:pt x="78787" y="0"/>
                  </a:lnTo>
                  <a:lnTo>
                    <a:pt x="237948" y="49688"/>
                  </a:lnTo>
                  <a:lnTo>
                    <a:pt x="237948" y="156993"/>
                  </a:lnTo>
                  <a:close/>
                </a:path>
              </a:pathLst>
            </a:custGeom>
            <a:solidFill>
              <a:srgbClr val="F15F47">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7" name="TextBox 36">
              <a:extLst>
                <a:ext uri="{FF2B5EF4-FFF2-40B4-BE49-F238E27FC236}">
                  <a16:creationId xmlns:a16="http://schemas.microsoft.com/office/drawing/2014/main" id="{1F1B53AE-7DEA-C795-71EF-A5CB6C662996}"/>
                </a:ext>
              </a:extLst>
            </p:cNvPr>
            <p:cNvSpPr txBox="1"/>
            <p:nvPr/>
          </p:nvSpPr>
          <p:spPr>
            <a:xfrm>
              <a:off x="2871589" y="4611470"/>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05</a:t>
              </a:r>
            </a:p>
          </p:txBody>
        </p:sp>
        <p:sp>
          <p:nvSpPr>
            <p:cNvPr id="38" name="TextBox 37">
              <a:extLst>
                <a:ext uri="{FF2B5EF4-FFF2-40B4-BE49-F238E27FC236}">
                  <a16:creationId xmlns:a16="http://schemas.microsoft.com/office/drawing/2014/main" id="{C2248C94-975F-921C-1A26-288630DB4079}"/>
                </a:ext>
              </a:extLst>
            </p:cNvPr>
            <p:cNvSpPr txBox="1"/>
            <p:nvPr/>
          </p:nvSpPr>
          <p:spPr>
            <a:xfrm>
              <a:off x="3654213" y="4720546"/>
              <a:ext cx="3898759" cy="334997"/>
            </a:xfrm>
            <a:prstGeom prst="rect">
              <a:avLst/>
            </a:prstGeom>
            <a:noFill/>
          </p:spPr>
          <p:txBody>
            <a:bodyPr wrap="square" lIns="0" rIns="0" rtlCol="0" anchor="b">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2000" b="1" kern="0" noProof="1">
                  <a:solidFill>
                    <a:schemeClr val="bg1"/>
                  </a:solidFill>
                  <a:latin typeface="Alexandria" pitchFamily="2" charset="-78"/>
                  <a:cs typeface="Alexandria" pitchFamily="2" charset="-78"/>
                </a:rPr>
                <a:t>الاستجابة للأزمات تعزز الولاء</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pic>
        <p:nvPicPr>
          <p:cNvPr id="40" name="Graphic 39" descr="Bullseye with solid fill">
            <a:extLst>
              <a:ext uri="{FF2B5EF4-FFF2-40B4-BE49-F238E27FC236}">
                <a16:creationId xmlns:a16="http://schemas.microsoft.com/office/drawing/2014/main" id="{5CB29F4A-B432-6C38-4C0D-529FCCC13544}"/>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78297" y="4395418"/>
            <a:ext cx="368428" cy="408428"/>
          </a:xfrm>
          <a:prstGeom prst="rect">
            <a:avLst/>
          </a:prstGeom>
        </p:spPr>
      </p:pic>
      <p:pic>
        <p:nvPicPr>
          <p:cNvPr id="41" name="Graphic 40" descr="Hourglass 30% with solid fill">
            <a:extLst>
              <a:ext uri="{FF2B5EF4-FFF2-40B4-BE49-F238E27FC236}">
                <a16:creationId xmlns:a16="http://schemas.microsoft.com/office/drawing/2014/main" id="{4B59DF2D-7B29-AEAF-2E17-EB3C214F3CA2}"/>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678297" y="3769332"/>
            <a:ext cx="368428" cy="408428"/>
          </a:xfrm>
          <a:prstGeom prst="rect">
            <a:avLst/>
          </a:prstGeom>
        </p:spPr>
      </p:pic>
      <p:pic>
        <p:nvPicPr>
          <p:cNvPr id="42" name="Graphic 41" descr="Lightbulb with solid fill">
            <a:extLst>
              <a:ext uri="{FF2B5EF4-FFF2-40B4-BE49-F238E27FC236}">
                <a16:creationId xmlns:a16="http://schemas.microsoft.com/office/drawing/2014/main" id="{03FAE9C2-79B0-8C23-C984-CBB88BF1168F}"/>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78297" y="5644890"/>
            <a:ext cx="368428" cy="408428"/>
          </a:xfrm>
          <a:prstGeom prst="rect">
            <a:avLst/>
          </a:prstGeom>
        </p:spPr>
      </p:pic>
      <p:pic>
        <p:nvPicPr>
          <p:cNvPr id="43" name="Graphic 42" descr="Research with solid fill">
            <a:extLst>
              <a:ext uri="{FF2B5EF4-FFF2-40B4-BE49-F238E27FC236}">
                <a16:creationId xmlns:a16="http://schemas.microsoft.com/office/drawing/2014/main" id="{EC55BAEB-4A23-1E71-082C-9F736A61A9A7}"/>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678297" y="3145947"/>
            <a:ext cx="368428" cy="408428"/>
          </a:xfrm>
          <a:prstGeom prst="rect">
            <a:avLst/>
          </a:prstGeom>
        </p:spPr>
      </p:pic>
      <p:pic>
        <p:nvPicPr>
          <p:cNvPr id="44" name="Graphic 43" descr="Gears with solid fill">
            <a:extLst>
              <a:ext uri="{FF2B5EF4-FFF2-40B4-BE49-F238E27FC236}">
                <a16:creationId xmlns:a16="http://schemas.microsoft.com/office/drawing/2014/main" id="{2890865D-0D22-DC5A-52EF-A01C9FA40BC4}"/>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678297" y="5021505"/>
            <a:ext cx="368428" cy="408428"/>
          </a:xfrm>
          <a:prstGeom prst="rect">
            <a:avLst/>
          </a:prstGeom>
        </p:spPr>
      </p:pic>
      <p:sp>
        <p:nvSpPr>
          <p:cNvPr id="46" name="TextBox 45">
            <a:extLst>
              <a:ext uri="{FF2B5EF4-FFF2-40B4-BE49-F238E27FC236}">
                <a16:creationId xmlns:a16="http://schemas.microsoft.com/office/drawing/2014/main" id="{F602D326-A66A-1F0A-BC90-52EDE465B8A6}"/>
              </a:ext>
            </a:extLst>
          </p:cNvPr>
          <p:cNvSpPr txBox="1"/>
          <p:nvPr/>
        </p:nvSpPr>
        <p:spPr>
          <a:xfrm>
            <a:off x="1952152" y="3693399"/>
            <a:ext cx="1514318" cy="1477328"/>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b="1" kern="0" noProof="1">
                <a:solidFill>
                  <a:srgbClr val="FFFF00"/>
                </a:solidFill>
                <a:latin typeface="Alexandria" pitchFamily="2" charset="-78"/>
                <a:cs typeface="Alexandria" pitchFamily="2" charset="-78"/>
              </a:rPr>
              <a:t>أثر المسؤولية الاجتماعية على ولاء الجمهور</a:t>
            </a:r>
            <a:endParaRPr kumimoji="0" lang="en-US" b="1" i="0" u="none" strike="noStrike" kern="0" cap="none" spc="0" normalizeH="0" baseline="0" noProof="1">
              <a:ln>
                <a:noFill/>
              </a:ln>
              <a:solidFill>
                <a:srgbClr val="FFFF00"/>
              </a:solidFill>
              <a:effectLst/>
              <a:uLnTx/>
              <a:uFillTx/>
              <a:latin typeface="Alexandria" pitchFamily="2" charset="-78"/>
              <a:cs typeface="Alexandria" pitchFamily="2" charset="-78"/>
            </a:endParaRPr>
          </a:p>
        </p:txBody>
      </p:sp>
    </p:spTree>
    <p:extLst>
      <p:ext uri="{BB962C8B-B14F-4D97-AF65-F5344CB8AC3E}">
        <p14:creationId xmlns:p14="http://schemas.microsoft.com/office/powerpoint/2010/main" val="289539903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9ADFB-37D4-D701-7DEE-5D6BC53AF24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CAAC59-02E4-7724-CC74-004231CB83D7}"/>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AFD521A-73E9-FFA3-3128-A1C321464FF9}"/>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05AB01C-2697-4A34-C69B-26397BD13054}"/>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219533BD-FF9B-0AC7-6FB5-DC5C7B155399}"/>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254ACAE0-8F73-C928-6364-23BB354CF8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7657697-8556-AC54-72DE-2D370FC7AD23}"/>
              </a:ext>
            </a:extLst>
          </p:cNvPr>
          <p:cNvSpPr txBox="1"/>
          <p:nvPr/>
        </p:nvSpPr>
        <p:spPr>
          <a:xfrm>
            <a:off x="427699" y="1091497"/>
            <a:ext cx="11225629" cy="4996881"/>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1. تعزيز الثقة بالمؤسسة:</a:t>
            </a:r>
          </a:p>
          <a:p>
            <a:pPr algn="just" rtl="1">
              <a:lnSpc>
                <a:spcPct val="200000"/>
              </a:lnSpc>
            </a:pPr>
            <a:r>
              <a:rPr lang="ar-EG" dirty="0">
                <a:latin typeface="Alexandria" pitchFamily="2" charset="-78"/>
                <a:cs typeface="Alexandria" pitchFamily="2" charset="-78"/>
              </a:rPr>
              <a:t>عندما يرى الجمهور أن المؤسسة لا تهتم فقط بالربح، بل تسهم أيضًا في معالجة قضايا المجتمع، تزداد ثقتهم بها، مما ينعكس على ولائهم المستمر.</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دعم شركة سامسونج لمراكز تعليم الأطفال في المناطق الفقيرة زاد من شعبيتها في الأسواق الناشئة.</a:t>
            </a:r>
          </a:p>
          <a:p>
            <a:pPr algn="just" rtl="1">
              <a:lnSpc>
                <a:spcPct val="200000"/>
              </a:lnSpc>
            </a:pPr>
            <a:endParaRPr lang="ar-EG" dirty="0">
              <a:latin typeface="Alexandria" pitchFamily="2" charset="-78"/>
              <a:cs typeface="Alexandria" pitchFamily="2" charset="-78"/>
            </a:endParaRPr>
          </a:p>
          <a:p>
            <a:pPr algn="just" rtl="1">
              <a:lnSpc>
                <a:spcPct val="200000"/>
              </a:lnSpc>
            </a:pPr>
            <a:r>
              <a:rPr lang="ar-EG" b="1" dirty="0">
                <a:solidFill>
                  <a:schemeClr val="accent2"/>
                </a:solidFill>
                <a:latin typeface="Alexandria" pitchFamily="2" charset="-78"/>
                <a:cs typeface="Alexandria" pitchFamily="2" charset="-78"/>
              </a:rPr>
              <a:t>2. بناء صورة ذهنية إيجابية:</a:t>
            </a:r>
          </a:p>
          <a:p>
            <a:pPr algn="just" rtl="1">
              <a:lnSpc>
                <a:spcPct val="200000"/>
              </a:lnSpc>
            </a:pPr>
            <a:r>
              <a:rPr lang="ar-EG" dirty="0">
                <a:latin typeface="Alexandria" pitchFamily="2" charset="-78"/>
                <a:cs typeface="Alexandria" pitchFamily="2" charset="-78"/>
              </a:rPr>
              <a:t>المؤسسات التي تنفذ حملات مسؤولية اجتماعية تُبنى حولها صورة مؤسسة "إنسانية"، ما يدفع الجمهور لتقديرها وتأييدها.</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"حياة كريمة" دعمت صورة الحكومة المصرية كشريك اجتماعي.</a:t>
            </a:r>
          </a:p>
        </p:txBody>
      </p:sp>
      <p:sp>
        <p:nvSpPr>
          <p:cNvPr id="3" name="Rectangle: Rounded Corners 2">
            <a:extLst>
              <a:ext uri="{FF2B5EF4-FFF2-40B4-BE49-F238E27FC236}">
                <a16:creationId xmlns:a16="http://schemas.microsoft.com/office/drawing/2014/main" id="{FAD5DF15-A92E-7926-5BD7-9C67CCE8D9E3}"/>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أثر المسؤولية الاجتماعية على ولاء الجمهور</a:t>
            </a:r>
          </a:p>
        </p:txBody>
      </p:sp>
    </p:spTree>
    <p:extLst>
      <p:ext uri="{BB962C8B-B14F-4D97-AF65-F5344CB8AC3E}">
        <p14:creationId xmlns:p14="http://schemas.microsoft.com/office/powerpoint/2010/main" val="428477919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F356D-26F2-533C-B490-BA38DD0F2D5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FD231D7-7810-38B7-4325-5BC45F56848B}"/>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B255BAA-90E4-09E9-66D4-E0DC2272B6E5}"/>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5D002FF-5048-0545-2577-1667A1A1663B}"/>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FAF6AA6-ECC4-A22E-1B17-BE9B7A0E9370}"/>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29E0779-8A33-3F5B-0BD1-1C0F653ACD0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1103F856-A103-A846-2118-A7CC6D1B6EC2}"/>
              </a:ext>
            </a:extLst>
          </p:cNvPr>
          <p:cNvSpPr txBox="1"/>
          <p:nvPr/>
        </p:nvSpPr>
        <p:spPr>
          <a:xfrm>
            <a:off x="5496210" y="831617"/>
            <a:ext cx="6263798" cy="5827814"/>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3. تشجيع السلوك الشرائي المتكرر:</a:t>
            </a:r>
          </a:p>
          <a:p>
            <a:pPr algn="just" rtl="1">
              <a:lnSpc>
                <a:spcPct val="150000"/>
              </a:lnSpc>
            </a:pPr>
            <a:r>
              <a:rPr lang="ar-EG" dirty="0">
                <a:latin typeface="Alexandria" pitchFamily="2" charset="-78"/>
                <a:cs typeface="Alexandria" pitchFamily="2" charset="-78"/>
              </a:rPr>
              <a:t>المستهلكون يُفضلون التعامل مع مؤسسات ذات "قلب مجتمعي"، وهذا يجعلهم يعودون للشراء منها أو دعم خدماتها بشكل متكرر.</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إعلان ستاربكس دعمها لذوي الاحتياجات الخاصة حفّز جمهورها على مزيد من الولاء.</a:t>
            </a:r>
          </a:p>
          <a:p>
            <a:pPr algn="just" rtl="1">
              <a:lnSpc>
                <a:spcPct val="200000"/>
              </a:lnSpc>
            </a:pPr>
            <a:r>
              <a:rPr lang="ar-EG" b="1" dirty="0">
                <a:solidFill>
                  <a:schemeClr val="accent2"/>
                </a:solidFill>
                <a:latin typeface="Alexandria" pitchFamily="2" charset="-78"/>
                <a:cs typeface="Alexandria" pitchFamily="2" charset="-78"/>
              </a:rPr>
              <a:t>4. المشاركة المجتمعية تعزز التفاعل:</a:t>
            </a:r>
          </a:p>
          <a:p>
            <a:pPr algn="just" rtl="1">
              <a:lnSpc>
                <a:spcPct val="150000"/>
              </a:lnSpc>
            </a:pPr>
            <a:r>
              <a:rPr lang="ar-EG" dirty="0">
                <a:latin typeface="Alexandria" pitchFamily="2" charset="-78"/>
                <a:cs typeface="Alexandria" pitchFamily="2" charset="-78"/>
              </a:rPr>
              <a:t>إشراك الجمهور في الأنشطة الاجتماعية (مثل التشجير، أو جمع التبرعات) يُشعرهم بأنهم جزء من رؤية المؤسسة، مما يُعزز الانتماء.</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حملات "نظف شوارعك" بالتعاون بين البلديات والجمهور.</a:t>
            </a:r>
          </a:p>
        </p:txBody>
      </p:sp>
      <p:sp>
        <p:nvSpPr>
          <p:cNvPr id="3" name="Rectangle: Rounded Corners 2">
            <a:extLst>
              <a:ext uri="{FF2B5EF4-FFF2-40B4-BE49-F238E27FC236}">
                <a16:creationId xmlns:a16="http://schemas.microsoft.com/office/drawing/2014/main" id="{E4E6C979-CAF1-889A-6D36-17872A1367C0}"/>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أثر المسؤولية الاجتماعية على ولاء الجمهور</a:t>
            </a:r>
          </a:p>
        </p:txBody>
      </p:sp>
      <p:sp>
        <p:nvSpPr>
          <p:cNvPr id="4" name="TextBox 3">
            <a:extLst>
              <a:ext uri="{FF2B5EF4-FFF2-40B4-BE49-F238E27FC236}">
                <a16:creationId xmlns:a16="http://schemas.microsoft.com/office/drawing/2014/main" id="{414F41C8-CA18-986A-45AD-CA01B1079921}"/>
              </a:ext>
            </a:extLst>
          </p:cNvPr>
          <p:cNvSpPr txBox="1"/>
          <p:nvPr/>
        </p:nvSpPr>
        <p:spPr>
          <a:xfrm>
            <a:off x="387075" y="1861543"/>
            <a:ext cx="4893695" cy="3334824"/>
          </a:xfrm>
          <a:prstGeom prst="rect">
            <a:avLst/>
          </a:prstGeom>
          <a:noFill/>
        </p:spPr>
        <p:txBody>
          <a:bodyPr wrap="square" rtlCol="1">
            <a:spAutoFit/>
          </a:bodyPr>
          <a:lstStyle/>
          <a:p>
            <a:pPr algn="just" rtl="1">
              <a:lnSpc>
                <a:spcPct val="200000"/>
              </a:lnSpc>
            </a:pPr>
            <a:r>
              <a:rPr lang="ar-EG" b="1" dirty="0">
                <a:solidFill>
                  <a:schemeClr val="accent2"/>
                </a:solidFill>
                <a:latin typeface="Alexandria" pitchFamily="2" charset="-78"/>
                <a:cs typeface="Alexandria" pitchFamily="2" charset="-78"/>
              </a:rPr>
              <a:t>5. الاستجابة للأزمات تعزز الولاء:</a:t>
            </a:r>
          </a:p>
          <a:p>
            <a:pPr algn="just" rtl="1">
              <a:lnSpc>
                <a:spcPct val="200000"/>
              </a:lnSpc>
            </a:pPr>
            <a:r>
              <a:rPr lang="ar-EG" dirty="0">
                <a:latin typeface="Alexandria" pitchFamily="2" charset="-78"/>
                <a:cs typeface="Alexandria" pitchFamily="2" charset="-78"/>
              </a:rPr>
              <a:t>عندما تُظهر المؤسسة مسؤوليتها خلال الأزمات (مثل الكوارث أو الجوائح)، فإن الجمهور يرى فيها ملجأ وداعمًا، مما يزيد من ارتباطه بها.</a:t>
            </a:r>
          </a:p>
          <a:p>
            <a:pPr algn="just"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تبرعات شركات الاتصالات خلال أزمة كورونا عززت ولاء العملاء.</a:t>
            </a:r>
          </a:p>
        </p:txBody>
      </p:sp>
      <p:cxnSp>
        <p:nvCxnSpPr>
          <p:cNvPr id="7" name="Straight Connector 6">
            <a:extLst>
              <a:ext uri="{FF2B5EF4-FFF2-40B4-BE49-F238E27FC236}">
                <a16:creationId xmlns:a16="http://schemas.microsoft.com/office/drawing/2014/main" id="{00FD9469-D091-EF0F-A6F2-8AEA1984F0EE}"/>
              </a:ext>
            </a:extLst>
          </p:cNvPr>
          <p:cNvCxnSpPr/>
          <p:nvPr/>
        </p:nvCxnSpPr>
        <p:spPr>
          <a:xfrm>
            <a:off x="5391807" y="1954924"/>
            <a:ext cx="0" cy="3384331"/>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150191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20D70-9A5B-C37A-B4CE-E57CD5FF71B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1466543-5321-B6B8-0C8E-292F2A4185F3}"/>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66DE55A-2F42-0CB7-6255-3214171DC5EB}"/>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0BD67F1-4D3F-3E63-1BDE-40E55B3282E1}"/>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57695A77-1403-3630-0E10-0F7F5431CD5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6CDD30C-FF8F-8BEB-0A63-62CA45BCCA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03D34AE-C762-A2E5-E18A-44198A8A46ED}"/>
              </a:ext>
            </a:extLst>
          </p:cNvPr>
          <p:cNvSpPr txBox="1"/>
          <p:nvPr/>
        </p:nvSpPr>
        <p:spPr>
          <a:xfrm>
            <a:off x="434830" y="1278308"/>
            <a:ext cx="11211368" cy="1118832"/>
          </a:xfrm>
          <a:prstGeom prst="rect">
            <a:avLst/>
          </a:prstGeom>
          <a:noFill/>
        </p:spPr>
        <p:txBody>
          <a:bodyPr wrap="square" rtlCol="1">
            <a:spAutoFit/>
          </a:bodyPr>
          <a:lstStyle/>
          <a:p>
            <a:pPr algn="just" rtl="1">
              <a:lnSpc>
                <a:spcPct val="200000"/>
              </a:lnSpc>
            </a:pPr>
            <a:r>
              <a:rPr lang="ar-EG" dirty="0">
                <a:latin typeface="Alexandria" pitchFamily="2" charset="-78"/>
                <a:cs typeface="Alexandria" pitchFamily="2" charset="-78"/>
              </a:rPr>
              <a:t>تُصنّف حملات المسؤولية الاجتماعية إلى عدة أنواع بحسب أهدافها ومجالاتها وطرق تنفيذها، ومن أبرز هذه الأنواع:</a:t>
            </a:r>
          </a:p>
        </p:txBody>
      </p:sp>
      <p:sp>
        <p:nvSpPr>
          <p:cNvPr id="3" name="Rectangle: Rounded Corners 2">
            <a:extLst>
              <a:ext uri="{FF2B5EF4-FFF2-40B4-BE49-F238E27FC236}">
                <a16:creationId xmlns:a16="http://schemas.microsoft.com/office/drawing/2014/main" id="{56E30DCE-662D-28C4-C273-ACB84A90C467}"/>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grpSp>
        <p:nvGrpSpPr>
          <p:cNvPr id="60" name="Group 59">
            <a:extLst>
              <a:ext uri="{FF2B5EF4-FFF2-40B4-BE49-F238E27FC236}">
                <a16:creationId xmlns:a16="http://schemas.microsoft.com/office/drawing/2014/main" id="{A2CF0B9E-75BE-4FF9-212A-77F42E9EA208}"/>
              </a:ext>
            </a:extLst>
          </p:cNvPr>
          <p:cNvGrpSpPr/>
          <p:nvPr/>
        </p:nvGrpSpPr>
        <p:grpSpPr>
          <a:xfrm>
            <a:off x="8086761" y="2269636"/>
            <a:ext cx="2808934" cy="2248195"/>
            <a:chOff x="1277256" y="1233055"/>
            <a:chExt cx="4306127" cy="4064659"/>
          </a:xfrm>
        </p:grpSpPr>
        <p:sp>
          <p:nvSpPr>
            <p:cNvPr id="61" name="Rectangle 3">
              <a:extLst>
                <a:ext uri="{FF2B5EF4-FFF2-40B4-BE49-F238E27FC236}">
                  <a16:creationId xmlns:a16="http://schemas.microsoft.com/office/drawing/2014/main" id="{421316E5-5EB2-8C9D-6E4A-2F98A90B005F}"/>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2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3">
              <a:extLst>
                <a:ext uri="{FF2B5EF4-FFF2-40B4-BE49-F238E27FC236}">
                  <a16:creationId xmlns:a16="http://schemas.microsoft.com/office/drawing/2014/main" id="{3D7D5804-53E9-7422-25FA-9F6ED44E243A}"/>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DD33F"/>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4" name="TextBox 83">
            <a:extLst>
              <a:ext uri="{FF2B5EF4-FFF2-40B4-BE49-F238E27FC236}">
                <a16:creationId xmlns:a16="http://schemas.microsoft.com/office/drawing/2014/main" id="{EBAB3371-B62D-C0FC-67C1-5B7B47F9A5EC}"/>
              </a:ext>
            </a:extLst>
          </p:cNvPr>
          <p:cNvSpPr txBox="1"/>
          <p:nvPr/>
        </p:nvSpPr>
        <p:spPr>
          <a:xfrm>
            <a:off x="8961120" y="2758440"/>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التوعية</a:t>
            </a:r>
          </a:p>
        </p:txBody>
      </p:sp>
      <p:grpSp>
        <p:nvGrpSpPr>
          <p:cNvPr id="90" name="Group 89">
            <a:extLst>
              <a:ext uri="{FF2B5EF4-FFF2-40B4-BE49-F238E27FC236}">
                <a16:creationId xmlns:a16="http://schemas.microsoft.com/office/drawing/2014/main" id="{136C0D8D-05A5-5088-B7E9-02482E695C6F}"/>
              </a:ext>
            </a:extLst>
          </p:cNvPr>
          <p:cNvGrpSpPr/>
          <p:nvPr/>
        </p:nvGrpSpPr>
        <p:grpSpPr>
          <a:xfrm>
            <a:off x="4235276" y="2228376"/>
            <a:ext cx="2808934" cy="2248195"/>
            <a:chOff x="4235276" y="2228376"/>
            <a:chExt cx="2808934" cy="2248195"/>
          </a:xfrm>
        </p:grpSpPr>
        <p:grpSp>
          <p:nvGrpSpPr>
            <p:cNvPr id="57" name="Group 56">
              <a:extLst>
                <a:ext uri="{FF2B5EF4-FFF2-40B4-BE49-F238E27FC236}">
                  <a16:creationId xmlns:a16="http://schemas.microsoft.com/office/drawing/2014/main" id="{5FF814F6-E10F-F886-7B7E-0CF656C490E5}"/>
                </a:ext>
              </a:extLst>
            </p:cNvPr>
            <p:cNvGrpSpPr/>
            <p:nvPr/>
          </p:nvGrpSpPr>
          <p:grpSpPr>
            <a:xfrm>
              <a:off x="4235276" y="2228376"/>
              <a:ext cx="2808934" cy="2248195"/>
              <a:chOff x="1277256" y="1233055"/>
              <a:chExt cx="4306127" cy="4064659"/>
            </a:xfrm>
          </p:grpSpPr>
          <p:sp>
            <p:nvSpPr>
              <p:cNvPr id="58" name="Rectangle 3">
                <a:extLst>
                  <a:ext uri="{FF2B5EF4-FFF2-40B4-BE49-F238E27FC236}">
                    <a16:creationId xmlns:a16="http://schemas.microsoft.com/office/drawing/2014/main" id="{00C61507-4D6C-0711-961B-B8FAD895D633}"/>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3">
                <a:extLst>
                  <a:ext uri="{FF2B5EF4-FFF2-40B4-BE49-F238E27FC236}">
                    <a16:creationId xmlns:a16="http://schemas.microsoft.com/office/drawing/2014/main" id="{AE06B4C2-9EB9-ECDB-FE39-BC27850A0CD6}"/>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5" name="TextBox 84">
              <a:extLst>
                <a:ext uri="{FF2B5EF4-FFF2-40B4-BE49-F238E27FC236}">
                  <a16:creationId xmlns:a16="http://schemas.microsoft.com/office/drawing/2014/main" id="{ED3FC281-0C25-486A-966D-5F88E08F03C9}"/>
                </a:ext>
              </a:extLst>
            </p:cNvPr>
            <p:cNvSpPr txBox="1"/>
            <p:nvPr/>
          </p:nvSpPr>
          <p:spPr>
            <a:xfrm>
              <a:off x="5119847" y="2538087"/>
              <a:ext cx="1356360"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الدعم المالي </a:t>
              </a:r>
            </a:p>
          </p:txBody>
        </p:sp>
      </p:grpSp>
      <p:grpSp>
        <p:nvGrpSpPr>
          <p:cNvPr id="91" name="Group 90">
            <a:extLst>
              <a:ext uri="{FF2B5EF4-FFF2-40B4-BE49-F238E27FC236}">
                <a16:creationId xmlns:a16="http://schemas.microsoft.com/office/drawing/2014/main" id="{43F81634-577B-FA39-085A-BCFF5358E6D9}"/>
              </a:ext>
            </a:extLst>
          </p:cNvPr>
          <p:cNvGrpSpPr/>
          <p:nvPr/>
        </p:nvGrpSpPr>
        <p:grpSpPr>
          <a:xfrm>
            <a:off x="606499" y="2304902"/>
            <a:ext cx="2808934" cy="2248195"/>
            <a:chOff x="606499" y="2304902"/>
            <a:chExt cx="2808934" cy="2248195"/>
          </a:xfrm>
        </p:grpSpPr>
        <p:grpSp>
          <p:nvGrpSpPr>
            <p:cNvPr id="54" name="Group 53">
              <a:extLst>
                <a:ext uri="{FF2B5EF4-FFF2-40B4-BE49-F238E27FC236}">
                  <a16:creationId xmlns:a16="http://schemas.microsoft.com/office/drawing/2014/main" id="{6C5CBB88-273F-9840-95BB-3978AFE8E2B3}"/>
                </a:ext>
              </a:extLst>
            </p:cNvPr>
            <p:cNvGrpSpPr/>
            <p:nvPr/>
          </p:nvGrpSpPr>
          <p:grpSpPr>
            <a:xfrm>
              <a:off x="606499" y="2304902"/>
              <a:ext cx="2808934" cy="2248195"/>
              <a:chOff x="1277256" y="1233055"/>
              <a:chExt cx="4306127" cy="4064659"/>
            </a:xfrm>
          </p:grpSpPr>
          <p:sp>
            <p:nvSpPr>
              <p:cNvPr id="55" name="Rectangle 3">
                <a:extLst>
                  <a:ext uri="{FF2B5EF4-FFF2-40B4-BE49-F238E27FC236}">
                    <a16:creationId xmlns:a16="http://schemas.microsoft.com/office/drawing/2014/main" id="{16AC4B1B-0A09-62FE-C962-63E8AF92147E}"/>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Rectangle 3">
                <a:extLst>
                  <a:ext uri="{FF2B5EF4-FFF2-40B4-BE49-F238E27FC236}">
                    <a16:creationId xmlns:a16="http://schemas.microsoft.com/office/drawing/2014/main" id="{03201218-985C-0122-1422-CFF86E2608A8}"/>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EDEF4F"/>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6" name="TextBox 85">
              <a:extLst>
                <a:ext uri="{FF2B5EF4-FFF2-40B4-BE49-F238E27FC236}">
                  <a16:creationId xmlns:a16="http://schemas.microsoft.com/office/drawing/2014/main" id="{E368468A-FEDA-3151-EE4E-B37674ECE557}"/>
                </a:ext>
              </a:extLst>
            </p:cNvPr>
            <p:cNvSpPr txBox="1"/>
            <p:nvPr/>
          </p:nvSpPr>
          <p:spPr>
            <a:xfrm>
              <a:off x="1552606" y="2767398"/>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بيئية</a:t>
              </a:r>
            </a:p>
          </p:txBody>
        </p:sp>
      </p:grpSp>
      <p:grpSp>
        <p:nvGrpSpPr>
          <p:cNvPr id="94" name="Group 93">
            <a:extLst>
              <a:ext uri="{FF2B5EF4-FFF2-40B4-BE49-F238E27FC236}">
                <a16:creationId xmlns:a16="http://schemas.microsoft.com/office/drawing/2014/main" id="{0310127A-7534-FFCA-107F-16F176FDB456}"/>
              </a:ext>
            </a:extLst>
          </p:cNvPr>
          <p:cNvGrpSpPr/>
          <p:nvPr/>
        </p:nvGrpSpPr>
        <p:grpSpPr>
          <a:xfrm>
            <a:off x="764234" y="4369175"/>
            <a:ext cx="2808934" cy="2248195"/>
            <a:chOff x="764234" y="4369175"/>
            <a:chExt cx="2808934" cy="2248195"/>
          </a:xfrm>
        </p:grpSpPr>
        <p:grpSp>
          <p:nvGrpSpPr>
            <p:cNvPr id="63" name="Group 62">
              <a:extLst>
                <a:ext uri="{FF2B5EF4-FFF2-40B4-BE49-F238E27FC236}">
                  <a16:creationId xmlns:a16="http://schemas.microsoft.com/office/drawing/2014/main" id="{86901F6B-53C3-3F1C-4BA4-EB95AF182E32}"/>
                </a:ext>
              </a:extLst>
            </p:cNvPr>
            <p:cNvGrpSpPr/>
            <p:nvPr/>
          </p:nvGrpSpPr>
          <p:grpSpPr>
            <a:xfrm>
              <a:off x="764234" y="4369175"/>
              <a:ext cx="2808934" cy="2248195"/>
              <a:chOff x="1277256" y="1233055"/>
              <a:chExt cx="4306127" cy="4064659"/>
            </a:xfrm>
          </p:grpSpPr>
          <p:sp>
            <p:nvSpPr>
              <p:cNvPr id="64" name="Rectangle 3">
                <a:extLst>
                  <a:ext uri="{FF2B5EF4-FFF2-40B4-BE49-F238E27FC236}">
                    <a16:creationId xmlns:a16="http://schemas.microsoft.com/office/drawing/2014/main" id="{9A4670B6-ED00-6667-3E67-478B0DBB3E73}"/>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Rectangle 3">
                <a:extLst>
                  <a:ext uri="{FF2B5EF4-FFF2-40B4-BE49-F238E27FC236}">
                    <a16:creationId xmlns:a16="http://schemas.microsoft.com/office/drawing/2014/main" id="{9027B389-C0A3-2081-BEC3-5248ECDE307D}"/>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BEEA63"/>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7" name="TextBox 86">
              <a:extLst>
                <a:ext uri="{FF2B5EF4-FFF2-40B4-BE49-F238E27FC236}">
                  <a16:creationId xmlns:a16="http://schemas.microsoft.com/office/drawing/2014/main" id="{90F6F214-5F0D-A354-AF7C-F9ED13990529}"/>
                </a:ext>
              </a:extLst>
            </p:cNvPr>
            <p:cNvSpPr txBox="1"/>
            <p:nvPr/>
          </p:nvSpPr>
          <p:spPr>
            <a:xfrm>
              <a:off x="1611798" y="4759348"/>
              <a:ext cx="1356360"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الدعم النفسي</a:t>
              </a:r>
            </a:p>
          </p:txBody>
        </p:sp>
      </p:grpSp>
      <p:grpSp>
        <p:nvGrpSpPr>
          <p:cNvPr id="93" name="Group 92">
            <a:extLst>
              <a:ext uri="{FF2B5EF4-FFF2-40B4-BE49-F238E27FC236}">
                <a16:creationId xmlns:a16="http://schemas.microsoft.com/office/drawing/2014/main" id="{9E5F317D-5ACE-C03D-4A40-2E529B3E7C17}"/>
              </a:ext>
            </a:extLst>
          </p:cNvPr>
          <p:cNvGrpSpPr/>
          <p:nvPr/>
        </p:nvGrpSpPr>
        <p:grpSpPr>
          <a:xfrm>
            <a:off x="4412105" y="4390327"/>
            <a:ext cx="2808934" cy="2248195"/>
            <a:chOff x="4412105" y="4390327"/>
            <a:chExt cx="2808934" cy="2248195"/>
          </a:xfrm>
        </p:grpSpPr>
        <p:grpSp>
          <p:nvGrpSpPr>
            <p:cNvPr id="66" name="Group 65">
              <a:extLst>
                <a:ext uri="{FF2B5EF4-FFF2-40B4-BE49-F238E27FC236}">
                  <a16:creationId xmlns:a16="http://schemas.microsoft.com/office/drawing/2014/main" id="{8920C2D6-CCF1-BC9E-4F86-834798CC77FA}"/>
                </a:ext>
              </a:extLst>
            </p:cNvPr>
            <p:cNvGrpSpPr/>
            <p:nvPr/>
          </p:nvGrpSpPr>
          <p:grpSpPr>
            <a:xfrm>
              <a:off x="4412105" y="4390327"/>
              <a:ext cx="2808934" cy="2248195"/>
              <a:chOff x="1277256" y="1233055"/>
              <a:chExt cx="4306127" cy="4064659"/>
            </a:xfrm>
          </p:grpSpPr>
          <p:sp>
            <p:nvSpPr>
              <p:cNvPr id="67" name="Rectangle 3">
                <a:extLst>
                  <a:ext uri="{FF2B5EF4-FFF2-40B4-BE49-F238E27FC236}">
                    <a16:creationId xmlns:a16="http://schemas.microsoft.com/office/drawing/2014/main" id="{26514599-407A-8874-7761-779ECC2DE730}"/>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 name="Rectangle 3">
                <a:extLst>
                  <a:ext uri="{FF2B5EF4-FFF2-40B4-BE49-F238E27FC236}">
                    <a16:creationId xmlns:a16="http://schemas.microsoft.com/office/drawing/2014/main" id="{75FD3710-837D-9E92-BFFC-B803DF08091C}"/>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B3874"/>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8" name="TextBox 87">
              <a:extLst>
                <a:ext uri="{FF2B5EF4-FFF2-40B4-BE49-F238E27FC236}">
                  <a16:creationId xmlns:a16="http://schemas.microsoft.com/office/drawing/2014/main" id="{ABF78782-BE39-2E74-9AE2-12B076EF72D5}"/>
                </a:ext>
              </a:extLst>
            </p:cNvPr>
            <p:cNvSpPr txBox="1"/>
            <p:nvPr/>
          </p:nvSpPr>
          <p:spPr>
            <a:xfrm>
              <a:off x="5239201" y="4591946"/>
              <a:ext cx="1461584"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التعليم والتدريب</a:t>
              </a:r>
            </a:p>
          </p:txBody>
        </p:sp>
      </p:grpSp>
      <p:grpSp>
        <p:nvGrpSpPr>
          <p:cNvPr id="92" name="Group 91">
            <a:extLst>
              <a:ext uri="{FF2B5EF4-FFF2-40B4-BE49-F238E27FC236}">
                <a16:creationId xmlns:a16="http://schemas.microsoft.com/office/drawing/2014/main" id="{BB17045C-1613-9A15-7A09-7A993B045AE7}"/>
              </a:ext>
            </a:extLst>
          </p:cNvPr>
          <p:cNvGrpSpPr/>
          <p:nvPr/>
        </p:nvGrpSpPr>
        <p:grpSpPr>
          <a:xfrm>
            <a:off x="8258474" y="4421877"/>
            <a:ext cx="2808934" cy="2248195"/>
            <a:chOff x="8258474" y="4421877"/>
            <a:chExt cx="2808934" cy="2248195"/>
          </a:xfrm>
        </p:grpSpPr>
        <p:grpSp>
          <p:nvGrpSpPr>
            <p:cNvPr id="69" name="Group 68">
              <a:extLst>
                <a:ext uri="{FF2B5EF4-FFF2-40B4-BE49-F238E27FC236}">
                  <a16:creationId xmlns:a16="http://schemas.microsoft.com/office/drawing/2014/main" id="{41675C49-E324-6A38-6227-CA447A1062E8}"/>
                </a:ext>
              </a:extLst>
            </p:cNvPr>
            <p:cNvGrpSpPr/>
            <p:nvPr/>
          </p:nvGrpSpPr>
          <p:grpSpPr>
            <a:xfrm>
              <a:off x="8258474" y="4421877"/>
              <a:ext cx="2808934" cy="2248195"/>
              <a:chOff x="1277256" y="1233055"/>
              <a:chExt cx="4306127" cy="4064659"/>
            </a:xfrm>
          </p:grpSpPr>
          <p:sp>
            <p:nvSpPr>
              <p:cNvPr id="70" name="Rectangle 3">
                <a:extLst>
                  <a:ext uri="{FF2B5EF4-FFF2-40B4-BE49-F238E27FC236}">
                    <a16:creationId xmlns:a16="http://schemas.microsoft.com/office/drawing/2014/main" id="{5A4D7416-77E2-5D00-6F8E-822156EE4501}"/>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1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Rectangle 3">
                <a:extLst>
                  <a:ext uri="{FF2B5EF4-FFF2-40B4-BE49-F238E27FC236}">
                    <a16:creationId xmlns:a16="http://schemas.microsoft.com/office/drawing/2014/main" id="{BF96F500-5D70-6032-A776-4ECB5B2B1D75}"/>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C9DAA"/>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89" name="TextBox 88">
              <a:extLst>
                <a:ext uri="{FF2B5EF4-FFF2-40B4-BE49-F238E27FC236}">
                  <a16:creationId xmlns:a16="http://schemas.microsoft.com/office/drawing/2014/main" id="{76337D90-A2B4-B4F2-0ECE-4A05F25B82FD}"/>
                </a:ext>
              </a:extLst>
            </p:cNvPr>
            <p:cNvSpPr txBox="1"/>
            <p:nvPr/>
          </p:nvSpPr>
          <p:spPr>
            <a:xfrm>
              <a:off x="9106038" y="4858131"/>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التطوع</a:t>
              </a:r>
            </a:p>
          </p:txBody>
        </p:sp>
      </p:grpSp>
    </p:spTree>
    <p:extLst>
      <p:ext uri="{BB962C8B-B14F-4D97-AF65-F5344CB8AC3E}">
        <p14:creationId xmlns:p14="http://schemas.microsoft.com/office/powerpoint/2010/main" val="80572919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244DE-7F70-EB71-8AB4-773DD2EE00A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AF94078-26D0-D281-D64C-5682BC11D902}"/>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36FFB2C-E7B5-5EE3-294E-2DA0DDB5139A}"/>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158C3184-F52D-BCBE-8C8C-1151222AE573}"/>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EB01841-416A-A18B-4F95-45CE91ED3C0F}"/>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262276D-C705-A10C-F3E3-D980835CD6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9734AC25-27F9-3C4B-2BD5-A07C6E92ABA4}"/>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grpSp>
        <p:nvGrpSpPr>
          <p:cNvPr id="4" name="Group 3">
            <a:extLst>
              <a:ext uri="{FF2B5EF4-FFF2-40B4-BE49-F238E27FC236}">
                <a16:creationId xmlns:a16="http://schemas.microsoft.com/office/drawing/2014/main" id="{8849DCB5-28E1-7AF0-EDB9-37EFBE4D8020}"/>
              </a:ext>
            </a:extLst>
          </p:cNvPr>
          <p:cNvGrpSpPr/>
          <p:nvPr/>
        </p:nvGrpSpPr>
        <p:grpSpPr>
          <a:xfrm>
            <a:off x="-58637" y="1241967"/>
            <a:ext cx="2808934" cy="2248195"/>
            <a:chOff x="8086761" y="2269636"/>
            <a:chExt cx="2808934" cy="2248195"/>
          </a:xfrm>
        </p:grpSpPr>
        <p:grpSp>
          <p:nvGrpSpPr>
            <p:cNvPr id="60" name="Group 59">
              <a:extLst>
                <a:ext uri="{FF2B5EF4-FFF2-40B4-BE49-F238E27FC236}">
                  <a16:creationId xmlns:a16="http://schemas.microsoft.com/office/drawing/2014/main" id="{3406D480-69A0-EF29-8FF6-FEADAFEC9D1C}"/>
                </a:ext>
              </a:extLst>
            </p:cNvPr>
            <p:cNvGrpSpPr/>
            <p:nvPr/>
          </p:nvGrpSpPr>
          <p:grpSpPr>
            <a:xfrm>
              <a:off x="8086761" y="2269636"/>
              <a:ext cx="2808934" cy="2248195"/>
              <a:chOff x="1277256" y="1233055"/>
              <a:chExt cx="4306127" cy="4064659"/>
            </a:xfrm>
          </p:grpSpPr>
          <p:sp>
            <p:nvSpPr>
              <p:cNvPr id="61" name="Rectangle 3">
                <a:extLst>
                  <a:ext uri="{FF2B5EF4-FFF2-40B4-BE49-F238E27FC236}">
                    <a16:creationId xmlns:a16="http://schemas.microsoft.com/office/drawing/2014/main" id="{D5571243-CEE3-B97E-A485-77BDE3E600CB}"/>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2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3">
                <a:extLst>
                  <a:ext uri="{FF2B5EF4-FFF2-40B4-BE49-F238E27FC236}">
                    <a16:creationId xmlns:a16="http://schemas.microsoft.com/office/drawing/2014/main" id="{B6C96914-E742-A087-1419-A1B69638D645}"/>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DD33F"/>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4" name="TextBox 83">
              <a:extLst>
                <a:ext uri="{FF2B5EF4-FFF2-40B4-BE49-F238E27FC236}">
                  <a16:creationId xmlns:a16="http://schemas.microsoft.com/office/drawing/2014/main" id="{069387F4-7AB1-A827-6EAC-57250E1495EE}"/>
                </a:ext>
              </a:extLst>
            </p:cNvPr>
            <p:cNvSpPr txBox="1"/>
            <p:nvPr/>
          </p:nvSpPr>
          <p:spPr>
            <a:xfrm>
              <a:off x="8961120" y="2758440"/>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التوعية</a:t>
              </a:r>
            </a:p>
          </p:txBody>
        </p:sp>
      </p:grpSp>
      <p:sp>
        <p:nvSpPr>
          <p:cNvPr id="6" name="TextBox 5">
            <a:extLst>
              <a:ext uri="{FF2B5EF4-FFF2-40B4-BE49-F238E27FC236}">
                <a16:creationId xmlns:a16="http://schemas.microsoft.com/office/drawing/2014/main" id="{A267C040-E2D2-E9D4-F621-1C5A585AB5FB}"/>
              </a:ext>
            </a:extLst>
          </p:cNvPr>
          <p:cNvSpPr txBox="1"/>
          <p:nvPr/>
        </p:nvSpPr>
        <p:spPr>
          <a:xfrm>
            <a:off x="426381" y="1242046"/>
            <a:ext cx="11339238" cy="4996817"/>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التوعية   </a:t>
            </a:r>
            <a:r>
              <a:rPr lang="en-US" b="1" dirty="0">
                <a:solidFill>
                  <a:schemeClr val="accent2"/>
                </a:solidFill>
                <a:latin typeface="Alexandria" pitchFamily="2" charset="-78"/>
                <a:cs typeface="Alexandria" pitchFamily="2" charset="-78"/>
              </a:rPr>
              <a:t>Awareness Campaigns</a:t>
            </a:r>
          </a:p>
          <a:p>
            <a:pPr algn="r" rtl="1">
              <a:lnSpc>
                <a:spcPct val="200000"/>
              </a:lnSpc>
            </a:pPr>
            <a:r>
              <a:rPr lang="ar-EG" dirty="0">
                <a:latin typeface="Alexandria" pitchFamily="2" charset="-78"/>
                <a:cs typeface="Alexandria" pitchFamily="2" charset="-78"/>
              </a:rPr>
              <a:t>تركز على تثقيف الجمهور، لا تهدف إلى تحقيق أرباح، بل إلى تغيير سلوكيات أو تصحيح مفاهيم.</a:t>
            </a:r>
            <a:endParaRPr lang="ar-EG" b="1" dirty="0">
              <a:solidFill>
                <a:srgbClr val="00B050"/>
              </a:solidFill>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رفع وعي الجمهور بقضية اجتماعية أو بيئية.</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"معًا ضد سرطان الثدي"</a:t>
            </a:r>
          </a:p>
          <a:p>
            <a:pPr algn="r" rtl="1">
              <a:lnSpc>
                <a:spcPct val="200000"/>
              </a:lnSpc>
            </a:pPr>
            <a:r>
              <a:rPr lang="ar-EG" dirty="0">
                <a:latin typeface="Alexandria" pitchFamily="2" charset="-78"/>
                <a:cs typeface="Alexandria" pitchFamily="2" charset="-78"/>
              </a:rPr>
              <a:t>الحملة توعوية بالدرجة الأولى لأنها تهدف إلى نشر ثقافة الكشف المبكر، ولكنها أيضًا تقدم دعمًا نفسيًا للنساء المتأثرات وتُعزز التفاؤل، ما يجعلها مركّبة بين النوعين.</a:t>
            </a:r>
          </a:p>
          <a:p>
            <a:pPr algn="r" rtl="1">
              <a:lnSpc>
                <a:spcPct val="200000"/>
              </a:lnSpc>
            </a:pPr>
            <a:r>
              <a:rPr lang="ar-EG" dirty="0">
                <a:latin typeface="Alexandria" pitchFamily="2" charset="-78"/>
                <a:cs typeface="Alexandria" pitchFamily="2" charset="-78"/>
              </a:rPr>
              <a:t>▪️ </a:t>
            </a:r>
            <a:r>
              <a:rPr lang="ar-EG" b="1" dirty="0">
                <a:solidFill>
                  <a:srgbClr val="C00000"/>
                </a:solidFill>
                <a:latin typeface="Alexandria" pitchFamily="2" charset="-78"/>
                <a:cs typeface="Alexandria" pitchFamily="2" charset="-78"/>
              </a:rPr>
              <a:t>هدفت الحملة  إلى:</a:t>
            </a:r>
          </a:p>
          <a:p>
            <a:pPr algn="r" rtl="1">
              <a:lnSpc>
                <a:spcPct val="200000"/>
              </a:lnSpc>
            </a:pPr>
            <a:r>
              <a:rPr lang="ar-EG" dirty="0">
                <a:latin typeface="Alexandria" pitchFamily="2" charset="-78"/>
                <a:cs typeface="Alexandria" pitchFamily="2" charset="-78"/>
              </a:rPr>
              <a:t>استخدمت وسائل الإعلام والأنشطة المجتمعية للتوعية.   /  شاركت فيها مستشفيات بتقديم فحوصات مجانية.   / دعمت النساء نفسيًا عبر قصص واقعية وجلسات حوارية.</a:t>
            </a:r>
          </a:p>
        </p:txBody>
      </p:sp>
    </p:spTree>
    <p:extLst>
      <p:ext uri="{BB962C8B-B14F-4D97-AF65-F5344CB8AC3E}">
        <p14:creationId xmlns:p14="http://schemas.microsoft.com/office/powerpoint/2010/main" val="97087820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7CBF7-398B-8276-7B96-AC8E336270A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9433245-5DC1-2CEC-E3E6-42E1A44CF5F9}"/>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1555912A-B4E8-85A7-FA56-F774D9A5DA95}"/>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43CC4B6-84B4-3539-3CDE-AED841C6D2E5}"/>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AD1659E-8558-E53E-5DC6-805C86383EA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FB4EC37-83A0-411E-6937-EFAAC3868D3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AF7ABC9C-E9F9-7121-4511-594A761A4540}"/>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sp>
        <p:nvSpPr>
          <p:cNvPr id="7" name="TextBox 6">
            <a:extLst>
              <a:ext uri="{FF2B5EF4-FFF2-40B4-BE49-F238E27FC236}">
                <a16:creationId xmlns:a16="http://schemas.microsoft.com/office/drawing/2014/main" id="{6A9678E5-7CAA-C981-C80A-01EE2654E8DC}"/>
              </a:ext>
            </a:extLst>
          </p:cNvPr>
          <p:cNvSpPr txBox="1"/>
          <p:nvPr/>
        </p:nvSpPr>
        <p:spPr>
          <a:xfrm>
            <a:off x="373745" y="1040028"/>
            <a:ext cx="11336718" cy="5550815"/>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الدعم المالي أو العيني   </a:t>
            </a:r>
            <a:r>
              <a:rPr lang="en-US" b="1" dirty="0">
                <a:solidFill>
                  <a:schemeClr val="accent2"/>
                </a:solidFill>
                <a:latin typeface="Alexandria" pitchFamily="2" charset="-78"/>
                <a:cs typeface="Alexandria" pitchFamily="2" charset="-78"/>
              </a:rPr>
              <a:t>Philanthropic Campaigns</a:t>
            </a:r>
          </a:p>
          <a:p>
            <a:pPr algn="r" rtl="1">
              <a:lnSpc>
                <a:spcPct val="200000"/>
              </a:lnSpc>
            </a:pPr>
            <a:r>
              <a:rPr lang="ar-EG" dirty="0">
                <a:latin typeface="Alexandria" pitchFamily="2" charset="-78"/>
                <a:cs typeface="Alexandria" pitchFamily="2" charset="-78"/>
              </a:rPr>
              <a:t>تشمل التبرعات المالية، تقديم منح دراسية، توزيع سلع أساسية، بناء مدارس أو مستشفيات.</a:t>
            </a: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تقديم مساعدات للفئات المحتاجة أو دعم المشروعات الخيرية.</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"جود الإسكان" – منصة جود التابعة لوزارة الشؤون البلدية والقروية والإسكان بالمملكة العربية السعودية</a:t>
            </a:r>
          </a:p>
          <a:p>
            <a:pPr algn="r" rtl="1">
              <a:lnSpc>
                <a:spcPct val="200000"/>
              </a:lnSpc>
            </a:pPr>
            <a:r>
              <a:rPr lang="ar-EG" dirty="0">
                <a:latin typeface="Alexandria" pitchFamily="2" charset="-78"/>
                <a:cs typeface="Alexandria" pitchFamily="2" charset="-78"/>
              </a:rPr>
              <a:t>أُطلقت بالتعاون مع الهيئة العامة للأوقاف وجهات خيرية.  / تُمكن الأفراد من التبرع إلكترونيًا لسداد الإيجارات وشراء المستلزمات المنزلية. / استخدمت الذكاء الاصطناعي لتحديد الأولويات.دعمتها شخصيات عامة ومؤثرون مما عزز وصولها وانتشارها.</a:t>
            </a:r>
          </a:p>
          <a:p>
            <a:pPr algn="r" rtl="1">
              <a:lnSpc>
                <a:spcPct val="200000"/>
              </a:lnSpc>
            </a:pPr>
            <a:r>
              <a:rPr lang="ar-EG" dirty="0">
                <a:latin typeface="Alexandria" pitchFamily="2" charset="-78"/>
                <a:cs typeface="Alexandria" pitchFamily="2" charset="-78"/>
              </a:rPr>
              <a:t>▪️ </a:t>
            </a:r>
            <a:r>
              <a:rPr lang="ar-EG" b="1" dirty="0">
                <a:solidFill>
                  <a:srgbClr val="C00000"/>
                </a:solidFill>
                <a:latin typeface="Alexandria" pitchFamily="2" charset="-78"/>
                <a:cs typeface="Alexandria" pitchFamily="2" charset="-78"/>
              </a:rPr>
              <a:t>هدفت الحملة  إلى:  </a:t>
            </a:r>
            <a:r>
              <a:rPr lang="ar-EG" dirty="0">
                <a:latin typeface="Alexandria" pitchFamily="2" charset="-78"/>
                <a:cs typeface="Alexandria" pitchFamily="2" charset="-78"/>
              </a:rPr>
              <a:t>جمع تبرعات مالية وعينية لدعم الأسر الأشد احتياجًا لسداد الإيجارات أو توفير السكن، ما يجعلها تنتمي بوضوح إلى حملات الدعم المالي والعيني.</a:t>
            </a:r>
          </a:p>
        </p:txBody>
      </p:sp>
      <p:grpSp>
        <p:nvGrpSpPr>
          <p:cNvPr id="8" name="Group 7">
            <a:extLst>
              <a:ext uri="{FF2B5EF4-FFF2-40B4-BE49-F238E27FC236}">
                <a16:creationId xmlns:a16="http://schemas.microsoft.com/office/drawing/2014/main" id="{DCFD728D-CC5F-93E5-8CCE-51F27433CE25}"/>
              </a:ext>
            </a:extLst>
          </p:cNvPr>
          <p:cNvGrpSpPr/>
          <p:nvPr/>
        </p:nvGrpSpPr>
        <p:grpSpPr>
          <a:xfrm>
            <a:off x="-130628" y="1087969"/>
            <a:ext cx="2808934" cy="2248195"/>
            <a:chOff x="4235276" y="2228376"/>
            <a:chExt cx="2808934" cy="2248195"/>
          </a:xfrm>
        </p:grpSpPr>
        <p:grpSp>
          <p:nvGrpSpPr>
            <p:cNvPr id="9" name="Group 8">
              <a:extLst>
                <a:ext uri="{FF2B5EF4-FFF2-40B4-BE49-F238E27FC236}">
                  <a16:creationId xmlns:a16="http://schemas.microsoft.com/office/drawing/2014/main" id="{B4815846-A0D6-83A9-25FB-3FDE1DBF6962}"/>
                </a:ext>
              </a:extLst>
            </p:cNvPr>
            <p:cNvGrpSpPr/>
            <p:nvPr/>
          </p:nvGrpSpPr>
          <p:grpSpPr>
            <a:xfrm>
              <a:off x="4235276" y="2228376"/>
              <a:ext cx="2808934" cy="2248195"/>
              <a:chOff x="1277256" y="1233055"/>
              <a:chExt cx="4306127" cy="4064659"/>
            </a:xfrm>
          </p:grpSpPr>
          <p:sp>
            <p:nvSpPr>
              <p:cNvPr id="12" name="Rectangle 3">
                <a:extLst>
                  <a:ext uri="{FF2B5EF4-FFF2-40B4-BE49-F238E27FC236}">
                    <a16:creationId xmlns:a16="http://schemas.microsoft.com/office/drawing/2014/main" id="{529E9417-538E-D57E-8651-ABB2F73DE07B}"/>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89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3">
                <a:extLst>
                  <a:ext uri="{FF2B5EF4-FFF2-40B4-BE49-F238E27FC236}">
                    <a16:creationId xmlns:a16="http://schemas.microsoft.com/office/drawing/2014/main" id="{41DFA6B9-87F8-EC01-768E-8940AAC77DC4}"/>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21BDE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1" name="TextBox 10">
              <a:extLst>
                <a:ext uri="{FF2B5EF4-FFF2-40B4-BE49-F238E27FC236}">
                  <a16:creationId xmlns:a16="http://schemas.microsoft.com/office/drawing/2014/main" id="{682169A6-2F53-218A-C727-3C0D41F8E517}"/>
                </a:ext>
              </a:extLst>
            </p:cNvPr>
            <p:cNvSpPr txBox="1"/>
            <p:nvPr/>
          </p:nvSpPr>
          <p:spPr>
            <a:xfrm>
              <a:off x="5119847" y="2538087"/>
              <a:ext cx="1356360"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الدعم المالي </a:t>
              </a:r>
            </a:p>
          </p:txBody>
        </p:sp>
      </p:grpSp>
    </p:spTree>
    <p:extLst>
      <p:ext uri="{BB962C8B-B14F-4D97-AF65-F5344CB8AC3E}">
        <p14:creationId xmlns:p14="http://schemas.microsoft.com/office/powerpoint/2010/main" val="92386541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E69E5-F59B-21EB-ED65-2F86253DD6E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8EC87AF-AA72-A77D-FB98-F4226D60AEED}"/>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27D29C4-1BEC-490D-461F-7778EBC5B086}"/>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0494AF3-268A-032D-7EAC-9AC851059223}"/>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F825D47-31BC-C014-B825-9BAAB121BB7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3CCEC88-CC00-69ED-327B-84890A96B3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FEEC0CE5-CD0E-60AD-B602-37424E8CD224}"/>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sp>
        <p:nvSpPr>
          <p:cNvPr id="6" name="TextBox 5">
            <a:extLst>
              <a:ext uri="{FF2B5EF4-FFF2-40B4-BE49-F238E27FC236}">
                <a16:creationId xmlns:a16="http://schemas.microsoft.com/office/drawing/2014/main" id="{B70E2A18-243D-F6B7-7435-ED2764C81C6D}"/>
              </a:ext>
            </a:extLst>
          </p:cNvPr>
          <p:cNvSpPr txBox="1"/>
          <p:nvPr/>
        </p:nvSpPr>
        <p:spPr>
          <a:xfrm>
            <a:off x="321617" y="933244"/>
            <a:ext cx="11593005" cy="5723939"/>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بيئية    </a:t>
            </a:r>
            <a:r>
              <a:rPr lang="en-US" b="1" dirty="0">
                <a:solidFill>
                  <a:schemeClr val="accent2"/>
                </a:solidFill>
                <a:latin typeface="Alexandria" pitchFamily="2" charset="-78"/>
                <a:cs typeface="Alexandria" pitchFamily="2" charset="-78"/>
              </a:rPr>
              <a:t>Environmental  Campaigns</a:t>
            </a:r>
          </a:p>
          <a:p>
            <a:pPr algn="r" rtl="1">
              <a:lnSpc>
                <a:spcPct val="200000"/>
              </a:lnSpc>
            </a:pPr>
            <a:r>
              <a:rPr lang="ar-EG" dirty="0">
                <a:latin typeface="Alexandria" pitchFamily="2" charset="-78"/>
                <a:cs typeface="Alexandria" pitchFamily="2" charset="-78"/>
              </a:rPr>
              <a:t>تشمل التشجير، إعادة التدوير، تقليل استهلاك البلاستيك، التوعية بتغير المناخ.</a:t>
            </a: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حماية البيئة والحد من التلوث.</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a:t>
            </a:r>
            <a:r>
              <a:rPr lang="en-US" b="1" dirty="0">
                <a:solidFill>
                  <a:srgbClr val="0070C0"/>
                </a:solidFill>
                <a:latin typeface="Alexandria" pitchFamily="2" charset="-78"/>
                <a:cs typeface="Alexandria" pitchFamily="2" charset="-78"/>
              </a:rPr>
              <a:t>Go Green" </a:t>
            </a:r>
            <a:r>
              <a:rPr lang="ar-EG" b="1" dirty="0">
                <a:solidFill>
                  <a:srgbClr val="0070C0"/>
                </a:solidFill>
                <a:latin typeface="Alexandria" pitchFamily="2" charset="-78"/>
                <a:cs typeface="Alexandria" pitchFamily="2" charset="-78"/>
              </a:rPr>
              <a:t> التي أطلقتها شركة نستله لتقليل النفايات البلاستيكية.</a:t>
            </a:r>
          </a:p>
          <a:p>
            <a:pPr algn="r" rtl="1">
              <a:lnSpc>
                <a:spcPct val="200000"/>
              </a:lnSpc>
            </a:pPr>
            <a:r>
              <a:rPr lang="ar-EG" dirty="0">
                <a:latin typeface="Alexandria" pitchFamily="2" charset="-78"/>
                <a:cs typeface="Alexandria" pitchFamily="2" charset="-78"/>
              </a:rPr>
              <a:t>تندرج هذه الحملة ضمن الحملات البيئية  ضمن جهودها لتحقيق الاستدامة البيئية لأنها تهدف إلى تقليل النفايات البلاستيكية والتشجيع على إعادة التدوير، وهي موجهة لتحسين أثر الشركة البيئي وتعزيز سلوك بيئي مسؤول لدى الجمهور.</a:t>
            </a:r>
          </a:p>
          <a:p>
            <a:pPr marL="0" marR="0" lvl="0" indent="0" algn="r" defTabSz="914400" rtl="1" eaLnBrk="1" fontAlgn="auto" latinLnBrk="0" hangingPunct="1">
              <a:lnSpc>
                <a:spcPct val="200000"/>
              </a:lnSpc>
              <a:spcBef>
                <a:spcPts val="0"/>
              </a:spcBef>
              <a:spcAft>
                <a:spcPts val="0"/>
              </a:spcAft>
              <a:buClrTx/>
              <a:buSzTx/>
              <a:buFontTx/>
              <a:buNone/>
              <a:tabLst/>
              <a:defRPr/>
            </a:pPr>
            <a:r>
              <a:rPr kumimoji="0" lang="ar-EG" sz="18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a:t>
            </a:r>
            <a:r>
              <a:rPr kumimoji="0" lang="ar-EG" sz="1800" b="1" i="0" u="none" strike="noStrike" kern="1200" cap="none" spc="0" normalizeH="0" baseline="0" noProof="0" dirty="0">
                <a:ln>
                  <a:noFill/>
                </a:ln>
                <a:solidFill>
                  <a:srgbClr val="C00000"/>
                </a:solidFill>
                <a:effectLst/>
                <a:uLnTx/>
                <a:uFillTx/>
                <a:latin typeface="Alexandria" pitchFamily="2" charset="-78"/>
                <a:ea typeface="+mn-ea"/>
                <a:cs typeface="Alexandria" pitchFamily="2" charset="-78"/>
              </a:rPr>
              <a:t>هدفت الحملة  إلى:</a:t>
            </a:r>
            <a:endParaRPr lang="ar-EG" dirty="0">
              <a:latin typeface="Alexandria" pitchFamily="2" charset="-78"/>
              <a:cs typeface="Alexandria" pitchFamily="2" charset="-78"/>
            </a:endParaRPr>
          </a:p>
          <a:p>
            <a:pPr algn="r" rtl="1">
              <a:lnSpc>
                <a:spcPct val="150000"/>
              </a:lnSpc>
            </a:pPr>
            <a:r>
              <a:rPr lang="ar-EG" dirty="0">
                <a:latin typeface="Alexandria" pitchFamily="2" charset="-78"/>
                <a:cs typeface="Alexandria" pitchFamily="2" charset="-78"/>
              </a:rPr>
              <a:t>خفض استخدام البلاستيك أحادي الاستخدام بنسبة كبيرة بحلول عام 2025. / إعادة تصميم عبوات منتجاتها لتصبح قابلة لإعادة التدوير أو إعادة الاستخدام بالكامل. / تعاونت مع منظمات بيئية محلية لإقامة ورش عمل توعوية ومبادرات جمع وفرز النفايات البلاستيكية.</a:t>
            </a:r>
          </a:p>
        </p:txBody>
      </p:sp>
      <p:grpSp>
        <p:nvGrpSpPr>
          <p:cNvPr id="10" name="Group 9">
            <a:extLst>
              <a:ext uri="{FF2B5EF4-FFF2-40B4-BE49-F238E27FC236}">
                <a16:creationId xmlns:a16="http://schemas.microsoft.com/office/drawing/2014/main" id="{C8597452-739A-FD62-661C-31C8FEE4BB14}"/>
              </a:ext>
            </a:extLst>
          </p:cNvPr>
          <p:cNvGrpSpPr/>
          <p:nvPr/>
        </p:nvGrpSpPr>
        <p:grpSpPr>
          <a:xfrm>
            <a:off x="-182756" y="969598"/>
            <a:ext cx="2808934" cy="2248195"/>
            <a:chOff x="606499" y="2304902"/>
            <a:chExt cx="2808934" cy="2248195"/>
          </a:xfrm>
        </p:grpSpPr>
        <p:grpSp>
          <p:nvGrpSpPr>
            <p:cNvPr id="14" name="Group 13">
              <a:extLst>
                <a:ext uri="{FF2B5EF4-FFF2-40B4-BE49-F238E27FC236}">
                  <a16:creationId xmlns:a16="http://schemas.microsoft.com/office/drawing/2014/main" id="{8239D4ED-65B4-8122-F0B3-2837F12CA1FE}"/>
                </a:ext>
              </a:extLst>
            </p:cNvPr>
            <p:cNvGrpSpPr/>
            <p:nvPr/>
          </p:nvGrpSpPr>
          <p:grpSpPr>
            <a:xfrm>
              <a:off x="606499" y="2304902"/>
              <a:ext cx="2808934" cy="2248195"/>
              <a:chOff x="1277256" y="1233055"/>
              <a:chExt cx="4306127" cy="4064659"/>
            </a:xfrm>
          </p:grpSpPr>
          <p:sp>
            <p:nvSpPr>
              <p:cNvPr id="16" name="Rectangle 3">
                <a:extLst>
                  <a:ext uri="{FF2B5EF4-FFF2-40B4-BE49-F238E27FC236}">
                    <a16:creationId xmlns:a16="http://schemas.microsoft.com/office/drawing/2014/main" id="{FFBC6127-AEE4-09E9-60E7-1A86207CE769}"/>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3">
                <a:extLst>
                  <a:ext uri="{FF2B5EF4-FFF2-40B4-BE49-F238E27FC236}">
                    <a16:creationId xmlns:a16="http://schemas.microsoft.com/office/drawing/2014/main" id="{5A3AD665-3809-22DC-658B-71A3A1A09448}"/>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EDEF4F"/>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TextBox 14">
              <a:extLst>
                <a:ext uri="{FF2B5EF4-FFF2-40B4-BE49-F238E27FC236}">
                  <a16:creationId xmlns:a16="http://schemas.microsoft.com/office/drawing/2014/main" id="{CCCA394E-B0EE-59DA-82C0-74DB3A89AC60}"/>
                </a:ext>
              </a:extLst>
            </p:cNvPr>
            <p:cNvSpPr txBox="1"/>
            <p:nvPr/>
          </p:nvSpPr>
          <p:spPr>
            <a:xfrm>
              <a:off x="1552606" y="2767398"/>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بيئية</a:t>
              </a:r>
            </a:p>
          </p:txBody>
        </p:sp>
      </p:grpSp>
    </p:spTree>
    <p:extLst>
      <p:ext uri="{BB962C8B-B14F-4D97-AF65-F5344CB8AC3E}">
        <p14:creationId xmlns:p14="http://schemas.microsoft.com/office/powerpoint/2010/main" val="263908028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25BE3-8E6F-174F-F6FA-3DBD5DFD830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4D507A4-327C-240E-091B-C95DBB0BCDE4}"/>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D691538E-96C4-F9AE-2ECB-7D444000177D}"/>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708D15A-9568-C140-0465-3A421268A47E}"/>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25ED4E1D-E93C-786B-4ED0-586DCC1D3B0D}"/>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AFACD5D-254D-2421-5C3E-3416827458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953CDD71-5624-0D43-E943-82F2DCDB05CF}"/>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sp>
        <p:nvSpPr>
          <p:cNvPr id="7" name="TextBox 6">
            <a:extLst>
              <a:ext uri="{FF2B5EF4-FFF2-40B4-BE49-F238E27FC236}">
                <a16:creationId xmlns:a16="http://schemas.microsoft.com/office/drawing/2014/main" id="{66A2FE01-9545-1571-1696-E96018A69DDA}"/>
              </a:ext>
            </a:extLst>
          </p:cNvPr>
          <p:cNvSpPr txBox="1"/>
          <p:nvPr/>
        </p:nvSpPr>
        <p:spPr>
          <a:xfrm>
            <a:off x="426381" y="842167"/>
            <a:ext cx="11339238" cy="6000938"/>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التطوع </a:t>
            </a:r>
            <a:r>
              <a:rPr lang="en-US" b="1" dirty="0">
                <a:solidFill>
                  <a:schemeClr val="accent2"/>
                </a:solidFill>
                <a:latin typeface="Alexandria" pitchFamily="2" charset="-78"/>
                <a:cs typeface="Alexandria" pitchFamily="2" charset="-78"/>
              </a:rPr>
              <a:t>Volunteering  Campaigns</a:t>
            </a:r>
          </a:p>
          <a:p>
            <a:pPr algn="r" rtl="1">
              <a:lnSpc>
                <a:spcPct val="200000"/>
              </a:lnSpc>
            </a:pPr>
            <a:r>
              <a:rPr lang="ar-EG" dirty="0">
                <a:latin typeface="Alexandria" pitchFamily="2" charset="-78"/>
                <a:cs typeface="Alexandria" pitchFamily="2" charset="-78"/>
              </a:rPr>
              <a:t>تقوم الشركات بتشجيع موظفيها على التطوع في الأنشطة المجتمعية، كالتدريس،</a:t>
            </a:r>
          </a:p>
          <a:p>
            <a:pPr algn="r" rtl="1">
              <a:lnSpc>
                <a:spcPct val="200000"/>
              </a:lnSpc>
            </a:pPr>
            <a:r>
              <a:rPr lang="ar-EG" dirty="0">
                <a:latin typeface="Alexandria" pitchFamily="2" charset="-78"/>
                <a:cs typeface="Alexandria" pitchFamily="2" charset="-78"/>
              </a:rPr>
              <a:t> أو ترميم المدارس.</a:t>
            </a: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إشراك موظفي الشركة أو عملائها في خدمة المجتمع.</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"كن عونًا" – هيئة الهلال الأحمر السعودي</a:t>
            </a:r>
          </a:p>
          <a:p>
            <a:pPr algn="r" rtl="1">
              <a:lnSpc>
                <a:spcPct val="200000"/>
              </a:lnSpc>
            </a:pPr>
            <a:r>
              <a:rPr lang="ar-EG" dirty="0">
                <a:latin typeface="Alexandria" pitchFamily="2" charset="-78"/>
                <a:cs typeface="Alexandria" pitchFamily="2" charset="-78"/>
              </a:rPr>
              <a:t>تركز على تعزيز ثقافة التطوع في المجتمع السعودي، من خلال إشراك المواطنين والمقيمين في أنشطة إنسانية وصحية وخدمية، ما يصنفها بوضوح ضمن حملات التطوع.</a:t>
            </a:r>
          </a:p>
          <a:p>
            <a:pPr algn="r" rtl="1">
              <a:lnSpc>
                <a:spcPct val="150000"/>
              </a:lnSpc>
            </a:pPr>
            <a:r>
              <a:rPr lang="ar-EG" dirty="0">
                <a:latin typeface="Alexandria" pitchFamily="2" charset="-78"/>
                <a:cs typeface="Alexandria" pitchFamily="2" charset="-78"/>
              </a:rPr>
              <a:t>▪️ </a:t>
            </a:r>
            <a:r>
              <a:rPr lang="ar-EG" b="1" dirty="0">
                <a:solidFill>
                  <a:srgbClr val="C00000"/>
                </a:solidFill>
                <a:latin typeface="Alexandria" pitchFamily="2" charset="-78"/>
                <a:cs typeface="Alexandria" pitchFamily="2" charset="-78"/>
              </a:rPr>
              <a:t>هدفت الحملة  إلى:</a:t>
            </a:r>
          </a:p>
          <a:p>
            <a:pPr algn="r" rtl="1">
              <a:lnSpc>
                <a:spcPct val="150000"/>
              </a:lnSpc>
            </a:pPr>
            <a:r>
              <a:rPr lang="ar-EG" dirty="0">
                <a:latin typeface="Alexandria" pitchFamily="2" charset="-78"/>
                <a:cs typeface="Alexandria" pitchFamily="2" charset="-78"/>
              </a:rPr>
              <a:t>  أُطلقت الحملة لتشجيع التسجيل في منصة الهلال الأحمر للعمل التطوعي، وشاركت فيها فئات عمرية متعددة من خلال أنشطة ميدانية وتدريبات مسبقة، ودعمت القطاعات الصحية والتعليمية. اعتمدت على وسائل التواصل ومقاطع توعوية لتعزيز المشاركة المجتمعية.</a:t>
            </a:r>
          </a:p>
          <a:p>
            <a:pPr algn="r" rtl="1">
              <a:lnSpc>
                <a:spcPct val="150000"/>
              </a:lnSpc>
            </a:pPr>
            <a:endParaRPr lang="ar-EG" dirty="0">
              <a:latin typeface="Alexandria" pitchFamily="2" charset="-78"/>
              <a:cs typeface="Alexandria" pitchFamily="2" charset="-78"/>
            </a:endParaRPr>
          </a:p>
        </p:txBody>
      </p:sp>
      <p:grpSp>
        <p:nvGrpSpPr>
          <p:cNvPr id="19" name="Group 18">
            <a:extLst>
              <a:ext uri="{FF2B5EF4-FFF2-40B4-BE49-F238E27FC236}">
                <a16:creationId xmlns:a16="http://schemas.microsoft.com/office/drawing/2014/main" id="{7BAD5A06-3271-4BB6-BAFF-8340E73EF7BE}"/>
              </a:ext>
            </a:extLst>
          </p:cNvPr>
          <p:cNvGrpSpPr/>
          <p:nvPr/>
        </p:nvGrpSpPr>
        <p:grpSpPr>
          <a:xfrm>
            <a:off x="291402" y="1217667"/>
            <a:ext cx="2808934" cy="2248195"/>
            <a:chOff x="8258474" y="4421877"/>
            <a:chExt cx="2808934" cy="2248195"/>
          </a:xfrm>
        </p:grpSpPr>
        <p:grpSp>
          <p:nvGrpSpPr>
            <p:cNvPr id="20" name="Group 19">
              <a:extLst>
                <a:ext uri="{FF2B5EF4-FFF2-40B4-BE49-F238E27FC236}">
                  <a16:creationId xmlns:a16="http://schemas.microsoft.com/office/drawing/2014/main" id="{A6784EF6-7DA4-1FC9-13C4-A566C6D42E23}"/>
                </a:ext>
              </a:extLst>
            </p:cNvPr>
            <p:cNvGrpSpPr/>
            <p:nvPr/>
          </p:nvGrpSpPr>
          <p:grpSpPr>
            <a:xfrm>
              <a:off x="8258474" y="4421877"/>
              <a:ext cx="2808934" cy="2248195"/>
              <a:chOff x="1277256" y="1233055"/>
              <a:chExt cx="4306127" cy="4064659"/>
            </a:xfrm>
          </p:grpSpPr>
          <p:sp>
            <p:nvSpPr>
              <p:cNvPr id="22" name="Rectangle 3">
                <a:extLst>
                  <a:ext uri="{FF2B5EF4-FFF2-40B4-BE49-F238E27FC236}">
                    <a16:creationId xmlns:a16="http://schemas.microsoft.com/office/drawing/2014/main" id="{4902E589-7F3D-B598-5CAB-8FDC8CAF48F9}"/>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1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3">
                <a:extLst>
                  <a:ext uri="{FF2B5EF4-FFF2-40B4-BE49-F238E27FC236}">
                    <a16:creationId xmlns:a16="http://schemas.microsoft.com/office/drawing/2014/main" id="{B218CD78-477B-17AF-BD59-7FE405A73511}"/>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C9DAA"/>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 name="TextBox 20">
              <a:extLst>
                <a:ext uri="{FF2B5EF4-FFF2-40B4-BE49-F238E27FC236}">
                  <a16:creationId xmlns:a16="http://schemas.microsoft.com/office/drawing/2014/main" id="{4EEE29D4-362B-1871-6E8E-1699528A0B03}"/>
                </a:ext>
              </a:extLst>
            </p:cNvPr>
            <p:cNvSpPr txBox="1"/>
            <p:nvPr/>
          </p:nvSpPr>
          <p:spPr>
            <a:xfrm>
              <a:off x="9106038" y="4858131"/>
              <a:ext cx="1356360" cy="830997"/>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التطوع</a:t>
              </a:r>
            </a:p>
          </p:txBody>
        </p:sp>
      </p:grpSp>
    </p:spTree>
    <p:extLst>
      <p:ext uri="{BB962C8B-B14F-4D97-AF65-F5344CB8AC3E}">
        <p14:creationId xmlns:p14="http://schemas.microsoft.com/office/powerpoint/2010/main" val="144718069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5EEA4-9B4E-8376-B203-EB5B1A51E6C0}"/>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2A0E22D-4FAF-5998-F739-A569CEF81BF1}"/>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4D5B985-FF85-DFDD-CA25-2ABADDB85D90}"/>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3B30A68-8B5F-7207-39A9-9B36D41F715B}"/>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744268E-6885-3051-0919-D8F35D256B4C}"/>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C598910-DFB5-411A-D62E-9D7EEF714B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BBF023BA-21FC-BEBB-7187-AACD1A2BC8C6}"/>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sp>
        <p:nvSpPr>
          <p:cNvPr id="6" name="TextBox 5">
            <a:extLst>
              <a:ext uri="{FF2B5EF4-FFF2-40B4-BE49-F238E27FC236}">
                <a16:creationId xmlns:a16="http://schemas.microsoft.com/office/drawing/2014/main" id="{09328A69-45EC-935B-E3D5-EB00DBFBFE01}"/>
              </a:ext>
            </a:extLst>
          </p:cNvPr>
          <p:cNvSpPr txBox="1"/>
          <p:nvPr/>
        </p:nvSpPr>
        <p:spPr>
          <a:xfrm>
            <a:off x="291402" y="1109165"/>
            <a:ext cx="11339238" cy="5550815"/>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التعليم والتدريب    </a:t>
            </a:r>
            <a:r>
              <a:rPr lang="en-US" b="1" dirty="0">
                <a:solidFill>
                  <a:schemeClr val="accent2"/>
                </a:solidFill>
                <a:latin typeface="Alexandria" pitchFamily="2" charset="-78"/>
                <a:cs typeface="Alexandria" pitchFamily="2" charset="-78"/>
              </a:rPr>
              <a:t>Educational CSR  Campaigns</a:t>
            </a:r>
          </a:p>
          <a:p>
            <a:pPr algn="r" rtl="1">
              <a:lnSpc>
                <a:spcPct val="200000"/>
              </a:lnSpc>
            </a:pPr>
            <a:r>
              <a:rPr lang="ar-EG" dirty="0">
                <a:latin typeface="Alexandria" pitchFamily="2" charset="-78"/>
                <a:cs typeface="Alexandria" pitchFamily="2" charset="-78"/>
              </a:rPr>
              <a:t>تشمل تقديم ورش تدريبية، محو أمية، أو تعليم مهني للفئات المهمّشة.</a:t>
            </a: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تطوير المهارات والمعارف لدى فئات محددة.</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"فودافون تعليم" لدعم التعليم الرقمي في مصر.</a:t>
            </a:r>
          </a:p>
          <a:p>
            <a:pPr algn="r" rtl="1">
              <a:lnSpc>
                <a:spcPct val="200000"/>
              </a:lnSpc>
            </a:pPr>
            <a:r>
              <a:rPr lang="ar-EG" dirty="0">
                <a:latin typeface="Alexandria" pitchFamily="2" charset="-78"/>
                <a:cs typeface="Alexandria" pitchFamily="2" charset="-78"/>
              </a:rPr>
              <a:t> تركز الحملة على تمكين الطلاب والمعلمين من الوصول إلى التعليم الرقمي وتطوير مهاراتهم باستخدام التكنولوجيا، ما يضعها بوضوح تحت تصنيف حملات التعليم والتدريب.</a:t>
            </a:r>
          </a:p>
          <a:p>
            <a:pPr algn="r" rtl="1">
              <a:lnSpc>
                <a:spcPct val="200000"/>
              </a:lnSpc>
            </a:pPr>
            <a:r>
              <a:rPr lang="ar-EG" dirty="0">
                <a:latin typeface="Alexandria" pitchFamily="2" charset="-78"/>
                <a:cs typeface="Alexandria" pitchFamily="2" charset="-78"/>
              </a:rPr>
              <a:t>▪️ </a:t>
            </a:r>
            <a:r>
              <a:rPr lang="ar-EG" b="1" dirty="0">
                <a:solidFill>
                  <a:srgbClr val="C00000"/>
                </a:solidFill>
                <a:latin typeface="Alexandria" pitchFamily="2" charset="-78"/>
                <a:cs typeface="Alexandria" pitchFamily="2" charset="-78"/>
              </a:rPr>
              <a:t>هدفت الحملة  إلى:</a:t>
            </a:r>
          </a:p>
          <a:p>
            <a:pPr algn="r" rtl="1">
              <a:lnSpc>
                <a:spcPct val="200000"/>
              </a:lnSpc>
            </a:pPr>
            <a:r>
              <a:rPr lang="ar-EG" dirty="0">
                <a:latin typeface="Alexandria" pitchFamily="2" charset="-78"/>
                <a:cs typeface="Alexandria" pitchFamily="2" charset="-78"/>
              </a:rPr>
              <a:t>توفير  فودافون منصات تعليمية رقمية مجانية للطلاب في مختلف المراحل الدراسية.  / دعمت تدريب المعلمين على استخدام أدوات التكنولوجيا الحديثة في الشرح.    / أطلقت باقات إنترنت تعليمية بأسعار مخفضة لضمان عدالة الوصول.   /  عملت بالشراكة مع وزارة التعليم ومبادرات مجتمعية لضمان فعالية التنفيذ.</a:t>
            </a:r>
          </a:p>
        </p:txBody>
      </p:sp>
      <p:grpSp>
        <p:nvGrpSpPr>
          <p:cNvPr id="4" name="Group 3">
            <a:extLst>
              <a:ext uri="{FF2B5EF4-FFF2-40B4-BE49-F238E27FC236}">
                <a16:creationId xmlns:a16="http://schemas.microsoft.com/office/drawing/2014/main" id="{E01B3B1C-21D3-9CEE-428A-E512D9E6F1CC}"/>
              </a:ext>
            </a:extLst>
          </p:cNvPr>
          <p:cNvGrpSpPr/>
          <p:nvPr/>
        </p:nvGrpSpPr>
        <p:grpSpPr>
          <a:xfrm>
            <a:off x="180431" y="1208915"/>
            <a:ext cx="2808934" cy="2248195"/>
            <a:chOff x="4412105" y="4390327"/>
            <a:chExt cx="2808934" cy="2248195"/>
          </a:xfrm>
        </p:grpSpPr>
        <p:grpSp>
          <p:nvGrpSpPr>
            <p:cNvPr id="8" name="Group 7">
              <a:extLst>
                <a:ext uri="{FF2B5EF4-FFF2-40B4-BE49-F238E27FC236}">
                  <a16:creationId xmlns:a16="http://schemas.microsoft.com/office/drawing/2014/main" id="{7EB953D3-077F-5D1C-5C5A-0CAC21F34DF2}"/>
                </a:ext>
              </a:extLst>
            </p:cNvPr>
            <p:cNvGrpSpPr/>
            <p:nvPr/>
          </p:nvGrpSpPr>
          <p:grpSpPr>
            <a:xfrm>
              <a:off x="4412105" y="4390327"/>
              <a:ext cx="2808934" cy="2248195"/>
              <a:chOff x="1277256" y="1233055"/>
              <a:chExt cx="4306127" cy="4064659"/>
            </a:xfrm>
          </p:grpSpPr>
          <p:sp>
            <p:nvSpPr>
              <p:cNvPr id="11" name="Rectangle 3">
                <a:extLst>
                  <a:ext uri="{FF2B5EF4-FFF2-40B4-BE49-F238E27FC236}">
                    <a16:creationId xmlns:a16="http://schemas.microsoft.com/office/drawing/2014/main" id="{7D9DDE17-0E00-8C88-8176-1F126E1A3866}"/>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3">
                <a:extLst>
                  <a:ext uri="{FF2B5EF4-FFF2-40B4-BE49-F238E27FC236}">
                    <a16:creationId xmlns:a16="http://schemas.microsoft.com/office/drawing/2014/main" id="{55BAAB52-111F-36CC-97DC-7C6A29451FC8}"/>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FB3874"/>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9" name="TextBox 8">
              <a:extLst>
                <a:ext uri="{FF2B5EF4-FFF2-40B4-BE49-F238E27FC236}">
                  <a16:creationId xmlns:a16="http://schemas.microsoft.com/office/drawing/2014/main" id="{B7B46EE7-FC51-46CC-A1AA-BB3E37DE3B4A}"/>
                </a:ext>
              </a:extLst>
            </p:cNvPr>
            <p:cNvSpPr txBox="1"/>
            <p:nvPr/>
          </p:nvSpPr>
          <p:spPr>
            <a:xfrm>
              <a:off x="5239201" y="4591946"/>
              <a:ext cx="1461584"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التعليم والتدريب</a:t>
              </a:r>
            </a:p>
          </p:txBody>
        </p:sp>
      </p:grpSp>
    </p:spTree>
    <p:extLst>
      <p:ext uri="{BB962C8B-B14F-4D97-AF65-F5344CB8AC3E}">
        <p14:creationId xmlns:p14="http://schemas.microsoft.com/office/powerpoint/2010/main" val="230845768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B0A71B-1CB9-B512-4F3A-5C65009174F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7F4B353-EA26-796C-C2E4-4C3CD2095457}"/>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6AC31DD3-E107-5512-63FA-5961D0061CF7}"/>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031574D-1B92-EEB3-71E6-E4A64B6731A2}"/>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1A4B57C1-85CE-67AF-F32F-27ABC108F13E}"/>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65E0835-2DC4-8F06-1583-247FE8101AE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BFBCFBA2-1C6E-A2E5-D3B8-B96ADB23A3BD}"/>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أنواع حملات المسؤولية الاجتماعية</a:t>
            </a:r>
          </a:p>
        </p:txBody>
      </p:sp>
      <p:sp>
        <p:nvSpPr>
          <p:cNvPr id="7" name="TextBox 6">
            <a:extLst>
              <a:ext uri="{FF2B5EF4-FFF2-40B4-BE49-F238E27FC236}">
                <a16:creationId xmlns:a16="http://schemas.microsoft.com/office/drawing/2014/main" id="{FBF4EA7A-2A66-5B6E-FC68-DF0CA8E2CB0E}"/>
              </a:ext>
            </a:extLst>
          </p:cNvPr>
          <p:cNvSpPr txBox="1"/>
          <p:nvPr/>
        </p:nvSpPr>
        <p:spPr>
          <a:xfrm>
            <a:off x="291402" y="1130991"/>
            <a:ext cx="11339238" cy="4996817"/>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حملات الدعم النفسي والصحي </a:t>
            </a:r>
            <a:r>
              <a:rPr lang="en-US" b="1" dirty="0">
                <a:solidFill>
                  <a:schemeClr val="accent2"/>
                </a:solidFill>
                <a:latin typeface="Alexandria" pitchFamily="2" charset="-78"/>
                <a:cs typeface="Alexandria" pitchFamily="2" charset="-78"/>
              </a:rPr>
              <a:t>Health &amp; Well-being  Campaigns</a:t>
            </a:r>
          </a:p>
          <a:p>
            <a:pPr algn="r" rtl="1">
              <a:lnSpc>
                <a:spcPct val="200000"/>
              </a:lnSpc>
            </a:pPr>
            <a:r>
              <a:rPr lang="ar-EG" dirty="0">
                <a:latin typeface="Alexandria" pitchFamily="2" charset="-78"/>
                <a:cs typeface="Alexandria" pitchFamily="2" charset="-78"/>
              </a:rPr>
              <a:t>تشمل الندوات الصحية، دعم ذوي الإعاقة، الفحوصات المجانية، أو علاج الإدمان.</a:t>
            </a:r>
          </a:p>
          <a:p>
            <a:pPr algn="r" rtl="1">
              <a:lnSpc>
                <a:spcPct val="200000"/>
              </a:lnSpc>
            </a:pPr>
            <a:r>
              <a:rPr lang="ar-EG" b="1" dirty="0">
                <a:solidFill>
                  <a:srgbClr val="00B050"/>
                </a:solidFill>
                <a:latin typeface="Alexandria" pitchFamily="2" charset="-78"/>
                <a:cs typeface="Alexandria" pitchFamily="2" charset="-78"/>
              </a:rPr>
              <a:t>الهدف: </a:t>
            </a:r>
            <a:r>
              <a:rPr lang="ar-EG" dirty="0">
                <a:latin typeface="Alexandria" pitchFamily="2" charset="-78"/>
                <a:cs typeface="Alexandria" pitchFamily="2" charset="-78"/>
              </a:rPr>
              <a:t>تعزيز الصحة النفسية والجسدية في المجتمع.</a:t>
            </a:r>
          </a:p>
          <a:p>
            <a:pPr algn="r" rtl="1">
              <a:lnSpc>
                <a:spcPct val="200000"/>
              </a:lnSpc>
            </a:pPr>
            <a:r>
              <a:rPr lang="ar-EG" b="1" dirty="0">
                <a:solidFill>
                  <a:srgbClr val="00B050"/>
                </a:solidFill>
                <a:latin typeface="Alexandria" pitchFamily="2" charset="-78"/>
                <a:cs typeface="Alexandria" pitchFamily="2" charset="-78"/>
              </a:rPr>
              <a:t>مثال: </a:t>
            </a:r>
            <a:r>
              <a:rPr lang="ar-EG" b="1" dirty="0">
                <a:solidFill>
                  <a:srgbClr val="0070C0"/>
                </a:solidFill>
                <a:latin typeface="Alexandria" pitchFamily="2" charset="-78"/>
                <a:cs typeface="Alexandria" pitchFamily="2" charset="-78"/>
              </a:rPr>
              <a:t>حملة "ابتسم مع أرامكو"</a:t>
            </a:r>
          </a:p>
          <a:p>
            <a:pPr algn="r" rtl="1">
              <a:lnSpc>
                <a:spcPct val="200000"/>
              </a:lnSpc>
            </a:pPr>
            <a:r>
              <a:rPr lang="ar-EG" dirty="0">
                <a:latin typeface="Alexandria" pitchFamily="2" charset="-78"/>
                <a:cs typeface="Alexandria" pitchFamily="2" charset="-78"/>
              </a:rPr>
              <a:t>هذه الحملة ركزت على تعزيز الصحة النفسية والرفاهية في بيئة العمل، من خلال تقديم استشارات، ورش دعم نفسي، وتحسين مناخ العمل، مما يجعلها تنتمي بوضوح إلى فئة الدعم النفسي.</a:t>
            </a:r>
          </a:p>
          <a:p>
            <a:pPr algn="r" rtl="1">
              <a:lnSpc>
                <a:spcPct val="200000"/>
              </a:lnSpc>
            </a:pPr>
            <a:r>
              <a:rPr lang="ar-EG" dirty="0">
                <a:latin typeface="Alexandria" pitchFamily="2" charset="-78"/>
                <a:cs typeface="Alexandria" pitchFamily="2" charset="-78"/>
              </a:rPr>
              <a:t>▪️ </a:t>
            </a:r>
            <a:r>
              <a:rPr lang="ar-EG" b="1" dirty="0">
                <a:solidFill>
                  <a:srgbClr val="C00000"/>
                </a:solidFill>
                <a:latin typeface="Alexandria" pitchFamily="2" charset="-78"/>
                <a:cs typeface="Alexandria" pitchFamily="2" charset="-78"/>
              </a:rPr>
              <a:t>هدفت الحملة  إلى:</a:t>
            </a:r>
          </a:p>
          <a:p>
            <a:pPr algn="r" rtl="1">
              <a:lnSpc>
                <a:spcPct val="200000"/>
              </a:lnSpc>
            </a:pPr>
            <a:r>
              <a:rPr lang="ar-EG" dirty="0">
                <a:latin typeface="Alexandria" pitchFamily="2" charset="-78"/>
                <a:cs typeface="Alexandria" pitchFamily="2" charset="-78"/>
              </a:rPr>
              <a:t> تقليل الضغط النفسي والقلق بين الموظفين.  / تضمنت أنشطة جماعية وجلسات توعوية نفسية.   /  دعمت ثقافة العمل الإيجابية، مما عزز الرضا الوظيفي.</a:t>
            </a:r>
          </a:p>
        </p:txBody>
      </p:sp>
      <p:grpSp>
        <p:nvGrpSpPr>
          <p:cNvPr id="13" name="Group 12">
            <a:extLst>
              <a:ext uri="{FF2B5EF4-FFF2-40B4-BE49-F238E27FC236}">
                <a16:creationId xmlns:a16="http://schemas.microsoft.com/office/drawing/2014/main" id="{DB4BF272-6F6B-9ECF-53C8-CD00B7BC1238}"/>
              </a:ext>
            </a:extLst>
          </p:cNvPr>
          <p:cNvGrpSpPr/>
          <p:nvPr/>
        </p:nvGrpSpPr>
        <p:grpSpPr>
          <a:xfrm>
            <a:off x="291402" y="1244872"/>
            <a:ext cx="2808934" cy="2248195"/>
            <a:chOff x="764234" y="4369175"/>
            <a:chExt cx="2808934" cy="2248195"/>
          </a:xfrm>
        </p:grpSpPr>
        <p:grpSp>
          <p:nvGrpSpPr>
            <p:cNvPr id="26" name="Group 25">
              <a:extLst>
                <a:ext uri="{FF2B5EF4-FFF2-40B4-BE49-F238E27FC236}">
                  <a16:creationId xmlns:a16="http://schemas.microsoft.com/office/drawing/2014/main" id="{D6062862-C273-0D54-2820-FD3B2663E387}"/>
                </a:ext>
              </a:extLst>
            </p:cNvPr>
            <p:cNvGrpSpPr/>
            <p:nvPr/>
          </p:nvGrpSpPr>
          <p:grpSpPr>
            <a:xfrm>
              <a:off x="764234" y="4369175"/>
              <a:ext cx="2808934" cy="2248195"/>
              <a:chOff x="1277256" y="1233055"/>
              <a:chExt cx="4306127" cy="4064659"/>
            </a:xfrm>
          </p:grpSpPr>
          <p:sp>
            <p:nvSpPr>
              <p:cNvPr id="28" name="Rectangle 3">
                <a:extLst>
                  <a:ext uri="{FF2B5EF4-FFF2-40B4-BE49-F238E27FC236}">
                    <a16:creationId xmlns:a16="http://schemas.microsoft.com/office/drawing/2014/main" id="{B770392D-A35B-65F6-F0F2-0539A81D1DE2}"/>
                  </a:ext>
                </a:extLst>
              </p:cNvPr>
              <p:cNvSpPr/>
              <p:nvPr/>
            </p:nvSpPr>
            <p:spPr>
              <a:xfrm flipH="1">
                <a:off x="1277256" y="1233055"/>
                <a:ext cx="3779653" cy="4064659"/>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779652"/>
                  <a:gd name="connsiteY0" fmla="*/ 0 h 3382287"/>
                  <a:gd name="connsiteX1" fmla="*/ 3020291 w 3779652"/>
                  <a:gd name="connsiteY1" fmla="*/ 0 h 3382287"/>
                  <a:gd name="connsiteX2" fmla="*/ 3779652 w 3779652"/>
                  <a:gd name="connsiteY2" fmla="*/ 3382287 h 3382287"/>
                  <a:gd name="connsiteX3" fmla="*/ 387928 w 3779652"/>
                  <a:gd name="connsiteY3" fmla="*/ 3380510 h 3382287"/>
                  <a:gd name="connsiteX4" fmla="*/ 0 w 3779652"/>
                  <a:gd name="connsiteY4" fmla="*/ 0 h 3382287"/>
                  <a:gd name="connsiteX0" fmla="*/ 0 w 3779652"/>
                  <a:gd name="connsiteY0" fmla="*/ 0 h 3382287"/>
                  <a:gd name="connsiteX1" fmla="*/ 3020291 w 3779652"/>
                  <a:gd name="connsiteY1" fmla="*/ 0 h 3382287"/>
                  <a:gd name="connsiteX2" fmla="*/ 3779652 w 3779652"/>
                  <a:gd name="connsiteY2" fmla="*/ 3382287 h 3382287"/>
                  <a:gd name="connsiteX3" fmla="*/ 634671 w 3779652"/>
                  <a:gd name="connsiteY3" fmla="*/ 3332199 h 3382287"/>
                  <a:gd name="connsiteX4" fmla="*/ 0 w 3779652"/>
                  <a:gd name="connsiteY4" fmla="*/ 0 h 3382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9652" h="3382287">
                    <a:moveTo>
                      <a:pt x="0" y="0"/>
                    </a:moveTo>
                    <a:lnTo>
                      <a:pt x="3020291" y="0"/>
                    </a:lnTo>
                    <a:cubicBezTo>
                      <a:pt x="2969492" y="1145309"/>
                      <a:pt x="3317833" y="2320105"/>
                      <a:pt x="3779652" y="3382287"/>
                    </a:cubicBezTo>
                    <a:lnTo>
                      <a:pt x="634671" y="3332199"/>
                    </a:lnTo>
                    <a:lnTo>
                      <a:pt x="0" y="0"/>
                    </a:lnTo>
                    <a:close/>
                  </a:path>
                </a:pathLst>
              </a:custGeom>
              <a:gradFill flip="none" rotWithShape="1">
                <a:gsLst>
                  <a:gs pos="28000">
                    <a:schemeClr val="tx1">
                      <a:alpha val="51000"/>
                    </a:schemeClr>
                  </a:gs>
                  <a:gs pos="90000">
                    <a:schemeClr val="tx1">
                      <a:alpha val="0"/>
                    </a:schemeClr>
                  </a:gs>
                </a:gsLst>
                <a:lin ang="5400000" scaled="1"/>
                <a:tileRect/>
              </a:gradFill>
              <a:ln>
                <a:noFill/>
              </a:ln>
              <a:effectLst>
                <a:softEdge rad="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3">
                <a:extLst>
                  <a:ext uri="{FF2B5EF4-FFF2-40B4-BE49-F238E27FC236}">
                    <a16:creationId xmlns:a16="http://schemas.microsoft.com/office/drawing/2014/main" id="{BDC18849-C838-C57C-A8F0-16C45A6DEA60}"/>
                  </a:ext>
                </a:extLst>
              </p:cNvPr>
              <p:cNvSpPr/>
              <p:nvPr/>
            </p:nvSpPr>
            <p:spPr>
              <a:xfrm>
                <a:off x="2050465" y="1233055"/>
                <a:ext cx="3532918" cy="3131128"/>
              </a:xfrm>
              <a:custGeom>
                <a:avLst/>
                <a:gdLst>
                  <a:gd name="connsiteX0" fmla="*/ 0 w 3020291"/>
                  <a:gd name="connsiteY0" fmla="*/ 0 h 3394364"/>
                  <a:gd name="connsiteX1" fmla="*/ 3020291 w 3020291"/>
                  <a:gd name="connsiteY1" fmla="*/ 0 h 3394364"/>
                  <a:gd name="connsiteX2" fmla="*/ 3020291 w 3020291"/>
                  <a:gd name="connsiteY2" fmla="*/ 3394364 h 3394364"/>
                  <a:gd name="connsiteX3" fmla="*/ 0 w 3020291"/>
                  <a:gd name="connsiteY3" fmla="*/ 3394364 h 3394364"/>
                  <a:gd name="connsiteX4" fmla="*/ 0 w 3020291"/>
                  <a:gd name="connsiteY4" fmla="*/ 0 h 3394364"/>
                  <a:gd name="connsiteX0" fmla="*/ 0 w 3394364"/>
                  <a:gd name="connsiteY0" fmla="*/ 0 h 3408219"/>
                  <a:gd name="connsiteX1" fmla="*/ 3020291 w 3394364"/>
                  <a:gd name="connsiteY1" fmla="*/ 0 h 3408219"/>
                  <a:gd name="connsiteX2" fmla="*/ 3394364 w 3394364"/>
                  <a:gd name="connsiteY2" fmla="*/ 3408219 h 3408219"/>
                  <a:gd name="connsiteX3" fmla="*/ 0 w 3394364"/>
                  <a:gd name="connsiteY3" fmla="*/ 3394364 h 3408219"/>
                  <a:gd name="connsiteX4" fmla="*/ 0 w 3394364"/>
                  <a:gd name="connsiteY4" fmla="*/ 0 h 3408219"/>
                  <a:gd name="connsiteX0" fmla="*/ 0 w 3394364"/>
                  <a:gd name="connsiteY0" fmla="*/ 0 h 3408219"/>
                  <a:gd name="connsiteX1" fmla="*/ 3020291 w 3394364"/>
                  <a:gd name="connsiteY1" fmla="*/ 0 h 3408219"/>
                  <a:gd name="connsiteX2" fmla="*/ 3394364 w 3394364"/>
                  <a:gd name="connsiteY2" fmla="*/ 3408219 h 3408219"/>
                  <a:gd name="connsiteX3" fmla="*/ 387928 w 3394364"/>
                  <a:gd name="connsiteY3" fmla="*/ 3380510 h 3408219"/>
                  <a:gd name="connsiteX4" fmla="*/ 0 w 3394364"/>
                  <a:gd name="connsiteY4" fmla="*/ 0 h 3408219"/>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0 w 3532909"/>
                  <a:gd name="connsiteY0" fmla="*/ 0 h 3394365"/>
                  <a:gd name="connsiteX1" fmla="*/ 3020291 w 3532909"/>
                  <a:gd name="connsiteY1" fmla="*/ 0 h 3394365"/>
                  <a:gd name="connsiteX2" fmla="*/ 3532909 w 3532909"/>
                  <a:gd name="connsiteY2" fmla="*/ 3394365 h 3394365"/>
                  <a:gd name="connsiteX3" fmla="*/ 387928 w 3532909"/>
                  <a:gd name="connsiteY3" fmla="*/ 3380510 h 3394365"/>
                  <a:gd name="connsiteX4" fmla="*/ 0 w 3532909"/>
                  <a:gd name="connsiteY4" fmla="*/ 0 h 3394365"/>
                  <a:gd name="connsiteX0" fmla="*/ 9 w 3532918"/>
                  <a:gd name="connsiteY0" fmla="*/ 0 h 3394365"/>
                  <a:gd name="connsiteX1" fmla="*/ 3020300 w 3532918"/>
                  <a:gd name="connsiteY1" fmla="*/ 0 h 3394365"/>
                  <a:gd name="connsiteX2" fmla="*/ 3532918 w 3532918"/>
                  <a:gd name="connsiteY2" fmla="*/ 3394365 h 3394365"/>
                  <a:gd name="connsiteX3" fmla="*/ 387937 w 3532918"/>
                  <a:gd name="connsiteY3" fmla="*/ 3380510 h 3394365"/>
                  <a:gd name="connsiteX4" fmla="*/ 9 w 3532918"/>
                  <a:gd name="connsiteY4" fmla="*/ 0 h 3394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918" h="3394365">
                    <a:moveTo>
                      <a:pt x="9" y="0"/>
                    </a:moveTo>
                    <a:lnTo>
                      <a:pt x="3020300" y="0"/>
                    </a:lnTo>
                    <a:cubicBezTo>
                      <a:pt x="2969501" y="1145309"/>
                      <a:pt x="3071099" y="2332183"/>
                      <a:pt x="3532918" y="3394365"/>
                    </a:cubicBezTo>
                    <a:lnTo>
                      <a:pt x="387937" y="3380510"/>
                    </a:lnTo>
                    <a:cubicBezTo>
                      <a:pt x="142514" y="2300877"/>
                      <a:pt x="-1311" y="1063898"/>
                      <a:pt x="9" y="0"/>
                    </a:cubicBezTo>
                    <a:close/>
                  </a:path>
                </a:pathLst>
              </a:custGeom>
              <a:solidFill>
                <a:srgbClr val="BEEA63"/>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id="{1D1DB1F0-D2FA-3296-260B-1B1021276499}"/>
                </a:ext>
              </a:extLst>
            </p:cNvPr>
            <p:cNvSpPr txBox="1"/>
            <p:nvPr/>
          </p:nvSpPr>
          <p:spPr>
            <a:xfrm>
              <a:off x="1611798" y="4759348"/>
              <a:ext cx="1356360" cy="1200329"/>
            </a:xfrm>
            <a:prstGeom prst="rect">
              <a:avLst/>
            </a:prstGeom>
            <a:noFill/>
          </p:spPr>
          <p:txBody>
            <a:bodyPr wrap="square" rtlCol="1">
              <a:spAutoFit/>
            </a:bodyPr>
            <a:lstStyle/>
            <a:p>
              <a:pPr algn="ctr"/>
              <a:r>
                <a:rPr lang="ar-EG" sz="2400" b="1" dirty="0">
                  <a:solidFill>
                    <a:schemeClr val="accent5">
                      <a:lumMod val="50000"/>
                    </a:schemeClr>
                  </a:solidFill>
                  <a:latin typeface="Alexandria" pitchFamily="2" charset="-78"/>
                  <a:cs typeface="Alexandria" pitchFamily="2" charset="-78"/>
                </a:rPr>
                <a:t>حملات الدعم النفسي</a:t>
              </a:r>
            </a:p>
          </p:txBody>
        </p:sp>
      </p:grpSp>
    </p:spTree>
    <p:extLst>
      <p:ext uri="{BB962C8B-B14F-4D97-AF65-F5344CB8AC3E}">
        <p14:creationId xmlns:p14="http://schemas.microsoft.com/office/powerpoint/2010/main" val="1451844834"/>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187AD-CE4A-69B8-145D-FE56AB0F445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4FAF674-86F5-542A-DAF2-758227EBC382}"/>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F0C586E-664D-1E5B-D713-3D69C015BE08}"/>
              </a:ext>
            </a:extLst>
          </p:cNvPr>
          <p:cNvSpPr/>
          <p:nvPr/>
        </p:nvSpPr>
        <p:spPr>
          <a:xfrm>
            <a:off x="7883147" y="954665"/>
            <a:ext cx="4128422" cy="572957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7ABEB86-7219-A9B7-BF1D-B5F39D93A240}"/>
              </a:ext>
            </a:extLst>
          </p:cNvPr>
          <p:cNvSpPr/>
          <p:nvPr/>
        </p:nvSpPr>
        <p:spPr>
          <a:xfrm>
            <a:off x="180431" y="1211453"/>
            <a:ext cx="11720167" cy="53813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BFEC31C0-F91F-7F79-D837-4A40C0D06591}"/>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8D1B2EC-B047-4183-2E56-5E9E52169A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652C8A73-2E54-6156-96DF-C02E6A8D28DA}"/>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ملخص أنواع حملات المسؤولية الاجتماعية</a:t>
            </a:r>
          </a:p>
        </p:txBody>
      </p:sp>
      <p:graphicFrame>
        <p:nvGraphicFramePr>
          <p:cNvPr id="10" name="Table 9">
            <a:extLst>
              <a:ext uri="{FF2B5EF4-FFF2-40B4-BE49-F238E27FC236}">
                <a16:creationId xmlns:a16="http://schemas.microsoft.com/office/drawing/2014/main" id="{BE07A54E-824A-2689-5612-C028D6724A3E}"/>
              </a:ext>
            </a:extLst>
          </p:cNvPr>
          <p:cNvGraphicFramePr>
            <a:graphicFrameLocks noGrp="1"/>
          </p:cNvGraphicFramePr>
          <p:nvPr>
            <p:extLst>
              <p:ext uri="{D42A27DB-BD31-4B8C-83A1-F6EECF244321}">
                <p14:modId xmlns:p14="http://schemas.microsoft.com/office/powerpoint/2010/main" val="4276690637"/>
              </p:ext>
            </p:extLst>
          </p:nvPr>
        </p:nvGraphicFramePr>
        <p:xfrm>
          <a:off x="456931" y="1875979"/>
          <a:ext cx="11278137" cy="3277454"/>
        </p:xfrm>
        <a:graphic>
          <a:graphicData uri="http://schemas.openxmlformats.org/drawingml/2006/table">
            <a:tbl>
              <a:tblPr rtl="1" firstRow="1" bandRow="1">
                <a:tableStyleId>{9DCAF9ED-07DC-4A11-8D7F-57B35C25682E}</a:tableStyleId>
              </a:tblPr>
              <a:tblGrid>
                <a:gridCol w="2636788">
                  <a:extLst>
                    <a:ext uri="{9D8B030D-6E8A-4147-A177-3AD203B41FA5}">
                      <a16:colId xmlns:a16="http://schemas.microsoft.com/office/drawing/2014/main" val="3776631012"/>
                    </a:ext>
                  </a:extLst>
                </a:gridCol>
                <a:gridCol w="4633228">
                  <a:extLst>
                    <a:ext uri="{9D8B030D-6E8A-4147-A177-3AD203B41FA5}">
                      <a16:colId xmlns:a16="http://schemas.microsoft.com/office/drawing/2014/main" val="3462417365"/>
                    </a:ext>
                  </a:extLst>
                </a:gridCol>
                <a:gridCol w="4008121">
                  <a:extLst>
                    <a:ext uri="{9D8B030D-6E8A-4147-A177-3AD203B41FA5}">
                      <a16:colId xmlns:a16="http://schemas.microsoft.com/office/drawing/2014/main" val="3102760730"/>
                    </a:ext>
                  </a:extLst>
                </a:gridCol>
              </a:tblGrid>
              <a:tr h="398553">
                <a:tc>
                  <a:txBody>
                    <a:bodyPr/>
                    <a:lstStyle/>
                    <a:p>
                      <a:pPr algn="ctr" rtl="1"/>
                      <a:r>
                        <a:rPr lang="ar-EG" dirty="0">
                          <a:latin typeface="Alexandria" pitchFamily="2" charset="-78"/>
                          <a:cs typeface="Alexandria" pitchFamily="2" charset="-78"/>
                        </a:rPr>
                        <a:t>النوع</a:t>
                      </a:r>
                    </a:p>
                  </a:txBody>
                  <a:tcPr/>
                </a:tc>
                <a:tc>
                  <a:txBody>
                    <a:bodyPr/>
                    <a:lstStyle/>
                    <a:p>
                      <a:pPr algn="ctr" rtl="1"/>
                      <a:r>
                        <a:rPr lang="ar-EG" dirty="0">
                          <a:latin typeface="Alexandria" pitchFamily="2" charset="-78"/>
                          <a:cs typeface="Alexandria" pitchFamily="2" charset="-78"/>
                        </a:rPr>
                        <a:t>الهدف</a:t>
                      </a:r>
                    </a:p>
                  </a:txBody>
                  <a:tcPr/>
                </a:tc>
                <a:tc>
                  <a:txBody>
                    <a:bodyPr/>
                    <a:lstStyle/>
                    <a:p>
                      <a:pPr algn="ctr" rtl="1"/>
                      <a:r>
                        <a:rPr lang="ar-EG" dirty="0">
                          <a:latin typeface="Alexandria" pitchFamily="2" charset="-78"/>
                          <a:cs typeface="Alexandria" pitchFamily="2" charset="-78"/>
                        </a:rPr>
                        <a:t>الوسيلة</a:t>
                      </a:r>
                    </a:p>
                  </a:txBody>
                  <a:tcPr/>
                </a:tc>
                <a:extLst>
                  <a:ext uri="{0D108BD9-81ED-4DB2-BD59-A6C34878D82A}">
                    <a16:rowId xmlns:a16="http://schemas.microsoft.com/office/drawing/2014/main" val="252489434"/>
                  </a:ext>
                </a:extLst>
              </a:tr>
              <a:tr h="535075">
                <a:tc>
                  <a:txBody>
                    <a:bodyPr/>
                    <a:lstStyle/>
                    <a:p>
                      <a:pPr algn="ctr" rtl="1"/>
                      <a:r>
                        <a:rPr lang="ar-EG" dirty="0">
                          <a:latin typeface="Alexandria" pitchFamily="2" charset="-78"/>
                          <a:cs typeface="Alexandria" pitchFamily="2" charset="-78"/>
                        </a:rPr>
                        <a:t>توعوية</a:t>
                      </a:r>
                    </a:p>
                  </a:txBody>
                  <a:tcPr/>
                </a:tc>
                <a:tc>
                  <a:txBody>
                    <a:bodyPr/>
                    <a:lstStyle/>
                    <a:p>
                      <a:pPr algn="ctr" rtl="1"/>
                      <a:r>
                        <a:rPr lang="ar-EG" dirty="0">
                          <a:latin typeface="Alexandria" pitchFamily="2" charset="-78"/>
                          <a:cs typeface="Alexandria" pitchFamily="2" charset="-78"/>
                        </a:rPr>
                        <a:t>تغيير الوعي والسلوك	</a:t>
                      </a:r>
                    </a:p>
                  </a:txBody>
                  <a:tcPr/>
                </a:tc>
                <a:tc>
                  <a:txBody>
                    <a:bodyPr/>
                    <a:lstStyle/>
                    <a:p>
                      <a:pPr algn="ctr" rtl="1"/>
                      <a:r>
                        <a:rPr lang="ar-EG" dirty="0">
                          <a:latin typeface="Alexandria" pitchFamily="2" charset="-78"/>
                          <a:cs typeface="Alexandria" pitchFamily="2" charset="-78"/>
                        </a:rPr>
                        <a:t>إعلانات، ندوات، ملصقات</a:t>
                      </a:r>
                    </a:p>
                  </a:txBody>
                  <a:tcPr/>
                </a:tc>
                <a:extLst>
                  <a:ext uri="{0D108BD9-81ED-4DB2-BD59-A6C34878D82A}">
                    <a16:rowId xmlns:a16="http://schemas.microsoft.com/office/drawing/2014/main" val="1203766821"/>
                  </a:ext>
                </a:extLst>
              </a:tr>
              <a:tr h="496858">
                <a:tc>
                  <a:txBody>
                    <a:bodyPr/>
                    <a:lstStyle/>
                    <a:p>
                      <a:pPr algn="ctr" rtl="1"/>
                      <a:r>
                        <a:rPr lang="ar-EG" dirty="0">
                          <a:latin typeface="Alexandria" pitchFamily="2" charset="-78"/>
                          <a:cs typeface="Alexandria" pitchFamily="2" charset="-78"/>
                        </a:rPr>
                        <a:t>دعم مالي / عيني</a:t>
                      </a:r>
                    </a:p>
                  </a:txBody>
                  <a:tcPr/>
                </a:tc>
                <a:tc>
                  <a:txBody>
                    <a:bodyPr/>
                    <a:lstStyle/>
                    <a:p>
                      <a:pPr algn="ctr" rtl="1"/>
                      <a:r>
                        <a:rPr lang="ar-EG" dirty="0">
                          <a:latin typeface="Alexandria" pitchFamily="2" charset="-78"/>
                          <a:cs typeface="Alexandria" pitchFamily="2" charset="-78"/>
                        </a:rPr>
                        <a:t>مساعدة الفئات المحتاجة	</a:t>
                      </a:r>
                    </a:p>
                  </a:txBody>
                  <a:tcPr anchor="ctr"/>
                </a:tc>
                <a:tc>
                  <a:txBody>
                    <a:bodyPr/>
                    <a:lstStyle/>
                    <a:p>
                      <a:pPr algn="ctr" rtl="1"/>
                      <a:r>
                        <a:rPr lang="ar-EG" dirty="0">
                          <a:latin typeface="Alexandria" pitchFamily="2" charset="-78"/>
                          <a:cs typeface="Alexandria" pitchFamily="2" charset="-78"/>
                        </a:rPr>
                        <a:t>تبرعات، دعم مالي أو مادي</a:t>
                      </a:r>
                    </a:p>
                  </a:txBody>
                  <a:tcPr anchor="ctr"/>
                </a:tc>
                <a:extLst>
                  <a:ext uri="{0D108BD9-81ED-4DB2-BD59-A6C34878D82A}">
                    <a16:rowId xmlns:a16="http://schemas.microsoft.com/office/drawing/2014/main" val="2138750515"/>
                  </a:ext>
                </a:extLst>
              </a:tr>
              <a:tr h="535013">
                <a:tc>
                  <a:txBody>
                    <a:bodyPr/>
                    <a:lstStyle/>
                    <a:p>
                      <a:pPr algn="ctr" rtl="1"/>
                      <a:r>
                        <a:rPr lang="ar-EG" dirty="0">
                          <a:latin typeface="Alexandria" pitchFamily="2" charset="-78"/>
                          <a:cs typeface="Alexandria" pitchFamily="2" charset="-78"/>
                        </a:rPr>
                        <a:t>بيئية</a:t>
                      </a:r>
                    </a:p>
                  </a:txBody>
                  <a:tcPr/>
                </a:tc>
                <a:tc>
                  <a:txBody>
                    <a:bodyPr/>
                    <a:lstStyle/>
                    <a:p>
                      <a:pPr algn="ctr" rtl="1"/>
                      <a:r>
                        <a:rPr lang="ar-EG" dirty="0">
                          <a:latin typeface="Alexandria" pitchFamily="2" charset="-78"/>
                          <a:cs typeface="Alexandria" pitchFamily="2" charset="-78"/>
                        </a:rPr>
                        <a:t>حماية البيئة	</a:t>
                      </a:r>
                    </a:p>
                  </a:txBody>
                  <a:tcPr/>
                </a:tc>
                <a:tc>
                  <a:txBody>
                    <a:bodyPr/>
                    <a:lstStyle/>
                    <a:p>
                      <a:pPr algn="ctr" rtl="1"/>
                      <a:r>
                        <a:rPr lang="ar-EG" dirty="0">
                          <a:latin typeface="Alexandria" pitchFamily="2" charset="-78"/>
                          <a:cs typeface="Alexandria" pitchFamily="2" charset="-78"/>
                        </a:rPr>
                        <a:t>حملات تنظيف، إعادة تدوير</a:t>
                      </a:r>
                    </a:p>
                  </a:txBody>
                  <a:tcPr/>
                </a:tc>
                <a:extLst>
                  <a:ext uri="{0D108BD9-81ED-4DB2-BD59-A6C34878D82A}">
                    <a16:rowId xmlns:a16="http://schemas.microsoft.com/office/drawing/2014/main" val="1105151782"/>
                  </a:ext>
                </a:extLst>
              </a:tr>
              <a:tr h="474988">
                <a:tc>
                  <a:txBody>
                    <a:bodyPr/>
                    <a:lstStyle/>
                    <a:p>
                      <a:pPr algn="ctr" rtl="1"/>
                      <a:r>
                        <a:rPr lang="ar-EG" dirty="0">
                          <a:latin typeface="Alexandria" pitchFamily="2" charset="-78"/>
                          <a:cs typeface="Alexandria" pitchFamily="2" charset="-78"/>
                        </a:rPr>
                        <a:t>تطوعية</a:t>
                      </a:r>
                    </a:p>
                  </a:txBody>
                  <a:tcPr/>
                </a:tc>
                <a:tc>
                  <a:txBody>
                    <a:bodyPr/>
                    <a:lstStyle/>
                    <a:p>
                      <a:pPr algn="ctr" rtl="1"/>
                      <a:r>
                        <a:rPr lang="ar-EG" dirty="0">
                          <a:latin typeface="Alexandria" pitchFamily="2" charset="-78"/>
                          <a:cs typeface="Alexandria" pitchFamily="2" charset="-78"/>
                        </a:rPr>
                        <a:t>خدمة المجتمع بمشاركة الموظفين	</a:t>
                      </a:r>
                    </a:p>
                  </a:txBody>
                  <a:tcPr/>
                </a:tc>
                <a:tc>
                  <a:txBody>
                    <a:bodyPr/>
                    <a:lstStyle/>
                    <a:p>
                      <a:pPr algn="ctr" rtl="1"/>
                      <a:r>
                        <a:rPr lang="ar-EG" dirty="0">
                          <a:latin typeface="Alexandria" pitchFamily="2" charset="-78"/>
                          <a:cs typeface="Alexandria" pitchFamily="2" charset="-78"/>
                        </a:rPr>
                        <a:t>العمل المباشر في الميدان</a:t>
                      </a:r>
                    </a:p>
                  </a:txBody>
                  <a:tcPr/>
                </a:tc>
                <a:extLst>
                  <a:ext uri="{0D108BD9-81ED-4DB2-BD59-A6C34878D82A}">
                    <a16:rowId xmlns:a16="http://schemas.microsoft.com/office/drawing/2014/main" val="3309530796"/>
                  </a:ext>
                </a:extLst>
              </a:tr>
              <a:tr h="438414">
                <a:tc>
                  <a:txBody>
                    <a:bodyPr/>
                    <a:lstStyle/>
                    <a:p>
                      <a:pPr algn="ctr" rtl="1"/>
                      <a:r>
                        <a:rPr lang="ar-EG" dirty="0">
                          <a:latin typeface="Alexandria" pitchFamily="2" charset="-78"/>
                          <a:cs typeface="Alexandria" pitchFamily="2" charset="-78"/>
                        </a:rPr>
                        <a:t>تعليمية</a:t>
                      </a:r>
                    </a:p>
                  </a:txBody>
                  <a:tcPr/>
                </a:tc>
                <a:tc>
                  <a:txBody>
                    <a:bodyPr/>
                    <a:lstStyle/>
                    <a:p>
                      <a:pPr algn="ctr" rtl="1"/>
                      <a:r>
                        <a:rPr lang="ar-EG" dirty="0">
                          <a:latin typeface="Alexandria" pitchFamily="2" charset="-78"/>
                          <a:cs typeface="Alexandria" pitchFamily="2" charset="-78"/>
                        </a:rPr>
                        <a:t>نشر المعرفة والمهارات	</a:t>
                      </a:r>
                    </a:p>
                  </a:txBody>
                  <a:tcPr/>
                </a:tc>
                <a:tc>
                  <a:txBody>
                    <a:bodyPr/>
                    <a:lstStyle/>
                    <a:p>
                      <a:pPr algn="ctr" rtl="1"/>
                      <a:r>
                        <a:rPr lang="ar-EG" dirty="0">
                          <a:latin typeface="Alexandria" pitchFamily="2" charset="-78"/>
                          <a:cs typeface="Alexandria" pitchFamily="2" charset="-78"/>
                        </a:rPr>
                        <a:t>ورش، منح، تدريب مهني</a:t>
                      </a:r>
                    </a:p>
                  </a:txBody>
                  <a:tcPr/>
                </a:tc>
                <a:extLst>
                  <a:ext uri="{0D108BD9-81ED-4DB2-BD59-A6C34878D82A}">
                    <a16:rowId xmlns:a16="http://schemas.microsoft.com/office/drawing/2014/main" val="133414607"/>
                  </a:ext>
                </a:extLst>
              </a:tr>
              <a:tr h="398553">
                <a:tc>
                  <a:txBody>
                    <a:bodyPr/>
                    <a:lstStyle/>
                    <a:p>
                      <a:pPr algn="ctr" rtl="1"/>
                      <a:r>
                        <a:rPr lang="ar-EG" dirty="0">
                          <a:latin typeface="Alexandria" pitchFamily="2" charset="-78"/>
                          <a:cs typeface="Alexandria" pitchFamily="2" charset="-78"/>
                        </a:rPr>
                        <a:t>صحية</a:t>
                      </a:r>
                    </a:p>
                  </a:txBody>
                  <a:tcPr/>
                </a:tc>
                <a:tc>
                  <a:txBody>
                    <a:bodyPr/>
                    <a:lstStyle/>
                    <a:p>
                      <a:pPr algn="ctr" rtl="1"/>
                      <a:r>
                        <a:rPr lang="ar-EG" dirty="0">
                          <a:latin typeface="Alexandria" pitchFamily="2" charset="-78"/>
                          <a:cs typeface="Alexandria" pitchFamily="2" charset="-78"/>
                        </a:rPr>
                        <a:t>تعزيز الصحة والوقاية	</a:t>
                      </a:r>
                    </a:p>
                  </a:txBody>
                  <a:tcPr/>
                </a:tc>
                <a:tc>
                  <a:txBody>
                    <a:bodyPr/>
                    <a:lstStyle/>
                    <a:p>
                      <a:pPr algn="ctr" rtl="1"/>
                      <a:r>
                        <a:rPr lang="ar-EG" dirty="0">
                          <a:latin typeface="Alexandria" pitchFamily="2" charset="-78"/>
                          <a:cs typeface="Alexandria" pitchFamily="2" charset="-78"/>
                        </a:rPr>
                        <a:t>فحوصات، توعية، دعم علاجي</a:t>
                      </a:r>
                    </a:p>
                  </a:txBody>
                  <a:tcPr/>
                </a:tc>
                <a:extLst>
                  <a:ext uri="{0D108BD9-81ED-4DB2-BD59-A6C34878D82A}">
                    <a16:rowId xmlns:a16="http://schemas.microsoft.com/office/drawing/2014/main" val="1298853365"/>
                  </a:ext>
                </a:extLst>
              </a:tr>
            </a:tbl>
          </a:graphicData>
        </a:graphic>
      </p:graphicFrame>
    </p:spTree>
    <p:extLst>
      <p:ext uri="{BB962C8B-B14F-4D97-AF65-F5344CB8AC3E}">
        <p14:creationId xmlns:p14="http://schemas.microsoft.com/office/powerpoint/2010/main" val="106920914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AA081D-BA61-51C7-0C87-71DF9DFEED7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09D8E75-34D4-DC9E-300C-2C053C8DEDA8}"/>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CA2AB71-F968-7FAF-80A7-6E5D9AF2DA1C}"/>
              </a:ext>
            </a:extLst>
          </p:cNvPr>
          <p:cNvSpPr/>
          <p:nvPr/>
        </p:nvSpPr>
        <p:spPr>
          <a:xfrm>
            <a:off x="7883147" y="1066662"/>
            <a:ext cx="4128422" cy="561757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2A22275-5270-013B-381E-132E5EEBE315}"/>
              </a:ext>
            </a:extLst>
          </p:cNvPr>
          <p:cNvSpPr/>
          <p:nvPr/>
        </p:nvSpPr>
        <p:spPr>
          <a:xfrm>
            <a:off x="262759" y="1155869"/>
            <a:ext cx="11637837" cy="53067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E6390E99-DD8F-AD64-DF78-83FC36F673A9}"/>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80DD40C5-0875-2305-A24E-F14D1EF9748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D122F70B-2355-4E64-5F7B-9089BA2A846A}"/>
              </a:ext>
            </a:extLst>
          </p:cNvPr>
          <p:cNvSpPr txBox="1"/>
          <p:nvPr/>
        </p:nvSpPr>
        <p:spPr>
          <a:xfrm>
            <a:off x="468862" y="1110150"/>
            <a:ext cx="11225629" cy="1707455"/>
          </a:xfrm>
          <a:prstGeom prst="rect">
            <a:avLst/>
          </a:prstGeom>
          <a:noFill/>
        </p:spPr>
        <p:txBody>
          <a:bodyPr wrap="square" rtlCol="1">
            <a:spAutoFit/>
          </a:bodyPr>
          <a:lstStyle/>
          <a:p>
            <a:pPr algn="just" rtl="1">
              <a:lnSpc>
                <a:spcPct val="150000"/>
              </a:lnSpc>
            </a:pPr>
            <a:r>
              <a:rPr lang="ar-EG" dirty="0">
                <a:latin typeface="Alexandria" pitchFamily="2" charset="-78"/>
                <a:cs typeface="Alexandria" pitchFamily="2" charset="-78"/>
              </a:rPr>
              <a:t>أصبح الإعلام الرقمي اليوم أحد أهم الأدوات الاستراتيجية في إنجاح حملات المسؤولية الاجتماعية، نظرًا لقدرته على الوصول السريع والواسع إلى الجمهور، وتوفير فرص التفاعل المباشر معهم، وقياس الأثر بشكل لحظي.وتمكّن المنصات الرقمية، كـ فيسبوك، تويتر، إنستغرام، يوتيوب، تيك توك، المؤسسات من تصميم حملات توعوية مدروسة ومدعومة بصور وفيديوهات وتقارير حية تعزز من مصداقية الحملة وارتباط الجمهور بها.</a:t>
            </a:r>
          </a:p>
        </p:txBody>
      </p:sp>
      <p:sp>
        <p:nvSpPr>
          <p:cNvPr id="3" name="Freeform 27">
            <a:extLst>
              <a:ext uri="{FF2B5EF4-FFF2-40B4-BE49-F238E27FC236}">
                <a16:creationId xmlns:a16="http://schemas.microsoft.com/office/drawing/2014/main" id="{C587928C-A8BB-28A2-7047-895D1CCAD76E}"/>
              </a:ext>
            </a:extLst>
          </p:cNvPr>
          <p:cNvSpPr/>
          <p:nvPr/>
        </p:nvSpPr>
        <p:spPr>
          <a:xfrm>
            <a:off x="1673933" y="3480615"/>
            <a:ext cx="2099881" cy="2072501"/>
          </a:xfrm>
          <a:custGeom>
            <a:avLst/>
            <a:gdLst>
              <a:gd name="connsiteX0" fmla="*/ 215739 w 340000"/>
              <a:gd name="connsiteY0" fmla="*/ 0 h 339886"/>
              <a:gd name="connsiteX1" fmla="*/ 124790 w 340000"/>
              <a:gd name="connsiteY1" fmla="*/ 0 h 339886"/>
              <a:gd name="connsiteX2" fmla="*/ 45474 w 340000"/>
              <a:gd name="connsiteY2" fmla="*/ 45459 h 339886"/>
              <a:gd name="connsiteX3" fmla="*/ 0 w 340000"/>
              <a:gd name="connsiteY3" fmla="*/ 124220 h 339886"/>
              <a:gd name="connsiteX4" fmla="*/ 0 w 340000"/>
              <a:gd name="connsiteY4" fmla="*/ 215666 h 339886"/>
              <a:gd name="connsiteX5" fmla="*/ 45474 w 340000"/>
              <a:gd name="connsiteY5" fmla="*/ 294427 h 339886"/>
              <a:gd name="connsiteX6" fmla="*/ 124790 w 340000"/>
              <a:gd name="connsiteY6" fmla="*/ 339886 h 339886"/>
              <a:gd name="connsiteX7" fmla="*/ 215739 w 340000"/>
              <a:gd name="connsiteY7" fmla="*/ 339886 h 339886"/>
              <a:gd name="connsiteX8" fmla="*/ 294526 w 340000"/>
              <a:gd name="connsiteY8" fmla="*/ 294427 h 339886"/>
              <a:gd name="connsiteX9" fmla="*/ 340001 w 340000"/>
              <a:gd name="connsiteY9" fmla="*/ 215666 h 339886"/>
              <a:gd name="connsiteX10" fmla="*/ 340001 w 340000"/>
              <a:gd name="connsiteY10" fmla="*/ 124220 h 339886"/>
              <a:gd name="connsiteX11" fmla="*/ 294526 w 340000"/>
              <a:gd name="connsiteY11" fmla="*/ 45459 h 339886"/>
              <a:gd name="connsiteX12" fmla="*/ 215739 w 340000"/>
              <a:gd name="connsiteY12" fmla="*/ 0 h 339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000" h="339886">
                <a:moveTo>
                  <a:pt x="215739" y="0"/>
                </a:moveTo>
                <a:lnTo>
                  <a:pt x="124790" y="0"/>
                </a:lnTo>
                <a:lnTo>
                  <a:pt x="45474" y="45459"/>
                </a:lnTo>
                <a:lnTo>
                  <a:pt x="0" y="124220"/>
                </a:lnTo>
                <a:lnTo>
                  <a:pt x="0" y="215666"/>
                </a:lnTo>
                <a:lnTo>
                  <a:pt x="45474" y="294427"/>
                </a:lnTo>
                <a:lnTo>
                  <a:pt x="124790" y="339886"/>
                </a:lnTo>
                <a:lnTo>
                  <a:pt x="215739" y="339886"/>
                </a:lnTo>
                <a:lnTo>
                  <a:pt x="294526" y="294427"/>
                </a:lnTo>
                <a:lnTo>
                  <a:pt x="340001" y="215666"/>
                </a:lnTo>
                <a:lnTo>
                  <a:pt x="340001" y="124220"/>
                </a:lnTo>
                <a:lnTo>
                  <a:pt x="294526" y="45459"/>
                </a:lnTo>
                <a:lnTo>
                  <a:pt x="215739" y="0"/>
                </a:lnTo>
                <a:close/>
              </a:path>
            </a:pathLst>
          </a:custGeom>
          <a:solidFill>
            <a:srgbClr val="5B9DD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dirty="0">
              <a:ln>
                <a:noFill/>
              </a:ln>
              <a:solidFill>
                <a:srgbClr val="000000"/>
              </a:solidFill>
              <a:effectLst/>
              <a:uLnTx/>
              <a:uFillTx/>
            </a:endParaRPr>
          </a:p>
        </p:txBody>
      </p:sp>
      <p:grpSp>
        <p:nvGrpSpPr>
          <p:cNvPr id="6" name="Group 5">
            <a:extLst>
              <a:ext uri="{FF2B5EF4-FFF2-40B4-BE49-F238E27FC236}">
                <a16:creationId xmlns:a16="http://schemas.microsoft.com/office/drawing/2014/main" id="{780168B1-8882-C0E8-51ED-8E67C066018E}"/>
              </a:ext>
            </a:extLst>
          </p:cNvPr>
          <p:cNvGrpSpPr/>
          <p:nvPr/>
        </p:nvGrpSpPr>
        <p:grpSpPr>
          <a:xfrm>
            <a:off x="3727772" y="4819584"/>
            <a:ext cx="5417314" cy="744560"/>
            <a:chOff x="2668807" y="3882625"/>
            <a:chExt cx="5396416" cy="623392"/>
          </a:xfrm>
        </p:grpSpPr>
        <p:sp>
          <p:nvSpPr>
            <p:cNvPr id="7" name="Freeform 36">
              <a:extLst>
                <a:ext uri="{FF2B5EF4-FFF2-40B4-BE49-F238E27FC236}">
                  <a16:creationId xmlns:a16="http://schemas.microsoft.com/office/drawing/2014/main" id="{BAE41F6C-E0CC-2ED0-ADC4-0F56B11C3255}"/>
                </a:ext>
              </a:extLst>
            </p:cNvPr>
            <p:cNvSpPr/>
            <p:nvPr/>
          </p:nvSpPr>
          <p:spPr>
            <a:xfrm>
              <a:off x="3417731" y="3958190"/>
              <a:ext cx="4647492"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9 h 107304"/>
                <a:gd name="connsiteX7" fmla="*/ 839163 w 897856"/>
                <a:gd name="connsiteY7" fmla="*/ 95147 h 107304"/>
                <a:gd name="connsiteX8" fmla="*/ 797389 w 897856"/>
                <a:gd name="connsiteY8" fmla="*/ 53388 h 107304"/>
                <a:gd name="connsiteX9" fmla="*/ 839163 w 897856"/>
                <a:gd name="connsiteY9" fmla="*/ 11629 h 107304"/>
                <a:gd name="connsiteX10" fmla="*/ 880936 w 897856"/>
                <a:gd name="connsiteY10" fmla="*/ 53388 h 107304"/>
                <a:gd name="connsiteX11" fmla="*/ 839163 w 897856"/>
                <a:gd name="connsiteY11" fmla="*/ 95147 h 107304"/>
                <a:gd name="connsiteX0" fmla="*/ 844897 w 898303"/>
                <a:gd name="connsiteY0" fmla="*/ 0 h 107305"/>
                <a:gd name="connsiteX1" fmla="*/ 447 w 898303"/>
                <a:gd name="connsiteY1" fmla="*/ 0 h 107305"/>
                <a:gd name="connsiteX2" fmla="*/ 0 w 898303"/>
                <a:gd name="connsiteY2" fmla="*/ 54080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9 h 107305"/>
                <a:gd name="connsiteX8" fmla="*/ 844897 w 898303"/>
                <a:gd name="connsiteY8" fmla="*/ 0 h 107305"/>
                <a:gd name="connsiteX9" fmla="*/ 839610 w 898303"/>
                <a:gd name="connsiteY9" fmla="*/ 95147 h 107305"/>
                <a:gd name="connsiteX10" fmla="*/ 797836 w 898303"/>
                <a:gd name="connsiteY10" fmla="*/ 53388 h 107305"/>
                <a:gd name="connsiteX11" fmla="*/ 839610 w 898303"/>
                <a:gd name="connsiteY11" fmla="*/ 11629 h 107305"/>
                <a:gd name="connsiteX12" fmla="*/ 881383 w 898303"/>
                <a:gd name="connsiteY12" fmla="*/ 53388 h 107305"/>
                <a:gd name="connsiteX13" fmla="*/ 839610 w 898303"/>
                <a:gd name="connsiteY13" fmla="*/ 95147 h 107305"/>
                <a:gd name="connsiteX0" fmla="*/ 856917 w 910323"/>
                <a:gd name="connsiteY0" fmla="*/ 0 h 107305"/>
                <a:gd name="connsiteX1" fmla="*/ 12467 w 910323"/>
                <a:gd name="connsiteY1" fmla="*/ 0 h 107305"/>
                <a:gd name="connsiteX2" fmla="*/ 0 w 910323"/>
                <a:gd name="connsiteY2" fmla="*/ 54080 h 107305"/>
                <a:gd name="connsiteX3" fmla="*/ 12467 w 910323"/>
                <a:gd name="connsiteY3" fmla="*/ 107305 h 107305"/>
                <a:gd name="connsiteX4" fmla="*/ 856917 w 910323"/>
                <a:gd name="connsiteY4" fmla="*/ 107305 h 107305"/>
                <a:gd name="connsiteX5" fmla="*/ 910323 w 910323"/>
                <a:gd name="connsiteY5" fmla="*/ 53917 h 107305"/>
                <a:gd name="connsiteX6" fmla="*/ 910323 w 910323"/>
                <a:gd name="connsiteY6" fmla="*/ 53917 h 107305"/>
                <a:gd name="connsiteX7" fmla="*/ 856917 w 910323"/>
                <a:gd name="connsiteY7" fmla="*/ 529 h 107305"/>
                <a:gd name="connsiteX8" fmla="*/ 856917 w 910323"/>
                <a:gd name="connsiteY8" fmla="*/ 0 h 107305"/>
                <a:gd name="connsiteX9" fmla="*/ 851630 w 910323"/>
                <a:gd name="connsiteY9" fmla="*/ 95147 h 107305"/>
                <a:gd name="connsiteX10" fmla="*/ 809856 w 910323"/>
                <a:gd name="connsiteY10" fmla="*/ 53388 h 107305"/>
                <a:gd name="connsiteX11" fmla="*/ 851630 w 910323"/>
                <a:gd name="connsiteY11" fmla="*/ 11629 h 107305"/>
                <a:gd name="connsiteX12" fmla="*/ 893403 w 910323"/>
                <a:gd name="connsiteY12" fmla="*/ 53388 h 107305"/>
                <a:gd name="connsiteX13" fmla="*/ 851630 w 910323"/>
                <a:gd name="connsiteY13"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10323" h="107305">
                  <a:moveTo>
                    <a:pt x="856917" y="0"/>
                  </a:moveTo>
                  <a:lnTo>
                    <a:pt x="12467" y="0"/>
                  </a:lnTo>
                  <a:lnTo>
                    <a:pt x="0" y="54080"/>
                  </a:lnTo>
                  <a:lnTo>
                    <a:pt x="12467" y="107305"/>
                  </a:lnTo>
                  <a:lnTo>
                    <a:pt x="856917" y="107305"/>
                  </a:lnTo>
                  <a:cubicBezTo>
                    <a:pt x="886529" y="107305"/>
                    <a:pt x="910323" y="83518"/>
                    <a:pt x="910323" y="53917"/>
                  </a:cubicBezTo>
                  <a:lnTo>
                    <a:pt x="910323" y="53917"/>
                  </a:lnTo>
                  <a:cubicBezTo>
                    <a:pt x="910323" y="24316"/>
                    <a:pt x="886529" y="529"/>
                    <a:pt x="856917" y="529"/>
                  </a:cubicBezTo>
                  <a:lnTo>
                    <a:pt x="856917" y="0"/>
                  </a:lnTo>
                  <a:close/>
                  <a:moveTo>
                    <a:pt x="851630" y="95147"/>
                  </a:moveTo>
                  <a:cubicBezTo>
                    <a:pt x="828892" y="95147"/>
                    <a:pt x="809856" y="76646"/>
                    <a:pt x="809856" y="53388"/>
                  </a:cubicBezTo>
                  <a:cubicBezTo>
                    <a:pt x="809856" y="30130"/>
                    <a:pt x="828364" y="11629"/>
                    <a:pt x="851630" y="11629"/>
                  </a:cubicBezTo>
                  <a:cubicBezTo>
                    <a:pt x="874896" y="11629"/>
                    <a:pt x="893403" y="30130"/>
                    <a:pt x="893403" y="53388"/>
                  </a:cubicBezTo>
                  <a:cubicBezTo>
                    <a:pt x="893403" y="76646"/>
                    <a:pt x="874896" y="95147"/>
                    <a:pt x="851630" y="95147"/>
                  </a:cubicBezTo>
                  <a:close/>
                </a:path>
              </a:pathLst>
            </a:custGeom>
            <a:solidFill>
              <a:srgbClr val="3AC6E1"/>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8" name="Freeform 32">
              <a:extLst>
                <a:ext uri="{FF2B5EF4-FFF2-40B4-BE49-F238E27FC236}">
                  <a16:creationId xmlns:a16="http://schemas.microsoft.com/office/drawing/2014/main" id="{3B442BB1-736F-AD89-4B25-203F7927A39F}"/>
                </a:ext>
              </a:extLst>
            </p:cNvPr>
            <p:cNvSpPr/>
            <p:nvPr/>
          </p:nvSpPr>
          <p:spPr>
            <a:xfrm>
              <a:off x="2668807" y="3882625"/>
              <a:ext cx="812569" cy="623385"/>
            </a:xfrm>
            <a:custGeom>
              <a:avLst/>
              <a:gdLst>
                <a:gd name="connsiteX0" fmla="*/ 0 w 159161"/>
                <a:gd name="connsiteY0" fmla="*/ 78761 h 122105"/>
                <a:gd name="connsiteX1" fmla="*/ 159161 w 159161"/>
                <a:gd name="connsiteY1" fmla="*/ 122105 h 122105"/>
                <a:gd name="connsiteX2" fmla="*/ 159161 w 159161"/>
                <a:gd name="connsiteY2" fmla="*/ 14801 h 122105"/>
                <a:gd name="connsiteX3" fmla="*/ 45475 w 159161"/>
                <a:gd name="connsiteY3" fmla="*/ 0 h 122105"/>
                <a:gd name="connsiteX4" fmla="*/ 0 w 159161"/>
                <a:gd name="connsiteY4" fmla="*/ 78761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0" y="78761"/>
                  </a:moveTo>
                  <a:lnTo>
                    <a:pt x="159161" y="122105"/>
                  </a:lnTo>
                  <a:lnTo>
                    <a:pt x="159161" y="14801"/>
                  </a:lnTo>
                  <a:lnTo>
                    <a:pt x="45475" y="0"/>
                  </a:lnTo>
                  <a:lnTo>
                    <a:pt x="0" y="78761"/>
                  </a:lnTo>
                  <a:close/>
                </a:path>
              </a:pathLst>
            </a:custGeom>
            <a:solidFill>
              <a:srgbClr val="3AC6E1">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9" name="TextBox 8">
              <a:extLst>
                <a:ext uri="{FF2B5EF4-FFF2-40B4-BE49-F238E27FC236}">
                  <a16:creationId xmlns:a16="http://schemas.microsoft.com/office/drawing/2014/main" id="{A6D3A806-2630-3FFC-9753-466019837D59}"/>
                </a:ext>
              </a:extLst>
            </p:cNvPr>
            <p:cNvSpPr txBox="1"/>
            <p:nvPr/>
          </p:nvSpPr>
          <p:spPr>
            <a:xfrm>
              <a:off x="3548816" y="4033848"/>
              <a:ext cx="3814111" cy="309228"/>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b="1" kern="0" noProof="1">
                  <a:solidFill>
                    <a:schemeClr val="bg1"/>
                  </a:solidFill>
                  <a:latin typeface="Alexandria" pitchFamily="2" charset="-78"/>
                  <a:cs typeface="Alexandria" pitchFamily="2" charset="-78"/>
                </a:rPr>
                <a:t>قياس الأثر عبر تحليلات دقيقة</a:t>
              </a:r>
              <a:endParaRPr kumimoji="0" lang="en-US"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C3A8E93C-80BA-2A4A-1BD0-FBED3A2B7677}"/>
                </a:ext>
              </a:extLst>
            </p:cNvPr>
            <p:cNvSpPr txBox="1"/>
            <p:nvPr/>
          </p:nvSpPr>
          <p:spPr>
            <a:xfrm>
              <a:off x="2871589" y="4046007"/>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04</a:t>
              </a:r>
            </a:p>
          </p:txBody>
        </p:sp>
      </p:grpSp>
      <p:grpSp>
        <p:nvGrpSpPr>
          <p:cNvPr id="13" name="Group 12">
            <a:extLst>
              <a:ext uri="{FF2B5EF4-FFF2-40B4-BE49-F238E27FC236}">
                <a16:creationId xmlns:a16="http://schemas.microsoft.com/office/drawing/2014/main" id="{D4481B19-BFA0-A26F-CCEA-C421EC248D6C}"/>
              </a:ext>
            </a:extLst>
          </p:cNvPr>
          <p:cNvGrpSpPr/>
          <p:nvPr/>
        </p:nvGrpSpPr>
        <p:grpSpPr>
          <a:xfrm>
            <a:off x="3347709" y="2954714"/>
            <a:ext cx="5821100" cy="957281"/>
            <a:chOff x="2266579" y="2082632"/>
            <a:chExt cx="5798644" cy="801495"/>
          </a:xfrm>
        </p:grpSpPr>
        <p:sp>
          <p:nvSpPr>
            <p:cNvPr id="14" name="Freeform 33">
              <a:extLst>
                <a:ext uri="{FF2B5EF4-FFF2-40B4-BE49-F238E27FC236}">
                  <a16:creationId xmlns:a16="http://schemas.microsoft.com/office/drawing/2014/main" id="{2FB99EB6-D10F-321B-9DFE-72ED20BFC8D9}"/>
                </a:ext>
              </a:extLst>
            </p:cNvPr>
            <p:cNvSpPr/>
            <p:nvPr/>
          </p:nvSpPr>
          <p:spPr>
            <a:xfrm>
              <a:off x="3429423" y="2082632"/>
              <a:ext cx="4635800"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9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6274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9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4627 w 908033"/>
                <a:gd name="connsiteY0" fmla="*/ 0 h 107305"/>
                <a:gd name="connsiteX1" fmla="*/ 10177 w 908033"/>
                <a:gd name="connsiteY1" fmla="*/ 0 h 107305"/>
                <a:gd name="connsiteX2" fmla="*/ 0 w 908033"/>
                <a:gd name="connsiteY2" fmla="*/ 56274 h 107305"/>
                <a:gd name="connsiteX3" fmla="*/ 10177 w 908033"/>
                <a:gd name="connsiteY3" fmla="*/ 107305 h 107305"/>
                <a:gd name="connsiteX4" fmla="*/ 854627 w 908033"/>
                <a:gd name="connsiteY4" fmla="*/ 107305 h 107305"/>
                <a:gd name="connsiteX5" fmla="*/ 908033 w 908033"/>
                <a:gd name="connsiteY5" fmla="*/ 53917 h 107305"/>
                <a:gd name="connsiteX6" fmla="*/ 854627 w 908033"/>
                <a:gd name="connsiteY6" fmla="*/ 529 h 107305"/>
                <a:gd name="connsiteX7" fmla="*/ 854627 w 908033"/>
                <a:gd name="connsiteY7" fmla="*/ 0 h 107305"/>
                <a:gd name="connsiteX8" fmla="*/ 849340 w 908033"/>
                <a:gd name="connsiteY8" fmla="*/ 95147 h 107305"/>
                <a:gd name="connsiteX9" fmla="*/ 807566 w 908033"/>
                <a:gd name="connsiteY9" fmla="*/ 53388 h 107305"/>
                <a:gd name="connsiteX10" fmla="*/ 849340 w 908033"/>
                <a:gd name="connsiteY10" fmla="*/ 11629 h 107305"/>
                <a:gd name="connsiteX11" fmla="*/ 891113 w 908033"/>
                <a:gd name="connsiteY11" fmla="*/ 53388 h 107305"/>
                <a:gd name="connsiteX12" fmla="*/ 849340 w 908033"/>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8033" h="107305">
                  <a:moveTo>
                    <a:pt x="854627" y="0"/>
                  </a:moveTo>
                  <a:lnTo>
                    <a:pt x="10177" y="0"/>
                  </a:lnTo>
                  <a:lnTo>
                    <a:pt x="0" y="56274"/>
                  </a:lnTo>
                  <a:lnTo>
                    <a:pt x="10177" y="107305"/>
                  </a:lnTo>
                  <a:lnTo>
                    <a:pt x="854627" y="107305"/>
                  </a:lnTo>
                  <a:cubicBezTo>
                    <a:pt x="884239" y="107305"/>
                    <a:pt x="908033" y="83518"/>
                    <a:pt x="908033" y="53917"/>
                  </a:cubicBezTo>
                  <a:cubicBezTo>
                    <a:pt x="908033" y="24316"/>
                    <a:pt x="884239" y="529"/>
                    <a:pt x="854627" y="529"/>
                  </a:cubicBezTo>
                  <a:lnTo>
                    <a:pt x="854627" y="0"/>
                  </a:lnTo>
                  <a:close/>
                  <a:moveTo>
                    <a:pt x="849340" y="95147"/>
                  </a:moveTo>
                  <a:cubicBezTo>
                    <a:pt x="826602" y="95147"/>
                    <a:pt x="807566" y="76646"/>
                    <a:pt x="807566" y="53388"/>
                  </a:cubicBezTo>
                  <a:cubicBezTo>
                    <a:pt x="807566" y="30130"/>
                    <a:pt x="826074" y="11629"/>
                    <a:pt x="849340" y="11629"/>
                  </a:cubicBezTo>
                  <a:cubicBezTo>
                    <a:pt x="872606" y="11629"/>
                    <a:pt x="891113" y="30130"/>
                    <a:pt x="891113" y="53388"/>
                  </a:cubicBezTo>
                  <a:cubicBezTo>
                    <a:pt x="891113" y="76646"/>
                    <a:pt x="872606" y="95147"/>
                    <a:pt x="849340" y="95147"/>
                  </a:cubicBezTo>
                  <a:close/>
                </a:path>
              </a:pathLst>
            </a:custGeom>
            <a:solidFill>
              <a:srgbClr val="805AA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15" name="Freeform 29">
              <a:extLst>
                <a:ext uri="{FF2B5EF4-FFF2-40B4-BE49-F238E27FC236}">
                  <a16:creationId xmlns:a16="http://schemas.microsoft.com/office/drawing/2014/main" id="{2D2F11B9-95B2-2428-996A-66C404EEA6BD}"/>
                </a:ext>
              </a:extLst>
            </p:cNvPr>
            <p:cNvSpPr/>
            <p:nvPr/>
          </p:nvSpPr>
          <p:spPr>
            <a:xfrm>
              <a:off x="2266579" y="2082632"/>
              <a:ext cx="1214796" cy="801495"/>
            </a:xfrm>
            <a:custGeom>
              <a:avLst/>
              <a:gdLst>
                <a:gd name="connsiteX0" fmla="*/ 0 w 237947"/>
                <a:gd name="connsiteY0" fmla="*/ 111534 h 156992"/>
                <a:gd name="connsiteX1" fmla="*/ 237948 w 237947"/>
                <a:gd name="connsiteY1" fmla="*/ 0 h 156992"/>
                <a:gd name="connsiteX2" fmla="*/ 237948 w 237947"/>
                <a:gd name="connsiteY2" fmla="*/ 106776 h 156992"/>
                <a:gd name="connsiteX3" fmla="*/ 78787 w 237947"/>
                <a:gd name="connsiteY3" fmla="*/ 156993 h 156992"/>
                <a:gd name="connsiteX4" fmla="*/ 0 w 237947"/>
                <a:gd name="connsiteY4" fmla="*/ 111534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0" y="111534"/>
                  </a:moveTo>
                  <a:lnTo>
                    <a:pt x="237948" y="0"/>
                  </a:lnTo>
                  <a:lnTo>
                    <a:pt x="237948" y="106776"/>
                  </a:lnTo>
                  <a:lnTo>
                    <a:pt x="78787" y="156993"/>
                  </a:lnTo>
                  <a:lnTo>
                    <a:pt x="0" y="111534"/>
                  </a:lnTo>
                  <a:close/>
                </a:path>
              </a:pathLst>
            </a:custGeom>
            <a:solidFill>
              <a:srgbClr val="583F7B"/>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16" name="TextBox 15">
              <a:extLst>
                <a:ext uri="{FF2B5EF4-FFF2-40B4-BE49-F238E27FC236}">
                  <a16:creationId xmlns:a16="http://schemas.microsoft.com/office/drawing/2014/main" id="{D74E0010-44ED-F6DB-7D50-F8FA18F2FC5C}"/>
                </a:ext>
              </a:extLst>
            </p:cNvPr>
            <p:cNvSpPr txBox="1"/>
            <p:nvPr/>
          </p:nvSpPr>
          <p:spPr>
            <a:xfrm>
              <a:off x="2873977" y="2346080"/>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01</a:t>
              </a:r>
            </a:p>
          </p:txBody>
        </p:sp>
        <p:sp>
          <p:nvSpPr>
            <p:cNvPr id="17" name="TextBox 16">
              <a:extLst>
                <a:ext uri="{FF2B5EF4-FFF2-40B4-BE49-F238E27FC236}">
                  <a16:creationId xmlns:a16="http://schemas.microsoft.com/office/drawing/2014/main" id="{A9119A19-376F-2E13-CF69-A991502F1BCB}"/>
                </a:ext>
              </a:extLst>
            </p:cNvPr>
            <p:cNvSpPr txBox="1"/>
            <p:nvPr/>
          </p:nvSpPr>
          <p:spPr>
            <a:xfrm>
              <a:off x="3902247" y="2197809"/>
              <a:ext cx="3207891" cy="334997"/>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sz="2000" b="1" kern="0" noProof="1">
                  <a:solidFill>
                    <a:srgbClr val="FFFFFF"/>
                  </a:solidFill>
                  <a:latin typeface="Alexandria" pitchFamily="2" charset="-78"/>
                  <a:cs typeface="Alexandria" pitchFamily="2" charset="-78"/>
                </a:rPr>
                <a:t>نشر الرسائل التوعوية</a:t>
              </a:r>
              <a:endParaRPr kumimoji="0" lang="en-US" sz="2000" b="1" i="0" u="none" strike="noStrike" kern="0" cap="none" spc="0" normalizeH="0" baseline="0" noProof="1">
                <a:ln>
                  <a:noFill/>
                </a:ln>
                <a:solidFill>
                  <a:srgbClr val="FFFFFF"/>
                </a:solidFill>
                <a:effectLst/>
                <a:uLnTx/>
                <a:uFillTx/>
                <a:latin typeface="Alexandria" pitchFamily="2" charset="-78"/>
                <a:cs typeface="Alexandria" pitchFamily="2" charset="-78"/>
              </a:endParaRPr>
            </a:p>
          </p:txBody>
        </p:sp>
      </p:grpSp>
      <p:grpSp>
        <p:nvGrpSpPr>
          <p:cNvPr id="20" name="Group 19">
            <a:extLst>
              <a:ext uri="{FF2B5EF4-FFF2-40B4-BE49-F238E27FC236}">
                <a16:creationId xmlns:a16="http://schemas.microsoft.com/office/drawing/2014/main" id="{CA645C9F-8CB5-078E-9C56-37504C49CCC9}"/>
              </a:ext>
            </a:extLst>
          </p:cNvPr>
          <p:cNvGrpSpPr/>
          <p:nvPr/>
        </p:nvGrpSpPr>
        <p:grpSpPr>
          <a:xfrm>
            <a:off x="3751495" y="3612719"/>
            <a:ext cx="5417314" cy="744552"/>
            <a:chOff x="2668807" y="2706017"/>
            <a:chExt cx="5396416" cy="623385"/>
          </a:xfrm>
        </p:grpSpPr>
        <p:sp>
          <p:nvSpPr>
            <p:cNvPr id="21" name="Freeform 34">
              <a:extLst>
                <a:ext uri="{FF2B5EF4-FFF2-40B4-BE49-F238E27FC236}">
                  <a16:creationId xmlns:a16="http://schemas.microsoft.com/office/drawing/2014/main" id="{B280B815-1463-1443-8596-D612A58149ED}"/>
                </a:ext>
              </a:extLst>
            </p:cNvPr>
            <p:cNvSpPr/>
            <p:nvPr/>
          </p:nvSpPr>
          <p:spPr>
            <a:xfrm>
              <a:off x="3411886" y="2706017"/>
              <a:ext cx="465333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2079 h 107305"/>
                <a:gd name="connsiteX3" fmla="*/ 447 w 898303"/>
                <a:gd name="connsiteY3" fmla="*/ 107305 h 107305"/>
                <a:gd name="connsiteX4" fmla="*/ 844897 w 898303"/>
                <a:gd name="connsiteY4" fmla="*/ 107305 h 107305"/>
                <a:gd name="connsiteX5" fmla="*/ 898303 w 898303"/>
                <a:gd name="connsiteY5" fmla="*/ 53917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8062 w 911468"/>
                <a:gd name="connsiteY0" fmla="*/ 0 h 107305"/>
                <a:gd name="connsiteX1" fmla="*/ 13612 w 911468"/>
                <a:gd name="connsiteY1" fmla="*/ 0 h 107305"/>
                <a:gd name="connsiteX2" fmla="*/ 0 w 911468"/>
                <a:gd name="connsiteY2" fmla="*/ 52079 h 107305"/>
                <a:gd name="connsiteX3" fmla="*/ 13612 w 911468"/>
                <a:gd name="connsiteY3" fmla="*/ 107305 h 107305"/>
                <a:gd name="connsiteX4" fmla="*/ 858062 w 911468"/>
                <a:gd name="connsiteY4" fmla="*/ 107305 h 107305"/>
                <a:gd name="connsiteX5" fmla="*/ 911468 w 911468"/>
                <a:gd name="connsiteY5" fmla="*/ 53917 h 107305"/>
                <a:gd name="connsiteX6" fmla="*/ 858062 w 911468"/>
                <a:gd name="connsiteY6" fmla="*/ 528 h 107305"/>
                <a:gd name="connsiteX7" fmla="*/ 858062 w 911468"/>
                <a:gd name="connsiteY7" fmla="*/ 0 h 107305"/>
                <a:gd name="connsiteX8" fmla="*/ 852775 w 911468"/>
                <a:gd name="connsiteY8" fmla="*/ 95147 h 107305"/>
                <a:gd name="connsiteX9" fmla="*/ 811001 w 911468"/>
                <a:gd name="connsiteY9" fmla="*/ 53388 h 107305"/>
                <a:gd name="connsiteX10" fmla="*/ 852775 w 911468"/>
                <a:gd name="connsiteY10" fmla="*/ 11629 h 107305"/>
                <a:gd name="connsiteX11" fmla="*/ 894548 w 911468"/>
                <a:gd name="connsiteY11" fmla="*/ 53388 h 107305"/>
                <a:gd name="connsiteX12" fmla="*/ 852775 w 911468"/>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11468" h="107305">
                  <a:moveTo>
                    <a:pt x="858062" y="0"/>
                  </a:moveTo>
                  <a:lnTo>
                    <a:pt x="13612" y="0"/>
                  </a:lnTo>
                  <a:lnTo>
                    <a:pt x="0" y="52079"/>
                  </a:lnTo>
                  <a:lnTo>
                    <a:pt x="13612" y="107305"/>
                  </a:lnTo>
                  <a:lnTo>
                    <a:pt x="858062" y="107305"/>
                  </a:lnTo>
                  <a:cubicBezTo>
                    <a:pt x="887674" y="107305"/>
                    <a:pt x="911468" y="83518"/>
                    <a:pt x="911468" y="53917"/>
                  </a:cubicBezTo>
                  <a:cubicBezTo>
                    <a:pt x="911468" y="24315"/>
                    <a:pt x="887674" y="528"/>
                    <a:pt x="858062" y="528"/>
                  </a:cubicBezTo>
                  <a:lnTo>
                    <a:pt x="858062" y="0"/>
                  </a:lnTo>
                  <a:close/>
                  <a:moveTo>
                    <a:pt x="852775" y="95147"/>
                  </a:moveTo>
                  <a:cubicBezTo>
                    <a:pt x="830037" y="95147"/>
                    <a:pt x="811001" y="76646"/>
                    <a:pt x="811001" y="53388"/>
                  </a:cubicBezTo>
                  <a:cubicBezTo>
                    <a:pt x="811001" y="30130"/>
                    <a:pt x="829509" y="11629"/>
                    <a:pt x="852775" y="11629"/>
                  </a:cubicBezTo>
                  <a:cubicBezTo>
                    <a:pt x="876041" y="11629"/>
                    <a:pt x="894548" y="30130"/>
                    <a:pt x="894548" y="53388"/>
                  </a:cubicBezTo>
                  <a:cubicBezTo>
                    <a:pt x="894548" y="76646"/>
                    <a:pt x="876041" y="95147"/>
                    <a:pt x="852775" y="95147"/>
                  </a:cubicBezTo>
                  <a:close/>
                </a:path>
              </a:pathLst>
            </a:custGeom>
            <a:solidFill>
              <a:srgbClr val="FBA91E"/>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22" name="Freeform 30">
              <a:extLst>
                <a:ext uri="{FF2B5EF4-FFF2-40B4-BE49-F238E27FC236}">
                  <a16:creationId xmlns:a16="http://schemas.microsoft.com/office/drawing/2014/main" id="{050714DE-C725-9FA1-BF7D-59FC66097A67}"/>
                </a:ext>
              </a:extLst>
            </p:cNvPr>
            <p:cNvSpPr/>
            <p:nvPr/>
          </p:nvSpPr>
          <p:spPr>
            <a:xfrm>
              <a:off x="2668807" y="2706017"/>
              <a:ext cx="812569" cy="623385"/>
            </a:xfrm>
            <a:custGeom>
              <a:avLst/>
              <a:gdLst>
                <a:gd name="connsiteX0" fmla="*/ 45475 w 159161"/>
                <a:gd name="connsiteY0" fmla="*/ 122105 h 122105"/>
                <a:gd name="connsiteX1" fmla="*/ 159161 w 159161"/>
                <a:gd name="connsiteY1" fmla="*/ 107305 h 122105"/>
                <a:gd name="connsiteX2" fmla="*/ 159161 w 159161"/>
                <a:gd name="connsiteY2" fmla="*/ 0 h 122105"/>
                <a:gd name="connsiteX3" fmla="*/ 0 w 159161"/>
                <a:gd name="connsiteY3" fmla="*/ 43345 h 122105"/>
                <a:gd name="connsiteX4" fmla="*/ 45475 w 159161"/>
                <a:gd name="connsiteY4" fmla="*/ 122105 h 122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61" h="122105">
                  <a:moveTo>
                    <a:pt x="45475" y="122105"/>
                  </a:moveTo>
                  <a:lnTo>
                    <a:pt x="159161" y="107305"/>
                  </a:lnTo>
                  <a:lnTo>
                    <a:pt x="159161" y="0"/>
                  </a:lnTo>
                  <a:lnTo>
                    <a:pt x="0" y="43345"/>
                  </a:lnTo>
                  <a:lnTo>
                    <a:pt x="45475" y="122105"/>
                  </a:lnTo>
                  <a:close/>
                </a:path>
              </a:pathLst>
            </a:custGeom>
            <a:solidFill>
              <a:srgbClr val="FBA91E">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24" name="TextBox 23">
              <a:extLst>
                <a:ext uri="{FF2B5EF4-FFF2-40B4-BE49-F238E27FC236}">
                  <a16:creationId xmlns:a16="http://schemas.microsoft.com/office/drawing/2014/main" id="{49A6F228-F61D-6F49-F48E-2231CA474039}"/>
                </a:ext>
              </a:extLst>
            </p:cNvPr>
            <p:cNvSpPr txBox="1"/>
            <p:nvPr/>
          </p:nvSpPr>
          <p:spPr>
            <a:xfrm>
              <a:off x="2900972" y="2921026"/>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02</a:t>
              </a:r>
            </a:p>
          </p:txBody>
        </p:sp>
        <p:sp>
          <p:nvSpPr>
            <p:cNvPr id="26" name="TextBox 25">
              <a:extLst>
                <a:ext uri="{FF2B5EF4-FFF2-40B4-BE49-F238E27FC236}">
                  <a16:creationId xmlns:a16="http://schemas.microsoft.com/office/drawing/2014/main" id="{12E380F7-004F-9353-7DF6-59AB20AE228E}"/>
                </a:ext>
              </a:extLst>
            </p:cNvPr>
            <p:cNvSpPr txBox="1"/>
            <p:nvPr/>
          </p:nvSpPr>
          <p:spPr>
            <a:xfrm>
              <a:off x="3883603" y="2768910"/>
              <a:ext cx="3384845" cy="334997"/>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ar-EG" sz="2000" b="1" i="0" u="none" strike="noStrike" kern="0" cap="none" spc="0" normalizeH="0" baseline="0" noProof="1">
                  <a:ln>
                    <a:noFill/>
                  </a:ln>
                  <a:solidFill>
                    <a:schemeClr val="bg1"/>
                  </a:solidFill>
                  <a:effectLst/>
                  <a:uLnTx/>
                  <a:uFillTx/>
                  <a:latin typeface="Alexandria" pitchFamily="2" charset="-78"/>
                  <a:cs typeface="Alexandria" pitchFamily="2" charset="-78"/>
                </a:rPr>
                <a:t>الوصول إلى شرائح متنوعة</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grpSp>
        <p:nvGrpSpPr>
          <p:cNvPr id="28" name="Group 27">
            <a:extLst>
              <a:ext uri="{FF2B5EF4-FFF2-40B4-BE49-F238E27FC236}">
                <a16:creationId xmlns:a16="http://schemas.microsoft.com/office/drawing/2014/main" id="{8EF8E6C1-EBC1-2F0A-B232-5644BBADDB30}"/>
              </a:ext>
            </a:extLst>
          </p:cNvPr>
          <p:cNvGrpSpPr/>
          <p:nvPr/>
        </p:nvGrpSpPr>
        <p:grpSpPr>
          <a:xfrm>
            <a:off x="3975707" y="4253491"/>
            <a:ext cx="5275431" cy="654308"/>
            <a:chOff x="2892155" y="3332103"/>
            <a:chExt cx="5255079" cy="547827"/>
          </a:xfrm>
        </p:grpSpPr>
        <p:sp>
          <p:nvSpPr>
            <p:cNvPr id="29" name="Freeform 35">
              <a:extLst>
                <a:ext uri="{FF2B5EF4-FFF2-40B4-BE49-F238E27FC236}">
                  <a16:creationId xmlns:a16="http://schemas.microsoft.com/office/drawing/2014/main" id="{B59AC082-DD0E-B959-799B-F52F9DF22E93}"/>
                </a:ext>
              </a:extLst>
            </p:cNvPr>
            <p:cNvSpPr/>
            <p:nvPr/>
          </p:nvSpPr>
          <p:spPr>
            <a:xfrm>
              <a:off x="3441108" y="3332103"/>
              <a:ext cx="4624115"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6 h 107304"/>
                <a:gd name="connsiteX5" fmla="*/ 844450 w 897856"/>
                <a:gd name="connsiteY5" fmla="*/ 528 h 107304"/>
                <a:gd name="connsiteX6" fmla="*/ 839163 w 897856"/>
                <a:gd name="connsiteY6" fmla="*/ 95147 h 107304"/>
                <a:gd name="connsiteX7" fmla="*/ 797389 w 897856"/>
                <a:gd name="connsiteY7" fmla="*/ 53388 h 107304"/>
                <a:gd name="connsiteX8" fmla="*/ 839163 w 897856"/>
                <a:gd name="connsiteY8" fmla="*/ 11629 h 107304"/>
                <a:gd name="connsiteX9" fmla="*/ 880936 w 897856"/>
                <a:gd name="connsiteY9" fmla="*/ 53388 h 107304"/>
                <a:gd name="connsiteX10" fmla="*/ 839163 w 897856"/>
                <a:gd name="connsiteY10" fmla="*/ 95147 h 107304"/>
                <a:gd name="connsiteX0" fmla="*/ 844897 w 898303"/>
                <a:gd name="connsiteY0" fmla="*/ 0 h 107305"/>
                <a:gd name="connsiteX1" fmla="*/ 447 w 898303"/>
                <a:gd name="connsiteY1" fmla="*/ 0 h 107305"/>
                <a:gd name="connsiteX2" fmla="*/ 0 w 898303"/>
                <a:gd name="connsiteY2" fmla="*/ 55369 h 107305"/>
                <a:gd name="connsiteX3" fmla="*/ 447 w 898303"/>
                <a:gd name="connsiteY3" fmla="*/ 107305 h 107305"/>
                <a:gd name="connsiteX4" fmla="*/ 844897 w 898303"/>
                <a:gd name="connsiteY4" fmla="*/ 107305 h 107305"/>
                <a:gd name="connsiteX5" fmla="*/ 898303 w 898303"/>
                <a:gd name="connsiteY5" fmla="*/ 53916 h 107305"/>
                <a:gd name="connsiteX6" fmla="*/ 844897 w 898303"/>
                <a:gd name="connsiteY6" fmla="*/ 528 h 107305"/>
                <a:gd name="connsiteX7" fmla="*/ 844897 w 898303"/>
                <a:gd name="connsiteY7" fmla="*/ 0 h 107305"/>
                <a:gd name="connsiteX8" fmla="*/ 839610 w 898303"/>
                <a:gd name="connsiteY8" fmla="*/ 95147 h 107305"/>
                <a:gd name="connsiteX9" fmla="*/ 797836 w 898303"/>
                <a:gd name="connsiteY9" fmla="*/ 53388 h 107305"/>
                <a:gd name="connsiteX10" fmla="*/ 839610 w 898303"/>
                <a:gd name="connsiteY10" fmla="*/ 11629 h 107305"/>
                <a:gd name="connsiteX11" fmla="*/ 881383 w 898303"/>
                <a:gd name="connsiteY11" fmla="*/ 53388 h 107305"/>
                <a:gd name="connsiteX12" fmla="*/ 839610 w 898303"/>
                <a:gd name="connsiteY12" fmla="*/ 95147 h 107305"/>
                <a:gd name="connsiteX0" fmla="*/ 852338 w 905744"/>
                <a:gd name="connsiteY0" fmla="*/ 0 h 107305"/>
                <a:gd name="connsiteX1" fmla="*/ 7888 w 905744"/>
                <a:gd name="connsiteY1" fmla="*/ 0 h 107305"/>
                <a:gd name="connsiteX2" fmla="*/ 0 w 905744"/>
                <a:gd name="connsiteY2" fmla="*/ 55941 h 107305"/>
                <a:gd name="connsiteX3" fmla="*/ 7888 w 905744"/>
                <a:gd name="connsiteY3" fmla="*/ 107305 h 107305"/>
                <a:gd name="connsiteX4" fmla="*/ 852338 w 905744"/>
                <a:gd name="connsiteY4" fmla="*/ 107305 h 107305"/>
                <a:gd name="connsiteX5" fmla="*/ 905744 w 905744"/>
                <a:gd name="connsiteY5" fmla="*/ 53916 h 107305"/>
                <a:gd name="connsiteX6" fmla="*/ 852338 w 905744"/>
                <a:gd name="connsiteY6" fmla="*/ 528 h 107305"/>
                <a:gd name="connsiteX7" fmla="*/ 852338 w 905744"/>
                <a:gd name="connsiteY7" fmla="*/ 0 h 107305"/>
                <a:gd name="connsiteX8" fmla="*/ 847051 w 905744"/>
                <a:gd name="connsiteY8" fmla="*/ 95147 h 107305"/>
                <a:gd name="connsiteX9" fmla="*/ 805277 w 905744"/>
                <a:gd name="connsiteY9" fmla="*/ 53388 h 107305"/>
                <a:gd name="connsiteX10" fmla="*/ 847051 w 905744"/>
                <a:gd name="connsiteY10" fmla="*/ 11629 h 107305"/>
                <a:gd name="connsiteX11" fmla="*/ 888824 w 905744"/>
                <a:gd name="connsiteY11" fmla="*/ 53388 h 107305"/>
                <a:gd name="connsiteX12" fmla="*/ 847051 w 905744"/>
                <a:gd name="connsiteY12" fmla="*/ 95147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05744" h="107305">
                  <a:moveTo>
                    <a:pt x="852338" y="0"/>
                  </a:moveTo>
                  <a:lnTo>
                    <a:pt x="7888" y="0"/>
                  </a:lnTo>
                  <a:lnTo>
                    <a:pt x="0" y="55941"/>
                  </a:lnTo>
                  <a:lnTo>
                    <a:pt x="7888" y="107305"/>
                  </a:lnTo>
                  <a:lnTo>
                    <a:pt x="852338" y="107305"/>
                  </a:lnTo>
                  <a:cubicBezTo>
                    <a:pt x="881950" y="107305"/>
                    <a:pt x="905744" y="83518"/>
                    <a:pt x="905744" y="53916"/>
                  </a:cubicBezTo>
                  <a:cubicBezTo>
                    <a:pt x="905744" y="24315"/>
                    <a:pt x="881950" y="528"/>
                    <a:pt x="852338" y="528"/>
                  </a:cubicBezTo>
                  <a:lnTo>
                    <a:pt x="852338" y="0"/>
                  </a:lnTo>
                  <a:close/>
                  <a:moveTo>
                    <a:pt x="847051" y="95147"/>
                  </a:moveTo>
                  <a:cubicBezTo>
                    <a:pt x="824313" y="95147"/>
                    <a:pt x="805277" y="76646"/>
                    <a:pt x="805277" y="53388"/>
                  </a:cubicBezTo>
                  <a:cubicBezTo>
                    <a:pt x="805277" y="30130"/>
                    <a:pt x="823785" y="11629"/>
                    <a:pt x="847051" y="11629"/>
                  </a:cubicBezTo>
                  <a:cubicBezTo>
                    <a:pt x="870317" y="11629"/>
                    <a:pt x="888824" y="30130"/>
                    <a:pt x="888824" y="53388"/>
                  </a:cubicBezTo>
                  <a:cubicBezTo>
                    <a:pt x="888824" y="76646"/>
                    <a:pt x="870317" y="95147"/>
                    <a:pt x="847051" y="95147"/>
                  </a:cubicBezTo>
                  <a:close/>
                </a:path>
              </a:pathLst>
            </a:custGeom>
            <a:solidFill>
              <a:srgbClr val="6EA56C"/>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0" name="Freeform 31">
              <a:extLst>
                <a:ext uri="{FF2B5EF4-FFF2-40B4-BE49-F238E27FC236}">
                  <a16:creationId xmlns:a16="http://schemas.microsoft.com/office/drawing/2014/main" id="{A3F19F04-C01B-3D02-7CE8-FE5F5FF6F65B}"/>
                </a:ext>
              </a:extLst>
            </p:cNvPr>
            <p:cNvSpPr/>
            <p:nvPr/>
          </p:nvSpPr>
          <p:spPr>
            <a:xfrm>
              <a:off x="2900972" y="3332104"/>
              <a:ext cx="580403" cy="547821"/>
            </a:xfrm>
            <a:custGeom>
              <a:avLst/>
              <a:gdLst>
                <a:gd name="connsiteX0" fmla="*/ 0 w 113686"/>
                <a:gd name="connsiteY0" fmla="*/ 99376 h 107304"/>
                <a:gd name="connsiteX1" fmla="*/ 113686 w 113686"/>
                <a:gd name="connsiteY1" fmla="*/ 107305 h 107304"/>
                <a:gd name="connsiteX2" fmla="*/ 113686 w 113686"/>
                <a:gd name="connsiteY2" fmla="*/ 0 h 107304"/>
                <a:gd name="connsiteX3" fmla="*/ 0 w 113686"/>
                <a:gd name="connsiteY3" fmla="*/ 7929 h 107304"/>
                <a:gd name="connsiteX4" fmla="*/ 0 w 113686"/>
                <a:gd name="connsiteY4" fmla="*/ 99376 h 1073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86" h="107304">
                  <a:moveTo>
                    <a:pt x="0" y="99376"/>
                  </a:moveTo>
                  <a:lnTo>
                    <a:pt x="113686" y="107305"/>
                  </a:lnTo>
                  <a:lnTo>
                    <a:pt x="113686" y="0"/>
                  </a:lnTo>
                  <a:lnTo>
                    <a:pt x="0" y="7929"/>
                  </a:lnTo>
                  <a:lnTo>
                    <a:pt x="0" y="99376"/>
                  </a:lnTo>
                  <a:close/>
                </a:path>
              </a:pathLst>
            </a:custGeom>
            <a:solidFill>
              <a:srgbClr val="6EA56C">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1" name="TextBox 30">
              <a:extLst>
                <a:ext uri="{FF2B5EF4-FFF2-40B4-BE49-F238E27FC236}">
                  <a16:creationId xmlns:a16="http://schemas.microsoft.com/office/drawing/2014/main" id="{E0F6C097-E94C-0AF9-2137-9FF16ADD9075}"/>
                </a:ext>
              </a:extLst>
            </p:cNvPr>
            <p:cNvSpPr txBox="1"/>
            <p:nvPr/>
          </p:nvSpPr>
          <p:spPr>
            <a:xfrm>
              <a:off x="2892155" y="3483588"/>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03</a:t>
              </a:r>
            </a:p>
          </p:txBody>
        </p:sp>
        <p:sp>
          <p:nvSpPr>
            <p:cNvPr id="32" name="TextBox 31">
              <a:extLst>
                <a:ext uri="{FF2B5EF4-FFF2-40B4-BE49-F238E27FC236}">
                  <a16:creationId xmlns:a16="http://schemas.microsoft.com/office/drawing/2014/main" id="{435A908F-C723-CB9F-BAAB-E44C1B04B2CA}"/>
                </a:ext>
              </a:extLst>
            </p:cNvPr>
            <p:cNvSpPr txBox="1"/>
            <p:nvPr/>
          </p:nvSpPr>
          <p:spPr>
            <a:xfrm>
              <a:off x="4346456" y="3419802"/>
              <a:ext cx="3800778" cy="334997"/>
            </a:xfrm>
            <a:prstGeom prst="rect">
              <a:avLst/>
            </a:prstGeom>
            <a:noFill/>
          </p:spPr>
          <p:txBody>
            <a:bodyPr wrap="square" lIns="0" rIns="0" rtlCol="0" anchor="b">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ar-EG" sz="2000" b="1" i="0" u="none" strike="noStrike" kern="0" cap="none" spc="0" normalizeH="0" baseline="0" noProof="1">
                  <a:ln>
                    <a:noFill/>
                  </a:ln>
                  <a:solidFill>
                    <a:schemeClr val="bg1"/>
                  </a:solidFill>
                  <a:effectLst/>
                  <a:uLnTx/>
                  <a:uFillTx/>
                  <a:latin typeface="Alexandria" pitchFamily="2" charset="-78"/>
                  <a:cs typeface="Alexandria" pitchFamily="2" charset="-78"/>
                </a:rPr>
                <a:t>خلق مساحة تفاعلية</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grpSp>
        <p:nvGrpSpPr>
          <p:cNvPr id="34" name="Group 33">
            <a:extLst>
              <a:ext uri="{FF2B5EF4-FFF2-40B4-BE49-F238E27FC236}">
                <a16:creationId xmlns:a16="http://schemas.microsoft.com/office/drawing/2014/main" id="{DFC3B911-EC10-9F5F-1370-BFA396A6F6EF}"/>
              </a:ext>
            </a:extLst>
          </p:cNvPr>
          <p:cNvGrpSpPr/>
          <p:nvPr/>
        </p:nvGrpSpPr>
        <p:grpSpPr>
          <a:xfrm>
            <a:off x="3347709" y="5199983"/>
            <a:ext cx="5821100" cy="957288"/>
            <a:chOff x="2266579" y="4327901"/>
            <a:chExt cx="5798644" cy="801501"/>
          </a:xfrm>
        </p:grpSpPr>
        <p:sp>
          <p:nvSpPr>
            <p:cNvPr id="35" name="Freeform 37">
              <a:extLst>
                <a:ext uri="{FF2B5EF4-FFF2-40B4-BE49-F238E27FC236}">
                  <a16:creationId xmlns:a16="http://schemas.microsoft.com/office/drawing/2014/main" id="{2D59B3EA-6687-1676-D204-718E237B04BA}"/>
                </a:ext>
              </a:extLst>
            </p:cNvPr>
            <p:cNvSpPr/>
            <p:nvPr/>
          </p:nvSpPr>
          <p:spPr>
            <a:xfrm>
              <a:off x="3426496" y="4581575"/>
              <a:ext cx="4638727" cy="547827"/>
            </a:xfrm>
            <a:custGeom>
              <a:avLst/>
              <a:gdLst>
                <a:gd name="connsiteX0" fmla="*/ 844450 w 897856"/>
                <a:gd name="connsiteY0" fmla="*/ 0 h 107304"/>
                <a:gd name="connsiteX1" fmla="*/ 0 w 897856"/>
                <a:gd name="connsiteY1" fmla="*/ 0 h 107304"/>
                <a:gd name="connsiteX2" fmla="*/ 0 w 897856"/>
                <a:gd name="connsiteY2" fmla="*/ 107305 h 107304"/>
                <a:gd name="connsiteX3" fmla="*/ 844450 w 897856"/>
                <a:gd name="connsiteY3" fmla="*/ 107305 h 107304"/>
                <a:gd name="connsiteX4" fmla="*/ 897856 w 897856"/>
                <a:gd name="connsiteY4" fmla="*/ 53917 h 107304"/>
                <a:gd name="connsiteX5" fmla="*/ 897856 w 897856"/>
                <a:gd name="connsiteY5" fmla="*/ 53917 h 107304"/>
                <a:gd name="connsiteX6" fmla="*/ 844450 w 897856"/>
                <a:gd name="connsiteY6" fmla="*/ 528 h 107304"/>
                <a:gd name="connsiteX7" fmla="*/ 839163 w 897856"/>
                <a:gd name="connsiteY7" fmla="*/ 95675 h 107304"/>
                <a:gd name="connsiteX8" fmla="*/ 797389 w 897856"/>
                <a:gd name="connsiteY8" fmla="*/ 53917 h 107304"/>
                <a:gd name="connsiteX9" fmla="*/ 839163 w 897856"/>
                <a:gd name="connsiteY9" fmla="*/ 12158 h 107304"/>
                <a:gd name="connsiteX10" fmla="*/ 880936 w 897856"/>
                <a:gd name="connsiteY10" fmla="*/ 53917 h 107304"/>
                <a:gd name="connsiteX11" fmla="*/ 839163 w 897856"/>
                <a:gd name="connsiteY11" fmla="*/ 95675 h 107304"/>
                <a:gd name="connsiteX0" fmla="*/ 844897 w 898303"/>
                <a:gd name="connsiteY0" fmla="*/ 0 h 107305"/>
                <a:gd name="connsiteX1" fmla="*/ 447 w 898303"/>
                <a:gd name="connsiteY1" fmla="*/ 0 h 107305"/>
                <a:gd name="connsiteX2" fmla="*/ 0 w 898303"/>
                <a:gd name="connsiteY2" fmla="*/ 54465 h 107305"/>
                <a:gd name="connsiteX3" fmla="*/ 447 w 898303"/>
                <a:gd name="connsiteY3" fmla="*/ 107305 h 107305"/>
                <a:gd name="connsiteX4" fmla="*/ 844897 w 898303"/>
                <a:gd name="connsiteY4" fmla="*/ 107305 h 107305"/>
                <a:gd name="connsiteX5" fmla="*/ 898303 w 898303"/>
                <a:gd name="connsiteY5" fmla="*/ 53917 h 107305"/>
                <a:gd name="connsiteX6" fmla="*/ 898303 w 898303"/>
                <a:gd name="connsiteY6" fmla="*/ 53917 h 107305"/>
                <a:gd name="connsiteX7" fmla="*/ 844897 w 898303"/>
                <a:gd name="connsiteY7" fmla="*/ 528 h 107305"/>
                <a:gd name="connsiteX8" fmla="*/ 844897 w 898303"/>
                <a:gd name="connsiteY8" fmla="*/ 0 h 107305"/>
                <a:gd name="connsiteX9" fmla="*/ 839610 w 898303"/>
                <a:gd name="connsiteY9" fmla="*/ 95675 h 107305"/>
                <a:gd name="connsiteX10" fmla="*/ 797836 w 898303"/>
                <a:gd name="connsiteY10" fmla="*/ 53917 h 107305"/>
                <a:gd name="connsiteX11" fmla="*/ 839610 w 898303"/>
                <a:gd name="connsiteY11" fmla="*/ 12158 h 107305"/>
                <a:gd name="connsiteX12" fmla="*/ 881383 w 898303"/>
                <a:gd name="connsiteY12" fmla="*/ 53917 h 107305"/>
                <a:gd name="connsiteX13" fmla="*/ 839610 w 898303"/>
                <a:gd name="connsiteY13" fmla="*/ 95675 h 107305"/>
                <a:gd name="connsiteX0" fmla="*/ 855200 w 908606"/>
                <a:gd name="connsiteY0" fmla="*/ 0 h 107305"/>
                <a:gd name="connsiteX1" fmla="*/ 10750 w 908606"/>
                <a:gd name="connsiteY1" fmla="*/ 0 h 107305"/>
                <a:gd name="connsiteX2" fmla="*/ 0 w 908606"/>
                <a:gd name="connsiteY2" fmla="*/ 52175 h 107305"/>
                <a:gd name="connsiteX3" fmla="*/ 10750 w 908606"/>
                <a:gd name="connsiteY3" fmla="*/ 107305 h 107305"/>
                <a:gd name="connsiteX4" fmla="*/ 855200 w 908606"/>
                <a:gd name="connsiteY4" fmla="*/ 107305 h 107305"/>
                <a:gd name="connsiteX5" fmla="*/ 908606 w 908606"/>
                <a:gd name="connsiteY5" fmla="*/ 53917 h 107305"/>
                <a:gd name="connsiteX6" fmla="*/ 908606 w 908606"/>
                <a:gd name="connsiteY6" fmla="*/ 53917 h 107305"/>
                <a:gd name="connsiteX7" fmla="*/ 855200 w 908606"/>
                <a:gd name="connsiteY7" fmla="*/ 528 h 107305"/>
                <a:gd name="connsiteX8" fmla="*/ 855200 w 908606"/>
                <a:gd name="connsiteY8" fmla="*/ 0 h 107305"/>
                <a:gd name="connsiteX9" fmla="*/ 849913 w 908606"/>
                <a:gd name="connsiteY9" fmla="*/ 95675 h 107305"/>
                <a:gd name="connsiteX10" fmla="*/ 808139 w 908606"/>
                <a:gd name="connsiteY10" fmla="*/ 53917 h 107305"/>
                <a:gd name="connsiteX11" fmla="*/ 849913 w 908606"/>
                <a:gd name="connsiteY11" fmla="*/ 12158 h 107305"/>
                <a:gd name="connsiteX12" fmla="*/ 891686 w 908606"/>
                <a:gd name="connsiteY12" fmla="*/ 53917 h 107305"/>
                <a:gd name="connsiteX13" fmla="*/ 849913 w 908606"/>
                <a:gd name="connsiteY13" fmla="*/ 95675 h 107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08606" h="107305">
                  <a:moveTo>
                    <a:pt x="855200" y="0"/>
                  </a:moveTo>
                  <a:lnTo>
                    <a:pt x="10750" y="0"/>
                  </a:lnTo>
                  <a:lnTo>
                    <a:pt x="0" y="52175"/>
                  </a:lnTo>
                  <a:lnTo>
                    <a:pt x="10750" y="107305"/>
                  </a:lnTo>
                  <a:lnTo>
                    <a:pt x="855200" y="107305"/>
                  </a:lnTo>
                  <a:cubicBezTo>
                    <a:pt x="884812" y="107305"/>
                    <a:pt x="908606" y="83518"/>
                    <a:pt x="908606" y="53917"/>
                  </a:cubicBezTo>
                  <a:lnTo>
                    <a:pt x="908606" y="53917"/>
                  </a:lnTo>
                  <a:cubicBezTo>
                    <a:pt x="908606" y="24315"/>
                    <a:pt x="884812" y="528"/>
                    <a:pt x="855200" y="528"/>
                  </a:cubicBezTo>
                  <a:lnTo>
                    <a:pt x="855200" y="0"/>
                  </a:lnTo>
                  <a:close/>
                  <a:moveTo>
                    <a:pt x="849913" y="95675"/>
                  </a:moveTo>
                  <a:cubicBezTo>
                    <a:pt x="827175" y="95675"/>
                    <a:pt x="808139" y="77175"/>
                    <a:pt x="808139" y="53917"/>
                  </a:cubicBezTo>
                  <a:cubicBezTo>
                    <a:pt x="808139" y="30658"/>
                    <a:pt x="826647" y="12158"/>
                    <a:pt x="849913" y="12158"/>
                  </a:cubicBezTo>
                  <a:cubicBezTo>
                    <a:pt x="873179" y="12158"/>
                    <a:pt x="891686" y="30658"/>
                    <a:pt x="891686" y="53917"/>
                  </a:cubicBezTo>
                  <a:cubicBezTo>
                    <a:pt x="891686" y="77175"/>
                    <a:pt x="873179" y="95675"/>
                    <a:pt x="849913" y="95675"/>
                  </a:cubicBezTo>
                  <a:close/>
                </a:path>
              </a:pathLst>
            </a:custGeom>
            <a:solidFill>
              <a:srgbClr val="F15F47"/>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6" name="Freeform 28">
              <a:extLst>
                <a:ext uri="{FF2B5EF4-FFF2-40B4-BE49-F238E27FC236}">
                  <a16:creationId xmlns:a16="http://schemas.microsoft.com/office/drawing/2014/main" id="{D3CE17EF-AB7F-4D28-11F9-8F2900125247}"/>
                </a:ext>
              </a:extLst>
            </p:cNvPr>
            <p:cNvSpPr/>
            <p:nvPr/>
          </p:nvSpPr>
          <p:spPr>
            <a:xfrm>
              <a:off x="2266579" y="4327901"/>
              <a:ext cx="1214796" cy="801495"/>
            </a:xfrm>
            <a:custGeom>
              <a:avLst/>
              <a:gdLst>
                <a:gd name="connsiteX0" fmla="*/ 237948 w 237947"/>
                <a:gd name="connsiteY0" fmla="*/ 156993 h 156992"/>
                <a:gd name="connsiteX1" fmla="*/ 0 w 237947"/>
                <a:gd name="connsiteY1" fmla="*/ 45459 h 156992"/>
                <a:gd name="connsiteX2" fmla="*/ 78787 w 237947"/>
                <a:gd name="connsiteY2" fmla="*/ 0 h 156992"/>
                <a:gd name="connsiteX3" fmla="*/ 237948 w 237947"/>
                <a:gd name="connsiteY3" fmla="*/ 49688 h 156992"/>
                <a:gd name="connsiteX4" fmla="*/ 237948 w 237947"/>
                <a:gd name="connsiteY4" fmla="*/ 156993 h 1569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47" h="156992">
                  <a:moveTo>
                    <a:pt x="237948" y="156993"/>
                  </a:moveTo>
                  <a:lnTo>
                    <a:pt x="0" y="45459"/>
                  </a:lnTo>
                  <a:lnTo>
                    <a:pt x="78787" y="0"/>
                  </a:lnTo>
                  <a:lnTo>
                    <a:pt x="237948" y="49688"/>
                  </a:lnTo>
                  <a:lnTo>
                    <a:pt x="237948" y="156993"/>
                  </a:lnTo>
                  <a:close/>
                </a:path>
              </a:pathLst>
            </a:custGeom>
            <a:solidFill>
              <a:srgbClr val="F15F47">
                <a:lumMod val="75000"/>
              </a:srgbClr>
            </a:solidFill>
            <a:ln w="0" cap="flat">
              <a:noFill/>
              <a:prstDash val="solid"/>
              <a:miter/>
            </a:ln>
          </p:spPr>
          <p:txBody>
            <a:bodyPr rtlCol="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US" sz="1200" b="0" i="0" u="none" strike="noStrike" kern="0" cap="none" spc="0" normalizeH="0" baseline="0" noProof="0">
                <a:ln>
                  <a:noFill/>
                </a:ln>
                <a:solidFill>
                  <a:srgbClr val="000000"/>
                </a:solidFill>
                <a:effectLst/>
                <a:uLnTx/>
                <a:uFillTx/>
              </a:endParaRPr>
            </a:p>
          </p:txBody>
        </p:sp>
        <p:sp>
          <p:nvSpPr>
            <p:cNvPr id="37" name="TextBox 36">
              <a:extLst>
                <a:ext uri="{FF2B5EF4-FFF2-40B4-BE49-F238E27FC236}">
                  <a16:creationId xmlns:a16="http://schemas.microsoft.com/office/drawing/2014/main" id="{6B5154AA-E24B-14D7-8894-643442656554}"/>
                </a:ext>
              </a:extLst>
            </p:cNvPr>
            <p:cNvSpPr txBox="1"/>
            <p:nvPr/>
          </p:nvSpPr>
          <p:spPr>
            <a:xfrm>
              <a:off x="2871589" y="4611470"/>
              <a:ext cx="633030" cy="307777"/>
            </a:xfrm>
            <a:prstGeom prst="rect">
              <a:avLst/>
            </a:prstGeom>
            <a:noFill/>
          </p:spPr>
          <p:txBody>
            <a:bodyPr wrap="square" lIns="0" rIns="0"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400" b="1" i="0" u="none" strike="noStrike" kern="0" cap="none" spc="0" normalizeH="0" baseline="0" noProof="1">
                  <a:ln>
                    <a:noFill/>
                  </a:ln>
                  <a:solidFill>
                    <a:srgbClr val="FFFFFF"/>
                  </a:solidFill>
                  <a:effectLst/>
                  <a:uLnTx/>
                  <a:uFillTx/>
                </a:rPr>
                <a:t>05</a:t>
              </a:r>
            </a:p>
          </p:txBody>
        </p:sp>
        <p:sp>
          <p:nvSpPr>
            <p:cNvPr id="38" name="TextBox 37">
              <a:extLst>
                <a:ext uri="{FF2B5EF4-FFF2-40B4-BE49-F238E27FC236}">
                  <a16:creationId xmlns:a16="http://schemas.microsoft.com/office/drawing/2014/main" id="{6D403666-0A7A-1F1B-DDF7-D1F5EFC07127}"/>
                </a:ext>
              </a:extLst>
            </p:cNvPr>
            <p:cNvSpPr txBox="1"/>
            <p:nvPr/>
          </p:nvSpPr>
          <p:spPr>
            <a:xfrm>
              <a:off x="3654213" y="4720546"/>
              <a:ext cx="3898759" cy="334997"/>
            </a:xfrm>
            <a:prstGeom prst="rect">
              <a:avLst/>
            </a:prstGeom>
            <a:noFill/>
          </p:spPr>
          <p:txBody>
            <a:bodyPr wrap="square" lIns="0" rIns="0" rtlCol="0" anchor="b">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2000" b="1" kern="0" noProof="1">
                  <a:solidFill>
                    <a:schemeClr val="bg1"/>
                  </a:solidFill>
                  <a:latin typeface="Alexandria" pitchFamily="2" charset="-78"/>
                  <a:cs typeface="Alexandria" pitchFamily="2" charset="-78"/>
                </a:rPr>
                <a:t>دعم الشفافية والمصداقية</a:t>
              </a:r>
              <a:endParaRPr kumimoji="0" lang="en-US" sz="2000" b="1" i="0" u="none" strike="noStrike" kern="0" cap="none" spc="0" normalizeH="0" baseline="0" noProof="1">
                <a:ln>
                  <a:noFill/>
                </a:ln>
                <a:solidFill>
                  <a:schemeClr val="bg1"/>
                </a:solidFill>
                <a:effectLst/>
                <a:uLnTx/>
                <a:uFillTx/>
                <a:latin typeface="Alexandria" pitchFamily="2" charset="-78"/>
                <a:cs typeface="Alexandria" pitchFamily="2" charset="-78"/>
              </a:endParaRPr>
            </a:p>
          </p:txBody>
        </p:sp>
      </p:grpSp>
      <p:pic>
        <p:nvPicPr>
          <p:cNvPr id="40" name="Graphic 39" descr="Bullseye with solid fill">
            <a:extLst>
              <a:ext uri="{FF2B5EF4-FFF2-40B4-BE49-F238E27FC236}">
                <a16:creationId xmlns:a16="http://schemas.microsoft.com/office/drawing/2014/main" id="{BEBC9B82-54B0-510C-0100-1E1D13CDC9A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78297" y="4395418"/>
            <a:ext cx="368428" cy="408428"/>
          </a:xfrm>
          <a:prstGeom prst="rect">
            <a:avLst/>
          </a:prstGeom>
        </p:spPr>
      </p:pic>
      <p:pic>
        <p:nvPicPr>
          <p:cNvPr id="41" name="Graphic 40" descr="Hourglass 30% with solid fill">
            <a:extLst>
              <a:ext uri="{FF2B5EF4-FFF2-40B4-BE49-F238E27FC236}">
                <a16:creationId xmlns:a16="http://schemas.microsoft.com/office/drawing/2014/main" id="{18E8D4C7-B4F7-267C-7A0C-5FD147B76547}"/>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678297" y="3769332"/>
            <a:ext cx="368428" cy="408428"/>
          </a:xfrm>
          <a:prstGeom prst="rect">
            <a:avLst/>
          </a:prstGeom>
        </p:spPr>
      </p:pic>
      <p:pic>
        <p:nvPicPr>
          <p:cNvPr id="42" name="Graphic 41" descr="Lightbulb with solid fill">
            <a:extLst>
              <a:ext uri="{FF2B5EF4-FFF2-40B4-BE49-F238E27FC236}">
                <a16:creationId xmlns:a16="http://schemas.microsoft.com/office/drawing/2014/main" id="{CC7A3BD3-6D43-9190-64FD-8F0B7F6157C2}"/>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78297" y="5644890"/>
            <a:ext cx="368428" cy="408428"/>
          </a:xfrm>
          <a:prstGeom prst="rect">
            <a:avLst/>
          </a:prstGeom>
        </p:spPr>
      </p:pic>
      <p:pic>
        <p:nvPicPr>
          <p:cNvPr id="43" name="Graphic 42" descr="Research with solid fill">
            <a:extLst>
              <a:ext uri="{FF2B5EF4-FFF2-40B4-BE49-F238E27FC236}">
                <a16:creationId xmlns:a16="http://schemas.microsoft.com/office/drawing/2014/main" id="{93212F6C-8ADE-F93D-FC05-9FC0F8A442CC}"/>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678297" y="3145947"/>
            <a:ext cx="368428" cy="408428"/>
          </a:xfrm>
          <a:prstGeom prst="rect">
            <a:avLst/>
          </a:prstGeom>
        </p:spPr>
      </p:pic>
      <p:pic>
        <p:nvPicPr>
          <p:cNvPr id="44" name="Graphic 43" descr="Gears with solid fill">
            <a:extLst>
              <a:ext uri="{FF2B5EF4-FFF2-40B4-BE49-F238E27FC236}">
                <a16:creationId xmlns:a16="http://schemas.microsoft.com/office/drawing/2014/main" id="{95DEC5CD-44EB-D8C1-83DA-0EBACA430A51}"/>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678297" y="5021505"/>
            <a:ext cx="368428" cy="408428"/>
          </a:xfrm>
          <a:prstGeom prst="rect">
            <a:avLst/>
          </a:prstGeom>
        </p:spPr>
      </p:pic>
      <p:sp>
        <p:nvSpPr>
          <p:cNvPr id="46" name="TextBox 45">
            <a:extLst>
              <a:ext uri="{FF2B5EF4-FFF2-40B4-BE49-F238E27FC236}">
                <a16:creationId xmlns:a16="http://schemas.microsoft.com/office/drawing/2014/main" id="{6709E3ED-29EF-22EA-16BD-073221A2B8A7}"/>
              </a:ext>
            </a:extLst>
          </p:cNvPr>
          <p:cNvSpPr txBox="1"/>
          <p:nvPr/>
        </p:nvSpPr>
        <p:spPr>
          <a:xfrm>
            <a:off x="1981146" y="3928778"/>
            <a:ext cx="1514318" cy="1200329"/>
          </a:xfrm>
          <a:prstGeom prst="rect">
            <a:avLst/>
          </a:prstGeom>
          <a:noFill/>
        </p:spPr>
        <p:txBody>
          <a:bodyPr wrap="square" lIns="0" rIns="0" rtlCol="0" anchor="b">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ar-EG" b="1" kern="0" noProof="1">
                <a:solidFill>
                  <a:srgbClr val="FFFF00"/>
                </a:solidFill>
                <a:latin typeface="Alexandria" pitchFamily="2" charset="-78"/>
                <a:cs typeface="Alexandria" pitchFamily="2" charset="-78"/>
              </a:rPr>
              <a:t>دور الإعلام الرقمي في إنجاح حملات </a:t>
            </a:r>
            <a:r>
              <a:rPr lang="en-US" b="1" kern="0" noProof="1">
                <a:solidFill>
                  <a:srgbClr val="FFFF00"/>
                </a:solidFill>
                <a:latin typeface="Alexandria" pitchFamily="2" charset="-78"/>
                <a:cs typeface="Alexandria" pitchFamily="2" charset="-78"/>
              </a:rPr>
              <a:t>CSR</a:t>
            </a:r>
            <a:endParaRPr kumimoji="0" lang="en-US" b="1" i="0" u="none" strike="noStrike" kern="0" cap="none" spc="0" normalizeH="0" baseline="0" noProof="1">
              <a:ln>
                <a:noFill/>
              </a:ln>
              <a:solidFill>
                <a:srgbClr val="FFFF00"/>
              </a:solidFill>
              <a:effectLst/>
              <a:uLnTx/>
              <a:uFillTx/>
              <a:latin typeface="Alexandria" pitchFamily="2" charset="-78"/>
              <a:cs typeface="Alexandria" pitchFamily="2" charset="-78"/>
            </a:endParaRPr>
          </a:p>
        </p:txBody>
      </p:sp>
      <p:sp>
        <p:nvSpPr>
          <p:cNvPr id="11" name="Rectangle: Rounded Corners 10">
            <a:extLst>
              <a:ext uri="{FF2B5EF4-FFF2-40B4-BE49-F238E27FC236}">
                <a16:creationId xmlns:a16="http://schemas.microsoft.com/office/drawing/2014/main" id="{1ABB746A-EE87-336F-E3A2-AF301E940C80}"/>
              </a:ext>
            </a:extLst>
          </p:cNvPr>
          <p:cNvSpPr/>
          <p:nvPr/>
        </p:nvSpPr>
        <p:spPr>
          <a:xfrm>
            <a:off x="2825502" y="465502"/>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spTree>
    <p:extLst>
      <p:ext uri="{BB962C8B-B14F-4D97-AF65-F5344CB8AC3E}">
        <p14:creationId xmlns:p14="http://schemas.microsoft.com/office/powerpoint/2010/main" val="94958166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2849C-DC4C-77ED-AF5B-09F1E7FCB9D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4AC149C-F5A5-BA0D-3E61-E4547550228F}"/>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24545D6-F80B-D5FB-2B60-D527B8B3F455}"/>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140BCD8-3351-50A6-6F1E-AA419F512B23}"/>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815BEAB-B6C8-36CB-8678-D264D270ACF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3FE66554-570A-AB4E-BB4E-315668FC8A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C5555227-1B15-EF7C-9150-25A609077DC3}"/>
              </a:ext>
            </a:extLst>
          </p:cNvPr>
          <p:cNvSpPr txBox="1"/>
          <p:nvPr/>
        </p:nvSpPr>
        <p:spPr>
          <a:xfrm>
            <a:off x="69460" y="1484589"/>
            <a:ext cx="11631814" cy="4442819"/>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1. نشر الرسائل التوعوية بشكل جذّاب ومرئي::</a:t>
            </a:r>
          </a:p>
          <a:p>
            <a:pPr algn="r" rtl="1">
              <a:lnSpc>
                <a:spcPct val="200000"/>
              </a:lnSpc>
            </a:pPr>
            <a:r>
              <a:rPr lang="ar-EG" dirty="0">
                <a:latin typeface="Alexandria" pitchFamily="2" charset="-78"/>
                <a:cs typeface="Alexandria" pitchFamily="2" charset="-78"/>
              </a:rPr>
              <a:t>وسائل الإعلام الرقمي تتيح للمؤسسات استخدام أدوات بصرية متعددة مثل:</a:t>
            </a:r>
          </a:p>
          <a:p>
            <a:pPr marL="285750" indent="-285750" algn="r" rtl="1">
              <a:lnSpc>
                <a:spcPct val="200000"/>
              </a:lnSpc>
              <a:buFont typeface="Arial" panose="020B0604020202020204" pitchFamily="34" charset="0"/>
              <a:buChar char="•"/>
            </a:pPr>
            <a:r>
              <a:rPr lang="ar-EG" b="1" dirty="0">
                <a:latin typeface="Alexandria" pitchFamily="2" charset="-78"/>
                <a:cs typeface="Alexandria" pitchFamily="2" charset="-78"/>
              </a:rPr>
              <a:t>الرسوم البيانية </a:t>
            </a:r>
            <a:r>
              <a:rPr lang="en-US" b="1" dirty="0">
                <a:latin typeface="Alexandria" pitchFamily="2" charset="-78"/>
                <a:cs typeface="Alexandria" pitchFamily="2" charset="-78"/>
              </a:rPr>
              <a:t> Infographics</a:t>
            </a:r>
            <a:r>
              <a:rPr lang="en-US" dirty="0">
                <a:latin typeface="Alexandria" pitchFamily="2" charset="-78"/>
                <a:cs typeface="Alexandria" pitchFamily="2" charset="-78"/>
              </a:rPr>
              <a:t> </a:t>
            </a:r>
            <a:r>
              <a:rPr lang="ar-EG" dirty="0">
                <a:latin typeface="Alexandria" pitchFamily="2" charset="-78"/>
                <a:cs typeface="Alexandria" pitchFamily="2" charset="-78"/>
              </a:rPr>
              <a:t>لتبسيط المفاهيم المعقدة (مثل أهمية إعادة التدوير أو الوقاية من الأمراض).</a:t>
            </a:r>
          </a:p>
          <a:p>
            <a:pPr marL="285750" indent="-285750" algn="r" rtl="1">
              <a:lnSpc>
                <a:spcPct val="200000"/>
              </a:lnSpc>
              <a:buFont typeface="Arial" panose="020B0604020202020204" pitchFamily="34" charset="0"/>
              <a:buChar char="•"/>
            </a:pPr>
            <a:r>
              <a:rPr lang="ar-EG" b="1" dirty="0">
                <a:latin typeface="Alexandria" pitchFamily="2" charset="-78"/>
                <a:cs typeface="Alexandria" pitchFamily="2" charset="-78"/>
              </a:rPr>
              <a:t>الفيديوهات القصيرة </a:t>
            </a:r>
            <a:r>
              <a:rPr lang="en-US" b="1" dirty="0">
                <a:latin typeface="Alexandria" pitchFamily="2" charset="-78"/>
                <a:cs typeface="Alexandria" pitchFamily="2" charset="-78"/>
              </a:rPr>
              <a:t> Reels – Shorts</a:t>
            </a:r>
            <a:r>
              <a:rPr lang="ar-EG" dirty="0">
                <a:latin typeface="Alexandria" pitchFamily="2" charset="-78"/>
                <a:cs typeface="Alexandria" pitchFamily="2" charset="-78"/>
              </a:rPr>
              <a:t>التي تُعرض خلال أقل من دقيقة لتُرسّخ الرسائل الاجتماعية بسرعة.</a:t>
            </a:r>
          </a:p>
          <a:p>
            <a:pPr marL="285750" indent="-285750" algn="r" rtl="1">
              <a:lnSpc>
                <a:spcPct val="200000"/>
              </a:lnSpc>
              <a:buFont typeface="Arial" panose="020B0604020202020204" pitchFamily="34" charset="0"/>
              <a:buChar char="•"/>
            </a:pPr>
            <a:r>
              <a:rPr lang="ar-EG" b="1" dirty="0">
                <a:latin typeface="Alexandria" pitchFamily="2" charset="-78"/>
                <a:cs typeface="Alexandria" pitchFamily="2" charset="-78"/>
              </a:rPr>
              <a:t>قصص تفاعلية </a:t>
            </a:r>
            <a:r>
              <a:rPr lang="en-US" b="1" dirty="0">
                <a:latin typeface="Alexandria" pitchFamily="2" charset="-78"/>
                <a:cs typeface="Alexandria" pitchFamily="2" charset="-78"/>
              </a:rPr>
              <a:t>Stories</a:t>
            </a:r>
            <a:r>
              <a:rPr lang="en-US" dirty="0">
                <a:latin typeface="Alexandria" pitchFamily="2" charset="-78"/>
                <a:cs typeface="Alexandria" pitchFamily="2" charset="-78"/>
              </a:rPr>
              <a:t> </a:t>
            </a:r>
            <a:r>
              <a:rPr lang="ar-EG" dirty="0">
                <a:latin typeface="Alexandria" pitchFamily="2" charset="-78"/>
                <a:cs typeface="Alexandria" pitchFamily="2" charset="-78"/>
              </a:rPr>
              <a:t> تُقدّم معلومات تدريجية تحفّز المتابعة اليومية.</a:t>
            </a:r>
          </a:p>
          <a:p>
            <a:pPr algn="r" rtl="1">
              <a:lnSpc>
                <a:spcPct val="200000"/>
              </a:lnSpc>
            </a:pPr>
            <a:endParaRPr lang="ar-EG" dirty="0">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استخدمت حملة </a:t>
            </a:r>
            <a:r>
              <a:rPr lang="en-US" dirty="0">
                <a:latin typeface="Alexandria" pitchFamily="2" charset="-78"/>
                <a:cs typeface="Alexandria" pitchFamily="2" charset="-78"/>
              </a:rPr>
              <a:t>Go Green </a:t>
            </a:r>
            <a:r>
              <a:rPr lang="ar-EG" dirty="0">
                <a:latin typeface="Alexandria" pitchFamily="2" charset="-78"/>
                <a:cs typeface="Alexandria" pitchFamily="2" charset="-78"/>
              </a:rPr>
              <a:t> من نستله مقاطع فيديو قصيرة ورسومًا تفاعلية لتشجيع الحد من النفايات البلاستيكية. وقد حققت أكثر من 10 ملايين مشاهدة خلال أسبوعين فقط على يوتيوب وفيسبوك. </a:t>
            </a:r>
          </a:p>
        </p:txBody>
      </p:sp>
      <p:sp>
        <p:nvSpPr>
          <p:cNvPr id="4" name="Rectangle: Rounded Corners 3">
            <a:extLst>
              <a:ext uri="{FF2B5EF4-FFF2-40B4-BE49-F238E27FC236}">
                <a16:creationId xmlns:a16="http://schemas.microsoft.com/office/drawing/2014/main" id="{D788C952-037C-88E7-C8E9-26D1DF092F87}"/>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spTree>
    <p:extLst>
      <p:ext uri="{BB962C8B-B14F-4D97-AF65-F5344CB8AC3E}">
        <p14:creationId xmlns:p14="http://schemas.microsoft.com/office/powerpoint/2010/main" val="246512434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7752D-4181-08EA-8BCF-8D221B5483C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657425C-7212-3A3B-C69E-DA52AF4139EB}"/>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0AEA6F3A-BF03-B400-E719-52A8040ADDA6}"/>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7652A15-60B6-990D-CFB3-9326590C1282}"/>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8CF155B9-2461-AA1A-DBAB-DE92AEB2069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B110654-732A-673A-7C40-B242A0D66A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AB94316A-360D-5EF6-6979-8658AC761C01}"/>
              </a:ext>
            </a:extLst>
          </p:cNvPr>
          <p:cNvSpPr txBox="1"/>
          <p:nvPr/>
        </p:nvSpPr>
        <p:spPr>
          <a:xfrm>
            <a:off x="487057" y="1201143"/>
            <a:ext cx="11106914" cy="4442819"/>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2. الوصول إلى شرائح متنوعة من المجتمع:</a:t>
            </a:r>
          </a:p>
          <a:p>
            <a:pPr algn="r" rtl="1">
              <a:lnSpc>
                <a:spcPct val="200000"/>
              </a:lnSpc>
            </a:pPr>
            <a:r>
              <a:rPr lang="ar-EG" dirty="0">
                <a:latin typeface="Alexandria" pitchFamily="2" charset="-78"/>
                <a:cs typeface="Alexandria" pitchFamily="2" charset="-78"/>
              </a:rPr>
              <a:t>لا يقتصر  الإعلام الرقمي على فئة عمرية واحدة؛ بل يمكن من خلاله:</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مخاطبة الشباب عبر إنستغرام وتيك توك.</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استهداف الآباء والمربين عبر فيسبوك.</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الوصول إلى الطلاب والمعلمين عبر تويتر ويوتيوب التعليمي.</a:t>
            </a:r>
          </a:p>
          <a:p>
            <a:pPr algn="r" rtl="1">
              <a:lnSpc>
                <a:spcPct val="200000"/>
              </a:lnSpc>
            </a:pPr>
            <a:endParaRPr lang="ar-EG" dirty="0">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"مدارس بلا تنمر" بالسعودية استخدمت فيسبوك وتويتر لإشراك أولياء الأمور، بينما ركزت على تيك توك ويوتيوب لإيصال رسائلها للطلبة، ما زاد الوعي العام بسلوكيات التنمر بنسبة 37%.</a:t>
            </a:r>
          </a:p>
        </p:txBody>
      </p:sp>
      <p:sp>
        <p:nvSpPr>
          <p:cNvPr id="4" name="Rectangle: Rounded Corners 3">
            <a:extLst>
              <a:ext uri="{FF2B5EF4-FFF2-40B4-BE49-F238E27FC236}">
                <a16:creationId xmlns:a16="http://schemas.microsoft.com/office/drawing/2014/main" id="{A4EC9C9D-9A91-03B2-C972-78868020752C}"/>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spTree>
    <p:extLst>
      <p:ext uri="{BB962C8B-B14F-4D97-AF65-F5344CB8AC3E}">
        <p14:creationId xmlns:p14="http://schemas.microsoft.com/office/powerpoint/2010/main" val="1377886463"/>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65A7D5-204F-3CBD-0A97-5D3741E4C57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D700ABF-8776-3017-9CD9-66057B60A55B}"/>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8E69E9D2-ABAB-75AB-2E05-49DD0120077C}"/>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06A2281C-BF66-75C7-66F6-389609BC9ADE}"/>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97CAADF-D5C9-0F12-D365-12394FC3542B}"/>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BA303CB2-89C6-52D7-24B7-0BBEB82985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3E66F0C0-039B-87CB-BF36-8539E9F24599}"/>
              </a:ext>
            </a:extLst>
          </p:cNvPr>
          <p:cNvSpPr txBox="1"/>
          <p:nvPr/>
        </p:nvSpPr>
        <p:spPr>
          <a:xfrm>
            <a:off x="487057" y="1201143"/>
            <a:ext cx="11106914" cy="4442819"/>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3. خلق مساحة تفاعلية:</a:t>
            </a:r>
          </a:p>
          <a:p>
            <a:pPr algn="r" rtl="1">
              <a:lnSpc>
                <a:spcPct val="200000"/>
              </a:lnSpc>
            </a:pPr>
            <a:r>
              <a:rPr lang="ar-EG" dirty="0">
                <a:latin typeface="Alexandria" pitchFamily="2" charset="-78"/>
                <a:cs typeface="Alexandria" pitchFamily="2" charset="-78"/>
              </a:rPr>
              <a:t>بخلاف الإعلام التقليدي، الإعلام الرقمي يُشجّع المشاركة من الجمهور، من خلال:</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نشر التعليقات والآراء. </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المشاركة في استطلاعات الرأي أو حملات التحديات </a:t>
            </a:r>
            <a:r>
              <a:rPr lang="en-US" dirty="0">
                <a:latin typeface="Alexandria" pitchFamily="2" charset="-78"/>
                <a:cs typeface="Alexandria" pitchFamily="2" charset="-78"/>
              </a:rPr>
              <a:t>Challenges</a:t>
            </a:r>
            <a:endParaRPr lang="ar-EG" dirty="0">
              <a:latin typeface="Alexandria" pitchFamily="2" charset="-78"/>
              <a:cs typeface="Alexandria" pitchFamily="2" charset="-78"/>
            </a:endParaRP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إرسال رسائل دعم أو نشر قصص ملهمة.</a:t>
            </a:r>
          </a:p>
          <a:p>
            <a:pPr algn="r" rtl="1">
              <a:lnSpc>
                <a:spcPct val="200000"/>
              </a:lnSpc>
            </a:pPr>
            <a:endParaRPr lang="ar-EG" dirty="0">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"معًا ضد سرطان الثدي"، أنشأت وزارة الصحة السعودية وسمًا (#أكتوبر_الوردي) سمح للنساء بمشاركة تجاربهن، مما عزز التعاطف والارتباط العاطفي بالحملة. </a:t>
            </a:r>
          </a:p>
        </p:txBody>
      </p:sp>
      <p:sp>
        <p:nvSpPr>
          <p:cNvPr id="4" name="Rectangle: Rounded Corners 3">
            <a:extLst>
              <a:ext uri="{FF2B5EF4-FFF2-40B4-BE49-F238E27FC236}">
                <a16:creationId xmlns:a16="http://schemas.microsoft.com/office/drawing/2014/main" id="{E1B38089-252E-61BC-0122-D8E57889449B}"/>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spTree>
    <p:extLst>
      <p:ext uri="{BB962C8B-B14F-4D97-AF65-F5344CB8AC3E}">
        <p14:creationId xmlns:p14="http://schemas.microsoft.com/office/powerpoint/2010/main" val="3420739059"/>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D6C2A-E965-3F2C-1AD0-25BC356C951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891F2FF-467A-6D14-33FD-EE8DA20B2ED8}"/>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A4FB1043-D3FA-7831-4E43-D781A8F8A88A}"/>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D8219F8-1397-451B-5F1D-963F6368F6D1}"/>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C29D46FB-1C80-3973-B68E-6C00E24E4C9E}"/>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DBB678F-88F8-EFEE-6C30-E5D28BB6ECC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9E9A6924-B557-458C-DC9F-A14001134C8D}"/>
              </a:ext>
            </a:extLst>
          </p:cNvPr>
          <p:cNvSpPr txBox="1"/>
          <p:nvPr/>
        </p:nvSpPr>
        <p:spPr>
          <a:xfrm>
            <a:off x="487057" y="1484557"/>
            <a:ext cx="11106914" cy="3888885"/>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4. قياس الأثر عبر تحليلات دقيقة:</a:t>
            </a:r>
          </a:p>
          <a:p>
            <a:pPr algn="r" rtl="1">
              <a:lnSpc>
                <a:spcPct val="200000"/>
              </a:lnSpc>
            </a:pPr>
            <a:r>
              <a:rPr lang="ar-EG" dirty="0">
                <a:latin typeface="Alexandria" pitchFamily="2" charset="-78"/>
                <a:cs typeface="Alexandria" pitchFamily="2" charset="-78"/>
              </a:rPr>
              <a:t>توفر وسائل الإعلام الرقمي تقارير فورية تمكّن من:</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معرفة عدد المشاهدات والنقرات.</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تحديد نسبة التفاعل والمشاركة.</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تقييم نجاح الرسائل والمحتوى.</a:t>
            </a:r>
          </a:p>
          <a:p>
            <a:pPr algn="r" rtl="1">
              <a:lnSpc>
                <a:spcPct val="200000"/>
              </a:lnSpc>
            </a:pPr>
            <a:endParaRPr lang="ar-EG" dirty="0">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الحملات التي تُعدّل محتواها بناءً على تحليلات الجمهور ، والتي تحقق معدلات نجاح أعلى بنسبة 40%.</a:t>
            </a:r>
          </a:p>
        </p:txBody>
      </p:sp>
      <p:sp>
        <p:nvSpPr>
          <p:cNvPr id="4" name="Rectangle: Rounded Corners 3">
            <a:extLst>
              <a:ext uri="{FF2B5EF4-FFF2-40B4-BE49-F238E27FC236}">
                <a16:creationId xmlns:a16="http://schemas.microsoft.com/office/drawing/2014/main" id="{61773F7B-39FD-CAB2-8E33-89918B962E31}"/>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spTree>
    <p:extLst>
      <p:ext uri="{BB962C8B-B14F-4D97-AF65-F5344CB8AC3E}">
        <p14:creationId xmlns:p14="http://schemas.microsoft.com/office/powerpoint/2010/main" val="2037601495"/>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D2582-DFF9-8007-0BBF-B7D3C34B9B6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AD2032C-DB64-D9EE-3932-1A6826687D49}"/>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7E2F445-EFA5-902D-F52F-D004D4083BCB}"/>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8DD31E3-E610-5842-4B3C-817DAEFF8918}"/>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4CF1527-B9D5-9689-12B8-69511951D0C7}"/>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98D2386-3A10-C195-0C49-ED8A017789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97493D43-7D16-ED33-6FDA-4F6BB17D15C5}"/>
              </a:ext>
            </a:extLst>
          </p:cNvPr>
          <p:cNvSpPr txBox="1"/>
          <p:nvPr/>
        </p:nvSpPr>
        <p:spPr>
          <a:xfrm>
            <a:off x="487057" y="1484557"/>
            <a:ext cx="11106914" cy="4442819"/>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5. دعم الشفافية والمصداقية:</a:t>
            </a:r>
          </a:p>
          <a:p>
            <a:pPr algn="r" rtl="1">
              <a:lnSpc>
                <a:spcPct val="200000"/>
              </a:lnSpc>
            </a:pPr>
            <a:r>
              <a:rPr lang="ar-EG" dirty="0">
                <a:latin typeface="Alexandria" pitchFamily="2" charset="-78"/>
                <a:cs typeface="Alexandria" pitchFamily="2" charset="-78"/>
              </a:rPr>
              <a:t>الإعلام الرقمي يسمح بنشر معلومات موثقة وواقعية، مثل:</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تقارير الإنجاز بالصوت والصورة.</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شهادات المستفيدين </a:t>
            </a:r>
            <a:r>
              <a:rPr lang="en-US" dirty="0">
                <a:latin typeface="Alexandria" pitchFamily="2" charset="-78"/>
                <a:cs typeface="Alexandria" pitchFamily="2" charset="-78"/>
              </a:rPr>
              <a:t>Testimonials</a:t>
            </a:r>
            <a:endParaRPr lang="ar-EG" dirty="0">
              <a:latin typeface="Alexandria" pitchFamily="2" charset="-78"/>
              <a:cs typeface="Alexandria" pitchFamily="2" charset="-78"/>
            </a:endParaRP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فيديوهات من وراء الكواليس لتعزيز الثقة.</a:t>
            </a:r>
          </a:p>
          <a:p>
            <a:pPr algn="r" rtl="1">
              <a:lnSpc>
                <a:spcPct val="200000"/>
              </a:lnSpc>
            </a:pPr>
            <a:endParaRPr lang="ar-EG" dirty="0">
              <a:latin typeface="Alexandria" pitchFamily="2" charset="-78"/>
              <a:cs typeface="Alexandria" pitchFamily="2" charset="-78"/>
            </a:endParaRP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حملة "منصة جود الإسكان" نشرت عبر تويتر ويوتيوب مقاطع توضح كيف تم استخدام الدعم العيني والنقدي المقدم، مما رفع مصداقية الحملة وزاد من حجم التبرعات بنسبة 60%. </a:t>
            </a:r>
          </a:p>
        </p:txBody>
      </p:sp>
      <p:sp>
        <p:nvSpPr>
          <p:cNvPr id="4" name="Rectangle: Rounded Corners 3">
            <a:extLst>
              <a:ext uri="{FF2B5EF4-FFF2-40B4-BE49-F238E27FC236}">
                <a16:creationId xmlns:a16="http://schemas.microsoft.com/office/drawing/2014/main" id="{4485427D-ADBB-DD19-CC3F-0640B23FCC5A}"/>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دور الإعلام الرقمي في إنجاح حملات المسؤولية الاجتماعية</a:t>
            </a:r>
          </a:p>
        </p:txBody>
      </p:sp>
      <p:pic>
        <p:nvPicPr>
          <p:cNvPr id="9" name="Picture 8">
            <a:extLst>
              <a:ext uri="{FF2B5EF4-FFF2-40B4-BE49-F238E27FC236}">
                <a16:creationId xmlns:a16="http://schemas.microsoft.com/office/drawing/2014/main" id="{CFA44273-5CD4-3B4F-37A0-A4104F1DC96F}"/>
              </a:ext>
            </a:extLst>
          </p:cNvPr>
          <p:cNvPicPr>
            <a:picLocks noChangeAspect="1"/>
          </p:cNvPicPr>
          <p:nvPr/>
        </p:nvPicPr>
        <p:blipFill>
          <a:blip r:embed="rId3"/>
          <a:stretch>
            <a:fillRect/>
          </a:stretch>
        </p:blipFill>
        <p:spPr>
          <a:xfrm>
            <a:off x="0" y="1041988"/>
            <a:ext cx="5627147" cy="3751432"/>
          </a:xfrm>
          <a:prstGeom prst="ellipse">
            <a:avLst/>
          </a:prstGeom>
          <a:ln>
            <a:noFill/>
          </a:ln>
          <a:effectLst>
            <a:softEdge rad="112500"/>
          </a:effectLst>
        </p:spPr>
      </p:pic>
    </p:spTree>
    <p:extLst>
      <p:ext uri="{BB962C8B-B14F-4D97-AF65-F5344CB8AC3E}">
        <p14:creationId xmlns:p14="http://schemas.microsoft.com/office/powerpoint/2010/main" val="955184942"/>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2957DE-E0C4-5EC4-2D52-D67AC2BED67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5CDB86C-584F-2692-E4F1-5B8E4109F9B6}"/>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9C20D8FE-4E88-3E85-88CD-7441A5D878D4}"/>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7B69BEEB-39C0-9780-2245-E0DA692460E8}"/>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3FC8AFB-6589-A882-0286-275CF9FC1B5F}"/>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11C819F-24BE-9803-5EA7-63453246B8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TextBox 5">
            <a:extLst>
              <a:ext uri="{FF2B5EF4-FFF2-40B4-BE49-F238E27FC236}">
                <a16:creationId xmlns:a16="http://schemas.microsoft.com/office/drawing/2014/main" id="{965CFCCC-A1C4-ABCC-5E45-25D74FC4C836}"/>
              </a:ext>
            </a:extLst>
          </p:cNvPr>
          <p:cNvSpPr txBox="1"/>
          <p:nvPr/>
        </p:nvSpPr>
        <p:spPr>
          <a:xfrm>
            <a:off x="542543" y="1087707"/>
            <a:ext cx="11106914" cy="5550815"/>
          </a:xfrm>
          <a:prstGeom prst="rect">
            <a:avLst/>
          </a:prstGeom>
          <a:noFill/>
        </p:spPr>
        <p:txBody>
          <a:bodyPr wrap="square" rtlCol="1">
            <a:spAutoFit/>
          </a:bodyPr>
          <a:lstStyle/>
          <a:p>
            <a:pPr algn="just" rtl="1">
              <a:lnSpc>
                <a:spcPct val="150000"/>
              </a:lnSpc>
            </a:pPr>
            <a:r>
              <a:rPr lang="ar-EG" dirty="0">
                <a:solidFill>
                  <a:srgbClr val="002060"/>
                </a:solidFill>
                <a:latin typeface="Alexandria" pitchFamily="2" charset="-78"/>
                <a:cs typeface="Alexandria" pitchFamily="2" charset="-78"/>
              </a:rPr>
              <a:t>في أوقات الأزمات (مثل الجوائح، الكوارث الطبيعية، النزاعات)، تزداد حاجة المجتمع إلى الدعم، ويبرز دور المؤسسات العامة والخاصة في أداء واجبها تجاه المجتمع من خلال مبادرات المسؤولية الاجتماعية.العلاقات العامة تُعدّ الأداة المركزية التي تُستخدم لتخطيط وتنفيذ حملات موجهة تُخفف من آثار الأزمات وتعزز التواصل بين المؤسسة والجمهور.</a:t>
            </a:r>
          </a:p>
          <a:p>
            <a:pPr algn="r" rtl="1">
              <a:lnSpc>
                <a:spcPct val="200000"/>
              </a:lnSpc>
            </a:pPr>
            <a:r>
              <a:rPr lang="ar-EG" b="1" dirty="0">
                <a:solidFill>
                  <a:schemeClr val="accent2"/>
                </a:solidFill>
                <a:latin typeface="Alexandria" pitchFamily="2" charset="-78"/>
                <a:cs typeface="Alexandria" pitchFamily="2" charset="-78"/>
              </a:rPr>
              <a:t>دور العلاقات العامة في حملات المسؤولية الاجتماعية وقت الأزمات:</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نشر المعلومات الدقيقة: منع الشائعات والمعلومات المضللة من خلال حملات توعوية سريعة.</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تعزيز الثقة: عبر الظهور الفعّال للمؤسسة وتواصلها الصادق.</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الدعم النفسي والاجتماعي: تخفيف التوتر والقلق من خلال محتوى داعم.</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التنسيق مع الجهات الرسمية: لتحقيق استجابة متكاملة مع الحكومات والمجتمع المدني.</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التحفيز على العمل التطوعي: حشد المتطوعين للتبرع أو تقديم الدعم الميداني.</a:t>
            </a:r>
          </a:p>
          <a:p>
            <a:pPr marL="990600" indent="-285750" algn="r" rtl="1">
              <a:lnSpc>
                <a:spcPct val="200000"/>
              </a:lnSpc>
              <a:buClr>
                <a:srgbClr val="00B0F0"/>
              </a:buClr>
              <a:buFont typeface="Wingdings" panose="05000000000000000000" pitchFamily="2" charset="2"/>
              <a:buChar char="v"/>
            </a:pPr>
            <a:r>
              <a:rPr lang="ar-EG" dirty="0">
                <a:latin typeface="Alexandria" pitchFamily="2" charset="-78"/>
                <a:cs typeface="Alexandria" pitchFamily="2" charset="-78"/>
              </a:rPr>
              <a:t>جمع التبرعات العينية أو المالية: عبر منصات رقمية ومصداقية العلاقات العامة.</a:t>
            </a:r>
          </a:p>
        </p:txBody>
      </p:sp>
      <p:sp>
        <p:nvSpPr>
          <p:cNvPr id="4" name="Rectangle: Rounded Corners 3">
            <a:extLst>
              <a:ext uri="{FF2B5EF4-FFF2-40B4-BE49-F238E27FC236}">
                <a16:creationId xmlns:a16="http://schemas.microsoft.com/office/drawing/2014/main" id="{EB6CEF26-0496-9163-34FF-346AE8B1F743}"/>
              </a:ext>
            </a:extLst>
          </p:cNvPr>
          <p:cNvSpPr/>
          <p:nvPr/>
        </p:nvSpPr>
        <p:spPr>
          <a:xfrm>
            <a:off x="2825502" y="316828"/>
            <a:ext cx="8875772"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rgbClr val="00B0F0"/>
                </a:solidFill>
                <a:latin typeface="Alexandria" pitchFamily="2" charset="-78"/>
                <a:cs typeface="Alexandria" pitchFamily="2" charset="-78"/>
              </a:rPr>
              <a:t>حملات المسؤولية الاجتماعية في الأزمات والكوارث</a:t>
            </a:r>
          </a:p>
        </p:txBody>
      </p:sp>
    </p:spTree>
    <p:extLst>
      <p:ext uri="{BB962C8B-B14F-4D97-AF65-F5344CB8AC3E}">
        <p14:creationId xmlns:p14="http://schemas.microsoft.com/office/powerpoint/2010/main" val="62468246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193E0-406F-7617-F44C-C871C6F8D3A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DBD7D96D-A913-80B4-25B3-52A15F40B781}"/>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477A2EEB-3E18-61F5-2EA4-8AEF2B984005}"/>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4A14F0E-55B7-6EA6-C929-1B8037B37CC6}"/>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4EA7878-7A2D-CC93-C3E6-247FF9ED8954}"/>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8799395-EDC8-2FDB-7E37-9C4EECBD07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25596DF8-49F8-D66F-1BC3-24BA387EF3DF}"/>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التحديات التي تواجه حملات المسؤولية الاجتماعية</a:t>
            </a:r>
          </a:p>
        </p:txBody>
      </p:sp>
      <p:sp>
        <p:nvSpPr>
          <p:cNvPr id="6" name="TextBox 5">
            <a:extLst>
              <a:ext uri="{FF2B5EF4-FFF2-40B4-BE49-F238E27FC236}">
                <a16:creationId xmlns:a16="http://schemas.microsoft.com/office/drawing/2014/main" id="{87B33100-1100-657F-5CAF-A20FEE19339C}"/>
              </a:ext>
            </a:extLst>
          </p:cNvPr>
          <p:cNvSpPr txBox="1"/>
          <p:nvPr/>
        </p:nvSpPr>
        <p:spPr>
          <a:xfrm>
            <a:off x="426381" y="1120164"/>
            <a:ext cx="11306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غياب المصداقية واتهام المؤسسة بالرياء:</a:t>
            </a:r>
          </a:p>
          <a:p>
            <a:pPr algn="r" rtl="1">
              <a:lnSpc>
                <a:spcPct val="200000"/>
              </a:lnSpc>
            </a:pPr>
            <a:r>
              <a:rPr lang="ar-EG" dirty="0">
                <a:latin typeface="Alexandria" pitchFamily="2" charset="-78"/>
                <a:cs typeface="Alexandria" pitchFamily="2" charset="-78"/>
              </a:rPr>
              <a:t>عندما تطلق مؤسسة حملات مسؤولية اجتماعية بشكل تسويقي بحت دون التزام حقيقي، فإن الجمهور يشكك في نواياها، مما ينعكس سلبًا على سمعتها.</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a:t>
            </a:r>
            <a:r>
              <a:rPr lang="en-US" dirty="0">
                <a:latin typeface="Alexandria" pitchFamily="2" charset="-78"/>
                <a:cs typeface="Alexandria" pitchFamily="2" charset="-78"/>
              </a:rPr>
              <a:t>Volkswagen </a:t>
            </a:r>
            <a:r>
              <a:rPr lang="ar-EG" dirty="0">
                <a:latin typeface="Alexandria" pitchFamily="2" charset="-78"/>
                <a:cs typeface="Alexandria" pitchFamily="2" charset="-78"/>
              </a:rPr>
              <a:t> واجهت أزمة "انبعاثات الديزل" عام 2015، رغم حملاتها البيئية السابقة، مما جعل الجمهور يتهمها بالنفاق البيئي </a:t>
            </a:r>
            <a:r>
              <a:rPr lang="en-US" dirty="0">
                <a:latin typeface="Alexandria" pitchFamily="2" charset="-78"/>
                <a:cs typeface="Alexandria" pitchFamily="2" charset="-78"/>
              </a:rPr>
              <a:t>(greenwashing).</a:t>
            </a:r>
            <a:endParaRPr lang="ar-EG"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E2A662C0-9933-2B39-0A7F-FDF63B84E3D9}"/>
              </a:ext>
            </a:extLst>
          </p:cNvPr>
          <p:cNvSpPr txBox="1"/>
          <p:nvPr/>
        </p:nvSpPr>
        <p:spPr>
          <a:xfrm>
            <a:off x="426381" y="3817395"/>
            <a:ext cx="11339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ضعف التنسيق بين إدارة العلاقات العامة والإدارات الأخرى:</a:t>
            </a:r>
          </a:p>
          <a:p>
            <a:pPr algn="r" rtl="1">
              <a:lnSpc>
                <a:spcPct val="200000"/>
              </a:lnSpc>
            </a:pPr>
            <a:r>
              <a:rPr lang="ar-EG" dirty="0">
                <a:latin typeface="Alexandria" pitchFamily="2" charset="-78"/>
                <a:cs typeface="Alexandria" pitchFamily="2" charset="-78"/>
              </a:rPr>
              <a:t>إذا لم تكن هناك استراتيجية موحدة تتكامل فيها العلاقات العامة مع الإدارات المالية، والإنتاجية، والموارد البشرية، فإن الحملات تصبح مشلولة وغير فعّالة.</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a:t>
            </a:r>
            <a:r>
              <a:rPr lang="en-US" dirty="0">
                <a:latin typeface="Alexandria" pitchFamily="2" charset="-78"/>
                <a:cs typeface="Alexandria" pitchFamily="2" charset="-78"/>
              </a:rPr>
              <a:t> British Petroleum (BP) </a:t>
            </a:r>
            <a:r>
              <a:rPr lang="ar-EG" dirty="0">
                <a:latin typeface="Alexandria" pitchFamily="2" charset="-78"/>
                <a:cs typeface="Alexandria" pitchFamily="2" charset="-78"/>
              </a:rPr>
              <a:t>أطلقت حملات عن المسؤولية البيئية، لكنها فشلت في التنسيق الداخلي مما ساهم في سوء إدارتها لأزمة تسرّب النفط عام 2010.</a:t>
            </a:r>
          </a:p>
        </p:txBody>
      </p:sp>
    </p:spTree>
    <p:extLst>
      <p:ext uri="{BB962C8B-B14F-4D97-AF65-F5344CB8AC3E}">
        <p14:creationId xmlns:p14="http://schemas.microsoft.com/office/powerpoint/2010/main" val="26338547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C7D50-D1F0-ACD1-B3B3-AE4A3C3C72C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FBCC657-024D-5E94-645D-710483BC3E3E}"/>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3E90866-7C58-E16E-D79E-1015BC76A38F}"/>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253A3061-D5B2-8A44-A3B3-BA408C6B5FE9}"/>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00282B5-388B-59A7-2E4B-5D1CED60FC4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4237983-DA17-3635-1731-B2B4CA4F73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268D7807-AA83-DB34-CAC7-D8B1843E4FE9}"/>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التحديات التي تواجه حملات المسؤولية الاجتماعية</a:t>
            </a:r>
          </a:p>
        </p:txBody>
      </p:sp>
      <p:sp>
        <p:nvSpPr>
          <p:cNvPr id="6" name="TextBox 5">
            <a:extLst>
              <a:ext uri="{FF2B5EF4-FFF2-40B4-BE49-F238E27FC236}">
                <a16:creationId xmlns:a16="http://schemas.microsoft.com/office/drawing/2014/main" id="{55BEDEA1-0752-3244-150A-A048B3E8CFF7}"/>
              </a:ext>
            </a:extLst>
          </p:cNvPr>
          <p:cNvSpPr txBox="1"/>
          <p:nvPr/>
        </p:nvSpPr>
        <p:spPr>
          <a:xfrm>
            <a:off x="426381" y="1120164"/>
            <a:ext cx="11306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قلة الموارد المالية أو البشرية اللازمة للحملات:</a:t>
            </a:r>
          </a:p>
          <a:p>
            <a:pPr algn="r" rtl="1">
              <a:lnSpc>
                <a:spcPct val="200000"/>
              </a:lnSpc>
            </a:pPr>
            <a:r>
              <a:rPr lang="ar-EG" dirty="0">
                <a:latin typeface="Alexandria" pitchFamily="2" charset="-78"/>
                <a:cs typeface="Alexandria" pitchFamily="2" charset="-78"/>
              </a:rPr>
              <a:t>بعض المؤسسات الصغيرة أو الناشئة لا تملك الميزانية الكافية لتنفيذ برامج فعّالة في المسؤولية الاجتماعية، ما يحدّ من قدرتها على الوصول والتأثير.</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العديد من الشركات الناشئة في الدول النامية تتبنى أفكارًا لمبادرات بيئية أو تعليمية، لكنها لا تستطيع تنفيذها بسبب نقص التمويل أو التدريب.</a:t>
            </a:r>
          </a:p>
        </p:txBody>
      </p:sp>
      <p:sp>
        <p:nvSpPr>
          <p:cNvPr id="7" name="TextBox 6">
            <a:extLst>
              <a:ext uri="{FF2B5EF4-FFF2-40B4-BE49-F238E27FC236}">
                <a16:creationId xmlns:a16="http://schemas.microsoft.com/office/drawing/2014/main" id="{B20939FB-722E-4BB5-6ED6-E940DE834FE7}"/>
              </a:ext>
            </a:extLst>
          </p:cNvPr>
          <p:cNvSpPr txBox="1"/>
          <p:nvPr/>
        </p:nvSpPr>
        <p:spPr>
          <a:xfrm>
            <a:off x="426381" y="3817395"/>
            <a:ext cx="11339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عدم وضوح أهداف الحملة أو ارتباطها بقضايا غير ملائمة:</a:t>
            </a:r>
          </a:p>
          <a:p>
            <a:pPr algn="r" rtl="1">
              <a:lnSpc>
                <a:spcPct val="200000"/>
              </a:lnSpc>
            </a:pPr>
            <a:r>
              <a:rPr lang="ar-EG" dirty="0">
                <a:latin typeface="Alexandria" pitchFamily="2" charset="-78"/>
                <a:cs typeface="Alexandria" pitchFamily="2" charset="-78"/>
              </a:rPr>
              <a:t>قد تفشل الحملة في تحقيق أهدافها إذا لم تكن مدروسة أو مرتبطة بقضية تهمّ الجمهور المستهدف، مما يجعلها بلا أثر فعلي.</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إحدى الشركات الكبرى أطلقت حملة عن "تمكين الشباب" في بيئة يغلب عليها كبار السن، مما أدى إلى ضعف التفاعل.</a:t>
            </a:r>
          </a:p>
        </p:txBody>
      </p:sp>
    </p:spTree>
    <p:extLst>
      <p:ext uri="{BB962C8B-B14F-4D97-AF65-F5344CB8AC3E}">
        <p14:creationId xmlns:p14="http://schemas.microsoft.com/office/powerpoint/2010/main" val="347002264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93D90-2AB5-61B6-7FEC-85540FA3A27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6235ABD-3826-6DAC-F0A1-C19F93635BF6}"/>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0EE7203-EBD0-F828-4419-80A13BA85152}"/>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8784A823-D7B1-F2D2-C085-5C07F055035F}"/>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D8E9F305-BF5F-B514-185F-E89C638C1F0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ECC951E-D751-C401-866E-441298A3CF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8EADF3CF-48E3-086B-7557-A431EA53A6BE}"/>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التحديات التي تواجه حملات المسؤولية الاجتماعية</a:t>
            </a:r>
          </a:p>
        </p:txBody>
      </p:sp>
      <p:sp>
        <p:nvSpPr>
          <p:cNvPr id="6" name="TextBox 5">
            <a:extLst>
              <a:ext uri="{FF2B5EF4-FFF2-40B4-BE49-F238E27FC236}">
                <a16:creationId xmlns:a16="http://schemas.microsoft.com/office/drawing/2014/main" id="{E318EBE3-4A63-91DF-469F-EE6DB309319A}"/>
              </a:ext>
            </a:extLst>
          </p:cNvPr>
          <p:cNvSpPr txBox="1"/>
          <p:nvPr/>
        </p:nvSpPr>
        <p:spPr>
          <a:xfrm>
            <a:off x="426381" y="1120164"/>
            <a:ext cx="11306238" cy="2226892"/>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تحديات القياس والتقييم لنتائج الحملات:</a:t>
            </a:r>
          </a:p>
          <a:p>
            <a:pPr algn="r" rtl="1">
              <a:lnSpc>
                <a:spcPct val="200000"/>
              </a:lnSpc>
            </a:pPr>
            <a:r>
              <a:rPr lang="ar-EG" dirty="0">
                <a:latin typeface="Alexandria" pitchFamily="2" charset="-78"/>
                <a:cs typeface="Alexandria" pitchFamily="2" charset="-78"/>
              </a:rPr>
              <a:t>صعوبة قياس التأثير الحقيقي للحملات على الجمهور والمجتمع تمثل عائقًا، خصوصًا عندما لا توجد مؤشرات أداء واضحة أو أدوات تقييم فعالة.</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بعض الشركات تنفذ حملات توعية صحية، ولكنها لا تتابع مدى تغير السلوك الفعلي للجمهور بعد الحملة.</a:t>
            </a:r>
          </a:p>
        </p:txBody>
      </p:sp>
      <p:sp>
        <p:nvSpPr>
          <p:cNvPr id="7" name="TextBox 6">
            <a:extLst>
              <a:ext uri="{FF2B5EF4-FFF2-40B4-BE49-F238E27FC236}">
                <a16:creationId xmlns:a16="http://schemas.microsoft.com/office/drawing/2014/main" id="{563FF784-F63E-C7C7-E0B1-1257C5460A7E}"/>
              </a:ext>
            </a:extLst>
          </p:cNvPr>
          <p:cNvSpPr txBox="1"/>
          <p:nvPr/>
        </p:nvSpPr>
        <p:spPr>
          <a:xfrm>
            <a:off x="426381" y="3817395"/>
            <a:ext cx="11339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المقاومة الثقافية أو الاجتماعية من المجتمع:</a:t>
            </a:r>
          </a:p>
          <a:p>
            <a:pPr algn="r" rtl="1">
              <a:lnSpc>
                <a:spcPct val="200000"/>
              </a:lnSpc>
            </a:pPr>
            <a:r>
              <a:rPr lang="ar-EG" dirty="0">
                <a:latin typeface="Alexandria" pitchFamily="2" charset="-78"/>
                <a:cs typeface="Alexandria" pitchFamily="2" charset="-78"/>
              </a:rPr>
              <a:t>قد يرفض المجتمع المحلي مبادرات المسؤولية الاجتماعية إذا لم تكن ملائمة لثقافته أو تتعارض مع معتقداته وقيمه.</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شركة ملابس عالمية أطلقت حملة لتمكين المرأة في منطقة محافظة اجتماعيًا، فواجهت رفضًا شعبيًا وتغطية إعلامية سلبية.</a:t>
            </a:r>
          </a:p>
        </p:txBody>
      </p:sp>
    </p:spTree>
    <p:extLst>
      <p:ext uri="{BB962C8B-B14F-4D97-AF65-F5344CB8AC3E}">
        <p14:creationId xmlns:p14="http://schemas.microsoft.com/office/powerpoint/2010/main" val="2870154640"/>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606E7-2DF9-29FC-270E-3FF4CDAC061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5469939-DEBF-6624-714A-40A90F31D3A6}"/>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39605E5A-2C9C-861A-6543-6E16E6474709}"/>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31AC2372-F573-2024-E67B-FA307BAFC821}"/>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3410AB19-79C2-1DF2-E7B4-4D12282EBFAA}"/>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D82EAC25-A4A8-08B0-B38B-57728BBE904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75E8DFD5-753E-4322-ED8F-9E0D97AE55D9}"/>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التحديات التي تواجه حملات المسؤولية الاجتماعية</a:t>
            </a:r>
          </a:p>
        </p:txBody>
      </p:sp>
      <p:sp>
        <p:nvSpPr>
          <p:cNvPr id="6" name="TextBox 5">
            <a:extLst>
              <a:ext uri="{FF2B5EF4-FFF2-40B4-BE49-F238E27FC236}">
                <a16:creationId xmlns:a16="http://schemas.microsoft.com/office/drawing/2014/main" id="{2E57F09B-64CF-6EB9-95BC-94E882915898}"/>
              </a:ext>
            </a:extLst>
          </p:cNvPr>
          <p:cNvSpPr txBox="1"/>
          <p:nvPr/>
        </p:nvSpPr>
        <p:spPr>
          <a:xfrm>
            <a:off x="426381" y="1120164"/>
            <a:ext cx="11306238"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فقدان الاستدامة والاعتماد على حملات موسمية:</a:t>
            </a:r>
          </a:p>
          <a:p>
            <a:pPr algn="r" rtl="1">
              <a:lnSpc>
                <a:spcPct val="200000"/>
              </a:lnSpc>
            </a:pPr>
            <a:r>
              <a:rPr lang="ar-EG" dirty="0">
                <a:latin typeface="Alexandria" pitchFamily="2" charset="-78"/>
                <a:cs typeface="Alexandria" pitchFamily="2" charset="-78"/>
              </a:rPr>
              <a:t>بعض المؤسسات تطلق حملات قصيرة الأجل فقط في المناسبات (مثل رمضان أو يوم البيئة)، مما يفقد الحملة بُعدها الاستراتيجي ويجعل أثرها مؤقتًا.</a:t>
            </a:r>
          </a:p>
          <a:p>
            <a:pPr algn="r" rtl="1">
              <a:lnSpc>
                <a:spcPct val="200000"/>
              </a:lnSpc>
            </a:pPr>
            <a:r>
              <a:rPr lang="ar-EG" b="1" dirty="0">
                <a:solidFill>
                  <a:srgbClr val="00B050"/>
                </a:solidFill>
                <a:latin typeface="Alexandria" pitchFamily="2" charset="-78"/>
                <a:cs typeface="Alexandria" pitchFamily="2" charset="-78"/>
              </a:rPr>
              <a:t>مثال: </a:t>
            </a:r>
            <a:r>
              <a:rPr lang="ar-EG" dirty="0">
                <a:latin typeface="Alexandria" pitchFamily="2" charset="-78"/>
                <a:cs typeface="Alexandria" pitchFamily="2" charset="-78"/>
              </a:rPr>
              <a:t>تقوم بعض الشركات بإطلاق حملات خيرية فقط خلال موسم العيد، ثم تتوقف عنها بقية العام، مما يثير شكوك الجمهور.</a:t>
            </a:r>
          </a:p>
        </p:txBody>
      </p:sp>
      <p:sp>
        <p:nvSpPr>
          <p:cNvPr id="7" name="TextBox 6">
            <a:extLst>
              <a:ext uri="{FF2B5EF4-FFF2-40B4-BE49-F238E27FC236}">
                <a16:creationId xmlns:a16="http://schemas.microsoft.com/office/drawing/2014/main" id="{463ED53A-773C-91E0-45F7-BB8F24B790DC}"/>
              </a:ext>
            </a:extLst>
          </p:cNvPr>
          <p:cNvSpPr txBox="1"/>
          <p:nvPr/>
        </p:nvSpPr>
        <p:spPr>
          <a:xfrm>
            <a:off x="426381" y="4365911"/>
            <a:ext cx="11339238" cy="2226892"/>
          </a:xfrm>
          <a:prstGeom prst="rect">
            <a:avLst/>
          </a:prstGeom>
          <a:noFill/>
        </p:spPr>
        <p:txBody>
          <a:bodyPr wrap="square" rtlCol="1">
            <a:spAutoFit/>
          </a:bodyPr>
          <a:lstStyle/>
          <a:p>
            <a:pPr algn="ctr" rtl="1">
              <a:lnSpc>
                <a:spcPct val="200000"/>
              </a:lnSpc>
            </a:pPr>
            <a:r>
              <a:rPr lang="ar-EG" b="1" dirty="0">
                <a:solidFill>
                  <a:srgbClr val="002060"/>
                </a:solidFill>
                <a:latin typeface="Alexandria" pitchFamily="2" charset="-78"/>
                <a:cs typeface="Alexandria" pitchFamily="2" charset="-78"/>
              </a:rPr>
              <a:t>رغم أهمية حملات المسؤولية الاجتماعية في بناء العلاقات العامة وتعزيز ولاء الجمهور، إلا أن التحديات مثل فقدان المصداقية، ضعف التخطيط، ومحدودية الموارد قد تقوّض فعاليتها. يتطلب النجاح في هذه الحملات توازناً بين الأهداف الاجتماعية والاستراتيجية، والصدق في الرسائل، والاستدامة في التنفيذ.</a:t>
            </a:r>
            <a:endParaRPr lang="ar-EG" dirty="0">
              <a:solidFill>
                <a:srgbClr val="002060"/>
              </a:solidFill>
              <a:latin typeface="Alexandria" pitchFamily="2" charset="-78"/>
              <a:cs typeface="Alexandria" pitchFamily="2" charset="-78"/>
            </a:endParaRPr>
          </a:p>
        </p:txBody>
      </p:sp>
    </p:spTree>
    <p:extLst>
      <p:ext uri="{BB962C8B-B14F-4D97-AF65-F5344CB8AC3E}">
        <p14:creationId xmlns:p14="http://schemas.microsoft.com/office/powerpoint/2010/main" val="2735618521"/>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F5ABBD-6726-0C55-F221-D64AB653211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6D555C3-2DF5-AAF4-1444-306847B45842}"/>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73832333-DE75-C3FE-8A26-4CC6405C7527}"/>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5660394-796F-B14C-A125-5094732CEDF0}"/>
              </a:ext>
            </a:extLst>
          </p:cNvPr>
          <p:cNvSpPr/>
          <p:nvPr/>
        </p:nvSpPr>
        <p:spPr>
          <a:xfrm>
            <a:off x="180431" y="1155869"/>
            <a:ext cx="11720167" cy="54369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0025D1A5-6900-D6DC-82FC-9D27773FA733}"/>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E8FEBD5-EE57-2F5A-57DE-C5EA874C32C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F14BBA31-D36F-4F82-7E6E-C1A398F9DD17}"/>
              </a:ext>
            </a:extLst>
          </p:cNvPr>
          <p:cNvSpPr txBox="1"/>
          <p:nvPr/>
        </p:nvSpPr>
        <p:spPr>
          <a:xfrm>
            <a:off x="6095999" y="2584410"/>
            <a:ext cx="5301343" cy="1689180"/>
          </a:xfrm>
          <a:prstGeom prst="rect">
            <a:avLst/>
          </a:prstGeom>
          <a:noFill/>
        </p:spPr>
        <p:txBody>
          <a:bodyPr wrap="square" rtlCol="1">
            <a:spAutoFit/>
          </a:bodyPr>
          <a:lstStyle/>
          <a:p>
            <a:pPr algn="ctr" rtl="1">
              <a:lnSpc>
                <a:spcPct val="200000"/>
              </a:lnSpc>
            </a:pPr>
            <a:r>
              <a:rPr lang="ar-EG" sz="2800" b="1" dirty="0">
                <a:solidFill>
                  <a:schemeClr val="accent2"/>
                </a:solidFill>
                <a:latin typeface="Alexandria" pitchFamily="2" charset="-78"/>
                <a:cs typeface="Alexandria" pitchFamily="2" charset="-78"/>
              </a:rPr>
              <a:t>دراسات حالة لحملات المسؤولية الاجتماعية</a:t>
            </a:r>
            <a:endParaRPr lang="en-US" sz="2800" b="1" dirty="0">
              <a:solidFill>
                <a:schemeClr val="accent2"/>
              </a:solidFill>
              <a:latin typeface="Alexandria" pitchFamily="2" charset="-78"/>
              <a:cs typeface="Alexandria" pitchFamily="2" charset="-78"/>
            </a:endParaRPr>
          </a:p>
        </p:txBody>
      </p:sp>
      <p:pic>
        <p:nvPicPr>
          <p:cNvPr id="7" name="Picture 6">
            <a:extLst>
              <a:ext uri="{FF2B5EF4-FFF2-40B4-BE49-F238E27FC236}">
                <a16:creationId xmlns:a16="http://schemas.microsoft.com/office/drawing/2014/main" id="{50C2FAD2-9B2F-D66F-9D35-CFB20647F4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69409">
            <a:off x="651493" y="1352892"/>
            <a:ext cx="5181600" cy="4533900"/>
          </a:xfrm>
          <a:prstGeom prst="ellipse">
            <a:avLst/>
          </a:prstGeom>
          <a:ln>
            <a:noFill/>
          </a:ln>
          <a:effectLst>
            <a:softEdge rad="112500"/>
          </a:effectLst>
        </p:spPr>
      </p:pic>
    </p:spTree>
    <p:extLst>
      <p:ext uri="{BB962C8B-B14F-4D97-AF65-F5344CB8AC3E}">
        <p14:creationId xmlns:p14="http://schemas.microsoft.com/office/powerpoint/2010/main" val="35307455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8F0BF-43FA-055C-715C-A6FEC80E8EA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177A814-923E-FBC7-6939-1E453039A742}"/>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29A4C33F-51D6-6EDD-9F00-D4A96DA9D81E}"/>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16D7703-3D6D-0AE7-25BA-F0FEC8D78F4F}"/>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03D1CCA-8754-ACCE-1D91-6755AE358CA5}"/>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6A4BEF0-1196-8772-1F44-9EB3429D2F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81878695-F664-D4BC-E345-D8F2F09C3599}"/>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أمثلة واقعية على حملات المسؤولية الاجتماعية</a:t>
            </a:r>
          </a:p>
        </p:txBody>
      </p:sp>
      <p:sp>
        <p:nvSpPr>
          <p:cNvPr id="6" name="TextBox 5">
            <a:extLst>
              <a:ext uri="{FF2B5EF4-FFF2-40B4-BE49-F238E27FC236}">
                <a16:creationId xmlns:a16="http://schemas.microsoft.com/office/drawing/2014/main" id="{221B220A-E9ED-CDF9-AA04-E5C61F7E89B7}"/>
              </a:ext>
            </a:extLst>
          </p:cNvPr>
          <p:cNvSpPr txBox="1"/>
          <p:nvPr/>
        </p:nvSpPr>
        <p:spPr>
          <a:xfrm>
            <a:off x="462455" y="1120164"/>
            <a:ext cx="11270163" cy="2780826"/>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مشروع </a:t>
            </a:r>
            <a:r>
              <a:rPr lang="en-US" b="1" dirty="0">
                <a:solidFill>
                  <a:schemeClr val="accent2"/>
                </a:solidFill>
                <a:latin typeface="Alexandria" pitchFamily="2" charset="-78"/>
                <a:cs typeface="Alexandria" pitchFamily="2" charset="-78"/>
              </a:rPr>
              <a:t>Project Shakti </a:t>
            </a:r>
            <a:r>
              <a:rPr lang="ar-EG" b="1" dirty="0">
                <a:solidFill>
                  <a:schemeClr val="accent2"/>
                </a:solidFill>
                <a:latin typeface="Alexandria" pitchFamily="2" charset="-78"/>
                <a:cs typeface="Alexandria" pitchFamily="2" charset="-78"/>
              </a:rPr>
              <a:t>من شركة </a:t>
            </a:r>
            <a:r>
              <a:rPr lang="en-US" b="1" dirty="0">
                <a:solidFill>
                  <a:schemeClr val="accent2"/>
                </a:solidFill>
                <a:latin typeface="Alexandria" pitchFamily="2" charset="-78"/>
                <a:cs typeface="Alexandria" pitchFamily="2" charset="-78"/>
              </a:rPr>
              <a:t>Unilever </a:t>
            </a:r>
            <a:r>
              <a:rPr lang="ar-EG" b="1" dirty="0">
                <a:solidFill>
                  <a:schemeClr val="accent2"/>
                </a:solidFill>
                <a:latin typeface="Alexandria" pitchFamily="2" charset="-78"/>
                <a:cs typeface="Alexandria" pitchFamily="2" charset="-78"/>
              </a:rPr>
              <a:t>في الهند</a:t>
            </a:r>
          </a:p>
          <a:p>
            <a:pPr algn="r" rtl="1">
              <a:lnSpc>
                <a:spcPct val="200000"/>
              </a:lnSpc>
            </a:pPr>
            <a:r>
              <a:rPr lang="ar-EG" dirty="0">
                <a:latin typeface="Alexandria" pitchFamily="2" charset="-78"/>
                <a:cs typeface="Alexandria" pitchFamily="2" charset="-78"/>
              </a:rPr>
              <a:t>أطلقت </a:t>
            </a:r>
            <a:r>
              <a:rPr lang="en-US" dirty="0">
                <a:latin typeface="Alexandria" pitchFamily="2" charset="-78"/>
                <a:cs typeface="Alexandria" pitchFamily="2" charset="-78"/>
              </a:rPr>
              <a:t> Unilever </a:t>
            </a:r>
            <a:r>
              <a:rPr lang="ar-EG" dirty="0">
                <a:latin typeface="Alexandria" pitchFamily="2" charset="-78"/>
                <a:cs typeface="Alexandria" pitchFamily="2" charset="-78"/>
              </a:rPr>
              <a:t>مبادرة </a:t>
            </a:r>
            <a:r>
              <a:rPr lang="en-US" dirty="0">
                <a:latin typeface="Alexandria" pitchFamily="2" charset="-78"/>
                <a:cs typeface="Alexandria" pitchFamily="2" charset="-78"/>
              </a:rPr>
              <a:t> Project Shakti </a:t>
            </a:r>
            <a:r>
              <a:rPr lang="ar-EG" dirty="0">
                <a:latin typeface="Alexandria" pitchFamily="2" charset="-78"/>
                <a:cs typeface="Alexandria" pitchFamily="2" charset="-78"/>
              </a:rPr>
              <a:t>لدعم تمكين النساء الريفيات عبر تدريبهن على بيع منتجات الشركة في القرى.قامت بتوفير قروض صغيرة </a:t>
            </a:r>
            <a:r>
              <a:rPr lang="en-US" dirty="0">
                <a:latin typeface="Alexandria" pitchFamily="2" charset="-78"/>
                <a:cs typeface="Alexandria" pitchFamily="2" charset="-78"/>
              </a:rPr>
              <a:t>micro‑finance </a:t>
            </a:r>
            <a:r>
              <a:rPr lang="ar-EG" dirty="0">
                <a:latin typeface="Alexandria" pitchFamily="2" charset="-78"/>
                <a:cs typeface="Alexandria" pitchFamily="2" charset="-78"/>
              </a:rPr>
              <a:t> وتمكين أكثر من 65,000 امرأة من بدء أعمال صغيرة، مما ساهم في زيادة دخلهن وتحسين الصحة العامة بالقرى.الحملة تُظهر دور </a:t>
            </a:r>
            <a:r>
              <a:rPr lang="en-US" dirty="0">
                <a:latin typeface="Alexandria" pitchFamily="2" charset="-78"/>
                <a:cs typeface="Alexandria" pitchFamily="2" charset="-78"/>
              </a:rPr>
              <a:t>CSR </a:t>
            </a:r>
            <a:r>
              <a:rPr lang="ar-EG" dirty="0">
                <a:latin typeface="Alexandria" pitchFamily="2" charset="-78"/>
                <a:cs typeface="Alexandria" pitchFamily="2" charset="-78"/>
              </a:rPr>
              <a:t>في خلق فرص اقتصادية وتنموية حقيقية للمجتمعات الريفية، مع بناء قاعدة عملاء محلية وثيقة.</a:t>
            </a:r>
          </a:p>
        </p:txBody>
      </p:sp>
      <p:pic>
        <p:nvPicPr>
          <p:cNvPr id="8" name="Picture 7">
            <a:extLst>
              <a:ext uri="{FF2B5EF4-FFF2-40B4-BE49-F238E27FC236}">
                <a16:creationId xmlns:a16="http://schemas.microsoft.com/office/drawing/2014/main" id="{CE1A3EF3-B49E-6677-EE30-A93BE7D1E81B}"/>
              </a:ext>
            </a:extLst>
          </p:cNvPr>
          <p:cNvPicPr>
            <a:picLocks noChangeAspect="1"/>
          </p:cNvPicPr>
          <p:nvPr/>
        </p:nvPicPr>
        <p:blipFill>
          <a:blip r:embed="rId3">
            <a:extLst>
              <a:ext uri="{28A0092B-C50C-407E-A947-70E740481C1C}">
                <a14:useLocalDpi xmlns:a14="http://schemas.microsoft.com/office/drawing/2010/main" val="0"/>
              </a:ext>
            </a:extLst>
          </a:blip>
          <a:srcRect t="12333" b="12000"/>
          <a:stretch>
            <a:fillRect/>
          </a:stretch>
        </p:blipFill>
        <p:spPr>
          <a:xfrm>
            <a:off x="291402" y="3411524"/>
            <a:ext cx="4582638" cy="298288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9" name="TextBox 8">
            <a:extLst>
              <a:ext uri="{FF2B5EF4-FFF2-40B4-BE49-F238E27FC236}">
                <a16:creationId xmlns:a16="http://schemas.microsoft.com/office/drawing/2014/main" id="{552DACD6-709B-AE10-0298-3F3EE88D76A3}"/>
              </a:ext>
            </a:extLst>
          </p:cNvPr>
          <p:cNvSpPr txBox="1"/>
          <p:nvPr/>
        </p:nvSpPr>
        <p:spPr>
          <a:xfrm>
            <a:off x="4595781" y="3900990"/>
            <a:ext cx="7136837" cy="2543710"/>
          </a:xfrm>
          <a:prstGeom prst="rect">
            <a:avLst/>
          </a:prstGeom>
          <a:noFill/>
        </p:spPr>
        <p:txBody>
          <a:bodyPr wrap="square" rtlCol="1">
            <a:spAutoFit/>
          </a:bodyPr>
          <a:lstStyle/>
          <a:p>
            <a:pPr algn="r" rtl="1">
              <a:lnSpc>
                <a:spcPct val="200000"/>
              </a:lnSpc>
            </a:pPr>
            <a:r>
              <a:rPr lang="ar-EG" b="1" dirty="0">
                <a:solidFill>
                  <a:srgbClr val="0070C0"/>
                </a:solidFill>
                <a:latin typeface="Alexandria" pitchFamily="2" charset="-78"/>
                <a:cs typeface="Alexandria" pitchFamily="2" charset="-78"/>
              </a:rPr>
              <a:t>الأثر والنتائج لهذه الحملة:</a:t>
            </a:r>
          </a:p>
          <a:p>
            <a:pPr marL="285750" indent="-285750" algn="r"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زيادة كبيرة في الدخل الفردي للمشاركات.</a:t>
            </a:r>
          </a:p>
          <a:p>
            <a:pPr marL="285750" indent="-285750" algn="r"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رفع مستوى الوعي الصحي والنظافة، بما يعود بالنفع على المجتمع.</a:t>
            </a:r>
          </a:p>
          <a:p>
            <a:pPr marL="285750" indent="-285750" algn="r"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تُعد نموذجًا عالميًا لدمج </a:t>
            </a:r>
            <a:r>
              <a:rPr lang="en-US" sz="1600" dirty="0">
                <a:latin typeface="Alexandria" pitchFamily="2" charset="-78"/>
                <a:cs typeface="Alexandria" pitchFamily="2" charset="-78"/>
              </a:rPr>
              <a:t>CSR </a:t>
            </a:r>
            <a:r>
              <a:rPr lang="ar-EG" sz="1600" dirty="0">
                <a:latin typeface="Alexandria" pitchFamily="2" charset="-78"/>
                <a:cs typeface="Alexandria" pitchFamily="2" charset="-78"/>
              </a:rPr>
              <a:t>مع استراتيجية التسويق والعلاقات العامة.</a:t>
            </a:r>
          </a:p>
          <a:p>
            <a:pPr algn="ctr" rtl="1">
              <a:lnSpc>
                <a:spcPct val="200000"/>
              </a:lnSpc>
              <a:buClr>
                <a:srgbClr val="00B0F0"/>
              </a:buClr>
            </a:pPr>
            <a:r>
              <a:rPr lang="en-US" sz="1600" dirty="0">
                <a:latin typeface="Alexandria" pitchFamily="2" charset="-78"/>
                <a:cs typeface="Alexandria" pitchFamily="2" charset="-78"/>
                <a:hlinkClick r:id="rId4"/>
              </a:rPr>
              <a:t>https://www.youtube.com/watch?v=IwBbr0SP3I8</a:t>
            </a:r>
            <a:endParaRPr lang="ar-EG" sz="1600" dirty="0">
              <a:latin typeface="Alexandria" pitchFamily="2" charset="-78"/>
              <a:cs typeface="Alexandria" pitchFamily="2" charset="-78"/>
            </a:endParaRPr>
          </a:p>
        </p:txBody>
      </p:sp>
    </p:spTree>
    <p:extLst>
      <p:ext uri="{BB962C8B-B14F-4D97-AF65-F5344CB8AC3E}">
        <p14:creationId xmlns:p14="http://schemas.microsoft.com/office/powerpoint/2010/main" val="4058124427"/>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88AF8B-E483-CDED-28F7-813986B4922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9112549-C023-737A-1EAD-09AC5A607013}"/>
              </a:ext>
            </a:extLst>
          </p:cNvPr>
          <p:cNvSpPr/>
          <p:nvPr/>
        </p:nvSpPr>
        <p:spPr>
          <a:xfrm>
            <a:off x="2626178" y="242337"/>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2D8DB29-18CE-3E3B-F734-8DB8663980DA}"/>
              </a:ext>
            </a:extLst>
          </p:cNvPr>
          <p:cNvSpPr/>
          <p:nvPr/>
        </p:nvSpPr>
        <p:spPr>
          <a:xfrm>
            <a:off x="7883147" y="901041"/>
            <a:ext cx="4128422" cy="578320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8EBFE39-67C0-0FCF-9DAA-1886FCC499E5}"/>
              </a:ext>
            </a:extLst>
          </p:cNvPr>
          <p:cNvSpPr/>
          <p:nvPr/>
        </p:nvSpPr>
        <p:spPr>
          <a:xfrm>
            <a:off x="180431" y="1041988"/>
            <a:ext cx="11720167" cy="55508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A361D81E-8F20-F950-CDF8-08FE586F3B92}"/>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76197823-4CCB-A19D-2311-A4E7D12C54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8D7D1424-E0E3-40B7-9712-AC813F2FD341}"/>
              </a:ext>
            </a:extLst>
          </p:cNvPr>
          <p:cNvSpPr/>
          <p:nvPr/>
        </p:nvSpPr>
        <p:spPr>
          <a:xfrm>
            <a:off x="2168701" y="343640"/>
            <a:ext cx="9274420"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rtl="1"/>
            <a:r>
              <a:rPr lang="ar-EG" sz="2800" b="1" dirty="0">
                <a:solidFill>
                  <a:srgbClr val="00B0F0"/>
                </a:solidFill>
                <a:latin typeface="Alexandria" pitchFamily="2" charset="-78"/>
                <a:cs typeface="Alexandria" pitchFamily="2" charset="-78"/>
              </a:rPr>
              <a:t>مثال لحملة مسؤولية اجتماعية في الأزمات</a:t>
            </a:r>
          </a:p>
        </p:txBody>
      </p:sp>
      <p:sp>
        <p:nvSpPr>
          <p:cNvPr id="6" name="TextBox 5">
            <a:extLst>
              <a:ext uri="{FF2B5EF4-FFF2-40B4-BE49-F238E27FC236}">
                <a16:creationId xmlns:a16="http://schemas.microsoft.com/office/drawing/2014/main" id="{AB4FB3D6-FE27-C3FA-F8AC-139BCAF89C67}"/>
              </a:ext>
            </a:extLst>
          </p:cNvPr>
          <p:cNvSpPr txBox="1"/>
          <p:nvPr/>
        </p:nvSpPr>
        <p:spPr>
          <a:xfrm>
            <a:off x="3386642" y="1120164"/>
            <a:ext cx="8345976" cy="3888821"/>
          </a:xfrm>
          <a:prstGeom prst="rect">
            <a:avLst/>
          </a:prstGeom>
          <a:noFill/>
        </p:spPr>
        <p:txBody>
          <a:bodyPr wrap="square" rtlCol="1">
            <a:spAutoFit/>
          </a:bodyPr>
          <a:lstStyle/>
          <a:p>
            <a:pPr algn="r" rtl="1">
              <a:lnSpc>
                <a:spcPct val="200000"/>
              </a:lnSpc>
            </a:pPr>
            <a:r>
              <a:rPr lang="ar-EG" b="1" dirty="0">
                <a:solidFill>
                  <a:schemeClr val="accent2"/>
                </a:solidFill>
                <a:latin typeface="Alexandria" pitchFamily="2" charset="-78"/>
                <a:cs typeface="Alexandria" pitchFamily="2" charset="-78"/>
              </a:rPr>
              <a:t>حملة الدعم النفسي وقت جائحة كورونا – السعودية:</a:t>
            </a:r>
          </a:p>
          <a:p>
            <a:pPr algn="r" rtl="1">
              <a:lnSpc>
                <a:spcPct val="200000"/>
              </a:lnSpc>
            </a:pPr>
            <a:r>
              <a:rPr lang="ar-EG" dirty="0">
                <a:latin typeface="Alexandria" pitchFamily="2" charset="-78"/>
                <a:cs typeface="Alexandria" pitchFamily="2" charset="-78"/>
              </a:rPr>
              <a:t>أطلقت وزارة الصحة السعودية بالتعاون مع جمعيات طبية.، حملة هدفها تقديم الدعم النفسي للمواطنين والمقيمين خلال العزل وفترة الخوف من الفيروس.</a:t>
            </a:r>
          </a:p>
          <a:p>
            <a:pPr algn="r" rtl="1">
              <a:lnSpc>
                <a:spcPct val="200000"/>
              </a:lnSpc>
            </a:pPr>
            <a:r>
              <a:rPr lang="ar-EG" b="1" dirty="0">
                <a:solidFill>
                  <a:srgbClr val="00B050"/>
                </a:solidFill>
                <a:latin typeface="Alexandria" pitchFamily="2" charset="-78"/>
                <a:cs typeface="Alexandria" pitchFamily="2" charset="-78"/>
              </a:rPr>
              <a:t>وسائل التنفيذ:</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تطبيقات الدعم النفسي عن بعد.</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نشر مقاطع فيديو تطمينية على منصات التواصل.</a:t>
            </a:r>
          </a:p>
          <a:p>
            <a:pPr marL="285750" indent="-285750" algn="r" rtl="1">
              <a:lnSpc>
                <a:spcPct val="200000"/>
              </a:lnSpc>
              <a:buFont typeface="Arial" panose="020B0604020202020204" pitchFamily="34" charset="0"/>
              <a:buChar char="•"/>
            </a:pPr>
            <a:r>
              <a:rPr lang="ar-EG" dirty="0">
                <a:latin typeface="Alexandria" pitchFamily="2" charset="-78"/>
                <a:cs typeface="Alexandria" pitchFamily="2" charset="-78"/>
              </a:rPr>
              <a:t>إرسال رسائل نصية عبر الجوال.</a:t>
            </a:r>
          </a:p>
        </p:txBody>
      </p:sp>
      <p:sp>
        <p:nvSpPr>
          <p:cNvPr id="9" name="TextBox 8">
            <a:extLst>
              <a:ext uri="{FF2B5EF4-FFF2-40B4-BE49-F238E27FC236}">
                <a16:creationId xmlns:a16="http://schemas.microsoft.com/office/drawing/2014/main" id="{DC76340B-ADC2-1EE0-2D14-ADC2993A8333}"/>
              </a:ext>
            </a:extLst>
          </p:cNvPr>
          <p:cNvSpPr txBox="1"/>
          <p:nvPr/>
        </p:nvSpPr>
        <p:spPr>
          <a:xfrm>
            <a:off x="1333001" y="4953729"/>
            <a:ext cx="10178138" cy="1558825"/>
          </a:xfrm>
          <a:prstGeom prst="rect">
            <a:avLst/>
          </a:prstGeom>
          <a:noFill/>
        </p:spPr>
        <p:txBody>
          <a:bodyPr wrap="square" rtlCol="1">
            <a:spAutoFit/>
          </a:bodyPr>
          <a:lstStyle/>
          <a:p>
            <a:pPr algn="r" rtl="1">
              <a:lnSpc>
                <a:spcPct val="200000"/>
              </a:lnSpc>
            </a:pPr>
            <a:r>
              <a:rPr lang="ar-EG" b="1" dirty="0">
                <a:solidFill>
                  <a:srgbClr val="0070C0"/>
                </a:solidFill>
                <a:latin typeface="Alexandria" pitchFamily="2" charset="-78"/>
                <a:cs typeface="Alexandria" pitchFamily="2" charset="-78"/>
              </a:rPr>
              <a:t>النتائج لهذه الحملة:</a:t>
            </a:r>
          </a:p>
          <a:p>
            <a:pPr marL="285750" indent="-285750" algn="r" rtl="1">
              <a:lnSpc>
                <a:spcPct val="200000"/>
              </a:lnSpc>
              <a:buClr>
                <a:srgbClr val="00B0F0"/>
              </a:buClr>
              <a:buFont typeface="Wingdings" panose="05000000000000000000" pitchFamily="2" charset="2"/>
              <a:buChar char="v"/>
            </a:pPr>
            <a:r>
              <a:rPr lang="ar-EG" sz="1600" dirty="0">
                <a:latin typeface="Alexandria" pitchFamily="2" charset="-78"/>
                <a:cs typeface="Alexandria" pitchFamily="2" charset="-78"/>
              </a:rPr>
              <a:t>ساعدت في تقليل حالات القلق والاكتئاب، خصوصًا لدى الفئات المعزولة طبيًا.</a:t>
            </a:r>
          </a:p>
          <a:p>
            <a:pPr marL="285750" indent="-285750" algn="ctr" rtl="1">
              <a:lnSpc>
                <a:spcPct val="200000"/>
              </a:lnSpc>
              <a:buClr>
                <a:srgbClr val="00B0F0"/>
              </a:buClr>
              <a:buFont typeface="Wingdings" panose="05000000000000000000" pitchFamily="2" charset="2"/>
              <a:buChar char="v"/>
            </a:pPr>
            <a:r>
              <a:rPr lang="en-US" sz="1600" dirty="0">
                <a:latin typeface="Alexandria" pitchFamily="2" charset="-78"/>
                <a:cs typeface="Alexandria" pitchFamily="2" charset="-78"/>
                <a:hlinkClick r:id="rId3"/>
              </a:rPr>
              <a:t>https://youtu.be/j3quyiVR7I4?si=GuMrBYMqtMEOPwQJ</a:t>
            </a:r>
            <a:endParaRPr lang="ar-EG" sz="1600" dirty="0">
              <a:latin typeface="Alexandria" pitchFamily="2" charset="-78"/>
              <a:cs typeface="Alexandria" pitchFamily="2" charset="-78"/>
            </a:endParaRPr>
          </a:p>
        </p:txBody>
      </p:sp>
      <p:pic>
        <p:nvPicPr>
          <p:cNvPr id="7" name="Picture 6">
            <a:extLst>
              <a:ext uri="{FF2B5EF4-FFF2-40B4-BE49-F238E27FC236}">
                <a16:creationId xmlns:a16="http://schemas.microsoft.com/office/drawing/2014/main" id="{3A845632-7EDA-3534-365B-5593C109571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9382" y="1250517"/>
            <a:ext cx="3137258" cy="4720929"/>
          </a:xfrm>
          <a:prstGeom prst="rect">
            <a:avLst/>
          </a:prstGeom>
        </p:spPr>
      </p:pic>
    </p:spTree>
    <p:extLst>
      <p:ext uri="{BB962C8B-B14F-4D97-AF65-F5344CB8AC3E}">
        <p14:creationId xmlns:p14="http://schemas.microsoft.com/office/powerpoint/2010/main" val="3786773236"/>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FC664-57CF-2418-1A03-DAD2AA06ABC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31475EA-08F4-265F-EF50-5F146AF67488}"/>
              </a:ext>
            </a:extLst>
          </p:cNvPr>
          <p:cNvSpPr/>
          <p:nvPr/>
        </p:nvSpPr>
        <p:spPr>
          <a:xfrm>
            <a:off x="2626179" y="500900"/>
            <a:ext cx="92744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E6174D32-465A-ECBB-A3EA-01B15DC7B6AA}"/>
              </a:ext>
            </a:extLst>
          </p:cNvPr>
          <p:cNvSpPr/>
          <p:nvPr/>
        </p:nvSpPr>
        <p:spPr>
          <a:xfrm>
            <a:off x="7883147" y="994787"/>
            <a:ext cx="4128422" cy="568945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A1D19A0-D1A1-94FA-D52A-BF83CC8B4595}"/>
              </a:ext>
            </a:extLst>
          </p:cNvPr>
          <p:cNvSpPr/>
          <p:nvPr/>
        </p:nvSpPr>
        <p:spPr>
          <a:xfrm>
            <a:off x="180431" y="1155869"/>
            <a:ext cx="11720167" cy="54369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en-US" sz="1600" dirty="0">
              <a:solidFill>
                <a:schemeClr val="tx1"/>
              </a:solidFill>
              <a:latin typeface="Alexandria" pitchFamily="2" charset="-78"/>
              <a:cs typeface="Alexandria" pitchFamily="2" charset="-78"/>
            </a:endParaRPr>
          </a:p>
        </p:txBody>
      </p:sp>
      <p:sp>
        <p:nvSpPr>
          <p:cNvPr id="2" name="TextBox 1">
            <a:extLst>
              <a:ext uri="{FF2B5EF4-FFF2-40B4-BE49-F238E27FC236}">
                <a16:creationId xmlns:a16="http://schemas.microsoft.com/office/drawing/2014/main" id="{96FFF82E-E8AD-2343-5F4C-F79CD2EDAF18}"/>
              </a:ext>
            </a:extLst>
          </p:cNvPr>
          <p:cNvSpPr txBox="1"/>
          <p:nvPr/>
        </p:nvSpPr>
        <p:spPr>
          <a:xfrm>
            <a:off x="-130628" y="64870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F1718A53-9501-4A4F-71DA-36C21621CF7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4FE836FB-5BBD-30F4-8670-317667A5D610}"/>
              </a:ext>
            </a:extLst>
          </p:cNvPr>
          <p:cNvSpPr/>
          <p:nvPr/>
        </p:nvSpPr>
        <p:spPr>
          <a:xfrm>
            <a:off x="2626179" y="508990"/>
            <a:ext cx="6339146" cy="555441"/>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r>
              <a:rPr lang="ar-EG" sz="2800" b="1" dirty="0">
                <a:solidFill>
                  <a:srgbClr val="00B0F0"/>
                </a:solidFill>
                <a:latin typeface="Alexandria" pitchFamily="2" charset="-78"/>
                <a:cs typeface="Alexandria" pitchFamily="2" charset="-78"/>
              </a:rPr>
              <a:t>وفي ختام هذه المحاضرة</a:t>
            </a:r>
          </a:p>
        </p:txBody>
      </p:sp>
      <p:sp>
        <p:nvSpPr>
          <p:cNvPr id="10" name="TextBox 9">
            <a:extLst>
              <a:ext uri="{FF2B5EF4-FFF2-40B4-BE49-F238E27FC236}">
                <a16:creationId xmlns:a16="http://schemas.microsoft.com/office/drawing/2014/main" id="{4D8ACE47-6103-3B00-5DB4-995BBE883534}"/>
              </a:ext>
            </a:extLst>
          </p:cNvPr>
          <p:cNvSpPr txBox="1"/>
          <p:nvPr/>
        </p:nvSpPr>
        <p:spPr>
          <a:xfrm>
            <a:off x="180431" y="994787"/>
            <a:ext cx="11720167" cy="5436745"/>
          </a:xfrm>
          <a:prstGeom prst="rect">
            <a:avLst/>
          </a:prstGeom>
          <a:noFill/>
        </p:spPr>
        <p:txBody>
          <a:bodyPr wrap="square" rtlCol="1">
            <a:spAutoFit/>
          </a:bodyPr>
          <a:lstStyle/>
          <a:p>
            <a:pPr algn="ctr" rtl="1">
              <a:lnSpc>
                <a:spcPct val="200000"/>
              </a:lnSpc>
            </a:pPr>
            <a:r>
              <a:rPr lang="ar-EG" sz="1600" dirty="0">
                <a:latin typeface="Alexandria" pitchFamily="2" charset="-78"/>
                <a:cs typeface="Alexandria" pitchFamily="2" charset="-78"/>
              </a:rPr>
              <a:t>نكون قد استعرضنا بصورة شاملة أُسس العلاقة بين العلاقات العامة، والمسؤولية الاجتماعية، بدءًا من مفهوم المسؤولية الاجتماعية باعتبارها التزامًا أخلاقيًا ومجتمعيًا من المؤسسات، مرورًا بالمفاهيم الوثيقة الصلة كالاستدامة وأخلاقيات العمل والمواطنة المؤسسية، وصولًا إلى حملات المسؤولية الاجتماعية بوصفها الوسيلة العملية لتجسيد هذا المفهوم.</a:t>
            </a:r>
          </a:p>
          <a:p>
            <a:pPr algn="ctr" rtl="1">
              <a:lnSpc>
                <a:spcPct val="200000"/>
              </a:lnSpc>
            </a:pPr>
            <a:r>
              <a:rPr lang="ar-EG" sz="1600" dirty="0">
                <a:latin typeface="Alexandria" pitchFamily="2" charset="-78"/>
                <a:cs typeface="Alexandria" pitchFamily="2" charset="-78"/>
              </a:rPr>
              <a:t>كما تطرقنا إلى الخصائص الأساسية للحملات الناجحة مثل الاستمرارية، والشفافية، والمشاركة، وبيّنا كيف تؤثر هذه الحملات في تعزيز ولاء الجمهور وثقته بالمؤسسة. كما صنفنا أنواع الحملات وفق أهدافها ومجالاتها (صحية، بيئية، تعليمية، نفسية، مالية)، مدعومة بأمثلة واقعية، ثم انتقلنا إلى دور الإعلام الرقمي في دعم ونشر تلك الحملات، من خلال أدوات التفاعل والتأثير.</a:t>
            </a:r>
          </a:p>
          <a:p>
            <a:pPr algn="ctr" rtl="1">
              <a:lnSpc>
                <a:spcPct val="200000"/>
              </a:lnSpc>
            </a:pPr>
            <a:r>
              <a:rPr lang="ar-EG" sz="1600" dirty="0">
                <a:latin typeface="Alexandria" pitchFamily="2" charset="-78"/>
                <a:cs typeface="Alexandria" pitchFamily="2" charset="-78"/>
              </a:rPr>
              <a:t>ولم نغفل الحديث عن دور الحملات في الأزمات والكوارث، مستعرضين كيف توظف العلاقات العامة أدواتها الإنسانية في دعم المجتمعات خلال الظروف الطارئة.واختتمنا بتسليط الضوء على أبرز التحديات التي تواجه هذه الحملات، من ضعف التنسيق إلى قلة المصداقية أحيانًا، وقدمنا دراسات حالة حقيقية توضح ممارسات مسؤولة أحدثت فرقًا حقيقيًا في المجتمعات.</a:t>
            </a:r>
          </a:p>
          <a:p>
            <a:pPr algn="ctr" rtl="1">
              <a:lnSpc>
                <a:spcPct val="200000"/>
              </a:lnSpc>
            </a:pPr>
            <a:r>
              <a:rPr lang="ar-EG" sz="1600" b="1" dirty="0">
                <a:solidFill>
                  <a:srgbClr val="C00000"/>
                </a:solidFill>
                <a:latin typeface="Alexandria" pitchFamily="2" charset="-78"/>
                <a:cs typeface="Alexandria" pitchFamily="2" charset="-78"/>
              </a:rPr>
              <a:t>ومن هنا، نؤكد أن العلاقات العامة الواعية والفاعلة تُمثل حجر الأساس في تحقيق مسؤولية اجتماعية مستدامة وشاملة.</a:t>
            </a:r>
          </a:p>
        </p:txBody>
      </p:sp>
    </p:spTree>
    <p:extLst>
      <p:ext uri="{BB962C8B-B14F-4D97-AF65-F5344CB8AC3E}">
        <p14:creationId xmlns:p14="http://schemas.microsoft.com/office/powerpoint/2010/main" val="3934381968"/>
      </p:ext>
    </p:extLst>
  </p:cSld>
  <p:clrMapOvr>
    <a:masterClrMapping/>
  </p:clrMapOvr>
  <p:transition spd="slow" advTm="49796">
    <p:wipe/>
  </p:transition>
  <p:extLst>
    <p:ext uri="{E180D4A7-C9FB-4DFB-919C-405C955672EB}">
      <p14:showEvtLst xmlns:p14="http://schemas.microsoft.com/office/powerpoint/2010/main">
        <p14:playEvt time="1" objId="8"/>
        <p14:stopEvt time="49673" objId="8"/>
      </p14:showEvt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994040" y="5245410"/>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advTm="49796">
    <p:wipe/>
  </p:transition>
  <p:extLst>
    <p:ext uri="{E180D4A7-C9FB-4DFB-919C-405C955672EB}">
      <p14:showEvtLst xmlns:p14="http://schemas.microsoft.com/office/powerpoint/2010/main">
        <p14:playEvt time="1" objId="6"/>
        <p14:stopEvt time="20751" objId="6"/>
      </p14:showEvtLst>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0dc9877293ebf2faca7b9d343d34ce">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5dfb1ab78987afd1256aa7b970095f3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55E1A3F-96BA-4497-A59F-53CEF4E4238B}"/>
</file>

<file path=customXml/itemProps2.xml><?xml version="1.0" encoding="utf-8"?>
<ds:datastoreItem xmlns:ds="http://schemas.openxmlformats.org/officeDocument/2006/customXml" ds:itemID="{C941EDB3-1C17-4A9D-80A8-8B34BFD2A7BB}"/>
</file>

<file path=customXml/itemProps3.xml><?xml version="1.0" encoding="utf-8"?>
<ds:datastoreItem xmlns:ds="http://schemas.openxmlformats.org/officeDocument/2006/customXml" ds:itemID="{A2673446-A721-4A18-8618-8EFFD6C40419}"/>
</file>

<file path=docProps/app.xml><?xml version="1.0" encoding="utf-8"?>
<Properties xmlns="http://schemas.openxmlformats.org/officeDocument/2006/extended-properties" xmlns:vt="http://schemas.openxmlformats.org/officeDocument/2006/docPropsVTypes">
  <Template/>
  <TotalTime>16105</TotalTime>
  <Words>4078</Words>
  <Application>Microsoft Office PowerPoint</Application>
  <PresentationFormat>Widescreen</PresentationFormat>
  <Paragraphs>381</Paragraphs>
  <Slides>42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Alexandria</vt:lpstr>
      <vt:lpstr>Arial</vt:lpstr>
      <vt:lpstr>Calibri</vt:lpstr>
      <vt:lpstr>Calibri Light</vt:lpstr>
      <vt:lpstr>Century Gothic</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cp:lastModifiedBy>
  <cp:revision>196</cp:revision>
  <dcterms:created xsi:type="dcterms:W3CDTF">2023-04-29T09:08:00Z</dcterms:created>
  <dcterms:modified xsi:type="dcterms:W3CDTF">2025-07-30T14:01:41Z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