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535" r:id="rId3"/>
    <p:sldId id="276" r:id="rId4"/>
    <p:sldId id="271" r:id="rId5"/>
    <p:sldId id="514" r:id="rId6"/>
    <p:sldId id="482" r:id="rId7"/>
    <p:sldId id="256" r:id="rId8"/>
    <p:sldId id="508" r:id="rId9"/>
    <p:sldId id="509" r:id="rId10"/>
    <p:sldId id="510" r:id="rId11"/>
    <p:sldId id="511" r:id="rId12"/>
    <p:sldId id="536" r:id="rId13"/>
    <p:sldId id="537" r:id="rId14"/>
    <p:sldId id="542" r:id="rId15"/>
    <p:sldId id="543" r:id="rId16"/>
    <p:sldId id="544" r:id="rId17"/>
    <p:sldId id="545" r:id="rId18"/>
    <p:sldId id="546" r:id="rId19"/>
    <p:sldId id="483" r:id="rId20"/>
    <p:sldId id="513" r:id="rId21"/>
    <p:sldId id="487" r:id="rId22"/>
    <p:sldId id="485" r:id="rId23"/>
    <p:sldId id="515" r:id="rId24"/>
    <p:sldId id="519" r:id="rId25"/>
    <p:sldId id="547" r:id="rId26"/>
    <p:sldId id="548" r:id="rId27"/>
    <p:sldId id="549" r:id="rId28"/>
    <p:sldId id="551" r:id="rId29"/>
    <p:sldId id="552" r:id="rId30"/>
    <p:sldId id="488" r:id="rId31"/>
    <p:sldId id="517" r:id="rId32"/>
    <p:sldId id="518" r:id="rId33"/>
    <p:sldId id="554" r:id="rId34"/>
    <p:sldId id="555" r:id="rId35"/>
    <p:sldId id="556" r:id="rId36"/>
    <p:sldId id="557" r:id="rId37"/>
    <p:sldId id="558" r:id="rId38"/>
    <p:sldId id="489" r:id="rId39"/>
    <p:sldId id="486" r:id="rId40"/>
    <p:sldId id="523" r:id="rId41"/>
    <p:sldId id="521" r:id="rId42"/>
    <p:sldId id="553" r:id="rId43"/>
    <p:sldId id="559" r:id="rId44"/>
    <p:sldId id="490" r:id="rId45"/>
    <p:sldId id="349" r:id="rId46"/>
    <p:sldId id="30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35"/>
            <p14:sldId id="276"/>
            <p14:sldId id="271"/>
            <p14:sldId id="514"/>
            <p14:sldId id="482"/>
            <p14:sldId id="256"/>
            <p14:sldId id="508"/>
            <p14:sldId id="509"/>
            <p14:sldId id="510"/>
            <p14:sldId id="511"/>
            <p14:sldId id="536"/>
            <p14:sldId id="537"/>
            <p14:sldId id="542"/>
            <p14:sldId id="543"/>
            <p14:sldId id="544"/>
            <p14:sldId id="545"/>
            <p14:sldId id="546"/>
            <p14:sldId id="483"/>
            <p14:sldId id="513"/>
            <p14:sldId id="487"/>
            <p14:sldId id="485"/>
            <p14:sldId id="515"/>
            <p14:sldId id="519"/>
            <p14:sldId id="547"/>
            <p14:sldId id="548"/>
            <p14:sldId id="549"/>
            <p14:sldId id="551"/>
            <p14:sldId id="552"/>
            <p14:sldId id="488"/>
            <p14:sldId id="517"/>
            <p14:sldId id="518"/>
            <p14:sldId id="554"/>
            <p14:sldId id="555"/>
            <p14:sldId id="556"/>
            <p14:sldId id="557"/>
            <p14:sldId id="558"/>
            <p14:sldId id="489"/>
            <p14:sldId id="486"/>
            <p14:sldId id="523"/>
            <p14:sldId id="521"/>
            <p14:sldId id="553"/>
            <p14:sldId id="559"/>
            <p14:sldId id="490"/>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4472C4"/>
    <a:srgbClr val="000000"/>
    <a:srgbClr val="669BBC"/>
    <a:srgbClr val="2D3956"/>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3738" autoAdjust="0"/>
  </p:normalViewPr>
  <p:slideViewPr>
    <p:cSldViewPr snapToGrid="0">
      <p:cViewPr varScale="1">
        <p:scale>
          <a:sx n="77" d="100"/>
          <a:sy n="77" d="100"/>
        </p:scale>
        <p:origin x="9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72851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470224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44.jpg"/><Relationship Id="rId3" Type="http://schemas.openxmlformats.org/officeDocument/2006/relationships/image" Target="../media/image40.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4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46.png"/><Relationship Id="rId5" Type="http://schemas.openxmlformats.org/officeDocument/2006/relationships/image" Target="../media/image43.svg"/><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224464" y="3585677"/>
            <a:ext cx="3593269" cy="523220"/>
          </a:xfrm>
          <a:prstGeom prst="rect">
            <a:avLst/>
          </a:prstGeom>
          <a:noFill/>
        </p:spPr>
        <p:txBody>
          <a:bodyPr wrap="square" rtlCol="0">
            <a:spAutoFit/>
          </a:bodyPr>
          <a:lstStyle/>
          <a:p>
            <a:pPr algn="ctr"/>
            <a:r>
              <a:rPr lang="ar-EG"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66529" y="2206489"/>
            <a:ext cx="5068644" cy="922219"/>
          </a:xfrm>
          <a:prstGeom prst="rect">
            <a:avLst/>
          </a:prstGeom>
          <a:noFill/>
        </p:spPr>
        <p:txBody>
          <a:bodyPr wrap="square" rtlCol="0">
            <a:spAutoFit/>
          </a:bodyPr>
          <a:lstStyle/>
          <a:p>
            <a:r>
              <a:rPr lang="ar-EG"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97199" y="5784022"/>
            <a:ext cx="264779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الثالثة</a:t>
            </a:r>
            <a:endParaRPr lang="en-US"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2403765" y="5245800"/>
            <a:ext cx="1233030"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DGM 131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760842" y="2345377"/>
            <a:ext cx="5764695" cy="3170099"/>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الإطار التشريعي للعمل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ماهية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مصادر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خصائص التشريع الإعلامي.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التشريعات الإعلامية "المميزات والعيوب".</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قانون الإعلام وعلاقته بالقوانين الأخرى.</a:t>
            </a:r>
          </a:p>
        </p:txBody>
      </p:sp>
      <p:sp>
        <p:nvSpPr>
          <p:cNvPr id="7" name="TextBox 6">
            <a:extLst>
              <a:ext uri="{FF2B5EF4-FFF2-40B4-BE49-F238E27FC236}">
                <a16:creationId xmlns:a16="http://schemas.microsoft.com/office/drawing/2014/main" id="{E0E104E5-E4DF-EB25-BB78-9354438259B5}"/>
              </a:ext>
            </a:extLst>
          </p:cNvPr>
          <p:cNvSpPr txBox="1"/>
          <p:nvPr/>
        </p:nvSpPr>
        <p:spPr>
          <a:xfrm>
            <a:off x="3865359" y="232848"/>
            <a:ext cx="4493451" cy="1323439"/>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تذكرة بما تم تناوله في المحاضرة الماضية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الثانية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3" name="Picture 2" descr="Here's How to Create a Job-Search Companies List to Land Your Dream Job |  TopResume">
            <a:extLst>
              <a:ext uri="{FF2B5EF4-FFF2-40B4-BE49-F238E27FC236}">
                <a16:creationId xmlns:a16="http://schemas.microsoft.com/office/drawing/2014/main" id="{71DF114B-1534-6B6E-E0BA-AB8DE7FD51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11" r="20027" b="7827"/>
          <a:stretch/>
        </p:blipFill>
        <p:spPr bwMode="auto">
          <a:xfrm>
            <a:off x="1789044" y="2885085"/>
            <a:ext cx="2385393" cy="19850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5794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482546" y="2365257"/>
            <a:ext cx="6281529" cy="3108543"/>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الإطار التشريعي والقانوني للإعلام الرقمي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التحديات المطروحة في التشريع للإعلام الرقمي. </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تجارب عالمية للتنظيم التشريعي للإعلام الرقمي.</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التنظيم التشريعي للإعلام الرقمي عربيًا.</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الخلاصة.</a:t>
            </a:r>
          </a:p>
          <a:p>
            <a:pPr algn="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المراجع المُقترحة.</a:t>
            </a:r>
          </a:p>
        </p:txBody>
      </p:sp>
      <p:sp>
        <p:nvSpPr>
          <p:cNvPr id="7" name="TextBox 6">
            <a:extLst>
              <a:ext uri="{FF2B5EF4-FFF2-40B4-BE49-F238E27FC236}">
                <a16:creationId xmlns:a16="http://schemas.microsoft.com/office/drawing/2014/main" id="{E0E104E5-E4DF-EB25-BB78-9354438259B5}"/>
              </a:ext>
            </a:extLst>
          </p:cNvPr>
          <p:cNvSpPr txBox="1"/>
          <p:nvPr/>
        </p:nvSpPr>
        <p:spPr>
          <a:xfrm>
            <a:off x="4173471" y="900412"/>
            <a:ext cx="3902032"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الثالثة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1026" name="Picture 2" descr="Download checklist, to do list, list, pencil, notebook, notepad, hand,  gesture- Bubble Gum illustrations">
            <a:extLst>
              <a:ext uri="{FF2B5EF4-FFF2-40B4-BE49-F238E27FC236}">
                <a16:creationId xmlns:a16="http://schemas.microsoft.com/office/drawing/2014/main" id="{3AB014AE-5E2E-541E-F5EB-D9EBF7A267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8100" y="2951920"/>
            <a:ext cx="1999013" cy="1824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2123342" y="4913435"/>
            <a:ext cx="2932213" cy="1077218"/>
          </a:xfrm>
          <a:prstGeom prst="rect">
            <a:avLst/>
          </a:prstGeom>
          <a:noFill/>
        </p:spPr>
        <p:txBody>
          <a:bodyPr wrap="none" rtlCol="0">
            <a:spAutoFit/>
          </a:bodyPr>
          <a:lstStyle/>
          <a:p>
            <a:r>
              <a:rPr lang="ar-SA" sz="3200" b="1" dirty="0">
                <a:solidFill>
                  <a:schemeClr val="bg1"/>
                </a:solidFill>
                <a:latin typeface="Sakkal Majalla" panose="02000000000000000000" pitchFamily="2" charset="-78"/>
                <a:cs typeface="Sakkal Majalla" panose="02000000000000000000" pitchFamily="2" charset="-78"/>
              </a:rPr>
              <a:t>التحديات المطروحة في </a:t>
            </a:r>
            <a:endParaRPr lang="ar-EG" sz="3200" b="1" dirty="0">
              <a:solidFill>
                <a:schemeClr val="bg1"/>
              </a:solidFill>
              <a:latin typeface="Sakkal Majalla" panose="02000000000000000000" pitchFamily="2" charset="-78"/>
              <a:cs typeface="Sakkal Majalla" panose="02000000000000000000" pitchFamily="2" charset="-78"/>
            </a:endParaRPr>
          </a:p>
          <a:p>
            <a:r>
              <a:rPr lang="ar-SA" sz="3200" b="1" dirty="0">
                <a:solidFill>
                  <a:schemeClr val="bg1"/>
                </a:solidFill>
                <a:latin typeface="Sakkal Majalla" panose="02000000000000000000" pitchFamily="2" charset="-78"/>
                <a:cs typeface="Sakkal Majalla" panose="02000000000000000000" pitchFamily="2" charset="-78"/>
              </a:rPr>
              <a:t>التشريع للإعلام </a:t>
            </a:r>
            <a:r>
              <a:rPr lang="ar-EG" sz="3200" b="1" dirty="0">
                <a:solidFill>
                  <a:schemeClr val="bg1"/>
                </a:solidFill>
                <a:latin typeface="Sakkal Majalla" panose="02000000000000000000" pitchFamily="2" charset="-78"/>
                <a:cs typeface="Sakkal Majalla" panose="02000000000000000000" pitchFamily="2" charset="-78"/>
              </a:rPr>
              <a:t>الرقمي</a:t>
            </a:r>
            <a:r>
              <a:rPr lang="ar-SA" sz="3200" b="1" dirty="0">
                <a:solidFill>
                  <a:schemeClr val="bg1"/>
                </a:solidFill>
                <a:latin typeface="Sakkal Majalla" panose="02000000000000000000" pitchFamily="2" charset="-78"/>
                <a:cs typeface="Sakkal Majalla" panose="02000000000000000000" pitchFamily="2" charset="-78"/>
              </a:rPr>
              <a:t> </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19359" y="1150974"/>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الثالثة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90462" y="1892521"/>
            <a:ext cx="5886602" cy="3539430"/>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التحديات المطروحة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مستوى التشريع للإعلام الرقمي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إنما تعود أصلُا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لخصوصية الجريمة الإلكترونية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اتخذت أشكالًا مختلفة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كالقرصنة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سرقة كلمة السر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النشر اللاأخلاقي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المساس بحقوق الملكية الفكرية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وحقوق التأليف</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تسريب المعلومات السرية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نشر الفيروسات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وغيرها من الممارسات السلبية للاستغلال التكنولوجي.</a:t>
            </a:r>
            <a:endPar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1727225-44C7-1333-8481-94854316CFC9}"/>
              </a:ext>
            </a:extLst>
          </p:cNvPr>
          <p:cNvPicPr>
            <a:picLocks noChangeAspect="1"/>
          </p:cNvPicPr>
          <p:nvPr/>
        </p:nvPicPr>
        <p:blipFill>
          <a:blip r:embed="rId3"/>
          <a:stretch>
            <a:fillRect/>
          </a:stretch>
        </p:blipFill>
        <p:spPr>
          <a:xfrm>
            <a:off x="1579877" y="2754381"/>
            <a:ext cx="2385835" cy="18971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15894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9719" y="2145463"/>
            <a:ext cx="5175645"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مما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يستلزم إطارًا قانونيًا خاصًا بكل مجال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يحدد حدود الممارسة ويسلط العقوبات الملائمة،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غير أن التشريع لهذا المجال يصطدم بسمات الجريمة الإلكترونية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مما يخلق صعوبات على المستويين النظري والعملي.</a:t>
            </a:r>
            <a:endPar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igital India Sees 63.5% Increase In Cyber Crime Cases, Shows Data">
            <a:extLst>
              <a:ext uri="{FF2B5EF4-FFF2-40B4-BE49-F238E27FC236}">
                <a16:creationId xmlns:a16="http://schemas.microsoft.com/office/drawing/2014/main" id="{CCDEC025-D9E1-C703-8BDF-9BECA916C7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371" y="2671731"/>
            <a:ext cx="2691434" cy="19944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91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32241" y="1944044"/>
            <a:ext cx="5599925"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ما هي الجريمة الإلكترونية؟</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الجريمة الإلكترونية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هي فعل يتسبب بضرر جسيم للأفراد أو الجماعات والمؤسسات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بهدف ابتزاز الضحية وتشويه سمعتها من أجل تحقيق مكاسب مادية أو خدمة أهداف سياسية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باستخدام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الحاسوب ووسائل الاتصال الحديثة مثل الإنترنت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omputer crime">
            <a:extLst>
              <a:ext uri="{FF2B5EF4-FFF2-40B4-BE49-F238E27FC236}">
                <a16:creationId xmlns:a16="http://schemas.microsoft.com/office/drawing/2014/main" id="{59554492-96B2-FD5C-6178-43EFBED993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0724" y="2687854"/>
            <a:ext cx="2546505" cy="205181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6280" y="1994543"/>
            <a:ext cx="5599925" cy="3416320"/>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فتكون </a:t>
            </a:r>
            <a:r>
              <a:rPr lang="ar-EG"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الجرائم المعلوماتية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بهدف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سرقة معلومات</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استخدامها من أجل التسبب بأذى</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نفسي ومادي جسيم للضحية، أو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إفشاء أسرار أمنية هامة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تخص مؤسسات هامة بالدولة أو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بيانات وحسابات خاصة بالبنوك والأشخاص.</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Prevention And Cure: How To Steer Clear Of Cybercrime">
            <a:extLst>
              <a:ext uri="{FF2B5EF4-FFF2-40B4-BE49-F238E27FC236}">
                <a16:creationId xmlns:a16="http://schemas.microsoft.com/office/drawing/2014/main" id="{551A74E6-541E-7820-D284-33BF645CBB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1423" y="2650566"/>
            <a:ext cx="2372304" cy="2076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01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28049" y="1626396"/>
            <a:ext cx="5814060" cy="4278094"/>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تتشابه الجريمة الإلكترونية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مع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الجريمة العادية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عناصرها من حيث وجود الجاني والضحية وفعل الجريمة.</a:t>
            </a:r>
          </a:p>
          <a:p>
            <a:pPr algn="just" rtl="1"/>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تختلف عن الجريمة العادية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باختلاف البيئات والوسائل المستخدمة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فالجريمة الإلكترونية يمكن أن تتم دون وجود الشخص مرتكب الجريمة في مكان الحدث</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كما أن الوسيلة المستخدمة هي التكنولوجيا الحديثة ووسائل الاتصال الحديثة والشبكات المعلوماتية.</a:t>
            </a:r>
            <a:endParaRPr lang="en-US" sz="30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ow prosecution of cyber -crime worries stakeholders | The Guardian Nigeria  News - Nigeria and World News — Technology — The Guardian Nigeria News –  Nigeria and World News">
            <a:extLst>
              <a:ext uri="{FF2B5EF4-FFF2-40B4-BE49-F238E27FC236}">
                <a16:creationId xmlns:a16="http://schemas.microsoft.com/office/drawing/2014/main" id="{53558374-148B-7BCF-0820-CB68020359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5494" y="2570384"/>
            <a:ext cx="2449612" cy="222027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742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80938" y="1813816"/>
            <a:ext cx="5678278" cy="3724096"/>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إذن..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ما هي أنواع الجرائم الإلكترونية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هناك أربعة أنواع للجرائم الإلكترونية، وهي كالتالي:</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جرائم تسبب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الأذى للأفراد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جرائم تسبب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الأذى للمؤسسات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جرائم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الأموال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4- الجرائم التي تستهدف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أمن الدولة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40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DIFFERENT TYPES OF CYBER-CRIME:">
            <a:extLst>
              <a:ext uri="{FF2B5EF4-FFF2-40B4-BE49-F238E27FC236}">
                <a16:creationId xmlns:a16="http://schemas.microsoft.com/office/drawing/2014/main" id="{422840F4-FD55-8359-E39A-2F12331EF61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634" r="11932"/>
          <a:stretch/>
        </p:blipFill>
        <p:spPr bwMode="auto">
          <a:xfrm>
            <a:off x="7728147" y="2743200"/>
            <a:ext cx="2329734" cy="20639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90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31791" y="1959111"/>
            <a:ext cx="5599925" cy="3416320"/>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أولًا: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جرائم تسبب الأذى للأفراد</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ومن خلالها يتم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استهداف فئة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الأفراد</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فرد بعينه</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أجل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الحصول على معلومات هامة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تخص حساباته سواء البنكية أو على الإنترنت، وتتمثل هذه الجرائم في:</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7E6177A-6F2A-426B-3371-7017D935A0CA}"/>
              </a:ext>
            </a:extLst>
          </p:cNvPr>
          <p:cNvPicPr>
            <a:picLocks noChangeAspect="1"/>
          </p:cNvPicPr>
          <p:nvPr/>
        </p:nvPicPr>
        <p:blipFill>
          <a:blip r:embed="rId3"/>
          <a:stretch>
            <a:fillRect/>
          </a:stretch>
        </p:blipFill>
        <p:spPr>
          <a:xfrm>
            <a:off x="1704325" y="2515634"/>
            <a:ext cx="2554150" cy="23545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2578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30394" y="1914629"/>
            <a:ext cx="5655035"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انتحال الشخصية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وفيها يستدرج المجرم الضحية ويستخلص منها المعلومات بطرق غير مباشرة، ويستهدف فيها معلومات خاصة من أجل الاستفادة منها واستغلالها لتحقيق مكاسب مادية أو التشهير بسمعة أشخاص بعينهم وقلب الوسط رأساً على عقب، وإفساد العلاقات سواء الاجتماعية أو علاقات العمل.</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Cybercrimes escalate worries to female internet users | theindependentbd.com">
            <a:extLst>
              <a:ext uri="{FF2B5EF4-FFF2-40B4-BE49-F238E27FC236}">
                <a16:creationId xmlns:a16="http://schemas.microsoft.com/office/drawing/2014/main" id="{0148033F-7262-38FA-4980-D417C8EA64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7093" y="2961861"/>
            <a:ext cx="2215266" cy="18089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29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1780803"/>
            <a:ext cx="8457047" cy="4031873"/>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تهديد الأفراد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يصل المجرم من خلال القرصنة وسرقة المعلومات إلى معلومات شخصية وخاصة جداً بالنسبة للضحية، ثم يقوم بابتزازه من أجل كسب الأموال وتحريضه للقيام بأفعال غير مشروعة قد يصاب فيها بأذى.</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تشويه السمعة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يقوم المجرم باستخدام المعلومات المسروقة وإضافة بعض المعلومات المغلوطة، ثم يقوم بإرسالها عبر الوسائط الاجتماعية أو عبر البريد الإلكتروني للعديد من الأفراد بغرض تشويه سمعة الضحية وتدميرهم نفسياً.</a:t>
            </a:r>
            <a:endParaRPr lang="en-US"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230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31791" y="1760331"/>
            <a:ext cx="5599925"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تحريض على أعمال غير مشروعة</a:t>
            </a:r>
            <a:r>
              <a:rPr lang="ar-EG" sz="4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يقوم المجرم باستخدام المعلومات المسروقة عن أفراد بعينهم واستغلالها في ابتزاز الضحايا بالقيام بأعمال غير مشروعة والعديد من الجرائم الإلكترونية الأخرى.</a:t>
            </a:r>
            <a:endParaRPr lang="en-US" sz="4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360D717-ECAC-8174-A9EB-6DFC272E4427}"/>
              </a:ext>
            </a:extLst>
          </p:cNvPr>
          <p:cNvPicPr>
            <a:picLocks noChangeAspect="1"/>
          </p:cNvPicPr>
          <p:nvPr/>
        </p:nvPicPr>
        <p:blipFill>
          <a:blip r:embed="rId3"/>
          <a:stretch>
            <a:fillRect/>
          </a:stretch>
        </p:blipFill>
        <p:spPr>
          <a:xfrm>
            <a:off x="1635371" y="2574235"/>
            <a:ext cx="2471507" cy="21885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90810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1829904"/>
            <a:ext cx="8466528" cy="3785652"/>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ثانيًا: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جرائم تسبب الأذى للمؤسسات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اختراق الأنظمة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وتتسبب الجرائم الإلكترونية بخسائر كبيرة للمؤسسات والشركات المتمثلة في الخسائر المادية والخسائر في النظم، بحيث يقوم المجرم باختراق أنظمة الشبكات الخاصة بالمؤسسات والشركات والحصول على معلومات قيمة وخاصة بأنظمة الشركات، ومن ثم يقوم باستخدام المعلومات من أجل خدمة مصالحه الشخصية والتي تتمثل في سرقة الأموال وتدمير أنظمة الشركة الداعمة في عملية الإدارة مما يسبب خسائر جسيمة للشركة أو المؤسسة.</a:t>
            </a:r>
            <a:endParaRPr lang="en-US"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1451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0451" y="1584947"/>
            <a:ext cx="5675780" cy="424731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تدمير النظم</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يكون هذا النوع من التدمير باستخدام الطرق الشائعة وهي الفيروسات الإلكترونية أو تدمير الخادم الرئيسي الذي يستخدمه جميع من بالمؤسسة من أجل تسهيل الأعمال، ويتم ذلك من خلال اختراق حسابات الموظفين بالمؤسسة الخاصة بالشبكة المعلوماتية للمؤسسة والدخول على الحسابات جميعاً في نفس الوقت، ما يتسبب في عطل تام للخادم ويؤدي إلى تدميره وبالتالي تعطل الأعمال بالشركات والمؤسسات.</a:t>
            </a:r>
            <a:endParaRPr lang="en-US"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yber crime helpline becomes operational 24X7 in Odisha- The New Indian  Express">
            <a:extLst>
              <a:ext uri="{FF2B5EF4-FFF2-40B4-BE49-F238E27FC236}">
                <a16:creationId xmlns:a16="http://schemas.microsoft.com/office/drawing/2014/main" id="{0EDC4CF0-4527-36B8-FB43-92E9FCD91D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03"/>
          <a:stretch/>
        </p:blipFill>
        <p:spPr bwMode="auto">
          <a:xfrm>
            <a:off x="7655376" y="2625510"/>
            <a:ext cx="2393084" cy="2075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128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41175" y="1611246"/>
            <a:ext cx="8690542" cy="4031873"/>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ثالثًا: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جرائم الأموال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الاستيلاء على حسابات البنوك</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وهي اختراق الحسابات البنكية والحسابات المتعلقة بمؤسسات الدولة وغيرها من المؤسسات الخاصة، كما يتم أيضاً سرقة البطاقات الائتمانية، ومن ثم الاستيلاء عليها وسرقة ما بها من أموال.</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انتهاك حقوق الملكية الفكرية والأدبية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وهي صناعة نسخ غير أصلية من البرامج وملفات </a:t>
            </a:r>
            <a:r>
              <a:rPr lang="ar-EG"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المالتيميديا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ونشرها من خلال الإنترنت، ما يتسبب في خسائر فادحة في مؤسسات صناعة البرامج والصوتيات.</a:t>
            </a:r>
            <a:endParaRPr lang="en-US"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9191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224131" y="1819965"/>
            <a:ext cx="5967220"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رابعًا: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الجرائم التي تستهدف أمن الدولة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برامج التجسس</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تنتشر العديد من برامج التجسس المستخدمة في أسباب سياسية وتهدد أمن وسلامة الدولة وهي تعتبر من أخطر الجرائم المعلوماتية.</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استخدام المنظمات الإرهابية لأسلوب التضليل</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ويعتمد الإرهابيون على استخدام وسائل الاتصال الحديثة من أجل بث ونشر معلومات مغلوطة، تؤدي لزعزعة الاستقرار في البلاد وإحداث الفوضى. </a:t>
            </a:r>
            <a:endParaRPr lang="en-US"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Cybercrime &amp; AI-enabled crime | NGM Lawyers">
            <a:extLst>
              <a:ext uri="{FF2B5EF4-FFF2-40B4-BE49-F238E27FC236}">
                <a16:creationId xmlns:a16="http://schemas.microsoft.com/office/drawing/2014/main" id="{D1B69AC6-6624-9721-8451-7F96EEBF1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5187" y="2601800"/>
            <a:ext cx="2330343" cy="21987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8817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590257" y="4939748"/>
            <a:ext cx="3805805" cy="1200329"/>
          </a:xfrm>
          <a:prstGeom prst="rect">
            <a:avLst/>
          </a:prstGeom>
          <a:noFill/>
        </p:spPr>
        <p:txBody>
          <a:bodyPr wrap="square" rtlCol="0">
            <a:spAutoFit/>
          </a:bodyPr>
          <a:lstStyle/>
          <a:p>
            <a:pPr algn="ctr"/>
            <a:r>
              <a:rPr lang="ar-EG" sz="3600" b="1" dirty="0">
                <a:solidFill>
                  <a:schemeClr val="bg1"/>
                </a:solidFill>
                <a:latin typeface="Sakkal Majalla" panose="02000000000000000000" pitchFamily="2" charset="-78"/>
                <a:cs typeface="Sakkal Majalla" panose="02000000000000000000" pitchFamily="2" charset="-78"/>
              </a:rPr>
              <a:t>تجارب عالمية للتنظيم التشريعي للإعلام الرقمي</a:t>
            </a:r>
            <a:endParaRPr lang="ar-SA" sz="3600" b="1" dirty="0">
              <a:solidFill>
                <a:schemeClr val="bg1"/>
              </a:solidFill>
              <a:latin typeface="Sakkal Majalla" panose="02000000000000000000" pitchFamily="2" charset="-78"/>
              <a:cs typeface="Sakkal Majalla" panose="02000000000000000000" pitchFamily="2" charset="-78"/>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09420" y="1160913"/>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الثالثة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326847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51457" y="1712681"/>
            <a:ext cx="5599925" cy="3970318"/>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المهم في المرحلة الحالية أن نضع نصب أعيينا </a:t>
            </a:r>
            <a:r>
              <a:rPr lang="ar-EG" sz="28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التجارب العالمية في تنظيم الإعلام الرقمي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باب الاستفادة وتحقيق المزيد من الفهم والاستيعاب للآليات والأدوات المتاحة للضبط التشريعي والتنظيمي للإعلام الرقمي، من هنا نعرض فيما يلي لتجارب التنظيم التشريعي في كلًا من:</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الولايات المتحدة الأمريكية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بريطانيا</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فرنسا</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10 Laws of Digital Media Marketing | Brandignity">
            <a:extLst>
              <a:ext uri="{FF2B5EF4-FFF2-40B4-BE49-F238E27FC236}">
                <a16:creationId xmlns:a16="http://schemas.microsoft.com/office/drawing/2014/main" id="{C3AA5D90-E0F2-99C3-388B-49DB62FE60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2031" y="2641635"/>
            <a:ext cx="2494057" cy="21322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66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9776" y="1730861"/>
            <a:ext cx="5874024" cy="3970318"/>
          </a:xfrm>
          <a:prstGeom prst="rect">
            <a:avLst/>
          </a:prstGeom>
          <a:noFill/>
        </p:spPr>
        <p:txBody>
          <a:bodyPr wrap="square" rtlCol="0">
            <a:spAutoFit/>
          </a:bodyPr>
          <a:lstStyle/>
          <a:p>
            <a:pPr lvl="1"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الولايات المتحدة الأمريكية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lvl="1"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ليس في الولايات المتحدة الأميركية قانون يرعى الإعلام الرقمي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هناك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قوانين تنظيم الاتصالات</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والتي تشرف على تطبيقها والالتزام بها هيئة ناظمة هي الوكالة الفدرالية للاتصالات </a:t>
            </a:r>
            <a:r>
              <a:rPr lang="en-US"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Communication Federal Commission ،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أي أنها الهيئة الناظمة للإعلام السمعي البصري، وتعنى أساسًا بالقضايا التقنية والتجارية كتوزيع الترددات ومكافحة الاحتكار، وقلما تتدخل بتنظيم المحتويات والمضمون.</a:t>
            </a:r>
            <a:endPar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39009FD1-AC18-52CC-2E02-6327E4B68114}"/>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Govt amending law to regulate digital media - Exchange4media">
            <a:extLst>
              <a:ext uri="{FF2B5EF4-FFF2-40B4-BE49-F238E27FC236}">
                <a16:creationId xmlns:a16="http://schemas.microsoft.com/office/drawing/2014/main" id="{23837B91-1341-3862-B75E-30DE66C09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3557" y="2822713"/>
            <a:ext cx="2376694" cy="197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2863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37987" y="1852416"/>
            <a:ext cx="5649620"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يتم التعامل مع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المضمون الإعلامي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 خلال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القضاء العادي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والجرائم المحالة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هي في أكثرها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تشهير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قدح</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ذم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تحقير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الأخبار الكاذبة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المسؤولون الرسميون والشخصيات العامة فمحكومون بمعايير أعلى من تلك التي تحكم عامة الناس، لأنهم بحكم عملهم تحت الضوء وتحت إطلاق الاحكام عليهم باستمرار. </a:t>
            </a:r>
            <a:endParaRPr lang="en-US" sz="32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Healthcare Law Blog">
            <a:extLst>
              <a:ext uri="{FF2B5EF4-FFF2-40B4-BE49-F238E27FC236}">
                <a16:creationId xmlns:a16="http://schemas.microsoft.com/office/drawing/2014/main" id="{8618146A-2784-EE09-3AEF-35C3834703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9411" y="2753142"/>
            <a:ext cx="2320342" cy="19580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073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9449" y="2143298"/>
            <a:ext cx="5649620"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خلاصة القول إن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القوانين في الولايات المتحدة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تنطبق على الجميع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ولا قانونًا خاصًا بالإعلام الرقمي من ناحية تأسيسه أو طريقة عمله أو تنظيم محتوياته، وينطبق عليه ما ينطبق على الصحافة المطبوعة من ناحية التنظيم والمعايير المهنية.</a:t>
            </a:r>
            <a:endParaRPr lang="en-US" sz="3200" dirty="0">
              <a:solidFill>
                <a:srgbClr val="4472C4"/>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Law Society MOOC on social media and the law begins | Irish Legal News">
            <a:extLst>
              <a:ext uri="{FF2B5EF4-FFF2-40B4-BE49-F238E27FC236}">
                <a16:creationId xmlns:a16="http://schemas.microsoft.com/office/drawing/2014/main" id="{CFA78F16-7727-B5F5-98BB-B5D061B9CA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9492" y="2727542"/>
            <a:ext cx="2397992" cy="207727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596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91879" y="1676152"/>
            <a:ext cx="5559714"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بريطانيا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بريطانيا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يشرف مكتب شؤون الاتصال (أوف كوم)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تنظيم الإعلام المرئي والمسموع وخدمة الإنترنت والبريد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وهو مؤسسة تتبع لدائرة الثقافة والإعلام التي تعين رئيس مجلس إدارة المكتب، فيما يتم تعيين المدير العام وأعضاء المكتب من خلال تقديم الطلبات واختيار المرشحين وفق معايير محددة.</a:t>
            </a:r>
            <a:endParaRPr lang="en-US" sz="32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Users should approach law enforcement agencies against misleading ads on  social media: MoS IT, ET BrandEquity">
            <a:extLst>
              <a:ext uri="{FF2B5EF4-FFF2-40B4-BE49-F238E27FC236}">
                <a16:creationId xmlns:a16="http://schemas.microsoft.com/office/drawing/2014/main" id="{43161E79-963F-3540-2BF4-C25EE52624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5553" y="2713382"/>
            <a:ext cx="2581289" cy="21269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428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00809" y="1694275"/>
            <a:ext cx="5774634"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وقد أعلنت الحكومة البريطانية منذ فترة قريبة أنها بصدد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إعداد مقترح يفوض المكتب بتنظيم محتويات شبكات التواصل الاجتماعي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ما يمكن المكتب من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فرض جزية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شركات التقنية الكبرى وشبكات التواصل الاجتماعي، والمنابر التي يتم تشارك الفيديوهات من خلالها والتي تخل بالمعايير المتفق عليها، لا سيما ما يتعلق بحماية الأطفال والمحتويات العنيفة.</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Media Law | My Mooc">
            <a:extLst>
              <a:ext uri="{FF2B5EF4-FFF2-40B4-BE49-F238E27FC236}">
                <a16:creationId xmlns:a16="http://schemas.microsoft.com/office/drawing/2014/main" id="{3A5EEAB0-51AB-F739-30C3-9CF182FFBA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3804" y="2715038"/>
            <a:ext cx="2194891" cy="19364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833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731025" y="1902994"/>
            <a:ext cx="5446643"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فرنسا</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يوجد قانون خاص ينظم الإعلام الرقمي في فرنسا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ويكفل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الدستور الفرنسي بوجه عام حرية الصحافة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ولكن توجد عدة حالات فعالة للرقابة على الصحف الساخرة (مثل صحف "لو </a:t>
            </a:r>
            <a:r>
              <a:rPr lang="ar-EG"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كانار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أنشانيه</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و"تشارلي </a:t>
            </a:r>
            <a:r>
              <a:rPr lang="ar-EG"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إبدو</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و"هارا – كيري".. إلخ). </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How To Make A Career In Media and Entertainment Law">
            <a:extLst>
              <a:ext uri="{FF2B5EF4-FFF2-40B4-BE49-F238E27FC236}">
                <a16:creationId xmlns:a16="http://schemas.microsoft.com/office/drawing/2014/main" id="{51AA5766-E6C9-F1FE-E9D2-B9E3C928B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7601" y="2645388"/>
            <a:ext cx="2580447" cy="21866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222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127" y="2191234"/>
            <a:ext cx="4765430" cy="2862322"/>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ليس في فرنسا وزارة إعلام</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ويتولى </a:t>
            </a:r>
            <a:r>
              <a:rPr lang="ar-EG" sz="36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المجلس الأعلى للصوتيات والمرئيات مسؤولية الإشراف على احترام القانون الفرنسي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 قبل وسائل الإعلام السمعية البصرية.</a:t>
            </a:r>
            <a:endParaRPr lang="en-US" sz="36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768583A-AD59-B1AA-AD64-B89BF9453AE1}"/>
              </a:ext>
            </a:extLst>
          </p:cNvPr>
          <p:cNvPicPr>
            <a:picLocks noChangeAspect="1"/>
          </p:cNvPicPr>
          <p:nvPr/>
        </p:nvPicPr>
        <p:blipFill>
          <a:blip r:embed="rId3"/>
          <a:stretch>
            <a:fillRect/>
          </a:stretch>
        </p:blipFill>
        <p:spPr>
          <a:xfrm>
            <a:off x="7155202" y="2643809"/>
            <a:ext cx="2616200" cy="22428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592535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91269" y="2121652"/>
            <a:ext cx="5486399"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عام 2017 طرحت فرنسا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مشروع قانون "ضد التلاعب بالأخبار"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أعد بمبادرة من الرئيس إيمانويل ماكرون، بعدما اسُتهدفت حملته للانتخابات الرئاسية عام 2017 بشائعات عن حياته الخاصة ومزاعم بامتلاكه حسابًا مصرفيًا في البهاماس. </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0" name="Picture 2" descr="Blockchain Use Cases: Media and Entertainment - Gamma Law">
            <a:extLst>
              <a:ext uri="{FF2B5EF4-FFF2-40B4-BE49-F238E27FC236}">
                <a16:creationId xmlns:a16="http://schemas.microsoft.com/office/drawing/2014/main" id="{C6621ECC-B521-ED3A-E7F9-E19540551B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8678" y="2623930"/>
            <a:ext cx="2196548" cy="20375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702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59836" y="2141530"/>
            <a:ext cx="5764696"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وينص هذا القانون على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ضرورة وقف بث معلومات خاطئة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بصورة عاجلة خاصة خلال الفترات الانتخابية، كما يفرض على المنصات الرقمية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الالتزام بواجب الشفافية المشددة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ويمنح وسائل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لوقف بث شبكات تلفزيونية تحت سيطرة أو توجيه دولة أجنبية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Five law firm IT trends">
            <a:extLst>
              <a:ext uri="{FF2B5EF4-FFF2-40B4-BE49-F238E27FC236}">
                <a16:creationId xmlns:a16="http://schemas.microsoft.com/office/drawing/2014/main" id="{2A27207A-0F86-5BFE-7551-79D6B0A7FC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1959" y="2585754"/>
            <a:ext cx="2427426" cy="22064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361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993913" y="4933157"/>
            <a:ext cx="5089812" cy="1200329"/>
          </a:xfrm>
          <a:prstGeom prst="rect">
            <a:avLst/>
          </a:prstGeom>
          <a:noFill/>
        </p:spPr>
        <p:txBody>
          <a:bodyPr wrap="square" rtlCol="0">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 التنظيم التشريعي</a:t>
            </a:r>
            <a:endParaRPr lang="ar-EG" sz="3600" b="1" dirty="0">
              <a:solidFill>
                <a:schemeClr val="bg1"/>
              </a:solidFill>
              <a:latin typeface="Sakkal Majalla" panose="02000000000000000000" pitchFamily="2" charset="-78"/>
              <a:cs typeface="Sakkal Majalla" panose="02000000000000000000" pitchFamily="2" charset="-78"/>
            </a:endParaRPr>
          </a:p>
          <a:p>
            <a:pPr algn="ctr"/>
            <a:r>
              <a:rPr lang="ar-SA" sz="3600" b="1" dirty="0">
                <a:solidFill>
                  <a:schemeClr val="bg1"/>
                </a:solidFill>
                <a:latin typeface="Sakkal Majalla" panose="02000000000000000000" pitchFamily="2" charset="-78"/>
                <a:cs typeface="Sakkal Majalla" panose="02000000000000000000" pitchFamily="2" charset="-78"/>
              </a:rPr>
              <a:t> للإعلام الرقمي عربيًا</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21157"/>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24235"/>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الثالثة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78769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28048" y="1712170"/>
            <a:ext cx="5649620" cy="3970318"/>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الواضح إن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التجارب العربية والإقليمية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مجال الاعلام الرقمي تكاد تكون </a:t>
            </a:r>
            <a:r>
              <a:rPr lang="ar-EG" sz="28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متشابهة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وتتمثل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الاختلافات</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فقط في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آليات التطبيق</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ربما تتراوح بين الشدة في التعامل وبين الفوضى في بعض الأحيان. </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لكن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معظم الدول العربية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سّنت تشريعات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تتعلق بـ"</a:t>
            </a:r>
            <a:r>
              <a:rPr lang="ar-EG" sz="28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مكافحة الجرائم الإلكترونية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دون أن تصدر تشريعات تنظم الاعلام الرقمي بشكل عام. وهو ما يُمكن إرجاعه إلى أن الجرائم الإلكترونية –كما تقدم-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تُعد أكبر المشاكل التي تواجه الإعلام الرقمي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Internet &amp; New Media | Noli IP Solutions, PC | United States">
            <a:extLst>
              <a:ext uri="{FF2B5EF4-FFF2-40B4-BE49-F238E27FC236}">
                <a16:creationId xmlns:a16="http://schemas.microsoft.com/office/drawing/2014/main" id="{AD261540-45AD-7A5B-E09C-634856CE95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581" y="2564294"/>
            <a:ext cx="2378765" cy="20868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73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7" y="1990033"/>
            <a:ext cx="5799099"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بين العامين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2006</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2018</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أصدرت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13 دولة عربية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مكافحة الجرائم الالكترونية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وهي الإمارات العربية المتحدة، المملكة العربية السعودية، السودان، الجزائر، الأردن، عُمان، سوريا، البحرين، قطر، الكويت، موريتانيا، مصر وفلسطين.</a:t>
            </a:r>
          </a:p>
          <a:p>
            <a:pPr algn="just" rtl="1"/>
            <a:r>
              <a:rPr lang="ar-EG" sz="3000" dirty="0">
                <a:solidFill>
                  <a:srgbClr val="2D3956"/>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نستعرض فيما يلي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تجارب بعض الدول العربية</a:t>
            </a:r>
            <a:r>
              <a:rPr lang="ar-EG" sz="3000" dirty="0">
                <a:solidFill>
                  <a:srgbClr val="2D3956"/>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فيما يخص التنظيم القانوني للإعلام الرقمي.</a:t>
            </a:r>
            <a:endParaRPr lang="en-US" sz="3000" dirty="0">
              <a:solidFill>
                <a:srgbClr val="2D3956"/>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descr="Legal issues in digital - Institute for Digital Business Strategy (IDBS)">
            <a:extLst>
              <a:ext uri="{FF2B5EF4-FFF2-40B4-BE49-F238E27FC236}">
                <a16:creationId xmlns:a16="http://schemas.microsoft.com/office/drawing/2014/main" id="{4D62A6E7-F53B-0B7D-09D4-124906F67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8655" y="2633040"/>
            <a:ext cx="2100050" cy="210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422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0386" y="1681168"/>
            <a:ext cx="5619802"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الإمارات العربية المتحدة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تعتبر تجربة الإمارات العربية المتحدة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تجربة رائدة في التحول الرقمي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وتشير المعطيات والأرقام إلى أن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الإعلام الرقمي في دولة الإمارات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يسير في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نسق تصاعدي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يؤهله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للقيام بدور فاعل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مسيرة التنمية المستدامة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تنشدها الدولة على مختلف الأصعدة السياسية والاقتصادية والاجتماعية.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descr="What is a Cookie and How it affects your Privacy Rights?">
            <a:extLst>
              <a:ext uri="{FF2B5EF4-FFF2-40B4-BE49-F238E27FC236}">
                <a16:creationId xmlns:a16="http://schemas.microsoft.com/office/drawing/2014/main" id="{446D9AEE-EDC6-E339-4ECB-26649BEC33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0400" y="2640418"/>
            <a:ext cx="2616200" cy="21965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331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71999" y="2436532"/>
            <a:ext cx="5619802"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وقد سعت الإمارات لتنظيم أنشطة الإعلام الرقمي من خلال سن تشريعات وأنظمة ضابطة، منها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إصدار المجلس الوطني للإعلام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نظام الإعلام الإلكتروني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الذي يهدف إلى دعم صناعة الإعلام الإلكتروني والرقمي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DIGITAL MEDIA | Collyer Law LLC">
            <a:extLst>
              <a:ext uri="{FF2B5EF4-FFF2-40B4-BE49-F238E27FC236}">
                <a16:creationId xmlns:a16="http://schemas.microsoft.com/office/drawing/2014/main" id="{E9A10729-5C7E-A2CD-D210-AEED559DE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789" y="2167443"/>
            <a:ext cx="2552700"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950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0386" y="1959460"/>
            <a:ext cx="5619802"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كما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كانت دولة الامارات العربية السباقة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إصدار قانون مكافحة الجرائم الالكترونية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العام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2006</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وبناءً على ذلك وتخضع المواقع الرقمية في الإمارات للترخيص المسبق، ويعتبر الناشر مسؤولا عن المحتوى والمضمون، ولا يُعفي المالك ورئيس التحرير وكاتب المادة من المسؤولية والعقاب.</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JECRC - University - BBA (Hons) Digital Business">
            <a:extLst>
              <a:ext uri="{FF2B5EF4-FFF2-40B4-BE49-F238E27FC236}">
                <a16:creationId xmlns:a16="http://schemas.microsoft.com/office/drawing/2014/main" id="{3C4AA870-3FDE-69FD-D20D-7A9F0452A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9512" y="2763906"/>
            <a:ext cx="2447925" cy="1866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68092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89335" y="1773532"/>
            <a:ext cx="5619802"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المملكة العربية السعودية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المملكة العربية السعودية ثمة قانون يحكم وينظم الإعلام الرقمي تحت اسم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نظام مكافحة جرائم المعلوماتية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يتكون من 15 مادة،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يتضمن بعض المواد الرادعة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لمن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يحاول أن يستخدم أجهزة الاتصالات الحديثة للتشهير بالآخرين أو المساس بهم، متجاوزًا قيم المجتمع ونظمه</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7,291 Social Media Law Images, Stock Photos &amp; Vectors | Shutterstock">
            <a:extLst>
              <a:ext uri="{FF2B5EF4-FFF2-40B4-BE49-F238E27FC236}">
                <a16:creationId xmlns:a16="http://schemas.microsoft.com/office/drawing/2014/main" id="{2285D9CD-424B-FCC4-4BF3-DEAFA91EB8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9736" y="2653748"/>
            <a:ext cx="2385391" cy="21766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252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10753" y="1830253"/>
            <a:ext cx="5619802"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يمنع هذا القانون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استخدام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التعاملات الإلكترونية بصورة مسيئة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الاحتيال على شخص أو أشخاص آخرين.</a:t>
            </a:r>
            <a:endPar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ومن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أهدافه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تطوير التعاملات الإلكترونية وزيادة الثقة بها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وزيادة الأمان في استخدام المواقع الإلكترونية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وهناك نقاشات بين المتخصصين عبر وسائل الإعلام، وعبر بعض الندوات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لتحديث</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هذا النظام،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بعد أن أظهر فائدته وأثره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Are Social Media Posts Admissible as Evidence In Court? | Boca Law">
            <a:extLst>
              <a:ext uri="{FF2B5EF4-FFF2-40B4-BE49-F238E27FC236}">
                <a16:creationId xmlns:a16="http://schemas.microsoft.com/office/drawing/2014/main" id="{7FB5B818-5099-BE54-1BF8-0BF484D67E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8331" y="2763078"/>
            <a:ext cx="2061070" cy="20167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5492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83154" y="2237752"/>
            <a:ext cx="5619802" cy="2862322"/>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جمهورية مصر العربية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أقرت مصر </a:t>
            </a:r>
            <a:r>
              <a:rPr lang="ar-EG" sz="36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مكافحة جرائم المعلومات</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رقم 175/2018 والذي يتضمن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تجريم الأفعال الواقعة على النظام المعلوماتي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2" descr="Government Notifies Amendments to the IT (Intermediary Guidelines and Digital  Media Ethics code) Rules, 2021 - Law Insider India">
            <a:extLst>
              <a:ext uri="{FF2B5EF4-FFF2-40B4-BE49-F238E27FC236}">
                <a16:creationId xmlns:a16="http://schemas.microsoft.com/office/drawing/2014/main" id="{7F0FC8CB-1131-367B-F2EF-20FE019EFE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5493" y="2763079"/>
            <a:ext cx="2396482" cy="198782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078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9905" y="2029029"/>
            <a:ext cx="5649620"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جهة ثانية </a:t>
            </a:r>
            <a:r>
              <a:rPr lang="ar-EG" sz="3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أقر مجلس النواب المصري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عام 2018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قانونًا ينظم الصحافة والإعلام</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وهو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يحظر على الوسيلة الإعلامية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المواقع الإلكترونية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نشر أخبار كاذبة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ما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يحرض على مخالفة القانون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العنف والكراهية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يحتوي على التمييز</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بين المواطنين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يدعو إلى العنصرية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التعصب</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امتهان الأديان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السماوية والعقائد الدينية.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306A2417-0548-FF74-10AD-CE9B88D6E54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6" name="Picture 2" descr="Information technology act | PDF">
            <a:extLst>
              <a:ext uri="{FF2B5EF4-FFF2-40B4-BE49-F238E27FC236}">
                <a16:creationId xmlns:a16="http://schemas.microsoft.com/office/drawing/2014/main" id="{1697DEDA-A8D4-683E-E7B0-12E40E607F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3250" y="2804414"/>
            <a:ext cx="2425148" cy="1868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582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02423" y="1780556"/>
            <a:ext cx="5714996" cy="3970318"/>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الجمهورية السورية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سوريا </a:t>
            </a:r>
            <a:r>
              <a:rPr lang="ar-EG" sz="28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حدد قانون الإعلام رقم 108 لعام 2011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شروط الحصول على وثيقة اعتماد وسيلة تواصل على الشبكة العنكبوتية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تتمتع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بالصفة الاحترافية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وقد أفرد القانون مجموعة من المواد الخاصة بذلك تحت عنوان (وسائل التواصل على الشبكة) فحدد الشروط الواجب توفرها للحصول على وثيقة لاعتماد للمواقع الإلكترونية بحيث تصبح المواقع الالكترونية وسيلة إعلامية معتمدة.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2" descr="Social media platforms welcome to do business in India but they need to  follow the Constitution and laws of India - Speak loud with your Brand">
            <a:extLst>
              <a:ext uri="{FF2B5EF4-FFF2-40B4-BE49-F238E27FC236}">
                <a16:creationId xmlns:a16="http://schemas.microsoft.com/office/drawing/2014/main" id="{8C259286-7491-9C55-3DA8-891543C9E9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2406" y="2712553"/>
            <a:ext cx="2362516" cy="17907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643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0386" y="1959460"/>
            <a:ext cx="5619802"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وصدر في سوريا كذلك </a:t>
            </a:r>
            <a:r>
              <a:rPr lang="ar-EG" sz="32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القانون رقم 17 لعام ٢ ٢٠١</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بعنوان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قانون تنظيم التواصل على الشبكة ومكافحة الجريمة المعلوماتية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وهذا القانون هو الناظم لكل ما يتعلق بالتواصل على الشبكة. وقد حدد القانون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فصله الثاني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تنظيم التواصل على الشبكة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الفصل الثالث</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مكافحة الجريمة المعلوماتية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18" name="Picture 2" descr="The Laws of Digital Marketing: Part 1 ⋆ Media Venue, Traditional &amp; Digital  Marketing">
            <a:extLst>
              <a:ext uri="{FF2B5EF4-FFF2-40B4-BE49-F238E27FC236}">
                <a16:creationId xmlns:a16="http://schemas.microsoft.com/office/drawing/2014/main" id="{44FDDA31-525A-A530-6A7E-AC133572B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3498" y="2649944"/>
            <a:ext cx="2432024" cy="20781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7682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17714" y="1701052"/>
            <a:ext cx="5619802" cy="3970318"/>
          </a:xfrm>
          <a:prstGeom prst="rect">
            <a:avLst/>
          </a:prstGeom>
          <a:noFill/>
        </p:spPr>
        <p:txBody>
          <a:bodyPr wrap="square" rtlCol="0">
            <a:spAutoFit/>
          </a:bodyPr>
          <a:lstStyle/>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 </a:t>
            </a:r>
            <a:r>
              <a:rPr lang="ar-EG" sz="28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المملكة المغربية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ليس في المغرب قانون خاص يحكم الإعلام الرقمي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إنما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يخضع</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هذا القطاع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لقانون الإعلام الصادر عام 2016</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المتعلق بالصحافة والنشر</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بشكل عام. وتنص المادة 21 منه على التصريح بالنشر لأي صحيفة الكترونية قبل 30 يومًا من انطلاقها ووفق آلية محددة. ويعاقب القانون بغرامة تتراوح بين الفين وعشرة آلاف درهم على أي موقع يصدر من دون ترخيص وفقا للمادة 24 من القانون.</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D91DEBF-4A94-F388-869A-4FBD9B17D73B}"/>
              </a:ext>
            </a:extLst>
          </p:cNvPr>
          <p:cNvPicPr>
            <a:picLocks noChangeAspect="1"/>
          </p:cNvPicPr>
          <p:nvPr/>
        </p:nvPicPr>
        <p:blipFill>
          <a:blip r:embed="rId3"/>
          <a:stretch>
            <a:fillRect/>
          </a:stretch>
        </p:blipFill>
        <p:spPr>
          <a:xfrm>
            <a:off x="1798982" y="2842592"/>
            <a:ext cx="2339375" cy="18474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068455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4065104" y="2663433"/>
            <a:ext cx="6698971" cy="2369880"/>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40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الإطار التشريعي والقانوني للإعلام الرقمي</a:t>
            </a:r>
          </a:p>
          <a:p>
            <a:pPr algn="r" rtl="1"/>
            <a:r>
              <a:rPr lang="ar-EG" sz="36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التحديات المطروحة في التشريع </a:t>
            </a:r>
            <a:r>
              <a:rPr lang="ar-EG" sz="3600" b="1">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للإعلام الرقمي. </a:t>
            </a:r>
            <a:endParaRPr lang="ar-EG" sz="36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a:p>
            <a:pPr algn="r" rtl="1"/>
            <a:r>
              <a:rPr lang="ar-EG" sz="36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تجارب عالمية للتنظيم التشريعي للإعلام الرقمي.</a:t>
            </a:r>
          </a:p>
          <a:p>
            <a:pPr algn="r" rtl="1"/>
            <a:r>
              <a:rPr lang="ar-EG" sz="36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التنظيم التشريعي للإعلام الرقمي عربيًا.</a:t>
            </a:r>
          </a:p>
        </p:txBody>
      </p:sp>
      <p:sp>
        <p:nvSpPr>
          <p:cNvPr id="7" name="TextBox 6">
            <a:extLst>
              <a:ext uri="{FF2B5EF4-FFF2-40B4-BE49-F238E27FC236}">
                <a16:creationId xmlns:a16="http://schemas.microsoft.com/office/drawing/2014/main" id="{E0E104E5-E4DF-EB25-BB78-9354438259B5}"/>
              </a:ext>
            </a:extLst>
          </p:cNvPr>
          <p:cNvSpPr txBox="1"/>
          <p:nvPr/>
        </p:nvSpPr>
        <p:spPr>
          <a:xfrm>
            <a:off x="4173471" y="900412"/>
            <a:ext cx="3902032"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الثالثة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3" name="Picture 2" descr="Download checklist, to do list, list, pencil, notebook, notepad, hand,  gesture- Bubble Gum illustrations">
            <a:extLst>
              <a:ext uri="{FF2B5EF4-FFF2-40B4-BE49-F238E27FC236}">
                <a16:creationId xmlns:a16="http://schemas.microsoft.com/office/drawing/2014/main" id="{DBAB0DDD-5F4C-7FEC-1F50-27810D940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8100" y="2951920"/>
            <a:ext cx="1999013" cy="1824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95709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8269" y="2009151"/>
            <a:ext cx="8468139" cy="3416320"/>
          </a:xfrm>
          <a:prstGeom prst="rect">
            <a:avLst/>
          </a:prstGeom>
          <a:noFill/>
        </p:spPr>
        <p:txBody>
          <a:bodyPr wrap="square" rtlCol="0">
            <a:spAutoFit/>
          </a:bodyPr>
          <a:lstStyle/>
          <a:p>
            <a:pPr algn="just" rtl="1"/>
            <a:r>
              <a:rPr lang="ar-EG" sz="3600" b="1" dirty="0">
                <a:solidFill>
                  <a:srgbClr val="0070C0"/>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المراجع المُقترحة:</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عبد العزيز الدليمي،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وتشريعاته في القرن الحادي والعشرين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دار اليازوري العلمية للنشر والتوزيع، 2019.</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ليلى عبد المجيد،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التنظيم التشريعي والقانوني للإعلام التقليدي والإلكتروني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العربي للنشر والتوزيع، 2020.</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إبراهيم السيد حسنين،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وقوانينه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مؤسسة طيبة للنشر والتوزيع، 2015.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A8AD385-1EA9-D29B-0E90-E35B118F1D3D}"/>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97580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693406" y="5945200"/>
            <a:ext cx="2591928" cy="707886"/>
          </a:xfrm>
          <a:prstGeom prst="rect">
            <a:avLst/>
          </a:prstGeom>
          <a:noFill/>
        </p:spPr>
        <p:txBody>
          <a:bodyPr wrap="square" rtlCol="0">
            <a:spAutoFit/>
          </a:bodyPr>
          <a:lstStyle/>
          <a:p>
            <a:r>
              <a:rPr lang="en-US" sz="4000" b="1" dirty="0">
                <a:solidFill>
                  <a:schemeClr val="bg1"/>
                </a:solidFill>
                <a:effectLst>
                  <a:outerShdw blurRad="38100" dist="38100" dir="2700000" algn="tl">
                    <a:srgbClr val="000000">
                      <a:alpha val="43137"/>
                    </a:srgbClr>
                  </a:outerShdw>
                </a:effectLst>
                <a:latin typeface="Maiandra GD" panose="020E0502030308020204" pitchFamily="34"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180953" cy="769441"/>
          </a:xfrm>
          <a:prstGeom prst="rect">
            <a:avLst/>
          </a:prstGeom>
          <a:noFill/>
        </p:spPr>
        <p:txBody>
          <a:bodyPr wrap="none" rtlCol="0">
            <a:spAutoFit/>
          </a:bodyPr>
          <a:lstStyle/>
          <a:p>
            <a:r>
              <a:rPr lang="ar-EG"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600" b="1">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الثالثة</a:t>
            </a:r>
            <a:endParaRPr lang="en-US" sz="36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562920" y="4832369"/>
            <a:ext cx="123303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DGM 131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6" y="5958941"/>
            <a:ext cx="3188476" cy="584775"/>
          </a:xfrm>
          <a:prstGeom prst="rect">
            <a:avLst/>
          </a:prstGeom>
          <a:noFill/>
        </p:spPr>
        <p:txBody>
          <a:bodyPr wrap="square" rtlCol="0">
            <a:spAutoFit/>
          </a:bodyPr>
          <a:lstStyle/>
          <a:p>
            <a:pPr algn="ctr"/>
            <a:r>
              <a:rPr lang="ar-EG"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9637</TotalTime>
  <Words>2285</Words>
  <Application>Microsoft Office PowerPoint</Application>
  <PresentationFormat>Widescreen</PresentationFormat>
  <Paragraphs>163</Paragraphs>
  <Slides>46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Calibri Light</vt:lpstr>
      <vt:lpstr>Maiandra GD</vt:lpstr>
      <vt:lpstr>Sakkal Majalla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 tawfeeq</cp:lastModifiedBy>
  <cp:revision>38</cp:revision>
  <dcterms:created xsi:type="dcterms:W3CDTF">2023-04-29T09:08:23Z</dcterms:created>
  <dcterms:modified xsi:type="dcterms:W3CDTF">2023-09-26T21:26:23Z</dcterms:modified>
</cp:coreProperties>
</file>