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08" r:id="rId7"/>
    <p:sldId id="569" r:id="rId8"/>
    <p:sldId id="495" r:id="rId9"/>
    <p:sldId id="554" r:id="rId10"/>
    <p:sldId id="579" r:id="rId11"/>
    <p:sldId id="256" r:id="rId12"/>
    <p:sldId id="501" r:id="rId13"/>
    <p:sldId id="563" r:id="rId14"/>
    <p:sldId id="564" r:id="rId15"/>
    <p:sldId id="565" r:id="rId16"/>
    <p:sldId id="566" r:id="rId17"/>
    <p:sldId id="570" r:id="rId18"/>
    <p:sldId id="306" r:id="rId19"/>
    <p:sldId id="497" r:id="rId20"/>
    <p:sldId id="494" r:id="rId21"/>
    <p:sldId id="572" r:id="rId22"/>
    <p:sldId id="573" r:id="rId23"/>
    <p:sldId id="567" r:id="rId24"/>
    <p:sldId id="496" r:id="rId25"/>
    <p:sldId id="559" r:id="rId26"/>
    <p:sldId id="514" r:id="rId27"/>
    <p:sldId id="498" r:id="rId28"/>
    <p:sldId id="507" r:id="rId29"/>
    <p:sldId id="513" r:id="rId30"/>
    <p:sldId id="499" r:id="rId31"/>
    <p:sldId id="500" r:id="rId32"/>
    <p:sldId id="538" r:id="rId33"/>
    <p:sldId id="515" r:id="rId34"/>
    <p:sldId id="516" r:id="rId35"/>
    <p:sldId id="537" r:id="rId36"/>
    <p:sldId id="539" r:id="rId37"/>
    <p:sldId id="540" r:id="rId38"/>
    <p:sldId id="574" r:id="rId39"/>
    <p:sldId id="575" r:id="rId40"/>
    <p:sldId id="576" r:id="rId41"/>
    <p:sldId id="577" r:id="rId42"/>
    <p:sldId id="578" r:id="rId43"/>
    <p:sldId id="552" r:id="rId44"/>
    <p:sldId id="558" r:id="rId45"/>
    <p:sldId id="536" r:id="rId46"/>
    <p:sldId id="57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69"/>
            <p14:sldId id="495"/>
            <p14:sldId id="554"/>
            <p14:sldId id="579"/>
            <p14:sldId id="256"/>
            <p14:sldId id="501"/>
            <p14:sldId id="563"/>
            <p14:sldId id="564"/>
            <p14:sldId id="565"/>
            <p14:sldId id="566"/>
            <p14:sldId id="570"/>
            <p14:sldId id="306"/>
            <p14:sldId id="497"/>
            <p14:sldId id="494"/>
            <p14:sldId id="572"/>
            <p14:sldId id="573"/>
            <p14:sldId id="567"/>
            <p14:sldId id="496"/>
            <p14:sldId id="559"/>
            <p14:sldId id="514"/>
            <p14:sldId id="498"/>
            <p14:sldId id="507"/>
            <p14:sldId id="513"/>
            <p14:sldId id="499"/>
            <p14:sldId id="500"/>
            <p14:sldId id="538"/>
            <p14:sldId id="515"/>
            <p14:sldId id="516"/>
            <p14:sldId id="537"/>
            <p14:sldId id="539"/>
            <p14:sldId id="540"/>
            <p14:sldId id="574"/>
            <p14:sldId id="575"/>
            <p14:sldId id="576"/>
            <p14:sldId id="577"/>
            <p14:sldId id="578"/>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56" autoAdjust="0"/>
    <p:restoredTop sz="92529" autoAdjust="0"/>
  </p:normalViewPr>
  <p:slideViewPr>
    <p:cSldViewPr snapToGrid="0">
      <p:cViewPr varScale="1">
        <p:scale>
          <a:sx n="69" d="100"/>
          <a:sy n="69" d="100"/>
        </p:scale>
        <p:origin x="94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96D2C7-7638-4A03-A54B-7A2E9EDD9332}"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A82C56C6-350B-4263-A53D-A43A699A01AA}">
      <dgm:prSet phldrT="[Text]"/>
      <dgm:spPr/>
      <dgm:t>
        <a:bodyPr/>
        <a:lstStyle/>
        <a:p>
          <a:r>
            <a:rPr lang="ar-JO" dirty="0"/>
            <a:t>متطلبات إدارية</a:t>
          </a:r>
          <a:endParaRPr lang="en-US" dirty="0"/>
        </a:p>
      </dgm:t>
    </dgm:pt>
    <dgm:pt modelId="{278709F7-2741-4D13-B99C-9E6EBBC1A3AC}" type="parTrans" cxnId="{5887508B-865A-49A1-890D-9C64ADF6D560}">
      <dgm:prSet/>
      <dgm:spPr/>
      <dgm:t>
        <a:bodyPr/>
        <a:lstStyle/>
        <a:p>
          <a:endParaRPr lang="en-US"/>
        </a:p>
      </dgm:t>
    </dgm:pt>
    <dgm:pt modelId="{0BEBF5C4-A480-4FAC-9539-71D743C7E51B}" type="sibTrans" cxnId="{5887508B-865A-49A1-890D-9C64ADF6D560}">
      <dgm:prSet/>
      <dgm:spPr/>
      <dgm:t>
        <a:bodyPr/>
        <a:lstStyle/>
        <a:p>
          <a:r>
            <a:rPr lang="ar-JO" dirty="0"/>
            <a:t>متطلبات تقنية</a:t>
          </a:r>
          <a:endParaRPr lang="en-US" dirty="0"/>
        </a:p>
      </dgm:t>
    </dgm:pt>
    <dgm:pt modelId="{9C0CF647-5F89-4AE4-AEC8-CD61A57C064A}">
      <dgm:prSet phldrT="[Text]" phldr="1"/>
      <dgm:spPr/>
      <dgm:t>
        <a:bodyPr/>
        <a:lstStyle/>
        <a:p>
          <a:endParaRPr lang="en-US"/>
        </a:p>
      </dgm:t>
    </dgm:pt>
    <dgm:pt modelId="{0425F68B-118B-4586-8898-61688FE3B480}" type="parTrans" cxnId="{4214C23D-04B0-4479-8AB4-1E942D774BE4}">
      <dgm:prSet/>
      <dgm:spPr/>
      <dgm:t>
        <a:bodyPr/>
        <a:lstStyle/>
        <a:p>
          <a:endParaRPr lang="en-US"/>
        </a:p>
      </dgm:t>
    </dgm:pt>
    <dgm:pt modelId="{71667F93-A6FD-4D09-B297-85BE5DAAF36C}" type="sibTrans" cxnId="{4214C23D-04B0-4479-8AB4-1E942D774BE4}">
      <dgm:prSet/>
      <dgm:spPr/>
      <dgm:t>
        <a:bodyPr/>
        <a:lstStyle/>
        <a:p>
          <a:endParaRPr lang="en-US"/>
        </a:p>
      </dgm:t>
    </dgm:pt>
    <dgm:pt modelId="{541DF76C-312C-4EA4-8D5D-A64D72F7BCDB}">
      <dgm:prSet phldrT="[Text]"/>
      <dgm:spPr/>
      <dgm:t>
        <a:bodyPr/>
        <a:lstStyle/>
        <a:p>
          <a:r>
            <a:rPr lang="ar-JO" dirty="0"/>
            <a:t>المتطابات</a:t>
          </a:r>
          <a:endParaRPr lang="en-US" dirty="0"/>
        </a:p>
      </dgm:t>
    </dgm:pt>
    <dgm:pt modelId="{86075C2A-6FCE-47E6-BC46-01F811742BB3}" type="parTrans" cxnId="{073BD0F0-A021-4E7D-B00D-D9C7FC654D10}">
      <dgm:prSet/>
      <dgm:spPr/>
      <dgm:t>
        <a:bodyPr/>
        <a:lstStyle/>
        <a:p>
          <a:endParaRPr lang="en-US"/>
        </a:p>
      </dgm:t>
    </dgm:pt>
    <dgm:pt modelId="{8ADB3FDE-F41C-4A0F-9505-D651A3660A92}" type="sibTrans" cxnId="{073BD0F0-A021-4E7D-B00D-D9C7FC654D10}">
      <dgm:prSet/>
      <dgm:spPr/>
      <dgm:t>
        <a:bodyPr/>
        <a:lstStyle/>
        <a:p>
          <a:r>
            <a:rPr lang="ar-JO" dirty="0"/>
            <a:t>متطلبات بشرية</a:t>
          </a:r>
          <a:endParaRPr lang="en-US" dirty="0"/>
        </a:p>
      </dgm:t>
    </dgm:pt>
    <dgm:pt modelId="{FA150A59-DB5A-4A0E-A620-1AB19DCA3CBF}">
      <dgm:prSet phldrT="[Text]" phldr="1"/>
      <dgm:spPr/>
      <dgm:t>
        <a:bodyPr/>
        <a:lstStyle/>
        <a:p>
          <a:endParaRPr lang="en-US" dirty="0"/>
        </a:p>
      </dgm:t>
    </dgm:pt>
    <dgm:pt modelId="{51E7C25F-BD9B-4578-B334-BF785B26D7E2}" type="parTrans" cxnId="{D633490F-BEBD-4B49-89EC-8BCE7E0476B8}">
      <dgm:prSet/>
      <dgm:spPr/>
      <dgm:t>
        <a:bodyPr/>
        <a:lstStyle/>
        <a:p>
          <a:endParaRPr lang="en-US"/>
        </a:p>
      </dgm:t>
    </dgm:pt>
    <dgm:pt modelId="{FC06540F-BD5C-4557-9344-1F9D066BAF4E}" type="sibTrans" cxnId="{D633490F-BEBD-4B49-89EC-8BCE7E0476B8}">
      <dgm:prSet/>
      <dgm:spPr/>
      <dgm:t>
        <a:bodyPr/>
        <a:lstStyle/>
        <a:p>
          <a:endParaRPr lang="en-US"/>
        </a:p>
      </dgm:t>
    </dgm:pt>
    <dgm:pt modelId="{4C91F273-402E-4665-91AF-B124F7A0C777}">
      <dgm:prSet phldrT="[Text]"/>
      <dgm:spPr/>
      <dgm:t>
        <a:bodyPr/>
        <a:lstStyle/>
        <a:p>
          <a:r>
            <a:rPr lang="ar-JO" dirty="0"/>
            <a:t>متطلبات الامن المعلوماتي</a:t>
          </a:r>
          <a:endParaRPr lang="en-US" dirty="0"/>
        </a:p>
      </dgm:t>
    </dgm:pt>
    <dgm:pt modelId="{E56F0296-6317-4C43-9916-1C41CAF3AED6}" type="parTrans" cxnId="{FE7FA2C4-E507-4F1B-9C0B-CE9956BB5E12}">
      <dgm:prSet/>
      <dgm:spPr/>
      <dgm:t>
        <a:bodyPr/>
        <a:lstStyle/>
        <a:p>
          <a:endParaRPr lang="en-US"/>
        </a:p>
      </dgm:t>
    </dgm:pt>
    <dgm:pt modelId="{E6B571C1-C92B-4B57-88A3-06BA9AEAEFF3}" type="sibTrans" cxnId="{FE7FA2C4-E507-4F1B-9C0B-CE9956BB5E12}">
      <dgm:prSet/>
      <dgm:spPr/>
      <dgm:t>
        <a:bodyPr/>
        <a:lstStyle/>
        <a:p>
          <a:r>
            <a:rPr lang="ar-JO" dirty="0"/>
            <a:t>متطلبات مالية</a:t>
          </a:r>
          <a:endParaRPr lang="en-US" dirty="0"/>
        </a:p>
      </dgm:t>
    </dgm:pt>
    <dgm:pt modelId="{1EF61D83-9CD8-420C-9CCE-A59AC28F8522}">
      <dgm:prSet phldrT="[Text]" phldr="1"/>
      <dgm:spPr/>
      <dgm:t>
        <a:bodyPr/>
        <a:lstStyle/>
        <a:p>
          <a:endParaRPr lang="en-US"/>
        </a:p>
      </dgm:t>
    </dgm:pt>
    <dgm:pt modelId="{1EB2EB29-3D5D-471F-8668-0DCFCB1AB747}" type="parTrans" cxnId="{E388BED0-E56D-4634-8657-3ABE2AAD839A}">
      <dgm:prSet/>
      <dgm:spPr/>
      <dgm:t>
        <a:bodyPr/>
        <a:lstStyle/>
        <a:p>
          <a:endParaRPr lang="en-US"/>
        </a:p>
      </dgm:t>
    </dgm:pt>
    <dgm:pt modelId="{FF8EA9AC-0278-44EF-BED0-04CB28B4AA81}" type="sibTrans" cxnId="{E388BED0-E56D-4634-8657-3ABE2AAD839A}">
      <dgm:prSet/>
      <dgm:spPr/>
      <dgm:t>
        <a:bodyPr/>
        <a:lstStyle/>
        <a:p>
          <a:endParaRPr lang="en-US"/>
        </a:p>
      </dgm:t>
    </dgm:pt>
    <dgm:pt modelId="{CD15C850-6963-4236-AAFC-BB82A050502E}" type="pres">
      <dgm:prSet presAssocID="{EF96D2C7-7638-4A03-A54B-7A2E9EDD9332}" presName="Name0" presStyleCnt="0">
        <dgm:presLayoutVars>
          <dgm:chMax/>
          <dgm:chPref/>
          <dgm:dir/>
          <dgm:animLvl val="lvl"/>
        </dgm:presLayoutVars>
      </dgm:prSet>
      <dgm:spPr/>
      <dgm:t>
        <a:bodyPr/>
        <a:lstStyle/>
        <a:p>
          <a:endParaRPr lang="en-US"/>
        </a:p>
      </dgm:t>
    </dgm:pt>
    <dgm:pt modelId="{08889049-926D-42CD-97AA-3C8ACCCC4441}" type="pres">
      <dgm:prSet presAssocID="{A82C56C6-350B-4263-A53D-A43A699A01AA}" presName="composite" presStyleCnt="0"/>
      <dgm:spPr/>
    </dgm:pt>
    <dgm:pt modelId="{9267C303-6E38-42E9-B02B-4D52690FFDD5}" type="pres">
      <dgm:prSet presAssocID="{A82C56C6-350B-4263-A53D-A43A699A01AA}" presName="Parent1" presStyleLbl="node1" presStyleIdx="0" presStyleCnt="6">
        <dgm:presLayoutVars>
          <dgm:chMax val="1"/>
          <dgm:chPref val="1"/>
          <dgm:bulletEnabled val="1"/>
        </dgm:presLayoutVars>
      </dgm:prSet>
      <dgm:spPr/>
      <dgm:t>
        <a:bodyPr/>
        <a:lstStyle/>
        <a:p>
          <a:endParaRPr lang="en-US"/>
        </a:p>
      </dgm:t>
    </dgm:pt>
    <dgm:pt modelId="{21504451-03A5-4D38-B782-B9EEA63D239B}" type="pres">
      <dgm:prSet presAssocID="{A82C56C6-350B-4263-A53D-A43A699A01AA}" presName="Childtext1" presStyleLbl="revTx" presStyleIdx="0" presStyleCnt="3">
        <dgm:presLayoutVars>
          <dgm:chMax val="0"/>
          <dgm:chPref val="0"/>
          <dgm:bulletEnabled val="1"/>
        </dgm:presLayoutVars>
      </dgm:prSet>
      <dgm:spPr/>
      <dgm:t>
        <a:bodyPr/>
        <a:lstStyle/>
        <a:p>
          <a:endParaRPr lang="en-US"/>
        </a:p>
      </dgm:t>
    </dgm:pt>
    <dgm:pt modelId="{4E1728B8-B935-441B-929E-AE2DB2F87A4C}" type="pres">
      <dgm:prSet presAssocID="{A82C56C6-350B-4263-A53D-A43A699A01AA}" presName="BalanceSpacing" presStyleCnt="0"/>
      <dgm:spPr/>
    </dgm:pt>
    <dgm:pt modelId="{232F25AD-97D9-4EC9-AAEC-64A5D056AA81}" type="pres">
      <dgm:prSet presAssocID="{A82C56C6-350B-4263-A53D-A43A699A01AA}" presName="BalanceSpacing1" presStyleCnt="0"/>
      <dgm:spPr/>
    </dgm:pt>
    <dgm:pt modelId="{01A68934-7756-4678-8B05-88906B4261E6}" type="pres">
      <dgm:prSet presAssocID="{0BEBF5C4-A480-4FAC-9539-71D743C7E51B}" presName="Accent1Text" presStyleLbl="node1" presStyleIdx="1" presStyleCnt="6"/>
      <dgm:spPr/>
      <dgm:t>
        <a:bodyPr/>
        <a:lstStyle/>
        <a:p>
          <a:endParaRPr lang="en-US"/>
        </a:p>
      </dgm:t>
    </dgm:pt>
    <dgm:pt modelId="{843607CC-5CAA-4E59-9E70-96BDFFA8A100}" type="pres">
      <dgm:prSet presAssocID="{0BEBF5C4-A480-4FAC-9539-71D743C7E51B}" presName="spaceBetweenRectangles" presStyleCnt="0"/>
      <dgm:spPr/>
    </dgm:pt>
    <dgm:pt modelId="{547E0710-4767-432B-948D-13AF780D20B9}" type="pres">
      <dgm:prSet presAssocID="{541DF76C-312C-4EA4-8D5D-A64D72F7BCDB}" presName="composite" presStyleCnt="0"/>
      <dgm:spPr/>
    </dgm:pt>
    <dgm:pt modelId="{4E62329E-006B-4E67-912B-F94512D47A4E}" type="pres">
      <dgm:prSet presAssocID="{541DF76C-312C-4EA4-8D5D-A64D72F7BCDB}" presName="Parent1" presStyleLbl="node1" presStyleIdx="2" presStyleCnt="6">
        <dgm:presLayoutVars>
          <dgm:chMax val="1"/>
          <dgm:chPref val="1"/>
          <dgm:bulletEnabled val="1"/>
        </dgm:presLayoutVars>
      </dgm:prSet>
      <dgm:spPr/>
      <dgm:t>
        <a:bodyPr/>
        <a:lstStyle/>
        <a:p>
          <a:endParaRPr lang="en-US"/>
        </a:p>
      </dgm:t>
    </dgm:pt>
    <dgm:pt modelId="{19E83398-7967-4F98-85BC-3E20667CFC61}" type="pres">
      <dgm:prSet presAssocID="{541DF76C-312C-4EA4-8D5D-A64D72F7BCDB}" presName="Childtext1" presStyleLbl="revTx" presStyleIdx="1" presStyleCnt="3">
        <dgm:presLayoutVars>
          <dgm:chMax val="0"/>
          <dgm:chPref val="0"/>
          <dgm:bulletEnabled val="1"/>
        </dgm:presLayoutVars>
      </dgm:prSet>
      <dgm:spPr/>
      <dgm:t>
        <a:bodyPr/>
        <a:lstStyle/>
        <a:p>
          <a:endParaRPr lang="en-US"/>
        </a:p>
      </dgm:t>
    </dgm:pt>
    <dgm:pt modelId="{ED960641-A311-4F9A-83D2-6865EEB778A4}" type="pres">
      <dgm:prSet presAssocID="{541DF76C-312C-4EA4-8D5D-A64D72F7BCDB}" presName="BalanceSpacing" presStyleCnt="0"/>
      <dgm:spPr/>
    </dgm:pt>
    <dgm:pt modelId="{30F4CB28-C0E6-4913-91ED-C179E683C025}" type="pres">
      <dgm:prSet presAssocID="{541DF76C-312C-4EA4-8D5D-A64D72F7BCDB}" presName="BalanceSpacing1" presStyleCnt="0"/>
      <dgm:spPr/>
    </dgm:pt>
    <dgm:pt modelId="{5B632FF2-E906-4AC4-8136-66D8541066A6}" type="pres">
      <dgm:prSet presAssocID="{8ADB3FDE-F41C-4A0F-9505-D651A3660A92}" presName="Accent1Text" presStyleLbl="node1" presStyleIdx="3" presStyleCnt="6"/>
      <dgm:spPr/>
      <dgm:t>
        <a:bodyPr/>
        <a:lstStyle/>
        <a:p>
          <a:endParaRPr lang="en-US"/>
        </a:p>
      </dgm:t>
    </dgm:pt>
    <dgm:pt modelId="{18333A3B-E4FC-4069-8A0D-730E16766814}" type="pres">
      <dgm:prSet presAssocID="{8ADB3FDE-F41C-4A0F-9505-D651A3660A92}" presName="spaceBetweenRectangles" presStyleCnt="0"/>
      <dgm:spPr/>
    </dgm:pt>
    <dgm:pt modelId="{1BF75EBC-0232-454D-B932-C257A1C46D6B}" type="pres">
      <dgm:prSet presAssocID="{4C91F273-402E-4665-91AF-B124F7A0C777}" presName="composite" presStyleCnt="0"/>
      <dgm:spPr/>
    </dgm:pt>
    <dgm:pt modelId="{DF680737-7512-41E5-928C-6F55E115FB05}" type="pres">
      <dgm:prSet presAssocID="{4C91F273-402E-4665-91AF-B124F7A0C777}" presName="Parent1" presStyleLbl="node1" presStyleIdx="4" presStyleCnt="6">
        <dgm:presLayoutVars>
          <dgm:chMax val="1"/>
          <dgm:chPref val="1"/>
          <dgm:bulletEnabled val="1"/>
        </dgm:presLayoutVars>
      </dgm:prSet>
      <dgm:spPr/>
      <dgm:t>
        <a:bodyPr/>
        <a:lstStyle/>
        <a:p>
          <a:endParaRPr lang="en-US"/>
        </a:p>
      </dgm:t>
    </dgm:pt>
    <dgm:pt modelId="{B8668134-1222-48B7-BC57-7F1BF2FF78BA}" type="pres">
      <dgm:prSet presAssocID="{4C91F273-402E-4665-91AF-B124F7A0C777}" presName="Childtext1" presStyleLbl="revTx" presStyleIdx="2" presStyleCnt="3">
        <dgm:presLayoutVars>
          <dgm:chMax val="0"/>
          <dgm:chPref val="0"/>
          <dgm:bulletEnabled val="1"/>
        </dgm:presLayoutVars>
      </dgm:prSet>
      <dgm:spPr/>
      <dgm:t>
        <a:bodyPr/>
        <a:lstStyle/>
        <a:p>
          <a:endParaRPr lang="en-US"/>
        </a:p>
      </dgm:t>
    </dgm:pt>
    <dgm:pt modelId="{F79C4B5E-80D5-478C-92C9-6F42631D5D75}" type="pres">
      <dgm:prSet presAssocID="{4C91F273-402E-4665-91AF-B124F7A0C777}" presName="BalanceSpacing" presStyleCnt="0"/>
      <dgm:spPr/>
    </dgm:pt>
    <dgm:pt modelId="{93CC83F6-FDBB-43E5-91C7-DAE23519B4B9}" type="pres">
      <dgm:prSet presAssocID="{4C91F273-402E-4665-91AF-B124F7A0C777}" presName="BalanceSpacing1" presStyleCnt="0"/>
      <dgm:spPr/>
    </dgm:pt>
    <dgm:pt modelId="{E27B4E37-15F1-4F6C-830A-914D8E13EE80}" type="pres">
      <dgm:prSet presAssocID="{E6B571C1-C92B-4B57-88A3-06BA9AEAEFF3}" presName="Accent1Text" presStyleLbl="node1" presStyleIdx="5" presStyleCnt="6"/>
      <dgm:spPr/>
      <dgm:t>
        <a:bodyPr/>
        <a:lstStyle/>
        <a:p>
          <a:endParaRPr lang="en-US"/>
        </a:p>
      </dgm:t>
    </dgm:pt>
  </dgm:ptLst>
  <dgm:cxnLst>
    <dgm:cxn modelId="{ECD1E301-B6AE-4823-92BC-10237CFDF69D}" type="presOf" srcId="{4C91F273-402E-4665-91AF-B124F7A0C777}" destId="{DF680737-7512-41E5-928C-6F55E115FB05}" srcOrd="0" destOrd="0" presId="urn:microsoft.com/office/officeart/2008/layout/AlternatingHexagons"/>
    <dgm:cxn modelId="{073BD0F0-A021-4E7D-B00D-D9C7FC654D10}" srcId="{EF96D2C7-7638-4A03-A54B-7A2E9EDD9332}" destId="{541DF76C-312C-4EA4-8D5D-A64D72F7BCDB}" srcOrd="1" destOrd="0" parTransId="{86075C2A-6FCE-47E6-BC46-01F811742BB3}" sibTransId="{8ADB3FDE-F41C-4A0F-9505-D651A3660A92}"/>
    <dgm:cxn modelId="{2406F74D-16D3-4C1C-99EC-A8AD96ECDA92}" type="presOf" srcId="{FA150A59-DB5A-4A0E-A620-1AB19DCA3CBF}" destId="{19E83398-7967-4F98-85BC-3E20667CFC61}" srcOrd="0" destOrd="0" presId="urn:microsoft.com/office/officeart/2008/layout/AlternatingHexagons"/>
    <dgm:cxn modelId="{E4FB1741-2850-4032-8C45-C8F1F55AF4B0}" type="presOf" srcId="{0BEBF5C4-A480-4FAC-9539-71D743C7E51B}" destId="{01A68934-7756-4678-8B05-88906B4261E6}" srcOrd="0" destOrd="0" presId="urn:microsoft.com/office/officeart/2008/layout/AlternatingHexagons"/>
    <dgm:cxn modelId="{2466CE32-4BD7-4A7A-AE70-797A46C2F737}" type="presOf" srcId="{8ADB3FDE-F41C-4A0F-9505-D651A3660A92}" destId="{5B632FF2-E906-4AC4-8136-66D8541066A6}" srcOrd="0" destOrd="0" presId="urn:microsoft.com/office/officeart/2008/layout/AlternatingHexagons"/>
    <dgm:cxn modelId="{D1E8E3E2-20D2-4E54-A24F-7BEEDAD85D98}" type="presOf" srcId="{9C0CF647-5F89-4AE4-AEC8-CD61A57C064A}" destId="{21504451-03A5-4D38-B782-B9EEA63D239B}" srcOrd="0" destOrd="0" presId="urn:microsoft.com/office/officeart/2008/layout/AlternatingHexagons"/>
    <dgm:cxn modelId="{E388BED0-E56D-4634-8657-3ABE2AAD839A}" srcId="{4C91F273-402E-4665-91AF-B124F7A0C777}" destId="{1EF61D83-9CD8-420C-9CCE-A59AC28F8522}" srcOrd="0" destOrd="0" parTransId="{1EB2EB29-3D5D-471F-8668-0DCFCB1AB747}" sibTransId="{FF8EA9AC-0278-44EF-BED0-04CB28B4AA81}"/>
    <dgm:cxn modelId="{D31D0A9A-6999-4052-80BA-49CFF20465A8}" type="presOf" srcId="{A82C56C6-350B-4263-A53D-A43A699A01AA}" destId="{9267C303-6E38-42E9-B02B-4D52690FFDD5}" srcOrd="0" destOrd="0" presId="urn:microsoft.com/office/officeart/2008/layout/AlternatingHexagons"/>
    <dgm:cxn modelId="{FE7FA2C4-E507-4F1B-9C0B-CE9956BB5E12}" srcId="{EF96D2C7-7638-4A03-A54B-7A2E9EDD9332}" destId="{4C91F273-402E-4665-91AF-B124F7A0C777}" srcOrd="2" destOrd="0" parTransId="{E56F0296-6317-4C43-9916-1C41CAF3AED6}" sibTransId="{E6B571C1-C92B-4B57-88A3-06BA9AEAEFF3}"/>
    <dgm:cxn modelId="{4AC7B96B-1566-44AC-86F3-D95E534975F6}" type="presOf" srcId="{1EF61D83-9CD8-420C-9CCE-A59AC28F8522}" destId="{B8668134-1222-48B7-BC57-7F1BF2FF78BA}" srcOrd="0" destOrd="0" presId="urn:microsoft.com/office/officeart/2008/layout/AlternatingHexagons"/>
    <dgm:cxn modelId="{E08BB77D-0CC8-4B0C-9325-6B992B37AE65}" type="presOf" srcId="{E6B571C1-C92B-4B57-88A3-06BA9AEAEFF3}" destId="{E27B4E37-15F1-4F6C-830A-914D8E13EE80}" srcOrd="0" destOrd="0" presId="urn:microsoft.com/office/officeart/2008/layout/AlternatingHexagons"/>
    <dgm:cxn modelId="{E5A9518E-B963-436C-A697-F98065E571EE}" type="presOf" srcId="{EF96D2C7-7638-4A03-A54B-7A2E9EDD9332}" destId="{CD15C850-6963-4236-AAFC-BB82A050502E}" srcOrd="0" destOrd="0" presId="urn:microsoft.com/office/officeart/2008/layout/AlternatingHexagons"/>
    <dgm:cxn modelId="{5887508B-865A-49A1-890D-9C64ADF6D560}" srcId="{EF96D2C7-7638-4A03-A54B-7A2E9EDD9332}" destId="{A82C56C6-350B-4263-A53D-A43A699A01AA}" srcOrd="0" destOrd="0" parTransId="{278709F7-2741-4D13-B99C-9E6EBBC1A3AC}" sibTransId="{0BEBF5C4-A480-4FAC-9539-71D743C7E51B}"/>
    <dgm:cxn modelId="{2AA0CE8C-D950-4165-A566-304973DAE538}" type="presOf" srcId="{541DF76C-312C-4EA4-8D5D-A64D72F7BCDB}" destId="{4E62329E-006B-4E67-912B-F94512D47A4E}" srcOrd="0" destOrd="0" presId="urn:microsoft.com/office/officeart/2008/layout/AlternatingHexagons"/>
    <dgm:cxn modelId="{D633490F-BEBD-4B49-89EC-8BCE7E0476B8}" srcId="{541DF76C-312C-4EA4-8D5D-A64D72F7BCDB}" destId="{FA150A59-DB5A-4A0E-A620-1AB19DCA3CBF}" srcOrd="0" destOrd="0" parTransId="{51E7C25F-BD9B-4578-B334-BF785B26D7E2}" sibTransId="{FC06540F-BD5C-4557-9344-1F9D066BAF4E}"/>
    <dgm:cxn modelId="{4214C23D-04B0-4479-8AB4-1E942D774BE4}" srcId="{A82C56C6-350B-4263-A53D-A43A699A01AA}" destId="{9C0CF647-5F89-4AE4-AEC8-CD61A57C064A}" srcOrd="0" destOrd="0" parTransId="{0425F68B-118B-4586-8898-61688FE3B480}" sibTransId="{71667F93-A6FD-4D09-B297-85BE5DAAF36C}"/>
    <dgm:cxn modelId="{E256D3B2-E0C2-4045-A08E-11049BC1DCD2}" type="presParOf" srcId="{CD15C850-6963-4236-AAFC-BB82A050502E}" destId="{08889049-926D-42CD-97AA-3C8ACCCC4441}" srcOrd="0" destOrd="0" presId="urn:microsoft.com/office/officeart/2008/layout/AlternatingHexagons"/>
    <dgm:cxn modelId="{09567254-EAE9-4B9B-A905-4E7EC7CF2CC4}" type="presParOf" srcId="{08889049-926D-42CD-97AA-3C8ACCCC4441}" destId="{9267C303-6E38-42E9-B02B-4D52690FFDD5}" srcOrd="0" destOrd="0" presId="urn:microsoft.com/office/officeart/2008/layout/AlternatingHexagons"/>
    <dgm:cxn modelId="{324E55CD-2A27-4D74-A8E3-CDB57D68411F}" type="presParOf" srcId="{08889049-926D-42CD-97AA-3C8ACCCC4441}" destId="{21504451-03A5-4D38-B782-B9EEA63D239B}" srcOrd="1" destOrd="0" presId="urn:microsoft.com/office/officeart/2008/layout/AlternatingHexagons"/>
    <dgm:cxn modelId="{AC103163-69B7-41DC-8752-16393F6EF9F5}" type="presParOf" srcId="{08889049-926D-42CD-97AA-3C8ACCCC4441}" destId="{4E1728B8-B935-441B-929E-AE2DB2F87A4C}" srcOrd="2" destOrd="0" presId="urn:microsoft.com/office/officeart/2008/layout/AlternatingHexagons"/>
    <dgm:cxn modelId="{BF62412F-10A8-4C1D-A20A-8907E1D06EE8}" type="presParOf" srcId="{08889049-926D-42CD-97AA-3C8ACCCC4441}" destId="{232F25AD-97D9-4EC9-AAEC-64A5D056AA81}" srcOrd="3" destOrd="0" presId="urn:microsoft.com/office/officeart/2008/layout/AlternatingHexagons"/>
    <dgm:cxn modelId="{7E7957BF-8330-42C6-BAAD-5C1A3DB4CE49}" type="presParOf" srcId="{08889049-926D-42CD-97AA-3C8ACCCC4441}" destId="{01A68934-7756-4678-8B05-88906B4261E6}" srcOrd="4" destOrd="0" presId="urn:microsoft.com/office/officeart/2008/layout/AlternatingHexagons"/>
    <dgm:cxn modelId="{5D2D49FA-F489-4915-9F79-43609A987E16}" type="presParOf" srcId="{CD15C850-6963-4236-AAFC-BB82A050502E}" destId="{843607CC-5CAA-4E59-9E70-96BDFFA8A100}" srcOrd="1" destOrd="0" presId="urn:microsoft.com/office/officeart/2008/layout/AlternatingHexagons"/>
    <dgm:cxn modelId="{79D4F0FE-A2AB-42BC-BEFC-620BAF07251C}" type="presParOf" srcId="{CD15C850-6963-4236-AAFC-BB82A050502E}" destId="{547E0710-4767-432B-948D-13AF780D20B9}" srcOrd="2" destOrd="0" presId="urn:microsoft.com/office/officeart/2008/layout/AlternatingHexagons"/>
    <dgm:cxn modelId="{196B845B-4BAC-4BF6-B28B-D92ACD403091}" type="presParOf" srcId="{547E0710-4767-432B-948D-13AF780D20B9}" destId="{4E62329E-006B-4E67-912B-F94512D47A4E}" srcOrd="0" destOrd="0" presId="urn:microsoft.com/office/officeart/2008/layout/AlternatingHexagons"/>
    <dgm:cxn modelId="{97FA33C5-905F-4BF4-AA13-9FA4B083D2AC}" type="presParOf" srcId="{547E0710-4767-432B-948D-13AF780D20B9}" destId="{19E83398-7967-4F98-85BC-3E20667CFC61}" srcOrd="1" destOrd="0" presId="urn:microsoft.com/office/officeart/2008/layout/AlternatingHexagons"/>
    <dgm:cxn modelId="{7308233E-829F-427B-9EF9-7CC84C090331}" type="presParOf" srcId="{547E0710-4767-432B-948D-13AF780D20B9}" destId="{ED960641-A311-4F9A-83D2-6865EEB778A4}" srcOrd="2" destOrd="0" presId="urn:microsoft.com/office/officeart/2008/layout/AlternatingHexagons"/>
    <dgm:cxn modelId="{28C267AF-2BB3-4370-8B25-E90BF0207C38}" type="presParOf" srcId="{547E0710-4767-432B-948D-13AF780D20B9}" destId="{30F4CB28-C0E6-4913-91ED-C179E683C025}" srcOrd="3" destOrd="0" presId="urn:microsoft.com/office/officeart/2008/layout/AlternatingHexagons"/>
    <dgm:cxn modelId="{EB52838E-90A4-4A99-AE76-6FC6F6747E1B}" type="presParOf" srcId="{547E0710-4767-432B-948D-13AF780D20B9}" destId="{5B632FF2-E906-4AC4-8136-66D8541066A6}" srcOrd="4" destOrd="0" presId="urn:microsoft.com/office/officeart/2008/layout/AlternatingHexagons"/>
    <dgm:cxn modelId="{25B26FEA-5DA9-463B-A0E1-7FA6C8947C84}" type="presParOf" srcId="{CD15C850-6963-4236-AAFC-BB82A050502E}" destId="{18333A3B-E4FC-4069-8A0D-730E16766814}" srcOrd="3" destOrd="0" presId="urn:microsoft.com/office/officeart/2008/layout/AlternatingHexagons"/>
    <dgm:cxn modelId="{CBB04FB5-5FC3-47A4-8757-A137B98D4AFC}" type="presParOf" srcId="{CD15C850-6963-4236-AAFC-BB82A050502E}" destId="{1BF75EBC-0232-454D-B932-C257A1C46D6B}" srcOrd="4" destOrd="0" presId="urn:microsoft.com/office/officeart/2008/layout/AlternatingHexagons"/>
    <dgm:cxn modelId="{8606524C-7278-4CF1-A701-FA7D78DC5A11}" type="presParOf" srcId="{1BF75EBC-0232-454D-B932-C257A1C46D6B}" destId="{DF680737-7512-41E5-928C-6F55E115FB05}" srcOrd="0" destOrd="0" presId="urn:microsoft.com/office/officeart/2008/layout/AlternatingHexagons"/>
    <dgm:cxn modelId="{8CD26D30-A502-4DAB-B3C6-4486B2AA0FFC}" type="presParOf" srcId="{1BF75EBC-0232-454D-B932-C257A1C46D6B}" destId="{B8668134-1222-48B7-BC57-7F1BF2FF78BA}" srcOrd="1" destOrd="0" presId="urn:microsoft.com/office/officeart/2008/layout/AlternatingHexagons"/>
    <dgm:cxn modelId="{4AB30474-2938-45B5-9CEE-1E3323165B74}" type="presParOf" srcId="{1BF75EBC-0232-454D-B932-C257A1C46D6B}" destId="{F79C4B5E-80D5-478C-92C9-6F42631D5D75}" srcOrd="2" destOrd="0" presId="urn:microsoft.com/office/officeart/2008/layout/AlternatingHexagons"/>
    <dgm:cxn modelId="{8F792213-E2A6-4287-BD78-E822EE3BF236}" type="presParOf" srcId="{1BF75EBC-0232-454D-B932-C257A1C46D6B}" destId="{93CC83F6-FDBB-43E5-91C7-DAE23519B4B9}" srcOrd="3" destOrd="0" presId="urn:microsoft.com/office/officeart/2008/layout/AlternatingHexagons"/>
    <dgm:cxn modelId="{7B20BFE4-1663-4F24-A588-50637627F9D3}" type="presParOf" srcId="{1BF75EBC-0232-454D-B932-C257A1C46D6B}" destId="{E27B4E37-15F1-4F6C-830A-914D8E13EE80}"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7C303-6E38-42E9-B02B-4D52690FFDD5}">
      <dsp:nvSpPr>
        <dsp:cNvPr id="0" name=""/>
        <dsp:cNvSpPr/>
      </dsp:nvSpPr>
      <dsp:spPr>
        <a:xfrm rot="5400000">
          <a:off x="4194988" y="10503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ar-JO" sz="1900" kern="1200" dirty="0"/>
            <a:t>متطلبات إدارية</a:t>
          </a:r>
          <a:endParaRPr lang="en-US" sz="1900" kern="1200" dirty="0"/>
        </a:p>
      </dsp:txBody>
      <dsp:txXfrm rot="-5400000">
        <a:off x="4513817" y="249418"/>
        <a:ext cx="951920" cy="1094161"/>
      </dsp:txXfrm>
    </dsp:sp>
    <dsp:sp modelId="{21504451-03A5-4D38-B782-B9EEA63D239B}">
      <dsp:nvSpPr>
        <dsp:cNvPr id="0" name=""/>
        <dsp:cNvSpPr/>
      </dsp:nvSpPr>
      <dsp:spPr>
        <a:xfrm>
          <a:off x="5723210" y="319625"/>
          <a:ext cx="1773970" cy="953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endParaRPr lang="en-US" sz="1900" kern="1200"/>
        </a:p>
      </dsp:txBody>
      <dsp:txXfrm>
        <a:off x="5723210" y="319625"/>
        <a:ext cx="1773970" cy="953747"/>
      </dsp:txXfrm>
    </dsp:sp>
    <dsp:sp modelId="{01A68934-7756-4678-8B05-88906B4261E6}">
      <dsp:nvSpPr>
        <dsp:cNvPr id="0" name=""/>
        <dsp:cNvSpPr/>
      </dsp:nvSpPr>
      <dsp:spPr>
        <a:xfrm rot="5400000">
          <a:off x="2701419" y="10503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ar-JO" sz="2800" kern="1200" dirty="0"/>
            <a:t>متطلبات تقنية</a:t>
          </a:r>
          <a:endParaRPr lang="en-US" sz="2800" kern="1200" dirty="0"/>
        </a:p>
      </dsp:txBody>
      <dsp:txXfrm rot="-5400000">
        <a:off x="3020248" y="249418"/>
        <a:ext cx="951920" cy="1094161"/>
      </dsp:txXfrm>
    </dsp:sp>
    <dsp:sp modelId="{4E62329E-006B-4E67-912B-F94512D47A4E}">
      <dsp:nvSpPr>
        <dsp:cNvPr id="0" name=""/>
        <dsp:cNvSpPr/>
      </dsp:nvSpPr>
      <dsp:spPr>
        <a:xfrm rot="5400000">
          <a:off x="3445343" y="1454266"/>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ar-JO" sz="1900" kern="1200" dirty="0"/>
            <a:t>المتطابات</a:t>
          </a:r>
          <a:endParaRPr lang="en-US" sz="1900" kern="1200" dirty="0"/>
        </a:p>
      </dsp:txBody>
      <dsp:txXfrm rot="-5400000">
        <a:off x="3764172" y="1598653"/>
        <a:ext cx="951920" cy="1094161"/>
      </dsp:txXfrm>
    </dsp:sp>
    <dsp:sp modelId="{19E83398-7967-4F98-85BC-3E20667CFC61}">
      <dsp:nvSpPr>
        <dsp:cNvPr id="0" name=""/>
        <dsp:cNvSpPr/>
      </dsp:nvSpPr>
      <dsp:spPr>
        <a:xfrm>
          <a:off x="1774695" y="1668860"/>
          <a:ext cx="1716745" cy="953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r" defTabSz="844550">
            <a:lnSpc>
              <a:spcPct val="90000"/>
            </a:lnSpc>
            <a:spcBef>
              <a:spcPct val="0"/>
            </a:spcBef>
            <a:spcAft>
              <a:spcPct val="35000"/>
            </a:spcAft>
          </a:pPr>
          <a:endParaRPr lang="en-US" sz="1900" kern="1200" dirty="0"/>
        </a:p>
      </dsp:txBody>
      <dsp:txXfrm>
        <a:off x="1774695" y="1668860"/>
        <a:ext cx="1716745" cy="953747"/>
      </dsp:txXfrm>
    </dsp:sp>
    <dsp:sp modelId="{5B632FF2-E906-4AC4-8136-66D8541066A6}">
      <dsp:nvSpPr>
        <dsp:cNvPr id="0" name=""/>
        <dsp:cNvSpPr/>
      </dsp:nvSpPr>
      <dsp:spPr>
        <a:xfrm rot="5400000">
          <a:off x="4938911" y="1454266"/>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ar-JO" sz="2800" kern="1200" dirty="0"/>
            <a:t>متطلبات بشرية</a:t>
          </a:r>
          <a:endParaRPr lang="en-US" sz="2800" kern="1200" dirty="0"/>
        </a:p>
      </dsp:txBody>
      <dsp:txXfrm rot="-5400000">
        <a:off x="5257740" y="1598653"/>
        <a:ext cx="951920" cy="1094161"/>
      </dsp:txXfrm>
    </dsp:sp>
    <dsp:sp modelId="{DF680737-7512-41E5-928C-6F55E115FB05}">
      <dsp:nvSpPr>
        <dsp:cNvPr id="0" name=""/>
        <dsp:cNvSpPr/>
      </dsp:nvSpPr>
      <dsp:spPr>
        <a:xfrm rot="5400000">
          <a:off x="4194988" y="280350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ar-JO" sz="1900" kern="1200" dirty="0"/>
            <a:t>متطلبات الامن المعلوماتي</a:t>
          </a:r>
          <a:endParaRPr lang="en-US" sz="1900" kern="1200" dirty="0"/>
        </a:p>
      </dsp:txBody>
      <dsp:txXfrm rot="-5400000">
        <a:off x="4513817" y="2947888"/>
        <a:ext cx="951920" cy="1094161"/>
      </dsp:txXfrm>
    </dsp:sp>
    <dsp:sp modelId="{B8668134-1222-48B7-BC57-7F1BF2FF78BA}">
      <dsp:nvSpPr>
        <dsp:cNvPr id="0" name=""/>
        <dsp:cNvSpPr/>
      </dsp:nvSpPr>
      <dsp:spPr>
        <a:xfrm>
          <a:off x="5723210" y="3018095"/>
          <a:ext cx="1773970" cy="953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endParaRPr lang="en-US" sz="1900" kern="1200"/>
        </a:p>
      </dsp:txBody>
      <dsp:txXfrm>
        <a:off x="5723210" y="3018095"/>
        <a:ext cx="1773970" cy="953747"/>
      </dsp:txXfrm>
    </dsp:sp>
    <dsp:sp modelId="{E27B4E37-15F1-4F6C-830A-914D8E13EE80}">
      <dsp:nvSpPr>
        <dsp:cNvPr id="0" name=""/>
        <dsp:cNvSpPr/>
      </dsp:nvSpPr>
      <dsp:spPr>
        <a:xfrm rot="5400000">
          <a:off x="2701419" y="280350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ar-JO" sz="2800" kern="1200" dirty="0"/>
            <a:t>متطلبات مالية</a:t>
          </a:r>
          <a:endParaRPr lang="en-US" sz="2800" kern="1200" dirty="0"/>
        </a:p>
      </dsp:txBody>
      <dsp:txXfrm rot="-5400000">
        <a:off x="3020248" y="2947888"/>
        <a:ext cx="951920" cy="1094161"/>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232945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91330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15929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3866FB-E016-C1C9-24BC-417316D37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90DF29E-341F-0B5A-93BA-359E600D1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FFC456A-9973-F067-F8C1-B9EDB43EDA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7301298-7C6E-3586-0647-EDC67434587A}"/>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820823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046F2D9-C2A4-4330-419B-9261A6A93C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34C16CF-E7C9-49A7-0759-8A91148CD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7138316-D1AA-B4CD-D7EE-6A460A4352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6CCF6E-C612-365A-DD49-398E3EF712B7}"/>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11466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42.xml.rels><?xml version="1.0" encoding="UTF-8" standalone="yes"?>
<Relationships xmlns="http://schemas.openxmlformats.org/package/2006/relationships"><Relationship Id="rId3" Type="http://schemas.openxmlformats.org/officeDocument/2006/relationships/hyperlink" Target="https://mawdoo3.com/%D9%85%D9%81%D9%87%D9%88%D9%85_%D8%A7%D9%84%D8%A5%D8%AF%D8%A7%D8%B1%D8%A9_%D8%A7%D9%84%D8%A5%D9%84%D9%83%D8%AA%D8%B1%D9%88%D9%86%D9%8A%D8%A9" TargetMode="External"/><Relationship Id="rId2" Type="http://schemas.openxmlformats.org/officeDocument/2006/relationships/hyperlink" Target="https://mawdoo3.com/%D9%85%D9%81%D9%87%D9%88%D9%85_%D8%A7%D9%84%D8%A5%D8%AF%D8%A7%D8%B1%D8%A9_%D8%A7"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hyperlink" Target="https://www.linkedin.com/" TargetMode="External"/><Relationship Id="rId2" Type="http://schemas.openxmlformats.org/officeDocument/2006/relationships/hyperlink" Target="https://www.new-educ.com/%D8%A7%D9%84%D8%A5%D8%AF%D8%A7%D8%B1%D8%A9-%D8%A7%D9%84%D8%A5%D9%84%D9%83%D8%AA%D8%B1%D9%88%D9%86%D9%8A%D8%A9-%D9%88-%D9%85%D8%A4%D8%B3%D8%B3%D8%A7%D8%AA-%D8%A7%D9%84%D8%AA%D8%B9%D9%84%D9%8A%D9%85"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6.xml"/><Relationship Id="rId5" Type="http://schemas.openxmlformats.org/officeDocument/2006/relationships/image" Target="../media/image20.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Eman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السادسة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Segoe UI" panose="020B0502040204020203" pitchFamily="34" charset="0"/>
                <a:cs typeface="Segoe UI" panose="020B0502040204020203" pitchFamily="34" charset="0"/>
              </a:rPr>
              <a:t>المحاضرة السادسة:</a:t>
            </a:r>
          </a:p>
          <a:p>
            <a:pPr algn="ctr"/>
            <a:r>
              <a:rPr lang="ar-JO" sz="2800" b="1" dirty="0">
                <a:solidFill>
                  <a:schemeClr val="tx1"/>
                </a:solidFill>
                <a:latin typeface="Segoe UI" panose="020B0502040204020203" pitchFamily="34" charset="0"/>
                <a:cs typeface="Segoe UI" panose="020B0502040204020203" pitchFamily="34" charset="0"/>
              </a:rPr>
              <a:t> </a:t>
            </a:r>
            <a:r>
              <a:rPr lang="ar-JO" sz="28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600" dirty="0">
              <a:solidFill>
                <a:schemeClr val="tx1"/>
              </a:solidFill>
              <a:effectLst/>
              <a:latin typeface="Segoe UI" panose="020B0502040204020203" pitchFamily="34" charset="0"/>
              <a:ea typeface="Arial" panose="020B0604020202020204" pitchFamily="34" charset="0"/>
              <a:cs typeface="Segoe UI" panose="020B0502040204020203" pitchFamily="34" charset="0"/>
            </a:endParaRPr>
          </a:p>
          <a:p>
            <a:pPr algn="ctr"/>
            <a:endParaRPr lang="en-US" sz="28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122423" cy="400110"/>
          </a:xfrm>
          <a:prstGeom prst="rect">
            <a:avLst/>
          </a:prstGeom>
          <a:noFill/>
        </p:spPr>
        <p:txBody>
          <a:bodyPr wrap="none" rtlCol="0">
            <a:spAutoFit/>
          </a:bodyPr>
          <a:lstStyle/>
          <a:p>
            <a:r>
              <a:rPr lang="en-US" sz="2000" dirty="0">
                <a:latin typeface="Segoe UI" panose="020B0502040204020203" pitchFamily="34" charset="0"/>
                <a:cs typeface="Segoe UI" panose="020B0502040204020203" pitchFamily="34" charset="0"/>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288"/>
    </mc:Choice>
    <mc:Fallback xmlns="">
      <p:transition spd="slow" advTm="2328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59179"/>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برنامج ماجستير القيادة التربوية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091"/>
    </mc:Choice>
    <mc:Fallback xmlns="">
      <p:transition spd="slow" advTm="490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D3EEC4-AE38-943D-F134-0984003F750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E4EDCD17-4E08-C29B-EB47-3E41C47694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3EDFC9B3-B24A-FC17-3D9A-29F838155A06}"/>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3DC377D2-B83E-B41D-D691-B82FBEB48A45}"/>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خطوات تقييم الأداء الوظيفي</a:t>
            </a:r>
          </a:p>
        </p:txBody>
      </p:sp>
      <p:pic>
        <p:nvPicPr>
          <p:cNvPr id="6" name="Graphic 21">
            <a:extLst>
              <a:ext uri="{FF2B5EF4-FFF2-40B4-BE49-F238E27FC236}">
                <a16:creationId xmlns:a16="http://schemas.microsoft.com/office/drawing/2014/main" xmlns="" id="{A49CC41C-0A80-7325-F4F5-CB89E3FF13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xmlns="" id="{F8050F01-81A3-B4B8-1E77-94F8F6D332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183" y="1021016"/>
            <a:ext cx="2876550" cy="4395882"/>
          </a:xfrm>
          <a:prstGeom prst="rect">
            <a:avLst/>
          </a:prstGeom>
        </p:spPr>
      </p:pic>
    </p:spTree>
    <p:extLst>
      <p:ext uri="{BB962C8B-B14F-4D97-AF65-F5344CB8AC3E}">
        <p14:creationId xmlns:p14="http://schemas.microsoft.com/office/powerpoint/2010/main" val="2955065650"/>
      </p:ext>
    </p:extLst>
  </p:cSld>
  <p:clrMapOvr>
    <a:masterClrMapping/>
  </p:clrMapOvr>
  <mc:AlternateContent xmlns:mc="http://schemas.openxmlformats.org/markup-compatibility/2006" xmlns:p14="http://schemas.microsoft.com/office/powerpoint/2010/main">
    <mc:Choice Requires="p14">
      <p:transition spd="slow" p14:dur="2000" advTm="59275"/>
    </mc:Choice>
    <mc:Fallback xmlns="">
      <p:transition spd="slow" advTm="592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Segoe UI" panose="020B0502040204020203" pitchFamily="34" charset="0"/>
                <a:cs typeface="Segoe UI" panose="020B0502040204020203" pitchFamily="34" charset="0"/>
              </a:rPr>
              <a:t>محتوى المادة الدراسية والجدول الزمني</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75041186"/>
              </p:ext>
            </p:extLst>
          </p:nvPr>
        </p:nvGraphicFramePr>
        <p:xfrm>
          <a:off x="2485572" y="1356534"/>
          <a:ext cx="7985783" cy="4859720"/>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المحاضرة</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SA"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الانتماء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79411"/>
    </mc:Choice>
    <mc:Fallback xmlns="">
      <p:transition spd="slow" advTm="794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6" y="2039531"/>
            <a:ext cx="10962968" cy="3518271"/>
          </a:xfrm>
          <a:prstGeom prst="rect">
            <a:avLst/>
          </a:prstGeom>
          <a:noFill/>
        </p:spPr>
        <p:txBody>
          <a:bodyPr wrap="square" rtlCol="0">
            <a:spAutoFit/>
          </a:bodyPr>
          <a:lstStyle/>
          <a:p>
            <a:pPr algn="just" rtl="1">
              <a:lnSpc>
                <a:spcPct val="150000"/>
              </a:lnSpc>
              <a:spcAft>
                <a:spcPts val="800"/>
              </a:spcAft>
            </a:pPr>
            <a:r>
              <a:rPr lang="ar-JO" sz="1600" dirty="0">
                <a:solidFill>
                  <a:srgbClr val="000000"/>
                </a:solidFill>
                <a:latin typeface="Segoe UI" panose="020B0502040204020203" pitchFamily="34" charset="0"/>
                <a:cs typeface="Segoe UI" panose="020B0502040204020203" pitchFamily="34" charset="0"/>
              </a:rPr>
              <a:t>       دفعت التغيرات التي شهدها عصرنا الحالي المنظمات  إلى </a:t>
            </a:r>
            <a:r>
              <a:rPr lang="ar-YE" sz="1600" dirty="0">
                <a:solidFill>
                  <a:srgbClr val="000000"/>
                </a:solidFill>
                <a:latin typeface="Segoe UI" panose="020B0502040204020203" pitchFamily="34" charset="0"/>
                <a:cs typeface="Segoe UI" panose="020B0502040204020203" pitchFamily="34" charset="0"/>
              </a:rPr>
              <a:t>بذل </a:t>
            </a:r>
            <a:r>
              <a:rPr lang="ar-JO" sz="1600" dirty="0">
                <a:solidFill>
                  <a:srgbClr val="000000"/>
                </a:solidFill>
                <a:latin typeface="Segoe UI" panose="020B0502040204020203" pitchFamily="34" charset="0"/>
                <a:cs typeface="Segoe UI" panose="020B0502040204020203" pitchFamily="34" charset="0"/>
              </a:rPr>
              <a:t>جهود عظيمة </a:t>
            </a:r>
            <a:r>
              <a:rPr lang="ar-YE" sz="1600" dirty="0">
                <a:solidFill>
                  <a:srgbClr val="000000"/>
                </a:solidFill>
                <a:latin typeface="Segoe UI" panose="020B0502040204020203" pitchFamily="34" charset="0"/>
                <a:cs typeface="Segoe UI" panose="020B0502040204020203" pitchFamily="34" charset="0"/>
              </a:rPr>
              <a:t>في </a:t>
            </a:r>
            <a:r>
              <a:rPr lang="ar-JO" sz="1600" dirty="0">
                <a:solidFill>
                  <a:srgbClr val="000000"/>
                </a:solidFill>
                <a:latin typeface="Segoe UI" panose="020B0502040204020203" pitchFamily="34" charset="0"/>
                <a:cs typeface="Segoe UI" panose="020B0502040204020203" pitchFamily="34" charset="0"/>
              </a:rPr>
              <a:t>الأداء للتكيف مع هذه التغيرات واستثمارها لصالحها</a:t>
            </a:r>
            <a:r>
              <a:rPr lang="ar-YE" sz="1600" dirty="0">
                <a:solidFill>
                  <a:srgbClr val="000000"/>
                </a:solidFill>
                <a:latin typeface="Segoe UI" panose="020B0502040204020203" pitchFamily="34" charset="0"/>
                <a:cs typeface="Segoe UI" panose="020B0502040204020203" pitchFamily="34" charset="0"/>
              </a:rPr>
              <a:t>،</a:t>
            </a:r>
            <a:r>
              <a:rPr lang="ar-JO" sz="1600" dirty="0">
                <a:solidFill>
                  <a:srgbClr val="000000"/>
                </a:solidFill>
                <a:latin typeface="Segoe UI" panose="020B0502040204020203" pitchFamily="34" charset="0"/>
                <a:cs typeface="Segoe UI" panose="020B0502040204020203" pitchFamily="34" charset="0"/>
              </a:rPr>
              <a:t> </a:t>
            </a:r>
            <a:r>
              <a:rPr lang="ar-YE" sz="1600" dirty="0">
                <a:solidFill>
                  <a:srgbClr val="000000"/>
                </a:solidFill>
                <a:latin typeface="Segoe UI" panose="020B0502040204020203" pitchFamily="34" charset="0"/>
                <a:cs typeface="Segoe UI" panose="020B0502040204020203" pitchFamily="34" charset="0"/>
              </a:rPr>
              <a:t>ولعل التفاعل الإيجابي مع هذه المتغيرات خاصة في مجال تقنية المعلومات الإدارية سوف يؤدي إلى الابتكار والإبداع في الأعمال، ومنه تحسن في الأداء الإداري والقدرة على سرعة الإنجاز. وتشير تجارب الدول </a:t>
            </a:r>
            <a:r>
              <a:rPr lang="ar-JO" sz="1600" dirty="0">
                <a:solidFill>
                  <a:srgbClr val="000000"/>
                </a:solidFill>
                <a:latin typeface="Segoe UI" panose="020B0502040204020203" pitchFamily="34" charset="0"/>
                <a:cs typeface="Segoe UI" panose="020B0502040204020203" pitchFamily="34" charset="0"/>
              </a:rPr>
              <a:t>الرائدة إلى أهمية  </a:t>
            </a:r>
            <a:r>
              <a:rPr lang="ar-YE" sz="1600" dirty="0">
                <a:solidFill>
                  <a:srgbClr val="000000"/>
                </a:solidFill>
                <a:latin typeface="Segoe UI" panose="020B0502040204020203" pitchFamily="34" charset="0"/>
                <a:cs typeface="Segoe UI" panose="020B0502040204020203" pitchFamily="34" charset="0"/>
              </a:rPr>
              <a:t>الاستفادة من تقنية المعلومات الإدارية وتطبيقاتها</a:t>
            </a:r>
            <a:r>
              <a:rPr lang="ar-JO" sz="1600" dirty="0">
                <a:solidFill>
                  <a:srgbClr val="000000"/>
                </a:solidFill>
                <a:latin typeface="Segoe UI" panose="020B0502040204020203" pitchFamily="34" charset="0"/>
                <a:cs typeface="Segoe UI" panose="020B0502040204020203" pitchFamily="34" charset="0"/>
              </a:rPr>
              <a:t> في الأداء الوظيفي لتحقيق أهداف المنظمات التعليمية وغيرها </a:t>
            </a:r>
            <a:r>
              <a:rPr lang="ar-YE"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مما </a:t>
            </a:r>
            <a:r>
              <a:rPr lang="ar-YE" sz="1600" dirty="0">
                <a:solidFill>
                  <a:srgbClr val="000000"/>
                </a:solidFill>
                <a:latin typeface="Segoe UI" panose="020B0502040204020203" pitchFamily="34" charset="0"/>
                <a:cs typeface="Segoe UI" panose="020B0502040204020203" pitchFamily="34" charset="0"/>
              </a:rPr>
              <a:t>أد</a:t>
            </a:r>
            <a:r>
              <a:rPr lang="ar-JO" sz="1600" dirty="0">
                <a:solidFill>
                  <a:srgbClr val="000000"/>
                </a:solidFill>
                <a:latin typeface="Segoe UI" panose="020B0502040204020203" pitchFamily="34" charset="0"/>
                <a:cs typeface="Segoe UI" panose="020B0502040204020203" pitchFamily="34" charset="0"/>
              </a:rPr>
              <a:t>ى</a:t>
            </a:r>
            <a:r>
              <a:rPr lang="ar-YE" sz="1600" dirty="0">
                <a:solidFill>
                  <a:srgbClr val="000000"/>
                </a:solidFill>
                <a:latin typeface="Segoe UI" panose="020B0502040204020203" pitchFamily="34" charset="0"/>
                <a:cs typeface="Segoe UI" panose="020B0502040204020203" pitchFamily="34" charset="0"/>
              </a:rPr>
              <a:t> إلى ظهور أساليب حديثة ومعايير متطورة للإدارة تختلف </a:t>
            </a:r>
            <a:r>
              <a:rPr lang="ar-JO" sz="1600" dirty="0">
                <a:solidFill>
                  <a:srgbClr val="000000"/>
                </a:solidFill>
                <a:latin typeface="Segoe UI" panose="020B0502040204020203" pitchFamily="34" charset="0"/>
                <a:cs typeface="Segoe UI" panose="020B0502040204020203" pitchFamily="34" charset="0"/>
              </a:rPr>
              <a:t>عن </a:t>
            </a:r>
            <a:r>
              <a:rPr lang="ar-YE" sz="1600" dirty="0">
                <a:solidFill>
                  <a:srgbClr val="000000"/>
                </a:solidFill>
                <a:latin typeface="Segoe UI" panose="020B0502040204020203" pitchFamily="34" charset="0"/>
                <a:cs typeface="Segoe UI" panose="020B0502040204020203" pitchFamily="34" charset="0"/>
              </a:rPr>
              <a:t>الطرق التقليدية المتبعة، </a:t>
            </a:r>
            <a:r>
              <a:rPr lang="ar-JO" sz="1600" dirty="0">
                <a:solidFill>
                  <a:srgbClr val="000000"/>
                </a:solidFill>
                <a:latin typeface="Segoe UI" panose="020B0502040204020203" pitchFamily="34" charset="0"/>
                <a:cs typeface="Segoe UI" panose="020B0502040204020203" pitchFamily="34" charset="0"/>
              </a:rPr>
              <a:t>مما دفعها إلى </a:t>
            </a:r>
            <a:r>
              <a:rPr lang="ar-YE" sz="1600" dirty="0">
                <a:solidFill>
                  <a:srgbClr val="000000"/>
                </a:solidFill>
                <a:latin typeface="Segoe UI" panose="020B0502040204020203" pitchFamily="34" charset="0"/>
                <a:cs typeface="Segoe UI" panose="020B0502040204020203" pitchFamily="34" charset="0"/>
              </a:rPr>
              <a:t>إنشاء البنى التحتية لتسهيل استخدام تقنية المعلومات الإدارية، والتحول نحو الإدارة الإلكترونية، </a:t>
            </a:r>
            <a:r>
              <a:rPr lang="ar-JO" sz="1600" dirty="0">
                <a:solidFill>
                  <a:srgbClr val="000000"/>
                </a:solidFill>
                <a:latin typeface="Segoe UI" panose="020B0502040204020203" pitchFamily="34" charset="0"/>
                <a:cs typeface="Segoe UI" panose="020B0502040204020203" pitchFamily="34" charset="0"/>
              </a:rPr>
              <a:t>والتي أصبحت </a:t>
            </a:r>
            <a:r>
              <a:rPr lang="ar-YE" sz="1600" dirty="0">
                <a:solidFill>
                  <a:srgbClr val="000000"/>
                </a:solidFill>
                <a:latin typeface="Segoe UI" panose="020B0502040204020203" pitchFamily="34" charset="0"/>
                <a:cs typeface="Segoe UI" panose="020B0502040204020203" pitchFamily="34" charset="0"/>
              </a:rPr>
              <a:t>عنصراً أساسياً ومهماً في كافة المؤسسات بمختلف أنواعها واختصاصاتها لكونها أداة مهمة في إنجاز الأعمال بشكل كفء ودقيق وسريع، وكذلك لقدرتها على مواجهة التحديات الجديدة التي تفرضها الثورة المعلوماتية، مما يؤدي إلى زيادة حقيقية في كفاءة وفاعلية مؤسسات المجتمع.</a:t>
            </a:r>
            <a:r>
              <a:rPr lang="ar-JO" sz="1600" dirty="0">
                <a:solidFill>
                  <a:srgbClr val="000000"/>
                </a:solidFill>
                <a:latin typeface="Segoe UI" panose="020B0502040204020203" pitchFamily="34" charset="0"/>
                <a:cs typeface="Segoe UI" panose="020B0502040204020203" pitchFamily="34" charset="0"/>
              </a:rPr>
              <a:t> </a:t>
            </a:r>
          </a:p>
          <a:p>
            <a:pPr algn="just" rtl="1">
              <a:lnSpc>
                <a:spcPct val="150000"/>
              </a:lnSpc>
              <a:spcAft>
                <a:spcPts val="800"/>
              </a:spcAft>
            </a:pPr>
            <a:r>
              <a:rPr lang="ar-JO" b="1" dirty="0">
                <a:solidFill>
                  <a:srgbClr val="00B0F0"/>
                </a:solidFill>
                <a:latin typeface="Segoe UI" panose="020B0502040204020203" pitchFamily="34" charset="0"/>
                <a:cs typeface="Segoe UI" panose="020B0502040204020203" pitchFamily="34" charset="0"/>
              </a:rPr>
              <a:t> فما المقصود بالإدارة الإلكترونية ؟</a:t>
            </a:r>
            <a:endParaRPr lang="en-US" b="1" dirty="0">
              <a:solidFill>
                <a:srgbClr val="00B0F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xmlns="" id="{DF05238C-3939-4C15-B1AB-3665772D52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90" y="357010"/>
            <a:ext cx="2616200" cy="1281677"/>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86482"/>
    </mc:Choice>
    <mc:Fallback xmlns="">
      <p:transition advTm="8648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CB73E5-E0FD-6EB0-6420-E669BCFC84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A58245B-31A8-9D6D-6868-B0AC0F6DBC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7E613793-C2CE-27E1-D1CC-57337FA5A60C}"/>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26CAADA4-D2B3-AD08-7E1E-2FA98626AF74}"/>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السادسة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أسس وخصائص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دواعي وأسباب التحول نحو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فوائد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متطلبات ومعوقات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أنماط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وظائف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55E28293-A681-05E3-CA81-6FF5A201E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C99E76D4-3905-8BE1-A9CE-C68C7C465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2140929550"/>
      </p:ext>
    </p:extLst>
  </p:cSld>
  <p:clrMapOvr>
    <a:masterClrMapping/>
  </p:clrMapOvr>
  <mc:AlternateContent xmlns:mc="http://schemas.openxmlformats.org/markup-compatibility/2006" xmlns:p14="http://schemas.microsoft.com/office/powerpoint/2010/main">
    <mc:Choice Requires="p14">
      <p:transition spd="slow" p14:dur="2000" advTm="51475"/>
    </mc:Choice>
    <mc:Fallback xmlns="">
      <p:transition spd="slow" advTm="514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40979" y="9208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6810" y="749443"/>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الإدارة الإلكترونية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71AFC805-1B9D-BFE7-0243-317274C5587C}"/>
              </a:ext>
            </a:extLst>
          </p:cNvPr>
          <p:cNvSpPr/>
          <p:nvPr/>
        </p:nvSpPr>
        <p:spPr>
          <a:xfrm>
            <a:off x="362537" y="1475085"/>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11125" lvl="1" indent="282575" algn="r" rtl="1">
              <a:lnSpc>
                <a:spcPct val="150000"/>
              </a:lnSpc>
            </a:pPr>
            <a:r>
              <a:rPr lang="ar-JO" sz="1600" b="0" i="0" dirty="0">
                <a:solidFill>
                  <a:schemeClr val="tx1"/>
                </a:solidFill>
                <a:effectLst/>
                <a:latin typeface="Segoe UI" panose="020B0502040204020203" pitchFamily="34" charset="0"/>
                <a:cs typeface="Segoe UI" panose="020B0502040204020203" pitchFamily="34" charset="0"/>
              </a:rPr>
              <a:t>      يُلاحظ أنه </a:t>
            </a:r>
            <a:r>
              <a:rPr lang="ar-YE" sz="1600" b="0" i="0" dirty="0">
                <a:solidFill>
                  <a:schemeClr val="tx1"/>
                </a:solidFill>
                <a:effectLst/>
                <a:latin typeface="Segoe UI" panose="020B0502040204020203" pitchFamily="34" charset="0"/>
                <a:cs typeface="Segoe UI" panose="020B0502040204020203" pitchFamily="34" charset="0"/>
              </a:rPr>
              <a:t>منذ أواخر القرن العشرين ومع بدايات القرن الحادي والعشرين، حدثت طفرة هائلة في المجال التكنولوجي على المستوى العالمي، </a:t>
            </a:r>
            <a:r>
              <a:rPr lang="ar-JO" sz="1600" b="0" i="0" dirty="0">
                <a:solidFill>
                  <a:schemeClr val="tx1"/>
                </a:solidFill>
                <a:effectLst/>
                <a:latin typeface="Segoe UI" panose="020B0502040204020203" pitchFamily="34" charset="0"/>
                <a:cs typeface="Segoe UI" panose="020B0502040204020203" pitchFamily="34" charset="0"/>
              </a:rPr>
              <a:t>مما حتم على المنظمات كافة </a:t>
            </a:r>
            <a:r>
              <a:rPr lang="ar-YE" sz="1600" b="0" i="0" dirty="0">
                <a:solidFill>
                  <a:schemeClr val="tx1"/>
                </a:solidFill>
                <a:effectLst/>
                <a:latin typeface="Segoe UI" panose="020B0502040204020203" pitchFamily="34" charset="0"/>
                <a:cs typeface="Segoe UI" panose="020B0502040204020203" pitchFamily="34" charset="0"/>
              </a:rPr>
              <a:t> </a:t>
            </a:r>
            <a:r>
              <a:rPr lang="ar-JO" sz="1600" b="0" i="0" dirty="0">
                <a:solidFill>
                  <a:schemeClr val="tx1"/>
                </a:solidFill>
                <a:effectLst/>
                <a:latin typeface="Segoe UI" panose="020B0502040204020203" pitchFamily="34" charset="0"/>
                <a:cs typeface="Segoe UI" panose="020B0502040204020203" pitchFamily="34" charset="0"/>
              </a:rPr>
              <a:t>استخدام ا</a:t>
            </a:r>
            <a:r>
              <a:rPr lang="ar-YE" sz="1600" b="0" i="0" dirty="0">
                <a:solidFill>
                  <a:schemeClr val="tx1"/>
                </a:solidFill>
                <a:effectLst/>
                <a:latin typeface="Segoe UI" panose="020B0502040204020203" pitchFamily="34" charset="0"/>
                <a:cs typeface="Segoe UI" panose="020B0502040204020203" pitchFamily="34" charset="0"/>
              </a:rPr>
              <a:t>لأنماط إ</a:t>
            </a:r>
            <a:r>
              <a:rPr lang="ar-JO" sz="1600" b="0" i="0" dirty="0">
                <a:solidFill>
                  <a:schemeClr val="tx1"/>
                </a:solidFill>
                <a:effectLst/>
                <a:latin typeface="Segoe UI" panose="020B0502040204020203" pitchFamily="34" charset="0"/>
                <a:cs typeface="Segoe UI" panose="020B0502040204020203" pitchFamily="34" charset="0"/>
              </a:rPr>
              <a:t>ال</a:t>
            </a:r>
            <a:r>
              <a:rPr lang="ar-YE" sz="1600" b="0" i="0" dirty="0">
                <a:solidFill>
                  <a:schemeClr val="tx1"/>
                </a:solidFill>
                <a:effectLst/>
                <a:latin typeface="Segoe UI" panose="020B0502040204020203" pitchFamily="34" charset="0"/>
                <a:cs typeface="Segoe UI" panose="020B0502040204020203" pitchFamily="34" charset="0"/>
              </a:rPr>
              <a:t>دارية </a:t>
            </a:r>
            <a:r>
              <a:rPr lang="ar-JO" sz="1600" b="0" i="0" dirty="0">
                <a:solidFill>
                  <a:schemeClr val="tx1"/>
                </a:solidFill>
                <a:effectLst/>
                <a:latin typeface="Segoe UI" panose="020B0502040204020203" pitchFamily="34" charset="0"/>
                <a:cs typeface="Segoe UI" panose="020B0502040204020203" pitchFamily="34" charset="0"/>
              </a:rPr>
              <a:t>ال</a:t>
            </a:r>
            <a:r>
              <a:rPr lang="ar-YE" sz="1600" b="0" i="0" dirty="0">
                <a:solidFill>
                  <a:schemeClr val="tx1"/>
                </a:solidFill>
                <a:effectLst/>
                <a:latin typeface="Segoe UI" panose="020B0502040204020203" pitchFamily="34" charset="0"/>
                <a:cs typeface="Segoe UI" panose="020B0502040204020203" pitchFamily="34" charset="0"/>
              </a:rPr>
              <a:t>حديثة </a:t>
            </a:r>
            <a:r>
              <a:rPr lang="ar-JO" sz="1600" b="0" i="0" dirty="0">
                <a:solidFill>
                  <a:schemeClr val="tx1"/>
                </a:solidFill>
                <a:effectLst/>
                <a:latin typeface="Segoe UI" panose="020B0502040204020203" pitchFamily="34" charset="0"/>
                <a:cs typeface="Segoe UI" panose="020B0502040204020203" pitchFamily="34" charset="0"/>
              </a:rPr>
              <a:t>لمواكبة هذه التطورات </a:t>
            </a:r>
            <a:r>
              <a:rPr lang="ar-YE" sz="1600" b="0" i="0" dirty="0">
                <a:solidFill>
                  <a:schemeClr val="tx1"/>
                </a:solidFill>
                <a:effectLst/>
                <a:latin typeface="Segoe UI" panose="020B0502040204020203" pitchFamily="34" charset="0"/>
                <a:cs typeface="Segoe UI" panose="020B0502040204020203" pitchFamily="34" charset="0"/>
              </a:rPr>
              <a:t>، وبرز من بين هذه الأنماط ما أصبح يعرف بالإدارة الإلكترونية التي مكنت الكثير من المؤسسات </a:t>
            </a:r>
            <a:r>
              <a:rPr lang="ar-JO" sz="1600" b="0" i="0" dirty="0">
                <a:solidFill>
                  <a:schemeClr val="tx1"/>
                </a:solidFill>
                <a:effectLst/>
                <a:latin typeface="Segoe UI" panose="020B0502040204020203" pitchFamily="34" charset="0"/>
                <a:cs typeface="Segoe UI" panose="020B0502040204020203" pitchFamily="34" charset="0"/>
              </a:rPr>
              <a:t>من تنفيذ </a:t>
            </a:r>
            <a:r>
              <a:rPr lang="ar-YE" sz="1600" b="0" i="0" dirty="0">
                <a:solidFill>
                  <a:schemeClr val="tx1"/>
                </a:solidFill>
                <a:effectLst/>
                <a:latin typeface="Segoe UI" panose="020B0502040204020203" pitchFamily="34" charset="0"/>
                <a:cs typeface="Segoe UI" panose="020B0502040204020203" pitchFamily="34" charset="0"/>
              </a:rPr>
              <a:t>عملياتها الإدارية بطريقة إلكترونية، </a:t>
            </a:r>
            <a:r>
              <a:rPr lang="ar-JO" sz="1600" b="0" i="0" dirty="0">
                <a:solidFill>
                  <a:schemeClr val="tx1"/>
                </a:solidFill>
                <a:effectLst/>
                <a:latin typeface="Segoe UI" panose="020B0502040204020203" pitchFamily="34" charset="0"/>
                <a:cs typeface="Segoe UI" panose="020B0502040204020203" pitchFamily="34" charset="0"/>
              </a:rPr>
              <a:t>وقللت </a:t>
            </a:r>
            <a:r>
              <a:rPr lang="ar-YE" sz="1600" b="0" i="0" dirty="0">
                <a:solidFill>
                  <a:schemeClr val="tx1"/>
                </a:solidFill>
                <a:effectLst/>
                <a:latin typeface="Segoe UI" panose="020B0502040204020203" pitchFamily="34" charset="0"/>
                <a:cs typeface="Segoe UI" panose="020B0502040204020203" pitchFamily="34" charset="0"/>
              </a:rPr>
              <a:t>المعاملات الورقية، و</a:t>
            </a:r>
            <a:r>
              <a:rPr lang="ar-JO" sz="1600" b="0" i="0" dirty="0">
                <a:solidFill>
                  <a:schemeClr val="tx1"/>
                </a:solidFill>
                <a:effectLst/>
                <a:latin typeface="Segoe UI" panose="020B0502040204020203" pitchFamily="34" charset="0"/>
                <a:cs typeface="Segoe UI" panose="020B0502040204020203" pitchFamily="34" charset="0"/>
              </a:rPr>
              <a:t>تخلت بشكل تدريجي </a:t>
            </a:r>
            <a:r>
              <a:rPr lang="ar-YE" sz="1600" b="0" i="0" dirty="0">
                <a:solidFill>
                  <a:schemeClr val="tx1"/>
                </a:solidFill>
                <a:effectLst/>
                <a:latin typeface="Segoe UI" panose="020B0502040204020203" pitchFamily="34" charset="0"/>
                <a:cs typeface="Segoe UI" panose="020B0502040204020203" pitchFamily="34" charset="0"/>
              </a:rPr>
              <a:t> عن أساليب الإدارة التقليدية</a:t>
            </a:r>
            <a:r>
              <a:rPr lang="ar-YE" sz="1600" dirty="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مما دفعها </a:t>
            </a:r>
            <a:r>
              <a:rPr lang="ar-YE" sz="1600" dirty="0">
                <a:solidFill>
                  <a:schemeClr val="tx1"/>
                </a:solidFill>
                <a:latin typeface="Segoe UI" panose="020B0502040204020203" pitchFamily="34" charset="0"/>
                <a:cs typeface="Segoe UI" panose="020B0502040204020203" pitchFamily="34" charset="0"/>
              </a:rPr>
              <a:t>لإجراء </a:t>
            </a:r>
            <a:r>
              <a:rPr lang="ar-JO" sz="1600" dirty="0">
                <a:solidFill>
                  <a:schemeClr val="tx1"/>
                </a:solidFill>
                <a:latin typeface="Segoe UI" panose="020B0502040204020203" pitchFamily="34" charset="0"/>
                <a:cs typeface="Segoe UI" panose="020B0502040204020203" pitchFamily="34" charset="0"/>
              </a:rPr>
              <a:t>تغييرات </a:t>
            </a:r>
            <a:r>
              <a:rPr lang="ar-YE" sz="1600" dirty="0">
                <a:solidFill>
                  <a:schemeClr val="tx1"/>
                </a:solidFill>
                <a:latin typeface="Segoe UI" panose="020B0502040204020203" pitchFamily="34" charset="0"/>
                <a:cs typeface="Segoe UI" panose="020B0502040204020203" pitchFamily="34" charset="0"/>
              </a:rPr>
              <a:t>في الأساليب والهياكل والتشريعات التي تقوم عليها الإدارة التقليدية، لإتاحة الفرص لتطبيق الإدارة الإلكترونية. وأصبح جهاز الحاسب الآلي، وشبكات الاتصالات لا غنى عنهما في أعمال الإدارة في مؤسسات المجتمع التعليمية وغير التعليمية، رغبة في تحقيق جودة المخرجات، وتوفير النفقات وسرعة الإنجاز، وشفافية التعاملات.</a:t>
            </a:r>
          </a:p>
          <a:p>
            <a:pPr marL="111125" lvl="1" indent="282575" algn="r" rtl="1">
              <a:lnSpc>
                <a:spcPct val="150000"/>
              </a:lnSpc>
            </a:pPr>
            <a:r>
              <a:rPr lang="ar-JO" sz="1600" dirty="0">
                <a:solidFill>
                  <a:schemeClr val="tx1"/>
                </a:solidFill>
                <a:latin typeface="Segoe UI" panose="020B0502040204020203" pitchFamily="34" charset="0"/>
                <a:cs typeface="Segoe UI" panose="020B0502040204020203" pitchFamily="34" charset="0"/>
              </a:rPr>
              <a:t>      وللتكيف مع هذه التطورات التكنولوجية </a:t>
            </a:r>
            <a:r>
              <a:rPr lang="ar-YE" sz="1600" dirty="0">
                <a:solidFill>
                  <a:schemeClr val="tx1"/>
                </a:solidFill>
                <a:latin typeface="Segoe UI" panose="020B0502040204020203" pitchFamily="34" charset="0"/>
                <a:cs typeface="Segoe UI" panose="020B0502040204020203" pitchFamily="34" charset="0"/>
              </a:rPr>
              <a:t>فإنه لابد من عصرنة </a:t>
            </a:r>
            <a:r>
              <a:rPr lang="ar-JO" sz="1600" dirty="0">
                <a:solidFill>
                  <a:schemeClr val="tx1"/>
                </a:solidFill>
                <a:latin typeface="Segoe UI" panose="020B0502040204020203" pitchFamily="34" charset="0"/>
                <a:cs typeface="Segoe UI" panose="020B0502040204020203" pitchFamily="34" charset="0"/>
              </a:rPr>
              <a:t>القيادة أو الإدارة </a:t>
            </a:r>
            <a:r>
              <a:rPr lang="ar-YE" sz="1600" dirty="0">
                <a:solidFill>
                  <a:schemeClr val="tx1"/>
                </a:solidFill>
                <a:latin typeface="Segoe UI" panose="020B0502040204020203" pitchFamily="34" charset="0"/>
                <a:cs typeface="Segoe UI" panose="020B0502040204020203" pitchFamily="34" charset="0"/>
              </a:rPr>
              <a:t>لتستفيد من تكنولوجيا المعلومات واعتماد أساليب إدارية حديثة تتسم بالدقة والمرونة على كافة المستويات الإدارية وربط المهام الإدارية بشبكات الحاسب الآلي المحلية والعالمية، سعيًا لتحقيق </a:t>
            </a:r>
            <a:r>
              <a:rPr lang="ar-JO" sz="1600" dirty="0">
                <a:solidFill>
                  <a:schemeClr val="tx1"/>
                </a:solidFill>
                <a:latin typeface="Segoe UI" panose="020B0502040204020203" pitchFamily="34" charset="0"/>
                <a:cs typeface="Segoe UI" panose="020B0502040204020203" pitchFamily="34" charset="0"/>
              </a:rPr>
              <a:t>أفضل سبل الاتصال الفعال مع عناصر المنظمة  وبالتالي تحقيق أهدافها المنشودة.</a:t>
            </a:r>
            <a:endParaRPr lang="ar-JO" dirty="0">
              <a:solidFill>
                <a:schemeClr val="tx1"/>
              </a:solidFill>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9666"/>
    </mc:Choice>
    <mc:Fallback xmlns="">
      <p:transition spd="slow" advTm="1896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الإدارةُ الإلكترونيّة (</a:t>
            </a:r>
            <a:r>
              <a:rPr lang="en-US"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Electronic Management)</a:t>
            </a: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 :   </a:t>
            </a:r>
          </a:p>
          <a:p>
            <a:pPr algn="r" rtl="1">
              <a:lnSpc>
                <a:spcPct val="200000"/>
              </a:lnSpc>
            </a:pPr>
            <a:r>
              <a:rPr lang="ar-YE" sz="1600" dirty="0">
                <a:solidFill>
                  <a:schemeClr val="tx1"/>
                </a:solidFill>
                <a:latin typeface="Segoe UI" panose="020B0502040204020203" pitchFamily="34" charset="0"/>
                <a:cs typeface="Segoe UI" panose="020B0502040204020203" pitchFamily="34" charset="0"/>
              </a:rPr>
              <a:t>يعتبر مفهوم الإدارة الإلكترونية من المفاهيم الحديثة في الفكر الإداري المعاصر، </a:t>
            </a:r>
            <a:r>
              <a:rPr lang="ar-JO" sz="1600" dirty="0">
                <a:solidFill>
                  <a:schemeClr val="tx1"/>
                </a:solidFill>
                <a:latin typeface="Segoe UI" panose="020B0502040204020203" pitchFamily="34" charset="0"/>
                <a:cs typeface="Segoe UI" panose="020B0502040204020203" pitchFamily="34" charset="0"/>
              </a:rPr>
              <a:t>والتي أثرت </a:t>
            </a:r>
            <a:r>
              <a:rPr lang="ar-YE" sz="1600" dirty="0">
                <a:solidFill>
                  <a:schemeClr val="tx1"/>
                </a:solidFill>
                <a:latin typeface="Segoe UI" panose="020B0502040204020203" pitchFamily="34" charset="0"/>
                <a:cs typeface="Segoe UI" panose="020B0502040204020203" pitchFamily="34" charset="0"/>
              </a:rPr>
              <a:t>على إدارة </a:t>
            </a:r>
            <a:r>
              <a:rPr lang="ar-JO" sz="1600" dirty="0">
                <a:solidFill>
                  <a:schemeClr val="tx1"/>
                </a:solidFill>
                <a:latin typeface="Segoe UI" panose="020B0502040204020203" pitchFamily="34" charset="0"/>
                <a:cs typeface="Segoe UI" panose="020B0502040204020203" pitchFamily="34" charset="0"/>
              </a:rPr>
              <a:t>المنظمات </a:t>
            </a:r>
            <a:r>
              <a:rPr lang="ar-YE" sz="1600" dirty="0">
                <a:solidFill>
                  <a:schemeClr val="tx1"/>
                </a:solidFill>
                <a:latin typeface="Segoe UI" panose="020B0502040204020203" pitchFamily="34" charset="0"/>
                <a:cs typeface="Segoe UI" panose="020B0502040204020203" pitchFamily="34" charset="0"/>
              </a:rPr>
              <a:t> وعلى استراتيجياتها ووظائفها</a:t>
            </a:r>
            <a:r>
              <a:rPr lang="ar-JO" sz="1600" dirty="0">
                <a:solidFill>
                  <a:schemeClr val="tx1"/>
                </a:solidFill>
                <a:latin typeface="Segoe UI" panose="020B0502040204020203" pitchFamily="34" charset="0"/>
                <a:cs typeface="Segoe UI" panose="020B0502040204020203" pitchFamily="34" charset="0"/>
              </a:rPr>
              <a:t> ومن أهم تعريفات الإدارة الإلكترونية ما يأتي:</a:t>
            </a:r>
            <a:r>
              <a:rPr lang="ar-YE" sz="1600" dirty="0">
                <a:solidFill>
                  <a:schemeClr val="tx1"/>
                </a:solidFill>
                <a:latin typeface="Segoe UI" panose="020B0502040204020203" pitchFamily="34" charset="0"/>
                <a:cs typeface="Segoe UI" panose="020B0502040204020203" pitchFamily="34" charset="0"/>
              </a:rPr>
              <a:t>، </a:t>
            </a:r>
            <a:endParaRPr lang="ar-JO" sz="1600" dirty="0">
              <a:solidFill>
                <a:schemeClr val="tx1"/>
              </a:solidFill>
              <a:latin typeface="Segoe UI" panose="020B0502040204020203" pitchFamily="34" charset="0"/>
              <a:cs typeface="Segoe UI" panose="020B0502040204020203" pitchFamily="34" charset="0"/>
            </a:endParaRPr>
          </a:p>
          <a:p>
            <a:pPr marL="285750" indent="-285750" algn="r"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 هي منظومةٌ حديثةٌ تعتمدُ على التكنولوجيا الإلكترونيّة، وتهدفُ إلى تحويل الإدارة التقليديّة إلى إدارةٍ إلكترونيّة تعتمدُ على استخدام الحاسوب وتطبيقاته،</a:t>
            </a:r>
          </a:p>
          <a:p>
            <a:pPr marL="285750" indent="-285750" algn="r"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 وأيضاً تُعرفُ الإدارةُ الإلكترونيّة بأنّها كافّة الوظائف والمهام التي تحدّدها الإدارةُ </a:t>
            </a: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للموظفيّن من خلال الاعتمادِ على وسائل اتصالٍ حاسوبيّة، وتشملُ رسائل البريد الإلكترونيّ، وقنوات الاتصال الرقميّ، ويؤدّي هذا النوعُ الحديثُ من الإدارة إلى سهولةِ الربط بين المدراء، والموظفيّن، والعملاء.</a:t>
            </a:r>
          </a:p>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الإدارة الإلكترونية</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DE1A810F-EFDA-E12D-EAB6-4F6AB47231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78315"/>
            <a:ext cx="2809875" cy="814388"/>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06193"/>
    </mc:Choice>
    <mc:Fallback xmlns="">
      <p:transition spd="slow" advTm="1061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وكذلك عُرفت الإدارة الإلكترونية بأنها قدرة القطاعات المختلفة على توفير الخدمات للمواطنين وإنجاز المعاملات عبر شبكة الإنترنت بسرعة ودقة متناهيتين وبتكاليف ومجهود أقل</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وأيضًا هي </a:t>
            </a:r>
            <a:r>
              <a:rPr lang="ar-YE" sz="1600" dirty="0">
                <a:solidFill>
                  <a:schemeClr val="tx1"/>
                </a:solidFill>
                <a:latin typeface="Segoe UI" panose="020B0502040204020203" pitchFamily="34" charset="0"/>
                <a:cs typeface="Segoe UI" panose="020B0502040204020203" pitchFamily="34" charset="0"/>
              </a:rPr>
              <a:t>منظومة الأعمال والأنشطة التي يتم تنفيذها إلكترونيا لإنجاز الأعمال باستخدام النظم والوسائل الإلكترونية عبر الشبكات</a:t>
            </a:r>
            <a:endParaRPr lang="ar-JO" sz="1600" dirty="0">
              <a:solidFill>
                <a:schemeClr val="tx1"/>
              </a:solidFill>
              <a:latin typeface="Segoe UI" panose="020B0502040204020203" pitchFamily="34" charset="0"/>
              <a:cs typeface="Segoe UI" panose="020B0502040204020203" pitchFamily="34" charset="0"/>
            </a:endParaRP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وتعرف </a:t>
            </a:r>
            <a:r>
              <a:rPr lang="ar-YE" sz="1600" dirty="0">
                <a:solidFill>
                  <a:schemeClr val="tx1"/>
                </a:solidFill>
                <a:latin typeface="Segoe UI" panose="020B0502040204020203" pitchFamily="34" charset="0"/>
                <a:cs typeface="Segoe UI" panose="020B0502040204020203" pitchFamily="34" charset="0"/>
              </a:rPr>
              <a:t>الإدارة الإلكترونية </a:t>
            </a:r>
            <a:r>
              <a:rPr lang="ar-JO" sz="1600" dirty="0">
                <a:solidFill>
                  <a:schemeClr val="tx1"/>
                </a:solidFill>
                <a:latin typeface="Segoe UI" panose="020B0502040204020203" pitchFamily="34" charset="0"/>
                <a:cs typeface="Segoe UI" panose="020B0502040204020203" pitchFamily="34" charset="0"/>
              </a:rPr>
              <a:t>بأنها</a:t>
            </a:r>
            <a:r>
              <a:rPr lang="ar-YE" sz="1600" dirty="0">
                <a:solidFill>
                  <a:schemeClr val="tx1"/>
                </a:solidFill>
                <a:latin typeface="Segoe UI" panose="020B0502040204020203" pitchFamily="34" charset="0"/>
                <a:cs typeface="Segoe UI" panose="020B0502040204020203" pitchFamily="34" charset="0"/>
              </a:rPr>
              <a:t> “استراتيجية إدارية لعصر المعلومات، تعمل على تحقيق خدمات أفضل للمواطنين والمؤسسات، مع استغلال أمثل لمصادر المعلومات المتاحة من خلال توظيف الموارد المادية و البشرية المتاحة في إطار إلكتروني حديث من أجل استغلال أمثل للوقت والمال والجهد وتحقيقا للمطالب المستهدفة بالجودة المطلوبة.”</a:t>
            </a:r>
            <a:endParaRPr lang="ar-JO"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الإدارة الإلكترونية</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115199"/>
    </mc:Choice>
    <mc:Fallback xmlns="">
      <p:transition spd="slow" advTm="11519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B9C8B15-128F-9600-40A3-98F2064EF8B7}"/>
              </a:ext>
            </a:extLst>
          </p:cNvPr>
          <p:cNvSpPr/>
          <p:nvPr/>
        </p:nvSpPr>
        <p:spPr>
          <a:xfrm>
            <a:off x="714358" y="1366516"/>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00000"/>
              </a:lnSpc>
              <a:buFont typeface="Wingdings" panose="05000000000000000000" pitchFamily="2" charset="2"/>
              <a:buChar char="Ø"/>
            </a:pPr>
            <a:r>
              <a:rPr lang="ar-JO" sz="1600" i="0" dirty="0">
                <a:solidFill>
                  <a:srgbClr val="333333"/>
                </a:solidFill>
                <a:effectLst/>
                <a:latin typeface="Segoe UI" panose="020B0502040204020203" pitchFamily="34" charset="0"/>
                <a:cs typeface="Segoe UI" panose="020B0502040204020203" pitchFamily="34" charset="0"/>
              </a:rPr>
              <a:t>والإدارة الإلكترونية هي: </a:t>
            </a:r>
            <a:r>
              <a:rPr lang="ar-YE" sz="1600" i="0" dirty="0">
                <a:solidFill>
                  <a:srgbClr val="333333"/>
                </a:solidFill>
                <a:effectLst/>
                <a:latin typeface="Segoe UI" panose="020B0502040204020203" pitchFamily="34" charset="0"/>
                <a:cs typeface="Segoe UI" panose="020B0502040204020203" pitchFamily="34" charset="0"/>
              </a:rPr>
              <a:t>عملية ميكنة جميع مهام وأنشطة المؤسسة الإدارية، بالاعتماد على جميع تقنيات المعلومات الضرورية، للوصول إلى تحقيق أهداف الإدارة الجديدة في تقليل استخدام الورق وتبسيط الإجراءات والقضاء على الروتين والإنجاز السريع والدقيق للمهام والمعاملات لتكون كل إدارة جاهزة لربطها مع الحكومة الإلكترونية لاحقاً “.</a:t>
            </a:r>
            <a:endParaRPr lang="ar-JO" sz="1600" i="0" dirty="0">
              <a:solidFill>
                <a:srgbClr val="333333"/>
              </a:solidFill>
              <a:effectLst/>
              <a:latin typeface="Segoe UI" panose="020B0502040204020203" pitchFamily="34" charset="0"/>
              <a:cs typeface="Segoe UI" panose="020B0502040204020203" pitchFamily="34" charset="0"/>
            </a:endParaRPr>
          </a:p>
          <a:p>
            <a:pPr marL="285750" indent="-285750" algn="just" rtl="1">
              <a:lnSpc>
                <a:spcPct val="200000"/>
              </a:lnSpc>
              <a:buFont typeface="Wingdings" panose="05000000000000000000" pitchFamily="2" charset="2"/>
              <a:buChar char="Ø"/>
            </a:pPr>
            <a:r>
              <a:rPr lang="ar-JO" sz="1600" i="0" dirty="0">
                <a:solidFill>
                  <a:srgbClr val="333333"/>
                </a:solidFill>
                <a:effectLst/>
                <a:latin typeface="Segoe UI" panose="020B0502040204020203" pitchFamily="34" charset="0"/>
                <a:cs typeface="Segoe UI" panose="020B0502040204020203" pitchFamily="34" charset="0"/>
              </a:rPr>
              <a:t>و</a:t>
            </a:r>
            <a:r>
              <a:rPr lang="ar-YE" sz="1600" i="0" dirty="0">
                <a:solidFill>
                  <a:srgbClr val="333333"/>
                </a:solidFill>
                <a:effectLst/>
                <a:latin typeface="Segoe UI" panose="020B0502040204020203" pitchFamily="34" charset="0"/>
                <a:cs typeface="Segoe UI" panose="020B0502040204020203" pitchFamily="34" charset="0"/>
              </a:rPr>
              <a:t>هي مجموعة من الجهود التي تعتمد على تكنولوجيا المعلومات لتقديم المنتجات</a:t>
            </a:r>
            <a:r>
              <a:rPr lang="ar-JO" sz="1600" i="0" dirty="0">
                <a:solidFill>
                  <a:srgbClr val="333333"/>
                </a:solidFill>
                <a:effectLst/>
                <a:latin typeface="Segoe UI" panose="020B0502040204020203" pitchFamily="34" charset="0"/>
                <a:cs typeface="Segoe UI" panose="020B0502040204020203" pitchFamily="34" charset="0"/>
              </a:rPr>
              <a:t> والخدمات </a:t>
            </a:r>
            <a:r>
              <a:rPr lang="ar-YE" sz="1600" i="0" dirty="0">
                <a:solidFill>
                  <a:srgbClr val="333333"/>
                </a:solidFill>
                <a:effectLst/>
                <a:latin typeface="Segoe UI" panose="020B0502040204020203" pitchFamily="34" charset="0"/>
                <a:cs typeface="Segoe UI" panose="020B0502040204020203" pitchFamily="34" charset="0"/>
              </a:rPr>
              <a:t> </a:t>
            </a:r>
            <a:r>
              <a:rPr lang="ar-JO" sz="1600" i="0" dirty="0">
                <a:solidFill>
                  <a:srgbClr val="333333"/>
                </a:solidFill>
                <a:effectLst/>
                <a:latin typeface="Segoe UI" panose="020B0502040204020203" pitchFamily="34" charset="0"/>
                <a:cs typeface="Segoe UI" panose="020B0502040204020203" pitchFamily="34" charset="0"/>
              </a:rPr>
              <a:t>للمستفيدين منها </a:t>
            </a:r>
            <a:r>
              <a:rPr lang="ar-YE" sz="1600" i="0" dirty="0">
                <a:solidFill>
                  <a:srgbClr val="333333"/>
                </a:solidFill>
                <a:effectLst/>
                <a:latin typeface="Segoe UI" panose="020B0502040204020203" pitchFamily="34" charset="0"/>
                <a:cs typeface="Segoe UI" panose="020B0502040204020203" pitchFamily="34" charset="0"/>
              </a:rPr>
              <a:t> من خلال الحاسب الآلي والسعي لتخفيف حدة المشكلات الناجمة عن تعامل </a:t>
            </a:r>
            <a:r>
              <a:rPr lang="ar-JO" sz="1600" i="0" dirty="0">
                <a:solidFill>
                  <a:srgbClr val="333333"/>
                </a:solidFill>
                <a:effectLst/>
                <a:latin typeface="Segoe UI" panose="020B0502040204020203" pitchFamily="34" charset="0"/>
                <a:cs typeface="Segoe UI" panose="020B0502040204020203" pitchFamily="34" charset="0"/>
              </a:rPr>
              <a:t>المستفيد</a:t>
            </a:r>
            <a:r>
              <a:rPr lang="ar-YE" sz="1600" i="0" dirty="0">
                <a:solidFill>
                  <a:srgbClr val="333333"/>
                </a:solidFill>
                <a:effectLst/>
                <a:latin typeface="Segoe UI" panose="020B0502040204020203" pitchFamily="34" charset="0"/>
                <a:cs typeface="Segoe UI" panose="020B0502040204020203" pitchFamily="34" charset="0"/>
              </a:rPr>
              <a:t> </a:t>
            </a:r>
            <a:r>
              <a:rPr lang="ar-JO" sz="1600" i="0" dirty="0">
                <a:solidFill>
                  <a:srgbClr val="333333"/>
                </a:solidFill>
                <a:effectLst/>
                <a:latin typeface="Segoe UI" panose="020B0502040204020203" pitchFamily="34" charset="0"/>
                <a:cs typeface="Segoe UI" panose="020B0502040204020203" pitchFamily="34" charset="0"/>
              </a:rPr>
              <a:t>من  </a:t>
            </a:r>
            <a:r>
              <a:rPr lang="ar-YE" sz="1600" i="0" dirty="0">
                <a:solidFill>
                  <a:srgbClr val="333333"/>
                </a:solidFill>
                <a:effectLst/>
                <a:latin typeface="Segoe UI" panose="020B0502040204020203" pitchFamily="34" charset="0"/>
                <a:cs typeface="Segoe UI" panose="020B0502040204020203" pitchFamily="34" charset="0"/>
              </a:rPr>
              <a:t>المنتجات </a:t>
            </a:r>
            <a:r>
              <a:rPr lang="ar-JO" sz="1600" i="0" dirty="0">
                <a:solidFill>
                  <a:srgbClr val="333333"/>
                </a:solidFill>
                <a:effectLst/>
                <a:latin typeface="Segoe UI" panose="020B0502040204020203" pitchFamily="34" charset="0"/>
                <a:cs typeface="Segoe UI" panose="020B0502040204020203" pitchFamily="34" charset="0"/>
              </a:rPr>
              <a:t> والخدمات </a:t>
            </a:r>
            <a:r>
              <a:rPr lang="ar-YE" sz="1600" i="0" dirty="0">
                <a:solidFill>
                  <a:srgbClr val="333333"/>
                </a:solidFill>
                <a:effectLst/>
                <a:latin typeface="Segoe UI" panose="020B0502040204020203" pitchFamily="34" charset="0"/>
                <a:cs typeface="Segoe UI" panose="020B0502040204020203" pitchFamily="34" charset="0"/>
              </a:rPr>
              <a:t>مع الأفراد بما يسهم في تحقيق الكفاءة والفاعلية في الأداء التنظيمي “.</a:t>
            </a:r>
            <a:endParaRPr lang="ar-JO" sz="1600" i="0" u="none" strike="noStrike" baseline="0" dirty="0">
              <a:solidFill>
                <a:schemeClr val="tx1"/>
              </a:solidFill>
              <a:highlight>
                <a:srgbClr val="FFFF00"/>
              </a:highlight>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الإدارة الإلكترونية</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14923"/>
    </mc:Choice>
    <mc:Fallback xmlns="">
      <p:transition spd="slow" advTm="11492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وتأسيسًا على ما سبق فإن الإدارة الإلكترونية تحمل في معانيها عدة أمور منها:</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Segoe UI" panose="020B0502040204020203" pitchFamily="34" charset="0"/>
                <a:cs typeface="Segoe UI" panose="020B0502040204020203" pitchFamily="34" charset="0"/>
              </a:rPr>
              <a:t>حوسبة</a:t>
            </a:r>
            <a:r>
              <a:rPr lang="ar-YE" sz="1800" i="0" dirty="0">
                <a:solidFill>
                  <a:srgbClr val="333333"/>
                </a:solidFill>
                <a:effectLst/>
                <a:latin typeface="Segoe UI" panose="020B0502040204020203" pitchFamily="34" charset="0"/>
                <a:cs typeface="Segoe UI" panose="020B0502040204020203" pitchFamily="34" charset="0"/>
              </a:rPr>
              <a:t> جميع مهام وأنشطة المؤسسة الإدارية</a:t>
            </a:r>
            <a:endParaRPr lang="ar-JO" sz="1800" i="0" dirty="0">
              <a:solidFill>
                <a:srgbClr val="333333"/>
              </a:solidFill>
              <a:effectLst/>
              <a:latin typeface="Segoe UI" panose="020B0502040204020203" pitchFamily="34" charset="0"/>
              <a:cs typeface="Segoe UI" panose="020B0502040204020203" pitchFamily="34" charset="0"/>
            </a:endParaRPr>
          </a:p>
          <a:p>
            <a:pPr marL="285750" indent="-285750" algn="just" rtl="1">
              <a:lnSpc>
                <a:spcPct val="200000"/>
              </a:lnSpc>
              <a:buFont typeface="Wingdings" panose="05000000000000000000" pitchFamily="2" charset="2"/>
              <a:buChar char="ü"/>
            </a:pPr>
            <a:r>
              <a:rPr lang="ar-JO" dirty="0">
                <a:solidFill>
                  <a:srgbClr val="333333"/>
                </a:solidFill>
                <a:latin typeface="Segoe UI" panose="020B0502040204020203" pitchFamily="34" charset="0"/>
                <a:cs typeface="Segoe UI" panose="020B0502040204020203" pitchFamily="34" charset="0"/>
              </a:rPr>
              <a:t>الاعتماد على </a:t>
            </a:r>
            <a:r>
              <a:rPr lang="ar-YE" sz="1800" i="0" dirty="0">
                <a:solidFill>
                  <a:srgbClr val="333333"/>
                </a:solidFill>
                <a:effectLst/>
                <a:latin typeface="Segoe UI" panose="020B0502040204020203" pitchFamily="34" charset="0"/>
                <a:cs typeface="Segoe UI" panose="020B0502040204020203" pitchFamily="34" charset="0"/>
              </a:rPr>
              <a:t>تكنولوجيا المعلومات </a:t>
            </a:r>
            <a:r>
              <a:rPr lang="ar-JO" sz="1800" i="0" dirty="0">
                <a:solidFill>
                  <a:srgbClr val="333333"/>
                </a:solidFill>
                <a:effectLst/>
                <a:latin typeface="Segoe UI" panose="020B0502040204020203" pitchFamily="34" charset="0"/>
                <a:cs typeface="Segoe UI" panose="020B0502040204020203" pitchFamily="34" charset="0"/>
              </a:rPr>
              <a:t> والانترنت لتسهيل الوصول إلى المعلومات والبيانات</a:t>
            </a:r>
          </a:p>
          <a:p>
            <a:pPr marL="285750" indent="-285750" algn="just" rtl="1">
              <a:lnSpc>
                <a:spcPct val="200000"/>
              </a:lnSpc>
              <a:buFont typeface="Wingdings" panose="05000000000000000000" pitchFamily="2" charset="2"/>
              <a:buChar char="ü"/>
            </a:pPr>
            <a:r>
              <a:rPr lang="ar-YE" sz="1800" dirty="0">
                <a:solidFill>
                  <a:schemeClr val="tx1"/>
                </a:solidFill>
                <a:latin typeface="Segoe UI" panose="020B0502040204020203" pitchFamily="34" charset="0"/>
                <a:cs typeface="Segoe UI" panose="020B0502040204020203" pitchFamily="34" charset="0"/>
              </a:rPr>
              <a:t>توظيف الموارد المادية و البشرية المتاحة في إطار إلكتروني</a:t>
            </a:r>
            <a:endParaRPr lang="ar-JO" sz="1800" dirty="0">
              <a:solidFill>
                <a:schemeClr val="tx1"/>
              </a:solidFill>
              <a:latin typeface="Segoe UI" panose="020B0502040204020203" pitchFamily="34" charset="0"/>
              <a:cs typeface="Segoe UI" panose="020B0502040204020203" pitchFamily="34" charset="0"/>
            </a:endParaRPr>
          </a:p>
          <a:p>
            <a:pPr marL="285750" indent="-285750" algn="just" rtl="1">
              <a:lnSpc>
                <a:spcPct val="200000"/>
              </a:lnSpc>
              <a:buFont typeface="Wingdings" panose="05000000000000000000" pitchFamily="2" charset="2"/>
              <a:buChar char="ü"/>
            </a:pPr>
            <a:r>
              <a:rPr lang="ar-YE" sz="1800" dirty="0">
                <a:solidFill>
                  <a:schemeClr val="tx1"/>
                </a:solidFill>
                <a:latin typeface="Segoe UI" panose="020B0502040204020203" pitchFamily="34" charset="0"/>
                <a:cs typeface="Segoe UI" panose="020B0502040204020203" pitchFamily="34" charset="0"/>
              </a:rPr>
              <a:t>ا</a:t>
            </a:r>
            <a:r>
              <a:rPr lang="ar-JO" sz="1800" dirty="0">
                <a:solidFill>
                  <a:schemeClr val="tx1"/>
                </a:solidFill>
                <a:latin typeface="Segoe UI" panose="020B0502040204020203" pitchFamily="34" charset="0"/>
                <a:cs typeface="Segoe UI" panose="020B0502040204020203" pitchFamily="34" charset="0"/>
              </a:rPr>
              <a:t>لا</a:t>
            </a:r>
            <a:r>
              <a:rPr lang="ar-YE" sz="1800" dirty="0">
                <a:solidFill>
                  <a:schemeClr val="tx1"/>
                </a:solidFill>
                <a:latin typeface="Segoe UI" panose="020B0502040204020203" pitchFamily="34" charset="0"/>
                <a:cs typeface="Segoe UI" panose="020B0502040204020203" pitchFamily="34" charset="0"/>
              </a:rPr>
              <a:t>ستغلال </a:t>
            </a:r>
            <a:r>
              <a:rPr lang="ar-JO" sz="1800" dirty="0">
                <a:solidFill>
                  <a:schemeClr val="tx1"/>
                </a:solidFill>
                <a:latin typeface="Segoe UI" panose="020B0502040204020203" pitchFamily="34" charset="0"/>
                <a:cs typeface="Segoe UI" panose="020B0502040204020203" pitchFamily="34" charset="0"/>
              </a:rPr>
              <a:t>ال</a:t>
            </a:r>
            <a:r>
              <a:rPr lang="ar-YE" sz="1800" dirty="0">
                <a:solidFill>
                  <a:schemeClr val="tx1"/>
                </a:solidFill>
                <a:latin typeface="Segoe UI" panose="020B0502040204020203" pitchFamily="34" charset="0"/>
                <a:cs typeface="Segoe UI" panose="020B0502040204020203" pitchFamily="34" charset="0"/>
              </a:rPr>
              <a:t>أمثل للوقت والمال والجهد وتحقيقا للمطالب المستهدفة بالجودة المطلوبة </a:t>
            </a:r>
            <a:endParaRPr lang="ar-JO" sz="1800" dirty="0">
              <a:solidFill>
                <a:schemeClr val="tx1"/>
              </a:solidFill>
              <a:latin typeface="Segoe UI" panose="020B0502040204020203" pitchFamily="34" charset="0"/>
              <a:cs typeface="Segoe UI" panose="020B0502040204020203" pitchFamily="34" charset="0"/>
            </a:endParaRPr>
          </a:p>
          <a:p>
            <a:pPr marL="285750" indent="-285750" algn="just" rtl="1">
              <a:lnSpc>
                <a:spcPct val="200000"/>
              </a:lnSpc>
              <a:buFont typeface="Wingdings" panose="05000000000000000000" pitchFamily="2" charset="2"/>
              <a:buChar char="ü"/>
            </a:pPr>
            <a:r>
              <a:rPr lang="ar-JO" dirty="0">
                <a:solidFill>
                  <a:schemeClr val="tx1"/>
                </a:solidFill>
                <a:latin typeface="Segoe UI" panose="020B0502040204020203" pitchFamily="34" charset="0"/>
                <a:cs typeface="Segoe UI" panose="020B0502040204020203" pitchFamily="34" charset="0"/>
              </a:rPr>
              <a:t>سهولة الاتصال الفعال، </a:t>
            </a:r>
            <a:r>
              <a:rPr lang="ar-JO" i="0" dirty="0">
                <a:solidFill>
                  <a:schemeClr val="tx1"/>
                </a:solidFill>
                <a:effectLst/>
                <a:latin typeface="Segoe UI" panose="020B0502040204020203" pitchFamily="34" charset="0"/>
                <a:cs typeface="Segoe UI" panose="020B0502040204020203" pitchFamily="34" charset="0"/>
              </a:rPr>
              <a:t>تقديم خدمات وإنجاز بعض المهام إلكترونيًا. </a:t>
            </a:r>
          </a:p>
          <a:p>
            <a:pPr marL="285750" indent="-285750" algn="just" rtl="1">
              <a:lnSpc>
                <a:spcPct val="200000"/>
              </a:lnSpc>
              <a:buFont typeface="Wingdings" panose="05000000000000000000" pitchFamily="2" charset="2"/>
              <a:buChar char="ü"/>
            </a:pPr>
            <a:r>
              <a:rPr lang="ar-JO" i="0" dirty="0">
                <a:solidFill>
                  <a:schemeClr val="tx1"/>
                </a:solidFill>
                <a:effectLst/>
                <a:latin typeface="Segoe UI" panose="020B0502040204020203" pitchFamily="34" charset="0"/>
                <a:cs typeface="Segoe UI" panose="020B0502040204020203" pitchFamily="34" charset="0"/>
              </a:rPr>
              <a:t>الهدف هو  تيسير إجراء وتنفيذ الأعمال الإدارية والرقابية عليها</a:t>
            </a:r>
          </a:p>
          <a:p>
            <a:pPr algn="just" rtl="1">
              <a:lnSpc>
                <a:spcPct val="200000"/>
              </a:lnSpc>
            </a:pPr>
            <a:endParaRPr lang="ar-JO" sz="1800" i="0" dirty="0">
              <a:solidFill>
                <a:srgbClr val="333333"/>
              </a:solidFill>
              <a:effectLst/>
              <a:latin typeface="Segoe UI" panose="020B0502040204020203" pitchFamily="34" charset="0"/>
              <a:cs typeface="Segoe UI" panose="020B0502040204020203" pitchFamily="34" charset="0"/>
            </a:endParaRP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الإدارة الإلكترونية </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89536"/>
    </mc:Choice>
    <mc:Fallback xmlns="">
      <p:transition spd="slow" advTm="8953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تتلخص أُسس الإدارة الإلكترونيّة في ما يأتي:</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 بناء شبكةٍ حاسوبيّةٍ قويةٍ، والتي تحتوي على اتصالٍ بين الإدارة، والأقسام، والفروع الأخرى.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توفير اتصالٍ دائمٍ وثابتٍ مع شبكة الإنترنت.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الاعتمادُ على تعزيزِ دور قسم نظم المعلومات الإداريّة، والذي يساهمُ في إدارة المعلومات الإلكترونيّة،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وتقديم مجموعةٍ من الاستراتيجيات التي تساند دور الإدارة في عملها.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توفير كادرٍ من الموظفين القادرين على التعامل مع الأجهزة الخاصّة بالإدارةِ الإلكترونيّة.</a:t>
            </a: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3174303" y="827801"/>
            <a:ext cx="4856813"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أُسس الإدارة الإلكترونية</a:t>
            </a:r>
            <a:endParaRPr lang="en-US" dirty="0">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DE1580D4-B15A-DEF3-4E50-7F4A8B5514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093" y="1541379"/>
            <a:ext cx="2962275" cy="1030624"/>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59369"/>
    </mc:Choice>
    <mc:Fallback xmlns="">
      <p:transition spd="slow" advTm="1593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B25C1CC-FAD9-FB38-0082-A78E0A260B3D}"/>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1- أنها عملية إدارية تستثمر شبكة الانترنت مما لإنجاز العمليات الإدارية  بسرعة فائقة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2- أنها تعتمد على الانتقال من إدارة الأشياء إلى إدارة الرقميات.</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3- أنها تعني الانتقال من التنظيم الهرمي إلى التنظيم الشبكي.</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4- عدم التقيد بحدود الزمان أو المكان.</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5- الاعتماد على نظم المعلومات الإدارية الذكية، باستخدام منظومات وتقنيات محوسبة تتضمن القدرة على التفكير والرؤية والتعلم والفهم واستنباط المغزى العام من سياق المعلومات المنتجة.</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6- التحول من المركزية الوظيفية إلى اللامركزية وإلى الهياكل التنظيمية المرنة المستندة إلى المعلومات والعمل من خلال فرق العمل لا من خلال الفرد .</a:t>
            </a:r>
          </a:p>
        </p:txBody>
      </p:sp>
      <p:pic>
        <p:nvPicPr>
          <p:cNvPr id="5" name="Graphic 21">
            <a:extLst>
              <a:ext uri="{FF2B5EF4-FFF2-40B4-BE49-F238E27FC236}">
                <a16:creationId xmlns:a16="http://schemas.microsoft.com/office/drawing/2014/main" xmlns=""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EFD1527-8336-234A-21D2-AEC770FF73A3}"/>
              </a:ext>
            </a:extLst>
          </p:cNvPr>
          <p:cNvSpPr txBox="1"/>
          <p:nvPr/>
        </p:nvSpPr>
        <p:spPr>
          <a:xfrm>
            <a:off x="3931048" y="757266"/>
            <a:ext cx="4856813"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خصائص  الإدارة الإلكترونية</a:t>
            </a:r>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172117"/>
    </mc:Choice>
    <mc:Fallback xmlns="">
      <p:transition spd="slow" advTm="1721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فوائد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467193" y="1405557"/>
            <a:ext cx="11257613" cy="4944302"/>
          </a:xfrm>
          <a:prstGeom prst="rect">
            <a:avLst/>
          </a:prstGeom>
          <a:solidFill>
            <a:schemeClr val="bg1"/>
          </a:solidFill>
        </p:spPr>
        <p:txBody>
          <a:bodyPr wrap="square" rtlCol="0">
            <a:spAutoFit/>
          </a:bodyPr>
          <a:lstStyle/>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السرعة في تنفيذ العمل، ممّا يؤدّي إلى توفير الوقت المخصّص للمهام العامة. </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المساعدة في تنفيذ خطوات المنهجيّة المهنية، وربطها بقراراتٍ صحيحة تعتمدُ على سرعةِ الحصول على المعلومات. </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خفض تكلفة توظيف العديد من الموظفين. </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التخلّص من المشكلات الجغرافيّة في إرسال، واستقبال المعلومات. </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دعم مهارات الموظفيّن، وتطوير أدائهم العام في العمل</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تطوير عمليات الإدارة، وتعزيز فعاليتها في خدمة أهداف االمنظمة.</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 تقليل معوقات اتخاذ القرارات الإدارية عن طريق توفير البيانات والمعلومات وربطها بمراكز اتخاذ القرار من خلال استخدام تقنية المعلومات الإدارية.</a:t>
            </a:r>
          </a:p>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p:txBody>
      </p:sp>
      <p:pic>
        <p:nvPicPr>
          <p:cNvPr id="3" name="Picture 2">
            <a:extLst>
              <a:ext uri="{FF2B5EF4-FFF2-40B4-BE49-F238E27FC236}">
                <a16:creationId xmlns:a16="http://schemas.microsoft.com/office/drawing/2014/main" xmlns="" id="{3E62E531-4455-13B0-5F77-0CB4575EB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519" y="3243498"/>
            <a:ext cx="2381250" cy="1268420"/>
          </a:xfrm>
          <a:prstGeom prst="rect">
            <a:avLst/>
          </a:prstGeom>
        </p:spPr>
      </p:pic>
    </p:spTree>
  </p:cSld>
  <p:clrMapOvr>
    <a:masterClrMapping/>
  </p:clrMapOvr>
  <p:transition spd="slow" advTm="1805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Segoe UI" panose="020B0502040204020203" pitchFamily="34" charset="0"/>
              <a:cs typeface="Segoe UI" panose="020B0502040204020203" pitchFamily="34" charset="0"/>
            </a:endParaRP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8. تسهيل طريقة الحصول على الخدمات والمعلومات من الجهات المتعاملة مع امنظمة في أي وقت، </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9.  تسمح للمستفيد بطلب الخدمات التي تقدمها المنظمة مباشرة وبسرعة وسهولة في أي مكان في العالم من دون تعقيد</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10. إ</a:t>
            </a:r>
            <a:r>
              <a:rPr lang="ar-YE" sz="1600" dirty="0">
                <a:solidFill>
                  <a:schemeClr val="tx1"/>
                </a:solidFill>
                <a:latin typeface="Segoe UI" panose="020B0502040204020203" pitchFamily="34" charset="0"/>
                <a:cs typeface="Segoe UI" panose="020B0502040204020203" pitchFamily="34" charset="0"/>
              </a:rPr>
              <a:t>مكانية أداء الأعمال عن بعد، سواء </a:t>
            </a:r>
            <a:r>
              <a:rPr lang="ar-JO" sz="1600" dirty="0">
                <a:solidFill>
                  <a:schemeClr val="tx1"/>
                </a:solidFill>
                <a:latin typeface="Segoe UI" panose="020B0502040204020203" pitchFamily="34" charset="0"/>
                <a:cs typeface="Segoe UI" panose="020B0502040204020203" pitchFamily="34" charset="0"/>
              </a:rPr>
              <a:t>للعاملين أو </a:t>
            </a:r>
            <a:r>
              <a:rPr lang="ar-YE" sz="1600" dirty="0">
                <a:solidFill>
                  <a:schemeClr val="tx1"/>
                </a:solidFill>
                <a:latin typeface="Segoe UI" panose="020B0502040204020203" pitchFamily="34" charset="0"/>
                <a:cs typeface="Segoe UI" panose="020B0502040204020203" pitchFamily="34" charset="0"/>
              </a:rPr>
              <a:t>أو المستفيدين من </a:t>
            </a:r>
            <a:r>
              <a:rPr lang="ar-JO" sz="1600" dirty="0">
                <a:solidFill>
                  <a:schemeClr val="tx1"/>
                </a:solidFill>
                <a:latin typeface="Segoe UI" panose="020B0502040204020203" pitchFamily="34" charset="0"/>
                <a:cs typeface="Segoe UI" panose="020B0502040204020203" pitchFamily="34" charset="0"/>
              </a:rPr>
              <a:t>ال</a:t>
            </a:r>
            <a:r>
              <a:rPr lang="ar-YE" sz="1600" dirty="0">
                <a:solidFill>
                  <a:schemeClr val="tx1"/>
                </a:solidFill>
                <a:latin typeface="Segoe UI" panose="020B0502040204020203" pitchFamily="34" charset="0"/>
                <a:cs typeface="Segoe UI" panose="020B0502040204020203" pitchFamily="34" charset="0"/>
              </a:rPr>
              <a:t>خدمات. ولهذا مردود إيجابي يظهر في تقليص الحاجة إلى التنقل، ومن ثم فإن ذلك يساعد على تقليل الازدحام في المدن، وتخفيف الأعباء على الدولة والمواطن.</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11.</a:t>
            </a:r>
            <a:r>
              <a:rPr lang="ar-YE" sz="1600" dirty="0">
                <a:solidFill>
                  <a:schemeClr val="tx1"/>
                </a:solidFill>
                <a:latin typeface="Segoe UI" panose="020B0502040204020203" pitchFamily="34" charset="0"/>
                <a:cs typeface="Segoe UI" panose="020B0502040204020203" pitchFamily="34" charset="0"/>
              </a:rPr>
              <a:t> الحد من استخدام الأوراق في الأعمال الإدارية، وما يترتب على ذلك من عدم تكديس الأوراق، والحد من أعمال الأرشفة الورقية والحفظ وغير ذلك.</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12.</a:t>
            </a:r>
            <a:r>
              <a:rPr lang="ar-YE" sz="1600" dirty="0">
                <a:solidFill>
                  <a:schemeClr val="tx1"/>
                </a:solidFill>
                <a:latin typeface="Segoe UI" panose="020B0502040204020203" pitchFamily="34" charset="0"/>
                <a:cs typeface="Segoe UI" panose="020B0502040204020203" pitchFamily="34" charset="0"/>
              </a:rPr>
              <a:t> تحقيق الأهداف الاستراتيجية للإدارة </a:t>
            </a:r>
            <a:r>
              <a:rPr lang="ar-JO" sz="1600" dirty="0">
                <a:solidFill>
                  <a:schemeClr val="tx1"/>
                </a:solidFill>
                <a:latin typeface="Segoe UI" panose="020B0502040204020203" pitchFamily="34" charset="0"/>
                <a:cs typeface="Segoe UI" panose="020B0502040204020203" pitchFamily="34" charset="0"/>
              </a:rPr>
              <a:t>العليا في المنظمات والإدارة </a:t>
            </a:r>
            <a:r>
              <a:rPr lang="ar-YE" sz="1600" dirty="0">
                <a:solidFill>
                  <a:schemeClr val="tx1"/>
                </a:solidFill>
                <a:latin typeface="Segoe UI" panose="020B0502040204020203" pitchFamily="34" charset="0"/>
                <a:cs typeface="Segoe UI" panose="020B0502040204020203" pitchFamily="34" charset="0"/>
              </a:rPr>
              <a:t>التربوية العليا، من خلال توفير المعلومات والبيانات الشاملة والدقيقة التي تيسر عمليات اتخاذ القرارات المناسبة للتعامل مع العصر الرقمي</a:t>
            </a:r>
            <a:r>
              <a:rPr lang="ar-YE" dirty="0">
                <a:solidFill>
                  <a:schemeClr val="tx1"/>
                </a:solidFill>
                <a:effectLst/>
                <a:latin typeface="Segoe UI" panose="020B0502040204020203" pitchFamily="34" charset="0"/>
                <a:cs typeface="Segoe UI" panose="020B0502040204020203" pitchFamily="34" charset="0"/>
              </a:rPr>
              <a:t>.</a:t>
            </a:r>
          </a:p>
          <a:p>
            <a:pPr marR="0" lvl="0" algn="r" rtl="1" fontAlgn="base">
              <a:lnSpc>
                <a:spcPct val="150000"/>
              </a:lnSpc>
              <a:spcBef>
                <a:spcPts val="0"/>
              </a:spcBef>
              <a:spcAft>
                <a:spcPts val="0"/>
              </a:spcAft>
              <a:buSzPts val="1000"/>
              <a:tabLst>
                <a:tab pos="457200" algn="l"/>
              </a:tabLst>
            </a:pPr>
            <a:r>
              <a:rPr lang="ar-YE" dirty="0">
                <a:solidFill>
                  <a:schemeClr val="tx1"/>
                </a:solidFill>
                <a:effectLst/>
                <a:latin typeface="Segoe UI" panose="020B0502040204020203" pitchFamily="34" charset="0"/>
                <a:cs typeface="Segoe UI" panose="020B0502040204020203" pitchFamily="34" charset="0"/>
              </a:rPr>
              <a:t>– </a:t>
            </a: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b="1" dirty="0">
              <a:solidFill>
                <a:schemeClr val="tx1"/>
              </a:solidFill>
              <a:latin typeface="Segoe UI" panose="020B0502040204020203" pitchFamily="34" charset="0"/>
              <a:cs typeface="Segoe UI" panose="020B0502040204020203" pitchFamily="34" charset="0"/>
            </a:endParaRPr>
          </a:p>
          <a:p>
            <a:pPr algn="just" rtl="1">
              <a:lnSpc>
                <a:spcPct val="250000"/>
              </a:lnSpc>
            </a:pPr>
            <a:r>
              <a:rPr lang="ar-JO" sz="1600" b="0" i="0" dirty="0">
                <a:solidFill>
                  <a:schemeClr val="tx1"/>
                </a:solidFill>
                <a:effectLst/>
                <a:latin typeface="Segoe UI" panose="020B0502040204020203" pitchFamily="34" charset="0"/>
                <a:cs typeface="Segoe UI" panose="020B0502040204020203" pitchFamily="34" charset="0"/>
              </a:rPr>
              <a:t>     </a:t>
            </a:r>
            <a:endParaRPr lang="en-US" sz="3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6D2223F5-E4A2-7FC3-799F-BB17E957C3B3}"/>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فوائد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99222"/>
    </mc:Choice>
    <mc:Fallback xmlns="">
      <p:transition spd="slow" advTm="19922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mj-lt"/>
              <a:buAutoNum type="arabicPeriod"/>
            </a:pPr>
            <a:endParaRPr lang="ar-JO" sz="1600" i="0" dirty="0">
              <a:solidFill>
                <a:schemeClr val="tx1"/>
              </a:solidFill>
              <a:effectLst/>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13. المساعدة على تحقيق الربط المشترك بين مختلف إدارات وأقسام المنظمة في الفروع المختلفة  وبالتالي تقديم الخدمة من بوابة واحدة للجمهور على أنها وحدة واحدة بغض النظر عن عدد الإدارات المنطوية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14. مساعدة الإدارات العليا على إعادة تنظيم وهيكلة الأجهزة الإدارية، وتشجيع مبادرات الإبداع والابتكار، وفتح قنوات جديدة لتقديم الخدمات وتحسين صورة المنظمة  وخدماتها، وإلغاء الوساطة وتحسين مستوى الخدمة وملاءمتها لاحتياجات المستفيدين.</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15. تقديم الخدمات للمواطنين بطريقة سهلة وسريعة ومنخفضة التكاليف، وخفض الاحتكاك بين الموظفين والمستفيدين،– التخلص من بعض صور الفساد وسوء الإدارة، وتحقيق الشفافية من خلال إتاحة المعلومات بصورة متكافئة لكافة العاملين في المنظمة والمستفدين من خدماتها أو منتجاتها.</a:t>
            </a: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63326"/>
    </mc:Choice>
    <mc:Fallback xmlns="">
      <p:transition spd="slow" advTm="1633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التواصل الفعال</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تمكن الإدارة الإلكترونية القيادة العليا في المنظمة من التواصل الواضح والفعال الأمر بالذي يُعد بالغ الأهمية لنجاح أي عمل. لأن منصات الإدارة الإلكترونية  توفر أدوات اتصال متنوعة، مثل المراسلة الفورية ومحادثات ومؤتمرات الفيديو ومساحات العمل التعاونية التي تتيح التفاعل السلس بين أعضاء الفريق والإدارات وحتى المكاتب الدولية الخارجية. تعمل هذه المنصات على كسر حواجز الاتصال والتأكد من أن الجميع في نفس المساحة وعلى نفس الموجة. بالإضافة إلى ذلك، يمكن لأنظمة الإدارة الإلكترونية تسهيل التواصل مع العملاء والشركاء والموردين، وتعزيز علاقات أقوى ورضا العملاء..</a:t>
            </a:r>
          </a:p>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AADA943-A85E-5356-DF70-0AD3A1E9B57D}"/>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القيادة و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EF039CC8-329F-FF17-5787-5DBE84B4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173" y="4594843"/>
            <a:ext cx="3114675" cy="1466850"/>
          </a:xfrm>
          <a:prstGeom prst="rect">
            <a:avLst/>
          </a:prstGeom>
        </p:spPr>
      </p:pic>
    </p:spTree>
    <p:extLst>
      <p:ext uri="{BB962C8B-B14F-4D97-AF65-F5344CB8AC3E}">
        <p14:creationId xmlns:p14="http://schemas.microsoft.com/office/powerpoint/2010/main" val="2089857921"/>
      </p:ext>
    </p:extLst>
  </p:cSld>
  <p:clrMapOvr>
    <a:masterClrMapping/>
  </p:clrMapOvr>
  <mc:AlternateContent xmlns:mc="http://schemas.openxmlformats.org/markup-compatibility/2006" xmlns:p14="http://schemas.microsoft.com/office/powerpoint/2010/main">
    <mc:Choice Requires="p14">
      <p:transition spd="slow" p14:dur="2000" advTm="181130"/>
    </mc:Choice>
    <mc:Fallback xmlns="">
      <p:transition spd="slow" advTm="1811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4E019E3-ADA1-532F-F81F-DD9F1F2EFA3A}"/>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تحسين صنع القرار</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من المعلوم بأن البيانات والمعلومات هي المحرك الأساسي للأعمال التجارية الحديثة. إذ أن القيادة من خلال الإدارة الإلكترونية تجمع كميات هائلة من البيانات وتحللها، وتولد رؤى قيمة تساعد في اتخاذ قرارات مستنيرة. تمكّن عملية صنع القرار القائمة على البيانات الشركات من تحديد الاتجاهات وتفضيلات العملاء وفرص السوق. ويمكن للمنظمات التكيف بسرعة مع الظروف المتغيرة عبر التسلح بهذه المعرفة، ووضع استراتيجيات فعالة، واكتساب ميزة تنافسية. كما تعزز الإدارة الإلكترونية ثقافة اتخاذ القرارات القائمة على الأدلة، مما يقلل من الاعتماد على المشاعر والتخمين.</a:t>
            </a: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5F7B4D2-FF23-4304-C2CD-772850D7AE6F}"/>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القيادة و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98417"/>
    </mc:Choice>
    <mc:Fallback xmlns="">
      <p:transition spd="slow" advTm="9841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 يُعد التحول الرقمي وممارسة الإدارة الإلكترونية من الإتجاهات العالمية الحديثة وذلك للدواعي الآتية:</a:t>
            </a:r>
          </a:p>
          <a:p>
            <a:pPr marL="342900" indent="-342900" algn="r" rtl="1">
              <a:lnSpc>
                <a:spcPct val="200000"/>
              </a:lnSpc>
              <a:buAutoNum type="arabicPeriod"/>
            </a:pPr>
            <a:r>
              <a:rPr lang="ar-JO" sz="1600" dirty="0">
                <a:solidFill>
                  <a:schemeClr val="tx1"/>
                </a:solidFill>
                <a:latin typeface="Segoe UI" panose="020B0502040204020203" pitchFamily="34" charset="0"/>
                <a:cs typeface="Segoe UI" panose="020B0502040204020203" pitchFamily="34" charset="0"/>
              </a:rPr>
              <a:t>لتعزيز سرعة إنجاز المهام والمعاملات الإدارية،  وتوفير الوقت والجهد، وتقليل التكاليف اللازمة، </a:t>
            </a:r>
          </a:p>
          <a:p>
            <a:pPr marL="342900" indent="-342900" algn="r" rtl="1">
              <a:lnSpc>
                <a:spcPct val="200000"/>
              </a:lnSpc>
              <a:buAutoNum type="arabicPeriod"/>
            </a:pPr>
            <a:r>
              <a:rPr lang="ar-JO" sz="1600" dirty="0">
                <a:solidFill>
                  <a:schemeClr val="tx1"/>
                </a:solidFill>
                <a:latin typeface="Segoe UI" panose="020B0502040204020203" pitchFamily="34" charset="0"/>
                <a:cs typeface="Segoe UI" panose="020B0502040204020203" pitchFamily="34" charset="0"/>
              </a:rPr>
              <a:t>لتحقيق كفاءة أكبر وفاعلية أعلى في كافَّة المهام والأعمال الإدارية المراد إنجازها</a:t>
            </a:r>
          </a:p>
          <a:p>
            <a:pPr marL="342900" indent="-342900" algn="r" rtl="1">
              <a:lnSpc>
                <a:spcPct val="200000"/>
              </a:lnSpc>
              <a:buAutoNum type="arabicPeriod"/>
            </a:pPr>
            <a:r>
              <a:rPr lang="ar-YE" sz="1600" dirty="0">
                <a:solidFill>
                  <a:schemeClr val="tx1"/>
                </a:solidFill>
                <a:latin typeface="Segoe UI" panose="020B0502040204020203" pitchFamily="34" charset="0"/>
                <a:cs typeface="Segoe UI" panose="020B0502040204020203" pitchFamily="34" charset="0"/>
              </a:rPr>
              <a:t>التعقيدات الحاصلة في الإجراءات والعمليات الإدارية وأثرها السلبي على زيادة تكلفة الأعمال، </a:t>
            </a:r>
            <a:endParaRPr lang="ar-JO" sz="1600"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AutoNum type="arabicPeriod"/>
            </a:pPr>
            <a:r>
              <a:rPr lang="ar-YE" sz="1600" dirty="0">
                <a:solidFill>
                  <a:schemeClr val="tx1"/>
                </a:solidFill>
                <a:latin typeface="Segoe UI" panose="020B0502040204020203" pitchFamily="34" charset="0"/>
                <a:cs typeface="Segoe UI" panose="020B0502040204020203" pitchFamily="34" charset="0"/>
              </a:rPr>
              <a:t>الصعوبة في </a:t>
            </a:r>
            <a:r>
              <a:rPr lang="ar-JO" sz="1600" dirty="0">
                <a:solidFill>
                  <a:schemeClr val="tx1"/>
                </a:solidFill>
                <a:latin typeface="Segoe UI" panose="020B0502040204020203" pitchFamily="34" charset="0"/>
                <a:cs typeface="Segoe UI" panose="020B0502040204020203" pitchFamily="34" charset="0"/>
              </a:rPr>
              <a:t> توفير البيانات </a:t>
            </a:r>
            <a:r>
              <a:rPr lang="ar-YE" sz="1600" dirty="0">
                <a:solidFill>
                  <a:schemeClr val="tx1"/>
                </a:solidFill>
                <a:latin typeface="Segoe UI" panose="020B0502040204020203" pitchFamily="34" charset="0"/>
                <a:cs typeface="Segoe UI" panose="020B0502040204020203" pitchFamily="34" charset="0"/>
              </a:rPr>
              <a:t>توحيد البيانات والمعلومات لدى مختلف المستويات في المؤسسة، والتحديات التي تواجهها المؤسسة للوقوف على معدلات قياس الأداء، </a:t>
            </a:r>
            <a:endParaRPr lang="ar-JO" sz="1600"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AutoNum type="arabicPeriod"/>
            </a:pPr>
            <a:r>
              <a:rPr lang="ar-YE" sz="1600" dirty="0">
                <a:solidFill>
                  <a:schemeClr val="tx1"/>
                </a:solidFill>
                <a:latin typeface="Segoe UI" panose="020B0502040204020203" pitchFamily="34" charset="0"/>
                <a:cs typeface="Segoe UI" panose="020B0502040204020203" pitchFamily="34" charset="0"/>
              </a:rPr>
              <a:t>ضرورة تحقيق عملية الاتصال المستمر بين الأفراد العالمين في المؤسسة على نطاق واسع، </a:t>
            </a:r>
            <a:endParaRPr lang="ar-JO" sz="1600"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AutoNum type="arabicPeriod"/>
            </a:pPr>
            <a:r>
              <a:rPr lang="ar-YE" sz="1600" dirty="0">
                <a:solidFill>
                  <a:schemeClr val="tx1"/>
                </a:solidFill>
                <a:latin typeface="Segoe UI" panose="020B0502040204020203" pitchFamily="34" charset="0"/>
                <a:cs typeface="Segoe UI" panose="020B0502040204020203" pitchFamily="34" charset="0"/>
              </a:rPr>
              <a:t>تزايد المنافسة بين المؤسسة الأمر الذي يفرض ضرورة وجود أدوات وآليات التميز داخل كل مؤسسة تسعى للتنافس.</a:t>
            </a:r>
            <a:br>
              <a:rPr lang="ar-YE" sz="1600" dirty="0">
                <a:solidFill>
                  <a:schemeClr val="tx1"/>
                </a:solidFill>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885188D-063B-5FE6-56CB-CFED4B29181E}"/>
              </a:ext>
            </a:extLst>
          </p:cNvPr>
          <p:cNvSpPr txBox="1"/>
          <p:nvPr/>
        </p:nvSpPr>
        <p:spPr>
          <a:xfrm>
            <a:off x="2207172" y="779308"/>
            <a:ext cx="6400741"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دواعي وأسباب  التحول إلى الإدارة الإلكترونية</a:t>
            </a: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231303"/>
    </mc:Choice>
    <mc:Fallback xmlns="">
      <p:transition spd="slow" advTm="23130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3330079"/>
          </a:xfrm>
          <a:prstGeom prst="rect">
            <a:avLst/>
          </a:prstGeom>
          <a:solidFill>
            <a:schemeClr val="bg1"/>
          </a:solidFill>
          <a:ln w="57150">
            <a:solidFill>
              <a:srgbClr val="00B0F0"/>
            </a:solidFill>
          </a:ln>
        </p:spPr>
        <p:txBody>
          <a:bodyPr wrap="square">
            <a:spAutoFit/>
          </a:bodyPr>
          <a:lstStyle/>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dirty="0">
                <a:solidFill>
                  <a:srgbClr val="000000"/>
                </a:solidFill>
                <a:latin typeface="Segoe UI" panose="020B0502040204020203" pitchFamily="34" charset="0"/>
                <a:cs typeface="Segoe UI" panose="020B0502040204020203" pitchFamily="34" charset="0"/>
              </a:rPr>
              <a:t>     لتبني نموذج الإدارة الإلكترونية لا بد لها من توفير العديد من المتطلبات لضمان التطبيق الناجح في المنظمات ولتحقيق الأهداف المرجوة فهي تمثل تحولاً شاملاً في المفاهيم والنظريات والأساليب والممارسات والهياكل والتشريعات التي تقوم عليها الإدارة التقليدية، ومن ثم فهي عملية معقدة ونظام متكامل من المكونات البشرية والتقنية والمعلوماتية والمالية والتشريعية والبيئية وغيرها، وبالتالي كان تطبيقها يفرض توفير مجموعة من المتطلبات العديدة والمتكاملة التي تتيح لها التنفيذ العملي بكفاءة تمكنها من تحقيق الأهداف التي طبقت من أجلها ومن هذه المتطلبات ما يأتي:</a:t>
            </a:r>
            <a:endParaRPr lang="ar-YE" b="0" i="0" dirty="0">
              <a:solidFill>
                <a:srgbClr val="000000"/>
              </a:solidFill>
              <a:effectLst/>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BAD93A2F-B7F5-7FDD-3E13-C4CF50E569AF}"/>
              </a:ext>
            </a:extLst>
          </p:cNvPr>
          <p:cNvSpPr txBox="1"/>
          <p:nvPr/>
        </p:nvSpPr>
        <p:spPr>
          <a:xfrm>
            <a:off x="2485572" y="811906"/>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متطلبات تطبيق الإدارة الإلكترونية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10909"/>
    </mc:Choice>
    <mc:Fallback xmlns="">
      <p:transition spd="slow" advTm="11090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8A5610-344B-2ABB-7E69-8519C934C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B11622A-ED5C-F0C7-F177-C9FEF7333242}"/>
              </a:ext>
            </a:extLst>
          </p:cNvPr>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C1AB7C58-5414-5AC4-9401-7C831022B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E27F2D2D-02DA-C0B7-3135-71EA243B4C53}"/>
              </a:ext>
            </a:extLst>
          </p:cNvPr>
          <p:cNvSpPr txBox="1"/>
          <p:nvPr/>
        </p:nvSpPr>
        <p:spPr>
          <a:xfrm>
            <a:off x="536029" y="1435576"/>
            <a:ext cx="11051368" cy="4913525"/>
          </a:xfrm>
          <a:prstGeom prst="rect">
            <a:avLst/>
          </a:prstGeom>
          <a:solidFill>
            <a:schemeClr val="bg1"/>
          </a:solidFill>
          <a:ln w="57150">
            <a:solidFill>
              <a:srgbClr val="00B0F0"/>
            </a:solidFill>
          </a:ln>
        </p:spPr>
        <p:txBody>
          <a:bodyPr wrap="square">
            <a:spAutoFit/>
          </a:bodyPr>
          <a:lstStyle/>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YE" sz="1600" b="0" i="0" dirty="0">
              <a:solidFill>
                <a:srgbClr val="000000"/>
              </a:solidFill>
              <a:effectLst/>
              <a:latin typeface="Alexandria Light" pitchFamily="2" charset="-78"/>
              <a:cs typeface="Alexandria Light" pitchFamily="2" charset="-78"/>
            </a:endParaRPr>
          </a:p>
        </p:txBody>
      </p:sp>
      <p:graphicFrame>
        <p:nvGraphicFramePr>
          <p:cNvPr id="7" name="Diagram 6">
            <a:extLst>
              <a:ext uri="{FF2B5EF4-FFF2-40B4-BE49-F238E27FC236}">
                <a16:creationId xmlns:a16="http://schemas.microsoft.com/office/drawing/2014/main" xmlns="" id="{1DF9A42C-811F-3C8F-3581-EF8F9F1215A3}"/>
              </a:ext>
            </a:extLst>
          </p:cNvPr>
          <p:cNvGraphicFramePr/>
          <p:nvPr>
            <p:extLst>
              <p:ext uri="{D42A27DB-BD31-4B8C-83A1-F6EECF244321}">
                <p14:modId xmlns:p14="http://schemas.microsoft.com/office/powerpoint/2010/main" val="1493213380"/>
              </p:ext>
            </p:extLst>
          </p:nvPr>
        </p:nvGraphicFramePr>
        <p:xfrm>
          <a:off x="1827048" y="1721456"/>
          <a:ext cx="9271876" cy="4291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Arrow: Right 7">
            <a:extLst>
              <a:ext uri="{FF2B5EF4-FFF2-40B4-BE49-F238E27FC236}">
                <a16:creationId xmlns:a16="http://schemas.microsoft.com/office/drawing/2014/main" xmlns="" id="{74975EF5-8F5E-8B75-4F20-3534AD17F139}"/>
              </a:ext>
            </a:extLst>
          </p:cNvPr>
          <p:cNvSpPr/>
          <p:nvPr/>
        </p:nvSpPr>
        <p:spPr>
          <a:xfrm>
            <a:off x="788276" y="3105807"/>
            <a:ext cx="4151586" cy="16869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JO" sz="2400" dirty="0"/>
              <a:t>متطلبات تطبيق الإدارة الإلكترونية</a:t>
            </a:r>
            <a:endParaRPr lang="en-US" sz="2400" dirty="0"/>
          </a:p>
        </p:txBody>
      </p:sp>
    </p:spTree>
    <p:extLst>
      <p:ext uri="{BB962C8B-B14F-4D97-AF65-F5344CB8AC3E}">
        <p14:creationId xmlns:p14="http://schemas.microsoft.com/office/powerpoint/2010/main" val="4238045782"/>
      </p:ext>
    </p:extLst>
  </p:cSld>
  <p:clrMapOvr>
    <a:masterClrMapping/>
  </p:clrMapOvr>
  <mc:AlternateContent xmlns:mc="http://schemas.openxmlformats.org/markup-compatibility/2006" xmlns:p14="http://schemas.microsoft.com/office/powerpoint/2010/main">
    <mc:Choice Requires="p14">
      <p:transition spd="slow" p14:dur="2000" advTm="36689"/>
    </mc:Choice>
    <mc:Fallback xmlns="">
      <p:transition spd="slow" advTm="3668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686" y="1274458"/>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أولا: المتطلبات الإدارية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وتتمثل في القيادات الإدارية الواعية التي تتبنى التطوير والتغيير وتدعمه وتتعامل بكفاءة مع تكنولوجيا المعلومات، وقادرة على الابتكار والتخلص من الإجراءات والروتينية المعيقة للتطور، والتجديد في الأساليب المتبعة في إدارة المنظمات. كما تحتاج الإدارة الإلكترونية أيضاً إلى تطوير وتبسيط الإجراءات وخطوات العمل، مما يخفف الأعباء الإدارية والربط بين كافة الخدمات بما يكفل سهولة ومرونة التعامل بين المنظمة والعملاء، والجهات الإدارية الأعلى، فالإدارة الإلكترونية تتطلب وجود بنية تنظيمية حديثة إلى جانب وجود بنية شبكية تستند إلى قاعدة تقنية ومعلوماتية متطورة، وثقافة تنظيمية تتمحور حول قيمة الابتكار والمبادرة والإبداع في الأداء وإنجاز الأعمال بكفاءة عالية .</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وكذلك توفير المعلومات اللازمة عن المنظمة عبر الإنترنت، في ضوء سياسة يتم بموجبها إتاحة التعامل مع جميع الوثائق والمعلومات إلكترونياً عبر الإنترنت. ومن ثم فلابد من وجود التشريعات والنصوص القانونية التي تسهل عمل الإدارة الإلكترونية.</a:t>
            </a:r>
            <a:endParaRPr lang="ar-YE"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4016CEC-B065-08C0-95C7-868CEAB2578F}"/>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متطلبات تطبيق الإدارة الإلكترونية</a:t>
            </a:r>
          </a:p>
        </p:txBody>
      </p:sp>
      <p:sp>
        <p:nvSpPr>
          <p:cNvPr id="9" name="TextBox 8">
            <a:extLst>
              <a:ext uri="{FF2B5EF4-FFF2-40B4-BE49-F238E27FC236}">
                <a16:creationId xmlns:a16="http://schemas.microsoft.com/office/drawing/2014/main" xmlns=""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49708"/>
    </mc:Choice>
    <mc:Fallback xmlns="">
      <p:transition spd="slow" advTm="1497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388224"/>
            <a:ext cx="11517583"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b="1" dirty="0">
                <a:solidFill>
                  <a:schemeClr val="tx1"/>
                </a:solidFill>
                <a:latin typeface="Segoe UI" panose="020B0502040204020203" pitchFamily="34" charset="0"/>
                <a:cs typeface="Segoe UI" panose="020B0502040204020203" pitchFamily="34" charset="0"/>
              </a:rPr>
              <a:t>ثانيًا: المتطلبات التقنية.</a:t>
            </a:r>
          </a:p>
          <a:p>
            <a:pPr algn="r">
              <a:lnSpc>
                <a:spcPct val="200000"/>
              </a:lnSpc>
            </a:pPr>
            <a:r>
              <a:rPr lang="ar-JO" sz="1600" dirty="0">
                <a:solidFill>
                  <a:schemeClr val="tx1"/>
                </a:solidFill>
                <a:latin typeface="Segoe UI" panose="020B0502040204020203" pitchFamily="34" charset="0"/>
                <a:cs typeface="Segoe UI" panose="020B0502040204020203" pitchFamily="34" charset="0"/>
              </a:rPr>
              <a:t>يجب على  </a:t>
            </a:r>
            <a:r>
              <a:rPr lang="ar-YE" sz="1600" dirty="0">
                <a:solidFill>
                  <a:schemeClr val="tx1"/>
                </a:solidFill>
                <a:latin typeface="Segoe UI" panose="020B0502040204020203" pitchFamily="34" charset="0"/>
                <a:cs typeface="Segoe UI" panose="020B0502040204020203" pitchFamily="34" charset="0"/>
              </a:rPr>
              <a:t>القيادات الإدارية ربط أنشطتها بخدمات ونظم تكنولوجيا المعلومات </a:t>
            </a:r>
            <a:r>
              <a:rPr lang="ar-JO" sz="1600" dirty="0">
                <a:solidFill>
                  <a:schemeClr val="tx1"/>
                </a:solidFill>
                <a:latin typeface="Segoe UI" panose="020B0502040204020203" pitchFamily="34" charset="0"/>
                <a:cs typeface="Segoe UI" panose="020B0502040204020203" pitchFamily="34" charset="0"/>
              </a:rPr>
              <a:t>وتوفير المتطلبات التقنية من خلال ما يأتي:</a:t>
            </a:r>
            <a:endParaRPr lang="ar-YE" sz="1600" dirty="0">
              <a:solidFill>
                <a:schemeClr val="tx1"/>
              </a:solidFill>
              <a:latin typeface="Segoe UI" panose="020B0502040204020203" pitchFamily="34" charset="0"/>
              <a:cs typeface="Segoe UI" panose="020B0502040204020203" pitchFamily="34" charset="0"/>
            </a:endParaRPr>
          </a:p>
          <a:p>
            <a:pPr algn="r">
              <a:lnSpc>
                <a:spcPct val="200000"/>
              </a:lnSpc>
            </a:pPr>
            <a:r>
              <a:rPr lang="ar-YE" sz="1600" dirty="0">
                <a:solidFill>
                  <a:schemeClr val="tx1"/>
                </a:solidFill>
                <a:latin typeface="Segoe UI" panose="020B0502040204020203" pitchFamily="34" charset="0"/>
                <a:cs typeface="Segoe UI" panose="020B0502040204020203" pitchFamily="34" charset="0"/>
              </a:rPr>
              <a:t>1- توفر البنية التحتية الإلكترونية اللازمة، فالتحول إلى الإدارة الإلكترونية يتطلب وجود مستوى مناسب من البنية التحتية التي تتضمن شبكة حديثة للاتصالات والبيانات تكون قادرة على تأمين التواصل ونقل المعلومات بين المؤسسات الإدارية نفسها من جهة وبين المؤسسات </a:t>
            </a:r>
            <a:r>
              <a:rPr lang="ar-JO" sz="1600" dirty="0">
                <a:solidFill>
                  <a:schemeClr val="tx1"/>
                </a:solidFill>
                <a:latin typeface="Segoe UI" panose="020B0502040204020203" pitchFamily="34" charset="0"/>
                <a:cs typeface="Segoe UI" panose="020B0502040204020203" pitchFamily="34" charset="0"/>
              </a:rPr>
              <a:t>والعملاء</a:t>
            </a:r>
            <a:r>
              <a:rPr lang="ar-YE" sz="1600" dirty="0">
                <a:solidFill>
                  <a:schemeClr val="tx1"/>
                </a:solidFill>
                <a:latin typeface="Segoe UI" panose="020B0502040204020203" pitchFamily="34" charset="0"/>
                <a:cs typeface="Segoe UI" panose="020B0502040204020203" pitchFamily="34" charset="0"/>
              </a:rPr>
              <a:t> من جهة أخرى.</a:t>
            </a:r>
          </a:p>
          <a:p>
            <a:pPr algn="r">
              <a:lnSpc>
                <a:spcPct val="200000"/>
              </a:lnSpc>
            </a:pPr>
            <a:r>
              <a:rPr lang="ar-YE" sz="1600" dirty="0">
                <a:solidFill>
                  <a:schemeClr val="tx1"/>
                </a:solidFill>
                <a:latin typeface="Segoe UI" panose="020B0502040204020203" pitchFamily="34" charset="0"/>
                <a:cs typeface="Segoe UI" panose="020B0502040204020203" pitchFamily="34" charset="0"/>
              </a:rPr>
              <a:t>2- توافر الوسائل الإلكترونية اللازمة للاستفادة من الخدمات التي تقدمها الإدارة الإلكترونية، ومنها أجهزة الكمبيوتر الشخصية والطابعات، وغيرها من الأجهزة التي تمكن من الاتصال بالشبكة العالمية أو الداخلية وتحقيق الاستفادة القصوى من خدماتها.</a:t>
            </a:r>
          </a:p>
          <a:p>
            <a:pPr algn="r">
              <a:lnSpc>
                <a:spcPct val="200000"/>
              </a:lnSpc>
            </a:pPr>
            <a:r>
              <a:rPr lang="ar-YE" sz="1600" dirty="0">
                <a:solidFill>
                  <a:schemeClr val="tx1"/>
                </a:solidFill>
                <a:latin typeface="Segoe UI" panose="020B0502040204020203" pitchFamily="34" charset="0"/>
                <a:cs typeface="Segoe UI" panose="020B0502040204020203" pitchFamily="34" charset="0"/>
              </a:rPr>
              <a:t>3- توافر عدد لا بأس به من مزودي خدمة الإنترنت، من أجل فتح المجال لأكبر عدد ممكن من المواطنين للتفاعل مع الإدارة الإلكترونية</a:t>
            </a: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2233A19-F0AC-1126-60E7-188EAE3CD3D0}"/>
              </a:ext>
            </a:extLst>
          </p:cNvPr>
          <p:cNvSpPr txBox="1"/>
          <p:nvPr/>
        </p:nvSpPr>
        <p:spPr>
          <a:xfrm>
            <a:off x="3486807" y="868544"/>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متطلبات تطبيق الإدارة الإلكترونية</a:t>
            </a: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64467"/>
    </mc:Choice>
    <mc:Fallback xmlns="">
      <p:transition spd="slow" advTm="16446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Segoe UI" panose="020B0502040204020203" pitchFamily="34" charset="0"/>
                <a:cs typeface="Segoe UI" panose="020B0502040204020203" pitchFamily="34" charset="0"/>
              </a:rPr>
              <a:t>ثالثاً: المتطلبات البشرية:</a:t>
            </a:r>
          </a:p>
          <a:p>
            <a:pPr algn="r">
              <a:lnSpc>
                <a:spcPct val="200000"/>
              </a:lnSpc>
            </a:pPr>
            <a:r>
              <a:rPr lang="ar-JO" sz="1600" dirty="0">
                <a:solidFill>
                  <a:schemeClr val="tx1"/>
                </a:solidFill>
                <a:latin typeface="Segoe UI" panose="020B0502040204020203" pitchFamily="34" charset="0"/>
                <a:cs typeface="Segoe UI" panose="020B0502040204020203" pitchFamily="34" charset="0"/>
              </a:rPr>
              <a:t>تُعد القوى </a:t>
            </a:r>
            <a:r>
              <a:rPr lang="ar-YE" sz="1600" dirty="0">
                <a:solidFill>
                  <a:schemeClr val="tx1"/>
                </a:solidFill>
                <a:latin typeface="Segoe UI" panose="020B0502040204020203" pitchFamily="34" charset="0"/>
                <a:cs typeface="Segoe UI" panose="020B0502040204020203" pitchFamily="34" charset="0"/>
              </a:rPr>
              <a:t>البشرية القادرة </a:t>
            </a:r>
            <a:r>
              <a:rPr lang="ar-JO" sz="1600" dirty="0">
                <a:solidFill>
                  <a:schemeClr val="tx1"/>
                </a:solidFill>
                <a:latin typeface="Segoe UI" panose="020B0502040204020203" pitchFamily="34" charset="0"/>
                <a:cs typeface="Segoe UI" panose="020B0502040204020203" pitchFamily="34" charset="0"/>
              </a:rPr>
              <a:t>المؤهلة </a:t>
            </a:r>
            <a:r>
              <a:rPr lang="ar-YE" sz="1600" dirty="0">
                <a:solidFill>
                  <a:schemeClr val="tx1"/>
                </a:solidFill>
                <a:latin typeface="Segoe UI" panose="020B0502040204020203" pitchFamily="34" charset="0"/>
                <a:cs typeface="Segoe UI" panose="020B0502040204020203" pitchFamily="34" charset="0"/>
              </a:rPr>
              <a:t>العنصر </a:t>
            </a:r>
            <a:r>
              <a:rPr lang="ar-JO" sz="1600" dirty="0">
                <a:solidFill>
                  <a:schemeClr val="tx1"/>
                </a:solidFill>
                <a:latin typeface="Segoe UI" panose="020B0502040204020203" pitchFamily="34" charset="0"/>
                <a:cs typeface="Segoe UI" panose="020B0502040204020203" pitchFamily="34" charset="0"/>
              </a:rPr>
              <a:t>الرئيسي</a:t>
            </a:r>
            <a:r>
              <a:rPr lang="ar-YE" sz="1600" dirty="0">
                <a:solidFill>
                  <a:schemeClr val="tx1"/>
                </a:solidFill>
                <a:latin typeface="Segoe UI" panose="020B0502040204020203" pitchFamily="34" charset="0"/>
                <a:cs typeface="Segoe UI" panose="020B0502040204020203" pitchFamily="34" charset="0"/>
              </a:rPr>
              <a:t> في التحول نحو الإدارة الإلكترونية، فهم يمثلون القيادات الرقمية والمديرين والمحللين للموارد المعرفية، ورأس المال الفكري ويتولون التخطيط الاستراتيجي لعناصر الإدارة الإلكترونية وتنفيذها والتغلب على مشكلاتها، فالإدارة الإلكترونية تتطلب مهارات خاصة في التعامل مع الحاسب، وطرق إدخال البيانات واسترجاعها وحفظها ونقلها وأرشفتها، أو التعامل مع برامج وأساليب حماية البيانات ومتابعتها، وطرق تنفيذ الرقابة الإلكترونية. وهذا كله يتطلب عناصر بشرية مدربة يمكنها التعامل مع المتطلبات المادية والفنية اللازمة لإدارة المعلومات وتداولها عبر أنظمة وتطبيقات الإدارة الإلكترونية. ومما لا شك فيه أن توفير العناصر البشرية المؤهلة </a:t>
            </a:r>
            <a:r>
              <a:rPr lang="ar-JO" sz="1600" dirty="0">
                <a:solidFill>
                  <a:schemeClr val="tx1"/>
                </a:solidFill>
                <a:latin typeface="Segoe UI" panose="020B0502040204020203" pitchFamily="34" charset="0"/>
                <a:cs typeface="Segoe UI" panose="020B0502040204020203" pitchFamily="34" charset="0"/>
              </a:rPr>
              <a:t>في المنظمات </a:t>
            </a:r>
            <a:r>
              <a:rPr lang="ar-YE" sz="1600" dirty="0">
                <a:solidFill>
                  <a:schemeClr val="tx1"/>
                </a:solidFill>
                <a:latin typeface="Segoe UI" panose="020B0502040204020203" pitchFamily="34" charset="0"/>
                <a:cs typeface="Segoe UI" panose="020B0502040204020203" pitchFamily="34" charset="0"/>
              </a:rPr>
              <a:t>يُسهِّل من مهمة القيادات العليا عند إعداد استراتيجيات تطبيق الإدارة الإلكترونية، مما يجعلهم يتقبلون فكرة هذه الإدارة في منظماتهم ويسهم بدرجة كبيرة في تقليل مقاومتهم للتغيير، وبدون هذا العنصر البشري لن تتمكن من تحقيق أهدافها</a:t>
            </a:r>
            <a:r>
              <a:rPr lang="ar-YE" dirty="0">
                <a:solidFill>
                  <a:schemeClr val="tx1"/>
                </a:solidFill>
                <a:latin typeface="Segoe UI" panose="020B0502040204020203" pitchFamily="34" charset="0"/>
                <a:cs typeface="Segoe UI" panose="020B0502040204020203" pitchFamily="34" charset="0"/>
              </a:rPr>
              <a:t>.</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39E8987-FE29-DB60-6343-F341D290EBEC}"/>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متطلبات تطبيق الإدارة الإلكترونية</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07722"/>
    </mc:Choice>
    <mc:Fallback xmlns="">
      <p:transition spd="slow" advTm="10772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Segoe UI" panose="020B0502040204020203" pitchFamily="34" charset="0"/>
              <a:cs typeface="Segoe UI" panose="020B0502040204020203" pitchFamily="34" charset="0"/>
            </a:endParaRPr>
          </a:p>
          <a:p>
            <a:pPr algn="r">
              <a:lnSpc>
                <a:spcPct val="200000"/>
              </a:lnSpc>
            </a:pPr>
            <a:r>
              <a:rPr lang="ar-JO" dirty="0">
                <a:solidFill>
                  <a:schemeClr val="tx1"/>
                </a:solidFill>
                <a:latin typeface="Segoe UI" panose="020B0502040204020203" pitchFamily="34" charset="0"/>
                <a:cs typeface="Segoe UI" panose="020B0502040204020203" pitchFamily="34" charset="0"/>
              </a:rPr>
              <a:t>رابعا: المتطلبات المالية:</a:t>
            </a:r>
          </a:p>
          <a:p>
            <a:pPr algn="r">
              <a:lnSpc>
                <a:spcPct val="200000"/>
              </a:lnSpc>
            </a:pPr>
            <a:r>
              <a:rPr lang="ar-JO" dirty="0">
                <a:solidFill>
                  <a:schemeClr val="tx1"/>
                </a:solidFill>
                <a:latin typeface="Segoe UI" panose="020B0502040204020203" pitchFamily="34" charset="0"/>
                <a:cs typeface="Segoe UI" panose="020B0502040204020203" pitchFamily="34" charset="0"/>
              </a:rPr>
              <a:t>يعد تطبيق الإدارة الإلكترونية في المنظمات على اختلاف أعمالها من المشاريع الضخمة التي تحتاج إلى أموال طائلة لكي يتحقق له الاستمرارية والنجاح وبلوغ الأهداف المنشودة، فتوفير البنية التحتية وتوفير الأجهزة والأدوات اللازمة والبرامج الإلكترونية وتحديثها من وقت لآخر وإعداد البرامج التدريبية والتأهيلية للعناصر البشرية يحتاج إلى تكلفة مالية عالية، لذلك لابد من توفير التمويل الكافي للتحول نحو الإدارة الإلكترونية تحول يمكن من الانطلاق نحو تحقيق الأهداف المرجوة بالكفاءة التي تسمح باستمرارها وتأييد المتعاملين معها</a:t>
            </a: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 </a:t>
            </a:r>
            <a:endParaRPr lang="en-US"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69014C30-97C8-47A3-3CBD-CD515354685C}"/>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متطلبات تطبيق الإدارة الإلكترونية</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3897"/>
    </mc:Choice>
    <mc:Fallback xmlns="">
      <p:transition spd="slow" advTm="738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600"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     </a:t>
            </a:r>
          </a:p>
          <a:p>
            <a:pPr marL="0" marR="0" algn="r" rtl="1">
              <a:lnSpc>
                <a:spcPct val="150000"/>
              </a:lnSpc>
              <a:spcBef>
                <a:spcPts val="0"/>
              </a:spcBef>
              <a:spcAft>
                <a:spcPts val="0"/>
              </a:spcAft>
            </a:pPr>
            <a:r>
              <a:rPr lang="ar-JO" sz="1600" dirty="0">
                <a:solidFill>
                  <a:schemeClr val="tx1"/>
                </a:solidFill>
                <a:latin typeface="Segoe UI" panose="020B0502040204020203" pitchFamily="34" charset="0"/>
                <a:cs typeface="Segoe UI" panose="020B0502040204020203" pitchFamily="34" charset="0"/>
              </a:rPr>
              <a:t>خامساً: متطلبات الأمن المعلوماتي</a:t>
            </a:r>
          </a:p>
          <a:p>
            <a:pPr marL="0" marR="0" algn="r" rtl="1">
              <a:lnSpc>
                <a:spcPct val="200000"/>
              </a:lnSpc>
              <a:spcBef>
                <a:spcPts val="0"/>
              </a:spcBef>
              <a:spcAft>
                <a:spcPts val="0"/>
              </a:spcAft>
            </a:pPr>
            <a:r>
              <a:rPr lang="ar-JO" sz="1600" dirty="0">
                <a:solidFill>
                  <a:schemeClr val="tx1"/>
                </a:solidFill>
                <a:latin typeface="Segoe UI" panose="020B0502040204020203" pitchFamily="34" charset="0"/>
                <a:cs typeface="Segoe UI" panose="020B0502040204020203" pitchFamily="34" charset="0"/>
              </a:rPr>
              <a:t>من الضروري توفير أساليب وإجراءات أمنية تساعد على حماية المعلومات والبيانات من الاختراق في ضوء الثورة التقنية وازدياد شبكات الاتصالات والمعلومات، خاصة بعد انتشار العديد من المحاولات الرامية إلى اختراق منظومات الحواسيب بغرض السرقة أو تدمير المعلومات. وهذا ما دفع إلى طرح العديد من البرامج الأمنية لاتخاذ الإجراءات الدفاعية والوقائية لحماية وتأمين خصوصية المنظمات والأفراد، ومن ثم فإن تطبيق الإدارة الإلكترونيةفي المنظمات يتطلب وجود أساليب وإجراءات أمنية إلكترونية تساعد على حماية المعلومات والبيانات من الاختراق وذلك للمحافظة على سرية المعلومات والبيانات .</a:t>
            </a:r>
          </a:p>
          <a:p>
            <a:pPr marL="0" marR="0" algn="r" rtl="1">
              <a:lnSpc>
                <a:spcPct val="200000"/>
              </a:lnSpc>
              <a:spcBef>
                <a:spcPts val="0"/>
              </a:spcBef>
              <a:spcAft>
                <a:spcPts val="0"/>
              </a:spcAft>
            </a:pPr>
            <a:r>
              <a:rPr lang="ar-JO" sz="1600" dirty="0">
                <a:solidFill>
                  <a:schemeClr val="tx1"/>
                </a:solidFill>
                <a:latin typeface="Segoe UI" panose="020B0502040204020203" pitchFamily="34" charset="0"/>
                <a:cs typeface="Segoe UI" panose="020B0502040204020203" pitchFamily="34" charset="0"/>
              </a:rPr>
              <a:t>لذلك تسعى القيادة الإدارية الواعية إلى تبني التقنيات الحديثة والسعي لتوفير متطلبات تطبيقها والتصدي لكل العقبات التي تعترض تبنيها وتعزيز وعي الإداريين بمزايا تطبيق تكنولوجيا المعلومات وتطوير البنية الأساسية الكافية لشبكات العمل بغرض تحقيق التطبيق الفعال للإدارة الإلكترونية</a:t>
            </a: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8F11A58-9404-F03A-4754-F8FB71285A5E}"/>
              </a:ext>
            </a:extLst>
          </p:cNvPr>
          <p:cNvSpPr txBox="1"/>
          <p:nvPr/>
        </p:nvSpPr>
        <p:spPr>
          <a:xfrm>
            <a:off x="3628697" y="839599"/>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متطلبات تطبيق الإدارة الإلكترونية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25452"/>
    </mc:Choice>
    <mc:Fallback xmlns="">
      <p:transition spd="slow" advTm="12545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lnSpc>
                <a:spcPct val="200000"/>
              </a:lnSpc>
            </a:pPr>
            <a:endParaRPr lang="ar-JO" sz="1600" dirty="0">
              <a:solidFill>
                <a:srgbClr val="000000"/>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endParaRPr lang="ar-JO" sz="1600"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r>
              <a:rPr lang="en-US" sz="1600" dirty="0">
                <a:solidFill>
                  <a:schemeClr val="tx1"/>
                </a:solidFill>
                <a:latin typeface="Segoe UI" panose="020B0502040204020203" pitchFamily="34" charset="0"/>
                <a:cs typeface="Segoe UI" panose="020B0502040204020203" pitchFamily="34" charset="0"/>
              </a:rPr>
              <a:t>.</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معوقات تتعلق بالجوانب الإدارية والتنظيمية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مث</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a:t>
            </a:r>
          </a:p>
          <a:p>
            <a:pPr marL="0" marR="0" algn="r" rtl="1">
              <a:lnSpc>
                <a:spcPct val="200000"/>
              </a:lnSpc>
              <a:spcBef>
                <a:spcPts val="0"/>
              </a:spcBef>
              <a:spcAft>
                <a:spcPts val="1000"/>
              </a:spcAft>
            </a:pP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1-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عدم إدراك </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القيادات الإدارية العليا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بأهمية </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تطبيق الإدارة الإلكترونية.</a:t>
            </a:r>
          </a:p>
          <a:p>
            <a:pPr marL="0" marR="0" algn="r" rtl="1">
              <a:lnSpc>
                <a:spcPct val="200000"/>
              </a:lnSpc>
              <a:spcBef>
                <a:spcPts val="0"/>
              </a:spcBef>
              <a:spcAft>
                <a:spcPts val="1000"/>
              </a:spcAft>
            </a:pP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2-</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عدم توفر </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التشريعات واللوائح المنظمة لبرامج الإدارة الإلكترونية للتعامل مع جرائم الحاسب الآلي والاختراقات الأمنية.</a:t>
            </a:r>
          </a:p>
          <a:p>
            <a:pPr marL="0" marR="0" algn="r" rtl="1">
              <a:lnSpc>
                <a:spcPct val="200000"/>
              </a:lnSpc>
              <a:spcBef>
                <a:spcPts val="0"/>
              </a:spcBef>
              <a:spcAft>
                <a:spcPts val="1000"/>
              </a:spcAft>
            </a:pP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3</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مقاومة التغيير من قبل بعض المديرين وذوي السلطة اعتقاد</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 </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منهم بأن التغيير للإدارة الإلكترونية يشكل تهديدًا لسلطتهم.</a:t>
            </a:r>
          </a:p>
          <a:p>
            <a:pPr marL="0" marR="0" algn="r" rtl="1">
              <a:lnSpc>
                <a:spcPct val="200000"/>
              </a:lnSpc>
              <a:spcBef>
                <a:spcPts val="0"/>
              </a:spcBef>
              <a:spcAft>
                <a:spcPts val="1000"/>
              </a:spcAft>
            </a:pP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4</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نقص الأنظمة واللوائح الإدارية الخاصة بتنظيم التعاملات الإلكترونية بين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المنظمات</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وبعضها وبينها وبين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الأقسام والوحدات داخل المنظمة</a:t>
            </a: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87AC215-3752-F0E1-D40C-262DFBAAC359}"/>
              </a:ext>
            </a:extLst>
          </p:cNvPr>
          <p:cNvSpPr txBox="1"/>
          <p:nvPr/>
        </p:nvSpPr>
        <p:spPr>
          <a:xfrm>
            <a:off x="2485572" y="895246"/>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تطبيق الإدارة الإلكترونية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25116"/>
    </mc:Choice>
    <mc:Fallback xmlns="">
      <p:transition spd="slow" advTm="12511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Segoe UI" panose="020B0502040204020203" pitchFamily="34" charset="0"/>
              <a:cs typeface="Segoe UI" panose="020B0502040204020203" pitchFamily="34" charset="0"/>
            </a:endParaRPr>
          </a:p>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معوقات بشرية وتشمل:</a:t>
            </a: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1- </a:t>
            </a:r>
            <a:r>
              <a:rPr lang="ar-JO" dirty="0">
                <a:solidFill>
                  <a:srgbClr val="000000"/>
                </a:solidFill>
                <a:latin typeface="Segoe UI" panose="020B0502040204020203" pitchFamily="34" charset="0"/>
                <a:cs typeface="Segoe UI" panose="020B0502040204020203" pitchFamily="34" charset="0"/>
              </a:rPr>
              <a:t>عدم وضوح مفهوم </a:t>
            </a:r>
            <a:r>
              <a:rPr lang="ar-SA" dirty="0">
                <a:solidFill>
                  <a:srgbClr val="000000"/>
                </a:solidFill>
                <a:latin typeface="Segoe UI" panose="020B0502040204020203" pitchFamily="34" charset="0"/>
                <a:cs typeface="Segoe UI" panose="020B0502040204020203" pitchFamily="34" charset="0"/>
              </a:rPr>
              <a:t>الإدارة الإلكترونية لدى بعض القيادات الإدارية، </a:t>
            </a:r>
            <a:r>
              <a:rPr lang="ar-JO" dirty="0">
                <a:solidFill>
                  <a:srgbClr val="000000"/>
                </a:solidFill>
                <a:latin typeface="Segoe UI" panose="020B0502040204020203" pitchFamily="34" charset="0"/>
                <a:cs typeface="Segoe UI" panose="020B0502040204020203" pitchFamily="34" charset="0"/>
              </a:rPr>
              <a:t>.</a:t>
            </a:r>
            <a:endParaRPr lang="ar-SA"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2- نقص </a:t>
            </a:r>
            <a:r>
              <a:rPr lang="ar-JO" dirty="0">
                <a:solidFill>
                  <a:srgbClr val="000000"/>
                </a:solidFill>
                <a:latin typeface="Segoe UI" panose="020B0502040204020203" pitchFamily="34" charset="0"/>
                <a:cs typeface="Segoe UI" panose="020B0502040204020203" pitchFamily="34" charset="0"/>
              </a:rPr>
              <a:t>القوى </a:t>
            </a:r>
            <a:r>
              <a:rPr lang="ar-SA" dirty="0">
                <a:solidFill>
                  <a:srgbClr val="000000"/>
                </a:solidFill>
                <a:latin typeface="Segoe UI" panose="020B0502040204020203" pitchFamily="34" charset="0"/>
                <a:cs typeface="Segoe UI" panose="020B0502040204020203" pitchFamily="34" charset="0"/>
              </a:rPr>
              <a:t> البشرية المؤهلة للتعامل مع </a:t>
            </a:r>
            <a:r>
              <a:rPr lang="ar-JO" dirty="0">
                <a:solidFill>
                  <a:srgbClr val="000000"/>
                </a:solidFill>
                <a:latin typeface="Segoe UI" panose="020B0502040204020203" pitchFamily="34" charset="0"/>
                <a:cs typeface="Segoe UI" panose="020B0502040204020203" pitchFamily="34" charset="0"/>
              </a:rPr>
              <a:t>التكنولوجية </a:t>
            </a:r>
            <a:r>
              <a:rPr lang="ar-SA" dirty="0">
                <a:solidFill>
                  <a:srgbClr val="000000"/>
                </a:solidFill>
                <a:latin typeface="Segoe UI" panose="020B0502040204020203" pitchFamily="34" charset="0"/>
                <a:cs typeface="Segoe UI" panose="020B0502040204020203" pitchFamily="34" charset="0"/>
              </a:rPr>
              <a:t>بتطبيقاته</a:t>
            </a:r>
            <a:r>
              <a:rPr lang="ar-JO" dirty="0">
                <a:solidFill>
                  <a:srgbClr val="000000"/>
                </a:solidFill>
                <a:latin typeface="Segoe UI" panose="020B0502040204020203" pitchFamily="34" charset="0"/>
                <a:cs typeface="Segoe UI" panose="020B0502040204020203" pitchFamily="34" charset="0"/>
              </a:rPr>
              <a:t>ا</a:t>
            </a:r>
            <a:r>
              <a:rPr lang="ar-SA" dirty="0">
                <a:solidFill>
                  <a:srgbClr val="000000"/>
                </a:solidFill>
                <a:latin typeface="Segoe UI" panose="020B0502040204020203" pitchFamily="34" charset="0"/>
                <a:cs typeface="Segoe UI" panose="020B0502040204020203" pitchFamily="34" charset="0"/>
              </a:rPr>
              <a:t> الإلكترونية داخل </a:t>
            </a:r>
            <a:r>
              <a:rPr lang="ar-JO" dirty="0">
                <a:solidFill>
                  <a:srgbClr val="000000"/>
                </a:solidFill>
                <a:latin typeface="Segoe UI" panose="020B0502040204020203" pitchFamily="34" charset="0"/>
                <a:cs typeface="Segoe UI" panose="020B0502040204020203" pitchFamily="34" charset="0"/>
              </a:rPr>
              <a:t>المنظمة</a:t>
            </a:r>
            <a:r>
              <a:rPr lang="ar-SA" dirty="0">
                <a:solidFill>
                  <a:srgbClr val="000000"/>
                </a:solidFill>
                <a:latin typeface="Segoe UI" panose="020B0502040204020203" pitchFamily="34" charset="0"/>
                <a:cs typeface="Segoe UI" panose="020B0502040204020203" pitchFamily="34" charset="0"/>
              </a:rPr>
              <a:t>.</a:t>
            </a: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3- قلة المتخصصين في برمجيات الحاسب الآلي سواء أكان ذلك في مجال مهندسي الصيانة أو المبرمجين.</a:t>
            </a: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4- قلة خبرة الموظفين الذين لديهم الإلمام بالمهارات الأساسية لاستخدامات الحاسبات الآلية وشبكات الإنترنت.</a:t>
            </a: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5- قلة برامج التدريب وتنمية المهارات في مجال التقنية المتطورة.</a:t>
            </a: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6- ضعف مهارات اللغة الإنجليزية لدى بعض الموظفين.</a:t>
            </a: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7- تخوف العاملين من تأثير التقنية الحديثة على مصالحهم، وما قد يترتب عنه من تقليص العمالة وانخفاض الحوافز، والتشديد الرقابي.</a:t>
            </a:r>
          </a:p>
          <a:p>
            <a:pPr marL="0" marR="0" algn="justLow" rtl="1">
              <a:lnSpc>
                <a:spcPct val="115000"/>
              </a:lnSpc>
              <a:spcBef>
                <a:spcPts val="0"/>
              </a:spcBef>
              <a:spcAft>
                <a:spcPts val="1000"/>
              </a:spcAft>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4217A2A-58B2-F6B4-5240-ED7DFAB04A4E}"/>
              </a:ext>
            </a:extLst>
          </p:cNvPr>
          <p:cNvSpPr txBox="1"/>
          <p:nvPr/>
        </p:nvSpPr>
        <p:spPr>
          <a:xfrm>
            <a:off x="2485572" y="619503"/>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تطبيق الإدارة الإلكترونية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9" name="Picture 8">
            <a:extLst>
              <a:ext uri="{FF2B5EF4-FFF2-40B4-BE49-F238E27FC236}">
                <a16:creationId xmlns:a16="http://schemas.microsoft.com/office/drawing/2014/main" xmlns="" id="{9B658D64-8D4B-42C2-BB11-4C6EAE436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718" y="1190391"/>
            <a:ext cx="2305141" cy="892891"/>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44119"/>
    </mc:Choice>
    <mc:Fallback xmlns="">
      <p:transition spd="slow" advTm="14411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معوقات تقنية:</a:t>
            </a:r>
          </a:p>
          <a:p>
            <a:pPr marL="0" marR="0" algn="justLow" rtl="1">
              <a:lnSpc>
                <a:spcPct val="200000"/>
              </a:lnSpc>
              <a:spcBef>
                <a:spcPts val="0"/>
              </a:spcBef>
              <a:spcAft>
                <a:spcPts val="1000"/>
              </a:spcAft>
            </a:pPr>
            <a:r>
              <a:rPr lang="ar-SA" sz="1600" dirty="0">
                <a:solidFill>
                  <a:srgbClr val="000000"/>
                </a:solidFill>
                <a:latin typeface="Segoe UI" panose="020B0502040204020203" pitchFamily="34" charset="0"/>
                <a:cs typeface="Segoe UI" panose="020B0502040204020203" pitchFamily="34" charset="0"/>
              </a:rPr>
              <a:t>1- ضعف البنية التحتية ونقص جاهزيتها لاستقبال التقنية اللازمة للتحول للإدارة الإلكترونية.</a:t>
            </a:r>
          </a:p>
          <a:p>
            <a:pPr marL="0" marR="0" algn="justLow" rtl="1">
              <a:lnSpc>
                <a:spcPct val="200000"/>
              </a:lnSpc>
              <a:spcBef>
                <a:spcPts val="0"/>
              </a:spcBef>
              <a:spcAft>
                <a:spcPts val="1000"/>
              </a:spcAft>
            </a:pPr>
            <a:r>
              <a:rPr lang="ar-SA" sz="1600" dirty="0">
                <a:solidFill>
                  <a:srgbClr val="000000"/>
                </a:solidFill>
                <a:latin typeface="Segoe UI" panose="020B0502040204020203" pitchFamily="34" charset="0"/>
                <a:cs typeface="Segoe UI" panose="020B0502040204020203" pitchFamily="34" charset="0"/>
              </a:rPr>
              <a:t>2- ضعف القدرة التكنولوجية لشبكات الاتصال في بعض المناطق.</a:t>
            </a:r>
            <a:endParaRPr lang="ar-JO" sz="1600" dirty="0">
              <a:solidFill>
                <a:srgbClr val="000000"/>
              </a:solidFill>
              <a:latin typeface="Segoe UI" panose="020B0502040204020203" pitchFamily="34" charset="0"/>
              <a:cs typeface="Segoe UI" panose="020B0502040204020203" pitchFamily="34" charset="0"/>
            </a:endParaRPr>
          </a:p>
          <a:p>
            <a:pPr marL="0" marR="0" algn="justLow" rtl="1">
              <a:lnSpc>
                <a:spcPct val="200000"/>
              </a:lnSpc>
              <a:spcBef>
                <a:spcPts val="0"/>
              </a:spcBef>
              <a:spcAft>
                <a:spcPts val="1000"/>
              </a:spcAft>
            </a:pPr>
            <a:r>
              <a:rPr lang="ar-JO" sz="1600" dirty="0">
                <a:solidFill>
                  <a:srgbClr val="000000"/>
                </a:solidFill>
                <a:latin typeface="Segoe UI" panose="020B0502040204020203" pitchFamily="34" charset="0"/>
                <a:cs typeface="Segoe UI" panose="020B0502040204020203" pitchFamily="34" charset="0"/>
              </a:rPr>
              <a:t>3</a:t>
            </a:r>
            <a:r>
              <a:rPr lang="ar-SA" sz="1600" dirty="0">
                <a:solidFill>
                  <a:srgbClr val="000000"/>
                </a:solidFill>
                <a:latin typeface="Segoe UI" panose="020B0502040204020203" pitchFamily="34" charset="0"/>
                <a:cs typeface="Segoe UI" panose="020B0502040204020203" pitchFamily="34" charset="0"/>
              </a:rPr>
              <a:t>- اعتماد معظم البرامج الإلكترونية والمعلومات الموجودة على شبكات الاتصال على اللغة الإنجليزية.</a:t>
            </a:r>
          </a:p>
          <a:p>
            <a:pPr marL="0" marR="0" algn="justLow" rtl="1">
              <a:lnSpc>
                <a:spcPct val="200000"/>
              </a:lnSpc>
              <a:spcBef>
                <a:spcPts val="0"/>
              </a:spcBef>
              <a:spcAft>
                <a:spcPts val="1000"/>
              </a:spcAft>
            </a:pPr>
            <a:r>
              <a:rPr lang="ar-SA" sz="1600" dirty="0">
                <a:solidFill>
                  <a:srgbClr val="000000"/>
                </a:solidFill>
                <a:latin typeface="Segoe UI" panose="020B0502040204020203" pitchFamily="34" charset="0"/>
                <a:cs typeface="Segoe UI" panose="020B0502040204020203" pitchFamily="34" charset="0"/>
              </a:rPr>
              <a:t>5- ضعف البنية التحتية المتكاملة على مستوى الدولة مما يعرقل تطبيق الإدارة الإلكترونية في مؤسساتها ككل.</a:t>
            </a:r>
          </a:p>
          <a:p>
            <a:pPr marL="0" marR="0" algn="justLow" rtl="1">
              <a:lnSpc>
                <a:spcPct val="200000"/>
              </a:lnSpc>
              <a:spcBef>
                <a:spcPts val="0"/>
              </a:spcBef>
              <a:spcAft>
                <a:spcPts val="1000"/>
              </a:spcAft>
            </a:pPr>
            <a:r>
              <a:rPr lang="ar-SA" sz="1600" dirty="0">
                <a:solidFill>
                  <a:srgbClr val="000000"/>
                </a:solidFill>
                <a:latin typeface="Segoe UI" panose="020B0502040204020203" pitchFamily="34" charset="0"/>
                <a:cs typeface="Segoe UI" panose="020B0502040204020203" pitchFamily="34" charset="0"/>
              </a:rPr>
              <a:t>6- اختلاف مواصفات الأجهزة الإلكترونية المستخدمة داخل </a:t>
            </a:r>
            <a:r>
              <a:rPr lang="ar-JO" sz="1600" dirty="0">
                <a:solidFill>
                  <a:srgbClr val="000000"/>
                </a:solidFill>
                <a:latin typeface="Segoe UI" panose="020B0502040204020203" pitchFamily="34" charset="0"/>
                <a:cs typeface="Segoe UI" panose="020B0502040204020203" pitchFamily="34" charset="0"/>
              </a:rPr>
              <a:t>المنظمات</a:t>
            </a:r>
            <a:r>
              <a:rPr lang="ar-SA" sz="1600" dirty="0">
                <a:solidFill>
                  <a:srgbClr val="000000"/>
                </a:solidFill>
                <a:latin typeface="Segoe UI" panose="020B0502040204020203" pitchFamily="34" charset="0"/>
                <a:cs typeface="Segoe UI" panose="020B0502040204020203" pitchFamily="34" charset="0"/>
              </a:rPr>
              <a:t> مما يشكل صعوبة الربط بينها</a:t>
            </a:r>
            <a:endParaRPr lang="ar-JO"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en-US"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150000"/>
              </a:lnSpc>
            </a:pP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5FCF4029-554D-8567-57EF-3C0373FC8B66}"/>
              </a:ext>
            </a:extLst>
          </p:cNvPr>
          <p:cNvSpPr txBox="1"/>
          <p:nvPr/>
        </p:nvSpPr>
        <p:spPr>
          <a:xfrm>
            <a:off x="2485572" y="820173"/>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تطبيق الإدارة الإلكترونية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54181"/>
    </mc:Choice>
    <mc:Fallback xmlns="">
      <p:transition spd="slow" advTm="541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chemeClr val="tx1"/>
              </a:solidFill>
              <a:effectLst/>
              <a:latin typeface="Segoe UI" panose="020B0502040204020203" pitchFamily="34" charset="0"/>
              <a:cs typeface="Segoe UI" panose="020B0502040204020203" pitchFamily="34" charset="0"/>
            </a:endParaRPr>
          </a:p>
          <a:p>
            <a:pPr algn="r" rtl="1">
              <a:lnSpc>
                <a:spcPct val="150000"/>
              </a:lnSpc>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معوقات مالية مثل:</a:t>
            </a:r>
          </a:p>
          <a:p>
            <a:pPr algn="r" rtl="1">
              <a:lnSpc>
                <a:spcPct val="150000"/>
              </a:lnSpc>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1- قلة الموارد المالية المخصصة لتحديث لبنية التحتية اللازمة لتطبيق الإدارة الإلكترونية، وبخاصة إنشاء الشبكات وربط المواقع وتوفير الأجهزة والبرامج.</a:t>
            </a:r>
          </a:p>
          <a:p>
            <a:pPr algn="r" rtl="1">
              <a:lnSpc>
                <a:spcPct val="150000"/>
              </a:lnSpc>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2- ضعف قدرة بعض الأفراد المستفيدين من خدمات المنظمات من شراء الأجهزة الإلكترونية.</a:t>
            </a:r>
          </a:p>
          <a:p>
            <a:pPr algn="r" rtl="1">
              <a:lnSpc>
                <a:spcPct val="150000"/>
              </a:lnSpc>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3- قلة توفر المخصصات المالية التي تحتاج إليها عمليات تدريب وتأهيل العناصر البشرية اللازمة لتطبيق الإدارة الإلكترونية </a:t>
            </a:r>
          </a:p>
          <a:p>
            <a:pPr algn="r" rtl="1">
              <a:lnSpc>
                <a:spcPct val="150000"/>
              </a:lnSpc>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4- ضعف الرواتب والحوافز المادية والمعنوية</a:t>
            </a:r>
          </a:p>
          <a:p>
            <a:pPr algn="r" rtl="1">
              <a:lnSpc>
                <a:spcPct val="150000"/>
              </a:lnSpc>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5- قلة المصادر المالية المناسبة لتحديث الأجهزة بصفة مستمرة، خاصة وأن تقنية المعلومات في تطور مستمر، الأمر الذي يجعل تحديث الأجهزة مع هذه التطورات صعبًا.</a:t>
            </a:r>
            <a:endParaRPr lang="ar-JO" sz="2000" b="1" dirty="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xmlns=""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528" y="921895"/>
            <a:ext cx="1534941" cy="1002730"/>
          </a:xfrm>
          <a:prstGeom prst="rect">
            <a:avLst/>
          </a:prstGeom>
        </p:spPr>
      </p:pic>
      <p:sp>
        <p:nvSpPr>
          <p:cNvPr id="4" name="TextBox 3">
            <a:extLst>
              <a:ext uri="{FF2B5EF4-FFF2-40B4-BE49-F238E27FC236}">
                <a16:creationId xmlns:a16="http://schemas.microsoft.com/office/drawing/2014/main" xmlns="" id="{4054BC44-31F1-EDD2-6FE4-B7A70B3DC950}"/>
              </a:ext>
            </a:extLst>
          </p:cNvPr>
          <p:cNvSpPr txBox="1"/>
          <p:nvPr/>
        </p:nvSpPr>
        <p:spPr>
          <a:xfrm>
            <a:off x="2485572" y="809382"/>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تطبيق الإدارة الإلكترونية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126989"/>
    </mc:Choice>
    <mc:Fallback xmlns="">
      <p:transition spd="slow" advTm="1269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732629"/>
            <a:ext cx="10696602" cy="4293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معوقات تتعلق بالأمن المعلوماتي:</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ومن أمثلة ذلك:</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 الخوف من عدم القدرة على حماية قاعدة البيانات من الاختراق أو التخريب.</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2- الخوف من إفشاء المعلومات من قبل الموظفين أو المستفيدين من النظام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3- الخوف من فقدان المعلومات أو عدم دقتها عند إجراء التحديثات على النظام الإداري الإلكتروني.</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4- فقدان الثقة في برامج التأمين والحماية عند تنفيذ المعاملات الإدارية الإلكترونية.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5- ارتفاع تكلفة برامج الحماية الأصلية غير المقلدة.</a:t>
            </a:r>
          </a:p>
          <a:p>
            <a:pPr algn="r">
              <a:lnSpc>
                <a:spcPct val="150000"/>
              </a:lnSpc>
            </a:pPr>
            <a:r>
              <a:rPr lang="ar-JO" sz="2000" i="0" dirty="0">
                <a:solidFill>
                  <a:schemeClr val="tx1"/>
                </a:solidFill>
                <a:effectLst/>
                <a:latin typeface="Segoe UI" panose="020B0502040204020203" pitchFamily="34" charset="0"/>
                <a:cs typeface="Segoe UI" panose="020B0502040204020203" pitchFamily="34" charset="0"/>
              </a:rPr>
              <a:t>   </a:t>
            </a:r>
            <a:endParaRPr lang="ar-YE" sz="200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2A00144-4E33-F394-2525-2DABBEBF20E3}"/>
              </a:ext>
            </a:extLst>
          </p:cNvPr>
          <p:cNvSpPr txBox="1"/>
          <p:nvPr/>
        </p:nvSpPr>
        <p:spPr>
          <a:xfrm>
            <a:off x="2485572" y="947236"/>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تطبيق الإدارة الإلكترونية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6" name="Picture 5">
            <a:extLst>
              <a:ext uri="{FF2B5EF4-FFF2-40B4-BE49-F238E27FC236}">
                <a16:creationId xmlns:a16="http://schemas.microsoft.com/office/drawing/2014/main" xmlns="" id="{894EEF41-8203-F97C-DDCA-6D7CD291AB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4549" y="1841312"/>
            <a:ext cx="2722045" cy="1784757"/>
          </a:xfrm>
          <a:prstGeom prst="rect">
            <a:avLst/>
          </a:prstGeom>
        </p:spPr>
      </p:pic>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74018"/>
    </mc:Choice>
    <mc:Fallback xmlns="">
      <p:transition spd="slow" advTm="7401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18897"/>
            <a:ext cx="10696602" cy="4607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200000"/>
              </a:lnSpc>
              <a:spcBef>
                <a:spcPts val="0"/>
              </a:spcBef>
              <a:spcAft>
                <a:spcPts val="1000"/>
              </a:spcAft>
            </a:pPr>
            <a:r>
              <a:rPr lang="ar-JO"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المهارات اللازم توافرها في الهيئة الإدارية الإلكترونية</a:t>
            </a:r>
          </a:p>
          <a:p>
            <a:pPr marL="0" marR="0" algn="justLow" rtl="1">
              <a:lnSpc>
                <a:spcPct val="200000"/>
              </a:lnSpc>
              <a:spcBef>
                <a:spcPts val="0"/>
              </a:spcBef>
              <a:spcAft>
                <a:spcPts val="1000"/>
              </a:spcAft>
            </a:pPr>
            <a:r>
              <a:rPr lang="ar-JO"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ينبغي توافر مجموعة من المهارات في الذين يمثلون السلطة المسؤولة عن اتخاذ القرار في الإدارة الإلكترونية في المنظمة وأن يمتلكوا الثقافة الإلكترونية حتى يتمكنوا من المشاركة الفاعلة في العمل الإداري الإلكتروني، ومن المهارات التي ينبغي عليهم إتقانها  ما يأتي:</a:t>
            </a:r>
          </a:p>
          <a:p>
            <a:pPr marL="342900" marR="0" indent="-342900" algn="justLow" rtl="1">
              <a:lnSpc>
                <a:spcPct val="200000"/>
              </a:lnSpc>
              <a:spcBef>
                <a:spcPts val="0"/>
              </a:spcBef>
              <a:spcAft>
                <a:spcPts val="1000"/>
              </a:spcAft>
              <a:buFont typeface="+mj-lt"/>
              <a:buAutoNum type="arabicPeriod"/>
            </a:pPr>
            <a:r>
              <a:rPr lang="ar-JO"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مهارة استخدام البريد الإلكتروني لتبادل الرسائل والوثائق والمعلومات والبيانات باستخدام الحاسب.</a:t>
            </a:r>
          </a:p>
          <a:p>
            <a:pPr marL="342900" marR="0" indent="-342900" algn="justLow" rtl="1">
              <a:lnSpc>
                <a:spcPct val="200000"/>
              </a:lnSpc>
              <a:spcBef>
                <a:spcPts val="0"/>
              </a:spcBef>
              <a:spcAft>
                <a:spcPts val="1000"/>
              </a:spcAft>
              <a:buFont typeface="+mj-lt"/>
              <a:buAutoNum type="arabicPeriod"/>
            </a:pPr>
            <a:r>
              <a:rPr lang="ar-JO"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مهارة استخدام نظام مجموعات الأخبار والتي تعمل على ربط مجموعة من الأشخاص سوياً من خلال قوائم مخصصة لتبادل وجهات النظر.</a:t>
            </a:r>
            <a:r>
              <a:rPr lang="ar-SA"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869CDDA-B7EA-7CA5-8A00-AC5A7E4D8FFB}"/>
              </a:ext>
            </a:extLst>
          </p:cNvPr>
          <p:cNvSpPr txBox="1"/>
          <p:nvPr/>
        </p:nvSpPr>
        <p:spPr>
          <a:xfrm>
            <a:off x="4182255" y="659567"/>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مهارات الهيئة الإدارية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87591"/>
    </mc:Choice>
    <mc:Fallback xmlns="">
      <p:transition spd="slow" advTm="8759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2000" dirty="0">
              <a:solidFill>
                <a:srgbClr val="000000"/>
              </a:solidFill>
              <a:latin typeface="Segoe UI" panose="020B0502040204020203" pitchFamily="34" charset="0"/>
              <a:cs typeface="Segoe UI" panose="020B0502040204020203" pitchFamily="34" charset="0"/>
            </a:endParaRPr>
          </a:p>
          <a:p>
            <a:pPr algn="justLow" rtl="1">
              <a:lnSpc>
                <a:spcPct val="200000"/>
              </a:lnSpc>
              <a:spcAft>
                <a:spcPts val="0"/>
              </a:spcAft>
            </a:pPr>
            <a:r>
              <a:rPr lang="ar-JO" dirty="0">
                <a:solidFill>
                  <a:srgbClr val="000000"/>
                </a:solidFill>
                <a:latin typeface="Segoe UI" panose="020B0502040204020203" pitchFamily="34" charset="0"/>
                <a:cs typeface="Segoe UI" panose="020B0502040204020203" pitchFamily="34" charset="0"/>
              </a:rPr>
              <a:t>   3. مهارة استخدام الشبكة، حيث يمكن من خلالها الحصول على معلومات نصية وسمعية ومرئية عن طريق التصفح الإلكتروني واستخدام محركات البحث</a:t>
            </a:r>
          </a:p>
          <a:p>
            <a:pPr algn="justLow" rtl="1">
              <a:lnSpc>
                <a:spcPct val="200000"/>
              </a:lnSpc>
              <a:spcAft>
                <a:spcPts val="0"/>
              </a:spcAft>
            </a:pPr>
            <a:r>
              <a:rPr lang="ar-JO" dirty="0">
                <a:solidFill>
                  <a:srgbClr val="000000"/>
                </a:solidFill>
                <a:latin typeface="Segoe UI" panose="020B0502040204020203" pitchFamily="34" charset="0"/>
                <a:cs typeface="Segoe UI" panose="020B0502040204020203" pitchFamily="34" charset="0"/>
              </a:rPr>
              <a:t>4. مهارة استخدام تطبيقات الحاسب الآلي المختلفة مثل (معالج النصوص، وقواعد البيانات، والجداول الإلكترونية، وبرامج الرسوم، والوسائط المتعددة). واستخدام الماسحات الضوئية والكاميرات الرقمية.</a:t>
            </a:r>
          </a:p>
          <a:p>
            <a:pPr algn="justLow" rtl="1">
              <a:lnSpc>
                <a:spcPct val="200000"/>
              </a:lnSpc>
              <a:spcAft>
                <a:spcPts val="0"/>
              </a:spcAft>
            </a:pPr>
            <a:r>
              <a:rPr lang="ar-JO" dirty="0">
                <a:solidFill>
                  <a:srgbClr val="000000"/>
                </a:solidFill>
                <a:latin typeface="Segoe UI" panose="020B0502040204020203" pitchFamily="34" charset="0"/>
                <a:cs typeface="Segoe UI" panose="020B0502040204020203" pitchFamily="34" charset="0"/>
              </a:rPr>
              <a:t>5.  مهارة القدرة على نقل الملفات الإلكترونية وإرسالها وتلقيها.</a:t>
            </a:r>
          </a:p>
          <a:p>
            <a:pPr algn="justLow" rtl="1">
              <a:lnSpc>
                <a:spcPct val="200000"/>
              </a:lnSpc>
              <a:spcAft>
                <a:spcPts val="0"/>
              </a:spcAft>
            </a:pPr>
            <a:r>
              <a:rPr lang="ar-JO" dirty="0">
                <a:solidFill>
                  <a:srgbClr val="000000"/>
                </a:solidFill>
                <a:latin typeface="Segoe UI" panose="020B0502040204020203" pitchFamily="34" charset="0"/>
                <a:cs typeface="Segoe UI" panose="020B0502040204020203" pitchFamily="34" charset="0"/>
              </a:rPr>
              <a:t>6. مهارة التعامل مع شبكات الاتصال المحلية في تنفيذ المهام الإشرافية.</a:t>
            </a:r>
          </a:p>
          <a:p>
            <a:pPr algn="justLow" rtl="1">
              <a:lnSpc>
                <a:spcPct val="200000"/>
              </a:lnSpc>
              <a:spcAft>
                <a:spcPts val="0"/>
              </a:spcAft>
            </a:pPr>
            <a:r>
              <a:rPr lang="ar-JO" dirty="0">
                <a:solidFill>
                  <a:srgbClr val="000000"/>
                </a:solidFill>
                <a:latin typeface="Segoe UI" panose="020B0502040204020203" pitchFamily="34" charset="0"/>
                <a:cs typeface="Segoe UI" panose="020B0502040204020203" pitchFamily="34" charset="0"/>
              </a:rPr>
              <a:t>7. مهارة تركيب وصيانة الأجهزة الحاسوبية وملحقاتها وشبكات الاتصال</a:t>
            </a:r>
            <a:endParaRPr lang="ar-JO" b="0" i="0" dirty="0">
              <a:solidFill>
                <a:schemeClr val="tx1"/>
              </a:solidFill>
              <a:effectLst/>
              <a:latin typeface="Segoe UI" panose="020B0502040204020203" pitchFamily="34" charset="0"/>
              <a:cs typeface="Segoe UI" panose="020B0502040204020203" pitchFamily="34" charset="0"/>
            </a:endParaRPr>
          </a:p>
          <a:p>
            <a:pPr algn="r" rtl="1">
              <a:lnSpc>
                <a:spcPct val="200000"/>
              </a:lnSpc>
            </a:pPr>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EF371FC-2E00-F514-7C9C-8D506BBD5B4B}"/>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مهارات الهيئة الإدارية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F6237ADA-3615-AC4F-A274-AD4C0E8000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0164" y="4458356"/>
            <a:ext cx="2403427" cy="1409700"/>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84726"/>
    </mc:Choice>
    <mc:Fallback xmlns="">
      <p:transition spd="slow" advTm="8472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3ADBA39-9FD3-35E7-F5F3-5DF7FF2FF4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CF0BB24-34F4-0E81-F948-75BEECEBE521}"/>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3C4E206-79B5-E31F-D3FE-BC68165F0EAD}"/>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1600" dirty="0">
              <a:solidFill>
                <a:srgbClr val="000000"/>
              </a:solidFill>
              <a:latin typeface="Segoe UI" panose="020B0502040204020203" pitchFamily="34" charset="0"/>
              <a:cs typeface="Segoe UI" panose="020B0502040204020203" pitchFamily="34" charset="0"/>
            </a:endParaRPr>
          </a:p>
          <a:p>
            <a:pPr algn="justLow" rtl="1">
              <a:lnSpc>
                <a:spcPct val="200000"/>
              </a:lnSpc>
              <a:spcAft>
                <a:spcPts val="0"/>
              </a:spcAft>
            </a:pPr>
            <a:r>
              <a:rPr lang="ar-JO" sz="1600" dirty="0">
                <a:solidFill>
                  <a:srgbClr val="000000"/>
                </a:solidFill>
                <a:latin typeface="Segoe UI" panose="020B0502040204020203" pitchFamily="34" charset="0"/>
                <a:cs typeface="Segoe UI" panose="020B0502040204020203" pitchFamily="34" charset="0"/>
              </a:rPr>
              <a:t> تأخذ الإدارة الإلكترونية أنماطا مختلفة وأشكالا متعددة تتفق مع طبيعة العمل لدى المؤسسة ومنها:</a:t>
            </a:r>
          </a:p>
          <a:p>
            <a:pPr algn="justLow" rtl="1">
              <a:lnSpc>
                <a:spcPct val="200000"/>
              </a:lnSpc>
              <a:spcAft>
                <a:spcPts val="0"/>
              </a:spcAft>
            </a:pPr>
            <a:r>
              <a:rPr lang="ar-JO" sz="1600" dirty="0">
                <a:solidFill>
                  <a:srgbClr val="000000"/>
                </a:solidFill>
                <a:latin typeface="Segoe UI" panose="020B0502040204020203" pitchFamily="34" charset="0"/>
                <a:cs typeface="Segoe UI" panose="020B0502040204020203" pitchFamily="34" charset="0"/>
              </a:rPr>
              <a:t>1 ـ  الحكومة الإلكترونية: تعد الحكومة الإلكترونية أحد أنماط الإدارة الإلكترونية، ويقصد بها إدارة الشؤون العامة بواسطة  وسائل إلكترونية لتحقيق أهداف اجتماعية واقتصادية وسياسية، والتخلص من الأعمال الروتينية  والمركزية، بشفافية عالية. ويمكن أن يتمثل ذلك في إنجاز الخدمات الحكومية بين الجهات المختلفة مثل: العلاقة بين الحكومة والحكومة. والعلاقة بين الحكومة  والأفراد. والعلاقة بين الحكومة  والشركات والعلاقة بين الحكومة والموظف.</a:t>
            </a:r>
          </a:p>
          <a:p>
            <a:pPr algn="justLow" rtl="1">
              <a:lnSpc>
                <a:spcPct val="200000"/>
              </a:lnSpc>
              <a:spcAft>
                <a:spcPts val="0"/>
              </a:spcAft>
            </a:pPr>
            <a:r>
              <a:rPr lang="ar-JO" sz="1600" dirty="0">
                <a:solidFill>
                  <a:srgbClr val="000000"/>
                </a:solidFill>
                <a:latin typeface="Segoe UI" panose="020B0502040204020203" pitchFamily="34" charset="0"/>
                <a:cs typeface="Segoe UI" panose="020B0502040204020203" pitchFamily="34" charset="0"/>
              </a:rPr>
              <a:t>2ـ التجارة الإلكترونية: هي تبادل المعلومات والخدمات عبر شبكة الإنترنت لتحقيق التنمية الاقتصادية بصورة سريعة. ويمكن أن يتحقق الدفع من خلال البطاقات البنكية. وتُعد التجارة الإلكترونية أول تطبيق للإدارة الإلكترونية</a:t>
            </a:r>
            <a:r>
              <a:rPr lang="ar-JO" b="0" i="0" dirty="0">
                <a:solidFill>
                  <a:schemeClr val="tx1"/>
                </a:solidFill>
                <a:effectLst/>
                <a:latin typeface="Segoe UI" panose="020B0502040204020203" pitchFamily="34" charset="0"/>
                <a:cs typeface="Segoe UI" panose="020B0502040204020203" pitchFamily="34" charset="0"/>
              </a:rPr>
              <a:t>   </a:t>
            </a:r>
            <a:endParaRPr lang="ar-YE" b="0" i="0" dirty="0">
              <a:solidFill>
                <a:schemeClr val="tx1"/>
              </a:solidFill>
              <a:effectLst/>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ADABC744-F944-34A5-7B6D-A172F2F916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8204CE9-D16D-1BF5-D2D8-89F6C1D8D6EF}"/>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أنماط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064467847"/>
      </p:ext>
    </p:extLst>
  </p:cSld>
  <p:clrMapOvr>
    <a:masterClrMapping/>
  </p:clrMapOvr>
  <mc:AlternateContent xmlns:mc="http://schemas.openxmlformats.org/markup-compatibility/2006" xmlns:p14="http://schemas.microsoft.com/office/powerpoint/2010/main">
    <mc:Choice Requires="p14">
      <p:transition spd="slow" p14:dur="2000" advTm="143132"/>
    </mc:Choice>
    <mc:Fallback xmlns="">
      <p:transition spd="slow" advTm="1431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87FE2B3-FA3C-523F-61F3-0FF516378F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97793E9-D3DF-11FD-7FD4-8E761663D9F9}"/>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E3BD1F0-0D27-34AB-C2D1-772054B11C14}"/>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1600" dirty="0">
              <a:solidFill>
                <a:srgbClr val="000000"/>
              </a:solidFill>
              <a:latin typeface="Segoe UI" panose="020B0502040204020203" pitchFamily="34" charset="0"/>
              <a:cs typeface="Segoe UI" panose="020B0502040204020203" pitchFamily="34" charset="0"/>
            </a:endParaRPr>
          </a:p>
          <a:p>
            <a:pPr algn="justLow" rtl="1">
              <a:lnSpc>
                <a:spcPct val="200000"/>
              </a:lnSpc>
              <a:spcAft>
                <a:spcPts val="0"/>
              </a:spcAft>
            </a:pPr>
            <a:r>
              <a:rPr lang="ar-JO" sz="1600" dirty="0">
                <a:solidFill>
                  <a:srgbClr val="000000"/>
                </a:solidFill>
                <a:latin typeface="Segoe UI" panose="020B0502040204020203" pitchFamily="34" charset="0"/>
                <a:cs typeface="Segoe UI" panose="020B0502040204020203" pitchFamily="34" charset="0"/>
              </a:rPr>
              <a:t> 3ـ الصحة الإلكترونية: تقوم الصحة الإلكترونية بتوفير الاستشارات والخدمات والمعلومات الطبية إلى المرضى عبر وسائل إلكترونية. فالمريض يستطيع متابعة نتائج الفحوصات الطبية والتحاليل المخبرية والمعلومات  والخدمات عبر الشبكة المحلية للمستشفى أو عبر شبكة الإنترنت.</a:t>
            </a:r>
          </a:p>
          <a:p>
            <a:pPr algn="justLow" rtl="1">
              <a:lnSpc>
                <a:spcPct val="200000"/>
              </a:lnSpc>
              <a:spcAft>
                <a:spcPts val="0"/>
              </a:spcAft>
            </a:pPr>
            <a:r>
              <a:rPr lang="ar-JO" sz="1600" dirty="0">
                <a:solidFill>
                  <a:srgbClr val="000000"/>
                </a:solidFill>
                <a:latin typeface="Segoe UI" panose="020B0502040204020203" pitchFamily="34" charset="0"/>
                <a:cs typeface="Segoe UI" panose="020B0502040204020203" pitchFamily="34" charset="0"/>
              </a:rPr>
              <a:t>   كما يمكن إجراء العمليات الجراحية في دولة وأن يكون الطبيب الاستشاري في دولة أخرى. كما يمكن تقليل أوقات الانتظار للمراجعين. فالمريض عندما يخرج من عيادة الطبيب ويتجه إلى الصيدلية  يكون الدواء في انتظاره لدى الصيدلي. لأن الطبيب أرسل  وصفة الدواء إلكترونيا إلى الصيدلية</a:t>
            </a:r>
          </a:p>
          <a:p>
            <a:pPr algn="justLow" rtl="1">
              <a:lnSpc>
                <a:spcPct val="200000"/>
              </a:lnSpc>
              <a:spcAft>
                <a:spcPts val="0"/>
              </a:spcAft>
            </a:pPr>
            <a:r>
              <a:rPr lang="ar-JO" sz="1600" dirty="0">
                <a:solidFill>
                  <a:srgbClr val="000000"/>
                </a:solidFill>
                <a:latin typeface="Segoe UI" panose="020B0502040204020203" pitchFamily="34" charset="0"/>
                <a:cs typeface="Segoe UI" panose="020B0502040204020203" pitchFamily="34" charset="0"/>
              </a:rPr>
              <a:t>4ـ التعليم الإلكتروني : في التعليم الإلكتروني يمكن إجراء المحاضرات الدراسية والاختبارات التحريرية ومناقشة الرسائل العلمية عبر الشبكة المحلية للمنشأة أو عبر شبكة الإنترنت.</a:t>
            </a:r>
            <a:endParaRPr lang="ar-YE" b="0" i="0" dirty="0">
              <a:solidFill>
                <a:schemeClr val="tx1"/>
              </a:solidFill>
              <a:effectLst/>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862D4D6B-0208-F919-8100-09E7687183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63F6F61-ED5C-9FC9-A652-EFB24F573F98}"/>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أنماط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32583179"/>
      </p:ext>
    </p:extLst>
  </p:cSld>
  <p:clrMapOvr>
    <a:masterClrMapping/>
  </p:clrMapOvr>
  <mc:AlternateContent xmlns:mc="http://schemas.openxmlformats.org/markup-compatibility/2006" xmlns:p14="http://schemas.microsoft.com/office/powerpoint/2010/main">
    <mc:Choice Requires="p14">
      <p:transition spd="slow" p14:dur="2000" advTm="97825"/>
    </mc:Choice>
    <mc:Fallback xmlns="">
      <p:transition spd="slow" advTm="9782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5548F0-FA47-F464-5BE7-9965EDA62F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DDE9B38-4153-2C6E-6016-38EA9B48059D}"/>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BFBACC9-3496-B833-CDB3-70510C29DB4D}"/>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i="0" dirty="0">
                <a:solidFill>
                  <a:srgbClr val="212529"/>
                </a:solidFill>
                <a:effectLst/>
                <a:latin typeface="Segoe UI" panose="020B0502040204020203" pitchFamily="34" charset="0"/>
                <a:cs typeface="Segoe UI" panose="020B0502040204020203" pitchFamily="34" charset="0"/>
              </a:rPr>
              <a:t>    لقد أدى التطور الهائل في العصر الحالي إلى حدوث تغيرات في الوظائف التقليدية للإدارة </a:t>
            </a:r>
            <a:r>
              <a:rPr lang="ar-JO" sz="1600" i="0" dirty="0">
                <a:solidFill>
                  <a:srgbClr val="212529"/>
                </a:solidFill>
                <a:effectLst/>
                <a:latin typeface="Segoe UI" panose="020B0502040204020203" pitchFamily="34" charset="0"/>
                <a:cs typeface="Segoe UI" panose="020B0502040204020203" pitchFamily="34" charset="0"/>
              </a:rPr>
              <a:t>ف</a:t>
            </a:r>
            <a:r>
              <a:rPr lang="ar-YE" sz="1600" i="0" dirty="0">
                <a:solidFill>
                  <a:srgbClr val="212529"/>
                </a:solidFill>
                <a:effectLst/>
                <a:latin typeface="Segoe UI" panose="020B0502040204020203" pitchFamily="34" charset="0"/>
                <a:cs typeface="Segoe UI" panose="020B0502040204020203" pitchFamily="34" charset="0"/>
              </a:rPr>
              <a:t>تحولت إلى وظائف إلكترونية ؛ من أجل الاستخدام الأمثل للوقت  والمال والجهد والطاقات أن تكنولوجيا المعلومات المعاصرة ساهمت في إحداث تغير في العملية الإدارية التقليدية ،وأصبحت الإدارة الحديثة تعتمد على نظم المعلومات في التخطيط وفي تصميم الهياكل التنظيمية وإدارة فرق العمل الجماعي ، وتحقيق التنسيق والرقابة عن بعد .</a:t>
            </a:r>
          </a:p>
          <a:p>
            <a:pPr algn="r">
              <a:lnSpc>
                <a:spcPct val="150000"/>
              </a:lnSpc>
            </a:pPr>
            <a:r>
              <a:rPr lang="ar-YE" sz="1600" i="0" dirty="0">
                <a:solidFill>
                  <a:srgbClr val="212529"/>
                </a:solidFill>
                <a:effectLst/>
                <a:latin typeface="Segoe UI" panose="020B0502040204020203" pitchFamily="34" charset="0"/>
                <a:cs typeface="Segoe UI" panose="020B0502040204020203" pitchFamily="34" charset="0"/>
              </a:rPr>
              <a:t>      1ـ  التخطيط الإلكتروني:</a:t>
            </a:r>
          </a:p>
          <a:p>
            <a:pPr algn="r">
              <a:lnSpc>
                <a:spcPct val="150000"/>
              </a:lnSpc>
            </a:pPr>
            <a:r>
              <a:rPr lang="ar-YE" sz="1600" i="0" dirty="0">
                <a:solidFill>
                  <a:srgbClr val="212529"/>
                </a:solidFill>
                <a:effectLst/>
                <a:latin typeface="Segoe UI" panose="020B0502040204020203" pitchFamily="34" charset="0"/>
                <a:cs typeface="Segoe UI" panose="020B0502040204020203" pitchFamily="34" charset="0"/>
              </a:rPr>
              <a:t>          </a:t>
            </a:r>
            <a:r>
              <a:rPr lang="ar-JO" sz="1600" i="0" dirty="0">
                <a:solidFill>
                  <a:srgbClr val="212529"/>
                </a:solidFill>
                <a:effectLst/>
                <a:latin typeface="Segoe UI" panose="020B0502040204020203" pitchFamily="34" charset="0"/>
                <a:cs typeface="Segoe UI" panose="020B0502040204020203" pitchFamily="34" charset="0"/>
              </a:rPr>
              <a:t>يعتمد </a:t>
            </a:r>
            <a:r>
              <a:rPr lang="ar-YE" sz="1600" i="0" dirty="0">
                <a:solidFill>
                  <a:srgbClr val="212529"/>
                </a:solidFill>
                <a:effectLst/>
                <a:latin typeface="Segoe UI" panose="020B0502040204020203" pitchFamily="34" charset="0"/>
                <a:cs typeface="Segoe UI" panose="020B0502040204020203" pitchFamily="34" charset="0"/>
              </a:rPr>
              <a:t>التخطيط الإلكتروني على التركيز بصفة أساسية على استخدام التخطيط الاستراتيجي والسعي نحو تحقيق الأهداف الإستراتيجية،حيث تتم القرارات التي تستخدم النظم الإلكترونية في تخطيط أعمالها بالشمولية لخدمة مختلف أقسام المنظمة وإدارتها ،ويعتمد التخطيط الإلكتروني أيضا  في ظل الثو</a:t>
            </a:r>
            <a:r>
              <a:rPr lang="ar-JO" sz="1600" i="0" dirty="0">
                <a:solidFill>
                  <a:srgbClr val="212529"/>
                </a:solidFill>
                <a:effectLst/>
                <a:latin typeface="Segoe UI" panose="020B0502040204020203" pitchFamily="34" charset="0"/>
                <a:cs typeface="Segoe UI" panose="020B0502040204020203" pitchFamily="34" charset="0"/>
              </a:rPr>
              <a:t>ر</a:t>
            </a:r>
            <a:r>
              <a:rPr lang="ar-YE" sz="1600" i="0" dirty="0">
                <a:solidFill>
                  <a:srgbClr val="212529"/>
                </a:solidFill>
                <a:effectLst/>
                <a:latin typeface="Segoe UI" panose="020B0502040204020203" pitchFamily="34" charset="0"/>
                <a:cs typeface="Segoe UI" panose="020B0502040204020203" pitchFamily="34" charset="0"/>
              </a:rPr>
              <a:t>ة الإلكترونية على استخدام نظم جديدة للمعرفة كنظم دعم القرار، والنظم الخبيرة ، ونظم الشبكات العصبية الاصطناعية ،كما يعتمد أيضا على تبسيط نظم وإجراءات العمل ، وبطبيعة الحال يختلف التخطيط الإلكتروني تماما عن التخطيط  التقليدي .</a:t>
            </a:r>
          </a:p>
        </p:txBody>
      </p:sp>
      <p:pic>
        <p:nvPicPr>
          <p:cNvPr id="5" name="Graphic 21">
            <a:extLst>
              <a:ext uri="{FF2B5EF4-FFF2-40B4-BE49-F238E27FC236}">
                <a16:creationId xmlns:a16="http://schemas.microsoft.com/office/drawing/2014/main" xmlns="" id="{E0E0454E-DA65-865E-3C27-5768E008C2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D722B13-13D3-B8D1-FE55-97A7F06F8126}"/>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وظائف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4973436"/>
      </p:ext>
    </p:extLst>
  </p:cSld>
  <p:clrMapOvr>
    <a:masterClrMapping/>
  </p:clrMapOvr>
  <mc:AlternateContent xmlns:mc="http://schemas.openxmlformats.org/markup-compatibility/2006" xmlns:p14="http://schemas.microsoft.com/office/powerpoint/2010/main">
    <mc:Choice Requires="p14">
      <p:transition spd="slow" p14:dur="2000" advTm="111735"/>
    </mc:Choice>
    <mc:Fallback xmlns="">
      <p:transition spd="slow" advTm="11173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AC0C00D-7621-B1E6-9A0E-C9A98EA0E5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092B194-3B40-24DD-FA96-49505D06267A}"/>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827CF4F-BCC6-E679-5FC8-A700302C93EF}"/>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i="0" dirty="0">
                <a:solidFill>
                  <a:srgbClr val="212529"/>
                </a:solidFill>
                <a:effectLst/>
                <a:latin typeface="Segoe UI" panose="020B0502040204020203" pitchFamily="34" charset="0"/>
                <a:cs typeface="Segoe UI" panose="020B0502040204020203" pitchFamily="34" charset="0"/>
              </a:rPr>
              <a:t>2ـ التنظيم الإلكتروني:</a:t>
            </a:r>
          </a:p>
          <a:p>
            <a:pPr algn="r">
              <a:lnSpc>
                <a:spcPct val="150000"/>
              </a:lnSpc>
            </a:pPr>
            <a:r>
              <a:rPr lang="ar-JO" sz="1600" i="0" dirty="0">
                <a:solidFill>
                  <a:srgbClr val="212529"/>
                </a:solidFill>
                <a:effectLst/>
                <a:latin typeface="Segoe UI" panose="020B0502040204020203" pitchFamily="34" charset="0"/>
                <a:cs typeface="Segoe UI" panose="020B0502040204020203" pitchFamily="34" charset="0"/>
              </a:rPr>
              <a:t>يعد </a:t>
            </a:r>
            <a:r>
              <a:rPr lang="ar-YE" sz="1600" i="0" dirty="0">
                <a:solidFill>
                  <a:srgbClr val="212529"/>
                </a:solidFill>
                <a:effectLst/>
                <a:latin typeface="Segoe UI" panose="020B0502040204020203" pitchFamily="34" charset="0"/>
                <a:cs typeface="Segoe UI" panose="020B0502040204020203" pitchFamily="34" charset="0"/>
              </a:rPr>
              <a:t> الإطار لتوزيع </a:t>
            </a:r>
            <a:r>
              <a:rPr lang="ar-JO" sz="1600" i="0" dirty="0">
                <a:solidFill>
                  <a:srgbClr val="212529"/>
                </a:solidFill>
                <a:effectLst/>
                <a:latin typeface="Segoe UI" panose="020B0502040204020203" pitchFamily="34" charset="0"/>
                <a:cs typeface="Segoe UI" panose="020B0502040204020203" pitchFamily="34" charset="0"/>
              </a:rPr>
              <a:t>ا</a:t>
            </a:r>
            <a:r>
              <a:rPr lang="ar-YE" sz="1600" i="0" dirty="0">
                <a:solidFill>
                  <a:srgbClr val="212529"/>
                </a:solidFill>
                <a:effectLst/>
                <a:latin typeface="Segoe UI" panose="020B0502040204020203" pitchFamily="34" charset="0"/>
                <a:cs typeface="Segoe UI" panose="020B0502040204020203" pitchFamily="34" charset="0"/>
              </a:rPr>
              <a:t>لسلطة والمهام والعلاقات الشبكية- الأفقية التي يحقق التنسيق </a:t>
            </a:r>
            <a:r>
              <a:rPr lang="ar-JO" sz="1600" i="0" dirty="0">
                <a:solidFill>
                  <a:srgbClr val="212529"/>
                </a:solidFill>
                <a:effectLst/>
                <a:latin typeface="Segoe UI" panose="020B0502040204020203" pitchFamily="34" charset="0"/>
                <a:cs typeface="Segoe UI" panose="020B0502040204020203" pitchFamily="34" charset="0"/>
              </a:rPr>
              <a:t>و </a:t>
            </a:r>
            <a:r>
              <a:rPr lang="ar-YE" sz="1600" i="0" dirty="0">
                <a:solidFill>
                  <a:srgbClr val="212529"/>
                </a:solidFill>
                <a:effectLst/>
                <a:latin typeface="Segoe UI" panose="020B0502040204020203" pitchFamily="34" charset="0"/>
                <a:cs typeface="Segoe UI" panose="020B0502040204020203" pitchFamily="34" charset="0"/>
              </a:rPr>
              <a:t>يعتمد على إجراء تغيرات في مستويات وشكل الهياكل التنظيمية لمواجهة مشكلات التنظيمات الإدارية التقليدية، ويتم ذلك  من خلال تجميع الوظائف أو إعادة توزيع الاختصاصات ،أو استبعاد بعض الوحدات الإدارية،واستحداث  بعض الوحدات التنظيمية الجديدة </a:t>
            </a:r>
            <a:r>
              <a:rPr lang="ar-JO" sz="1600" i="0" dirty="0">
                <a:solidFill>
                  <a:srgbClr val="212529"/>
                </a:solidFill>
                <a:effectLst/>
                <a:latin typeface="Segoe UI" panose="020B0502040204020203" pitchFamily="34" charset="0"/>
                <a:cs typeface="Segoe UI" panose="020B0502040204020203" pitchFamily="34" charset="0"/>
              </a:rPr>
              <a:t>ومنها:</a:t>
            </a:r>
            <a:endParaRPr lang="ar-YE" sz="1600" i="0" dirty="0">
              <a:solidFill>
                <a:srgbClr val="212529"/>
              </a:solidFill>
              <a:effectLst/>
              <a:latin typeface="Segoe UI" panose="020B0502040204020203" pitchFamily="34" charset="0"/>
              <a:cs typeface="Segoe UI" panose="020B0502040204020203" pitchFamily="34" charset="0"/>
            </a:endParaRPr>
          </a:p>
          <a:p>
            <a:pPr marL="342900" indent="-342900" algn="r" rtl="1">
              <a:lnSpc>
                <a:spcPct val="150000"/>
              </a:lnSpc>
              <a:buFont typeface="+mj-lt"/>
              <a:buAutoNum type="arabicPeriod"/>
            </a:pPr>
            <a:r>
              <a:rPr lang="ar-YE" sz="1600" i="0" dirty="0">
                <a:solidFill>
                  <a:srgbClr val="212529"/>
                </a:solidFill>
                <a:effectLst/>
                <a:latin typeface="Segoe UI" panose="020B0502040204020203" pitchFamily="34" charset="0"/>
                <a:cs typeface="Segoe UI" panose="020B0502040204020203" pitchFamily="34" charset="0"/>
              </a:rPr>
              <a:t>إدارة قواعد البيانات والمعلومات والمعرفة إلكترونيا .</a:t>
            </a:r>
          </a:p>
          <a:p>
            <a:pPr marL="342900" indent="-342900" algn="r" rtl="1">
              <a:lnSpc>
                <a:spcPct val="150000"/>
              </a:lnSpc>
              <a:buFont typeface="+mj-lt"/>
              <a:buAutoNum type="arabicPeriod"/>
            </a:pPr>
            <a:r>
              <a:rPr lang="ar-YE" sz="1600" i="0" dirty="0">
                <a:solidFill>
                  <a:srgbClr val="212529"/>
                </a:solidFill>
                <a:effectLst/>
                <a:latin typeface="Segoe UI" panose="020B0502040204020203" pitchFamily="34" charset="0"/>
                <a:cs typeface="Segoe UI" panose="020B0502040204020203" pitchFamily="34" charset="0"/>
              </a:rPr>
              <a:t>إدارة الدعم التقني للمستفيد .</a:t>
            </a:r>
          </a:p>
          <a:p>
            <a:pPr marL="342900" indent="-342900" algn="r" rtl="1">
              <a:lnSpc>
                <a:spcPct val="150000"/>
              </a:lnSpc>
              <a:buFont typeface="+mj-lt"/>
              <a:buAutoNum type="arabicPeriod"/>
            </a:pPr>
            <a:r>
              <a:rPr lang="ar-YE" sz="1600" i="0" dirty="0">
                <a:solidFill>
                  <a:srgbClr val="212529"/>
                </a:solidFill>
                <a:effectLst/>
                <a:latin typeface="Segoe UI" panose="020B0502040204020203" pitchFamily="34" charset="0"/>
                <a:cs typeface="Segoe UI" panose="020B0502040204020203" pitchFamily="34" charset="0"/>
              </a:rPr>
              <a:t>إدارة علاقات العملاء إلكترونيا .</a:t>
            </a:r>
          </a:p>
          <a:p>
            <a:pPr algn="r">
              <a:lnSpc>
                <a:spcPct val="150000"/>
              </a:lnSpc>
            </a:pPr>
            <a:r>
              <a:rPr lang="ar-YE" sz="1600" i="0" dirty="0">
                <a:solidFill>
                  <a:srgbClr val="212529"/>
                </a:solidFill>
                <a:effectLst/>
                <a:latin typeface="Segoe UI" panose="020B0502040204020203" pitchFamily="34" charset="0"/>
                <a:cs typeface="Segoe UI" panose="020B0502040204020203" pitchFamily="34" charset="0"/>
              </a:rPr>
              <a:t>   يعد الهيكل التنظيمي الالكتروني احد أهم مستلزمات التحول إلى الإدارة   الالكترونية، وقد يحمـل الهيكـل الالكترونـي فـي مضمونـه النظــري ذات الخصائـص الهيكليـة  التقليدية من وظائف رئيسية، إلا إن السمــة الغالبـة فــي الهيكـل الالكترونـي هـي الاستخـدام المكثـف والمناسب لتقنية المعلومات بأركانها الرئيسية</a:t>
            </a:r>
            <a:r>
              <a:rPr lang="ar-JO" sz="1600" i="0" dirty="0">
                <a:solidFill>
                  <a:srgbClr val="212529"/>
                </a:solidFill>
                <a:effectLst/>
                <a:latin typeface="Segoe UI" panose="020B0502040204020203" pitchFamily="34" charset="0"/>
                <a:cs typeface="Segoe UI" panose="020B0502040204020203" pitchFamily="34" charset="0"/>
              </a:rPr>
              <a:t>.</a:t>
            </a:r>
            <a:endParaRPr lang="ar-YE" sz="1600" i="0" dirty="0">
              <a:solidFill>
                <a:srgbClr val="212529"/>
              </a:solidFill>
              <a:effectLst/>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2F766CBA-1C29-C894-3DE2-ACA372601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4F5832A-96B8-F7E3-F19D-18EBC5B7C5A0}"/>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وظائف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58174376"/>
      </p:ext>
    </p:extLst>
  </p:cSld>
  <p:clrMapOvr>
    <a:masterClrMapping/>
  </p:clrMapOvr>
  <mc:AlternateContent xmlns:mc="http://schemas.openxmlformats.org/markup-compatibility/2006" xmlns:p14="http://schemas.microsoft.com/office/powerpoint/2010/main">
    <mc:Choice Requires="p14">
      <p:transition spd="slow" p14:dur="2000" advTm="147741"/>
    </mc:Choice>
    <mc:Fallback xmlns="">
      <p:transition spd="slow" advTm="147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74B717-735F-9F60-21EB-343AA93D24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DB069B2-1449-02A3-2390-8E1A0E14B9B4}"/>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E0ED1BB-13A6-4C9C-FE82-A63CA86A616D}"/>
              </a:ext>
            </a:extLst>
          </p:cNvPr>
          <p:cNvSpPr/>
          <p:nvPr/>
        </p:nvSpPr>
        <p:spPr>
          <a:xfrm>
            <a:off x="747699" y="1693061"/>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i="0" dirty="0">
                <a:solidFill>
                  <a:srgbClr val="212529"/>
                </a:solidFill>
                <a:effectLst/>
                <a:latin typeface="Segoe UI" panose="020B0502040204020203" pitchFamily="34" charset="0"/>
                <a:cs typeface="Segoe UI" panose="020B0502040204020203" pitchFamily="34" charset="0"/>
              </a:rPr>
              <a:t>3 ـ التوجيه الإلكتروني :</a:t>
            </a:r>
          </a:p>
          <a:p>
            <a:pPr algn="r">
              <a:lnSpc>
                <a:spcPct val="150000"/>
              </a:lnSpc>
            </a:pPr>
            <a:r>
              <a:rPr lang="ar-JO" sz="1600" i="0" dirty="0">
                <a:solidFill>
                  <a:srgbClr val="212529"/>
                </a:solidFill>
                <a:effectLst/>
                <a:latin typeface="Segoe UI" panose="020B0502040204020203" pitchFamily="34" charset="0"/>
                <a:cs typeface="Segoe UI" panose="020B0502040204020203" pitchFamily="34" charset="0"/>
              </a:rPr>
              <a:t>و</a:t>
            </a:r>
            <a:r>
              <a:rPr lang="ar-YE" sz="1600" i="0" dirty="0">
                <a:solidFill>
                  <a:srgbClr val="212529"/>
                </a:solidFill>
                <a:effectLst/>
                <a:latin typeface="Segoe UI" panose="020B0502040204020203" pitchFamily="34" charset="0"/>
                <a:cs typeface="Segoe UI" panose="020B0502040204020203" pitchFamily="34" charset="0"/>
              </a:rPr>
              <a:t>يعتمد على وجود القيادات الإلكترونية والتي تسعى إلى تفعيل دور الأهداف الديناميكي</a:t>
            </a:r>
            <a:r>
              <a:rPr lang="ar-JO" sz="1600" i="0" dirty="0">
                <a:solidFill>
                  <a:srgbClr val="212529"/>
                </a:solidFill>
                <a:effectLst/>
                <a:latin typeface="Segoe UI" panose="020B0502040204020203" pitchFamily="34" charset="0"/>
                <a:cs typeface="Segoe UI" panose="020B0502040204020203" pitchFamily="34" charset="0"/>
              </a:rPr>
              <a:t>ة</a:t>
            </a:r>
            <a:r>
              <a:rPr lang="ar-YE" sz="1600" i="0" dirty="0">
                <a:solidFill>
                  <a:srgbClr val="212529"/>
                </a:solidFill>
                <a:effectLst/>
                <a:latin typeface="Segoe UI" panose="020B0502040204020203" pitchFamily="34" charset="0"/>
                <a:cs typeface="Segoe UI" panose="020B0502040204020203" pitchFamily="34" charset="0"/>
              </a:rPr>
              <a:t>  والعمل على تحقيقها كما يعتمد أيضا وجود قيادات قادرة على التعامل الفعال بطريقة  إلكترونية مع الأفراد الآخر ين والقدرة على تحفيزهم وتعاونهم لإنجاز الأعمال المطلوبة كما يعتمد على استخدام شبكات الاتصالات الإلكتروني  كشبكة الإنترنت بحيث يتم إنجاز وتنفيذ كل عمليات التوجيه من خلالها.</a:t>
            </a:r>
          </a:p>
          <a:p>
            <a:pPr algn="r">
              <a:lnSpc>
                <a:spcPct val="150000"/>
              </a:lnSpc>
            </a:pPr>
            <a:r>
              <a:rPr lang="ar-JO" sz="1600" dirty="0">
                <a:solidFill>
                  <a:srgbClr val="212529"/>
                </a:solidFill>
                <a:latin typeface="Segoe UI" panose="020B0502040204020203" pitchFamily="34" charset="0"/>
                <a:cs typeface="Segoe UI" panose="020B0502040204020203" pitchFamily="34" charset="0"/>
              </a:rPr>
              <a:t>إن </a:t>
            </a:r>
            <a:r>
              <a:rPr lang="ar-YE" sz="1600" i="0" dirty="0">
                <a:solidFill>
                  <a:srgbClr val="212529"/>
                </a:solidFill>
                <a:effectLst/>
                <a:latin typeface="Segoe UI" panose="020B0502040204020203" pitchFamily="34" charset="0"/>
                <a:cs typeface="Segoe UI" panose="020B0502040204020203" pitchFamily="34" charset="0"/>
              </a:rPr>
              <a:t>قيادة الذات هي الأكثر </a:t>
            </a:r>
            <a:r>
              <a:rPr lang="ar-JO" sz="1600" i="0" dirty="0">
                <a:solidFill>
                  <a:srgbClr val="212529"/>
                </a:solidFill>
                <a:effectLst/>
                <a:latin typeface="Segoe UI" panose="020B0502040204020203" pitchFamily="34" charset="0"/>
                <a:cs typeface="Segoe UI" panose="020B0502040204020203" pitchFamily="34" charset="0"/>
              </a:rPr>
              <a:t>طلبًا </a:t>
            </a:r>
            <a:r>
              <a:rPr lang="ar-YE" sz="1600" i="0" dirty="0">
                <a:solidFill>
                  <a:srgbClr val="212529"/>
                </a:solidFill>
                <a:effectLst/>
                <a:latin typeface="Segoe UI" panose="020B0502040204020203" pitchFamily="34" charset="0"/>
                <a:cs typeface="Segoe UI" panose="020B0502040204020203" pitchFamily="34" charset="0"/>
              </a:rPr>
              <a:t>في الإدارة الإلكترونية،  فالقائد الإلكتروني مطلوب منه أن يتخذ قرارات سريعة وفورية ،مما يجعله بحاجة إلى تطوير اتجاهات وقواعد خاصة للحالات المختلفة التي تساعده على سرعة الاستجابة ولهذا فإن قادة الذات يتسمون  بعدة خصائص من</a:t>
            </a:r>
            <a:r>
              <a:rPr lang="ar-JO" sz="1600" i="0" dirty="0">
                <a:solidFill>
                  <a:srgbClr val="212529"/>
                </a:solidFill>
                <a:effectLst/>
                <a:latin typeface="Segoe UI" panose="020B0502040204020203" pitchFamily="34" charset="0"/>
                <a:cs typeface="Segoe UI" panose="020B0502040204020203" pitchFamily="34" charset="0"/>
              </a:rPr>
              <a:t>ه</a:t>
            </a:r>
            <a:r>
              <a:rPr lang="ar-YE" sz="1600" i="0" dirty="0">
                <a:solidFill>
                  <a:srgbClr val="212529"/>
                </a:solidFill>
                <a:effectLst/>
                <a:latin typeface="Segoe UI" panose="020B0502040204020203" pitchFamily="34" charset="0"/>
                <a:cs typeface="Segoe UI" panose="020B0502040204020203" pitchFamily="34" charset="0"/>
              </a:rPr>
              <a:t>ا :</a:t>
            </a:r>
          </a:p>
          <a:p>
            <a:pPr marL="285750" indent="-285750" algn="r" rtl="1">
              <a:lnSpc>
                <a:spcPct val="150000"/>
              </a:lnSpc>
              <a:buFont typeface="Wingdings" panose="05000000000000000000" pitchFamily="2" charset="2"/>
              <a:buChar char="Ø"/>
            </a:pPr>
            <a:r>
              <a:rPr lang="ar-YE" sz="1600" i="0" dirty="0">
                <a:solidFill>
                  <a:srgbClr val="212529"/>
                </a:solidFill>
                <a:effectLst/>
                <a:latin typeface="Segoe UI" panose="020B0502040204020203" pitchFamily="34" charset="0"/>
                <a:cs typeface="Segoe UI" panose="020B0502040204020203" pitchFamily="34" charset="0"/>
              </a:rPr>
              <a:t>القدرة على تحفيز أنفسهم وإبقاء التركيز على انجاز المهام.</a:t>
            </a:r>
          </a:p>
          <a:p>
            <a:pPr marL="285750" indent="-285750" algn="r" rtl="1">
              <a:lnSpc>
                <a:spcPct val="150000"/>
              </a:lnSpc>
              <a:buFont typeface="Wingdings" panose="05000000000000000000" pitchFamily="2" charset="2"/>
              <a:buChar char="Ø"/>
            </a:pPr>
            <a:r>
              <a:rPr lang="ar-YE" sz="1600" i="0" dirty="0">
                <a:solidFill>
                  <a:srgbClr val="212529"/>
                </a:solidFill>
                <a:effectLst/>
                <a:latin typeface="Segoe UI" panose="020B0502040204020203" pitchFamily="34" charset="0"/>
                <a:cs typeface="Segoe UI" panose="020B0502040204020203" pitchFamily="34" charset="0"/>
              </a:rPr>
              <a:t>الرغبة والقدرة </a:t>
            </a:r>
            <a:r>
              <a:rPr lang="ar-JO" sz="1600" i="0" dirty="0">
                <a:solidFill>
                  <a:srgbClr val="212529"/>
                </a:solidFill>
                <a:effectLst/>
                <a:latin typeface="Segoe UI" panose="020B0502040204020203" pitchFamily="34" charset="0"/>
                <a:cs typeface="Segoe UI" panose="020B0502040204020203" pitchFamily="34" charset="0"/>
              </a:rPr>
              <a:t>على </a:t>
            </a:r>
            <a:r>
              <a:rPr lang="ar-YE" sz="1600" i="0" dirty="0">
                <a:solidFill>
                  <a:srgbClr val="212529"/>
                </a:solidFill>
                <a:effectLst/>
                <a:latin typeface="Segoe UI" panose="020B0502040204020203" pitchFamily="34" charset="0"/>
                <a:cs typeface="Segoe UI" panose="020B0502040204020203" pitchFamily="34" charset="0"/>
              </a:rPr>
              <a:t>حل المشكلات .</a:t>
            </a:r>
          </a:p>
          <a:p>
            <a:pPr marL="285750" indent="-285750" algn="r" rtl="1">
              <a:lnSpc>
                <a:spcPct val="150000"/>
              </a:lnSpc>
              <a:buFont typeface="Wingdings" panose="05000000000000000000" pitchFamily="2" charset="2"/>
              <a:buChar char="Ø"/>
            </a:pPr>
            <a:r>
              <a:rPr lang="ar-YE" sz="1600" i="0" dirty="0">
                <a:solidFill>
                  <a:srgbClr val="212529"/>
                </a:solidFill>
                <a:effectLst/>
                <a:latin typeface="Segoe UI" panose="020B0502040204020203" pitchFamily="34" charset="0"/>
                <a:cs typeface="Segoe UI" panose="020B0502040204020203" pitchFamily="34" charset="0"/>
              </a:rPr>
              <a:t>البراعة ،المهارة،والمرونة في التكيف للبيئة المتغيرة .</a:t>
            </a:r>
            <a:r>
              <a:rPr lang="ar-JO" sz="1600" i="0" dirty="0">
                <a:solidFill>
                  <a:srgbClr val="212529"/>
                </a:solidFill>
                <a:effectLst/>
                <a:latin typeface="Segoe UI" panose="020B0502040204020203" pitchFamily="34" charset="0"/>
                <a:cs typeface="Segoe UI" panose="020B0502040204020203" pitchFamily="34" charset="0"/>
              </a:rPr>
              <a:t> و</a:t>
            </a:r>
            <a:r>
              <a:rPr lang="ar-YE" sz="1600" i="0" dirty="0">
                <a:solidFill>
                  <a:srgbClr val="212529"/>
                </a:solidFill>
                <a:effectLst/>
                <a:latin typeface="Segoe UI" panose="020B0502040204020203" pitchFamily="34" charset="0"/>
                <a:cs typeface="Segoe UI" panose="020B0502040204020203" pitchFamily="34" charset="0"/>
              </a:rPr>
              <a:t>المس</a:t>
            </a:r>
            <a:r>
              <a:rPr lang="ar-JO" sz="1600" i="0" dirty="0">
                <a:solidFill>
                  <a:srgbClr val="212529"/>
                </a:solidFill>
                <a:effectLst/>
                <a:latin typeface="Segoe UI" panose="020B0502040204020203" pitchFamily="34" charset="0"/>
                <a:cs typeface="Segoe UI" panose="020B0502040204020203" pitchFamily="34" charset="0"/>
              </a:rPr>
              <a:t>ؤ</a:t>
            </a:r>
            <a:r>
              <a:rPr lang="ar-YE" sz="1600" i="0" dirty="0">
                <a:solidFill>
                  <a:srgbClr val="212529"/>
                </a:solidFill>
                <a:effectLst/>
                <a:latin typeface="Segoe UI" panose="020B0502040204020203" pitchFamily="34" charset="0"/>
                <a:cs typeface="Segoe UI" panose="020B0502040204020203" pitchFamily="34" charset="0"/>
              </a:rPr>
              <a:t>ولية عن مساراتهم المهنية وأنشطتهم وتطورهم</a:t>
            </a:r>
          </a:p>
        </p:txBody>
      </p:sp>
      <p:pic>
        <p:nvPicPr>
          <p:cNvPr id="5" name="Graphic 21">
            <a:extLst>
              <a:ext uri="{FF2B5EF4-FFF2-40B4-BE49-F238E27FC236}">
                <a16:creationId xmlns:a16="http://schemas.microsoft.com/office/drawing/2014/main" xmlns="" id="{B6222F62-96C9-883A-A140-E876AA666D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5B33274-7578-7333-0848-5A5984965D87}"/>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وظائف  الإدارة  الإلكترونية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75195628"/>
      </p:ext>
    </p:extLst>
  </p:cSld>
  <p:clrMapOvr>
    <a:masterClrMapping/>
  </p:clrMapOvr>
  <mc:AlternateContent xmlns:mc="http://schemas.openxmlformats.org/markup-compatibility/2006" xmlns:p14="http://schemas.microsoft.com/office/powerpoint/2010/main">
    <mc:Choice Requires="p14">
      <p:transition spd="slow" p14:dur="2000" advTm="210035"/>
    </mc:Choice>
    <mc:Fallback xmlns="">
      <p:transition spd="slow" advTm="21003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Segoe UI" panose="020B0502040204020203" pitchFamily="34" charset="0"/>
                <a:cs typeface="Segoe UI" panose="020B0502040204020203" pitchFamily="34" charset="0"/>
              </a:rPr>
              <a:t>خاتمة</a:t>
            </a:r>
            <a:endParaRPr lang="ar-JO" sz="2000" b="0" i="0" dirty="0">
              <a:solidFill>
                <a:schemeClr val="tx1"/>
              </a:solidFill>
              <a:effectLst/>
              <a:latin typeface="Segoe UI" panose="020B0502040204020203" pitchFamily="34" charset="0"/>
              <a:cs typeface="Segoe UI" panose="020B0502040204020203" pitchFamily="34" charset="0"/>
            </a:endParaRPr>
          </a:p>
          <a:p>
            <a:pPr algn="r">
              <a:lnSpc>
                <a:spcPct val="200000"/>
              </a:lnSpc>
            </a:pPr>
            <a:r>
              <a:rPr lang="ar-JO" dirty="0">
                <a:solidFill>
                  <a:srgbClr val="333333"/>
                </a:solidFill>
                <a:latin typeface="Segoe UI" panose="020B0502040204020203" pitchFamily="34" charset="0"/>
                <a:cs typeface="Segoe UI" panose="020B0502040204020203" pitchFamily="34" charset="0"/>
              </a:rPr>
              <a:t>       أحدث تطور التكنولوجيا ثورة في مشهد الأعمال، مما جعل الإدارة الإلكترونية مكونًا أساسيًا في الحياة الاقتصادية والخدماتية  الحديثة. كما أن هناك العديد من الفوائد التي تحققها هذه الإدارة، حيث يدخل في ذلك العمليات المبسطة، والإنتاجية المحسنة، واتخاذ القرارات التي تعتمد على البيانات، والتواصل الفعال، وقابلية التوسع، وتحسين الأمان، والتي مكنها أن تدفع المجالات المختلفة باتجاه النجاح والنمو. ومع استمرار تقدم التكنولوجيا، ستكون المنظمات التي تتبنى الإدارة الإلكترونية في وضع أفضل للتعامل مع تعقيدات العصر الرقمي والبقاء في الصدارة في عالم الأعمال المتغير باستمرار. إن تبني الإدارة الإلكترونية ليس مجرد خيار؛ حيث من الضروري أن تزدهر الأعمال وتنجح في العصر الحديث، وهذا المدخل في علم الإدارة يدفع بقوة باتجاه تحقيق هذا الازدهار</a:t>
            </a:r>
            <a:endParaRPr lang="ar-YE" sz="1600" b="1"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76899"/>
    </mc:Choice>
    <mc:Fallback xmlns="">
      <p:transition spd="slow" advTm="7689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السادسة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أسس وخصائص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دواعي وأسباب التحول نحو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فوائد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متطلبات ومعوقات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أنماط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وظائف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79804"/>
    </mc:Choice>
    <mc:Fallback xmlns="">
      <p:transition spd="slow" advTm="7980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YE" sz="1800" b="0" i="0" dirty="0">
                <a:solidFill>
                  <a:srgbClr val="333333"/>
                </a:solidFill>
                <a:effectLst/>
                <a:latin typeface="arial" panose="020B0604020202020204" pitchFamily="34" charset="0"/>
              </a:rPr>
              <a:t> ياسين، سعد غالب</a:t>
            </a:r>
            <a:r>
              <a:rPr lang="ar-JO" sz="1800" b="0" i="0" dirty="0">
                <a:solidFill>
                  <a:srgbClr val="333333"/>
                </a:solidFill>
                <a:effectLst/>
                <a:latin typeface="arial" panose="020B0604020202020204" pitchFamily="34" charset="0"/>
              </a:rPr>
              <a:t>(</a:t>
            </a:r>
            <a:r>
              <a:rPr lang="ar-YE" sz="1800" b="0" i="0" dirty="0">
                <a:solidFill>
                  <a:srgbClr val="333333"/>
                </a:solidFill>
                <a:effectLst/>
                <a:latin typeface="arial" panose="020B0604020202020204" pitchFamily="34" charset="0"/>
              </a:rPr>
              <a:t>2005) الإدارة الإلكترونية وأفاق تطبيقاتها العربية، الرياض: معهد الإدارة العامة</a:t>
            </a:r>
            <a:r>
              <a:rPr lang="ar-YE" sz="2000" dirty="0"/>
              <a:t/>
            </a:r>
            <a:br>
              <a:rPr lang="ar-YE" sz="2000" dirty="0"/>
            </a:br>
            <a:r>
              <a:rPr lang="ar-YE" sz="1800" b="0" i="0" dirty="0">
                <a:solidFill>
                  <a:srgbClr val="333333"/>
                </a:solidFill>
                <a:effectLst/>
                <a:latin typeface="arial" panose="020B0604020202020204" pitchFamily="34" charset="0"/>
              </a:rPr>
              <a:t> نجم، نجم عبود (2009) الإدارة والمعرفة الإلكترونية.عمان: دار اليازوري العلمية للنشر والتوزيع</a:t>
            </a:r>
            <a:endParaRPr lang="ar-JO" sz="1800" b="0" i="0" dirty="0">
              <a:solidFill>
                <a:srgbClr val="333333"/>
              </a:solidFill>
              <a:effectLst/>
              <a:latin typeface="arial" panose="020B0604020202020204" pitchFamily="34" charset="0"/>
            </a:endParaRPr>
          </a:p>
          <a:p>
            <a:pPr algn="r" rtl="1"/>
            <a:r>
              <a:rPr lang="ar-YE" b="0" i="0" dirty="0">
                <a:solidFill>
                  <a:srgbClr val="333333"/>
                </a:solidFill>
                <a:effectLst/>
                <a:latin typeface="arial" panose="020B0604020202020204" pitchFamily="34" charset="0"/>
              </a:rPr>
              <a:t>رضوان، رأفت (2007) الإدارة الإلكترونية، الملتقى الإداري الثاني للجمعية السعودية للإدارة، القاهرة، مركز المعلومات ودعم القرار، مجلس الوزراء المصري</a:t>
            </a:r>
            <a:endParaRPr lang="ar-JO" b="0" i="0" dirty="0">
              <a:solidFill>
                <a:srgbClr val="333333"/>
              </a:solidFill>
              <a:effectLst/>
              <a:latin typeface="arial" panose="020B0604020202020204" pitchFamily="34" charset="0"/>
            </a:endParaRPr>
          </a:p>
          <a:p>
            <a:pPr algn="ctr"/>
            <a:endParaRPr lang="ar-JO" sz="1800" dirty="0">
              <a:solidFill>
                <a:srgbClr val="333333"/>
              </a:solidFill>
              <a:latin typeface="arial" panose="020B0604020202020204" pitchFamily="34" charset="0"/>
            </a:endParaRPr>
          </a:p>
          <a:p>
            <a:pPr algn="r" rtl="1"/>
            <a:r>
              <a:rPr lang="ar-YE" b="0" i="0" dirty="0">
                <a:solidFill>
                  <a:srgbClr val="333333"/>
                </a:solidFill>
                <a:effectLst/>
                <a:latin typeface="arial" panose="020B0604020202020204" pitchFamily="34" charset="0"/>
              </a:rPr>
              <a:t>نبيل جاد عزمي (2008). تكنولوجيا التعليم الإلكتروني، القاهرة: دار الفكر العربي.</a:t>
            </a:r>
            <a:endParaRPr lang="ar-JO" b="0" i="0" dirty="0">
              <a:solidFill>
                <a:srgbClr val="333333"/>
              </a:solidFill>
              <a:effectLst/>
              <a:latin typeface="arial" panose="020B0604020202020204" pitchFamily="34" charset="0"/>
            </a:endParaRPr>
          </a:p>
          <a:p>
            <a:pPr algn="r" rtl="1"/>
            <a:r>
              <a:rPr lang="ar-JO" b="0" i="0" dirty="0">
                <a:solidFill>
                  <a:srgbClr val="333333"/>
                </a:solidFill>
                <a:effectLst/>
                <a:latin typeface="arial" panose="020B0604020202020204" pitchFamily="34" charset="0"/>
              </a:rPr>
              <a:t>ا</a:t>
            </a:r>
            <a:r>
              <a:rPr lang="ar-YE" b="0" i="0" dirty="0">
                <a:solidFill>
                  <a:srgbClr val="333333"/>
                </a:solidFill>
                <a:effectLst/>
                <a:latin typeface="arial" panose="020B0604020202020204" pitchFamily="34" charset="0"/>
              </a:rPr>
              <a:t>لصيرفي، محمد (٢٠٠٧) الإدارة الالكترونية، الإسكندرية، دار الفكر الجامع</a:t>
            </a:r>
            <a:endParaRPr lang="ar-JO" b="0" i="0" dirty="0">
              <a:solidFill>
                <a:srgbClr val="333333"/>
              </a:solidFill>
              <a:effectLst/>
              <a:latin typeface="arial" panose="020B0604020202020204" pitchFamily="34" charset="0"/>
            </a:endParaRPr>
          </a:p>
          <a:p>
            <a:pPr algn="ctr"/>
            <a:endParaRPr lang="en-US" sz="2000" b="1" dirty="0">
              <a:solidFill>
                <a:srgbClr val="00B0F0"/>
              </a:solidFill>
              <a:latin typeface="Alexandria Black" pitchFamily="2" charset="-78"/>
              <a:cs typeface="Alexandria Black" pitchFamily="2" charset="-78"/>
            </a:endParaRPr>
          </a:p>
          <a:p>
            <a:pPr algn="r" rtl="1"/>
            <a:r>
              <a:rPr lang="ar-YE" sz="1600" dirty="0">
                <a:solidFill>
                  <a:schemeClr val="tx1"/>
                </a:solidFill>
              </a:rPr>
              <a:t/>
            </a:r>
            <a:br>
              <a:rPr lang="ar-YE" sz="1600" dirty="0">
                <a:solidFill>
                  <a:schemeClr val="tx1"/>
                </a:solidFill>
              </a:rPr>
            </a:br>
            <a:r>
              <a:rPr lang="en-US" sz="1600" dirty="0">
                <a:solidFill>
                  <a:schemeClr val="tx1"/>
                </a:solidFill>
                <a:hlinkClick r:id="rId2"/>
              </a:rPr>
              <a:t>https://mawdoo3.com/%D9%85%D9%81%D9%87%D9%88%D9%85_%D8%A7%D9%84%D8%A5%D8%AF%D8%A7%D8%B1%D8%A9_%D8%A7</a:t>
            </a:r>
            <a:endParaRPr lang="ar-JO" sz="1600" dirty="0">
              <a:solidFill>
                <a:schemeClr val="tx1"/>
              </a:solidFill>
            </a:endParaRPr>
          </a:p>
          <a:p>
            <a:pPr algn="l"/>
            <a:r>
              <a:rPr lang="en-US" sz="1600" dirty="0"/>
              <a:t>%D9%84%D8%A5%D9%84%D9%83%D8%AA%D8%B1</a:t>
            </a:r>
            <a:endParaRPr lang="ar-JO" sz="1600" dirty="0">
              <a:solidFill>
                <a:schemeClr val="tx1"/>
              </a:solidFill>
            </a:endParaRPr>
          </a:p>
          <a:p>
            <a:pPr algn="r" rtl="1"/>
            <a:r>
              <a:rPr lang="en-US" sz="1600" dirty="0">
                <a:solidFill>
                  <a:schemeClr val="tx1"/>
                </a:solidFill>
                <a:latin typeface="Alexandria Light" pitchFamily="2" charset="-78"/>
                <a:cs typeface="Alexandria Light" pitchFamily="2" charset="-78"/>
                <a:hlinkClick r:id="rId3"/>
              </a:rPr>
              <a:t>https://mawdoo3.com/%D9%85%D9%81%D9%87%D9%88%D9%85_%D8%A7%D9%84%D8%A5%D8%AF%D8%A7%D8%B1%D8%A9_%D8%A7%D9%84%D8%A5%D9%84%D9%83%D8%AA%D8%B1%D9%88%D9%86%D9%8A%D8%A9</a:t>
            </a:r>
            <a:endParaRPr lang="en-US"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28139"/>
    </mc:Choice>
    <mc:Fallback xmlns="">
      <p:transition spd="slow" advTm="2813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pPr algn="just"/>
            <a:endParaRPr lang="en-US" sz="2000" b="1" dirty="0">
              <a:solidFill>
                <a:srgbClr val="00B0F0"/>
              </a:solidFill>
              <a:latin typeface="Alexandria Black" pitchFamily="2" charset="-78"/>
              <a:cs typeface="Alexandria Black" pitchFamily="2" charset="-78"/>
            </a:endParaRPr>
          </a:p>
          <a:p>
            <a:pPr algn="just"/>
            <a:r>
              <a:rPr lang="en-US" sz="1800" b="0" i="0" dirty="0">
                <a:solidFill>
                  <a:srgbClr val="333333"/>
                </a:solidFill>
                <a:effectLst/>
                <a:latin typeface="arial" panose="020B0604020202020204" pitchFamily="34" charset="0"/>
                <a:hlinkClick r:id="rId2"/>
              </a:rPr>
              <a:t>https://www.new-educ.com/%D8%A7%D9%84%D8%A5%D8%AF%D8%A7%D8%B1%D8%A9-%D8%A7%D9%84%D8%A5%D9%84%D9%83%D8%AA%D8%B1%D9%88%D9%86%D9%8A%D8%A9-%D9%88-%D9%85%D8%A4%D8%B3%D8%B3%D8%A7%D8%AA-%D8%A7%D9%84%D8%AA%D8%B9%D9%84%D9%8A%D9%85</a:t>
            </a:r>
            <a:endParaRPr lang="ar-JO" sz="1800" b="0" i="0" dirty="0">
              <a:solidFill>
                <a:srgbClr val="333333"/>
              </a:solidFill>
              <a:effectLst/>
              <a:latin typeface="arial" panose="020B0604020202020204" pitchFamily="34" charset="0"/>
            </a:endParaRPr>
          </a:p>
          <a:p>
            <a:pPr algn="just"/>
            <a:endParaRPr lang="ar-JO" sz="1800" b="0" i="0" dirty="0">
              <a:solidFill>
                <a:schemeClr val="tx1"/>
              </a:solidFill>
              <a:effectLst/>
              <a:latin typeface="arial" panose="020B0604020202020204" pitchFamily="34" charset="0"/>
            </a:endParaRPr>
          </a:p>
          <a:p>
            <a:pPr algn="just" rtl="1"/>
            <a:r>
              <a:rPr lang="ar-JO" b="1" i="0" dirty="0">
                <a:solidFill>
                  <a:schemeClr val="tx1"/>
                </a:solidFill>
                <a:effectLst/>
                <a:latin typeface="Arabic UI Display"/>
              </a:rPr>
              <a:t> عبد العزيز، سمير (2023) </a:t>
            </a:r>
            <a:r>
              <a:rPr lang="ar-YE" b="1" i="0" dirty="0">
                <a:solidFill>
                  <a:schemeClr val="tx1"/>
                </a:solidFill>
                <a:effectLst/>
                <a:latin typeface="Arabic UI Display"/>
              </a:rPr>
              <a:t>أهمية الإدارة الإلكترونية في مجالات الأعمال حديثاً</a:t>
            </a:r>
            <a:r>
              <a:rPr lang="ar-JO" b="1" i="0" dirty="0">
                <a:solidFill>
                  <a:schemeClr val="tx1"/>
                </a:solidFill>
                <a:effectLst/>
                <a:latin typeface="Arabic UI Display"/>
              </a:rPr>
              <a:t>.</a:t>
            </a:r>
          </a:p>
          <a:p>
            <a:pPr rtl="1"/>
            <a:r>
              <a:rPr lang="en-US" b="1" i="0" dirty="0">
                <a:solidFill>
                  <a:schemeClr val="tx1"/>
                </a:solidFill>
                <a:effectLst/>
                <a:latin typeface="Arabic UI Display"/>
                <a:hlinkClick r:id="rId3"/>
              </a:rPr>
              <a:t>https://www.linkedin.com/</a:t>
            </a:r>
            <a:endParaRPr lang="ar-JO" b="1" i="0" dirty="0">
              <a:solidFill>
                <a:schemeClr val="tx1"/>
              </a:solidFill>
              <a:effectLst/>
              <a:latin typeface="Arabic UI Display"/>
            </a:endParaRPr>
          </a:p>
          <a:p>
            <a:pPr rtl="1"/>
            <a:endParaRPr lang="ar-YE" b="1" i="0" dirty="0">
              <a:solidFill>
                <a:schemeClr val="tx1"/>
              </a:solidFill>
              <a:effectLst/>
              <a:latin typeface="Arabic UI Display"/>
            </a:endParaRPr>
          </a:p>
          <a:p>
            <a:pPr algn="just" rtl="1"/>
            <a:endParaRPr lang="ar-JO" sz="1800" b="0" i="0" dirty="0">
              <a:solidFill>
                <a:schemeClr val="tx1"/>
              </a:solidFill>
              <a:effectLst/>
              <a:latin typeface="arial" panose="020B0604020202020204" pitchFamily="34" charset="0"/>
            </a:endParaRPr>
          </a:p>
          <a:p>
            <a:pPr algn="just"/>
            <a:r>
              <a:rPr lang="ar-YE" sz="1800" b="0" i="0" dirty="0">
                <a:solidFill>
                  <a:schemeClr val="tx1"/>
                </a:solidFill>
                <a:effectLst/>
                <a:latin typeface="arial" panose="020B0604020202020204" pitchFamily="34" charset="0"/>
              </a:rPr>
              <a:t> </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xmlns="" id="{EC3B6B09-86FE-7C45-A816-B1B095D734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37973"/>
    </mc:Choice>
    <mc:Fallback xmlns="">
      <p:transition spd="slow" advTm="3797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502"/>
    </mc:Choice>
    <mc:Fallback xmlns="">
      <p:transition spd="slow" advTm="4350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5FDA53B-865D-4DF4-ABA4-0DA7A07620BF}">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BE6D45-E05E-474A-9E13-BA888863CE78}">
  <ds:schemaRefs>
    <ds:schemaRef ds:uri="http://schemas.microsoft.com/sharepoint/v3/contenttype/forms"/>
  </ds:schemaRefs>
</ds:datastoreItem>
</file>

<file path=customXml/itemProps3.xml><?xml version="1.0" encoding="utf-8"?>
<ds:datastoreItem xmlns:ds="http://schemas.openxmlformats.org/officeDocument/2006/customXml" ds:itemID="{4ED6B700-A679-4E12-B056-6DFD7241EB4D}">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3392</TotalTime>
  <Words>3750</Words>
  <Application>Microsoft Office PowerPoint</Application>
  <PresentationFormat>Widescreen</PresentationFormat>
  <Paragraphs>396</Paragraphs>
  <Slides>44</Slides>
  <Notes>7</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44</vt:i4>
      </vt:variant>
    </vt:vector>
  </HeadingPairs>
  <TitlesOfParts>
    <vt:vector size="58" baseType="lpstr">
      <vt:lpstr>Alexandria Black</vt:lpstr>
      <vt:lpstr>Alexandria Light</vt:lpstr>
      <vt:lpstr>Alexandria SemiBold</vt:lpstr>
      <vt:lpstr>Arabic UI Display</vt:lpstr>
      <vt:lpstr>arial</vt:lpstr>
      <vt:lpstr>arial</vt:lpstr>
      <vt:lpstr>Calibri</vt:lpstr>
      <vt:lpstr>Calibri Light</vt:lpstr>
      <vt:lpstr>Segoe UI</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590</cp:revision>
  <dcterms:created xsi:type="dcterms:W3CDTF">2023-04-29T09:08:00Z</dcterms:created>
  <dcterms:modified xsi:type="dcterms:W3CDTF">2026-03-04T11:37:50Z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