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481" r:id="rId4"/>
    <p:sldId id="574" r:id="rId5"/>
    <p:sldId id="578" r:id="rId6"/>
    <p:sldId id="726" r:id="rId7"/>
    <p:sldId id="725" r:id="rId8"/>
    <p:sldId id="718" r:id="rId9"/>
    <p:sldId id="758" r:id="rId10"/>
    <p:sldId id="769" r:id="rId11"/>
    <p:sldId id="768" r:id="rId12"/>
    <p:sldId id="767" r:id="rId13"/>
    <p:sldId id="658" r:id="rId14"/>
    <p:sldId id="774" r:id="rId15"/>
    <p:sldId id="760" r:id="rId16"/>
    <p:sldId id="770" r:id="rId17"/>
    <p:sldId id="771" r:id="rId18"/>
    <p:sldId id="772" r:id="rId19"/>
    <p:sldId id="773" r:id="rId20"/>
    <p:sldId id="775" r:id="rId21"/>
    <p:sldId id="776" r:id="rId22"/>
    <p:sldId id="777" r:id="rId23"/>
    <p:sldId id="761" r:id="rId24"/>
    <p:sldId id="780" r:id="rId25"/>
    <p:sldId id="779" r:id="rId26"/>
    <p:sldId id="781" r:id="rId27"/>
    <p:sldId id="782" r:id="rId28"/>
    <p:sldId id="783" r:id="rId29"/>
    <p:sldId id="784" r:id="rId30"/>
    <p:sldId id="785" r:id="rId31"/>
    <p:sldId id="762" r:id="rId32"/>
    <p:sldId id="786" r:id="rId33"/>
    <p:sldId id="787" r:id="rId34"/>
    <p:sldId id="743" r:id="rId35"/>
    <p:sldId id="789" r:id="rId36"/>
    <p:sldId id="788" r:id="rId37"/>
    <p:sldId id="790" r:id="rId38"/>
    <p:sldId id="791" r:id="rId39"/>
    <p:sldId id="792" r:id="rId40"/>
    <p:sldId id="502" r:id="rId41"/>
    <p:sldId id="485" r:id="rId42"/>
    <p:sldId id="50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4"/>
            <p14:sldId id="578"/>
            <p14:sldId id="726"/>
            <p14:sldId id="725"/>
            <p14:sldId id="718"/>
            <p14:sldId id="758"/>
            <p14:sldId id="769"/>
            <p14:sldId id="768"/>
            <p14:sldId id="767"/>
            <p14:sldId id="658"/>
            <p14:sldId id="774"/>
            <p14:sldId id="760"/>
            <p14:sldId id="770"/>
            <p14:sldId id="771"/>
            <p14:sldId id="772"/>
            <p14:sldId id="773"/>
            <p14:sldId id="775"/>
            <p14:sldId id="776"/>
            <p14:sldId id="777"/>
            <p14:sldId id="761"/>
            <p14:sldId id="780"/>
            <p14:sldId id="779"/>
            <p14:sldId id="781"/>
            <p14:sldId id="782"/>
            <p14:sldId id="783"/>
            <p14:sldId id="784"/>
            <p14:sldId id="785"/>
            <p14:sldId id="762"/>
            <p14:sldId id="786"/>
            <p14:sldId id="787"/>
            <p14:sldId id="743"/>
            <p14:sldId id="789"/>
            <p14:sldId id="788"/>
            <p14:sldId id="790"/>
            <p14:sldId id="791"/>
            <p14:sldId id="792"/>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20909"/>
    <a:srgbClr val="47484B"/>
    <a:srgbClr val="1D8165"/>
    <a:srgbClr val="3F947C"/>
    <a:srgbClr val="2F2C33"/>
    <a:srgbClr val="36333A"/>
    <a:srgbClr val="3E393F"/>
    <a:srgbClr val="464349"/>
    <a:srgbClr val="38363B"/>
    <a:srgbClr val="4E4F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55" autoAdjust="0"/>
    <p:restoredTop sz="93738" autoAdjust="0"/>
  </p:normalViewPr>
  <p:slideViewPr>
    <p:cSldViewPr snapToGrid="0">
      <p:cViewPr varScale="1">
        <p:scale>
          <a:sx n="70" d="100"/>
          <a:sy n="70" d="100"/>
        </p:scale>
        <p:origin x="492" y="5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2024-12-03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76405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2024-12-03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2024-12-03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2024-12-03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2024-12-03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2024-12-03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2024-12-03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2024-12-03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2024-12-03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2024-12-03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2024-12-03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2024-12-03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2024-12-03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0.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14.jp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4.xml"/><Relationship Id="rId4" Type="http://schemas.openxmlformats.org/officeDocument/2006/relationships/image" Target="../media/image16.gif"/></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7.jp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2.jp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5.jp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39.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8.jpg"/><Relationship Id="rId4" Type="http://schemas.openxmlformats.org/officeDocument/2006/relationships/image" Target="../media/image32.emf"/></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42.xml.rels><?xml version="1.0" encoding="UTF-8" standalone="yes"?>
<Relationships xmlns="http://schemas.openxmlformats.org/package/2006/relationships"><Relationship Id="rId3" Type="http://schemas.openxmlformats.org/officeDocument/2006/relationships/hyperlink" Target="https://www.forbes.com/councils/forbesagencycouncil/2024/03/18/ai-augmented-reality-and-cgi-marketing-trends-in-2024/" TargetMode="External"/><Relationship Id="rId2" Type="http://schemas.openxmlformats.org/officeDocument/2006/relationships/image" Target="../media/image29.png"/><Relationship Id="rId1" Type="http://schemas.openxmlformats.org/officeDocument/2006/relationships/slideLayout" Target="../slideLayouts/slideLayout1.xml"/><Relationship Id="rId4" Type="http://schemas.openxmlformats.org/officeDocument/2006/relationships/hyperlink" Target="https://onlinelibrary.wiley.com/doi/full/10.1002/mar.21619"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7.svg"/><Relationship Id="rId2" Type="http://schemas.openxmlformats.org/officeDocument/2006/relationships/image" Target="../media/image30.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smtClean="0"/>
              <a:t>DGM233</a:t>
            </a:r>
            <a:endParaRPr lang="en-US" dirty="0"/>
          </a:p>
          <a:p>
            <a:r>
              <a:rPr lang="ar-SA" sz="2000" dirty="0" smtClean="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67488" y="2647409"/>
            <a:ext cx="5514734" cy="1569660"/>
          </a:xfrm>
          <a:prstGeom prst="rect">
            <a:avLst/>
          </a:prstGeom>
          <a:noFill/>
        </p:spPr>
        <p:txBody>
          <a:bodyPr wrap="square" rtlCol="0">
            <a:spAutoFit/>
          </a:bodyPr>
          <a:lstStyle/>
          <a:p>
            <a:pPr algn="ctr" rtl="1"/>
            <a:r>
              <a:rPr lang="ar-SA" sz="3600" b="1" dirty="0" smtClean="0">
                <a:solidFill>
                  <a:srgbClr val="00B0F0"/>
                </a:solidFill>
                <a:latin typeface="Times New Roman" panose="02020603050405020304" pitchFamily="18" charset="0"/>
                <a:cs typeface="Times New Roman" panose="02020603050405020304" pitchFamily="18" charset="0"/>
              </a:rPr>
              <a:t>الإعلان الصحفي والتسويق الرقمي</a:t>
            </a:r>
          </a:p>
          <a:p>
            <a:pPr marL="971550" indent="-285750" algn="r" rtl="1">
              <a:buFont typeface="+mj-lt"/>
              <a:buAutoNum type="arabicPeriod"/>
            </a:pPr>
            <a:r>
              <a:rPr lang="ar-SA" sz="2000" b="1" dirty="0" smtClean="0">
                <a:solidFill>
                  <a:srgbClr val="00B0F0"/>
                </a:solidFill>
                <a:latin typeface="Times New Roman" panose="02020603050405020304" pitchFamily="18" charset="0"/>
                <a:cs typeface="Times New Roman" panose="02020603050405020304" pitchFamily="18" charset="0"/>
              </a:rPr>
              <a:t>استخدامات الذكاء الاصطناعي </a:t>
            </a:r>
          </a:p>
          <a:p>
            <a:pPr marL="971550" indent="-285750" algn="r" rtl="1">
              <a:buFont typeface="+mj-lt"/>
              <a:buAutoNum type="arabicPeriod"/>
            </a:pPr>
            <a:r>
              <a:rPr lang="ar-SA" sz="2000" b="1" dirty="0" smtClean="0">
                <a:solidFill>
                  <a:srgbClr val="00B0F0"/>
                </a:solidFill>
                <a:latin typeface="Times New Roman" panose="02020603050405020304" pitchFamily="18" charset="0"/>
                <a:cs typeface="Times New Roman" panose="02020603050405020304" pitchFamily="18" charset="0"/>
              </a:rPr>
              <a:t>أخلاقيات الإعلان والتسويق</a:t>
            </a:r>
          </a:p>
          <a:p>
            <a:pPr marL="971550" indent="-285750" algn="r" rtl="1">
              <a:buFont typeface="+mj-lt"/>
              <a:buAutoNum type="arabicPeriod"/>
            </a:pPr>
            <a:r>
              <a:rPr lang="ar-SA" sz="2000" b="1" dirty="0" smtClean="0">
                <a:solidFill>
                  <a:srgbClr val="00B0F0"/>
                </a:solidFill>
                <a:latin typeface="Times New Roman" panose="02020603050405020304" pitchFamily="18" charset="0"/>
                <a:cs typeface="Times New Roman" panose="02020603050405020304" pitchFamily="18" charset="0"/>
              </a:rPr>
              <a:t>مستقبل الإعلان والتسويق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a:t>
            </a:r>
            <a:r>
              <a:rPr lang="en-US" sz="2000" b="1" dirty="0" smtClean="0"/>
              <a:t>223</a:t>
            </a:r>
            <a:endParaRPr lang="en-US" sz="2000" dirty="0"/>
          </a:p>
          <a:p>
            <a:r>
              <a:rPr lang="ar-SA" sz="2000" dirty="0" smtClean="0">
                <a:latin typeface="Times New Roman" panose="02020603050405020304" pitchFamily="18" charset="0"/>
                <a:cs typeface="Times New Roman" panose="02020603050405020304" pitchFamily="18" charset="0"/>
              </a:rPr>
              <a:t>الإعلان </a:t>
            </a:r>
            <a:r>
              <a:rPr lang="ar-SA" sz="2000" dirty="0">
                <a:latin typeface="Times New Roman" panose="02020603050405020304" pitchFamily="18" charset="0"/>
                <a:cs typeface="Times New Roman" panose="02020603050405020304" pitchFamily="18" charset="0"/>
              </a:rPr>
              <a:t>الصحفي والتسويق </a:t>
            </a:r>
            <a:r>
              <a:rPr lang="ar-SA" sz="2000" dirty="0" smtClean="0">
                <a:latin typeface="Times New Roman" panose="02020603050405020304" pitchFamily="18" charset="0"/>
                <a:cs typeface="Times New Roman" panose="02020603050405020304" pitchFamily="18" charset="0"/>
              </a:rPr>
              <a:t>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159260" y="2308870"/>
            <a:ext cx="3040984" cy="252197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2315497"/>
            <a:ext cx="3259332" cy="262640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2" y="1353955"/>
            <a:ext cx="5182782" cy="4391752"/>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a:t>
            </a:r>
            <a:r>
              <a:rPr lang="en-US" sz="2000" b="1">
                <a:solidFill>
                  <a:schemeClr val="bg1"/>
                </a:solidFill>
                <a:latin typeface="Times New Roman" panose="02020603050405020304" pitchFamily="18" charset="0"/>
                <a:cs typeface="Times New Roman" panose="02020603050405020304" pitchFamily="18" charset="0"/>
              </a:rPr>
              <a:t>: </a:t>
            </a:r>
            <a:r>
              <a:rPr lang="en-US" sz="2000" b="1" smtClean="0">
                <a:solidFill>
                  <a:schemeClr val="bg1"/>
                </a:solidFill>
                <a:latin typeface="Times New Roman" panose="02020603050405020304" pitchFamily="18" charset="0"/>
                <a:cs typeface="Times New Roman" panose="02020603050405020304" pitchFamily="18" charset="0"/>
              </a:rPr>
              <a:t>10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5315194" y="2308870"/>
            <a:ext cx="6162573" cy="3723885"/>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9113"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73586"/>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5271143" y="2486671"/>
            <a:ext cx="6250674" cy="3518912"/>
          </a:xfrm>
          <a:prstGeom prst="rect">
            <a:avLst/>
          </a:prstGeom>
        </p:spPr>
        <p:txBody>
          <a:bodyPr wrap="square">
            <a:spAutoFit/>
          </a:bodyPr>
          <a:lstStyle/>
          <a:p>
            <a:pPr marL="519113" lvl="0" indent="-342900"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682625" indent="-219075" algn="r" rtl="1">
              <a:lnSpc>
                <a:spcPct val="150000"/>
              </a:lnSpc>
              <a:buFont typeface="Wingdings" panose="05000000000000000000" pitchFamily="2" charset="2"/>
              <a:buChar char="§"/>
              <a:tabLst>
                <a:tab pos="682625" algn="l"/>
              </a:tabLst>
            </a:pPr>
            <a:r>
              <a:rPr lang="ar-SA" b="1" dirty="0">
                <a:solidFill>
                  <a:srgbClr val="002060"/>
                </a:solidFill>
                <a:latin typeface="Alexandria ExtraBold" pitchFamily="2" charset="-78"/>
                <a:ea typeface="Calibri" panose="020F0502020204030204" pitchFamily="34" charset="0"/>
                <a:cs typeface="Alexandria ExtraBold" pitchFamily="2" charset="-78"/>
              </a:rPr>
              <a:t>استخدامات الذكاء الاصطناعي في </a:t>
            </a:r>
            <a:r>
              <a:rPr lang="ar-SA" b="1" dirty="0" smtClean="0">
                <a:solidFill>
                  <a:srgbClr val="002060"/>
                </a:solidFill>
                <a:latin typeface="Alexandria ExtraBold" pitchFamily="2" charset="-78"/>
                <a:ea typeface="Calibri" panose="020F0502020204030204" pitchFamily="34" charset="0"/>
                <a:cs typeface="Alexandria ExtraBold" pitchFamily="2" charset="-78"/>
              </a:rPr>
              <a:t>الإعلان الصحفي </a:t>
            </a:r>
            <a:r>
              <a:rPr lang="ar-SA" b="1" dirty="0">
                <a:solidFill>
                  <a:srgbClr val="002060"/>
                </a:solidFill>
                <a:latin typeface="Alexandria ExtraBold" pitchFamily="2" charset="-78"/>
                <a:ea typeface="Calibri" panose="020F0502020204030204" pitchFamily="34" charset="0"/>
                <a:cs typeface="Alexandria ExtraBold" pitchFamily="2" charset="-78"/>
              </a:rPr>
              <a:t>والتسويق الرقمي</a:t>
            </a:r>
          </a:p>
          <a:p>
            <a:pPr marL="682625" indent="-219075" algn="r" rtl="1">
              <a:lnSpc>
                <a:spcPct val="150000"/>
              </a:lnSpc>
              <a:buFont typeface="Wingdings" panose="05000000000000000000" pitchFamily="2" charset="2"/>
              <a:buChar char="§"/>
              <a:tabLst>
                <a:tab pos="682625" algn="l"/>
              </a:tabLst>
            </a:pPr>
            <a:r>
              <a:rPr lang="ar-SA" b="1" dirty="0">
                <a:solidFill>
                  <a:srgbClr val="002060"/>
                </a:solidFill>
                <a:latin typeface="Alexandria ExtraBold" pitchFamily="2" charset="-78"/>
                <a:ea typeface="Calibri" panose="020F0502020204030204" pitchFamily="34" charset="0"/>
                <a:cs typeface="Alexandria ExtraBold" pitchFamily="2" charset="-78"/>
              </a:rPr>
              <a:t>أخلاقيات نشر </a:t>
            </a:r>
            <a:r>
              <a:rPr lang="ar-SA" b="1" dirty="0" smtClean="0">
                <a:solidFill>
                  <a:srgbClr val="002060"/>
                </a:solidFill>
                <a:latin typeface="Alexandria ExtraBold" pitchFamily="2" charset="-78"/>
                <a:ea typeface="Calibri" panose="020F0502020204030204" pitchFamily="34" charset="0"/>
                <a:cs typeface="Alexandria ExtraBold" pitchFamily="2" charset="-78"/>
              </a:rPr>
              <a:t>الإعلان الصحفي </a:t>
            </a:r>
            <a:r>
              <a:rPr lang="ar-SA" b="1" dirty="0">
                <a:solidFill>
                  <a:srgbClr val="002060"/>
                </a:solidFill>
                <a:latin typeface="Alexandria ExtraBold" pitchFamily="2" charset="-78"/>
                <a:ea typeface="Calibri" panose="020F0502020204030204" pitchFamily="34" charset="0"/>
                <a:cs typeface="Alexandria ExtraBold" pitchFamily="2" charset="-78"/>
              </a:rPr>
              <a:t>والتسويق الرقمي</a:t>
            </a:r>
          </a:p>
          <a:p>
            <a:pPr marL="682625" indent="-219075" algn="r" rtl="1">
              <a:lnSpc>
                <a:spcPct val="150000"/>
              </a:lnSpc>
              <a:buFont typeface="Wingdings" panose="05000000000000000000" pitchFamily="2" charset="2"/>
              <a:buChar char="§"/>
              <a:tabLst>
                <a:tab pos="682625" algn="l"/>
              </a:tabLst>
            </a:pPr>
            <a:r>
              <a:rPr lang="ar-SA" b="1" dirty="0" smtClean="0">
                <a:solidFill>
                  <a:srgbClr val="002060"/>
                </a:solidFill>
                <a:latin typeface="Alexandria ExtraBold" pitchFamily="2" charset="-78"/>
                <a:ea typeface="Calibri" panose="020F0502020204030204" pitchFamily="34" charset="0"/>
                <a:cs typeface="Alexandria ExtraBold" pitchFamily="2" charset="-78"/>
              </a:rPr>
              <a:t>مستقبل الإعلان </a:t>
            </a:r>
            <a:r>
              <a:rPr lang="ar-SA" b="1" dirty="0">
                <a:solidFill>
                  <a:srgbClr val="002060"/>
                </a:solidFill>
                <a:latin typeface="Alexandria ExtraBold" pitchFamily="2" charset="-78"/>
                <a:ea typeface="Calibri" panose="020F0502020204030204" pitchFamily="34" charset="0"/>
                <a:cs typeface="Alexandria ExtraBold" pitchFamily="2" charset="-78"/>
              </a:rPr>
              <a:t>الصحفي</a:t>
            </a:r>
          </a:p>
          <a:p>
            <a:pPr marL="573088" indent="-395288" algn="r" rtl="1">
              <a:lnSpc>
                <a:spcPct val="150000"/>
              </a:lnSpc>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573088" indent="-395288" algn="r" rtl="1">
              <a:lnSpc>
                <a:spcPct val="150000"/>
              </a:lnSpc>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6173" y="1601121"/>
            <a:ext cx="9135316" cy="4591463"/>
          </a:xfrm>
          <a:prstGeom prst="roundRect">
            <a:avLst>
              <a:gd name="adj" fmla="val 6140"/>
            </a:avLst>
          </a:prstGeom>
          <a:solidFill>
            <a:srgbClr val="36333A"/>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3023" t="15124" r="2164" b="5473"/>
          <a:stretch/>
        </p:blipFill>
        <p:spPr>
          <a:xfrm>
            <a:off x="1828804" y="1824390"/>
            <a:ext cx="8761862" cy="4235215"/>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7194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5">
            <a:extLst>
              <a:ext uri="{28A0092B-C50C-407E-A947-70E740481C1C}">
                <a14:useLocalDpi xmlns:a14="http://schemas.microsoft.com/office/drawing/2010/main" val="0"/>
              </a:ext>
            </a:extLst>
          </a:blip>
          <a:srcRect t="88756" r="76940"/>
          <a:stretch/>
        </p:blipFill>
        <p:spPr>
          <a:xfrm>
            <a:off x="0" y="6252425"/>
            <a:ext cx="2811439" cy="677558"/>
          </a:xfrm>
          <a:prstGeom prst="rect">
            <a:avLst/>
          </a:prstGeom>
        </p:spPr>
      </p:pic>
    </p:spTree>
    <p:extLst>
      <p:ext uri="{BB962C8B-B14F-4D97-AF65-F5344CB8AC3E}">
        <p14:creationId xmlns:p14="http://schemas.microsoft.com/office/powerpoint/2010/main" val="2491278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55845" y="1810343"/>
            <a:ext cx="8884692" cy="4017251"/>
          </a:xfrm>
          <a:prstGeom prst="roundRect">
            <a:avLst>
              <a:gd name="adj" fmla="val 6140"/>
            </a:avLst>
          </a:prstGeom>
          <a:solidFill>
            <a:srgbClr val="464349"/>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l="5261" t="15721" r="5297" b="7661"/>
          <a:stretch/>
        </p:blipFill>
        <p:spPr>
          <a:xfrm>
            <a:off x="1716757" y="1859609"/>
            <a:ext cx="8508275" cy="3954338"/>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1964" y="913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83271" y="1002661"/>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27661" y="1202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90775" y="140707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5336" b="63980"/>
          <a:stretch/>
        </p:blipFill>
        <p:spPr>
          <a:xfrm>
            <a:off x="-34632" y="4380931"/>
            <a:ext cx="3135911" cy="2576097"/>
          </a:xfrm>
          <a:prstGeom prst="rect">
            <a:avLst/>
          </a:prstGeom>
        </p:spPr>
      </p:pic>
    </p:spTree>
    <p:extLst>
      <p:ext uri="{BB962C8B-B14F-4D97-AF65-F5344CB8AC3E}">
        <p14:creationId xmlns:p14="http://schemas.microsoft.com/office/powerpoint/2010/main" val="5852487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2" name="Rectangle 21"/>
          <p:cNvSpPr/>
          <p:nvPr/>
        </p:nvSpPr>
        <p:spPr>
          <a:xfrm>
            <a:off x="1114342" y="1816862"/>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5" name="Rectangle: Rounded Corners 24">
            <a:extLst>
              <a:ext uri="{FF2B5EF4-FFF2-40B4-BE49-F238E27FC236}">
                <a16:creationId xmlns:a16="http://schemas.microsoft.com/office/drawing/2014/main" id="{2BC869EB-5623-4AA1-9123-4AF9DF916049}"/>
              </a:ext>
            </a:extLst>
          </p:cNvPr>
          <p:cNvSpPr/>
          <p:nvPr/>
        </p:nvSpPr>
        <p:spPr>
          <a:xfrm>
            <a:off x="2047167" y="2228117"/>
            <a:ext cx="8839459" cy="3980183"/>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45531" y="12463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303443" y="150694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77341" y="1320784"/>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rotWithShape="1">
          <a:blip r:embed="rId4">
            <a:clrChange>
              <a:clrFrom>
                <a:srgbClr val="D5DDE8"/>
              </a:clrFrom>
              <a:clrTo>
                <a:srgbClr val="D5DDE8">
                  <a:alpha val="0"/>
                </a:srgbClr>
              </a:clrTo>
            </a:clrChange>
            <a:extLst>
              <a:ext uri="{28A0092B-C50C-407E-A947-70E740481C1C}">
                <a14:useLocalDpi xmlns:a14="http://schemas.microsoft.com/office/drawing/2010/main" val="0"/>
              </a:ext>
            </a:extLst>
          </a:blip>
          <a:srcRect r="48601"/>
          <a:stretch/>
        </p:blipFill>
        <p:spPr>
          <a:xfrm>
            <a:off x="20243" y="3953587"/>
            <a:ext cx="2007682" cy="2055832"/>
          </a:xfrm>
          <a:prstGeom prst="rect">
            <a:avLst/>
          </a:prstGeom>
        </p:spPr>
      </p:pic>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1294" t="13370" b="13713"/>
          <a:stretch/>
        </p:blipFill>
        <p:spPr>
          <a:xfrm>
            <a:off x="2141777" y="2444568"/>
            <a:ext cx="8630997" cy="3711290"/>
          </a:xfrm>
          <a:prstGeom prst="rect">
            <a:avLst/>
          </a:prstGeom>
        </p:spPr>
      </p:pic>
    </p:spTree>
    <p:extLst>
      <p:ext uri="{BB962C8B-B14F-4D97-AF65-F5344CB8AC3E}">
        <p14:creationId xmlns:p14="http://schemas.microsoft.com/office/powerpoint/2010/main" val="23955858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2687" b="42289"/>
          <a:stretch/>
        </p:blipFill>
        <p:spPr>
          <a:xfrm>
            <a:off x="-875219" y="3548972"/>
            <a:ext cx="3640700" cy="3328946"/>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2765481" y="2122867"/>
            <a:ext cx="7807269" cy="41697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056654" y="15875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875410" y="2187965"/>
            <a:ext cx="7243758" cy="4039567"/>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الذكاء الاصطناعي</a:t>
            </a:r>
            <a:r>
              <a:rPr lang="en-US" sz="1700" dirty="0">
                <a:solidFill>
                  <a:srgbClr val="000000"/>
                </a:solidFill>
                <a:latin typeface="Alexandria SemiBold" pitchFamily="2" charset="-78"/>
                <a:cs typeface="Alexandria SemiBold" pitchFamily="2" charset="-78"/>
              </a:rPr>
              <a:t> (AI) </a:t>
            </a:r>
            <a:r>
              <a:rPr lang="ar-SA" sz="1700" dirty="0">
                <a:solidFill>
                  <a:srgbClr val="000000"/>
                </a:solidFill>
                <a:latin typeface="Alexandria SemiBold" pitchFamily="2" charset="-78"/>
                <a:cs typeface="Alexandria SemiBold" pitchFamily="2" charset="-78"/>
              </a:rPr>
              <a:t>أصبح جزءًا </a:t>
            </a:r>
            <a:r>
              <a:rPr lang="ar-SA" sz="1700" dirty="0" smtClean="0">
                <a:solidFill>
                  <a:srgbClr val="000000"/>
                </a:solidFill>
                <a:latin typeface="Alexandria SemiBold" pitchFamily="2" charset="-78"/>
                <a:cs typeface="Alexandria SemiBold" pitchFamily="2" charset="-78"/>
              </a:rPr>
              <a:t>أساسيًا من </a:t>
            </a:r>
            <a:r>
              <a:rPr lang="ar-SA" sz="1700" dirty="0">
                <a:solidFill>
                  <a:srgbClr val="000000"/>
                </a:solidFill>
                <a:latin typeface="Alexandria SemiBold" pitchFamily="2" charset="-78"/>
                <a:cs typeface="Alexandria SemiBold" pitchFamily="2" charset="-78"/>
              </a:rPr>
              <a:t>استراتيجيات الإعلان والتسويق الرقمي، حيث </a:t>
            </a:r>
            <a:r>
              <a:rPr lang="ar-SA" sz="1700" dirty="0" smtClean="0">
                <a:solidFill>
                  <a:srgbClr val="000000"/>
                </a:solidFill>
                <a:latin typeface="Alexandria SemiBold" pitchFamily="2" charset="-78"/>
                <a:cs typeface="Alexandria SemiBold" pitchFamily="2" charset="-78"/>
              </a:rPr>
              <a:t>لا يساهم فقط في </a:t>
            </a:r>
            <a:r>
              <a:rPr lang="ar-SA" sz="1700" dirty="0">
                <a:solidFill>
                  <a:srgbClr val="000000"/>
                </a:solidFill>
                <a:latin typeface="Alexandria SemiBold" pitchFamily="2" charset="-78"/>
                <a:cs typeface="Alexandria SemiBold" pitchFamily="2" charset="-78"/>
              </a:rPr>
              <a:t>تحسين </a:t>
            </a:r>
            <a:r>
              <a:rPr lang="ar-SA" sz="1700" dirty="0" smtClean="0">
                <a:solidFill>
                  <a:srgbClr val="000000"/>
                </a:solidFill>
                <a:latin typeface="Alexandria SemiBold" pitchFamily="2" charset="-78"/>
                <a:cs typeface="Alexandria SemiBold" pitchFamily="2" charset="-78"/>
              </a:rPr>
              <a:t>الكفاءة، بل يُعزز من تجربة العملاء ويزيد من العائد </a:t>
            </a:r>
            <a:r>
              <a:rPr lang="ar-SA" sz="1700" dirty="0">
                <a:solidFill>
                  <a:srgbClr val="000000"/>
                </a:solidFill>
                <a:latin typeface="Alexandria SemiBold" pitchFamily="2" charset="-78"/>
                <a:cs typeface="Alexandria SemiBold" pitchFamily="2" charset="-78"/>
              </a:rPr>
              <a:t>على الاستثمار. </a:t>
            </a:r>
            <a:r>
              <a:rPr lang="ar-SA" sz="1700" dirty="0" smtClean="0">
                <a:solidFill>
                  <a:srgbClr val="000000"/>
                </a:solidFill>
                <a:latin typeface="Alexandria SemiBold" pitchFamily="2" charset="-78"/>
                <a:cs typeface="Alexandria SemiBold" pitchFamily="2" charset="-78"/>
              </a:rPr>
              <a:t>ومع استمرار التقدم التكنولوجي من المتوقع أن تتوسع استخدامات الذكاء الاصطناعي بشكل أكبر في مجال الإعلان والتسويق الرقمي، مما </a:t>
            </a:r>
            <a:r>
              <a:rPr lang="ar-SA" sz="1700" dirty="0">
                <a:solidFill>
                  <a:srgbClr val="000000"/>
                </a:solidFill>
                <a:latin typeface="Alexandria SemiBold" pitchFamily="2" charset="-78"/>
                <a:cs typeface="Alexandria SemiBold" pitchFamily="2" charset="-78"/>
              </a:rPr>
              <a:t>ينعكس </a:t>
            </a:r>
            <a:r>
              <a:rPr lang="ar-SA" sz="1700" dirty="0" smtClean="0">
                <a:solidFill>
                  <a:srgbClr val="000000"/>
                </a:solidFill>
                <a:latin typeface="Alexandria SemiBold" pitchFamily="2" charset="-78"/>
                <a:cs typeface="Alexandria SemiBold" pitchFamily="2" charset="-78"/>
              </a:rPr>
              <a:t>بشكل إيجابي على نمو </a:t>
            </a:r>
            <a:r>
              <a:rPr lang="ar-SA" sz="1700" dirty="0">
                <a:solidFill>
                  <a:srgbClr val="000000"/>
                </a:solidFill>
                <a:latin typeface="Alexandria SemiBold" pitchFamily="2" charset="-78"/>
                <a:cs typeface="Alexandria SemiBold" pitchFamily="2" charset="-78"/>
              </a:rPr>
              <a:t>وابتكار الإعلان والتسويق </a:t>
            </a:r>
            <a:r>
              <a:rPr lang="ar-SA" sz="1700" dirty="0" smtClean="0">
                <a:solidFill>
                  <a:srgbClr val="000000"/>
                </a:solidFill>
                <a:latin typeface="Alexandria SemiBold" pitchFamily="2" charset="-78"/>
                <a:cs typeface="Alexandria SemiBold" pitchFamily="2" charset="-78"/>
              </a:rPr>
              <a:t>الرقمي، ويساهم </a:t>
            </a:r>
            <a:r>
              <a:rPr lang="ar-SA" sz="1700" dirty="0">
                <a:solidFill>
                  <a:srgbClr val="000000"/>
                </a:solidFill>
                <a:latin typeface="Alexandria SemiBold" pitchFamily="2" charset="-78"/>
                <a:cs typeface="Alexandria SemiBold" pitchFamily="2" charset="-78"/>
              </a:rPr>
              <a:t>في توفير تجارب بصرية </a:t>
            </a:r>
            <a:r>
              <a:rPr lang="ar-SA" sz="1700" dirty="0" smtClean="0">
                <a:solidFill>
                  <a:srgbClr val="000000"/>
                </a:solidFill>
                <a:latin typeface="Alexandria SemiBold" pitchFamily="2" charset="-78"/>
                <a:cs typeface="Alexandria SemiBold" pitchFamily="2" charset="-78"/>
              </a:rPr>
              <a:t>مذهلة يؤثر بشكل إيجابي على مستقبل هذا المجال. </a:t>
            </a:r>
          </a:p>
          <a:p>
            <a:pPr algn="r" rtl="1">
              <a:lnSpc>
                <a:spcPct val="150000"/>
              </a:lnSpc>
            </a:pPr>
            <a:r>
              <a:rPr lang="ar-SA" sz="1700"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   فيتمتع الذكاء الاصطناعي بالقدرة على تحليل كميات ضخمة من البيانات، مما يُمكن الشركات من فهم سلوك العملاء وتفضيلاتهم بشكل أفضل.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19168" y="1311085"/>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100134" y="1603473"/>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100134" y="1803476"/>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5" name="Picture 14"/>
          <p:cNvPicPr>
            <a:picLocks noChangeAspect="1"/>
          </p:cNvPicPr>
          <p:nvPr/>
        </p:nvPicPr>
        <p:blipFill>
          <a:blip r:embed="rId4"/>
          <a:srcRect/>
          <a:stretch>
            <a:fillRect/>
          </a:stretch>
        </p:blipFill>
        <p:spPr>
          <a:xfrm>
            <a:off x="194832" y="2365717"/>
            <a:ext cx="1262574" cy="1078073"/>
          </a:xfrm>
          <a:prstGeom prst="rect">
            <a:avLst/>
          </a:prstGeom>
        </p:spPr>
      </p:pic>
    </p:spTree>
    <p:extLst>
      <p:ext uri="{BB962C8B-B14F-4D97-AF65-F5344CB8AC3E}">
        <p14:creationId xmlns:p14="http://schemas.microsoft.com/office/powerpoint/2010/main" val="17824881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626178" y="2257705"/>
            <a:ext cx="8219463" cy="3883787"/>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838550" y="16877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880830" y="2387663"/>
            <a:ext cx="7723480" cy="3474028"/>
          </a:xfrm>
          <a:prstGeom prst="rect">
            <a:avLst/>
          </a:prstGeom>
          <a:noFill/>
        </p:spPr>
        <p:txBody>
          <a:bodyPr wrap="square">
            <a:spAutoFit/>
          </a:bodyPr>
          <a:lstStyle/>
          <a:p>
            <a:pPr algn="r" rtl="1">
              <a:lnSpc>
                <a:spcPct val="150000"/>
              </a:lnSpc>
            </a:pPr>
            <a:r>
              <a:rPr lang="ar-SA" sz="1700" dirty="0" smtClean="0">
                <a:solidFill>
                  <a:srgbClr val="000000"/>
                </a:solidFill>
                <a:latin typeface="Alexandria SemiBold" pitchFamily="2" charset="-78"/>
                <a:cs typeface="Alexandria SemiBold" pitchFamily="2" charset="-78"/>
              </a:rPr>
              <a:t>   وفي </a:t>
            </a:r>
            <a:r>
              <a:rPr lang="ar-SA" sz="1700" dirty="0">
                <a:solidFill>
                  <a:srgbClr val="000000"/>
                </a:solidFill>
                <a:latin typeface="Alexandria SemiBold" pitchFamily="2" charset="-78"/>
                <a:cs typeface="Alexandria SemiBold" pitchFamily="2" charset="-78"/>
              </a:rPr>
              <a:t>السنوات الأخيرة، أصبح الذكاء </a:t>
            </a:r>
            <a:r>
              <a:rPr lang="ar-SA" sz="1700" dirty="0" smtClean="0">
                <a:solidFill>
                  <a:srgbClr val="000000"/>
                </a:solidFill>
                <a:latin typeface="Alexandria SemiBold" pitchFamily="2" charset="-78"/>
                <a:cs typeface="Alexandria SemiBold" pitchFamily="2" charset="-78"/>
              </a:rPr>
              <a:t>الاصطناعي </a:t>
            </a:r>
            <a:r>
              <a:rPr lang="en-US" sz="1700" dirty="0" smtClean="0">
                <a:solidFill>
                  <a:srgbClr val="000000"/>
                </a:solidFill>
                <a:latin typeface="Alexandria SemiBold" pitchFamily="2" charset="-78"/>
                <a:cs typeface="Alexandria SemiBold" pitchFamily="2" charset="-78"/>
              </a:rPr>
              <a:t>AI</a:t>
            </a:r>
            <a:r>
              <a:rPr lang="ar-SA" sz="1700" dirty="0" smtClean="0">
                <a:solidFill>
                  <a:srgbClr val="000000"/>
                </a:solidFill>
                <a:latin typeface="Alexandria SemiBold" pitchFamily="2" charset="-78"/>
                <a:cs typeface="Alexandria SemiBold" pitchFamily="2" charset="-78"/>
              </a:rPr>
              <a:t> جزءًا لا يتجزأ من التسويق </a:t>
            </a:r>
            <a:r>
              <a:rPr lang="ar-SA" sz="1700" dirty="0">
                <a:solidFill>
                  <a:srgbClr val="000000"/>
                </a:solidFill>
                <a:latin typeface="Alexandria SemiBold" pitchFamily="2" charset="-78"/>
                <a:cs typeface="Alexandria SemiBold" pitchFamily="2" charset="-78"/>
              </a:rPr>
              <a:t>الرقمي. هذا التحول لم يكن مجرد صدفة، بل هو نتيجة طبيعية للتطورات التكنولوجية </a:t>
            </a:r>
            <a:r>
              <a:rPr lang="ar-SA" sz="1700" dirty="0" smtClean="0">
                <a:solidFill>
                  <a:srgbClr val="000000"/>
                </a:solidFill>
                <a:latin typeface="Alexandria SemiBold" pitchFamily="2" charset="-78"/>
                <a:cs typeface="Alexandria SemiBold" pitchFamily="2" charset="-78"/>
              </a:rPr>
              <a:t>السريعة </a:t>
            </a:r>
            <a:r>
              <a:rPr lang="ar-SA" sz="1700" dirty="0">
                <a:solidFill>
                  <a:srgbClr val="000000"/>
                </a:solidFill>
                <a:latin typeface="Alexandria SemiBold" pitchFamily="2" charset="-78"/>
                <a:cs typeface="Alexandria SemiBold" pitchFamily="2" charset="-78"/>
              </a:rPr>
              <a:t>التي </a:t>
            </a:r>
            <a:r>
              <a:rPr lang="ar-SA" sz="1700" dirty="0" smtClean="0">
                <a:solidFill>
                  <a:srgbClr val="000000"/>
                </a:solidFill>
                <a:latin typeface="Alexandria SemiBold" pitchFamily="2" charset="-78"/>
                <a:cs typeface="Alexandria SemiBold" pitchFamily="2" charset="-78"/>
              </a:rPr>
              <a:t>يشهدها </a:t>
            </a:r>
            <a:r>
              <a:rPr lang="ar-SA" sz="1700" dirty="0">
                <a:solidFill>
                  <a:srgbClr val="000000"/>
                </a:solidFill>
                <a:latin typeface="Alexandria SemiBold" pitchFamily="2" charset="-78"/>
                <a:cs typeface="Alexandria SemiBold" pitchFamily="2" charset="-78"/>
              </a:rPr>
              <a:t>العالم. الذكاء الاصطناعي يقدم أدوات وتقنيات جديدة تساعد الشركات على فهم وتحليل سلوك المستهلكين بشكل أفضل، مما يؤدي إلى تحسين استراتيجيات التسويق وزيادة الفعالية</a:t>
            </a:r>
            <a:r>
              <a:rPr lang="ar-SA" sz="1700" dirty="0" smtClean="0">
                <a:solidFill>
                  <a:srgbClr val="000000"/>
                </a:solidFill>
                <a:latin typeface="Alexandria SemiBold" pitchFamily="2" charset="-78"/>
                <a:cs typeface="Alexandria SemiBold" pitchFamily="2" charset="-78"/>
              </a:rPr>
              <a:t>.</a:t>
            </a:r>
          </a:p>
          <a:p>
            <a:pPr algn="r" rtl="1">
              <a:lnSpc>
                <a:spcPct val="150000"/>
              </a:lnSpc>
            </a:pPr>
            <a:r>
              <a:rPr lang="ar-SA" sz="500" dirty="0">
                <a:solidFill>
                  <a:srgbClr val="000000"/>
                </a:solidFill>
                <a:latin typeface="Alexandria SemiBold" pitchFamily="2" charset="-78"/>
                <a:cs typeface="Alexandria SemiBold" pitchFamily="2" charset="-78"/>
              </a:rPr>
              <a:t/>
            </a:r>
            <a:br>
              <a:rPr lang="ar-SA" sz="500" dirty="0">
                <a:solidFill>
                  <a:srgbClr val="000000"/>
                </a:solidFill>
                <a:latin typeface="Alexandria SemiBold" pitchFamily="2" charset="-78"/>
                <a:cs typeface="Alexandria SemiBold" pitchFamily="2" charset="-78"/>
              </a:rPr>
            </a:br>
            <a:r>
              <a:rPr lang="ar-SA" sz="1700" dirty="0" smtClean="0">
                <a:solidFill>
                  <a:srgbClr val="000000"/>
                </a:solidFill>
                <a:latin typeface="Alexandria SemiBold" pitchFamily="2" charset="-78"/>
                <a:cs typeface="Alexandria SemiBold" pitchFamily="2" charset="-78"/>
              </a:rPr>
              <a:t>    وتعتبر </a:t>
            </a:r>
            <a:r>
              <a:rPr lang="ar-SA" sz="1700" dirty="0">
                <a:solidFill>
                  <a:srgbClr val="000000"/>
                </a:solidFill>
                <a:latin typeface="Alexandria SemiBold" pitchFamily="2" charset="-78"/>
                <a:cs typeface="Alexandria SemiBold" pitchFamily="2" charset="-78"/>
              </a:rPr>
              <a:t>المعايير والمباديء الأخلاقية في الإعلان والتسويق الرقمي أمر لا غنى عنه؛ لضمان الممارسة المهنية بطريقة مسؤولة وشفافة؛ إذ تلعب دورًا حيويً في بناء الثقة بين الشركات والعملاء، وتعزيز سمعة العلامات التجارية</a:t>
            </a:r>
            <a:r>
              <a:rPr lang="ar-SA" sz="1700" dirty="0" smtClean="0">
                <a:solidFill>
                  <a:srgbClr val="000000"/>
                </a:solidFill>
                <a:latin typeface="Alexandria SemiBold" pitchFamily="2" charset="-78"/>
                <a:cs typeface="Alexandria SemiBold" pitchFamily="2" charset="-78"/>
              </a:rPr>
              <a:t>.</a:t>
            </a:r>
            <a:endParaRPr lang="ar-SA" sz="17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878296" y="1696421"/>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888381" y="1888374"/>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2" name="Picture 1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8022" t="59105" r="27463"/>
          <a:stretch/>
        </p:blipFill>
        <p:spPr>
          <a:xfrm>
            <a:off x="-275121" y="3776838"/>
            <a:ext cx="3131036" cy="3142986"/>
          </a:xfrm>
          <a:prstGeom prst="rect">
            <a:avLst/>
          </a:prstGeom>
        </p:spPr>
      </p:pic>
    </p:spTree>
    <p:extLst>
      <p:ext uri="{BB962C8B-B14F-4D97-AF65-F5344CB8AC3E}">
        <p14:creationId xmlns:p14="http://schemas.microsoft.com/office/powerpoint/2010/main" val="4546005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2236736" y="2391353"/>
            <a:ext cx="8954428" cy="38867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750020" y="160181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797361" y="1625577"/>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797361" y="1829096"/>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2485572" y="2422561"/>
            <a:ext cx="8541819" cy="3785652"/>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SA" sz="1600" b="1" dirty="0" smtClean="0">
                <a:solidFill>
                  <a:srgbClr val="C00000"/>
                </a:solidFill>
                <a:latin typeface="Alexandria ExtraBold" pitchFamily="2" charset="-78"/>
                <a:cs typeface="Alexandria ExtraBold" pitchFamily="2" charset="-78"/>
              </a:rPr>
              <a:t>ما هو الذكاء الاصطناعي؟ </a:t>
            </a:r>
          </a:p>
          <a:p>
            <a:pPr marL="395288" indent="-163513" algn="r" rtl="1">
              <a:lnSpc>
                <a:spcPct val="150000"/>
              </a:lnSpc>
              <a:buFont typeface="Wingdings" panose="05000000000000000000" pitchFamily="2" charset="2"/>
              <a:buChar char="§"/>
            </a:pPr>
            <a:r>
              <a:rPr lang="ar-SA" sz="1600" dirty="0" smtClean="0">
                <a:solidFill>
                  <a:srgbClr val="000000"/>
                </a:solidFill>
                <a:latin typeface="Alexandria SemiBold" pitchFamily="2" charset="-78"/>
                <a:cs typeface="Alexandria SemiBold" pitchFamily="2" charset="-78"/>
              </a:rPr>
              <a:t>هو فرع من فروع علوم الحاسب الآلي يهدف إلى إنشاء أنظمة قادرة على أداء </a:t>
            </a:r>
            <a:r>
              <a:rPr lang="ar-SA" sz="1600" dirty="0">
                <a:solidFill>
                  <a:srgbClr val="000000"/>
                </a:solidFill>
                <a:latin typeface="Alexandria SemiBold" pitchFamily="2" charset="-78"/>
                <a:cs typeface="Alexandria SemiBold" pitchFamily="2" charset="-78"/>
              </a:rPr>
              <a:t>المهام التي يقوم بها العقل البشري، يتضمن ذلك التعلم والتفكير والتفاعل وحل المشكلات. </a:t>
            </a:r>
          </a:p>
          <a:p>
            <a:pPr marL="395288" indent="-163513" algn="r" rtl="1">
              <a:lnSpc>
                <a:spcPct val="150000"/>
              </a:lnSpc>
              <a:buFont typeface="Wingdings" panose="05000000000000000000" pitchFamily="2" charset="2"/>
              <a:buChar char="§"/>
            </a:pPr>
            <a:r>
              <a:rPr lang="ar-SA" sz="1600" dirty="0" smtClean="0">
                <a:solidFill>
                  <a:srgbClr val="000000"/>
                </a:solidFill>
                <a:latin typeface="Alexandria SemiBold" pitchFamily="2" charset="-78"/>
                <a:cs typeface="Alexandria SemiBold" pitchFamily="2" charset="-78"/>
              </a:rPr>
              <a:t>هو مجموعة </a:t>
            </a:r>
            <a:r>
              <a:rPr lang="ar-SA" sz="1600" dirty="0">
                <a:solidFill>
                  <a:srgbClr val="000000"/>
                </a:solidFill>
                <a:latin typeface="Alexandria SemiBold" pitchFamily="2" charset="-78"/>
                <a:cs typeface="Alexandria SemiBold" pitchFamily="2" charset="-78"/>
              </a:rPr>
              <a:t>واسعة من التقنيات التي تهدف إلى محاكاة القدرات البشرية مثل التعلم </a:t>
            </a:r>
            <a:r>
              <a:rPr lang="ar-SA" sz="1600" dirty="0" smtClean="0">
                <a:solidFill>
                  <a:srgbClr val="000000"/>
                </a:solidFill>
                <a:latin typeface="Alexandria SemiBold" pitchFamily="2" charset="-78"/>
                <a:cs typeface="Alexandria SemiBold" pitchFamily="2" charset="-78"/>
              </a:rPr>
              <a:t>والتحليل وحل المشكلات.</a:t>
            </a:r>
            <a:endParaRPr lang="ar-SA" sz="1600" dirty="0">
              <a:solidFill>
                <a:srgbClr val="000000"/>
              </a:solidFill>
              <a:latin typeface="Alexandria SemiBold" pitchFamily="2" charset="-78"/>
              <a:cs typeface="Alexandria SemiBold" pitchFamily="2" charset="-78"/>
            </a:endParaRPr>
          </a:p>
          <a:p>
            <a:pPr marL="342900" indent="-342900" algn="r" rtl="1">
              <a:lnSpc>
                <a:spcPct val="150000"/>
              </a:lnSpc>
              <a:buFont typeface="Wingdings" panose="05000000000000000000" pitchFamily="2" charset="2"/>
              <a:buChar char="q"/>
            </a:pPr>
            <a:r>
              <a:rPr lang="ar-SA" sz="1600" b="1" dirty="0" smtClean="0">
                <a:solidFill>
                  <a:srgbClr val="C00000"/>
                </a:solidFill>
                <a:latin typeface="Alexandria ExtraBold" pitchFamily="2" charset="-78"/>
                <a:cs typeface="Alexandria ExtraBold" pitchFamily="2" charset="-78"/>
              </a:rPr>
              <a:t>ما مجالات الذكاء </a:t>
            </a:r>
            <a:r>
              <a:rPr lang="ar-SA" sz="1600" b="1" dirty="0">
                <a:solidFill>
                  <a:srgbClr val="C00000"/>
                </a:solidFill>
                <a:latin typeface="Alexandria ExtraBold" pitchFamily="2" charset="-78"/>
                <a:cs typeface="Alexandria ExtraBold" pitchFamily="2" charset="-78"/>
              </a:rPr>
              <a:t>الاصطناعي؟ </a:t>
            </a:r>
            <a:endParaRPr lang="ar-SA" sz="1600" dirty="0">
              <a:solidFill>
                <a:srgbClr val="00000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smtClean="0">
                <a:solidFill>
                  <a:srgbClr val="0070C0"/>
                </a:solidFill>
                <a:latin typeface="Alexandria SemiBold" pitchFamily="2" charset="-78"/>
                <a:cs typeface="Alexandria SemiBold" pitchFamily="2" charset="-78"/>
              </a:rPr>
              <a:t>معالجة </a:t>
            </a:r>
            <a:r>
              <a:rPr lang="ar-SA" sz="1600" dirty="0">
                <a:solidFill>
                  <a:srgbClr val="0070C0"/>
                </a:solidFill>
                <a:latin typeface="Alexandria SemiBold" pitchFamily="2" charset="-78"/>
                <a:cs typeface="Alexandria SemiBold" pitchFamily="2" charset="-78"/>
              </a:rPr>
              <a:t>اللغات الطبيعية</a:t>
            </a:r>
            <a:r>
              <a:rPr lang="en-US" sz="1600" dirty="0">
                <a:solidFill>
                  <a:srgbClr val="0070C0"/>
                </a:solidFill>
                <a:latin typeface="Alexandria SemiBold" pitchFamily="2" charset="-78"/>
                <a:cs typeface="Alexandria SemiBold" pitchFamily="2" charset="-78"/>
              </a:rPr>
              <a:t> (Natural Language </a:t>
            </a:r>
            <a:r>
              <a:rPr lang="en-US" sz="1600" dirty="0" smtClean="0">
                <a:solidFill>
                  <a:srgbClr val="0070C0"/>
                </a:solidFill>
                <a:latin typeface="Alexandria SemiBold" pitchFamily="2" charset="-78"/>
                <a:cs typeface="Alexandria SemiBold" pitchFamily="2" charset="-78"/>
              </a:rPr>
              <a:t>Processing - NLP)</a:t>
            </a:r>
            <a:r>
              <a:rPr lang="ar-EG" sz="1600" dirty="0" smtClean="0">
                <a:solidFill>
                  <a:srgbClr val="0070C0"/>
                </a:solidFill>
                <a:latin typeface="Alexandria SemiBold" pitchFamily="2" charset="-78"/>
                <a:cs typeface="Alexandria SemiBold" pitchFamily="2" charset="-78"/>
              </a:rPr>
              <a:t> </a:t>
            </a:r>
            <a:r>
              <a:rPr lang="ar-EG" sz="1600" dirty="0">
                <a:solidFill>
                  <a:srgbClr val="000000"/>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ي</a:t>
            </a:r>
            <a:r>
              <a:rPr lang="ar-SA" sz="1600" dirty="0" smtClean="0">
                <a:solidFill>
                  <a:srgbClr val="000000"/>
                </a:solidFill>
                <a:latin typeface="Alexandria SemiBold" pitchFamily="2" charset="-78"/>
                <a:cs typeface="Alexandria SemiBold" pitchFamily="2" charset="-78"/>
              </a:rPr>
              <a:t>هتم بتحليل وفهم اللغة البشرية، </a:t>
            </a:r>
            <a:r>
              <a:rPr lang="ar-SA" sz="1600" dirty="0">
                <a:solidFill>
                  <a:srgbClr val="000000"/>
                </a:solidFill>
                <a:latin typeface="Alexandria SemiBold" pitchFamily="2" charset="-78"/>
                <a:cs typeface="Alexandria SemiBold" pitchFamily="2" charset="-78"/>
              </a:rPr>
              <a:t>حيث يركز على تطوير الأنظمة التي تستطيع إنتاج نصوص بلغة طبيعية مشابهة لتلك التي يستخدمها البشر، فيهدف </a:t>
            </a:r>
            <a:r>
              <a:rPr lang="ar-SA" sz="1600" dirty="0" smtClean="0">
                <a:solidFill>
                  <a:srgbClr val="000000"/>
                </a:solidFill>
                <a:latin typeface="Alexandria SemiBold" pitchFamily="2" charset="-78"/>
                <a:cs typeface="Alexandria SemiBold" pitchFamily="2" charset="-78"/>
              </a:rPr>
              <a:t>إلى </a:t>
            </a:r>
            <a:r>
              <a:rPr lang="ar-SA" sz="1600" dirty="0">
                <a:solidFill>
                  <a:srgbClr val="000000"/>
                </a:solidFill>
                <a:latin typeface="Alexandria SemiBold" pitchFamily="2" charset="-78"/>
                <a:cs typeface="Alexandria SemiBold" pitchFamily="2" charset="-78"/>
              </a:rPr>
              <a:t>تحويل البيانات والمعلومات إلى نصوص مفهومة وقابلة </a:t>
            </a:r>
            <a:r>
              <a:rPr lang="ar-SA" sz="1600" dirty="0" smtClean="0">
                <a:solidFill>
                  <a:srgbClr val="000000"/>
                </a:solidFill>
                <a:latin typeface="Alexandria SemiBold" pitchFamily="2" charset="-78"/>
                <a:cs typeface="Alexandria SemiBold" pitchFamily="2" charset="-78"/>
              </a:rPr>
              <a:t>للاستخدام. وتستخدم في تطبيقات تحليل المشاعر .</a:t>
            </a:r>
            <a:endParaRPr lang="ar-SA" sz="1600" dirty="0">
              <a:solidFill>
                <a:srgbClr val="000000"/>
              </a:solidFill>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906380"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58110" r="76940"/>
          <a:stretch/>
        </p:blipFill>
        <p:spPr>
          <a:xfrm>
            <a:off x="55775" y="3619581"/>
            <a:ext cx="2394866" cy="3236718"/>
          </a:xfrm>
          <a:prstGeom prst="rect">
            <a:avLst/>
          </a:prstGeom>
        </p:spPr>
      </p:pic>
    </p:spTree>
    <p:extLst>
      <p:ext uri="{BB962C8B-B14F-4D97-AF65-F5344CB8AC3E}">
        <p14:creationId xmlns:p14="http://schemas.microsoft.com/office/powerpoint/2010/main" val="28602826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241946" y="2377705"/>
            <a:ext cx="9935570" cy="3858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750020" y="160181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797361" y="1625577"/>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797361" y="1829096"/>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446662" y="2502643"/>
            <a:ext cx="9539783" cy="3785652"/>
          </a:xfrm>
          <a:prstGeom prst="rect">
            <a:avLst/>
          </a:prstGeom>
        </p:spPr>
        <p:txBody>
          <a:bodyPr wrap="square">
            <a:spAutoFit/>
          </a:bodyPr>
          <a:lstStyle/>
          <a:p>
            <a:pPr marL="342900" lvl="0" indent="-342900" algn="justLow" rtl="1">
              <a:lnSpc>
                <a:spcPct val="150000"/>
              </a:lnSpc>
              <a:spcAft>
                <a:spcPts val="0"/>
              </a:spcAft>
              <a:buSzPts val="1400"/>
              <a:buFont typeface="+mj-lt"/>
              <a:buAutoNum type="arabicPeriod" startAt="2"/>
            </a:pPr>
            <a:r>
              <a:rPr lang="ar-SA" sz="1600" dirty="0">
                <a:solidFill>
                  <a:srgbClr val="0070C0"/>
                </a:solidFill>
                <a:latin typeface="Alexandria SemiBold" pitchFamily="2" charset="-78"/>
                <a:cs typeface="Alexandria SemiBold" pitchFamily="2" charset="-78"/>
              </a:rPr>
              <a:t>معرفة الحديث  </a:t>
            </a:r>
            <a:r>
              <a:rPr lang="en-US" sz="1600" dirty="0" smtClean="0">
                <a:solidFill>
                  <a:srgbClr val="0070C0"/>
                </a:solidFill>
                <a:latin typeface="Alexandria SemiBold" pitchFamily="2" charset="-78"/>
                <a:cs typeface="Alexandria SemiBold" pitchFamily="2" charset="-78"/>
              </a:rPr>
              <a:t>(Knowledge Graph)</a:t>
            </a:r>
            <a:r>
              <a:rPr lang="ar-EG" sz="1600" dirty="0">
                <a:solidFill>
                  <a:srgbClr val="000000"/>
                </a:solidFill>
                <a:latin typeface="Alexandria SemiBold" pitchFamily="2" charset="-78"/>
                <a:cs typeface="Alexandria SemiBold" pitchFamily="2" charset="-78"/>
              </a:rPr>
              <a:t>:</a:t>
            </a:r>
            <a:r>
              <a:rPr lang="ar-SA" sz="1600" dirty="0">
                <a:solidFill>
                  <a:srgbClr val="000000"/>
                </a:solidFill>
                <a:latin typeface="Alexandria SemiBold" pitchFamily="2" charset="-78"/>
                <a:cs typeface="Alexandria SemiBold" pitchFamily="2" charset="-78"/>
              </a:rPr>
              <a:t> </a:t>
            </a:r>
            <a:r>
              <a:rPr lang="ar-SA" sz="1600" dirty="0" smtClean="0">
                <a:solidFill>
                  <a:srgbClr val="000000"/>
                </a:solidFill>
                <a:latin typeface="Alexandria SemiBold" pitchFamily="2" charset="-78"/>
                <a:cs typeface="Alexandria SemiBold" pitchFamily="2" charset="-78"/>
              </a:rPr>
              <a:t>وهي تقنية تستخدم لتمثيل المعلومات بطريقة تسمح بفهم العلاقات بين الكيانات المختلفة. وتعتمد على إنشاء شبكة من العُقد (الكيانات) والروابط (العلاقات) بينها؛ مما يساعد الأنظمة على تنظيم وفهم المعلومات. بمعني هي </a:t>
            </a:r>
            <a:r>
              <a:rPr lang="ar-SA" sz="1600" dirty="0">
                <a:solidFill>
                  <a:srgbClr val="000000"/>
                </a:solidFill>
                <a:latin typeface="Alexandria SemiBold" pitchFamily="2" charset="-78"/>
                <a:cs typeface="Alexandria SemiBold" pitchFamily="2" charset="-78"/>
              </a:rPr>
              <a:t>قدرة البرنامج على تحديد الكلمات والعبارات المذكورة وتحويلها إلى نمط قابل للقراءة آليا</a:t>
            </a:r>
            <a:r>
              <a:rPr lang="ar-EG" sz="1600" dirty="0">
                <a:solidFill>
                  <a:srgbClr val="000000"/>
                </a:solidFill>
                <a:latin typeface="Alexandria SemiBold" pitchFamily="2" charset="-78"/>
                <a:cs typeface="Alexandria SemiBold" pitchFamily="2" charset="-78"/>
              </a:rPr>
              <a:t>ً</a:t>
            </a:r>
            <a:r>
              <a:rPr lang="ar-SA" sz="1600" dirty="0">
                <a:solidFill>
                  <a:srgbClr val="000000"/>
                </a:solidFill>
                <a:latin typeface="Alexandria SemiBold" pitchFamily="2" charset="-78"/>
                <a:cs typeface="Alexandria SemiBold" pitchFamily="2" charset="-78"/>
              </a:rPr>
              <a:t>، إذ يحتوي نظام التعرف على الكلام البدائي على مفردات وعبارات </a:t>
            </a:r>
            <a:r>
              <a:rPr lang="ar-SA" sz="1600" dirty="0" smtClean="0">
                <a:solidFill>
                  <a:srgbClr val="000000"/>
                </a:solidFill>
                <a:latin typeface="Alexandria SemiBold" pitchFamily="2" charset="-78"/>
                <a:cs typeface="Alexandria SemiBold" pitchFamily="2" charset="-78"/>
              </a:rPr>
              <a:t>محددة. </a:t>
            </a:r>
          </a:p>
          <a:p>
            <a:pPr lvl="0" algn="justLow" rtl="1">
              <a:lnSpc>
                <a:spcPct val="150000"/>
              </a:lnSpc>
              <a:spcAft>
                <a:spcPts val="0"/>
              </a:spcAft>
              <a:buSzPts val="1400"/>
            </a:pPr>
            <a:r>
              <a:rPr lang="ar-SA" sz="1600" b="1" dirty="0" smtClean="0">
                <a:solidFill>
                  <a:schemeClr val="accent2">
                    <a:lumMod val="50000"/>
                  </a:schemeClr>
                </a:solidFill>
                <a:latin typeface="Alexandria SemiBold" pitchFamily="2" charset="-78"/>
                <a:cs typeface="Alexandria SemiBold" pitchFamily="2" charset="-78"/>
              </a:rPr>
              <a:t>الجوانب الرئيسية لمعرفة الحديث:</a:t>
            </a:r>
          </a:p>
          <a:p>
            <a:pPr marL="342900" lvl="0" indent="-233363" algn="justLow" rtl="1">
              <a:lnSpc>
                <a:spcPct val="150000"/>
              </a:lnSpc>
              <a:spcAft>
                <a:spcPts val="0"/>
              </a:spcAft>
              <a:buSzPts val="1400"/>
              <a:buFont typeface="+mj-lt"/>
              <a:buAutoNum type="arabicPeriod"/>
            </a:pPr>
            <a:r>
              <a:rPr lang="ar-SA" sz="1600" dirty="0" smtClean="0">
                <a:solidFill>
                  <a:schemeClr val="accent2">
                    <a:lumMod val="75000"/>
                  </a:schemeClr>
                </a:solidFill>
                <a:latin typeface="Alexandria SemiBold" pitchFamily="2" charset="-78"/>
                <a:cs typeface="Alexandria SemiBold" pitchFamily="2" charset="-78"/>
              </a:rPr>
              <a:t>الكيانات: </a:t>
            </a:r>
            <a:r>
              <a:rPr lang="ar-SA" sz="1600" dirty="0" smtClean="0">
                <a:solidFill>
                  <a:srgbClr val="000000"/>
                </a:solidFill>
                <a:latin typeface="Alexandria SemiBold" pitchFamily="2" charset="-78"/>
                <a:cs typeface="Alexandria SemiBold" pitchFamily="2" charset="-78"/>
              </a:rPr>
              <a:t>تتمثل في الأفراد والأماكن والمفاهيم. على سبيل المثال يمكن أن تكون الكيانات أسماء المنتجات.</a:t>
            </a:r>
          </a:p>
          <a:p>
            <a:pPr marL="342900" lvl="0" indent="-233363" algn="justLow" rtl="1">
              <a:lnSpc>
                <a:spcPct val="150000"/>
              </a:lnSpc>
              <a:spcAft>
                <a:spcPts val="0"/>
              </a:spcAft>
              <a:buSzPts val="1400"/>
              <a:buFont typeface="+mj-lt"/>
              <a:buAutoNum type="arabicPeriod"/>
            </a:pPr>
            <a:r>
              <a:rPr lang="ar-SA" sz="1600" dirty="0">
                <a:solidFill>
                  <a:schemeClr val="accent2">
                    <a:lumMod val="75000"/>
                  </a:schemeClr>
                </a:solidFill>
                <a:latin typeface="Alexandria SemiBold" pitchFamily="2" charset="-78"/>
                <a:cs typeface="Alexandria SemiBold" pitchFamily="2" charset="-78"/>
              </a:rPr>
              <a:t>العلاقات</a:t>
            </a:r>
            <a:r>
              <a:rPr lang="ar-SA" sz="1600" dirty="0" smtClean="0">
                <a:solidFill>
                  <a:srgbClr val="000000"/>
                </a:solidFill>
                <a:latin typeface="Alexandria SemiBold" pitchFamily="2" charset="-78"/>
                <a:cs typeface="Alexandria SemiBold" pitchFamily="2" charset="-78"/>
              </a:rPr>
              <a:t>: تظهر الروابط كيفية ارتباط الكيانات ببعضها البعض، مثال: العلاقة بين المدينة والدولة.</a:t>
            </a:r>
          </a:p>
          <a:p>
            <a:pPr marL="342900" lvl="0" indent="-233363" algn="justLow" rtl="1">
              <a:lnSpc>
                <a:spcPct val="150000"/>
              </a:lnSpc>
              <a:spcAft>
                <a:spcPts val="0"/>
              </a:spcAft>
              <a:buSzPts val="1400"/>
              <a:buFont typeface="+mj-lt"/>
              <a:buAutoNum type="arabicPeriod"/>
            </a:pPr>
            <a:r>
              <a:rPr lang="ar-SA" sz="1600" dirty="0">
                <a:solidFill>
                  <a:schemeClr val="accent2">
                    <a:lumMod val="75000"/>
                  </a:schemeClr>
                </a:solidFill>
                <a:latin typeface="Alexandria SemiBold" pitchFamily="2" charset="-78"/>
                <a:cs typeface="Alexandria SemiBold" pitchFamily="2" charset="-78"/>
              </a:rPr>
              <a:t>البيانات الوصفية: </a:t>
            </a:r>
            <a:r>
              <a:rPr lang="ar-SA" sz="1600" dirty="0" smtClean="0">
                <a:solidFill>
                  <a:srgbClr val="000000"/>
                </a:solidFill>
                <a:latin typeface="Alexandria SemiBold" pitchFamily="2" charset="-78"/>
                <a:cs typeface="Alexandria SemiBold" pitchFamily="2" charset="-78"/>
              </a:rPr>
              <a:t>وتتضمن معلومات إضافية عن الكيانات مثل الصفات، مثل عدد سكان مدينة.</a:t>
            </a:r>
            <a:endParaRPr lang="ar-SA" sz="1600" dirty="0">
              <a:solidFill>
                <a:srgbClr val="000000"/>
              </a:solidFill>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906381" y="1813312"/>
            <a:ext cx="451800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تعريف الذكاء الاصطناعي ومجالاته</a:t>
            </a:r>
            <a:endParaRPr lang="ar-SA"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906380"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2910" b="43284"/>
          <a:stretch/>
        </p:blipFill>
        <p:spPr>
          <a:xfrm>
            <a:off x="-464476" y="5108849"/>
            <a:ext cx="2033516" cy="1749151"/>
          </a:xfrm>
          <a:prstGeom prst="rect">
            <a:avLst/>
          </a:prstGeom>
        </p:spPr>
      </p:pic>
    </p:spTree>
    <p:extLst>
      <p:ext uri="{BB962C8B-B14F-4D97-AF65-F5344CB8AC3E}">
        <p14:creationId xmlns:p14="http://schemas.microsoft.com/office/powerpoint/2010/main" val="17735925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2224585" y="2377705"/>
            <a:ext cx="8952931" cy="3858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750020" y="160181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797361" y="1625577"/>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797361" y="1829096"/>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2381534" y="2434843"/>
            <a:ext cx="8639032" cy="3785652"/>
          </a:xfrm>
          <a:prstGeom prst="rect">
            <a:avLst/>
          </a:prstGeom>
        </p:spPr>
        <p:txBody>
          <a:bodyPr wrap="square">
            <a:spAutoFit/>
          </a:bodyPr>
          <a:lstStyle/>
          <a:p>
            <a:pPr marL="342900" indent="-342900" algn="r" rtl="1">
              <a:lnSpc>
                <a:spcPct val="150000"/>
              </a:lnSpc>
              <a:buFont typeface="+mj-lt"/>
              <a:buAutoNum type="arabicPeriod" startAt="3"/>
            </a:pPr>
            <a:r>
              <a:rPr lang="ar-SA" sz="1600" dirty="0" smtClean="0">
                <a:solidFill>
                  <a:srgbClr val="0070C0"/>
                </a:solidFill>
                <a:latin typeface="Alexandria SemiBold" pitchFamily="2" charset="-78"/>
                <a:cs typeface="Alexandria SemiBold" pitchFamily="2" charset="-78"/>
              </a:rPr>
              <a:t>تعلم </a:t>
            </a:r>
            <a:r>
              <a:rPr lang="ar-SA" sz="1600" dirty="0">
                <a:solidFill>
                  <a:srgbClr val="0070C0"/>
                </a:solidFill>
                <a:latin typeface="Alexandria SemiBold" pitchFamily="2" charset="-78"/>
                <a:cs typeface="Alexandria SemiBold" pitchFamily="2" charset="-78"/>
              </a:rPr>
              <a:t>الآلة  </a:t>
            </a:r>
            <a:r>
              <a:rPr lang="en-US" sz="1600" dirty="0">
                <a:solidFill>
                  <a:srgbClr val="0070C0"/>
                </a:solidFill>
                <a:latin typeface="Alexandria SemiBold" pitchFamily="2" charset="-78"/>
                <a:cs typeface="Alexandria SemiBold" pitchFamily="2" charset="-78"/>
              </a:rPr>
              <a:t>(Machine Learning)</a:t>
            </a:r>
            <a:r>
              <a:rPr lang="ar-SA" sz="1600" dirty="0">
                <a:solidFill>
                  <a:srgbClr val="0070C0"/>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وهو أحد مجالات الذكاء الاصطناعي، يركز على تطوير نماذج تسمح للأنظمة بالتعلم من البيانات وتحسين أدائها من خلال تجاربها بمرور الوقت دون الحاجة إلى برمجة صريحة. فيعتمد تعلم الآلة على استخدام </a:t>
            </a:r>
            <a:r>
              <a:rPr lang="ar-SA" sz="1600" dirty="0" smtClean="0">
                <a:solidFill>
                  <a:srgbClr val="000000"/>
                </a:solidFill>
                <a:latin typeface="Alexandria SemiBold" pitchFamily="2" charset="-78"/>
                <a:cs typeface="Alexandria SemiBold" pitchFamily="2" charset="-78"/>
              </a:rPr>
              <a:t>البيانات </a:t>
            </a:r>
            <a:r>
              <a:rPr lang="ar-SA" sz="1600" dirty="0">
                <a:solidFill>
                  <a:srgbClr val="000000"/>
                </a:solidFill>
                <a:latin typeface="Alexandria SemiBold" pitchFamily="2" charset="-78"/>
                <a:cs typeface="Alexandria SemiBold" pitchFamily="2" charset="-78"/>
              </a:rPr>
              <a:t>لتعليم </a:t>
            </a:r>
            <a:r>
              <a:rPr lang="ar-SA" sz="1600" dirty="0" smtClean="0">
                <a:solidFill>
                  <a:srgbClr val="000000"/>
                </a:solidFill>
                <a:latin typeface="Alexandria SemiBold" pitchFamily="2" charset="-78"/>
                <a:cs typeface="Alexandria SemiBold" pitchFamily="2" charset="-78"/>
              </a:rPr>
              <a:t>نفسها </a:t>
            </a:r>
            <a:r>
              <a:rPr lang="ar-SA" sz="1600" dirty="0">
                <a:solidFill>
                  <a:srgbClr val="000000"/>
                </a:solidFill>
                <a:latin typeface="Alexandria SemiBold" pitchFamily="2" charset="-78"/>
                <a:cs typeface="Alexandria SemiBold" pitchFamily="2" charset="-78"/>
              </a:rPr>
              <a:t>بشكلٍ </a:t>
            </a:r>
            <a:r>
              <a:rPr lang="ar-SA" sz="1600" dirty="0" smtClean="0">
                <a:solidFill>
                  <a:srgbClr val="000000"/>
                </a:solidFill>
                <a:latin typeface="Alexandria SemiBold" pitchFamily="2" charset="-78"/>
                <a:cs typeface="Alexandria SemiBold" pitchFamily="2" charset="-78"/>
              </a:rPr>
              <a:t>آلي، </a:t>
            </a:r>
            <a:r>
              <a:rPr lang="ar-SA" sz="1600" dirty="0">
                <a:solidFill>
                  <a:srgbClr val="000000"/>
                </a:solidFill>
                <a:latin typeface="Alexandria SemiBold" pitchFamily="2" charset="-78"/>
                <a:cs typeface="Alexandria SemiBold" pitchFamily="2" charset="-78"/>
              </a:rPr>
              <a:t>مما يمكنها من اتخاذ قرارات أو تقديم تنبؤات بناءً على الأنماط المستخلصة </a:t>
            </a:r>
            <a:r>
              <a:rPr lang="ar-SA" sz="1600" dirty="0" smtClean="0">
                <a:solidFill>
                  <a:srgbClr val="000000"/>
                </a:solidFill>
                <a:latin typeface="Alexandria SemiBold" pitchFamily="2" charset="-78"/>
                <a:cs typeface="Alexandria SemiBold" pitchFamily="2" charset="-78"/>
              </a:rPr>
              <a:t>من </a:t>
            </a:r>
            <a:r>
              <a:rPr lang="ar-SA" sz="1600" dirty="0">
                <a:solidFill>
                  <a:srgbClr val="000000"/>
                </a:solidFill>
                <a:latin typeface="Alexandria SemiBold" pitchFamily="2" charset="-78"/>
                <a:cs typeface="Alexandria SemiBold" pitchFamily="2" charset="-78"/>
              </a:rPr>
              <a:t>تلك البيانات. </a:t>
            </a:r>
            <a:r>
              <a:rPr lang="ar-SA" sz="1600" dirty="0" smtClean="0">
                <a:solidFill>
                  <a:schemeClr val="accent2">
                    <a:lumMod val="75000"/>
                  </a:schemeClr>
                </a:solidFill>
                <a:latin typeface="Alexandria SemiBold" pitchFamily="2" charset="-78"/>
                <a:cs typeface="Alexandria SemiBold" pitchFamily="2" charset="-78"/>
              </a:rPr>
              <a:t>يوجد </a:t>
            </a:r>
            <a:r>
              <a:rPr lang="ar-SA" sz="1600" dirty="0">
                <a:solidFill>
                  <a:schemeClr val="accent2">
                    <a:lumMod val="75000"/>
                  </a:schemeClr>
                </a:solidFill>
                <a:latin typeface="Alexandria SemiBold" pitchFamily="2" charset="-78"/>
                <a:cs typeface="Alexandria SemiBold" pitchFamily="2" charset="-78"/>
              </a:rPr>
              <a:t>3 أنواع التعلم الآلي:</a:t>
            </a:r>
          </a:p>
          <a:p>
            <a:pPr marL="342900" indent="-342900" algn="r" rtl="1">
              <a:lnSpc>
                <a:spcPct val="150000"/>
              </a:lnSpc>
              <a:buFont typeface="+mj-lt"/>
              <a:buAutoNum type="arabicPeriod"/>
            </a:pPr>
            <a:r>
              <a:rPr lang="ar-SA" sz="1600" dirty="0">
                <a:solidFill>
                  <a:srgbClr val="1D8165"/>
                </a:solidFill>
                <a:latin typeface="Alexandria SemiBold" pitchFamily="2" charset="-78"/>
                <a:cs typeface="Alexandria SemiBold" pitchFamily="2" charset="-78"/>
              </a:rPr>
              <a:t>التعلم المراقب</a:t>
            </a:r>
            <a:r>
              <a:rPr lang="ar-SA" sz="1600" dirty="0">
                <a:solidFill>
                  <a:srgbClr val="000000"/>
                </a:solidFill>
                <a:latin typeface="Alexandria SemiBold" pitchFamily="2" charset="-78"/>
                <a:cs typeface="Alexandria SemiBold" pitchFamily="2" charset="-78"/>
              </a:rPr>
              <a:t>: يعتمد على بيانات معتمدة (مسماه)، مثل تصنيف البريد الإلكتروني إلى بريد عشوائي أو بريد عادي.</a:t>
            </a:r>
          </a:p>
          <a:p>
            <a:pPr marL="342900" indent="-342900" algn="r" rtl="1">
              <a:lnSpc>
                <a:spcPct val="150000"/>
              </a:lnSpc>
              <a:buFont typeface="+mj-lt"/>
              <a:buAutoNum type="arabicPeriod"/>
            </a:pPr>
            <a:r>
              <a:rPr lang="ar-SA" sz="1600" dirty="0">
                <a:solidFill>
                  <a:srgbClr val="1D8165"/>
                </a:solidFill>
                <a:latin typeface="Alexandria SemiBold" pitchFamily="2" charset="-78"/>
                <a:cs typeface="Alexandria SemiBold" pitchFamily="2" charset="-78"/>
              </a:rPr>
              <a:t>التعلم الغير مراقب</a:t>
            </a:r>
            <a:r>
              <a:rPr lang="ar-SA" sz="1600" dirty="0">
                <a:solidFill>
                  <a:srgbClr val="000000"/>
                </a:solidFill>
                <a:latin typeface="Alexandria SemiBold" pitchFamily="2" charset="-78"/>
                <a:cs typeface="Alexandria SemiBold" pitchFamily="2" charset="-78"/>
              </a:rPr>
              <a:t>: يعمل مع بيانات غير مسماه لتجميع البيانات والأنماط، مثل تجميع </a:t>
            </a:r>
            <a:r>
              <a:rPr lang="ar-SA" sz="1600" dirty="0" smtClean="0">
                <a:solidFill>
                  <a:srgbClr val="000000"/>
                </a:solidFill>
                <a:latin typeface="Alexandria SemiBold" pitchFamily="2" charset="-78"/>
                <a:cs typeface="Alexandria SemiBold" pitchFamily="2" charset="-78"/>
              </a:rPr>
              <a:t>بيانات العملاء </a:t>
            </a:r>
            <a:r>
              <a:rPr lang="ar-SA" sz="1600" dirty="0">
                <a:solidFill>
                  <a:srgbClr val="000000"/>
                </a:solidFill>
                <a:latin typeface="Alexandria SemiBold" pitchFamily="2" charset="-78"/>
                <a:cs typeface="Alexandria SemiBold" pitchFamily="2" charset="-78"/>
              </a:rPr>
              <a:t>في مجموعات بناءً على سلوكهم الشرائي.</a:t>
            </a:r>
          </a:p>
          <a:p>
            <a:pPr marL="342900" indent="-342900" algn="r" rtl="1">
              <a:lnSpc>
                <a:spcPct val="150000"/>
              </a:lnSpc>
              <a:buFont typeface="+mj-lt"/>
              <a:buAutoNum type="arabicPeriod"/>
            </a:pPr>
            <a:r>
              <a:rPr lang="ar-SA" sz="1600" dirty="0">
                <a:solidFill>
                  <a:srgbClr val="1D8165"/>
                </a:solidFill>
                <a:latin typeface="Alexandria SemiBold" pitchFamily="2" charset="-78"/>
                <a:cs typeface="Alexandria SemiBold" pitchFamily="2" charset="-78"/>
              </a:rPr>
              <a:t>التعلم التعزيزي</a:t>
            </a:r>
            <a:r>
              <a:rPr lang="ar-SA" sz="1600" dirty="0">
                <a:solidFill>
                  <a:srgbClr val="000000"/>
                </a:solidFill>
                <a:latin typeface="Alexandria SemiBold" pitchFamily="2" charset="-78"/>
                <a:cs typeface="Alexandria SemiBold" pitchFamily="2" charset="-78"/>
              </a:rPr>
              <a:t>: لتحسين التفاعل مع العملاء</a:t>
            </a:r>
            <a:r>
              <a:rPr lang="ar-SA" sz="1600" dirty="0" smtClean="0">
                <a:solidFill>
                  <a:srgbClr val="000000"/>
                </a:solidFill>
                <a:latin typeface="Alexandria SemiBold" pitchFamily="2" charset="-78"/>
                <a:cs typeface="Alexandria SemiBold" pitchFamily="2" charset="-78"/>
              </a:rPr>
              <a:t>.</a:t>
            </a:r>
            <a:endParaRPr lang="ar-SA" sz="1600" dirty="0">
              <a:solidFill>
                <a:srgbClr val="000000"/>
              </a:solidFill>
              <a:latin typeface="Alexandria SemiBold" pitchFamily="2" charset="-78"/>
              <a:cs typeface="Alexandria SemiBold" pitchFamily="2" charset="-78"/>
            </a:endParaRPr>
          </a:p>
        </p:txBody>
      </p:sp>
      <p:sp>
        <p:nvSpPr>
          <p:cNvPr id="7" name="Down Arrow 6"/>
          <p:cNvSpPr/>
          <p:nvPr/>
        </p:nvSpPr>
        <p:spPr>
          <a:xfrm>
            <a:off x="6209731" y="4000123"/>
            <a:ext cx="368490" cy="327546"/>
          </a:xfrm>
          <a:prstGeom prst="downArrow">
            <a:avLst/>
          </a:prstGeom>
          <a:solidFill>
            <a:srgbClr val="3F947C"/>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6" name="TextBox 15">
            <a:extLst>
              <a:ext uri="{FF2B5EF4-FFF2-40B4-BE49-F238E27FC236}">
                <a16:creationId xmlns:a16="http://schemas.microsoft.com/office/drawing/2014/main" id="{F9A80F9F-74DB-1D57-04E8-E20E92A09B0A}"/>
              </a:ext>
            </a:extLst>
          </p:cNvPr>
          <p:cNvSpPr txBox="1"/>
          <p:nvPr/>
        </p:nvSpPr>
        <p:spPr>
          <a:xfrm>
            <a:off x="2906380"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r="73918" b="63383"/>
          <a:stretch/>
        </p:blipFill>
        <p:spPr>
          <a:xfrm>
            <a:off x="-152925" y="4774380"/>
            <a:ext cx="2638497" cy="2083620"/>
          </a:xfrm>
          <a:prstGeom prst="rect">
            <a:avLst/>
          </a:prstGeom>
        </p:spPr>
      </p:pic>
    </p:spTree>
    <p:extLst>
      <p:ext uri="{BB962C8B-B14F-4D97-AF65-F5344CB8AC3E}">
        <p14:creationId xmlns:p14="http://schemas.microsoft.com/office/powerpoint/2010/main" val="34318303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2224585" y="2377705"/>
            <a:ext cx="8952931" cy="3858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750020" y="160181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797361" y="1625577"/>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797361" y="1829096"/>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2333767" y="2394347"/>
            <a:ext cx="8639032" cy="3831818"/>
          </a:xfrm>
          <a:prstGeom prst="rect">
            <a:avLst/>
          </a:prstGeom>
        </p:spPr>
        <p:txBody>
          <a:bodyPr wrap="square">
            <a:spAutoFit/>
          </a:bodyPr>
          <a:lstStyle/>
          <a:p>
            <a:pPr algn="r" rtl="1">
              <a:lnSpc>
                <a:spcPct val="150000"/>
              </a:lnSpc>
            </a:pPr>
            <a:r>
              <a:rPr lang="ar-SA" dirty="0" smtClean="0">
                <a:latin typeface="Alexandria SemiBold" pitchFamily="2" charset="-78"/>
                <a:cs typeface="Alexandria SemiBold" pitchFamily="2" charset="-78"/>
              </a:rPr>
              <a:t>  </a:t>
            </a:r>
            <a:r>
              <a:rPr lang="ar-SA" sz="1600" b="1" dirty="0">
                <a:solidFill>
                  <a:srgbClr val="C00000"/>
                </a:solidFill>
                <a:latin typeface="Alexandria ExtraBold" pitchFamily="2" charset="-78"/>
                <a:cs typeface="Alexandria ExtraBold" pitchFamily="2" charset="-78"/>
              </a:rPr>
              <a:t>أهمية استخدام الذكاء الاصطناعي في الإعلان والتسويق الرقمي:</a:t>
            </a:r>
          </a:p>
          <a:p>
            <a:pPr marL="342900" indent="-342900" algn="r" rtl="1">
              <a:lnSpc>
                <a:spcPct val="150000"/>
              </a:lnSpc>
              <a:buFont typeface="+mj-lt"/>
              <a:buAutoNum type="arabicPeriod"/>
            </a:pPr>
            <a:r>
              <a:rPr lang="ar-SA" sz="1600" dirty="0">
                <a:solidFill>
                  <a:srgbClr val="0070C0"/>
                </a:solidFill>
                <a:latin typeface="Alexandria SemiBold" pitchFamily="2" charset="-78"/>
                <a:cs typeface="Alexandria SemiBold" pitchFamily="2" charset="-78"/>
              </a:rPr>
              <a:t>تحليل البيانات الضخمة: </a:t>
            </a:r>
            <a:r>
              <a:rPr lang="ar-SA" sz="1600" dirty="0">
                <a:solidFill>
                  <a:srgbClr val="000000"/>
                </a:solidFill>
                <a:latin typeface="Alexandria SemiBold" pitchFamily="2" charset="-78"/>
                <a:cs typeface="Alexandria SemiBold" pitchFamily="2" charset="-78"/>
              </a:rPr>
              <a:t>تستخدم الشركات الذكاء الاصطناعي لتحليل كميات هائلة من البيانات المتعلقة بسلوك العملاء </a:t>
            </a:r>
            <a:r>
              <a:rPr lang="ar-SA" sz="1600" dirty="0" smtClean="0">
                <a:solidFill>
                  <a:srgbClr val="000000"/>
                </a:solidFill>
                <a:latin typeface="Alexandria SemiBold" pitchFamily="2" charset="-78"/>
                <a:cs typeface="Alexandria SemiBold" pitchFamily="2" charset="-78"/>
              </a:rPr>
              <a:t>وتفضيلاتهم.</a:t>
            </a:r>
          </a:p>
          <a:p>
            <a:pPr marL="342900" indent="-342900" algn="r" rtl="1">
              <a:lnSpc>
                <a:spcPct val="150000"/>
              </a:lnSpc>
              <a:buFont typeface="+mj-lt"/>
              <a:buAutoNum type="arabicPeriod"/>
            </a:pPr>
            <a:r>
              <a:rPr lang="ar-SA" sz="1600" dirty="0">
                <a:solidFill>
                  <a:srgbClr val="0070C0"/>
                </a:solidFill>
                <a:latin typeface="Alexandria SemiBold" pitchFamily="2" charset="-78"/>
                <a:cs typeface="Alexandria SemiBold" pitchFamily="2" charset="-78"/>
              </a:rPr>
              <a:t>الاستهداف الدقيق</a:t>
            </a:r>
            <a:r>
              <a:rPr lang="ar-SA" sz="1600" dirty="0" smtClean="0">
                <a:solidFill>
                  <a:srgbClr val="000000"/>
                </a:solidFill>
                <a:latin typeface="Alexandria SemiBold" pitchFamily="2" charset="-78"/>
                <a:cs typeface="Alexandria SemiBold" pitchFamily="2" charset="-78"/>
              </a:rPr>
              <a:t>: يساعد الذكاء الاصطناعي في تحسين الاستهداف، حيث يمكنه تحديد الجمهور المثالي للإعلانات بناءً على سلوك المستخدمين السابق.</a:t>
            </a:r>
          </a:p>
          <a:p>
            <a:pPr marL="342900" indent="-342900" algn="r" rtl="1">
              <a:lnSpc>
                <a:spcPct val="150000"/>
              </a:lnSpc>
              <a:buFont typeface="+mj-lt"/>
              <a:buAutoNum type="arabicPeriod"/>
            </a:pPr>
            <a:r>
              <a:rPr lang="ar-SA" sz="1600" dirty="0">
                <a:solidFill>
                  <a:srgbClr val="0070C0"/>
                </a:solidFill>
                <a:latin typeface="Alexandria SemiBold" pitchFamily="2" charset="-78"/>
                <a:cs typeface="Alexandria SemiBold" pitchFamily="2" charset="-78"/>
              </a:rPr>
              <a:t>تخصيص المحتوى</a:t>
            </a:r>
            <a:r>
              <a:rPr lang="ar-SA" sz="1600" dirty="0" smtClean="0">
                <a:solidFill>
                  <a:srgbClr val="000000"/>
                </a:solidFill>
                <a:latin typeface="Alexandria SemiBold" pitchFamily="2" charset="-78"/>
                <a:cs typeface="Alexandria SemiBold" pitchFamily="2" charset="-78"/>
              </a:rPr>
              <a:t>: يتيح الذكاء الاصطناعي تخصيص الرسائل الإعلانية والمحتوى وفقًا لاهتمامات كل عميل؛ مما يعزز التفاعل والولاء للعلامة التجارية.</a:t>
            </a:r>
          </a:p>
          <a:p>
            <a:pPr marL="342900" indent="-342900" algn="r" rtl="1">
              <a:lnSpc>
                <a:spcPct val="150000"/>
              </a:lnSpc>
              <a:buFont typeface="+mj-lt"/>
              <a:buAutoNum type="arabicPeriod"/>
            </a:pPr>
            <a:r>
              <a:rPr lang="ar-SA" sz="1600" dirty="0">
                <a:solidFill>
                  <a:srgbClr val="0070C0"/>
                </a:solidFill>
                <a:latin typeface="Alexandria SemiBold" pitchFamily="2" charset="-78"/>
                <a:cs typeface="Alexandria SemiBold" pitchFamily="2" charset="-78"/>
              </a:rPr>
              <a:t>تحسين تجربة العملاء</a:t>
            </a:r>
            <a:r>
              <a:rPr lang="ar-SA" sz="1600" dirty="0" smtClean="0">
                <a:solidFill>
                  <a:srgbClr val="000000"/>
                </a:solidFill>
                <a:latin typeface="Alexandria SemiBold" pitchFamily="2" charset="-78"/>
                <a:cs typeface="Alexandria SemiBold" pitchFamily="2" charset="-78"/>
              </a:rPr>
              <a:t>: من خلال الدردشة الآلية </a:t>
            </a:r>
            <a:r>
              <a:rPr lang="en-US" sz="1600" dirty="0" smtClean="0">
                <a:solidFill>
                  <a:srgbClr val="000000"/>
                </a:solidFill>
                <a:latin typeface="Alexandria SemiBold" pitchFamily="2" charset="-78"/>
                <a:cs typeface="Alexandria SemiBold" pitchFamily="2" charset="-78"/>
              </a:rPr>
              <a:t>(</a:t>
            </a:r>
            <a:r>
              <a:rPr lang="en-US" sz="1600" dirty="0" err="1" smtClean="0">
                <a:solidFill>
                  <a:srgbClr val="000000"/>
                </a:solidFill>
                <a:latin typeface="Alexandria SemiBold" pitchFamily="2" charset="-78"/>
                <a:cs typeface="Alexandria SemiBold" pitchFamily="2" charset="-78"/>
              </a:rPr>
              <a:t>Chatbots</a:t>
            </a:r>
            <a:r>
              <a:rPr lang="en-US" sz="1600" dirty="0" smtClean="0">
                <a:solidFill>
                  <a:srgbClr val="000000"/>
                </a:solidFill>
                <a:latin typeface="Alexandria SemiBold" pitchFamily="2" charset="-78"/>
                <a:cs typeface="Alexandria SemiBold" pitchFamily="2" charset="-78"/>
              </a:rPr>
              <a:t>)</a:t>
            </a:r>
            <a:r>
              <a:rPr lang="ar-SA" sz="1600" dirty="0" smtClean="0">
                <a:solidFill>
                  <a:srgbClr val="000000"/>
                </a:solidFill>
                <a:latin typeface="Alexandria SemiBold" pitchFamily="2" charset="-78"/>
                <a:cs typeface="Alexandria SemiBold" pitchFamily="2" charset="-78"/>
              </a:rPr>
              <a:t> وخدمة العملاء المدعومة بالذكاء الاصطناعي، يمكن تقديم دعم فوري وفعال، مما يعزز تجربة العملاء.</a:t>
            </a:r>
          </a:p>
          <a:p>
            <a:pPr marL="342900" indent="-342900" algn="r" rtl="1">
              <a:lnSpc>
                <a:spcPct val="150000"/>
              </a:lnSpc>
              <a:buFont typeface="+mj-lt"/>
              <a:buAutoNum type="arabicPeriod"/>
            </a:pPr>
            <a:r>
              <a:rPr lang="ar-SA" sz="1600" dirty="0">
                <a:solidFill>
                  <a:srgbClr val="0070C0"/>
                </a:solidFill>
                <a:latin typeface="Alexandria SemiBold" pitchFamily="2" charset="-78"/>
                <a:cs typeface="Alexandria SemiBold" pitchFamily="2" charset="-78"/>
              </a:rPr>
              <a:t>توقع النتائج</a:t>
            </a:r>
            <a:r>
              <a:rPr lang="ar-SA" sz="1600" dirty="0" smtClean="0">
                <a:solidFill>
                  <a:srgbClr val="000000"/>
                </a:solidFill>
                <a:latin typeface="Alexandria SemiBold" pitchFamily="2" charset="-78"/>
                <a:cs typeface="Alexandria SemiBold" pitchFamily="2" charset="-78"/>
              </a:rPr>
              <a:t>: يمكن للذكاء الاصطناعي التنبؤ بأداء الحملات التسويقية.</a:t>
            </a:r>
            <a:endParaRPr lang="en-GB" sz="1600"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906380"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2948" t="73035" r="61716"/>
          <a:stretch/>
        </p:blipFill>
        <p:spPr>
          <a:xfrm>
            <a:off x="-17791" y="2620946"/>
            <a:ext cx="2626178" cy="2597425"/>
          </a:xfrm>
          <a:prstGeom prst="rect">
            <a:avLst/>
          </a:prstGeom>
        </p:spPr>
      </p:pic>
    </p:spTree>
    <p:extLst>
      <p:ext uri="{BB962C8B-B14F-4D97-AF65-F5344CB8AC3E}">
        <p14:creationId xmlns:p14="http://schemas.microsoft.com/office/powerpoint/2010/main" val="42644871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742246" y="2377705"/>
            <a:ext cx="9107724" cy="3858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869743" y="2514185"/>
            <a:ext cx="8884694" cy="3624069"/>
          </a:xfrm>
          <a:prstGeom prst="rect">
            <a:avLst/>
          </a:prstGeom>
        </p:spPr>
        <p:txBody>
          <a:bodyPr wrap="square">
            <a:spAutoFit/>
          </a:bodyPr>
          <a:lstStyle/>
          <a:p>
            <a:pPr algn="r" rtl="1">
              <a:lnSpc>
                <a:spcPct val="150000"/>
              </a:lnSpc>
            </a:pPr>
            <a:r>
              <a:rPr lang="ar-SA" sz="1600" b="1" dirty="0" smtClean="0">
                <a:solidFill>
                  <a:srgbClr val="C00000"/>
                </a:solidFill>
                <a:latin typeface="Alexandria ExtraBold" pitchFamily="2" charset="-78"/>
                <a:cs typeface="Alexandria ExtraBold" pitchFamily="2" charset="-78"/>
              </a:rPr>
              <a:t>  استخدامات </a:t>
            </a:r>
            <a:r>
              <a:rPr lang="ar-SA" sz="1600" b="1" dirty="0">
                <a:solidFill>
                  <a:srgbClr val="C00000"/>
                </a:solidFill>
                <a:latin typeface="Alexandria ExtraBold" pitchFamily="2" charset="-78"/>
                <a:cs typeface="Alexandria ExtraBold" pitchFamily="2" charset="-78"/>
              </a:rPr>
              <a:t>الذكاء الاصطناعي في الإعلان والتسويق الرقمي:</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تحليل البيانات الضخمة: </a:t>
            </a:r>
            <a:r>
              <a:rPr lang="ar-SA" sz="1700" dirty="0" smtClean="0">
                <a:solidFill>
                  <a:srgbClr val="000000"/>
                </a:solidFill>
                <a:latin typeface="Alexandria SemiBold" pitchFamily="2" charset="-78"/>
                <a:cs typeface="Alexandria SemiBold" pitchFamily="2" charset="-78"/>
              </a:rPr>
              <a:t>يشير إلى استخدام تقنيات الذكاء الاصطناعي في تحليل كميات ضخمة من البيانات لفهم وتفسير البيانات المتعلقة بالسوق والعملاء، مما يساعد الشركات في اتخاذ قرارات استراتيجية مدروسة مستندة إلى بيانات تعزز من أدائها وتنافسيتها في السوق. </a:t>
            </a:r>
          </a:p>
          <a:p>
            <a:pPr marL="285750" indent="-285750" algn="r" rtl="1">
              <a:lnSpc>
                <a:spcPct val="150000"/>
              </a:lnSpc>
              <a:buFont typeface="Wingdings" panose="05000000000000000000" pitchFamily="2" charset="2"/>
              <a:buChar char="q"/>
            </a:pPr>
            <a:r>
              <a:rPr lang="ar-SA" sz="1700" dirty="0" smtClean="0">
                <a:solidFill>
                  <a:schemeClr val="accent2">
                    <a:lumMod val="75000"/>
                  </a:schemeClr>
                </a:solidFill>
                <a:latin typeface="Alexandria SemiBold" pitchFamily="2" charset="-78"/>
                <a:cs typeface="Alexandria SemiBold" pitchFamily="2" charset="-78"/>
              </a:rPr>
              <a:t>مفهوم </a:t>
            </a:r>
            <a:r>
              <a:rPr lang="ar-SA" sz="1700" dirty="0">
                <a:solidFill>
                  <a:schemeClr val="accent2">
                    <a:lumMod val="75000"/>
                  </a:schemeClr>
                </a:solidFill>
                <a:latin typeface="Alexandria SemiBold" pitchFamily="2" charset="-78"/>
                <a:cs typeface="Alexandria SemiBold" pitchFamily="2" charset="-78"/>
              </a:rPr>
              <a:t>البيانات </a:t>
            </a:r>
            <a:r>
              <a:rPr lang="ar-SA" sz="1700" dirty="0" smtClean="0">
                <a:solidFill>
                  <a:schemeClr val="accent2">
                    <a:lumMod val="75000"/>
                  </a:schemeClr>
                </a:solidFill>
                <a:latin typeface="Alexandria SemiBold" pitchFamily="2" charset="-78"/>
                <a:cs typeface="Alexandria SemiBold" pitchFamily="2" charset="-78"/>
              </a:rPr>
              <a:t>الضخمة: </a:t>
            </a:r>
            <a:r>
              <a:rPr lang="ar-SA" sz="1700" dirty="0" smtClean="0">
                <a:solidFill>
                  <a:srgbClr val="000000"/>
                </a:solidFill>
                <a:latin typeface="Alexandria SemiBold" pitchFamily="2" charset="-78"/>
                <a:cs typeface="Alexandria SemiBold" pitchFamily="2" charset="-78"/>
              </a:rPr>
              <a:t>هي </a:t>
            </a:r>
            <a:r>
              <a:rPr lang="ar-SA" sz="1700" dirty="0">
                <a:solidFill>
                  <a:srgbClr val="000000"/>
                </a:solidFill>
                <a:latin typeface="Alexandria SemiBold" pitchFamily="2" charset="-78"/>
                <a:cs typeface="Alexandria SemiBold" pitchFamily="2" charset="-78"/>
              </a:rPr>
              <a:t>كميات كبيرة من البيانات العالية السرعة والمعقدة والمتغيرة التي تتطلب تقنيات متقدمة لتمكين الاستفادة بالمعلومات التي تحتوي عليها وتخزينها وتوزيعها وإدارتها وتحليلها ومن ثم اتخاذ القرارات </a:t>
            </a:r>
            <a:r>
              <a:rPr lang="ar-SA" sz="1700" dirty="0" smtClean="0">
                <a:solidFill>
                  <a:srgbClr val="000000"/>
                </a:solidFill>
                <a:latin typeface="Alexandria SemiBold" pitchFamily="2" charset="-78"/>
                <a:cs typeface="Alexandria SemiBold" pitchFamily="2" charset="-78"/>
              </a:rPr>
              <a:t>المختلفة. لذا تتسم هذه البيانات بكبر </a:t>
            </a:r>
            <a:r>
              <a:rPr lang="ar-EG" sz="1700" dirty="0" smtClean="0">
                <a:solidFill>
                  <a:srgbClr val="000000"/>
                </a:solidFill>
                <a:latin typeface="Alexandria SemiBold" pitchFamily="2" charset="-78"/>
                <a:cs typeface="Alexandria SemiBold" pitchFamily="2" charset="-78"/>
              </a:rPr>
              <a:t>الحجم </a:t>
            </a:r>
            <a:r>
              <a:rPr lang="en-US" sz="1700" dirty="0">
                <a:solidFill>
                  <a:srgbClr val="000000"/>
                </a:solidFill>
                <a:latin typeface="Alexandria SemiBold" pitchFamily="2" charset="-78"/>
                <a:cs typeface="Alexandria SemiBold" pitchFamily="2" charset="-78"/>
              </a:rPr>
              <a:t>Volumes</a:t>
            </a:r>
            <a:r>
              <a:rPr lang="ar-EG" sz="1700" dirty="0">
                <a:solidFill>
                  <a:srgbClr val="000000"/>
                </a:solidFill>
                <a:latin typeface="Alexandria SemiBold" pitchFamily="2" charset="-78"/>
                <a:cs typeface="Alexandria SemiBold" pitchFamily="2" charset="-78"/>
              </a:rPr>
              <a:t> </a:t>
            </a:r>
            <a:r>
              <a:rPr lang="ar-EG" sz="1700" dirty="0" smtClean="0">
                <a:solidFill>
                  <a:srgbClr val="000000"/>
                </a:solidFill>
                <a:latin typeface="Alexandria SemiBold" pitchFamily="2" charset="-78"/>
                <a:cs typeface="Alexandria SemiBold" pitchFamily="2" charset="-78"/>
              </a:rPr>
              <a:t>والسرعة</a:t>
            </a:r>
            <a:r>
              <a:rPr lang="ar-SA" sz="1700" dirty="0" smtClean="0">
                <a:solidFill>
                  <a:srgbClr val="000000"/>
                </a:solidFill>
                <a:latin typeface="Alexandria SemiBold" pitchFamily="2" charset="-78"/>
                <a:cs typeface="Alexandria SemiBold" pitchFamily="2" charset="-78"/>
              </a:rPr>
              <a:t> العالية </a:t>
            </a:r>
            <a:r>
              <a:rPr lang="en-US" sz="1700" dirty="0" smtClean="0">
                <a:solidFill>
                  <a:srgbClr val="000000"/>
                </a:solidFill>
                <a:latin typeface="Alexandria SemiBold" pitchFamily="2" charset="-78"/>
                <a:cs typeface="Alexandria SemiBold" pitchFamily="2" charset="-78"/>
              </a:rPr>
              <a:t>Velocity</a:t>
            </a:r>
            <a:r>
              <a:rPr lang="ar-EG" sz="1700" dirty="0" smtClean="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و</a:t>
            </a:r>
            <a:r>
              <a:rPr lang="ar-EG" sz="1700" dirty="0" smtClean="0">
                <a:solidFill>
                  <a:srgbClr val="000000"/>
                </a:solidFill>
                <a:latin typeface="Alexandria SemiBold" pitchFamily="2" charset="-78"/>
                <a:cs typeface="Alexandria SemiBold" pitchFamily="2" charset="-78"/>
              </a:rPr>
              <a:t>التنوع </a:t>
            </a:r>
            <a:r>
              <a:rPr lang="en-US" sz="1700" dirty="0">
                <a:solidFill>
                  <a:srgbClr val="000000"/>
                </a:solidFill>
                <a:latin typeface="Alexandria SemiBold" pitchFamily="2" charset="-78"/>
                <a:cs typeface="Alexandria SemiBold" pitchFamily="2" charset="-78"/>
              </a:rPr>
              <a:t>Variety</a:t>
            </a:r>
            <a:r>
              <a:rPr lang="ar-EG" sz="1700" dirty="0" smtClean="0">
                <a:solidFill>
                  <a:srgbClr val="000000"/>
                </a:solidFill>
                <a:latin typeface="Alexandria SemiBold" pitchFamily="2" charset="-78"/>
                <a:cs typeface="Alexandria SemiBold" pitchFamily="2" charset="-78"/>
              </a:rPr>
              <a:t>.</a:t>
            </a:r>
            <a:endParaRPr lang="ar-SA" sz="17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0822677" y="2784164"/>
            <a:ext cx="1344568" cy="807913"/>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marL="177800" indent="-177800" algn="r" rtl="1">
              <a:lnSpc>
                <a:spcPct val="150000"/>
              </a:lnSpc>
              <a:buFont typeface="+mj-lt"/>
              <a:buAutoNum type="arabicPeriod"/>
            </a:pPr>
            <a:r>
              <a:rPr lang="ar-SA" sz="1000" dirty="0" smtClean="0">
                <a:solidFill>
                  <a:srgbClr val="C00000"/>
                </a:solidFill>
                <a:latin typeface="Alexandria SemiBold" pitchFamily="2" charset="-78"/>
                <a:cs typeface="Alexandria SemiBold" pitchFamily="2" charset="-78"/>
              </a:rPr>
              <a:t>تحليل البيانات</a:t>
            </a:r>
          </a:p>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تحسين الحملات</a:t>
            </a:r>
          </a:p>
          <a:p>
            <a:pPr marL="177800" indent="-177800" algn="r" rtl="1">
              <a:lnSpc>
                <a:spcPct val="150000"/>
              </a:lnSpc>
              <a:buFont typeface="+mj-lt"/>
              <a:buAutoNum type="arabicPeriod"/>
            </a:pPr>
            <a:r>
              <a:rPr lang="ar-SA" sz="1100" dirty="0" smtClean="0">
                <a:latin typeface="Alexandria SemiBold" pitchFamily="2" charset="-78"/>
                <a:cs typeface="Alexandria SemiBold" pitchFamily="2" charset="-78"/>
              </a:rPr>
              <a:t>تصميم الإعلان</a:t>
            </a:r>
            <a:endParaRPr lang="ar-SA" sz="1100" dirty="0">
              <a:latin typeface="Alexandria SemiBold" pitchFamily="2" charset="-78"/>
              <a:cs typeface="Alexandria SemiBold" pitchFamily="2" charset="-78"/>
            </a:endParaRPr>
          </a:p>
        </p:txBody>
      </p:sp>
      <p:pic>
        <p:nvPicPr>
          <p:cNvPr id="17" name="Picture 1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2836" t="59104" r="49627"/>
          <a:stretch/>
        </p:blipFill>
        <p:spPr>
          <a:xfrm flipH="1">
            <a:off x="-42271" y="4771242"/>
            <a:ext cx="2210527" cy="2086758"/>
          </a:xfrm>
          <a:prstGeom prst="rect">
            <a:avLst/>
          </a:prstGeom>
        </p:spPr>
      </p:pic>
    </p:spTree>
    <p:extLst>
      <p:ext uri="{BB962C8B-B14F-4D97-AF65-F5344CB8AC3E}">
        <p14:creationId xmlns:p14="http://schemas.microsoft.com/office/powerpoint/2010/main" val="20457766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742246" y="2377705"/>
            <a:ext cx="9107724" cy="3858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869743" y="2514185"/>
            <a:ext cx="8884694" cy="3600986"/>
          </a:xfrm>
          <a:prstGeom prst="rect">
            <a:avLst/>
          </a:prstGeom>
        </p:spPr>
        <p:txBody>
          <a:bodyPr wrap="square">
            <a:spAutoFit/>
          </a:bodyPr>
          <a:lstStyle/>
          <a:p>
            <a:pPr marL="342900" indent="-233363" algn="r" rtl="1">
              <a:lnSpc>
                <a:spcPct val="150000"/>
              </a:lnSpc>
              <a:buFont typeface="+mj-lt"/>
              <a:buAutoNum type="arabicPeriod"/>
            </a:pPr>
            <a:r>
              <a:rPr lang="ar-SA" sz="1600" u="sng" dirty="0" smtClean="0">
                <a:solidFill>
                  <a:srgbClr val="0070C0"/>
                </a:solidFill>
                <a:latin typeface="Alexandria SemiBold" pitchFamily="2" charset="-78"/>
                <a:cs typeface="Alexandria SemiBold" pitchFamily="2" charset="-78"/>
              </a:rPr>
              <a:t>تحليل البيانات الضخمة: </a:t>
            </a:r>
          </a:p>
          <a:p>
            <a:pPr marL="109537" algn="r" rtl="1">
              <a:lnSpc>
                <a:spcPct val="150000"/>
              </a:lnSpc>
            </a:pPr>
            <a:r>
              <a:rPr lang="ar-SA" sz="1700" dirty="0" smtClean="0">
                <a:solidFill>
                  <a:schemeClr val="accent1">
                    <a:lumMod val="50000"/>
                  </a:schemeClr>
                </a:solidFill>
                <a:latin typeface="Alexandria SemiBold" pitchFamily="2" charset="-78"/>
                <a:cs typeface="Alexandria SemiBold" pitchFamily="2" charset="-78"/>
              </a:rPr>
              <a:t>وتمر عملية تحليل البيانات الضخمة بأربع مراحل هي:</a:t>
            </a:r>
          </a:p>
          <a:p>
            <a:pPr algn="r" rtl="1">
              <a:lnSpc>
                <a:spcPct val="150000"/>
              </a:lnSpc>
            </a:pPr>
            <a:r>
              <a:rPr lang="ar-SA" sz="1700" u="sng" dirty="0" smtClean="0">
                <a:solidFill>
                  <a:schemeClr val="accent2">
                    <a:lumMod val="75000"/>
                  </a:schemeClr>
                </a:solidFill>
                <a:latin typeface="Alexandria SemiBold" pitchFamily="2" charset="-78"/>
                <a:cs typeface="Alexandria SemiBold" pitchFamily="2" charset="-78"/>
              </a:rPr>
              <a:t>أولا: مرحلة جمع البيانات: </a:t>
            </a:r>
            <a:r>
              <a:rPr lang="ar-SA" sz="1700" dirty="0" smtClean="0">
                <a:solidFill>
                  <a:srgbClr val="000000"/>
                </a:solidFill>
                <a:latin typeface="Alexandria SemiBold" pitchFamily="2" charset="-78"/>
                <a:cs typeface="Alexandria SemiBold" pitchFamily="2" charset="-78"/>
              </a:rPr>
              <a:t>يوجد 3 أنواع من البيانات التي يتم تجميعها هي:</a:t>
            </a:r>
          </a:p>
          <a:p>
            <a:pPr marL="573088" indent="-285750" algn="r" rtl="1">
              <a:lnSpc>
                <a:spcPct val="150000"/>
              </a:lnSpc>
              <a:buFont typeface="+mj-lt"/>
              <a:buAutoNum type="arabicPeriod"/>
              <a:tabLst>
                <a:tab pos="682625" algn="l"/>
              </a:tabLst>
            </a:pPr>
            <a:r>
              <a:rPr lang="ar-SA" sz="1700" dirty="0" smtClean="0">
                <a:solidFill>
                  <a:srgbClr val="1D8165"/>
                </a:solidFill>
                <a:latin typeface="Alexandria SemiBold" pitchFamily="2" charset="-78"/>
                <a:cs typeface="Alexandria SemiBold" pitchFamily="2" charset="-78"/>
              </a:rPr>
              <a:t>بيانات العملاء</a:t>
            </a:r>
            <a:r>
              <a:rPr lang="ar-SA" sz="1700" dirty="0" smtClean="0">
                <a:solidFill>
                  <a:srgbClr val="000000"/>
                </a:solidFill>
                <a:latin typeface="Alexandria SemiBold" pitchFamily="2" charset="-78"/>
                <a:cs typeface="Alexandria SemiBold" pitchFamily="2" charset="-78"/>
              </a:rPr>
              <a:t>: مثل العمر والموقع الجغرافي والنوع.</a:t>
            </a:r>
          </a:p>
          <a:p>
            <a:pPr marL="573088" indent="-285750" algn="r" rtl="1">
              <a:lnSpc>
                <a:spcPct val="150000"/>
              </a:lnSpc>
              <a:buFont typeface="+mj-lt"/>
              <a:buAutoNum type="arabicPeriod"/>
              <a:tabLst>
                <a:tab pos="682625" algn="l"/>
              </a:tabLst>
            </a:pPr>
            <a:r>
              <a:rPr lang="ar-SA" sz="1700" dirty="0">
                <a:solidFill>
                  <a:srgbClr val="1D8165"/>
                </a:solidFill>
                <a:latin typeface="Alexandria SemiBold" pitchFamily="2" charset="-78"/>
                <a:cs typeface="Alexandria SemiBold" pitchFamily="2" charset="-78"/>
              </a:rPr>
              <a:t>بيانات سلوك التصفح</a:t>
            </a:r>
            <a:r>
              <a:rPr lang="ar-SA" sz="1700" dirty="0" smtClean="0">
                <a:solidFill>
                  <a:srgbClr val="000000"/>
                </a:solidFill>
                <a:latin typeface="Alexandria SemiBold" pitchFamily="2" charset="-78"/>
                <a:cs typeface="Alexandria SemiBold" pitchFamily="2" charset="-78"/>
              </a:rPr>
              <a:t>: مثل الصفحات التي تم زيارتها والإعلانات التي تم مشاهدتها.</a:t>
            </a:r>
          </a:p>
          <a:p>
            <a:pPr marL="573088" indent="-285750" algn="r" rtl="1">
              <a:lnSpc>
                <a:spcPct val="150000"/>
              </a:lnSpc>
              <a:buFont typeface="+mj-lt"/>
              <a:buAutoNum type="arabicPeriod"/>
              <a:tabLst>
                <a:tab pos="682625" algn="l"/>
              </a:tabLst>
            </a:pPr>
            <a:r>
              <a:rPr lang="ar-SA" sz="1700" dirty="0">
                <a:solidFill>
                  <a:srgbClr val="1D8165"/>
                </a:solidFill>
                <a:latin typeface="Alexandria SemiBold" pitchFamily="2" charset="-78"/>
                <a:cs typeface="Alexandria SemiBold" pitchFamily="2" charset="-78"/>
              </a:rPr>
              <a:t>بيانات التفاعل</a:t>
            </a:r>
            <a:r>
              <a:rPr lang="ar-SA" sz="1700" dirty="0" smtClean="0">
                <a:solidFill>
                  <a:srgbClr val="000000"/>
                </a:solidFill>
                <a:latin typeface="Alexandria SemiBold" pitchFamily="2" charset="-78"/>
                <a:cs typeface="Alexandria SemiBold" pitchFamily="2" charset="-78"/>
              </a:rPr>
              <a:t>: مثل معدل النقر ومعدل التحويل.</a:t>
            </a:r>
            <a:endParaRPr lang="ar-SA" dirty="0">
              <a:solidFill>
                <a:srgbClr val="000000"/>
              </a:solidFill>
              <a:latin typeface="Alexandria SemiBold" pitchFamily="2" charset="-78"/>
              <a:cs typeface="Alexandria SemiBold" pitchFamily="2" charset="-78"/>
            </a:endParaRPr>
          </a:p>
          <a:p>
            <a:pPr marL="53975" algn="r" rtl="1">
              <a:lnSpc>
                <a:spcPct val="150000"/>
              </a:lnSpc>
              <a:tabLst>
                <a:tab pos="682625" algn="l"/>
              </a:tabLst>
            </a:pPr>
            <a:r>
              <a:rPr lang="ar-SA" sz="1700" u="sng" dirty="0">
                <a:solidFill>
                  <a:schemeClr val="accent2">
                    <a:lumMod val="75000"/>
                  </a:schemeClr>
                </a:solidFill>
                <a:latin typeface="Alexandria SemiBold" pitchFamily="2" charset="-78"/>
                <a:cs typeface="Alexandria SemiBold" pitchFamily="2" charset="-78"/>
              </a:rPr>
              <a:t>ثانيا: مرحلة المعالجة (تنظيف البيانات): </a:t>
            </a:r>
            <a:r>
              <a:rPr lang="ar-SA" sz="1700" dirty="0">
                <a:solidFill>
                  <a:srgbClr val="000000"/>
                </a:solidFill>
                <a:latin typeface="Alexandria SemiBold" pitchFamily="2" charset="-78"/>
                <a:cs typeface="Alexandria SemiBold" pitchFamily="2" charset="-78"/>
              </a:rPr>
              <a:t>وتشمل هذه المرحلة إزالة أي معلومات غير ضرورية أو </a:t>
            </a:r>
            <a:r>
              <a:rPr lang="ar-SA" sz="1700" dirty="0" smtClean="0">
                <a:solidFill>
                  <a:srgbClr val="000000"/>
                </a:solidFill>
                <a:latin typeface="Alexandria SemiBold" pitchFamily="2" charset="-78"/>
                <a:cs typeface="Alexandria SemiBold" pitchFamily="2" charset="-78"/>
              </a:rPr>
              <a:t>معلومات متكررة</a:t>
            </a:r>
            <a:r>
              <a:rPr lang="ar-SA" sz="1700" dirty="0">
                <a:solidFill>
                  <a:srgbClr val="000000"/>
                </a:solidFill>
                <a:latin typeface="Alexandria SemiBold" pitchFamily="2" charset="-78"/>
                <a:cs typeface="Alexandria SemiBold" pitchFamily="2" charset="-78"/>
              </a:rPr>
              <a:t>، ومعالجة النصوص الغير مكتملة، وتصحيح الأخطاء الإملائية التي قد تؤثر على دقة التحليل. </a:t>
            </a: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10836325" y="2784164"/>
            <a:ext cx="1344568" cy="807913"/>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marL="177800" indent="-177800" algn="r" rtl="1">
              <a:lnSpc>
                <a:spcPct val="150000"/>
              </a:lnSpc>
              <a:buFont typeface="+mj-lt"/>
              <a:buAutoNum type="arabicPeriod"/>
            </a:pPr>
            <a:r>
              <a:rPr lang="ar-SA" sz="1000" dirty="0" smtClean="0">
                <a:solidFill>
                  <a:srgbClr val="C00000"/>
                </a:solidFill>
                <a:latin typeface="Alexandria SemiBold" pitchFamily="2" charset="-78"/>
                <a:cs typeface="Alexandria SemiBold" pitchFamily="2" charset="-78"/>
              </a:rPr>
              <a:t>تحليل البيانات</a:t>
            </a:r>
          </a:p>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تحسين الحملات</a:t>
            </a:r>
          </a:p>
          <a:p>
            <a:pPr marL="177800" indent="-177800" algn="r" rtl="1">
              <a:lnSpc>
                <a:spcPct val="150000"/>
              </a:lnSpc>
              <a:buFont typeface="+mj-lt"/>
              <a:buAutoNum type="arabicPeriod"/>
            </a:pPr>
            <a:r>
              <a:rPr lang="ar-SA" sz="1100" dirty="0" smtClean="0">
                <a:latin typeface="Alexandria SemiBold" pitchFamily="2" charset="-78"/>
                <a:cs typeface="Alexandria SemiBold" pitchFamily="2" charset="-78"/>
              </a:rPr>
              <a:t>تصميم الإعلان</a:t>
            </a:r>
            <a:endParaRPr lang="ar-SA" sz="1100" dirty="0">
              <a:latin typeface="Alexandria SemiBold" pitchFamily="2" charset="-78"/>
              <a:cs typeface="Alexandria SemiBold" pitchFamily="2" charset="-78"/>
            </a:endParaRPr>
          </a:p>
        </p:txBody>
      </p:sp>
      <p:pic>
        <p:nvPicPr>
          <p:cNvPr id="7" name="Picture 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3134" r="42463" b="59801"/>
          <a:stretch/>
        </p:blipFill>
        <p:spPr>
          <a:xfrm>
            <a:off x="0" y="4615249"/>
            <a:ext cx="2485217" cy="2302816"/>
          </a:xfrm>
          <a:prstGeom prst="rect">
            <a:avLst/>
          </a:prstGeom>
        </p:spPr>
      </p:pic>
    </p:spTree>
    <p:extLst>
      <p:ext uri="{BB962C8B-B14F-4D97-AF65-F5344CB8AC3E}">
        <p14:creationId xmlns:p14="http://schemas.microsoft.com/office/powerpoint/2010/main" val="5188065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780215" y="2442472"/>
            <a:ext cx="9088523" cy="3907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911660" y="2547684"/>
            <a:ext cx="8761863" cy="2077492"/>
          </a:xfrm>
          <a:prstGeom prst="rect">
            <a:avLst/>
          </a:prstGeom>
        </p:spPr>
        <p:txBody>
          <a:bodyPr wrap="square">
            <a:spAutoFit/>
          </a:bodyPr>
          <a:lstStyle/>
          <a:p>
            <a:pPr marL="287338" indent="-287338" algn="r" rtl="1">
              <a:lnSpc>
                <a:spcPct val="150000"/>
              </a:lnSpc>
              <a:buFont typeface="+mj-lt"/>
              <a:buAutoNum type="arabicPeriod"/>
            </a:pPr>
            <a:r>
              <a:rPr lang="ar-SA" sz="1600" u="sng" dirty="0" smtClean="0">
                <a:solidFill>
                  <a:srgbClr val="0070C0"/>
                </a:solidFill>
                <a:latin typeface="Alexandria SemiBold" pitchFamily="2" charset="-78"/>
                <a:cs typeface="Alexandria SemiBold" pitchFamily="2" charset="-78"/>
              </a:rPr>
              <a:t>تحليل </a:t>
            </a:r>
            <a:r>
              <a:rPr lang="ar-SA" sz="1600" u="sng" dirty="0">
                <a:solidFill>
                  <a:srgbClr val="0070C0"/>
                </a:solidFill>
                <a:latin typeface="Alexandria SemiBold" pitchFamily="2" charset="-78"/>
                <a:cs typeface="Alexandria SemiBold" pitchFamily="2" charset="-78"/>
              </a:rPr>
              <a:t>البيانات الضخمة: </a:t>
            </a:r>
            <a:endParaRPr lang="ar-SA" sz="1600" u="sng" dirty="0" smtClean="0">
              <a:solidFill>
                <a:srgbClr val="0070C0"/>
              </a:solidFill>
              <a:latin typeface="Alexandria SemiBold" pitchFamily="2" charset="-78"/>
              <a:cs typeface="Alexandria SemiBold" pitchFamily="2" charset="-78"/>
            </a:endParaRPr>
          </a:p>
          <a:p>
            <a:pPr algn="r" rtl="1">
              <a:lnSpc>
                <a:spcPct val="150000"/>
              </a:lnSpc>
            </a:pPr>
            <a:r>
              <a:rPr lang="ar-SA" sz="1700" u="sng" dirty="0" smtClean="0">
                <a:solidFill>
                  <a:schemeClr val="accent2">
                    <a:lumMod val="75000"/>
                  </a:schemeClr>
                </a:solidFill>
                <a:latin typeface="Alexandria SemiBold" pitchFamily="2" charset="-78"/>
                <a:cs typeface="Alexandria SemiBold" pitchFamily="2" charset="-78"/>
              </a:rPr>
              <a:t>ثالثًا</a:t>
            </a:r>
            <a:r>
              <a:rPr lang="ar-SA" sz="1700" u="sng" dirty="0">
                <a:solidFill>
                  <a:schemeClr val="accent2">
                    <a:lumMod val="75000"/>
                  </a:schemeClr>
                </a:solidFill>
                <a:latin typeface="Alexandria SemiBold" pitchFamily="2" charset="-78"/>
                <a:cs typeface="Alexandria SemiBold" pitchFamily="2" charset="-78"/>
              </a:rPr>
              <a:t>: </a:t>
            </a:r>
            <a:r>
              <a:rPr lang="ar-SA" sz="1700" u="sng" dirty="0" smtClean="0">
                <a:solidFill>
                  <a:schemeClr val="accent2">
                    <a:lumMod val="75000"/>
                  </a:schemeClr>
                </a:solidFill>
                <a:latin typeface="Alexandria SemiBold" pitchFamily="2" charset="-78"/>
                <a:cs typeface="Alexandria SemiBold" pitchFamily="2" charset="-78"/>
              </a:rPr>
              <a:t>مرحلة تحليل البيانات:</a:t>
            </a:r>
            <a:r>
              <a:rPr lang="ar-SA" sz="1700" dirty="0" smtClean="0">
                <a:solidFill>
                  <a:srgbClr val="000000"/>
                </a:solidFill>
                <a:latin typeface="Alexandria SemiBold" pitchFamily="2" charset="-78"/>
                <a:cs typeface="Alexandria SemiBold" pitchFamily="2" charset="-78"/>
              </a:rPr>
              <a:t> يتم اختيار نموذج التعلم الآلى المناسب بناءً على نوع البيانات المطلوبة وأهداف الحملة التسويقية.</a:t>
            </a:r>
          </a:p>
          <a:p>
            <a:pPr algn="r" rtl="1">
              <a:lnSpc>
                <a:spcPct val="150000"/>
              </a:lnSpc>
            </a:pPr>
            <a:r>
              <a:rPr lang="ar-SA" sz="1700" u="sng" dirty="0">
                <a:solidFill>
                  <a:schemeClr val="accent2">
                    <a:lumMod val="75000"/>
                  </a:schemeClr>
                </a:solidFill>
                <a:latin typeface="Alexandria SemiBold" pitchFamily="2" charset="-78"/>
                <a:cs typeface="Alexandria SemiBold" pitchFamily="2" charset="-78"/>
              </a:rPr>
              <a:t>رابعًا: استفادة من النتائج:</a:t>
            </a:r>
            <a:r>
              <a:rPr lang="ar-SA" sz="1700" dirty="0">
                <a:solidFill>
                  <a:schemeClr val="accent2">
                    <a:lumMod val="75000"/>
                  </a:schemeClr>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يتم تحويل النتائج المستخرجة إلى استراتيجيات عمل فعالة تساعد في تحسين الأداء واتخاذ قرارات مستنيرة.</a:t>
            </a: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92742"/>
            <a:ext cx="5978313"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690549" y="4499289"/>
            <a:ext cx="8877425" cy="1869743"/>
          </a:xfrm>
          <a:prstGeom prst="rect">
            <a:avLst/>
          </a:prstGeom>
          <a:noFill/>
          <a:ln w="28575">
            <a:noFill/>
          </a:ln>
          <a:effectLst>
            <a:reflection stA="45000" endPos="0" dist="50800" dir="5400000" sy="-100000" algn="bl" rotWithShape="0"/>
          </a:effectLst>
        </p:spPr>
        <p:txBody>
          <a:bodyPr wrap="square" rtlCol="0">
            <a:spAutoFit/>
          </a:bodyPr>
          <a:lstStyle/>
          <a:p>
            <a:pPr marL="285750" indent="-285750" algn="r" rtl="1">
              <a:lnSpc>
                <a:spcPct val="150000"/>
              </a:lnSpc>
              <a:buFont typeface="Wingdings" panose="05000000000000000000" pitchFamily="2" charset="2"/>
              <a:buChar char="q"/>
            </a:pPr>
            <a:r>
              <a:rPr lang="ar-SA" sz="1700" dirty="0" smtClean="0">
                <a:solidFill>
                  <a:srgbClr val="C00000"/>
                </a:solidFill>
                <a:latin typeface="Alexandria SemiBold" pitchFamily="2" charset="-78"/>
                <a:cs typeface="Alexandria SemiBold" pitchFamily="2" charset="-78"/>
              </a:rPr>
              <a:t>أنواع تحليل البيانات الضخمة:</a:t>
            </a:r>
          </a:p>
          <a:p>
            <a:pPr marL="627063" indent="-231775" algn="r" rtl="1">
              <a:lnSpc>
                <a:spcPct val="150000"/>
              </a:lnSpc>
              <a:buFont typeface="+mj-lt"/>
              <a:buAutoNum type="arabicPeriod"/>
            </a:pPr>
            <a:r>
              <a:rPr lang="ar-SA" sz="1600" dirty="0">
                <a:solidFill>
                  <a:schemeClr val="accent2">
                    <a:lumMod val="75000"/>
                  </a:schemeClr>
                </a:solidFill>
                <a:latin typeface="Alexandria SemiBold" pitchFamily="2" charset="-78"/>
                <a:cs typeface="Alexandria SemiBold" pitchFamily="2" charset="-78"/>
              </a:rPr>
              <a:t>ا</a:t>
            </a:r>
            <a:r>
              <a:rPr lang="ar-SA" sz="1600" dirty="0" smtClean="0">
                <a:solidFill>
                  <a:schemeClr val="accent2">
                    <a:lumMod val="75000"/>
                  </a:schemeClr>
                </a:solidFill>
                <a:latin typeface="Alexandria SemiBold" pitchFamily="2" charset="-78"/>
                <a:cs typeface="Alexandria SemiBold" pitchFamily="2" charset="-78"/>
              </a:rPr>
              <a:t>لتحليل التنبؤي</a:t>
            </a:r>
            <a:r>
              <a:rPr lang="ar-SA" sz="1600" dirty="0">
                <a:solidFill>
                  <a:schemeClr val="accent2">
                    <a:lumMod val="75000"/>
                  </a:schemeClr>
                </a:solidFill>
                <a:latin typeface="Alexandria SemiBold" pitchFamily="2" charset="-78"/>
                <a:cs typeface="Alexandria SemiBold" pitchFamily="2" charset="-78"/>
              </a:rPr>
              <a:t>: </a:t>
            </a:r>
            <a:r>
              <a:rPr lang="ar-SA" sz="1400" dirty="0">
                <a:latin typeface="Alexandria SemiBold" pitchFamily="2" charset="-78"/>
                <a:cs typeface="Alexandria SemiBold" pitchFamily="2" charset="-78"/>
              </a:rPr>
              <a:t>يستخدم لفهم والتنبؤ بسلوك العملاء وتفضيلاتهم، بما يساعد في تحديد المنتجات التي ستحقق أعلى مبيعات.</a:t>
            </a:r>
          </a:p>
          <a:p>
            <a:pPr marL="627063" indent="-231775" algn="r" rtl="1">
              <a:lnSpc>
                <a:spcPct val="150000"/>
              </a:lnSpc>
              <a:buFont typeface="+mj-lt"/>
              <a:buAutoNum type="arabicPeriod"/>
            </a:pPr>
            <a:r>
              <a:rPr lang="ar-SA" sz="1600" dirty="0">
                <a:solidFill>
                  <a:schemeClr val="accent2">
                    <a:lumMod val="75000"/>
                  </a:schemeClr>
                </a:solidFill>
                <a:latin typeface="Alexandria SemiBold" pitchFamily="2" charset="-78"/>
                <a:cs typeface="Alexandria SemiBold" pitchFamily="2" charset="-78"/>
              </a:rPr>
              <a:t>تحليل المشاعر: </a:t>
            </a:r>
            <a:r>
              <a:rPr lang="ar-SA" sz="1400" dirty="0" smtClean="0">
                <a:latin typeface="Alexandria SemiBold" pitchFamily="2" charset="-78"/>
                <a:cs typeface="Alexandria SemiBold" pitchFamily="2" charset="-78"/>
              </a:rPr>
              <a:t>فهم كيفية تفاعل الجمهور مع العلامة التجارية، لفهم مشاعرهم تجاه العلامة التجارية.</a:t>
            </a:r>
            <a:endParaRPr lang="ar-SA" sz="1400" dirty="0">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10822677" y="2784164"/>
            <a:ext cx="1344568" cy="807913"/>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marL="177800" indent="-177800" algn="r" rtl="1">
              <a:lnSpc>
                <a:spcPct val="150000"/>
              </a:lnSpc>
              <a:buFont typeface="+mj-lt"/>
              <a:buAutoNum type="arabicPeriod"/>
            </a:pPr>
            <a:r>
              <a:rPr lang="ar-SA" sz="1000" dirty="0" smtClean="0">
                <a:solidFill>
                  <a:srgbClr val="C00000"/>
                </a:solidFill>
                <a:latin typeface="Alexandria SemiBold" pitchFamily="2" charset="-78"/>
                <a:cs typeface="Alexandria SemiBold" pitchFamily="2" charset="-78"/>
              </a:rPr>
              <a:t>تحليل البيانات</a:t>
            </a:r>
          </a:p>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تحسين الحملات</a:t>
            </a:r>
          </a:p>
          <a:p>
            <a:pPr marL="177800" indent="-177800" algn="r" rtl="1">
              <a:lnSpc>
                <a:spcPct val="150000"/>
              </a:lnSpc>
              <a:buFont typeface="+mj-lt"/>
              <a:buAutoNum type="arabicPeriod"/>
            </a:pPr>
            <a:r>
              <a:rPr lang="ar-SA" sz="1100" dirty="0" smtClean="0">
                <a:latin typeface="Alexandria SemiBold" pitchFamily="2" charset="-78"/>
                <a:cs typeface="Alexandria SemiBold" pitchFamily="2" charset="-78"/>
              </a:rPr>
              <a:t>تصميم الإعلان</a:t>
            </a:r>
            <a:endParaRPr lang="ar-SA" sz="1100" dirty="0">
              <a:latin typeface="Alexandria SemiBold" pitchFamily="2" charset="-78"/>
              <a:cs typeface="Alexandria SemiBold" pitchFamily="2" charset="-78"/>
            </a:endParaRPr>
          </a:p>
        </p:txBody>
      </p:sp>
      <p:pic>
        <p:nvPicPr>
          <p:cNvPr id="19" name="Picture 18"/>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40399" r="76492" b="21790"/>
          <a:stretch/>
        </p:blipFill>
        <p:spPr>
          <a:xfrm>
            <a:off x="163063" y="5022264"/>
            <a:ext cx="1617152" cy="1463137"/>
          </a:xfrm>
          <a:prstGeom prst="rect">
            <a:avLst/>
          </a:prstGeom>
        </p:spPr>
      </p:pic>
      <p:pic>
        <p:nvPicPr>
          <p:cNvPr id="20" name="Picture 19"/>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4627" t="35622" r="48843" b="37114"/>
          <a:stretch/>
        </p:blipFill>
        <p:spPr>
          <a:xfrm>
            <a:off x="0" y="3107474"/>
            <a:ext cx="2325085" cy="1707936"/>
          </a:xfrm>
          <a:prstGeom prst="rect">
            <a:avLst/>
          </a:prstGeom>
        </p:spPr>
      </p:pic>
    </p:spTree>
    <p:extLst>
      <p:ext uri="{BB962C8B-B14F-4D97-AF65-F5344CB8AC3E}">
        <p14:creationId xmlns:p14="http://schemas.microsoft.com/office/powerpoint/2010/main" val="3117556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609860" y="2252375"/>
            <a:ext cx="9264784" cy="4040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609861" y="2371983"/>
            <a:ext cx="9112612" cy="3831818"/>
          </a:xfrm>
          <a:prstGeom prst="rect">
            <a:avLst/>
          </a:prstGeom>
        </p:spPr>
        <p:txBody>
          <a:bodyPr wrap="square">
            <a:spAutoFit/>
          </a:bodyPr>
          <a:lstStyle/>
          <a:p>
            <a:pPr marL="231775" indent="-231775"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التحليل التنبؤي: </a:t>
            </a:r>
            <a:endParaRPr lang="ar-SA" sz="1600" dirty="0">
              <a:solidFill>
                <a:srgbClr val="000000"/>
              </a:solidFill>
              <a:latin typeface="Alexandria SemiBold" pitchFamily="2" charset="-78"/>
              <a:cs typeface="Alexandria SemiBold" pitchFamily="2" charset="-78"/>
            </a:endParaRPr>
          </a:p>
          <a:p>
            <a:pPr algn="r" rtl="1">
              <a:lnSpc>
                <a:spcPct val="150000"/>
              </a:lnSpc>
            </a:pPr>
            <a:r>
              <a:rPr lang="ar-SA" sz="1600" dirty="0" smtClean="0">
                <a:solidFill>
                  <a:srgbClr val="000000"/>
                </a:solidFill>
                <a:latin typeface="Alexandria SemiBold" pitchFamily="2" charset="-78"/>
                <a:cs typeface="Alexandria SemiBold" pitchFamily="2" charset="-78"/>
              </a:rPr>
              <a:t>هو </a:t>
            </a:r>
            <a:r>
              <a:rPr lang="ar-SA" sz="1600" dirty="0">
                <a:solidFill>
                  <a:srgbClr val="000000"/>
                </a:solidFill>
                <a:latin typeface="Alexandria SemiBold" pitchFamily="2" charset="-78"/>
                <a:cs typeface="Alexandria SemiBold" pitchFamily="2" charset="-78"/>
              </a:rPr>
              <a:t>عملية تستخدم </a:t>
            </a:r>
            <a:r>
              <a:rPr lang="ar-SA" sz="1600" u="sng" dirty="0">
                <a:solidFill>
                  <a:srgbClr val="000000"/>
                </a:solidFill>
                <a:latin typeface="Alexandria SemiBold" pitchFamily="2" charset="-78"/>
                <a:cs typeface="Alexandria SemiBold" pitchFamily="2" charset="-78"/>
              </a:rPr>
              <a:t>البيانات التاريخية </a:t>
            </a:r>
            <a:r>
              <a:rPr lang="ar-SA" sz="1600" dirty="0">
                <a:solidFill>
                  <a:srgbClr val="000000"/>
                </a:solidFill>
                <a:latin typeface="Alexandria SemiBold" pitchFamily="2" charset="-78"/>
                <a:cs typeface="Alexandria SemiBold" pitchFamily="2" charset="-78"/>
              </a:rPr>
              <a:t>لتوقع الأحداث أو </a:t>
            </a:r>
            <a:r>
              <a:rPr lang="ar-SA" sz="1600" dirty="0" smtClean="0">
                <a:solidFill>
                  <a:srgbClr val="000000"/>
                </a:solidFill>
                <a:latin typeface="Alexandria SemiBold" pitchFamily="2" charset="-78"/>
                <a:cs typeface="Alexandria SemiBold" pitchFamily="2" charset="-78"/>
              </a:rPr>
              <a:t>الاتجاهات أو النتائج </a:t>
            </a:r>
            <a:r>
              <a:rPr lang="ar-SA" sz="1600" dirty="0">
                <a:solidFill>
                  <a:srgbClr val="000000"/>
                </a:solidFill>
                <a:latin typeface="Alexandria SemiBold" pitchFamily="2" charset="-78"/>
                <a:cs typeface="Alexandria SemiBold" pitchFamily="2" charset="-78"/>
              </a:rPr>
              <a:t>المستقبلية</a:t>
            </a:r>
            <a:r>
              <a:rPr lang="ar-SA" sz="1600" dirty="0" smtClean="0">
                <a:solidFill>
                  <a:srgbClr val="000000"/>
                </a:solidFill>
                <a:latin typeface="Alexandria SemiBold" pitchFamily="2" charset="-78"/>
                <a:cs typeface="Alexandria SemiBold" pitchFamily="2" charset="-78"/>
              </a:rPr>
              <a:t>. ويمكن لتقنية التعلم الآلي التنبؤ بتوجهات سلوك المستهلك وفقًا إلى البيانات التاريخية. </a:t>
            </a:r>
            <a:r>
              <a:rPr lang="ar-SA" sz="1600" u="sng" dirty="0" smtClean="0">
                <a:solidFill>
                  <a:schemeClr val="accent2">
                    <a:lumMod val="50000"/>
                  </a:schemeClr>
                </a:solidFill>
                <a:latin typeface="Alexandria SemiBold" pitchFamily="2" charset="-78"/>
                <a:cs typeface="Alexandria SemiBold" pitchFamily="2" charset="-78"/>
              </a:rPr>
              <a:t>على سبيل المثال، </a:t>
            </a:r>
            <a:r>
              <a:rPr lang="ar-SA" sz="1600" dirty="0" smtClean="0">
                <a:solidFill>
                  <a:schemeClr val="accent2">
                    <a:lumMod val="50000"/>
                  </a:schemeClr>
                </a:solidFill>
                <a:latin typeface="Alexandria SemiBold" pitchFamily="2" charset="-78"/>
                <a:cs typeface="Alexandria SemiBold" pitchFamily="2" charset="-78"/>
              </a:rPr>
              <a:t>إذا كان هناك زيادة في الطلب على منتج معين خلال فترة معينة من السنة، يمكن لنظام </a:t>
            </a:r>
            <a:r>
              <a:rPr lang="en-US" sz="1600" dirty="0" smtClean="0">
                <a:solidFill>
                  <a:schemeClr val="accent2">
                    <a:lumMod val="50000"/>
                  </a:schemeClr>
                </a:solidFill>
                <a:latin typeface="Alexandria SemiBold" pitchFamily="2" charset="-78"/>
                <a:cs typeface="Alexandria SemiBold" pitchFamily="2" charset="-78"/>
              </a:rPr>
              <a:t>Google Ads</a:t>
            </a:r>
            <a:r>
              <a:rPr lang="ar-SA" sz="1600" dirty="0" smtClean="0">
                <a:solidFill>
                  <a:schemeClr val="accent2">
                    <a:lumMod val="50000"/>
                  </a:schemeClr>
                </a:solidFill>
                <a:latin typeface="Alexandria SemiBold" pitchFamily="2" charset="-78"/>
                <a:cs typeface="Alexandria SemiBold" pitchFamily="2" charset="-78"/>
              </a:rPr>
              <a:t> استخدام هذه المعلومات لتعديل الحملة التسويقية في المستقبل.</a:t>
            </a:r>
            <a:r>
              <a:rPr lang="ar-SA" sz="1600" dirty="0" smtClean="0">
                <a:solidFill>
                  <a:srgbClr val="000000"/>
                </a:solidFill>
                <a:latin typeface="Alexandria SemiBold" pitchFamily="2" charset="-78"/>
                <a:cs typeface="Alexandria SemiBold" pitchFamily="2" charset="-78"/>
              </a:rPr>
              <a:t> كما يمكن تحليل </a:t>
            </a:r>
            <a:r>
              <a:rPr lang="ar-SA" sz="1600" dirty="0">
                <a:solidFill>
                  <a:srgbClr val="000000"/>
                </a:solidFill>
                <a:latin typeface="Alexandria SemiBold" pitchFamily="2" charset="-78"/>
                <a:cs typeface="Alexandria SemiBold" pitchFamily="2" charset="-78"/>
              </a:rPr>
              <a:t>سلوك الزوار على المواقع الإلكترونية، مما يساعد المسوقين على فهم أي الصفحات تحقق أداءً جيدًا وأيها يحتاج إلى تحسين</a:t>
            </a:r>
            <a:r>
              <a:rPr lang="en-US" sz="1600" dirty="0" smtClean="0">
                <a:solidFill>
                  <a:srgbClr val="000000"/>
                </a:solidFill>
                <a:latin typeface="Alexandria SemiBold" pitchFamily="2" charset="-78"/>
                <a:cs typeface="Alexandria SemiBold" pitchFamily="2" charset="-78"/>
              </a:rPr>
              <a:t>.</a:t>
            </a:r>
            <a:r>
              <a:rPr lang="ar-SA" sz="1600" dirty="0" smtClean="0">
                <a:solidFill>
                  <a:srgbClr val="000000"/>
                </a:solidFill>
                <a:latin typeface="Alexandria SemiBold" pitchFamily="2" charset="-78"/>
                <a:cs typeface="Alexandria SemiBold" pitchFamily="2" charset="-78"/>
              </a:rPr>
              <a:t> </a:t>
            </a:r>
            <a:r>
              <a:rPr lang="ar-SA" sz="1600" dirty="0" smtClean="0">
                <a:solidFill>
                  <a:srgbClr val="002060"/>
                </a:solidFill>
                <a:latin typeface="Alexandria SemiBold" pitchFamily="2" charset="-78"/>
                <a:cs typeface="Alexandria SemiBold" pitchFamily="2" charset="-78"/>
              </a:rPr>
              <a:t>مثال</a:t>
            </a:r>
            <a:r>
              <a:rPr lang="ar-SA" sz="1600" dirty="0">
                <a:solidFill>
                  <a:srgbClr val="002060"/>
                </a:solidFill>
                <a:latin typeface="Alexandria SemiBold" pitchFamily="2" charset="-78"/>
                <a:cs typeface="Alexandria SemiBold" pitchFamily="2" charset="-78"/>
              </a:rPr>
              <a:t>: تستخدم شركة</a:t>
            </a:r>
            <a:r>
              <a:rPr lang="en-US" sz="1600" dirty="0">
                <a:solidFill>
                  <a:srgbClr val="002060"/>
                </a:solidFill>
                <a:latin typeface="Alexandria SemiBold" pitchFamily="2" charset="-78"/>
                <a:cs typeface="Alexandria SemiBold" pitchFamily="2" charset="-78"/>
              </a:rPr>
              <a:t> Netflix </a:t>
            </a:r>
            <a:r>
              <a:rPr lang="ar-SA" sz="1600" dirty="0">
                <a:solidFill>
                  <a:srgbClr val="002060"/>
                </a:solidFill>
                <a:latin typeface="Alexandria SemiBold" pitchFamily="2" charset="-78"/>
                <a:cs typeface="Alexandria SemiBold" pitchFamily="2" charset="-78"/>
              </a:rPr>
              <a:t>الذكاء الاصطناعي لتحليل بيانات المشاهدة الخاصة بالمستخدمين، مما يمكنها من تقديم توصيات مخصصة للمحتوى بناءً على تفضيلات كل مستخدم</a:t>
            </a:r>
            <a:r>
              <a:rPr lang="en-US" sz="1600" dirty="0">
                <a:solidFill>
                  <a:srgbClr val="002060"/>
                </a:solidFill>
                <a:latin typeface="Alexandria SemiBold" pitchFamily="2" charset="-78"/>
                <a:cs typeface="Alexandria SemiBold" pitchFamily="2" charset="-78"/>
              </a:rPr>
              <a:t>.</a:t>
            </a:r>
            <a:r>
              <a:rPr lang="ar-SA" sz="1600" dirty="0">
                <a:solidFill>
                  <a:srgbClr val="002060"/>
                </a:solidFill>
                <a:latin typeface="Alexandria SemiBold" pitchFamily="2" charset="-78"/>
                <a:cs typeface="Alexandria SemiBold" pitchFamily="2" charset="-78"/>
              </a:rPr>
              <a:t> ف</a:t>
            </a:r>
            <a:r>
              <a:rPr lang="ar-EG" sz="1600" dirty="0">
                <a:solidFill>
                  <a:srgbClr val="002060"/>
                </a:solidFill>
                <a:latin typeface="Alexandria SemiBold" pitchFamily="2" charset="-78"/>
                <a:cs typeface="Alexandria SemiBold" pitchFamily="2" charset="-78"/>
              </a:rPr>
              <a:t>خلال عام 2017، نجحت </a:t>
            </a:r>
            <a:r>
              <a:rPr lang="ar-EG" sz="1600" dirty="0" smtClean="0">
                <a:solidFill>
                  <a:srgbClr val="002060"/>
                </a:solidFill>
                <a:latin typeface="Alexandria SemiBold" pitchFamily="2" charset="-78"/>
                <a:cs typeface="Alexandria SemiBold" pitchFamily="2" charset="-78"/>
              </a:rPr>
              <a:t>في </a:t>
            </a:r>
            <a:r>
              <a:rPr lang="ar-EG" sz="1600" dirty="0">
                <a:solidFill>
                  <a:srgbClr val="002060"/>
                </a:solidFill>
                <a:latin typeface="Alexandria SemiBold" pitchFamily="2" charset="-78"/>
                <a:cs typeface="Alexandria SemiBold" pitchFamily="2" charset="-78"/>
              </a:rPr>
              <a:t>توفير إنفاق مليار دولار على الأنشطة الدعائية، بفضل اللجوء إلى الذكاء الاصطناعي في تقديم توصيات مخصصة لكل عميل</a:t>
            </a:r>
            <a:r>
              <a:rPr lang="ar-EG" sz="1600" dirty="0" smtClean="0">
                <a:solidFill>
                  <a:srgbClr val="002060"/>
                </a:solidFill>
                <a:latin typeface="Alexandria SemiBold" pitchFamily="2" charset="-78"/>
                <a:cs typeface="Alexandria SemiBold" pitchFamily="2" charset="-78"/>
              </a:rPr>
              <a:t>.</a:t>
            </a:r>
            <a:endParaRPr lang="ar-SA"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26652" y="1779943"/>
            <a:ext cx="5978313"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722472" y="2470768"/>
            <a:ext cx="1456021" cy="1107996"/>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algn="r" rtl="1">
              <a:lnSpc>
                <a:spcPct val="150000"/>
              </a:lnSpc>
            </a:pPr>
            <a:r>
              <a:rPr lang="ar-SA" sz="1100" dirty="0" smtClean="0">
                <a:solidFill>
                  <a:srgbClr val="C00000"/>
                </a:solidFill>
                <a:latin typeface="Alexandria SemiBold" pitchFamily="2" charset="-78"/>
                <a:cs typeface="Alexandria SemiBold" pitchFamily="2" charset="-78"/>
              </a:rPr>
              <a:t>أنواع تحليل البيانات الضخمة:</a:t>
            </a:r>
          </a:p>
          <a:p>
            <a:pPr algn="r" rtl="1">
              <a:lnSpc>
                <a:spcPct val="150000"/>
              </a:lnSpc>
            </a:pPr>
            <a:r>
              <a:rPr lang="ar-SA" sz="1100" dirty="0" smtClean="0">
                <a:solidFill>
                  <a:schemeClr val="accent2">
                    <a:lumMod val="75000"/>
                  </a:schemeClr>
                </a:solidFill>
                <a:latin typeface="Alexandria SemiBold" pitchFamily="2" charset="-78"/>
                <a:cs typeface="Alexandria SemiBold" pitchFamily="2" charset="-78"/>
              </a:rPr>
              <a:t>1- التحليل التنبؤي                </a:t>
            </a:r>
            <a:r>
              <a:rPr lang="ar-SA" sz="1100" dirty="0">
                <a:solidFill>
                  <a:schemeClr val="accent2">
                    <a:lumMod val="75000"/>
                  </a:schemeClr>
                </a:solidFill>
                <a:latin typeface="Alexandria SemiBold" pitchFamily="2" charset="-78"/>
                <a:cs typeface="Alexandria SemiBold" pitchFamily="2" charset="-78"/>
              </a:rPr>
              <a:t>     </a:t>
            </a:r>
            <a:r>
              <a:rPr lang="ar-SA" sz="1100" dirty="0" smtClean="0">
                <a:solidFill>
                  <a:schemeClr val="accent2">
                    <a:lumMod val="75000"/>
                  </a:schemeClr>
                </a:solidFill>
                <a:latin typeface="Alexandria SemiBold" pitchFamily="2" charset="-78"/>
                <a:cs typeface="Alexandria SemiBold" pitchFamily="2" charset="-78"/>
              </a:rPr>
              <a:t>   </a:t>
            </a:r>
            <a:r>
              <a:rPr lang="ar-SA" sz="1100" dirty="0" smtClean="0">
                <a:latin typeface="Alexandria SemiBold" pitchFamily="2" charset="-78"/>
                <a:cs typeface="Alexandria SemiBold" pitchFamily="2" charset="-78"/>
              </a:rPr>
              <a:t>2- تحليل المشاعر</a:t>
            </a:r>
            <a:endParaRPr lang="ar-SA" sz="1100" dirty="0">
              <a:latin typeface="Alexandria SemiBold" pitchFamily="2" charset="-78"/>
              <a:cs typeface="Alexandria SemiBold" pitchFamily="2" charset="-78"/>
            </a:endParaRPr>
          </a:p>
        </p:txBody>
      </p:sp>
      <p:pic>
        <p:nvPicPr>
          <p:cNvPr id="17" name="Picture 1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53620" t="199" r="27686" b="65771"/>
          <a:stretch/>
        </p:blipFill>
        <p:spPr>
          <a:xfrm>
            <a:off x="-1" y="4913194"/>
            <a:ext cx="1609859" cy="1944806"/>
          </a:xfrm>
          <a:prstGeom prst="rect">
            <a:avLst/>
          </a:prstGeom>
        </p:spPr>
      </p:pic>
    </p:spTree>
    <p:extLst>
      <p:ext uri="{BB962C8B-B14F-4D97-AF65-F5344CB8AC3E}">
        <p14:creationId xmlns:p14="http://schemas.microsoft.com/office/powerpoint/2010/main" val="4969596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690549" y="2252375"/>
            <a:ext cx="9186717" cy="404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787857" y="2289041"/>
            <a:ext cx="8934615" cy="4039567"/>
          </a:xfrm>
          <a:prstGeom prst="rect">
            <a:avLst/>
          </a:prstGeom>
        </p:spPr>
        <p:txBody>
          <a:bodyPr wrap="square">
            <a:spAutoFit/>
          </a:bodyPr>
          <a:lstStyle/>
          <a:p>
            <a:pPr marL="342900" indent="-342900" algn="r" rtl="1">
              <a:lnSpc>
                <a:spcPct val="150000"/>
              </a:lnSpc>
              <a:buFont typeface="+mj-lt"/>
              <a:buAutoNum type="arabicPeriod" startAt="2"/>
            </a:pPr>
            <a:r>
              <a:rPr lang="ar-SA" dirty="0" smtClean="0">
                <a:solidFill>
                  <a:schemeClr val="accent2">
                    <a:lumMod val="75000"/>
                  </a:schemeClr>
                </a:solidFill>
                <a:latin typeface="Alexandria SemiBold" pitchFamily="2" charset="-78"/>
                <a:cs typeface="Alexandria SemiBold" pitchFamily="2" charset="-78"/>
              </a:rPr>
              <a:t>تحليل المشاعر: </a:t>
            </a:r>
            <a:endParaRPr lang="ar-SA" sz="1600" dirty="0">
              <a:solidFill>
                <a:srgbClr val="000000"/>
              </a:solidFill>
              <a:latin typeface="Alexandria SemiBold" pitchFamily="2" charset="-78"/>
              <a:cs typeface="Alexandria SemiBold" pitchFamily="2" charset="-78"/>
            </a:endParaRPr>
          </a:p>
          <a:p>
            <a:pPr algn="r" rtl="1">
              <a:lnSpc>
                <a:spcPct val="150000"/>
              </a:lnSpc>
            </a:pPr>
            <a:r>
              <a:rPr lang="ar-SA" sz="1700" dirty="0" smtClean="0">
                <a:solidFill>
                  <a:srgbClr val="000000"/>
                </a:solidFill>
                <a:latin typeface="Alexandria SemiBold" pitchFamily="2" charset="-78"/>
                <a:cs typeface="Alexandria SemiBold" pitchFamily="2" charset="-78"/>
              </a:rPr>
              <a:t>يمكن </a:t>
            </a:r>
            <a:r>
              <a:rPr lang="ar-SA" sz="1700" dirty="0">
                <a:solidFill>
                  <a:srgbClr val="000000"/>
                </a:solidFill>
                <a:latin typeface="Alexandria SemiBold" pitchFamily="2" charset="-78"/>
                <a:cs typeface="Alexandria SemiBold" pitchFamily="2" charset="-78"/>
              </a:rPr>
              <a:t>للذكاء الاصطناعي تحليل مشاعر العملاء تجاه العلامة التجارية أو المنتجات من خلال تحليل التعليقات والمراجعات عبر الإنترنت. </a:t>
            </a:r>
            <a:r>
              <a:rPr lang="ar-SA" sz="1700" dirty="0" smtClean="0">
                <a:solidFill>
                  <a:srgbClr val="000000"/>
                </a:solidFill>
                <a:latin typeface="Alexandria SemiBold" pitchFamily="2" charset="-78"/>
                <a:cs typeface="Alexandria SemiBold" pitchFamily="2" charset="-78"/>
              </a:rPr>
              <a:t>ويركز تحليل البيانات الضخمة للمشاعر على </a:t>
            </a:r>
            <a:r>
              <a:rPr lang="ar-SA" sz="1700" dirty="0">
                <a:solidFill>
                  <a:srgbClr val="000000"/>
                </a:solidFill>
                <a:latin typeface="Alexandria SemiBold" pitchFamily="2" charset="-78"/>
                <a:cs typeface="Alexandria SemiBold" pitchFamily="2" charset="-78"/>
              </a:rPr>
              <a:t>فهم الآراء والمشاعر </a:t>
            </a:r>
            <a:r>
              <a:rPr lang="ar-SA" sz="1700" u="sng" dirty="0" smtClean="0">
                <a:solidFill>
                  <a:srgbClr val="000000"/>
                </a:solidFill>
                <a:latin typeface="Alexandria SemiBold" pitchFamily="2" charset="-78"/>
                <a:cs typeface="Alexandria SemiBold" pitchFamily="2" charset="-78"/>
              </a:rPr>
              <a:t>الحالية</a:t>
            </a:r>
            <a:r>
              <a:rPr lang="ar-SA" sz="1700" dirty="0" smtClean="0">
                <a:solidFill>
                  <a:srgbClr val="000000"/>
                </a:solidFill>
                <a:latin typeface="Alexandria SemiBold" pitchFamily="2" charset="-78"/>
                <a:cs typeface="Alexandria SemiBold" pitchFamily="2" charset="-78"/>
              </a:rPr>
              <a:t> التي </a:t>
            </a:r>
            <a:r>
              <a:rPr lang="ar-SA" sz="1700" dirty="0">
                <a:solidFill>
                  <a:srgbClr val="000000"/>
                </a:solidFill>
                <a:latin typeface="Alexandria SemiBold" pitchFamily="2" charset="-78"/>
                <a:cs typeface="Alexandria SemiBold" pitchFamily="2" charset="-78"/>
              </a:rPr>
              <a:t>يعبر عنها الأفراد في النصوص الرقمية. يتم استخدامه بشكل متزايد من قبل الشركات لفهم كيفية تفاعل العملاء مع منتجاتهم وخدماتهم، مما يساعد في اتخاذ قرارات مستنيرة</a:t>
            </a:r>
            <a:r>
              <a:rPr lang="ar-SA" sz="1700" dirty="0" smtClean="0">
                <a:solidFill>
                  <a:srgbClr val="000000"/>
                </a:solidFill>
                <a:latin typeface="Alexandria SemiBold" pitchFamily="2" charset="-78"/>
                <a:cs typeface="Alexandria SemiBold" pitchFamily="2" charset="-78"/>
              </a:rPr>
              <a:t>. فيتم استخدام التعلم الآلي لتحليل تعليقات العملاء على منصات التواصل الاجتماعي مثل تغريدات منصة </a:t>
            </a:r>
            <a:r>
              <a:rPr lang="en-US" sz="1700" dirty="0" smtClean="0">
                <a:solidFill>
                  <a:srgbClr val="000000"/>
                </a:solidFill>
                <a:latin typeface="Alexandria SemiBold" pitchFamily="2" charset="-78"/>
                <a:cs typeface="Alexandria SemiBold" pitchFamily="2" charset="-78"/>
              </a:rPr>
              <a:t>X</a:t>
            </a:r>
            <a:r>
              <a:rPr lang="ar-SA" sz="1700" dirty="0" smtClean="0">
                <a:solidFill>
                  <a:srgbClr val="000000"/>
                </a:solidFill>
                <a:latin typeface="Alexandria SemiBold" pitchFamily="2" charset="-78"/>
                <a:cs typeface="Alexandria SemiBold" pitchFamily="2" charset="-78"/>
              </a:rPr>
              <a:t> لفهم ردود الفعل الإيجابية أو السلبية تجاه المنتج. </a:t>
            </a:r>
            <a:r>
              <a:rPr lang="ar-SA" sz="1700" dirty="0" smtClean="0">
                <a:solidFill>
                  <a:schemeClr val="accent1">
                    <a:lumMod val="50000"/>
                  </a:schemeClr>
                </a:solidFill>
                <a:latin typeface="Alexandria SemiBold" pitchFamily="2" charset="-78"/>
                <a:cs typeface="Alexandria SemiBold" pitchFamily="2" charset="-78"/>
              </a:rPr>
              <a:t>مثال</a:t>
            </a:r>
            <a:r>
              <a:rPr lang="en-US" sz="1700" dirty="0">
                <a:solidFill>
                  <a:schemeClr val="accent1">
                    <a:lumMod val="50000"/>
                  </a:schemeClr>
                </a:solidFill>
                <a:latin typeface="Alexandria SemiBold" pitchFamily="2" charset="-78"/>
                <a:cs typeface="Alexandria SemiBold" pitchFamily="2" charset="-78"/>
              </a:rPr>
              <a:t>: </a:t>
            </a:r>
            <a:r>
              <a:rPr lang="ar-SA" sz="1700" dirty="0">
                <a:solidFill>
                  <a:schemeClr val="accent1">
                    <a:lumMod val="50000"/>
                  </a:schemeClr>
                </a:solidFill>
                <a:latin typeface="Alexandria SemiBold" pitchFamily="2" charset="-78"/>
                <a:cs typeface="Alexandria SemiBold" pitchFamily="2" charset="-78"/>
              </a:rPr>
              <a:t>إذا كان هناك زيادة في التعليقات السلبية حول منتج معين، يمكن للشركة اتخاذ إجراءات سريعة لمعالجة المشكلة قبل أن </a:t>
            </a:r>
            <a:r>
              <a:rPr lang="ar-SA" sz="1700" dirty="0" smtClean="0">
                <a:solidFill>
                  <a:schemeClr val="accent1">
                    <a:lumMod val="50000"/>
                  </a:schemeClr>
                </a:solidFill>
                <a:latin typeface="Alexandria SemiBold" pitchFamily="2" charset="-78"/>
                <a:cs typeface="Alexandria SemiBold" pitchFamily="2" charset="-78"/>
              </a:rPr>
              <a:t>تؤثر  </a:t>
            </a:r>
            <a:r>
              <a:rPr lang="ar-SA" sz="1700" dirty="0">
                <a:solidFill>
                  <a:schemeClr val="accent1">
                    <a:lumMod val="50000"/>
                  </a:schemeClr>
                </a:solidFill>
                <a:latin typeface="Alexandria SemiBold" pitchFamily="2" charset="-78"/>
                <a:cs typeface="Alexandria SemiBold" pitchFamily="2" charset="-78"/>
              </a:rPr>
              <a:t>سلبًا </a:t>
            </a:r>
            <a:r>
              <a:rPr lang="ar-SA" sz="1700" dirty="0" smtClean="0">
                <a:solidFill>
                  <a:schemeClr val="accent1">
                    <a:lumMod val="50000"/>
                  </a:schemeClr>
                </a:solidFill>
                <a:latin typeface="Alexandria SemiBold" pitchFamily="2" charset="-78"/>
                <a:cs typeface="Alexandria SemiBold" pitchFamily="2" charset="-78"/>
              </a:rPr>
              <a:t>على </a:t>
            </a:r>
            <a:r>
              <a:rPr lang="ar-SA" sz="1700" dirty="0">
                <a:solidFill>
                  <a:schemeClr val="accent1">
                    <a:lumMod val="50000"/>
                  </a:schemeClr>
                </a:solidFill>
                <a:latin typeface="Alexandria SemiBold" pitchFamily="2" charset="-78"/>
                <a:cs typeface="Alexandria SemiBold" pitchFamily="2" charset="-78"/>
              </a:rPr>
              <a:t>سمعتها</a:t>
            </a:r>
            <a:r>
              <a:rPr lang="en-US" sz="1700" dirty="0">
                <a:solidFill>
                  <a:schemeClr val="accent1">
                    <a:lumMod val="50000"/>
                  </a:schemeClr>
                </a:solidFill>
                <a:latin typeface="Alexandria SemiBold" pitchFamily="2" charset="-78"/>
                <a:cs typeface="Alexandria SemiBold" pitchFamily="2" charset="-78"/>
              </a:rPr>
              <a:t>.</a:t>
            </a:r>
            <a:r>
              <a:rPr lang="ar-SA" sz="1700" dirty="0">
                <a:solidFill>
                  <a:schemeClr val="accent1">
                    <a:lumMod val="50000"/>
                  </a:schemeClr>
                </a:solidFill>
                <a:latin typeface="Alexandria SemiBold" pitchFamily="2" charset="-78"/>
                <a:cs typeface="Alexandria SemiBold" pitchFamily="2" charset="-78"/>
              </a:rPr>
              <a:t> </a:t>
            </a:r>
            <a:endParaRPr lang="ar-SA" sz="1700" dirty="0" smtClean="0">
              <a:solidFill>
                <a:schemeClr val="accent1">
                  <a:lumMod val="50000"/>
                </a:schemeClr>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26652" y="1779943"/>
            <a:ext cx="5978313"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722472" y="2470768"/>
            <a:ext cx="1456021" cy="1107996"/>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algn="r" rtl="1">
              <a:lnSpc>
                <a:spcPct val="150000"/>
              </a:lnSpc>
            </a:pPr>
            <a:r>
              <a:rPr lang="ar-SA" sz="1100" dirty="0" smtClean="0">
                <a:solidFill>
                  <a:srgbClr val="C00000"/>
                </a:solidFill>
                <a:latin typeface="Alexandria SemiBold" pitchFamily="2" charset="-78"/>
                <a:cs typeface="Alexandria SemiBold" pitchFamily="2" charset="-78"/>
              </a:rPr>
              <a:t>أنواع تحليل البيانات الضخمة:</a:t>
            </a:r>
          </a:p>
          <a:p>
            <a:pPr algn="r" rtl="1">
              <a:lnSpc>
                <a:spcPct val="150000"/>
              </a:lnSpc>
            </a:pPr>
            <a:r>
              <a:rPr lang="ar-SA" sz="1100" dirty="0" smtClean="0">
                <a:latin typeface="Alexandria SemiBold" pitchFamily="2" charset="-78"/>
                <a:cs typeface="Alexandria SemiBold" pitchFamily="2" charset="-78"/>
              </a:rPr>
              <a:t>1- التحليل التنبؤي                </a:t>
            </a:r>
            <a:r>
              <a:rPr lang="ar-SA" sz="1100" dirty="0">
                <a:latin typeface="Alexandria SemiBold" pitchFamily="2" charset="-78"/>
                <a:cs typeface="Alexandria SemiBold" pitchFamily="2" charset="-78"/>
              </a:rPr>
              <a:t>     </a:t>
            </a:r>
            <a:r>
              <a:rPr lang="ar-SA" sz="1100" dirty="0" smtClean="0">
                <a:latin typeface="Alexandria SemiBold" pitchFamily="2" charset="-78"/>
                <a:cs typeface="Alexandria SemiBold" pitchFamily="2" charset="-78"/>
              </a:rPr>
              <a:t>   </a:t>
            </a:r>
            <a:r>
              <a:rPr lang="ar-SA" sz="1100" dirty="0">
                <a:solidFill>
                  <a:schemeClr val="accent2">
                    <a:lumMod val="75000"/>
                  </a:schemeClr>
                </a:solidFill>
                <a:latin typeface="Alexandria SemiBold" pitchFamily="2" charset="-78"/>
                <a:cs typeface="Alexandria SemiBold" pitchFamily="2" charset="-78"/>
              </a:rPr>
              <a:t>2- تحليل المشاعر</a:t>
            </a:r>
          </a:p>
        </p:txBody>
      </p:sp>
      <p:pic>
        <p:nvPicPr>
          <p:cNvPr id="13" name="Picture 1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8918" t="61691" r="33507"/>
          <a:stretch/>
        </p:blipFill>
        <p:spPr>
          <a:xfrm>
            <a:off x="0" y="4065547"/>
            <a:ext cx="2142698" cy="2627194"/>
          </a:xfrm>
          <a:prstGeom prst="rect">
            <a:avLst/>
          </a:prstGeom>
        </p:spPr>
      </p:pic>
    </p:spTree>
    <p:extLst>
      <p:ext uri="{BB962C8B-B14F-4D97-AF65-F5344CB8AC3E}">
        <p14:creationId xmlns:p14="http://schemas.microsoft.com/office/powerpoint/2010/main" val="26516848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869743" y="2289041"/>
            <a:ext cx="9007523" cy="4099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332865" y="6388167"/>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649605" y="2289041"/>
            <a:ext cx="9076731" cy="4201150"/>
          </a:xfrm>
          <a:prstGeom prst="rect">
            <a:avLst/>
          </a:prstGeom>
        </p:spPr>
        <p:txBody>
          <a:bodyPr wrap="square">
            <a:spAutoFit/>
          </a:bodyPr>
          <a:lstStyle/>
          <a:p>
            <a:pPr marL="342900" indent="-342900" algn="r" rtl="1">
              <a:lnSpc>
                <a:spcPct val="150000"/>
              </a:lnSpc>
              <a:buFont typeface="+mj-lt"/>
              <a:buAutoNum type="arabicPeriod" startAt="2"/>
            </a:pPr>
            <a:r>
              <a:rPr lang="ar-SA" sz="1600" dirty="0" smtClean="0">
                <a:solidFill>
                  <a:schemeClr val="accent2">
                    <a:lumMod val="75000"/>
                  </a:schemeClr>
                </a:solidFill>
                <a:latin typeface="Alexandria SemiBold" pitchFamily="2" charset="-78"/>
                <a:cs typeface="Alexandria SemiBold" pitchFamily="2" charset="-78"/>
              </a:rPr>
              <a:t>تحليل المشاعر: </a:t>
            </a:r>
            <a:endParaRPr lang="ar-SA" sz="1400" dirty="0">
              <a:solidFill>
                <a:srgbClr val="000000"/>
              </a:solidFill>
              <a:latin typeface="Alexandria SemiBold" pitchFamily="2" charset="-78"/>
              <a:cs typeface="Alexandria SemiBold" pitchFamily="2" charset="-78"/>
            </a:endParaRPr>
          </a:p>
          <a:p>
            <a:pPr algn="r" rtl="1">
              <a:lnSpc>
                <a:spcPct val="150000"/>
              </a:lnSpc>
            </a:pPr>
            <a:r>
              <a:rPr lang="ar-SA" sz="1600" dirty="0" smtClean="0">
                <a:solidFill>
                  <a:schemeClr val="accent5">
                    <a:lumMod val="50000"/>
                  </a:schemeClr>
                </a:solidFill>
                <a:latin typeface="Alexandria SemiBold" pitchFamily="2" charset="-78"/>
                <a:cs typeface="Alexandria SemiBold" pitchFamily="2" charset="-78"/>
              </a:rPr>
              <a:t>  </a:t>
            </a:r>
            <a:r>
              <a:rPr lang="ar-SA" sz="1600" dirty="0" smtClean="0">
                <a:solidFill>
                  <a:srgbClr val="C00000"/>
                </a:solidFill>
                <a:latin typeface="Alexandria SemiBold" pitchFamily="2" charset="-78"/>
                <a:cs typeface="Alexandria SemiBold" pitchFamily="2" charset="-78"/>
              </a:rPr>
              <a:t>أنواع تحليل البيانات الضخمة في المشاعر : </a:t>
            </a:r>
            <a:endParaRPr lang="ar-SA" sz="1600" dirty="0">
              <a:solidFill>
                <a:srgbClr val="C00000"/>
              </a:solidFill>
              <a:latin typeface="Alexandria SemiBold" pitchFamily="2" charset="-78"/>
              <a:cs typeface="Alexandria SemiBold" pitchFamily="2" charset="-78"/>
            </a:endParaRPr>
          </a:p>
          <a:p>
            <a:pPr marL="342900" indent="-288925" algn="r" rtl="1">
              <a:lnSpc>
                <a:spcPct val="150000"/>
              </a:lnSpc>
              <a:buFont typeface="+mj-lt"/>
              <a:buAutoNum type="arabicPeriod"/>
            </a:pPr>
            <a:r>
              <a:rPr lang="ar-SA" sz="1600" dirty="0">
                <a:solidFill>
                  <a:srgbClr val="0070C0"/>
                </a:solidFill>
                <a:latin typeface="Alexandria SemiBold" pitchFamily="2" charset="-78"/>
                <a:cs typeface="Alexandria SemiBold" pitchFamily="2" charset="-78"/>
              </a:rPr>
              <a:t>الكشف عن المشاعر: </a:t>
            </a:r>
            <a:r>
              <a:rPr lang="ar-SA" sz="1600" dirty="0">
                <a:solidFill>
                  <a:srgbClr val="000000"/>
                </a:solidFill>
                <a:latin typeface="Alexandria SemiBold" pitchFamily="2" charset="-78"/>
                <a:cs typeface="Alexandria SemiBold" pitchFamily="2" charset="-78"/>
              </a:rPr>
              <a:t>هذا النوع يهدف إلى تحديد الإحساس العام مثل الفرح، الحزن، الأمل، </a:t>
            </a:r>
            <a:r>
              <a:rPr lang="ar-SA" sz="1600" dirty="0" smtClean="0">
                <a:solidFill>
                  <a:srgbClr val="000000"/>
                </a:solidFill>
                <a:latin typeface="Alexandria SemiBold" pitchFamily="2" charset="-78"/>
                <a:cs typeface="Alexandria SemiBold" pitchFamily="2" charset="-78"/>
              </a:rPr>
              <a:t>والغضب. </a:t>
            </a:r>
            <a:r>
              <a:rPr lang="ar-SA" sz="1600" dirty="0">
                <a:solidFill>
                  <a:srgbClr val="000000"/>
                </a:solidFill>
                <a:latin typeface="Alexandria SemiBold" pitchFamily="2" charset="-78"/>
                <a:cs typeface="Alexandria SemiBold" pitchFamily="2" charset="-78"/>
              </a:rPr>
              <a:t>يعتبر الأكثر تعقيدًا لأنه يتطلب فهمًا عميقًا للسياق والعواطف المعقدة.</a:t>
            </a:r>
          </a:p>
          <a:p>
            <a:pPr marL="342900" indent="-288925" algn="r" rtl="1">
              <a:lnSpc>
                <a:spcPct val="150000"/>
              </a:lnSpc>
              <a:buFont typeface="+mj-lt"/>
              <a:buAutoNum type="arabicPeriod"/>
            </a:pPr>
            <a:r>
              <a:rPr lang="ar-SA" sz="1600" dirty="0">
                <a:solidFill>
                  <a:srgbClr val="0070C0"/>
                </a:solidFill>
                <a:latin typeface="Alexandria SemiBold" pitchFamily="2" charset="-78"/>
                <a:cs typeface="Alexandria SemiBold" pitchFamily="2" charset="-78"/>
              </a:rPr>
              <a:t>تحليل قائم على النية: </a:t>
            </a:r>
            <a:r>
              <a:rPr lang="ar-SA" sz="1600" dirty="0">
                <a:solidFill>
                  <a:srgbClr val="000000"/>
                </a:solidFill>
                <a:latin typeface="Alexandria SemiBold" pitchFamily="2" charset="-78"/>
                <a:cs typeface="Alexandria SemiBold" pitchFamily="2" charset="-78"/>
              </a:rPr>
              <a:t>يركز هذا النوع على الكشف عن الدوافع الكامنة وراء كتابة </a:t>
            </a:r>
            <a:r>
              <a:rPr lang="ar-SA" sz="1600" dirty="0" smtClean="0">
                <a:solidFill>
                  <a:srgbClr val="000000"/>
                </a:solidFill>
                <a:latin typeface="Alexandria SemiBold" pitchFamily="2" charset="-78"/>
                <a:cs typeface="Alexandria SemiBold" pitchFamily="2" charset="-78"/>
              </a:rPr>
              <a:t>النصوص. ويُستخدم </a:t>
            </a:r>
            <a:r>
              <a:rPr lang="ar-SA" sz="1600" dirty="0">
                <a:solidFill>
                  <a:srgbClr val="000000"/>
                </a:solidFill>
                <a:latin typeface="Alexandria SemiBold" pitchFamily="2" charset="-78"/>
                <a:cs typeface="Alexandria SemiBold" pitchFamily="2" charset="-78"/>
              </a:rPr>
              <a:t>بشكل شائع في أبحاث السوق </a:t>
            </a:r>
            <a:r>
              <a:rPr lang="ar-SA" sz="1600" dirty="0" smtClean="0">
                <a:solidFill>
                  <a:srgbClr val="000000"/>
                </a:solidFill>
                <a:latin typeface="Alexandria SemiBold" pitchFamily="2" charset="-78"/>
                <a:cs typeface="Alexandria SemiBold" pitchFamily="2" charset="-78"/>
              </a:rPr>
              <a:t>لفهم </a:t>
            </a:r>
            <a:r>
              <a:rPr lang="ar-SA" sz="1600" dirty="0">
                <a:solidFill>
                  <a:srgbClr val="000000"/>
                </a:solidFill>
                <a:latin typeface="Alexandria SemiBold" pitchFamily="2" charset="-78"/>
                <a:cs typeface="Alexandria SemiBold" pitchFamily="2" charset="-78"/>
              </a:rPr>
              <a:t>ما </a:t>
            </a:r>
            <a:r>
              <a:rPr lang="ar-SA" sz="1600" dirty="0" smtClean="0">
                <a:solidFill>
                  <a:srgbClr val="000000"/>
                </a:solidFill>
                <a:latin typeface="Alexandria SemiBold" pitchFamily="2" charset="-78"/>
                <a:cs typeface="Alexandria SemiBold" pitchFamily="2" charset="-78"/>
              </a:rPr>
              <a:t>الذي يدفع </a:t>
            </a:r>
            <a:r>
              <a:rPr lang="ar-SA" sz="1600" dirty="0">
                <a:solidFill>
                  <a:srgbClr val="000000"/>
                </a:solidFill>
                <a:latin typeface="Alexandria SemiBold" pitchFamily="2" charset="-78"/>
                <a:cs typeface="Alexandria SemiBold" pitchFamily="2" charset="-78"/>
              </a:rPr>
              <a:t>العملاء للتعبير عن آرائهم</a:t>
            </a:r>
            <a:r>
              <a:rPr lang="ar-SA" sz="1600" dirty="0" smtClean="0">
                <a:solidFill>
                  <a:srgbClr val="000000"/>
                </a:solidFill>
                <a:latin typeface="Alexandria SemiBold" pitchFamily="2" charset="-78"/>
                <a:cs typeface="Alexandria SemiBold" pitchFamily="2" charset="-78"/>
              </a:rPr>
              <a:t>.</a:t>
            </a:r>
            <a:r>
              <a:rPr lang="ar-SA" dirty="0"/>
              <a:t> </a:t>
            </a:r>
            <a:endParaRPr lang="ar-SA" dirty="0" smtClean="0"/>
          </a:p>
          <a:p>
            <a:pPr marL="342900" indent="-288925" algn="r" rtl="1">
              <a:lnSpc>
                <a:spcPct val="150000"/>
              </a:lnSpc>
              <a:buFont typeface="+mj-lt"/>
              <a:buAutoNum type="arabicPeriod"/>
            </a:pPr>
            <a:r>
              <a:rPr lang="ar-SA" sz="1600" dirty="0" smtClean="0">
                <a:solidFill>
                  <a:srgbClr val="0070C0"/>
                </a:solidFill>
                <a:latin typeface="Alexandria SemiBold" pitchFamily="2" charset="-78"/>
                <a:cs typeface="Alexandria SemiBold" pitchFamily="2" charset="-78"/>
              </a:rPr>
              <a:t>تحليل </a:t>
            </a:r>
            <a:r>
              <a:rPr lang="ar-SA" sz="1600" dirty="0">
                <a:solidFill>
                  <a:srgbClr val="0070C0"/>
                </a:solidFill>
                <a:latin typeface="Alexandria SemiBold" pitchFamily="2" charset="-78"/>
                <a:cs typeface="Alexandria SemiBold" pitchFamily="2" charset="-78"/>
              </a:rPr>
              <a:t>العناصر: </a:t>
            </a:r>
            <a:r>
              <a:rPr lang="ar-SA" sz="1600" dirty="0">
                <a:solidFill>
                  <a:srgbClr val="000000"/>
                </a:solidFill>
                <a:latin typeface="Alexandria SemiBold" pitchFamily="2" charset="-78"/>
                <a:cs typeface="Alexandria SemiBold" pitchFamily="2" charset="-78"/>
              </a:rPr>
              <a:t>يهتم هذا النوع بفحص مشاعر العملاء تجاه عنصر محدد أو منتج معين. يساعد ذلك الشركات في معرفة الأسباب الحقيقية وراء مشاعر العملاء.</a:t>
            </a:r>
          </a:p>
          <a:p>
            <a:pPr marL="342900" indent="-288925" algn="r" rtl="1">
              <a:lnSpc>
                <a:spcPct val="150000"/>
              </a:lnSpc>
              <a:buFont typeface="+mj-lt"/>
              <a:buAutoNum type="arabicPeriod"/>
            </a:pPr>
            <a:r>
              <a:rPr lang="ar-SA" sz="1600" dirty="0">
                <a:solidFill>
                  <a:srgbClr val="0070C0"/>
                </a:solidFill>
                <a:latin typeface="Alexandria SemiBold" pitchFamily="2" charset="-78"/>
                <a:cs typeface="Alexandria SemiBold" pitchFamily="2" charset="-78"/>
              </a:rPr>
              <a:t>فحص المشاعر الدقيقة: </a:t>
            </a:r>
            <a:r>
              <a:rPr lang="ar-SA" sz="1600" dirty="0">
                <a:solidFill>
                  <a:srgbClr val="000000"/>
                </a:solidFill>
                <a:latin typeface="Alexandria SemiBold" pitchFamily="2" charset="-78"/>
                <a:cs typeface="Alexandria SemiBold" pitchFamily="2" charset="-78"/>
              </a:rPr>
              <a:t>يتبنى هذا النوع تصنيف المشاعر إلى فئات دقيقة مثل إيجابية للغاية، إيجابية، محايدة، سلبية، وسلبية للغاية. يوفر هذا التحليل تفاصيل أكثر دقة حول كيفية استجابة </a:t>
            </a:r>
            <a:r>
              <a:rPr lang="ar-SA" sz="1600" dirty="0" smtClean="0">
                <a:solidFill>
                  <a:srgbClr val="000000"/>
                </a:solidFill>
                <a:latin typeface="Alexandria SemiBold" pitchFamily="2" charset="-78"/>
                <a:cs typeface="Alexandria SemiBold" pitchFamily="2" charset="-78"/>
              </a:rPr>
              <a:t>الجمهور للمنتج.</a:t>
            </a:r>
            <a:endParaRPr lang="ar-SA"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26652" y="1779943"/>
            <a:ext cx="5978313"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722472" y="2470768"/>
            <a:ext cx="1456021" cy="1107996"/>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algn="r" rtl="1">
              <a:lnSpc>
                <a:spcPct val="150000"/>
              </a:lnSpc>
            </a:pPr>
            <a:r>
              <a:rPr lang="ar-SA" sz="1100" dirty="0" smtClean="0">
                <a:solidFill>
                  <a:srgbClr val="C00000"/>
                </a:solidFill>
                <a:latin typeface="Alexandria SemiBold" pitchFamily="2" charset="-78"/>
                <a:cs typeface="Alexandria SemiBold" pitchFamily="2" charset="-78"/>
              </a:rPr>
              <a:t>أنواع تحليل البيانات الضخمة:</a:t>
            </a:r>
          </a:p>
          <a:p>
            <a:pPr algn="r" rtl="1">
              <a:lnSpc>
                <a:spcPct val="150000"/>
              </a:lnSpc>
            </a:pPr>
            <a:r>
              <a:rPr lang="ar-SA" sz="1100" dirty="0" smtClean="0">
                <a:latin typeface="Alexandria SemiBold" pitchFamily="2" charset="-78"/>
                <a:cs typeface="Alexandria SemiBold" pitchFamily="2" charset="-78"/>
              </a:rPr>
              <a:t>1- التحليل التنبؤي                </a:t>
            </a:r>
            <a:r>
              <a:rPr lang="ar-SA" sz="1100" dirty="0">
                <a:latin typeface="Alexandria SemiBold" pitchFamily="2" charset="-78"/>
                <a:cs typeface="Alexandria SemiBold" pitchFamily="2" charset="-78"/>
              </a:rPr>
              <a:t>     </a:t>
            </a:r>
            <a:r>
              <a:rPr lang="ar-SA" sz="1100" dirty="0" smtClean="0">
                <a:latin typeface="Alexandria SemiBold" pitchFamily="2" charset="-78"/>
                <a:cs typeface="Alexandria SemiBold" pitchFamily="2" charset="-78"/>
              </a:rPr>
              <a:t>   </a:t>
            </a:r>
            <a:r>
              <a:rPr lang="ar-SA" sz="1100" dirty="0">
                <a:solidFill>
                  <a:schemeClr val="accent2">
                    <a:lumMod val="75000"/>
                  </a:schemeClr>
                </a:solidFill>
                <a:latin typeface="Alexandria SemiBold" pitchFamily="2" charset="-78"/>
                <a:cs typeface="Alexandria SemiBold" pitchFamily="2" charset="-78"/>
              </a:rPr>
              <a:t>2- تحليل المشاعر</a:t>
            </a:r>
          </a:p>
        </p:txBody>
      </p:sp>
      <p:pic>
        <p:nvPicPr>
          <p:cNvPr id="13" name="Picture 1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8918" t="61691" r="33507"/>
          <a:stretch/>
        </p:blipFill>
        <p:spPr>
          <a:xfrm>
            <a:off x="0" y="4065547"/>
            <a:ext cx="2142698" cy="2627194"/>
          </a:xfrm>
          <a:prstGeom prst="rect">
            <a:avLst/>
          </a:prstGeom>
        </p:spPr>
      </p:pic>
    </p:spTree>
    <p:extLst>
      <p:ext uri="{BB962C8B-B14F-4D97-AF65-F5344CB8AC3E}">
        <p14:creationId xmlns:p14="http://schemas.microsoft.com/office/powerpoint/2010/main" val="40540525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897039" y="2377705"/>
            <a:ext cx="9239535" cy="391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745141" y="2439249"/>
            <a:ext cx="9268603" cy="3854901"/>
          </a:xfrm>
          <a:prstGeom prst="rect">
            <a:avLst/>
          </a:prstGeom>
        </p:spPr>
        <p:txBody>
          <a:bodyPr wrap="square">
            <a:spAutoFit/>
          </a:bodyPr>
          <a:lstStyle/>
          <a:p>
            <a:pPr algn="r" rtl="1">
              <a:lnSpc>
                <a:spcPct val="150000"/>
              </a:lnSpc>
            </a:pPr>
            <a:r>
              <a:rPr lang="ar-SA" sz="1700" dirty="0" smtClean="0">
                <a:solidFill>
                  <a:srgbClr val="C00000"/>
                </a:solidFill>
                <a:latin typeface="Alexandria SemiBold" pitchFamily="2" charset="-78"/>
                <a:cs typeface="Alexandria SemiBold" pitchFamily="2" charset="-78"/>
              </a:rPr>
              <a:t>أدوات الذكاء </a:t>
            </a:r>
            <a:r>
              <a:rPr lang="ar-SA" sz="1700" dirty="0">
                <a:solidFill>
                  <a:srgbClr val="C00000"/>
                </a:solidFill>
                <a:latin typeface="Alexandria SemiBold" pitchFamily="2" charset="-78"/>
                <a:cs typeface="Alexandria SemiBold" pitchFamily="2" charset="-78"/>
              </a:rPr>
              <a:t>الاصطناعي المستخدمة في تحليل المشاعر:</a:t>
            </a:r>
          </a:p>
          <a:p>
            <a:pPr marL="342900" indent="-342900" algn="r" rtl="1">
              <a:lnSpc>
                <a:spcPct val="150000"/>
              </a:lnSpc>
              <a:buFont typeface="+mj-lt"/>
              <a:buAutoNum type="arabicPeriod"/>
            </a:pPr>
            <a:r>
              <a:rPr lang="en-US" sz="1700" dirty="0" err="1" smtClean="0">
                <a:solidFill>
                  <a:srgbClr val="0070C0"/>
                </a:solidFill>
                <a:latin typeface="Alexandria SemiBold" pitchFamily="2" charset="-78"/>
                <a:cs typeface="Alexandria SemiBold" pitchFamily="2" charset="-78"/>
              </a:rPr>
              <a:t>Brandwatch</a:t>
            </a:r>
            <a:r>
              <a:rPr lang="en-US" sz="1700" dirty="0" smtClean="0">
                <a:solidFill>
                  <a:srgbClr val="0070C0"/>
                </a:solidFill>
                <a:latin typeface="Alexandria SemiBold" pitchFamily="2" charset="-78"/>
                <a:cs typeface="Alexandria SemiBold" pitchFamily="2" charset="-78"/>
              </a:rPr>
              <a:t> </a:t>
            </a:r>
            <a:r>
              <a:rPr lang="ar-SA" sz="1700" dirty="0">
                <a:solidFill>
                  <a:srgbClr val="0070C0"/>
                </a:solidFill>
                <a:latin typeface="Alexandria SemiBold" pitchFamily="2" charset="-78"/>
                <a:cs typeface="Alexandria SemiBold" pitchFamily="2" charset="-78"/>
              </a:rPr>
              <a:t>: </a:t>
            </a:r>
            <a:r>
              <a:rPr lang="ar-SA" sz="1600" dirty="0" smtClean="0">
                <a:solidFill>
                  <a:srgbClr val="000000"/>
                </a:solidFill>
                <a:latin typeface="Alexandria SemiBold" pitchFamily="2" charset="-78"/>
                <a:cs typeface="Alexandria SemiBold" pitchFamily="2" charset="-78"/>
              </a:rPr>
              <a:t>هي أداة تستخدم </a:t>
            </a:r>
            <a:r>
              <a:rPr lang="ar-SA" sz="1600" dirty="0">
                <a:solidFill>
                  <a:srgbClr val="000000"/>
                </a:solidFill>
                <a:latin typeface="Alexandria SemiBold" pitchFamily="2" charset="-78"/>
                <a:cs typeface="Alexandria SemiBold" pitchFamily="2" charset="-78"/>
              </a:rPr>
              <a:t>تقنيات معالجة اللغة الطبيعية</a:t>
            </a:r>
            <a:r>
              <a:rPr lang="en-US" sz="1600" dirty="0">
                <a:solidFill>
                  <a:srgbClr val="000000"/>
                </a:solidFill>
                <a:latin typeface="Alexandria SemiBold" pitchFamily="2" charset="-78"/>
                <a:cs typeface="Alexandria SemiBold" pitchFamily="2" charset="-78"/>
              </a:rPr>
              <a:t> (NLP) </a:t>
            </a:r>
            <a:r>
              <a:rPr lang="ar-SA" sz="1600" dirty="0">
                <a:solidFill>
                  <a:srgbClr val="000000"/>
                </a:solidFill>
                <a:latin typeface="Alexandria SemiBold" pitchFamily="2" charset="-78"/>
                <a:cs typeface="Alexandria SemiBold" pitchFamily="2" charset="-78"/>
              </a:rPr>
              <a:t>لفهم كيف يشعر الناس تجاه علامة تجارية معينة، حيث يمكنها الوصول إلى أكبر أرشيف لآراء </a:t>
            </a:r>
            <a:r>
              <a:rPr lang="ar-SA" sz="1600" dirty="0" smtClean="0">
                <a:solidFill>
                  <a:srgbClr val="000000"/>
                </a:solidFill>
                <a:latin typeface="Alexandria SemiBold" pitchFamily="2" charset="-78"/>
                <a:cs typeface="Alexandria SemiBold" pitchFamily="2" charset="-78"/>
              </a:rPr>
              <a:t>المستهلكين </a:t>
            </a:r>
            <a:r>
              <a:rPr lang="ar-SA" sz="1600" dirty="0">
                <a:solidFill>
                  <a:srgbClr val="000000"/>
                </a:solidFill>
                <a:latin typeface="Alexandria SemiBold" pitchFamily="2" charset="-78"/>
                <a:cs typeface="Alexandria SemiBold" pitchFamily="2" charset="-78"/>
              </a:rPr>
              <a:t>لتقديم رؤى دقيقة حول سلوك المستهلكين، بالإضافة إلى رصد التهديدات والفرص</a:t>
            </a:r>
            <a:r>
              <a:rPr lang="en-US" sz="1600" dirty="0">
                <a:solidFill>
                  <a:srgbClr val="000000"/>
                </a:solidFill>
                <a:latin typeface="Alexandria SemiBold" pitchFamily="2" charset="-78"/>
                <a:cs typeface="Alexandria SemiBold" pitchFamily="2" charset="-78"/>
              </a:rPr>
              <a:t>:</a:t>
            </a:r>
            <a:r>
              <a:rPr lang="ar-SA" sz="1600" dirty="0">
                <a:solidFill>
                  <a:srgbClr val="000000"/>
                </a:solidFill>
                <a:latin typeface="Alexandria SemiBold" pitchFamily="2" charset="-78"/>
                <a:cs typeface="Alexandria SemiBold" pitchFamily="2" charset="-78"/>
              </a:rPr>
              <a:t>من خلال مراقبة أكثر من 100 مليون مصدر عبر </a:t>
            </a:r>
            <a:r>
              <a:rPr lang="ar-SA" sz="1600" dirty="0" smtClean="0">
                <a:solidFill>
                  <a:srgbClr val="000000"/>
                </a:solidFill>
                <a:latin typeface="Alexandria SemiBold" pitchFamily="2" charset="-78"/>
                <a:cs typeface="Alexandria SemiBold" pitchFamily="2" charset="-78"/>
              </a:rPr>
              <a:t>الإنترنت. فهي أداة </a:t>
            </a:r>
            <a:r>
              <a:rPr lang="ar-SA" sz="1600" dirty="0">
                <a:solidFill>
                  <a:srgbClr val="000000"/>
                </a:solidFill>
                <a:latin typeface="Alexandria SemiBold" pitchFamily="2" charset="-78"/>
                <a:cs typeface="Alexandria SemiBold" pitchFamily="2" charset="-78"/>
              </a:rPr>
              <a:t>شاملة ومتكاملة لتحليل وسائل التواصل الاجتماعي وإدارة المحتوى، مما يجعلها خيارًا مثاليًا للعلامات التجارية التي تسعى لفهم أفضل لعملائها وتحسين استراتيجياتها التسويقية</a:t>
            </a:r>
            <a:r>
              <a:rPr lang="en-US" sz="1600" dirty="0">
                <a:solidFill>
                  <a:srgbClr val="000000"/>
                </a:solidFill>
                <a:latin typeface="Alexandria SemiBold" pitchFamily="2" charset="-78"/>
                <a:cs typeface="Alexandria SemiBold" pitchFamily="2" charset="-78"/>
              </a:rPr>
              <a:t>.</a:t>
            </a:r>
            <a:endParaRPr lang="ar-SA" sz="1600" dirty="0">
              <a:solidFill>
                <a:srgbClr val="00000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en-US" sz="1700" dirty="0">
                <a:solidFill>
                  <a:srgbClr val="0070C0"/>
                </a:solidFill>
                <a:latin typeface="Alexandria SemiBold" pitchFamily="2" charset="-78"/>
                <a:cs typeface="Alexandria SemiBold" pitchFamily="2" charset="-78"/>
              </a:rPr>
              <a:t>AIM Insights</a:t>
            </a:r>
            <a:r>
              <a:rPr lang="ar-SA" sz="1700" dirty="0">
                <a:solidFill>
                  <a:srgbClr val="0070C0"/>
                </a:solidFill>
                <a:latin typeface="Alexandria SemiBold" pitchFamily="2" charset="-78"/>
                <a:cs typeface="Alexandria SemiBold" pitchFamily="2" charset="-78"/>
              </a:rPr>
              <a:t>: </a:t>
            </a:r>
            <a:r>
              <a:rPr lang="ar-SA" sz="1600" dirty="0" smtClean="0">
                <a:solidFill>
                  <a:srgbClr val="000000"/>
                </a:solidFill>
                <a:latin typeface="Alexandria SemiBold" pitchFamily="2" charset="-78"/>
                <a:cs typeface="Alexandria SemiBold" pitchFamily="2" charset="-78"/>
              </a:rPr>
              <a:t>هي </a:t>
            </a:r>
            <a:r>
              <a:rPr lang="ar-SA" sz="1600" dirty="0">
                <a:solidFill>
                  <a:srgbClr val="000000"/>
                </a:solidFill>
                <a:latin typeface="Alexandria SemiBold" pitchFamily="2" charset="-78"/>
                <a:cs typeface="Alexandria SemiBold" pitchFamily="2" charset="-78"/>
              </a:rPr>
              <a:t>أداة تعتمد على الذكاء الاصطناعي </a:t>
            </a:r>
            <a:r>
              <a:rPr lang="ar-SA" sz="1600" dirty="0" smtClean="0">
                <a:solidFill>
                  <a:srgbClr val="000000"/>
                </a:solidFill>
                <a:latin typeface="Alexandria SemiBold" pitchFamily="2" charset="-78"/>
                <a:cs typeface="Alexandria SemiBold" pitchFamily="2" charset="-78"/>
              </a:rPr>
              <a:t>تقدم </a:t>
            </a:r>
            <a:r>
              <a:rPr lang="ar-SA" sz="1600" dirty="0">
                <a:solidFill>
                  <a:srgbClr val="000000"/>
                </a:solidFill>
                <a:latin typeface="Alexandria SemiBold" pitchFamily="2" charset="-78"/>
                <a:cs typeface="Alexandria SemiBold" pitchFamily="2" charset="-78"/>
              </a:rPr>
              <a:t>مراقبة في الوقت الفعلي وتحليل عميق للمشاعر. تقوم الأداة بتتبع ذكر العلامات التجارية عبر منصات متعددة وتوفر درجات للمشاعر، مما يساعد الشركات على فهم كيفية تفاعل العملاء مع منتجاتهم </a:t>
            </a:r>
            <a:r>
              <a:rPr lang="ar-SA" sz="1600" dirty="0" smtClean="0">
                <a:solidFill>
                  <a:srgbClr val="000000"/>
                </a:solidFill>
                <a:latin typeface="Alexandria SemiBold" pitchFamily="2" charset="-78"/>
                <a:cs typeface="Alexandria SemiBold" pitchFamily="2" charset="-78"/>
              </a:rPr>
              <a:t>.</a:t>
            </a:r>
            <a:endParaRPr lang="en-US" sz="17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pic>
        <p:nvPicPr>
          <p:cNvPr id="1026" name="Picture 2" descr="https://gdm-catalog-fmapi-prod.imgix.net/ProductScreenshot/78b7432e-dc76-4320-9705-c69e551240dd.png?auto=format"/>
          <p:cNvPicPr>
            <a:picLocks noChangeAspect="1" noChangeArrowheads="1"/>
          </p:cNvPicPr>
          <p:nvPr/>
        </p:nvPicPr>
        <p:blipFill rotWithShape="1">
          <a:blip r:embed="rId3">
            <a:extLst>
              <a:ext uri="{28A0092B-C50C-407E-A947-70E740481C1C}">
                <a14:useLocalDpi xmlns:a14="http://schemas.microsoft.com/office/drawing/2010/main" val="0"/>
              </a:ext>
            </a:extLst>
          </a:blip>
          <a:srcRect b="28655"/>
          <a:stretch/>
        </p:blipFill>
        <p:spPr bwMode="auto">
          <a:xfrm>
            <a:off x="0" y="5305894"/>
            <a:ext cx="2073509" cy="1552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70254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897039" y="2377705"/>
            <a:ext cx="9239535" cy="391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897039" y="2439249"/>
            <a:ext cx="9116705" cy="3901068"/>
          </a:xfrm>
          <a:prstGeom prst="rect">
            <a:avLst/>
          </a:prstGeom>
        </p:spPr>
        <p:txBody>
          <a:bodyPr wrap="square">
            <a:spAutoFit/>
          </a:bodyPr>
          <a:lstStyle/>
          <a:p>
            <a:pPr algn="r" rtl="1">
              <a:lnSpc>
                <a:spcPct val="150000"/>
              </a:lnSpc>
            </a:pPr>
            <a:r>
              <a:rPr lang="ar-SA" sz="1700" dirty="0" smtClean="0">
                <a:solidFill>
                  <a:srgbClr val="C00000"/>
                </a:solidFill>
                <a:latin typeface="Alexandria SemiBold" pitchFamily="2" charset="-78"/>
                <a:cs typeface="Alexandria SemiBold" pitchFamily="2" charset="-78"/>
              </a:rPr>
              <a:t>أدوات الذكاء </a:t>
            </a:r>
            <a:r>
              <a:rPr lang="ar-SA" sz="1700" dirty="0">
                <a:solidFill>
                  <a:srgbClr val="C00000"/>
                </a:solidFill>
                <a:latin typeface="Alexandria SemiBold" pitchFamily="2" charset="-78"/>
                <a:cs typeface="Alexandria SemiBold" pitchFamily="2" charset="-78"/>
              </a:rPr>
              <a:t>الاصطناعي المستخدمة في تحليل المشاعر:</a:t>
            </a:r>
          </a:p>
          <a:p>
            <a:pPr marL="287338" indent="-287338" algn="r" rtl="1">
              <a:lnSpc>
                <a:spcPct val="150000"/>
              </a:lnSpc>
              <a:buFont typeface="+mj-lt"/>
              <a:buAutoNum type="arabicPeriod" startAt="3"/>
            </a:pPr>
            <a:r>
              <a:rPr lang="en-US" sz="1700" dirty="0" err="1" smtClean="0">
                <a:solidFill>
                  <a:srgbClr val="0070C0"/>
                </a:solidFill>
                <a:latin typeface="Alexandria SemiBold" pitchFamily="2" charset="-78"/>
                <a:cs typeface="Alexandria SemiBold" pitchFamily="2" charset="-78"/>
              </a:rPr>
              <a:t>Talkwalker</a:t>
            </a:r>
            <a:r>
              <a:rPr lang="en-US" sz="1700" dirty="0" smtClean="0">
                <a:solidFill>
                  <a:srgbClr val="0070C0"/>
                </a:solidFill>
                <a:latin typeface="Alexandria SemiBold" pitchFamily="2" charset="-78"/>
                <a:cs typeface="Alexandria SemiBold" pitchFamily="2" charset="-78"/>
              </a:rPr>
              <a:t> </a:t>
            </a:r>
            <a:r>
              <a:rPr lang="ar-SA" sz="1700" dirty="0" smtClean="0">
                <a:solidFill>
                  <a:srgbClr val="0070C0"/>
                </a:solidFill>
                <a:latin typeface="Alexandria SemiBold" pitchFamily="2" charset="-78"/>
                <a:cs typeface="Alexandria SemiBold" pitchFamily="2" charset="-78"/>
              </a:rPr>
              <a:t>: </a:t>
            </a:r>
            <a:r>
              <a:rPr lang="ar-SA" sz="1600" dirty="0" smtClean="0">
                <a:solidFill>
                  <a:srgbClr val="000000"/>
                </a:solidFill>
                <a:latin typeface="Alexandria SemiBold" pitchFamily="2" charset="-78"/>
                <a:cs typeface="Alexandria SemiBold" pitchFamily="2" charset="-78"/>
              </a:rPr>
              <a:t>هي </a:t>
            </a:r>
            <a:r>
              <a:rPr lang="ar-SA" sz="1600" dirty="0">
                <a:solidFill>
                  <a:srgbClr val="000000"/>
                </a:solidFill>
                <a:latin typeface="Alexandria SemiBold" pitchFamily="2" charset="-78"/>
                <a:cs typeface="Alexandria SemiBold" pitchFamily="2" charset="-78"/>
              </a:rPr>
              <a:t>أداة تحليل مشاعر </a:t>
            </a:r>
            <a:r>
              <a:rPr lang="ar-SA" sz="1600" dirty="0" smtClean="0">
                <a:solidFill>
                  <a:srgbClr val="000000"/>
                </a:solidFill>
                <a:latin typeface="Alexandria SemiBold" pitchFamily="2" charset="-78"/>
                <a:cs typeface="Alexandria SemiBold" pitchFamily="2" charset="-78"/>
              </a:rPr>
              <a:t>تقدم </a:t>
            </a:r>
            <a:r>
              <a:rPr lang="ar-SA" sz="1600" dirty="0">
                <a:solidFill>
                  <a:srgbClr val="000000"/>
                </a:solidFill>
                <a:latin typeface="Alexandria SemiBold" pitchFamily="2" charset="-78"/>
                <a:cs typeface="Alexandria SemiBold" pitchFamily="2" charset="-78"/>
              </a:rPr>
              <a:t>ميزات قوية لتحليل البيانات والتقارير. </a:t>
            </a:r>
            <a:r>
              <a:rPr lang="ar-SA" sz="1600" dirty="0" smtClean="0">
                <a:solidFill>
                  <a:srgbClr val="000000"/>
                </a:solidFill>
                <a:latin typeface="Alexandria SemiBold" pitchFamily="2" charset="-78"/>
                <a:cs typeface="Alexandria SemiBold" pitchFamily="2" charset="-78"/>
              </a:rPr>
              <a:t>وتستخدم تقنيات </a:t>
            </a:r>
            <a:r>
              <a:rPr lang="ar-SA" sz="1600" dirty="0">
                <a:solidFill>
                  <a:srgbClr val="000000"/>
                </a:solidFill>
                <a:latin typeface="Alexandria SemiBold" pitchFamily="2" charset="-78"/>
                <a:cs typeface="Alexandria SemiBold" pitchFamily="2" charset="-78"/>
              </a:rPr>
              <a:t>متقدمة لتحليل النصوص وتحديد المشاعر المرتبطة بالعلامات التجارية</a:t>
            </a:r>
            <a:r>
              <a:rPr lang="ar-SA" sz="1600" dirty="0" smtClean="0">
                <a:solidFill>
                  <a:srgbClr val="000000"/>
                </a:solidFill>
                <a:latin typeface="Alexandria SemiBold" pitchFamily="2" charset="-78"/>
                <a:cs typeface="Alexandria SemiBold" pitchFamily="2" charset="-78"/>
              </a:rPr>
              <a:t>.</a:t>
            </a:r>
          </a:p>
          <a:p>
            <a:pPr marL="287338" indent="-287338" algn="r" rtl="1">
              <a:lnSpc>
                <a:spcPct val="150000"/>
              </a:lnSpc>
              <a:buFont typeface="+mj-lt"/>
              <a:buAutoNum type="arabicPeriod" startAt="3"/>
            </a:pPr>
            <a:r>
              <a:rPr lang="en-US" sz="1700" dirty="0" err="1">
                <a:solidFill>
                  <a:srgbClr val="0070C0"/>
                </a:solidFill>
                <a:latin typeface="Alexandria SemiBold" pitchFamily="2" charset="-78"/>
                <a:cs typeface="Alexandria SemiBold" pitchFamily="2" charset="-78"/>
              </a:rPr>
              <a:t>Socialbakers</a:t>
            </a:r>
            <a:r>
              <a:rPr lang="en-US" sz="1700" dirty="0">
                <a:solidFill>
                  <a:srgbClr val="0070C0"/>
                </a:solidFill>
                <a:latin typeface="Alexandria SemiBold" pitchFamily="2" charset="-78"/>
                <a:cs typeface="Alexandria SemiBold" pitchFamily="2" charset="-78"/>
              </a:rPr>
              <a:t> Suite</a:t>
            </a:r>
            <a:r>
              <a:rPr lang="en-US" sz="1600" dirty="0">
                <a:solidFill>
                  <a:srgbClr val="000000"/>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 : أداة توفر تحليل المشاعر بالتزامن مع الاستخبارات التنافسية، مما يساعد الشركات على البقاء في المقدمة ومقارنة علامتها التجارية بمنافسيها</a:t>
            </a:r>
            <a:r>
              <a:rPr lang="ar-SA" sz="1600" dirty="0" smtClean="0">
                <a:solidFill>
                  <a:srgbClr val="000000"/>
                </a:solidFill>
                <a:latin typeface="Alexandria SemiBold" pitchFamily="2" charset="-78"/>
                <a:cs typeface="Alexandria SemiBold" pitchFamily="2" charset="-78"/>
              </a:rPr>
              <a:t>.</a:t>
            </a:r>
          </a:p>
          <a:p>
            <a:pPr marL="287338" indent="-287338" algn="r" rtl="1">
              <a:lnSpc>
                <a:spcPct val="150000"/>
              </a:lnSpc>
              <a:buFont typeface="+mj-lt"/>
              <a:buAutoNum type="arabicPeriod" startAt="3"/>
            </a:pPr>
            <a:r>
              <a:rPr lang="en-US" sz="1700" dirty="0" err="1">
                <a:solidFill>
                  <a:srgbClr val="0070C0"/>
                </a:solidFill>
                <a:latin typeface="Alexandria SemiBold" pitchFamily="2" charset="-78"/>
                <a:cs typeface="Alexandria SemiBold" pitchFamily="2" charset="-78"/>
              </a:rPr>
              <a:t>Semrush</a:t>
            </a:r>
            <a:r>
              <a:rPr lang="en-US" sz="1600" dirty="0"/>
              <a:t> </a:t>
            </a:r>
            <a:r>
              <a:rPr lang="ar-SA" sz="1600" dirty="0">
                <a:solidFill>
                  <a:srgbClr val="000000"/>
                </a:solidFill>
                <a:latin typeface="Alexandria SemiBold" pitchFamily="2" charset="-78"/>
                <a:cs typeface="Alexandria SemiBold" pitchFamily="2" charset="-78"/>
              </a:rPr>
              <a:t>: توفر تحليل المشاعر إلى جانب مجموعة متنوعة من أدوات تحسين محركات البحث وتسويق المحتوى، مما يجعلها خيارًا مثاليًا للشركات التي تسعى لفهم مشاعر العملاء ضمن سياق تسويقي أوسع</a:t>
            </a:r>
            <a:r>
              <a:rPr lang="ar-SA" sz="1600" dirty="0" smtClean="0">
                <a:solidFill>
                  <a:srgbClr val="000000"/>
                </a:solidFill>
                <a:latin typeface="Alexandria SemiBold" pitchFamily="2" charset="-78"/>
                <a:cs typeface="Alexandria SemiBold" pitchFamily="2" charset="-78"/>
              </a:rPr>
              <a:t>.</a:t>
            </a:r>
          </a:p>
          <a:p>
            <a:pPr marL="287338" indent="-287338" algn="r" rtl="1">
              <a:lnSpc>
                <a:spcPct val="150000"/>
              </a:lnSpc>
              <a:buFont typeface="+mj-lt"/>
              <a:buAutoNum type="arabicPeriod" startAt="3"/>
            </a:pPr>
            <a:r>
              <a:rPr lang="en-US" sz="1700" dirty="0">
                <a:solidFill>
                  <a:srgbClr val="0070C0"/>
                </a:solidFill>
                <a:latin typeface="Alexandria SemiBold" pitchFamily="2" charset="-78"/>
                <a:cs typeface="Alexandria SemiBold" pitchFamily="2" charset="-78"/>
              </a:rPr>
              <a:t>Mention</a:t>
            </a:r>
            <a:r>
              <a:rPr lang="en-US" sz="1600" dirty="0">
                <a:solidFill>
                  <a:srgbClr val="000000"/>
                </a:solidFill>
                <a:latin typeface="Alexandria SemiBold" pitchFamily="2" charset="-78"/>
                <a:cs typeface="Alexandria SemiBold" pitchFamily="2" charset="-78"/>
              </a:rPr>
              <a:t>  </a:t>
            </a:r>
            <a:r>
              <a:rPr lang="ar-SA" sz="1600" dirty="0" smtClean="0">
                <a:solidFill>
                  <a:srgbClr val="000000"/>
                </a:solidFill>
                <a:latin typeface="Alexandria SemiBold" pitchFamily="2" charset="-78"/>
                <a:cs typeface="Alexandria SemiBold" pitchFamily="2" charset="-78"/>
              </a:rPr>
              <a:t>: تقدم </a:t>
            </a:r>
            <a:r>
              <a:rPr lang="ar-SA" sz="1600" dirty="0">
                <a:solidFill>
                  <a:srgbClr val="000000"/>
                </a:solidFill>
                <a:latin typeface="Alexandria SemiBold" pitchFamily="2" charset="-78"/>
                <a:cs typeface="Alexandria SemiBold" pitchFamily="2" charset="-78"/>
              </a:rPr>
              <a:t>مراقبة في الوقت الفعلي وتحليل المشاعر، وهي مناسبة </a:t>
            </a:r>
            <a:r>
              <a:rPr lang="ar-SA" sz="1600" dirty="0" smtClean="0">
                <a:solidFill>
                  <a:srgbClr val="000000"/>
                </a:solidFill>
                <a:latin typeface="Alexandria SemiBold" pitchFamily="2" charset="-78"/>
                <a:cs typeface="Alexandria SemiBold" pitchFamily="2" charset="-78"/>
              </a:rPr>
              <a:t>للشركات </a:t>
            </a:r>
            <a:r>
              <a:rPr lang="ar-SA" sz="1600" dirty="0">
                <a:solidFill>
                  <a:srgbClr val="000000"/>
                </a:solidFill>
                <a:latin typeface="Alexandria SemiBold" pitchFamily="2" charset="-78"/>
                <a:cs typeface="Alexandria SemiBold" pitchFamily="2" charset="-78"/>
              </a:rPr>
              <a:t>من جميع الأحجام، مما يتيح لها تتبع المحادثات حول علاماتها التجارية بشكل فعال</a:t>
            </a:r>
            <a:r>
              <a:rPr lang="ar-SA" sz="1600" dirty="0" smtClean="0">
                <a:solidFill>
                  <a:srgbClr val="000000"/>
                </a:solidFill>
                <a:latin typeface="Alexandria SemiBold" pitchFamily="2" charset="-78"/>
                <a:cs typeface="Alexandria SemiBold" pitchFamily="2" charset="-78"/>
              </a:rPr>
              <a:t>.</a:t>
            </a:r>
            <a:endParaRPr lang="en-US" sz="1700" dirty="0" smtClean="0">
              <a:solidFill>
                <a:srgbClr val="0070C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pic>
        <p:nvPicPr>
          <p:cNvPr id="7" name="Picture 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52948" t="59303" r="23545"/>
          <a:stretch/>
        </p:blipFill>
        <p:spPr>
          <a:xfrm>
            <a:off x="146871" y="4733599"/>
            <a:ext cx="2011834" cy="1959142"/>
          </a:xfrm>
          <a:prstGeom prst="rect">
            <a:avLst/>
          </a:prstGeom>
        </p:spPr>
      </p:pic>
    </p:spTree>
    <p:extLst>
      <p:ext uri="{BB962C8B-B14F-4D97-AF65-F5344CB8AC3E}">
        <p14:creationId xmlns:p14="http://schemas.microsoft.com/office/powerpoint/2010/main" val="4396683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2257425" y="2355179"/>
            <a:ext cx="8147741" cy="37598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50321" y="622119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2523878" y="2434590"/>
            <a:ext cx="7614834" cy="3439403"/>
          </a:xfrm>
          <a:prstGeom prst="rect">
            <a:avLst/>
          </a:prstGeom>
        </p:spPr>
        <p:txBody>
          <a:bodyPr wrap="square">
            <a:spAutoFit/>
          </a:bodyPr>
          <a:lstStyle/>
          <a:p>
            <a:pPr algn="r" rtl="1">
              <a:lnSpc>
                <a:spcPct val="150000"/>
              </a:lnSpc>
            </a:pPr>
            <a:r>
              <a:rPr lang="ar-SA" sz="1700" dirty="0" smtClean="0">
                <a:solidFill>
                  <a:srgbClr val="C00000"/>
                </a:solidFill>
                <a:latin typeface="Alexandria SemiBold" pitchFamily="2" charset="-78"/>
                <a:cs typeface="Alexandria SemiBold" pitchFamily="2" charset="-78"/>
              </a:rPr>
              <a:t>كيف يتم تحليل المشاعر في التسويق باستخدام الذكاء الاصطناعي؟</a:t>
            </a:r>
          </a:p>
          <a:p>
            <a:pPr marL="342900" indent="-342900" algn="r" rtl="1">
              <a:lnSpc>
                <a:spcPct val="150000"/>
              </a:lnSpc>
              <a:buFont typeface="+mj-lt"/>
              <a:buAutoNum type="arabicPeriod"/>
            </a:pPr>
            <a:r>
              <a:rPr lang="ar-SA" sz="1600" dirty="0" smtClean="0">
                <a:solidFill>
                  <a:schemeClr val="accent1"/>
                </a:solidFill>
                <a:latin typeface="Alexandria SemiBold" pitchFamily="2" charset="-78"/>
                <a:cs typeface="Alexandria SemiBold" pitchFamily="2" charset="-78"/>
              </a:rPr>
              <a:t>جمع البيانات: </a:t>
            </a:r>
            <a:r>
              <a:rPr lang="ar-SA" sz="1600" dirty="0" smtClean="0">
                <a:solidFill>
                  <a:srgbClr val="000000"/>
                </a:solidFill>
                <a:latin typeface="Alexandria SemiBold" pitchFamily="2" charset="-78"/>
                <a:cs typeface="Alexandria SemiBold" pitchFamily="2" charset="-78"/>
              </a:rPr>
              <a:t>يتم جمع البيانات من مصادر متعددة مثل:</a:t>
            </a:r>
          </a:p>
          <a:p>
            <a:pPr marL="860425" indent="-233363" algn="r" rtl="1">
              <a:lnSpc>
                <a:spcPct val="150000"/>
              </a:lnSpc>
              <a:buFont typeface="Wingdings" panose="05000000000000000000" pitchFamily="2" charset="2"/>
              <a:buChar char="§"/>
            </a:pPr>
            <a:r>
              <a:rPr lang="ar-SA" sz="1600" dirty="0" smtClean="0">
                <a:solidFill>
                  <a:srgbClr val="000000"/>
                </a:solidFill>
                <a:latin typeface="Alexandria SemiBold" pitchFamily="2" charset="-78"/>
                <a:cs typeface="Alexandria SemiBold" pitchFamily="2" charset="-78"/>
              </a:rPr>
              <a:t>تعليقات العملاء على منصات التواصل الاجتماعي.</a:t>
            </a:r>
          </a:p>
          <a:p>
            <a:pPr marL="860425" indent="-233363" algn="r" rtl="1">
              <a:lnSpc>
                <a:spcPct val="150000"/>
              </a:lnSpc>
              <a:buFont typeface="Wingdings" panose="05000000000000000000" pitchFamily="2" charset="2"/>
              <a:buChar char="§"/>
            </a:pPr>
            <a:r>
              <a:rPr lang="ar-SA" sz="1600" dirty="0" smtClean="0">
                <a:solidFill>
                  <a:srgbClr val="000000"/>
                </a:solidFill>
                <a:latin typeface="Alexandria SemiBold" pitchFamily="2" charset="-78"/>
                <a:cs typeface="Alexandria SemiBold" pitchFamily="2" charset="-78"/>
              </a:rPr>
              <a:t>مراجعات المنتجات على المواقع الإلكترونية.</a:t>
            </a:r>
          </a:p>
          <a:p>
            <a:pPr marL="860425" indent="-233363" algn="r" rtl="1">
              <a:lnSpc>
                <a:spcPct val="150000"/>
              </a:lnSpc>
              <a:buFont typeface="Wingdings" panose="05000000000000000000" pitchFamily="2" charset="2"/>
              <a:buChar char="§"/>
            </a:pPr>
            <a:r>
              <a:rPr lang="ar-SA" sz="1600" dirty="0" smtClean="0">
                <a:solidFill>
                  <a:srgbClr val="000000"/>
                </a:solidFill>
                <a:latin typeface="Alexandria SemiBold" pitchFamily="2" charset="-78"/>
                <a:cs typeface="Alexandria SemiBold" pitchFamily="2" charset="-78"/>
              </a:rPr>
              <a:t>استبيانات العملاء.</a:t>
            </a:r>
          </a:p>
          <a:p>
            <a:pPr marL="860425" indent="-233363" algn="r" rtl="1">
              <a:lnSpc>
                <a:spcPct val="150000"/>
              </a:lnSpc>
              <a:buFont typeface="Wingdings" panose="05000000000000000000" pitchFamily="2" charset="2"/>
              <a:buChar char="§"/>
            </a:pPr>
            <a:r>
              <a:rPr lang="ar-SA" sz="1600" dirty="0" smtClean="0">
                <a:solidFill>
                  <a:srgbClr val="000000"/>
                </a:solidFill>
                <a:latin typeface="Alexandria SemiBold" pitchFamily="2" charset="-78"/>
                <a:cs typeface="Alexandria SemiBold" pitchFamily="2" charset="-78"/>
              </a:rPr>
              <a:t>محادثات الدردشة مع خدمة العملاء.</a:t>
            </a:r>
            <a:endParaRPr lang="ar-SA" sz="1600" dirty="0">
              <a:solidFill>
                <a:srgbClr val="000000"/>
              </a:solidFill>
              <a:latin typeface="Alexandria SemiBold" pitchFamily="2" charset="-78"/>
              <a:cs typeface="Alexandria SemiBold" pitchFamily="2" charset="-78"/>
            </a:endParaRPr>
          </a:p>
          <a:p>
            <a:pPr marL="396875" indent="-342900" algn="r" rtl="1">
              <a:lnSpc>
                <a:spcPct val="150000"/>
              </a:lnSpc>
              <a:buFont typeface="+mj-lt"/>
              <a:buAutoNum type="arabicPeriod" startAt="2"/>
            </a:pPr>
            <a:r>
              <a:rPr lang="ar-SA" sz="1600" dirty="0">
                <a:solidFill>
                  <a:schemeClr val="accent1"/>
                </a:solidFill>
                <a:latin typeface="Alexandria SemiBold" pitchFamily="2" charset="-78"/>
                <a:cs typeface="Alexandria SemiBold" pitchFamily="2" charset="-78"/>
              </a:rPr>
              <a:t>معالجة البيانات: </a:t>
            </a:r>
            <a:r>
              <a:rPr lang="ar-SA" sz="1600" dirty="0" smtClean="0">
                <a:solidFill>
                  <a:srgbClr val="000000"/>
                </a:solidFill>
                <a:latin typeface="Alexandria SemiBold" pitchFamily="2" charset="-78"/>
                <a:cs typeface="Alexandria SemiBold" pitchFamily="2" charset="-78"/>
              </a:rPr>
              <a:t>يتم استخدام تقنيات معالجة اللغة الطبيعية </a:t>
            </a:r>
            <a:r>
              <a:rPr lang="en-US" sz="1600" dirty="0" smtClean="0">
                <a:solidFill>
                  <a:srgbClr val="000000"/>
                </a:solidFill>
                <a:latin typeface="Alexandria SemiBold" pitchFamily="2" charset="-78"/>
                <a:cs typeface="Alexandria SemiBold" pitchFamily="2" charset="-78"/>
              </a:rPr>
              <a:t>NLP</a:t>
            </a:r>
            <a:r>
              <a:rPr lang="ar-SA" sz="1600" dirty="0" smtClean="0">
                <a:solidFill>
                  <a:srgbClr val="000000"/>
                </a:solidFill>
                <a:latin typeface="Alexandria SemiBold" pitchFamily="2" charset="-78"/>
                <a:cs typeface="Alexandria SemiBold" pitchFamily="2" charset="-78"/>
              </a:rPr>
              <a:t> لتنظيف البيانات وإعدادها للتحليل، وتشمل: إزالة الضوضاء ، والتصحيح اللغوي، وتقسيم النصوص إلى جمل وكلمات.</a:t>
            </a: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2239" t="79602" r="59478"/>
          <a:stretch/>
        </p:blipFill>
        <p:spPr>
          <a:xfrm>
            <a:off x="-70013" y="5718412"/>
            <a:ext cx="5638299" cy="1139588"/>
          </a:xfrm>
          <a:prstGeom prst="rect">
            <a:avLst/>
          </a:prstGeom>
        </p:spPr>
      </p:pic>
      <p:pic>
        <p:nvPicPr>
          <p:cNvPr id="7" name="Picture 6"/>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8308" r="76045"/>
          <a:stretch/>
        </p:blipFill>
        <p:spPr>
          <a:xfrm>
            <a:off x="266453" y="3769307"/>
            <a:ext cx="1990971" cy="1949105"/>
          </a:xfrm>
          <a:prstGeom prst="rect">
            <a:avLst/>
          </a:prstGeom>
        </p:spPr>
      </p:pic>
    </p:spTree>
    <p:extLst>
      <p:ext uri="{BB962C8B-B14F-4D97-AF65-F5344CB8AC3E}">
        <p14:creationId xmlns:p14="http://schemas.microsoft.com/office/powerpoint/2010/main" val="20998263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2626178" y="2360954"/>
            <a:ext cx="9239535" cy="391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2" name="Rectangle 11"/>
          <p:cNvSpPr/>
          <p:nvPr/>
        </p:nvSpPr>
        <p:spPr>
          <a:xfrm>
            <a:off x="2674110" y="2332787"/>
            <a:ext cx="9116704" cy="3070071"/>
          </a:xfrm>
          <a:prstGeom prst="rect">
            <a:avLst/>
          </a:prstGeom>
        </p:spPr>
        <p:txBody>
          <a:bodyPr wrap="square">
            <a:spAutoFit/>
          </a:bodyPr>
          <a:lstStyle/>
          <a:p>
            <a:pPr algn="r" rtl="1">
              <a:lnSpc>
                <a:spcPct val="150000"/>
              </a:lnSpc>
            </a:pPr>
            <a:r>
              <a:rPr lang="ar-SA" sz="1700" dirty="0" smtClean="0">
                <a:solidFill>
                  <a:srgbClr val="C00000"/>
                </a:solidFill>
                <a:latin typeface="Alexandria SemiBold" pitchFamily="2" charset="-78"/>
                <a:cs typeface="Alexandria SemiBold" pitchFamily="2" charset="-78"/>
              </a:rPr>
              <a:t>كيف يتم تحليل المشاعر في التسويق باستخدام الذكاء الاصطناعي؟</a:t>
            </a:r>
          </a:p>
          <a:p>
            <a:pPr algn="r" rtl="1">
              <a:lnSpc>
                <a:spcPct val="150000"/>
              </a:lnSpc>
              <a:buFont typeface="+mj-lt"/>
              <a:buAutoNum type="arabicPeriod" startAt="3"/>
            </a:pPr>
            <a:r>
              <a:rPr lang="ar-SA" sz="1600" dirty="0" smtClean="0">
                <a:solidFill>
                  <a:schemeClr val="accent1"/>
                </a:solidFill>
                <a:latin typeface="Alexandria SemiBold" pitchFamily="2" charset="-78"/>
                <a:cs typeface="Alexandria SemiBold" pitchFamily="2" charset="-78"/>
              </a:rPr>
              <a:t>  تحليل </a:t>
            </a:r>
            <a:r>
              <a:rPr lang="ar-SA" sz="1600" dirty="0">
                <a:solidFill>
                  <a:schemeClr val="accent1"/>
                </a:solidFill>
                <a:latin typeface="Alexandria SemiBold" pitchFamily="2" charset="-78"/>
                <a:cs typeface="Alexandria SemiBold" pitchFamily="2" charset="-78"/>
              </a:rPr>
              <a:t>المشاعر</a:t>
            </a:r>
            <a:r>
              <a:rPr lang="ar-SA" sz="1600" dirty="0" smtClean="0">
                <a:solidFill>
                  <a:srgbClr val="000000"/>
                </a:solidFill>
                <a:latin typeface="Alexandria SemiBold" pitchFamily="2" charset="-78"/>
                <a:cs typeface="Alexandria SemiBold" pitchFamily="2" charset="-78"/>
              </a:rPr>
              <a:t>: يتم تحليل النصوص لتحديد المشاعر المُعَبر عنها، ويعتمد هذا التحليل على: </a:t>
            </a:r>
            <a:endParaRPr lang="ar-SA" sz="1600" dirty="0">
              <a:solidFill>
                <a:srgbClr val="000000"/>
              </a:solidFill>
              <a:latin typeface="Alexandria SemiBold" pitchFamily="2" charset="-78"/>
              <a:cs typeface="Alexandria SemiBold" pitchFamily="2" charset="-78"/>
            </a:endParaRPr>
          </a:p>
          <a:p>
            <a:pPr marL="685800" indent="-285750" algn="r" defTabSz="628650" rtl="1">
              <a:lnSpc>
                <a:spcPct val="150000"/>
              </a:lnSpc>
              <a:buFont typeface="Wingdings" panose="05000000000000000000" pitchFamily="2" charset="2"/>
              <a:buChar char="§"/>
            </a:pPr>
            <a:r>
              <a:rPr lang="ar-SA" sz="1600" dirty="0" smtClean="0">
                <a:solidFill>
                  <a:schemeClr val="accent2">
                    <a:lumMod val="75000"/>
                  </a:schemeClr>
                </a:solidFill>
                <a:latin typeface="Alexandria SemiBold" pitchFamily="2" charset="-78"/>
                <a:cs typeface="Alexandria SemiBold" pitchFamily="2" charset="-78"/>
              </a:rPr>
              <a:t>التصنيف: </a:t>
            </a:r>
            <a:r>
              <a:rPr lang="ar-SA" sz="1600" dirty="0" smtClean="0">
                <a:solidFill>
                  <a:srgbClr val="000000"/>
                </a:solidFill>
                <a:latin typeface="Alexandria SemiBold" pitchFamily="2" charset="-78"/>
                <a:cs typeface="Alexandria SemiBold" pitchFamily="2" charset="-78"/>
              </a:rPr>
              <a:t>أي تصنيف النصوص إلى فئات ( إيجابية – محايدة – سلبية) . وتستخدم نماذج التعلم الآلي لتدريب النماذج على بيانات معروفة لتصنيف النصوص الجديدة.</a:t>
            </a:r>
          </a:p>
          <a:p>
            <a:pPr marL="685800" indent="-285750" algn="r" defTabSz="628650" rtl="1">
              <a:lnSpc>
                <a:spcPct val="150000"/>
              </a:lnSpc>
              <a:buFont typeface="Wingdings" panose="05000000000000000000" pitchFamily="2" charset="2"/>
              <a:buChar char="§"/>
            </a:pPr>
            <a:r>
              <a:rPr lang="ar-SA" sz="1600" dirty="0">
                <a:solidFill>
                  <a:schemeClr val="accent2">
                    <a:lumMod val="75000"/>
                  </a:schemeClr>
                </a:solidFill>
                <a:latin typeface="Alexandria SemiBold" pitchFamily="2" charset="-78"/>
                <a:cs typeface="Alexandria SemiBold" pitchFamily="2" charset="-78"/>
              </a:rPr>
              <a:t>تحديد </a:t>
            </a:r>
            <a:r>
              <a:rPr lang="ar-SA" sz="1600" dirty="0" smtClean="0">
                <a:solidFill>
                  <a:schemeClr val="accent2">
                    <a:lumMod val="75000"/>
                  </a:schemeClr>
                </a:solidFill>
                <a:latin typeface="Alexandria SemiBold" pitchFamily="2" charset="-78"/>
                <a:cs typeface="Alexandria SemiBold" pitchFamily="2" charset="-78"/>
              </a:rPr>
              <a:t>العواطف</a:t>
            </a:r>
            <a:r>
              <a:rPr lang="ar-SA" sz="1600" dirty="0" smtClean="0">
                <a:solidFill>
                  <a:srgbClr val="000000"/>
                </a:solidFill>
                <a:latin typeface="Alexandria SemiBold" pitchFamily="2" charset="-78"/>
                <a:cs typeface="Alexandria SemiBold" pitchFamily="2" charset="-78"/>
              </a:rPr>
              <a:t>: يُمكن أن يتطرق التحليل لتحديد نوع المشاعر مثل الفرح أو الغضب أو الحزن أو الخوف.</a:t>
            </a:r>
          </a:p>
          <a:p>
            <a:pPr marL="396875" indent="-342900" algn="r" rtl="1">
              <a:lnSpc>
                <a:spcPct val="150000"/>
              </a:lnSpc>
              <a:buFont typeface="+mj-lt"/>
              <a:buAutoNum type="arabicPeriod" startAt="4"/>
            </a:pPr>
            <a:r>
              <a:rPr lang="ar-SA" sz="1600" dirty="0">
                <a:solidFill>
                  <a:schemeClr val="accent1"/>
                </a:solidFill>
                <a:latin typeface="Alexandria SemiBold" pitchFamily="2" charset="-78"/>
                <a:cs typeface="Alexandria SemiBold" pitchFamily="2" charset="-78"/>
              </a:rPr>
              <a:t>تفسير النتائج</a:t>
            </a:r>
            <a:r>
              <a:rPr lang="ar-SA" sz="1600" dirty="0">
                <a:solidFill>
                  <a:srgbClr val="000000"/>
                </a:solidFill>
                <a:latin typeface="Alexandria SemiBold" pitchFamily="2" charset="-78"/>
                <a:cs typeface="Alexandria SemiBold" pitchFamily="2" charset="-78"/>
              </a:rPr>
              <a:t>: يتم تفسير النتائج لفهم كيف يشعر العملاء تجاه العلامة التجارية أو المنتج. ويمكن أن تشمل النتائج</a:t>
            </a:r>
            <a:r>
              <a:rPr lang="ar-SA" sz="1600" dirty="0" smtClean="0">
                <a:solidFill>
                  <a:srgbClr val="000000"/>
                </a:solidFill>
                <a:latin typeface="Alexandria SemiBold" pitchFamily="2" charset="-78"/>
                <a:cs typeface="Alexandria SemiBold" pitchFamily="2" charset="-78"/>
              </a:rPr>
              <a:t>:</a:t>
            </a:r>
            <a:endParaRPr lang="ar-SA" sz="1600" dirty="0">
              <a:solidFill>
                <a:srgbClr val="000000"/>
              </a:solidFill>
              <a:latin typeface="Alexandria SemiBold" pitchFamily="2" charset="-78"/>
              <a:cs typeface="Alexandria SemiBold" pitchFamily="2" charset="-78"/>
            </a:endParaRPr>
          </a:p>
        </p:txBody>
      </p:sp>
      <p:sp>
        <p:nvSpPr>
          <p:cNvPr id="7" name="Rectangle 6"/>
          <p:cNvSpPr/>
          <p:nvPr/>
        </p:nvSpPr>
        <p:spPr>
          <a:xfrm>
            <a:off x="2626178" y="5077367"/>
            <a:ext cx="6604024" cy="1131079"/>
          </a:xfrm>
          <a:prstGeom prst="rect">
            <a:avLst/>
          </a:prstGeom>
        </p:spPr>
        <p:txBody>
          <a:bodyPr wrap="square">
            <a:spAutoFit/>
          </a:bodyPr>
          <a:lstStyle/>
          <a:p>
            <a:pPr marL="339725" indent="-168275" algn="r" rtl="1">
              <a:lnSpc>
                <a:spcPct val="150000"/>
              </a:lnSpc>
              <a:buFont typeface="Wingdings" panose="05000000000000000000" pitchFamily="2" charset="2"/>
              <a:buChar char="§"/>
            </a:pPr>
            <a:r>
              <a:rPr lang="ar-SA" sz="1500" dirty="0">
                <a:solidFill>
                  <a:srgbClr val="002060"/>
                </a:solidFill>
                <a:latin typeface="Alexandria SemiBold" pitchFamily="2" charset="-78"/>
                <a:cs typeface="Alexandria SemiBold" pitchFamily="2" charset="-78"/>
              </a:rPr>
              <a:t>النسبة المئوية للتعليقات الإيجابية والسلبية.</a:t>
            </a:r>
          </a:p>
          <a:p>
            <a:pPr marL="339725" indent="-168275" algn="r" rtl="1">
              <a:lnSpc>
                <a:spcPct val="150000"/>
              </a:lnSpc>
              <a:buFont typeface="Wingdings" panose="05000000000000000000" pitchFamily="2" charset="2"/>
              <a:buChar char="§"/>
            </a:pPr>
            <a:r>
              <a:rPr lang="ar-SA" sz="1500" dirty="0">
                <a:solidFill>
                  <a:srgbClr val="002060"/>
                </a:solidFill>
                <a:latin typeface="Alexandria SemiBold" pitchFamily="2" charset="-78"/>
                <a:cs typeface="Alexandria SemiBold" pitchFamily="2" charset="-78"/>
              </a:rPr>
              <a:t>الموضوعات الشائعة في </a:t>
            </a:r>
            <a:r>
              <a:rPr lang="ar-SA" sz="1500" dirty="0" smtClean="0">
                <a:solidFill>
                  <a:srgbClr val="002060"/>
                </a:solidFill>
                <a:latin typeface="Alexandria SemiBold" pitchFamily="2" charset="-78"/>
                <a:cs typeface="Alexandria SemiBold" pitchFamily="2" charset="-78"/>
              </a:rPr>
              <a:t>التعليقات: مثل</a:t>
            </a:r>
            <a:r>
              <a:rPr lang="ar-SA" sz="1500" dirty="0">
                <a:solidFill>
                  <a:srgbClr val="002060"/>
                </a:solidFill>
                <a:latin typeface="Alexandria SemiBold" pitchFamily="2" charset="-78"/>
                <a:cs typeface="Alexandria SemiBold" pitchFamily="2" charset="-78"/>
              </a:rPr>
              <a:t>: الجودة – الخدمة – </a:t>
            </a:r>
            <a:r>
              <a:rPr lang="ar-SA" sz="1500" dirty="0" smtClean="0">
                <a:solidFill>
                  <a:srgbClr val="002060"/>
                </a:solidFill>
                <a:latin typeface="Alexandria SemiBold" pitchFamily="2" charset="-78"/>
                <a:cs typeface="Alexandria SemiBold" pitchFamily="2" charset="-78"/>
              </a:rPr>
              <a:t>السعر)</a:t>
            </a:r>
            <a:endParaRPr lang="ar-SA" sz="1500" dirty="0">
              <a:solidFill>
                <a:srgbClr val="002060"/>
              </a:solidFill>
              <a:latin typeface="Alexandria SemiBold" pitchFamily="2" charset="-78"/>
              <a:cs typeface="Alexandria SemiBold" pitchFamily="2" charset="-78"/>
            </a:endParaRPr>
          </a:p>
          <a:p>
            <a:pPr marL="339725" indent="-168275" algn="r" rtl="1">
              <a:lnSpc>
                <a:spcPct val="150000"/>
              </a:lnSpc>
              <a:buFont typeface="Wingdings" panose="05000000000000000000" pitchFamily="2" charset="2"/>
              <a:buChar char="§"/>
            </a:pPr>
            <a:r>
              <a:rPr lang="ar-SA" sz="1500" dirty="0">
                <a:solidFill>
                  <a:srgbClr val="002060"/>
                </a:solidFill>
                <a:latin typeface="Alexandria SemiBold" pitchFamily="2" charset="-78"/>
                <a:cs typeface="Alexandria SemiBold" pitchFamily="2" charset="-78"/>
              </a:rPr>
              <a:t>الاتجاهات الزمنية في المشاعر: </a:t>
            </a:r>
            <a:r>
              <a:rPr lang="ar-SA" sz="1500" dirty="0" smtClean="0">
                <a:solidFill>
                  <a:srgbClr val="002060"/>
                </a:solidFill>
                <a:latin typeface="Alexandria SemiBold" pitchFamily="2" charset="-78"/>
                <a:cs typeface="Alexandria SemiBold" pitchFamily="2" charset="-78"/>
              </a:rPr>
              <a:t>(كيف </a:t>
            </a:r>
            <a:r>
              <a:rPr lang="ar-SA" sz="1500" dirty="0">
                <a:solidFill>
                  <a:srgbClr val="002060"/>
                </a:solidFill>
                <a:latin typeface="Alexandria SemiBold" pitchFamily="2" charset="-78"/>
                <a:cs typeface="Alexandria SemiBold" pitchFamily="2" charset="-78"/>
              </a:rPr>
              <a:t>تتغير المشاعر مع مرور الوقت؟) </a:t>
            </a:r>
          </a:p>
        </p:txBody>
      </p:sp>
      <p:sp>
        <p:nvSpPr>
          <p:cNvPr id="16" name="Rectangle 15"/>
          <p:cNvSpPr/>
          <p:nvPr/>
        </p:nvSpPr>
        <p:spPr>
          <a:xfrm>
            <a:off x="8414" y="2684209"/>
            <a:ext cx="2635511" cy="3679982"/>
          </a:xfrm>
          <a:prstGeom prst="rect">
            <a:avLst/>
          </a:prstGeom>
          <a:solidFill>
            <a:schemeClr val="accent6">
              <a:lumMod val="20000"/>
              <a:lumOff val="80000"/>
            </a:schemeClr>
          </a:solidFill>
        </p:spPr>
        <p:txBody>
          <a:bodyPr wrap="square">
            <a:spAutoFit/>
          </a:bodyPr>
          <a:lstStyle/>
          <a:p>
            <a:pPr marL="171450" algn="r" rtl="1">
              <a:lnSpc>
                <a:spcPct val="150000"/>
              </a:lnSpc>
            </a:pPr>
            <a:r>
              <a:rPr lang="ar-SA" sz="1500" dirty="0" smtClean="0">
                <a:solidFill>
                  <a:srgbClr val="002060"/>
                </a:solidFill>
                <a:latin typeface="Alexandria SemiBold" pitchFamily="2" charset="-78"/>
                <a:cs typeface="Alexandria SemiBold" pitchFamily="2" charset="-78"/>
              </a:rPr>
              <a:t>يتم استخدام نتائج تحليل المشاعر في اتخاذ قرارات استراتيجية بالشركة، مثل:</a:t>
            </a:r>
          </a:p>
          <a:p>
            <a:pPr marL="400050" indent="-285750" algn="r" rtl="1">
              <a:lnSpc>
                <a:spcPct val="150000"/>
              </a:lnSpc>
              <a:buFont typeface="+mj-lt"/>
              <a:buAutoNum type="arabicPeriod"/>
            </a:pPr>
            <a:r>
              <a:rPr lang="ar-SA" sz="1400" dirty="0" smtClean="0">
                <a:solidFill>
                  <a:srgbClr val="002060"/>
                </a:solidFill>
                <a:latin typeface="Alexandria SemiBold" pitchFamily="2" charset="-78"/>
                <a:cs typeface="Alexandria SemiBold" pitchFamily="2" charset="-78"/>
              </a:rPr>
              <a:t>تحسين المنتجات: إذا كانت التعليقات سلبية.</a:t>
            </a:r>
          </a:p>
          <a:p>
            <a:pPr marL="400050" indent="-285750" algn="r" rtl="1">
              <a:lnSpc>
                <a:spcPct val="150000"/>
              </a:lnSpc>
              <a:buFont typeface="+mj-lt"/>
              <a:buAutoNum type="arabicPeriod"/>
            </a:pPr>
            <a:r>
              <a:rPr lang="ar-SA" sz="1400" dirty="0" smtClean="0">
                <a:solidFill>
                  <a:srgbClr val="002060"/>
                </a:solidFill>
                <a:latin typeface="Alexandria SemiBold" pitchFamily="2" charset="-78"/>
                <a:cs typeface="Alexandria SemiBold" pitchFamily="2" charset="-78"/>
              </a:rPr>
              <a:t>تعديل الحملات التسويقية: يمكن تعديل رسائل الإعلانية لتكون أكثر توافقا مع مشاعر الجمهور.</a:t>
            </a:r>
          </a:p>
          <a:p>
            <a:pPr marL="400050" indent="-285750" algn="r" rtl="1">
              <a:lnSpc>
                <a:spcPct val="150000"/>
              </a:lnSpc>
              <a:buFont typeface="+mj-lt"/>
              <a:buAutoNum type="arabicPeriod"/>
            </a:pPr>
            <a:r>
              <a:rPr lang="ar-SA" sz="1400" dirty="0" smtClean="0">
                <a:solidFill>
                  <a:srgbClr val="002060"/>
                </a:solidFill>
                <a:latin typeface="Alexandria SemiBold" pitchFamily="2" charset="-78"/>
                <a:cs typeface="Alexandria SemiBold" pitchFamily="2" charset="-78"/>
              </a:rPr>
              <a:t>تعزيز خدمة العملاء</a:t>
            </a:r>
            <a:endParaRPr lang="ar-SA" sz="1400" dirty="0">
              <a:solidFill>
                <a:srgbClr val="00206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0606603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965278" y="2283393"/>
            <a:ext cx="8447964" cy="3637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965278" y="2471160"/>
            <a:ext cx="8223922" cy="3416320"/>
          </a:xfrm>
          <a:prstGeom prst="rect">
            <a:avLst/>
          </a:prstGeom>
        </p:spPr>
        <p:txBody>
          <a:bodyPr wrap="square">
            <a:spAutoFit/>
          </a:bodyPr>
          <a:lstStyle/>
          <a:p>
            <a:pPr marL="342900" indent="-342900" algn="r" rtl="1">
              <a:lnSpc>
                <a:spcPct val="150000"/>
              </a:lnSpc>
              <a:buFont typeface="+mj-lt"/>
              <a:buAutoNum type="arabicPeriod" startAt="2"/>
            </a:pPr>
            <a:r>
              <a:rPr lang="ar-SA" dirty="0" smtClean="0">
                <a:solidFill>
                  <a:srgbClr val="0070C0"/>
                </a:solidFill>
                <a:latin typeface="Alexandria SemiBold" pitchFamily="2" charset="-78"/>
                <a:cs typeface="Alexandria SemiBold" pitchFamily="2" charset="-78"/>
              </a:rPr>
              <a:t>تحسين </a:t>
            </a:r>
            <a:r>
              <a:rPr lang="ar-SA" dirty="0">
                <a:solidFill>
                  <a:srgbClr val="0070C0"/>
                </a:solidFill>
                <a:latin typeface="Alexandria SemiBold" pitchFamily="2" charset="-78"/>
                <a:cs typeface="Alexandria SemiBold" pitchFamily="2" charset="-78"/>
              </a:rPr>
              <a:t>الحملات </a:t>
            </a:r>
            <a:r>
              <a:rPr lang="ar-SA" dirty="0" smtClean="0">
                <a:solidFill>
                  <a:srgbClr val="0070C0"/>
                </a:solidFill>
                <a:latin typeface="Alexandria SemiBold" pitchFamily="2" charset="-78"/>
                <a:cs typeface="Alexandria SemiBold" pitchFamily="2" charset="-78"/>
              </a:rPr>
              <a:t>التسويقية: </a:t>
            </a:r>
          </a:p>
          <a:p>
            <a:pPr algn="r" rtl="1">
              <a:lnSpc>
                <a:spcPct val="150000"/>
              </a:lnSpc>
            </a:pPr>
            <a:r>
              <a:rPr lang="ar-SA" sz="1600" dirty="0" smtClean="0">
                <a:solidFill>
                  <a:srgbClr val="000000"/>
                </a:solidFill>
                <a:latin typeface="Alexandria SemiBold" pitchFamily="2" charset="-78"/>
                <a:cs typeface="Alexandria SemiBold" pitchFamily="2" charset="-78"/>
              </a:rPr>
              <a:t>يمكن </a:t>
            </a:r>
            <a:r>
              <a:rPr lang="ar-SA" sz="1600" dirty="0">
                <a:solidFill>
                  <a:srgbClr val="000000"/>
                </a:solidFill>
                <a:latin typeface="Alexandria SemiBold" pitchFamily="2" charset="-78"/>
                <a:cs typeface="Alexandria SemiBold" pitchFamily="2" charset="-78"/>
              </a:rPr>
              <a:t>للذكاء الاصطناعي أن يحسن فعالية الحملات </a:t>
            </a:r>
            <a:r>
              <a:rPr lang="ar-SA" sz="1600" dirty="0" smtClean="0">
                <a:solidFill>
                  <a:srgbClr val="000000"/>
                </a:solidFill>
                <a:latin typeface="Alexandria SemiBold" pitchFamily="2" charset="-78"/>
                <a:cs typeface="Alexandria SemiBold" pitchFamily="2" charset="-78"/>
              </a:rPr>
              <a:t>التسويقية </a:t>
            </a:r>
            <a:r>
              <a:rPr lang="ar-SA" sz="1600" dirty="0">
                <a:solidFill>
                  <a:srgbClr val="000000"/>
                </a:solidFill>
                <a:latin typeface="Alexandria SemiBold" pitchFamily="2" charset="-78"/>
                <a:cs typeface="Alexandria SemiBold" pitchFamily="2" charset="-78"/>
              </a:rPr>
              <a:t>من </a:t>
            </a:r>
            <a:r>
              <a:rPr lang="ar-SA" sz="1600" dirty="0" smtClean="0">
                <a:solidFill>
                  <a:srgbClr val="000000"/>
                </a:solidFill>
                <a:latin typeface="Alexandria SemiBold" pitchFamily="2" charset="-78"/>
                <a:cs typeface="Alexandria SemiBold" pitchFamily="2" charset="-78"/>
              </a:rPr>
              <a:t>خلال:</a:t>
            </a:r>
          </a:p>
          <a:p>
            <a:pPr marL="342900" indent="-233363" algn="r" rtl="1">
              <a:lnSpc>
                <a:spcPct val="150000"/>
              </a:lnSpc>
              <a:buFont typeface="+mj-lt"/>
              <a:buAutoNum type="arabicPeriod"/>
            </a:pPr>
            <a:r>
              <a:rPr lang="ar-SA" sz="1600" dirty="0" smtClean="0">
                <a:solidFill>
                  <a:schemeClr val="accent2">
                    <a:lumMod val="75000"/>
                  </a:schemeClr>
                </a:solidFill>
                <a:latin typeface="Alexandria SemiBold" pitchFamily="2" charset="-78"/>
                <a:cs typeface="Alexandria SemiBold" pitchFamily="2" charset="-78"/>
              </a:rPr>
              <a:t>تحديد </a:t>
            </a:r>
            <a:r>
              <a:rPr lang="ar-SA" sz="1600" dirty="0">
                <a:solidFill>
                  <a:schemeClr val="accent2">
                    <a:lumMod val="75000"/>
                  </a:schemeClr>
                </a:solidFill>
                <a:latin typeface="Alexandria SemiBold" pitchFamily="2" charset="-78"/>
                <a:cs typeface="Alexandria SemiBold" pitchFamily="2" charset="-78"/>
              </a:rPr>
              <a:t>الجمهور المستهدف بشكل أكثر </a:t>
            </a:r>
            <a:r>
              <a:rPr lang="ar-SA" sz="1600" dirty="0" smtClean="0">
                <a:solidFill>
                  <a:schemeClr val="accent2">
                    <a:lumMod val="75000"/>
                  </a:schemeClr>
                </a:solidFill>
                <a:latin typeface="Alexandria SemiBold" pitchFamily="2" charset="-78"/>
                <a:cs typeface="Alexandria SemiBold" pitchFamily="2" charset="-78"/>
              </a:rPr>
              <a:t>دقة</a:t>
            </a:r>
            <a:r>
              <a:rPr lang="ar-SA" sz="1600" dirty="0" smtClean="0">
                <a:solidFill>
                  <a:srgbClr val="000000"/>
                </a:solidFill>
                <a:latin typeface="Alexandria SemiBold" pitchFamily="2" charset="-78"/>
                <a:cs typeface="Alexandria SemiBold" pitchFamily="2" charset="-78"/>
              </a:rPr>
              <a:t>، مثل أدوات</a:t>
            </a:r>
            <a:r>
              <a:rPr lang="en-US" sz="1600" dirty="0" smtClean="0">
                <a:solidFill>
                  <a:srgbClr val="000000"/>
                </a:solidFill>
                <a:latin typeface="Alexandria SemiBold" pitchFamily="2" charset="-78"/>
                <a:cs typeface="Alexandria SemiBold" pitchFamily="2" charset="-78"/>
              </a:rPr>
              <a:t>Facebook </a:t>
            </a:r>
            <a:r>
              <a:rPr lang="en-US" sz="1600" dirty="0">
                <a:solidFill>
                  <a:srgbClr val="000000"/>
                </a:solidFill>
                <a:latin typeface="Alexandria SemiBold" pitchFamily="2" charset="-78"/>
                <a:cs typeface="Alexandria SemiBold" pitchFamily="2" charset="-78"/>
              </a:rPr>
              <a:t>Ads Manager </a:t>
            </a:r>
            <a:r>
              <a:rPr lang="ar-SA" sz="1600" dirty="0" smtClean="0">
                <a:solidFill>
                  <a:srgbClr val="000000"/>
                </a:solidFill>
                <a:latin typeface="Alexandria SemiBold" pitchFamily="2" charset="-78"/>
                <a:cs typeface="Alexandria SemiBold" pitchFamily="2" charset="-78"/>
              </a:rPr>
              <a:t> التي تستخدم </a:t>
            </a:r>
            <a:r>
              <a:rPr lang="ar-SA" sz="1600" dirty="0">
                <a:solidFill>
                  <a:srgbClr val="000000"/>
                </a:solidFill>
                <a:latin typeface="Alexandria SemiBold" pitchFamily="2" charset="-78"/>
                <a:cs typeface="Alexandria SemiBold" pitchFamily="2" charset="-78"/>
              </a:rPr>
              <a:t>الذكاء الاصطناعي لتحديد الأنماط في سلوك المستخدمين وتوجيه الإعلانات إلى الفئات الأكثر احتمالاً للتفاعل معها</a:t>
            </a:r>
            <a:r>
              <a:rPr lang="en-US" sz="1600" dirty="0" smtClean="0">
                <a:solidFill>
                  <a:srgbClr val="000000"/>
                </a:solidFill>
                <a:latin typeface="Alexandria SemiBold" pitchFamily="2" charset="-78"/>
                <a:cs typeface="Alexandria SemiBold" pitchFamily="2" charset="-78"/>
              </a:rPr>
              <a:t>.</a:t>
            </a:r>
            <a:endParaRPr lang="ar-SA" sz="1600" dirty="0" smtClean="0">
              <a:solidFill>
                <a:srgbClr val="000000"/>
              </a:solidFill>
              <a:latin typeface="Alexandria SemiBold" pitchFamily="2" charset="-78"/>
              <a:cs typeface="Alexandria SemiBold" pitchFamily="2" charset="-78"/>
            </a:endParaRPr>
          </a:p>
          <a:p>
            <a:pPr marL="109537" algn="r" rtl="1">
              <a:lnSpc>
                <a:spcPct val="150000"/>
              </a:lnSpc>
            </a:pPr>
            <a:r>
              <a:rPr lang="ar-SA" sz="1600" dirty="0" smtClean="0">
                <a:solidFill>
                  <a:srgbClr val="000000"/>
                </a:solidFill>
                <a:latin typeface="Alexandria SemiBold" pitchFamily="2" charset="-78"/>
                <a:cs typeface="Alexandria SemiBold" pitchFamily="2" charset="-78"/>
              </a:rPr>
              <a:t> </a:t>
            </a:r>
            <a:r>
              <a:rPr lang="ar-SA" sz="1600" dirty="0" smtClean="0">
                <a:solidFill>
                  <a:srgbClr val="002060"/>
                </a:solidFill>
                <a:latin typeface="Alexandria SemiBold" pitchFamily="2" charset="-78"/>
                <a:cs typeface="Alexandria SemiBold" pitchFamily="2" charset="-78"/>
              </a:rPr>
              <a:t>مثال</a:t>
            </a:r>
            <a:r>
              <a:rPr lang="en-US" sz="1600" dirty="0">
                <a:solidFill>
                  <a:srgbClr val="002060"/>
                </a:solidFill>
                <a:latin typeface="Alexandria SemiBold" pitchFamily="2" charset="-78"/>
                <a:cs typeface="Alexandria SemiBold" pitchFamily="2" charset="-78"/>
              </a:rPr>
              <a:t>: </a:t>
            </a:r>
            <a:r>
              <a:rPr lang="ar-SA" sz="1600" dirty="0">
                <a:solidFill>
                  <a:srgbClr val="002060"/>
                </a:solidFill>
                <a:latin typeface="Alexandria SemiBold" pitchFamily="2" charset="-78"/>
                <a:cs typeface="Alexandria SemiBold" pitchFamily="2" charset="-78"/>
              </a:rPr>
              <a:t>عندما يقوم أحد المستخدمين بالتفاعل مع إعلانات معينة على فيسبوك، فإن </a:t>
            </a:r>
            <a:r>
              <a:rPr lang="ar-SA" sz="1600" dirty="0" smtClean="0">
                <a:solidFill>
                  <a:srgbClr val="002060"/>
                </a:solidFill>
                <a:latin typeface="Alexandria SemiBold" pitchFamily="2" charset="-78"/>
                <a:cs typeface="Alexandria SemiBold" pitchFamily="2" charset="-78"/>
              </a:rPr>
              <a:t>النظام (</a:t>
            </a:r>
            <a:r>
              <a:rPr lang="en-US" sz="1600" dirty="0">
                <a:solidFill>
                  <a:srgbClr val="000000"/>
                </a:solidFill>
                <a:latin typeface="Alexandria SemiBold" pitchFamily="2" charset="-78"/>
                <a:cs typeface="Alexandria SemiBold" pitchFamily="2" charset="-78"/>
              </a:rPr>
              <a:t>Facebook Ads Manager </a:t>
            </a:r>
            <a:r>
              <a:rPr lang="ar-SA" sz="1600" dirty="0" smtClean="0">
                <a:solidFill>
                  <a:srgbClr val="002060"/>
                </a:solidFill>
                <a:latin typeface="Alexandria SemiBold" pitchFamily="2" charset="-78"/>
                <a:cs typeface="Alexandria SemiBold" pitchFamily="2" charset="-78"/>
              </a:rPr>
              <a:t>) </a:t>
            </a:r>
            <a:r>
              <a:rPr lang="ar-SA" sz="1600" dirty="0">
                <a:solidFill>
                  <a:srgbClr val="002060"/>
                </a:solidFill>
                <a:latin typeface="Alexandria SemiBold" pitchFamily="2" charset="-78"/>
                <a:cs typeface="Alexandria SemiBold" pitchFamily="2" charset="-78"/>
              </a:rPr>
              <a:t>يستخدم هذه المعلومات لتقديم إعلانات </a:t>
            </a:r>
            <a:r>
              <a:rPr lang="ar-SA" sz="1600" dirty="0" smtClean="0">
                <a:solidFill>
                  <a:srgbClr val="002060"/>
                </a:solidFill>
                <a:latin typeface="Alexandria SemiBold" pitchFamily="2" charset="-78"/>
                <a:cs typeface="Alexandria SemiBold" pitchFamily="2" charset="-78"/>
              </a:rPr>
              <a:t>لمنتجات مشابهة </a:t>
            </a:r>
            <a:r>
              <a:rPr lang="ar-SA" sz="1600" dirty="0">
                <a:solidFill>
                  <a:srgbClr val="002060"/>
                </a:solidFill>
                <a:latin typeface="Alexandria SemiBold" pitchFamily="2" charset="-78"/>
                <a:cs typeface="Alexandria SemiBold" pitchFamily="2" charset="-78"/>
              </a:rPr>
              <a:t>لهؤلاء المستخدمين أو لجمهور مشابه لهم</a:t>
            </a:r>
            <a:r>
              <a:rPr lang="en-US" sz="1600" dirty="0" smtClean="0">
                <a:solidFill>
                  <a:srgbClr val="000000"/>
                </a:solidFill>
                <a:latin typeface="Alexandria SemiBold" pitchFamily="2" charset="-78"/>
                <a:cs typeface="Alexandria SemiBold" pitchFamily="2" charset="-78"/>
              </a:rPr>
              <a:t>.</a:t>
            </a:r>
            <a:r>
              <a:rPr lang="ar-EG" sz="1400" b="1" dirty="0">
                <a:solidFill>
                  <a:srgbClr val="091320"/>
                </a:solidFill>
                <a:latin typeface="Dubai-Medium"/>
              </a:rPr>
              <a:t> </a:t>
            </a:r>
            <a:endParaRPr lang="ar-SA" sz="1400" b="1" dirty="0">
              <a:solidFill>
                <a:srgbClr val="091320"/>
              </a:solidFill>
              <a:latin typeface="Dubai-Medium"/>
            </a:endParaRPr>
          </a:p>
          <a:p>
            <a:pPr algn="justLow" rtl="1">
              <a:lnSpc>
                <a:spcPct val="150000"/>
              </a:lnSpc>
            </a:pPr>
            <a:endParaRPr lang="en-GB" sz="1400"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pic>
        <p:nvPicPr>
          <p:cNvPr id="13" name="Picture 12"/>
          <p:cNvPicPr>
            <a:picLocks noChangeAspect="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0" y="3783902"/>
            <a:ext cx="2031179" cy="1374952"/>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10352974" y="2658277"/>
            <a:ext cx="1344568" cy="807913"/>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تحليل البيانات</a:t>
            </a:r>
          </a:p>
          <a:p>
            <a:pPr marL="177800" indent="-177800" algn="r" rtl="1">
              <a:lnSpc>
                <a:spcPct val="150000"/>
              </a:lnSpc>
              <a:buFont typeface="+mj-lt"/>
              <a:buAutoNum type="arabicPeriod"/>
            </a:pPr>
            <a:r>
              <a:rPr lang="ar-SA" sz="1000" dirty="0" smtClean="0">
                <a:solidFill>
                  <a:srgbClr val="C00000"/>
                </a:solidFill>
                <a:latin typeface="Alexandria SemiBold" pitchFamily="2" charset="-78"/>
                <a:cs typeface="Alexandria SemiBold" pitchFamily="2" charset="-78"/>
              </a:rPr>
              <a:t>تحسين الحملات</a:t>
            </a:r>
            <a:endParaRPr lang="ar-SA" sz="1000" dirty="0">
              <a:solidFill>
                <a:schemeClr val="accent2">
                  <a:lumMod val="75000"/>
                </a:schemeClr>
              </a:solidFill>
              <a:latin typeface="Alexandria SemiBold" pitchFamily="2" charset="-78"/>
              <a:cs typeface="Alexandria SemiBold" pitchFamily="2" charset="-78"/>
            </a:endParaRPr>
          </a:p>
          <a:p>
            <a:pPr marL="177800" indent="-177800" algn="r" rtl="1">
              <a:lnSpc>
                <a:spcPct val="150000"/>
              </a:lnSpc>
              <a:buFont typeface="+mj-lt"/>
              <a:buAutoNum type="arabicPeriod"/>
            </a:pPr>
            <a:r>
              <a:rPr lang="ar-SA" sz="1100" dirty="0">
                <a:latin typeface="Alexandria SemiBold" pitchFamily="2" charset="-78"/>
                <a:cs typeface="Alexandria SemiBold" pitchFamily="2" charset="-78"/>
              </a:rPr>
              <a:t>تصميم </a:t>
            </a:r>
            <a:r>
              <a:rPr lang="ar-SA" sz="1100" dirty="0" smtClean="0">
                <a:latin typeface="Alexandria SemiBold" pitchFamily="2" charset="-78"/>
                <a:cs typeface="Alexandria SemiBold" pitchFamily="2" charset="-78"/>
              </a:rPr>
              <a:t>الإعلان</a:t>
            </a:r>
            <a:endParaRPr lang="ar-SA" sz="11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6828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446662" y="2393839"/>
            <a:ext cx="9457899" cy="3898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274698" y="2862346"/>
            <a:ext cx="9347518" cy="3739485"/>
          </a:xfrm>
          <a:prstGeom prst="rect">
            <a:avLst/>
          </a:prstGeom>
        </p:spPr>
        <p:txBody>
          <a:bodyPr wrap="square">
            <a:spAutoFit/>
          </a:bodyPr>
          <a:lstStyle/>
          <a:p>
            <a:pPr marL="452437" indent="-342900" algn="r" rtl="1">
              <a:lnSpc>
                <a:spcPct val="150000"/>
              </a:lnSpc>
              <a:buFont typeface="+mj-lt"/>
              <a:buAutoNum type="arabicPeriod" startAt="2"/>
            </a:pPr>
            <a:r>
              <a:rPr lang="ar-SA" sz="1600" dirty="0" smtClean="0">
                <a:solidFill>
                  <a:schemeClr val="accent2">
                    <a:lumMod val="75000"/>
                  </a:schemeClr>
                </a:solidFill>
                <a:latin typeface="Alexandria SemiBold" pitchFamily="2" charset="-78"/>
                <a:cs typeface="Alexandria SemiBold" pitchFamily="2" charset="-78"/>
              </a:rPr>
              <a:t>تخصيص </a:t>
            </a:r>
            <a:r>
              <a:rPr lang="ar-SA" sz="1600" dirty="0">
                <a:solidFill>
                  <a:schemeClr val="accent2">
                    <a:lumMod val="75000"/>
                  </a:schemeClr>
                </a:solidFill>
                <a:latin typeface="Alexandria SemiBold" pitchFamily="2" charset="-78"/>
                <a:cs typeface="Alexandria SemiBold" pitchFamily="2" charset="-78"/>
              </a:rPr>
              <a:t>الرسائل </a:t>
            </a:r>
            <a:r>
              <a:rPr lang="ar-SA" sz="1600" dirty="0" smtClean="0">
                <a:solidFill>
                  <a:schemeClr val="accent2">
                    <a:lumMod val="75000"/>
                  </a:schemeClr>
                </a:solidFill>
                <a:latin typeface="Alexandria SemiBold" pitchFamily="2" charset="-78"/>
                <a:cs typeface="Alexandria SemiBold" pitchFamily="2" charset="-78"/>
              </a:rPr>
              <a:t>الإعلانية</a:t>
            </a:r>
            <a:r>
              <a:rPr lang="ar-SA" sz="1400" dirty="0" smtClean="0">
                <a:solidFill>
                  <a:srgbClr val="0070C0"/>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يساعد الذكاء الاصطناعي في تخصيص تجربة المستخدم عبر الإنترنت بناءً </a:t>
            </a:r>
            <a:r>
              <a:rPr lang="ar-SA" sz="1600">
                <a:solidFill>
                  <a:srgbClr val="000000"/>
                </a:solidFill>
                <a:latin typeface="Alexandria SemiBold" pitchFamily="2" charset="-78"/>
                <a:cs typeface="Alexandria SemiBold" pitchFamily="2" charset="-78"/>
              </a:rPr>
              <a:t>على </a:t>
            </a:r>
            <a:r>
              <a:rPr lang="ar-SA" sz="1600" smtClean="0">
                <a:solidFill>
                  <a:srgbClr val="000000"/>
                </a:solidFill>
                <a:latin typeface="Alexandria SemiBold" pitchFamily="2" charset="-78"/>
                <a:cs typeface="Alexandria SemiBold" pitchFamily="2" charset="-78"/>
              </a:rPr>
              <a:t>اهتماماتهم وسلوكياتهم </a:t>
            </a:r>
            <a:r>
              <a:rPr lang="ar-SA" sz="1600" dirty="0">
                <a:solidFill>
                  <a:srgbClr val="000000"/>
                </a:solidFill>
                <a:latin typeface="Alexandria SemiBold" pitchFamily="2" charset="-78"/>
                <a:cs typeface="Alexandria SemiBold" pitchFamily="2" charset="-78"/>
              </a:rPr>
              <a:t>السابقة. هذا يشمل تعديل محتوى الموقع أو الرسائل التسويقية لتناسب اهتمامات كل عميل بشكل فردي</a:t>
            </a:r>
            <a:r>
              <a:rPr lang="en-US" sz="1600" dirty="0" smtClean="0">
                <a:solidFill>
                  <a:srgbClr val="000000"/>
                </a:solidFill>
                <a:latin typeface="Alexandria SemiBold" pitchFamily="2" charset="-78"/>
                <a:cs typeface="Alexandria SemiBold" pitchFamily="2" charset="-78"/>
              </a:rPr>
              <a:t>.</a:t>
            </a:r>
            <a:r>
              <a:rPr lang="ar-SA" sz="1600" dirty="0" smtClean="0">
                <a:solidFill>
                  <a:srgbClr val="000000"/>
                </a:solidFill>
                <a:latin typeface="Alexandria SemiBold" pitchFamily="2" charset="-78"/>
                <a:cs typeface="Alexandria SemiBold" pitchFamily="2" charset="-78"/>
              </a:rPr>
              <a:t> </a:t>
            </a:r>
            <a:r>
              <a:rPr lang="ar-SA" sz="1600" dirty="0" smtClean="0">
                <a:solidFill>
                  <a:srgbClr val="002060"/>
                </a:solidFill>
                <a:latin typeface="Alexandria SemiBold" pitchFamily="2" charset="-78"/>
                <a:cs typeface="Alexandria SemiBold" pitchFamily="2" charset="-78"/>
              </a:rPr>
              <a:t>مثال</a:t>
            </a:r>
            <a:r>
              <a:rPr lang="ar-SA" sz="1600" dirty="0">
                <a:solidFill>
                  <a:srgbClr val="002060"/>
                </a:solidFill>
                <a:latin typeface="Alexandria SemiBold" pitchFamily="2" charset="-78"/>
                <a:cs typeface="Alexandria SemiBold" pitchFamily="2" charset="-78"/>
              </a:rPr>
              <a:t>:</a:t>
            </a:r>
            <a:r>
              <a:rPr lang="en-US" sz="1600" dirty="0">
                <a:solidFill>
                  <a:srgbClr val="002060"/>
                </a:solidFill>
                <a:latin typeface="Alexandria SemiBold" pitchFamily="2" charset="-78"/>
                <a:cs typeface="Alexandria SemiBold" pitchFamily="2" charset="-78"/>
              </a:rPr>
              <a:t> </a:t>
            </a:r>
            <a:r>
              <a:rPr lang="ar-SA" sz="1600" dirty="0" smtClean="0">
                <a:solidFill>
                  <a:srgbClr val="002060"/>
                </a:solidFill>
                <a:latin typeface="Alexandria SemiBold" pitchFamily="2" charset="-78"/>
                <a:cs typeface="Alexandria SemiBold" pitchFamily="2" charset="-78"/>
              </a:rPr>
              <a:t>مواقع </a:t>
            </a:r>
            <a:r>
              <a:rPr lang="ar-SA" sz="1600" dirty="0">
                <a:solidFill>
                  <a:srgbClr val="002060"/>
                </a:solidFill>
                <a:latin typeface="Alexandria SemiBold" pitchFamily="2" charset="-78"/>
                <a:cs typeface="Alexandria SemiBold" pitchFamily="2" charset="-78"/>
              </a:rPr>
              <a:t>التجارة الإلكترونية مثل</a:t>
            </a:r>
            <a:r>
              <a:rPr lang="en-US" sz="1600" dirty="0">
                <a:solidFill>
                  <a:srgbClr val="002060"/>
                </a:solidFill>
                <a:latin typeface="Alexandria SemiBold" pitchFamily="2" charset="-78"/>
                <a:cs typeface="Alexandria SemiBold" pitchFamily="2" charset="-78"/>
              </a:rPr>
              <a:t> Amazon </a:t>
            </a:r>
            <a:r>
              <a:rPr lang="ar-SA" sz="1600" dirty="0">
                <a:solidFill>
                  <a:srgbClr val="002060"/>
                </a:solidFill>
                <a:latin typeface="Alexandria SemiBold" pitchFamily="2" charset="-78"/>
                <a:cs typeface="Alexandria SemiBold" pitchFamily="2" charset="-78"/>
              </a:rPr>
              <a:t>تستخدم الذكاء الاصطناعي لتقديم توصيات منتجات مخصصة لكل مستخدم بناءً على تاريخ تصفحهم وعمليات الشراء السابقة</a:t>
            </a:r>
            <a:r>
              <a:rPr lang="en-US" sz="1600" dirty="0" smtClean="0">
                <a:solidFill>
                  <a:srgbClr val="002060"/>
                </a:solidFill>
                <a:latin typeface="Alexandria SemiBold" pitchFamily="2" charset="-78"/>
                <a:cs typeface="Alexandria SemiBold" pitchFamily="2" charset="-78"/>
              </a:rPr>
              <a:t>.</a:t>
            </a:r>
            <a:endParaRPr lang="ar-SA" sz="1600" dirty="0" smtClean="0">
              <a:solidFill>
                <a:srgbClr val="002060"/>
              </a:solidFill>
              <a:latin typeface="Alexandria SemiBold" pitchFamily="2" charset="-78"/>
              <a:cs typeface="Alexandria SemiBold" pitchFamily="2" charset="-78"/>
            </a:endParaRPr>
          </a:p>
          <a:p>
            <a:pPr marL="452437" indent="-342900" algn="r" rtl="1">
              <a:lnSpc>
                <a:spcPct val="150000"/>
              </a:lnSpc>
              <a:buFont typeface="+mj-lt"/>
              <a:buAutoNum type="arabicPeriod" startAt="2"/>
            </a:pPr>
            <a:r>
              <a:rPr lang="ar-EG" sz="1600" dirty="0" smtClean="0">
                <a:solidFill>
                  <a:schemeClr val="accent2">
                    <a:lumMod val="75000"/>
                  </a:schemeClr>
                </a:solidFill>
                <a:latin typeface="Alexandria SemiBold" pitchFamily="2" charset="-78"/>
                <a:cs typeface="Alexandria SemiBold" pitchFamily="2" charset="-78"/>
              </a:rPr>
              <a:t>تحسين </a:t>
            </a:r>
            <a:r>
              <a:rPr lang="ar-EG" sz="1600" dirty="0">
                <a:solidFill>
                  <a:schemeClr val="accent2">
                    <a:lumMod val="75000"/>
                  </a:schemeClr>
                </a:solidFill>
                <a:latin typeface="Alexandria SemiBold" pitchFamily="2" charset="-78"/>
                <a:cs typeface="Alexandria SemiBold" pitchFamily="2" charset="-78"/>
              </a:rPr>
              <a:t>نتائج البحث </a:t>
            </a:r>
            <a:r>
              <a:rPr lang="en-US" sz="1600" dirty="0" smtClean="0">
                <a:solidFill>
                  <a:schemeClr val="accent2">
                    <a:lumMod val="75000"/>
                  </a:schemeClr>
                </a:solidFill>
                <a:latin typeface="Alexandria SemiBold" pitchFamily="2" charset="-78"/>
                <a:cs typeface="Alexandria SemiBold" pitchFamily="2" charset="-78"/>
              </a:rPr>
              <a:t>SEO</a:t>
            </a:r>
            <a:r>
              <a:rPr lang="ar-SA" sz="1600" dirty="0" smtClean="0">
                <a:solidFill>
                  <a:srgbClr val="000000"/>
                </a:solidFill>
                <a:latin typeface="Alexandria SemiBold" pitchFamily="2" charset="-78"/>
                <a:cs typeface="Alexandria SemiBold" pitchFamily="2" charset="-78"/>
              </a:rPr>
              <a:t>: </a:t>
            </a:r>
            <a:r>
              <a:rPr lang="ar-EG" sz="1600" dirty="0" smtClean="0">
                <a:solidFill>
                  <a:srgbClr val="000000"/>
                </a:solidFill>
                <a:latin typeface="Alexandria SemiBold" pitchFamily="2" charset="-78"/>
                <a:cs typeface="Alexandria SemiBold" pitchFamily="2" charset="-78"/>
              </a:rPr>
              <a:t>شهدت </a:t>
            </a:r>
            <a:r>
              <a:rPr lang="ar-EG" sz="1600" dirty="0">
                <a:solidFill>
                  <a:srgbClr val="000000"/>
                </a:solidFill>
                <a:latin typeface="Alexandria SemiBold" pitchFamily="2" charset="-78"/>
                <a:cs typeface="Alexandria SemiBold" pitchFamily="2" charset="-78"/>
              </a:rPr>
              <a:t>نتائج البحث الإلكترونية تطورًا ملحوظًا في الفترات الأخيرة نتيجة </a:t>
            </a:r>
            <a:r>
              <a:rPr lang="ar-EG" sz="1600" dirty="0" smtClean="0">
                <a:solidFill>
                  <a:srgbClr val="000000"/>
                </a:solidFill>
                <a:latin typeface="Alexandria SemiBold" pitchFamily="2" charset="-78"/>
                <a:cs typeface="Alexandria SemiBold" pitchFamily="2" charset="-78"/>
              </a:rPr>
              <a:t>لتطور </a:t>
            </a:r>
            <a:r>
              <a:rPr lang="ar-EG" sz="1600" dirty="0">
                <a:solidFill>
                  <a:srgbClr val="000000"/>
                </a:solidFill>
                <a:latin typeface="Alexandria SemiBold" pitchFamily="2" charset="-78"/>
                <a:cs typeface="Alexandria SemiBold" pitchFamily="2" charset="-78"/>
              </a:rPr>
              <a:t>الذكاء </a:t>
            </a:r>
            <a:r>
              <a:rPr lang="ar-EG" sz="1600" dirty="0" smtClean="0">
                <a:solidFill>
                  <a:srgbClr val="000000"/>
                </a:solidFill>
                <a:latin typeface="Alexandria SemiBold" pitchFamily="2" charset="-78"/>
                <a:cs typeface="Alexandria SemiBold" pitchFamily="2" charset="-78"/>
              </a:rPr>
              <a:t>الاصطناعي</a:t>
            </a:r>
            <a:r>
              <a:rPr lang="ar-SA" sz="1600" dirty="0" smtClean="0">
                <a:solidFill>
                  <a:srgbClr val="000000"/>
                </a:solidFill>
                <a:latin typeface="Alexandria SemiBold" pitchFamily="2" charset="-78"/>
                <a:cs typeface="Alexandria SemiBold" pitchFamily="2" charset="-78"/>
              </a:rPr>
              <a:t> في </a:t>
            </a:r>
            <a:r>
              <a:rPr lang="ar-EG" sz="1600" dirty="0" smtClean="0">
                <a:solidFill>
                  <a:srgbClr val="000000"/>
                </a:solidFill>
                <a:latin typeface="Alexandria SemiBold" pitchFamily="2" charset="-78"/>
                <a:cs typeface="Alexandria SemiBold" pitchFamily="2" charset="-78"/>
              </a:rPr>
              <a:t>تهيئة </a:t>
            </a:r>
            <a:r>
              <a:rPr lang="ar-EG" sz="1600" dirty="0">
                <a:solidFill>
                  <a:srgbClr val="000000"/>
                </a:solidFill>
                <a:latin typeface="Alexandria SemiBold" pitchFamily="2" charset="-78"/>
                <a:cs typeface="Alexandria SemiBold" pitchFamily="2" charset="-78"/>
              </a:rPr>
              <a:t>المواقع لمحركات البحث الأمثل.</a:t>
            </a:r>
            <a:r>
              <a:rPr lang="ar-EG" sz="1600" dirty="0" smtClean="0">
                <a:solidFill>
                  <a:srgbClr val="000000"/>
                </a:solidFill>
                <a:latin typeface="Alexandria SemiBold" pitchFamily="2" charset="-78"/>
                <a:cs typeface="Alexandria SemiBold" pitchFamily="2" charset="-78"/>
              </a:rPr>
              <a:t>.</a:t>
            </a:r>
            <a:r>
              <a:rPr lang="ar-EG" sz="1600" dirty="0">
                <a:solidFill>
                  <a:srgbClr val="000000"/>
                </a:solidFill>
                <a:latin typeface="Alexandria SemiBold" pitchFamily="2" charset="-78"/>
                <a:cs typeface="Alexandria SemiBold" pitchFamily="2" charset="-78"/>
              </a:rPr>
              <a:t> فبفضل </a:t>
            </a:r>
            <a:r>
              <a:rPr lang="ar-SA" sz="1600" dirty="0" smtClean="0">
                <a:solidFill>
                  <a:srgbClr val="000000"/>
                </a:solidFill>
                <a:latin typeface="Alexandria SemiBold" pitchFamily="2" charset="-78"/>
                <a:cs typeface="Alexandria SemiBold" pitchFamily="2" charset="-78"/>
              </a:rPr>
              <a:t>استخدام أدوات الذكاء الاصطناعي</a:t>
            </a:r>
            <a:r>
              <a:rPr lang="ar-EG" sz="1600" dirty="0" smtClean="0">
                <a:solidFill>
                  <a:srgbClr val="000000"/>
                </a:solidFill>
                <a:latin typeface="Alexandria SemiBold" pitchFamily="2" charset="-78"/>
                <a:cs typeface="Alexandria SemiBold" pitchFamily="2" charset="-78"/>
              </a:rPr>
              <a:t>، </a:t>
            </a:r>
            <a:r>
              <a:rPr lang="ar-EG" sz="1600" dirty="0">
                <a:solidFill>
                  <a:srgbClr val="000000"/>
                </a:solidFill>
                <a:latin typeface="Alexandria SemiBold" pitchFamily="2" charset="-78"/>
                <a:cs typeface="Alexandria SemiBold" pitchFamily="2" charset="-78"/>
              </a:rPr>
              <a:t>أصبحت النتائج التي تظهر في الصفحة الأولى لعملية البحث، أكثر علاقة بما يتم البحث عنه</a:t>
            </a:r>
            <a:r>
              <a:rPr lang="ar-SA" sz="1600" dirty="0">
                <a:solidFill>
                  <a:srgbClr val="000000"/>
                </a:solidFill>
                <a:latin typeface="Alexandria SemiBold" pitchFamily="2" charset="-78"/>
                <a:cs typeface="Alexandria SemiBold" pitchFamily="2" charset="-78"/>
              </a:rPr>
              <a:t>. </a:t>
            </a:r>
            <a:r>
              <a:rPr lang="ar-SA" sz="1400" dirty="0"/>
              <a:t/>
            </a:r>
            <a:br>
              <a:rPr lang="ar-SA" sz="1400" dirty="0"/>
            </a:br>
            <a:endParaRPr lang="en-GB" sz="1400"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3" name="Rectangle 2"/>
          <p:cNvSpPr/>
          <p:nvPr/>
        </p:nvSpPr>
        <p:spPr>
          <a:xfrm>
            <a:off x="7205651" y="2393840"/>
            <a:ext cx="3533339" cy="507831"/>
          </a:xfrm>
          <a:prstGeom prst="rect">
            <a:avLst/>
          </a:prstGeom>
        </p:spPr>
        <p:txBody>
          <a:bodyPr wrap="none">
            <a:spAutoFit/>
          </a:bodyPr>
          <a:lstStyle/>
          <a:p>
            <a:pPr marL="342900" indent="-342900" algn="r" rtl="1">
              <a:lnSpc>
                <a:spcPct val="150000"/>
              </a:lnSpc>
              <a:buFont typeface="+mj-lt"/>
              <a:buAutoNum type="arabicPeriod" startAt="2"/>
            </a:pPr>
            <a:r>
              <a:rPr lang="ar-SA" dirty="0">
                <a:solidFill>
                  <a:srgbClr val="0070C0"/>
                </a:solidFill>
                <a:latin typeface="Alexandria SemiBold" pitchFamily="2" charset="-78"/>
                <a:cs typeface="Alexandria SemiBold" pitchFamily="2" charset="-78"/>
              </a:rPr>
              <a:t>تحسين الحملات التسويقية: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10831820" y="2612165"/>
            <a:ext cx="1344568" cy="807913"/>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تحليل البيانات</a:t>
            </a:r>
          </a:p>
          <a:p>
            <a:pPr marL="177800" indent="-177800" algn="r" rtl="1">
              <a:lnSpc>
                <a:spcPct val="150000"/>
              </a:lnSpc>
              <a:buFont typeface="+mj-lt"/>
              <a:buAutoNum type="arabicPeriod"/>
            </a:pPr>
            <a:r>
              <a:rPr lang="ar-SA" sz="1000" dirty="0" smtClean="0">
                <a:solidFill>
                  <a:srgbClr val="C00000"/>
                </a:solidFill>
                <a:latin typeface="Alexandria SemiBold" pitchFamily="2" charset="-78"/>
                <a:cs typeface="Alexandria SemiBold" pitchFamily="2" charset="-78"/>
              </a:rPr>
              <a:t>تحسين الحملات</a:t>
            </a:r>
            <a:endParaRPr lang="ar-SA" sz="1000" dirty="0">
              <a:solidFill>
                <a:schemeClr val="accent2">
                  <a:lumMod val="75000"/>
                </a:schemeClr>
              </a:solidFill>
              <a:latin typeface="Alexandria SemiBold" pitchFamily="2" charset="-78"/>
              <a:cs typeface="Alexandria SemiBold" pitchFamily="2" charset="-78"/>
            </a:endParaRPr>
          </a:p>
          <a:p>
            <a:pPr marL="177800" indent="-177800" algn="r" rtl="1">
              <a:lnSpc>
                <a:spcPct val="150000"/>
              </a:lnSpc>
              <a:buFont typeface="+mj-lt"/>
              <a:buAutoNum type="arabicPeriod"/>
            </a:pPr>
            <a:r>
              <a:rPr lang="ar-SA" sz="1100" dirty="0">
                <a:latin typeface="Alexandria SemiBold" pitchFamily="2" charset="-78"/>
                <a:cs typeface="Alexandria SemiBold" pitchFamily="2" charset="-78"/>
              </a:rPr>
              <a:t>تصميم </a:t>
            </a:r>
            <a:r>
              <a:rPr lang="ar-SA" sz="1100" dirty="0" smtClean="0">
                <a:latin typeface="Alexandria SemiBold" pitchFamily="2" charset="-78"/>
                <a:cs typeface="Alexandria SemiBold" pitchFamily="2" charset="-78"/>
              </a:rPr>
              <a:t>الإعلان</a:t>
            </a:r>
            <a:endParaRPr lang="ar-SA" sz="1100" dirty="0">
              <a:latin typeface="Alexandria SemiBold" pitchFamily="2" charset="-78"/>
              <a:cs typeface="Alexandria SemiBold" pitchFamily="2" charset="-78"/>
            </a:endParaRPr>
          </a:p>
        </p:txBody>
      </p:sp>
      <p:pic>
        <p:nvPicPr>
          <p:cNvPr id="16" name="Picture 15"/>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51381" t="72040" r="30373"/>
          <a:stretch/>
        </p:blipFill>
        <p:spPr>
          <a:xfrm>
            <a:off x="0" y="3901176"/>
            <a:ext cx="1593771" cy="1776157"/>
          </a:xfrm>
          <a:prstGeom prst="rect">
            <a:avLst/>
          </a:prstGeom>
        </p:spPr>
      </p:pic>
    </p:spTree>
    <p:extLst>
      <p:ext uri="{BB962C8B-B14F-4D97-AF65-F5344CB8AC3E}">
        <p14:creationId xmlns:p14="http://schemas.microsoft.com/office/powerpoint/2010/main" val="120901207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881283" y="2356482"/>
            <a:ext cx="9063312" cy="3900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2073262" y="2356482"/>
            <a:ext cx="8679976" cy="3831818"/>
          </a:xfrm>
          <a:prstGeom prst="rect">
            <a:avLst/>
          </a:prstGeom>
        </p:spPr>
        <p:txBody>
          <a:bodyPr wrap="square">
            <a:spAutoFit/>
          </a:bodyPr>
          <a:lstStyle/>
          <a:p>
            <a:pPr marL="342900" indent="-342900" algn="r" rtl="1">
              <a:lnSpc>
                <a:spcPct val="150000"/>
              </a:lnSpc>
              <a:buFont typeface="+mj-lt"/>
              <a:buAutoNum type="arabicPeriod" startAt="2"/>
            </a:pPr>
            <a:r>
              <a:rPr lang="ar-SA" dirty="0" smtClean="0">
                <a:solidFill>
                  <a:srgbClr val="0070C0"/>
                </a:solidFill>
                <a:latin typeface="Alexandria SemiBold" pitchFamily="2" charset="-78"/>
                <a:cs typeface="Alexandria SemiBold" pitchFamily="2" charset="-78"/>
              </a:rPr>
              <a:t>تحسين </a:t>
            </a:r>
            <a:r>
              <a:rPr lang="ar-SA" dirty="0">
                <a:solidFill>
                  <a:srgbClr val="0070C0"/>
                </a:solidFill>
                <a:latin typeface="Alexandria SemiBold" pitchFamily="2" charset="-78"/>
                <a:cs typeface="Alexandria SemiBold" pitchFamily="2" charset="-78"/>
              </a:rPr>
              <a:t>الحملات </a:t>
            </a:r>
            <a:r>
              <a:rPr lang="ar-SA" dirty="0" smtClean="0">
                <a:solidFill>
                  <a:srgbClr val="0070C0"/>
                </a:solidFill>
                <a:latin typeface="Alexandria SemiBold" pitchFamily="2" charset="-78"/>
                <a:cs typeface="Alexandria SemiBold" pitchFamily="2" charset="-78"/>
              </a:rPr>
              <a:t>التسويقية: </a:t>
            </a:r>
          </a:p>
          <a:p>
            <a:pPr marL="463550" indent="-285750" algn="r" rtl="1">
              <a:lnSpc>
                <a:spcPct val="150000"/>
              </a:lnSpc>
              <a:buFont typeface="+mj-lt"/>
              <a:buAutoNum type="arabicPeriod" startAt="4"/>
            </a:pPr>
            <a:r>
              <a:rPr lang="ar-SA" sz="1600" dirty="0" smtClean="0">
                <a:solidFill>
                  <a:schemeClr val="accent2">
                    <a:lumMod val="75000"/>
                  </a:schemeClr>
                </a:solidFill>
                <a:latin typeface="Alexandria SemiBold" pitchFamily="2" charset="-78"/>
                <a:cs typeface="Alexandria SemiBold" pitchFamily="2" charset="-78"/>
              </a:rPr>
              <a:t>تحليل المنافسة والسوق</a:t>
            </a:r>
            <a:r>
              <a:rPr lang="ar-SA" sz="1600" dirty="0" smtClean="0">
                <a:solidFill>
                  <a:srgbClr val="000000"/>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تتيح بعض الأدوات تتبع أنشطة المنافسين بشكل مستمر</a:t>
            </a:r>
            <a:r>
              <a:rPr lang="ar-SA" sz="1600" dirty="0" smtClean="0">
                <a:solidFill>
                  <a:srgbClr val="000000"/>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ورصد التهديدات </a:t>
            </a:r>
            <a:r>
              <a:rPr lang="ar-SA" sz="1600" dirty="0" smtClean="0">
                <a:solidFill>
                  <a:srgbClr val="000000"/>
                </a:solidFill>
                <a:latin typeface="Alexandria SemiBold" pitchFamily="2" charset="-78"/>
                <a:cs typeface="Alexandria SemiBold" pitchFamily="2" charset="-78"/>
              </a:rPr>
              <a:t>والفرص في السوق؛ </a:t>
            </a:r>
            <a:r>
              <a:rPr lang="ar-SA" sz="1600" dirty="0">
                <a:solidFill>
                  <a:srgbClr val="000000"/>
                </a:solidFill>
                <a:latin typeface="Alexandria SemiBold" pitchFamily="2" charset="-78"/>
                <a:cs typeface="Alexandria SemiBold" pitchFamily="2" charset="-78"/>
              </a:rPr>
              <a:t>مما يساعد الشركات على البقاء على اطلاع دائم بأحدث الاستراتيجيات والتغييرات في </a:t>
            </a:r>
            <a:r>
              <a:rPr lang="ar-SA" sz="1600" dirty="0" smtClean="0">
                <a:solidFill>
                  <a:srgbClr val="000000"/>
                </a:solidFill>
                <a:latin typeface="Alexandria SemiBold" pitchFamily="2" charset="-78"/>
                <a:cs typeface="Alexandria SemiBold" pitchFamily="2" charset="-78"/>
              </a:rPr>
              <a:t>السوق.</a:t>
            </a:r>
          </a:p>
          <a:p>
            <a:pPr marL="463550" indent="-285750" algn="r" rtl="1">
              <a:lnSpc>
                <a:spcPct val="150000"/>
              </a:lnSpc>
              <a:buFont typeface="+mj-lt"/>
              <a:buAutoNum type="arabicPeriod" startAt="4"/>
            </a:pPr>
            <a:r>
              <a:rPr lang="ar-SA" sz="1600" dirty="0">
                <a:solidFill>
                  <a:schemeClr val="accent2">
                    <a:lumMod val="75000"/>
                  </a:schemeClr>
                </a:solidFill>
                <a:latin typeface="Alexandria SemiBold" pitchFamily="2" charset="-78"/>
                <a:cs typeface="Alexandria SemiBold" pitchFamily="2" charset="-78"/>
              </a:rPr>
              <a:t>خدمة العملاء </a:t>
            </a:r>
            <a:r>
              <a:rPr lang="ar-SA" sz="1600" dirty="0" smtClean="0">
                <a:solidFill>
                  <a:schemeClr val="accent2">
                    <a:lumMod val="75000"/>
                  </a:schemeClr>
                </a:solidFill>
                <a:latin typeface="Alexandria SemiBold" pitchFamily="2" charset="-78"/>
                <a:cs typeface="Alexandria SemiBold" pitchFamily="2" charset="-78"/>
              </a:rPr>
              <a:t>الآلية </a:t>
            </a:r>
            <a:r>
              <a:rPr lang="en-US" sz="1600" dirty="0" err="1" smtClean="0">
                <a:solidFill>
                  <a:schemeClr val="accent2">
                    <a:lumMod val="75000"/>
                  </a:schemeClr>
                </a:solidFill>
                <a:latin typeface="Alexandria SemiBold" pitchFamily="2" charset="-78"/>
                <a:cs typeface="Alexandria SemiBold" pitchFamily="2" charset="-78"/>
              </a:rPr>
              <a:t>Chatbot’s</a:t>
            </a:r>
            <a:r>
              <a:rPr lang="ar-SA" sz="1600" dirty="0" smtClean="0">
                <a:solidFill>
                  <a:schemeClr val="accent2">
                    <a:lumMod val="75000"/>
                  </a:schemeClr>
                </a:solidFill>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تستخدم </a:t>
            </a:r>
            <a:r>
              <a:rPr lang="ar-SA" sz="1600" dirty="0">
                <a:latin typeface="Alexandria SemiBold" pitchFamily="2" charset="-78"/>
                <a:cs typeface="Alexandria SemiBold" pitchFamily="2" charset="-78"/>
              </a:rPr>
              <a:t>الشركات روبوتات الدردشة المدعومة بالذكاء الاصطناعي لتحسين خدمة العملاء وتوفير </a:t>
            </a:r>
            <a:r>
              <a:rPr lang="ar-SA" sz="1600" dirty="0" smtClean="0">
                <a:latin typeface="Alexandria SemiBold" pitchFamily="2" charset="-78"/>
                <a:cs typeface="Alexandria SemiBold" pitchFamily="2" charset="-78"/>
              </a:rPr>
              <a:t>الاستجابة والرد الفوري </a:t>
            </a:r>
            <a:r>
              <a:rPr lang="ar-SA" sz="1600" dirty="0">
                <a:latin typeface="Alexandria SemiBold" pitchFamily="2" charset="-78"/>
                <a:cs typeface="Alexandria SemiBold" pitchFamily="2" charset="-78"/>
              </a:rPr>
              <a:t>للعملاء دون الحاجة إلى تدخل بشري . هذه الروبوتات قادرة على التعامل مع </a:t>
            </a:r>
            <a:r>
              <a:rPr lang="ar-SA" sz="1600" dirty="0" smtClean="0">
                <a:latin typeface="Alexandria SemiBold" pitchFamily="2" charset="-78"/>
                <a:cs typeface="Alexandria SemiBold" pitchFamily="2" charset="-78"/>
              </a:rPr>
              <a:t>الاستفسارات الشائعة </a:t>
            </a:r>
            <a:r>
              <a:rPr lang="ar-SA" sz="1600" dirty="0">
                <a:latin typeface="Alexandria SemiBold" pitchFamily="2" charset="-78"/>
                <a:cs typeface="Alexandria SemiBold" pitchFamily="2" charset="-78"/>
              </a:rPr>
              <a:t>وحل مشاكل بسيطة بسرعة وكفاءة</a:t>
            </a:r>
            <a:r>
              <a:rPr lang="en-US" sz="1600" dirty="0" smtClean="0">
                <a:latin typeface="Alexandria SemiBold" pitchFamily="2" charset="-78"/>
                <a:cs typeface="Alexandria SemiBold" pitchFamily="2" charset="-78"/>
              </a:rPr>
              <a:t>.</a:t>
            </a:r>
            <a:r>
              <a:rPr lang="ar-SA" sz="1600" dirty="0" smtClean="0">
                <a:latin typeface="Alexandria SemiBold" pitchFamily="2" charset="-78"/>
                <a:cs typeface="Alexandria SemiBold" pitchFamily="2" charset="-78"/>
              </a:rPr>
              <a:t> مثال</a:t>
            </a:r>
            <a:r>
              <a:rPr lang="en-US" sz="1600" dirty="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تستخدم شركات مثل</a:t>
            </a:r>
            <a:r>
              <a:rPr lang="en-US" sz="1600" dirty="0">
                <a:latin typeface="Alexandria SemiBold" pitchFamily="2" charset="-78"/>
                <a:cs typeface="Alexandria SemiBold" pitchFamily="2" charset="-78"/>
              </a:rPr>
              <a:t> Zappos </a:t>
            </a:r>
            <a:r>
              <a:rPr lang="ar-SA" sz="1600" dirty="0">
                <a:latin typeface="Alexandria SemiBold" pitchFamily="2" charset="-78"/>
                <a:cs typeface="Alexandria SemiBold" pitchFamily="2" charset="-78"/>
              </a:rPr>
              <a:t>روبوتات الدردشة للإجابة عن الأسئلة المتكررة وتوجيه العملاء نحو الحلول المناسبة، مما يساعد في تقليل وقت الانتظار وتحسين تجربة </a:t>
            </a:r>
            <a:r>
              <a:rPr lang="ar-SA" sz="1600" dirty="0" smtClean="0">
                <a:latin typeface="Alexandria SemiBold" pitchFamily="2" charset="-78"/>
                <a:cs typeface="Alexandria SemiBold" pitchFamily="2" charset="-78"/>
              </a:rPr>
              <a:t>العميل</a:t>
            </a:r>
            <a:r>
              <a:rPr lang="en-US" sz="1600" dirty="0" smtClean="0">
                <a:latin typeface="Alexandria SemiBold" pitchFamily="2" charset="-78"/>
                <a:cs typeface="Alexandria SemiBold" pitchFamily="2" charset="-78"/>
              </a:rPr>
              <a:t>.</a:t>
            </a:r>
            <a:endParaRPr lang="en-GB"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0831820" y="2612165"/>
            <a:ext cx="1344568" cy="807913"/>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تحليل البيانات</a:t>
            </a:r>
          </a:p>
          <a:p>
            <a:pPr marL="177800" indent="-177800" algn="r" rtl="1">
              <a:lnSpc>
                <a:spcPct val="150000"/>
              </a:lnSpc>
              <a:buFont typeface="+mj-lt"/>
              <a:buAutoNum type="arabicPeriod"/>
            </a:pPr>
            <a:r>
              <a:rPr lang="ar-SA" sz="1000" dirty="0" smtClean="0">
                <a:solidFill>
                  <a:srgbClr val="C00000"/>
                </a:solidFill>
                <a:latin typeface="Alexandria SemiBold" pitchFamily="2" charset="-78"/>
                <a:cs typeface="Alexandria SemiBold" pitchFamily="2" charset="-78"/>
              </a:rPr>
              <a:t>تحسين الحملات</a:t>
            </a:r>
            <a:endParaRPr lang="ar-SA" sz="1000" dirty="0">
              <a:solidFill>
                <a:schemeClr val="accent2">
                  <a:lumMod val="75000"/>
                </a:schemeClr>
              </a:solidFill>
              <a:latin typeface="Alexandria SemiBold" pitchFamily="2" charset="-78"/>
              <a:cs typeface="Alexandria SemiBold" pitchFamily="2" charset="-78"/>
            </a:endParaRPr>
          </a:p>
          <a:p>
            <a:pPr marL="177800" indent="-177800" algn="r" rtl="1">
              <a:lnSpc>
                <a:spcPct val="150000"/>
              </a:lnSpc>
              <a:buFont typeface="+mj-lt"/>
              <a:buAutoNum type="arabicPeriod"/>
            </a:pPr>
            <a:r>
              <a:rPr lang="ar-SA" sz="1100" dirty="0">
                <a:latin typeface="Alexandria SemiBold" pitchFamily="2" charset="-78"/>
                <a:cs typeface="Alexandria SemiBold" pitchFamily="2" charset="-78"/>
              </a:rPr>
              <a:t>تصميم </a:t>
            </a:r>
            <a:r>
              <a:rPr lang="ar-SA" sz="1100" dirty="0" smtClean="0">
                <a:latin typeface="Alexandria SemiBold" pitchFamily="2" charset="-78"/>
                <a:cs typeface="Alexandria SemiBold" pitchFamily="2" charset="-78"/>
              </a:rPr>
              <a:t>الإعلان</a:t>
            </a:r>
            <a:endParaRPr lang="ar-SA" sz="1100" dirty="0">
              <a:latin typeface="Alexandria SemiBold" pitchFamily="2" charset="-78"/>
              <a:cs typeface="Alexandria SemiBold" pitchFamily="2" charset="-78"/>
            </a:endParaRPr>
          </a:p>
        </p:txBody>
      </p:sp>
      <p:pic>
        <p:nvPicPr>
          <p:cNvPr id="7" name="Picture 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62488" r="79179"/>
          <a:stretch/>
        </p:blipFill>
        <p:spPr>
          <a:xfrm>
            <a:off x="-6623" y="4306887"/>
            <a:ext cx="2168481" cy="2197626"/>
          </a:xfrm>
          <a:prstGeom prst="rect">
            <a:avLst/>
          </a:prstGeom>
        </p:spPr>
      </p:pic>
    </p:spTree>
    <p:extLst>
      <p:ext uri="{BB962C8B-B14F-4D97-AF65-F5344CB8AC3E}">
        <p14:creationId xmlns:p14="http://schemas.microsoft.com/office/powerpoint/2010/main" val="2983780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881283" y="2356482"/>
            <a:ext cx="9063312" cy="3637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881283" y="2935438"/>
            <a:ext cx="8841522" cy="3046988"/>
          </a:xfrm>
          <a:prstGeom prst="rect">
            <a:avLst/>
          </a:prstGeom>
        </p:spPr>
        <p:txBody>
          <a:bodyPr wrap="square">
            <a:spAutoFit/>
          </a:bodyPr>
          <a:lstStyle/>
          <a:p>
            <a:pPr marL="287338" indent="-287338" algn="r" rtl="1">
              <a:lnSpc>
                <a:spcPct val="150000"/>
              </a:lnSpc>
              <a:buClr>
                <a:srgbClr val="0070C0"/>
              </a:buClr>
              <a:buFont typeface="+mj-lt"/>
              <a:buAutoNum type="arabicPeriod"/>
            </a:pPr>
            <a:r>
              <a:rPr lang="en-US" sz="1600" dirty="0" smtClean="0">
                <a:solidFill>
                  <a:srgbClr val="000000"/>
                </a:solidFill>
                <a:latin typeface="Alexandria SemiBold" pitchFamily="2" charset="-78"/>
                <a:cs typeface="Alexandria SemiBold" pitchFamily="2" charset="-78"/>
              </a:rPr>
              <a:t> </a:t>
            </a:r>
            <a:r>
              <a:rPr lang="en-US" sz="1600" dirty="0">
                <a:solidFill>
                  <a:srgbClr val="000000"/>
                </a:solidFill>
                <a:latin typeface="Alexandria SemiBold" pitchFamily="2" charset="-78"/>
                <a:cs typeface="Alexandria SemiBold" pitchFamily="2" charset="-78"/>
              </a:rPr>
              <a:t> </a:t>
            </a:r>
            <a:r>
              <a:rPr lang="en-US" sz="1600" dirty="0">
                <a:solidFill>
                  <a:schemeClr val="accent1"/>
                </a:solidFill>
                <a:latin typeface="Alexandria SemiBold" pitchFamily="2" charset="-78"/>
                <a:cs typeface="Alexandria SemiBold" pitchFamily="2" charset="-78"/>
              </a:rPr>
              <a:t>Jasper </a:t>
            </a:r>
            <a:r>
              <a:rPr lang="en-US" sz="1600" dirty="0" smtClean="0">
                <a:solidFill>
                  <a:schemeClr val="accent1"/>
                </a:solidFill>
                <a:latin typeface="Alexandria SemiBold" pitchFamily="2" charset="-78"/>
                <a:cs typeface="Alexandria SemiBold" pitchFamily="2" charset="-78"/>
              </a:rPr>
              <a:t>AI</a:t>
            </a:r>
            <a:r>
              <a:rPr lang="ar-SA" sz="1600" dirty="0" smtClean="0">
                <a:solidFill>
                  <a:schemeClr val="accent1"/>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وهي </a:t>
            </a:r>
            <a:r>
              <a:rPr lang="ar-SA" sz="1600" dirty="0" smtClean="0">
                <a:solidFill>
                  <a:srgbClr val="000000"/>
                </a:solidFill>
                <a:latin typeface="Alexandria SemiBold" pitchFamily="2" charset="-78"/>
                <a:cs typeface="Alexandria SemiBold" pitchFamily="2" charset="-78"/>
              </a:rPr>
              <a:t>أداة لإنشاء </a:t>
            </a:r>
            <a:r>
              <a:rPr lang="ar-SA" sz="1600" dirty="0">
                <a:solidFill>
                  <a:srgbClr val="000000"/>
                </a:solidFill>
                <a:latin typeface="Alexandria SemiBold" pitchFamily="2" charset="-78"/>
                <a:cs typeface="Alexandria SemiBold" pitchFamily="2" charset="-78"/>
              </a:rPr>
              <a:t>محتوى </a:t>
            </a:r>
            <a:r>
              <a:rPr lang="ar-SA" sz="1600" dirty="0" smtClean="0">
                <a:solidFill>
                  <a:srgbClr val="000000"/>
                </a:solidFill>
                <a:latin typeface="Alexandria SemiBold" pitchFamily="2" charset="-78"/>
                <a:cs typeface="Alexandria SemiBold" pitchFamily="2" charset="-78"/>
              </a:rPr>
              <a:t>تسويقي، </a:t>
            </a:r>
            <a:r>
              <a:rPr lang="ar-SA" sz="1600" dirty="0">
                <a:solidFill>
                  <a:srgbClr val="000000"/>
                </a:solidFill>
                <a:latin typeface="Alexandria SemiBold" pitchFamily="2" charset="-78"/>
                <a:cs typeface="Alexandria SemiBold" pitchFamily="2" charset="-78"/>
              </a:rPr>
              <a:t>مما يساعد المسوقين والشركات في إنتاج محتوى تسويقي يتناسب مع منصات التواصل الاجتماعي أو النشر بمواقع الصحف أو المدونات، كما يساعد اقتراح الكلمات الرئيسية التي تساعد في تحسين الظهور في نتائج محركات البحث </a:t>
            </a:r>
            <a:r>
              <a:rPr lang="en-US" sz="1600" dirty="0">
                <a:solidFill>
                  <a:srgbClr val="000000"/>
                </a:solidFill>
                <a:latin typeface="Alexandria SemiBold" pitchFamily="2" charset="-78"/>
                <a:cs typeface="Alexandria SemiBold" pitchFamily="2" charset="-78"/>
              </a:rPr>
              <a:t>SEO</a:t>
            </a:r>
            <a:r>
              <a:rPr lang="ar-SA" sz="1600" dirty="0">
                <a:solidFill>
                  <a:srgbClr val="000000"/>
                </a:solidFill>
                <a:latin typeface="Alexandria SemiBold" pitchFamily="2" charset="-78"/>
                <a:cs typeface="Alexandria SemiBold" pitchFamily="2" charset="-78"/>
              </a:rPr>
              <a:t>، بالإضافة إلى توليد الأفكار بناءً على موضوعات محددة أو اتجاهات السوق؛مما يوفر الوقت والجهد .</a:t>
            </a:r>
            <a:endParaRPr lang="en-US" sz="1600" dirty="0">
              <a:solidFill>
                <a:srgbClr val="000000"/>
              </a:solidFill>
              <a:latin typeface="Alexandria SemiBold" pitchFamily="2" charset="-78"/>
              <a:cs typeface="Alexandria SemiBold" pitchFamily="2" charset="-78"/>
            </a:endParaRPr>
          </a:p>
          <a:p>
            <a:pPr marL="287338" indent="-287338" algn="r" rtl="1">
              <a:lnSpc>
                <a:spcPct val="150000"/>
              </a:lnSpc>
              <a:buClr>
                <a:srgbClr val="0070C0"/>
              </a:buClr>
              <a:buFont typeface="+mj-lt"/>
              <a:buAutoNum type="arabicPeriod"/>
            </a:pPr>
            <a:r>
              <a:rPr lang="en-US" sz="1600" dirty="0" smtClean="0">
                <a:solidFill>
                  <a:srgbClr val="000000"/>
                </a:solidFill>
                <a:latin typeface="Alexandria SemiBold" pitchFamily="2" charset="-78"/>
                <a:cs typeface="Alexandria SemiBold" pitchFamily="2" charset="-78"/>
              </a:rPr>
              <a:t> :</a:t>
            </a:r>
            <a:r>
              <a:rPr lang="en-US" sz="1600" dirty="0" smtClean="0">
                <a:solidFill>
                  <a:schemeClr val="accent1"/>
                </a:solidFill>
                <a:latin typeface="Alexandria SemiBold" pitchFamily="2" charset="-78"/>
                <a:cs typeface="Alexandria SemiBold" pitchFamily="2" charset="-78"/>
              </a:rPr>
              <a:t>Surfer </a:t>
            </a:r>
            <a:r>
              <a:rPr lang="en-US" sz="1600" dirty="0">
                <a:solidFill>
                  <a:schemeClr val="accent1"/>
                </a:solidFill>
                <a:latin typeface="Alexandria SemiBold" pitchFamily="2" charset="-78"/>
                <a:cs typeface="Alexandria SemiBold" pitchFamily="2" charset="-78"/>
              </a:rPr>
              <a:t>SEO</a:t>
            </a:r>
            <a:r>
              <a:rPr lang="ar-SA" sz="1600" dirty="0" smtClean="0">
                <a:solidFill>
                  <a:srgbClr val="000000"/>
                </a:solidFill>
                <a:latin typeface="Alexandria SemiBold" pitchFamily="2" charset="-78"/>
                <a:cs typeface="Alexandria SemiBold" pitchFamily="2" charset="-78"/>
              </a:rPr>
              <a:t>أداة </a:t>
            </a:r>
            <a:r>
              <a:rPr lang="ar-SA" sz="1600" dirty="0">
                <a:solidFill>
                  <a:srgbClr val="000000"/>
                </a:solidFill>
                <a:latin typeface="Alexandria SemiBold" pitchFamily="2" charset="-78"/>
                <a:cs typeface="Alexandria SemiBold" pitchFamily="2" charset="-78"/>
              </a:rPr>
              <a:t>متخصصة في تحسين المحتوى لمحركات البحث، حيث توفر ميزات مثل منشئ المخطط التفصيلي واكتشاف الموضوعات وتحليل نية البحث. تساعد هذه الأداة المستخدمين على بناء محتوى يتماشى مع أفضل الممارسات لتحسين محركات البحث</a:t>
            </a:r>
            <a:r>
              <a:rPr lang="ar-SA" sz="1600" dirty="0" smtClean="0">
                <a:solidFill>
                  <a:srgbClr val="000000"/>
                </a:solidFill>
                <a:latin typeface="Alexandria SemiBold" pitchFamily="2" charset="-78"/>
                <a:cs typeface="Alexandria SemiBold" pitchFamily="2" charset="-78"/>
              </a:rPr>
              <a:t>.</a:t>
            </a:r>
            <a:endParaRPr lang="en-GB" sz="1400"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7" name="Rectangle 6"/>
          <p:cNvSpPr/>
          <p:nvPr/>
        </p:nvSpPr>
        <p:spPr>
          <a:xfrm>
            <a:off x="3196040" y="2423486"/>
            <a:ext cx="7526765" cy="461024"/>
          </a:xfrm>
          <a:prstGeom prst="rect">
            <a:avLst/>
          </a:prstGeom>
        </p:spPr>
        <p:txBody>
          <a:bodyPr wrap="square">
            <a:spAutoFit/>
          </a:bodyPr>
          <a:lstStyle/>
          <a:p>
            <a:pPr algn="r" rtl="1">
              <a:lnSpc>
                <a:spcPct val="150000"/>
              </a:lnSpc>
            </a:pPr>
            <a:r>
              <a:rPr lang="ar-SA" dirty="0">
                <a:solidFill>
                  <a:srgbClr val="C00000"/>
                </a:solidFill>
                <a:latin typeface="Alexandria SemiBold" pitchFamily="2" charset="-78"/>
                <a:cs typeface="Alexandria SemiBold" pitchFamily="2" charset="-78"/>
              </a:rPr>
              <a:t>أدوات الذكاء الاصطناعي المستخدمة في </a:t>
            </a:r>
            <a:r>
              <a:rPr lang="ar-SA" dirty="0" smtClean="0">
                <a:solidFill>
                  <a:srgbClr val="C00000"/>
                </a:solidFill>
                <a:latin typeface="Alexandria SemiBold" pitchFamily="2" charset="-78"/>
                <a:cs typeface="Alexandria SemiBold" pitchFamily="2" charset="-78"/>
              </a:rPr>
              <a:t>تحسين الحملات التسويقية:</a:t>
            </a:r>
            <a:endParaRPr lang="ar-SA" dirty="0">
              <a:solidFill>
                <a:srgbClr val="C00000"/>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10831820" y="2612165"/>
            <a:ext cx="1344568" cy="807913"/>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تحليل البيانات</a:t>
            </a:r>
          </a:p>
          <a:p>
            <a:pPr marL="177800" indent="-177800" algn="r" rtl="1">
              <a:lnSpc>
                <a:spcPct val="150000"/>
              </a:lnSpc>
              <a:buFont typeface="+mj-lt"/>
              <a:buAutoNum type="arabicPeriod"/>
            </a:pPr>
            <a:r>
              <a:rPr lang="ar-SA" sz="1000" dirty="0" smtClean="0">
                <a:solidFill>
                  <a:srgbClr val="C00000"/>
                </a:solidFill>
                <a:latin typeface="Alexandria SemiBold" pitchFamily="2" charset="-78"/>
                <a:cs typeface="Alexandria SemiBold" pitchFamily="2" charset="-78"/>
              </a:rPr>
              <a:t>تحسين الحملات</a:t>
            </a:r>
            <a:endParaRPr lang="ar-SA" sz="1000" dirty="0">
              <a:solidFill>
                <a:schemeClr val="accent2">
                  <a:lumMod val="75000"/>
                </a:schemeClr>
              </a:solidFill>
              <a:latin typeface="Alexandria SemiBold" pitchFamily="2" charset="-78"/>
              <a:cs typeface="Alexandria SemiBold" pitchFamily="2" charset="-78"/>
            </a:endParaRPr>
          </a:p>
          <a:p>
            <a:pPr marL="177800" indent="-177800" algn="r" rtl="1">
              <a:lnSpc>
                <a:spcPct val="150000"/>
              </a:lnSpc>
              <a:buFont typeface="+mj-lt"/>
              <a:buAutoNum type="arabicPeriod"/>
            </a:pPr>
            <a:r>
              <a:rPr lang="ar-SA" sz="1100" dirty="0">
                <a:latin typeface="Alexandria SemiBold" pitchFamily="2" charset="-78"/>
                <a:cs typeface="Alexandria SemiBold" pitchFamily="2" charset="-78"/>
              </a:rPr>
              <a:t>تصميم </a:t>
            </a:r>
            <a:r>
              <a:rPr lang="ar-SA" sz="1100" dirty="0" smtClean="0">
                <a:latin typeface="Alexandria SemiBold" pitchFamily="2" charset="-78"/>
                <a:cs typeface="Alexandria SemiBold" pitchFamily="2" charset="-78"/>
              </a:rPr>
              <a:t>الإعلان</a:t>
            </a:r>
            <a:endParaRPr lang="ar-SA" sz="1100" dirty="0">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0448" t="63085" r="21082" b="1"/>
          <a:stretch/>
        </p:blipFill>
        <p:spPr>
          <a:xfrm>
            <a:off x="-90024" y="3807365"/>
            <a:ext cx="2251882" cy="2885375"/>
          </a:xfrm>
          <a:prstGeom prst="rect">
            <a:avLst/>
          </a:prstGeom>
        </p:spPr>
      </p:pic>
    </p:spTree>
    <p:extLst>
      <p:ext uri="{BB962C8B-B14F-4D97-AF65-F5344CB8AC3E}">
        <p14:creationId xmlns:p14="http://schemas.microsoft.com/office/powerpoint/2010/main" val="11925419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881283" y="2356482"/>
            <a:ext cx="9063312" cy="3637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976650" y="2869387"/>
            <a:ext cx="8841522" cy="3370153"/>
          </a:xfrm>
          <a:prstGeom prst="rect">
            <a:avLst/>
          </a:prstGeom>
        </p:spPr>
        <p:txBody>
          <a:bodyPr wrap="square">
            <a:spAutoFit/>
          </a:bodyPr>
          <a:lstStyle/>
          <a:p>
            <a:pPr marL="342900" indent="-342900" algn="r" rtl="1">
              <a:lnSpc>
                <a:spcPct val="150000"/>
              </a:lnSpc>
              <a:buClr>
                <a:srgbClr val="0070C0"/>
              </a:buClr>
              <a:buFont typeface="+mj-lt"/>
              <a:buAutoNum type="arabicPeriod" startAt="3"/>
            </a:pPr>
            <a:r>
              <a:rPr lang="en-US" sz="1600" dirty="0">
                <a:solidFill>
                  <a:schemeClr val="accent1"/>
                </a:solidFill>
                <a:latin typeface="Alexandria SemiBold" pitchFamily="2" charset="-78"/>
                <a:cs typeface="Alexandria SemiBold" pitchFamily="2" charset="-78"/>
              </a:rPr>
              <a:t>:SEMrush</a:t>
            </a:r>
            <a:r>
              <a:rPr lang="ar-SA" sz="1600" dirty="0">
                <a:solidFill>
                  <a:schemeClr val="accent1"/>
                </a:solidFill>
                <a:latin typeface="Alexandria SemiBold" pitchFamily="2" charset="-78"/>
                <a:cs typeface="Alexandria SemiBold" pitchFamily="2" charset="-78"/>
              </a:rPr>
              <a:t> </a:t>
            </a:r>
            <a:r>
              <a:rPr lang="ar-SA" sz="1600" dirty="0" smtClean="0">
                <a:solidFill>
                  <a:srgbClr val="000000"/>
                </a:solidFill>
                <a:latin typeface="Alexandria SemiBold" pitchFamily="2" charset="-78"/>
                <a:cs typeface="Alexandria SemiBold" pitchFamily="2" charset="-78"/>
              </a:rPr>
              <a:t>أداة </a:t>
            </a:r>
            <a:r>
              <a:rPr lang="ar-SA" sz="1600" dirty="0">
                <a:solidFill>
                  <a:srgbClr val="000000"/>
                </a:solidFill>
                <a:latin typeface="Alexandria SemiBold" pitchFamily="2" charset="-78"/>
                <a:cs typeface="Alexandria SemiBold" pitchFamily="2" charset="-78"/>
              </a:rPr>
              <a:t>تسويق رقمية تقدم تحليلات شاملة حول الكلمات الرئيسية وحركة المرور واستراتيجيات التسويق للمنافسين</a:t>
            </a:r>
            <a:r>
              <a:rPr lang="ar-SA" sz="1600" dirty="0" smtClean="0">
                <a:solidFill>
                  <a:srgbClr val="000000"/>
                </a:solidFill>
                <a:latin typeface="Alexandria SemiBold" pitchFamily="2" charset="-78"/>
                <a:cs typeface="Alexandria SemiBold" pitchFamily="2" charset="-78"/>
              </a:rPr>
              <a:t>.</a:t>
            </a:r>
          </a:p>
          <a:p>
            <a:pPr marL="342900" indent="-342900" algn="r" rtl="1">
              <a:lnSpc>
                <a:spcPct val="150000"/>
              </a:lnSpc>
              <a:buClr>
                <a:srgbClr val="0070C0"/>
              </a:buClr>
              <a:buFont typeface="+mj-lt"/>
              <a:buAutoNum type="arabicPeriod" startAt="3"/>
            </a:pPr>
            <a:r>
              <a:rPr lang="en-US" sz="1600" dirty="0" smtClean="0">
                <a:solidFill>
                  <a:srgbClr val="000000"/>
                </a:solidFill>
                <a:latin typeface="Alexandria SemiBold" pitchFamily="2" charset="-78"/>
                <a:cs typeface="Alexandria SemiBold" pitchFamily="2" charset="-78"/>
              </a:rPr>
              <a:t> </a:t>
            </a:r>
            <a:r>
              <a:rPr lang="en-US" sz="1600" dirty="0">
                <a:solidFill>
                  <a:schemeClr val="accent1"/>
                </a:solidFill>
                <a:latin typeface="Alexandria SemiBold" pitchFamily="2" charset="-78"/>
                <a:cs typeface="Alexandria SemiBold" pitchFamily="2" charset="-78"/>
              </a:rPr>
              <a:t>:</a:t>
            </a:r>
            <a:r>
              <a:rPr lang="en-US" sz="1600" dirty="0" err="1" smtClean="0">
                <a:solidFill>
                  <a:schemeClr val="accent1"/>
                </a:solidFill>
                <a:latin typeface="Alexandria SemiBold" pitchFamily="2" charset="-78"/>
                <a:cs typeface="Alexandria SemiBold" pitchFamily="2" charset="-78"/>
              </a:rPr>
              <a:t>SimilarWeb</a:t>
            </a:r>
            <a:r>
              <a:rPr lang="ar-SA" sz="1600" dirty="0" smtClean="0">
                <a:solidFill>
                  <a:srgbClr val="000000"/>
                </a:solidFill>
                <a:latin typeface="Alexandria SemiBold" pitchFamily="2" charset="-78"/>
                <a:cs typeface="Alexandria SemiBold" pitchFamily="2" charset="-78"/>
              </a:rPr>
              <a:t>أداة </a:t>
            </a:r>
            <a:r>
              <a:rPr lang="ar-SA" sz="1600" dirty="0">
                <a:solidFill>
                  <a:srgbClr val="000000"/>
                </a:solidFill>
                <a:latin typeface="Alexandria SemiBold" pitchFamily="2" charset="-78"/>
                <a:cs typeface="Alexandria SemiBold" pitchFamily="2" charset="-78"/>
              </a:rPr>
              <a:t>توفر معلومات تفصيلية عن حركة المرور ومصادر الزوار لمواقع المنافسين، مما يساعد الشركات على تقييم أدائها مقارنة بمنافسيها.</a:t>
            </a:r>
          </a:p>
          <a:p>
            <a:pPr marL="342900" indent="-342900" algn="r" rtl="1">
              <a:lnSpc>
                <a:spcPct val="150000"/>
              </a:lnSpc>
              <a:buClr>
                <a:srgbClr val="0070C0"/>
              </a:buClr>
              <a:buFont typeface="+mj-lt"/>
              <a:buAutoNum type="arabicPeriod" startAt="3"/>
            </a:pPr>
            <a:r>
              <a:rPr lang="en-US" sz="1600" dirty="0">
                <a:solidFill>
                  <a:schemeClr val="accent1"/>
                </a:solidFill>
                <a:latin typeface="Alexandria SemiBold" pitchFamily="2" charset="-78"/>
                <a:cs typeface="Alexandria SemiBold" pitchFamily="2" charset="-78"/>
              </a:rPr>
              <a:t>Tableau</a:t>
            </a:r>
            <a:r>
              <a:rPr lang="ar-SA" sz="1600" dirty="0">
                <a:solidFill>
                  <a:srgbClr val="000000"/>
                </a:solidFill>
                <a:latin typeface="Alexandria SemiBold" pitchFamily="2" charset="-78"/>
                <a:cs typeface="Alexandria SemiBold" pitchFamily="2" charset="-78"/>
              </a:rPr>
              <a:t>: أداة تستخدم لتحليل البيانات وتقديم تصورات بصرية تساعد في فهم الاتجاهات والتغيرات في السوق بشكل أفضل.</a:t>
            </a:r>
          </a:p>
          <a:p>
            <a:pPr marL="342900" indent="-342900" algn="r" rtl="1">
              <a:lnSpc>
                <a:spcPct val="150000"/>
              </a:lnSpc>
              <a:buClr>
                <a:srgbClr val="0070C0"/>
              </a:buClr>
              <a:buFont typeface="+mj-lt"/>
              <a:buAutoNum type="arabicPeriod" startAt="3"/>
            </a:pPr>
            <a:r>
              <a:rPr lang="en-US" sz="1600" dirty="0" err="1">
                <a:solidFill>
                  <a:schemeClr val="accent1"/>
                </a:solidFill>
                <a:latin typeface="Alexandria SemiBold" pitchFamily="2" charset="-78"/>
                <a:cs typeface="Alexandria SemiBold" pitchFamily="2" charset="-78"/>
              </a:rPr>
              <a:t>HubSpot</a:t>
            </a:r>
            <a:r>
              <a:rPr lang="ar-SA" sz="1600" dirty="0">
                <a:solidFill>
                  <a:schemeClr val="accent1"/>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تقدم ميزات تخصيص متقدمة تساعد الشركات على تحسين تجارب العملاء بناءً على بيانات سابقة وتحليلات سلوكية.</a:t>
            </a:r>
            <a:br>
              <a:rPr lang="ar-SA" sz="1600" dirty="0">
                <a:solidFill>
                  <a:srgbClr val="000000"/>
                </a:solidFill>
                <a:latin typeface="Alexandria SemiBold" pitchFamily="2" charset="-78"/>
                <a:cs typeface="Alexandria SemiBold" pitchFamily="2" charset="-78"/>
              </a:rPr>
            </a:br>
            <a:endParaRPr lang="en-GB" sz="1400"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818172" y="2612165"/>
            <a:ext cx="1344568" cy="807913"/>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تحليل البيانات</a:t>
            </a:r>
          </a:p>
          <a:p>
            <a:pPr marL="177800" indent="-177800" algn="r" rtl="1">
              <a:lnSpc>
                <a:spcPct val="150000"/>
              </a:lnSpc>
              <a:buFont typeface="+mj-lt"/>
              <a:buAutoNum type="arabicPeriod"/>
            </a:pPr>
            <a:r>
              <a:rPr lang="ar-SA" sz="1000" dirty="0" smtClean="0">
                <a:solidFill>
                  <a:srgbClr val="C00000"/>
                </a:solidFill>
                <a:latin typeface="Alexandria SemiBold" pitchFamily="2" charset="-78"/>
                <a:cs typeface="Alexandria SemiBold" pitchFamily="2" charset="-78"/>
              </a:rPr>
              <a:t>تحسين الحملات</a:t>
            </a:r>
            <a:endParaRPr lang="ar-SA" sz="1000" dirty="0">
              <a:solidFill>
                <a:schemeClr val="accent2">
                  <a:lumMod val="75000"/>
                </a:schemeClr>
              </a:solidFill>
              <a:latin typeface="Alexandria SemiBold" pitchFamily="2" charset="-78"/>
              <a:cs typeface="Alexandria SemiBold" pitchFamily="2" charset="-78"/>
            </a:endParaRPr>
          </a:p>
          <a:p>
            <a:pPr marL="177800" indent="-177800" algn="r" rtl="1">
              <a:lnSpc>
                <a:spcPct val="150000"/>
              </a:lnSpc>
              <a:buFont typeface="+mj-lt"/>
              <a:buAutoNum type="arabicPeriod"/>
            </a:pPr>
            <a:r>
              <a:rPr lang="ar-SA" sz="1100" dirty="0">
                <a:latin typeface="Alexandria SemiBold" pitchFamily="2" charset="-78"/>
                <a:cs typeface="Alexandria SemiBold" pitchFamily="2" charset="-78"/>
              </a:rPr>
              <a:t>تصميم </a:t>
            </a:r>
            <a:r>
              <a:rPr lang="ar-SA" sz="1100" dirty="0" smtClean="0">
                <a:latin typeface="Alexandria SemiBold" pitchFamily="2" charset="-78"/>
                <a:cs typeface="Alexandria SemiBold" pitchFamily="2" charset="-78"/>
              </a:rPr>
              <a:t>الإعلان</a:t>
            </a:r>
            <a:endParaRPr lang="ar-SA" sz="1100" dirty="0">
              <a:latin typeface="Alexandria SemiBold" pitchFamily="2" charset="-78"/>
              <a:cs typeface="Alexandria SemiBold" pitchFamily="2" charset="-78"/>
            </a:endParaRPr>
          </a:p>
        </p:txBody>
      </p:sp>
      <p:sp>
        <p:nvSpPr>
          <p:cNvPr id="7" name="Rectangle 6"/>
          <p:cNvSpPr/>
          <p:nvPr/>
        </p:nvSpPr>
        <p:spPr>
          <a:xfrm>
            <a:off x="3196040" y="2423486"/>
            <a:ext cx="7526765" cy="461024"/>
          </a:xfrm>
          <a:prstGeom prst="rect">
            <a:avLst/>
          </a:prstGeom>
        </p:spPr>
        <p:txBody>
          <a:bodyPr wrap="square">
            <a:spAutoFit/>
          </a:bodyPr>
          <a:lstStyle/>
          <a:p>
            <a:pPr algn="r" rtl="1">
              <a:lnSpc>
                <a:spcPct val="150000"/>
              </a:lnSpc>
            </a:pPr>
            <a:r>
              <a:rPr lang="ar-SA" dirty="0">
                <a:solidFill>
                  <a:srgbClr val="C00000"/>
                </a:solidFill>
                <a:latin typeface="Alexandria SemiBold" pitchFamily="2" charset="-78"/>
                <a:cs typeface="Alexandria SemiBold" pitchFamily="2" charset="-78"/>
              </a:rPr>
              <a:t>أدوات الذكاء الاصطناعي المستخدمة في </a:t>
            </a:r>
            <a:r>
              <a:rPr lang="ar-SA" dirty="0" smtClean="0">
                <a:solidFill>
                  <a:srgbClr val="C00000"/>
                </a:solidFill>
                <a:latin typeface="Alexandria SemiBold" pitchFamily="2" charset="-78"/>
                <a:cs typeface="Alexandria SemiBold" pitchFamily="2" charset="-78"/>
              </a:rPr>
              <a:t>تحسين الحملات التسويقية:</a:t>
            </a:r>
            <a:endParaRPr lang="ar-SA" dirty="0">
              <a:solidFill>
                <a:srgbClr val="C00000"/>
              </a:solidFill>
              <a:latin typeface="Alexandria SemiBold" pitchFamily="2" charset="-78"/>
              <a:cs typeface="Alexandria SemiBold" pitchFamily="2" charset="-78"/>
            </a:endParaRPr>
          </a:p>
        </p:txBody>
      </p:sp>
      <p:sp>
        <p:nvSpPr>
          <p:cNvPr id="8" name="Rectangle 7"/>
          <p:cNvSpPr/>
          <p:nvPr/>
        </p:nvSpPr>
        <p:spPr>
          <a:xfrm>
            <a:off x="0" y="5537114"/>
            <a:ext cx="6318913" cy="1315745"/>
          </a:xfrm>
          <a:prstGeom prst="rect">
            <a:avLst/>
          </a:prstGeom>
          <a:solidFill>
            <a:schemeClr val="accent4">
              <a:lumMod val="20000"/>
              <a:lumOff val="80000"/>
            </a:schemeClr>
          </a:solidFill>
        </p:spPr>
        <p:txBody>
          <a:bodyPr wrap="square">
            <a:spAutoFit/>
          </a:bodyPr>
          <a:lstStyle/>
          <a:p>
            <a:pPr marL="342900" indent="-342900" algn="r" rtl="1">
              <a:lnSpc>
                <a:spcPct val="150000"/>
              </a:lnSpc>
              <a:buFont typeface="+mj-lt"/>
              <a:buAutoNum type="arabicPeriod" startAt="7"/>
            </a:pPr>
            <a:r>
              <a:rPr lang="en-US" sz="1400" dirty="0" smtClean="0">
                <a:solidFill>
                  <a:schemeClr val="accent1"/>
                </a:solidFill>
                <a:latin typeface="Alexandria SemiBold" pitchFamily="2" charset="-78"/>
                <a:cs typeface="Alexandria SemiBold" pitchFamily="2" charset="-78"/>
              </a:rPr>
              <a:t>Albert</a:t>
            </a:r>
            <a:r>
              <a:rPr lang="ar-SA" sz="1400" dirty="0" smtClean="0">
                <a:solidFill>
                  <a:schemeClr val="accent1"/>
                </a:solidFill>
                <a:latin typeface="Alexandria SemiBold" pitchFamily="2" charset="-78"/>
                <a:cs typeface="Alexandria SemiBold" pitchFamily="2" charset="-78"/>
              </a:rPr>
              <a:t>: </a:t>
            </a:r>
            <a:r>
              <a:rPr lang="ar-SA" sz="1300" dirty="0" smtClean="0">
                <a:solidFill>
                  <a:srgbClr val="000000"/>
                </a:solidFill>
                <a:latin typeface="Alexandria SemiBold" pitchFamily="2" charset="-78"/>
                <a:cs typeface="Alexandria SemiBold" pitchFamily="2" charset="-78"/>
              </a:rPr>
              <a:t>هو نظام ذكاء اصطناعي يعمل لتحسين الحملات التسويقية وفقًا لأهداف الحملة المحددة. يقوم بتحليل بيانات الحملة لاستهداف الجماهير المناسبة وتحويلهم إلى عملاء محتملين، كما أنه قادر على إجراء تجارب وتحليلات متقدمة لتحسين الأداء العام للحملات</a:t>
            </a:r>
            <a:r>
              <a:rPr lang="ar-SA" sz="1300" dirty="0" smtClean="0">
                <a:solidFill>
                  <a:srgbClr val="111827"/>
                </a:solidFill>
                <a:latin typeface="Inter"/>
              </a:rPr>
              <a:t>.</a:t>
            </a:r>
            <a:endParaRPr lang="ar-SA" sz="1300" dirty="0"/>
          </a:p>
        </p:txBody>
      </p:sp>
      <p:pic>
        <p:nvPicPr>
          <p:cNvPr id="17" name="Picture 1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7165" t="-200" r="48171" b="68159"/>
          <a:stretch/>
        </p:blipFill>
        <p:spPr>
          <a:xfrm flipH="1">
            <a:off x="51989" y="3339824"/>
            <a:ext cx="1763519" cy="2197290"/>
          </a:xfrm>
          <a:prstGeom prst="rect">
            <a:avLst/>
          </a:prstGeom>
        </p:spPr>
      </p:pic>
    </p:spTree>
    <p:extLst>
      <p:ext uri="{BB962C8B-B14F-4D97-AF65-F5344CB8AC3E}">
        <p14:creationId xmlns:p14="http://schemas.microsoft.com/office/powerpoint/2010/main" val="8924255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2347415" y="2356482"/>
            <a:ext cx="8597180" cy="3900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2073262" y="2356482"/>
            <a:ext cx="8679976" cy="3831818"/>
          </a:xfrm>
          <a:prstGeom prst="rect">
            <a:avLst/>
          </a:prstGeom>
        </p:spPr>
        <p:txBody>
          <a:bodyPr wrap="square">
            <a:spAutoFit/>
          </a:bodyPr>
          <a:lstStyle/>
          <a:p>
            <a:pPr marL="342900" indent="-342900" algn="r" rtl="1">
              <a:lnSpc>
                <a:spcPct val="150000"/>
              </a:lnSpc>
              <a:buFont typeface="+mj-lt"/>
              <a:buAutoNum type="arabicPeriod" startAt="3"/>
            </a:pPr>
            <a:r>
              <a:rPr lang="ar-SA" dirty="0" smtClean="0">
                <a:solidFill>
                  <a:srgbClr val="0070C0"/>
                </a:solidFill>
                <a:latin typeface="Alexandria SemiBold" pitchFamily="2" charset="-78"/>
                <a:cs typeface="Alexandria SemiBold" pitchFamily="2" charset="-78"/>
              </a:rPr>
              <a:t>تصميم الإعلانات الصحفية: </a:t>
            </a:r>
            <a:endParaRPr lang="ar-SA" sz="1600" dirty="0">
              <a:latin typeface="Alexandria SemiBold" pitchFamily="2" charset="-78"/>
              <a:cs typeface="Alexandria SemiBold" pitchFamily="2" charset="-78"/>
            </a:endParaRPr>
          </a:p>
          <a:p>
            <a:pPr algn="r" rtl="1">
              <a:lnSpc>
                <a:spcPct val="150000"/>
              </a:lnSpc>
            </a:pPr>
            <a:r>
              <a:rPr lang="ar-SA" sz="1600" dirty="0" smtClean="0">
                <a:solidFill>
                  <a:srgbClr val="C00000"/>
                </a:solidFill>
                <a:latin typeface="Alexandria SemiBold" pitchFamily="2" charset="-78"/>
                <a:cs typeface="Alexandria SemiBold" pitchFamily="2" charset="-78"/>
              </a:rPr>
              <a:t>أهمية استخدام </a:t>
            </a:r>
            <a:r>
              <a:rPr lang="ar-SA" sz="1600" dirty="0">
                <a:solidFill>
                  <a:srgbClr val="C00000"/>
                </a:solidFill>
                <a:latin typeface="Alexandria SemiBold" pitchFamily="2" charset="-78"/>
                <a:cs typeface="Alexandria SemiBold" pitchFamily="2" charset="-78"/>
              </a:rPr>
              <a:t>أدوات الذكاء الاصطناعي في تصميم </a:t>
            </a:r>
            <a:r>
              <a:rPr lang="ar-SA" sz="1600" dirty="0" smtClean="0">
                <a:solidFill>
                  <a:srgbClr val="C00000"/>
                </a:solidFill>
                <a:latin typeface="Alexandria SemiBold" pitchFamily="2" charset="-78"/>
                <a:cs typeface="Alexandria SemiBold" pitchFamily="2" charset="-78"/>
              </a:rPr>
              <a:t>الإعلانات:</a:t>
            </a:r>
            <a:endParaRPr lang="ar-SA" sz="1600" dirty="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smtClean="0">
                <a:solidFill>
                  <a:srgbClr val="1D8165"/>
                </a:solidFill>
                <a:latin typeface="Alexandria SemiBold" pitchFamily="2" charset="-78"/>
                <a:cs typeface="Alexandria SemiBold" pitchFamily="2" charset="-78"/>
              </a:rPr>
              <a:t>توفير </a:t>
            </a:r>
            <a:r>
              <a:rPr lang="ar-SA" sz="1600" dirty="0">
                <a:solidFill>
                  <a:srgbClr val="1D8165"/>
                </a:solidFill>
                <a:latin typeface="Alexandria SemiBold" pitchFamily="2" charset="-78"/>
                <a:cs typeface="Alexandria SemiBold" pitchFamily="2" charset="-78"/>
              </a:rPr>
              <a:t>الوقت والجهد: </a:t>
            </a:r>
            <a:r>
              <a:rPr lang="ar-SA" sz="1600" dirty="0">
                <a:latin typeface="Alexandria SemiBold" pitchFamily="2" charset="-78"/>
                <a:cs typeface="Alexandria SemiBold" pitchFamily="2" charset="-78"/>
              </a:rPr>
              <a:t>تساعد الأدوات التلقائية في تسريع عملية التصميم، مما يسمح </a:t>
            </a:r>
            <a:r>
              <a:rPr lang="ar-SA" sz="1600" dirty="0" smtClean="0">
                <a:latin typeface="Alexandria SemiBold" pitchFamily="2" charset="-78"/>
                <a:cs typeface="Alexandria SemiBold" pitchFamily="2" charset="-78"/>
              </a:rPr>
              <a:t>للمصمم </a:t>
            </a:r>
            <a:r>
              <a:rPr lang="ar-SA" sz="1600" dirty="0">
                <a:latin typeface="Alexandria SemiBold" pitchFamily="2" charset="-78"/>
                <a:cs typeface="Alexandria SemiBold" pitchFamily="2" charset="-78"/>
              </a:rPr>
              <a:t>بالتركيز على الاستراتيجية بدلاً من التفاصيل الفنية.</a:t>
            </a:r>
          </a:p>
          <a:p>
            <a:pPr marL="342900" indent="-342900" algn="r" rtl="1">
              <a:lnSpc>
                <a:spcPct val="150000"/>
              </a:lnSpc>
              <a:buFont typeface="+mj-lt"/>
              <a:buAutoNum type="arabicPeriod"/>
            </a:pPr>
            <a:r>
              <a:rPr lang="ar-SA" sz="1600" dirty="0">
                <a:solidFill>
                  <a:srgbClr val="1D8165"/>
                </a:solidFill>
                <a:latin typeface="Alexandria SemiBold" pitchFamily="2" charset="-78"/>
                <a:cs typeface="Alexandria SemiBold" pitchFamily="2" charset="-78"/>
              </a:rPr>
              <a:t>تحسين الجودة والإبداع: </a:t>
            </a:r>
            <a:r>
              <a:rPr lang="ar-SA" sz="1600" dirty="0">
                <a:latin typeface="Alexandria SemiBold" pitchFamily="2" charset="-78"/>
                <a:cs typeface="Alexandria SemiBold" pitchFamily="2" charset="-78"/>
              </a:rPr>
              <a:t>تساهم الاقتراحات المدعومة بالذكاء الاصطناعي في تعزيز جودة التصاميم وفتح آفاق جديدة للإبداع، حيث يمكن </a:t>
            </a:r>
            <a:r>
              <a:rPr lang="ar-SA" sz="1600" dirty="0" smtClean="0">
                <a:latin typeface="Alexandria SemiBold" pitchFamily="2" charset="-78"/>
                <a:cs typeface="Alexandria SemiBold" pitchFamily="2" charset="-78"/>
              </a:rPr>
              <a:t>للمصممين </a:t>
            </a:r>
            <a:r>
              <a:rPr lang="ar-SA" sz="1600" dirty="0">
                <a:latin typeface="Alexandria SemiBold" pitchFamily="2" charset="-78"/>
                <a:cs typeface="Alexandria SemiBold" pitchFamily="2" charset="-78"/>
              </a:rPr>
              <a:t>استكشاف أفكار جديدة لم يكونوا ليصلوا إليها بمفردهم.</a:t>
            </a:r>
          </a:p>
          <a:p>
            <a:pPr marL="342900" indent="-342900" algn="r" rtl="1">
              <a:lnSpc>
                <a:spcPct val="150000"/>
              </a:lnSpc>
              <a:buFont typeface="+mj-lt"/>
              <a:buAutoNum type="arabicPeriod"/>
            </a:pPr>
            <a:r>
              <a:rPr lang="ar-SA" sz="1600" dirty="0">
                <a:solidFill>
                  <a:srgbClr val="1D8165"/>
                </a:solidFill>
                <a:latin typeface="Alexandria SemiBold" pitchFamily="2" charset="-78"/>
                <a:cs typeface="Alexandria SemiBold" pitchFamily="2" charset="-78"/>
              </a:rPr>
              <a:t>زيادة الوصول والتفاعل</a:t>
            </a:r>
            <a:r>
              <a:rPr lang="ar-SA" sz="1600" dirty="0">
                <a:latin typeface="Alexandria SemiBold" pitchFamily="2" charset="-78"/>
                <a:cs typeface="Alexandria SemiBold" pitchFamily="2" charset="-78"/>
              </a:rPr>
              <a:t>: بفضل التحليلات والتخصيص المدعوم بالذكاء الاصطناعي، يمكن </a:t>
            </a:r>
            <a:r>
              <a:rPr lang="ar-SA" sz="1600" dirty="0" smtClean="0">
                <a:latin typeface="Alexandria SemiBold" pitchFamily="2" charset="-78"/>
                <a:cs typeface="Alexandria SemiBold" pitchFamily="2" charset="-78"/>
              </a:rPr>
              <a:t>للمصمم </a:t>
            </a:r>
            <a:r>
              <a:rPr lang="ar-SA" sz="1600" dirty="0">
                <a:latin typeface="Alexandria SemiBold" pitchFamily="2" charset="-78"/>
                <a:cs typeface="Alexandria SemiBold" pitchFamily="2" charset="-78"/>
              </a:rPr>
              <a:t>إنشاء إعلانات أكثر جاذبية تستهدف الجمهور المناسب بشكل أفضل، مما يزيد من فرص النجاح</a:t>
            </a:r>
            <a:r>
              <a:rPr lang="ar-SA" sz="1600" dirty="0" smtClean="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818172" y="2612165"/>
            <a:ext cx="1344568" cy="807913"/>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تحليل البيانات</a:t>
            </a:r>
          </a:p>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تحسين الحملات</a:t>
            </a:r>
            <a:endParaRPr lang="ar-SA" sz="1000" dirty="0">
              <a:latin typeface="Alexandria SemiBold" pitchFamily="2" charset="-78"/>
              <a:cs typeface="Alexandria SemiBold" pitchFamily="2" charset="-78"/>
            </a:endParaRPr>
          </a:p>
          <a:p>
            <a:pPr marL="177800" indent="-177800" algn="r" rtl="1">
              <a:lnSpc>
                <a:spcPct val="150000"/>
              </a:lnSpc>
              <a:buFont typeface="+mj-lt"/>
              <a:buAutoNum type="arabicPeriod"/>
            </a:pPr>
            <a:r>
              <a:rPr lang="ar-SA" sz="1100" dirty="0" smtClean="0">
                <a:solidFill>
                  <a:srgbClr val="C00000"/>
                </a:solidFill>
                <a:latin typeface="Alexandria SemiBold" pitchFamily="2" charset="-78"/>
                <a:cs typeface="Alexandria SemiBold" pitchFamily="2" charset="-78"/>
              </a:rPr>
              <a:t>تصميم الإعلان</a:t>
            </a:r>
          </a:p>
        </p:txBody>
      </p:sp>
      <p:pic>
        <p:nvPicPr>
          <p:cNvPr id="7" name="Picture 6"/>
          <p:cNvPicPr>
            <a:picLocks noChangeAspect="1"/>
          </p:cNvPicPr>
          <p:nvPr/>
        </p:nvPicPr>
        <p:blipFill rotWithShape="1">
          <a:blip r:embed="rId3" cstate="hqprint">
            <a:extLst>
              <a:ext uri="{28A0092B-C50C-407E-A947-70E740481C1C}">
                <a14:useLocalDpi xmlns:a14="http://schemas.microsoft.com/office/drawing/2010/main" val="0"/>
              </a:ext>
            </a:extLst>
          </a:blip>
          <a:srcRect l="1903" t="23283" r="14702" b="12238"/>
          <a:stretch/>
        </p:blipFill>
        <p:spPr>
          <a:xfrm>
            <a:off x="0" y="3091485"/>
            <a:ext cx="2347414" cy="1655275"/>
          </a:xfrm>
          <a:prstGeom prst="rect">
            <a:avLst/>
          </a:prstGeom>
        </p:spPr>
      </p:pic>
    </p:spTree>
    <p:extLst>
      <p:ext uri="{BB962C8B-B14F-4D97-AF65-F5344CB8AC3E}">
        <p14:creationId xmlns:p14="http://schemas.microsoft.com/office/powerpoint/2010/main" val="42125061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2101755" y="2356482"/>
            <a:ext cx="8842840" cy="3900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2101755" y="2356482"/>
            <a:ext cx="8716417" cy="3785652"/>
          </a:xfrm>
          <a:prstGeom prst="rect">
            <a:avLst/>
          </a:prstGeom>
        </p:spPr>
        <p:txBody>
          <a:bodyPr wrap="square">
            <a:spAutoFit/>
          </a:bodyPr>
          <a:lstStyle/>
          <a:p>
            <a:pPr algn="r" rtl="1">
              <a:lnSpc>
                <a:spcPct val="150000"/>
              </a:lnSpc>
            </a:pPr>
            <a:r>
              <a:rPr lang="ar-SA" sz="1600" dirty="0" smtClean="0">
                <a:solidFill>
                  <a:srgbClr val="C00000"/>
                </a:solidFill>
                <a:latin typeface="Alexandria SemiBold" pitchFamily="2" charset="-78"/>
                <a:cs typeface="Alexandria SemiBold" pitchFamily="2" charset="-78"/>
              </a:rPr>
              <a:t>تصميم </a:t>
            </a:r>
            <a:r>
              <a:rPr lang="ar-SA" sz="1600" dirty="0">
                <a:solidFill>
                  <a:srgbClr val="C00000"/>
                </a:solidFill>
                <a:latin typeface="Alexandria SemiBold" pitchFamily="2" charset="-78"/>
                <a:cs typeface="Alexandria SemiBold" pitchFamily="2" charset="-78"/>
              </a:rPr>
              <a:t>الإعلانات باستخدام الذكاء الاصطناعي:</a:t>
            </a:r>
            <a:endParaRPr lang="ar-SA" sz="1600" dirty="0">
              <a:latin typeface="Alexandria SemiBold" pitchFamily="2" charset="-78"/>
              <a:cs typeface="Alexandria SemiBold" pitchFamily="2" charset="-78"/>
            </a:endParaRPr>
          </a:p>
          <a:p>
            <a:pPr marL="342900" indent="-342900" algn="r" rtl="1">
              <a:lnSpc>
                <a:spcPct val="150000"/>
              </a:lnSpc>
              <a:buFont typeface="+mj-lt"/>
              <a:buAutoNum type="arabicPeriod"/>
            </a:pPr>
            <a:r>
              <a:rPr lang="en-US" sz="1600" dirty="0" err="1">
                <a:solidFill>
                  <a:schemeClr val="accent1"/>
                </a:solidFill>
                <a:latin typeface="Alexandria SemiBold" pitchFamily="2" charset="-78"/>
                <a:cs typeface="Alexandria SemiBold" pitchFamily="2" charset="-78"/>
              </a:rPr>
              <a:t>Canva</a:t>
            </a:r>
            <a:r>
              <a:rPr lang="ar-SA" sz="1600" dirty="0">
                <a:solidFill>
                  <a:schemeClr val="accent1"/>
                </a:solidFill>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وهي منصة متخصصة في إنشاء </a:t>
            </a:r>
            <a:r>
              <a:rPr lang="ar-SA" sz="1600" dirty="0">
                <a:latin typeface="Alexandria SemiBold" pitchFamily="2" charset="-78"/>
                <a:cs typeface="Alexandria SemiBold" pitchFamily="2" charset="-78"/>
              </a:rPr>
              <a:t>تصميمات إعلانية جذابة باستخدام تقنيات الذكاء الاصطناعي</a:t>
            </a:r>
            <a:r>
              <a:rPr lang="ar-SA" sz="1600" dirty="0" smtClean="0">
                <a:latin typeface="Alexandria SemiBold" pitchFamily="2" charset="-78"/>
                <a:cs typeface="Alexandria SemiBold" pitchFamily="2" charset="-78"/>
              </a:rPr>
              <a:t>، حيث توفر :</a:t>
            </a:r>
          </a:p>
          <a:p>
            <a:pPr marL="627063" indent="-231775" algn="r" rtl="1">
              <a:lnSpc>
                <a:spcPct val="150000"/>
              </a:lnSpc>
              <a:buFont typeface="Wingdings" panose="05000000000000000000" pitchFamily="2" charset="2"/>
              <a:buChar char="§"/>
            </a:pPr>
            <a:r>
              <a:rPr lang="ar-SA" sz="1600" dirty="0" smtClean="0">
                <a:solidFill>
                  <a:schemeClr val="accent2">
                    <a:lumMod val="75000"/>
                  </a:schemeClr>
                </a:solidFill>
                <a:latin typeface="Alexandria SemiBold" pitchFamily="2" charset="-78"/>
                <a:cs typeface="Alexandria SemiBold" pitchFamily="2" charset="-78"/>
              </a:rPr>
              <a:t>قوالب جاهزة </a:t>
            </a:r>
            <a:r>
              <a:rPr lang="ar-SA" sz="1600" dirty="0" smtClean="0">
                <a:latin typeface="Alexandria SemiBold" pitchFamily="2" charset="-78"/>
                <a:cs typeface="Alexandria SemiBold" pitchFamily="2" charset="-78"/>
              </a:rPr>
              <a:t>للإعلانات </a:t>
            </a:r>
            <a:r>
              <a:rPr lang="ar-SA" sz="1600" dirty="0">
                <a:latin typeface="Alexandria SemiBold" pitchFamily="2" charset="-78"/>
                <a:cs typeface="Alexandria SemiBold" pitchFamily="2" charset="-78"/>
              </a:rPr>
              <a:t>التي يمكن تخصيصها بسهولة. هذه القوالب مصممة بشكل احترافي وتغطي مختلف </a:t>
            </a:r>
            <a:r>
              <a:rPr lang="ar-SA" sz="1600" dirty="0" smtClean="0">
                <a:latin typeface="Alexandria SemiBold" pitchFamily="2" charset="-78"/>
                <a:cs typeface="Alexandria SemiBold" pitchFamily="2" charset="-78"/>
              </a:rPr>
              <a:t>المجالات والأغراض </a:t>
            </a:r>
            <a:r>
              <a:rPr lang="ar-SA" sz="1600" dirty="0">
                <a:latin typeface="Alexandria SemiBold" pitchFamily="2" charset="-78"/>
                <a:cs typeface="Alexandria SemiBold" pitchFamily="2" charset="-78"/>
              </a:rPr>
              <a:t>التسويقية.</a:t>
            </a:r>
          </a:p>
          <a:p>
            <a:pPr marL="627063" indent="-231775" algn="r" rtl="1">
              <a:lnSpc>
                <a:spcPct val="150000"/>
              </a:lnSpc>
              <a:buFont typeface="Wingdings" panose="05000000000000000000" pitchFamily="2" charset="2"/>
              <a:buChar char="§"/>
            </a:pPr>
            <a:r>
              <a:rPr lang="ar-SA" sz="1600" dirty="0">
                <a:solidFill>
                  <a:schemeClr val="accent2">
                    <a:lumMod val="75000"/>
                  </a:schemeClr>
                </a:solidFill>
                <a:latin typeface="Alexandria SemiBold" pitchFamily="2" charset="-78"/>
                <a:cs typeface="Alexandria SemiBold" pitchFamily="2" charset="-78"/>
              </a:rPr>
              <a:t>إمكانية التعاون</a:t>
            </a:r>
            <a:r>
              <a:rPr lang="ar-SA" sz="1600" dirty="0">
                <a:latin typeface="Alexandria SemiBold" pitchFamily="2" charset="-78"/>
                <a:cs typeface="Alexandria SemiBold" pitchFamily="2" charset="-78"/>
              </a:rPr>
              <a:t>: تتيح </a:t>
            </a:r>
            <a:r>
              <a:rPr lang="en-US" sz="1600" dirty="0" smtClean="0">
                <a:latin typeface="Alexandria SemiBold" pitchFamily="2" charset="-78"/>
                <a:cs typeface="Alexandria SemiBold" pitchFamily="2" charset="-78"/>
              </a:rPr>
              <a:t> </a:t>
            </a:r>
            <a:r>
              <a:rPr lang="en-US" sz="1600" dirty="0" err="1" smtClean="0">
                <a:latin typeface="Alexandria SemiBold" pitchFamily="2" charset="-78"/>
                <a:cs typeface="Alexandria SemiBold" pitchFamily="2" charset="-78"/>
              </a:rPr>
              <a:t>Canva</a:t>
            </a:r>
            <a:r>
              <a:rPr lang="en-US" sz="1600" dirty="0" smtClean="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للمصممين </a:t>
            </a:r>
            <a:r>
              <a:rPr lang="ar-SA" sz="1600" dirty="0">
                <a:latin typeface="Alexandria SemiBold" pitchFamily="2" charset="-78"/>
                <a:cs typeface="Alexandria SemiBold" pitchFamily="2" charset="-78"/>
              </a:rPr>
              <a:t>العمل مع فرقهم بشكل فعال من خلال ميزات التعاون في الوقت الحقيقي. يمكن لأعضاء الفريق تعديل التصميمات ومشاركة الأفكار بسهولة، مما يعزز الإنتاجية ويضمن توافق الرسائل الإعلانية.</a:t>
            </a:r>
          </a:p>
          <a:p>
            <a:pPr marL="627063" indent="-231775" algn="r" rtl="1">
              <a:lnSpc>
                <a:spcPct val="150000"/>
              </a:lnSpc>
              <a:buFont typeface="Wingdings" panose="05000000000000000000" pitchFamily="2" charset="2"/>
              <a:buChar char="§"/>
            </a:pPr>
            <a:r>
              <a:rPr lang="ar-SA" sz="1600" dirty="0">
                <a:solidFill>
                  <a:schemeClr val="accent2">
                    <a:lumMod val="75000"/>
                  </a:schemeClr>
                </a:solidFill>
                <a:latin typeface="Alexandria SemiBold" pitchFamily="2" charset="-78"/>
                <a:cs typeface="Alexandria SemiBold" pitchFamily="2" charset="-78"/>
              </a:rPr>
              <a:t>تحليل الأداء</a:t>
            </a:r>
            <a:r>
              <a:rPr lang="ar-SA" sz="1600" dirty="0">
                <a:latin typeface="Alexandria SemiBold" pitchFamily="2" charset="-78"/>
                <a:cs typeface="Alexandria SemiBold" pitchFamily="2" charset="-78"/>
              </a:rPr>
              <a:t>: تقدم بعض الميزات التحليلية التي تساعد </a:t>
            </a:r>
            <a:r>
              <a:rPr lang="ar-SA" sz="1600" dirty="0" smtClean="0">
                <a:latin typeface="Alexandria SemiBold" pitchFamily="2" charset="-78"/>
                <a:cs typeface="Alexandria SemiBold" pitchFamily="2" charset="-78"/>
              </a:rPr>
              <a:t>المصمم </a:t>
            </a:r>
            <a:r>
              <a:rPr lang="ar-SA" sz="1600" dirty="0">
                <a:latin typeface="Alexandria SemiBold" pitchFamily="2" charset="-78"/>
                <a:cs typeface="Alexandria SemiBold" pitchFamily="2" charset="-78"/>
              </a:rPr>
              <a:t>على قياس فعالية إعلاناتهم. يمكن أن تشمل هذه التحليلات معلومات حول التفاعل </a:t>
            </a:r>
            <a:r>
              <a:rPr lang="ar-SA" sz="1600" dirty="0" smtClean="0">
                <a:latin typeface="Alexandria SemiBold" pitchFamily="2" charset="-78"/>
                <a:cs typeface="Alexandria SemiBold" pitchFamily="2" charset="-78"/>
              </a:rPr>
              <a:t>والمشاهدات</a:t>
            </a:r>
            <a:r>
              <a:rPr lang="ar-SA" sz="1600" dirty="0">
                <a:latin typeface="Alexandria SemiBold" pitchFamily="2" charset="-78"/>
                <a:cs typeface="Alexandria SemiBold" pitchFamily="2" charset="-78"/>
              </a:rPr>
              <a:t>.</a:t>
            </a:r>
            <a:endParaRPr lang="en-GB"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818172" y="2612165"/>
            <a:ext cx="1344568" cy="807913"/>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تحليل البيانات</a:t>
            </a:r>
          </a:p>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تحسين الحملات</a:t>
            </a:r>
            <a:endParaRPr lang="ar-SA" sz="1000" dirty="0">
              <a:latin typeface="Alexandria SemiBold" pitchFamily="2" charset="-78"/>
              <a:cs typeface="Alexandria SemiBold" pitchFamily="2" charset="-78"/>
            </a:endParaRPr>
          </a:p>
          <a:p>
            <a:pPr marL="177800" indent="-177800" algn="r" rtl="1">
              <a:lnSpc>
                <a:spcPct val="150000"/>
              </a:lnSpc>
              <a:buFont typeface="+mj-lt"/>
              <a:buAutoNum type="arabicPeriod"/>
            </a:pPr>
            <a:r>
              <a:rPr lang="ar-SA" sz="1100" dirty="0" smtClean="0">
                <a:solidFill>
                  <a:srgbClr val="C00000"/>
                </a:solidFill>
                <a:latin typeface="Alexandria SemiBold" pitchFamily="2" charset="-78"/>
                <a:cs typeface="Alexandria SemiBold" pitchFamily="2" charset="-78"/>
              </a:rPr>
              <a:t>تصميم الإعلان</a:t>
            </a:r>
          </a:p>
        </p:txBody>
      </p:sp>
      <p:pic>
        <p:nvPicPr>
          <p:cNvPr id="7" name="Picture 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87202" t="64676"/>
          <a:stretch/>
        </p:blipFill>
        <p:spPr>
          <a:xfrm flipH="1">
            <a:off x="237639" y="2797285"/>
            <a:ext cx="1864115" cy="3495346"/>
          </a:xfrm>
          <a:prstGeom prst="rect">
            <a:avLst/>
          </a:prstGeom>
        </p:spPr>
      </p:pic>
    </p:spTree>
    <p:extLst>
      <p:ext uri="{BB962C8B-B14F-4D97-AF65-F5344CB8AC3E}">
        <p14:creationId xmlns:p14="http://schemas.microsoft.com/office/powerpoint/2010/main" val="35316766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881283" y="2356482"/>
            <a:ext cx="9063312" cy="39008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2073262" y="2356482"/>
            <a:ext cx="8679976" cy="3785652"/>
          </a:xfrm>
          <a:prstGeom prst="rect">
            <a:avLst/>
          </a:prstGeom>
        </p:spPr>
        <p:txBody>
          <a:bodyPr wrap="square">
            <a:spAutoFit/>
          </a:bodyPr>
          <a:lstStyle/>
          <a:p>
            <a:pPr algn="r" rtl="1">
              <a:lnSpc>
                <a:spcPct val="150000"/>
              </a:lnSpc>
            </a:pPr>
            <a:r>
              <a:rPr lang="ar-SA" sz="1600" dirty="0" smtClean="0">
                <a:solidFill>
                  <a:srgbClr val="C00000"/>
                </a:solidFill>
                <a:latin typeface="Alexandria SemiBold" pitchFamily="2" charset="-78"/>
                <a:cs typeface="Alexandria SemiBold" pitchFamily="2" charset="-78"/>
              </a:rPr>
              <a:t>تصميم </a:t>
            </a:r>
            <a:r>
              <a:rPr lang="ar-SA" sz="1600" dirty="0">
                <a:solidFill>
                  <a:srgbClr val="C00000"/>
                </a:solidFill>
                <a:latin typeface="Alexandria SemiBold" pitchFamily="2" charset="-78"/>
                <a:cs typeface="Alexandria SemiBold" pitchFamily="2" charset="-78"/>
              </a:rPr>
              <a:t>الإعلانات باستخدام الذكاء الاصطناعي:</a:t>
            </a:r>
          </a:p>
          <a:p>
            <a:pPr marL="342900" indent="-342900" algn="r" rtl="1">
              <a:lnSpc>
                <a:spcPct val="150000"/>
              </a:lnSpc>
              <a:buFont typeface="+mj-lt"/>
              <a:buAutoNum type="arabicPeriod" startAt="2"/>
            </a:pPr>
            <a:r>
              <a:rPr lang="en-US" sz="1600" dirty="0" smtClean="0">
                <a:solidFill>
                  <a:schemeClr val="accent1"/>
                </a:solidFill>
                <a:latin typeface="Alexandria SemiBold" pitchFamily="2" charset="-78"/>
                <a:cs typeface="Alexandria SemiBold" pitchFamily="2" charset="-78"/>
              </a:rPr>
              <a:t>AdCreative.ai</a:t>
            </a:r>
            <a:r>
              <a:rPr lang="ar-SA" sz="1600" dirty="0" smtClean="0">
                <a:solidFill>
                  <a:schemeClr val="accent1"/>
                </a:solidFill>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هي منصة متخصصة في إنشاء تصميمات، تعتمد المنصة على نموذج تعلم آلي تم تدريبه على ملايين التصميمات السابقة، مما يمكنها من فهم كيفية إنشاء إعلانات عالية التحويل. تستطيع هذه الأداة إنتاج مئات التصميمات المختلفة في ثوانٍ، مما يوفر الوقت ويزيد من فعالية الحملات الإعلانية.</a:t>
            </a:r>
          </a:p>
          <a:p>
            <a:pPr marL="342900" indent="-342900" algn="r" rtl="1">
              <a:lnSpc>
                <a:spcPct val="150000"/>
              </a:lnSpc>
              <a:buFont typeface="+mj-lt"/>
              <a:buAutoNum type="arabicPeriod" startAt="2"/>
            </a:pPr>
            <a:r>
              <a:rPr lang="en-US" sz="1600" dirty="0" smtClean="0">
                <a:solidFill>
                  <a:schemeClr val="accent1"/>
                </a:solidFill>
                <a:latin typeface="Alexandria SemiBold" pitchFamily="2" charset="-78"/>
                <a:cs typeface="Alexandria SemiBold" pitchFamily="2" charset="-78"/>
              </a:rPr>
              <a:t>ADYOUNEED</a:t>
            </a:r>
            <a:r>
              <a:rPr lang="ar-SA" sz="1600" dirty="0" smtClean="0">
                <a:solidFill>
                  <a:schemeClr val="accent1"/>
                </a:solidFill>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هي أداة شاملة لإدارة الإعلانات تعمل بالذكاء الاصطناعي، حيث تقوم بإنشاء وتصميم واختبار الإعلانات عبر منصات متعددة مثل </a:t>
            </a:r>
            <a:r>
              <a:rPr lang="en-US" sz="1600" dirty="0" smtClean="0">
                <a:latin typeface="Alexandria SemiBold" pitchFamily="2" charset="-78"/>
                <a:cs typeface="Alexandria SemiBold" pitchFamily="2" charset="-78"/>
              </a:rPr>
              <a:t>Google </a:t>
            </a:r>
            <a:r>
              <a:rPr lang="ar-SA" sz="1600" dirty="0" smtClean="0">
                <a:latin typeface="Alexandria SemiBold" pitchFamily="2" charset="-78"/>
                <a:cs typeface="Alexandria SemiBold" pitchFamily="2" charset="-78"/>
              </a:rPr>
              <a:t> و</a:t>
            </a:r>
            <a:r>
              <a:rPr lang="en-US" sz="1600" dirty="0" smtClean="0">
                <a:latin typeface="Alexandria SemiBold" pitchFamily="2" charset="-78"/>
                <a:cs typeface="Alexandria SemiBold" pitchFamily="2" charset="-78"/>
              </a:rPr>
              <a:t>Facebook </a:t>
            </a:r>
            <a:r>
              <a:rPr lang="ar-SA" sz="1600" dirty="0" smtClean="0">
                <a:latin typeface="Alexandria SemiBold" pitchFamily="2" charset="-78"/>
                <a:cs typeface="Alexandria SemiBold" pitchFamily="2" charset="-78"/>
              </a:rPr>
              <a:t>و</a:t>
            </a:r>
            <a:r>
              <a:rPr lang="en-US" sz="1600" dirty="0" smtClean="0">
                <a:latin typeface="Alexandria SemiBold" pitchFamily="2" charset="-78"/>
                <a:cs typeface="Alexandria SemiBold" pitchFamily="2" charset="-78"/>
              </a:rPr>
              <a:t>Instagram. </a:t>
            </a:r>
            <a:r>
              <a:rPr lang="ar-SA" sz="1600" dirty="0" smtClean="0">
                <a:latin typeface="Alexandria SemiBold" pitchFamily="2" charset="-78"/>
                <a:cs typeface="Alexandria SemiBold" pitchFamily="2" charset="-78"/>
              </a:rPr>
              <a:t> ، تستخدم الأداة تقنيات التعلم الآلي لتحسين استهداف الجمهور وتوسيع نطاق الحملات بشكل تلقائي، مما يساعد المسوقين في العثور على الجمهور المثالي بسرعة.</a:t>
            </a: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9" y="1813312"/>
            <a:ext cx="5978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أولًا: الذكاء الاصطناعي في الإعلان والتسويق الرقمي</a:t>
            </a:r>
            <a:endParaRPr lang="ar-SA"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818172" y="2612165"/>
            <a:ext cx="1344568" cy="807913"/>
          </a:xfrm>
          <a:prstGeom prst="rect">
            <a:avLst/>
          </a:prstGeom>
          <a:solidFill>
            <a:schemeClr val="accent6">
              <a:lumMod val="20000"/>
              <a:lumOff val="80000"/>
            </a:schemeClr>
          </a:solidFill>
          <a:ln w="28575">
            <a:solidFill>
              <a:srgbClr val="00B0F0"/>
            </a:solidFill>
          </a:ln>
          <a:effectLst>
            <a:reflection stA="45000" endPos="0" dist="50800" dir="5400000" sy="-100000" algn="bl" rotWithShape="0"/>
          </a:effectLst>
        </p:spPr>
        <p:txBody>
          <a:bodyPr wrap="square" rtlCol="0">
            <a:spAutoFit/>
          </a:bodyPr>
          <a:lstStyle/>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تحليل البيانات</a:t>
            </a:r>
          </a:p>
          <a:p>
            <a:pPr marL="177800" indent="-177800" algn="r" rtl="1">
              <a:lnSpc>
                <a:spcPct val="150000"/>
              </a:lnSpc>
              <a:buFont typeface="+mj-lt"/>
              <a:buAutoNum type="arabicPeriod"/>
            </a:pPr>
            <a:r>
              <a:rPr lang="ar-SA" sz="1000" dirty="0" smtClean="0">
                <a:latin typeface="Alexandria SemiBold" pitchFamily="2" charset="-78"/>
                <a:cs typeface="Alexandria SemiBold" pitchFamily="2" charset="-78"/>
              </a:rPr>
              <a:t>تحسين الحملات</a:t>
            </a:r>
            <a:endParaRPr lang="ar-SA" sz="1000" dirty="0">
              <a:latin typeface="Alexandria SemiBold" pitchFamily="2" charset="-78"/>
              <a:cs typeface="Alexandria SemiBold" pitchFamily="2" charset="-78"/>
            </a:endParaRPr>
          </a:p>
          <a:p>
            <a:pPr marL="177800" indent="-177800" algn="r" rtl="1">
              <a:lnSpc>
                <a:spcPct val="150000"/>
              </a:lnSpc>
              <a:buFont typeface="+mj-lt"/>
              <a:buAutoNum type="arabicPeriod"/>
            </a:pPr>
            <a:r>
              <a:rPr lang="ar-SA" sz="1100" dirty="0" smtClean="0">
                <a:solidFill>
                  <a:srgbClr val="C00000"/>
                </a:solidFill>
                <a:latin typeface="Alexandria SemiBold" pitchFamily="2" charset="-78"/>
                <a:cs typeface="Alexandria SemiBold" pitchFamily="2" charset="-78"/>
              </a:rPr>
              <a:t>تصميم الإعلان</a:t>
            </a:r>
          </a:p>
        </p:txBody>
      </p:sp>
      <p:pic>
        <p:nvPicPr>
          <p:cNvPr id="7" name="Picture 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2351" b="46070"/>
          <a:stretch/>
        </p:blipFill>
        <p:spPr>
          <a:xfrm>
            <a:off x="0" y="4840059"/>
            <a:ext cx="2436056" cy="1962848"/>
          </a:xfrm>
          <a:prstGeom prst="rect">
            <a:avLst/>
          </a:prstGeom>
        </p:spPr>
      </p:pic>
    </p:spTree>
    <p:extLst>
      <p:ext uri="{BB962C8B-B14F-4D97-AF65-F5344CB8AC3E}">
        <p14:creationId xmlns:p14="http://schemas.microsoft.com/office/powerpoint/2010/main" val="2754438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2073262" y="2377705"/>
            <a:ext cx="9063312" cy="37364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514865" y="171798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554612" y="1710987"/>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09860" y="1939254"/>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2073262" y="2534381"/>
            <a:ext cx="8885890" cy="3739485"/>
          </a:xfrm>
          <a:prstGeom prst="rect">
            <a:avLst/>
          </a:prstGeom>
        </p:spPr>
        <p:txBody>
          <a:bodyPr wrap="square">
            <a:spAutoFit/>
          </a:bodyPr>
          <a:lstStyle/>
          <a:p>
            <a:pPr algn="r" rtl="1">
              <a:lnSpc>
                <a:spcPct val="150000"/>
              </a:lnSpc>
            </a:pPr>
            <a:r>
              <a:rPr lang="ar-SA" sz="1700" dirty="0" smtClean="0">
                <a:solidFill>
                  <a:srgbClr val="C00000"/>
                </a:solidFill>
                <a:latin typeface="Alexandria SemiBold" pitchFamily="2" charset="-78"/>
                <a:cs typeface="Alexandria SemiBold" pitchFamily="2" charset="-78"/>
              </a:rPr>
              <a:t>أخلاقيات نشر </a:t>
            </a:r>
            <a:r>
              <a:rPr lang="ar-SA" sz="1700" dirty="0">
                <a:solidFill>
                  <a:srgbClr val="C00000"/>
                </a:solidFill>
                <a:latin typeface="Alexandria SemiBold" pitchFamily="2" charset="-78"/>
                <a:cs typeface="Alexandria SemiBold" pitchFamily="2" charset="-78"/>
              </a:rPr>
              <a:t>الإعلان والتسويق </a:t>
            </a:r>
            <a:r>
              <a:rPr lang="ar-SA" sz="1700" dirty="0" smtClean="0">
                <a:solidFill>
                  <a:srgbClr val="C00000"/>
                </a:solidFill>
                <a:latin typeface="Alexandria SemiBold" pitchFamily="2" charset="-78"/>
                <a:cs typeface="Alexandria SemiBold" pitchFamily="2" charset="-78"/>
              </a:rPr>
              <a:t>الرقمي</a:t>
            </a:r>
            <a:r>
              <a:rPr lang="ar-SA" sz="1700" dirty="0" smtClean="0">
                <a:solidFill>
                  <a:srgbClr val="000000"/>
                </a:solidFill>
                <a:latin typeface="Alexandria SemiBold" pitchFamily="2" charset="-78"/>
                <a:cs typeface="Alexandria SemiBold" pitchFamily="2" charset="-78"/>
              </a:rPr>
              <a:t>: </a:t>
            </a:r>
            <a:r>
              <a:rPr lang="ar-SA" sz="1700" dirty="0">
                <a:solidFill>
                  <a:srgbClr val="000000"/>
                </a:solidFill>
                <a:latin typeface="Alexandria SemiBold" pitchFamily="2" charset="-78"/>
                <a:cs typeface="Alexandria SemiBold" pitchFamily="2" charset="-78"/>
              </a:rPr>
              <a:t>تشير إلى مجموعة من </a:t>
            </a:r>
            <a:r>
              <a:rPr lang="ar-SA" sz="1700" dirty="0" smtClean="0">
                <a:solidFill>
                  <a:srgbClr val="000000"/>
                </a:solidFill>
                <a:latin typeface="Alexandria SemiBold" pitchFamily="2" charset="-78"/>
                <a:cs typeface="Alexandria SemiBold" pitchFamily="2" charset="-78"/>
              </a:rPr>
              <a:t>المعايير </a:t>
            </a:r>
            <a:r>
              <a:rPr lang="ar-SA" sz="1700" dirty="0">
                <a:solidFill>
                  <a:srgbClr val="000000"/>
                </a:solidFill>
                <a:latin typeface="Alexandria SemiBold" pitchFamily="2" charset="-78"/>
                <a:cs typeface="Alexandria SemiBold" pitchFamily="2" charset="-78"/>
              </a:rPr>
              <a:t>والقواعد التي توجه سلوك الشركات والمعلنين في كيفية </a:t>
            </a:r>
            <a:r>
              <a:rPr lang="ar-SA" sz="1700" dirty="0" smtClean="0">
                <a:solidFill>
                  <a:srgbClr val="000000"/>
                </a:solidFill>
                <a:latin typeface="Alexandria SemiBold" pitchFamily="2" charset="-78"/>
                <a:cs typeface="Alexandria SemiBold" pitchFamily="2" charset="-78"/>
              </a:rPr>
              <a:t>نشر الإعلانات وتصميم الحملات التسويقية. </a:t>
            </a:r>
            <a:r>
              <a:rPr lang="ar-SA" sz="1700" dirty="0">
                <a:solidFill>
                  <a:srgbClr val="000000"/>
                </a:solidFill>
                <a:latin typeface="Alexandria SemiBold" pitchFamily="2" charset="-78"/>
                <a:cs typeface="Alexandria SemiBold" pitchFamily="2" charset="-78"/>
              </a:rPr>
              <a:t>تهدف هذه المعايير إلى حماية المستهلكين وتعزيز الثقة بين الشركات </a:t>
            </a:r>
            <a:r>
              <a:rPr lang="ar-SA" sz="1700" dirty="0" smtClean="0">
                <a:solidFill>
                  <a:srgbClr val="000000"/>
                </a:solidFill>
                <a:latin typeface="Alexandria SemiBold" pitchFamily="2" charset="-78"/>
                <a:cs typeface="Alexandria SemiBold" pitchFamily="2" charset="-78"/>
              </a:rPr>
              <a:t>والجمهور. </a:t>
            </a:r>
          </a:p>
          <a:p>
            <a:pPr algn="r" rtl="1">
              <a:lnSpc>
                <a:spcPct val="150000"/>
              </a:lnSpc>
            </a:pPr>
            <a:r>
              <a:rPr lang="ar-SA" sz="1700" dirty="0" smtClean="0">
                <a:solidFill>
                  <a:schemeClr val="accent5">
                    <a:lumMod val="50000"/>
                  </a:schemeClr>
                </a:solidFill>
                <a:latin typeface="Alexandria SemiBold" pitchFamily="2" charset="-78"/>
                <a:cs typeface="Alexandria SemiBold" pitchFamily="2" charset="-78"/>
              </a:rPr>
              <a:t>وتشمل </a:t>
            </a:r>
            <a:r>
              <a:rPr lang="ar-SA" sz="1700" dirty="0">
                <a:solidFill>
                  <a:schemeClr val="accent5">
                    <a:lumMod val="50000"/>
                  </a:schemeClr>
                </a:solidFill>
                <a:latin typeface="Alexandria SemiBold" pitchFamily="2" charset="-78"/>
                <a:cs typeface="Alexandria SemiBold" pitchFamily="2" charset="-78"/>
              </a:rPr>
              <a:t>هذه المعايير</a:t>
            </a:r>
            <a:r>
              <a:rPr lang="en-US" sz="1700" dirty="0">
                <a:solidFill>
                  <a:schemeClr val="accent5">
                    <a:lumMod val="50000"/>
                  </a:schemeClr>
                </a:solidFill>
                <a:latin typeface="Alexandria SemiBold" pitchFamily="2" charset="-78"/>
                <a:cs typeface="Alexandria SemiBold" pitchFamily="2" charset="-78"/>
              </a:rPr>
              <a:t>:</a:t>
            </a:r>
          </a:p>
          <a:p>
            <a:pPr marL="342900" indent="-342900" algn="r" rtl="1">
              <a:lnSpc>
                <a:spcPct val="150000"/>
              </a:lnSpc>
              <a:buFont typeface="+mj-lt"/>
              <a:buAutoNum type="arabicPeriod"/>
            </a:pPr>
            <a:r>
              <a:rPr lang="ar-SA" sz="1700" dirty="0">
                <a:solidFill>
                  <a:schemeClr val="accent1"/>
                </a:solidFill>
                <a:latin typeface="Alexandria SemiBold" pitchFamily="2" charset="-78"/>
                <a:cs typeface="Alexandria SemiBold" pitchFamily="2" charset="-78"/>
              </a:rPr>
              <a:t>الخصوصية: </a:t>
            </a:r>
            <a:r>
              <a:rPr lang="ar-SA" sz="1700" dirty="0">
                <a:solidFill>
                  <a:srgbClr val="000000"/>
                </a:solidFill>
                <a:latin typeface="Alexandria SemiBold" pitchFamily="2" charset="-78"/>
                <a:cs typeface="Alexandria SemiBold" pitchFamily="2" charset="-78"/>
              </a:rPr>
              <a:t>وتشير إلى حق الأفراد في التحكم في معلوماتهم الشخصية وكيفية استخدامها. ينبغي احترام خصوصية المستهلكين وعدم جمع بياناتهم الشخصية دون موافقته، أو استخدامها بشكل غير أخلاقي</a:t>
            </a:r>
            <a:r>
              <a:rPr lang="en-US" sz="1700" dirty="0">
                <a:solidFill>
                  <a:srgbClr val="000000"/>
                </a:solidFill>
                <a:latin typeface="Alexandria SemiBold" pitchFamily="2" charset="-78"/>
                <a:cs typeface="Alexandria SemiBold" pitchFamily="2" charset="-78"/>
              </a:rPr>
              <a:t>.</a:t>
            </a:r>
            <a:r>
              <a:rPr lang="ar-SA" sz="1700" dirty="0">
                <a:solidFill>
                  <a:srgbClr val="000000"/>
                </a:solidFill>
                <a:latin typeface="Alexandria SemiBold" pitchFamily="2" charset="-78"/>
                <a:cs typeface="Alexandria SemiBold" pitchFamily="2" charset="-78"/>
              </a:rPr>
              <a:t> فيجب أن تكون هناك سياسة واضحة حول كيفية استخدام هذه البيانات</a:t>
            </a:r>
            <a:r>
              <a:rPr lang="en-US" sz="1700" dirty="0">
                <a:solidFill>
                  <a:srgbClr val="000000"/>
                </a:solidFill>
                <a:latin typeface="Alexandria SemiBold" pitchFamily="2" charset="-78"/>
                <a:cs typeface="Alexandria SemiBold" pitchFamily="2" charset="-78"/>
              </a:rPr>
              <a:t>.</a:t>
            </a:r>
            <a:r>
              <a:rPr lang="ar-SA" sz="1700"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ومن </a:t>
            </a:r>
            <a:r>
              <a:rPr lang="ar-SA" sz="1700" dirty="0">
                <a:solidFill>
                  <a:srgbClr val="000000"/>
                </a:solidFill>
                <a:latin typeface="Alexandria SemiBold" pitchFamily="2" charset="-78"/>
                <a:cs typeface="Alexandria SemiBold" pitchFamily="2" charset="-78"/>
              </a:rPr>
              <a:t>الضروري الحصول على موافقة صريحة من المستخدمين قبل جمع بياناتهم</a:t>
            </a:r>
            <a:endParaRPr lang="en-US" sz="17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686906" y="1840949"/>
            <a:ext cx="499917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ثانيًا: </a:t>
            </a:r>
            <a:r>
              <a:rPr lang="ar-SA" dirty="0">
                <a:latin typeface="Alexandria SemiBold" pitchFamily="2" charset="-78"/>
                <a:cs typeface="Alexandria SemiBold" pitchFamily="2" charset="-78"/>
              </a:rPr>
              <a:t>أ</a:t>
            </a:r>
            <a:r>
              <a:rPr lang="ar-SA" dirty="0" smtClean="0">
                <a:latin typeface="Alexandria SemiBold" pitchFamily="2" charset="-78"/>
                <a:cs typeface="Alexandria SemiBold" pitchFamily="2" charset="-78"/>
              </a:rPr>
              <a:t>خلاقيات نشر الإعلان والتسويق الرقمي</a:t>
            </a:r>
            <a:endParaRPr lang="ar-SA" dirty="0">
              <a:latin typeface="Alexandria SemiBold" pitchFamily="2" charset="-78"/>
              <a:cs typeface="Alexandria SemiBold" pitchFamily="2" charset="-78"/>
            </a:endParaRPr>
          </a:p>
        </p:txBody>
      </p:sp>
      <p:pic>
        <p:nvPicPr>
          <p:cNvPr id="7" name="Picture 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4664" r="25000" b="56418"/>
          <a:stretch/>
        </p:blipFill>
        <p:spPr>
          <a:xfrm>
            <a:off x="-93856" y="4813428"/>
            <a:ext cx="2291145" cy="2051395"/>
          </a:xfrm>
          <a:prstGeom prst="rect">
            <a:avLst/>
          </a:prstGeom>
        </p:spPr>
      </p:pic>
    </p:spTree>
    <p:extLst>
      <p:ext uri="{BB962C8B-B14F-4D97-AF65-F5344CB8AC3E}">
        <p14:creationId xmlns:p14="http://schemas.microsoft.com/office/powerpoint/2010/main" val="5529648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690549" y="2377705"/>
            <a:ext cx="9446025" cy="391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690548" y="2534381"/>
            <a:ext cx="9268603" cy="3693319"/>
          </a:xfrm>
          <a:prstGeom prst="rect">
            <a:avLst/>
          </a:prstGeom>
        </p:spPr>
        <p:txBody>
          <a:bodyPr wrap="square">
            <a:spAutoFit/>
          </a:bodyPr>
          <a:lstStyle/>
          <a:p>
            <a:pPr marL="341313" indent="-341313" algn="r" rtl="1">
              <a:lnSpc>
                <a:spcPct val="150000"/>
              </a:lnSpc>
              <a:buFont typeface="+mj-lt"/>
              <a:buAutoNum type="arabicPeriod" startAt="2"/>
            </a:pPr>
            <a:r>
              <a:rPr lang="ar-SA" sz="2000" dirty="0" smtClean="0">
                <a:solidFill>
                  <a:schemeClr val="accent1"/>
                </a:solidFill>
                <a:latin typeface="Alexandria SemiBold" pitchFamily="2" charset="-78"/>
                <a:cs typeface="Alexandria SemiBold" pitchFamily="2" charset="-78"/>
              </a:rPr>
              <a:t>الشفافية</a:t>
            </a:r>
            <a:r>
              <a:rPr lang="ar-SA" sz="2000" dirty="0">
                <a:solidFill>
                  <a:schemeClr val="accent1"/>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يقصد بها</a:t>
            </a:r>
            <a:r>
              <a:rPr lang="en-US" sz="1600" dirty="0">
                <a:solidFill>
                  <a:srgbClr val="000000"/>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تقديم معلومات واضحة وصادقة حول المنتجات والخدمات، وتجنب أي تحريف أو تضليل في المعلومات المقدمة. </a:t>
            </a:r>
            <a:r>
              <a:rPr lang="ar-SA" sz="1700" dirty="0">
                <a:solidFill>
                  <a:schemeClr val="accent2">
                    <a:lumMod val="75000"/>
                  </a:schemeClr>
                </a:solidFill>
                <a:latin typeface="Alexandria SemiBold" pitchFamily="2" charset="-78"/>
                <a:cs typeface="Alexandria SemiBold" pitchFamily="2" charset="-78"/>
              </a:rPr>
              <a:t>وتتحقق الشفافية من خلال:</a:t>
            </a:r>
          </a:p>
          <a:p>
            <a:pPr marL="684213" indent="-288925" algn="r" rtl="1">
              <a:lnSpc>
                <a:spcPct val="150000"/>
              </a:lnSpc>
              <a:buFont typeface="+mj-lt"/>
              <a:buAutoNum type="arabicParenR"/>
            </a:pPr>
            <a:r>
              <a:rPr lang="ar-SA" sz="1700" dirty="0">
                <a:solidFill>
                  <a:schemeClr val="accent2">
                    <a:lumMod val="75000"/>
                  </a:schemeClr>
                </a:solidFill>
                <a:latin typeface="Alexandria SemiBold" pitchFamily="2" charset="-78"/>
                <a:cs typeface="Alexandria SemiBold" pitchFamily="2" charset="-78"/>
              </a:rPr>
              <a:t>مصداقية المعلومات</a:t>
            </a:r>
            <a:r>
              <a:rPr lang="ar-SA" sz="2000" dirty="0">
                <a:solidFill>
                  <a:schemeClr val="accent2">
                    <a:lumMod val="75000"/>
                  </a:schemeClr>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يجب أن تحتوي الإعلانات على معلومات دقيقة حول المنتج، </a:t>
            </a:r>
            <a:r>
              <a:rPr lang="ar-SA" sz="1600" dirty="0" smtClean="0">
                <a:solidFill>
                  <a:srgbClr val="000000"/>
                </a:solidFill>
                <a:latin typeface="Alexandria SemiBold" pitchFamily="2" charset="-78"/>
                <a:cs typeface="Alexandria SemiBold" pitchFamily="2" charset="-78"/>
              </a:rPr>
              <a:t>بما      </a:t>
            </a:r>
            <a:r>
              <a:rPr lang="ar-SA" sz="1600" dirty="0">
                <a:solidFill>
                  <a:srgbClr val="000000"/>
                </a:solidFill>
                <a:latin typeface="Alexandria SemiBold" pitchFamily="2" charset="-78"/>
                <a:cs typeface="Alexandria SemiBold" pitchFamily="2" charset="-78"/>
              </a:rPr>
              <a:t>في ذلك </a:t>
            </a:r>
            <a:r>
              <a:rPr lang="ar-SA" sz="1600" dirty="0" smtClean="0">
                <a:solidFill>
                  <a:srgbClr val="000000"/>
                </a:solidFill>
                <a:latin typeface="Alexandria SemiBold" pitchFamily="2" charset="-78"/>
                <a:cs typeface="Alexandria SemiBold" pitchFamily="2" charset="-78"/>
              </a:rPr>
              <a:t>الأسعار </a:t>
            </a:r>
            <a:r>
              <a:rPr lang="ar-SA" sz="1600" dirty="0">
                <a:solidFill>
                  <a:srgbClr val="000000"/>
                </a:solidFill>
                <a:latin typeface="Alexandria SemiBold" pitchFamily="2" charset="-78"/>
                <a:cs typeface="Alexandria SemiBold" pitchFamily="2" charset="-78"/>
              </a:rPr>
              <a:t>والمخاطر المحتملة. فتجنب المعلومات المضللة أو </a:t>
            </a:r>
            <a:r>
              <a:rPr lang="ar-SA" sz="1600" dirty="0" smtClean="0">
                <a:solidFill>
                  <a:srgbClr val="000000"/>
                </a:solidFill>
                <a:latin typeface="Alexandria SemiBold" pitchFamily="2" charset="-78"/>
                <a:cs typeface="Alexandria SemiBold" pitchFamily="2" charset="-78"/>
              </a:rPr>
              <a:t>المُبالغ فيها </a:t>
            </a:r>
            <a:r>
              <a:rPr lang="ar-SA" sz="1600" dirty="0">
                <a:solidFill>
                  <a:srgbClr val="000000"/>
                </a:solidFill>
                <a:latin typeface="Alexandria SemiBold" pitchFamily="2" charset="-78"/>
                <a:cs typeface="Alexandria SemiBold" pitchFamily="2" charset="-78"/>
              </a:rPr>
              <a:t>يعزز مصداقية العلامة التجارية و يساعد المستهلكين على اتخاذ قرارات مستنيرة.</a:t>
            </a:r>
          </a:p>
          <a:p>
            <a:pPr marL="684213" indent="-288925" algn="r" rtl="1">
              <a:lnSpc>
                <a:spcPct val="150000"/>
              </a:lnSpc>
              <a:buFont typeface="+mj-lt"/>
              <a:buAutoNum type="arabicParenR"/>
            </a:pPr>
            <a:r>
              <a:rPr lang="ar-SA" sz="1700" dirty="0" smtClean="0">
                <a:solidFill>
                  <a:schemeClr val="accent2">
                    <a:lumMod val="75000"/>
                  </a:schemeClr>
                </a:solidFill>
                <a:latin typeface="Alexandria SemiBold" pitchFamily="2" charset="-78"/>
                <a:cs typeface="Alexandria SemiBold" pitchFamily="2" charset="-78"/>
              </a:rPr>
              <a:t>الإفصاح </a:t>
            </a:r>
            <a:r>
              <a:rPr lang="ar-SA" sz="1700" dirty="0">
                <a:solidFill>
                  <a:schemeClr val="accent2">
                    <a:lumMod val="75000"/>
                  </a:schemeClr>
                </a:solidFill>
                <a:latin typeface="Alexandria SemiBold" pitchFamily="2" charset="-78"/>
                <a:cs typeface="Alexandria SemiBold" pitchFamily="2" charset="-78"/>
              </a:rPr>
              <a:t>عن الشروط </a:t>
            </a:r>
            <a:r>
              <a:rPr lang="ar-SA" sz="1700" dirty="0" smtClean="0">
                <a:solidFill>
                  <a:schemeClr val="accent2">
                    <a:lumMod val="75000"/>
                  </a:schemeClr>
                </a:solidFill>
                <a:latin typeface="Alexandria SemiBold" pitchFamily="2" charset="-78"/>
                <a:cs typeface="Alexandria SemiBold" pitchFamily="2" charset="-78"/>
              </a:rPr>
              <a:t>والأحكام: </a:t>
            </a:r>
            <a:r>
              <a:rPr lang="ar-SA" sz="1600" dirty="0" smtClean="0">
                <a:solidFill>
                  <a:srgbClr val="000000"/>
                </a:solidFill>
                <a:latin typeface="Alexandria SemiBold" pitchFamily="2" charset="-78"/>
                <a:cs typeface="Alexandria SemiBold" pitchFamily="2" charset="-78"/>
              </a:rPr>
              <a:t>ينبغي </a:t>
            </a:r>
            <a:r>
              <a:rPr lang="ar-SA" sz="1600" dirty="0">
                <a:solidFill>
                  <a:srgbClr val="000000"/>
                </a:solidFill>
                <a:latin typeface="Alexandria SemiBold" pitchFamily="2" charset="-78"/>
                <a:cs typeface="Alexandria SemiBold" pitchFamily="2" charset="-78"/>
              </a:rPr>
              <a:t>توضيح أي شروط أو أحكام مرتبطة بالعروض أو الخصومات. </a:t>
            </a:r>
            <a:r>
              <a:rPr lang="ar-SA" sz="1600" dirty="0" smtClean="0">
                <a:solidFill>
                  <a:srgbClr val="000000"/>
                </a:solidFill>
                <a:latin typeface="Alexandria SemiBold" pitchFamily="2" charset="-78"/>
                <a:cs typeface="Alexandria SemiBold" pitchFamily="2" charset="-78"/>
              </a:rPr>
              <a:t>فيجب </a:t>
            </a:r>
            <a:r>
              <a:rPr lang="ar-SA" sz="1600" dirty="0">
                <a:solidFill>
                  <a:srgbClr val="000000"/>
                </a:solidFill>
                <a:latin typeface="Alexandria SemiBold" pitchFamily="2" charset="-78"/>
                <a:cs typeface="Alexandria SemiBold" pitchFamily="2" charset="-78"/>
              </a:rPr>
              <a:t>أن يكون المستهلكون </a:t>
            </a:r>
            <a:r>
              <a:rPr lang="ar-SA" sz="1600" dirty="0" smtClean="0">
                <a:solidFill>
                  <a:srgbClr val="000000"/>
                </a:solidFill>
                <a:latin typeface="Alexandria SemiBold" pitchFamily="2" charset="-78"/>
                <a:cs typeface="Alexandria SemiBold" pitchFamily="2" charset="-78"/>
              </a:rPr>
              <a:t>على علم بجميع </a:t>
            </a:r>
            <a:r>
              <a:rPr lang="ar-SA" sz="1600" dirty="0">
                <a:solidFill>
                  <a:srgbClr val="000000"/>
                </a:solidFill>
                <a:latin typeface="Alexandria SemiBold" pitchFamily="2" charset="-78"/>
                <a:cs typeface="Alexandria SemiBold" pitchFamily="2" charset="-78"/>
              </a:rPr>
              <a:t>الشروط قبل اتخاذ قرار الشراء</a:t>
            </a:r>
            <a:r>
              <a:rPr lang="en-US" sz="1600" dirty="0" smtClean="0">
                <a:solidFill>
                  <a:srgbClr val="000000"/>
                </a:solidFill>
                <a:latin typeface="Alexandria SemiBold" pitchFamily="2" charset="-78"/>
                <a:cs typeface="Alexandria SemiBold" pitchFamily="2" charset="-78"/>
              </a:rPr>
              <a:t>.</a:t>
            </a:r>
            <a:endParaRPr lang="en-US" sz="1600" dirty="0">
              <a:solidFill>
                <a:srgbClr val="000000"/>
              </a:solidFill>
              <a:latin typeface="Alexandria SemiBold" pitchFamily="2" charset="-78"/>
              <a:cs typeface="Alexandria SemiBold" pitchFamily="2" charset="-78"/>
            </a:endParaRPr>
          </a:p>
          <a:p>
            <a:pPr marL="684213" indent="-288925" algn="r" rtl="1">
              <a:lnSpc>
                <a:spcPct val="150000"/>
              </a:lnSpc>
              <a:buFont typeface="+mj-lt"/>
              <a:buAutoNum type="arabicParenR"/>
            </a:pPr>
            <a:r>
              <a:rPr lang="ar-SA" sz="1700" dirty="0">
                <a:solidFill>
                  <a:schemeClr val="accent2">
                    <a:lumMod val="75000"/>
                  </a:schemeClr>
                </a:solidFill>
                <a:latin typeface="Alexandria SemiBold" pitchFamily="2" charset="-78"/>
                <a:cs typeface="Alexandria SemiBold" pitchFamily="2" charset="-78"/>
              </a:rPr>
              <a:t>الإفصاح عن الشراكات والرعاية </a:t>
            </a:r>
            <a:r>
              <a:rPr lang="ar-SA" sz="1600" dirty="0" smtClean="0">
                <a:solidFill>
                  <a:srgbClr val="000000"/>
                </a:solidFill>
                <a:latin typeface="Alexandria SemiBold" pitchFamily="2" charset="-78"/>
                <a:cs typeface="Alexandria SemiBold" pitchFamily="2" charset="-78"/>
              </a:rPr>
              <a:t>في إعلانات المحتوى المدعوم </a:t>
            </a:r>
            <a:r>
              <a:rPr lang="ar-SA" sz="1600" dirty="0">
                <a:solidFill>
                  <a:srgbClr val="000000"/>
                </a:solidFill>
                <a:latin typeface="Alexandria SemiBold" pitchFamily="2" charset="-78"/>
                <a:cs typeface="Alexandria SemiBold" pitchFamily="2" charset="-78"/>
              </a:rPr>
              <a:t>بوضوح. </a:t>
            </a:r>
            <a:endParaRPr lang="ar-SA" sz="1600" dirty="0" smtClean="0">
              <a:solidFill>
                <a:srgbClr val="000000"/>
              </a:solidFill>
              <a:latin typeface="Alexandria SemiBold" pitchFamily="2" charset="-78"/>
              <a:cs typeface="Alexandria SemiBold" pitchFamily="2" charset="-78"/>
            </a:endParaRPr>
          </a:p>
          <a:p>
            <a:pPr marL="684213" indent="-288925" algn="r" rtl="1">
              <a:lnSpc>
                <a:spcPct val="150000"/>
              </a:lnSpc>
              <a:buFont typeface="+mj-lt"/>
              <a:buAutoNum type="arabicParenR"/>
            </a:pPr>
            <a:r>
              <a:rPr lang="ar-SA" sz="1700" dirty="0">
                <a:solidFill>
                  <a:schemeClr val="accent2">
                    <a:lumMod val="75000"/>
                  </a:schemeClr>
                </a:solidFill>
                <a:latin typeface="Alexandria SemiBold" pitchFamily="2" charset="-78"/>
                <a:cs typeface="Alexandria SemiBold" pitchFamily="2" charset="-78"/>
              </a:rPr>
              <a:t>الإفصاح عن الشركة المعلنة </a:t>
            </a:r>
            <a:r>
              <a:rPr lang="ar-SA" sz="1700" dirty="0" smtClean="0">
                <a:solidFill>
                  <a:schemeClr val="accent2">
                    <a:lumMod val="75000"/>
                  </a:schemeClr>
                </a:solidFill>
                <a:latin typeface="Alexandria SemiBold" pitchFamily="2" charset="-78"/>
                <a:cs typeface="Alexandria SemiBold" pitchFamily="2" charset="-78"/>
              </a:rPr>
              <a:t>: </a:t>
            </a:r>
            <a:r>
              <a:rPr lang="ar-SA" sz="1600" dirty="0">
                <a:solidFill>
                  <a:srgbClr val="000000"/>
                </a:solidFill>
                <a:latin typeface="Alexandria SemiBold" pitchFamily="2" charset="-78"/>
                <a:cs typeface="Alexandria SemiBold" pitchFamily="2" charset="-78"/>
              </a:rPr>
              <a:t>بنشر </a:t>
            </a:r>
            <a:r>
              <a:rPr lang="ar-SA" sz="1600" dirty="0" smtClean="0">
                <a:solidFill>
                  <a:srgbClr val="000000"/>
                </a:solidFill>
                <a:latin typeface="Alexandria SemiBold" pitchFamily="2" charset="-78"/>
                <a:cs typeface="Alexandria SemiBold" pitchFamily="2" charset="-78"/>
              </a:rPr>
              <a:t>اسم الشركة والعلامة </a:t>
            </a:r>
            <a:r>
              <a:rPr lang="ar-SA" sz="1600" dirty="0">
                <a:solidFill>
                  <a:srgbClr val="000000"/>
                </a:solidFill>
                <a:latin typeface="Alexandria SemiBold" pitchFamily="2" charset="-78"/>
                <a:cs typeface="Alexandria SemiBold" pitchFamily="2" charset="-78"/>
              </a:rPr>
              <a:t>التجارية ووضعها في مكان بارز.</a:t>
            </a: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8" y="1813312"/>
            <a:ext cx="499917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ثانيًا: </a:t>
            </a:r>
            <a:r>
              <a:rPr lang="ar-SA" dirty="0">
                <a:latin typeface="Alexandria SemiBold" pitchFamily="2" charset="-78"/>
                <a:cs typeface="Alexandria SemiBold" pitchFamily="2" charset="-78"/>
              </a:rPr>
              <a:t>أ</a:t>
            </a:r>
            <a:r>
              <a:rPr lang="ar-SA" dirty="0" smtClean="0">
                <a:latin typeface="Alexandria SemiBold" pitchFamily="2" charset="-78"/>
                <a:cs typeface="Alexandria SemiBold" pitchFamily="2" charset="-78"/>
              </a:rPr>
              <a:t>خلاقيات نشر الإعلان والتسويق الرقمي</a:t>
            </a:r>
            <a:endParaRPr lang="ar-SA" dirty="0">
              <a:latin typeface="Alexandria SemiBold" pitchFamily="2" charset="-78"/>
              <a:cs typeface="Alexandria SemiBold" pitchFamily="2" charset="-78"/>
            </a:endParaRPr>
          </a:p>
        </p:txBody>
      </p:sp>
      <p:pic>
        <p:nvPicPr>
          <p:cNvPr id="9" name="Picture 8"/>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4216" b="59801"/>
          <a:stretch/>
        </p:blipFill>
        <p:spPr>
          <a:xfrm flipH="1">
            <a:off x="-72191" y="3587657"/>
            <a:ext cx="2036975" cy="1803410"/>
          </a:xfrm>
          <a:prstGeom prst="rect">
            <a:avLst/>
          </a:prstGeom>
        </p:spPr>
      </p:pic>
    </p:spTree>
    <p:extLst>
      <p:ext uri="{BB962C8B-B14F-4D97-AF65-F5344CB8AC3E}">
        <p14:creationId xmlns:p14="http://schemas.microsoft.com/office/powerpoint/2010/main" val="132806560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1690549" y="2377705"/>
            <a:ext cx="9446025" cy="391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609860" y="1695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649606" y="1739929"/>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90549" y="1953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779259" y="2580841"/>
            <a:ext cx="9268603" cy="3508653"/>
          </a:xfrm>
          <a:prstGeom prst="rect">
            <a:avLst/>
          </a:prstGeom>
        </p:spPr>
        <p:txBody>
          <a:bodyPr wrap="square">
            <a:spAutoFit/>
          </a:bodyPr>
          <a:lstStyle/>
          <a:p>
            <a:pPr marL="341313" indent="-341313"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المسؤولية الاجتماعية:</a:t>
            </a:r>
            <a:r>
              <a:rPr lang="ar-SA" dirty="0">
                <a:solidFill>
                  <a:srgbClr val="000000"/>
                </a:solidFill>
                <a:latin typeface="Alexandria SemiBold" pitchFamily="2" charset="-78"/>
                <a:cs typeface="Alexandria SemiBold" pitchFamily="2" charset="-78"/>
              </a:rPr>
              <a:t> </a:t>
            </a:r>
            <a:r>
              <a:rPr lang="ar-SA" sz="1600" dirty="0" smtClean="0">
                <a:solidFill>
                  <a:srgbClr val="000000"/>
                </a:solidFill>
                <a:latin typeface="Alexandria SemiBold" pitchFamily="2" charset="-78"/>
                <a:cs typeface="Alexandria SemiBold" pitchFamily="2" charset="-78"/>
              </a:rPr>
              <a:t>تشير </a:t>
            </a:r>
            <a:r>
              <a:rPr lang="ar-SA" sz="1600" dirty="0">
                <a:solidFill>
                  <a:srgbClr val="000000"/>
                </a:solidFill>
                <a:latin typeface="Alexandria SemiBold" pitchFamily="2" charset="-78"/>
                <a:cs typeface="Alexandria SemiBold" pitchFamily="2" charset="-78"/>
              </a:rPr>
              <a:t>إلى التزام الشركات بالتصرف بطريقة تعود بالنفع على المجتمع والبيئة، بالإضافة إلى تحقيق </a:t>
            </a:r>
            <a:r>
              <a:rPr lang="ar-SA" sz="1600" dirty="0" smtClean="0">
                <a:solidFill>
                  <a:srgbClr val="000000"/>
                </a:solidFill>
                <a:latin typeface="Alexandria SemiBold" pitchFamily="2" charset="-78"/>
                <a:cs typeface="Alexandria SemiBold" pitchFamily="2" charset="-78"/>
              </a:rPr>
              <a:t>الأرباح. ينبغي أن تعكس العلامات التجارية </a:t>
            </a:r>
            <a:r>
              <a:rPr lang="ar-SA" sz="1600" dirty="0">
                <a:solidFill>
                  <a:srgbClr val="000000"/>
                </a:solidFill>
                <a:latin typeface="Alexandria SemiBold" pitchFamily="2" charset="-78"/>
                <a:cs typeface="Alexandria SemiBold" pitchFamily="2" charset="-78"/>
              </a:rPr>
              <a:t>القيم الإيجابية في المجتمع من خلال ممارساتها التسويقية. مثال: الإعلانات التي تروج لمنتجات صديقة للبيئة التي تعزز الوعي البيئي. يجب على الشركات تحمل مسؤولية المحتوى الذي تنشره، وضمان عدم تعارضه مع القيم الأخلاقية والثقافية، وتجنب الرسائل التي تحرض على السلوكيات السلبية مثل التمييز أو </a:t>
            </a:r>
            <a:r>
              <a:rPr lang="ar-SA" sz="1600" dirty="0" smtClean="0">
                <a:solidFill>
                  <a:srgbClr val="000000"/>
                </a:solidFill>
                <a:latin typeface="Alexandria SemiBold" pitchFamily="2" charset="-78"/>
                <a:cs typeface="Alexandria SemiBold" pitchFamily="2" charset="-78"/>
              </a:rPr>
              <a:t>العنف.</a:t>
            </a:r>
          </a:p>
          <a:p>
            <a:pPr marL="341313" indent="-341313"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عدم التضليل: </a:t>
            </a:r>
            <a:r>
              <a:rPr lang="ar-SA" sz="1600" dirty="0">
                <a:solidFill>
                  <a:srgbClr val="000000"/>
                </a:solidFill>
                <a:latin typeface="Alexandria SemiBold" pitchFamily="2" charset="-78"/>
                <a:cs typeface="Alexandria SemiBold" pitchFamily="2" charset="-78"/>
              </a:rPr>
              <a:t>يعني تجنب استخدام أساليب خادعة أو مضللة في الإعلانات، مثل المبالغة في الفوائد أو إخفاء المعلومات </a:t>
            </a:r>
            <a:r>
              <a:rPr lang="ar-SA" sz="1600" dirty="0" smtClean="0">
                <a:solidFill>
                  <a:srgbClr val="000000"/>
                </a:solidFill>
                <a:latin typeface="Alexandria SemiBold" pitchFamily="2" charset="-78"/>
                <a:cs typeface="Alexandria SemiBold" pitchFamily="2" charset="-78"/>
              </a:rPr>
              <a:t>المهمة أو تقديم وعود </a:t>
            </a:r>
            <a:r>
              <a:rPr lang="ar-SA" sz="1600" dirty="0">
                <a:solidFill>
                  <a:srgbClr val="000000"/>
                </a:solidFill>
                <a:latin typeface="Alexandria SemiBold" pitchFamily="2" charset="-78"/>
                <a:cs typeface="Alexandria SemiBold" pitchFamily="2" charset="-78"/>
              </a:rPr>
              <a:t>غير قابلة </a:t>
            </a:r>
            <a:r>
              <a:rPr lang="ar-SA" sz="1600" dirty="0" smtClean="0">
                <a:solidFill>
                  <a:srgbClr val="000000"/>
                </a:solidFill>
                <a:latin typeface="Alexandria SemiBold" pitchFamily="2" charset="-78"/>
                <a:cs typeface="Alexandria SemiBold" pitchFamily="2" charset="-78"/>
              </a:rPr>
              <a:t>للتحقيق، والذي قد يعرض الشركة</a:t>
            </a:r>
            <a:r>
              <a:rPr lang="en-US" sz="1600" dirty="0" smtClean="0">
                <a:solidFill>
                  <a:srgbClr val="000000"/>
                </a:solidFill>
                <a:latin typeface="Alexandria SemiBold" pitchFamily="2" charset="-78"/>
                <a:cs typeface="Alexandria SemiBold" pitchFamily="2" charset="-78"/>
              </a:rPr>
              <a:t> </a:t>
            </a:r>
            <a:r>
              <a:rPr lang="ar-SA" sz="1600" dirty="0" smtClean="0">
                <a:solidFill>
                  <a:srgbClr val="000000"/>
                </a:solidFill>
                <a:latin typeface="Alexandria SemiBold" pitchFamily="2" charset="-78"/>
                <a:cs typeface="Alexandria SemiBold" pitchFamily="2" charset="-78"/>
              </a:rPr>
              <a:t>يؤدي </a:t>
            </a:r>
            <a:r>
              <a:rPr lang="ar-SA" sz="1600" dirty="0">
                <a:solidFill>
                  <a:srgbClr val="000000"/>
                </a:solidFill>
                <a:latin typeface="Alexandria SemiBold" pitchFamily="2" charset="-78"/>
                <a:cs typeface="Alexandria SemiBold" pitchFamily="2" charset="-78"/>
              </a:rPr>
              <a:t>إلى نتائج قانونية سلبية، مثل الغرامات أو الدعاوى القضائية</a:t>
            </a:r>
            <a:r>
              <a:rPr lang="en-US" sz="1600" dirty="0" smtClean="0">
                <a:solidFill>
                  <a:srgbClr val="000000"/>
                </a:solidFill>
                <a:latin typeface="Alexandria SemiBold" pitchFamily="2" charset="-78"/>
                <a:cs typeface="Alexandria SemiBold" pitchFamily="2" charset="-78"/>
              </a:rPr>
              <a:t>.</a:t>
            </a: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766398" y="1813312"/>
            <a:ext cx="499917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ثانيًا: </a:t>
            </a:r>
            <a:r>
              <a:rPr lang="ar-SA" dirty="0">
                <a:latin typeface="Alexandria SemiBold" pitchFamily="2" charset="-78"/>
                <a:cs typeface="Alexandria SemiBold" pitchFamily="2" charset="-78"/>
              </a:rPr>
              <a:t>أ</a:t>
            </a:r>
            <a:r>
              <a:rPr lang="ar-SA" dirty="0" smtClean="0">
                <a:latin typeface="Alexandria SemiBold" pitchFamily="2" charset="-78"/>
                <a:cs typeface="Alexandria SemiBold" pitchFamily="2" charset="-78"/>
              </a:rPr>
              <a:t>خلاقيات نشر الإعلان والتسويق الرقمي</a:t>
            </a:r>
            <a:endParaRPr lang="ar-SA" dirty="0">
              <a:latin typeface="Alexandria SemiBold" pitchFamily="2" charset="-78"/>
              <a:cs typeface="Alexandria SemiBold"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558855"/>
            <a:ext cx="2485572" cy="1394964"/>
          </a:xfrm>
          <a:prstGeom prst="rect">
            <a:avLst/>
          </a:prstGeom>
        </p:spPr>
      </p:pic>
    </p:spTree>
    <p:extLst>
      <p:ext uri="{BB962C8B-B14F-4D97-AF65-F5344CB8AC3E}">
        <p14:creationId xmlns:p14="http://schemas.microsoft.com/office/powerpoint/2010/main" val="291507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79611" y="2341738"/>
            <a:ext cx="9193439" cy="3813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947802" y="147155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79612" y="146573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42760" y="169953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4282" y="2514198"/>
            <a:ext cx="9079600" cy="3508653"/>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أهمية الإلتزام بالمعايير الأخلاقية:</a:t>
            </a:r>
            <a:endParaRPr lang="en-US" dirty="0">
              <a:solidFill>
                <a:srgbClr val="C0000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solidFill>
                  <a:schemeClr val="accent1"/>
                </a:solidFill>
                <a:latin typeface="Alexandria Medium" pitchFamily="2" charset="-78"/>
                <a:cs typeface="Alexandria Medium" pitchFamily="2" charset="-78"/>
              </a:rPr>
              <a:t>بناء </a:t>
            </a:r>
            <a:r>
              <a:rPr lang="ar-SA" sz="1600" dirty="0" smtClean="0">
                <a:solidFill>
                  <a:schemeClr val="accent1"/>
                </a:solidFill>
                <a:latin typeface="Alexandria Medium" pitchFamily="2" charset="-78"/>
                <a:cs typeface="Alexandria Medium" pitchFamily="2" charset="-78"/>
              </a:rPr>
              <a:t>الثقة</a:t>
            </a:r>
            <a:r>
              <a:rPr lang="ar-SA" sz="1600" dirty="0">
                <a:solidFill>
                  <a:schemeClr val="accent1"/>
                </a:solidFill>
                <a:latin typeface="Alexandria Medium" pitchFamily="2" charset="-78"/>
                <a:cs typeface="Alexandria Medium" pitchFamily="2" charset="-78"/>
              </a:rPr>
              <a:t>:</a:t>
            </a:r>
            <a:r>
              <a:rPr lang="en-US" sz="1600" dirty="0" smtClean="0">
                <a:solidFill>
                  <a:schemeClr val="accent1"/>
                </a:solidFill>
                <a:latin typeface="Alexandria Medium" pitchFamily="2" charset="-78"/>
                <a:cs typeface="Alexandria Medium" pitchFamily="2" charset="-78"/>
              </a:rPr>
              <a:t> </a:t>
            </a:r>
            <a:r>
              <a:rPr lang="ar-SA" sz="1600" dirty="0" smtClean="0">
                <a:latin typeface="Alexandria Medium" pitchFamily="2" charset="-78"/>
                <a:cs typeface="Alexandria Medium" pitchFamily="2" charset="-78"/>
              </a:rPr>
              <a:t> تعزز </a:t>
            </a:r>
            <a:r>
              <a:rPr lang="ar-SA" sz="1600" dirty="0">
                <a:latin typeface="Alexandria Medium" pitchFamily="2" charset="-78"/>
                <a:cs typeface="Alexandria Medium" pitchFamily="2" charset="-78"/>
              </a:rPr>
              <a:t>المعايير الأخلاقية ثقة المستهلكين في العلامات التجارية، مما يؤدي </a:t>
            </a:r>
            <a:r>
              <a:rPr lang="ar-SA" sz="1600" dirty="0" smtClean="0">
                <a:latin typeface="Alexandria Medium" pitchFamily="2" charset="-78"/>
                <a:cs typeface="Alexandria Medium" pitchFamily="2" charset="-78"/>
              </a:rPr>
              <a:t>إلى تعزيز الولاء بالعلامة التجارية. </a:t>
            </a:r>
            <a:endParaRPr lang="en-US" sz="1600" dirty="0">
              <a:latin typeface="Alexandria Medium" pitchFamily="2" charset="-78"/>
              <a:cs typeface="Alexandria Medium" pitchFamily="2" charset="-78"/>
            </a:endParaRPr>
          </a:p>
          <a:p>
            <a:pPr marL="342900" lvl="0" indent="-342900" algn="r" rtl="1">
              <a:lnSpc>
                <a:spcPct val="150000"/>
              </a:lnSpc>
              <a:buFont typeface="+mj-lt"/>
              <a:buAutoNum type="arabicPeriod"/>
            </a:pPr>
            <a:r>
              <a:rPr lang="ar-SA" sz="1600" dirty="0">
                <a:solidFill>
                  <a:schemeClr val="accent1"/>
                </a:solidFill>
                <a:latin typeface="Alexandria Medium" pitchFamily="2" charset="-78"/>
                <a:cs typeface="Alexandria Medium" pitchFamily="2" charset="-78"/>
              </a:rPr>
              <a:t>تحسين السمعة:</a:t>
            </a:r>
            <a:r>
              <a:rPr lang="en-US" sz="1600" dirty="0">
                <a:solidFill>
                  <a:schemeClr val="accent1"/>
                </a:solidFill>
                <a:latin typeface="Alexandria Medium" pitchFamily="2" charset="-78"/>
                <a:cs typeface="Alexandria Medium" pitchFamily="2" charset="-78"/>
              </a:rPr>
              <a:t> </a:t>
            </a:r>
            <a:r>
              <a:rPr lang="ar-SA" sz="1600" dirty="0">
                <a:latin typeface="Alexandria Medium" pitchFamily="2" charset="-78"/>
                <a:cs typeface="Alexandria Medium" pitchFamily="2" charset="-78"/>
              </a:rPr>
              <a:t>الشركات التي تتبنى ممارسات </a:t>
            </a:r>
            <a:r>
              <a:rPr lang="ar-SA" sz="1600" dirty="0" smtClean="0">
                <a:latin typeface="Alexandria Medium" pitchFamily="2" charset="-78"/>
                <a:cs typeface="Alexandria Medium" pitchFamily="2" charset="-78"/>
              </a:rPr>
              <a:t>أخلاقية في سياستها التسويقية وتحترم عملائها </a:t>
            </a:r>
            <a:r>
              <a:rPr lang="ar-SA" sz="1600" dirty="0">
                <a:latin typeface="Alexandria Medium" pitchFamily="2" charset="-78"/>
                <a:cs typeface="Alexandria Medium" pitchFamily="2" charset="-78"/>
              </a:rPr>
              <a:t>تتمتع </a:t>
            </a:r>
            <a:r>
              <a:rPr lang="ar-SA" sz="1600" dirty="0" smtClean="0">
                <a:latin typeface="Alexandria Medium" pitchFamily="2" charset="-78"/>
                <a:cs typeface="Alexandria Medium" pitchFamily="2" charset="-78"/>
              </a:rPr>
              <a:t>بسمعة إيجابية ، </a:t>
            </a:r>
            <a:r>
              <a:rPr lang="ar-SA" sz="1600" dirty="0">
                <a:latin typeface="Alexandria Medium" pitchFamily="2" charset="-78"/>
                <a:cs typeface="Alexandria Medium" pitchFamily="2" charset="-78"/>
              </a:rPr>
              <a:t>مما يساعد في جذب </a:t>
            </a:r>
            <a:r>
              <a:rPr lang="ar-SA" sz="1600" dirty="0" smtClean="0">
                <a:latin typeface="Alexandria Medium" pitchFamily="2" charset="-78"/>
                <a:cs typeface="Alexandria Medium" pitchFamily="2" charset="-78"/>
              </a:rPr>
              <a:t>العملاء الجدد </a:t>
            </a:r>
            <a:r>
              <a:rPr lang="ar-SA" sz="1600" dirty="0">
                <a:latin typeface="Alexandria Medium" pitchFamily="2" charset="-78"/>
                <a:cs typeface="Alexandria Medium" pitchFamily="2" charset="-78"/>
              </a:rPr>
              <a:t>والاحتفاظ </a:t>
            </a:r>
            <a:r>
              <a:rPr lang="ar-SA" sz="1600" dirty="0" smtClean="0">
                <a:latin typeface="Alexandria Medium" pitchFamily="2" charset="-78"/>
                <a:cs typeface="Alexandria Medium" pitchFamily="2" charset="-78"/>
              </a:rPr>
              <a:t>بالعملاء الفعليين</a:t>
            </a:r>
            <a:r>
              <a:rPr lang="en-US" sz="1600" dirty="0" smtClean="0">
                <a:latin typeface="Alexandria Medium" pitchFamily="2" charset="-78"/>
                <a:cs typeface="Alexandria Medium" pitchFamily="2" charset="-78"/>
              </a:rPr>
              <a:t>.</a:t>
            </a:r>
            <a:r>
              <a:rPr lang="ar-SA" dirty="0" smtClean="0"/>
              <a:t> </a:t>
            </a:r>
          </a:p>
          <a:p>
            <a:pPr marL="342900" lvl="0" indent="-342900" algn="r" rtl="1">
              <a:lnSpc>
                <a:spcPct val="150000"/>
              </a:lnSpc>
              <a:buFont typeface="+mj-lt"/>
              <a:buAutoNum type="arabicPeriod"/>
            </a:pPr>
            <a:r>
              <a:rPr lang="ar-SA" sz="1600" dirty="0" smtClean="0">
                <a:solidFill>
                  <a:schemeClr val="accent1"/>
                </a:solidFill>
                <a:latin typeface="Alexandria Medium" pitchFamily="2" charset="-78"/>
                <a:cs typeface="Alexandria Medium" pitchFamily="2" charset="-78"/>
              </a:rPr>
              <a:t>تعزيز </a:t>
            </a:r>
            <a:r>
              <a:rPr lang="ar-SA" sz="1600" dirty="0">
                <a:solidFill>
                  <a:schemeClr val="accent1"/>
                </a:solidFill>
                <a:latin typeface="Alexandria Medium" pitchFamily="2" charset="-78"/>
                <a:cs typeface="Alexandria Medium" pitchFamily="2" charset="-78"/>
              </a:rPr>
              <a:t>التنافسية:</a:t>
            </a:r>
            <a:r>
              <a:rPr lang="en-US" sz="1600" dirty="0" smtClean="0">
                <a:latin typeface="Alexandria Medium" pitchFamily="2" charset="-78"/>
                <a:cs typeface="Alexandria Medium" pitchFamily="2" charset="-78"/>
              </a:rPr>
              <a:t> </a:t>
            </a:r>
            <a:r>
              <a:rPr lang="ar-SA" sz="1600" dirty="0">
                <a:latin typeface="Alexandria Medium" pitchFamily="2" charset="-78"/>
                <a:cs typeface="Alexandria Medium" pitchFamily="2" charset="-78"/>
              </a:rPr>
              <a:t>الشركات التي تتبع معايير أخلاقية يمكن أن تبرز في سوق مزدحم، مما يمنحها ميزة تنافسية</a:t>
            </a:r>
            <a:r>
              <a:rPr lang="en-US" sz="1600" dirty="0">
                <a:latin typeface="Alexandria Medium" pitchFamily="2" charset="-78"/>
                <a:cs typeface="Alexandria Medium" pitchFamily="2" charset="-78"/>
              </a:rPr>
              <a:t>.</a:t>
            </a:r>
          </a:p>
          <a:p>
            <a:pPr marL="342900" lvl="0" indent="-342900" algn="r" rtl="1">
              <a:lnSpc>
                <a:spcPct val="150000"/>
              </a:lnSpc>
              <a:buFont typeface="+mj-lt"/>
              <a:buAutoNum type="arabicPeriod"/>
            </a:pPr>
            <a:r>
              <a:rPr lang="ar-SA" sz="1600" dirty="0">
                <a:solidFill>
                  <a:schemeClr val="accent1"/>
                </a:solidFill>
                <a:latin typeface="Alexandria Medium" pitchFamily="2" charset="-78"/>
                <a:cs typeface="Alexandria Medium" pitchFamily="2" charset="-78"/>
              </a:rPr>
              <a:t>المسؤولية المجتمعية</a:t>
            </a:r>
            <a:r>
              <a:rPr lang="en-US" sz="1600" dirty="0">
                <a:solidFill>
                  <a:schemeClr val="accent1"/>
                </a:solidFill>
                <a:latin typeface="Alexandria Medium" pitchFamily="2" charset="-78"/>
                <a:cs typeface="Alexandria Medium" pitchFamily="2" charset="-78"/>
              </a:rPr>
              <a:t>: </a:t>
            </a:r>
            <a:r>
              <a:rPr lang="ar-SA" sz="1600" dirty="0">
                <a:latin typeface="Alexandria Medium" pitchFamily="2" charset="-78"/>
                <a:cs typeface="Alexandria Medium" pitchFamily="2" charset="-78"/>
              </a:rPr>
              <a:t>تعزز هذه المعايير من </a:t>
            </a:r>
            <a:r>
              <a:rPr lang="ar-SA" sz="1600" dirty="0" smtClean="0">
                <a:latin typeface="Alexandria Medium" pitchFamily="2" charset="-78"/>
                <a:cs typeface="Alexandria Medium" pitchFamily="2" charset="-78"/>
              </a:rPr>
              <a:t>المسؤولية </a:t>
            </a:r>
            <a:r>
              <a:rPr lang="ar-SA" sz="1600" dirty="0">
                <a:latin typeface="Alexandria Medium" pitchFamily="2" charset="-78"/>
                <a:cs typeface="Alexandria Medium" pitchFamily="2" charset="-78"/>
              </a:rPr>
              <a:t>الاجتماعية، حيث تدفع الشركات إلى التفكير في تأثير إعلاناتها على المجتمع والبيئة</a:t>
            </a:r>
            <a:r>
              <a:rPr lang="en-US" sz="1600" dirty="0" smtClean="0">
                <a:latin typeface="Alexandria Medium" pitchFamily="2" charset="-78"/>
                <a:cs typeface="Alexandria Medium" pitchFamily="2" charset="-78"/>
              </a:rPr>
              <a:t>.</a:t>
            </a:r>
            <a:endParaRPr lang="en-US" sz="16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352258" y="1800641"/>
            <a:ext cx="499917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ثانيًا: </a:t>
            </a:r>
            <a:r>
              <a:rPr lang="ar-SA" dirty="0">
                <a:latin typeface="Alexandria SemiBold" pitchFamily="2" charset="-78"/>
                <a:cs typeface="Alexandria SemiBold" pitchFamily="2" charset="-78"/>
              </a:rPr>
              <a:t>أ</a:t>
            </a:r>
            <a:r>
              <a:rPr lang="ar-SA" dirty="0" smtClean="0">
                <a:latin typeface="Alexandria SemiBold" pitchFamily="2" charset="-78"/>
                <a:cs typeface="Alexandria SemiBold" pitchFamily="2" charset="-78"/>
              </a:rPr>
              <a:t>خلاقيات نشر الإعلان والتسويق الرقمي</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157" t="8956" r="2052" b="49850"/>
          <a:stretch/>
        </p:blipFill>
        <p:spPr>
          <a:xfrm>
            <a:off x="0" y="3505565"/>
            <a:ext cx="2429301" cy="3352435"/>
          </a:xfrm>
          <a:prstGeom prst="rect">
            <a:avLst/>
          </a:prstGeom>
        </p:spPr>
      </p:pic>
    </p:spTree>
    <p:extLst>
      <p:ext uri="{BB962C8B-B14F-4D97-AF65-F5344CB8AC3E}">
        <p14:creationId xmlns:p14="http://schemas.microsoft.com/office/powerpoint/2010/main" val="2732099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02644" y="2341738"/>
            <a:ext cx="8833940" cy="3813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77697" y="13564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09507" y="1409880"/>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33702" y="16099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02644" y="2514198"/>
            <a:ext cx="8724758" cy="3347070"/>
          </a:xfrm>
          <a:prstGeom prst="rect">
            <a:avLst/>
          </a:prstGeom>
          <a:noFill/>
        </p:spPr>
        <p:txBody>
          <a:bodyPr wrap="square" rtlCol="0">
            <a:spAutoFit/>
          </a:bodyPr>
          <a:lstStyle/>
          <a:p>
            <a:pPr algn="r" rtl="1">
              <a:lnSpc>
                <a:spcPct val="150000"/>
              </a:lnSpc>
            </a:pPr>
            <a:r>
              <a:rPr lang="ar-SA" sz="1700" dirty="0" smtClean="0">
                <a:latin typeface="Alexandria Medium" pitchFamily="2" charset="-78"/>
                <a:cs typeface="Alexandria Medium" pitchFamily="2" charset="-78"/>
              </a:rPr>
              <a:t>   </a:t>
            </a:r>
            <a:r>
              <a:rPr lang="ar-SA" dirty="0" smtClean="0">
                <a:latin typeface="Alexandria Medium" pitchFamily="2" charset="-78"/>
                <a:cs typeface="Alexandria Medium" pitchFamily="2" charset="-78"/>
              </a:rPr>
              <a:t>أدت التطورات </a:t>
            </a:r>
            <a:r>
              <a:rPr lang="ar-SA" dirty="0">
                <a:latin typeface="Alexandria Medium" pitchFamily="2" charset="-78"/>
                <a:cs typeface="Alexandria Medium" pitchFamily="2" charset="-78"/>
              </a:rPr>
              <a:t>التكنولوجية إلى تغييرات جذرية على الإعلان الصحفي، </a:t>
            </a:r>
            <a:r>
              <a:rPr lang="ar-SA" dirty="0" smtClean="0">
                <a:latin typeface="Alexandria Medium" pitchFamily="2" charset="-78"/>
                <a:cs typeface="Alexandria Medium" pitchFamily="2" charset="-78"/>
              </a:rPr>
              <a:t>والتي أثرت </a:t>
            </a:r>
            <a:r>
              <a:rPr lang="ar-SA" dirty="0">
                <a:latin typeface="Alexandria Medium" pitchFamily="2" charset="-78"/>
                <a:cs typeface="Alexandria Medium" pitchFamily="2" charset="-78"/>
              </a:rPr>
              <a:t>في كيفية تواصل العلامات التجارية مع المستهلكين. ف</a:t>
            </a:r>
            <a:r>
              <a:rPr lang="ar-SA" dirty="0" smtClean="0">
                <a:latin typeface="Alexandria Medium" pitchFamily="2" charset="-78"/>
                <a:cs typeface="Alexandria Medium" pitchFamily="2" charset="-78"/>
              </a:rPr>
              <a:t>تقدم بعض </a:t>
            </a:r>
            <a:r>
              <a:rPr lang="ar-SA" dirty="0">
                <a:latin typeface="Alexandria Medium" pitchFamily="2" charset="-78"/>
                <a:cs typeface="Alexandria Medium" pitchFamily="2" charset="-78"/>
              </a:rPr>
              <a:t>العلامات </a:t>
            </a:r>
            <a:r>
              <a:rPr lang="ar-SA" dirty="0" smtClean="0">
                <a:latin typeface="Alexandria Medium" pitchFamily="2" charset="-78"/>
                <a:cs typeface="Alexandria Medium" pitchFamily="2" charset="-78"/>
              </a:rPr>
              <a:t>التجارية تجارب تسوق غامرة </a:t>
            </a:r>
            <a:r>
              <a:rPr lang="ar-SA" dirty="0">
                <a:latin typeface="Alexandria Medium" pitchFamily="2" charset="-78"/>
                <a:cs typeface="Alexandria Medium" pitchFamily="2" charset="-78"/>
              </a:rPr>
              <a:t>عبر الإنترنت حيث يمكن للمستخدمين استكشاف المتاجر وكأنهم داخلها فعليًا، مما يسهل عليهم اتخاذ قرارات الشراء.</a:t>
            </a:r>
          </a:p>
          <a:p>
            <a:pPr marL="342900" indent="-233363" algn="r" rtl="1">
              <a:lnSpc>
                <a:spcPct val="150000"/>
              </a:lnSpc>
              <a:buFont typeface="+mj-lt"/>
              <a:buAutoNum type="arabicPeriod"/>
            </a:pPr>
            <a:r>
              <a:rPr lang="ar-SA" dirty="0" smtClean="0">
                <a:solidFill>
                  <a:srgbClr val="0070C0"/>
                </a:solidFill>
                <a:latin typeface="Alexandria Medium" pitchFamily="2" charset="-78"/>
                <a:cs typeface="Alexandria Medium" pitchFamily="2" charset="-78"/>
              </a:rPr>
              <a:t>التجارب </a:t>
            </a:r>
            <a:r>
              <a:rPr lang="ar-SA" dirty="0">
                <a:solidFill>
                  <a:srgbClr val="0070C0"/>
                </a:solidFill>
                <a:latin typeface="Alexandria Medium" pitchFamily="2" charset="-78"/>
                <a:cs typeface="Alexandria Medium" pitchFamily="2" charset="-78"/>
              </a:rPr>
              <a:t>الغامرة: </a:t>
            </a:r>
            <a:r>
              <a:rPr lang="ar-SA" sz="1700" dirty="0" smtClean="0">
                <a:latin typeface="Alexandria Medium" pitchFamily="2" charset="-78"/>
                <a:cs typeface="Alexandria Medium" pitchFamily="2" charset="-78"/>
              </a:rPr>
              <a:t>فتحت تكنولوجيا </a:t>
            </a:r>
            <a:r>
              <a:rPr lang="ar-SA" sz="1700" dirty="0">
                <a:latin typeface="Alexandria Medium" pitchFamily="2" charset="-78"/>
                <a:cs typeface="Alexandria Medium" pitchFamily="2" charset="-78"/>
              </a:rPr>
              <a:t>الواقع الافتراضي </a:t>
            </a:r>
            <a:r>
              <a:rPr lang="en-US" sz="1700" dirty="0" smtClean="0">
                <a:latin typeface="Alexandria Medium" pitchFamily="2" charset="-78"/>
                <a:cs typeface="Alexandria Medium" pitchFamily="2" charset="-78"/>
              </a:rPr>
              <a:t>VR</a:t>
            </a:r>
            <a:r>
              <a:rPr lang="ar-SA" sz="1700" dirty="0" smtClean="0">
                <a:latin typeface="Alexandria Medium" pitchFamily="2" charset="-78"/>
                <a:cs typeface="Alexandria Medium" pitchFamily="2" charset="-78"/>
              </a:rPr>
              <a:t> والواقع المعزز</a:t>
            </a:r>
            <a:r>
              <a:rPr lang="en-US" sz="1700" dirty="0" smtClean="0">
                <a:latin typeface="Alexandria Medium" pitchFamily="2" charset="-78"/>
                <a:cs typeface="Alexandria Medium" pitchFamily="2" charset="-78"/>
              </a:rPr>
              <a:t>AR </a:t>
            </a:r>
            <a:r>
              <a:rPr lang="ar-SA" sz="1700" dirty="0" smtClean="0">
                <a:latin typeface="Alexandria Medium" pitchFamily="2" charset="-78"/>
                <a:cs typeface="Alexandria Medium" pitchFamily="2" charset="-78"/>
              </a:rPr>
              <a:t> آفاقًا </a:t>
            </a:r>
            <a:r>
              <a:rPr lang="ar-SA" sz="1700" dirty="0">
                <a:latin typeface="Alexandria Medium" pitchFamily="2" charset="-78"/>
                <a:cs typeface="Alexandria Medium" pitchFamily="2" charset="-78"/>
              </a:rPr>
              <a:t>جديدة للإعلان من خلال تقديم تجارب غامرة </a:t>
            </a:r>
            <a:r>
              <a:rPr lang="ar-SA" sz="1700" dirty="0" smtClean="0">
                <a:latin typeface="Alexandria Medium" pitchFamily="2" charset="-78"/>
                <a:cs typeface="Alexandria Medium" pitchFamily="2" charset="-78"/>
              </a:rPr>
              <a:t>للمستهلكين، فيمكن </a:t>
            </a:r>
            <a:r>
              <a:rPr lang="ar-SA" sz="1700" dirty="0">
                <a:latin typeface="Alexandria Medium" pitchFamily="2" charset="-78"/>
                <a:cs typeface="Alexandria Medium" pitchFamily="2" charset="-78"/>
              </a:rPr>
              <a:t>للمستخدمين تجربة المنتجات بشكل افتراضي قبل الشراء، مما يعزز من رغبتهم في اتخاذ قرار الشراء ويزيد من التفاعل مع العلامة التجارية</a:t>
            </a:r>
            <a:r>
              <a:rPr lang="ar-SA" sz="1700" dirty="0" smtClean="0">
                <a:latin typeface="Alexandria Medium" pitchFamily="2" charset="-78"/>
                <a:cs typeface="Alexandria Medium" pitchFamily="2" charset="-78"/>
              </a:rPr>
              <a:t>.</a:t>
            </a:r>
            <a:endParaRPr lang="ar-SA"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215779" y="1835615"/>
            <a:ext cx="4999177"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ثالثًا: مستقبل الإعلان والتسويق الرقمي</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80037" t="64676"/>
          <a:stretch/>
        </p:blipFill>
        <p:spPr>
          <a:xfrm>
            <a:off x="-131207" y="3037200"/>
            <a:ext cx="2433851" cy="2422478"/>
          </a:xfrm>
          <a:prstGeom prst="rect">
            <a:avLst/>
          </a:prstGeom>
        </p:spPr>
      </p:pic>
    </p:spTree>
    <p:extLst>
      <p:ext uri="{BB962C8B-B14F-4D97-AF65-F5344CB8AC3E}">
        <p14:creationId xmlns:p14="http://schemas.microsoft.com/office/powerpoint/2010/main" val="13587691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02644" y="2341738"/>
            <a:ext cx="8833940" cy="3690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02644" y="2514198"/>
            <a:ext cx="8724758" cy="3231654"/>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sz="1700" dirty="0">
                <a:solidFill>
                  <a:srgbClr val="0070C0"/>
                </a:solidFill>
                <a:latin typeface="Alexandria Medium" pitchFamily="2" charset="-78"/>
                <a:cs typeface="Alexandria Medium" pitchFamily="2" charset="-78"/>
              </a:rPr>
              <a:t>التجربة الغامرة </a:t>
            </a:r>
            <a:r>
              <a:rPr lang="ar-SA" sz="1700" dirty="0">
                <a:latin typeface="Alexandria Medium" pitchFamily="2" charset="-78"/>
                <a:cs typeface="Alexandria Medium" pitchFamily="2" charset="-78"/>
              </a:rPr>
              <a:t>هي تجربة تفاعلية تأخذ المستخدمين إلى بيئات افتراضية أو تعزز تجربتهم في العالم الحقيقي باستخدام محتوى رقمي.</a:t>
            </a: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Medium" pitchFamily="2" charset="-78"/>
                <a:cs typeface="Alexandria Medium" pitchFamily="2" charset="-78"/>
              </a:rPr>
              <a:t>الواقع الافتراضي </a:t>
            </a:r>
            <a:r>
              <a:rPr lang="en-US" sz="1700" dirty="0" smtClean="0">
                <a:solidFill>
                  <a:srgbClr val="0070C0"/>
                </a:solidFill>
                <a:latin typeface="Alexandria Medium" pitchFamily="2" charset="-78"/>
                <a:cs typeface="Alexandria Medium" pitchFamily="2" charset="-78"/>
              </a:rPr>
              <a:t>VR</a:t>
            </a:r>
            <a:r>
              <a:rPr lang="ar-SA" sz="1700" dirty="0" smtClean="0">
                <a:solidFill>
                  <a:srgbClr val="0070C0"/>
                </a:solidFill>
                <a:latin typeface="Alexandria Medium" pitchFamily="2" charset="-78"/>
                <a:cs typeface="Alexandria Medium" pitchFamily="2" charset="-78"/>
              </a:rPr>
              <a:t>: </a:t>
            </a:r>
            <a:r>
              <a:rPr lang="ar-SA" sz="1700" dirty="0" smtClean="0">
                <a:latin typeface="Alexandria Medium" pitchFamily="2" charset="-78"/>
                <a:cs typeface="Alexandria Medium" pitchFamily="2" charset="-78"/>
              </a:rPr>
              <a:t>يتيح </a:t>
            </a:r>
            <a:r>
              <a:rPr lang="ar-SA" sz="1700" dirty="0">
                <a:latin typeface="Alexandria Medium" pitchFamily="2" charset="-78"/>
                <a:cs typeface="Alexandria Medium" pitchFamily="2" charset="-78"/>
              </a:rPr>
              <a:t>للمستخدمين الدخول إلى بيئات رقمية بالكامل حيث يمكنهم التفاعل مع العناصر بطريقة طبيعية. على سبيل المثال، يمكن لمستخدم </a:t>
            </a:r>
            <a:r>
              <a:rPr lang="en-US" sz="1700" dirty="0">
                <a:latin typeface="Alexandria Medium" pitchFamily="2" charset="-78"/>
                <a:cs typeface="Alexandria Medium" pitchFamily="2" charset="-78"/>
              </a:rPr>
              <a:t>VR </a:t>
            </a:r>
            <a:r>
              <a:rPr lang="ar-SA" sz="1700" dirty="0" smtClean="0">
                <a:latin typeface="Alexandria Medium" pitchFamily="2" charset="-78"/>
                <a:cs typeface="Alexandria Medium" pitchFamily="2" charset="-78"/>
              </a:rPr>
              <a:t> زيارة </a:t>
            </a:r>
            <a:r>
              <a:rPr lang="ar-SA" sz="1700" dirty="0">
                <a:latin typeface="Alexandria Medium" pitchFamily="2" charset="-78"/>
                <a:cs typeface="Alexandria Medium" pitchFamily="2" charset="-78"/>
              </a:rPr>
              <a:t>متجر افتراضي والتجول فيه كما لو كان في متجر حقيقي.</a:t>
            </a:r>
          </a:p>
          <a:p>
            <a:pPr marL="285750" indent="-285750" algn="r" rtl="1">
              <a:lnSpc>
                <a:spcPct val="150000"/>
              </a:lnSpc>
              <a:buFont typeface="Wingdings" panose="05000000000000000000" pitchFamily="2" charset="2"/>
              <a:buChar char="q"/>
            </a:pPr>
            <a:r>
              <a:rPr lang="ar-SA" sz="1700" dirty="0">
                <a:solidFill>
                  <a:srgbClr val="0070C0"/>
                </a:solidFill>
                <a:latin typeface="Alexandria Medium" pitchFamily="2" charset="-78"/>
                <a:cs typeface="Alexandria Medium" pitchFamily="2" charset="-78"/>
              </a:rPr>
              <a:t>الواقع </a:t>
            </a:r>
            <a:r>
              <a:rPr lang="ar-SA" sz="1700" dirty="0" smtClean="0">
                <a:solidFill>
                  <a:srgbClr val="0070C0"/>
                </a:solidFill>
                <a:latin typeface="Alexandria Medium" pitchFamily="2" charset="-78"/>
                <a:cs typeface="Alexandria Medium" pitchFamily="2" charset="-78"/>
              </a:rPr>
              <a:t>المعزز </a:t>
            </a:r>
            <a:r>
              <a:rPr lang="en-US" sz="1700" dirty="0" smtClean="0">
                <a:solidFill>
                  <a:srgbClr val="0070C0"/>
                </a:solidFill>
                <a:latin typeface="Alexandria Medium" pitchFamily="2" charset="-78"/>
                <a:cs typeface="Alexandria Medium" pitchFamily="2" charset="-78"/>
              </a:rPr>
              <a:t>AR</a:t>
            </a:r>
            <a:r>
              <a:rPr lang="ar-SA" sz="1700" dirty="0" smtClean="0">
                <a:solidFill>
                  <a:srgbClr val="0070C0"/>
                </a:solidFill>
                <a:latin typeface="Alexandria Medium" pitchFamily="2" charset="-78"/>
                <a:cs typeface="Alexandria Medium" pitchFamily="2" charset="-78"/>
              </a:rPr>
              <a:t>: </a:t>
            </a:r>
            <a:r>
              <a:rPr lang="ar-SA" sz="1700" dirty="0" smtClean="0">
                <a:latin typeface="Alexandria Medium" pitchFamily="2" charset="-78"/>
                <a:cs typeface="Alexandria Medium" pitchFamily="2" charset="-78"/>
              </a:rPr>
              <a:t>هو تقنية تستخدم لدمج العناصر الرقمية </a:t>
            </a:r>
            <a:r>
              <a:rPr lang="ar-SA" sz="1700" dirty="0">
                <a:latin typeface="Alexandria Medium" pitchFamily="2" charset="-78"/>
                <a:cs typeface="Alexandria Medium" pitchFamily="2" charset="-78"/>
              </a:rPr>
              <a:t>إلى العالم الحقيقي، مما يعزز تجربة المستخدم دون الحاجة إلى الانفصال عن </a:t>
            </a:r>
            <a:r>
              <a:rPr lang="ar-SA" sz="1700" dirty="0" smtClean="0">
                <a:latin typeface="Alexandria Medium" pitchFamily="2" charset="-78"/>
                <a:cs typeface="Alexandria Medium" pitchFamily="2" charset="-78"/>
              </a:rPr>
              <a:t>الواقع . مثال تطبيقات</a:t>
            </a:r>
            <a:r>
              <a:rPr lang="en-US" sz="1700" dirty="0" smtClean="0">
                <a:latin typeface="Alexandria Medium" pitchFamily="2" charset="-78"/>
                <a:cs typeface="Alexandria Medium" pitchFamily="2" charset="-78"/>
              </a:rPr>
              <a:t>AR </a:t>
            </a:r>
            <a:r>
              <a:rPr lang="ar-SA" sz="1700" dirty="0" smtClean="0">
                <a:latin typeface="Alexandria Medium" pitchFamily="2" charset="-78"/>
                <a:cs typeface="Alexandria Medium" pitchFamily="2" charset="-78"/>
              </a:rPr>
              <a:t> التي </a:t>
            </a:r>
            <a:r>
              <a:rPr lang="ar-SA" sz="1700" dirty="0">
                <a:latin typeface="Alexandria Medium" pitchFamily="2" charset="-78"/>
                <a:cs typeface="Alexandria Medium" pitchFamily="2" charset="-78"/>
              </a:rPr>
              <a:t>تسمح للمستخدمين بتجربة المنتجات في منازلهم قبل الشراء</a:t>
            </a:r>
            <a:r>
              <a:rPr lang="ar-SA" sz="1700" dirty="0" smtClean="0">
                <a:latin typeface="Alexandria Medium" pitchFamily="2" charset="-78"/>
                <a:cs typeface="Alexandria Medium" pitchFamily="2" charset="-78"/>
              </a:rPr>
              <a:t>. </a:t>
            </a:r>
            <a:r>
              <a:rPr lang="en-US" sz="1700" dirty="0" smtClean="0">
                <a:latin typeface="Alexandria Medium" pitchFamily="2" charset="-78"/>
                <a:cs typeface="Alexandria Medium" pitchFamily="2" charset="-78"/>
              </a:rPr>
              <a:t>I KEA</a:t>
            </a:r>
            <a:endParaRPr lang="ar-SA"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734397" y="1835615"/>
            <a:ext cx="4999177"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ثالثًا: مستقبل الإعلان والتسويق الرقمي</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654866"/>
            <a:ext cx="2302644" cy="2181972"/>
          </a:xfrm>
          <a:prstGeom prst="rect">
            <a:avLst/>
          </a:prstGeom>
        </p:spPr>
      </p:pic>
    </p:spTree>
    <p:extLst>
      <p:ext uri="{BB962C8B-B14F-4D97-AF65-F5344CB8AC3E}">
        <p14:creationId xmlns:p14="http://schemas.microsoft.com/office/powerpoint/2010/main" val="716680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42449" y="2221819"/>
            <a:ext cx="9416954" cy="4070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97040" y="2237441"/>
            <a:ext cx="9157647" cy="4039567"/>
          </a:xfrm>
          <a:prstGeom prst="rect">
            <a:avLst/>
          </a:prstGeom>
          <a:noFill/>
        </p:spPr>
        <p:txBody>
          <a:bodyPr wrap="square" rtlCol="0">
            <a:spAutoFit/>
          </a:bodyPr>
          <a:lstStyle/>
          <a:p>
            <a:pPr marL="342900" indent="-342900" algn="r" rtl="1">
              <a:lnSpc>
                <a:spcPct val="150000"/>
              </a:lnSpc>
              <a:buFont typeface="+mj-lt"/>
              <a:buAutoNum type="arabicPeriod" startAt="2"/>
            </a:pPr>
            <a:r>
              <a:rPr lang="ar-SA" sz="1700" dirty="0" smtClean="0">
                <a:solidFill>
                  <a:srgbClr val="0070C0"/>
                </a:solidFill>
                <a:latin typeface="Alexandria Medium" pitchFamily="2" charset="-78"/>
                <a:cs typeface="Alexandria Medium" pitchFamily="2" charset="-78"/>
              </a:rPr>
              <a:t>إعلانات </a:t>
            </a:r>
            <a:r>
              <a:rPr lang="en-US" sz="1700" dirty="0" smtClean="0">
                <a:solidFill>
                  <a:srgbClr val="0070C0"/>
                </a:solidFill>
                <a:latin typeface="Alexandria Medium" pitchFamily="2" charset="-78"/>
                <a:cs typeface="Alexandria Medium" pitchFamily="2" charset="-78"/>
              </a:rPr>
              <a:t>CGI</a:t>
            </a:r>
            <a:r>
              <a:rPr lang="ar-SA" sz="1700" dirty="0" smtClean="0">
                <a:solidFill>
                  <a:srgbClr val="0070C0"/>
                </a:solidFill>
                <a:latin typeface="Alexandria Medium" pitchFamily="2" charset="-78"/>
                <a:cs typeface="Alexandria Medium" pitchFamily="2" charset="-78"/>
              </a:rPr>
              <a:t>:</a:t>
            </a:r>
          </a:p>
          <a:p>
            <a:pPr algn="r" rtl="1">
              <a:lnSpc>
                <a:spcPct val="150000"/>
              </a:lnSpc>
            </a:pPr>
            <a:r>
              <a:rPr lang="ar-SA" sz="1700" dirty="0" smtClean="0">
                <a:latin typeface="Alexandria Medium" pitchFamily="2" charset="-78"/>
                <a:cs typeface="Alexandria Medium" pitchFamily="2" charset="-78"/>
              </a:rPr>
              <a:t>تعتبر تقنية الرسوم المتحركة المتقدمة </a:t>
            </a:r>
            <a:r>
              <a:rPr lang="en-US" sz="1700" dirty="0" smtClean="0">
                <a:latin typeface="Alexandria Medium" pitchFamily="2" charset="-78"/>
                <a:cs typeface="Alexandria Medium" pitchFamily="2" charset="-78"/>
              </a:rPr>
              <a:t>CGI</a:t>
            </a:r>
            <a:r>
              <a:rPr lang="ar-SA" sz="1700" dirty="0" smtClean="0">
                <a:latin typeface="Alexandria Medium" pitchFamily="2" charset="-78"/>
                <a:cs typeface="Alexandria Medium" pitchFamily="2" charset="-78"/>
              </a:rPr>
              <a:t> (</a:t>
            </a:r>
            <a:r>
              <a:rPr lang="en-US" dirty="0" smtClean="0"/>
              <a:t> (</a:t>
            </a:r>
            <a:r>
              <a:rPr lang="en-US" sz="1700" dirty="0" smtClean="0">
                <a:latin typeface="Alexandria Medium" pitchFamily="2" charset="-78"/>
                <a:cs typeface="Alexandria Medium" pitchFamily="2" charset="-78"/>
              </a:rPr>
              <a:t>Computer-Generated Imagery</a:t>
            </a:r>
            <a:r>
              <a:rPr lang="ar-SA" sz="1700" dirty="0" smtClean="0">
                <a:latin typeface="Alexandria Medium" pitchFamily="2" charset="-78"/>
                <a:cs typeface="Alexandria Medium" pitchFamily="2" charset="-78"/>
              </a:rPr>
              <a:t>واحدة من الأدوات الأكثر ابتكارًا وتأثيرًا في عالم الإعلانات الحديثة، والتي أحدثت ثورة في كيفية تقديم العلامات التجارية لمنتجاتها وخدماتها، مما ساعد على جذب انتباه الجمهور بطرق جديدة ومثيرة. وتميزت شركة نايكي </a:t>
            </a:r>
            <a:r>
              <a:rPr lang="en-US" sz="1700" dirty="0" smtClean="0">
                <a:latin typeface="Alexandria Medium" pitchFamily="2" charset="-78"/>
                <a:cs typeface="Alexandria Medium" pitchFamily="2" charset="-78"/>
              </a:rPr>
              <a:t>Nike</a:t>
            </a:r>
            <a:r>
              <a:rPr lang="ar-SA" sz="1700" dirty="0" smtClean="0">
                <a:latin typeface="Alexandria Medium" pitchFamily="2" charset="-78"/>
                <a:cs typeface="Alexandria Medium" pitchFamily="2" charset="-78"/>
              </a:rPr>
              <a:t> بإعلانات رياضية مثيرة تُظهر الأداء العالي للمنتجات باستخدام تقنيات الرسوم المتحركة المتقدمة.</a:t>
            </a:r>
            <a:br>
              <a:rPr lang="ar-SA" sz="1700" dirty="0" smtClean="0">
                <a:latin typeface="Alexandria Medium" pitchFamily="2" charset="-78"/>
                <a:cs typeface="Alexandria Medium" pitchFamily="2" charset="-78"/>
              </a:rPr>
            </a:br>
            <a:r>
              <a:rPr lang="ar-SA" sz="1700" dirty="0">
                <a:solidFill>
                  <a:srgbClr val="C00000"/>
                </a:solidFill>
                <a:latin typeface="Alexandria Medium" pitchFamily="2" charset="-78"/>
                <a:cs typeface="Alexandria Medium" pitchFamily="2" charset="-78"/>
              </a:rPr>
              <a:t>إعلانات</a:t>
            </a:r>
            <a:r>
              <a:rPr lang="en-US" sz="1700" dirty="0">
                <a:solidFill>
                  <a:srgbClr val="C00000"/>
                </a:solidFill>
                <a:latin typeface="Alexandria Medium" pitchFamily="2" charset="-78"/>
                <a:cs typeface="Alexandria Medium" pitchFamily="2" charset="-78"/>
              </a:rPr>
              <a:t> CGI </a:t>
            </a:r>
            <a:r>
              <a:rPr lang="ar-SA" sz="1700" dirty="0">
                <a:solidFill>
                  <a:srgbClr val="C00000"/>
                </a:solidFill>
                <a:latin typeface="Alexandria Medium" pitchFamily="2" charset="-78"/>
                <a:cs typeface="Alexandria Medium" pitchFamily="2" charset="-78"/>
              </a:rPr>
              <a:t>:</a:t>
            </a:r>
            <a:r>
              <a:rPr lang="ar-SA" sz="1700" dirty="0">
                <a:latin typeface="Alexandria Medium" pitchFamily="2" charset="-78"/>
                <a:cs typeface="Alexandria Medium" pitchFamily="2" charset="-78"/>
              </a:rPr>
              <a:t> هي إعلانات تستفيد من تقنية الرسوم </a:t>
            </a:r>
            <a:r>
              <a:rPr lang="ar-SA" sz="1700" dirty="0" smtClean="0">
                <a:latin typeface="Alexandria Medium" pitchFamily="2" charset="-78"/>
                <a:cs typeface="Alexandria Medium" pitchFamily="2" charset="-78"/>
              </a:rPr>
              <a:t>المتحركة ثلاثية الأبعاد </a:t>
            </a:r>
            <a:r>
              <a:rPr lang="ar-SA" sz="1700" dirty="0">
                <a:latin typeface="Alexandria Medium" pitchFamily="2" charset="-78"/>
                <a:cs typeface="Alexandria Medium" pitchFamily="2" charset="-78"/>
              </a:rPr>
              <a:t>لإنشاء محتوى بصري معقد وجذاب أكثر تأثيرًا من الصور الثابتة أو الفيديوهات الملتقطة بالكاميرا. وتعتمد هذه الإعلانات على برامج </a:t>
            </a:r>
            <a:r>
              <a:rPr lang="ar-SA" sz="1700" dirty="0" smtClean="0">
                <a:latin typeface="Alexandria Medium" pitchFamily="2" charset="-78"/>
                <a:cs typeface="Alexandria Medium" pitchFamily="2" charset="-78"/>
              </a:rPr>
              <a:t>تصميم متخصصة </a:t>
            </a:r>
            <a:r>
              <a:rPr lang="ar-SA" sz="1700" dirty="0">
                <a:latin typeface="Alexandria Medium" pitchFamily="2" charset="-78"/>
                <a:cs typeface="Alexandria Medium" pitchFamily="2" charset="-78"/>
              </a:rPr>
              <a:t>مثل </a:t>
            </a:r>
            <a:r>
              <a:rPr lang="ar-SA" sz="1700" dirty="0" smtClean="0">
                <a:latin typeface="Alexandria Medium" pitchFamily="2" charset="-78"/>
                <a:cs typeface="Alexandria Medium" pitchFamily="2" charset="-78"/>
              </a:rPr>
              <a:t>برنامج </a:t>
            </a:r>
            <a:r>
              <a:rPr lang="en-US" sz="1700" dirty="0" smtClean="0">
                <a:latin typeface="Alexandria Medium" pitchFamily="2" charset="-78"/>
                <a:cs typeface="Alexandria Medium" pitchFamily="2" charset="-78"/>
              </a:rPr>
              <a:t> </a:t>
            </a:r>
            <a:r>
              <a:rPr lang="en-US" sz="1700" dirty="0">
                <a:latin typeface="Alexandria Medium" pitchFamily="2" charset="-78"/>
                <a:cs typeface="Alexandria Medium" pitchFamily="2" charset="-78"/>
              </a:rPr>
              <a:t>Blender</a:t>
            </a:r>
            <a:r>
              <a:rPr lang="ar-SA" sz="1700" dirty="0">
                <a:latin typeface="Alexandria Medium" pitchFamily="2" charset="-78"/>
                <a:cs typeface="Alexandria Medium" pitchFamily="2" charset="-78"/>
              </a:rPr>
              <a:t>، الذي </a:t>
            </a:r>
            <a:r>
              <a:rPr lang="ar-SA" sz="1700" dirty="0" smtClean="0">
                <a:latin typeface="Alexandria Medium" pitchFamily="2" charset="-78"/>
                <a:cs typeface="Alexandria Medium" pitchFamily="2" charset="-78"/>
              </a:rPr>
              <a:t>يسمح           للمصمم </a:t>
            </a:r>
            <a:r>
              <a:rPr lang="ar-SA" sz="1700" dirty="0">
                <a:latin typeface="Alexandria Medium" pitchFamily="2" charset="-78"/>
                <a:cs typeface="Alexandria Medium" pitchFamily="2" charset="-78"/>
              </a:rPr>
              <a:t>بإنتاج </a:t>
            </a:r>
            <a:r>
              <a:rPr lang="ar-SA" sz="1700" dirty="0" smtClean="0">
                <a:latin typeface="Alexandria Medium" pitchFamily="2" charset="-78"/>
                <a:cs typeface="Alexandria Medium" pitchFamily="2" charset="-78"/>
              </a:rPr>
              <a:t>مشاهد </a:t>
            </a:r>
            <a:r>
              <a:rPr lang="ar-SA" sz="1700" dirty="0">
                <a:latin typeface="Alexandria Medium" pitchFamily="2" charset="-78"/>
                <a:cs typeface="Alexandria Medium" pitchFamily="2" charset="-78"/>
              </a:rPr>
              <a:t>وبيئات لا يمكن تحقيقها بالتصوير التقليدي.</a:t>
            </a:r>
            <a:endParaRPr lang="en-US"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707101" y="1767375"/>
            <a:ext cx="4999177"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ثالثًا: مستقبل الإعلان والتسويق الرقمي</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2089" t="55921" b="4278"/>
          <a:stretch/>
        </p:blipFill>
        <p:spPr>
          <a:xfrm>
            <a:off x="-233046" y="4299045"/>
            <a:ext cx="3190165" cy="2558955"/>
          </a:xfrm>
          <a:prstGeom prst="rect">
            <a:avLst/>
          </a:prstGeom>
        </p:spPr>
      </p:pic>
    </p:spTree>
    <p:extLst>
      <p:ext uri="{BB962C8B-B14F-4D97-AF65-F5344CB8AC3E}">
        <p14:creationId xmlns:p14="http://schemas.microsoft.com/office/powerpoint/2010/main" val="5735053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56346" y="2341738"/>
            <a:ext cx="8980238" cy="4048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02644" y="2374112"/>
            <a:ext cx="8683804" cy="4016484"/>
          </a:xfrm>
          <a:prstGeom prst="rect">
            <a:avLst/>
          </a:prstGeom>
          <a:noFill/>
        </p:spPr>
        <p:txBody>
          <a:bodyPr wrap="square" rtlCol="0">
            <a:spAutoFit/>
          </a:bodyPr>
          <a:lstStyle/>
          <a:p>
            <a:pPr algn="r" rtl="1">
              <a:lnSpc>
                <a:spcPct val="150000"/>
              </a:lnSpc>
            </a:pPr>
            <a:r>
              <a:rPr lang="ar-SA" sz="1700" dirty="0" smtClean="0">
                <a:solidFill>
                  <a:srgbClr val="0070C0"/>
                </a:solidFill>
                <a:latin typeface="Alexandria Medium" pitchFamily="2" charset="-78"/>
                <a:cs typeface="Alexandria Medium" pitchFamily="2" charset="-78"/>
              </a:rPr>
              <a:t>مزايا إعلانات </a:t>
            </a:r>
            <a:r>
              <a:rPr lang="en-US" sz="1700" dirty="0" smtClean="0">
                <a:solidFill>
                  <a:srgbClr val="0070C0"/>
                </a:solidFill>
                <a:latin typeface="Alexandria Medium" pitchFamily="2" charset="-78"/>
                <a:cs typeface="Alexandria Medium" pitchFamily="2" charset="-78"/>
              </a:rPr>
              <a:t>CGI</a:t>
            </a:r>
            <a:r>
              <a:rPr lang="ar-SA" sz="1700" dirty="0" smtClean="0">
                <a:solidFill>
                  <a:srgbClr val="0070C0"/>
                </a:solidFill>
                <a:latin typeface="Alexandria Medium" pitchFamily="2" charset="-78"/>
                <a:cs typeface="Alexandria Medium" pitchFamily="2" charset="-78"/>
              </a:rPr>
              <a:t>:</a:t>
            </a:r>
          </a:p>
          <a:p>
            <a:pPr marL="342900" indent="-342900" algn="r" rtl="1">
              <a:lnSpc>
                <a:spcPct val="150000"/>
              </a:lnSpc>
              <a:buFont typeface="+mj-lt"/>
              <a:buAutoNum type="arabicPeriod"/>
            </a:pPr>
            <a:r>
              <a:rPr lang="ar-SA" sz="1700" dirty="0" smtClean="0">
                <a:solidFill>
                  <a:schemeClr val="accent2">
                    <a:lumMod val="75000"/>
                  </a:schemeClr>
                </a:solidFill>
                <a:latin typeface="Alexandria Medium" pitchFamily="2" charset="-78"/>
                <a:cs typeface="Alexandria Medium" pitchFamily="2" charset="-78"/>
              </a:rPr>
              <a:t>إبداع </a:t>
            </a:r>
            <a:r>
              <a:rPr lang="ar-SA" sz="1700" dirty="0">
                <a:solidFill>
                  <a:schemeClr val="accent2">
                    <a:lumMod val="75000"/>
                  </a:schemeClr>
                </a:solidFill>
                <a:latin typeface="Alexandria Medium" pitchFamily="2" charset="-78"/>
                <a:cs typeface="Alexandria Medium" pitchFamily="2" charset="-78"/>
              </a:rPr>
              <a:t>لامحدود: </a:t>
            </a:r>
            <a:r>
              <a:rPr lang="ar-SA" sz="1700" dirty="0">
                <a:latin typeface="Alexandria Medium" pitchFamily="2" charset="-78"/>
                <a:cs typeface="Alexandria Medium" pitchFamily="2" charset="-78"/>
              </a:rPr>
              <a:t>توفر </a:t>
            </a:r>
            <a:r>
              <a:rPr lang="en-US" sz="1700" dirty="0">
                <a:latin typeface="Alexandria Medium" pitchFamily="2" charset="-78"/>
                <a:cs typeface="Alexandria Medium" pitchFamily="2" charset="-78"/>
              </a:rPr>
              <a:t>CGI </a:t>
            </a:r>
            <a:r>
              <a:rPr lang="ar-SA" sz="1700" dirty="0" smtClean="0">
                <a:latin typeface="Alexandria Medium" pitchFamily="2" charset="-78"/>
                <a:cs typeface="Alexandria Medium" pitchFamily="2" charset="-78"/>
              </a:rPr>
              <a:t> إمكانيات </a:t>
            </a:r>
            <a:r>
              <a:rPr lang="ar-SA" sz="1700" dirty="0">
                <a:latin typeface="Alexandria Medium" pitchFamily="2" charset="-78"/>
                <a:cs typeface="Alexandria Medium" pitchFamily="2" charset="-78"/>
              </a:rPr>
              <a:t>إبداعية غير محدودة، حيث يمكن تصميم مشاهد وبيئات لا يمكن تحقيقها بالتصوير التقليدي. يمكن للعلامات التجارية خلق </a:t>
            </a:r>
            <a:r>
              <a:rPr lang="ar-SA" sz="1700" dirty="0" smtClean="0">
                <a:latin typeface="Alexandria Medium" pitchFamily="2" charset="-78"/>
                <a:cs typeface="Alexandria Medium" pitchFamily="2" charset="-78"/>
              </a:rPr>
              <a:t>عالم خيالي أو </a:t>
            </a:r>
            <a:r>
              <a:rPr lang="ar-SA" sz="1700" dirty="0">
                <a:latin typeface="Alexandria Medium" pitchFamily="2" charset="-78"/>
                <a:cs typeface="Alexandria Medium" pitchFamily="2" charset="-78"/>
              </a:rPr>
              <a:t>عرض منتجات بطريقة مبتكرة.</a:t>
            </a:r>
          </a:p>
          <a:p>
            <a:pPr marL="342900" indent="-342900" algn="r" rtl="1">
              <a:lnSpc>
                <a:spcPct val="150000"/>
              </a:lnSpc>
              <a:buFont typeface="+mj-lt"/>
              <a:buAutoNum type="arabicPeriod"/>
            </a:pPr>
            <a:r>
              <a:rPr lang="ar-SA" sz="1700" dirty="0">
                <a:solidFill>
                  <a:schemeClr val="accent2">
                    <a:lumMod val="75000"/>
                  </a:schemeClr>
                </a:solidFill>
                <a:latin typeface="Alexandria Medium" pitchFamily="2" charset="-78"/>
                <a:cs typeface="Alexandria Medium" pitchFamily="2" charset="-78"/>
              </a:rPr>
              <a:t>جاذبية بصرية</a:t>
            </a:r>
            <a:r>
              <a:rPr lang="ar-SA" sz="1700" dirty="0">
                <a:latin typeface="Alexandria Medium" pitchFamily="2" charset="-78"/>
                <a:cs typeface="Alexandria Medium" pitchFamily="2" charset="-78"/>
              </a:rPr>
              <a:t>: تتميز إعلانات </a:t>
            </a:r>
            <a:r>
              <a:rPr lang="en-US" sz="1700" dirty="0" smtClean="0">
                <a:latin typeface="Alexandria Medium" pitchFamily="2" charset="-78"/>
                <a:cs typeface="Alexandria Medium" pitchFamily="2" charset="-78"/>
              </a:rPr>
              <a:t> CGI </a:t>
            </a:r>
            <a:r>
              <a:rPr lang="ar-SA" sz="1700" dirty="0">
                <a:latin typeface="Alexandria Medium" pitchFamily="2" charset="-78"/>
                <a:cs typeface="Alexandria Medium" pitchFamily="2" charset="-78"/>
              </a:rPr>
              <a:t>بجاذبيتها البصرية العالية، حيث يمكن إبراز التفاصيل الدقيقة والألوان الزاهية بشكل يجعل الإعلان أكثر جذبًا </a:t>
            </a:r>
            <a:r>
              <a:rPr lang="ar-SA" sz="1700" dirty="0" smtClean="0">
                <a:latin typeface="Alexandria Medium" pitchFamily="2" charset="-78"/>
                <a:cs typeface="Alexandria Medium" pitchFamily="2" charset="-78"/>
              </a:rPr>
              <a:t>لانتباه للمشاهدين</a:t>
            </a:r>
            <a:r>
              <a:rPr lang="ar-SA" sz="1700" dirty="0">
                <a:latin typeface="Alexandria Medium" pitchFamily="2" charset="-78"/>
                <a:cs typeface="Alexandria Medium" pitchFamily="2" charset="-78"/>
              </a:rPr>
              <a:t>.</a:t>
            </a:r>
          </a:p>
          <a:p>
            <a:pPr marL="342900" indent="-342900" algn="r" rtl="1">
              <a:lnSpc>
                <a:spcPct val="150000"/>
              </a:lnSpc>
              <a:buFont typeface="+mj-lt"/>
              <a:buAutoNum type="arabicPeriod"/>
            </a:pPr>
            <a:r>
              <a:rPr lang="ar-SA" sz="1700" dirty="0">
                <a:solidFill>
                  <a:schemeClr val="accent2">
                    <a:lumMod val="75000"/>
                  </a:schemeClr>
                </a:solidFill>
                <a:latin typeface="Alexandria Medium" pitchFamily="2" charset="-78"/>
                <a:cs typeface="Alexandria Medium" pitchFamily="2" charset="-78"/>
              </a:rPr>
              <a:t>تحكم كامل</a:t>
            </a:r>
            <a:r>
              <a:rPr lang="ar-SA" sz="1700" dirty="0">
                <a:latin typeface="Alexandria Medium" pitchFamily="2" charset="-78"/>
                <a:cs typeface="Alexandria Medium" pitchFamily="2" charset="-78"/>
              </a:rPr>
              <a:t>: تمنح </a:t>
            </a:r>
            <a:r>
              <a:rPr lang="en-US" sz="1700" dirty="0">
                <a:latin typeface="Alexandria Medium" pitchFamily="2" charset="-78"/>
                <a:cs typeface="Alexandria Medium" pitchFamily="2" charset="-78"/>
              </a:rPr>
              <a:t>CGI </a:t>
            </a:r>
            <a:r>
              <a:rPr lang="ar-SA" sz="1700" smtClean="0">
                <a:latin typeface="Alexandria Medium" pitchFamily="2" charset="-78"/>
                <a:cs typeface="Alexandria Medium" pitchFamily="2" charset="-78"/>
              </a:rPr>
              <a:t> المصممين </a:t>
            </a:r>
            <a:r>
              <a:rPr lang="ar-SA" sz="1700" dirty="0">
                <a:latin typeface="Alexandria Medium" pitchFamily="2" charset="-78"/>
                <a:cs typeface="Alexandria Medium" pitchFamily="2" charset="-78"/>
              </a:rPr>
              <a:t>القدرة على التحكم الكامل في جميع جوانب الإعلان، بما في ذلك الحركة والإضاءة والتأثيرات الخاصة.</a:t>
            </a:r>
          </a:p>
          <a:p>
            <a:pPr marL="342900" indent="-342900" algn="r" rtl="1">
              <a:lnSpc>
                <a:spcPct val="150000"/>
              </a:lnSpc>
              <a:buFont typeface="+mj-lt"/>
              <a:buAutoNum type="arabicPeriod"/>
            </a:pPr>
            <a:r>
              <a:rPr lang="ar-SA" sz="1700" dirty="0">
                <a:solidFill>
                  <a:schemeClr val="accent2">
                    <a:lumMod val="75000"/>
                  </a:schemeClr>
                </a:solidFill>
                <a:latin typeface="Alexandria Medium" pitchFamily="2" charset="-78"/>
                <a:cs typeface="Alexandria Medium" pitchFamily="2" charset="-78"/>
              </a:rPr>
              <a:t>استهداف فريد</a:t>
            </a:r>
            <a:r>
              <a:rPr lang="ar-SA" sz="1700" dirty="0">
                <a:latin typeface="Alexandria Medium" pitchFamily="2" charset="-78"/>
                <a:cs typeface="Alexandria Medium" pitchFamily="2" charset="-78"/>
              </a:rPr>
              <a:t>: يمكن تخصيص المحتوى ليكون ملائمًا لجمهور معين بناءً على بيانات وتحليلات دقيقة، مما يزيد من فعالية الحملات التسويقية</a:t>
            </a:r>
            <a:r>
              <a:rPr lang="ar-SA" sz="1700" dirty="0" smtClean="0">
                <a:latin typeface="Alexandria Medium" pitchFamily="2" charset="-78"/>
                <a:cs typeface="Alexandria Medium" pitchFamily="2" charset="-78"/>
              </a:rPr>
              <a:t>.</a:t>
            </a:r>
            <a:endParaRPr lang="ar-SA" sz="1700"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720749" y="1821967"/>
            <a:ext cx="4999177"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ثالثًا: مستقبل الإعلان والتسويق الرقمي</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1604" b="65970"/>
          <a:stretch/>
        </p:blipFill>
        <p:spPr>
          <a:xfrm>
            <a:off x="-75114" y="4053385"/>
            <a:ext cx="2779216" cy="3330548"/>
          </a:xfrm>
          <a:prstGeom prst="rect">
            <a:avLst/>
          </a:prstGeom>
        </p:spPr>
      </p:pic>
    </p:spTree>
    <p:extLst>
      <p:ext uri="{BB962C8B-B14F-4D97-AF65-F5344CB8AC3E}">
        <p14:creationId xmlns:p14="http://schemas.microsoft.com/office/powerpoint/2010/main" val="2790081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39" y="1518722"/>
            <a:ext cx="3440093" cy="43823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05469" y="1611086"/>
            <a:ext cx="9543774" cy="4262719"/>
          </a:xfrm>
          <a:prstGeom prst="roundRect">
            <a:avLst>
              <a:gd name="adj" fmla="val 6140"/>
            </a:avLst>
          </a:prstGeom>
          <a:solidFill>
            <a:srgbClr val="47484B"/>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pic>
        <p:nvPicPr>
          <p:cNvPr id="9" name="Picture 8"/>
          <p:cNvPicPr>
            <a:picLocks noChangeAspect="1"/>
          </p:cNvPicPr>
          <p:nvPr/>
        </p:nvPicPr>
        <p:blipFill rotWithShape="1">
          <a:blip r:embed="rId5">
            <a:extLst>
              <a:ext uri="{28A0092B-C50C-407E-A947-70E740481C1C}">
                <a14:useLocalDpi xmlns:a14="http://schemas.microsoft.com/office/drawing/2010/main" val="0"/>
              </a:ext>
            </a:extLst>
          </a:blip>
          <a:srcRect l="7612" t="21891" r="11343" b="12238"/>
          <a:stretch/>
        </p:blipFill>
        <p:spPr>
          <a:xfrm>
            <a:off x="1241946" y="2026584"/>
            <a:ext cx="9184943" cy="3719124"/>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8843749" y="1635704"/>
            <a:ext cx="1737884" cy="415498"/>
          </a:xfrm>
          <a:prstGeom prst="rect">
            <a:avLst/>
          </a:prstGeom>
          <a:noFill/>
        </p:spPr>
        <p:txBody>
          <a:bodyPr wrap="square" rtlCol="0">
            <a:spAutoFit/>
          </a:bodyPr>
          <a:lstStyle/>
          <a:p>
            <a:pPr lvl="0" algn="ctr" rtl="1">
              <a:lnSpc>
                <a:spcPct val="150000"/>
              </a:lnSpc>
              <a:spcAft>
                <a:spcPts val="800"/>
              </a:spcAft>
              <a:defRPr/>
            </a:pPr>
            <a:r>
              <a:rPr lang="ar-SA" sz="1400" b="1" dirty="0" smtClean="0">
                <a:solidFill>
                  <a:schemeClr val="bg1"/>
                </a:solidFill>
                <a:latin typeface="Alexandria SemiBold" pitchFamily="2" charset="-78"/>
                <a:ea typeface="Calibri" panose="020F0502020204030204" pitchFamily="34" charset="0"/>
                <a:cs typeface="Alexandria SemiBold" pitchFamily="2" charset="-78"/>
              </a:rPr>
              <a:t>ملخص المحاضرة</a:t>
            </a:r>
            <a:endParaRPr lang="ar-EG" sz="1400" b="1" dirty="0">
              <a:solidFill>
                <a:schemeClr val="bg1"/>
              </a:solidFill>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4058722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11863" y="1187356"/>
            <a:ext cx="4338107" cy="49404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991" y="1296537"/>
            <a:ext cx="9526137" cy="472212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55728" y="628321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351128" y="1951620"/>
            <a:ext cx="8960858" cy="3980577"/>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b="1" dirty="0" smtClean="0">
                <a:solidFill>
                  <a:srgbClr val="C00000"/>
                </a:solidFill>
                <a:latin typeface="Alexandria SemiBold" pitchFamily="2" charset="-78"/>
                <a:ea typeface="Calibri" panose="020F0502020204030204" pitchFamily="34" charset="0"/>
                <a:cs typeface="Alexandria SemiBold" pitchFamily="2" charset="-78"/>
              </a:rPr>
              <a:t>أن</a:t>
            </a:r>
            <a:r>
              <a:rPr lang="ar-SA"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b="1" dirty="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  شهد </a:t>
            </a:r>
            <a:r>
              <a:rPr lang="ar-SA" b="1" dirty="0">
                <a:latin typeface="Alexandria SemiBold" pitchFamily="2" charset="-78"/>
                <a:ea typeface="Calibri" panose="020F0502020204030204" pitchFamily="34" charset="0"/>
                <a:cs typeface="Alexandria SemiBold" pitchFamily="2" charset="-78"/>
              </a:rPr>
              <a:t>الإعلان والتسويق </a:t>
            </a:r>
            <a:r>
              <a:rPr lang="ar-SA" b="1" dirty="0" smtClean="0">
                <a:latin typeface="Alexandria SemiBold" pitchFamily="2" charset="-78"/>
                <a:ea typeface="Calibri" panose="020F0502020204030204" pitchFamily="34" charset="0"/>
                <a:cs typeface="Alexandria SemiBold" pitchFamily="2" charset="-78"/>
              </a:rPr>
              <a:t>الرقمي تطورات </a:t>
            </a:r>
            <a:r>
              <a:rPr lang="ar-SA" b="1" dirty="0">
                <a:latin typeface="Alexandria SemiBold" pitchFamily="2" charset="-78"/>
                <a:ea typeface="Calibri" panose="020F0502020204030204" pitchFamily="34" charset="0"/>
                <a:cs typeface="Alexandria SemiBold" pitchFamily="2" charset="-78"/>
              </a:rPr>
              <a:t>هائلة في السنوات الأخيرة، مما جعله أحد العناصر الأساسية في استراتيجيات الأعمال الحديثة. لقد أصبح التسويق الرقمي أداة لا غنى عنها للشركات التي تسعى للوصول إلى جمهورها المستهدف بطرق مبتكرة وفعالة</a:t>
            </a:r>
            <a:r>
              <a:rPr lang="ar-SA" b="1" dirty="0" smtClean="0">
                <a:latin typeface="Alexandria SemiBold" pitchFamily="2" charset="-78"/>
                <a:ea typeface="Calibri" panose="020F0502020204030204" pitchFamily="34" charset="0"/>
                <a:cs typeface="Alexandria SemiBold" pitchFamily="2" charset="-78"/>
              </a:rPr>
              <a:t>. وتعتبر </a:t>
            </a:r>
            <a:r>
              <a:rPr lang="ar-SA" b="1" dirty="0">
                <a:latin typeface="Alexandria SemiBold" pitchFamily="2" charset="-78"/>
                <a:ea typeface="Calibri" panose="020F0502020204030204" pitchFamily="34" charset="0"/>
                <a:cs typeface="Alexandria SemiBold" pitchFamily="2" charset="-78"/>
              </a:rPr>
              <a:t>التجارب الغامرة في الإعلان من الابتكارات الحديثة التي تستخدم تقنيات متقدمة مثل الواقع الافتراضي </a:t>
            </a:r>
            <a:r>
              <a:rPr lang="en-US" b="1" dirty="0" smtClean="0">
                <a:latin typeface="Alexandria SemiBold" pitchFamily="2" charset="-78"/>
                <a:ea typeface="Calibri" panose="020F0502020204030204" pitchFamily="34" charset="0"/>
                <a:cs typeface="Alexandria SemiBold" pitchFamily="2" charset="-78"/>
              </a:rPr>
              <a:t>VR</a:t>
            </a:r>
            <a:r>
              <a:rPr lang="ar-SA" b="1" dirty="0" smtClean="0">
                <a:latin typeface="Alexandria SemiBold" pitchFamily="2" charset="-78"/>
                <a:ea typeface="Calibri" panose="020F0502020204030204" pitchFamily="34" charset="0"/>
                <a:cs typeface="Alexandria SemiBold" pitchFamily="2" charset="-78"/>
              </a:rPr>
              <a:t> والواقع المعزز</a:t>
            </a:r>
            <a:r>
              <a:rPr lang="en-US" b="1" dirty="0" smtClean="0">
                <a:latin typeface="Alexandria SemiBold" pitchFamily="2" charset="-78"/>
                <a:ea typeface="Calibri" panose="020F0502020204030204" pitchFamily="34" charset="0"/>
                <a:cs typeface="Alexandria SemiBold" pitchFamily="2" charset="-78"/>
              </a:rPr>
              <a:t> AR </a:t>
            </a:r>
            <a:r>
              <a:rPr lang="ar-SA" b="1" dirty="0" smtClean="0">
                <a:latin typeface="Alexandria SemiBold" pitchFamily="2" charset="-78"/>
                <a:ea typeface="Calibri" panose="020F0502020204030204" pitchFamily="34" charset="0"/>
                <a:cs typeface="Alexandria SemiBold" pitchFamily="2" charset="-78"/>
              </a:rPr>
              <a:t>لخلق </a:t>
            </a:r>
            <a:r>
              <a:rPr lang="ar-SA" b="1" dirty="0">
                <a:latin typeface="Alexandria SemiBold" pitchFamily="2" charset="-78"/>
                <a:ea typeface="Calibri" panose="020F0502020204030204" pitchFamily="34" charset="0"/>
                <a:cs typeface="Alexandria SemiBold" pitchFamily="2" charset="-78"/>
              </a:rPr>
              <a:t>تفاعلات فريدة مع المستهلكين. هذه التجارب تهدف إلى جذب انتباه الجمهور وتعزيز التفاعل مع العلامات التجارية بطرق لم تكن ممكنة من قبل. </a:t>
            </a:r>
            <a:r>
              <a:rPr lang="ar-SA" dirty="0"/>
              <a:t/>
            </a:r>
            <a:br>
              <a:rPr lang="ar-SA" dirty="0"/>
            </a:br>
            <a:endParaRPr lang="ar-SA" b="1" dirty="0">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511574" y="1296537"/>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39" y="1518722"/>
            <a:ext cx="3440093" cy="43823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05469" y="1611086"/>
            <a:ext cx="9543774" cy="42627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5002007" y="1611087"/>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6" name="Rectangle 5"/>
          <p:cNvSpPr/>
          <p:nvPr/>
        </p:nvSpPr>
        <p:spPr>
          <a:xfrm>
            <a:off x="1246356" y="2254074"/>
            <a:ext cx="9233465" cy="3416320"/>
          </a:xfrm>
          <a:prstGeom prst="rect">
            <a:avLst/>
          </a:prstGeom>
          <a:noFill/>
        </p:spPr>
        <p:txBody>
          <a:bodyPr wrap="square">
            <a:spAutoFit/>
          </a:bodyPr>
          <a:lstStyle/>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ومع </a:t>
            </a:r>
            <a:r>
              <a:rPr lang="ar-SA" b="1" dirty="0">
                <a:latin typeface="Alexandria SemiBold" pitchFamily="2" charset="-78"/>
                <a:ea typeface="Calibri" panose="020F0502020204030204" pitchFamily="34" charset="0"/>
                <a:cs typeface="Alexandria SemiBold" pitchFamily="2" charset="-78"/>
              </a:rPr>
              <a:t>استمرار تطور التكنولوجيا، يُتوقع أن تستمر إعلانات </a:t>
            </a:r>
            <a:r>
              <a:rPr lang="en-US" b="1" dirty="0">
                <a:latin typeface="Alexandria SemiBold" pitchFamily="2" charset="-78"/>
                <a:ea typeface="Calibri" panose="020F0502020204030204" pitchFamily="34" charset="0"/>
                <a:cs typeface="Alexandria SemiBold" pitchFamily="2" charset="-78"/>
              </a:rPr>
              <a:t>CGI </a:t>
            </a:r>
            <a:r>
              <a:rPr lang="ar-SA" b="1" dirty="0" smtClean="0">
                <a:latin typeface="Alexandria SemiBold" pitchFamily="2" charset="-78"/>
                <a:ea typeface="Calibri" panose="020F0502020204030204" pitchFamily="34" charset="0"/>
                <a:cs typeface="Alexandria SemiBold" pitchFamily="2" charset="-78"/>
              </a:rPr>
              <a:t> في </a:t>
            </a:r>
            <a:r>
              <a:rPr lang="ar-SA" b="1" dirty="0">
                <a:latin typeface="Alexandria SemiBold" pitchFamily="2" charset="-78"/>
                <a:ea typeface="Calibri" panose="020F0502020204030204" pitchFamily="34" charset="0"/>
                <a:cs typeface="Alexandria SemiBold" pitchFamily="2" charset="-78"/>
              </a:rPr>
              <a:t>النمو </a:t>
            </a:r>
            <a:r>
              <a:rPr lang="ar-SA" b="1" dirty="0" smtClean="0">
                <a:latin typeface="Alexandria SemiBold" pitchFamily="2" charset="-78"/>
                <a:ea typeface="Calibri" panose="020F0502020204030204" pitchFamily="34" charset="0"/>
                <a:cs typeface="Alexandria SemiBold" pitchFamily="2" charset="-78"/>
              </a:rPr>
              <a:t>والابتكار، وتتزايد </a:t>
            </a:r>
            <a:r>
              <a:rPr lang="ar-SA" b="1" dirty="0">
                <a:latin typeface="Alexandria SemiBold" pitchFamily="2" charset="-78"/>
                <a:ea typeface="Calibri" panose="020F0502020204030204" pitchFamily="34" charset="0"/>
                <a:cs typeface="Alexandria SemiBold" pitchFamily="2" charset="-78"/>
              </a:rPr>
              <a:t>استخدامات الذكاء الاصطناعي والواقع المعزز </a:t>
            </a:r>
            <a:r>
              <a:rPr lang="ar-SA" b="1" dirty="0" smtClean="0">
                <a:latin typeface="Alexandria SemiBold" pitchFamily="2" charset="-78"/>
                <a:ea typeface="Calibri" panose="020F0502020204030204" pitchFamily="34" charset="0"/>
                <a:cs typeface="Alexandria SemiBold" pitchFamily="2" charset="-78"/>
              </a:rPr>
              <a:t>والواقع الافتراضي لتحسين </a:t>
            </a:r>
            <a:r>
              <a:rPr lang="ar-SA" b="1" dirty="0">
                <a:latin typeface="Alexandria SemiBold" pitchFamily="2" charset="-78"/>
                <a:ea typeface="Calibri" panose="020F0502020204030204" pitchFamily="34" charset="0"/>
                <a:cs typeface="Alexandria SemiBold" pitchFamily="2" charset="-78"/>
              </a:rPr>
              <a:t>التجارب التفاعلية للمستخدمين وتعزيز فعالية الحملات التسويقية.</a:t>
            </a:r>
          </a:p>
          <a:p>
            <a:pPr algn="r" rtl="1">
              <a:lnSpc>
                <a:spcPct val="150000"/>
              </a:lnSpc>
            </a:pPr>
            <a:r>
              <a:rPr lang="ar-SA" b="1" dirty="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   وتعتبر </a:t>
            </a:r>
            <a:r>
              <a:rPr lang="ar-SA" b="1" dirty="0">
                <a:latin typeface="Alexandria SemiBold" pitchFamily="2" charset="-78"/>
                <a:ea typeface="Calibri" panose="020F0502020204030204" pitchFamily="34" charset="0"/>
                <a:cs typeface="Alexandria SemiBold" pitchFamily="2" charset="-78"/>
              </a:rPr>
              <a:t>المعايير الأخلاقية ضرورية لضمان استدامة العلاقات بين العلامات التجارية والمستهلكين وتعزيز بيئة تسويقية صحية </a:t>
            </a:r>
            <a:r>
              <a:rPr lang="ar-SA" b="1" dirty="0" smtClean="0">
                <a:latin typeface="Alexandria SemiBold" pitchFamily="2" charset="-78"/>
                <a:ea typeface="Calibri" panose="020F0502020204030204" pitchFamily="34" charset="0"/>
                <a:cs typeface="Alexandria SemiBold" pitchFamily="2" charset="-78"/>
              </a:rPr>
              <a:t>ونزيهه، لذا</a:t>
            </a:r>
            <a:r>
              <a:rPr lang="ar-SA" b="1" dirty="0">
                <a:latin typeface="Alexandria SemiBold" pitchFamily="2" charset="-78"/>
                <a:ea typeface="Calibri" panose="020F0502020204030204" pitchFamily="34" charset="0"/>
                <a:cs typeface="Alexandria SemiBold" pitchFamily="2" charset="-78"/>
              </a:rPr>
              <a:t>، يجب على الشركات أن تكون واعية للمسؤولية الاجتماعية المرتبطة بالمحتوى الذي </a:t>
            </a:r>
            <a:r>
              <a:rPr lang="ar-SA" b="1" dirty="0" smtClean="0">
                <a:latin typeface="Alexandria SemiBold" pitchFamily="2" charset="-78"/>
                <a:ea typeface="Calibri" panose="020F0502020204030204" pitchFamily="34" charset="0"/>
                <a:cs typeface="Alexandria SemiBold" pitchFamily="2" charset="-78"/>
              </a:rPr>
              <a:t>تقدمه، وأن تتخذ خطوات </a:t>
            </a:r>
            <a:r>
              <a:rPr lang="ar-SA" b="1" dirty="0">
                <a:latin typeface="Alexandria SemiBold" pitchFamily="2" charset="-78"/>
                <a:ea typeface="Calibri" panose="020F0502020204030204" pitchFamily="34" charset="0"/>
                <a:cs typeface="Alexandria SemiBold" pitchFamily="2" charset="-78"/>
              </a:rPr>
              <a:t>فعالة لضمان توافق محتواها مع القيم الأخلاقية </a:t>
            </a:r>
            <a:r>
              <a:rPr lang="ar-SA" b="1" dirty="0" smtClean="0">
                <a:latin typeface="Alexandria SemiBold" pitchFamily="2" charset="-78"/>
                <a:ea typeface="Calibri" panose="020F0502020204030204" pitchFamily="34" charset="0"/>
                <a:cs typeface="Alexandria SemiBold" pitchFamily="2" charset="-78"/>
              </a:rPr>
              <a:t>والثقافية في المجتمع بتقديم محتوى </a:t>
            </a:r>
            <a:r>
              <a:rPr lang="ar-SA" b="1" dirty="0">
                <a:latin typeface="Alexandria SemiBold" pitchFamily="2" charset="-78"/>
                <a:ea typeface="Calibri" panose="020F0502020204030204" pitchFamily="34" charset="0"/>
                <a:cs typeface="Alexandria SemiBold" pitchFamily="2" charset="-78"/>
              </a:rPr>
              <a:t>إيجابي وبناء يعكس قيم الاحترام والتسامح</a:t>
            </a:r>
            <a:r>
              <a:rPr lang="ar-SA" b="1" dirty="0" smtClean="0">
                <a:latin typeface="Alexandria SemiBold" pitchFamily="2" charset="-78"/>
                <a:ea typeface="Calibri" panose="020F0502020204030204" pitchFamily="34" charset="0"/>
                <a:cs typeface="Alexandria SemiBold" pitchFamily="2" charset="-78"/>
              </a:rPr>
              <a:t>.</a:t>
            </a:r>
            <a:endParaRPr lang="ar-SA"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03327"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dobe Caslon Pro" panose="0205050205050A020403" pitchFamily="18" charset="0"/>
                <a:ea typeface="+mn-ea"/>
                <a:cs typeface="+mn-cs"/>
              </a:rPr>
              <a:t>www.midocean.ae</a:t>
            </a:r>
            <a:endPar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1254034" y="1653442"/>
            <a:ext cx="9958752" cy="4152419"/>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smtClean="0">
                <a:latin typeface="Alexandria SemiBold" pitchFamily="2" charset="-78"/>
                <a:cs typeface="Alexandria SemiBold" pitchFamily="2" charset="-78"/>
              </a:rPr>
              <a:t>محمد جميل، رحلة في عالم التسويق الرقمي، كتاب إلكتروني منشور، 2024).</a:t>
            </a: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زهير عبداللطيف، مبادئ الإعلان، </a:t>
            </a:r>
            <a:r>
              <a:rPr lang="ar-SA" sz="1600" dirty="0" smtClean="0">
                <a:latin typeface="Alexandria SemiBold" pitchFamily="2" charset="-78"/>
                <a:cs typeface="Alexandria SemiBold" pitchFamily="2" charset="-78"/>
              </a:rPr>
              <a:t>(عمان</a:t>
            </a:r>
            <a:r>
              <a:rPr lang="ar-SA" sz="1600" dirty="0">
                <a:latin typeface="Alexandria SemiBold" pitchFamily="2" charset="-78"/>
                <a:cs typeface="Alexandria SemiBold" pitchFamily="2" charset="-78"/>
              </a:rPr>
              <a:t>: دار البازوري، </a:t>
            </a:r>
            <a:r>
              <a:rPr lang="ar-SA" sz="1600" dirty="0" smtClean="0">
                <a:latin typeface="Alexandria SemiBold" pitchFamily="2" charset="-78"/>
                <a:cs typeface="Alexandria SemiBold" pitchFamily="2" charset="-78"/>
              </a:rPr>
              <a:t>2014).</a:t>
            </a:r>
          </a:p>
          <a:p>
            <a:pPr marL="342900" indent="-342900" algn="r" rtl="1">
              <a:lnSpc>
                <a:spcPct val="150000"/>
              </a:lnSpc>
              <a:spcAft>
                <a:spcPts val="800"/>
              </a:spcAft>
              <a:buFont typeface="+mj-lt"/>
              <a:buAutoNum type="arabicPeriod"/>
              <a:defRPr/>
            </a:pPr>
            <a:r>
              <a:rPr lang="ar-SA" sz="1600" dirty="0" smtClean="0">
                <a:latin typeface="Alexandria SemiBold" pitchFamily="2" charset="-78"/>
                <a:cs typeface="Alexandria SemiBold" pitchFamily="2" charset="-78"/>
              </a:rPr>
              <a:t>جي </a:t>
            </a:r>
            <a:r>
              <a:rPr lang="ar-SA" sz="1600" dirty="0">
                <a:latin typeface="Alexandria SemiBold" pitchFamily="2" charset="-78"/>
                <a:cs typeface="Alexandria SemiBold" pitchFamily="2" charset="-78"/>
              </a:rPr>
              <a:t>جوناثان جاباي، التسويق الابتكاري، ترجمة : عبدالله خالد الشقري ، ( الرياض: مكتبة الشقري، ط1، 2007</a:t>
            </a:r>
            <a:r>
              <a:rPr lang="ar-SA" sz="1600" dirty="0" smtClean="0">
                <a:latin typeface="Alexandria SemiBold" pitchFamily="2" charset="-78"/>
                <a:cs typeface="Alexandria SemiBold" pitchFamily="2" charset="-78"/>
              </a:rPr>
              <a:t>).</a:t>
            </a:r>
          </a:p>
          <a:p>
            <a:pPr marL="342900" indent="-342900">
              <a:lnSpc>
                <a:spcPct val="150000"/>
              </a:lnSpc>
              <a:spcAft>
                <a:spcPts val="800"/>
              </a:spcAft>
              <a:buFont typeface="+mj-lt"/>
              <a:buAutoNum type="arabicPeriod"/>
              <a:defRPr/>
            </a:pPr>
            <a:r>
              <a:rPr lang="en-US" sz="1600" dirty="0" smtClean="0">
                <a:latin typeface="Alexandria SemiBold" pitchFamily="2" charset="-78"/>
                <a:cs typeface="Alexandria SemiBold" pitchFamily="2" charset="-78"/>
              </a:rPr>
              <a:t>Sebastian </a:t>
            </a:r>
            <a:r>
              <a:rPr lang="en-US" sz="1600" dirty="0" err="1" smtClean="0">
                <a:latin typeface="Alexandria SemiBold" pitchFamily="2" charset="-78"/>
                <a:cs typeface="Alexandria SemiBold" pitchFamily="2" charset="-78"/>
              </a:rPr>
              <a:t>Naum</a:t>
            </a:r>
            <a:r>
              <a:rPr lang="en-US" sz="1600" dirty="0" smtClean="0">
                <a:latin typeface="Alexandria SemiBold" pitchFamily="2" charset="-78"/>
                <a:cs typeface="Alexandria SemiBold" pitchFamily="2" charset="-78"/>
              </a:rPr>
              <a:t> (2024), </a:t>
            </a:r>
            <a:r>
              <a:rPr lang="en-US" sz="1600" dirty="0">
                <a:latin typeface="Alexandria SemiBold" pitchFamily="2" charset="-78"/>
                <a:cs typeface="Alexandria SemiBold" pitchFamily="2" charset="-78"/>
              </a:rPr>
              <a:t>AI, Augmented Reality And CGI Marketing Trends In </a:t>
            </a:r>
            <a:r>
              <a:rPr lang="en-US" sz="1600" dirty="0" smtClean="0">
                <a:latin typeface="Alexandria SemiBold" pitchFamily="2" charset="-78"/>
                <a:cs typeface="Alexandria SemiBold" pitchFamily="2" charset="-78"/>
              </a:rPr>
              <a:t>2024, Forbes Magazine. </a:t>
            </a:r>
            <a:r>
              <a:rPr lang="en-US" sz="1600" dirty="0">
                <a:latin typeface="Alexandria SemiBold" pitchFamily="2" charset="-78"/>
                <a:cs typeface="Alexandria SemiBold" pitchFamily="2" charset="-78"/>
              </a:rPr>
              <a:t>Available at: </a:t>
            </a:r>
            <a:r>
              <a:rPr lang="en-US" sz="1400" dirty="0" smtClean="0">
                <a:latin typeface="Alexandria SemiBold" pitchFamily="2" charset="-78"/>
                <a:cs typeface="Alexandria SemiBold" pitchFamily="2" charset="-78"/>
                <a:hlinkClick r:id="rId3"/>
              </a:rPr>
              <a:t>https</a:t>
            </a:r>
            <a:r>
              <a:rPr lang="en-US" sz="1400" dirty="0">
                <a:latin typeface="Alexandria SemiBold" pitchFamily="2" charset="-78"/>
                <a:cs typeface="Alexandria SemiBold" pitchFamily="2" charset="-78"/>
                <a:hlinkClick r:id="rId3"/>
              </a:rPr>
              <a:t>://www.forbes.com/councils/forbesagencycouncil/2024/03/18/ai-augmented-reality-and-cgi-marketing-trends-in-2024</a:t>
            </a:r>
            <a:r>
              <a:rPr lang="en-US" sz="1400" dirty="0" smtClean="0">
                <a:latin typeface="Alexandria SemiBold" pitchFamily="2" charset="-78"/>
                <a:cs typeface="Alexandria SemiBold" pitchFamily="2" charset="-78"/>
                <a:hlinkClick r:id="rId3"/>
              </a:rPr>
              <a:t>/</a:t>
            </a:r>
            <a:r>
              <a:rPr lang="en-US" sz="1400" dirty="0" smtClean="0">
                <a:latin typeface="Alexandria SemiBold" pitchFamily="2" charset="-78"/>
                <a:cs typeface="Alexandria SemiBold" pitchFamily="2" charset="-78"/>
              </a:rPr>
              <a:t> </a:t>
            </a:r>
          </a:p>
          <a:p>
            <a:pPr marL="342900" indent="-342900">
              <a:lnSpc>
                <a:spcPct val="150000"/>
              </a:lnSpc>
              <a:spcAft>
                <a:spcPts val="800"/>
              </a:spcAft>
              <a:buFont typeface="+mj-lt"/>
              <a:buAutoNum type="arabicPeriod"/>
              <a:defRPr/>
            </a:pPr>
            <a:r>
              <a:rPr lang="en-US" sz="1600" dirty="0" smtClean="0">
                <a:latin typeface="Alexandria SemiBold" pitchFamily="2" charset="-78"/>
                <a:cs typeface="Alexandria SemiBold" pitchFamily="2" charset="-78"/>
              </a:rPr>
              <a:t>Marcello M. </a:t>
            </a:r>
            <a:r>
              <a:rPr lang="en-US" sz="1600" dirty="0" err="1" smtClean="0">
                <a:latin typeface="Alexandria SemiBold" pitchFamily="2" charset="-78"/>
                <a:cs typeface="Alexandria SemiBold" pitchFamily="2" charset="-78"/>
              </a:rPr>
              <a:t>Mariani</a:t>
            </a:r>
            <a:r>
              <a:rPr lang="en-US" sz="1600" dirty="0" smtClean="0">
                <a:latin typeface="Alexandria SemiBold" pitchFamily="2" charset="-78"/>
                <a:cs typeface="Alexandria SemiBold" pitchFamily="2" charset="-78"/>
              </a:rPr>
              <a:t>, Rodrigo Perez-Vega, </a:t>
            </a:r>
            <a:r>
              <a:rPr lang="en-US" sz="1600" dirty="0" err="1" smtClean="0">
                <a:latin typeface="Alexandria SemiBold" pitchFamily="2" charset="-78"/>
                <a:cs typeface="Alexandria SemiBold" pitchFamily="2" charset="-78"/>
              </a:rPr>
              <a:t>Jochen</a:t>
            </a:r>
            <a:r>
              <a:rPr lang="en-US" sz="1600" dirty="0" smtClean="0">
                <a:latin typeface="Alexandria SemiBold" pitchFamily="2" charset="-78"/>
                <a:cs typeface="Alexandria SemiBold" pitchFamily="2" charset="-78"/>
              </a:rPr>
              <a:t> </a:t>
            </a:r>
            <a:r>
              <a:rPr lang="en-US" sz="1600" dirty="0" err="1" smtClean="0">
                <a:latin typeface="Alexandria SemiBold" pitchFamily="2" charset="-78"/>
                <a:cs typeface="Alexandria SemiBold" pitchFamily="2" charset="-78"/>
              </a:rPr>
              <a:t>Wirtz</a:t>
            </a:r>
            <a:r>
              <a:rPr lang="en-US" sz="1600" dirty="0" smtClean="0">
                <a:latin typeface="Alexandria SemiBold" pitchFamily="2" charset="-78"/>
                <a:cs typeface="Alexandria SemiBold" pitchFamily="2" charset="-78"/>
              </a:rPr>
              <a:t>, </a:t>
            </a:r>
            <a:r>
              <a:rPr lang="en-US" b="1" dirty="0"/>
              <a:t>AI in marketing, consumer research and psychology: A systematic literature review and research </a:t>
            </a:r>
            <a:r>
              <a:rPr lang="en-US" b="1" dirty="0" smtClean="0"/>
              <a:t>agenda, Psychology &amp;Marketing , 2021. </a:t>
            </a:r>
            <a:r>
              <a:rPr lang="en-US" b="1" dirty="0"/>
              <a:t>Available at: </a:t>
            </a:r>
            <a:r>
              <a:rPr lang="en-US" sz="1400" dirty="0">
                <a:latin typeface="Alexandria SemiBold" pitchFamily="2" charset="-78"/>
                <a:cs typeface="Alexandria SemiBold" pitchFamily="2" charset="-78"/>
                <a:hlinkClick r:id="rId4"/>
              </a:rPr>
              <a:t>https://</a:t>
            </a:r>
            <a:r>
              <a:rPr lang="en-US" sz="1400" dirty="0" smtClean="0">
                <a:latin typeface="Alexandria SemiBold" pitchFamily="2" charset="-78"/>
                <a:cs typeface="Alexandria SemiBold" pitchFamily="2" charset="-78"/>
                <a:hlinkClick r:id="rId4"/>
              </a:rPr>
              <a:t>onlinelibrary.wiley.com/doi/full/10.1002/mar.21619</a:t>
            </a:r>
            <a:r>
              <a:rPr lang="en-US" sz="1400" dirty="0" smtClean="0">
                <a:latin typeface="Alexandria SemiBold" pitchFamily="2" charset="-78"/>
                <a:cs typeface="Alexandria SemiBold" pitchFamily="2" charset="-78"/>
              </a:rPr>
              <a:t> </a:t>
            </a:r>
            <a:endParaRPr lang="ar-SA" sz="1400" dirty="0">
              <a:latin typeface="Alexandria SemiBold" pitchFamily="2" charset="-78"/>
              <a:cs typeface="Alexandria SemiBold" pitchFamily="2" charset="-78"/>
            </a:endParaRPr>
          </a:p>
        </p:txBody>
      </p:sp>
      <p:sp>
        <p:nvSpPr>
          <p:cNvPr id="3" name="Rectangle 2"/>
          <p:cNvSpPr/>
          <p:nvPr/>
        </p:nvSpPr>
        <p:spPr>
          <a:xfrm>
            <a:off x="4463504" y="965470"/>
            <a:ext cx="3044423" cy="739690"/>
          </a:xfrm>
          <a:prstGeom prst="rect">
            <a:avLst/>
          </a:prstGeom>
        </p:spPr>
        <p:txBody>
          <a:bodyPr wrap="none">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59416</TotalTime>
  <Words>3807</Words>
  <Application>Microsoft Office PowerPoint</Application>
  <PresentationFormat>Widescreen</PresentationFormat>
  <Paragraphs>365</Paragraphs>
  <Slides>43</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43</vt:i4>
      </vt:variant>
    </vt:vector>
  </HeadingPairs>
  <TitlesOfParts>
    <vt:vector size="57" baseType="lpstr">
      <vt:lpstr>Adobe Arabic</vt:lpstr>
      <vt:lpstr>Adobe Caslon Pro</vt:lpstr>
      <vt:lpstr>Alexandria ExtraBold</vt:lpstr>
      <vt:lpstr>Alexandria Medium</vt:lpstr>
      <vt:lpstr>Alexandria SemiBold</vt:lpstr>
      <vt:lpstr>Arial</vt:lpstr>
      <vt:lpstr>Calibri</vt:lpstr>
      <vt:lpstr>Calibri Light</vt:lpstr>
      <vt:lpstr>Dubai-Medium</vt:lpstr>
      <vt:lpstr>Inter</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3089</cp:revision>
  <dcterms:created xsi:type="dcterms:W3CDTF">2023-04-29T09:08:23Z</dcterms:created>
  <dcterms:modified xsi:type="dcterms:W3CDTF">2024-12-03T03:01:56Z</dcterms:modified>
</cp:coreProperties>
</file>