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281" r:id="rId7"/>
    <p:sldId id="282" r:id="rId8"/>
    <p:sldId id="301" r:id="rId9"/>
    <p:sldId id="257" r:id="rId10"/>
    <p:sldId id="433" r:id="rId11"/>
    <p:sldId id="434" r:id="rId12"/>
    <p:sldId id="435" r:id="rId13"/>
    <p:sldId id="436" r:id="rId14"/>
    <p:sldId id="437" r:id="rId15"/>
    <p:sldId id="438" r:id="rId16"/>
    <p:sldId id="439" r:id="rId17"/>
    <p:sldId id="440" r:id="rId18"/>
    <p:sldId id="441" r:id="rId19"/>
    <p:sldId id="442" r:id="rId20"/>
    <p:sldId id="443" r:id="rId21"/>
    <p:sldId id="444" r:id="rId22"/>
    <p:sldId id="445" r:id="rId23"/>
    <p:sldId id="446" r:id="rId24"/>
    <p:sldId id="447" r:id="rId25"/>
    <p:sldId id="448" r:id="rId26"/>
    <p:sldId id="449" r:id="rId27"/>
    <p:sldId id="450" r:id="rId28"/>
    <p:sldId id="451" r:id="rId29"/>
    <p:sldId id="452" r:id="rId30"/>
    <p:sldId id="453" r:id="rId31"/>
    <p:sldId id="454" r:id="rId32"/>
    <p:sldId id="455" r:id="rId33"/>
    <p:sldId id="393" r:id="rId34"/>
    <p:sldId id="457" r:id="rId35"/>
    <p:sldId id="458" r:id="rId36"/>
    <p:sldId id="459" r:id="rId37"/>
    <p:sldId id="460" r:id="rId38"/>
    <p:sldId id="461" r:id="rId39"/>
    <p:sldId id="462" r:id="rId40"/>
    <p:sldId id="463" r:id="rId41"/>
    <p:sldId id="464" r:id="rId42"/>
    <p:sldId id="465" r:id="rId43"/>
    <p:sldId id="466" r:id="rId44"/>
    <p:sldId id="467" r:id="rId45"/>
    <p:sldId id="468" r:id="rId46"/>
    <p:sldId id="469" r:id="rId47"/>
    <p:sldId id="470" r:id="rId48"/>
    <p:sldId id="471" r:id="rId49"/>
    <p:sldId id="472" r:id="rId50"/>
    <p:sldId id="473" r:id="rId51"/>
    <p:sldId id="456" r:id="rId52"/>
    <p:sldId id="474" r:id="rId53"/>
    <p:sldId id="475" r:id="rId54"/>
    <p:sldId id="476" r:id="rId55"/>
    <p:sldId id="477"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81"/>
            <p14:sldId id="282"/>
            <p14:sldId id="301"/>
            <p14:sldId id="257"/>
            <p14:sldId id="433"/>
            <p14:sldId id="434"/>
            <p14:sldId id="435"/>
            <p14:sldId id="436"/>
            <p14:sldId id="437"/>
            <p14:sldId id="438"/>
            <p14:sldId id="439"/>
            <p14:sldId id="440"/>
            <p14:sldId id="441"/>
            <p14:sldId id="442"/>
            <p14:sldId id="443"/>
            <p14:sldId id="444"/>
            <p14:sldId id="445"/>
            <p14:sldId id="446"/>
            <p14:sldId id="447"/>
            <p14:sldId id="448"/>
            <p14:sldId id="449"/>
            <p14:sldId id="450"/>
            <p14:sldId id="451"/>
            <p14:sldId id="452"/>
            <p14:sldId id="453"/>
            <p14:sldId id="454"/>
            <p14:sldId id="455"/>
            <p14:sldId id="393"/>
            <p14:sldId id="457"/>
            <p14:sldId id="458"/>
            <p14:sldId id="459"/>
            <p14:sldId id="460"/>
            <p14:sldId id="461"/>
            <p14:sldId id="462"/>
            <p14:sldId id="463"/>
            <p14:sldId id="464"/>
            <p14:sldId id="465"/>
            <p14:sldId id="466"/>
            <p14:sldId id="467"/>
            <p14:sldId id="468"/>
            <p14:sldId id="469"/>
            <p14:sldId id="470"/>
            <p14:sldId id="471"/>
            <p14:sldId id="472"/>
            <p14:sldId id="473"/>
            <p14:sldId id="456"/>
            <p14:sldId id="474"/>
            <p14:sldId id="475"/>
            <p14:sldId id="476"/>
            <p14:sldId id="47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91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7/12/2024</a:t>
            </a:fld>
            <a:endParaRPr lang="en-US"/>
          </a:p>
        </p:txBody>
      </p:sp>
      <p:sp>
        <p:nvSpPr>
          <p:cNvPr id="3" name="Footer Placeholder 2"/>
          <p:cNvSpPr>
            <a:spLocks noGrp="1"/>
          </p:cNvSpPr>
          <p:nvPr>
            <p:ph type="ftr" sz="quarter" idx="11"/>
          </p:nvPr>
        </p:nvSpPr>
        <p:spPr/>
        <p:txBody>
          <a:bodyPr/>
          <a:lstStyle/>
          <a:p>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Graphic 21">
            <a:extLst>
              <a:ext uri="{FF2B5EF4-FFF2-40B4-BE49-F238E27FC236}">
                <a16:creationId xmlns:a16="http://schemas.microsoft.com/office/drawing/2014/main" id="{8D9AFA44-B8C1-898F-2C37-2AA5A3768A4B}"/>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33333"/>
            <a:ext cx="2954655" cy="1379622"/>
          </a:xfrm>
          <a:prstGeom prst="rect">
            <a:avLst/>
          </a:prstGeom>
        </p:spPr>
      </p:pic>
      <p:sp>
        <p:nvSpPr>
          <p:cNvPr id="9" name="TextBox 7">
            <a:extLst>
              <a:ext uri="{FF2B5EF4-FFF2-40B4-BE49-F238E27FC236}">
                <a16:creationId xmlns:a16="http://schemas.microsoft.com/office/drawing/2014/main" id="{66796465-C99D-0D81-5B8E-E9A7C0D7FC2B}"/>
              </a:ext>
            </a:extLst>
          </p:cNvPr>
          <p:cNvSpPr txBox="1"/>
          <p:nvPr userDrawn="1"/>
        </p:nvSpPr>
        <p:spPr>
          <a:xfrm>
            <a:off x="8779712" y="6292631"/>
            <a:ext cx="2616200" cy="400110"/>
          </a:xfrm>
          <a:prstGeom prst="rect">
            <a:avLst/>
          </a:prstGeom>
          <a:noFill/>
        </p:spPr>
        <p:txBody>
          <a:bodyPr wrap="square" rtlCol="0">
            <a:spAutoFit/>
          </a:bodyPr>
          <a:lstStyle/>
          <a:p>
            <a:pPr algn="ctr"/>
            <a:r>
              <a:rPr lang="en-US" sz="2000" b="1" dirty="0"/>
              <a:t>www.midocean.ae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29667" y="3264958"/>
            <a:ext cx="3839210" cy="461665"/>
          </a:xfrm>
          <a:prstGeom prst="rect">
            <a:avLst/>
          </a:prstGeom>
          <a:noFill/>
        </p:spPr>
        <p:txBody>
          <a:bodyPr wrap="square" rtlCol="0">
            <a:spAutoFit/>
          </a:bodyPr>
          <a:lstStyle/>
          <a:p>
            <a:r>
              <a:rPr lang="en-US" sz="2400" dirty="0">
                <a:latin typeface="Alexandria" charset="0"/>
              </a:rPr>
              <a:t>Prepared by Dr. Merna Emad</a:t>
            </a:r>
          </a:p>
        </p:txBody>
      </p:sp>
      <p:sp>
        <p:nvSpPr>
          <p:cNvPr id="31" name="TextBox 30"/>
          <p:cNvSpPr txBox="1"/>
          <p:nvPr/>
        </p:nvSpPr>
        <p:spPr>
          <a:xfrm>
            <a:off x="995600" y="2424037"/>
            <a:ext cx="4185313" cy="769441"/>
          </a:xfrm>
          <a:prstGeom prst="rect">
            <a:avLst/>
          </a:prstGeom>
          <a:noFill/>
        </p:spPr>
        <p:txBody>
          <a:bodyPr wrap="none" rtlCol="0">
            <a:spAutoFit/>
          </a:bodyPr>
          <a:lstStyle/>
          <a:p>
            <a:r>
              <a:rPr lang="en-US" sz="4400" b="1" dirty="0">
                <a:solidFill>
                  <a:srgbClr val="00B0F0"/>
                </a:solidFill>
                <a:latin typeface="Alexandria" charset="0"/>
              </a:rPr>
              <a:t>Project Contracts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583184" y="5392112"/>
            <a:ext cx="1452642" cy="523220"/>
          </a:xfrm>
          <a:prstGeom prst="rect">
            <a:avLst/>
          </a:prstGeom>
          <a:noFill/>
        </p:spPr>
        <p:txBody>
          <a:bodyPr wrap="none" rtlCol="0">
            <a:spAutoFit/>
          </a:bodyPr>
          <a:lstStyle/>
          <a:p>
            <a:r>
              <a:rPr lang="en-US" sz="2800" dirty="0">
                <a:latin typeface="Alexandria" charset="0"/>
                <a:cs typeface="Alexandria" charset="0"/>
              </a:rPr>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185313" cy="769441"/>
          </a:xfrm>
          <a:prstGeom prst="rect">
            <a:avLst/>
          </a:prstGeom>
          <a:noFill/>
        </p:spPr>
        <p:txBody>
          <a:bodyPr wrap="none" rtlCol="0">
            <a:spAutoFit/>
          </a:bodyPr>
          <a:lstStyle/>
          <a:p>
            <a:r>
              <a:rPr lang="en-US" sz="4400" b="1" dirty="0">
                <a:solidFill>
                  <a:srgbClr val="00B0F0"/>
                </a:solidFill>
                <a:latin typeface="Alexandria" charset="0"/>
              </a:rPr>
              <a:t>Project Contracts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7570904" y="3703845"/>
            <a:ext cx="1088760" cy="400110"/>
          </a:xfrm>
          <a:prstGeom prst="rect">
            <a:avLst/>
          </a:prstGeom>
          <a:noFill/>
        </p:spPr>
        <p:txBody>
          <a:bodyPr wrap="none" rtlCol="0">
            <a:spAutoFit/>
          </a:bodyPr>
          <a:lstStyle/>
          <a:p>
            <a:r>
              <a:rPr lang="en-US" sz="2000" dirty="0">
                <a:latin typeface="Alexandria" charset="0"/>
                <a:cs typeface="Alexandria" charset="0"/>
              </a:rPr>
              <a:t>PMG323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rPr>
              <a:t>Dr. Merna Emad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9238" y="-196147"/>
            <a:ext cx="8572500" cy="3762375"/>
          </a:xfrm>
          <a:prstGeom prst="rect">
            <a:avLst/>
          </a:prstGeom>
        </p:spPr>
      </p:pic>
    </p:spTree>
    <p:extLst>
      <p:ext uri="{BB962C8B-B14F-4D97-AF65-F5344CB8AC3E}">
        <p14:creationId xmlns:p14="http://schemas.microsoft.com/office/powerpoint/2010/main" val="1177205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31255" y="2928625"/>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p>
        </p:txBody>
      </p:sp>
      <p:sp>
        <p:nvSpPr>
          <p:cNvPr id="8" name="Line Callout 1 7"/>
          <p:cNvSpPr/>
          <p:nvPr/>
        </p:nvSpPr>
        <p:spPr>
          <a:xfrm>
            <a:off x="8003691" y="1578426"/>
            <a:ext cx="3479015" cy="1253917"/>
          </a:xfrm>
          <a:prstGeom prst="borderCallout1">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200663" y="1913889"/>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2</a:t>
            </a:r>
          </a:p>
        </p:txBody>
      </p:sp>
      <p:sp>
        <p:nvSpPr>
          <p:cNvPr id="10" name="Rectangle 9"/>
          <p:cNvSpPr/>
          <p:nvPr/>
        </p:nvSpPr>
        <p:spPr>
          <a:xfrm>
            <a:off x="8512404" y="1632014"/>
            <a:ext cx="2461591" cy="461665"/>
          </a:xfrm>
          <a:prstGeom prst="rect">
            <a:avLst/>
          </a:prstGeom>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18" name="Line Callout 1 17"/>
          <p:cNvSpPr/>
          <p:nvPr/>
        </p:nvSpPr>
        <p:spPr>
          <a:xfrm rot="10800000">
            <a:off x="48885" y="4155333"/>
            <a:ext cx="3386160" cy="1635047"/>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3229673" y="4288742"/>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20" name="Rectangle 19"/>
          <p:cNvSpPr/>
          <p:nvPr/>
        </p:nvSpPr>
        <p:spPr>
          <a:xfrm>
            <a:off x="159283" y="4511191"/>
            <a:ext cx="3051142" cy="523220"/>
          </a:xfrm>
          <a:prstGeom prst="rect">
            <a:avLst/>
          </a:prstGeom>
        </p:spPr>
        <p:txBody>
          <a:bodyPr wrap="square">
            <a:spAutoFit/>
          </a:bodyPr>
          <a:lstStyle/>
          <a:p>
            <a:pPr algn="ctr"/>
            <a:r>
              <a:rPr lang="en-US" sz="2800" b="1" dirty="0">
                <a:solidFill>
                  <a:schemeClr val="bg2">
                    <a:lumMod val="75000"/>
                  </a:schemeClr>
                </a:solidFill>
                <a:effectLst>
                  <a:outerShdw blurRad="38100" dist="38100" dir="2700000" algn="tl">
                    <a:srgbClr val="000000">
                      <a:alpha val="43137"/>
                    </a:srgbClr>
                  </a:outerShdw>
                </a:effectLst>
              </a:rPr>
              <a:t>Drafting</a:t>
            </a:r>
          </a:p>
        </p:txBody>
      </p:sp>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3820" y="3182648"/>
            <a:ext cx="1742978"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bg1"/>
                </a:solidFill>
                <a:effectLst>
                  <a:outerShdw blurRad="38100" dist="38100" dir="2700000" algn="tl">
                    <a:srgbClr val="000000">
                      <a:alpha val="43137"/>
                    </a:srgbClr>
                  </a:outerShdw>
                </a:effectLst>
              </a:rPr>
              <a:t>Drafting</a:t>
            </a:r>
          </a:p>
        </p:txBody>
      </p:sp>
      <p:sp>
        <p:nvSpPr>
          <p:cNvPr id="25" name="Rectangle 24"/>
          <p:cNvSpPr/>
          <p:nvPr/>
        </p:nvSpPr>
        <p:spPr>
          <a:xfrm>
            <a:off x="563880" y="2087880"/>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36489" y="1871289"/>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2880" y="198909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p>
        </p:txBody>
      </p:sp>
      <p:sp>
        <p:nvSpPr>
          <p:cNvPr id="5" name="Rectangle 4"/>
          <p:cNvSpPr/>
          <p:nvPr/>
        </p:nvSpPr>
        <p:spPr>
          <a:xfrm>
            <a:off x="5211628" y="91440"/>
            <a:ext cx="1223027"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bg1"/>
                </a:solidFill>
                <a:effectLst>
                  <a:outerShdw blurRad="38100" dist="38100" dir="2700000" algn="tl">
                    <a:srgbClr val="000000">
                      <a:alpha val="43137"/>
                    </a:srgbClr>
                  </a:outerShdw>
                </a:effectLst>
              </a:rPr>
              <a:t>Drafting</a:t>
            </a:r>
          </a:p>
        </p:txBody>
      </p:sp>
      <p:sp>
        <p:nvSpPr>
          <p:cNvPr id="6" name="Rectangle 5"/>
          <p:cNvSpPr/>
          <p:nvPr/>
        </p:nvSpPr>
        <p:spPr>
          <a:xfrm>
            <a:off x="182880" y="827989"/>
            <a:ext cx="1152880" cy="523220"/>
          </a:xfrm>
          <a:prstGeom prst="rect">
            <a:avLst/>
          </a:prstGeom>
          <a:solidFill>
            <a:schemeClr val="bg1">
              <a:lumMod val="75000"/>
              <a:lumOff val="25000"/>
            </a:schemeClr>
          </a:solidFill>
        </p:spPr>
        <p:txBody>
          <a:bodyPr wrap="none">
            <a:spAutoFit/>
          </a:bodyPr>
          <a:lstStyle/>
          <a:p>
            <a:pPr lvl="0"/>
            <a:r>
              <a:rPr lang="en-US" sz="28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7" name="Rectangle 6"/>
          <p:cNvSpPr/>
          <p:nvPr/>
        </p:nvSpPr>
        <p:spPr>
          <a:xfrm>
            <a:off x="182880" y="3847748"/>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rPr>
              <a:t>Comply with performance or payment obligations.</a:t>
            </a:r>
          </a:p>
        </p:txBody>
      </p:sp>
      <p:sp>
        <p:nvSpPr>
          <p:cNvPr id="8" name="Rectangle 7"/>
          <p:cNvSpPr/>
          <p:nvPr/>
        </p:nvSpPr>
        <p:spPr>
          <a:xfrm>
            <a:off x="182880" y="4748526"/>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rPr>
              <a:t>Prepare amendments and supplements to the agreement.</a:t>
            </a:r>
          </a:p>
        </p:txBody>
      </p:sp>
      <p:sp>
        <p:nvSpPr>
          <p:cNvPr id="9" name="Rectangle 8"/>
          <p:cNvSpPr/>
          <p:nvPr/>
        </p:nvSpPr>
        <p:spPr>
          <a:xfrm>
            <a:off x="182880" y="5815326"/>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rPr>
              <a:t>Understand the agreement’s term and termination provisions.</a:t>
            </a:r>
          </a:p>
        </p:txBody>
      </p:sp>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7640" y="282729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If an overarching theme has been detected yet, hopefully it is that contracts should clarify the rights and obligations of both parties, not confuse them. In cleaning up any draft agreement, always assume that others will eventually have to read it for any number of reasons:</a:t>
            </a:r>
          </a:p>
        </p:txBody>
      </p:sp>
      <p:sp>
        <p:nvSpPr>
          <p:cNvPr id="5" name="Rectangle 4"/>
          <p:cNvSpPr/>
          <p:nvPr/>
        </p:nvSpPr>
        <p:spPr>
          <a:xfrm>
            <a:off x="5079177" y="92964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67640" y="1666189"/>
            <a:ext cx="1434303" cy="523220"/>
          </a:xfrm>
          <a:prstGeom prst="rect">
            <a:avLst/>
          </a:prstGeom>
          <a:solidFill>
            <a:schemeClr val="bg1">
              <a:lumMod val="75000"/>
              <a:lumOff val="25000"/>
            </a:schemeClr>
          </a:solidFill>
        </p:spPr>
        <p:txBody>
          <a:bodyPr wrap="none">
            <a:spAutoFit/>
          </a:bodyPr>
          <a:lstStyle/>
          <a:p>
            <a:pPr lvl="0"/>
            <a:r>
              <a:rPr lang="en-US" sz="2800" b="1" dirty="0">
                <a:effectLst>
                  <a:outerShdw blurRad="38100" dist="38100" dir="2700000" algn="tl">
                    <a:srgbClr val="000000">
                      <a:alpha val="43137"/>
                    </a:srgbClr>
                  </a:outerShdw>
                </a:effectLst>
              </a:rPr>
              <a:t>Clarity</a:t>
            </a:r>
          </a:p>
        </p:txBody>
      </p:sp>
      <p:sp>
        <p:nvSpPr>
          <p:cNvPr id="7" name="Rectangle 6"/>
          <p:cNvSpPr/>
          <p:nvPr/>
        </p:nvSpPr>
        <p:spPr>
          <a:xfrm>
            <a:off x="167640" y="4685948"/>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rPr>
              <a:t>Exercise or pursue appropriate breach or default remedies.</a:t>
            </a:r>
          </a:p>
        </p:txBody>
      </p:sp>
      <p:sp>
        <p:nvSpPr>
          <p:cNvPr id="8" name="Rectangle 7"/>
          <p:cNvSpPr/>
          <p:nvPr/>
        </p:nvSpPr>
        <p:spPr>
          <a:xfrm>
            <a:off x="167640" y="5586726"/>
            <a:ext cx="6909847"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rPr>
              <a:t>Future readers of an agreement will greatly appreciate being able to understand it.</a:t>
            </a:r>
          </a:p>
        </p:txBody>
      </p:sp>
    </p:spTree>
    <p:extLst>
      <p:ext uri="{BB962C8B-B14F-4D97-AF65-F5344CB8AC3E}">
        <p14:creationId xmlns:p14="http://schemas.microsoft.com/office/powerpoint/2010/main" val="382527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39257" y="2153701"/>
            <a:ext cx="9154160" cy="830997"/>
          </a:xfrm>
          <a:prstGeom prst="rect">
            <a:avLst/>
          </a:prstGeom>
          <a:solidFill>
            <a:schemeClr val="tx2">
              <a:lumMod val="25000"/>
            </a:schemeClr>
          </a:solidFill>
          <a:ln>
            <a:solidFill>
              <a:schemeClr val="bg2"/>
            </a:solidFill>
          </a:ln>
        </p:spPr>
        <p:txBody>
          <a:bodyPr wrap="square">
            <a:spAutoFit/>
          </a:bodyPr>
          <a:lstStyle/>
          <a:p>
            <a:pPr algn="ctr"/>
            <a:r>
              <a:rPr lang="en-US" sz="2400" dirty="0">
                <a:solidFill>
                  <a:schemeClr val="bg1"/>
                </a:solidFill>
              </a:rPr>
              <a:t>Whether reviewing your own work or a document from the other side, follow these rules:</a:t>
            </a:r>
            <a:endParaRPr lang="en-US" sz="2800" dirty="0">
              <a:solidFill>
                <a:schemeClr val="bg1"/>
              </a:solidFill>
            </a:endParaRPr>
          </a:p>
        </p:txBody>
      </p:sp>
      <p:sp>
        <p:nvSpPr>
          <p:cNvPr id="5" name="Rectangle 4"/>
          <p:cNvSpPr/>
          <p:nvPr/>
        </p:nvSpPr>
        <p:spPr>
          <a:xfrm>
            <a:off x="5333548" y="701040"/>
            <a:ext cx="1223027"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tx1">
                    <a:lumMod val="95000"/>
                    <a:lumOff val="5000"/>
                  </a:schemeClr>
                </a:solidFill>
                <a:effectLst>
                  <a:outerShdw blurRad="38100" dist="38100" dir="2700000" algn="tl">
                    <a:srgbClr val="000000">
                      <a:alpha val="43137"/>
                    </a:srgbClr>
                  </a:outerShdw>
                </a:effectLst>
              </a:rPr>
              <a:t>Drafting</a:t>
            </a:r>
          </a:p>
        </p:txBody>
      </p:sp>
      <p:sp>
        <p:nvSpPr>
          <p:cNvPr id="6" name="Rectangle 5"/>
          <p:cNvSpPr/>
          <p:nvPr/>
        </p:nvSpPr>
        <p:spPr>
          <a:xfrm>
            <a:off x="304800" y="1437589"/>
            <a:ext cx="1152880" cy="523220"/>
          </a:xfrm>
          <a:prstGeom prst="rect">
            <a:avLst/>
          </a:prstGeom>
          <a:solidFill>
            <a:schemeClr val="bg1">
              <a:lumMod val="75000"/>
              <a:lumOff val="25000"/>
            </a:schemeClr>
          </a:solidFill>
        </p:spPr>
        <p:txBody>
          <a:bodyPr wrap="none">
            <a:spAutoFit/>
          </a:bodyPr>
          <a:lstStyle/>
          <a:p>
            <a:pPr lvl="0"/>
            <a:r>
              <a:rPr lang="en-US" sz="2800" b="1" dirty="0">
                <a:solidFill>
                  <a:schemeClr val="tx1">
                    <a:lumMod val="95000"/>
                    <a:lumOff val="5000"/>
                  </a:schemeClr>
                </a:solidFill>
                <a:effectLst>
                  <a:outerShdw blurRad="38100" dist="38100" dir="2700000" algn="tl">
                    <a:srgbClr val="000000">
                      <a:alpha val="43137"/>
                    </a:srgbClr>
                  </a:outerShdw>
                </a:effectLst>
              </a:rPr>
              <a:t>Clarity</a:t>
            </a:r>
          </a:p>
        </p:txBody>
      </p:sp>
      <p:sp>
        <p:nvSpPr>
          <p:cNvPr id="7" name="Rectangle 6"/>
          <p:cNvSpPr/>
          <p:nvPr/>
        </p:nvSpPr>
        <p:spPr>
          <a:xfrm>
            <a:off x="304799" y="3621364"/>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effectLst>
                  <a:outerShdw blurRad="38100" dist="38100" dir="2700000" algn="tl">
                    <a:srgbClr val="000000">
                      <a:alpha val="43137"/>
                    </a:srgbClr>
                  </a:outerShdw>
                </a:effectLst>
              </a:rPr>
              <a:t>Fix unclear or confusing language.</a:t>
            </a:r>
          </a:p>
        </p:txBody>
      </p:sp>
      <p:sp>
        <p:nvSpPr>
          <p:cNvPr id="8" name="Rectangle 7"/>
          <p:cNvSpPr/>
          <p:nvPr/>
        </p:nvSpPr>
        <p:spPr>
          <a:xfrm>
            <a:off x="304800" y="4783984"/>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effectLst>
                  <a:outerShdw blurRad="38100" dist="38100" dir="2700000" algn="tl">
                    <a:srgbClr val="000000">
                      <a:alpha val="43137"/>
                    </a:srgbClr>
                  </a:outerShdw>
                </a:effectLst>
              </a:rPr>
              <a:t>Remove unnecessary, inapplicable provisions.</a:t>
            </a:r>
          </a:p>
        </p:txBody>
      </p:sp>
      <p:sp>
        <p:nvSpPr>
          <p:cNvPr id="9" name="Rectangle 8"/>
          <p:cNvSpPr/>
          <p:nvPr/>
        </p:nvSpPr>
        <p:spPr>
          <a:xfrm>
            <a:off x="304800" y="6179458"/>
            <a:ext cx="6909847"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pPr lvl="0"/>
            <a:r>
              <a:rPr lang="en-US" sz="2000" dirty="0">
                <a:solidFill>
                  <a:schemeClr val="tx1">
                    <a:lumMod val="95000"/>
                    <a:lumOff val="5000"/>
                  </a:schemeClr>
                </a:solidFill>
                <a:effectLst>
                  <a:outerShdw blurRad="38100" dist="38100" dir="2700000" algn="tl">
                    <a:srgbClr val="000000">
                      <a:alpha val="43137"/>
                    </a:srgbClr>
                  </a:outerShdw>
                </a:effectLst>
              </a:rPr>
              <a:t>Correct internal inconsistencies.</a:t>
            </a:r>
          </a:p>
        </p:txBody>
      </p:sp>
    </p:spTree>
    <p:extLst>
      <p:ext uri="{BB962C8B-B14F-4D97-AF65-F5344CB8AC3E}">
        <p14:creationId xmlns:p14="http://schemas.microsoft.com/office/powerpoint/2010/main" val="136486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2781576"/>
            <a:ext cx="9154160"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It is important to not be intimidated when reviewing drafts originated by the other side, even if they bluster that it is their “standard template” and that they usually do not change it.</a:t>
            </a:r>
          </a:p>
        </p:txBody>
      </p:sp>
      <p:sp>
        <p:nvSpPr>
          <p:cNvPr id="5" name="Rectangle 4"/>
          <p:cNvSpPr/>
          <p:nvPr/>
        </p:nvSpPr>
        <p:spPr>
          <a:xfrm>
            <a:off x="5216337" y="88392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304800" y="1620469"/>
            <a:ext cx="3308919" cy="523220"/>
          </a:xfrm>
          <a:prstGeom prst="rect">
            <a:avLst/>
          </a:prstGeom>
          <a:solidFill>
            <a:srgbClr val="FF0000"/>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Drafting red flags</a:t>
            </a:r>
          </a:p>
        </p:txBody>
      </p:sp>
      <p:sp>
        <p:nvSpPr>
          <p:cNvPr id="8" name="Rectangle 7"/>
          <p:cNvSpPr/>
          <p:nvPr/>
        </p:nvSpPr>
        <p:spPr>
          <a:xfrm>
            <a:off x="304800" y="4796288"/>
            <a:ext cx="6909847"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As a general rule, if you cannot understand a sentence or paragraph after reading it once or twice, flag it. If someone can explain it, require edits consistent with the explanation. If it cannot be explained, strike it.</a:t>
            </a:r>
          </a:p>
        </p:txBody>
      </p:sp>
    </p:spTree>
    <p:extLst>
      <p:ext uri="{BB962C8B-B14F-4D97-AF65-F5344CB8AC3E}">
        <p14:creationId xmlns:p14="http://schemas.microsoft.com/office/powerpoint/2010/main" val="3712080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3840" y="2034816"/>
            <a:ext cx="9154160" cy="707886"/>
          </a:xfrm>
          <a:prstGeom prst="rect">
            <a:avLst/>
          </a:prstGeom>
          <a:solidFill>
            <a:schemeClr val="tx1"/>
          </a:solidFill>
          <a:ln>
            <a:solidFill>
              <a:schemeClr val="bg2"/>
            </a:solidFill>
          </a:ln>
        </p:spPr>
        <p:txBody>
          <a:bodyPr wrap="square">
            <a:spAutoFit/>
          </a:bodyPr>
          <a:lstStyle/>
          <a:p>
            <a:r>
              <a:rPr lang="en-US" sz="2000" dirty="0">
                <a:solidFill>
                  <a:schemeClr val="bg1"/>
                </a:solidFill>
              </a:rPr>
              <a:t>Another red flag is any document that seems suspiciously longer than similar types of agreements.</a:t>
            </a:r>
          </a:p>
        </p:txBody>
      </p:sp>
      <p:sp>
        <p:nvSpPr>
          <p:cNvPr id="5" name="Rectangle 4"/>
          <p:cNvSpPr/>
          <p:nvPr/>
        </p:nvSpPr>
        <p:spPr>
          <a:xfrm>
            <a:off x="5155377" y="13716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243840" y="873709"/>
            <a:ext cx="3308919" cy="523220"/>
          </a:xfrm>
          <a:prstGeom prst="rect">
            <a:avLst/>
          </a:prstGeom>
          <a:solidFill>
            <a:srgbClr val="FF0000"/>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Drafting red flags</a:t>
            </a:r>
          </a:p>
        </p:txBody>
      </p:sp>
      <p:sp>
        <p:nvSpPr>
          <p:cNvPr id="8" name="Rectangle 7"/>
          <p:cNvSpPr/>
          <p:nvPr/>
        </p:nvSpPr>
        <p:spPr>
          <a:xfrm>
            <a:off x="243840" y="4049528"/>
            <a:ext cx="6909847" cy="2554545"/>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addition to burdening and possibly confusing future readers, unnecessarily long documents can increase the likelihood of internal inconsistencies and other errors. While some commercial relationships are unavoidably complex, some contracts are too long simply because of bad drafting. “Over lawyered” templates drafted to cover multiple types of products or services or multiple irrelevant options are common offenders.</a:t>
            </a:r>
          </a:p>
        </p:txBody>
      </p:sp>
    </p:spTree>
    <p:extLst>
      <p:ext uri="{BB962C8B-B14F-4D97-AF65-F5344CB8AC3E}">
        <p14:creationId xmlns:p14="http://schemas.microsoft.com/office/powerpoint/2010/main" val="3374085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120" y="2873016"/>
            <a:ext cx="9154160" cy="1015663"/>
          </a:xfrm>
          <a:prstGeom prst="rect">
            <a:avLst/>
          </a:prstGeom>
          <a:solidFill>
            <a:schemeClr val="tx1"/>
          </a:solidFill>
          <a:ln>
            <a:solidFill>
              <a:schemeClr val="bg2"/>
            </a:solidFill>
          </a:ln>
        </p:spPr>
        <p:txBody>
          <a:bodyPr wrap="square">
            <a:spAutoFit/>
          </a:bodyPr>
          <a:lstStyle/>
          <a:p>
            <a:pPr algn="just"/>
            <a:r>
              <a:rPr lang="en-US" sz="2000" dirty="0">
                <a:solidFill>
                  <a:schemeClr val="bg1"/>
                </a:solidFill>
              </a:rPr>
              <a:t>While non-lawyers need to be cautious when editing legal “boilerplate,” removing wholly irrelevant terms from a bloated template always makes for a more readable document.</a:t>
            </a:r>
          </a:p>
        </p:txBody>
      </p:sp>
      <p:sp>
        <p:nvSpPr>
          <p:cNvPr id="5" name="Rectangle 4"/>
          <p:cNvSpPr/>
          <p:nvPr/>
        </p:nvSpPr>
        <p:spPr>
          <a:xfrm>
            <a:off x="5226868" y="975360"/>
            <a:ext cx="1223027"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just"/>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477555" y="1711909"/>
            <a:ext cx="2750048" cy="523220"/>
          </a:xfrm>
          <a:prstGeom prst="rect">
            <a:avLst/>
          </a:prstGeom>
          <a:solidFill>
            <a:srgbClr val="FF0000"/>
          </a:solidFill>
          <a:ln>
            <a:solidFill>
              <a:schemeClr val="bg1"/>
            </a:solidFill>
          </a:ln>
        </p:spPr>
        <p:txBody>
          <a:bodyPr wrap="none">
            <a:spAutoFit/>
          </a:bodyPr>
          <a:lstStyle/>
          <a:p>
            <a:pPr lvl="0" algn="just"/>
            <a:r>
              <a:rPr lang="en-US" sz="2800" b="1" dirty="0">
                <a:effectLst>
                  <a:outerShdw blurRad="38100" dist="38100" dir="2700000" algn="tl">
                    <a:srgbClr val="000000">
                      <a:alpha val="43137"/>
                    </a:srgbClr>
                  </a:outerShdw>
                </a:effectLst>
              </a:rPr>
              <a:t>Drafting red flags</a:t>
            </a:r>
          </a:p>
        </p:txBody>
      </p:sp>
      <p:sp>
        <p:nvSpPr>
          <p:cNvPr id="8" name="Rectangle 7"/>
          <p:cNvSpPr/>
          <p:nvPr/>
        </p:nvSpPr>
        <p:spPr>
          <a:xfrm>
            <a:off x="198120" y="4887728"/>
            <a:ext cx="6909847"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pPr algn="just"/>
            <a:r>
              <a:rPr lang="en-US" sz="2000" dirty="0">
                <a:solidFill>
                  <a:schemeClr val="bg1"/>
                </a:solidFill>
              </a:rPr>
              <a:t>In general, it is reasonable to take a run at aggressively carving back overly expansive, one-sided legalese written purely for the other party’s benefit.</a:t>
            </a:r>
          </a:p>
        </p:txBody>
      </p:sp>
    </p:spTree>
    <p:extLst>
      <p:ext uri="{BB962C8B-B14F-4D97-AF65-F5344CB8AC3E}">
        <p14:creationId xmlns:p14="http://schemas.microsoft.com/office/powerpoint/2010/main" val="366421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09657" y="21336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98120" y="732844"/>
            <a:ext cx="2279407" cy="523220"/>
          </a:xfrm>
          <a:prstGeom prst="rect">
            <a:avLst/>
          </a:prstGeom>
          <a:solidFill>
            <a:schemeClr val="accent4">
              <a:lumMod val="75000"/>
            </a:schemeClr>
          </a:solidFill>
          <a:ln>
            <a:solidFill>
              <a:schemeClr val="bg1"/>
            </a:solidFill>
          </a:ln>
        </p:spPr>
        <p:txBody>
          <a:bodyPr wrap="none">
            <a:spAutoFit/>
          </a:bodyPr>
          <a:lstStyle/>
          <a:p>
            <a:pPr lvl="0"/>
            <a:r>
              <a:rPr lang="en-US" sz="2800" b="1" dirty="0">
                <a:solidFill>
                  <a:schemeClr val="bg1"/>
                </a:solidFill>
                <a:effectLst>
                  <a:outerShdw blurRad="38100" dist="38100" dir="2700000" algn="tl">
                    <a:srgbClr val="000000">
                      <a:alpha val="43137"/>
                    </a:srgbClr>
                  </a:outerShdw>
                </a:effectLst>
              </a:rPr>
              <a:t>Completeness</a:t>
            </a:r>
          </a:p>
        </p:txBody>
      </p:sp>
      <p:sp>
        <p:nvSpPr>
          <p:cNvPr id="8" name="Rectangle 7"/>
          <p:cNvSpPr/>
          <p:nvPr/>
        </p:nvSpPr>
        <p:spPr>
          <a:xfrm>
            <a:off x="198120" y="141981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p>
        </p:txBody>
      </p:sp>
      <p:sp>
        <p:nvSpPr>
          <p:cNvPr id="2" name="Rectangle 1"/>
          <p:cNvSpPr/>
          <p:nvPr/>
        </p:nvSpPr>
        <p:spPr>
          <a:xfrm>
            <a:off x="853455" y="2906997"/>
            <a:ext cx="8512404" cy="750975"/>
          </a:xfrm>
          <a:prstGeom prst="rect">
            <a:avLst/>
          </a:prstGeom>
          <a:solidFill>
            <a:schemeClr val="accent4">
              <a:lumMod val="40000"/>
              <a:lumOff val="60000"/>
            </a:schemeClr>
          </a:solidFill>
          <a:ln>
            <a:solidFill>
              <a:schemeClr val="bg1"/>
            </a:solidFill>
          </a:ln>
        </p:spPr>
        <p:txBody>
          <a:bodyPr wrap="square">
            <a:spAutoFit/>
          </a:bodyPr>
          <a:lstStyle/>
          <a:p>
            <a:pPr algn="ctr">
              <a:lnSpc>
                <a:spcPct val="107000"/>
              </a:lnSpc>
            </a:pPr>
            <a:r>
              <a:rPr lang="en-US" sz="20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76922" y="4230437"/>
            <a:ext cx="5638082" cy="405047"/>
          </a:xfrm>
          <a:prstGeom prst="rect">
            <a:avLst/>
          </a:prstGeom>
          <a:ln>
            <a:solidFill>
              <a:schemeClr val="bg1"/>
            </a:solidFill>
          </a:ln>
          <a:effectLst>
            <a:outerShdw blurRad="50800" dist="38100" dir="5400000" algn="t" rotWithShape="0">
              <a:prstClr val="black">
                <a:alpha val="40000"/>
              </a:prstClr>
            </a:outerShdw>
          </a:effectLst>
        </p:spPr>
        <p:txBody>
          <a:bodyPr wrap="none">
            <a:spAutoFit/>
          </a:bodyPr>
          <a:lstStyle/>
          <a:p>
            <a:pPr>
              <a:lnSpc>
                <a:spcPct val="107000"/>
              </a:lnSpc>
            </a:pPr>
            <a:r>
              <a:rPr lang="en-US" sz="2000" dirty="0">
                <a:solidFill>
                  <a:srgbClr val="000000"/>
                </a:solidFill>
                <a:effectLst>
                  <a:outerShdw blurRad="38100" dist="38100" dir="2700000" algn="tl">
                    <a:srgbClr val="000000">
                      <a:alpha val="43137"/>
                    </a:srgbClr>
                  </a:outerShdw>
                </a:effectLst>
                <a:latin typeface="LiberationSerif"/>
                <a:ea typeface="Calibri" panose="020F0502020204030204" pitchFamily="34" charset="0"/>
                <a:cs typeface="LiberationSerif"/>
              </a:rPr>
              <a:t>Is it clear what the parties intend to accomplish?</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276922" y="4973072"/>
            <a:ext cx="5638082" cy="400110"/>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Are their mutual obligations spelled out sufficiently?</a:t>
            </a:r>
          </a:p>
        </p:txBody>
      </p:sp>
      <p:sp>
        <p:nvSpPr>
          <p:cNvPr id="10" name="Rectangle 9"/>
          <p:cNvSpPr/>
          <p:nvPr/>
        </p:nvSpPr>
        <p:spPr>
          <a:xfrm>
            <a:off x="276923" y="6003564"/>
            <a:ext cx="5638082" cy="707886"/>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Does the agreement say what should happen if either party fails to perform?</a:t>
            </a:r>
          </a:p>
        </p:txBody>
      </p:sp>
    </p:spTree>
    <p:extLst>
      <p:ext uri="{BB962C8B-B14F-4D97-AF65-F5344CB8AC3E}">
        <p14:creationId xmlns:p14="http://schemas.microsoft.com/office/powerpoint/2010/main" val="219706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972497" y="41148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60960" y="930964"/>
            <a:ext cx="2279407" cy="523220"/>
          </a:xfrm>
          <a:prstGeom prst="rect">
            <a:avLst/>
          </a:prstGeom>
          <a:solidFill>
            <a:schemeClr val="accent4">
              <a:lumMod val="75000"/>
            </a:schemeClr>
          </a:solidFill>
          <a:ln>
            <a:solidFill>
              <a:schemeClr val="bg1"/>
            </a:solidFill>
          </a:ln>
        </p:spPr>
        <p:txBody>
          <a:bodyPr wrap="none">
            <a:spAutoFit/>
          </a:bodyPr>
          <a:lstStyle/>
          <a:p>
            <a:pPr lvl="0"/>
            <a:r>
              <a:rPr lang="en-US" sz="2800" b="1" dirty="0">
                <a:solidFill>
                  <a:schemeClr val="bg1"/>
                </a:solidFill>
                <a:effectLst>
                  <a:outerShdw blurRad="38100" dist="38100" dir="2700000" algn="tl">
                    <a:srgbClr val="000000">
                      <a:alpha val="43137"/>
                    </a:srgbClr>
                  </a:outerShdw>
                </a:effectLst>
              </a:rPr>
              <a:t>Completeness</a:t>
            </a:r>
          </a:p>
        </p:txBody>
      </p:sp>
      <p:sp>
        <p:nvSpPr>
          <p:cNvPr id="8" name="Rectangle 7"/>
          <p:cNvSpPr/>
          <p:nvPr/>
        </p:nvSpPr>
        <p:spPr>
          <a:xfrm>
            <a:off x="60960" y="161793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p>
        </p:txBody>
      </p:sp>
      <p:sp>
        <p:nvSpPr>
          <p:cNvPr id="2" name="Rectangle 1"/>
          <p:cNvSpPr/>
          <p:nvPr/>
        </p:nvSpPr>
        <p:spPr>
          <a:xfrm>
            <a:off x="716295" y="3105117"/>
            <a:ext cx="8512404" cy="750975"/>
          </a:xfrm>
          <a:prstGeom prst="rect">
            <a:avLst/>
          </a:prstGeom>
          <a:solidFill>
            <a:schemeClr val="accent4">
              <a:lumMod val="40000"/>
              <a:lumOff val="60000"/>
            </a:schemeClr>
          </a:solidFill>
          <a:ln>
            <a:solidFill>
              <a:schemeClr val="bg1"/>
            </a:solidFill>
          </a:ln>
        </p:spPr>
        <p:txBody>
          <a:bodyPr wrap="square">
            <a:spAutoFit/>
          </a:bodyPr>
          <a:lstStyle/>
          <a:p>
            <a:pPr algn="ctr">
              <a:lnSpc>
                <a:spcPct val="107000"/>
              </a:lnSpc>
            </a:pPr>
            <a:r>
              <a:rPr lang="en-US" sz="20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39762" y="4428557"/>
            <a:ext cx="4041684" cy="400110"/>
          </a:xfrm>
          <a:prstGeom prst="rect">
            <a:avLst/>
          </a:prstGeom>
          <a:ln>
            <a:solidFill>
              <a:schemeClr val="bg1"/>
            </a:solidFill>
          </a:ln>
          <a:effectLst>
            <a:outerShdw blurRad="50800" dist="38100" dir="5400000" algn="t" rotWithShape="0">
              <a:prstClr val="black">
                <a:alpha val="40000"/>
              </a:prstClr>
            </a:outerShdw>
          </a:effectLst>
        </p:spPr>
        <p:txBody>
          <a:bodyPr wrap="none">
            <a:spAutoFit/>
          </a:bodyPr>
          <a:lstStyle/>
          <a:p>
            <a:r>
              <a:rPr lang="en-US" sz="2000" dirty="0">
                <a:effectLst>
                  <a:outerShdw blurRad="38100" dist="38100" dir="2700000" algn="tl">
                    <a:srgbClr val="000000">
                      <a:alpha val="43137"/>
                    </a:srgbClr>
                  </a:outerShdw>
                </a:effectLst>
              </a:rPr>
              <a:t>How and when can it be terminated?</a:t>
            </a:r>
          </a:p>
        </p:txBody>
      </p:sp>
      <p:sp>
        <p:nvSpPr>
          <p:cNvPr id="9" name="Rectangle 8"/>
          <p:cNvSpPr/>
          <p:nvPr/>
        </p:nvSpPr>
        <p:spPr>
          <a:xfrm>
            <a:off x="139762" y="5171192"/>
            <a:ext cx="5638082" cy="400110"/>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What happens when it is terminated?</a:t>
            </a:r>
          </a:p>
        </p:txBody>
      </p:sp>
      <p:sp>
        <p:nvSpPr>
          <p:cNvPr id="10" name="Rectangle 9"/>
          <p:cNvSpPr/>
          <p:nvPr/>
        </p:nvSpPr>
        <p:spPr>
          <a:xfrm>
            <a:off x="139763" y="6201684"/>
            <a:ext cx="5638082" cy="400110"/>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Which parts of the agreement survive termination?</a:t>
            </a:r>
          </a:p>
        </p:txBody>
      </p:sp>
    </p:spTree>
    <p:extLst>
      <p:ext uri="{BB962C8B-B14F-4D97-AF65-F5344CB8AC3E}">
        <p14:creationId xmlns:p14="http://schemas.microsoft.com/office/powerpoint/2010/main" val="3449223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35428" y="1051560"/>
            <a:ext cx="1223027"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just"/>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06680" y="1571044"/>
            <a:ext cx="2279407" cy="523220"/>
          </a:xfrm>
          <a:prstGeom prst="rect">
            <a:avLst/>
          </a:prstGeom>
          <a:solidFill>
            <a:schemeClr val="accent4">
              <a:lumMod val="75000"/>
            </a:schemeClr>
          </a:solidFill>
          <a:ln>
            <a:solidFill>
              <a:schemeClr val="bg1"/>
            </a:solidFill>
          </a:ln>
        </p:spPr>
        <p:txBody>
          <a:bodyPr wrap="none">
            <a:spAutoFit/>
          </a:bodyPr>
          <a:lstStyle/>
          <a:p>
            <a:pPr lvl="0" algn="just"/>
            <a:r>
              <a:rPr lang="en-US" sz="2800" b="1" dirty="0">
                <a:solidFill>
                  <a:schemeClr val="bg1"/>
                </a:solidFill>
                <a:effectLst>
                  <a:outerShdw blurRad="38100" dist="38100" dir="2700000" algn="tl">
                    <a:srgbClr val="000000">
                      <a:alpha val="43137"/>
                    </a:srgbClr>
                  </a:outerShdw>
                </a:effectLst>
              </a:rPr>
              <a:t>Completeness</a:t>
            </a:r>
          </a:p>
        </p:txBody>
      </p:sp>
      <p:sp>
        <p:nvSpPr>
          <p:cNvPr id="8" name="Rectangle 7"/>
          <p:cNvSpPr/>
          <p:nvPr/>
        </p:nvSpPr>
        <p:spPr>
          <a:xfrm>
            <a:off x="106680" y="225801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pPr algn="just"/>
            <a:r>
              <a:rPr lang="en-US" sz="2000" dirty="0">
                <a:solidFill>
                  <a:schemeClr val="bg1"/>
                </a:solidFill>
              </a:rPr>
              <a:t>In addition to being clear and concise, contracts need to be complete. While certainly not standardized across all industries and types of agreements, similar legal elements are found across most types of contracts and most contracts are organized using somewhat similar looking headings and sub-headings.</a:t>
            </a:r>
          </a:p>
        </p:txBody>
      </p:sp>
      <p:sp>
        <p:nvSpPr>
          <p:cNvPr id="2" name="Rectangle 1"/>
          <p:cNvSpPr/>
          <p:nvPr/>
        </p:nvSpPr>
        <p:spPr>
          <a:xfrm>
            <a:off x="762015" y="3745197"/>
            <a:ext cx="8512404" cy="750975"/>
          </a:xfrm>
          <a:prstGeom prst="rect">
            <a:avLst/>
          </a:prstGeom>
          <a:solidFill>
            <a:schemeClr val="accent4">
              <a:lumMod val="40000"/>
              <a:lumOff val="60000"/>
            </a:schemeClr>
          </a:solidFill>
          <a:ln>
            <a:solidFill>
              <a:schemeClr val="bg1"/>
            </a:solidFill>
          </a:ln>
        </p:spPr>
        <p:txBody>
          <a:bodyPr wrap="square">
            <a:spAutoFit/>
          </a:bodyPr>
          <a:lstStyle/>
          <a:p>
            <a:pPr algn="just">
              <a:lnSpc>
                <a:spcPct val="107000"/>
              </a:lnSpc>
            </a:pPr>
            <a:r>
              <a:rPr lang="en-US" sz="2000" dirty="0">
                <a:solidFill>
                  <a:srgbClr val="000000"/>
                </a:solidFill>
                <a:latin typeface="LiberationSerif"/>
                <a:ea typeface="Calibri" panose="020F0502020204030204" pitchFamily="34" charset="0"/>
                <a:cs typeface="LiberationSerif"/>
              </a:rPr>
              <a:t>Understanding typical contract structure helps one quickly assess how well a document likely addresses key issues: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517496" y="5068637"/>
            <a:ext cx="5140959" cy="400110"/>
          </a:xfrm>
          <a:prstGeom prst="rect">
            <a:avLst/>
          </a:prstGeom>
          <a:ln>
            <a:solidFill>
              <a:schemeClr val="bg1"/>
            </a:solidFill>
          </a:ln>
          <a:effectLst>
            <a:outerShdw blurRad="50800" dist="38100" dir="5400000" algn="t" rotWithShape="0">
              <a:prstClr val="black">
                <a:alpha val="40000"/>
              </a:prstClr>
            </a:outerShdw>
          </a:effectLst>
        </p:spPr>
        <p:txBody>
          <a:bodyPr wrap="none">
            <a:spAutoFit/>
          </a:bodyPr>
          <a:lstStyle/>
          <a:p>
            <a:pPr algn="just"/>
            <a:r>
              <a:rPr lang="en-US" sz="2000" dirty="0">
                <a:effectLst>
                  <a:outerShdw blurRad="38100" dist="38100" dir="2700000" algn="tl">
                    <a:srgbClr val="000000">
                      <a:alpha val="43137"/>
                    </a:srgbClr>
                  </a:outerShdw>
                </a:effectLst>
              </a:rPr>
              <a:t>How are intellectual property rights addressed?</a:t>
            </a:r>
          </a:p>
        </p:txBody>
      </p:sp>
      <p:sp>
        <p:nvSpPr>
          <p:cNvPr id="9" name="Rectangle 8"/>
          <p:cNvSpPr/>
          <p:nvPr/>
        </p:nvSpPr>
        <p:spPr>
          <a:xfrm>
            <a:off x="185482" y="5811272"/>
            <a:ext cx="5638082" cy="400110"/>
          </a:xfrm>
          <a:prstGeom prst="rect">
            <a:avLst/>
          </a:prstGeom>
          <a:ln>
            <a:solidFill>
              <a:schemeClr val="bg1"/>
            </a:solidFill>
          </a:ln>
          <a:effectLst>
            <a:outerShdw blurRad="50800" dist="38100" dir="5400000" algn="t" rotWithShape="0">
              <a:prstClr val="black">
                <a:alpha val="40000"/>
              </a:prstClr>
            </a:outerShdw>
          </a:effectLst>
        </p:spPr>
        <p:txBody>
          <a:bodyPr wrap="square">
            <a:spAutoFit/>
          </a:bodyPr>
          <a:lstStyle/>
          <a:p>
            <a:pPr algn="just"/>
            <a:r>
              <a:rPr lang="en-US" sz="2000" dirty="0">
                <a:effectLst>
                  <a:outerShdw blurRad="38100" dist="38100" dir="2700000" algn="tl">
                    <a:srgbClr val="000000">
                      <a:alpha val="43137"/>
                    </a:srgbClr>
                  </a:outerShdw>
                </a:effectLst>
              </a:rPr>
              <a:t>How are disputes resolved?</a:t>
            </a:r>
          </a:p>
        </p:txBody>
      </p:sp>
    </p:spTree>
    <p:extLst>
      <p:ext uri="{BB962C8B-B14F-4D97-AF65-F5344CB8AC3E}">
        <p14:creationId xmlns:p14="http://schemas.microsoft.com/office/powerpoint/2010/main" val="2947522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48697" y="146304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37160" y="1982524"/>
            <a:ext cx="2279407" cy="523220"/>
          </a:xfrm>
          <a:prstGeom prst="rect">
            <a:avLst/>
          </a:prstGeom>
          <a:solidFill>
            <a:schemeClr val="accent4">
              <a:lumMod val="75000"/>
            </a:schemeClr>
          </a:solidFill>
          <a:ln>
            <a:solidFill>
              <a:schemeClr val="bg1"/>
            </a:solidFill>
          </a:ln>
        </p:spPr>
        <p:txBody>
          <a:bodyPr wrap="none">
            <a:spAutoFit/>
          </a:bodyPr>
          <a:lstStyle/>
          <a:p>
            <a:pPr lvl="0"/>
            <a:r>
              <a:rPr lang="en-US" sz="2800" b="1" dirty="0">
                <a:solidFill>
                  <a:schemeClr val="bg1"/>
                </a:solidFill>
                <a:effectLst>
                  <a:outerShdw blurRad="38100" dist="38100" dir="2700000" algn="tl">
                    <a:srgbClr val="000000">
                      <a:alpha val="43137"/>
                    </a:srgbClr>
                  </a:outerShdw>
                </a:effectLst>
              </a:rPr>
              <a:t>Completeness</a:t>
            </a:r>
          </a:p>
        </p:txBody>
      </p:sp>
      <p:sp>
        <p:nvSpPr>
          <p:cNvPr id="8" name="Rectangle 7"/>
          <p:cNvSpPr/>
          <p:nvPr/>
        </p:nvSpPr>
        <p:spPr>
          <a:xfrm>
            <a:off x="137160" y="266949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Disputes and disappointments are less likely with contracts that clearly and completely address these issues. Tight agreements discourage meritless disputes by helping keep everyone more honest. Even if completeness requires accepting provisions that cut both ways, it is generally better to choose the devil you know over the devil you do not.</a:t>
            </a:r>
          </a:p>
        </p:txBody>
      </p:sp>
      <p:sp>
        <p:nvSpPr>
          <p:cNvPr id="2" name="Rectangle 1"/>
          <p:cNvSpPr/>
          <p:nvPr/>
        </p:nvSpPr>
        <p:spPr>
          <a:xfrm>
            <a:off x="137161" y="4401774"/>
            <a:ext cx="7296346" cy="1631216"/>
          </a:xfrm>
          <a:prstGeom prst="rect">
            <a:avLst/>
          </a:prstGeom>
          <a:solidFill>
            <a:schemeClr val="tx1">
              <a:lumMod val="85000"/>
            </a:schemeClr>
          </a:solidFill>
          <a:ln>
            <a:solidFill>
              <a:schemeClr val="bg1"/>
            </a:solidFill>
          </a:ln>
        </p:spPr>
        <p:txBody>
          <a:bodyPr wrap="square">
            <a:spAutoFit/>
          </a:bodyPr>
          <a:lstStyle/>
          <a:p>
            <a:r>
              <a:rPr lang="en-US" sz="2000" dirty="0">
                <a:solidFill>
                  <a:schemeClr val="bg1"/>
                </a:solidFill>
              </a:rPr>
              <a:t>Sometimes a party to a negotiation will balk at detailing performance obligations, timelines, remedies, termination rights, or other terms discussed This is sometimes a clue that they have orally over-promised. Do not be deterred, insist on clear commitments and remedies.</a:t>
            </a:r>
          </a:p>
        </p:txBody>
      </p:sp>
    </p:spTree>
    <p:extLst>
      <p:ext uri="{BB962C8B-B14F-4D97-AF65-F5344CB8AC3E}">
        <p14:creationId xmlns:p14="http://schemas.microsoft.com/office/powerpoint/2010/main" val="1660499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09657" y="7620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98120" y="595684"/>
            <a:ext cx="3209661" cy="523220"/>
          </a:xfrm>
          <a:prstGeom prst="rect">
            <a:avLst/>
          </a:prstGeom>
          <a:solidFill>
            <a:schemeClr val="accent1">
              <a:lumMod val="75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Technical details</a:t>
            </a:r>
          </a:p>
        </p:txBody>
      </p:sp>
      <p:sp>
        <p:nvSpPr>
          <p:cNvPr id="8" name="Rectangle 7"/>
          <p:cNvSpPr/>
          <p:nvPr/>
        </p:nvSpPr>
        <p:spPr>
          <a:xfrm>
            <a:off x="198120" y="128265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Technical details are often best addressed in one or more “schedules” or “exhibits” attached at the end of the document. These schedules and exhibits are often captioned “Specifications,” “Technical Specifications,” “Schematics,” “Deliverables,” or “Work Order.”</a:t>
            </a:r>
          </a:p>
        </p:txBody>
      </p:sp>
      <p:sp>
        <p:nvSpPr>
          <p:cNvPr id="2" name="Rectangle 1"/>
          <p:cNvSpPr/>
          <p:nvPr/>
        </p:nvSpPr>
        <p:spPr>
          <a:xfrm>
            <a:off x="198120" y="2487913"/>
            <a:ext cx="7296346" cy="1323439"/>
          </a:xfrm>
          <a:prstGeom prst="rect">
            <a:avLst/>
          </a:prstGeom>
          <a:solidFill>
            <a:schemeClr val="tx1">
              <a:lumMod val="85000"/>
            </a:schemeClr>
          </a:solidFill>
          <a:ln>
            <a:solidFill>
              <a:schemeClr val="bg1"/>
            </a:solidFill>
          </a:ln>
        </p:spPr>
        <p:txBody>
          <a:bodyPr wrap="square">
            <a:spAutoFit/>
          </a:bodyPr>
          <a:lstStyle/>
          <a:p>
            <a:r>
              <a:rPr lang="en-US" sz="2000" dirty="0">
                <a:solidFill>
                  <a:schemeClr val="bg1"/>
                </a:solidFill>
              </a:rPr>
              <a:t>Placing schedules and exhibits at the end of the document enhances readability, but doing so is no excuse for less rigorous analysis and drafting, or for signing an agreement before its schedules and exhibits are complete.</a:t>
            </a:r>
          </a:p>
        </p:txBody>
      </p:sp>
      <p:sp>
        <p:nvSpPr>
          <p:cNvPr id="7" name="Rectangle 6"/>
          <p:cNvSpPr/>
          <p:nvPr/>
        </p:nvSpPr>
        <p:spPr>
          <a:xfrm>
            <a:off x="198120" y="4379655"/>
            <a:ext cx="7296346" cy="2554545"/>
          </a:xfrm>
          <a:prstGeom prst="rect">
            <a:avLst/>
          </a:prstGeom>
          <a:solidFill>
            <a:schemeClr val="tx1">
              <a:lumMod val="95000"/>
            </a:schemeClr>
          </a:solidFill>
          <a:ln>
            <a:solidFill>
              <a:schemeClr val="bg1"/>
            </a:solidFill>
          </a:ln>
        </p:spPr>
        <p:txBody>
          <a:bodyPr wrap="square">
            <a:spAutoFit/>
          </a:bodyPr>
          <a:lstStyle/>
          <a:p>
            <a:r>
              <a:rPr lang="en-US" sz="2000" dirty="0">
                <a:solidFill>
                  <a:schemeClr val="bg1"/>
                </a:solidFill>
              </a:rPr>
              <a:t>In fact, schedules and exhibits are often at the heart of one or both parties’ obligations and, as such, critical for ensuring proper performance or resolving disputes over performance. Persons with “subject matter expertise” should review, understand, and take responsibility for complex or technical exhibits, and confirm that each exhibit stands on its own, such that persons with similar expertise will know exactly what it describes and requires.</a:t>
            </a:r>
          </a:p>
        </p:txBody>
      </p:sp>
    </p:spTree>
    <p:extLst>
      <p:ext uri="{BB962C8B-B14F-4D97-AF65-F5344CB8AC3E}">
        <p14:creationId xmlns:p14="http://schemas.microsoft.com/office/powerpoint/2010/main" val="423951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94417" y="9144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82880" y="610924"/>
            <a:ext cx="4281941" cy="523220"/>
          </a:xfrm>
          <a:prstGeom prst="rect">
            <a:avLst/>
          </a:prstGeom>
          <a:solidFill>
            <a:schemeClr val="bg2">
              <a:lumMod val="75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Understanding the deal</a:t>
            </a:r>
          </a:p>
        </p:txBody>
      </p:sp>
      <p:sp>
        <p:nvSpPr>
          <p:cNvPr id="8" name="Rectangle 7"/>
          <p:cNvSpPr/>
          <p:nvPr/>
        </p:nvSpPr>
        <p:spPr>
          <a:xfrm>
            <a:off x="182880" y="129789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If your role is limited to drafting or editing a contract versus participating in the business discussions to be covered in the contract, get as much background information as possible. Ask who, what, when, where, why, how, how much and a lot of “what ifs” to establish a foundation for your review. Invite yourself to key meetings and conference calls when possible.</a:t>
            </a:r>
          </a:p>
        </p:txBody>
      </p:sp>
      <p:sp>
        <p:nvSpPr>
          <p:cNvPr id="2" name="Rectangle 1"/>
          <p:cNvSpPr/>
          <p:nvPr/>
        </p:nvSpPr>
        <p:spPr>
          <a:xfrm>
            <a:off x="816648" y="2707654"/>
            <a:ext cx="7296346"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Other helpful questions or requests might include:</a:t>
            </a:r>
          </a:p>
        </p:txBody>
      </p:sp>
      <p:sp>
        <p:nvSpPr>
          <p:cNvPr id="7" name="Rectangle 6"/>
          <p:cNvSpPr/>
          <p:nvPr/>
        </p:nvSpPr>
        <p:spPr>
          <a:xfrm>
            <a:off x="182880" y="3801007"/>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t>Please explain the importance, cost and logic of the transaction.</a:t>
            </a:r>
          </a:p>
        </p:txBody>
      </p:sp>
      <p:sp>
        <p:nvSpPr>
          <p:cNvPr id="9" name="Rectangle 8"/>
          <p:cNvSpPr/>
          <p:nvPr/>
        </p:nvSpPr>
        <p:spPr>
          <a:xfrm>
            <a:off x="182880" y="4980684"/>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t>How are the negotiations going?</a:t>
            </a:r>
          </a:p>
        </p:txBody>
      </p:sp>
      <p:sp>
        <p:nvSpPr>
          <p:cNvPr id="10" name="Rectangle 9"/>
          <p:cNvSpPr/>
          <p:nvPr/>
        </p:nvSpPr>
        <p:spPr>
          <a:xfrm>
            <a:off x="182880" y="6019204"/>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t>Are there possible concerns about the partner or the transaction?</a:t>
            </a:r>
          </a:p>
        </p:txBody>
      </p:sp>
    </p:spTree>
    <p:extLst>
      <p:ext uri="{BB962C8B-B14F-4D97-AF65-F5344CB8AC3E}">
        <p14:creationId xmlns:p14="http://schemas.microsoft.com/office/powerpoint/2010/main" val="3144678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55377" y="6096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243840" y="580444"/>
            <a:ext cx="4281941" cy="523220"/>
          </a:xfrm>
          <a:prstGeom prst="rect">
            <a:avLst/>
          </a:prstGeom>
          <a:solidFill>
            <a:schemeClr val="bg2">
              <a:lumMod val="75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Understanding the deal</a:t>
            </a:r>
          </a:p>
        </p:txBody>
      </p:sp>
      <p:sp>
        <p:nvSpPr>
          <p:cNvPr id="8" name="Rectangle 7"/>
          <p:cNvSpPr/>
          <p:nvPr/>
        </p:nvSpPr>
        <p:spPr>
          <a:xfrm>
            <a:off x="243840" y="1267411"/>
            <a:ext cx="11830639"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If your role is limited to drafting or editing a contract versus participating in the business discussions to be covered in the contract, get as much background information as possible. Ask who, what, when, where, why, how, how much and a lot of “what ifs” to establish a foundation for your review. Invite yourself to key meetings and conference calls when possible.</a:t>
            </a:r>
          </a:p>
        </p:txBody>
      </p:sp>
      <p:sp>
        <p:nvSpPr>
          <p:cNvPr id="2" name="Rectangle 1"/>
          <p:cNvSpPr/>
          <p:nvPr/>
        </p:nvSpPr>
        <p:spPr>
          <a:xfrm>
            <a:off x="877608" y="2677174"/>
            <a:ext cx="7296346"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effectLst>
                  <a:outerShdw blurRad="38100" dist="38100" dir="2700000" algn="tl">
                    <a:srgbClr val="000000">
                      <a:alpha val="43137"/>
                    </a:srgbClr>
                  </a:outerShdw>
                </a:effectLst>
              </a:rPr>
              <a:t>Other helpful questions or requests might include:</a:t>
            </a:r>
          </a:p>
        </p:txBody>
      </p:sp>
      <p:sp>
        <p:nvSpPr>
          <p:cNvPr id="7" name="Rectangle 6"/>
          <p:cNvSpPr/>
          <p:nvPr/>
        </p:nvSpPr>
        <p:spPr>
          <a:xfrm>
            <a:off x="243840" y="3594159"/>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What alternatives were considered?</a:t>
            </a:r>
          </a:p>
        </p:txBody>
      </p:sp>
      <p:sp>
        <p:nvSpPr>
          <p:cNvPr id="9" name="Rectangle 8"/>
          <p:cNvSpPr/>
          <p:nvPr/>
        </p:nvSpPr>
        <p:spPr>
          <a:xfrm>
            <a:off x="243840" y="4517303"/>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What are the technical or industry-specific considerations?</a:t>
            </a:r>
          </a:p>
        </p:txBody>
      </p:sp>
      <p:sp>
        <p:nvSpPr>
          <p:cNvPr id="10" name="Rectangle 9"/>
          <p:cNvSpPr/>
          <p:nvPr/>
        </p:nvSpPr>
        <p:spPr>
          <a:xfrm>
            <a:off x="243840" y="5377873"/>
            <a:ext cx="7296346" cy="400110"/>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What are the anticipated implementation processes?</a:t>
            </a:r>
          </a:p>
        </p:txBody>
      </p:sp>
      <p:sp>
        <p:nvSpPr>
          <p:cNvPr id="11" name="Rectangle 10"/>
          <p:cNvSpPr/>
          <p:nvPr/>
        </p:nvSpPr>
        <p:spPr>
          <a:xfrm>
            <a:off x="243840" y="6188319"/>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What are the most important potential challenges or points of failure?</a:t>
            </a:r>
          </a:p>
        </p:txBody>
      </p:sp>
    </p:spTree>
    <p:extLst>
      <p:ext uri="{BB962C8B-B14F-4D97-AF65-F5344CB8AC3E}">
        <p14:creationId xmlns:p14="http://schemas.microsoft.com/office/powerpoint/2010/main" val="2068988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63937" y="42672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52400" y="946204"/>
            <a:ext cx="2888996" cy="523220"/>
          </a:xfrm>
          <a:prstGeom prst="rect">
            <a:avLst/>
          </a:prstGeom>
          <a:solidFill>
            <a:schemeClr val="accent6">
              <a:lumMod val="75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Active Analysis</a:t>
            </a:r>
          </a:p>
        </p:txBody>
      </p:sp>
      <p:sp>
        <p:nvSpPr>
          <p:cNvPr id="8" name="Rectangle 7"/>
          <p:cNvSpPr/>
          <p:nvPr/>
        </p:nvSpPr>
        <p:spPr>
          <a:xfrm>
            <a:off x="152400" y="163317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Carefully reading and analyzing a contract is challenging and requires energy, focus and discipline. Even bad contracts can read well and seem to make sense, especially if you fail to think hard about what might be missing.</a:t>
            </a:r>
          </a:p>
        </p:txBody>
      </p:sp>
      <p:sp>
        <p:nvSpPr>
          <p:cNvPr id="2" name="Rectangle 1"/>
          <p:cNvSpPr/>
          <p:nvPr/>
        </p:nvSpPr>
        <p:spPr>
          <a:xfrm>
            <a:off x="786167" y="3042934"/>
            <a:ext cx="8802463"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b="1" dirty="0">
                <a:solidFill>
                  <a:schemeClr val="bg1"/>
                </a:solidFill>
                <a:effectLst>
                  <a:outerShdw blurRad="38100" dist="38100" dir="2700000" algn="tl">
                    <a:srgbClr val="000000">
                      <a:alpha val="43137"/>
                    </a:srgbClr>
                  </a:outerShdw>
                </a:effectLst>
              </a:rPr>
              <a:t>The following are some helpful tips for ensuring active analysis:</a:t>
            </a:r>
          </a:p>
        </p:txBody>
      </p:sp>
      <p:sp>
        <p:nvSpPr>
          <p:cNvPr id="7" name="Rectangle 6"/>
          <p:cNvSpPr/>
          <p:nvPr/>
        </p:nvSpPr>
        <p:spPr>
          <a:xfrm>
            <a:off x="152400" y="3959919"/>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Use any background information you requested to identify unaddressed concerns.</a:t>
            </a:r>
          </a:p>
        </p:txBody>
      </p:sp>
      <p:sp>
        <p:nvSpPr>
          <p:cNvPr id="9" name="Rectangle 8"/>
          <p:cNvSpPr/>
          <p:nvPr/>
        </p:nvSpPr>
        <p:spPr>
          <a:xfrm>
            <a:off x="152400" y="5363830"/>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Use a general contract checklist based on customary contract headings and sub-headings to look for important missing provisions. </a:t>
            </a:r>
          </a:p>
        </p:txBody>
      </p:sp>
    </p:spTree>
    <p:extLst>
      <p:ext uri="{BB962C8B-B14F-4D97-AF65-F5344CB8AC3E}">
        <p14:creationId xmlns:p14="http://schemas.microsoft.com/office/powerpoint/2010/main" val="3002752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09657" y="73152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98120" y="1251004"/>
            <a:ext cx="2888996" cy="523220"/>
          </a:xfrm>
          <a:prstGeom prst="rect">
            <a:avLst/>
          </a:prstGeom>
          <a:solidFill>
            <a:schemeClr val="accent6">
              <a:lumMod val="75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Active Analysis</a:t>
            </a:r>
          </a:p>
        </p:txBody>
      </p:sp>
      <p:sp>
        <p:nvSpPr>
          <p:cNvPr id="8" name="Rectangle 7"/>
          <p:cNvSpPr/>
          <p:nvPr/>
        </p:nvSpPr>
        <p:spPr>
          <a:xfrm>
            <a:off x="198120" y="193797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Carefully reading and analyzing a contract is challenging and requires energy, focus and discipline. Even bad contracts can read well and seem to make sense, especially if you fail to think hard about what might be missing.</a:t>
            </a:r>
          </a:p>
        </p:txBody>
      </p:sp>
      <p:sp>
        <p:nvSpPr>
          <p:cNvPr id="2" name="Rectangle 1"/>
          <p:cNvSpPr/>
          <p:nvPr/>
        </p:nvSpPr>
        <p:spPr>
          <a:xfrm>
            <a:off x="831887" y="3347734"/>
            <a:ext cx="8802463"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The following are some helpful tips for ensuring active analysis:</a:t>
            </a:r>
          </a:p>
        </p:txBody>
      </p:sp>
      <p:sp>
        <p:nvSpPr>
          <p:cNvPr id="7" name="Rectangle 6"/>
          <p:cNvSpPr/>
          <p:nvPr/>
        </p:nvSpPr>
        <p:spPr>
          <a:xfrm>
            <a:off x="198120" y="4264719"/>
            <a:ext cx="7296346" cy="707886"/>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Be alert for passages that overreach or that provide too much flexibility or ambiguity in favor of the other party.</a:t>
            </a:r>
          </a:p>
        </p:txBody>
      </p:sp>
      <p:sp>
        <p:nvSpPr>
          <p:cNvPr id="9" name="Rectangle 8"/>
          <p:cNvSpPr/>
          <p:nvPr/>
        </p:nvSpPr>
        <p:spPr>
          <a:xfrm>
            <a:off x="198120" y="5668630"/>
            <a:ext cx="7296346" cy="1015663"/>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Imagine different ways in which the relationship could unfold over time and how those different scenarios could or should be addressed.</a:t>
            </a:r>
          </a:p>
        </p:txBody>
      </p:sp>
    </p:spTree>
    <p:extLst>
      <p:ext uri="{BB962C8B-B14F-4D97-AF65-F5344CB8AC3E}">
        <p14:creationId xmlns:p14="http://schemas.microsoft.com/office/powerpoint/2010/main" val="322231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201097" y="109728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289560" y="1616764"/>
            <a:ext cx="2888996" cy="523220"/>
          </a:xfrm>
          <a:prstGeom prst="rect">
            <a:avLst/>
          </a:prstGeom>
          <a:solidFill>
            <a:schemeClr val="accent6">
              <a:lumMod val="75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Active Analysis</a:t>
            </a:r>
          </a:p>
        </p:txBody>
      </p:sp>
      <p:sp>
        <p:nvSpPr>
          <p:cNvPr id="8" name="Rectangle 7"/>
          <p:cNvSpPr/>
          <p:nvPr/>
        </p:nvSpPr>
        <p:spPr>
          <a:xfrm>
            <a:off x="289560" y="2303731"/>
            <a:ext cx="11830639"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Carefully reading and analyzing a contract is challenging and requires energy, focus and discipline. Even bad contracts can read well and seem to make sense, especially if you fail to think hard about what might be missing.</a:t>
            </a:r>
          </a:p>
        </p:txBody>
      </p:sp>
      <p:sp>
        <p:nvSpPr>
          <p:cNvPr id="2" name="Rectangle 1"/>
          <p:cNvSpPr/>
          <p:nvPr/>
        </p:nvSpPr>
        <p:spPr>
          <a:xfrm>
            <a:off x="923327" y="3713494"/>
            <a:ext cx="8802463" cy="400110"/>
          </a:xfrm>
          <a:prstGeom prst="rect">
            <a:avLst/>
          </a:prstGeom>
          <a:solidFill>
            <a:schemeClr val="accent4">
              <a:lumMod val="7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b="1" dirty="0">
                <a:effectLst>
                  <a:outerShdw blurRad="38100" dist="38100" dir="2700000" algn="tl">
                    <a:srgbClr val="000000">
                      <a:alpha val="43137"/>
                    </a:srgbClr>
                  </a:outerShdw>
                </a:effectLst>
              </a:rPr>
              <a:t>The following are some helpful tips for ensuring active analysis:</a:t>
            </a:r>
          </a:p>
        </p:txBody>
      </p:sp>
      <p:sp>
        <p:nvSpPr>
          <p:cNvPr id="7" name="Rectangle 6"/>
          <p:cNvSpPr/>
          <p:nvPr/>
        </p:nvSpPr>
        <p:spPr>
          <a:xfrm>
            <a:off x="289560" y="4630479"/>
            <a:ext cx="7296346" cy="1015663"/>
          </a:xfrm>
          <a:prstGeom prst="rect">
            <a:avLst/>
          </a:prstGeom>
          <a:no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effectLst>
                  <a:outerShdw blurRad="38100" dist="38100" dir="2700000" algn="tl">
                    <a:srgbClr val="000000">
                      <a:alpha val="43137"/>
                    </a:srgbClr>
                  </a:outerShdw>
                </a:effectLst>
              </a:rPr>
              <a:t>Ask yourself whether and how each sentence is relevant, how each sentence relates to the paragraph, how each paragraph relates to the section, and how the section relates to the overall agreement.</a:t>
            </a:r>
          </a:p>
        </p:txBody>
      </p:sp>
    </p:spTree>
    <p:extLst>
      <p:ext uri="{BB962C8B-B14F-4D97-AF65-F5344CB8AC3E}">
        <p14:creationId xmlns:p14="http://schemas.microsoft.com/office/powerpoint/2010/main" val="353401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55377" y="105156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243840" y="157104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Draft Marking</a:t>
            </a:r>
          </a:p>
        </p:txBody>
      </p:sp>
      <p:sp>
        <p:nvSpPr>
          <p:cNvPr id="8" name="Rectangle 7"/>
          <p:cNvSpPr/>
          <p:nvPr/>
        </p:nvSpPr>
        <p:spPr>
          <a:xfrm>
            <a:off x="243840" y="2695049"/>
            <a:ext cx="9238268" cy="707886"/>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When asked to “provide comments” to the other side’s proposed initial draft of an agreement, insist on an editable electronic copy.</a:t>
            </a:r>
          </a:p>
        </p:txBody>
      </p:sp>
      <p:sp>
        <p:nvSpPr>
          <p:cNvPr id="7" name="Rectangle 6"/>
          <p:cNvSpPr/>
          <p:nvPr/>
        </p:nvSpPr>
        <p:spPr>
          <a:xfrm>
            <a:off x="243840" y="4584759"/>
            <a:ext cx="7296346" cy="1631216"/>
          </a:xfrm>
          <a:prstGeom prst="rect">
            <a:avLst/>
          </a:prstGeom>
          <a:solidFill>
            <a:schemeClr val="accent2">
              <a:lumMod val="20000"/>
              <a:lumOff val="80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t>All edits by each side should be “marked,” i.e., deletions shown as struck text and additions shown as new text. Do not allow the other party to exchange unmarked re-drafts. Ideally, each “turn” of an edited document from one party back to the other should just show the latest round of edits that have not been agreed to.</a:t>
            </a:r>
          </a:p>
        </p:txBody>
      </p:sp>
    </p:spTree>
    <p:extLst>
      <p:ext uri="{BB962C8B-B14F-4D97-AF65-F5344CB8AC3E}">
        <p14:creationId xmlns:p14="http://schemas.microsoft.com/office/powerpoint/2010/main" val="432735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83977" y="47244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472440" y="99192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Draft Marking</a:t>
            </a:r>
          </a:p>
        </p:txBody>
      </p:sp>
      <p:sp>
        <p:nvSpPr>
          <p:cNvPr id="8" name="Rectangle 7"/>
          <p:cNvSpPr/>
          <p:nvPr/>
        </p:nvSpPr>
        <p:spPr>
          <a:xfrm>
            <a:off x="472440" y="2115929"/>
            <a:ext cx="9238268"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Documents that continue to show all edits ever made to a document, referred to as “cumulative marked changes,” start to look very cluttered, making it harder to identify the latest and most important changes by the other side.</a:t>
            </a:r>
          </a:p>
        </p:txBody>
      </p:sp>
      <p:sp>
        <p:nvSpPr>
          <p:cNvPr id="7" name="Rectangle 6"/>
          <p:cNvSpPr/>
          <p:nvPr/>
        </p:nvSpPr>
        <p:spPr>
          <a:xfrm>
            <a:off x="472440" y="4005639"/>
            <a:ext cx="7296346" cy="2246769"/>
          </a:xfrm>
          <a:prstGeom prst="rect">
            <a:avLst/>
          </a:prstGeom>
          <a:solidFill>
            <a:schemeClr val="accent2">
              <a:lumMod val="20000"/>
              <a:lumOff val="80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t>Suggest removing mutually accepted marked changes so you can focus on unresolved issues. Extensive editing is often required to fix a first draft from another party. Never assume that the person who wrote it knew what they were doing, had time to draft it carefully, or had your interests in mind. Mark it up as necessary, but with precision and economy to avoid confusing or irritating the other side. Be ready to explain and justify your changes.</a:t>
            </a:r>
          </a:p>
        </p:txBody>
      </p:sp>
    </p:spTree>
    <p:extLst>
      <p:ext uri="{BB962C8B-B14F-4D97-AF65-F5344CB8AC3E}">
        <p14:creationId xmlns:p14="http://schemas.microsoft.com/office/powerpoint/2010/main" val="294160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536377" y="54864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624840" y="106812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Draft Marking</a:t>
            </a:r>
          </a:p>
        </p:txBody>
      </p:sp>
      <p:sp>
        <p:nvSpPr>
          <p:cNvPr id="8" name="Rectangle 7"/>
          <p:cNvSpPr/>
          <p:nvPr/>
        </p:nvSpPr>
        <p:spPr>
          <a:xfrm>
            <a:off x="624840" y="2192129"/>
            <a:ext cx="9238268" cy="1631216"/>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If you are new to contract drafting, you may be accused of nitpicking and you may feel awkward about asking a lot of questions. But silently accepting terms you do not understand carries greater risks. It is better to be guarded and cautious than to assume the other party knows what they doing or that they care about your interests.</a:t>
            </a:r>
          </a:p>
        </p:txBody>
      </p:sp>
      <p:sp>
        <p:nvSpPr>
          <p:cNvPr id="7" name="Rectangle 6"/>
          <p:cNvSpPr/>
          <p:nvPr/>
        </p:nvSpPr>
        <p:spPr>
          <a:xfrm>
            <a:off x="624840" y="4081839"/>
            <a:ext cx="7296346" cy="1938992"/>
          </a:xfrm>
          <a:prstGeom prst="rect">
            <a:avLst/>
          </a:prstGeom>
          <a:solidFill>
            <a:schemeClr val="accent2">
              <a:lumMod val="20000"/>
              <a:lumOff val="80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t>Review your proposed changes with others on your team whenever possible before sending them to the other side. You might be talked out of an ill-considered edit or realize you missed something. Discussing mark-ups before sending them also gives everyone on the team an opportunity to learn more about the transaction and the proposed agreement.</a:t>
            </a:r>
          </a:p>
        </p:txBody>
      </p:sp>
      <p:sp>
        <p:nvSpPr>
          <p:cNvPr id="2" name="Rectangle 1"/>
          <p:cNvSpPr/>
          <p:nvPr/>
        </p:nvSpPr>
        <p:spPr>
          <a:xfrm>
            <a:off x="3467831" y="1511353"/>
            <a:ext cx="3922869" cy="487506"/>
          </a:xfrm>
          <a:prstGeom prst="rect">
            <a:avLst/>
          </a:prstGeom>
          <a:solidFill>
            <a:schemeClr val="accent3">
              <a:lumMod val="60000"/>
              <a:lumOff val="40000"/>
            </a:schemeClr>
          </a:solidFill>
          <a:ln>
            <a:solidFill>
              <a:schemeClr val="bg1"/>
            </a:solidFill>
          </a:ln>
        </p:spPr>
        <p:txBody>
          <a:bodyPr wrap="none">
            <a:spAutoFit/>
          </a:bodyPr>
          <a:lstStyle/>
          <a:p>
            <a:pPr>
              <a:lnSpc>
                <a:spcPct val="107000"/>
              </a:lnSpc>
            </a:pPr>
            <a:r>
              <a:rPr lang="en-US" sz="2400"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Nitpicking Beats Subservience</a:t>
            </a:r>
            <a:endParaRPr lang="en-US" sz="2000" i="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1369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09657" y="120396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198120" y="1723444"/>
            <a:ext cx="2735044" cy="523220"/>
          </a:xfrm>
          <a:prstGeom prst="rect">
            <a:avLst/>
          </a:prstGeom>
          <a:solidFill>
            <a:schemeClr val="accent3">
              <a:lumMod val="50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Draft Marking</a:t>
            </a:r>
          </a:p>
        </p:txBody>
      </p:sp>
      <p:sp>
        <p:nvSpPr>
          <p:cNvPr id="8" name="Rectangle 7"/>
          <p:cNvSpPr/>
          <p:nvPr/>
        </p:nvSpPr>
        <p:spPr>
          <a:xfrm>
            <a:off x="198120" y="2847449"/>
            <a:ext cx="9238268" cy="1631216"/>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Although it is always best to get electronic agreements to edit,</a:t>
            </a:r>
          </a:p>
          <a:p>
            <a:r>
              <a:rPr lang="en-US" sz="2000" dirty="0">
                <a:solidFill>
                  <a:schemeClr val="bg1"/>
                </a:solidFill>
              </a:rPr>
              <a:t>sometimes it is hard to get anything but a scan or photocopy, locked PDF document, or online terms and conditions. Extensively hand marking documents can motivate the other party to make editable electronic versions available.</a:t>
            </a:r>
          </a:p>
        </p:txBody>
      </p:sp>
      <p:sp>
        <p:nvSpPr>
          <p:cNvPr id="2" name="Rectangle 1"/>
          <p:cNvSpPr/>
          <p:nvPr/>
        </p:nvSpPr>
        <p:spPr>
          <a:xfrm>
            <a:off x="3041111" y="2166673"/>
            <a:ext cx="3922869" cy="487506"/>
          </a:xfrm>
          <a:prstGeom prst="rect">
            <a:avLst/>
          </a:prstGeom>
          <a:solidFill>
            <a:schemeClr val="accent3">
              <a:lumMod val="60000"/>
              <a:lumOff val="40000"/>
            </a:schemeClr>
          </a:solidFill>
          <a:ln>
            <a:solidFill>
              <a:schemeClr val="bg1"/>
            </a:solidFill>
          </a:ln>
        </p:spPr>
        <p:txBody>
          <a:bodyPr wrap="none">
            <a:spAutoFit/>
          </a:bodyPr>
          <a:lstStyle/>
          <a:p>
            <a:pPr>
              <a:lnSpc>
                <a:spcPct val="107000"/>
              </a:lnSpc>
            </a:pPr>
            <a:r>
              <a:rPr lang="en-US" sz="2400" i="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Nitpicking Beats Subservience</a:t>
            </a:r>
            <a:endParaRPr lang="en-US" sz="2000" i="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07841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257348" y="0"/>
            <a:ext cx="1223027"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just"/>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545289" y="519484"/>
            <a:ext cx="2863091" cy="523220"/>
          </a:xfrm>
          <a:prstGeom prst="rect">
            <a:avLst/>
          </a:prstGeom>
          <a:solidFill>
            <a:schemeClr val="accent3">
              <a:lumMod val="50000"/>
            </a:schemeClr>
          </a:solidFill>
          <a:ln>
            <a:solidFill>
              <a:schemeClr val="bg1"/>
            </a:solidFill>
          </a:ln>
        </p:spPr>
        <p:txBody>
          <a:bodyPr wrap="none">
            <a:spAutoFit/>
          </a:bodyPr>
          <a:lstStyle/>
          <a:p>
            <a:pPr lvl="0" algn="just"/>
            <a:r>
              <a:rPr lang="en-US" sz="2800" b="1" dirty="0">
                <a:effectLst>
                  <a:outerShdw blurRad="38100" dist="38100" dir="2700000" algn="tl">
                    <a:srgbClr val="000000">
                      <a:alpha val="43137"/>
                    </a:srgbClr>
                  </a:outerShdw>
                </a:effectLst>
              </a:rPr>
              <a:t>Initial Draft Issues</a:t>
            </a:r>
          </a:p>
        </p:txBody>
      </p:sp>
      <p:sp>
        <p:nvSpPr>
          <p:cNvPr id="8" name="Rectangle 7"/>
          <p:cNvSpPr/>
          <p:nvPr/>
        </p:nvSpPr>
        <p:spPr>
          <a:xfrm>
            <a:off x="228600" y="1643489"/>
            <a:ext cx="9238268"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pPr algn="just"/>
            <a:r>
              <a:rPr lang="en-US" sz="2000" dirty="0">
                <a:solidFill>
                  <a:schemeClr val="bg1"/>
                </a:solidFill>
              </a:rPr>
              <a:t>In reviewing any third-party’s proposed agreement, keep in mind that sloppy drafting and one-sided drafting are both common. In somewhat rare instances, documents proposed by third parties are so bad that they are simply not a valid starting point.</a:t>
            </a:r>
          </a:p>
        </p:txBody>
      </p:sp>
      <p:sp>
        <p:nvSpPr>
          <p:cNvPr id="7" name="Rectangle 6"/>
          <p:cNvSpPr/>
          <p:nvPr/>
        </p:nvSpPr>
        <p:spPr>
          <a:xfrm>
            <a:off x="228600" y="3945201"/>
            <a:ext cx="6664751" cy="2554545"/>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pPr algn="just"/>
            <a:r>
              <a:rPr lang="en-US" sz="2000" dirty="0">
                <a:solidFill>
                  <a:schemeClr val="bg1"/>
                </a:solidFill>
              </a:rPr>
              <a:t>Several choices present themselves when faced with such a document. The path of least resistance is often to edit extensively until it resembles something you would sign.</a:t>
            </a:r>
          </a:p>
          <a:p>
            <a:pPr algn="just"/>
            <a:r>
              <a:rPr lang="en-US" sz="2000" dirty="0">
                <a:solidFill>
                  <a:schemeClr val="bg1"/>
                </a:solidFill>
              </a:rPr>
              <a:t> </a:t>
            </a:r>
          </a:p>
          <a:p>
            <a:pPr algn="just"/>
            <a:r>
              <a:rPr lang="en-US" sz="2000" dirty="0">
                <a:solidFill>
                  <a:schemeClr val="bg1"/>
                </a:solidFill>
              </a:rPr>
              <a:t>If the proposed agreement is so far off that it seems unrealistic as a starting point, consider telling the other party as much, and politely ask that they work with outside counsel to produce a better document.</a:t>
            </a:r>
          </a:p>
        </p:txBody>
      </p:sp>
    </p:spTree>
    <p:extLst>
      <p:ext uri="{BB962C8B-B14F-4D97-AF65-F5344CB8AC3E}">
        <p14:creationId xmlns:p14="http://schemas.microsoft.com/office/powerpoint/2010/main" val="36296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83977" y="88392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472440" y="1403404"/>
            <a:ext cx="3924601" cy="523220"/>
          </a:xfrm>
          <a:prstGeom prst="rect">
            <a:avLst/>
          </a:prstGeom>
          <a:solidFill>
            <a:schemeClr val="accent5">
              <a:lumMod val="50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Starting from Scratch</a:t>
            </a:r>
          </a:p>
        </p:txBody>
      </p:sp>
      <p:sp>
        <p:nvSpPr>
          <p:cNvPr id="8" name="Rectangle 7"/>
          <p:cNvSpPr/>
          <p:nvPr/>
        </p:nvSpPr>
        <p:spPr>
          <a:xfrm>
            <a:off x="472440" y="2527409"/>
            <a:ext cx="9238268"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Depending on timing and resource constraints, a third alternative, and possibly the most practical approach, is to offer to start from scratch with your own document. </a:t>
            </a:r>
          </a:p>
        </p:txBody>
      </p:sp>
      <p:sp>
        <p:nvSpPr>
          <p:cNvPr id="7" name="Rectangle 6"/>
          <p:cNvSpPr/>
          <p:nvPr/>
        </p:nvSpPr>
        <p:spPr>
          <a:xfrm>
            <a:off x="472440" y="4829121"/>
            <a:ext cx="6664751" cy="1323439"/>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The other party may simply lack the business and legal sophistication necessary to do better or to even see the problems. Starting from scratch, although burdensome, may be the best way to protect your own interests.</a:t>
            </a:r>
          </a:p>
        </p:txBody>
      </p:sp>
    </p:spTree>
    <p:extLst>
      <p:ext uri="{BB962C8B-B14F-4D97-AF65-F5344CB8AC3E}">
        <p14:creationId xmlns:p14="http://schemas.microsoft.com/office/powerpoint/2010/main" val="1051549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83977" y="792480"/>
            <a:ext cx="145745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Drafting</a:t>
            </a:r>
          </a:p>
        </p:txBody>
      </p:sp>
      <p:sp>
        <p:nvSpPr>
          <p:cNvPr id="6" name="Rectangle 5"/>
          <p:cNvSpPr/>
          <p:nvPr/>
        </p:nvSpPr>
        <p:spPr>
          <a:xfrm>
            <a:off x="472440" y="1462793"/>
            <a:ext cx="6458306" cy="523220"/>
          </a:xfrm>
          <a:prstGeom prst="rect">
            <a:avLst/>
          </a:prstGeom>
          <a:solidFill>
            <a:schemeClr val="accent5">
              <a:lumMod val="50000"/>
            </a:schemeClr>
          </a:solidFill>
          <a:ln>
            <a:solidFill>
              <a:schemeClr val="bg1"/>
            </a:solidFill>
          </a:ln>
        </p:spPr>
        <p:txBody>
          <a:bodyPr wrap="none">
            <a:spAutoFit/>
          </a:bodyPr>
          <a:lstStyle/>
          <a:p>
            <a:pPr lvl="0"/>
            <a:r>
              <a:rPr lang="en-US" sz="2800" b="1" dirty="0">
                <a:effectLst>
                  <a:outerShdw blurRad="38100" dist="38100" dir="2700000" algn="tl">
                    <a:srgbClr val="000000">
                      <a:alpha val="43137"/>
                    </a:srgbClr>
                  </a:outerShdw>
                </a:effectLst>
              </a:rPr>
              <a:t>Handwritten Changes in Final Draft</a:t>
            </a:r>
          </a:p>
        </p:txBody>
      </p:sp>
      <p:sp>
        <p:nvSpPr>
          <p:cNvPr id="8" name="Rectangle 7"/>
          <p:cNvSpPr/>
          <p:nvPr/>
        </p:nvSpPr>
        <p:spPr>
          <a:xfrm>
            <a:off x="472440" y="2435969"/>
            <a:ext cx="9238268"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Handwritten text inserted into, or deletions of text from, the final copy of any agreement must be initialed in each instance by both parties in a manner that clearly reflects acceptance of the changes by both parties.</a:t>
            </a:r>
          </a:p>
        </p:txBody>
      </p:sp>
      <p:sp>
        <p:nvSpPr>
          <p:cNvPr id="7" name="Rectangle 6"/>
          <p:cNvSpPr/>
          <p:nvPr/>
        </p:nvSpPr>
        <p:spPr>
          <a:xfrm>
            <a:off x="472440" y="4737681"/>
            <a:ext cx="6664751" cy="1015663"/>
          </a:xfrm>
          <a:prstGeom prst="rect">
            <a:avLst/>
          </a:prstGeom>
          <a:solidFill>
            <a:schemeClr val="tx1">
              <a:lumMod val="95000"/>
            </a:schemeClr>
          </a:solidFill>
          <a:ln>
            <a:solidFill>
              <a:schemeClr val="bg1"/>
            </a:solidFill>
          </a:ln>
          <a:effectLst>
            <a:outerShdw blurRad="50800" dist="38100" dir="5400000" algn="t" rotWithShape="0">
              <a:prstClr val="black">
                <a:alpha val="40000"/>
              </a:prstClr>
            </a:outerShdw>
          </a:effectLst>
        </p:spPr>
        <p:txBody>
          <a:bodyPr wrap="square">
            <a:spAutoFit/>
          </a:bodyPr>
          <a:lstStyle/>
          <a:p>
            <a:r>
              <a:rPr lang="en-US" sz="2000" dirty="0">
                <a:solidFill>
                  <a:schemeClr val="bg1"/>
                </a:solidFill>
              </a:rPr>
              <a:t>Otherwise, it would be easy for the party who has not initialed a change to argue that it is not part of the agreement.</a:t>
            </a:r>
          </a:p>
        </p:txBody>
      </p:sp>
    </p:spTree>
    <p:extLst>
      <p:ext uri="{BB962C8B-B14F-4D97-AF65-F5344CB8AC3E}">
        <p14:creationId xmlns:p14="http://schemas.microsoft.com/office/powerpoint/2010/main" val="2211426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ppt_x"/>
                                          </p:val>
                                        </p:tav>
                                        <p:tav tm="100000">
                                          <p:val>
                                            <p:strVal val="#ppt_x"/>
                                          </p:val>
                                        </p:tav>
                                      </p:tavLst>
                                    </p:anim>
                                    <p:anim calcmode="lin" valueType="num">
                                      <p:cBhvr additive="base">
                                        <p:cTn id="2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50565" y="3319808"/>
            <a:ext cx="3488455"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3600" b="1" dirty="0">
                <a:solidFill>
                  <a:schemeClr val="accent5"/>
                </a:solidFill>
                <a:effectLst>
                  <a:outerShdw blurRad="38100" dist="38100" dir="2700000" algn="tl">
                    <a:srgbClr val="000000">
                      <a:alpha val="43137"/>
                    </a:srgbClr>
                  </a:outerShdw>
                </a:effectLst>
              </a:rPr>
              <a:t>Contract types</a:t>
            </a:r>
          </a:p>
        </p:txBody>
      </p:sp>
      <p:sp>
        <p:nvSpPr>
          <p:cNvPr id="25" name="Rectangle 24"/>
          <p:cNvSpPr/>
          <p:nvPr/>
        </p:nvSpPr>
        <p:spPr>
          <a:xfrm>
            <a:off x="213360" y="2225040"/>
            <a:ext cx="324499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Five</a:t>
            </a: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19980" y="2225040"/>
            <a:ext cx="1895475" cy="1838325"/>
          </a:xfrm>
          <a:prstGeom prst="rect">
            <a:avLst/>
          </a:prstGeom>
        </p:spPr>
      </p:pic>
    </p:spTree>
    <p:extLst>
      <p:ext uri="{BB962C8B-B14F-4D97-AF65-F5344CB8AC3E}">
        <p14:creationId xmlns:p14="http://schemas.microsoft.com/office/powerpoint/2010/main" val="221063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8120" y="2726241"/>
            <a:ext cx="9154160" cy="1938992"/>
          </a:xfrm>
          <a:prstGeom prst="rect">
            <a:avLst/>
          </a:prstGeom>
          <a:solidFill>
            <a:schemeClr val="tx1"/>
          </a:solidFill>
          <a:ln>
            <a:solidFill>
              <a:schemeClr val="bg2"/>
            </a:solidFill>
          </a:ln>
        </p:spPr>
        <p:txBody>
          <a:bodyPr wrap="square">
            <a:spAutoFit/>
          </a:bodyPr>
          <a:lstStyle/>
          <a:p>
            <a:pPr algn="just"/>
            <a:r>
              <a:rPr lang="en-US" sz="2400" dirty="0">
                <a:solidFill>
                  <a:schemeClr val="bg1"/>
                </a:solidFill>
              </a:rPr>
              <a:t>In Fixed Price Contracts, a Fixed Amount of consideration is required to be paid by the Buyer to the Seller for the Specified Work. The Specified Work could be Deliverables, a Service or a Result or anything else as defined in the agreement document. It is also called Lump-sum Contract.</a:t>
            </a:r>
          </a:p>
        </p:txBody>
      </p:sp>
      <p:sp>
        <p:nvSpPr>
          <p:cNvPr id="5" name="Rectangle 4"/>
          <p:cNvSpPr/>
          <p:nvPr/>
        </p:nvSpPr>
        <p:spPr>
          <a:xfrm>
            <a:off x="4818713" y="1188720"/>
            <a:ext cx="2039341"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just"/>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508782" y="1925269"/>
            <a:ext cx="2836674" cy="461665"/>
          </a:xfrm>
          <a:prstGeom prst="rect">
            <a:avLst/>
          </a:prstGeom>
          <a:solidFill>
            <a:schemeClr val="bg1">
              <a:lumMod val="75000"/>
              <a:lumOff val="25000"/>
            </a:schemeClr>
          </a:solidFill>
        </p:spPr>
        <p:txBody>
          <a:bodyPr wrap="none">
            <a:spAutoFit/>
          </a:bodyPr>
          <a:lstStyle/>
          <a:p>
            <a:pPr algn="just"/>
            <a:r>
              <a:rPr lang="en-US" sz="2400" b="1" dirty="0"/>
              <a:t>Fixed Price Contracts</a:t>
            </a:r>
            <a:endParaRPr lang="en-US" sz="2400" dirty="0"/>
          </a:p>
        </p:txBody>
      </p:sp>
    </p:spTree>
    <p:extLst>
      <p:ext uri="{BB962C8B-B14F-4D97-AF65-F5344CB8AC3E}">
        <p14:creationId xmlns:p14="http://schemas.microsoft.com/office/powerpoint/2010/main" val="385372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54378" y="3247"/>
            <a:ext cx="2379481" cy="458418"/>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squar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11170" y="391004"/>
            <a:ext cx="3446828" cy="458418"/>
          </a:xfrm>
          <a:prstGeom prst="rect">
            <a:avLst/>
          </a:prstGeom>
          <a:solidFill>
            <a:schemeClr val="bg1">
              <a:lumMod val="75000"/>
              <a:lumOff val="25000"/>
            </a:schemeClr>
          </a:solidFill>
        </p:spPr>
        <p:txBody>
          <a:bodyPr wrap="square">
            <a:spAutoFit/>
          </a:bodyPr>
          <a:lstStyle/>
          <a:p>
            <a:r>
              <a:rPr lang="en-US" sz="2400" b="1" dirty="0"/>
              <a:t>Fixed Price Contracts</a:t>
            </a:r>
            <a:endParaRPr lang="en-US" sz="2400" dirty="0"/>
          </a:p>
        </p:txBody>
      </p:sp>
      <p:graphicFrame>
        <p:nvGraphicFramePr>
          <p:cNvPr id="16" name="Table 15"/>
          <p:cNvGraphicFramePr>
            <a:graphicFrameLocks noGrp="1"/>
          </p:cNvGraphicFramePr>
          <p:nvPr/>
        </p:nvGraphicFramePr>
        <p:xfrm>
          <a:off x="-17110" y="1037287"/>
          <a:ext cx="7652823" cy="5820713"/>
        </p:xfrm>
        <a:graphic>
          <a:graphicData uri="http://schemas.openxmlformats.org/drawingml/2006/table">
            <a:tbl>
              <a:tblPr firstRow="1" firstCol="1" bandRow="1">
                <a:tableStyleId>{5C22544A-7EE6-4342-B048-85BDC9FD1C3A}</a:tableStyleId>
              </a:tblPr>
              <a:tblGrid>
                <a:gridCol w="2181718">
                  <a:extLst>
                    <a:ext uri="{9D8B030D-6E8A-4147-A177-3AD203B41FA5}">
                      <a16:colId xmlns:a16="http://schemas.microsoft.com/office/drawing/2014/main" val="3454989366"/>
                    </a:ext>
                  </a:extLst>
                </a:gridCol>
                <a:gridCol w="2818644">
                  <a:extLst>
                    <a:ext uri="{9D8B030D-6E8A-4147-A177-3AD203B41FA5}">
                      <a16:colId xmlns:a16="http://schemas.microsoft.com/office/drawing/2014/main" val="445654279"/>
                    </a:ext>
                  </a:extLst>
                </a:gridCol>
                <a:gridCol w="2652461">
                  <a:extLst>
                    <a:ext uri="{9D8B030D-6E8A-4147-A177-3AD203B41FA5}">
                      <a16:colId xmlns:a16="http://schemas.microsoft.com/office/drawing/2014/main" val="3435531724"/>
                    </a:ext>
                  </a:extLst>
                </a:gridCol>
              </a:tblGrid>
              <a:tr h="485315">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Contract Attribute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a:effectLst/>
                          <a:latin typeface="Times New Roman" panose="02020603050405020304" pitchFamily="18" charset="0"/>
                          <a:cs typeface="Times New Roman" panose="02020603050405020304" pitchFamily="18" charset="0"/>
                        </a:rPr>
                        <a:t>Buyer's Responsibility</a:t>
                      </a:r>
                      <a:endParaRPr lang="en-US" sz="160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Seller's Responsibility</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nchor="ctr">
                    <a:solidFill>
                      <a:schemeClr val="accent3">
                        <a:lumMod val="50000"/>
                      </a:schemeClr>
                    </a:solidFill>
                  </a:tcPr>
                </a:tc>
                <a:extLst>
                  <a:ext uri="{0D108BD9-81ED-4DB2-BD59-A6C34878D82A}">
                    <a16:rowId xmlns:a16="http://schemas.microsoft.com/office/drawing/2014/main" val="1895176600"/>
                  </a:ext>
                </a:extLst>
              </a:tr>
              <a:tr h="1040752">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of Work is well defined.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accept finished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legal obligation to complete work as defined in the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421738702"/>
                  </a:ext>
                </a:extLst>
              </a:tr>
              <a:tr h="1318471">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Scope change (modification) is allowed as per the T&amp;C of the contract.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Generally, Buyer has to pay extra (over &amp; above the Fixed Price) for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to complete extra work as defined in the agreed upon change.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317989434"/>
                  </a:ext>
                </a:extLst>
              </a:tr>
              <a:tr h="1040752">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Price is Fixed.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a legal obligation to pay Fixed Price to the Seller after the work has been completed.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legally claim full payment after completing the work as defined in Scope.</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726307765"/>
                  </a:ext>
                </a:extLst>
              </a:tr>
              <a:tr h="1040752">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Cost Risk is in favor of the Buyer.</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has minimal Cost Risk.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has a Risk of losing money. Conversely the Seller can maximize her/his profits.</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1151447701"/>
                  </a:ext>
                </a:extLst>
              </a:tr>
              <a:tr h="763034">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When is this used?</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solidFill>
                      <a:schemeClr val="accent3">
                        <a:lumMod val="50000"/>
                      </a:schemeClr>
                    </a:solidFill>
                  </a:tcPr>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Buyer can document Scope of Work in detail.</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tc>
                  <a:txBody>
                    <a:bodyPr/>
                    <a:lstStyle/>
                    <a:p>
                      <a:pPr marL="0" marR="0">
                        <a:lnSpc>
                          <a:spcPct val="107000"/>
                        </a:lnSpc>
                        <a:spcBef>
                          <a:spcPts val="0"/>
                        </a:spcBef>
                        <a:spcAft>
                          <a:spcPts val="0"/>
                        </a:spcAft>
                      </a:pPr>
                      <a:r>
                        <a:rPr lang="en-US" sz="1600" dirty="0">
                          <a:effectLst/>
                          <a:latin typeface="Times New Roman" panose="02020603050405020304" pitchFamily="18" charset="0"/>
                          <a:cs typeface="Times New Roman" panose="02020603050405020304" pitchFamily="18" charset="0"/>
                        </a:rPr>
                        <a:t>Seller can estimate Cost based on the defined Scope of Work.</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73146" marR="73146" marT="73146" marB="73146"/>
                </a:tc>
                <a:extLst>
                  <a:ext uri="{0D108BD9-81ED-4DB2-BD59-A6C34878D82A}">
                    <a16:rowId xmlns:a16="http://schemas.microsoft.com/office/drawing/2014/main" val="633022648"/>
                  </a:ext>
                </a:extLst>
              </a:tr>
            </a:tbl>
          </a:graphicData>
        </a:graphic>
      </p:graphicFrame>
    </p:spTree>
    <p:extLst>
      <p:ext uri="{BB962C8B-B14F-4D97-AF65-F5344CB8AC3E}">
        <p14:creationId xmlns:p14="http://schemas.microsoft.com/office/powerpoint/2010/main" val="386425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59080" y="2238561"/>
            <a:ext cx="9154160" cy="461665"/>
          </a:xfrm>
          <a:prstGeom prst="rect">
            <a:avLst/>
          </a:prstGeom>
          <a:solidFill>
            <a:schemeClr val="accent3">
              <a:lumMod val="50000"/>
            </a:schemeClr>
          </a:solidFill>
          <a:ln>
            <a:solidFill>
              <a:schemeClr val="bg2"/>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Example projects where this is generally used:</a:t>
            </a:r>
          </a:p>
        </p:txBody>
      </p:sp>
      <p:sp>
        <p:nvSpPr>
          <p:cNvPr id="5" name="Rectangle 4"/>
          <p:cNvSpPr/>
          <p:nvPr/>
        </p:nvSpPr>
        <p:spPr>
          <a:xfrm>
            <a:off x="4705748" y="70104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259080" y="143758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601588" y="3203049"/>
            <a:ext cx="6096000" cy="862800"/>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marL="342900" lvl="0" indent="-342900">
              <a:lnSpc>
                <a:spcPct val="107000"/>
              </a:lnSpc>
              <a:spcBef>
                <a:spcPts val="750"/>
              </a:spcBef>
              <a:tabLst>
                <a:tab pos="457200" algn="l"/>
              </a:tabLst>
            </a:pPr>
            <a:r>
              <a:rPr lang="en-US" sz="2400" dirty="0">
                <a:solidFill>
                  <a:srgbClr val="272626"/>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For developing limited scope software projects like developing mobile apps.</a:t>
            </a:r>
            <a:endParaRPr lang="en-US" sz="20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7" name="Rectangle 6"/>
          <p:cNvSpPr/>
          <p:nvPr/>
        </p:nvSpPr>
        <p:spPr>
          <a:xfrm>
            <a:off x="601588" y="4760042"/>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 testing strength of telecom signals in a region.</a:t>
            </a:r>
          </a:p>
        </p:txBody>
      </p:sp>
    </p:spTree>
    <p:extLst>
      <p:ext uri="{BB962C8B-B14F-4D97-AF65-F5344CB8AC3E}">
        <p14:creationId xmlns:p14="http://schemas.microsoft.com/office/powerpoint/2010/main" val="2433846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3840" y="2436681"/>
            <a:ext cx="9154160" cy="400110"/>
          </a:xfrm>
          <a:prstGeom prst="rect">
            <a:avLst/>
          </a:prstGeom>
          <a:solidFill>
            <a:schemeClr val="accent3">
              <a:lumMod val="50000"/>
            </a:schemeClr>
          </a:solidFill>
          <a:ln>
            <a:solidFill>
              <a:schemeClr val="bg2"/>
            </a:solidFill>
          </a:ln>
        </p:spPr>
        <p:txBody>
          <a:bodyPr wrap="square">
            <a:spAutoFit/>
          </a:bodyPr>
          <a:lstStyle/>
          <a:p>
            <a:r>
              <a:rPr lang="en-US" sz="2000" b="1" dirty="0">
                <a:solidFill>
                  <a:schemeClr val="bg1"/>
                </a:solidFill>
              </a:rPr>
              <a:t>There are three sub-categories of this type of contract:</a:t>
            </a:r>
          </a:p>
        </p:txBody>
      </p:sp>
      <p:sp>
        <p:nvSpPr>
          <p:cNvPr id="5" name="Rectangle 4"/>
          <p:cNvSpPr/>
          <p:nvPr/>
        </p:nvSpPr>
        <p:spPr>
          <a:xfrm>
            <a:off x="4864434" y="899160"/>
            <a:ext cx="203934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effectLst>
                  <a:outerShdw blurRad="38100" dist="38100" dir="2700000" algn="tl">
                    <a:srgbClr val="000000">
                      <a:alpha val="43137"/>
                    </a:srgbClr>
                  </a:outerShdw>
                </a:effectLst>
              </a:rPr>
              <a:t>Contract types</a:t>
            </a:r>
          </a:p>
        </p:txBody>
      </p:sp>
      <p:sp>
        <p:nvSpPr>
          <p:cNvPr id="6" name="Rectangle 5"/>
          <p:cNvSpPr/>
          <p:nvPr/>
        </p:nvSpPr>
        <p:spPr>
          <a:xfrm>
            <a:off x="243840" y="1635709"/>
            <a:ext cx="2836674"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243840" y="3173230"/>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a:t>Firm Fixed Price (FFP)</a:t>
            </a:r>
          </a:p>
        </p:txBody>
      </p:sp>
      <p:sp>
        <p:nvSpPr>
          <p:cNvPr id="7" name="Rectangle 6"/>
          <p:cNvSpPr/>
          <p:nvPr/>
        </p:nvSpPr>
        <p:spPr>
          <a:xfrm>
            <a:off x="243840" y="4115859"/>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a:t>
            </a:r>
            <a:r>
              <a:rPr lang="en-US" sz="240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Incentive Fee </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(FPIF)</a:t>
            </a:r>
          </a:p>
        </p:txBody>
      </p:sp>
      <p:sp>
        <p:nvSpPr>
          <p:cNvPr id="8" name="Rectangle 7"/>
          <p:cNvSpPr/>
          <p:nvPr/>
        </p:nvSpPr>
        <p:spPr>
          <a:xfrm>
            <a:off x="243840" y="5058488"/>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Tree>
    <p:extLst>
      <p:ext uri="{BB962C8B-B14F-4D97-AF65-F5344CB8AC3E}">
        <p14:creationId xmlns:p14="http://schemas.microsoft.com/office/powerpoint/2010/main" val="2370869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96794" y="45720"/>
            <a:ext cx="203934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effectLst>
                  <a:outerShdw blurRad="38100" dist="38100" dir="2700000" algn="tl">
                    <a:srgbClr val="000000">
                      <a:alpha val="43137"/>
                    </a:srgbClr>
                  </a:outerShdw>
                </a:effectLst>
              </a:rPr>
              <a:t>Contract types</a:t>
            </a:r>
          </a:p>
        </p:txBody>
      </p:sp>
      <p:sp>
        <p:nvSpPr>
          <p:cNvPr id="6" name="Rectangle 5"/>
          <p:cNvSpPr/>
          <p:nvPr/>
        </p:nvSpPr>
        <p:spPr>
          <a:xfrm>
            <a:off x="76200" y="782269"/>
            <a:ext cx="2836674"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3658385" y="1150866"/>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a:t>Firm Fixed Price (FFP)</a:t>
            </a:r>
          </a:p>
        </p:txBody>
      </p:sp>
      <p:sp>
        <p:nvSpPr>
          <p:cNvPr id="4" name="Rectangle 3"/>
          <p:cNvSpPr/>
          <p:nvPr/>
        </p:nvSpPr>
        <p:spPr>
          <a:xfrm>
            <a:off x="324439" y="2057535"/>
            <a:ext cx="7547727" cy="750975"/>
          </a:xfrm>
          <a:prstGeom prst="rect">
            <a:avLst/>
          </a:prstGeom>
          <a:solidFill>
            <a:schemeClr val="tx1">
              <a:lumMod val="85000"/>
            </a:schemeClr>
          </a:solidFill>
          <a:ln>
            <a:solidFill>
              <a:schemeClr val="bg1"/>
            </a:solidFill>
          </a:ln>
        </p:spPr>
        <p:txBody>
          <a:bodyPr wrap="square">
            <a:spAutoFit/>
          </a:bodyPr>
          <a:lstStyle/>
          <a:p>
            <a:pPr algn="just">
              <a:lnSpc>
                <a:spcPct val="107000"/>
              </a:lnSpc>
              <a:spcBef>
                <a:spcPts val="750"/>
              </a:spcBef>
            </a:pPr>
            <a:r>
              <a:rPr lang="en-US" sz="2000" dirty="0">
                <a:solidFill>
                  <a:schemeClr val="bg1"/>
                </a:solidFill>
                <a:latin typeface="Arial" panose="020B0604020202020204" pitchFamily="34" charset="0"/>
                <a:ea typeface="Times New Roman" panose="02020603050405020304" pitchFamily="18" charset="0"/>
                <a:cs typeface="Arial" panose="020B0604020202020204" pitchFamily="34" charset="0"/>
              </a:rPr>
              <a:t>Even though FFP Contract is one of the sub-types of FP Contract but it is just like FP Contract.</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p:cNvSpPr/>
          <p:nvPr/>
        </p:nvSpPr>
        <p:spPr>
          <a:xfrm>
            <a:off x="814060" y="3085057"/>
            <a:ext cx="6096000" cy="734368"/>
          </a:xfrm>
          <a:prstGeom prst="rect">
            <a:avLst/>
          </a:prstGeom>
          <a:solidFill>
            <a:schemeClr val="bg2">
              <a:lumMod val="20000"/>
              <a:lumOff val="80000"/>
            </a:schemeClr>
          </a:solidFill>
          <a:ln>
            <a:solidFill>
              <a:schemeClr val="bg1"/>
            </a:solidFill>
          </a:ln>
        </p:spPr>
        <p:txBody>
          <a:bodyPr>
            <a:spAutoFit/>
          </a:bodyPr>
          <a:lstStyle/>
          <a:p>
            <a:pPr algn="just">
              <a:lnSpc>
                <a:spcPct val="107000"/>
              </a:lnSpc>
              <a:spcBef>
                <a:spcPts val="750"/>
              </a:spcBef>
            </a:pPr>
            <a:r>
              <a:rPr lang="en-US" sz="2000" dirty="0">
                <a:latin typeface="Arial" panose="020B0604020202020204" pitchFamily="34" charset="0"/>
                <a:ea typeface="Times New Roman" panose="02020603050405020304" pitchFamily="18" charset="0"/>
                <a:cs typeface="Arial" panose="020B0604020202020204" pitchFamily="34" charset="0"/>
              </a:rPr>
              <a:t>The Buyer and the Seller agree upon a Price at the time of signing the Contract.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14060" y="4095972"/>
            <a:ext cx="6096000" cy="400110"/>
          </a:xfrm>
          <a:prstGeom prst="rect">
            <a:avLst/>
          </a:prstGeom>
          <a:solidFill>
            <a:schemeClr val="bg2">
              <a:lumMod val="20000"/>
              <a:lumOff val="80000"/>
            </a:schemeClr>
          </a:solidFill>
          <a:ln>
            <a:solidFill>
              <a:schemeClr val="bg1"/>
            </a:solidFill>
          </a:ln>
        </p:spPr>
        <p:txBody>
          <a:bodyPr>
            <a:spAutoFit/>
          </a:bodyPr>
          <a:lstStyle/>
          <a:p>
            <a:r>
              <a:rPr lang="en-US" sz="2000" dirty="0"/>
              <a:t>The Scope of the Contract is well defined.</a:t>
            </a:r>
          </a:p>
        </p:txBody>
      </p:sp>
      <p:sp>
        <p:nvSpPr>
          <p:cNvPr id="11" name="Rectangle 10"/>
          <p:cNvSpPr/>
          <p:nvPr/>
        </p:nvSpPr>
        <p:spPr>
          <a:xfrm>
            <a:off x="814060" y="4917420"/>
            <a:ext cx="6096000" cy="707886"/>
          </a:xfrm>
          <a:prstGeom prst="rect">
            <a:avLst/>
          </a:prstGeom>
          <a:solidFill>
            <a:schemeClr val="bg2">
              <a:lumMod val="20000"/>
              <a:lumOff val="80000"/>
            </a:schemeClr>
          </a:solidFill>
          <a:ln>
            <a:solidFill>
              <a:schemeClr val="bg1"/>
            </a:solidFill>
          </a:ln>
        </p:spPr>
        <p:txBody>
          <a:bodyPr>
            <a:spAutoFit/>
          </a:bodyPr>
          <a:lstStyle/>
          <a:p>
            <a:r>
              <a:rPr lang="en-US" sz="2000" dirty="0"/>
              <a:t>The Price and Scope can be changed only through a formal change control procedure.</a:t>
            </a:r>
          </a:p>
        </p:txBody>
      </p:sp>
      <p:sp>
        <p:nvSpPr>
          <p:cNvPr id="12" name="Rectangle 11"/>
          <p:cNvSpPr/>
          <p:nvPr/>
        </p:nvSpPr>
        <p:spPr>
          <a:xfrm>
            <a:off x="814060" y="6046645"/>
            <a:ext cx="6096000" cy="707886"/>
          </a:xfrm>
          <a:prstGeom prst="rect">
            <a:avLst/>
          </a:prstGeom>
          <a:solidFill>
            <a:schemeClr val="bg2">
              <a:lumMod val="20000"/>
              <a:lumOff val="80000"/>
            </a:schemeClr>
          </a:solidFill>
          <a:ln>
            <a:solidFill>
              <a:schemeClr val="bg1"/>
            </a:solidFill>
          </a:ln>
        </p:spPr>
        <p:txBody>
          <a:bodyPr>
            <a:spAutoFit/>
          </a:bodyPr>
          <a:lstStyle/>
          <a:p>
            <a:r>
              <a:rPr lang="en-US" sz="2000" dirty="0"/>
              <a:t>The Sellers have more Cost Risk than the Buyers in this type of Contract.</a:t>
            </a:r>
          </a:p>
        </p:txBody>
      </p:sp>
    </p:spTree>
    <p:extLst>
      <p:ext uri="{BB962C8B-B14F-4D97-AF65-F5344CB8AC3E}">
        <p14:creationId xmlns:p14="http://schemas.microsoft.com/office/powerpoint/2010/main" val="3347732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3582185" y="1105146"/>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a:t>Firm Fixed Price (FFP)</a:t>
            </a:r>
          </a:p>
        </p:txBody>
      </p:sp>
      <p:pic>
        <p:nvPicPr>
          <p:cNvPr id="13" name="Picture 12"/>
          <p:cNvPicPr/>
          <p:nvPr/>
        </p:nvPicPr>
        <p:blipFill>
          <a:blip r:embed="rId2"/>
          <a:stretch>
            <a:fillRect/>
          </a:stretch>
        </p:blipFill>
        <p:spPr>
          <a:xfrm>
            <a:off x="39898" y="2426527"/>
            <a:ext cx="6360901" cy="4431473"/>
          </a:xfrm>
          <a:prstGeom prst="rect">
            <a:avLst/>
          </a:prstGeom>
        </p:spPr>
      </p:pic>
      <p:sp>
        <p:nvSpPr>
          <p:cNvPr id="3" name="Rectangle 2"/>
          <p:cNvSpPr/>
          <p:nvPr/>
        </p:nvSpPr>
        <p:spPr>
          <a:xfrm>
            <a:off x="1351735" y="1958898"/>
            <a:ext cx="2852063" cy="467629"/>
          </a:xfrm>
          <a:prstGeom prst="rect">
            <a:avLst/>
          </a:prstGeom>
          <a:solidFill>
            <a:schemeClr val="accent5">
              <a:lumMod val="7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69348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20594" y="0"/>
            <a:ext cx="2039340"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effectLst>
                  <a:outerShdw blurRad="38100" dist="38100" dir="2700000" algn="tl">
                    <a:srgbClr val="000000">
                      <a:alpha val="43137"/>
                    </a:srgbClr>
                  </a:outerShdw>
                </a:effectLst>
              </a:rPr>
              <a:t>Contract types</a:t>
            </a:r>
          </a:p>
        </p:txBody>
      </p:sp>
      <p:sp>
        <p:nvSpPr>
          <p:cNvPr id="6" name="Rectangle 5"/>
          <p:cNvSpPr/>
          <p:nvPr/>
        </p:nvSpPr>
        <p:spPr>
          <a:xfrm>
            <a:off x="0" y="736549"/>
            <a:ext cx="2836674"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2" name="Rectangle 1"/>
          <p:cNvSpPr/>
          <p:nvPr/>
        </p:nvSpPr>
        <p:spPr>
          <a:xfrm>
            <a:off x="3582185" y="1105146"/>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a:t>Firm Fixed Price (FFP)</a:t>
            </a:r>
          </a:p>
        </p:txBody>
      </p:sp>
      <p:sp>
        <p:nvSpPr>
          <p:cNvPr id="3" name="Rectangle 2"/>
          <p:cNvSpPr/>
          <p:nvPr/>
        </p:nvSpPr>
        <p:spPr>
          <a:xfrm>
            <a:off x="1351735" y="1958898"/>
            <a:ext cx="2852063" cy="467629"/>
          </a:xfrm>
          <a:prstGeom prst="rect">
            <a:avLst/>
          </a:prstGeom>
          <a:solidFill>
            <a:schemeClr val="accent5">
              <a:lumMod val="7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gn="just">
              <a:lnSpc>
                <a:spcPct val="107000"/>
              </a:lnSpc>
              <a:spcBef>
                <a:spcPts val="750"/>
              </a:spcBef>
            </a:pPr>
            <a:r>
              <a:rPr lang="en-US" sz="2400" b="1"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Price = Cost + Fee</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p:cNvPicPr/>
          <p:nvPr/>
        </p:nvPicPr>
        <p:blipFill>
          <a:blip r:embed="rId2"/>
          <a:stretch>
            <a:fillRect/>
          </a:stretch>
        </p:blipFill>
        <p:spPr>
          <a:xfrm>
            <a:off x="0" y="2426526"/>
            <a:ext cx="6617616" cy="4431473"/>
          </a:xfrm>
          <a:prstGeom prst="rect">
            <a:avLst/>
          </a:prstGeom>
        </p:spPr>
      </p:pic>
    </p:spTree>
    <p:extLst>
      <p:ext uri="{BB962C8B-B14F-4D97-AF65-F5344CB8AC3E}">
        <p14:creationId xmlns:p14="http://schemas.microsoft.com/office/powerpoint/2010/main" val="707422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4" name="Rectangle 3"/>
          <p:cNvSpPr/>
          <p:nvPr/>
        </p:nvSpPr>
        <p:spPr>
          <a:xfrm>
            <a:off x="0" y="1918395"/>
            <a:ext cx="7547727" cy="2554545"/>
          </a:xfrm>
          <a:prstGeom prst="rect">
            <a:avLst/>
          </a:prstGeom>
          <a:solidFill>
            <a:schemeClr val="tx1">
              <a:lumMod val="85000"/>
            </a:schemeClr>
          </a:solidFill>
          <a:ln>
            <a:solidFill>
              <a:schemeClr val="bg1"/>
            </a:solidFill>
          </a:ln>
        </p:spPr>
        <p:txBody>
          <a:bodyPr wrap="square">
            <a:spAutoFit/>
          </a:bodyPr>
          <a:lstStyle/>
          <a:p>
            <a:r>
              <a:rPr lang="en-US" sz="2000" dirty="0">
                <a:solidFill>
                  <a:schemeClr val="bg1"/>
                </a:solidFill>
              </a:rPr>
              <a:t>The basic nature of FPIF Contract is very much like a FP Contract but there is some price flexibility built into the contract. The price flexibility is achieved through financial incentive(s). The Buyer and Seller agree upon financial incentive(s) and establish some performance criteria as part of the contract. The Seller is entitled to the agreed upon incentive(s) after meeting or exceeding the established performance criteria.</a:t>
            </a:r>
          </a:p>
        </p:txBody>
      </p:sp>
      <p:sp>
        <p:nvSpPr>
          <p:cNvPr id="9" name="Rectangle 8"/>
          <p:cNvSpPr/>
          <p:nvPr/>
        </p:nvSpPr>
        <p:spPr>
          <a:xfrm>
            <a:off x="0" y="5282916"/>
            <a:ext cx="6096000" cy="1323439"/>
          </a:xfrm>
          <a:prstGeom prst="rect">
            <a:avLst/>
          </a:prstGeom>
          <a:solidFill>
            <a:schemeClr val="bg2">
              <a:lumMod val="20000"/>
              <a:lumOff val="80000"/>
            </a:schemeClr>
          </a:solidFill>
          <a:ln>
            <a:solidFill>
              <a:schemeClr val="bg1"/>
            </a:solidFill>
          </a:ln>
        </p:spPr>
        <p:txBody>
          <a:bodyPr>
            <a:spAutoFit/>
          </a:bodyPr>
          <a:lstStyle/>
          <a:p>
            <a:r>
              <a:rPr lang="en-US" sz="2000" dirty="0"/>
              <a:t>FPIF Contracts can have provision for negative incentives also. These are often called penalties. The penalties are levied in case the Seller does not meet established performance criteria.</a:t>
            </a:r>
          </a:p>
        </p:txBody>
      </p:sp>
      <p:sp>
        <p:nvSpPr>
          <p:cNvPr id="13" name="Rectangle 12"/>
          <p:cNvSpPr/>
          <p:nvPr/>
        </p:nvSpPr>
        <p:spPr>
          <a:xfrm>
            <a:off x="3308809" y="1243928"/>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p:txBody>
      </p:sp>
    </p:spTree>
    <p:extLst>
      <p:ext uri="{BB962C8B-B14F-4D97-AF65-F5344CB8AC3E}">
        <p14:creationId xmlns:p14="http://schemas.microsoft.com/office/powerpoint/2010/main" val="2245396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99068" y="88392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152400" y="162046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4" name="Rectangle 3"/>
          <p:cNvSpPr/>
          <p:nvPr/>
        </p:nvSpPr>
        <p:spPr>
          <a:xfrm>
            <a:off x="152400" y="2802315"/>
            <a:ext cx="7547727" cy="1569660"/>
          </a:xfrm>
          <a:prstGeom prst="rect">
            <a:avLst/>
          </a:prstGeom>
          <a:solidFill>
            <a:schemeClr val="tx1">
              <a:lumMod val="85000"/>
            </a:schemeClr>
          </a:solidFill>
          <a:ln>
            <a:solidFill>
              <a:schemeClr val="bg1"/>
            </a:solidFill>
          </a:ln>
        </p:spPr>
        <p:txBody>
          <a:bodyPr wrap="square">
            <a:spAutoFit/>
          </a:bodyPr>
          <a:lstStyle/>
          <a:p>
            <a:r>
              <a:rPr lang="en-US" sz="2400" dirty="0">
                <a:solidFill>
                  <a:schemeClr val="bg1"/>
                </a:solidFill>
              </a:rPr>
              <a:t>In FPIF Contract, the final price is determined only after completion of the contracted work. The final price can vary based on the performance of the Seller.</a:t>
            </a:r>
          </a:p>
        </p:txBody>
      </p:sp>
      <p:sp>
        <p:nvSpPr>
          <p:cNvPr id="13" name="Rectangle 12"/>
          <p:cNvSpPr/>
          <p:nvPr/>
        </p:nvSpPr>
        <p:spPr>
          <a:xfrm>
            <a:off x="3461209" y="2127848"/>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lvl="0" algn="ctr"/>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Incentive Fee (FPIF)</a:t>
            </a:r>
          </a:p>
        </p:txBody>
      </p:sp>
    </p:spTree>
    <p:extLst>
      <p:ext uri="{BB962C8B-B14F-4D97-AF65-F5344CB8AC3E}">
        <p14:creationId xmlns:p14="http://schemas.microsoft.com/office/powerpoint/2010/main" val="2707034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38108" y="51816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91440" y="125470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174005" y="1762088"/>
            <a:ext cx="6322244"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
        <p:nvSpPr>
          <p:cNvPr id="2" name="Rectangle 1"/>
          <p:cNvSpPr/>
          <p:nvPr/>
        </p:nvSpPr>
        <p:spPr>
          <a:xfrm>
            <a:off x="91440" y="2792441"/>
            <a:ext cx="8116478" cy="1409617"/>
          </a:xfrm>
          <a:prstGeom prst="rect">
            <a:avLst/>
          </a:prstGeom>
          <a:ln>
            <a:solidFill>
              <a:schemeClr val="bg1"/>
            </a:solidFill>
          </a:ln>
        </p:spPr>
        <p:txBody>
          <a:bodyPr wrap="square">
            <a:spAutoFit/>
          </a:bodyPr>
          <a:lstStyle/>
          <a:p>
            <a:pPr algn="just">
              <a:lnSpc>
                <a:spcPct val="107000"/>
              </a:lnSpc>
              <a:spcBef>
                <a:spcPts val="750"/>
              </a:spcBef>
            </a:pPr>
            <a:r>
              <a:rPr lang="en-US" sz="2000" dirty="0">
                <a:solidFill>
                  <a:srgbClr val="272626"/>
                </a:solidFill>
                <a:latin typeface="Arial" panose="020B0604020202020204" pitchFamily="34" charset="0"/>
                <a:ea typeface="Times New Roman" panose="02020603050405020304" pitchFamily="18" charset="0"/>
                <a:cs typeface="Arial" panose="020B0604020202020204" pitchFamily="34" charset="0"/>
              </a:rPr>
              <a:t>In FPIF Contract, the Buyer and the Seller can use any project parameter to establish the performance criteria. Project parameters can include Schedule, Cost, Quality, technical performance etc. </a:t>
            </a:r>
            <a:r>
              <a:rPr lang="en-US" sz="2000" b="1" u="sng" dirty="0">
                <a:solidFill>
                  <a:srgbClr val="272626"/>
                </a:solidFill>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cs typeface="Arial" panose="020B0604020202020204" pitchFamily="34" charset="0"/>
              </a:rPr>
              <a:t>Following are some examples of performance criteria.</a:t>
            </a:r>
            <a:endParaRPr lang="en-US" b="1" u="sng"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p:cNvSpPr/>
          <p:nvPr/>
        </p:nvSpPr>
        <p:spPr>
          <a:xfrm>
            <a:off x="245411" y="4543757"/>
            <a:ext cx="6096000" cy="734368"/>
          </a:xfrm>
          <a:prstGeom prst="rect">
            <a:avLst/>
          </a:prstGeom>
          <a:solidFill>
            <a:schemeClr val="accent5">
              <a:lumMod val="20000"/>
              <a:lumOff val="80000"/>
            </a:schemeClr>
          </a:solidFill>
          <a:ln>
            <a:solidFill>
              <a:schemeClr val="bg1"/>
            </a:solidFill>
          </a:ln>
        </p:spPr>
        <p:txBody>
          <a:bodyPr>
            <a:spAutoFit/>
          </a:bodyPr>
          <a:lstStyle/>
          <a:p>
            <a:pPr algn="just">
              <a:lnSpc>
                <a:spcPct val="107000"/>
              </a:lnSpc>
              <a:spcBef>
                <a:spcPts val="750"/>
              </a:spcBef>
            </a:pPr>
            <a:r>
              <a:rPr lang="en-US" sz="2000" dirty="0">
                <a:solidFill>
                  <a:srgbClr val="272626"/>
                </a:solidFill>
                <a:latin typeface="Arial" panose="020B0604020202020204" pitchFamily="34" charset="0"/>
                <a:ea typeface="Times New Roman" panose="02020603050405020304" pitchFamily="18" charset="0"/>
                <a:cs typeface="Arial" panose="020B0604020202020204" pitchFamily="34" charset="0"/>
              </a:rPr>
              <a:t>Finishing the contractual work one month before the due date</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45411" y="5619824"/>
            <a:ext cx="6096000" cy="400110"/>
          </a:xfrm>
          <a:prstGeom prst="rect">
            <a:avLst/>
          </a:prstGeom>
          <a:solidFill>
            <a:schemeClr val="accent5">
              <a:lumMod val="20000"/>
              <a:lumOff val="80000"/>
            </a:schemeClr>
          </a:solidFill>
          <a:ln>
            <a:solidFill>
              <a:schemeClr val="bg1"/>
            </a:solidFill>
          </a:ln>
        </p:spPr>
        <p:txBody>
          <a:bodyPr>
            <a:spAutoFit/>
          </a:bodyPr>
          <a:lstStyle/>
          <a:p>
            <a:r>
              <a:rPr lang="en-US" sz="2000" dirty="0">
                <a:latin typeface="Arial" panose="020B0604020202020204" pitchFamily="34" charset="0"/>
                <a:cs typeface="Arial" panose="020B0604020202020204" pitchFamily="34" charset="0"/>
              </a:rPr>
              <a:t>Product downtime is less than 0.1%</a:t>
            </a:r>
          </a:p>
        </p:txBody>
      </p:sp>
    </p:spTree>
    <p:extLst>
      <p:ext uri="{BB962C8B-B14F-4D97-AF65-F5344CB8AC3E}">
        <p14:creationId xmlns:p14="http://schemas.microsoft.com/office/powerpoint/2010/main" val="231035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51468" y="21336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304800" y="94990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010293" y="1457288"/>
            <a:ext cx="6699316"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Criteria of Fixed Price Incentive Fee (FPIF)</a:t>
            </a:r>
          </a:p>
        </p:txBody>
      </p:sp>
      <p:sp>
        <p:nvSpPr>
          <p:cNvPr id="2" name="Rectangle 1"/>
          <p:cNvSpPr/>
          <p:nvPr/>
        </p:nvSpPr>
        <p:spPr>
          <a:xfrm>
            <a:off x="304799" y="2487641"/>
            <a:ext cx="9247695" cy="1323439"/>
          </a:xfrm>
          <a:prstGeom prst="rect">
            <a:avLst/>
          </a:prstGeom>
          <a:ln>
            <a:solidFill>
              <a:schemeClr val="bg1"/>
            </a:solidFill>
          </a:ln>
        </p:spPr>
        <p:txBody>
          <a:bodyPr wrap="square">
            <a:spAutoFit/>
          </a:bodyPr>
          <a:lstStyle/>
          <a:p>
            <a:r>
              <a:rPr lang="en-US" sz="2000" dirty="0"/>
              <a:t>The defined performance criteria can be based on a single project parameter or on a combination of multiple project parameters. One of the more popular performance criteria is based on cost performance of the Seller. The cost performance is established by defining Cost Targets at the outset.</a:t>
            </a:r>
          </a:p>
        </p:txBody>
      </p:sp>
      <p:sp>
        <p:nvSpPr>
          <p:cNvPr id="3" name="Rectangle 2"/>
          <p:cNvSpPr/>
          <p:nvPr/>
        </p:nvSpPr>
        <p:spPr>
          <a:xfrm>
            <a:off x="458771" y="4238957"/>
            <a:ext cx="6096000" cy="707886"/>
          </a:xfrm>
          <a:prstGeom prst="rect">
            <a:avLst/>
          </a:prstGeom>
          <a:noFill/>
          <a:ln>
            <a:solidFill>
              <a:schemeClr val="bg1"/>
            </a:solidFill>
          </a:ln>
        </p:spPr>
        <p:txBody>
          <a:bodyPr>
            <a:spAutoFit/>
          </a:bodyPr>
          <a:lstStyle/>
          <a:p>
            <a:r>
              <a:rPr lang="en-US" sz="2000" dirty="0"/>
              <a:t>The same general formula that we discussed for FFP contract, is applicable for FPIF Contract also.</a:t>
            </a:r>
          </a:p>
        </p:txBody>
      </p:sp>
      <p:sp>
        <p:nvSpPr>
          <p:cNvPr id="8" name="Rectangle 7"/>
          <p:cNvSpPr/>
          <p:nvPr/>
        </p:nvSpPr>
        <p:spPr>
          <a:xfrm>
            <a:off x="458770" y="5315024"/>
            <a:ext cx="5671795" cy="400110"/>
          </a:xfrm>
          <a:prstGeom prst="rect">
            <a:avLst/>
          </a:prstGeom>
          <a:solidFill>
            <a:schemeClr val="accent5">
              <a:lumMod val="20000"/>
              <a:lumOff val="80000"/>
            </a:schemeClr>
          </a:solidFill>
          <a:ln>
            <a:solidFill>
              <a:schemeClr val="bg1"/>
            </a:solidFill>
          </a:ln>
        </p:spPr>
        <p:txBody>
          <a:bodyPr wrap="square">
            <a:spAutoFit/>
          </a:bodyPr>
          <a:lstStyle/>
          <a:p>
            <a:pPr algn="ctr"/>
            <a:r>
              <a:rPr lang="en-US" sz="2000" b="1" dirty="0">
                <a:solidFill>
                  <a:srgbClr val="C00000"/>
                </a:solidFill>
                <a:effectLst>
                  <a:outerShdw blurRad="38100" dist="38100" dir="2700000" algn="tl">
                    <a:srgbClr val="000000">
                      <a:alpha val="43137"/>
                    </a:srgbClr>
                  </a:outerShdw>
                </a:effectLst>
              </a:rPr>
              <a:t>Price = Cost + Fee</a:t>
            </a:r>
          </a:p>
        </p:txBody>
      </p:sp>
      <p:sp>
        <p:nvSpPr>
          <p:cNvPr id="4" name="Rectangle 3"/>
          <p:cNvSpPr/>
          <p:nvPr/>
        </p:nvSpPr>
        <p:spPr>
          <a:xfrm>
            <a:off x="458770" y="5939336"/>
            <a:ext cx="6096000" cy="685059"/>
          </a:xfrm>
          <a:prstGeom prst="rect">
            <a:avLst/>
          </a:prstGeom>
          <a:solidFill>
            <a:schemeClr val="accent1">
              <a:lumMod val="20000"/>
              <a:lumOff val="80000"/>
            </a:schemeClr>
          </a:solidFill>
          <a:ln>
            <a:solidFill>
              <a:schemeClr val="bg1"/>
            </a:solidFill>
          </a:ln>
        </p:spPr>
        <p:txBody>
          <a:bodyPr>
            <a:spAutoFit/>
          </a:bodyPr>
          <a:lstStyle/>
          <a:p>
            <a:pPr algn="just">
              <a:lnSpc>
                <a:spcPct val="107000"/>
              </a:lnSpc>
              <a:spcBef>
                <a:spcPts val="750"/>
              </a:spcBef>
            </a:pPr>
            <a:r>
              <a:rPr lang="en-US" dirty="0">
                <a:solidFill>
                  <a:srgbClr val="272626"/>
                </a:solidFill>
                <a:latin typeface="Arial" panose="020B0604020202020204" pitchFamily="34" charset="0"/>
                <a:ea typeface="Times New Roman" panose="02020603050405020304" pitchFamily="18" charset="0"/>
                <a:cs typeface="Arial" panose="020B0604020202020204" pitchFamily="34" charset="0"/>
              </a:rPr>
              <a:t>The Fee calculation can be done only after determining the Incentives as defined in the Contract.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9698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736228" y="103632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289560" y="177286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023333" y="2280248"/>
            <a:ext cx="6671036"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2" name="Rectangle 1"/>
          <p:cNvSpPr/>
          <p:nvPr/>
        </p:nvSpPr>
        <p:spPr>
          <a:xfrm>
            <a:off x="289559" y="3310601"/>
            <a:ext cx="9247695" cy="1938992"/>
          </a:xfrm>
          <a:prstGeom prst="rect">
            <a:avLst/>
          </a:prstGeom>
          <a:ln>
            <a:solidFill>
              <a:schemeClr val="bg1"/>
            </a:solidFill>
          </a:ln>
        </p:spPr>
        <p:txBody>
          <a:bodyPr wrap="square">
            <a:spAutoFit/>
          </a:bodyPr>
          <a:lstStyle/>
          <a:p>
            <a:r>
              <a:rPr lang="en-US" sz="2000" dirty="0"/>
              <a:t>The basic nature of FP-EPA Contract is very much like an FP Contract. But in FP-EPA Contract, special provision is made to allow price adjustments. At the beginning of the contract, the Buyer and the Seller agree upon predefined criteria for such price adjustments. This is done due to uncertainties and vagaries that are inherently present in the markets. The market dynamics and economic conditions change with time. Usually, these contracts run for a very long period spanning multiple years.</a:t>
            </a:r>
          </a:p>
        </p:txBody>
      </p:sp>
    </p:spTree>
    <p:extLst>
      <p:ext uri="{BB962C8B-B14F-4D97-AF65-F5344CB8AC3E}">
        <p14:creationId xmlns:p14="http://schemas.microsoft.com/office/powerpoint/2010/main" val="1523387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90508" y="62484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243840" y="136138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2911626" y="1868768"/>
            <a:ext cx="6737023"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2" name="Rectangle 1"/>
          <p:cNvSpPr/>
          <p:nvPr/>
        </p:nvSpPr>
        <p:spPr>
          <a:xfrm>
            <a:off x="243839" y="2899121"/>
            <a:ext cx="10284644" cy="461665"/>
          </a:xfrm>
          <a:prstGeom prst="rect">
            <a:avLst/>
          </a:prstGeom>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Some of the common characteristics of this type of Contract are:</a:t>
            </a:r>
          </a:p>
        </p:txBody>
      </p:sp>
      <p:sp>
        <p:nvSpPr>
          <p:cNvPr id="3" name="Rectangle 2"/>
          <p:cNvSpPr/>
          <p:nvPr/>
        </p:nvSpPr>
        <p:spPr>
          <a:xfrm>
            <a:off x="504649" y="3635897"/>
            <a:ext cx="6096000" cy="685059"/>
          </a:xfrm>
          <a:prstGeom prst="rect">
            <a:avLst/>
          </a:prstGeom>
          <a:solidFill>
            <a:schemeClr val="accent2">
              <a:lumMod val="20000"/>
              <a:lumOff val="80000"/>
            </a:schemeClr>
          </a:solidFill>
          <a:ln>
            <a:solidFill>
              <a:schemeClr val="tx1"/>
            </a:solidFill>
          </a:ln>
        </p:spPr>
        <p:txBody>
          <a:bodyPr>
            <a:spAutoFit/>
          </a:bodyPr>
          <a:lstStyle/>
          <a:p>
            <a:pPr>
              <a:lnSpc>
                <a:spcPct val="107000"/>
              </a:lnSpc>
              <a:spcAft>
                <a:spcPts val="800"/>
              </a:spcAft>
            </a:pPr>
            <a:r>
              <a:rPr lang="en-US" dirty="0">
                <a:solidFill>
                  <a:srgbClr val="000000"/>
                </a:solidFill>
                <a:latin typeface="LiberationSerif"/>
                <a:ea typeface="Calibri" panose="020F0502020204030204" pitchFamily="34" charset="0"/>
                <a:cs typeface="LiberationSerif"/>
              </a:rPr>
              <a:t>The Buyer and the Seller agree upon a Fixed Price at the time of the signing of the Contract.</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504649" y="4642646"/>
            <a:ext cx="6096000" cy="646331"/>
          </a:xfrm>
          <a:prstGeom prst="rect">
            <a:avLst/>
          </a:prstGeom>
          <a:solidFill>
            <a:schemeClr val="accent2">
              <a:lumMod val="20000"/>
              <a:lumOff val="80000"/>
            </a:schemeClr>
          </a:solidFill>
          <a:ln>
            <a:solidFill>
              <a:schemeClr val="tx1"/>
            </a:solidFill>
          </a:ln>
        </p:spPr>
        <p:txBody>
          <a:bodyPr>
            <a:spAutoFit/>
          </a:bodyPr>
          <a:lstStyle/>
          <a:p>
            <a:r>
              <a:rPr lang="en-US" dirty="0"/>
              <a:t>The Buyer and the Seller agree upon definite criteria for Adjusting the Final Price.</a:t>
            </a:r>
          </a:p>
        </p:txBody>
      </p:sp>
      <p:sp>
        <p:nvSpPr>
          <p:cNvPr id="8" name="Rectangle 7"/>
          <p:cNvSpPr/>
          <p:nvPr/>
        </p:nvSpPr>
        <p:spPr>
          <a:xfrm>
            <a:off x="504649" y="5852767"/>
            <a:ext cx="6096000" cy="646331"/>
          </a:xfrm>
          <a:prstGeom prst="rect">
            <a:avLst/>
          </a:prstGeom>
          <a:solidFill>
            <a:schemeClr val="accent2">
              <a:lumMod val="20000"/>
              <a:lumOff val="80000"/>
            </a:schemeClr>
          </a:solidFill>
          <a:ln>
            <a:solidFill>
              <a:schemeClr val="tx1"/>
            </a:solidFill>
          </a:ln>
        </p:spPr>
        <p:txBody>
          <a:bodyPr>
            <a:spAutoFit/>
          </a:bodyPr>
          <a:lstStyle/>
          <a:p>
            <a:r>
              <a:rPr lang="en-US" dirty="0"/>
              <a:t>The criteria are based on the market and economic conditions as they are beyond the Buyer’s or Seller’s control.</a:t>
            </a:r>
          </a:p>
        </p:txBody>
      </p:sp>
    </p:spTree>
    <p:extLst>
      <p:ext uri="{BB962C8B-B14F-4D97-AF65-F5344CB8AC3E}">
        <p14:creationId xmlns:p14="http://schemas.microsoft.com/office/powerpoint/2010/main" val="3231786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99068" y="35052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152400" y="108706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461208" y="1594448"/>
            <a:ext cx="6579909" cy="830997"/>
          </a:xfrm>
          <a:prstGeom prst="rect">
            <a:avLst/>
          </a:prstGeom>
          <a:ln>
            <a:solidFill>
              <a:schemeClr val="bg1"/>
            </a:solidFill>
          </a:ln>
          <a:effectLst>
            <a:outerShdw blurRad="50800" dist="38100" dir="2700000" algn="tl" rotWithShape="0">
              <a:prstClr val="black">
                <a:alpha val="40000"/>
              </a:prstClr>
            </a:outerShdw>
          </a:effectLst>
        </p:spPr>
        <p:txBody>
          <a:bodyPr wrap="square">
            <a:spAutoFit/>
          </a:bodyPr>
          <a:lstStyle/>
          <a:p>
            <a:pPr lvl="0" algn="ctr"/>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Fixed Price with Economic Price Adjustments (FP-EPA)</a:t>
            </a:r>
          </a:p>
        </p:txBody>
      </p:sp>
      <p:sp>
        <p:nvSpPr>
          <p:cNvPr id="2" name="Rectangle 1"/>
          <p:cNvSpPr/>
          <p:nvPr/>
        </p:nvSpPr>
        <p:spPr>
          <a:xfrm>
            <a:off x="152399" y="2624801"/>
            <a:ext cx="10284644" cy="461665"/>
          </a:xfrm>
          <a:prstGeom prst="rect">
            <a:avLst/>
          </a:prstGeom>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Some of the common characteristics of this type of Contract are:</a:t>
            </a:r>
          </a:p>
        </p:txBody>
      </p:sp>
      <p:sp>
        <p:nvSpPr>
          <p:cNvPr id="3" name="Rectangle 2"/>
          <p:cNvSpPr/>
          <p:nvPr/>
        </p:nvSpPr>
        <p:spPr>
          <a:xfrm>
            <a:off x="413209" y="3361577"/>
            <a:ext cx="6096000" cy="400110"/>
          </a:xfrm>
          <a:prstGeom prst="rect">
            <a:avLst/>
          </a:prstGeom>
          <a:solidFill>
            <a:schemeClr val="accent2">
              <a:lumMod val="20000"/>
              <a:lumOff val="80000"/>
            </a:schemeClr>
          </a:solidFill>
          <a:ln>
            <a:solidFill>
              <a:schemeClr val="tx1"/>
            </a:solidFill>
          </a:ln>
        </p:spPr>
        <p:txBody>
          <a:bodyPr>
            <a:spAutoFit/>
          </a:bodyPr>
          <a:lstStyle/>
          <a:p>
            <a:r>
              <a:rPr lang="en-US" sz="2000" dirty="0"/>
              <a:t>Usually, the Scope of the Contract is well defined.</a:t>
            </a:r>
          </a:p>
        </p:txBody>
      </p:sp>
      <p:sp>
        <p:nvSpPr>
          <p:cNvPr id="7" name="Rectangle 6"/>
          <p:cNvSpPr/>
          <p:nvPr/>
        </p:nvSpPr>
        <p:spPr>
          <a:xfrm>
            <a:off x="413209" y="4368326"/>
            <a:ext cx="6096000" cy="400110"/>
          </a:xfrm>
          <a:prstGeom prst="rect">
            <a:avLst/>
          </a:prstGeom>
          <a:solidFill>
            <a:schemeClr val="accent2">
              <a:lumMod val="20000"/>
              <a:lumOff val="80000"/>
            </a:schemeClr>
          </a:solidFill>
          <a:ln>
            <a:solidFill>
              <a:schemeClr val="tx1"/>
            </a:solidFill>
          </a:ln>
        </p:spPr>
        <p:txBody>
          <a:bodyPr>
            <a:spAutoFit/>
          </a:bodyPr>
          <a:lstStyle/>
          <a:p>
            <a:r>
              <a:rPr lang="en-US" sz="2000" dirty="0"/>
              <a:t>Usually, these contracts run for multiple years.</a:t>
            </a:r>
          </a:p>
        </p:txBody>
      </p:sp>
      <p:sp>
        <p:nvSpPr>
          <p:cNvPr id="8" name="Rectangle 7"/>
          <p:cNvSpPr/>
          <p:nvPr/>
        </p:nvSpPr>
        <p:spPr>
          <a:xfrm>
            <a:off x="413209" y="5578447"/>
            <a:ext cx="6096000" cy="1015663"/>
          </a:xfrm>
          <a:prstGeom prst="rect">
            <a:avLst/>
          </a:prstGeom>
          <a:solidFill>
            <a:schemeClr val="accent2">
              <a:lumMod val="20000"/>
              <a:lumOff val="80000"/>
            </a:schemeClr>
          </a:solidFill>
          <a:ln>
            <a:solidFill>
              <a:schemeClr val="tx1"/>
            </a:solidFill>
          </a:ln>
        </p:spPr>
        <p:txBody>
          <a:bodyPr>
            <a:spAutoFit/>
          </a:bodyPr>
          <a:lstStyle/>
          <a:p>
            <a:r>
              <a:rPr lang="en-US" sz="2000" dirty="0"/>
              <a:t>Usually, these contracts involve a lot of administrative difficulties, but money at risk outweighs the difficulties of administration.</a:t>
            </a:r>
          </a:p>
        </p:txBody>
      </p:sp>
    </p:spTree>
    <p:extLst>
      <p:ext uri="{BB962C8B-B14F-4D97-AF65-F5344CB8AC3E}">
        <p14:creationId xmlns:p14="http://schemas.microsoft.com/office/powerpoint/2010/main" val="2913228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553348" y="16764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106680" y="90418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415489" y="1411568"/>
            <a:ext cx="6096000" cy="523220"/>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800" dirty="0">
                <a:solidFill>
                  <a:srgbClr val="FF0000"/>
                </a:solidFill>
              </a:rPr>
              <a:t>How is an FP-EPA Contract Framed?</a:t>
            </a:r>
          </a:p>
        </p:txBody>
      </p:sp>
      <p:sp>
        <p:nvSpPr>
          <p:cNvPr id="2" name="Rectangle 1"/>
          <p:cNvSpPr/>
          <p:nvPr/>
        </p:nvSpPr>
        <p:spPr>
          <a:xfrm>
            <a:off x="106679" y="2441921"/>
            <a:ext cx="10284644" cy="461665"/>
          </a:xfrm>
          <a:prstGeom prst="rect">
            <a:avLst/>
          </a:prstGeom>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The uncertainties can arise due to any of the following factors:</a:t>
            </a:r>
          </a:p>
        </p:txBody>
      </p:sp>
      <p:sp>
        <p:nvSpPr>
          <p:cNvPr id="3" name="Rectangle 2"/>
          <p:cNvSpPr/>
          <p:nvPr/>
        </p:nvSpPr>
        <p:spPr>
          <a:xfrm>
            <a:off x="367489" y="3337163"/>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t>Changes in labor, material or other resource costs</a:t>
            </a:r>
          </a:p>
        </p:txBody>
      </p:sp>
      <p:sp>
        <p:nvSpPr>
          <p:cNvPr id="7" name="Rectangle 6"/>
          <p:cNvSpPr/>
          <p:nvPr/>
        </p:nvSpPr>
        <p:spPr>
          <a:xfrm>
            <a:off x="367489" y="4185446"/>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t>General inflation</a:t>
            </a:r>
          </a:p>
        </p:txBody>
      </p:sp>
      <p:sp>
        <p:nvSpPr>
          <p:cNvPr id="8" name="Rectangle 7"/>
          <p:cNvSpPr/>
          <p:nvPr/>
        </p:nvSpPr>
        <p:spPr>
          <a:xfrm>
            <a:off x="367489" y="4822863"/>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t>Price fluctuations in commodities</a:t>
            </a:r>
          </a:p>
        </p:txBody>
      </p:sp>
      <p:sp>
        <p:nvSpPr>
          <p:cNvPr id="9" name="Rectangle 8"/>
          <p:cNvSpPr/>
          <p:nvPr/>
        </p:nvSpPr>
        <p:spPr>
          <a:xfrm>
            <a:off x="367489" y="5588396"/>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t>Changes in bank interest rates</a:t>
            </a:r>
          </a:p>
        </p:txBody>
      </p:sp>
      <p:sp>
        <p:nvSpPr>
          <p:cNvPr id="10" name="Rectangle 9"/>
          <p:cNvSpPr/>
          <p:nvPr/>
        </p:nvSpPr>
        <p:spPr>
          <a:xfrm>
            <a:off x="367489" y="6342150"/>
            <a:ext cx="6096000" cy="369332"/>
          </a:xfrm>
          <a:prstGeom prst="rect">
            <a:avLst/>
          </a:prstGeom>
          <a:solidFill>
            <a:schemeClr val="accent2">
              <a:lumMod val="20000"/>
              <a:lumOff val="80000"/>
            </a:schemeClr>
          </a:solidFill>
          <a:ln>
            <a:solidFill>
              <a:schemeClr val="tx1"/>
            </a:solidFill>
          </a:ln>
        </p:spPr>
        <p:txBody>
          <a:bodyPr>
            <a:spAutoFit/>
          </a:bodyPr>
          <a:lstStyle/>
          <a:p>
            <a:r>
              <a:rPr lang="en-US" dirty="0"/>
              <a:t>Fluctuations in currency markets</a:t>
            </a:r>
          </a:p>
        </p:txBody>
      </p:sp>
    </p:spTree>
    <p:extLst>
      <p:ext uri="{BB962C8B-B14F-4D97-AF65-F5344CB8AC3E}">
        <p14:creationId xmlns:p14="http://schemas.microsoft.com/office/powerpoint/2010/main" val="3490216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308809" y="1243928"/>
            <a:ext cx="6096000" cy="523220"/>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800" dirty="0">
                <a:solidFill>
                  <a:srgbClr val="FF0000"/>
                </a:solidFill>
              </a:rPr>
              <a:t>How is an FP-EPA Contract Framed?</a:t>
            </a:r>
          </a:p>
        </p:txBody>
      </p:sp>
      <p:sp>
        <p:nvSpPr>
          <p:cNvPr id="3" name="Rectangle 2"/>
          <p:cNvSpPr/>
          <p:nvPr/>
        </p:nvSpPr>
        <p:spPr>
          <a:xfrm>
            <a:off x="1728999" y="2613392"/>
            <a:ext cx="8629767" cy="1631216"/>
          </a:xfrm>
          <a:prstGeom prst="rect">
            <a:avLst/>
          </a:prstGeom>
          <a:solidFill>
            <a:schemeClr val="accent2">
              <a:lumMod val="20000"/>
              <a:lumOff val="80000"/>
            </a:schemeClr>
          </a:solidFill>
          <a:ln>
            <a:solidFill>
              <a:schemeClr val="tx1"/>
            </a:solidFill>
          </a:ln>
        </p:spPr>
        <p:txBody>
          <a:bodyPr wrap="square">
            <a:spAutoFit/>
          </a:bodyPr>
          <a:lstStyle/>
          <a:p>
            <a:pPr algn="just"/>
            <a:r>
              <a:rPr lang="en-US" sz="2000" dirty="0"/>
              <a:t>This is not a complete list. There could be many more factors that can lead to market uncertainty. The Buyer and the Seller frame a FP-EPA Contract if they believe that such factors can influence the cost of completing the contracted work. They can either develop a simple or a complex criteria based on these factor(s).</a:t>
            </a:r>
          </a:p>
        </p:txBody>
      </p:sp>
    </p:spTree>
    <p:extLst>
      <p:ext uri="{BB962C8B-B14F-4D97-AF65-F5344CB8AC3E}">
        <p14:creationId xmlns:p14="http://schemas.microsoft.com/office/powerpoint/2010/main" val="485169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6" name="Rectangle 5"/>
          <p:cNvSpPr/>
          <p:nvPr/>
        </p:nvSpPr>
        <p:spPr>
          <a:xfrm>
            <a:off x="0" y="736549"/>
            <a:ext cx="3457998" cy="461665"/>
          </a:xfrm>
          <a:prstGeom prst="rect">
            <a:avLst/>
          </a:prstGeom>
          <a:solidFill>
            <a:schemeClr val="bg1">
              <a:lumMod val="75000"/>
              <a:lumOff val="25000"/>
            </a:schemeClr>
          </a:solidFill>
        </p:spPr>
        <p:txBody>
          <a:bodyPr wrap="none">
            <a:spAutoFit/>
          </a:bodyPr>
          <a:lstStyle/>
          <a:p>
            <a:r>
              <a:rPr lang="en-US" sz="2400" b="1" dirty="0"/>
              <a:t>Fixed Price Contracts</a:t>
            </a:r>
            <a:endParaRPr lang="en-US" sz="2400" dirty="0"/>
          </a:p>
        </p:txBody>
      </p:sp>
      <p:sp>
        <p:nvSpPr>
          <p:cNvPr id="13" name="Rectangle 12"/>
          <p:cNvSpPr/>
          <p:nvPr/>
        </p:nvSpPr>
        <p:spPr>
          <a:xfrm>
            <a:off x="3308809" y="1243928"/>
            <a:ext cx="6096000" cy="58477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3200" b="1" dirty="0">
                <a:solidFill>
                  <a:srgbClr val="FF0000"/>
                </a:solidFill>
                <a:effectLst>
                  <a:outerShdw blurRad="38100" dist="38100" dir="2700000" algn="tl">
                    <a:srgbClr val="000000">
                      <a:alpha val="43137"/>
                    </a:srgbClr>
                  </a:outerShdw>
                </a:effectLst>
              </a:rPr>
              <a:t>FP-EPA</a:t>
            </a:r>
          </a:p>
        </p:txBody>
      </p:sp>
      <p:sp>
        <p:nvSpPr>
          <p:cNvPr id="2" name="Rectangle 1"/>
          <p:cNvSpPr/>
          <p:nvPr/>
        </p:nvSpPr>
        <p:spPr>
          <a:xfrm>
            <a:off x="-1" y="2274281"/>
            <a:ext cx="10284644" cy="461665"/>
          </a:xfrm>
          <a:prstGeom prst="rect">
            <a:avLst/>
          </a:prstGeom>
          <a:ln>
            <a:solidFill>
              <a:schemeClr val="bg1"/>
            </a:solidFill>
          </a:ln>
        </p:spPr>
        <p:txBody>
          <a:bodyPr wrap="square">
            <a:spAutoFit/>
          </a:bodyPr>
          <a:lstStyle/>
          <a:p>
            <a:r>
              <a:rPr lang="en-US" sz="2400" b="1" dirty="0">
                <a:effectLst>
                  <a:outerShdw blurRad="38100" dist="38100" dir="2700000" algn="tl">
                    <a:srgbClr val="000000">
                      <a:alpha val="43137"/>
                    </a:srgbClr>
                  </a:outerShdw>
                </a:effectLst>
              </a:rPr>
              <a:t>Examples</a:t>
            </a:r>
          </a:p>
        </p:txBody>
      </p:sp>
      <p:sp>
        <p:nvSpPr>
          <p:cNvPr id="3" name="Rectangle 2"/>
          <p:cNvSpPr/>
          <p:nvPr/>
        </p:nvSpPr>
        <p:spPr>
          <a:xfrm>
            <a:off x="260809" y="3169523"/>
            <a:ext cx="6096000" cy="1015663"/>
          </a:xfrm>
          <a:prstGeom prst="rect">
            <a:avLst/>
          </a:prstGeom>
          <a:solidFill>
            <a:schemeClr val="accent2">
              <a:lumMod val="20000"/>
              <a:lumOff val="80000"/>
            </a:schemeClr>
          </a:solidFill>
          <a:ln>
            <a:solidFill>
              <a:schemeClr val="tx1"/>
            </a:solidFill>
          </a:ln>
        </p:spPr>
        <p:txBody>
          <a:bodyPr>
            <a:spAutoFit/>
          </a:bodyPr>
          <a:lstStyle/>
          <a:p>
            <a:r>
              <a:rPr lang="en-US" sz="2000" dirty="0"/>
              <a:t>– A multi-year software development project outsourced to a different country: interest rates &amp; currency exchange rates fluctuate with time.</a:t>
            </a:r>
          </a:p>
        </p:txBody>
      </p:sp>
      <p:sp>
        <p:nvSpPr>
          <p:cNvPr id="8" name="Rectangle 7"/>
          <p:cNvSpPr/>
          <p:nvPr/>
        </p:nvSpPr>
        <p:spPr>
          <a:xfrm>
            <a:off x="260809" y="4655223"/>
            <a:ext cx="6096000" cy="707886"/>
          </a:xfrm>
          <a:prstGeom prst="rect">
            <a:avLst/>
          </a:prstGeom>
          <a:solidFill>
            <a:schemeClr val="accent2">
              <a:lumMod val="20000"/>
              <a:lumOff val="80000"/>
            </a:schemeClr>
          </a:solidFill>
          <a:ln>
            <a:solidFill>
              <a:schemeClr val="tx1"/>
            </a:solidFill>
          </a:ln>
        </p:spPr>
        <p:txBody>
          <a:bodyPr>
            <a:spAutoFit/>
          </a:bodyPr>
          <a:lstStyle/>
          <a:p>
            <a:r>
              <a:rPr lang="en-US" sz="2000" dirty="0"/>
              <a:t>– A multi-year oil and gas exploration work: Labor &amp; commodity rates change with time.</a:t>
            </a:r>
          </a:p>
        </p:txBody>
      </p:sp>
    </p:spTree>
    <p:extLst>
      <p:ext uri="{BB962C8B-B14F-4D97-AF65-F5344CB8AC3E}">
        <p14:creationId xmlns:p14="http://schemas.microsoft.com/office/powerpoint/2010/main" val="3408135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13" name="Rectangle 12"/>
          <p:cNvSpPr/>
          <p:nvPr/>
        </p:nvSpPr>
        <p:spPr>
          <a:xfrm>
            <a:off x="0" y="736392"/>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a:solidFill>
                  <a:srgbClr val="FF0000"/>
                </a:solidFill>
                <a:effectLst>
                  <a:outerShdw blurRad="38100" dist="38100" dir="2700000" algn="tl">
                    <a:srgbClr val="000000">
                      <a:alpha val="43137"/>
                    </a:srgbClr>
                  </a:outerShdw>
                </a:effectLst>
              </a:rPr>
              <a:t>Time &amp; Material Contracts</a:t>
            </a:r>
          </a:p>
        </p:txBody>
      </p:sp>
      <p:sp>
        <p:nvSpPr>
          <p:cNvPr id="3" name="Rectangle 2"/>
          <p:cNvSpPr/>
          <p:nvPr/>
        </p:nvSpPr>
        <p:spPr>
          <a:xfrm>
            <a:off x="0" y="1887349"/>
            <a:ext cx="6096000" cy="2246769"/>
          </a:xfrm>
          <a:prstGeom prst="rect">
            <a:avLst/>
          </a:prstGeom>
          <a:solidFill>
            <a:schemeClr val="accent2">
              <a:lumMod val="20000"/>
              <a:lumOff val="80000"/>
            </a:schemeClr>
          </a:solidFill>
          <a:ln>
            <a:solidFill>
              <a:schemeClr val="tx1"/>
            </a:solidFill>
          </a:ln>
        </p:spPr>
        <p:txBody>
          <a:bodyPr>
            <a:spAutoFit/>
          </a:bodyPr>
          <a:lstStyle/>
          <a:p>
            <a:r>
              <a:rPr lang="en-US" sz="2000" dirty="0"/>
              <a:t>In Time &amp; Material Contracts, a Fixed Rate is required to be paid by the Buyer to the Seller for the Specified Unit. The Specified Unit could be Labor Duration Unit or a Material Unit as mutually decided between the Buyer and the Seller. The Quantity of Labor or Material is not specified at the beginning. The Quantity is take as per the actual consumption.</a:t>
            </a:r>
          </a:p>
        </p:txBody>
      </p:sp>
      <p:sp>
        <p:nvSpPr>
          <p:cNvPr id="8" name="Rectangle 7"/>
          <p:cNvSpPr/>
          <p:nvPr/>
        </p:nvSpPr>
        <p:spPr>
          <a:xfrm>
            <a:off x="0" y="4947454"/>
            <a:ext cx="6096000" cy="400110"/>
          </a:xfrm>
          <a:prstGeom prst="rect">
            <a:avLst/>
          </a:prstGeom>
          <a:solidFill>
            <a:schemeClr val="accent2">
              <a:lumMod val="20000"/>
              <a:lumOff val="80000"/>
            </a:schemeClr>
          </a:solidFill>
          <a:ln>
            <a:solidFill>
              <a:schemeClr val="tx1"/>
            </a:solidFill>
          </a:ln>
        </p:spPr>
        <p:txBody>
          <a:bodyPr>
            <a:spAutoFit/>
          </a:bodyPr>
          <a:lstStyle/>
          <a:p>
            <a:r>
              <a:rPr lang="en-US" sz="2000" dirty="0"/>
              <a:t>It is also called Rate Contract or Unit Price Contract.</a:t>
            </a:r>
          </a:p>
        </p:txBody>
      </p:sp>
    </p:spTree>
    <p:extLst>
      <p:ext uri="{BB962C8B-B14F-4D97-AF65-F5344CB8AC3E}">
        <p14:creationId xmlns:p14="http://schemas.microsoft.com/office/powerpoint/2010/main" val="1161302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0" y="0"/>
          <a:ext cx="7843101" cy="6907346"/>
        </p:xfrm>
        <a:graphic>
          <a:graphicData uri="http://schemas.openxmlformats.org/drawingml/2006/table">
            <a:tbl>
              <a:tblPr firstRow="1" firstCol="1" bandRow="1">
                <a:tableStyleId>{5C22544A-7EE6-4342-B048-85BDC9FD1C3A}</a:tableStyleId>
              </a:tblPr>
              <a:tblGrid>
                <a:gridCol w="2184935">
                  <a:extLst>
                    <a:ext uri="{9D8B030D-6E8A-4147-A177-3AD203B41FA5}">
                      <a16:colId xmlns:a16="http://schemas.microsoft.com/office/drawing/2014/main" val="2597340775"/>
                    </a:ext>
                  </a:extLst>
                </a:gridCol>
                <a:gridCol w="2976866">
                  <a:extLst>
                    <a:ext uri="{9D8B030D-6E8A-4147-A177-3AD203B41FA5}">
                      <a16:colId xmlns:a16="http://schemas.microsoft.com/office/drawing/2014/main" val="3322071783"/>
                    </a:ext>
                  </a:extLst>
                </a:gridCol>
                <a:gridCol w="2681300">
                  <a:extLst>
                    <a:ext uri="{9D8B030D-6E8A-4147-A177-3AD203B41FA5}">
                      <a16:colId xmlns:a16="http://schemas.microsoft.com/office/drawing/2014/main" val="3638171943"/>
                    </a:ext>
                  </a:extLst>
                </a:gridCol>
              </a:tblGrid>
              <a:tr h="539731">
                <a:tc>
                  <a:txBody>
                    <a:bodyPr/>
                    <a:lstStyle/>
                    <a:p>
                      <a:pPr marL="0" marR="0" algn="l">
                        <a:lnSpc>
                          <a:spcPct val="107000"/>
                        </a:lnSpc>
                        <a:spcBef>
                          <a:spcPts val="0"/>
                        </a:spcBef>
                        <a:spcAft>
                          <a:spcPts val="0"/>
                        </a:spcAft>
                      </a:pPr>
                      <a:r>
                        <a:rPr lang="en-US" sz="1600">
                          <a:effectLst/>
                        </a:rPr>
                        <a:t>General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nchor="ctr">
                    <a:solidFill>
                      <a:schemeClr val="accent6">
                        <a:lumMod val="50000"/>
                      </a:schemeClr>
                    </a:solidFill>
                  </a:tcPr>
                </a:tc>
                <a:extLst>
                  <a:ext uri="{0D108BD9-81ED-4DB2-BD59-A6C34878D82A}">
                    <a16:rowId xmlns:a16="http://schemas.microsoft.com/office/drawing/2014/main" val="1221794484"/>
                  </a:ext>
                </a:extLst>
              </a:tr>
              <a:tr h="1146609">
                <a:tc>
                  <a:txBody>
                    <a:bodyPr/>
                    <a:lstStyle/>
                    <a:p>
                      <a:pPr marL="0" marR="0" algn="l">
                        <a:lnSpc>
                          <a:spcPct val="107000"/>
                        </a:lnSpc>
                        <a:spcBef>
                          <a:spcPts val="0"/>
                        </a:spcBef>
                        <a:spcAft>
                          <a:spcPts val="0"/>
                        </a:spcAft>
                      </a:pPr>
                      <a:r>
                        <a:rPr lang="en-US" sz="1600" dirty="0">
                          <a:effectLst/>
                        </a:rPr>
                        <a:t>Scope of Work is broadly defined. Quantity is undefined.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3621594513"/>
                  </a:ext>
                </a:extLst>
              </a:tr>
              <a:tr h="1439221">
                <a:tc>
                  <a:txBody>
                    <a:bodyPr/>
                    <a:lstStyle/>
                    <a:p>
                      <a:pPr marL="0" marR="0" algn="l">
                        <a:lnSpc>
                          <a:spcPct val="107000"/>
                        </a:lnSpc>
                        <a:spcBef>
                          <a:spcPts val="0"/>
                        </a:spcBef>
                        <a:spcAft>
                          <a:spcPts val="0"/>
                        </a:spcAft>
                      </a:pPr>
                      <a:r>
                        <a:rPr lang="en-US" sz="16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pay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 for the extra units that were used due to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923708756"/>
                  </a:ext>
                </a:extLst>
              </a:tr>
              <a:tr h="1146609">
                <a:tc>
                  <a:txBody>
                    <a:bodyPr/>
                    <a:lstStyle/>
                    <a:p>
                      <a:pPr marL="0" marR="0" algn="l">
                        <a:lnSpc>
                          <a:spcPct val="107000"/>
                        </a:lnSpc>
                        <a:spcBef>
                          <a:spcPts val="0"/>
                        </a:spcBef>
                        <a:spcAft>
                          <a:spcPts val="0"/>
                        </a:spcAft>
                      </a:pPr>
                      <a:r>
                        <a:rPr lang="en-US" sz="1600" dirty="0">
                          <a:effectLst/>
                        </a:rPr>
                        <a:t>Rate is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a legal obligation to make payment for each unit delivered by the Seller at the predefined rate.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legally claim payments at predefined rate after delivering the units.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498738892"/>
                  </a:ext>
                </a:extLst>
              </a:tr>
              <a:tr h="1146609">
                <a:tc>
                  <a:txBody>
                    <a:bodyPr/>
                    <a:lstStyle/>
                    <a:p>
                      <a:pPr marL="0" marR="0" algn="l">
                        <a:lnSpc>
                          <a:spcPct val="107000"/>
                        </a:lnSpc>
                        <a:spcBef>
                          <a:spcPts val="0"/>
                        </a:spcBef>
                        <a:spcAft>
                          <a:spcPts val="0"/>
                        </a:spcAft>
                      </a:pPr>
                      <a:r>
                        <a:rPr lang="en-US" sz="1600" dirty="0">
                          <a:effectLst/>
                        </a:rPr>
                        <a:t>Buyer and Seller share the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has to pay predefined rate for each delivered unit even if the work is not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 claim only predefined rate for each delivered unit even if the costs escalate.</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1697856612"/>
                  </a:ext>
                </a:extLst>
              </a:tr>
              <a:tr h="1439221">
                <a:tc>
                  <a:txBody>
                    <a:bodyPr/>
                    <a:lstStyle/>
                    <a:p>
                      <a:pPr marL="0" marR="0" algn="l">
                        <a:lnSpc>
                          <a:spcPct val="107000"/>
                        </a:lnSpc>
                        <a:spcBef>
                          <a:spcPts val="0"/>
                        </a:spcBef>
                        <a:spcAft>
                          <a:spcPts val="0"/>
                        </a:spcAft>
                      </a:pPr>
                      <a:r>
                        <a:rPr lang="en-US" sz="16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solidFill>
                      <a:schemeClr val="accent6">
                        <a:lumMod val="50000"/>
                      </a:schemeClr>
                    </a:solidFill>
                  </a:tcPr>
                </a:tc>
                <a:tc>
                  <a:txBody>
                    <a:bodyPr/>
                    <a:lstStyle/>
                    <a:p>
                      <a:pPr marL="0" marR="0" algn="l">
                        <a:lnSpc>
                          <a:spcPct val="107000"/>
                        </a:lnSpc>
                        <a:spcBef>
                          <a:spcPts val="0"/>
                        </a:spcBef>
                        <a:spcAft>
                          <a:spcPts val="0"/>
                        </a:spcAft>
                      </a:pPr>
                      <a:r>
                        <a:rPr lang="en-US" sz="1600" dirty="0">
                          <a:effectLst/>
                        </a:rPr>
                        <a:t>Buyer is unable to estimate the quantity due to uncertainty of requirements or for some other 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tc>
                  <a:txBody>
                    <a:bodyPr/>
                    <a:lstStyle/>
                    <a:p>
                      <a:pPr marL="0" marR="0" algn="l">
                        <a:lnSpc>
                          <a:spcPct val="107000"/>
                        </a:lnSpc>
                        <a:spcBef>
                          <a:spcPts val="0"/>
                        </a:spcBef>
                        <a:spcAft>
                          <a:spcPts val="0"/>
                        </a:spcAft>
                      </a:pPr>
                      <a:r>
                        <a:rPr lang="en-US" sz="1600" dirty="0">
                          <a:effectLst/>
                        </a:rPr>
                        <a:t>Seller cannot estimate the total cost due to the absence of well defined Scope of Work.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9608" marR="69608" marT="69608" marB="69608"/>
                </a:tc>
                <a:extLst>
                  <a:ext uri="{0D108BD9-81ED-4DB2-BD59-A6C34878D82A}">
                    <a16:rowId xmlns:a16="http://schemas.microsoft.com/office/drawing/2014/main" val="624104182"/>
                  </a:ext>
                </a:extLst>
              </a:tr>
            </a:tbl>
          </a:graphicData>
        </a:graphic>
      </p:graphicFrame>
    </p:spTree>
    <p:extLst>
      <p:ext uri="{BB962C8B-B14F-4D97-AF65-F5344CB8AC3E}">
        <p14:creationId xmlns:p14="http://schemas.microsoft.com/office/powerpoint/2010/main" val="190787031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13" name="Rectangle 12"/>
          <p:cNvSpPr/>
          <p:nvPr/>
        </p:nvSpPr>
        <p:spPr>
          <a:xfrm>
            <a:off x="3308809" y="1243928"/>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a:solidFill>
                  <a:srgbClr val="FF0000"/>
                </a:solidFill>
                <a:effectLst>
                  <a:outerShdw blurRad="38100" dist="38100" dir="2700000" algn="tl">
                    <a:srgbClr val="000000">
                      <a:alpha val="43137"/>
                    </a:srgbClr>
                  </a:outerShdw>
                </a:effectLst>
              </a:rPr>
              <a:t>Examples of Time &amp; Material Contracts</a:t>
            </a:r>
          </a:p>
        </p:txBody>
      </p:sp>
      <p:sp>
        <p:nvSpPr>
          <p:cNvPr id="3" name="Rectangle 2"/>
          <p:cNvSpPr/>
          <p:nvPr/>
        </p:nvSpPr>
        <p:spPr>
          <a:xfrm>
            <a:off x="0" y="3157246"/>
            <a:ext cx="6096000" cy="707886"/>
          </a:xfrm>
          <a:prstGeom prst="rect">
            <a:avLst/>
          </a:prstGeom>
          <a:solidFill>
            <a:schemeClr val="accent2">
              <a:lumMod val="20000"/>
              <a:lumOff val="80000"/>
            </a:schemeClr>
          </a:solidFill>
          <a:ln>
            <a:solidFill>
              <a:schemeClr val="tx1"/>
            </a:solidFill>
          </a:ln>
        </p:spPr>
        <p:txBody>
          <a:bodyPr>
            <a:spAutoFit/>
          </a:bodyPr>
          <a:lstStyle/>
          <a:p>
            <a:pPr lvl="0"/>
            <a:r>
              <a:rPr lang="en-US" sz="2000" dirty="0"/>
              <a:t>For providing services of skilled/unskilled labor at a predefined rate e.g. services of lab technicians.</a:t>
            </a:r>
          </a:p>
        </p:txBody>
      </p:sp>
      <p:sp>
        <p:nvSpPr>
          <p:cNvPr id="8" name="Rectangle 7"/>
          <p:cNvSpPr/>
          <p:nvPr/>
        </p:nvSpPr>
        <p:spPr>
          <a:xfrm>
            <a:off x="0" y="4947454"/>
            <a:ext cx="6096000" cy="707886"/>
          </a:xfrm>
          <a:prstGeom prst="rect">
            <a:avLst/>
          </a:prstGeom>
          <a:solidFill>
            <a:schemeClr val="accent2">
              <a:lumMod val="20000"/>
              <a:lumOff val="80000"/>
            </a:schemeClr>
          </a:solidFill>
          <a:ln>
            <a:solidFill>
              <a:schemeClr val="tx1"/>
            </a:solidFill>
          </a:ln>
        </p:spPr>
        <p:txBody>
          <a:bodyPr>
            <a:spAutoFit/>
          </a:bodyPr>
          <a:lstStyle/>
          <a:p>
            <a:pPr lvl="0"/>
            <a:r>
              <a:rPr lang="en-US" sz="2000" dirty="0"/>
              <a:t>For delivering standard off-the-shelf consumable products at a predefined rate like machine parts.</a:t>
            </a:r>
          </a:p>
        </p:txBody>
      </p:sp>
    </p:spTree>
    <p:extLst>
      <p:ext uri="{BB962C8B-B14F-4D97-AF65-F5344CB8AC3E}">
        <p14:creationId xmlns:p14="http://schemas.microsoft.com/office/powerpoint/2010/main" val="878333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13" name="Rectangle 12"/>
          <p:cNvSpPr/>
          <p:nvPr/>
        </p:nvSpPr>
        <p:spPr>
          <a:xfrm>
            <a:off x="0" y="947680"/>
            <a:ext cx="6096000" cy="46166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a:solidFill>
                  <a:srgbClr val="FF0000"/>
                </a:solidFill>
                <a:effectLst>
                  <a:outerShdw blurRad="38100" dist="38100" dir="2700000" algn="tl">
                    <a:srgbClr val="000000">
                      <a:alpha val="43137"/>
                    </a:srgbClr>
                  </a:outerShdw>
                </a:effectLst>
              </a:rPr>
              <a:t>Cost Reimbursable Contracts</a:t>
            </a:r>
          </a:p>
        </p:txBody>
      </p:sp>
      <p:sp>
        <p:nvSpPr>
          <p:cNvPr id="3" name="Rectangle 2"/>
          <p:cNvSpPr/>
          <p:nvPr/>
        </p:nvSpPr>
        <p:spPr>
          <a:xfrm>
            <a:off x="0" y="2357027"/>
            <a:ext cx="6096000" cy="1938992"/>
          </a:xfrm>
          <a:prstGeom prst="rect">
            <a:avLst/>
          </a:prstGeom>
          <a:solidFill>
            <a:schemeClr val="accent2">
              <a:lumMod val="20000"/>
              <a:lumOff val="80000"/>
            </a:schemeClr>
          </a:solidFill>
          <a:ln>
            <a:solidFill>
              <a:schemeClr val="tx1"/>
            </a:solidFill>
          </a:ln>
        </p:spPr>
        <p:txBody>
          <a:bodyPr>
            <a:spAutoFit/>
          </a:bodyPr>
          <a:lstStyle/>
          <a:p>
            <a:r>
              <a:rPr lang="en-US" sz="2000" dirty="0">
                <a:solidFill>
                  <a:schemeClr val="bg1"/>
                </a:solidFill>
              </a:rPr>
              <a:t>In Cost Reimbursable Contracts, the Buyer is required to reimburse Actual Cost of Work and an Agreed Upon Fee to the Seller for the Specified Work. The Specified Work is usually loosely defined in the agreement document. It is also called Cost Plus Contract.</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1599" y="-20354"/>
            <a:ext cx="1085476" cy="376091"/>
          </a:xfrm>
          <a:prstGeom prst="rect">
            <a:avLst/>
          </a:prstGeom>
        </p:spPr>
      </p:pic>
    </p:spTree>
    <p:extLst>
      <p:ext uri="{BB962C8B-B14F-4D97-AF65-F5344CB8AC3E}">
        <p14:creationId xmlns:p14="http://schemas.microsoft.com/office/powerpoint/2010/main" val="260979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0" y="0"/>
          <a:ext cx="7805394" cy="7155331"/>
        </p:xfrm>
        <a:graphic>
          <a:graphicData uri="http://schemas.openxmlformats.org/drawingml/2006/table">
            <a:tbl>
              <a:tblPr firstRow="1" firstCol="1" bandRow="1">
                <a:tableStyleId>{5C22544A-7EE6-4342-B048-85BDC9FD1C3A}</a:tableStyleId>
              </a:tblPr>
              <a:tblGrid>
                <a:gridCol w="2089352">
                  <a:extLst>
                    <a:ext uri="{9D8B030D-6E8A-4147-A177-3AD203B41FA5}">
                      <a16:colId xmlns:a16="http://schemas.microsoft.com/office/drawing/2014/main" val="2941770356"/>
                    </a:ext>
                  </a:extLst>
                </a:gridCol>
                <a:gridCol w="2798994">
                  <a:extLst>
                    <a:ext uri="{9D8B030D-6E8A-4147-A177-3AD203B41FA5}">
                      <a16:colId xmlns:a16="http://schemas.microsoft.com/office/drawing/2014/main" val="2803709066"/>
                    </a:ext>
                  </a:extLst>
                </a:gridCol>
                <a:gridCol w="2917048">
                  <a:extLst>
                    <a:ext uri="{9D8B030D-6E8A-4147-A177-3AD203B41FA5}">
                      <a16:colId xmlns:a16="http://schemas.microsoft.com/office/drawing/2014/main" val="3861892368"/>
                    </a:ext>
                  </a:extLst>
                </a:gridCol>
              </a:tblGrid>
              <a:tr h="363338">
                <a:tc>
                  <a:txBody>
                    <a:bodyPr/>
                    <a:lstStyle/>
                    <a:p>
                      <a:pPr marL="0" marR="0">
                        <a:lnSpc>
                          <a:spcPct val="107000"/>
                        </a:lnSpc>
                        <a:spcBef>
                          <a:spcPts val="0"/>
                        </a:spcBef>
                        <a:spcAft>
                          <a:spcPts val="0"/>
                        </a:spcAft>
                      </a:pPr>
                      <a:r>
                        <a:rPr lang="en-US" sz="1200">
                          <a:effectLst/>
                        </a:rPr>
                        <a:t>Contract Attribute</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a:effectLst/>
                        </a:rPr>
                        <a:t>Buyer's Responsibility</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tc>
                  <a:txBody>
                    <a:bodyPr/>
                    <a:lstStyle/>
                    <a:p>
                      <a:pPr marL="0" marR="0">
                        <a:lnSpc>
                          <a:spcPct val="107000"/>
                        </a:lnSpc>
                        <a:spcBef>
                          <a:spcPts val="0"/>
                        </a:spcBef>
                        <a:spcAft>
                          <a:spcPts val="0"/>
                        </a:spcAft>
                      </a:pPr>
                      <a:r>
                        <a:rPr lang="en-US" sz="1200" dirty="0">
                          <a:effectLst/>
                        </a:rPr>
                        <a:t>Seller's Responsibility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nchor="ctr">
                    <a:solidFill>
                      <a:schemeClr val="accent4">
                        <a:lumMod val="50000"/>
                      </a:schemeClr>
                    </a:solidFill>
                  </a:tcPr>
                </a:tc>
                <a:extLst>
                  <a:ext uri="{0D108BD9-81ED-4DB2-BD59-A6C34878D82A}">
                    <a16:rowId xmlns:a16="http://schemas.microsoft.com/office/drawing/2014/main" val="2666555431"/>
                  </a:ext>
                </a:extLst>
              </a:tr>
              <a:tr h="1052683">
                <a:tc>
                  <a:txBody>
                    <a:bodyPr/>
                    <a:lstStyle/>
                    <a:p>
                      <a:pPr marL="0" marR="0">
                        <a:lnSpc>
                          <a:spcPct val="107000"/>
                        </a:lnSpc>
                        <a:spcBef>
                          <a:spcPts val="0"/>
                        </a:spcBef>
                        <a:spcAft>
                          <a:spcPts val="0"/>
                        </a:spcAft>
                      </a:pPr>
                      <a:r>
                        <a:rPr lang="en-US" sz="1200" dirty="0">
                          <a:effectLst/>
                        </a:rPr>
                        <a:t>Scope of Work is either undefined or loosely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provides acceptance only after work is satisfactorily completed.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 legal obligation to complete the work as defined by the Buyer.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785048982"/>
                  </a:ext>
                </a:extLst>
              </a:tr>
              <a:tr h="1523648">
                <a:tc>
                  <a:txBody>
                    <a:bodyPr/>
                    <a:lstStyle/>
                    <a:p>
                      <a:pPr marL="0" marR="0">
                        <a:lnSpc>
                          <a:spcPct val="107000"/>
                        </a:lnSpc>
                        <a:spcBef>
                          <a:spcPts val="0"/>
                        </a:spcBef>
                        <a:spcAft>
                          <a:spcPts val="0"/>
                        </a:spcAft>
                      </a:pPr>
                      <a:r>
                        <a:rPr lang="en-US" sz="1200" dirty="0">
                          <a:effectLst/>
                        </a:rPr>
                        <a:t>Scope change (modification) is allowed as per the T&amp;C of the contract.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extra cost and additional fee that arises because of changes.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4137670583"/>
                  </a:ext>
                </a:extLst>
              </a:tr>
              <a:tr h="1288166">
                <a:tc>
                  <a:txBody>
                    <a:bodyPr/>
                    <a:lstStyle/>
                    <a:p>
                      <a:pPr marL="0" marR="0">
                        <a:lnSpc>
                          <a:spcPct val="107000"/>
                        </a:lnSpc>
                        <a:spcBef>
                          <a:spcPts val="0"/>
                        </a:spcBef>
                        <a:spcAft>
                          <a:spcPts val="0"/>
                        </a:spcAft>
                      </a:pPr>
                      <a:r>
                        <a:rPr lang="en-US" sz="1200" dirty="0">
                          <a:effectLst/>
                        </a:rPr>
                        <a:t>Price is not fixed.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reimburse the Actual Cost and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reimbursement of the Actual Cost and agreed upon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2989982275"/>
                  </a:ext>
                </a:extLst>
              </a:tr>
              <a:tr h="1052683">
                <a:tc>
                  <a:txBody>
                    <a:bodyPr/>
                    <a:lstStyle/>
                    <a:p>
                      <a:pPr marL="0" marR="0">
                        <a:lnSpc>
                          <a:spcPct val="107000"/>
                        </a:lnSpc>
                        <a:spcBef>
                          <a:spcPts val="0"/>
                        </a:spcBef>
                        <a:spcAft>
                          <a:spcPts val="0"/>
                        </a:spcAft>
                      </a:pPr>
                      <a:r>
                        <a:rPr lang="en-US" sz="1200" dirty="0">
                          <a:effectLst/>
                        </a:rPr>
                        <a:t>Contract Fee is well defined.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a legal obligation to pay the agreed upon Fee to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 legally claim Fee after delivering the best effort.</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095684242"/>
                  </a:ext>
                </a:extLst>
              </a:tr>
              <a:tr h="586647">
                <a:tc>
                  <a:txBody>
                    <a:bodyPr/>
                    <a:lstStyle/>
                    <a:p>
                      <a:pPr marL="0" marR="0">
                        <a:lnSpc>
                          <a:spcPct val="107000"/>
                        </a:lnSpc>
                        <a:spcBef>
                          <a:spcPts val="0"/>
                        </a:spcBef>
                        <a:spcAft>
                          <a:spcPts val="0"/>
                        </a:spcAft>
                      </a:pPr>
                      <a:r>
                        <a:rPr lang="en-US" sz="1200" dirty="0">
                          <a:effectLst/>
                        </a:rPr>
                        <a:t>Cost Risk is in favor of the Seller.</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has maximum Cost Risk.</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has almost no Risk of losing money.</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304301927"/>
                  </a:ext>
                </a:extLst>
              </a:tr>
              <a:tr h="1288166">
                <a:tc>
                  <a:txBody>
                    <a:bodyPr/>
                    <a:lstStyle/>
                    <a:p>
                      <a:pPr marL="0" marR="0">
                        <a:lnSpc>
                          <a:spcPct val="107000"/>
                        </a:lnSpc>
                        <a:spcBef>
                          <a:spcPts val="0"/>
                        </a:spcBef>
                        <a:spcAft>
                          <a:spcPts val="0"/>
                        </a:spcAft>
                      </a:pPr>
                      <a:r>
                        <a:rPr lang="en-US" sz="1200" dirty="0">
                          <a:effectLst/>
                        </a:rPr>
                        <a:t>When is this used?</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solidFill>
                      <a:schemeClr val="accent4">
                        <a:lumMod val="50000"/>
                      </a:schemeClr>
                    </a:solidFill>
                  </a:tcPr>
                </a:tc>
                <a:tc>
                  <a:txBody>
                    <a:bodyPr/>
                    <a:lstStyle/>
                    <a:p>
                      <a:pPr marL="0" marR="0">
                        <a:lnSpc>
                          <a:spcPct val="107000"/>
                        </a:lnSpc>
                        <a:spcBef>
                          <a:spcPts val="0"/>
                        </a:spcBef>
                        <a:spcAft>
                          <a:spcPts val="0"/>
                        </a:spcAft>
                      </a:pPr>
                      <a:r>
                        <a:rPr lang="en-US" sz="1200" dirty="0">
                          <a:effectLst/>
                        </a:rPr>
                        <a:t>Buyer is unable to define Scope of Work due to lack of information or for some other reason.</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tc>
                  <a:txBody>
                    <a:bodyPr/>
                    <a:lstStyle/>
                    <a:p>
                      <a:pPr marL="0" marR="0">
                        <a:lnSpc>
                          <a:spcPct val="107000"/>
                        </a:lnSpc>
                        <a:spcBef>
                          <a:spcPts val="0"/>
                        </a:spcBef>
                        <a:spcAft>
                          <a:spcPts val="0"/>
                        </a:spcAft>
                      </a:pPr>
                      <a:r>
                        <a:rPr lang="en-US" sz="1200" dirty="0">
                          <a:effectLst/>
                        </a:rPr>
                        <a:t>Seller cannot estimate Cost due to absence of well defined Scope of Work and changing economic conditions.</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1360" marR="61360" marT="61360" marB="61360"/>
                </a:tc>
                <a:extLst>
                  <a:ext uri="{0D108BD9-81ED-4DB2-BD59-A6C34878D82A}">
                    <a16:rowId xmlns:a16="http://schemas.microsoft.com/office/drawing/2014/main" val="1951226408"/>
                  </a:ext>
                </a:extLst>
              </a:tr>
            </a:tbl>
          </a:graphicData>
        </a:graphic>
      </p:graphicFrame>
    </p:spTree>
    <p:extLst>
      <p:ext uri="{BB962C8B-B14F-4D97-AF65-F5344CB8AC3E}">
        <p14:creationId xmlns:p14="http://schemas.microsoft.com/office/powerpoint/2010/main" val="25798736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446668" y="0"/>
            <a:ext cx="2387192" cy="461665"/>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400" b="1" dirty="0">
                <a:solidFill>
                  <a:schemeClr val="accent5"/>
                </a:solidFill>
                <a:effectLst>
                  <a:outerShdw blurRad="38100" dist="38100" dir="2700000" algn="tl">
                    <a:srgbClr val="000000">
                      <a:alpha val="43137"/>
                    </a:srgbClr>
                  </a:outerShdw>
                </a:effectLst>
              </a:rPr>
              <a:t>Contract types</a:t>
            </a:r>
          </a:p>
        </p:txBody>
      </p:sp>
      <p:sp>
        <p:nvSpPr>
          <p:cNvPr id="13" name="Rectangle 12"/>
          <p:cNvSpPr/>
          <p:nvPr/>
        </p:nvSpPr>
        <p:spPr>
          <a:xfrm>
            <a:off x="3308809" y="1243928"/>
            <a:ext cx="6096000" cy="830997"/>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pPr algn="ctr"/>
            <a:r>
              <a:rPr lang="en-US" sz="2400" b="1" dirty="0">
                <a:solidFill>
                  <a:srgbClr val="FF0000"/>
                </a:solidFill>
                <a:effectLst>
                  <a:outerShdw blurRad="38100" dist="38100" dir="2700000" algn="tl">
                    <a:srgbClr val="000000">
                      <a:alpha val="43137"/>
                    </a:srgbClr>
                  </a:outerShdw>
                </a:effectLst>
              </a:rPr>
              <a:t>Examples of Cost Reimbursable Contracts</a:t>
            </a:r>
          </a:p>
        </p:txBody>
      </p:sp>
      <p:sp>
        <p:nvSpPr>
          <p:cNvPr id="3" name="Rectangle 2"/>
          <p:cNvSpPr/>
          <p:nvPr/>
        </p:nvSpPr>
        <p:spPr>
          <a:xfrm>
            <a:off x="0" y="2357027"/>
            <a:ext cx="6096000" cy="707886"/>
          </a:xfrm>
          <a:prstGeom prst="rect">
            <a:avLst/>
          </a:prstGeom>
          <a:solidFill>
            <a:schemeClr val="accent2">
              <a:lumMod val="20000"/>
              <a:lumOff val="80000"/>
            </a:schemeClr>
          </a:solidFill>
          <a:ln>
            <a:solidFill>
              <a:schemeClr val="tx1"/>
            </a:solidFill>
          </a:ln>
        </p:spPr>
        <p:txBody>
          <a:bodyPr>
            <a:spAutoFit/>
          </a:bodyPr>
          <a:lstStyle/>
          <a:p>
            <a:pPr lvl="0"/>
            <a:r>
              <a:rPr lang="en-US" sz="2000" dirty="0"/>
              <a:t>Large infrastructure projects where cost of goods changes from time to time e.g. cost of cement bags.</a:t>
            </a:r>
          </a:p>
        </p:txBody>
      </p:sp>
      <p:sp>
        <p:nvSpPr>
          <p:cNvPr id="7" name="Rectangle 6"/>
          <p:cNvSpPr/>
          <p:nvPr/>
        </p:nvSpPr>
        <p:spPr>
          <a:xfrm>
            <a:off x="0" y="4023671"/>
            <a:ext cx="6096000" cy="400110"/>
          </a:xfrm>
          <a:prstGeom prst="rect">
            <a:avLst/>
          </a:prstGeom>
          <a:solidFill>
            <a:schemeClr val="accent2">
              <a:lumMod val="20000"/>
              <a:lumOff val="80000"/>
            </a:schemeClr>
          </a:solidFill>
          <a:ln>
            <a:solidFill>
              <a:schemeClr val="tx1"/>
            </a:solidFill>
          </a:ln>
        </p:spPr>
        <p:txBody>
          <a:bodyPr>
            <a:spAutoFit/>
          </a:bodyPr>
          <a:lstStyle/>
          <a:p>
            <a:pPr lvl="0"/>
            <a:r>
              <a:rPr lang="en-US" sz="2000" dirty="0"/>
              <a:t>Projects involving lot of travel by project personnel.</a:t>
            </a:r>
          </a:p>
        </p:txBody>
      </p:sp>
    </p:spTree>
    <p:extLst>
      <p:ext uri="{BB962C8B-B14F-4D97-AF65-F5344CB8AC3E}">
        <p14:creationId xmlns:p14="http://schemas.microsoft.com/office/powerpoint/2010/main" val="254295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واجهة">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396</TotalTime>
  <Words>4065</Words>
  <Application>Microsoft Office PowerPoint</Application>
  <PresentationFormat>شاشة عريضة</PresentationFormat>
  <Paragraphs>307</Paragraphs>
  <Slides>53</Slides>
  <Notes>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53</vt:i4>
      </vt:variant>
    </vt:vector>
  </HeadingPairs>
  <TitlesOfParts>
    <vt:vector size="60" baseType="lpstr">
      <vt:lpstr>Alexandria</vt:lpstr>
      <vt:lpstr>Arial</vt:lpstr>
      <vt:lpstr>Calibri</vt:lpstr>
      <vt:lpstr>Calibri Light</vt:lpstr>
      <vt:lpstr>LiberationSerif</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27</cp:revision>
  <dcterms:created xsi:type="dcterms:W3CDTF">2023-04-29T09:08:00Z</dcterms:created>
  <dcterms:modified xsi:type="dcterms:W3CDTF">2024-07-12T20:04:39Z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