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256" r:id="rId2"/>
    <p:sldId id="259" r:id="rId3"/>
    <p:sldId id="269" r:id="rId4"/>
    <p:sldId id="303" r:id="rId5"/>
    <p:sldId id="291" r:id="rId6"/>
    <p:sldId id="331" r:id="rId7"/>
    <p:sldId id="262" r:id="rId8"/>
    <p:sldId id="270" r:id="rId9"/>
    <p:sldId id="265" r:id="rId10"/>
    <p:sldId id="292" r:id="rId11"/>
    <p:sldId id="264" r:id="rId12"/>
    <p:sldId id="273" r:id="rId13"/>
    <p:sldId id="307" r:id="rId14"/>
    <p:sldId id="310" r:id="rId15"/>
    <p:sldId id="341" r:id="rId16"/>
    <p:sldId id="323" r:id="rId17"/>
    <p:sldId id="312" r:id="rId18"/>
    <p:sldId id="324" r:id="rId19"/>
    <p:sldId id="342" r:id="rId20"/>
    <p:sldId id="344" r:id="rId21"/>
    <p:sldId id="315" r:id="rId22"/>
    <p:sldId id="316" r:id="rId23"/>
    <p:sldId id="333" r:id="rId24"/>
    <p:sldId id="319" r:id="rId25"/>
    <p:sldId id="343" r:id="rId26"/>
    <p:sldId id="314" r:id="rId27"/>
    <p:sldId id="308" r:id="rId28"/>
    <p:sldId id="334" r:id="rId29"/>
    <p:sldId id="325" r:id="rId30"/>
    <p:sldId id="335" r:id="rId31"/>
    <p:sldId id="326" r:id="rId32"/>
    <p:sldId id="327" r:id="rId33"/>
    <p:sldId id="336" r:id="rId34"/>
    <p:sldId id="328" r:id="rId35"/>
    <p:sldId id="338" r:id="rId36"/>
    <p:sldId id="339" r:id="rId37"/>
    <p:sldId id="337"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8" d="100"/>
          <a:sy n="88" d="100"/>
        </p:scale>
        <p:origin x="216" y="5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3D1244-E7FD-4FF4-A229-51EEDFF3B031}" type="datetimeFigureOut">
              <a:rPr lang="en-US" smtClean="0"/>
              <a:t>10/11/2025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15E2B7E-D3A2-45FF-A612-AA6945C11247}" type="slidenum">
              <a:rPr lang="en-US" smtClean="0"/>
              <a:t>‹#›</a:t>
            </a:fld>
            <a:endParaRPr lang="en-US"/>
          </a:p>
        </p:txBody>
      </p:sp>
    </p:spTree>
    <p:extLst>
      <p:ext uri="{BB962C8B-B14F-4D97-AF65-F5344CB8AC3E}">
        <p14:creationId xmlns:p14="http://schemas.microsoft.com/office/powerpoint/2010/main" val="4626765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5CBB3DDF-703E-4244-B9F7-9923372B3740}" type="datetime1">
              <a:rPr lang="en-US" smtClean="0"/>
              <a:t>10/11/2025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5713AD3-51AD-4760-B857-0CCB5D505C71}" type="datetime1">
              <a:rPr lang="en-US" smtClean="0"/>
              <a:t>10/11/2025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06F611F-E424-4D5F-9726-752E59CCA6D7}" type="datetime1">
              <a:rPr lang="en-US" smtClean="0"/>
              <a:t>10/11/2025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4F37385-C59F-4B41-81A4-B5AF50B8E639}" type="datetime1">
              <a:rPr lang="en-US" smtClean="0"/>
              <a:t>10/11/2025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0AB79F3-5FEF-43B3-8768-D44DBEF8C65B}" type="datetime1">
              <a:rPr lang="en-US" smtClean="0"/>
              <a:t>10/11/2025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4DD1EDD-3E00-495F-87F5-412885B3AD60}" type="datetime1">
              <a:rPr lang="en-US" smtClean="0"/>
              <a:t>10/11/2025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395A61-84C7-433C-9D3B-04A4C909A8E8}" type="datetime1">
              <a:rPr lang="en-US" smtClean="0"/>
              <a:t>10/11/2025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A63FD7D-5E97-4EBC-B8B2-90007CE8BB26}" type="datetime1">
              <a:rPr lang="en-US" smtClean="0"/>
              <a:t>10/11/2025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0678F55-2816-485A-88A2-80A3398C5A37}" type="datetime1">
              <a:rPr lang="en-US" smtClean="0"/>
              <a:t>10/11/2025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5C25B47-7E3C-4BC4-900E-F81773B0A92F}" type="datetime1">
              <a:rPr lang="en-US" smtClean="0"/>
              <a:t>10/11/2025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5507997-5E2D-45E7-A089-E117E21C0F39}" type="datetime1">
              <a:rPr lang="en-US" smtClean="0"/>
              <a:t>10/11/2025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F14660C-432F-4EAE-976C-DCCEB37E4A16}" type="datetime1">
              <a:rPr lang="en-US" smtClean="0"/>
              <a:t>10/11/2025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png"/><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8" Type="http://schemas.openxmlformats.org/officeDocument/2006/relationships/hyperlink" Target="https://en.wikipedia.org/wiki/Square_matrix" TargetMode="External"/><Relationship Id="rId3" Type="http://schemas.openxmlformats.org/officeDocument/2006/relationships/hyperlink" Target="https://en.wikipedia.org/wiki/Algorithm" TargetMode="External"/><Relationship Id="rId7" Type="http://schemas.openxmlformats.org/officeDocument/2006/relationships/hyperlink" Target="https://en.wikipedia.org/wiki/Determinant" TargetMode="External"/><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hyperlink" Target="https://en.wikipedia.org/wiki/Rank_(linear_algebra)" TargetMode="External"/><Relationship Id="rId5" Type="http://schemas.openxmlformats.org/officeDocument/2006/relationships/hyperlink" Target="https://en.wikipedia.org/wiki/Matrix_(mathematics)" TargetMode="External"/><Relationship Id="rId10" Type="http://schemas.openxmlformats.org/officeDocument/2006/relationships/image" Target="../media/image8.png"/><Relationship Id="rId4" Type="http://schemas.openxmlformats.org/officeDocument/2006/relationships/hyperlink" Target="https://en.wikipedia.org/wiki/System_of_linear_equations" TargetMode="External"/><Relationship Id="rId9" Type="http://schemas.openxmlformats.org/officeDocument/2006/relationships/hyperlink" Target="https://en.wikipedia.org/wiki/Invertible_matrix"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3" y="-93134"/>
            <a:ext cx="12746177"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29765" y="422122"/>
            <a:ext cx="6714451" cy="1972334"/>
          </a:xfrm>
          <a:prstGeom prst="rect">
            <a:avLst/>
          </a:prstGeom>
        </p:spPr>
      </p:pic>
      <p:pic>
        <p:nvPicPr>
          <p:cNvPr id="13" name="Picture 12"/>
          <p:cNvPicPr>
            <a:picLocks noChangeAspect="1"/>
          </p:cNvPicPr>
          <p:nvPr/>
        </p:nvPicPr>
        <p:blipFill>
          <a:blip r:embed="rId6"/>
          <a:stretch>
            <a:fillRect/>
          </a:stretch>
        </p:blipFill>
        <p:spPr>
          <a:xfrm>
            <a:off x="5612860" y="3192751"/>
            <a:ext cx="7054296" cy="1564075"/>
          </a:xfrm>
          <a:prstGeom prst="rect">
            <a:avLst/>
          </a:prstGeom>
        </p:spPr>
      </p:pic>
      <p:sp>
        <p:nvSpPr>
          <p:cNvPr id="14" name="TextBox 13"/>
          <p:cNvSpPr txBox="1"/>
          <p:nvPr/>
        </p:nvSpPr>
        <p:spPr>
          <a:xfrm>
            <a:off x="30790" y="715791"/>
            <a:ext cx="4962641"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Mathematics </a:t>
            </a:r>
          </a:p>
          <a:p>
            <a:r>
              <a:rPr lang="en-US" sz="2800" dirty="0">
                <a:solidFill>
                  <a:srgbClr val="24A9E1"/>
                </a:solidFill>
                <a:latin typeface="Tajawal Medium" panose="00000600000000000000" pitchFamily="2" charset="-78"/>
                <a:cs typeface="Tajawal Medium" panose="00000600000000000000" pitchFamily="2" charset="-78"/>
              </a:rPr>
              <a:t>Prepared by Dr. Israa Lewaa  </a:t>
            </a:r>
          </a:p>
          <a:p>
            <a:r>
              <a:rPr lang="en-US" sz="2800" dirty="0">
                <a:solidFill>
                  <a:srgbClr val="FF9518"/>
                </a:solidFill>
                <a:latin typeface="Tajawal Medium" panose="00000600000000000000" pitchFamily="2" charset="-78"/>
                <a:cs typeface="Tajawal Medium" panose="00000600000000000000" pitchFamily="2" charset="-78"/>
              </a:rPr>
              <a:t>Lecture 7</a:t>
            </a:r>
          </a:p>
        </p:txBody>
      </p:sp>
      <p:sp>
        <p:nvSpPr>
          <p:cNvPr id="16" name="TextBox 15"/>
          <p:cNvSpPr txBox="1"/>
          <p:nvPr/>
        </p:nvSpPr>
        <p:spPr>
          <a:xfrm>
            <a:off x="6096000" y="3247933"/>
            <a:ext cx="6571154"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MAT 122</a:t>
            </a:r>
          </a:p>
          <a:p>
            <a:r>
              <a:rPr lang="en-US" sz="2800" b="0" i="0" dirty="0">
                <a:effectLst/>
                <a:latin typeface="Times New Roman" panose="02020603050405020304" pitchFamily="18" charset="0"/>
                <a:cs typeface="Times New Roman" panose="02020603050405020304" pitchFamily="18" charset="0"/>
              </a:rPr>
              <a:t>System of Linear Equations </a:t>
            </a:r>
            <a:endParaRPr lang="en-US" sz="2800" dirty="0">
              <a:latin typeface="Times New Roman" panose="02020603050405020304" pitchFamily="18" charset="0"/>
              <a:cs typeface="Times New Roman" panose="02020603050405020304" pitchFamily="18" charset="0"/>
            </a:endParaRPr>
          </a:p>
        </p:txBody>
      </p:sp>
      <p:sp>
        <p:nvSpPr>
          <p:cNvPr id="3" name="Slide Number Placeholder 2">
            <a:extLst>
              <a:ext uri="{FF2B5EF4-FFF2-40B4-BE49-F238E27FC236}">
                <a16:creationId xmlns:a16="http://schemas.microsoft.com/office/drawing/2014/main" id="{32247CCA-2A4C-2797-7A58-02352C2D9CA9}"/>
              </a:ext>
            </a:extLst>
          </p:cNvPr>
          <p:cNvSpPr>
            <a:spLocks noGrp="1"/>
          </p:cNvSpPr>
          <p:nvPr>
            <p:ph type="sldNum" sz="quarter" idx="12"/>
          </p:nvPr>
        </p:nvSpPr>
        <p:spPr/>
        <p:txBody>
          <a:bodyPr/>
          <a:lstStyle/>
          <a:p>
            <a:fld id="{FDED41F8-FC0F-4085-8150-313B6CF05213}" type="slidenum">
              <a:rPr lang="en-US" smtClean="0"/>
              <a:t>1</a:t>
            </a:fld>
            <a:endParaRPr lang="en-US"/>
          </a:p>
        </p:txBody>
      </p:sp>
      <p:pic>
        <p:nvPicPr>
          <p:cNvPr id="8" name="Picture 7">
            <a:extLst>
              <a:ext uri="{FF2B5EF4-FFF2-40B4-BE49-F238E27FC236}">
                <a16:creationId xmlns:a16="http://schemas.microsoft.com/office/drawing/2014/main" id="{B0EAA331-69D1-6195-2725-EC01B1BDF15D}"/>
              </a:ext>
            </a:extLst>
          </p:cNvPr>
          <p:cNvPicPr>
            <a:picLocks noChangeAspect="1"/>
          </p:cNvPicPr>
          <p:nvPr/>
        </p:nvPicPr>
        <p:blipFill>
          <a:blip r:embed="rId7"/>
          <a:stretch>
            <a:fillRect/>
          </a:stretch>
        </p:blipFill>
        <p:spPr>
          <a:xfrm>
            <a:off x="-277091" y="11071"/>
            <a:ext cx="12944245" cy="7044269"/>
          </a:xfrm>
          <a:prstGeom prst="rect">
            <a:avLst/>
          </a:prstGeom>
        </p:spPr>
      </p:pic>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2036" y="-36946"/>
            <a:ext cx="9533101" cy="1610200"/>
          </a:xfrm>
          <a:prstGeom prst="rect">
            <a:avLst/>
          </a:prstGeom>
        </p:spPr>
      </p:pic>
      <p:sp>
        <p:nvSpPr>
          <p:cNvPr id="7" name="TextBox 6"/>
          <p:cNvSpPr txBox="1"/>
          <p:nvPr/>
        </p:nvSpPr>
        <p:spPr>
          <a:xfrm>
            <a:off x="2650377" y="543490"/>
            <a:ext cx="272382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Lecture Outline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Rectangle 11">
            <a:extLst>
              <a:ext uri="{FF2B5EF4-FFF2-40B4-BE49-F238E27FC236}">
                <a16:creationId xmlns:a16="http://schemas.microsoft.com/office/drawing/2014/main" id="{8124595A-E97E-25F4-2BDE-5AE12978BFC3}"/>
              </a:ext>
            </a:extLst>
          </p:cNvPr>
          <p:cNvSpPr/>
          <p:nvPr/>
        </p:nvSpPr>
        <p:spPr>
          <a:xfrm>
            <a:off x="2354094" y="2204822"/>
            <a:ext cx="7743217" cy="211425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nSpc>
                <a:spcPct val="150000"/>
              </a:lnSpc>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Solving System of Linear Equations </a:t>
            </a:r>
          </a:p>
          <a:p>
            <a:pPr marL="285750" indent="-285750">
              <a:lnSpc>
                <a:spcPct val="150000"/>
              </a:lnSpc>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Cremer’s Method Definition</a:t>
            </a:r>
          </a:p>
          <a:p>
            <a:pPr marL="285750" indent="-285750">
              <a:lnSpc>
                <a:spcPct val="150000"/>
              </a:lnSpc>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Cremer’s Method 2*2 matrix </a:t>
            </a:r>
          </a:p>
          <a:p>
            <a:pPr marL="285750" indent="-285750">
              <a:lnSpc>
                <a:spcPct val="150000"/>
              </a:lnSpc>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Cremer’s Method 3*3 matrix </a:t>
            </a:r>
          </a:p>
          <a:p>
            <a:pPr marL="285750" indent="-285750">
              <a:lnSpc>
                <a:spcPct val="150000"/>
              </a:lnSpc>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Gaussian Elimination Method</a:t>
            </a:r>
          </a:p>
          <a:p>
            <a:pPr marL="285750" indent="-285750">
              <a:lnSpc>
                <a:spcPct val="150000"/>
              </a:lnSpc>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Extra Practice  </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13" name="Slide Number Placeholder 12">
            <a:extLst>
              <a:ext uri="{FF2B5EF4-FFF2-40B4-BE49-F238E27FC236}">
                <a16:creationId xmlns:a16="http://schemas.microsoft.com/office/drawing/2014/main" id="{B14A35AE-6F09-8A30-D5B9-713D62005F7E}"/>
              </a:ext>
            </a:extLst>
          </p:cNvPr>
          <p:cNvSpPr>
            <a:spLocks noGrp="1"/>
          </p:cNvSpPr>
          <p:nvPr>
            <p:ph type="sldNum" sz="quarter" idx="12"/>
          </p:nvPr>
        </p:nvSpPr>
        <p:spPr/>
        <p:txBody>
          <a:bodyPr/>
          <a:lstStyle/>
          <a:p>
            <a:fld id="{FDED41F8-FC0F-4085-8150-313B6CF05213}" type="slidenum">
              <a:rPr lang="en-US" smtClean="0"/>
              <a:t>2</a:t>
            </a:fld>
            <a:endParaRPr lang="en-US"/>
          </a:p>
        </p:txBody>
      </p:sp>
      <p:pic>
        <p:nvPicPr>
          <p:cNvPr id="10" name="Graphic 21">
            <a:extLst>
              <a:ext uri="{FF2B5EF4-FFF2-40B4-BE49-F238E27FC236}">
                <a16:creationId xmlns:a16="http://schemas.microsoft.com/office/drawing/2014/main" id="{6991FFA1-A3B0-46DA-A2D6-320290BD50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1" name="TextBox 10">
            <a:extLst>
              <a:ext uri="{FF2B5EF4-FFF2-40B4-BE49-F238E27FC236}">
                <a16:creationId xmlns:a16="http://schemas.microsoft.com/office/drawing/2014/main" id="{467BC0FF-409C-3243-7E1E-95C1BD708747}"/>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ar-EG"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Rectangle: Rounded Corners 22">
            <a:extLst>
              <a:ext uri="{FF2B5EF4-FFF2-40B4-BE49-F238E27FC236}">
                <a16:creationId xmlns:a16="http://schemas.microsoft.com/office/drawing/2014/main" id="{FC7B7BA3-0181-AE80-68A5-A20C827BED6B}"/>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Rectangle: Rounded Corners 22">
            <a:extLst>
              <a:ext uri="{FF2B5EF4-FFF2-40B4-BE49-F238E27FC236}">
                <a16:creationId xmlns:a16="http://schemas.microsoft.com/office/drawing/2014/main" id="{D794C238-F719-C5C8-EDAB-B8F50B6E7C45}"/>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Rectangle: Rounded Corners 22">
            <a:extLst>
              <a:ext uri="{FF2B5EF4-FFF2-40B4-BE49-F238E27FC236}">
                <a16:creationId xmlns:a16="http://schemas.microsoft.com/office/drawing/2014/main" id="{6C05132B-B549-B907-8908-A6E8F7F9C164}"/>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21274" y="-36946"/>
            <a:ext cx="8834255" cy="1610200"/>
          </a:xfrm>
          <a:prstGeom prst="rect">
            <a:avLst/>
          </a:prstGeom>
        </p:spPr>
      </p:pic>
      <p:sp>
        <p:nvSpPr>
          <p:cNvPr id="7" name="TextBox 6"/>
          <p:cNvSpPr txBox="1"/>
          <p:nvPr/>
        </p:nvSpPr>
        <p:spPr>
          <a:xfrm>
            <a:off x="2650377" y="543490"/>
            <a:ext cx="3305649"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a:t>
            </a:r>
            <a:r>
              <a:rPr lang="en-US" sz="2800" dirty="0">
                <a:solidFill>
                  <a:schemeClr val="bg1"/>
                </a:solidFill>
                <a:latin typeface="Times New Roman" panose="02020603050405020304" pitchFamily="18" charset="0"/>
                <a:cs typeface="Times New Roman" panose="02020603050405020304" pitchFamily="18" charset="0"/>
              </a:rPr>
              <a:t>Cremer’s Method </a:t>
            </a: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12B0393E-F94A-0498-69C1-CD08750DE287}"/>
              </a:ext>
            </a:extLst>
          </p:cNvPr>
          <p:cNvSpPr txBox="1"/>
          <p:nvPr/>
        </p:nvSpPr>
        <p:spPr>
          <a:xfrm>
            <a:off x="1919047" y="1838065"/>
            <a:ext cx="8073957" cy="3691844"/>
          </a:xfrm>
          <a:prstGeom prst="rect">
            <a:avLst/>
          </a:prstGeom>
          <a:noFill/>
        </p:spPr>
        <p:txBody>
          <a:bodyPr wrap="square">
            <a:spAutoFit/>
          </a:bodyPr>
          <a:lstStyle/>
          <a:p>
            <a:pPr algn="just">
              <a:lnSpc>
                <a:spcPct val="200000"/>
              </a:lnSpc>
            </a:pPr>
            <a:r>
              <a:rPr lang="en-US" sz="2000" b="0" i="0" dirty="0">
                <a:solidFill>
                  <a:srgbClr val="231F20"/>
                </a:solidFill>
                <a:effectLst/>
                <a:latin typeface="Times New Roman" panose="02020603050405020304" pitchFamily="18" charset="0"/>
                <a:cs typeface="Times New Roman" panose="02020603050405020304" pitchFamily="18" charset="0"/>
              </a:rPr>
              <a:t>The need to solve systems of linear equations arises frequently in engineering. The analysis</a:t>
            </a:r>
            <a:r>
              <a:rPr lang="en-US" sz="2000" dirty="0">
                <a:solidFill>
                  <a:srgbClr val="000000"/>
                </a:solidFill>
                <a:latin typeface="Times New Roman" panose="02020603050405020304" pitchFamily="18" charset="0"/>
                <a:cs typeface="Times New Roman" panose="02020603050405020304" pitchFamily="18" charset="0"/>
              </a:rPr>
              <a:t> </a:t>
            </a:r>
            <a:r>
              <a:rPr lang="en-US" sz="2000" b="0" i="0" dirty="0">
                <a:solidFill>
                  <a:srgbClr val="231F20"/>
                </a:solidFill>
                <a:effectLst/>
                <a:latin typeface="Times New Roman" panose="02020603050405020304" pitchFamily="18" charset="0"/>
                <a:cs typeface="Times New Roman" panose="02020603050405020304" pitchFamily="18" charset="0"/>
              </a:rPr>
              <a:t>of electric circuits and the control of systems are two examples. </a:t>
            </a:r>
          </a:p>
          <a:p>
            <a:pPr algn="just">
              <a:lnSpc>
                <a:spcPct val="200000"/>
              </a:lnSpc>
            </a:pPr>
            <a:r>
              <a:rPr lang="en-US" sz="2000" b="0" i="0" dirty="0">
                <a:solidFill>
                  <a:srgbClr val="231F20"/>
                </a:solidFill>
                <a:effectLst/>
                <a:latin typeface="Times New Roman" panose="02020603050405020304" pitchFamily="18" charset="0"/>
                <a:cs typeface="Times New Roman" panose="02020603050405020304" pitchFamily="18" charset="0"/>
              </a:rPr>
              <a:t>Cramer’s rule for solving such systems involves the calculation of determinants and their ratio. It is a useful solution for systems containing only a few equations.</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
        <p:nvSpPr>
          <p:cNvPr id="12" name="Slide Number Placeholder 11">
            <a:extLst>
              <a:ext uri="{FF2B5EF4-FFF2-40B4-BE49-F238E27FC236}">
                <a16:creationId xmlns:a16="http://schemas.microsoft.com/office/drawing/2014/main" id="{1D1CE537-B207-476D-9EC4-125B7C2041F7}"/>
              </a:ext>
            </a:extLst>
          </p:cNvPr>
          <p:cNvSpPr>
            <a:spLocks noGrp="1"/>
          </p:cNvSpPr>
          <p:nvPr>
            <p:ph type="sldNum" sz="quarter" idx="12"/>
          </p:nvPr>
        </p:nvSpPr>
        <p:spPr/>
        <p:txBody>
          <a:bodyPr/>
          <a:lstStyle/>
          <a:p>
            <a:fld id="{FDED41F8-FC0F-4085-8150-313B6CF05213}" type="slidenum">
              <a:rPr lang="en-US" smtClean="0"/>
              <a:t>3</a:t>
            </a:fld>
            <a:endParaRPr lang="en-US"/>
          </a:p>
        </p:txBody>
      </p:sp>
      <p:pic>
        <p:nvPicPr>
          <p:cNvPr id="11" name="Graphic 21">
            <a:extLst>
              <a:ext uri="{FF2B5EF4-FFF2-40B4-BE49-F238E27FC236}">
                <a16:creationId xmlns:a16="http://schemas.microsoft.com/office/drawing/2014/main" id="{2AFF0B0F-0E68-129B-D6E4-102BA909BEC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3" name="TextBox 12">
            <a:extLst>
              <a:ext uri="{FF2B5EF4-FFF2-40B4-BE49-F238E27FC236}">
                <a16:creationId xmlns:a16="http://schemas.microsoft.com/office/drawing/2014/main" id="{A6A2AB67-F73A-3BBF-098C-A4A2979F26CF}"/>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ar-EG"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Rectangle: Rounded Corners 22">
            <a:extLst>
              <a:ext uri="{FF2B5EF4-FFF2-40B4-BE49-F238E27FC236}">
                <a16:creationId xmlns:a16="http://schemas.microsoft.com/office/drawing/2014/main" id="{85A62CFE-BB7B-E2A5-C3BA-C8C3DA5FBBE4}"/>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Rectangle: Rounded Corners 22">
            <a:extLst>
              <a:ext uri="{FF2B5EF4-FFF2-40B4-BE49-F238E27FC236}">
                <a16:creationId xmlns:a16="http://schemas.microsoft.com/office/drawing/2014/main" id="{9CA9F01B-E9B5-9D43-5C5A-62F94897B107}"/>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Rectangle: Rounded Corners 22">
            <a:extLst>
              <a:ext uri="{FF2B5EF4-FFF2-40B4-BE49-F238E27FC236}">
                <a16:creationId xmlns:a16="http://schemas.microsoft.com/office/drawing/2014/main" id="{3B34AF0F-8B56-F3F1-95B8-282723D3E859}"/>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074806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21274" y="-46182"/>
            <a:ext cx="8812483" cy="1613725"/>
          </a:xfrm>
          <a:prstGeom prst="rect">
            <a:avLst/>
          </a:prstGeom>
        </p:spPr>
      </p:pic>
      <p:sp>
        <p:nvSpPr>
          <p:cNvPr id="7" name="TextBox 6"/>
          <p:cNvSpPr txBox="1"/>
          <p:nvPr/>
        </p:nvSpPr>
        <p:spPr>
          <a:xfrm>
            <a:off x="2650377" y="543490"/>
            <a:ext cx="288938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Cramer’s Rule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13C9CCE9-3CFA-26C6-2A76-10E7BF1300EE}"/>
              </a:ext>
            </a:extLst>
          </p:cNvPr>
          <p:cNvSpPr txBox="1"/>
          <p:nvPr/>
        </p:nvSpPr>
        <p:spPr>
          <a:xfrm>
            <a:off x="2266545" y="2157214"/>
            <a:ext cx="7548664" cy="2784032"/>
          </a:xfrm>
          <a:prstGeom prst="rect">
            <a:avLst/>
          </a:prstGeom>
          <a:noFill/>
        </p:spPr>
        <p:txBody>
          <a:bodyPr wrap="square">
            <a:spAutoFit/>
          </a:bodyPr>
          <a:lstStyle/>
          <a:p>
            <a:pPr algn="just">
              <a:lnSpc>
                <a:spcPct val="200000"/>
              </a:lnSpc>
            </a:pPr>
            <a:r>
              <a:rPr lang="en-US" b="0" i="0" dirty="0">
                <a:solidFill>
                  <a:srgbClr val="333333"/>
                </a:solidFill>
                <a:effectLst/>
                <a:latin typeface="Times New Roman" panose="02020603050405020304" pitchFamily="18" charset="0"/>
                <a:cs typeface="Times New Roman" panose="02020603050405020304" pitchFamily="18" charset="0"/>
              </a:rPr>
              <a:t>In linear algebra, </a:t>
            </a:r>
            <a:r>
              <a:rPr lang="en-US" b="1" i="0" dirty="0">
                <a:solidFill>
                  <a:srgbClr val="333333"/>
                </a:solidFill>
                <a:effectLst/>
                <a:latin typeface="Times New Roman" panose="02020603050405020304" pitchFamily="18" charset="0"/>
                <a:cs typeface="Times New Roman" panose="02020603050405020304" pitchFamily="18" charset="0"/>
              </a:rPr>
              <a:t>Cramer’s rule</a:t>
            </a:r>
            <a:r>
              <a:rPr lang="en-US" b="0" i="0" dirty="0">
                <a:solidFill>
                  <a:srgbClr val="333333"/>
                </a:solidFill>
                <a:effectLst/>
                <a:latin typeface="Times New Roman" panose="02020603050405020304" pitchFamily="18" charset="0"/>
                <a:cs typeface="Times New Roman" panose="02020603050405020304" pitchFamily="18" charset="0"/>
              </a:rPr>
              <a:t> is a specific formula used for solving a system of linear equations containing as many equations as unknowns, efficient whenever the system of equations has a unique solution. This rule is named after Gabriel Cramer (1704–1752), who published the rule for an arbitrary number of unknowns in 1750.</a:t>
            </a:r>
            <a:endParaRPr lang="en-US" dirty="0">
              <a:latin typeface="Times New Roman" panose="02020603050405020304" pitchFamily="18" charset="0"/>
              <a:cs typeface="Times New Roman" panose="02020603050405020304" pitchFamily="18" charset="0"/>
            </a:endParaRPr>
          </a:p>
        </p:txBody>
      </p:sp>
      <p:sp>
        <p:nvSpPr>
          <p:cNvPr id="12" name="Slide Number Placeholder 11">
            <a:extLst>
              <a:ext uri="{FF2B5EF4-FFF2-40B4-BE49-F238E27FC236}">
                <a16:creationId xmlns:a16="http://schemas.microsoft.com/office/drawing/2014/main" id="{96A25B23-6DAA-31CF-36F1-DC710536414E}"/>
              </a:ext>
            </a:extLst>
          </p:cNvPr>
          <p:cNvSpPr>
            <a:spLocks noGrp="1"/>
          </p:cNvSpPr>
          <p:nvPr>
            <p:ph type="sldNum" sz="quarter" idx="12"/>
          </p:nvPr>
        </p:nvSpPr>
        <p:spPr/>
        <p:txBody>
          <a:bodyPr/>
          <a:lstStyle/>
          <a:p>
            <a:fld id="{FDED41F8-FC0F-4085-8150-313B6CF05213}" type="slidenum">
              <a:rPr lang="en-US" smtClean="0"/>
              <a:t>4</a:t>
            </a:fld>
            <a:endParaRPr lang="en-US"/>
          </a:p>
        </p:txBody>
      </p:sp>
      <p:pic>
        <p:nvPicPr>
          <p:cNvPr id="13" name="Graphic 21">
            <a:extLst>
              <a:ext uri="{FF2B5EF4-FFF2-40B4-BE49-F238E27FC236}">
                <a16:creationId xmlns:a16="http://schemas.microsoft.com/office/drawing/2014/main" id="{9688207F-4D55-81D6-F48E-397179F65A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4" name="TextBox 13">
            <a:extLst>
              <a:ext uri="{FF2B5EF4-FFF2-40B4-BE49-F238E27FC236}">
                <a16:creationId xmlns:a16="http://schemas.microsoft.com/office/drawing/2014/main" id="{C370F3BE-8EFE-E04E-DBD1-9FB45BE969C8}"/>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ar-EG"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5" name="Rectangle: Rounded Corners 22">
            <a:extLst>
              <a:ext uri="{FF2B5EF4-FFF2-40B4-BE49-F238E27FC236}">
                <a16:creationId xmlns:a16="http://schemas.microsoft.com/office/drawing/2014/main" id="{182913C3-9204-3BDB-0B7F-C22F2F49664A}"/>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Rectangle: Rounded Corners 22">
            <a:extLst>
              <a:ext uri="{FF2B5EF4-FFF2-40B4-BE49-F238E27FC236}">
                <a16:creationId xmlns:a16="http://schemas.microsoft.com/office/drawing/2014/main" id="{50CDF130-EE3E-7C50-8176-9B629C466382}"/>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Rectangle: Rounded Corners 22">
            <a:extLst>
              <a:ext uri="{FF2B5EF4-FFF2-40B4-BE49-F238E27FC236}">
                <a16:creationId xmlns:a16="http://schemas.microsoft.com/office/drawing/2014/main" id="{C3013185-87D2-0897-1D58-7BC81007592D}"/>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03120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21275" y="-36946"/>
            <a:ext cx="8768940" cy="1610200"/>
          </a:xfrm>
          <a:prstGeom prst="rect">
            <a:avLst/>
          </a:prstGeom>
        </p:spPr>
      </p:pic>
      <p:sp>
        <p:nvSpPr>
          <p:cNvPr id="7" name="TextBox 6"/>
          <p:cNvSpPr txBox="1"/>
          <p:nvPr/>
        </p:nvSpPr>
        <p:spPr>
          <a:xfrm>
            <a:off x="3156215" y="506544"/>
            <a:ext cx="259122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Cramer’s Rule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82A366D-190C-9DA2-5972-566555FC6510}"/>
              </a:ext>
            </a:extLst>
          </p:cNvPr>
          <p:cNvSpPr txBox="1"/>
          <p:nvPr/>
        </p:nvSpPr>
        <p:spPr>
          <a:xfrm>
            <a:off x="2003897" y="1928464"/>
            <a:ext cx="7859949" cy="2777940"/>
          </a:xfrm>
          <a:prstGeom prst="rect">
            <a:avLst/>
          </a:prstGeom>
          <a:noFill/>
        </p:spPr>
        <p:txBody>
          <a:bodyPr wrap="square">
            <a:spAutoFit/>
          </a:bodyPr>
          <a:lstStyle/>
          <a:p>
            <a:pPr algn="just">
              <a:lnSpc>
                <a:spcPct val="200000"/>
              </a:lnSpc>
            </a:pPr>
            <a:r>
              <a:rPr lang="en-US" b="0" i="0" dirty="0">
                <a:solidFill>
                  <a:srgbClr val="333333"/>
                </a:solidFill>
                <a:effectLst/>
                <a:latin typeface="Times New Roman" panose="02020603050405020304" pitchFamily="18" charset="0"/>
                <a:cs typeface="Times New Roman" panose="02020603050405020304" pitchFamily="18" charset="0"/>
              </a:rPr>
              <a:t>This is the most commonly used formula for getting the solution for the given system of equations formed through matrices. The solution obtained using Cramer’s rule will be in terms of the determinants of the coefficient matrix and matrices obtained from it by replacing one column with the column vector of the right-hand sides of the equations.</a:t>
            </a:r>
            <a:endParaRPr lang="en-US" dirty="0">
              <a:latin typeface="Times New Roman" panose="02020603050405020304" pitchFamily="18" charset="0"/>
              <a:cs typeface="Times New Roman" panose="02020603050405020304" pitchFamily="18" charset="0"/>
            </a:endParaRPr>
          </a:p>
        </p:txBody>
      </p:sp>
      <p:sp>
        <p:nvSpPr>
          <p:cNvPr id="12" name="Slide Number Placeholder 11">
            <a:extLst>
              <a:ext uri="{FF2B5EF4-FFF2-40B4-BE49-F238E27FC236}">
                <a16:creationId xmlns:a16="http://schemas.microsoft.com/office/drawing/2014/main" id="{2AA83209-24C7-1691-2EF3-7C09B44139FE}"/>
              </a:ext>
            </a:extLst>
          </p:cNvPr>
          <p:cNvSpPr>
            <a:spLocks noGrp="1"/>
          </p:cNvSpPr>
          <p:nvPr>
            <p:ph type="sldNum" sz="quarter" idx="12"/>
          </p:nvPr>
        </p:nvSpPr>
        <p:spPr/>
        <p:txBody>
          <a:bodyPr/>
          <a:lstStyle/>
          <a:p>
            <a:fld id="{FDED41F8-FC0F-4085-8150-313B6CF05213}" type="slidenum">
              <a:rPr lang="en-US" smtClean="0"/>
              <a:t>5</a:t>
            </a:fld>
            <a:endParaRPr lang="en-US"/>
          </a:p>
        </p:txBody>
      </p:sp>
      <p:pic>
        <p:nvPicPr>
          <p:cNvPr id="9" name="Graphic 21">
            <a:extLst>
              <a:ext uri="{FF2B5EF4-FFF2-40B4-BE49-F238E27FC236}">
                <a16:creationId xmlns:a16="http://schemas.microsoft.com/office/drawing/2014/main" id="{BEB6F457-F879-1B5A-0B91-C9F8FDB340C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0" name="TextBox 9">
            <a:extLst>
              <a:ext uri="{FF2B5EF4-FFF2-40B4-BE49-F238E27FC236}">
                <a16:creationId xmlns:a16="http://schemas.microsoft.com/office/drawing/2014/main" id="{4771F4A1-832C-DE6B-E2C3-89E6B7B8D457}"/>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ar-EG"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5" name="Rectangle: Rounded Corners 22">
            <a:extLst>
              <a:ext uri="{FF2B5EF4-FFF2-40B4-BE49-F238E27FC236}">
                <a16:creationId xmlns:a16="http://schemas.microsoft.com/office/drawing/2014/main" id="{A8B4234A-F7D9-D870-1617-2F70545FCA29}"/>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Rectangle: Rounded Corners 22">
            <a:extLst>
              <a:ext uri="{FF2B5EF4-FFF2-40B4-BE49-F238E27FC236}">
                <a16:creationId xmlns:a16="http://schemas.microsoft.com/office/drawing/2014/main" id="{F1D658B5-FCD7-F31A-C92F-2BA9EAA96C74}"/>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Rectangle: Rounded Corners 22">
            <a:extLst>
              <a:ext uri="{FF2B5EF4-FFF2-40B4-BE49-F238E27FC236}">
                <a16:creationId xmlns:a16="http://schemas.microsoft.com/office/drawing/2014/main" id="{6F9C979A-0433-39C6-D9FB-D24E83C76A3F}"/>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177913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21274" y="-36946"/>
            <a:ext cx="8812483" cy="1610200"/>
          </a:xfrm>
          <a:prstGeom prst="rect">
            <a:avLst/>
          </a:prstGeom>
        </p:spPr>
      </p:pic>
      <p:sp>
        <p:nvSpPr>
          <p:cNvPr id="7" name="TextBox 6"/>
          <p:cNvSpPr txBox="1"/>
          <p:nvPr/>
        </p:nvSpPr>
        <p:spPr>
          <a:xfrm>
            <a:off x="2650377" y="543490"/>
            <a:ext cx="288938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Cramer’s Rule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7CD33B4D-8178-90A2-BBB8-50FDF516B2AB}"/>
              </a:ext>
            </a:extLst>
          </p:cNvPr>
          <p:cNvSpPr txBox="1"/>
          <p:nvPr/>
        </p:nvSpPr>
        <p:spPr>
          <a:xfrm>
            <a:off x="2295728" y="2204821"/>
            <a:ext cx="7237378" cy="2223942"/>
          </a:xfrm>
          <a:prstGeom prst="rect">
            <a:avLst/>
          </a:prstGeom>
          <a:noFill/>
        </p:spPr>
        <p:txBody>
          <a:bodyPr wrap="square">
            <a:spAutoFit/>
          </a:bodyPr>
          <a:lstStyle/>
          <a:p>
            <a:pPr algn="just">
              <a:lnSpc>
                <a:spcPct val="200000"/>
              </a:lnSpc>
            </a:pPr>
            <a:r>
              <a:rPr lang="en-US" b="0" i="0" dirty="0">
                <a:solidFill>
                  <a:srgbClr val="333333"/>
                </a:solidFill>
                <a:effectLst/>
                <a:latin typeface="Times New Roman" panose="02020603050405020304" pitchFamily="18" charset="0"/>
                <a:cs typeface="Times New Roman" panose="02020603050405020304" pitchFamily="18" charset="0"/>
              </a:rPr>
              <a:t>Cramer’s rule is one of the important methods applied to solve a system of equations. In this method, the values of the variables in the system are to be calculated using the determinants of matrices. Thus, Cramer’s rule is also known as the determinant method.</a:t>
            </a:r>
            <a:endParaRPr lang="en-US" dirty="0">
              <a:latin typeface="Times New Roman" panose="02020603050405020304" pitchFamily="18" charset="0"/>
              <a:cs typeface="Times New Roman" panose="02020603050405020304" pitchFamily="18" charset="0"/>
            </a:endParaRPr>
          </a:p>
        </p:txBody>
      </p:sp>
      <p:sp>
        <p:nvSpPr>
          <p:cNvPr id="12" name="Slide Number Placeholder 11">
            <a:extLst>
              <a:ext uri="{FF2B5EF4-FFF2-40B4-BE49-F238E27FC236}">
                <a16:creationId xmlns:a16="http://schemas.microsoft.com/office/drawing/2014/main" id="{D73C4CB4-68B3-78F7-E1A2-BF8386D76AA7}"/>
              </a:ext>
            </a:extLst>
          </p:cNvPr>
          <p:cNvSpPr>
            <a:spLocks noGrp="1"/>
          </p:cNvSpPr>
          <p:nvPr>
            <p:ph type="sldNum" sz="quarter" idx="12"/>
          </p:nvPr>
        </p:nvSpPr>
        <p:spPr/>
        <p:txBody>
          <a:bodyPr/>
          <a:lstStyle/>
          <a:p>
            <a:fld id="{FDED41F8-FC0F-4085-8150-313B6CF05213}" type="slidenum">
              <a:rPr lang="en-US" smtClean="0"/>
              <a:t>6</a:t>
            </a:fld>
            <a:endParaRPr lang="en-US"/>
          </a:p>
        </p:txBody>
      </p:sp>
      <p:pic>
        <p:nvPicPr>
          <p:cNvPr id="11" name="Graphic 21">
            <a:extLst>
              <a:ext uri="{FF2B5EF4-FFF2-40B4-BE49-F238E27FC236}">
                <a16:creationId xmlns:a16="http://schemas.microsoft.com/office/drawing/2014/main" id="{CC4870A6-23BA-5C64-0C97-6BEBBFC83CA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3" name="TextBox 12">
            <a:extLst>
              <a:ext uri="{FF2B5EF4-FFF2-40B4-BE49-F238E27FC236}">
                <a16:creationId xmlns:a16="http://schemas.microsoft.com/office/drawing/2014/main" id="{FEC028D5-8994-C3DC-3E40-0D16319C25E1}"/>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ar-EG"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Rectangle: Rounded Corners 22">
            <a:extLst>
              <a:ext uri="{FF2B5EF4-FFF2-40B4-BE49-F238E27FC236}">
                <a16:creationId xmlns:a16="http://schemas.microsoft.com/office/drawing/2014/main" id="{495DE9BB-6BA9-77D2-F864-77B04B65F5C1}"/>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Rectangle: Rounded Corners 22">
            <a:extLst>
              <a:ext uri="{FF2B5EF4-FFF2-40B4-BE49-F238E27FC236}">
                <a16:creationId xmlns:a16="http://schemas.microsoft.com/office/drawing/2014/main" id="{5D25A049-2A45-96F5-0246-40163F247F85}"/>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Rectangle: Rounded Corners 22">
            <a:extLst>
              <a:ext uri="{FF2B5EF4-FFF2-40B4-BE49-F238E27FC236}">
                <a16:creationId xmlns:a16="http://schemas.microsoft.com/office/drawing/2014/main" id="{96888018-932A-26C3-2D57-6CD5BD28AECD}"/>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97856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2036" y="-36946"/>
            <a:ext cx="9533101" cy="1610200"/>
          </a:xfrm>
          <a:prstGeom prst="rect">
            <a:avLst/>
          </a:prstGeom>
        </p:spPr>
      </p:pic>
      <p:sp>
        <p:nvSpPr>
          <p:cNvPr id="7" name="TextBox 6"/>
          <p:cNvSpPr txBox="1"/>
          <p:nvPr/>
        </p:nvSpPr>
        <p:spPr>
          <a:xfrm>
            <a:off x="2650377" y="543490"/>
            <a:ext cx="3586175" cy="523220"/>
          </a:xfrm>
          <a:prstGeom prst="rect">
            <a:avLst/>
          </a:prstGeom>
          <a:noFill/>
        </p:spPr>
        <p:txBody>
          <a:bodyPr wrap="none" rtlCol="0">
            <a:spAutoFit/>
          </a:bodyPr>
          <a:lstStyle/>
          <a:p>
            <a:pPr algn="l"/>
            <a:r>
              <a:rPr lang="en-US" sz="2800" b="0" i="0" dirty="0">
                <a:solidFill>
                  <a:schemeClr val="bg1"/>
                </a:solidFill>
                <a:effectLst/>
                <a:latin typeface="Times New Roman" panose="02020603050405020304" pitchFamily="18" charset="0"/>
                <a:cs typeface="Times New Roman" panose="02020603050405020304" pitchFamily="18" charset="0"/>
              </a:rPr>
              <a:t>Cramer’s Rule Formula</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051D50F1-AFB6-5611-D7CB-1312C156EA0B}"/>
              </a:ext>
            </a:extLst>
          </p:cNvPr>
          <p:cNvSpPr txBox="1"/>
          <p:nvPr/>
        </p:nvSpPr>
        <p:spPr>
          <a:xfrm>
            <a:off x="1585608" y="1848425"/>
            <a:ext cx="9954652" cy="3539430"/>
          </a:xfrm>
          <a:prstGeom prst="rect">
            <a:avLst/>
          </a:prstGeom>
          <a:noFill/>
        </p:spPr>
        <p:txBody>
          <a:bodyPr wrap="square">
            <a:spAutoFit/>
          </a:bodyPr>
          <a:lstStyle/>
          <a:p>
            <a:pPr algn="l"/>
            <a:r>
              <a:rPr lang="en-US" sz="2800" b="0" i="0" dirty="0">
                <a:solidFill>
                  <a:srgbClr val="813588"/>
                </a:solidFill>
                <a:effectLst/>
                <a:latin typeface="Times New Roman" panose="02020603050405020304" pitchFamily="18" charset="0"/>
                <a:cs typeface="Times New Roman" panose="02020603050405020304" pitchFamily="18" charset="0"/>
              </a:rPr>
              <a:t>Cramer’s Rule Formula</a:t>
            </a:r>
          </a:p>
          <a:p>
            <a:pPr algn="l"/>
            <a:r>
              <a:rPr lang="en-US" sz="2800" b="0" i="0" dirty="0">
                <a:solidFill>
                  <a:srgbClr val="333333"/>
                </a:solidFill>
                <a:effectLst/>
                <a:latin typeface="Times New Roman" panose="02020603050405020304" pitchFamily="18" charset="0"/>
                <a:cs typeface="Times New Roman" panose="02020603050405020304" pitchFamily="18" charset="0"/>
              </a:rPr>
              <a:t>Consider a system of linear equations with n variables x₁, x₂, x₃, …, xₙ written in the matrix form AX = B.</a:t>
            </a:r>
          </a:p>
          <a:p>
            <a:pPr algn="l"/>
            <a:r>
              <a:rPr lang="en-US" sz="2800" b="0" i="0" dirty="0">
                <a:solidFill>
                  <a:srgbClr val="333333"/>
                </a:solidFill>
                <a:effectLst/>
                <a:latin typeface="Times New Roman" panose="02020603050405020304" pitchFamily="18" charset="0"/>
                <a:cs typeface="Times New Roman" panose="02020603050405020304" pitchFamily="18" charset="0"/>
              </a:rPr>
              <a:t>Here,</a:t>
            </a:r>
          </a:p>
          <a:p>
            <a:pPr algn="l"/>
            <a:r>
              <a:rPr lang="en-US" sz="2800" b="0" i="0" dirty="0">
                <a:solidFill>
                  <a:srgbClr val="333333"/>
                </a:solidFill>
                <a:effectLst/>
                <a:latin typeface="Times New Roman" panose="02020603050405020304" pitchFamily="18" charset="0"/>
                <a:cs typeface="Times New Roman" panose="02020603050405020304" pitchFamily="18" charset="0"/>
              </a:rPr>
              <a:t>A = Coefficient matrix (must be a square matrix)</a:t>
            </a:r>
          </a:p>
          <a:p>
            <a:pPr algn="l"/>
            <a:r>
              <a:rPr lang="en-US" sz="2800" b="0" i="0" dirty="0">
                <a:solidFill>
                  <a:srgbClr val="333333"/>
                </a:solidFill>
                <a:effectLst/>
                <a:latin typeface="Times New Roman" panose="02020603050405020304" pitchFamily="18" charset="0"/>
                <a:cs typeface="Times New Roman" panose="02020603050405020304" pitchFamily="18" charset="0"/>
              </a:rPr>
              <a:t>X = Column matrix with variables</a:t>
            </a:r>
          </a:p>
          <a:p>
            <a:pPr algn="l"/>
            <a:r>
              <a:rPr lang="en-US" sz="2800" b="0" i="0" dirty="0">
                <a:solidFill>
                  <a:srgbClr val="333333"/>
                </a:solidFill>
                <a:effectLst/>
                <a:latin typeface="Times New Roman" panose="02020603050405020304" pitchFamily="18" charset="0"/>
                <a:cs typeface="Times New Roman" panose="02020603050405020304" pitchFamily="18" charset="0"/>
              </a:rPr>
              <a:t>B = Column matrix with the constants (which are on the right side of the equations)</a:t>
            </a:r>
          </a:p>
        </p:txBody>
      </p:sp>
      <p:sp>
        <p:nvSpPr>
          <p:cNvPr id="12" name="Slide Number Placeholder 11">
            <a:extLst>
              <a:ext uri="{FF2B5EF4-FFF2-40B4-BE49-F238E27FC236}">
                <a16:creationId xmlns:a16="http://schemas.microsoft.com/office/drawing/2014/main" id="{03581A66-B4CD-BBA2-CB87-A48DB59AB746}"/>
              </a:ext>
            </a:extLst>
          </p:cNvPr>
          <p:cNvSpPr>
            <a:spLocks noGrp="1"/>
          </p:cNvSpPr>
          <p:nvPr>
            <p:ph type="sldNum" sz="quarter" idx="12"/>
          </p:nvPr>
        </p:nvSpPr>
        <p:spPr/>
        <p:txBody>
          <a:bodyPr/>
          <a:lstStyle/>
          <a:p>
            <a:fld id="{FDED41F8-FC0F-4085-8150-313B6CF05213}" type="slidenum">
              <a:rPr lang="en-US" smtClean="0"/>
              <a:t>7</a:t>
            </a:fld>
            <a:endParaRPr lang="en-US"/>
          </a:p>
        </p:txBody>
      </p:sp>
      <p:pic>
        <p:nvPicPr>
          <p:cNvPr id="13" name="Graphic 21">
            <a:extLst>
              <a:ext uri="{FF2B5EF4-FFF2-40B4-BE49-F238E27FC236}">
                <a16:creationId xmlns:a16="http://schemas.microsoft.com/office/drawing/2014/main" id="{DD60E765-3EAD-BA95-0154-3252042BDCA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4" name="TextBox 13">
            <a:extLst>
              <a:ext uri="{FF2B5EF4-FFF2-40B4-BE49-F238E27FC236}">
                <a16:creationId xmlns:a16="http://schemas.microsoft.com/office/drawing/2014/main" id="{6FC89475-0593-E6E6-29D3-E890BB6D23AA}"/>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ar-EG"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5" name="Rectangle: Rounded Corners 22">
            <a:extLst>
              <a:ext uri="{FF2B5EF4-FFF2-40B4-BE49-F238E27FC236}">
                <a16:creationId xmlns:a16="http://schemas.microsoft.com/office/drawing/2014/main" id="{43929189-F3CB-C97E-DE55-BC71AC5ADAE7}"/>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Rectangle: Rounded Corners 22">
            <a:extLst>
              <a:ext uri="{FF2B5EF4-FFF2-40B4-BE49-F238E27FC236}">
                <a16:creationId xmlns:a16="http://schemas.microsoft.com/office/drawing/2014/main" id="{C45E7458-D5E9-6986-42AC-D76F4975B15F}"/>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Rectangle: Rounded Corners 22">
            <a:extLst>
              <a:ext uri="{FF2B5EF4-FFF2-40B4-BE49-F238E27FC236}">
                <a16:creationId xmlns:a16="http://schemas.microsoft.com/office/drawing/2014/main" id="{8A41DC06-D8D2-E343-CD45-DA822ECD185F}"/>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480333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2035" y="-46183"/>
            <a:ext cx="8854380" cy="1610200"/>
          </a:xfrm>
          <a:prstGeom prst="rect">
            <a:avLst/>
          </a:prstGeom>
        </p:spPr>
      </p:pic>
      <p:sp>
        <p:nvSpPr>
          <p:cNvPr id="7" name="TextBox 6"/>
          <p:cNvSpPr txBox="1"/>
          <p:nvPr/>
        </p:nvSpPr>
        <p:spPr>
          <a:xfrm>
            <a:off x="2650377" y="543490"/>
            <a:ext cx="4014240"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a:t>
            </a:r>
            <a:r>
              <a:rPr lang="en-US" sz="2800" b="0" i="0" dirty="0">
                <a:solidFill>
                  <a:schemeClr val="bg1"/>
                </a:solidFill>
                <a:effectLst/>
                <a:latin typeface="Roboto" panose="02000000000000000000" pitchFamily="2" charset="0"/>
              </a:rPr>
              <a:t>Cramer’s Rule – 2×2</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D91BA953-A47B-0F68-10C9-5406AAACADA2}"/>
              </a:ext>
            </a:extLst>
          </p:cNvPr>
          <p:cNvPicPr>
            <a:picLocks noChangeAspect="1"/>
          </p:cNvPicPr>
          <p:nvPr/>
        </p:nvPicPr>
        <p:blipFill>
          <a:blip r:embed="rId3"/>
          <a:stretch>
            <a:fillRect/>
          </a:stretch>
        </p:blipFill>
        <p:spPr>
          <a:xfrm>
            <a:off x="2241718" y="1558167"/>
            <a:ext cx="8486775" cy="4210050"/>
          </a:xfrm>
          <a:prstGeom prst="rect">
            <a:avLst/>
          </a:prstGeom>
        </p:spPr>
      </p:pic>
      <p:sp>
        <p:nvSpPr>
          <p:cNvPr id="12" name="Slide Number Placeholder 11">
            <a:extLst>
              <a:ext uri="{FF2B5EF4-FFF2-40B4-BE49-F238E27FC236}">
                <a16:creationId xmlns:a16="http://schemas.microsoft.com/office/drawing/2014/main" id="{20AE9F79-64CC-774C-408F-4CE8D8C7D6A5}"/>
              </a:ext>
            </a:extLst>
          </p:cNvPr>
          <p:cNvSpPr>
            <a:spLocks noGrp="1"/>
          </p:cNvSpPr>
          <p:nvPr>
            <p:ph type="sldNum" sz="quarter" idx="12"/>
          </p:nvPr>
        </p:nvSpPr>
        <p:spPr/>
        <p:txBody>
          <a:bodyPr/>
          <a:lstStyle/>
          <a:p>
            <a:fld id="{FDED41F8-FC0F-4085-8150-313B6CF05213}" type="slidenum">
              <a:rPr lang="en-US" smtClean="0"/>
              <a:t>8</a:t>
            </a:fld>
            <a:endParaRPr lang="en-US"/>
          </a:p>
        </p:txBody>
      </p:sp>
      <p:pic>
        <p:nvPicPr>
          <p:cNvPr id="13" name="Graphic 21">
            <a:extLst>
              <a:ext uri="{FF2B5EF4-FFF2-40B4-BE49-F238E27FC236}">
                <a16:creationId xmlns:a16="http://schemas.microsoft.com/office/drawing/2014/main" id="{15971D2E-39A9-6386-088A-5AE8C689D1B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4" name="TextBox 13">
            <a:extLst>
              <a:ext uri="{FF2B5EF4-FFF2-40B4-BE49-F238E27FC236}">
                <a16:creationId xmlns:a16="http://schemas.microsoft.com/office/drawing/2014/main" id="{8C896E34-2B2C-9A54-A367-390FAC08BA9F}"/>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ar-EG"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5" name="Rectangle: Rounded Corners 22">
            <a:extLst>
              <a:ext uri="{FF2B5EF4-FFF2-40B4-BE49-F238E27FC236}">
                <a16:creationId xmlns:a16="http://schemas.microsoft.com/office/drawing/2014/main" id="{367247DC-CC9D-CC37-0D52-D6665053C32D}"/>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Rectangle: Rounded Corners 22">
            <a:extLst>
              <a:ext uri="{FF2B5EF4-FFF2-40B4-BE49-F238E27FC236}">
                <a16:creationId xmlns:a16="http://schemas.microsoft.com/office/drawing/2014/main" id="{064CE350-8F8E-28FB-4C27-D41B7388131F}"/>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Rectangle: Rounded Corners 22">
            <a:extLst>
              <a:ext uri="{FF2B5EF4-FFF2-40B4-BE49-F238E27FC236}">
                <a16:creationId xmlns:a16="http://schemas.microsoft.com/office/drawing/2014/main" id="{CC6BD4AF-9F84-5EDB-010E-AC03439997A1}"/>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342402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2033" y="-36946"/>
            <a:ext cx="9533101" cy="1610200"/>
          </a:xfrm>
          <a:prstGeom prst="rect">
            <a:avLst/>
          </a:prstGeom>
        </p:spPr>
      </p:pic>
      <p:sp>
        <p:nvSpPr>
          <p:cNvPr id="7" name="TextBox 6"/>
          <p:cNvSpPr txBox="1"/>
          <p:nvPr/>
        </p:nvSpPr>
        <p:spPr>
          <a:xfrm>
            <a:off x="2659613" y="543490"/>
            <a:ext cx="3417923" cy="523220"/>
          </a:xfrm>
          <a:prstGeom prst="rect">
            <a:avLst/>
          </a:prstGeom>
          <a:noFill/>
        </p:spPr>
        <p:txBody>
          <a:bodyPr wrap="none" rtlCol="0">
            <a:spAutoFit/>
          </a:bodyPr>
          <a:lstStyle/>
          <a:p>
            <a:pPr algn="l"/>
            <a:r>
              <a:rPr lang="en-US" sz="2800" b="0" i="0" dirty="0">
                <a:solidFill>
                  <a:schemeClr val="bg1"/>
                </a:solidFill>
                <a:effectLst/>
                <a:latin typeface="Roboto" panose="02000000000000000000" pitchFamily="2" charset="0"/>
              </a:rPr>
              <a:t>Cramer’s Rule – 2×2</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A4DA37AC-21DA-BA78-DEF6-7B05B6290749}"/>
              </a:ext>
            </a:extLst>
          </p:cNvPr>
          <p:cNvSpPr>
            <a:spLocks noGrp="1"/>
          </p:cNvSpPr>
          <p:nvPr>
            <p:ph type="sldNum" sz="quarter" idx="12"/>
          </p:nvPr>
        </p:nvSpPr>
        <p:spPr/>
        <p:txBody>
          <a:bodyPr/>
          <a:lstStyle/>
          <a:p>
            <a:fld id="{FDED41F8-FC0F-4085-8150-313B6CF05213}" type="slidenum">
              <a:rPr lang="en-US" smtClean="0"/>
              <a:t>9</a:t>
            </a:fld>
            <a:endParaRPr lang="en-US"/>
          </a:p>
        </p:txBody>
      </p:sp>
      <p:pic>
        <p:nvPicPr>
          <p:cNvPr id="14" name="Picture 13">
            <a:extLst>
              <a:ext uri="{FF2B5EF4-FFF2-40B4-BE49-F238E27FC236}">
                <a16:creationId xmlns:a16="http://schemas.microsoft.com/office/drawing/2014/main" id="{566A8F72-083E-565A-D06A-42FB102C6757}"/>
              </a:ext>
            </a:extLst>
          </p:cNvPr>
          <p:cNvPicPr>
            <a:picLocks noChangeAspect="1"/>
          </p:cNvPicPr>
          <p:nvPr/>
        </p:nvPicPr>
        <p:blipFill>
          <a:blip r:embed="rId3"/>
          <a:stretch>
            <a:fillRect/>
          </a:stretch>
        </p:blipFill>
        <p:spPr>
          <a:xfrm>
            <a:off x="2296943" y="1768889"/>
            <a:ext cx="3162300" cy="3581400"/>
          </a:xfrm>
          <a:prstGeom prst="rect">
            <a:avLst/>
          </a:prstGeom>
        </p:spPr>
      </p:pic>
      <p:pic>
        <p:nvPicPr>
          <p:cNvPr id="12" name="Graphic 21">
            <a:extLst>
              <a:ext uri="{FF2B5EF4-FFF2-40B4-BE49-F238E27FC236}">
                <a16:creationId xmlns:a16="http://schemas.microsoft.com/office/drawing/2014/main" id="{582700D1-3C5F-8310-28BF-6865D75C6FE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3" name="TextBox 12">
            <a:extLst>
              <a:ext uri="{FF2B5EF4-FFF2-40B4-BE49-F238E27FC236}">
                <a16:creationId xmlns:a16="http://schemas.microsoft.com/office/drawing/2014/main" id="{ED8ECFE0-D46B-7DC6-8C5E-BEEBB3FF1D10}"/>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ar-EG"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5" name="Rectangle: Rounded Corners 22">
            <a:extLst>
              <a:ext uri="{FF2B5EF4-FFF2-40B4-BE49-F238E27FC236}">
                <a16:creationId xmlns:a16="http://schemas.microsoft.com/office/drawing/2014/main" id="{35407AB6-3359-91A1-C2CC-58E759D26E50}"/>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Rectangle: Rounded Corners 22">
            <a:extLst>
              <a:ext uri="{FF2B5EF4-FFF2-40B4-BE49-F238E27FC236}">
                <a16:creationId xmlns:a16="http://schemas.microsoft.com/office/drawing/2014/main" id="{3C0358BF-52B8-C0FF-D3A4-DBD640A47A13}"/>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Rectangle: Rounded Corners 22">
            <a:extLst>
              <a:ext uri="{FF2B5EF4-FFF2-40B4-BE49-F238E27FC236}">
                <a16:creationId xmlns:a16="http://schemas.microsoft.com/office/drawing/2014/main" id="{97816C4B-1B74-D4E1-DC40-4A035C86B758}"/>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67063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2033" y="-36946"/>
            <a:ext cx="9533101" cy="1610200"/>
          </a:xfrm>
          <a:prstGeom prst="rect">
            <a:avLst/>
          </a:prstGeom>
        </p:spPr>
      </p:pic>
      <p:sp>
        <p:nvSpPr>
          <p:cNvPr id="7" name="TextBox 6"/>
          <p:cNvSpPr txBox="1"/>
          <p:nvPr/>
        </p:nvSpPr>
        <p:spPr>
          <a:xfrm>
            <a:off x="2659613" y="543490"/>
            <a:ext cx="4878259" cy="523220"/>
          </a:xfrm>
          <a:prstGeom prst="rect">
            <a:avLst/>
          </a:prstGeom>
          <a:noFill/>
        </p:spPr>
        <p:txBody>
          <a:bodyPr wrap="none" rtlCol="0">
            <a:spAutoFit/>
          </a:bodyPr>
          <a:lstStyle/>
          <a:p>
            <a:pPr algn="l"/>
            <a:r>
              <a:rPr lang="en-US" sz="2800" b="0" i="0" dirty="0">
                <a:solidFill>
                  <a:schemeClr val="bg1"/>
                </a:solidFill>
                <a:effectLst/>
                <a:latin typeface="Roboto" panose="02000000000000000000" pitchFamily="2" charset="0"/>
              </a:rPr>
              <a:t>Cramer’s Rule Example – 2×2</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ounded Rectangle 8"/>
          <p:cNvSpPr/>
          <p:nvPr/>
        </p:nvSpPr>
        <p:spPr>
          <a:xfrm>
            <a:off x="3278909" y="3103418"/>
            <a:ext cx="775855" cy="748146"/>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Slide Number Placeholder 9">
            <a:extLst>
              <a:ext uri="{FF2B5EF4-FFF2-40B4-BE49-F238E27FC236}">
                <a16:creationId xmlns:a16="http://schemas.microsoft.com/office/drawing/2014/main" id="{FA240B5A-F371-CFCF-7F4C-DB2020E99ECF}"/>
              </a:ext>
            </a:extLst>
          </p:cNvPr>
          <p:cNvSpPr>
            <a:spLocks noGrp="1"/>
          </p:cNvSpPr>
          <p:nvPr>
            <p:ph type="sldNum" sz="quarter" idx="12"/>
          </p:nvPr>
        </p:nvSpPr>
        <p:spPr/>
        <p:txBody>
          <a:bodyPr/>
          <a:lstStyle/>
          <a:p>
            <a:fld id="{FDED41F8-FC0F-4085-8150-313B6CF05213}" type="slidenum">
              <a:rPr lang="en-US" smtClean="0"/>
              <a:t>10</a:t>
            </a:fld>
            <a:endParaRPr lang="en-US"/>
          </a:p>
        </p:txBody>
      </p:sp>
      <p:sp>
        <p:nvSpPr>
          <p:cNvPr id="13" name="TextBox 12">
            <a:extLst>
              <a:ext uri="{FF2B5EF4-FFF2-40B4-BE49-F238E27FC236}">
                <a16:creationId xmlns:a16="http://schemas.microsoft.com/office/drawing/2014/main" id="{5B7E1DB6-E808-B2E6-FCD9-CF4018DEADDA}"/>
              </a:ext>
            </a:extLst>
          </p:cNvPr>
          <p:cNvSpPr txBox="1"/>
          <p:nvPr/>
        </p:nvSpPr>
        <p:spPr>
          <a:xfrm>
            <a:off x="2217905" y="2117978"/>
            <a:ext cx="7470843" cy="2677656"/>
          </a:xfrm>
          <a:prstGeom prst="rect">
            <a:avLst/>
          </a:prstGeom>
          <a:noFill/>
        </p:spPr>
        <p:txBody>
          <a:bodyPr wrap="square">
            <a:spAutoFit/>
          </a:bodyPr>
          <a:lstStyle/>
          <a:p>
            <a:pPr algn="l"/>
            <a:r>
              <a:rPr lang="en-US" sz="2800" b="0" i="0" dirty="0">
                <a:solidFill>
                  <a:srgbClr val="333333"/>
                </a:solidFill>
                <a:effectLst/>
                <a:latin typeface="Times New Roman" panose="02020603050405020304" pitchFamily="18" charset="0"/>
                <a:cs typeface="Times New Roman" panose="02020603050405020304" pitchFamily="18" charset="0"/>
              </a:rPr>
              <a:t>Solve the following system of equations using Cramer’s rule:</a:t>
            </a:r>
          </a:p>
          <a:p>
            <a:pPr algn="l"/>
            <a:endParaRPr lang="en-US" sz="2800" b="0" i="0" dirty="0">
              <a:solidFill>
                <a:srgbClr val="333333"/>
              </a:solidFill>
              <a:effectLst/>
              <a:latin typeface="Roboto" panose="02000000000000000000" pitchFamily="2" charset="0"/>
            </a:endParaRPr>
          </a:p>
          <a:p>
            <a:pPr algn="l"/>
            <a:r>
              <a:rPr lang="en-US" sz="2800" b="0" i="0" dirty="0">
                <a:solidFill>
                  <a:srgbClr val="333333"/>
                </a:solidFill>
                <a:effectLst/>
                <a:latin typeface="Roboto" panose="02000000000000000000" pitchFamily="2" charset="0"/>
              </a:rPr>
              <a:t>2x – y = 5</a:t>
            </a:r>
          </a:p>
          <a:p>
            <a:pPr algn="l"/>
            <a:endParaRPr lang="en-US" sz="2800" b="0" i="0" dirty="0">
              <a:solidFill>
                <a:srgbClr val="333333"/>
              </a:solidFill>
              <a:effectLst/>
              <a:latin typeface="Roboto" panose="02000000000000000000" pitchFamily="2" charset="0"/>
            </a:endParaRPr>
          </a:p>
          <a:p>
            <a:pPr algn="l"/>
            <a:r>
              <a:rPr lang="en-US" sz="2800" b="0" i="0" dirty="0">
                <a:solidFill>
                  <a:srgbClr val="333333"/>
                </a:solidFill>
                <a:effectLst/>
                <a:latin typeface="Roboto" panose="02000000000000000000" pitchFamily="2" charset="0"/>
              </a:rPr>
              <a:t>x + y = 4</a:t>
            </a:r>
          </a:p>
        </p:txBody>
      </p:sp>
      <p:pic>
        <p:nvPicPr>
          <p:cNvPr id="14" name="Graphic 21">
            <a:extLst>
              <a:ext uri="{FF2B5EF4-FFF2-40B4-BE49-F238E27FC236}">
                <a16:creationId xmlns:a16="http://schemas.microsoft.com/office/drawing/2014/main" id="{783B80C3-28E2-70E2-8A6E-06B385CD8BD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5" name="TextBox 14">
            <a:extLst>
              <a:ext uri="{FF2B5EF4-FFF2-40B4-BE49-F238E27FC236}">
                <a16:creationId xmlns:a16="http://schemas.microsoft.com/office/drawing/2014/main" id="{69B04361-A090-7152-9A59-0130EEF1600F}"/>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ar-EG"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6" name="Rectangle: Rounded Corners 22">
            <a:extLst>
              <a:ext uri="{FF2B5EF4-FFF2-40B4-BE49-F238E27FC236}">
                <a16:creationId xmlns:a16="http://schemas.microsoft.com/office/drawing/2014/main" id="{CFF1722F-0CCE-7074-F172-A767869A0E24}"/>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Rectangle: Rounded Corners 22">
            <a:extLst>
              <a:ext uri="{FF2B5EF4-FFF2-40B4-BE49-F238E27FC236}">
                <a16:creationId xmlns:a16="http://schemas.microsoft.com/office/drawing/2014/main" id="{5BEFA125-B3C5-E691-A90A-CFCA606E3EEE}"/>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Rectangle: Rounded Corners 22">
            <a:extLst>
              <a:ext uri="{FF2B5EF4-FFF2-40B4-BE49-F238E27FC236}">
                <a16:creationId xmlns:a16="http://schemas.microsoft.com/office/drawing/2014/main" id="{0F825166-96A1-4486-06D1-7FC82AC58ABD}"/>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10525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1289" y="0"/>
            <a:ext cx="9862054" cy="1610200"/>
          </a:xfrm>
          <a:prstGeom prst="rect">
            <a:avLst/>
          </a:prstGeom>
        </p:spPr>
      </p:pic>
      <p:sp>
        <p:nvSpPr>
          <p:cNvPr id="7" name="TextBox 6"/>
          <p:cNvSpPr txBox="1"/>
          <p:nvPr/>
        </p:nvSpPr>
        <p:spPr>
          <a:xfrm>
            <a:off x="2650377" y="543490"/>
            <a:ext cx="7173759"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Solution of </a:t>
            </a:r>
            <a:r>
              <a:rPr lang="en-US" sz="2800" b="0" i="0" dirty="0">
                <a:solidFill>
                  <a:schemeClr val="bg1"/>
                </a:solidFill>
                <a:effectLst/>
                <a:latin typeface="Roboto" panose="02000000000000000000" pitchFamily="2" charset="0"/>
              </a:rPr>
              <a:t>Cramer’s Rule Example – 2×2</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56915" y="1512875"/>
            <a:ext cx="9666288" cy="400110"/>
          </a:xfrm>
          <a:prstGeom prst="rect">
            <a:avLst/>
          </a:prstGeom>
          <a:noFill/>
        </p:spPr>
        <p:txBody>
          <a:bodyPr wrap="square" rtlCol="0">
            <a:spAutoFit/>
          </a:bodyPr>
          <a:lstStyle/>
          <a:p>
            <a:endParaRPr lang="en-US" sz="1000" dirty="0"/>
          </a:p>
          <a:p>
            <a:endParaRPr lang="en-US" sz="1000" dirty="0"/>
          </a:p>
        </p:txBody>
      </p:sp>
      <p:sp>
        <p:nvSpPr>
          <p:cNvPr id="10" name="Oval 9"/>
          <p:cNvSpPr/>
          <p:nvPr/>
        </p:nvSpPr>
        <p:spPr>
          <a:xfrm>
            <a:off x="4110182" y="3094182"/>
            <a:ext cx="1551709" cy="757382"/>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Slide Number Placeholder 10">
            <a:extLst>
              <a:ext uri="{FF2B5EF4-FFF2-40B4-BE49-F238E27FC236}">
                <a16:creationId xmlns:a16="http://schemas.microsoft.com/office/drawing/2014/main" id="{3355749D-E04F-7EA4-B675-4916B89AFDCC}"/>
              </a:ext>
            </a:extLst>
          </p:cNvPr>
          <p:cNvSpPr>
            <a:spLocks noGrp="1"/>
          </p:cNvSpPr>
          <p:nvPr>
            <p:ph type="sldNum" sz="quarter" idx="12"/>
          </p:nvPr>
        </p:nvSpPr>
        <p:spPr/>
        <p:txBody>
          <a:bodyPr/>
          <a:lstStyle/>
          <a:p>
            <a:fld id="{FDED41F8-FC0F-4085-8150-313B6CF05213}" type="slidenum">
              <a:rPr lang="en-US" smtClean="0"/>
              <a:t>11</a:t>
            </a:fld>
            <a:endParaRPr lang="en-US"/>
          </a:p>
        </p:txBody>
      </p:sp>
      <p:pic>
        <p:nvPicPr>
          <p:cNvPr id="14" name="Picture 13">
            <a:extLst>
              <a:ext uri="{FF2B5EF4-FFF2-40B4-BE49-F238E27FC236}">
                <a16:creationId xmlns:a16="http://schemas.microsoft.com/office/drawing/2014/main" id="{EB932EDB-06D2-CC14-2834-2B973A6693BA}"/>
              </a:ext>
            </a:extLst>
          </p:cNvPr>
          <p:cNvPicPr>
            <a:picLocks noChangeAspect="1"/>
          </p:cNvPicPr>
          <p:nvPr/>
        </p:nvPicPr>
        <p:blipFill>
          <a:blip r:embed="rId3"/>
          <a:stretch>
            <a:fillRect/>
          </a:stretch>
        </p:blipFill>
        <p:spPr>
          <a:xfrm>
            <a:off x="2533193" y="1790467"/>
            <a:ext cx="4429125" cy="3857625"/>
          </a:xfrm>
          <a:prstGeom prst="rect">
            <a:avLst/>
          </a:prstGeom>
        </p:spPr>
      </p:pic>
      <p:pic>
        <p:nvPicPr>
          <p:cNvPr id="15" name="Graphic 21">
            <a:extLst>
              <a:ext uri="{FF2B5EF4-FFF2-40B4-BE49-F238E27FC236}">
                <a16:creationId xmlns:a16="http://schemas.microsoft.com/office/drawing/2014/main" id="{324A7939-740D-4E6E-6552-297FAD7540D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6" name="TextBox 15">
            <a:extLst>
              <a:ext uri="{FF2B5EF4-FFF2-40B4-BE49-F238E27FC236}">
                <a16:creationId xmlns:a16="http://schemas.microsoft.com/office/drawing/2014/main" id="{0B97D200-4168-3B3F-45C2-3240AFE99326}"/>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ar-EG"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7" name="Rectangle: Rounded Corners 22">
            <a:extLst>
              <a:ext uri="{FF2B5EF4-FFF2-40B4-BE49-F238E27FC236}">
                <a16:creationId xmlns:a16="http://schemas.microsoft.com/office/drawing/2014/main" id="{315EE94A-2944-DA0D-8352-239C470286DD}"/>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Rectangle: Rounded Corners 22">
            <a:extLst>
              <a:ext uri="{FF2B5EF4-FFF2-40B4-BE49-F238E27FC236}">
                <a16:creationId xmlns:a16="http://schemas.microsoft.com/office/drawing/2014/main" id="{00893FB2-0ECD-65EF-EBFF-116409831F39}"/>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9" name="Rectangle: Rounded Corners 22">
            <a:extLst>
              <a:ext uri="{FF2B5EF4-FFF2-40B4-BE49-F238E27FC236}">
                <a16:creationId xmlns:a16="http://schemas.microsoft.com/office/drawing/2014/main" id="{84375056-503D-654E-2774-4684E75B93CC}"/>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879525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2036" y="-18473"/>
            <a:ext cx="9533101" cy="1610200"/>
          </a:xfrm>
          <a:prstGeom prst="rect">
            <a:avLst/>
          </a:prstGeom>
        </p:spPr>
      </p:pic>
      <p:sp>
        <p:nvSpPr>
          <p:cNvPr id="7" name="TextBox 6"/>
          <p:cNvSpPr txBox="1"/>
          <p:nvPr/>
        </p:nvSpPr>
        <p:spPr>
          <a:xfrm>
            <a:off x="2650377" y="543490"/>
            <a:ext cx="66768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Solution of </a:t>
            </a:r>
            <a:r>
              <a:rPr lang="en-US" sz="2800" b="0" i="0" dirty="0">
                <a:solidFill>
                  <a:schemeClr val="bg1"/>
                </a:solidFill>
                <a:effectLst/>
                <a:latin typeface="Roboto" panose="02000000000000000000" pitchFamily="2" charset="0"/>
              </a:rPr>
              <a:t>Cramer’s Rule Example – 2×2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163057E6-975E-5591-9A42-6CEF0CB6AC46}"/>
              </a:ext>
            </a:extLst>
          </p:cNvPr>
          <p:cNvSpPr>
            <a:spLocks noGrp="1"/>
          </p:cNvSpPr>
          <p:nvPr>
            <p:ph type="sldNum" sz="quarter" idx="12"/>
          </p:nvPr>
        </p:nvSpPr>
        <p:spPr/>
        <p:txBody>
          <a:bodyPr/>
          <a:lstStyle/>
          <a:p>
            <a:fld id="{FDED41F8-FC0F-4085-8150-313B6CF05213}" type="slidenum">
              <a:rPr lang="en-US" smtClean="0"/>
              <a:t>12</a:t>
            </a:fld>
            <a:endParaRPr lang="en-US"/>
          </a:p>
        </p:txBody>
      </p:sp>
      <p:pic>
        <p:nvPicPr>
          <p:cNvPr id="14" name="Picture 13">
            <a:extLst>
              <a:ext uri="{FF2B5EF4-FFF2-40B4-BE49-F238E27FC236}">
                <a16:creationId xmlns:a16="http://schemas.microsoft.com/office/drawing/2014/main" id="{79332492-6589-C5DB-0D4B-01174A0C7419}"/>
              </a:ext>
            </a:extLst>
          </p:cNvPr>
          <p:cNvPicPr>
            <a:picLocks noChangeAspect="1"/>
          </p:cNvPicPr>
          <p:nvPr/>
        </p:nvPicPr>
        <p:blipFill>
          <a:blip r:embed="rId3"/>
          <a:stretch>
            <a:fillRect/>
          </a:stretch>
        </p:blipFill>
        <p:spPr>
          <a:xfrm>
            <a:off x="2440788" y="1485899"/>
            <a:ext cx="6061186" cy="4376927"/>
          </a:xfrm>
          <a:prstGeom prst="rect">
            <a:avLst/>
          </a:prstGeom>
        </p:spPr>
      </p:pic>
      <p:pic>
        <p:nvPicPr>
          <p:cNvPr id="12" name="Graphic 21">
            <a:extLst>
              <a:ext uri="{FF2B5EF4-FFF2-40B4-BE49-F238E27FC236}">
                <a16:creationId xmlns:a16="http://schemas.microsoft.com/office/drawing/2014/main" id="{8E4B5FC1-67DE-1E02-D53F-ED5FD9E3D02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3" name="TextBox 12">
            <a:extLst>
              <a:ext uri="{FF2B5EF4-FFF2-40B4-BE49-F238E27FC236}">
                <a16:creationId xmlns:a16="http://schemas.microsoft.com/office/drawing/2014/main" id="{BF4EA20F-3140-00E5-3818-C6F4A3DEDEC9}"/>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ar-EG"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5" name="Rectangle: Rounded Corners 22">
            <a:extLst>
              <a:ext uri="{FF2B5EF4-FFF2-40B4-BE49-F238E27FC236}">
                <a16:creationId xmlns:a16="http://schemas.microsoft.com/office/drawing/2014/main" id="{EC53DB7F-7F07-1248-91E7-B54F1A2613FA}"/>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Rectangle: Rounded Corners 22">
            <a:extLst>
              <a:ext uri="{FF2B5EF4-FFF2-40B4-BE49-F238E27FC236}">
                <a16:creationId xmlns:a16="http://schemas.microsoft.com/office/drawing/2014/main" id="{9630D74C-556B-FA25-3F77-C651A4217A68}"/>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Rectangle: Rounded Corners 22">
            <a:extLst>
              <a:ext uri="{FF2B5EF4-FFF2-40B4-BE49-F238E27FC236}">
                <a16:creationId xmlns:a16="http://schemas.microsoft.com/office/drawing/2014/main" id="{4D796277-4279-E4C7-CEE8-DB989402124E}"/>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039986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2036" y="-36946"/>
            <a:ext cx="9763336" cy="1610200"/>
          </a:xfrm>
          <a:prstGeom prst="rect">
            <a:avLst/>
          </a:prstGeom>
        </p:spPr>
      </p:pic>
      <p:sp>
        <p:nvSpPr>
          <p:cNvPr id="7" name="TextBox 6"/>
          <p:cNvSpPr txBox="1"/>
          <p:nvPr/>
        </p:nvSpPr>
        <p:spPr>
          <a:xfrm>
            <a:off x="2650377" y="543490"/>
            <a:ext cx="7074373"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Solution of </a:t>
            </a:r>
            <a:r>
              <a:rPr lang="en-US" sz="2800" b="0" i="0" dirty="0">
                <a:solidFill>
                  <a:schemeClr val="bg1"/>
                </a:solidFill>
                <a:effectLst/>
                <a:latin typeface="Roboto" panose="02000000000000000000" pitchFamily="2" charset="0"/>
              </a:rPr>
              <a:t>Cramer’s Rule Example – 2×2</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A7AE66E5-76A7-B446-D2F3-83425BA9242A}"/>
              </a:ext>
            </a:extLst>
          </p:cNvPr>
          <p:cNvSpPr>
            <a:spLocks noGrp="1"/>
          </p:cNvSpPr>
          <p:nvPr>
            <p:ph type="sldNum" sz="quarter" idx="12"/>
          </p:nvPr>
        </p:nvSpPr>
        <p:spPr/>
        <p:txBody>
          <a:bodyPr/>
          <a:lstStyle/>
          <a:p>
            <a:fld id="{FDED41F8-FC0F-4085-8150-313B6CF05213}" type="slidenum">
              <a:rPr lang="en-US" smtClean="0"/>
              <a:t>13</a:t>
            </a:fld>
            <a:endParaRPr lang="en-US"/>
          </a:p>
        </p:txBody>
      </p:sp>
      <p:pic>
        <p:nvPicPr>
          <p:cNvPr id="12" name="Picture 11">
            <a:extLst>
              <a:ext uri="{FF2B5EF4-FFF2-40B4-BE49-F238E27FC236}">
                <a16:creationId xmlns:a16="http://schemas.microsoft.com/office/drawing/2014/main" id="{5B59A1D4-1D40-D0C2-E524-840D6AA20C3A}"/>
              </a:ext>
            </a:extLst>
          </p:cNvPr>
          <p:cNvPicPr>
            <a:picLocks noChangeAspect="1"/>
          </p:cNvPicPr>
          <p:nvPr/>
        </p:nvPicPr>
        <p:blipFill>
          <a:blip r:embed="rId3"/>
          <a:stretch>
            <a:fillRect/>
          </a:stretch>
        </p:blipFill>
        <p:spPr>
          <a:xfrm>
            <a:off x="2650376" y="2105024"/>
            <a:ext cx="5112295" cy="3011055"/>
          </a:xfrm>
          <a:prstGeom prst="rect">
            <a:avLst/>
          </a:prstGeom>
        </p:spPr>
      </p:pic>
      <p:pic>
        <p:nvPicPr>
          <p:cNvPr id="13" name="Graphic 21">
            <a:extLst>
              <a:ext uri="{FF2B5EF4-FFF2-40B4-BE49-F238E27FC236}">
                <a16:creationId xmlns:a16="http://schemas.microsoft.com/office/drawing/2014/main" id="{BB22FE1A-0634-4261-0406-015BE393225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4" name="TextBox 13">
            <a:extLst>
              <a:ext uri="{FF2B5EF4-FFF2-40B4-BE49-F238E27FC236}">
                <a16:creationId xmlns:a16="http://schemas.microsoft.com/office/drawing/2014/main" id="{225E7746-EC54-B55D-57AC-62F8A3268087}"/>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ar-EG"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5" name="Rectangle: Rounded Corners 22">
            <a:extLst>
              <a:ext uri="{FF2B5EF4-FFF2-40B4-BE49-F238E27FC236}">
                <a16:creationId xmlns:a16="http://schemas.microsoft.com/office/drawing/2014/main" id="{8C33CB3D-0761-3B7B-E847-A947A45EDBF8}"/>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Rectangle: Rounded Corners 22">
            <a:extLst>
              <a:ext uri="{FF2B5EF4-FFF2-40B4-BE49-F238E27FC236}">
                <a16:creationId xmlns:a16="http://schemas.microsoft.com/office/drawing/2014/main" id="{6FB122DB-F98F-9167-10C7-51FB17435EF7}"/>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Rectangle: Rounded Corners 22">
            <a:extLst>
              <a:ext uri="{FF2B5EF4-FFF2-40B4-BE49-F238E27FC236}">
                <a16:creationId xmlns:a16="http://schemas.microsoft.com/office/drawing/2014/main" id="{58117852-14F9-46F5-EE53-5AF24C496AF6}"/>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844891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2036" y="-36946"/>
            <a:ext cx="9533101" cy="1610200"/>
          </a:xfrm>
          <a:prstGeom prst="rect">
            <a:avLst/>
          </a:prstGeom>
        </p:spPr>
      </p:pic>
      <p:sp>
        <p:nvSpPr>
          <p:cNvPr id="7" name="TextBox 6"/>
          <p:cNvSpPr txBox="1"/>
          <p:nvPr/>
        </p:nvSpPr>
        <p:spPr>
          <a:xfrm>
            <a:off x="2650377" y="543490"/>
            <a:ext cx="3417923" cy="523220"/>
          </a:xfrm>
          <a:prstGeom prst="rect">
            <a:avLst/>
          </a:prstGeom>
          <a:noFill/>
        </p:spPr>
        <p:txBody>
          <a:bodyPr wrap="none" rtlCol="0">
            <a:spAutoFit/>
          </a:bodyPr>
          <a:lstStyle/>
          <a:p>
            <a:r>
              <a:rPr lang="en-US" sz="2800" b="0" i="0" dirty="0">
                <a:solidFill>
                  <a:schemeClr val="bg1"/>
                </a:solidFill>
                <a:effectLst/>
                <a:latin typeface="Roboto" panose="02000000000000000000" pitchFamily="2" charset="0"/>
              </a:rPr>
              <a:t>Cramer’s Rule – 3×3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3D6FAE5C-5FCF-A35A-F222-CEC3D7C76F96}"/>
              </a:ext>
            </a:extLst>
          </p:cNvPr>
          <p:cNvSpPr>
            <a:spLocks noGrp="1"/>
          </p:cNvSpPr>
          <p:nvPr>
            <p:ph type="sldNum" sz="quarter" idx="12"/>
          </p:nvPr>
        </p:nvSpPr>
        <p:spPr/>
        <p:txBody>
          <a:bodyPr/>
          <a:lstStyle/>
          <a:p>
            <a:fld id="{FDED41F8-FC0F-4085-8150-313B6CF05213}" type="slidenum">
              <a:rPr lang="en-US" smtClean="0"/>
              <a:t>14</a:t>
            </a:fld>
            <a:endParaRPr lang="en-US"/>
          </a:p>
        </p:txBody>
      </p:sp>
      <p:pic>
        <p:nvPicPr>
          <p:cNvPr id="12" name="Picture 11">
            <a:extLst>
              <a:ext uri="{FF2B5EF4-FFF2-40B4-BE49-F238E27FC236}">
                <a16:creationId xmlns:a16="http://schemas.microsoft.com/office/drawing/2014/main" id="{B2F9B28C-7F49-991E-879A-7CF25FCA27FA}"/>
              </a:ext>
            </a:extLst>
          </p:cNvPr>
          <p:cNvPicPr>
            <a:picLocks noChangeAspect="1"/>
          </p:cNvPicPr>
          <p:nvPr/>
        </p:nvPicPr>
        <p:blipFill>
          <a:blip r:embed="rId3"/>
          <a:stretch>
            <a:fillRect/>
          </a:stretch>
        </p:blipFill>
        <p:spPr>
          <a:xfrm>
            <a:off x="1938337" y="1804987"/>
            <a:ext cx="8315325" cy="3248025"/>
          </a:xfrm>
          <a:prstGeom prst="rect">
            <a:avLst/>
          </a:prstGeom>
        </p:spPr>
      </p:pic>
      <p:pic>
        <p:nvPicPr>
          <p:cNvPr id="13" name="Graphic 21">
            <a:extLst>
              <a:ext uri="{FF2B5EF4-FFF2-40B4-BE49-F238E27FC236}">
                <a16:creationId xmlns:a16="http://schemas.microsoft.com/office/drawing/2014/main" id="{F1383075-F5A1-AA32-222D-3CB03F28420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4" name="TextBox 13">
            <a:extLst>
              <a:ext uri="{FF2B5EF4-FFF2-40B4-BE49-F238E27FC236}">
                <a16:creationId xmlns:a16="http://schemas.microsoft.com/office/drawing/2014/main" id="{428725FC-7EF5-1975-9348-6C51E7D88288}"/>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ar-EG"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5" name="Rectangle: Rounded Corners 22">
            <a:extLst>
              <a:ext uri="{FF2B5EF4-FFF2-40B4-BE49-F238E27FC236}">
                <a16:creationId xmlns:a16="http://schemas.microsoft.com/office/drawing/2014/main" id="{4F55B1D9-8030-FE97-1885-130C0078C971}"/>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Rectangle: Rounded Corners 22">
            <a:extLst>
              <a:ext uri="{FF2B5EF4-FFF2-40B4-BE49-F238E27FC236}">
                <a16:creationId xmlns:a16="http://schemas.microsoft.com/office/drawing/2014/main" id="{840AA06D-3AFF-E671-0468-EC7A1E86DCBD}"/>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Rectangle: Rounded Corners 22">
            <a:extLst>
              <a:ext uri="{FF2B5EF4-FFF2-40B4-BE49-F238E27FC236}">
                <a16:creationId xmlns:a16="http://schemas.microsoft.com/office/drawing/2014/main" id="{3A2684F9-288A-5C2D-2216-E361BA506F5E}"/>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200709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2036" y="-36946"/>
            <a:ext cx="9533101" cy="1610200"/>
          </a:xfrm>
          <a:prstGeom prst="rect">
            <a:avLst/>
          </a:prstGeom>
        </p:spPr>
      </p:pic>
      <p:sp>
        <p:nvSpPr>
          <p:cNvPr id="7" name="TextBox 6"/>
          <p:cNvSpPr txBox="1"/>
          <p:nvPr/>
        </p:nvSpPr>
        <p:spPr>
          <a:xfrm>
            <a:off x="2650377" y="543490"/>
            <a:ext cx="3417923" cy="523220"/>
          </a:xfrm>
          <a:prstGeom prst="rect">
            <a:avLst/>
          </a:prstGeom>
          <a:noFill/>
        </p:spPr>
        <p:txBody>
          <a:bodyPr wrap="none" rtlCol="0">
            <a:spAutoFit/>
          </a:bodyPr>
          <a:lstStyle/>
          <a:p>
            <a:r>
              <a:rPr lang="en-US" sz="2800" b="0" i="0" dirty="0">
                <a:solidFill>
                  <a:schemeClr val="bg1"/>
                </a:solidFill>
                <a:effectLst/>
                <a:latin typeface="Roboto" panose="02000000000000000000" pitchFamily="2" charset="0"/>
              </a:rPr>
              <a:t>Cramer’s Rule – 3×3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3D6FAE5C-5FCF-A35A-F222-CEC3D7C76F96}"/>
              </a:ext>
            </a:extLst>
          </p:cNvPr>
          <p:cNvSpPr>
            <a:spLocks noGrp="1"/>
          </p:cNvSpPr>
          <p:nvPr>
            <p:ph type="sldNum" sz="quarter" idx="12"/>
          </p:nvPr>
        </p:nvSpPr>
        <p:spPr/>
        <p:txBody>
          <a:bodyPr/>
          <a:lstStyle/>
          <a:p>
            <a:fld id="{FDED41F8-FC0F-4085-8150-313B6CF05213}" type="slidenum">
              <a:rPr lang="en-US" smtClean="0"/>
              <a:t>15</a:t>
            </a:fld>
            <a:endParaRPr lang="en-US"/>
          </a:p>
        </p:txBody>
      </p:sp>
      <p:pic>
        <p:nvPicPr>
          <p:cNvPr id="13" name="Picture 12">
            <a:extLst>
              <a:ext uri="{FF2B5EF4-FFF2-40B4-BE49-F238E27FC236}">
                <a16:creationId xmlns:a16="http://schemas.microsoft.com/office/drawing/2014/main" id="{6D06F01C-0354-ED58-BC24-E515A5502DCC}"/>
              </a:ext>
            </a:extLst>
          </p:cNvPr>
          <p:cNvPicPr>
            <a:picLocks noChangeAspect="1"/>
          </p:cNvPicPr>
          <p:nvPr/>
        </p:nvPicPr>
        <p:blipFill>
          <a:blip r:embed="rId3"/>
          <a:stretch>
            <a:fillRect/>
          </a:stretch>
        </p:blipFill>
        <p:spPr>
          <a:xfrm>
            <a:off x="1996804" y="1764126"/>
            <a:ext cx="7867650" cy="3590925"/>
          </a:xfrm>
          <a:prstGeom prst="rect">
            <a:avLst/>
          </a:prstGeom>
        </p:spPr>
      </p:pic>
      <p:pic>
        <p:nvPicPr>
          <p:cNvPr id="12" name="Graphic 21">
            <a:extLst>
              <a:ext uri="{FF2B5EF4-FFF2-40B4-BE49-F238E27FC236}">
                <a16:creationId xmlns:a16="http://schemas.microsoft.com/office/drawing/2014/main" id="{31C61A0B-5D24-9529-0B0F-94440271B76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4" name="TextBox 13">
            <a:extLst>
              <a:ext uri="{FF2B5EF4-FFF2-40B4-BE49-F238E27FC236}">
                <a16:creationId xmlns:a16="http://schemas.microsoft.com/office/drawing/2014/main" id="{B086480B-4260-04FC-8B2C-364EAABB5CD5}"/>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ar-EG"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5" name="Rectangle: Rounded Corners 22">
            <a:extLst>
              <a:ext uri="{FF2B5EF4-FFF2-40B4-BE49-F238E27FC236}">
                <a16:creationId xmlns:a16="http://schemas.microsoft.com/office/drawing/2014/main" id="{181746DB-73C7-B96F-7AC6-F0671329FD3E}"/>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Rectangle: Rounded Corners 22">
            <a:extLst>
              <a:ext uri="{FF2B5EF4-FFF2-40B4-BE49-F238E27FC236}">
                <a16:creationId xmlns:a16="http://schemas.microsoft.com/office/drawing/2014/main" id="{D7B725CF-9A94-E1AF-7BA6-943EADB6D8B7}"/>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Rectangle: Rounded Corners 22">
            <a:extLst>
              <a:ext uri="{FF2B5EF4-FFF2-40B4-BE49-F238E27FC236}">
                <a16:creationId xmlns:a16="http://schemas.microsoft.com/office/drawing/2014/main" id="{7B455BEB-0CAF-DBEF-F6B7-B69C790150BC}"/>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028848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2036" y="-36946"/>
            <a:ext cx="9533101" cy="1610200"/>
          </a:xfrm>
          <a:prstGeom prst="rect">
            <a:avLst/>
          </a:prstGeom>
        </p:spPr>
      </p:pic>
      <p:sp>
        <p:nvSpPr>
          <p:cNvPr id="7" name="TextBox 6"/>
          <p:cNvSpPr txBox="1"/>
          <p:nvPr/>
        </p:nvSpPr>
        <p:spPr>
          <a:xfrm>
            <a:off x="2650377" y="543490"/>
            <a:ext cx="4878259" cy="523220"/>
          </a:xfrm>
          <a:prstGeom prst="rect">
            <a:avLst/>
          </a:prstGeom>
          <a:noFill/>
        </p:spPr>
        <p:txBody>
          <a:bodyPr wrap="none" rtlCol="0">
            <a:spAutoFit/>
          </a:bodyPr>
          <a:lstStyle/>
          <a:p>
            <a:pPr algn="l"/>
            <a:r>
              <a:rPr lang="en-US" sz="2800" b="0" i="0" dirty="0">
                <a:solidFill>
                  <a:schemeClr val="bg1"/>
                </a:solidFill>
                <a:effectLst/>
                <a:latin typeface="Roboto" panose="02000000000000000000" pitchFamily="2" charset="0"/>
              </a:rPr>
              <a:t>Cramer’s Rule Example – 3×3</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B754DCFD-DBFC-19C6-B7B3-6015C6D0499C}"/>
              </a:ext>
            </a:extLst>
          </p:cNvPr>
          <p:cNvSpPr>
            <a:spLocks noGrp="1"/>
          </p:cNvSpPr>
          <p:nvPr>
            <p:ph type="sldNum" sz="quarter" idx="12"/>
          </p:nvPr>
        </p:nvSpPr>
        <p:spPr/>
        <p:txBody>
          <a:bodyPr/>
          <a:lstStyle/>
          <a:p>
            <a:fld id="{FDED41F8-FC0F-4085-8150-313B6CF05213}" type="slidenum">
              <a:rPr lang="en-US" smtClean="0"/>
              <a:t>16</a:t>
            </a:fld>
            <a:endParaRPr lang="en-US"/>
          </a:p>
        </p:txBody>
      </p:sp>
      <p:pic>
        <p:nvPicPr>
          <p:cNvPr id="12" name="Picture 11">
            <a:extLst>
              <a:ext uri="{FF2B5EF4-FFF2-40B4-BE49-F238E27FC236}">
                <a16:creationId xmlns:a16="http://schemas.microsoft.com/office/drawing/2014/main" id="{536AA96C-F890-44F6-FDBE-57C946B6D95E}"/>
              </a:ext>
            </a:extLst>
          </p:cNvPr>
          <p:cNvPicPr>
            <a:picLocks noChangeAspect="1"/>
          </p:cNvPicPr>
          <p:nvPr/>
        </p:nvPicPr>
        <p:blipFill>
          <a:blip r:embed="rId3"/>
          <a:stretch>
            <a:fillRect/>
          </a:stretch>
        </p:blipFill>
        <p:spPr>
          <a:xfrm>
            <a:off x="2042236" y="2135967"/>
            <a:ext cx="8082620" cy="2581948"/>
          </a:xfrm>
          <a:prstGeom prst="rect">
            <a:avLst/>
          </a:prstGeom>
        </p:spPr>
      </p:pic>
      <p:pic>
        <p:nvPicPr>
          <p:cNvPr id="13" name="Graphic 21">
            <a:extLst>
              <a:ext uri="{FF2B5EF4-FFF2-40B4-BE49-F238E27FC236}">
                <a16:creationId xmlns:a16="http://schemas.microsoft.com/office/drawing/2014/main" id="{E6143F44-7C0B-5B47-1FAC-C1792E47B81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4" name="TextBox 13">
            <a:extLst>
              <a:ext uri="{FF2B5EF4-FFF2-40B4-BE49-F238E27FC236}">
                <a16:creationId xmlns:a16="http://schemas.microsoft.com/office/drawing/2014/main" id="{F70FE8FA-3123-B178-A73F-AB5C9F25C5EA}"/>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ar-EG"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5" name="Rectangle: Rounded Corners 22">
            <a:extLst>
              <a:ext uri="{FF2B5EF4-FFF2-40B4-BE49-F238E27FC236}">
                <a16:creationId xmlns:a16="http://schemas.microsoft.com/office/drawing/2014/main" id="{9657C96E-DC1B-E4ED-DC81-96520F23561D}"/>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Rectangle: Rounded Corners 22">
            <a:extLst>
              <a:ext uri="{FF2B5EF4-FFF2-40B4-BE49-F238E27FC236}">
                <a16:creationId xmlns:a16="http://schemas.microsoft.com/office/drawing/2014/main" id="{BCAE45B6-2660-BD81-974F-FACF8A24CCAE}"/>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Rectangle: Rounded Corners 22">
            <a:extLst>
              <a:ext uri="{FF2B5EF4-FFF2-40B4-BE49-F238E27FC236}">
                <a16:creationId xmlns:a16="http://schemas.microsoft.com/office/drawing/2014/main" id="{F5DB519F-E91C-A1CB-C5CE-CFD3CB9DE7E6}"/>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688970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2036" y="-36946"/>
            <a:ext cx="9533101" cy="1610200"/>
          </a:xfrm>
          <a:prstGeom prst="rect">
            <a:avLst/>
          </a:prstGeom>
        </p:spPr>
      </p:pic>
      <p:sp>
        <p:nvSpPr>
          <p:cNvPr id="7" name="TextBox 6"/>
          <p:cNvSpPr txBox="1"/>
          <p:nvPr/>
        </p:nvSpPr>
        <p:spPr>
          <a:xfrm>
            <a:off x="2650377" y="543490"/>
            <a:ext cx="667682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Solution of </a:t>
            </a:r>
            <a:r>
              <a:rPr lang="en-US" sz="2800" b="0" i="0" dirty="0">
                <a:solidFill>
                  <a:schemeClr val="bg1"/>
                </a:solidFill>
                <a:effectLst/>
                <a:latin typeface="Roboto" panose="02000000000000000000" pitchFamily="2" charset="0"/>
              </a:rPr>
              <a:t>Cramer’s Rule Example – 3×3</a:t>
            </a: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7BBE4B78-4531-57D9-5223-C023B0ECAD10}"/>
              </a:ext>
            </a:extLst>
          </p:cNvPr>
          <p:cNvSpPr>
            <a:spLocks noGrp="1"/>
          </p:cNvSpPr>
          <p:nvPr>
            <p:ph type="sldNum" sz="quarter" idx="12"/>
          </p:nvPr>
        </p:nvSpPr>
        <p:spPr/>
        <p:txBody>
          <a:bodyPr/>
          <a:lstStyle/>
          <a:p>
            <a:fld id="{FDED41F8-FC0F-4085-8150-313B6CF05213}" type="slidenum">
              <a:rPr lang="en-US" smtClean="0"/>
              <a:t>17</a:t>
            </a:fld>
            <a:endParaRPr lang="en-US"/>
          </a:p>
        </p:txBody>
      </p:sp>
      <p:pic>
        <p:nvPicPr>
          <p:cNvPr id="14" name="Picture 13">
            <a:extLst>
              <a:ext uri="{FF2B5EF4-FFF2-40B4-BE49-F238E27FC236}">
                <a16:creationId xmlns:a16="http://schemas.microsoft.com/office/drawing/2014/main" id="{823D80BC-E9A3-9D6D-4133-DEFF865273FD}"/>
              </a:ext>
            </a:extLst>
          </p:cNvPr>
          <p:cNvPicPr>
            <a:picLocks noChangeAspect="1"/>
          </p:cNvPicPr>
          <p:nvPr/>
        </p:nvPicPr>
        <p:blipFill>
          <a:blip r:embed="rId3"/>
          <a:stretch>
            <a:fillRect/>
          </a:stretch>
        </p:blipFill>
        <p:spPr>
          <a:xfrm>
            <a:off x="1986843" y="1722908"/>
            <a:ext cx="6511078" cy="3786071"/>
          </a:xfrm>
          <a:prstGeom prst="rect">
            <a:avLst/>
          </a:prstGeom>
        </p:spPr>
      </p:pic>
      <p:pic>
        <p:nvPicPr>
          <p:cNvPr id="12" name="Graphic 21">
            <a:extLst>
              <a:ext uri="{FF2B5EF4-FFF2-40B4-BE49-F238E27FC236}">
                <a16:creationId xmlns:a16="http://schemas.microsoft.com/office/drawing/2014/main" id="{4963F59C-6613-A152-6011-344AC1074F1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3" name="TextBox 12">
            <a:extLst>
              <a:ext uri="{FF2B5EF4-FFF2-40B4-BE49-F238E27FC236}">
                <a16:creationId xmlns:a16="http://schemas.microsoft.com/office/drawing/2014/main" id="{B834EAF6-9924-BE31-41D1-CAB11DE282DB}"/>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ar-EG"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5" name="Rectangle: Rounded Corners 22">
            <a:extLst>
              <a:ext uri="{FF2B5EF4-FFF2-40B4-BE49-F238E27FC236}">
                <a16:creationId xmlns:a16="http://schemas.microsoft.com/office/drawing/2014/main" id="{7284AA41-6B2E-FE6D-F905-C66782923C26}"/>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Rectangle: Rounded Corners 22">
            <a:extLst>
              <a:ext uri="{FF2B5EF4-FFF2-40B4-BE49-F238E27FC236}">
                <a16:creationId xmlns:a16="http://schemas.microsoft.com/office/drawing/2014/main" id="{3C940124-7C11-F231-8C8F-58EA07CBF511}"/>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Rectangle: Rounded Corners 22">
            <a:extLst>
              <a:ext uri="{FF2B5EF4-FFF2-40B4-BE49-F238E27FC236}">
                <a16:creationId xmlns:a16="http://schemas.microsoft.com/office/drawing/2014/main" id="{4EC7975E-15FE-E3BD-953C-23C4CBB88AFC}"/>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409185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2036" y="-36946"/>
            <a:ext cx="9533101" cy="1610200"/>
          </a:xfrm>
          <a:prstGeom prst="rect">
            <a:avLst/>
          </a:prstGeom>
        </p:spPr>
      </p:pic>
      <p:sp>
        <p:nvSpPr>
          <p:cNvPr id="7" name="TextBox 6"/>
          <p:cNvSpPr txBox="1"/>
          <p:nvPr/>
        </p:nvSpPr>
        <p:spPr>
          <a:xfrm>
            <a:off x="2650377" y="543490"/>
            <a:ext cx="66768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Solution of </a:t>
            </a:r>
            <a:r>
              <a:rPr lang="en-US" sz="2800" b="0" i="0" dirty="0">
                <a:solidFill>
                  <a:schemeClr val="bg1"/>
                </a:solidFill>
                <a:effectLst/>
                <a:latin typeface="Roboto" panose="02000000000000000000" pitchFamily="2" charset="0"/>
              </a:rPr>
              <a:t>Cramer’s Rule Example – 3×3</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57D75D74-72D6-49A9-4922-D5B0EB0788C0}"/>
              </a:ext>
            </a:extLst>
          </p:cNvPr>
          <p:cNvSpPr>
            <a:spLocks noGrp="1"/>
          </p:cNvSpPr>
          <p:nvPr>
            <p:ph type="sldNum" sz="quarter" idx="12"/>
          </p:nvPr>
        </p:nvSpPr>
        <p:spPr/>
        <p:txBody>
          <a:bodyPr/>
          <a:lstStyle/>
          <a:p>
            <a:fld id="{FDED41F8-FC0F-4085-8150-313B6CF05213}" type="slidenum">
              <a:rPr lang="en-US" smtClean="0"/>
              <a:t>18</a:t>
            </a:fld>
            <a:endParaRPr lang="en-US"/>
          </a:p>
        </p:txBody>
      </p:sp>
      <p:pic>
        <p:nvPicPr>
          <p:cNvPr id="12" name="Picture 11">
            <a:extLst>
              <a:ext uri="{FF2B5EF4-FFF2-40B4-BE49-F238E27FC236}">
                <a16:creationId xmlns:a16="http://schemas.microsoft.com/office/drawing/2014/main" id="{7F90E7E0-A4FE-E1AF-388B-773C6C76DF88}"/>
              </a:ext>
            </a:extLst>
          </p:cNvPr>
          <p:cNvPicPr>
            <a:picLocks noChangeAspect="1"/>
          </p:cNvPicPr>
          <p:nvPr/>
        </p:nvPicPr>
        <p:blipFill>
          <a:blip r:embed="rId3"/>
          <a:stretch>
            <a:fillRect/>
          </a:stretch>
        </p:blipFill>
        <p:spPr>
          <a:xfrm>
            <a:off x="1874165" y="1683252"/>
            <a:ext cx="7239000" cy="4105275"/>
          </a:xfrm>
          <a:prstGeom prst="rect">
            <a:avLst/>
          </a:prstGeom>
        </p:spPr>
      </p:pic>
      <p:pic>
        <p:nvPicPr>
          <p:cNvPr id="16" name="Picture 15">
            <a:extLst>
              <a:ext uri="{FF2B5EF4-FFF2-40B4-BE49-F238E27FC236}">
                <a16:creationId xmlns:a16="http://schemas.microsoft.com/office/drawing/2014/main" id="{B4E5A178-A70D-BDE7-B374-2F65212A3329}"/>
              </a:ext>
            </a:extLst>
          </p:cNvPr>
          <p:cNvPicPr>
            <a:picLocks noChangeAspect="1"/>
          </p:cNvPicPr>
          <p:nvPr/>
        </p:nvPicPr>
        <p:blipFill>
          <a:blip r:embed="rId4"/>
          <a:stretch>
            <a:fillRect/>
          </a:stretch>
        </p:blipFill>
        <p:spPr>
          <a:xfrm>
            <a:off x="9677679" y="1347392"/>
            <a:ext cx="2147177" cy="857430"/>
          </a:xfrm>
          <a:prstGeom prst="rect">
            <a:avLst/>
          </a:prstGeom>
        </p:spPr>
      </p:pic>
      <p:pic>
        <p:nvPicPr>
          <p:cNvPr id="13" name="Graphic 21">
            <a:extLst>
              <a:ext uri="{FF2B5EF4-FFF2-40B4-BE49-F238E27FC236}">
                <a16:creationId xmlns:a16="http://schemas.microsoft.com/office/drawing/2014/main" id="{4814724E-1DD2-E8DA-57CA-A94BC988D0D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4" name="TextBox 13">
            <a:extLst>
              <a:ext uri="{FF2B5EF4-FFF2-40B4-BE49-F238E27FC236}">
                <a16:creationId xmlns:a16="http://schemas.microsoft.com/office/drawing/2014/main" id="{8F0F7277-9A90-052F-D17E-EA1846477525}"/>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ar-EG"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5" name="Rectangle: Rounded Corners 22">
            <a:extLst>
              <a:ext uri="{FF2B5EF4-FFF2-40B4-BE49-F238E27FC236}">
                <a16:creationId xmlns:a16="http://schemas.microsoft.com/office/drawing/2014/main" id="{497D92BA-DE76-CE87-4D49-42EBBBD6607E}"/>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Rectangle: Rounded Corners 22">
            <a:extLst>
              <a:ext uri="{FF2B5EF4-FFF2-40B4-BE49-F238E27FC236}">
                <a16:creationId xmlns:a16="http://schemas.microsoft.com/office/drawing/2014/main" id="{45760F7C-5FF3-C3DC-E3C5-B050761B5776}"/>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Rectangle: Rounded Corners 22">
            <a:extLst>
              <a:ext uri="{FF2B5EF4-FFF2-40B4-BE49-F238E27FC236}">
                <a16:creationId xmlns:a16="http://schemas.microsoft.com/office/drawing/2014/main" id="{2DE71193-4ADB-EDD2-9DAD-5CA7EE240BEE}"/>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125053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2036" y="-36946"/>
            <a:ext cx="9533101" cy="1610200"/>
          </a:xfrm>
          <a:prstGeom prst="rect">
            <a:avLst/>
          </a:prstGeom>
        </p:spPr>
      </p:pic>
      <p:sp>
        <p:nvSpPr>
          <p:cNvPr id="7" name="TextBox 6"/>
          <p:cNvSpPr txBox="1"/>
          <p:nvPr/>
        </p:nvSpPr>
        <p:spPr>
          <a:xfrm>
            <a:off x="2650377" y="543490"/>
            <a:ext cx="66768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Solution of </a:t>
            </a:r>
            <a:r>
              <a:rPr lang="en-US" sz="2800" b="0" i="0" dirty="0">
                <a:solidFill>
                  <a:schemeClr val="bg1"/>
                </a:solidFill>
                <a:effectLst/>
                <a:latin typeface="Roboto" panose="02000000000000000000" pitchFamily="2" charset="0"/>
              </a:rPr>
              <a:t>Cramer’s Rule Example – 3×3</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57D75D74-72D6-49A9-4922-D5B0EB0788C0}"/>
              </a:ext>
            </a:extLst>
          </p:cNvPr>
          <p:cNvSpPr>
            <a:spLocks noGrp="1"/>
          </p:cNvSpPr>
          <p:nvPr>
            <p:ph type="sldNum" sz="quarter" idx="12"/>
          </p:nvPr>
        </p:nvSpPr>
        <p:spPr/>
        <p:txBody>
          <a:bodyPr/>
          <a:lstStyle/>
          <a:p>
            <a:fld id="{FDED41F8-FC0F-4085-8150-313B6CF05213}" type="slidenum">
              <a:rPr lang="en-US" smtClean="0"/>
              <a:t>19</a:t>
            </a:fld>
            <a:endParaRPr lang="en-US"/>
          </a:p>
        </p:txBody>
      </p:sp>
      <p:pic>
        <p:nvPicPr>
          <p:cNvPr id="11" name="Picture 10">
            <a:extLst>
              <a:ext uri="{FF2B5EF4-FFF2-40B4-BE49-F238E27FC236}">
                <a16:creationId xmlns:a16="http://schemas.microsoft.com/office/drawing/2014/main" id="{FDA7E9C1-5305-AF07-CAA0-0EED8A636241}"/>
              </a:ext>
            </a:extLst>
          </p:cNvPr>
          <p:cNvPicPr>
            <a:picLocks noChangeAspect="1"/>
          </p:cNvPicPr>
          <p:nvPr/>
        </p:nvPicPr>
        <p:blipFill>
          <a:blip r:embed="rId3"/>
          <a:stretch>
            <a:fillRect/>
          </a:stretch>
        </p:blipFill>
        <p:spPr>
          <a:xfrm>
            <a:off x="1727862" y="2065697"/>
            <a:ext cx="5545540" cy="2950838"/>
          </a:xfrm>
          <a:prstGeom prst="rect">
            <a:avLst/>
          </a:prstGeom>
        </p:spPr>
      </p:pic>
      <p:pic>
        <p:nvPicPr>
          <p:cNvPr id="13" name="Graphic 21">
            <a:extLst>
              <a:ext uri="{FF2B5EF4-FFF2-40B4-BE49-F238E27FC236}">
                <a16:creationId xmlns:a16="http://schemas.microsoft.com/office/drawing/2014/main" id="{5CF4F817-4E0E-22BD-9526-1A7A3193835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4" name="TextBox 13">
            <a:extLst>
              <a:ext uri="{FF2B5EF4-FFF2-40B4-BE49-F238E27FC236}">
                <a16:creationId xmlns:a16="http://schemas.microsoft.com/office/drawing/2014/main" id="{26D8E1AF-B159-6525-6AAE-8A4CDD04582F}"/>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ar-EG"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5" name="Rectangle: Rounded Corners 22">
            <a:extLst>
              <a:ext uri="{FF2B5EF4-FFF2-40B4-BE49-F238E27FC236}">
                <a16:creationId xmlns:a16="http://schemas.microsoft.com/office/drawing/2014/main" id="{5581B25A-140D-F6F8-94AB-00D1D73D757E}"/>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Rectangle: Rounded Corners 22">
            <a:extLst>
              <a:ext uri="{FF2B5EF4-FFF2-40B4-BE49-F238E27FC236}">
                <a16:creationId xmlns:a16="http://schemas.microsoft.com/office/drawing/2014/main" id="{1213CCF8-8135-2A8A-2493-604DA5EEB0FF}"/>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Rectangle: Rounded Corners 22">
            <a:extLst>
              <a:ext uri="{FF2B5EF4-FFF2-40B4-BE49-F238E27FC236}">
                <a16:creationId xmlns:a16="http://schemas.microsoft.com/office/drawing/2014/main" id="{C167250C-963E-B726-810C-8489695F2CA8}"/>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77585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2036" y="-36946"/>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57D75D74-72D6-49A9-4922-D5B0EB0788C0}"/>
              </a:ext>
            </a:extLst>
          </p:cNvPr>
          <p:cNvSpPr>
            <a:spLocks noGrp="1"/>
          </p:cNvSpPr>
          <p:nvPr>
            <p:ph type="sldNum" sz="quarter" idx="12"/>
          </p:nvPr>
        </p:nvSpPr>
        <p:spPr/>
        <p:txBody>
          <a:bodyPr/>
          <a:lstStyle/>
          <a:p>
            <a:fld id="{FDED41F8-FC0F-4085-8150-313B6CF05213}" type="slidenum">
              <a:rPr lang="en-US" smtClean="0"/>
              <a:t>20</a:t>
            </a:fld>
            <a:endParaRPr lang="en-US"/>
          </a:p>
        </p:txBody>
      </p:sp>
      <p:sp>
        <p:nvSpPr>
          <p:cNvPr id="10" name="TextBox 9">
            <a:extLst>
              <a:ext uri="{FF2B5EF4-FFF2-40B4-BE49-F238E27FC236}">
                <a16:creationId xmlns:a16="http://schemas.microsoft.com/office/drawing/2014/main" id="{3B7EEB47-7C97-0320-E3F0-E004A73D0054}"/>
              </a:ext>
            </a:extLst>
          </p:cNvPr>
          <p:cNvSpPr txBox="1"/>
          <p:nvPr/>
        </p:nvSpPr>
        <p:spPr>
          <a:xfrm>
            <a:off x="2154266" y="2894785"/>
            <a:ext cx="7289175" cy="646331"/>
          </a:xfrm>
          <a:prstGeom prst="rect">
            <a:avLst/>
          </a:prstGeom>
          <a:noFill/>
        </p:spPr>
        <p:txBody>
          <a:bodyPr wrap="none" rtlCol="0">
            <a:spAutoFit/>
          </a:bodyPr>
          <a:lstStyle/>
          <a:p>
            <a:r>
              <a:rPr lang="en-US" sz="3600" b="1" dirty="0">
                <a:solidFill>
                  <a:srgbClr val="FF0000"/>
                </a:solidFill>
                <a:latin typeface="Tajawal Medium" panose="00000600000000000000" pitchFamily="2" charset="-78"/>
                <a:cs typeface="Tajawal Medium" panose="00000600000000000000" pitchFamily="2" charset="-78"/>
              </a:rPr>
              <a:t>    Gaussian Elimination Method </a:t>
            </a:r>
          </a:p>
        </p:txBody>
      </p:sp>
      <p:sp>
        <p:nvSpPr>
          <p:cNvPr id="12" name="TextBox 11">
            <a:extLst>
              <a:ext uri="{FF2B5EF4-FFF2-40B4-BE49-F238E27FC236}">
                <a16:creationId xmlns:a16="http://schemas.microsoft.com/office/drawing/2014/main" id="{27E3EB8F-DE75-EDFE-BB9B-E92FEDC33661}"/>
              </a:ext>
            </a:extLst>
          </p:cNvPr>
          <p:cNvSpPr txBox="1"/>
          <p:nvPr/>
        </p:nvSpPr>
        <p:spPr>
          <a:xfrm>
            <a:off x="2650377" y="543490"/>
            <a:ext cx="536076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Gaussian Elimination Method </a:t>
            </a:r>
          </a:p>
        </p:txBody>
      </p:sp>
      <p:pic>
        <p:nvPicPr>
          <p:cNvPr id="13" name="Graphic 21">
            <a:extLst>
              <a:ext uri="{FF2B5EF4-FFF2-40B4-BE49-F238E27FC236}">
                <a16:creationId xmlns:a16="http://schemas.microsoft.com/office/drawing/2014/main" id="{61188BA5-A23A-4AFD-67F8-B1704AC385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4" name="TextBox 13">
            <a:extLst>
              <a:ext uri="{FF2B5EF4-FFF2-40B4-BE49-F238E27FC236}">
                <a16:creationId xmlns:a16="http://schemas.microsoft.com/office/drawing/2014/main" id="{F4324CEF-D58B-ACF3-6E1F-5948087AD526}"/>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ar-EG"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5" name="Rectangle: Rounded Corners 22">
            <a:extLst>
              <a:ext uri="{FF2B5EF4-FFF2-40B4-BE49-F238E27FC236}">
                <a16:creationId xmlns:a16="http://schemas.microsoft.com/office/drawing/2014/main" id="{250EE9CD-9340-5F9D-29ED-47173E0D90FD}"/>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Rectangle: Rounded Corners 22">
            <a:extLst>
              <a:ext uri="{FF2B5EF4-FFF2-40B4-BE49-F238E27FC236}">
                <a16:creationId xmlns:a16="http://schemas.microsoft.com/office/drawing/2014/main" id="{707907F6-5ECD-A8AB-D4B0-291C4B51483E}"/>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Rectangle: Rounded Corners 22">
            <a:extLst>
              <a:ext uri="{FF2B5EF4-FFF2-40B4-BE49-F238E27FC236}">
                <a16:creationId xmlns:a16="http://schemas.microsoft.com/office/drawing/2014/main" id="{4C3A1007-BEF9-832A-2B79-E8C100869AFB}"/>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15922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2036" y="-36946"/>
            <a:ext cx="8887035" cy="1610200"/>
          </a:xfrm>
          <a:prstGeom prst="rect">
            <a:avLst/>
          </a:prstGeom>
        </p:spPr>
      </p:pic>
      <p:sp>
        <p:nvSpPr>
          <p:cNvPr id="7" name="TextBox 6"/>
          <p:cNvSpPr txBox="1"/>
          <p:nvPr/>
        </p:nvSpPr>
        <p:spPr>
          <a:xfrm>
            <a:off x="2650377" y="543490"/>
            <a:ext cx="536076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Gaussian Elimination Method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FC8C4243-3C68-1470-FC36-DB975D137CD2}"/>
              </a:ext>
            </a:extLst>
          </p:cNvPr>
          <p:cNvSpPr>
            <a:spLocks noGrp="1"/>
          </p:cNvSpPr>
          <p:nvPr>
            <p:ph type="sldNum" sz="quarter" idx="12"/>
          </p:nvPr>
        </p:nvSpPr>
        <p:spPr/>
        <p:txBody>
          <a:bodyPr/>
          <a:lstStyle/>
          <a:p>
            <a:fld id="{FDED41F8-FC0F-4085-8150-313B6CF05213}" type="slidenum">
              <a:rPr lang="en-US" smtClean="0"/>
              <a:t>21</a:t>
            </a:fld>
            <a:endParaRPr lang="en-US"/>
          </a:p>
        </p:txBody>
      </p:sp>
      <p:sp>
        <p:nvSpPr>
          <p:cNvPr id="12" name="TextBox 11">
            <a:extLst>
              <a:ext uri="{FF2B5EF4-FFF2-40B4-BE49-F238E27FC236}">
                <a16:creationId xmlns:a16="http://schemas.microsoft.com/office/drawing/2014/main" id="{DD6C2FC7-C041-098A-62FE-60B258C72EA7}"/>
              </a:ext>
            </a:extLst>
          </p:cNvPr>
          <p:cNvSpPr txBox="1"/>
          <p:nvPr/>
        </p:nvSpPr>
        <p:spPr>
          <a:xfrm>
            <a:off x="2107062" y="1556697"/>
            <a:ext cx="8112867" cy="4539191"/>
          </a:xfrm>
          <a:prstGeom prst="rect">
            <a:avLst/>
          </a:prstGeom>
          <a:noFill/>
        </p:spPr>
        <p:txBody>
          <a:bodyPr wrap="square">
            <a:spAutoFit/>
          </a:bodyPr>
          <a:lstStyle/>
          <a:p>
            <a:pPr algn="just">
              <a:lnSpc>
                <a:spcPct val="150000"/>
              </a:lnSpc>
            </a:pPr>
            <a:r>
              <a:rPr lang="en-US" sz="2800" b="0" i="0" dirty="0">
                <a:effectLst/>
                <a:latin typeface="Times New Roman" panose="02020603050405020304" pitchFamily="18" charset="0"/>
                <a:cs typeface="Times New Roman" panose="02020603050405020304" pitchFamily="18" charset="0"/>
              </a:rPr>
              <a:t>In mathematics, </a:t>
            </a:r>
            <a:r>
              <a:rPr lang="en-US" sz="2800" b="1" i="0" dirty="0">
                <a:effectLst/>
                <a:latin typeface="Times New Roman" panose="02020603050405020304" pitchFamily="18" charset="0"/>
                <a:cs typeface="Times New Roman" panose="02020603050405020304" pitchFamily="18" charset="0"/>
              </a:rPr>
              <a:t>Gaussian elimination</a:t>
            </a:r>
            <a:r>
              <a:rPr lang="en-US" sz="2800" b="0" i="0" dirty="0">
                <a:effectLst/>
                <a:latin typeface="Times New Roman" panose="02020603050405020304" pitchFamily="18" charset="0"/>
                <a:cs typeface="Times New Roman" panose="02020603050405020304" pitchFamily="18" charset="0"/>
              </a:rPr>
              <a:t>, also known as </a:t>
            </a:r>
            <a:r>
              <a:rPr lang="en-US" sz="2800" b="1" i="0" dirty="0">
                <a:effectLst/>
                <a:latin typeface="Times New Roman" panose="02020603050405020304" pitchFamily="18" charset="0"/>
                <a:cs typeface="Times New Roman" panose="02020603050405020304" pitchFamily="18" charset="0"/>
              </a:rPr>
              <a:t>row reduction</a:t>
            </a:r>
            <a:r>
              <a:rPr lang="en-US" sz="2800" b="0" i="0" dirty="0">
                <a:effectLst/>
                <a:latin typeface="Times New Roman" panose="02020603050405020304" pitchFamily="18" charset="0"/>
                <a:cs typeface="Times New Roman" panose="02020603050405020304" pitchFamily="18" charset="0"/>
              </a:rPr>
              <a:t>, is an </a:t>
            </a:r>
            <a:r>
              <a:rPr lang="en-US" sz="2800" b="0" i="0" strike="noStrike" dirty="0">
                <a:effectLst/>
                <a:latin typeface="Times New Roman" panose="02020603050405020304" pitchFamily="18" charset="0"/>
                <a:cs typeface="Times New Roman" panose="02020603050405020304" pitchFamily="18" charset="0"/>
                <a:hlinkClick r:id="rId3" tooltip="Algorithm">
                  <a:extLst>
                    <a:ext uri="{A12FA001-AC4F-418D-AE19-62706E023703}">
                      <ahyp:hlinkClr xmlns:ahyp="http://schemas.microsoft.com/office/drawing/2018/hyperlinkcolor" val="tx"/>
                    </a:ext>
                  </a:extLst>
                </a:hlinkClick>
              </a:rPr>
              <a:t>algorithm</a:t>
            </a:r>
            <a:r>
              <a:rPr lang="en-US" sz="2800" b="0" i="0" dirty="0">
                <a:effectLst/>
                <a:latin typeface="Times New Roman" panose="02020603050405020304" pitchFamily="18" charset="0"/>
                <a:cs typeface="Times New Roman" panose="02020603050405020304" pitchFamily="18" charset="0"/>
              </a:rPr>
              <a:t> for solving </a:t>
            </a:r>
            <a:r>
              <a:rPr lang="en-US" sz="2800" b="0" i="0" strike="noStrike" dirty="0">
                <a:effectLst/>
                <a:latin typeface="Times New Roman" panose="02020603050405020304" pitchFamily="18" charset="0"/>
                <a:cs typeface="Times New Roman" panose="02020603050405020304" pitchFamily="18" charset="0"/>
                <a:hlinkClick r:id="rId4" tooltip="System of linear equations">
                  <a:extLst>
                    <a:ext uri="{A12FA001-AC4F-418D-AE19-62706E023703}">
                      <ahyp:hlinkClr xmlns:ahyp="http://schemas.microsoft.com/office/drawing/2018/hyperlinkcolor" val="tx"/>
                    </a:ext>
                  </a:extLst>
                </a:hlinkClick>
              </a:rPr>
              <a:t>systems of linear equations</a:t>
            </a:r>
            <a:r>
              <a:rPr lang="en-US" sz="2800" b="0" i="0" dirty="0">
                <a:effectLst/>
                <a:latin typeface="Times New Roman" panose="02020603050405020304" pitchFamily="18" charset="0"/>
                <a:cs typeface="Times New Roman" panose="02020603050405020304" pitchFamily="18" charset="0"/>
              </a:rPr>
              <a:t>. It consists of a sequence of operations performed on the corresponding </a:t>
            </a:r>
            <a:r>
              <a:rPr lang="en-US" sz="2800" b="0" i="0" strike="noStrike" dirty="0">
                <a:effectLst/>
                <a:latin typeface="Times New Roman" panose="02020603050405020304" pitchFamily="18" charset="0"/>
                <a:cs typeface="Times New Roman" panose="02020603050405020304" pitchFamily="18" charset="0"/>
                <a:hlinkClick r:id="rId5" tooltip="Matrix (mathematics)">
                  <a:extLst>
                    <a:ext uri="{A12FA001-AC4F-418D-AE19-62706E023703}">
                      <ahyp:hlinkClr xmlns:ahyp="http://schemas.microsoft.com/office/drawing/2018/hyperlinkcolor" val="tx"/>
                    </a:ext>
                  </a:extLst>
                </a:hlinkClick>
              </a:rPr>
              <a:t>matrix</a:t>
            </a:r>
            <a:r>
              <a:rPr lang="en-US" sz="2800" b="0" i="0" dirty="0">
                <a:effectLst/>
                <a:latin typeface="Times New Roman" panose="02020603050405020304" pitchFamily="18" charset="0"/>
                <a:cs typeface="Times New Roman" panose="02020603050405020304" pitchFamily="18" charset="0"/>
              </a:rPr>
              <a:t> of coefficients. This method can also be used to compute the </a:t>
            </a:r>
            <a:r>
              <a:rPr lang="en-US" sz="2800" b="0" i="0" strike="noStrike" dirty="0">
                <a:effectLst/>
                <a:latin typeface="Times New Roman" panose="02020603050405020304" pitchFamily="18" charset="0"/>
                <a:cs typeface="Times New Roman" panose="02020603050405020304" pitchFamily="18" charset="0"/>
                <a:hlinkClick r:id="rId6" tooltip="Rank (linear algebra)">
                  <a:extLst>
                    <a:ext uri="{A12FA001-AC4F-418D-AE19-62706E023703}">
                      <ahyp:hlinkClr xmlns:ahyp="http://schemas.microsoft.com/office/drawing/2018/hyperlinkcolor" val="tx"/>
                    </a:ext>
                  </a:extLst>
                </a:hlinkClick>
              </a:rPr>
              <a:t>rank</a:t>
            </a:r>
            <a:r>
              <a:rPr lang="en-US" sz="2800" b="0" i="0" dirty="0">
                <a:effectLst/>
                <a:latin typeface="Times New Roman" panose="02020603050405020304" pitchFamily="18" charset="0"/>
                <a:cs typeface="Times New Roman" panose="02020603050405020304" pitchFamily="18" charset="0"/>
              </a:rPr>
              <a:t> of a matrix, the </a:t>
            </a:r>
            <a:r>
              <a:rPr lang="en-US" sz="2800" b="0" i="0" strike="noStrike" dirty="0">
                <a:effectLst/>
                <a:latin typeface="Times New Roman" panose="02020603050405020304" pitchFamily="18" charset="0"/>
                <a:cs typeface="Times New Roman" panose="02020603050405020304" pitchFamily="18" charset="0"/>
                <a:hlinkClick r:id="rId7" tooltip="Determinant">
                  <a:extLst>
                    <a:ext uri="{A12FA001-AC4F-418D-AE19-62706E023703}">
                      <ahyp:hlinkClr xmlns:ahyp="http://schemas.microsoft.com/office/drawing/2018/hyperlinkcolor" val="tx"/>
                    </a:ext>
                  </a:extLst>
                </a:hlinkClick>
              </a:rPr>
              <a:t>determinant</a:t>
            </a:r>
            <a:r>
              <a:rPr lang="en-US" sz="2800" b="0" i="0" dirty="0">
                <a:effectLst/>
                <a:latin typeface="Times New Roman" panose="02020603050405020304" pitchFamily="18" charset="0"/>
                <a:cs typeface="Times New Roman" panose="02020603050405020304" pitchFamily="18" charset="0"/>
              </a:rPr>
              <a:t> of a </a:t>
            </a:r>
            <a:r>
              <a:rPr lang="en-US" sz="2800" b="0" i="0" strike="noStrike" dirty="0">
                <a:effectLst/>
                <a:latin typeface="Times New Roman" panose="02020603050405020304" pitchFamily="18" charset="0"/>
                <a:cs typeface="Times New Roman" panose="02020603050405020304" pitchFamily="18" charset="0"/>
                <a:hlinkClick r:id="rId8" tooltip="Square matrix">
                  <a:extLst>
                    <a:ext uri="{A12FA001-AC4F-418D-AE19-62706E023703}">
                      <ahyp:hlinkClr xmlns:ahyp="http://schemas.microsoft.com/office/drawing/2018/hyperlinkcolor" val="tx"/>
                    </a:ext>
                  </a:extLst>
                </a:hlinkClick>
              </a:rPr>
              <a:t>square matrix</a:t>
            </a:r>
            <a:r>
              <a:rPr lang="en-US" sz="2800" b="0" i="0" dirty="0">
                <a:effectLst/>
                <a:latin typeface="Times New Roman" panose="02020603050405020304" pitchFamily="18" charset="0"/>
                <a:cs typeface="Times New Roman" panose="02020603050405020304" pitchFamily="18" charset="0"/>
              </a:rPr>
              <a:t>, and the inverse of an </a:t>
            </a:r>
            <a:r>
              <a:rPr lang="en-US" sz="2800" b="0" i="0" strike="noStrike" dirty="0">
                <a:effectLst/>
                <a:latin typeface="Times New Roman" panose="02020603050405020304" pitchFamily="18" charset="0"/>
                <a:cs typeface="Times New Roman" panose="02020603050405020304" pitchFamily="18" charset="0"/>
                <a:hlinkClick r:id="rId9" tooltip="Invertible matrix">
                  <a:extLst>
                    <a:ext uri="{A12FA001-AC4F-418D-AE19-62706E023703}">
                      <ahyp:hlinkClr xmlns:ahyp="http://schemas.microsoft.com/office/drawing/2018/hyperlinkcolor" val="tx"/>
                    </a:ext>
                  </a:extLst>
                </a:hlinkClick>
              </a:rPr>
              <a:t>invertible matrix</a:t>
            </a:r>
            <a:r>
              <a:rPr lang="en-US" sz="2800" b="0" i="0" dirty="0">
                <a:effectLst/>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p:txBody>
      </p:sp>
      <p:pic>
        <p:nvPicPr>
          <p:cNvPr id="11" name="Graphic 21">
            <a:extLst>
              <a:ext uri="{FF2B5EF4-FFF2-40B4-BE49-F238E27FC236}">
                <a16:creationId xmlns:a16="http://schemas.microsoft.com/office/drawing/2014/main" id="{272A0746-6E50-D315-32F9-323F33DB8937}"/>
              </a:ext>
            </a:extLst>
          </p:cNvPr>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3" name="TextBox 12">
            <a:extLst>
              <a:ext uri="{FF2B5EF4-FFF2-40B4-BE49-F238E27FC236}">
                <a16:creationId xmlns:a16="http://schemas.microsoft.com/office/drawing/2014/main" id="{A0802286-B1BB-89CF-7EFC-024561EFB240}"/>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ar-EG"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Rectangle: Rounded Corners 22">
            <a:extLst>
              <a:ext uri="{FF2B5EF4-FFF2-40B4-BE49-F238E27FC236}">
                <a16:creationId xmlns:a16="http://schemas.microsoft.com/office/drawing/2014/main" id="{7793D143-412C-5AD1-B273-8027DB918126}"/>
              </a:ext>
            </a:extLst>
          </p:cNvPr>
          <p:cNvSpPr/>
          <p:nvPr/>
        </p:nvSpPr>
        <p:spPr>
          <a:xfrm>
            <a:off x="609600" y="6068788"/>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Rectangle: Rounded Corners 22">
            <a:extLst>
              <a:ext uri="{FF2B5EF4-FFF2-40B4-BE49-F238E27FC236}">
                <a16:creationId xmlns:a16="http://schemas.microsoft.com/office/drawing/2014/main" id="{D671FDD0-6EEA-B796-E72E-4B0340C07A79}"/>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Rectangle: Rounded Corners 22">
            <a:extLst>
              <a:ext uri="{FF2B5EF4-FFF2-40B4-BE49-F238E27FC236}">
                <a16:creationId xmlns:a16="http://schemas.microsoft.com/office/drawing/2014/main" id="{A159EFB5-0BC1-339B-89D6-F617DFA9D0EC}"/>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406528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2036" y="-36946"/>
            <a:ext cx="9533101" cy="1610200"/>
          </a:xfrm>
          <a:prstGeom prst="rect">
            <a:avLst/>
          </a:prstGeom>
        </p:spPr>
      </p:pic>
      <p:sp>
        <p:nvSpPr>
          <p:cNvPr id="7" name="TextBox 6"/>
          <p:cNvSpPr txBox="1"/>
          <p:nvPr/>
        </p:nvSpPr>
        <p:spPr>
          <a:xfrm>
            <a:off x="2650377" y="543490"/>
            <a:ext cx="486383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Gaussian Elimination Method</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F06FA6A8-6C60-DA0C-5375-F86F7B2296A5}"/>
              </a:ext>
            </a:extLst>
          </p:cNvPr>
          <p:cNvSpPr>
            <a:spLocks noGrp="1"/>
          </p:cNvSpPr>
          <p:nvPr>
            <p:ph type="sldNum" sz="quarter" idx="12"/>
          </p:nvPr>
        </p:nvSpPr>
        <p:spPr/>
        <p:txBody>
          <a:bodyPr/>
          <a:lstStyle/>
          <a:p>
            <a:fld id="{FDED41F8-FC0F-4085-8150-313B6CF05213}" type="slidenum">
              <a:rPr lang="en-US" smtClean="0"/>
              <a:t>22</a:t>
            </a:fld>
            <a:endParaRPr lang="en-US"/>
          </a:p>
        </p:txBody>
      </p:sp>
      <p:sp>
        <p:nvSpPr>
          <p:cNvPr id="12" name="TextBox 11">
            <a:extLst>
              <a:ext uri="{FF2B5EF4-FFF2-40B4-BE49-F238E27FC236}">
                <a16:creationId xmlns:a16="http://schemas.microsoft.com/office/drawing/2014/main" id="{CB37C8E3-8C7F-11D0-A3E9-4D3BCEE9A28A}"/>
              </a:ext>
            </a:extLst>
          </p:cNvPr>
          <p:cNvSpPr txBox="1"/>
          <p:nvPr/>
        </p:nvSpPr>
        <p:spPr>
          <a:xfrm>
            <a:off x="2127083" y="1573253"/>
            <a:ext cx="8485793" cy="3416320"/>
          </a:xfrm>
          <a:prstGeom prst="rect">
            <a:avLst/>
          </a:prstGeom>
          <a:noFill/>
        </p:spPr>
        <p:txBody>
          <a:bodyPr wrap="square">
            <a:spAutoFit/>
          </a:bodyPr>
          <a:lstStyle/>
          <a:p>
            <a:pPr algn="just"/>
            <a:r>
              <a:rPr lang="en-US" sz="2400" b="0" i="0" dirty="0">
                <a:solidFill>
                  <a:srgbClr val="333333"/>
                </a:solidFill>
                <a:effectLst/>
                <a:latin typeface="Times New Roman" panose="02020603050405020304" pitchFamily="18" charset="0"/>
                <a:cs typeface="Times New Roman" panose="02020603050405020304" pitchFamily="18" charset="0"/>
              </a:rPr>
              <a:t>In mathematics, the Gaussian elimination method is known as the row reduction algorithm for solving linear equations systems. It consists of a sequence of operations performed on the corresponding matrix of coefficients.</a:t>
            </a:r>
          </a:p>
          <a:p>
            <a:pPr algn="l"/>
            <a:endParaRPr lang="en-US" sz="2400" dirty="0">
              <a:solidFill>
                <a:srgbClr val="333333"/>
              </a:solidFill>
              <a:latin typeface="Times New Roman" panose="02020603050405020304" pitchFamily="18" charset="0"/>
              <a:cs typeface="Times New Roman" panose="02020603050405020304" pitchFamily="18" charset="0"/>
            </a:endParaRPr>
          </a:p>
          <a:p>
            <a:pPr algn="l"/>
            <a:r>
              <a:rPr lang="en-US" sz="2400" b="0" i="0" dirty="0">
                <a:solidFill>
                  <a:srgbClr val="333333"/>
                </a:solidFill>
                <a:effectLst/>
                <a:latin typeface="Times New Roman" panose="02020603050405020304" pitchFamily="18" charset="0"/>
                <a:cs typeface="Times New Roman" panose="02020603050405020304" pitchFamily="18" charset="0"/>
              </a:rPr>
              <a:t> </a:t>
            </a:r>
            <a:r>
              <a:rPr lang="en-US" sz="2400" b="1" i="0" dirty="0">
                <a:solidFill>
                  <a:srgbClr val="333333"/>
                </a:solidFill>
                <a:effectLst/>
                <a:latin typeface="Times New Roman" panose="02020603050405020304" pitchFamily="18" charset="0"/>
                <a:cs typeface="Times New Roman" panose="02020603050405020304" pitchFamily="18" charset="0"/>
              </a:rPr>
              <a:t>We can also use this method to estimate either of the following:</a:t>
            </a:r>
          </a:p>
          <a:p>
            <a:pPr algn="l">
              <a:buFont typeface="Arial" panose="020B0604020202020204" pitchFamily="34" charset="0"/>
              <a:buChar char="•"/>
            </a:pPr>
            <a:r>
              <a:rPr lang="en-US" sz="2400" b="0" i="0" dirty="0">
                <a:solidFill>
                  <a:srgbClr val="333333"/>
                </a:solidFill>
                <a:effectLst/>
                <a:latin typeface="Times New Roman" panose="02020603050405020304" pitchFamily="18" charset="0"/>
                <a:cs typeface="Times New Roman" panose="02020603050405020304" pitchFamily="18" charset="0"/>
              </a:rPr>
              <a:t>The rank of the given matrix</a:t>
            </a:r>
          </a:p>
          <a:p>
            <a:pPr algn="l">
              <a:buFont typeface="Arial" panose="020B0604020202020204" pitchFamily="34" charset="0"/>
              <a:buChar char="•"/>
            </a:pPr>
            <a:r>
              <a:rPr lang="en-US" sz="2400" b="0" i="0" dirty="0">
                <a:solidFill>
                  <a:srgbClr val="333333"/>
                </a:solidFill>
                <a:effectLst/>
                <a:latin typeface="Times New Roman" panose="02020603050405020304" pitchFamily="18" charset="0"/>
                <a:cs typeface="Times New Roman" panose="02020603050405020304" pitchFamily="18" charset="0"/>
              </a:rPr>
              <a:t>The determinant of a square matrix</a:t>
            </a:r>
          </a:p>
          <a:p>
            <a:pPr algn="l">
              <a:buFont typeface="Arial" panose="020B0604020202020204" pitchFamily="34" charset="0"/>
              <a:buChar char="•"/>
            </a:pPr>
            <a:r>
              <a:rPr lang="en-US" sz="2400" b="0" i="0" dirty="0">
                <a:solidFill>
                  <a:srgbClr val="333333"/>
                </a:solidFill>
                <a:effectLst/>
                <a:latin typeface="Times New Roman" panose="02020603050405020304" pitchFamily="18" charset="0"/>
                <a:cs typeface="Times New Roman" panose="02020603050405020304" pitchFamily="18" charset="0"/>
              </a:rPr>
              <a:t>The inverse of an invertible matrix</a:t>
            </a:r>
          </a:p>
        </p:txBody>
      </p:sp>
      <p:pic>
        <p:nvPicPr>
          <p:cNvPr id="13" name="Graphic 21">
            <a:extLst>
              <a:ext uri="{FF2B5EF4-FFF2-40B4-BE49-F238E27FC236}">
                <a16:creationId xmlns:a16="http://schemas.microsoft.com/office/drawing/2014/main" id="{7DC1DD83-A41F-E548-2E5C-E283C6DBB2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4" name="TextBox 13">
            <a:extLst>
              <a:ext uri="{FF2B5EF4-FFF2-40B4-BE49-F238E27FC236}">
                <a16:creationId xmlns:a16="http://schemas.microsoft.com/office/drawing/2014/main" id="{06BA177E-56CB-4E3D-92C3-47032C21FD7E}"/>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ar-EG"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5" name="Rectangle: Rounded Corners 22">
            <a:extLst>
              <a:ext uri="{FF2B5EF4-FFF2-40B4-BE49-F238E27FC236}">
                <a16:creationId xmlns:a16="http://schemas.microsoft.com/office/drawing/2014/main" id="{2571F25D-6C73-B908-4C44-181D168DCB37}"/>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Rectangle: Rounded Corners 22">
            <a:extLst>
              <a:ext uri="{FF2B5EF4-FFF2-40B4-BE49-F238E27FC236}">
                <a16:creationId xmlns:a16="http://schemas.microsoft.com/office/drawing/2014/main" id="{848428C9-D429-240D-EFCB-7881E7767330}"/>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Rectangle: Rounded Corners 22">
            <a:extLst>
              <a:ext uri="{FF2B5EF4-FFF2-40B4-BE49-F238E27FC236}">
                <a16:creationId xmlns:a16="http://schemas.microsoft.com/office/drawing/2014/main" id="{7E0D4626-6B1C-85D4-0E1B-47AE4A6D9FEE}"/>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944859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2036" y="-36946"/>
            <a:ext cx="9533101" cy="1610200"/>
          </a:xfrm>
          <a:prstGeom prst="rect">
            <a:avLst/>
          </a:prstGeom>
        </p:spPr>
      </p:pic>
      <p:sp>
        <p:nvSpPr>
          <p:cNvPr id="7" name="TextBox 6"/>
          <p:cNvSpPr txBox="1"/>
          <p:nvPr/>
        </p:nvSpPr>
        <p:spPr>
          <a:xfrm>
            <a:off x="2650377" y="543490"/>
            <a:ext cx="646202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Gaussian Elimination Method Example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E84D4EDC-1C8B-C57D-84DB-84E0B146F56A}"/>
              </a:ext>
            </a:extLst>
          </p:cNvPr>
          <p:cNvSpPr>
            <a:spLocks noGrp="1"/>
          </p:cNvSpPr>
          <p:nvPr>
            <p:ph type="sldNum" sz="quarter" idx="12"/>
          </p:nvPr>
        </p:nvSpPr>
        <p:spPr/>
        <p:txBody>
          <a:bodyPr/>
          <a:lstStyle/>
          <a:p>
            <a:fld id="{FDED41F8-FC0F-4085-8150-313B6CF05213}" type="slidenum">
              <a:rPr lang="en-US" smtClean="0"/>
              <a:t>23</a:t>
            </a:fld>
            <a:endParaRPr lang="en-US"/>
          </a:p>
        </p:txBody>
      </p:sp>
      <p:pic>
        <p:nvPicPr>
          <p:cNvPr id="11" name="Picture 10">
            <a:extLst>
              <a:ext uri="{FF2B5EF4-FFF2-40B4-BE49-F238E27FC236}">
                <a16:creationId xmlns:a16="http://schemas.microsoft.com/office/drawing/2014/main" id="{5A8B7604-E0E6-DBBC-7CEF-8381E7BC2386}"/>
              </a:ext>
            </a:extLst>
          </p:cNvPr>
          <p:cNvPicPr>
            <a:picLocks noChangeAspect="1"/>
          </p:cNvPicPr>
          <p:nvPr/>
        </p:nvPicPr>
        <p:blipFill>
          <a:blip r:embed="rId3"/>
          <a:stretch>
            <a:fillRect/>
          </a:stretch>
        </p:blipFill>
        <p:spPr>
          <a:xfrm>
            <a:off x="2665984" y="2344264"/>
            <a:ext cx="5159037" cy="1935906"/>
          </a:xfrm>
          <a:prstGeom prst="rect">
            <a:avLst/>
          </a:prstGeom>
        </p:spPr>
      </p:pic>
      <p:pic>
        <p:nvPicPr>
          <p:cNvPr id="13" name="Graphic 21">
            <a:extLst>
              <a:ext uri="{FF2B5EF4-FFF2-40B4-BE49-F238E27FC236}">
                <a16:creationId xmlns:a16="http://schemas.microsoft.com/office/drawing/2014/main" id="{5CAE45F6-716B-427A-B350-FA050EBB02F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4" name="TextBox 13">
            <a:extLst>
              <a:ext uri="{FF2B5EF4-FFF2-40B4-BE49-F238E27FC236}">
                <a16:creationId xmlns:a16="http://schemas.microsoft.com/office/drawing/2014/main" id="{069B4588-BD37-748F-EE84-0E813B9392F8}"/>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ar-EG"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5" name="Rectangle: Rounded Corners 22">
            <a:extLst>
              <a:ext uri="{FF2B5EF4-FFF2-40B4-BE49-F238E27FC236}">
                <a16:creationId xmlns:a16="http://schemas.microsoft.com/office/drawing/2014/main" id="{FA868DE3-5B17-F37D-5F88-42F4F3A4BAF6}"/>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Rectangle: Rounded Corners 22">
            <a:extLst>
              <a:ext uri="{FF2B5EF4-FFF2-40B4-BE49-F238E27FC236}">
                <a16:creationId xmlns:a16="http://schemas.microsoft.com/office/drawing/2014/main" id="{18A52436-3733-9C5D-367B-1041439F3E29}"/>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Rectangle: Rounded Corners 22">
            <a:extLst>
              <a:ext uri="{FF2B5EF4-FFF2-40B4-BE49-F238E27FC236}">
                <a16:creationId xmlns:a16="http://schemas.microsoft.com/office/drawing/2014/main" id="{AA8888AF-09F0-B500-3CF9-45010A6C8C9D}"/>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539355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2036" y="-36946"/>
            <a:ext cx="9533101" cy="1610200"/>
          </a:xfrm>
          <a:prstGeom prst="rect">
            <a:avLst/>
          </a:prstGeom>
        </p:spPr>
      </p:pic>
      <p:sp>
        <p:nvSpPr>
          <p:cNvPr id="7" name="TextBox 6"/>
          <p:cNvSpPr txBox="1"/>
          <p:nvPr/>
        </p:nvSpPr>
        <p:spPr>
          <a:xfrm>
            <a:off x="2650377" y="543490"/>
            <a:ext cx="6563015"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Gaussian Elimination Method Solution </a:t>
            </a: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5832BECC-9A5E-DFD1-58A8-7B20A5CD8E40}"/>
              </a:ext>
            </a:extLst>
          </p:cNvPr>
          <p:cNvSpPr>
            <a:spLocks noGrp="1"/>
          </p:cNvSpPr>
          <p:nvPr>
            <p:ph type="sldNum" sz="quarter" idx="12"/>
          </p:nvPr>
        </p:nvSpPr>
        <p:spPr>
          <a:xfrm>
            <a:off x="8576039" y="6234521"/>
            <a:ext cx="2743200" cy="365125"/>
          </a:xfrm>
        </p:spPr>
        <p:txBody>
          <a:bodyPr/>
          <a:lstStyle/>
          <a:p>
            <a:fld id="{FDED41F8-FC0F-4085-8150-313B6CF05213}" type="slidenum">
              <a:rPr lang="en-US" smtClean="0"/>
              <a:t>24</a:t>
            </a:fld>
            <a:endParaRPr lang="en-US"/>
          </a:p>
        </p:txBody>
      </p:sp>
      <p:pic>
        <p:nvPicPr>
          <p:cNvPr id="12" name="Picture 11">
            <a:extLst>
              <a:ext uri="{FF2B5EF4-FFF2-40B4-BE49-F238E27FC236}">
                <a16:creationId xmlns:a16="http://schemas.microsoft.com/office/drawing/2014/main" id="{167B175A-BFF1-0F5D-53E2-7EC20F8624AE}"/>
              </a:ext>
            </a:extLst>
          </p:cNvPr>
          <p:cNvPicPr>
            <a:picLocks noChangeAspect="1"/>
          </p:cNvPicPr>
          <p:nvPr/>
        </p:nvPicPr>
        <p:blipFill>
          <a:blip r:embed="rId3"/>
          <a:stretch>
            <a:fillRect/>
          </a:stretch>
        </p:blipFill>
        <p:spPr>
          <a:xfrm>
            <a:off x="2445580" y="1497597"/>
            <a:ext cx="5336547" cy="5032040"/>
          </a:xfrm>
          <a:prstGeom prst="rect">
            <a:avLst/>
          </a:prstGeom>
        </p:spPr>
      </p:pic>
      <p:pic>
        <p:nvPicPr>
          <p:cNvPr id="13" name="Graphic 21">
            <a:extLst>
              <a:ext uri="{FF2B5EF4-FFF2-40B4-BE49-F238E27FC236}">
                <a16:creationId xmlns:a16="http://schemas.microsoft.com/office/drawing/2014/main" id="{CC7CC596-F880-82B1-AB34-3AA03B5F2E6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4" name="TextBox 13">
            <a:extLst>
              <a:ext uri="{FF2B5EF4-FFF2-40B4-BE49-F238E27FC236}">
                <a16:creationId xmlns:a16="http://schemas.microsoft.com/office/drawing/2014/main" id="{308B2689-E695-C2B9-ADB8-82BC5E66A590}"/>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ar-EG"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5" name="Rectangle: Rounded Corners 22">
            <a:extLst>
              <a:ext uri="{FF2B5EF4-FFF2-40B4-BE49-F238E27FC236}">
                <a16:creationId xmlns:a16="http://schemas.microsoft.com/office/drawing/2014/main" id="{DA7E2872-1BED-BD89-829E-A3A6F848377C}"/>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Rectangle: Rounded Corners 22">
            <a:extLst>
              <a:ext uri="{FF2B5EF4-FFF2-40B4-BE49-F238E27FC236}">
                <a16:creationId xmlns:a16="http://schemas.microsoft.com/office/drawing/2014/main" id="{78838F7F-5DF6-D485-31D4-914898B50543}"/>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Rectangle: Rounded Corners 22">
            <a:extLst>
              <a:ext uri="{FF2B5EF4-FFF2-40B4-BE49-F238E27FC236}">
                <a16:creationId xmlns:a16="http://schemas.microsoft.com/office/drawing/2014/main" id="{E6E28290-99C0-3E3C-5C81-D7477097BF64}"/>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583192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2036" y="-36946"/>
            <a:ext cx="9533101" cy="1610200"/>
          </a:xfrm>
          <a:prstGeom prst="rect">
            <a:avLst/>
          </a:prstGeom>
        </p:spPr>
      </p:pic>
      <p:sp>
        <p:nvSpPr>
          <p:cNvPr id="7" name="TextBox 6"/>
          <p:cNvSpPr txBox="1"/>
          <p:nvPr/>
        </p:nvSpPr>
        <p:spPr>
          <a:xfrm>
            <a:off x="2650377" y="543490"/>
            <a:ext cx="6563015"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Gaussian Elimination Method Solution </a:t>
            </a: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5832BECC-9A5E-DFD1-58A8-7B20A5CD8E40}"/>
              </a:ext>
            </a:extLst>
          </p:cNvPr>
          <p:cNvSpPr>
            <a:spLocks noGrp="1"/>
          </p:cNvSpPr>
          <p:nvPr>
            <p:ph type="sldNum" sz="quarter" idx="12"/>
          </p:nvPr>
        </p:nvSpPr>
        <p:spPr>
          <a:xfrm>
            <a:off x="8576039" y="6234521"/>
            <a:ext cx="2743200" cy="365125"/>
          </a:xfrm>
        </p:spPr>
        <p:txBody>
          <a:bodyPr/>
          <a:lstStyle/>
          <a:p>
            <a:fld id="{FDED41F8-FC0F-4085-8150-313B6CF05213}" type="slidenum">
              <a:rPr lang="en-US" smtClean="0"/>
              <a:t>25</a:t>
            </a:fld>
            <a:endParaRPr lang="en-US"/>
          </a:p>
        </p:txBody>
      </p:sp>
      <p:pic>
        <p:nvPicPr>
          <p:cNvPr id="11" name="Picture 10">
            <a:extLst>
              <a:ext uri="{FF2B5EF4-FFF2-40B4-BE49-F238E27FC236}">
                <a16:creationId xmlns:a16="http://schemas.microsoft.com/office/drawing/2014/main" id="{F2B69B89-F1A2-4EA0-4EBB-F605ECB4E40E}"/>
              </a:ext>
            </a:extLst>
          </p:cNvPr>
          <p:cNvPicPr>
            <a:picLocks noChangeAspect="1"/>
          </p:cNvPicPr>
          <p:nvPr/>
        </p:nvPicPr>
        <p:blipFill>
          <a:blip r:embed="rId3"/>
          <a:stretch>
            <a:fillRect/>
          </a:stretch>
        </p:blipFill>
        <p:spPr>
          <a:xfrm>
            <a:off x="2428431" y="1642310"/>
            <a:ext cx="4114800" cy="2695575"/>
          </a:xfrm>
          <a:prstGeom prst="rect">
            <a:avLst/>
          </a:prstGeom>
        </p:spPr>
      </p:pic>
      <p:sp>
        <p:nvSpPr>
          <p:cNvPr id="14" name="TextBox 13">
            <a:extLst>
              <a:ext uri="{FF2B5EF4-FFF2-40B4-BE49-F238E27FC236}">
                <a16:creationId xmlns:a16="http://schemas.microsoft.com/office/drawing/2014/main" id="{AC2EB89B-5F31-F4E0-6FE6-DB808AF50C03}"/>
              </a:ext>
            </a:extLst>
          </p:cNvPr>
          <p:cNvSpPr txBox="1"/>
          <p:nvPr/>
        </p:nvSpPr>
        <p:spPr>
          <a:xfrm>
            <a:off x="3240251" y="4774175"/>
            <a:ext cx="7051614" cy="923330"/>
          </a:xfrm>
          <a:prstGeom prst="rect">
            <a:avLst/>
          </a:prstGeom>
          <a:noFill/>
        </p:spPr>
        <p:txBody>
          <a:bodyPr wrap="square" rtlCol="0">
            <a:spAutoFit/>
          </a:bodyPr>
          <a:lstStyle/>
          <a:p>
            <a:r>
              <a:rPr lang="en-US" sz="5400" b="1" dirty="0">
                <a:solidFill>
                  <a:srgbClr val="FF0000"/>
                </a:solidFill>
                <a:latin typeface="Times New Roman" panose="02020603050405020304" pitchFamily="18" charset="0"/>
                <a:cs typeface="Times New Roman" panose="02020603050405020304" pitchFamily="18" charset="0"/>
              </a:rPr>
              <a:t>No Solution !!!!! </a:t>
            </a:r>
          </a:p>
        </p:txBody>
      </p:sp>
      <p:pic>
        <p:nvPicPr>
          <p:cNvPr id="13" name="Graphic 21">
            <a:extLst>
              <a:ext uri="{FF2B5EF4-FFF2-40B4-BE49-F238E27FC236}">
                <a16:creationId xmlns:a16="http://schemas.microsoft.com/office/drawing/2014/main" id="{57AD5534-ACF7-DFCD-31EA-774F851DF4F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5" name="TextBox 14">
            <a:extLst>
              <a:ext uri="{FF2B5EF4-FFF2-40B4-BE49-F238E27FC236}">
                <a16:creationId xmlns:a16="http://schemas.microsoft.com/office/drawing/2014/main" id="{05F2EDEB-2D55-948E-2CC5-4941A15A4FD0}"/>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ar-EG"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6" name="Rectangle: Rounded Corners 22">
            <a:extLst>
              <a:ext uri="{FF2B5EF4-FFF2-40B4-BE49-F238E27FC236}">
                <a16:creationId xmlns:a16="http://schemas.microsoft.com/office/drawing/2014/main" id="{9F162F7C-F4B9-A22E-D599-4B970A14454A}"/>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Rectangle: Rounded Corners 22">
            <a:extLst>
              <a:ext uri="{FF2B5EF4-FFF2-40B4-BE49-F238E27FC236}">
                <a16:creationId xmlns:a16="http://schemas.microsoft.com/office/drawing/2014/main" id="{3B7432A8-2F19-B745-037F-1B7BC6199374}"/>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Rectangle: Rounded Corners 22">
            <a:extLst>
              <a:ext uri="{FF2B5EF4-FFF2-40B4-BE49-F238E27FC236}">
                <a16:creationId xmlns:a16="http://schemas.microsoft.com/office/drawing/2014/main" id="{A7AE7409-FFE9-D67D-3803-1F5C986766E0}"/>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603917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2036" y="-36946"/>
            <a:ext cx="9533101" cy="1610200"/>
          </a:xfrm>
          <a:prstGeom prst="rect">
            <a:avLst/>
          </a:prstGeom>
        </p:spPr>
      </p:pic>
      <p:sp>
        <p:nvSpPr>
          <p:cNvPr id="7" name="TextBox 6"/>
          <p:cNvSpPr txBox="1"/>
          <p:nvPr/>
        </p:nvSpPr>
        <p:spPr>
          <a:xfrm>
            <a:off x="2650377" y="543490"/>
            <a:ext cx="252024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Extra Practice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761CD965-784C-3D91-4474-794A0878AC36}"/>
              </a:ext>
            </a:extLst>
          </p:cNvPr>
          <p:cNvSpPr>
            <a:spLocks noGrp="1"/>
          </p:cNvSpPr>
          <p:nvPr>
            <p:ph type="sldNum" sz="quarter" idx="12"/>
          </p:nvPr>
        </p:nvSpPr>
        <p:spPr/>
        <p:txBody>
          <a:bodyPr/>
          <a:lstStyle/>
          <a:p>
            <a:fld id="{FDED41F8-FC0F-4085-8150-313B6CF05213}" type="slidenum">
              <a:rPr lang="en-US" smtClean="0"/>
              <a:t>26</a:t>
            </a:fld>
            <a:endParaRPr lang="en-US"/>
          </a:p>
        </p:txBody>
      </p:sp>
      <p:sp>
        <p:nvSpPr>
          <p:cNvPr id="10" name="TextBox 9">
            <a:extLst>
              <a:ext uri="{FF2B5EF4-FFF2-40B4-BE49-F238E27FC236}">
                <a16:creationId xmlns:a16="http://schemas.microsoft.com/office/drawing/2014/main" id="{D5D02C0F-4D66-7ECB-E1A0-2B65025C45E5}"/>
              </a:ext>
            </a:extLst>
          </p:cNvPr>
          <p:cNvSpPr txBox="1"/>
          <p:nvPr/>
        </p:nvSpPr>
        <p:spPr>
          <a:xfrm>
            <a:off x="3503168" y="2855601"/>
            <a:ext cx="4342471" cy="830997"/>
          </a:xfrm>
          <a:prstGeom prst="rect">
            <a:avLst/>
          </a:prstGeom>
          <a:noFill/>
        </p:spPr>
        <p:txBody>
          <a:bodyPr wrap="none" rtlCol="0">
            <a:spAutoFit/>
          </a:bodyPr>
          <a:lstStyle/>
          <a:p>
            <a:r>
              <a:rPr lang="en-US" sz="4800" b="1" dirty="0">
                <a:solidFill>
                  <a:srgbClr val="FF0000"/>
                </a:solidFill>
                <a:latin typeface="Tajawal Medium" panose="00000600000000000000" pitchFamily="2" charset="-78"/>
                <a:cs typeface="Tajawal Medium" panose="00000600000000000000" pitchFamily="2" charset="-78"/>
              </a:rPr>
              <a:t>Let’s Practice </a:t>
            </a:r>
          </a:p>
        </p:txBody>
      </p:sp>
      <p:pic>
        <p:nvPicPr>
          <p:cNvPr id="12" name="Graphic 21">
            <a:extLst>
              <a:ext uri="{FF2B5EF4-FFF2-40B4-BE49-F238E27FC236}">
                <a16:creationId xmlns:a16="http://schemas.microsoft.com/office/drawing/2014/main" id="{42CFD598-90CD-EBA7-C6C4-A9D6AB5E732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3" name="TextBox 12">
            <a:extLst>
              <a:ext uri="{FF2B5EF4-FFF2-40B4-BE49-F238E27FC236}">
                <a16:creationId xmlns:a16="http://schemas.microsoft.com/office/drawing/2014/main" id="{350EE134-7526-2AE6-0714-8BAFF3C5F2A9}"/>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ar-EG"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Rectangle: Rounded Corners 22">
            <a:extLst>
              <a:ext uri="{FF2B5EF4-FFF2-40B4-BE49-F238E27FC236}">
                <a16:creationId xmlns:a16="http://schemas.microsoft.com/office/drawing/2014/main" id="{6C3D2C50-2658-58B0-A61F-CF007CF9010F}"/>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Rectangle: Rounded Corners 22">
            <a:extLst>
              <a:ext uri="{FF2B5EF4-FFF2-40B4-BE49-F238E27FC236}">
                <a16:creationId xmlns:a16="http://schemas.microsoft.com/office/drawing/2014/main" id="{6B500C34-9228-0616-95BB-A6DAF7CE6ACE}"/>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Rectangle: Rounded Corners 22">
            <a:extLst>
              <a:ext uri="{FF2B5EF4-FFF2-40B4-BE49-F238E27FC236}">
                <a16:creationId xmlns:a16="http://schemas.microsoft.com/office/drawing/2014/main" id="{4EA17E14-D69A-9711-3054-C4EB3CBE570E}"/>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979324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2036" y="-36946"/>
            <a:ext cx="9533101" cy="1610200"/>
          </a:xfrm>
          <a:prstGeom prst="rect">
            <a:avLst/>
          </a:prstGeom>
        </p:spPr>
      </p:pic>
      <p:sp>
        <p:nvSpPr>
          <p:cNvPr id="7" name="TextBox 6"/>
          <p:cNvSpPr txBox="1"/>
          <p:nvPr/>
        </p:nvSpPr>
        <p:spPr>
          <a:xfrm>
            <a:off x="2650377" y="543490"/>
            <a:ext cx="18838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Example 1</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03A8DBD3-E6CD-7CF9-BF94-437DD4C8E34D}"/>
              </a:ext>
            </a:extLst>
          </p:cNvPr>
          <p:cNvSpPr>
            <a:spLocks noGrp="1"/>
          </p:cNvSpPr>
          <p:nvPr>
            <p:ph type="sldNum" sz="quarter" idx="12"/>
          </p:nvPr>
        </p:nvSpPr>
        <p:spPr/>
        <p:txBody>
          <a:bodyPr/>
          <a:lstStyle/>
          <a:p>
            <a:fld id="{FDED41F8-FC0F-4085-8150-313B6CF05213}" type="slidenum">
              <a:rPr lang="en-US" smtClean="0"/>
              <a:t>27</a:t>
            </a:fld>
            <a:endParaRPr lang="en-US"/>
          </a:p>
        </p:txBody>
      </p:sp>
      <p:pic>
        <p:nvPicPr>
          <p:cNvPr id="12" name="Picture 11">
            <a:extLst>
              <a:ext uri="{FF2B5EF4-FFF2-40B4-BE49-F238E27FC236}">
                <a16:creationId xmlns:a16="http://schemas.microsoft.com/office/drawing/2014/main" id="{C59DEEC6-E29C-FAE8-094F-EB0938B6B85A}"/>
              </a:ext>
            </a:extLst>
          </p:cNvPr>
          <p:cNvPicPr>
            <a:picLocks noChangeAspect="1"/>
          </p:cNvPicPr>
          <p:nvPr/>
        </p:nvPicPr>
        <p:blipFill>
          <a:blip r:embed="rId3">
            <a:biLevel thresh="75000"/>
          </a:blip>
          <a:stretch>
            <a:fillRect/>
          </a:stretch>
        </p:blipFill>
        <p:spPr>
          <a:xfrm>
            <a:off x="2395666" y="2111987"/>
            <a:ext cx="7545493" cy="1924992"/>
          </a:xfrm>
          <a:prstGeom prst="rect">
            <a:avLst/>
          </a:prstGeom>
        </p:spPr>
      </p:pic>
      <p:pic>
        <p:nvPicPr>
          <p:cNvPr id="13" name="Graphic 21">
            <a:extLst>
              <a:ext uri="{FF2B5EF4-FFF2-40B4-BE49-F238E27FC236}">
                <a16:creationId xmlns:a16="http://schemas.microsoft.com/office/drawing/2014/main" id="{EEAA0590-9AB5-9703-0335-04B382519C7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4" name="TextBox 13">
            <a:extLst>
              <a:ext uri="{FF2B5EF4-FFF2-40B4-BE49-F238E27FC236}">
                <a16:creationId xmlns:a16="http://schemas.microsoft.com/office/drawing/2014/main" id="{EFB69FB6-3076-EDF1-19DA-8BD15015E202}"/>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ar-EG"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5" name="Rectangle: Rounded Corners 22">
            <a:extLst>
              <a:ext uri="{FF2B5EF4-FFF2-40B4-BE49-F238E27FC236}">
                <a16:creationId xmlns:a16="http://schemas.microsoft.com/office/drawing/2014/main" id="{3B1487BB-1FA8-05AE-1631-480C3DDEDE49}"/>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Rectangle: Rounded Corners 22">
            <a:extLst>
              <a:ext uri="{FF2B5EF4-FFF2-40B4-BE49-F238E27FC236}">
                <a16:creationId xmlns:a16="http://schemas.microsoft.com/office/drawing/2014/main" id="{65DB88C4-FC3D-9343-640D-8CEEB3EA279C}"/>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Rectangle: Rounded Corners 22">
            <a:extLst>
              <a:ext uri="{FF2B5EF4-FFF2-40B4-BE49-F238E27FC236}">
                <a16:creationId xmlns:a16="http://schemas.microsoft.com/office/drawing/2014/main" id="{8A5CA2DA-6A20-AF50-BD68-7BB01CB435D5}"/>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03871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2036" y="-36946"/>
            <a:ext cx="9533101" cy="1610200"/>
          </a:xfrm>
          <a:prstGeom prst="rect">
            <a:avLst/>
          </a:prstGeom>
        </p:spPr>
      </p:pic>
      <p:sp>
        <p:nvSpPr>
          <p:cNvPr id="7" name="TextBox 6"/>
          <p:cNvSpPr txBox="1"/>
          <p:nvPr/>
        </p:nvSpPr>
        <p:spPr>
          <a:xfrm>
            <a:off x="2650377" y="543490"/>
            <a:ext cx="338265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Example 1 Solution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95019254-4864-0E72-07DA-564FD694EF00}"/>
              </a:ext>
            </a:extLst>
          </p:cNvPr>
          <p:cNvSpPr>
            <a:spLocks noGrp="1"/>
          </p:cNvSpPr>
          <p:nvPr>
            <p:ph type="sldNum" sz="quarter" idx="12"/>
          </p:nvPr>
        </p:nvSpPr>
        <p:spPr/>
        <p:txBody>
          <a:bodyPr/>
          <a:lstStyle/>
          <a:p>
            <a:fld id="{FDED41F8-FC0F-4085-8150-313B6CF05213}" type="slidenum">
              <a:rPr lang="en-US" smtClean="0"/>
              <a:t>28</a:t>
            </a:fld>
            <a:endParaRPr lang="en-US"/>
          </a:p>
        </p:txBody>
      </p:sp>
      <p:pic>
        <p:nvPicPr>
          <p:cNvPr id="12" name="Picture 11">
            <a:extLst>
              <a:ext uri="{FF2B5EF4-FFF2-40B4-BE49-F238E27FC236}">
                <a16:creationId xmlns:a16="http://schemas.microsoft.com/office/drawing/2014/main" id="{13899D3E-B63E-06A1-2096-147EAF6308B8}"/>
              </a:ext>
            </a:extLst>
          </p:cNvPr>
          <p:cNvPicPr>
            <a:picLocks noChangeAspect="1"/>
          </p:cNvPicPr>
          <p:nvPr/>
        </p:nvPicPr>
        <p:blipFill>
          <a:blip r:embed="rId3"/>
          <a:stretch>
            <a:fillRect/>
          </a:stretch>
        </p:blipFill>
        <p:spPr>
          <a:xfrm>
            <a:off x="2302213" y="1513931"/>
            <a:ext cx="4572000" cy="3400425"/>
          </a:xfrm>
          <a:prstGeom prst="rect">
            <a:avLst/>
          </a:prstGeom>
        </p:spPr>
      </p:pic>
      <p:pic>
        <p:nvPicPr>
          <p:cNvPr id="13" name="Graphic 21">
            <a:extLst>
              <a:ext uri="{FF2B5EF4-FFF2-40B4-BE49-F238E27FC236}">
                <a16:creationId xmlns:a16="http://schemas.microsoft.com/office/drawing/2014/main" id="{A23B22CE-9FDB-3758-BE9D-EB6C72FDE1A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4" name="TextBox 13">
            <a:extLst>
              <a:ext uri="{FF2B5EF4-FFF2-40B4-BE49-F238E27FC236}">
                <a16:creationId xmlns:a16="http://schemas.microsoft.com/office/drawing/2014/main" id="{62E742A7-5A3F-35DA-3D04-99403AE19598}"/>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ar-EG"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5" name="Rectangle: Rounded Corners 22">
            <a:extLst>
              <a:ext uri="{FF2B5EF4-FFF2-40B4-BE49-F238E27FC236}">
                <a16:creationId xmlns:a16="http://schemas.microsoft.com/office/drawing/2014/main" id="{0A972C8E-4051-448C-C1BE-E928E0846CFD}"/>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Rectangle: Rounded Corners 22">
            <a:extLst>
              <a:ext uri="{FF2B5EF4-FFF2-40B4-BE49-F238E27FC236}">
                <a16:creationId xmlns:a16="http://schemas.microsoft.com/office/drawing/2014/main" id="{49FFDAAB-08C7-BAA8-52E2-D508C88678AB}"/>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Rectangle: Rounded Corners 22">
            <a:extLst>
              <a:ext uri="{FF2B5EF4-FFF2-40B4-BE49-F238E27FC236}">
                <a16:creationId xmlns:a16="http://schemas.microsoft.com/office/drawing/2014/main" id="{CB1F3C61-716D-BAC8-C701-0500F227A57A}"/>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2804551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2036" y="-36946"/>
            <a:ext cx="9533101" cy="1610200"/>
          </a:xfrm>
          <a:prstGeom prst="rect">
            <a:avLst/>
          </a:prstGeom>
        </p:spPr>
      </p:pic>
      <p:sp>
        <p:nvSpPr>
          <p:cNvPr id="7" name="TextBox 6"/>
          <p:cNvSpPr txBox="1"/>
          <p:nvPr/>
        </p:nvSpPr>
        <p:spPr>
          <a:xfrm>
            <a:off x="2650377" y="543490"/>
            <a:ext cx="338265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Example 1 Solution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A886A554-5B6C-C9E4-BB4C-C113DD0C09FC}"/>
              </a:ext>
            </a:extLst>
          </p:cNvPr>
          <p:cNvSpPr>
            <a:spLocks noGrp="1"/>
          </p:cNvSpPr>
          <p:nvPr>
            <p:ph type="sldNum" sz="quarter" idx="12"/>
          </p:nvPr>
        </p:nvSpPr>
        <p:spPr/>
        <p:txBody>
          <a:bodyPr/>
          <a:lstStyle/>
          <a:p>
            <a:fld id="{FDED41F8-FC0F-4085-8150-313B6CF05213}" type="slidenum">
              <a:rPr lang="en-US" smtClean="0"/>
              <a:t>29</a:t>
            </a:fld>
            <a:endParaRPr lang="en-US"/>
          </a:p>
        </p:txBody>
      </p:sp>
      <p:pic>
        <p:nvPicPr>
          <p:cNvPr id="12" name="Picture 11">
            <a:extLst>
              <a:ext uri="{FF2B5EF4-FFF2-40B4-BE49-F238E27FC236}">
                <a16:creationId xmlns:a16="http://schemas.microsoft.com/office/drawing/2014/main" id="{55B04FB9-8F0D-BF91-62DF-BBB9435E4F39}"/>
              </a:ext>
            </a:extLst>
          </p:cNvPr>
          <p:cNvPicPr>
            <a:picLocks noChangeAspect="1"/>
          </p:cNvPicPr>
          <p:nvPr/>
        </p:nvPicPr>
        <p:blipFill>
          <a:blip r:embed="rId3">
            <a:biLevel thresh="75000"/>
          </a:blip>
          <a:stretch>
            <a:fillRect/>
          </a:stretch>
        </p:blipFill>
        <p:spPr>
          <a:xfrm>
            <a:off x="2828925" y="1519237"/>
            <a:ext cx="7492122" cy="4379506"/>
          </a:xfrm>
          <a:prstGeom prst="rect">
            <a:avLst/>
          </a:prstGeom>
        </p:spPr>
      </p:pic>
      <p:pic>
        <p:nvPicPr>
          <p:cNvPr id="13" name="Graphic 21">
            <a:extLst>
              <a:ext uri="{FF2B5EF4-FFF2-40B4-BE49-F238E27FC236}">
                <a16:creationId xmlns:a16="http://schemas.microsoft.com/office/drawing/2014/main" id="{C7AB64F4-6928-D132-A1D2-A15A53FE850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4" name="TextBox 13">
            <a:extLst>
              <a:ext uri="{FF2B5EF4-FFF2-40B4-BE49-F238E27FC236}">
                <a16:creationId xmlns:a16="http://schemas.microsoft.com/office/drawing/2014/main" id="{1D56C47F-2E8D-525A-590E-72962FE02056}"/>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ar-EG"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5" name="Rectangle: Rounded Corners 22">
            <a:extLst>
              <a:ext uri="{FF2B5EF4-FFF2-40B4-BE49-F238E27FC236}">
                <a16:creationId xmlns:a16="http://schemas.microsoft.com/office/drawing/2014/main" id="{BFF41BF2-272A-8088-49F4-463C789680E4}"/>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Rectangle: Rounded Corners 22">
            <a:extLst>
              <a:ext uri="{FF2B5EF4-FFF2-40B4-BE49-F238E27FC236}">
                <a16:creationId xmlns:a16="http://schemas.microsoft.com/office/drawing/2014/main" id="{1D563AB5-5E18-1150-7079-DCD2119CC198}"/>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Rectangle: Rounded Corners 22">
            <a:extLst>
              <a:ext uri="{FF2B5EF4-FFF2-40B4-BE49-F238E27FC236}">
                <a16:creationId xmlns:a16="http://schemas.microsoft.com/office/drawing/2014/main" id="{C8AF506D-901D-59B9-8085-6C140EE0DCDB}"/>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869130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2036" y="-36946"/>
            <a:ext cx="9533101" cy="1610200"/>
          </a:xfrm>
          <a:prstGeom prst="rect">
            <a:avLst/>
          </a:prstGeom>
        </p:spPr>
      </p:pic>
      <p:sp>
        <p:nvSpPr>
          <p:cNvPr id="7" name="TextBox 6"/>
          <p:cNvSpPr txBox="1"/>
          <p:nvPr/>
        </p:nvSpPr>
        <p:spPr>
          <a:xfrm>
            <a:off x="2650377" y="543490"/>
            <a:ext cx="18838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Example 2</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04F34BE3-0A54-1099-5E64-C9985DAB3C7C}"/>
              </a:ext>
            </a:extLst>
          </p:cNvPr>
          <p:cNvSpPr>
            <a:spLocks noGrp="1"/>
          </p:cNvSpPr>
          <p:nvPr>
            <p:ph type="sldNum" sz="quarter" idx="12"/>
          </p:nvPr>
        </p:nvSpPr>
        <p:spPr/>
        <p:txBody>
          <a:bodyPr/>
          <a:lstStyle/>
          <a:p>
            <a:fld id="{FDED41F8-FC0F-4085-8150-313B6CF05213}" type="slidenum">
              <a:rPr lang="en-US" smtClean="0"/>
              <a:t>30</a:t>
            </a:fld>
            <a:endParaRPr lang="en-US"/>
          </a:p>
        </p:txBody>
      </p:sp>
      <p:pic>
        <p:nvPicPr>
          <p:cNvPr id="12" name="Picture 11">
            <a:extLst>
              <a:ext uri="{FF2B5EF4-FFF2-40B4-BE49-F238E27FC236}">
                <a16:creationId xmlns:a16="http://schemas.microsoft.com/office/drawing/2014/main" id="{7F84B738-15F1-8E72-C20E-F54C82E168A5}"/>
              </a:ext>
            </a:extLst>
          </p:cNvPr>
          <p:cNvPicPr>
            <a:picLocks noChangeAspect="1"/>
          </p:cNvPicPr>
          <p:nvPr/>
        </p:nvPicPr>
        <p:blipFill>
          <a:blip r:embed="rId3">
            <a:biLevel thresh="75000"/>
          </a:blip>
          <a:stretch>
            <a:fillRect/>
          </a:stretch>
        </p:blipFill>
        <p:spPr>
          <a:xfrm>
            <a:off x="2264214" y="2204822"/>
            <a:ext cx="6029325" cy="1781175"/>
          </a:xfrm>
          <a:prstGeom prst="rect">
            <a:avLst/>
          </a:prstGeom>
        </p:spPr>
      </p:pic>
      <p:pic>
        <p:nvPicPr>
          <p:cNvPr id="13" name="Graphic 21">
            <a:extLst>
              <a:ext uri="{FF2B5EF4-FFF2-40B4-BE49-F238E27FC236}">
                <a16:creationId xmlns:a16="http://schemas.microsoft.com/office/drawing/2014/main" id="{FD476F3B-FBE4-0352-3068-7A7E587096D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4" name="TextBox 13">
            <a:extLst>
              <a:ext uri="{FF2B5EF4-FFF2-40B4-BE49-F238E27FC236}">
                <a16:creationId xmlns:a16="http://schemas.microsoft.com/office/drawing/2014/main" id="{2903153B-9519-4750-3403-7D27D4375064}"/>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ar-EG"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5" name="Rectangle: Rounded Corners 22">
            <a:extLst>
              <a:ext uri="{FF2B5EF4-FFF2-40B4-BE49-F238E27FC236}">
                <a16:creationId xmlns:a16="http://schemas.microsoft.com/office/drawing/2014/main" id="{E131B067-1063-D4F9-E5A2-479B164FA25C}"/>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Rectangle: Rounded Corners 22">
            <a:extLst>
              <a:ext uri="{FF2B5EF4-FFF2-40B4-BE49-F238E27FC236}">
                <a16:creationId xmlns:a16="http://schemas.microsoft.com/office/drawing/2014/main" id="{7148E837-6BB8-4C5E-362E-D7C96CD2A5EE}"/>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Rectangle: Rounded Corners 22">
            <a:extLst>
              <a:ext uri="{FF2B5EF4-FFF2-40B4-BE49-F238E27FC236}">
                <a16:creationId xmlns:a16="http://schemas.microsoft.com/office/drawing/2014/main" id="{3FC1273F-C09D-1DAC-5A11-E499846C5CB9}"/>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9097351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2036" y="-36946"/>
            <a:ext cx="9533101" cy="1610200"/>
          </a:xfrm>
          <a:prstGeom prst="rect">
            <a:avLst/>
          </a:prstGeom>
        </p:spPr>
      </p:pic>
      <p:sp>
        <p:nvSpPr>
          <p:cNvPr id="7" name="TextBox 6"/>
          <p:cNvSpPr txBox="1"/>
          <p:nvPr/>
        </p:nvSpPr>
        <p:spPr>
          <a:xfrm>
            <a:off x="2650377" y="543490"/>
            <a:ext cx="38827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Solution on Example 2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634A341E-96AD-0BA1-6AFE-6A13E0B32B0D}"/>
              </a:ext>
            </a:extLst>
          </p:cNvPr>
          <p:cNvSpPr>
            <a:spLocks noGrp="1"/>
          </p:cNvSpPr>
          <p:nvPr>
            <p:ph type="sldNum" sz="quarter" idx="12"/>
          </p:nvPr>
        </p:nvSpPr>
        <p:spPr/>
        <p:txBody>
          <a:bodyPr/>
          <a:lstStyle/>
          <a:p>
            <a:fld id="{FDED41F8-FC0F-4085-8150-313B6CF05213}" type="slidenum">
              <a:rPr lang="en-US" smtClean="0"/>
              <a:t>31</a:t>
            </a:fld>
            <a:endParaRPr lang="en-US"/>
          </a:p>
        </p:txBody>
      </p:sp>
      <p:pic>
        <p:nvPicPr>
          <p:cNvPr id="12" name="Picture 11">
            <a:extLst>
              <a:ext uri="{FF2B5EF4-FFF2-40B4-BE49-F238E27FC236}">
                <a16:creationId xmlns:a16="http://schemas.microsoft.com/office/drawing/2014/main" id="{7DD2D498-D936-0AD5-0308-4C01EA74A3F0}"/>
              </a:ext>
            </a:extLst>
          </p:cNvPr>
          <p:cNvPicPr>
            <a:picLocks noChangeAspect="1"/>
          </p:cNvPicPr>
          <p:nvPr/>
        </p:nvPicPr>
        <p:blipFill>
          <a:blip r:embed="rId3">
            <a:biLevel thresh="75000"/>
          </a:blip>
          <a:stretch>
            <a:fillRect/>
          </a:stretch>
        </p:blipFill>
        <p:spPr>
          <a:xfrm>
            <a:off x="2440788" y="1518400"/>
            <a:ext cx="6238875" cy="3924300"/>
          </a:xfrm>
          <a:prstGeom prst="rect">
            <a:avLst/>
          </a:prstGeom>
        </p:spPr>
      </p:pic>
      <p:pic>
        <p:nvPicPr>
          <p:cNvPr id="13" name="Graphic 21">
            <a:extLst>
              <a:ext uri="{FF2B5EF4-FFF2-40B4-BE49-F238E27FC236}">
                <a16:creationId xmlns:a16="http://schemas.microsoft.com/office/drawing/2014/main" id="{A5CB0A9F-5EB8-5C12-F71A-8A12BF84906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4" name="TextBox 13">
            <a:extLst>
              <a:ext uri="{FF2B5EF4-FFF2-40B4-BE49-F238E27FC236}">
                <a16:creationId xmlns:a16="http://schemas.microsoft.com/office/drawing/2014/main" id="{35C932FF-EF40-47CC-F440-515B88E3D429}"/>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ar-EG"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5" name="Rectangle: Rounded Corners 22">
            <a:extLst>
              <a:ext uri="{FF2B5EF4-FFF2-40B4-BE49-F238E27FC236}">
                <a16:creationId xmlns:a16="http://schemas.microsoft.com/office/drawing/2014/main" id="{C76635A7-6C3E-8E5B-9812-838EE58439A8}"/>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Rectangle: Rounded Corners 22">
            <a:extLst>
              <a:ext uri="{FF2B5EF4-FFF2-40B4-BE49-F238E27FC236}">
                <a16:creationId xmlns:a16="http://schemas.microsoft.com/office/drawing/2014/main" id="{68BF13BA-A25F-8D94-E093-E13072199F36}"/>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Rectangle: Rounded Corners 22">
            <a:extLst>
              <a:ext uri="{FF2B5EF4-FFF2-40B4-BE49-F238E27FC236}">
                <a16:creationId xmlns:a16="http://schemas.microsoft.com/office/drawing/2014/main" id="{E0433D28-E6EC-0B2B-D464-BA82013BDA6D}"/>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2336668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2036" y="-36946"/>
            <a:ext cx="9533101" cy="1610200"/>
          </a:xfrm>
          <a:prstGeom prst="rect">
            <a:avLst/>
          </a:prstGeom>
        </p:spPr>
      </p:pic>
      <p:sp>
        <p:nvSpPr>
          <p:cNvPr id="7" name="TextBox 6"/>
          <p:cNvSpPr txBox="1"/>
          <p:nvPr/>
        </p:nvSpPr>
        <p:spPr>
          <a:xfrm>
            <a:off x="2650377" y="543490"/>
            <a:ext cx="38827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Solution on Example 2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D8550060-D76F-4420-9731-A81118D57B5F}"/>
              </a:ext>
            </a:extLst>
          </p:cNvPr>
          <p:cNvSpPr>
            <a:spLocks noGrp="1"/>
          </p:cNvSpPr>
          <p:nvPr>
            <p:ph type="sldNum" sz="quarter" idx="12"/>
          </p:nvPr>
        </p:nvSpPr>
        <p:spPr/>
        <p:txBody>
          <a:bodyPr/>
          <a:lstStyle/>
          <a:p>
            <a:fld id="{FDED41F8-FC0F-4085-8150-313B6CF05213}" type="slidenum">
              <a:rPr lang="en-US" smtClean="0"/>
              <a:t>32</a:t>
            </a:fld>
            <a:endParaRPr lang="en-US"/>
          </a:p>
        </p:txBody>
      </p:sp>
      <p:pic>
        <p:nvPicPr>
          <p:cNvPr id="12" name="Picture 11">
            <a:extLst>
              <a:ext uri="{FF2B5EF4-FFF2-40B4-BE49-F238E27FC236}">
                <a16:creationId xmlns:a16="http://schemas.microsoft.com/office/drawing/2014/main" id="{9B25F11F-9FC9-EDCC-131A-DBED58CBBC49}"/>
              </a:ext>
            </a:extLst>
          </p:cNvPr>
          <p:cNvPicPr>
            <a:picLocks noChangeAspect="1"/>
          </p:cNvPicPr>
          <p:nvPr/>
        </p:nvPicPr>
        <p:blipFill>
          <a:blip r:embed="rId3"/>
          <a:stretch>
            <a:fillRect/>
          </a:stretch>
        </p:blipFill>
        <p:spPr>
          <a:xfrm>
            <a:off x="1874165" y="2101598"/>
            <a:ext cx="6181725" cy="2809875"/>
          </a:xfrm>
          <a:prstGeom prst="rect">
            <a:avLst/>
          </a:prstGeom>
        </p:spPr>
      </p:pic>
      <p:pic>
        <p:nvPicPr>
          <p:cNvPr id="13" name="Graphic 21">
            <a:extLst>
              <a:ext uri="{FF2B5EF4-FFF2-40B4-BE49-F238E27FC236}">
                <a16:creationId xmlns:a16="http://schemas.microsoft.com/office/drawing/2014/main" id="{88E2EA43-9F53-DCA7-BD0D-92245A9F7C6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4" name="TextBox 13">
            <a:extLst>
              <a:ext uri="{FF2B5EF4-FFF2-40B4-BE49-F238E27FC236}">
                <a16:creationId xmlns:a16="http://schemas.microsoft.com/office/drawing/2014/main" id="{DA912728-4C04-2E88-DC5D-DBD2EB2771FA}"/>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ar-EG"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5" name="Rectangle: Rounded Corners 22">
            <a:extLst>
              <a:ext uri="{FF2B5EF4-FFF2-40B4-BE49-F238E27FC236}">
                <a16:creationId xmlns:a16="http://schemas.microsoft.com/office/drawing/2014/main" id="{3881340A-687B-6D91-A4B4-EB2E3E7BCB60}"/>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Rectangle: Rounded Corners 22">
            <a:extLst>
              <a:ext uri="{FF2B5EF4-FFF2-40B4-BE49-F238E27FC236}">
                <a16:creationId xmlns:a16="http://schemas.microsoft.com/office/drawing/2014/main" id="{582F34D9-5A8B-0CCD-EF21-D48F01E11A0E}"/>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Rectangle: Rounded Corners 22">
            <a:extLst>
              <a:ext uri="{FF2B5EF4-FFF2-40B4-BE49-F238E27FC236}">
                <a16:creationId xmlns:a16="http://schemas.microsoft.com/office/drawing/2014/main" id="{BD5EE848-4E77-0A45-7921-EB2BA8B4F712}"/>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0066759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2036" y="-36946"/>
            <a:ext cx="9533101" cy="1610200"/>
          </a:xfrm>
          <a:prstGeom prst="rect">
            <a:avLst/>
          </a:prstGeom>
        </p:spPr>
      </p:pic>
      <p:sp>
        <p:nvSpPr>
          <p:cNvPr id="7" name="TextBox 6"/>
          <p:cNvSpPr txBox="1"/>
          <p:nvPr/>
        </p:nvSpPr>
        <p:spPr>
          <a:xfrm>
            <a:off x="2650377" y="543490"/>
            <a:ext cx="38827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Solution on Example 2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F32CEF87-5125-2DA4-7DA8-0DAE6B771FA8}"/>
              </a:ext>
            </a:extLst>
          </p:cNvPr>
          <p:cNvSpPr>
            <a:spLocks noGrp="1"/>
          </p:cNvSpPr>
          <p:nvPr>
            <p:ph type="sldNum" sz="quarter" idx="12"/>
          </p:nvPr>
        </p:nvSpPr>
        <p:spPr/>
        <p:txBody>
          <a:bodyPr/>
          <a:lstStyle/>
          <a:p>
            <a:fld id="{FDED41F8-FC0F-4085-8150-313B6CF05213}" type="slidenum">
              <a:rPr lang="en-US" smtClean="0"/>
              <a:t>33</a:t>
            </a:fld>
            <a:endParaRPr lang="en-US"/>
          </a:p>
        </p:txBody>
      </p:sp>
      <p:pic>
        <p:nvPicPr>
          <p:cNvPr id="12" name="Picture 11">
            <a:extLst>
              <a:ext uri="{FF2B5EF4-FFF2-40B4-BE49-F238E27FC236}">
                <a16:creationId xmlns:a16="http://schemas.microsoft.com/office/drawing/2014/main" id="{D639FC46-DAE5-2D7E-98B1-343B1CB8C758}"/>
              </a:ext>
            </a:extLst>
          </p:cNvPr>
          <p:cNvPicPr>
            <a:picLocks noChangeAspect="1"/>
          </p:cNvPicPr>
          <p:nvPr/>
        </p:nvPicPr>
        <p:blipFill>
          <a:blip r:embed="rId3">
            <a:biLevel thresh="75000"/>
          </a:blip>
          <a:stretch>
            <a:fillRect/>
          </a:stretch>
        </p:blipFill>
        <p:spPr>
          <a:xfrm>
            <a:off x="2638425" y="1766887"/>
            <a:ext cx="5972175" cy="3324225"/>
          </a:xfrm>
          <a:prstGeom prst="rect">
            <a:avLst/>
          </a:prstGeom>
        </p:spPr>
      </p:pic>
      <p:pic>
        <p:nvPicPr>
          <p:cNvPr id="13" name="Graphic 21">
            <a:extLst>
              <a:ext uri="{FF2B5EF4-FFF2-40B4-BE49-F238E27FC236}">
                <a16:creationId xmlns:a16="http://schemas.microsoft.com/office/drawing/2014/main" id="{5C672F32-9514-0D77-DEA4-5F5D3A06582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4" name="TextBox 13">
            <a:extLst>
              <a:ext uri="{FF2B5EF4-FFF2-40B4-BE49-F238E27FC236}">
                <a16:creationId xmlns:a16="http://schemas.microsoft.com/office/drawing/2014/main" id="{DED94180-079F-E9A8-4C6F-CAEF0138B4E4}"/>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ar-EG"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5" name="Rectangle: Rounded Corners 22">
            <a:extLst>
              <a:ext uri="{FF2B5EF4-FFF2-40B4-BE49-F238E27FC236}">
                <a16:creationId xmlns:a16="http://schemas.microsoft.com/office/drawing/2014/main" id="{18FE7670-E0EF-8C52-4D7B-A605AAF234B1}"/>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Rectangle: Rounded Corners 22">
            <a:extLst>
              <a:ext uri="{FF2B5EF4-FFF2-40B4-BE49-F238E27FC236}">
                <a16:creationId xmlns:a16="http://schemas.microsoft.com/office/drawing/2014/main" id="{591129E5-6566-48E1-9407-E8F25DF1E6C0}"/>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Rectangle: Rounded Corners 22">
            <a:extLst>
              <a:ext uri="{FF2B5EF4-FFF2-40B4-BE49-F238E27FC236}">
                <a16:creationId xmlns:a16="http://schemas.microsoft.com/office/drawing/2014/main" id="{BFEFB6BC-FD31-6F97-1639-1081C3EF9464}"/>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048458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2036" y="-36946"/>
            <a:ext cx="9533101" cy="1610200"/>
          </a:xfrm>
          <a:prstGeom prst="rect">
            <a:avLst/>
          </a:prstGeom>
        </p:spPr>
      </p:pic>
      <p:sp>
        <p:nvSpPr>
          <p:cNvPr id="7" name="TextBox 6"/>
          <p:cNvSpPr txBox="1"/>
          <p:nvPr/>
        </p:nvSpPr>
        <p:spPr>
          <a:xfrm>
            <a:off x="2650377" y="543490"/>
            <a:ext cx="198323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Example 3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F1BCF6C5-4C59-2CC0-2DE7-15E14CCD5127}"/>
              </a:ext>
            </a:extLst>
          </p:cNvPr>
          <p:cNvSpPr>
            <a:spLocks noGrp="1"/>
          </p:cNvSpPr>
          <p:nvPr>
            <p:ph type="sldNum" sz="quarter" idx="12"/>
          </p:nvPr>
        </p:nvSpPr>
        <p:spPr/>
        <p:txBody>
          <a:bodyPr/>
          <a:lstStyle/>
          <a:p>
            <a:fld id="{FDED41F8-FC0F-4085-8150-313B6CF05213}" type="slidenum">
              <a:rPr lang="en-US" smtClean="0"/>
              <a:t>34</a:t>
            </a:fld>
            <a:endParaRPr lang="en-US"/>
          </a:p>
        </p:txBody>
      </p:sp>
      <p:pic>
        <p:nvPicPr>
          <p:cNvPr id="12" name="Picture 11">
            <a:extLst>
              <a:ext uri="{FF2B5EF4-FFF2-40B4-BE49-F238E27FC236}">
                <a16:creationId xmlns:a16="http://schemas.microsoft.com/office/drawing/2014/main" id="{E5B7B89C-EE3E-93B7-12F0-055587FC8359}"/>
              </a:ext>
            </a:extLst>
          </p:cNvPr>
          <p:cNvPicPr>
            <a:picLocks noChangeAspect="1"/>
          </p:cNvPicPr>
          <p:nvPr/>
        </p:nvPicPr>
        <p:blipFill>
          <a:blip r:embed="rId3">
            <a:biLevel thresh="75000"/>
          </a:blip>
          <a:stretch>
            <a:fillRect/>
          </a:stretch>
        </p:blipFill>
        <p:spPr>
          <a:xfrm>
            <a:off x="2307076" y="2252247"/>
            <a:ext cx="5943600" cy="1676400"/>
          </a:xfrm>
          <a:prstGeom prst="rect">
            <a:avLst/>
          </a:prstGeom>
        </p:spPr>
      </p:pic>
      <p:pic>
        <p:nvPicPr>
          <p:cNvPr id="13" name="Graphic 21">
            <a:extLst>
              <a:ext uri="{FF2B5EF4-FFF2-40B4-BE49-F238E27FC236}">
                <a16:creationId xmlns:a16="http://schemas.microsoft.com/office/drawing/2014/main" id="{0B0623A8-53DB-1C2C-9B18-AE642CA149E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4" name="TextBox 13">
            <a:extLst>
              <a:ext uri="{FF2B5EF4-FFF2-40B4-BE49-F238E27FC236}">
                <a16:creationId xmlns:a16="http://schemas.microsoft.com/office/drawing/2014/main" id="{91FD1C7F-EE08-15C3-FA3D-FDE99956F557}"/>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ar-EG"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5" name="Rectangle: Rounded Corners 22">
            <a:extLst>
              <a:ext uri="{FF2B5EF4-FFF2-40B4-BE49-F238E27FC236}">
                <a16:creationId xmlns:a16="http://schemas.microsoft.com/office/drawing/2014/main" id="{DD52D497-D5FE-02D9-5C99-6468BBE0C597}"/>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Rectangle: Rounded Corners 22">
            <a:extLst>
              <a:ext uri="{FF2B5EF4-FFF2-40B4-BE49-F238E27FC236}">
                <a16:creationId xmlns:a16="http://schemas.microsoft.com/office/drawing/2014/main" id="{FF8500E4-930E-3263-A257-A70D0FE89405}"/>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Rectangle: Rounded Corners 22">
            <a:extLst>
              <a:ext uri="{FF2B5EF4-FFF2-40B4-BE49-F238E27FC236}">
                <a16:creationId xmlns:a16="http://schemas.microsoft.com/office/drawing/2014/main" id="{D9C9AB6A-7D92-0642-85F0-966A54D18634}"/>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9005406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2036" y="-36946"/>
            <a:ext cx="9533101" cy="1610200"/>
          </a:xfrm>
          <a:prstGeom prst="rect">
            <a:avLst/>
          </a:prstGeom>
        </p:spPr>
      </p:pic>
      <p:sp>
        <p:nvSpPr>
          <p:cNvPr id="7" name="TextBox 6"/>
          <p:cNvSpPr txBox="1"/>
          <p:nvPr/>
        </p:nvSpPr>
        <p:spPr>
          <a:xfrm>
            <a:off x="2650377" y="543490"/>
            <a:ext cx="37818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Solution of Example 3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6D7A3AA9-7425-260A-E062-7DA2CB7A546C}"/>
              </a:ext>
            </a:extLst>
          </p:cNvPr>
          <p:cNvSpPr>
            <a:spLocks noGrp="1"/>
          </p:cNvSpPr>
          <p:nvPr>
            <p:ph type="sldNum" sz="quarter" idx="12"/>
          </p:nvPr>
        </p:nvSpPr>
        <p:spPr/>
        <p:txBody>
          <a:bodyPr/>
          <a:lstStyle/>
          <a:p>
            <a:fld id="{FDED41F8-FC0F-4085-8150-313B6CF05213}" type="slidenum">
              <a:rPr lang="en-US" smtClean="0"/>
              <a:t>35</a:t>
            </a:fld>
            <a:endParaRPr lang="en-US"/>
          </a:p>
        </p:txBody>
      </p:sp>
      <p:pic>
        <p:nvPicPr>
          <p:cNvPr id="12" name="Picture 11">
            <a:extLst>
              <a:ext uri="{FF2B5EF4-FFF2-40B4-BE49-F238E27FC236}">
                <a16:creationId xmlns:a16="http://schemas.microsoft.com/office/drawing/2014/main" id="{2AD1C62B-563B-1A57-0CB0-42247BD4D173}"/>
              </a:ext>
            </a:extLst>
          </p:cNvPr>
          <p:cNvPicPr>
            <a:picLocks noChangeAspect="1"/>
          </p:cNvPicPr>
          <p:nvPr/>
        </p:nvPicPr>
        <p:blipFill>
          <a:blip r:embed="rId3">
            <a:biLevel thresh="75000"/>
          </a:blip>
          <a:stretch>
            <a:fillRect/>
          </a:stretch>
        </p:blipFill>
        <p:spPr>
          <a:xfrm>
            <a:off x="2409096" y="2095500"/>
            <a:ext cx="5905500" cy="2667000"/>
          </a:xfrm>
          <a:prstGeom prst="rect">
            <a:avLst/>
          </a:prstGeom>
        </p:spPr>
      </p:pic>
      <p:pic>
        <p:nvPicPr>
          <p:cNvPr id="13" name="Graphic 21">
            <a:extLst>
              <a:ext uri="{FF2B5EF4-FFF2-40B4-BE49-F238E27FC236}">
                <a16:creationId xmlns:a16="http://schemas.microsoft.com/office/drawing/2014/main" id="{5689D5B5-6918-7E6D-7D7A-405C847A2FE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4" name="TextBox 13">
            <a:extLst>
              <a:ext uri="{FF2B5EF4-FFF2-40B4-BE49-F238E27FC236}">
                <a16:creationId xmlns:a16="http://schemas.microsoft.com/office/drawing/2014/main" id="{3119726B-6DA9-D286-FB89-F122DF820173}"/>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ar-EG"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5" name="Rectangle: Rounded Corners 22">
            <a:extLst>
              <a:ext uri="{FF2B5EF4-FFF2-40B4-BE49-F238E27FC236}">
                <a16:creationId xmlns:a16="http://schemas.microsoft.com/office/drawing/2014/main" id="{A1076F86-65B0-309B-EAFA-3854198568CB}"/>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Rectangle: Rounded Corners 22">
            <a:extLst>
              <a:ext uri="{FF2B5EF4-FFF2-40B4-BE49-F238E27FC236}">
                <a16:creationId xmlns:a16="http://schemas.microsoft.com/office/drawing/2014/main" id="{44D5C2D7-03FB-6D46-CE7A-A00255DBAE89}"/>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Rectangle: Rounded Corners 22">
            <a:extLst>
              <a:ext uri="{FF2B5EF4-FFF2-40B4-BE49-F238E27FC236}">
                <a16:creationId xmlns:a16="http://schemas.microsoft.com/office/drawing/2014/main" id="{74499882-C99C-08C1-867E-6BE61A5A0DA8}"/>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163023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2036" y="-36946"/>
            <a:ext cx="9533101" cy="1610200"/>
          </a:xfrm>
          <a:prstGeom prst="rect">
            <a:avLst/>
          </a:prstGeom>
        </p:spPr>
      </p:pic>
      <p:sp>
        <p:nvSpPr>
          <p:cNvPr id="7" name="TextBox 6"/>
          <p:cNvSpPr txBox="1"/>
          <p:nvPr/>
        </p:nvSpPr>
        <p:spPr>
          <a:xfrm>
            <a:off x="2650377" y="543490"/>
            <a:ext cx="373153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EXTRA PRACTISE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Slide Number Placeholder 8">
            <a:extLst>
              <a:ext uri="{FF2B5EF4-FFF2-40B4-BE49-F238E27FC236}">
                <a16:creationId xmlns:a16="http://schemas.microsoft.com/office/drawing/2014/main" id="{1BC57B32-FBC0-6D79-D73A-90814254BB4E}"/>
              </a:ext>
            </a:extLst>
          </p:cNvPr>
          <p:cNvSpPr>
            <a:spLocks noGrp="1"/>
          </p:cNvSpPr>
          <p:nvPr>
            <p:ph type="sldNum" sz="quarter" idx="12"/>
          </p:nvPr>
        </p:nvSpPr>
        <p:spPr/>
        <p:txBody>
          <a:bodyPr/>
          <a:lstStyle/>
          <a:p>
            <a:fld id="{FDED41F8-FC0F-4085-8150-313B6CF05213}" type="slidenum">
              <a:rPr lang="en-US" smtClean="0"/>
              <a:t>36</a:t>
            </a:fld>
            <a:endParaRPr lang="en-US"/>
          </a:p>
        </p:txBody>
      </p:sp>
      <p:pic>
        <p:nvPicPr>
          <p:cNvPr id="14" name="Picture 13">
            <a:extLst>
              <a:ext uri="{FF2B5EF4-FFF2-40B4-BE49-F238E27FC236}">
                <a16:creationId xmlns:a16="http://schemas.microsoft.com/office/drawing/2014/main" id="{1BC932D5-E152-3DA2-7698-04B36B099BDD}"/>
              </a:ext>
            </a:extLst>
          </p:cNvPr>
          <p:cNvPicPr>
            <a:picLocks noChangeAspect="1"/>
          </p:cNvPicPr>
          <p:nvPr/>
        </p:nvPicPr>
        <p:blipFill>
          <a:blip r:embed="rId3">
            <a:biLevel thresh="75000"/>
          </a:blip>
          <a:stretch>
            <a:fillRect/>
          </a:stretch>
        </p:blipFill>
        <p:spPr>
          <a:xfrm>
            <a:off x="2730027" y="2124075"/>
            <a:ext cx="6381750" cy="2609850"/>
          </a:xfrm>
          <a:prstGeom prst="rect">
            <a:avLst/>
          </a:prstGeom>
        </p:spPr>
      </p:pic>
      <p:pic>
        <p:nvPicPr>
          <p:cNvPr id="12" name="Graphic 21">
            <a:extLst>
              <a:ext uri="{FF2B5EF4-FFF2-40B4-BE49-F238E27FC236}">
                <a16:creationId xmlns:a16="http://schemas.microsoft.com/office/drawing/2014/main" id="{022216D1-EC6E-A739-39CF-CD6CD5862B7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3" name="TextBox 12">
            <a:extLst>
              <a:ext uri="{FF2B5EF4-FFF2-40B4-BE49-F238E27FC236}">
                <a16:creationId xmlns:a16="http://schemas.microsoft.com/office/drawing/2014/main" id="{E6B7FDA0-2A8F-6944-3629-8C7644F43FA5}"/>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ar-EG"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5" name="Rectangle: Rounded Corners 22">
            <a:extLst>
              <a:ext uri="{FF2B5EF4-FFF2-40B4-BE49-F238E27FC236}">
                <a16:creationId xmlns:a16="http://schemas.microsoft.com/office/drawing/2014/main" id="{E7789D4B-3208-C96A-C5F3-39C352E015C7}"/>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Rectangle: Rounded Corners 22">
            <a:extLst>
              <a:ext uri="{FF2B5EF4-FFF2-40B4-BE49-F238E27FC236}">
                <a16:creationId xmlns:a16="http://schemas.microsoft.com/office/drawing/2014/main" id="{227699B5-1A9E-F047-B572-A32FCF36D53F}"/>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Rectangle: Rounded Corners 22">
            <a:extLst>
              <a:ext uri="{FF2B5EF4-FFF2-40B4-BE49-F238E27FC236}">
                <a16:creationId xmlns:a16="http://schemas.microsoft.com/office/drawing/2014/main" id="{84FE54F1-0E91-CDE0-4A64-0457699E4EB9}"/>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8814240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2036" y="-36946"/>
            <a:ext cx="9533101" cy="1610200"/>
          </a:xfrm>
          <a:prstGeom prst="rect">
            <a:avLst/>
          </a:prstGeom>
        </p:spPr>
      </p:pic>
      <p:sp>
        <p:nvSpPr>
          <p:cNvPr id="7" name="TextBox 6"/>
          <p:cNvSpPr txBox="1"/>
          <p:nvPr/>
        </p:nvSpPr>
        <p:spPr>
          <a:xfrm>
            <a:off x="2650377" y="543490"/>
            <a:ext cx="302358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Lecture Summary</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lide Number Placeholder 9">
            <a:extLst>
              <a:ext uri="{FF2B5EF4-FFF2-40B4-BE49-F238E27FC236}">
                <a16:creationId xmlns:a16="http://schemas.microsoft.com/office/drawing/2014/main" id="{1334BC62-68ED-81C5-55A2-B6C47596FC54}"/>
              </a:ext>
            </a:extLst>
          </p:cNvPr>
          <p:cNvSpPr>
            <a:spLocks noGrp="1"/>
          </p:cNvSpPr>
          <p:nvPr>
            <p:ph type="sldNum" sz="quarter" idx="12"/>
          </p:nvPr>
        </p:nvSpPr>
        <p:spPr/>
        <p:txBody>
          <a:bodyPr/>
          <a:lstStyle/>
          <a:p>
            <a:fld id="{FDED41F8-FC0F-4085-8150-313B6CF05213}" type="slidenum">
              <a:rPr lang="en-US" smtClean="0"/>
              <a:t>37</a:t>
            </a:fld>
            <a:endParaRPr lang="en-US"/>
          </a:p>
        </p:txBody>
      </p:sp>
      <p:sp>
        <p:nvSpPr>
          <p:cNvPr id="12" name="TextBox 11">
            <a:extLst>
              <a:ext uri="{FF2B5EF4-FFF2-40B4-BE49-F238E27FC236}">
                <a16:creationId xmlns:a16="http://schemas.microsoft.com/office/drawing/2014/main" id="{FE12AC37-0139-911F-F596-93B58AE0905E}"/>
              </a:ext>
            </a:extLst>
          </p:cNvPr>
          <p:cNvSpPr txBox="1"/>
          <p:nvPr/>
        </p:nvSpPr>
        <p:spPr>
          <a:xfrm>
            <a:off x="2288736" y="1647146"/>
            <a:ext cx="6225702" cy="3892861"/>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Solving System of Linear Equations </a:t>
            </a:r>
          </a:p>
          <a:p>
            <a:pPr marL="285750" indent="-285750">
              <a:lnSpc>
                <a:spcPct val="150000"/>
              </a:lnSpc>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Cremer’s Method Definition</a:t>
            </a:r>
          </a:p>
          <a:p>
            <a:pPr marL="285750" indent="-285750">
              <a:lnSpc>
                <a:spcPct val="150000"/>
              </a:lnSpc>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Cremer’s Method 2*2 matrix </a:t>
            </a:r>
          </a:p>
          <a:p>
            <a:pPr marL="285750" indent="-285750">
              <a:lnSpc>
                <a:spcPct val="150000"/>
              </a:lnSpc>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Cremer’s Method 3*3 matrix </a:t>
            </a:r>
          </a:p>
          <a:p>
            <a:pPr marL="285750" indent="-285750">
              <a:lnSpc>
                <a:spcPct val="150000"/>
              </a:lnSpc>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Gaussian Elimination Method</a:t>
            </a:r>
          </a:p>
          <a:p>
            <a:pPr marL="285750" indent="-285750">
              <a:lnSpc>
                <a:spcPct val="150000"/>
              </a:lnSpc>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Extra Practice  </a:t>
            </a:r>
          </a:p>
        </p:txBody>
      </p:sp>
      <p:pic>
        <p:nvPicPr>
          <p:cNvPr id="13" name="Graphic 21">
            <a:extLst>
              <a:ext uri="{FF2B5EF4-FFF2-40B4-BE49-F238E27FC236}">
                <a16:creationId xmlns:a16="http://schemas.microsoft.com/office/drawing/2014/main" id="{D0A4A333-BB24-0BB4-4F8D-3ADA66A82AE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1125" y="325330"/>
            <a:ext cx="2305141" cy="1076343"/>
          </a:xfrm>
          <a:prstGeom prst="rect">
            <a:avLst/>
          </a:prstGeom>
        </p:spPr>
      </p:pic>
      <p:sp>
        <p:nvSpPr>
          <p:cNvPr id="14" name="TextBox 13">
            <a:extLst>
              <a:ext uri="{FF2B5EF4-FFF2-40B4-BE49-F238E27FC236}">
                <a16:creationId xmlns:a16="http://schemas.microsoft.com/office/drawing/2014/main" id="{869044EE-8844-57EF-449E-48DC02BDC1F9}"/>
              </a:ext>
            </a:extLst>
          </p:cNvPr>
          <p:cNvSpPr txBox="1"/>
          <p:nvPr/>
        </p:nvSpPr>
        <p:spPr>
          <a:xfrm>
            <a:off x="1219200" y="6200844"/>
            <a:ext cx="10333038" cy="923330"/>
          </a:xfrm>
          <a:prstGeom prst="rect">
            <a:avLst/>
          </a:prstGeom>
          <a:noFill/>
        </p:spPr>
        <p:txBody>
          <a:bodyPr wrap="square">
            <a:spAutoFit/>
          </a:bodyPr>
          <a:lstStyle/>
          <a:p>
            <a:pPr eaLnBrk="1" fontAlgn="auto" hangingPunct="1">
              <a:spcBef>
                <a:spcPts val="0"/>
              </a:spcBef>
              <a:spcAft>
                <a:spcPts val="0"/>
              </a:spcAf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ar-EG"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Dr. Israa Lewaa                                     Mathematics 2</a:t>
            </a:r>
          </a:p>
          <a:p>
            <a:pPr eaLnBrk="1" fontAlgn="auto" hangingPunct="1">
              <a:spcBef>
                <a:spcPts val="0"/>
              </a:spcBef>
              <a:spcAft>
                <a:spcPts val="0"/>
              </a:spcAf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5" name="Rectangle: Rounded Corners 22">
            <a:extLst>
              <a:ext uri="{FF2B5EF4-FFF2-40B4-BE49-F238E27FC236}">
                <a16:creationId xmlns:a16="http://schemas.microsoft.com/office/drawing/2014/main" id="{78E4D636-ABA2-6336-F2F4-08D4F27C4CA5}"/>
              </a:ext>
            </a:extLst>
          </p:cNvPr>
          <p:cNvSpPr/>
          <p:nvPr/>
        </p:nvSpPr>
        <p:spPr>
          <a:xfrm>
            <a:off x="609600" y="5943600"/>
            <a:ext cx="10529047" cy="91440"/>
          </a:xfrm>
          <a:prstGeom prst="roundRect">
            <a:avLst>
              <a:gd name="adj" fmla="val 6140"/>
            </a:avLst>
          </a:prstGeom>
          <a:solidFill>
            <a:srgbClr val="784658">
              <a:alpha val="61961"/>
            </a:srgbClr>
          </a:solidFill>
          <a:ln w="381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Rectangle: Rounded Corners 22">
            <a:extLst>
              <a:ext uri="{FF2B5EF4-FFF2-40B4-BE49-F238E27FC236}">
                <a16:creationId xmlns:a16="http://schemas.microsoft.com/office/drawing/2014/main" id="{229098E1-71B8-8CC3-DAB1-AF8989BB0286}"/>
              </a:ext>
            </a:extLst>
          </p:cNvPr>
          <p:cNvSpPr/>
          <p:nvPr/>
        </p:nvSpPr>
        <p:spPr>
          <a:xfrm>
            <a:off x="12039600" y="20574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Rectangle: Rounded Corners 22">
            <a:extLst>
              <a:ext uri="{FF2B5EF4-FFF2-40B4-BE49-F238E27FC236}">
                <a16:creationId xmlns:a16="http://schemas.microsoft.com/office/drawing/2014/main" id="{39C5050D-6054-14E7-D246-76B61B41D6CC}"/>
              </a:ext>
            </a:extLst>
          </p:cNvPr>
          <p:cNvSpPr/>
          <p:nvPr/>
        </p:nvSpPr>
        <p:spPr>
          <a:xfrm>
            <a:off x="-76200" y="2209800"/>
            <a:ext cx="288933" cy="3136805"/>
          </a:xfrm>
          <a:prstGeom prst="roundRect">
            <a:avLst>
              <a:gd name="adj" fmla="val 6140"/>
            </a:avLst>
          </a:prstGeom>
          <a:solidFill>
            <a:srgbClr val="669BBC">
              <a:alpha val="61961"/>
            </a:srgbClr>
          </a:solidFill>
          <a:ln w="38100">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7521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2298</TotalTime>
  <Words>1055</Words>
  <Application>Microsoft Office PowerPoint</Application>
  <PresentationFormat>Widescreen</PresentationFormat>
  <Paragraphs>224</Paragraphs>
  <Slides>37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37</vt:i4>
      </vt:variant>
    </vt:vector>
  </HeadingPairs>
  <TitlesOfParts>
    <vt:vector size="44" baseType="lpstr">
      <vt:lpstr>Arial</vt:lpstr>
      <vt:lpstr>Calibri</vt:lpstr>
      <vt:lpstr>Calibri Light</vt:lpstr>
      <vt:lpstr>Roboto</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Israa Lewaa</cp:lastModifiedBy>
  <cp:revision>154</cp:revision>
  <dcterms:created xsi:type="dcterms:W3CDTF">2021-08-03T13:03:26Z</dcterms:created>
  <dcterms:modified xsi:type="dcterms:W3CDTF">2025-10-11T12:36:45Z</dcterms:modified>
</cp:coreProperties>
</file>