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303" r:id="rId2"/>
    <p:sldId id="362" r:id="rId3"/>
    <p:sldId id="278" r:id="rId4"/>
    <p:sldId id="361" r:id="rId5"/>
    <p:sldId id="363" r:id="rId6"/>
    <p:sldId id="364" r:id="rId7"/>
    <p:sldId id="365" r:id="rId8"/>
    <p:sldId id="366" r:id="rId9"/>
    <p:sldId id="367" r:id="rId10"/>
    <p:sldId id="368" r:id="rId11"/>
    <p:sldId id="357" r:id="rId12"/>
    <p:sldId id="358" r:id="rId13"/>
    <p:sldId id="359" r:id="rId14"/>
    <p:sldId id="360" r:id="rId15"/>
    <p:sldId id="370" r:id="rId16"/>
    <p:sldId id="371" r:id="rId17"/>
    <p:sldId id="374" r:id="rId18"/>
    <p:sldId id="373" r:id="rId19"/>
    <p:sldId id="257" r:id="rId20"/>
    <p:sldId id="259" r:id="rId21"/>
    <p:sldId id="260" r:id="rId22"/>
    <p:sldId id="356" r:id="rId23"/>
    <p:sldId id="261" r:id="rId24"/>
    <p:sldId id="262" r:id="rId25"/>
    <p:sldId id="375" r:id="rId26"/>
    <p:sldId id="263" r:id="rId27"/>
    <p:sldId id="376" r:id="rId28"/>
    <p:sldId id="279" r:id="rId29"/>
    <p:sldId id="280" r:id="rId30"/>
    <p:sldId id="281" r:id="rId31"/>
    <p:sldId id="282" r:id="rId32"/>
    <p:sldId id="283" r:id="rId33"/>
    <p:sldId id="270" r:id="rId34"/>
    <p:sldId id="272" r:id="rId35"/>
    <p:sldId id="284" r:id="rId36"/>
    <p:sldId id="285" r:id="rId37"/>
    <p:sldId id="355" r:id="rId38"/>
    <p:sldId id="286" r:id="rId39"/>
    <p:sldId id="269" r:id="rId40"/>
    <p:sldId id="275" r:id="rId41"/>
    <p:sldId id="274" r:id="rId42"/>
    <p:sldId id="271" r:id="rId43"/>
    <p:sldId id="354" r:id="rId44"/>
    <p:sldId id="287" r:id="rId45"/>
    <p:sldId id="288" r:id="rId46"/>
    <p:sldId id="289" r:id="rId47"/>
    <p:sldId id="290" r:id="rId48"/>
    <p:sldId id="293" r:id="rId49"/>
    <p:sldId id="294" r:id="rId50"/>
    <p:sldId id="350" r:id="rId51"/>
    <p:sldId id="351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62"/>
            <p14:sldId id="278"/>
            <p14:sldId id="361"/>
            <p14:sldId id="363"/>
            <p14:sldId id="364"/>
            <p14:sldId id="365"/>
            <p14:sldId id="366"/>
            <p14:sldId id="367"/>
            <p14:sldId id="368"/>
            <p14:sldId id="357"/>
            <p14:sldId id="358"/>
            <p14:sldId id="359"/>
            <p14:sldId id="360"/>
            <p14:sldId id="370"/>
            <p14:sldId id="371"/>
            <p14:sldId id="374"/>
            <p14:sldId id="373"/>
            <p14:sldId id="257"/>
            <p14:sldId id="259"/>
            <p14:sldId id="260"/>
            <p14:sldId id="356"/>
            <p14:sldId id="261"/>
            <p14:sldId id="262"/>
            <p14:sldId id="375"/>
            <p14:sldId id="263"/>
            <p14:sldId id="376"/>
            <p14:sldId id="279"/>
            <p14:sldId id="280"/>
            <p14:sldId id="281"/>
            <p14:sldId id="282"/>
            <p14:sldId id="283"/>
            <p14:sldId id="270"/>
            <p14:sldId id="272"/>
            <p14:sldId id="284"/>
            <p14:sldId id="285"/>
            <p14:sldId id="355"/>
            <p14:sldId id="286"/>
            <p14:sldId id="269"/>
            <p14:sldId id="275"/>
            <p14:sldId id="274"/>
            <p14:sldId id="271"/>
            <p14:sldId id="354"/>
            <p14:sldId id="287"/>
            <p14:sldId id="288"/>
            <p14:sldId id="289"/>
            <p14:sldId id="290"/>
            <p14:sldId id="293"/>
            <p14:sldId id="294"/>
            <p14:sldId id="350"/>
            <p14:sldId id="3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701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25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617280" y="1257260"/>
            <a:ext cx="10812720" cy="4798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g"/><Relationship Id="rId3" Type="http://schemas.openxmlformats.org/officeDocument/2006/relationships/image" Target="../media/image6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6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622482" y="360658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677" y="4495071"/>
            <a:ext cx="42020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AI511</a:t>
            </a:r>
          </a:p>
          <a:p>
            <a:r>
              <a:rPr lang="en-US" sz="20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8"/>
    </mc:Choice>
    <mc:Fallback xmlns="">
      <p:transition spd="slow" advTm="2412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AB76B82-3F0D-8CEB-64BC-527254005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325" y="1989570"/>
            <a:ext cx="6534150" cy="485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23679F-30D0-897F-A777-8E5AC89E4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7" y="2475345"/>
            <a:ext cx="6791325" cy="28909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E43765-1976-9CA1-C522-8A3D04507E7A}"/>
              </a:ext>
            </a:extLst>
          </p:cNvPr>
          <p:cNvSpPr txBox="1"/>
          <p:nvPr/>
        </p:nvSpPr>
        <p:spPr>
          <a:xfrm>
            <a:off x="1551709" y="461818"/>
            <a:ext cx="3408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outlines</a:t>
            </a:r>
          </a:p>
        </p:txBody>
      </p:sp>
    </p:spTree>
    <p:extLst>
      <p:ext uri="{BB962C8B-B14F-4D97-AF65-F5344CB8AC3E}">
        <p14:creationId xmlns:p14="http://schemas.microsoft.com/office/powerpoint/2010/main" val="187835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85"/>
    </mc:Choice>
    <mc:Fallback xmlns="">
      <p:transition spd="slow" advTm="4948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783EA26-E49E-A173-4D0C-B1270012D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58106-F72C-464F-99AD-150340CD5CBB}" type="slidenum">
              <a:rPr lang="ar-SA" altLang="en-US"/>
              <a:pPr/>
              <a:t>3</a:t>
            </a:fld>
            <a:endParaRPr lang="en-US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8E76DB-2462-377D-F5CD-CAC1CE45E976}"/>
              </a:ext>
            </a:extLst>
          </p:cNvPr>
          <p:cNvSpPr txBox="1"/>
          <p:nvPr/>
        </p:nvSpPr>
        <p:spPr>
          <a:xfrm>
            <a:off x="1551709" y="461818"/>
            <a:ext cx="3408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outlines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272677-66C7-E756-ECA4-7FAC5E4EA561}"/>
              </a:ext>
            </a:extLst>
          </p:cNvPr>
          <p:cNvSpPr txBox="1"/>
          <p:nvPr/>
        </p:nvSpPr>
        <p:spPr>
          <a:xfrm>
            <a:off x="1653310" y="1720840"/>
            <a:ext cx="78970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The Syntax of 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Write procedures involving lists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Built in operators for arithmetic and comparison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Simple debugging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96"/>
    </mc:Choice>
    <mc:Fallback xmlns="">
      <p:transition spd="slow" advTm="2359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40A130-4E7A-CAA0-3978-0811E689F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947" y="1376218"/>
            <a:ext cx="9475486" cy="466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0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65"/>
    </mc:Choice>
    <mc:Fallback xmlns="">
      <p:transition spd="slow" advTm="6526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4DF1FE-DE82-8B3B-FE2B-A56B636CB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0" y="415780"/>
            <a:ext cx="3714750" cy="600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1967B0-5438-D2A7-ED9A-566CBDBA1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3512" y="1293090"/>
            <a:ext cx="9324975" cy="471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35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530"/>
    </mc:Choice>
    <mc:Fallback xmlns="">
      <p:transition spd="slow" advTm="1225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22F4D4-5E91-B87C-918E-8C46A1D4E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2996" y="427470"/>
            <a:ext cx="1952625" cy="590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8D5FD8-4406-4A70-7774-7CA1364D9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050" y="1413164"/>
            <a:ext cx="9867900" cy="456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9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29"/>
    </mc:Choice>
    <mc:Fallback xmlns="">
      <p:transition spd="slow" advTm="13362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5548B9-58C9-2719-E3F1-16DAAE9C7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0786" y="409575"/>
            <a:ext cx="2019300" cy="5524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C70409-0BE7-4A98-626D-1F22F5C7F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262" y="1330035"/>
            <a:ext cx="9515475" cy="468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3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713"/>
    </mc:Choice>
    <mc:Fallback xmlns="">
      <p:transition spd="slow" advTm="9571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D651AE-A947-CBB3-E40C-B6C2BF9347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095" y="297873"/>
            <a:ext cx="628650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177969-C862-FB67-3220-A87B542733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320800"/>
            <a:ext cx="9505950" cy="463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84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754"/>
    </mc:Choice>
    <mc:Fallback xmlns="">
      <p:transition spd="slow" advTm="9775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66FD7E-EE34-5A58-D253-192B5DF26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0" y="1681162"/>
            <a:ext cx="552450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53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72"/>
    </mc:Choice>
    <mc:Fallback xmlns="">
      <p:transition spd="slow" advTm="2157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7CCA38-2A50-ACA9-2236-BE529BD1F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512" y="1450109"/>
            <a:ext cx="6276975" cy="451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7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56"/>
    </mc:Choice>
    <mc:Fallback xmlns="">
      <p:transition spd="slow" advTm="2855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6C1BE92-746E-A20A-34BD-C71A32702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48357-43E9-445D-9220-A3B4D5224193}" type="slidenum">
              <a:rPr lang="ar-SA" altLang="en-US"/>
              <a:pPr/>
              <a:t>11</a:t>
            </a:fld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ABF05C-B63D-685E-A15D-15A42F3A6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6596" y="414626"/>
            <a:ext cx="1943100" cy="523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8641C0-F9F1-C42B-378A-BAC8049CF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825" y="1330037"/>
            <a:ext cx="9658350" cy="46181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158"/>
    </mc:Choice>
    <mc:Fallback xmlns="">
      <p:transition spd="slow" advTm="12915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949A074-FAC3-07FC-B231-16C9DAC2C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8D682-2151-46BA-99BA-FCAE4BCDC28F}" type="slidenum">
              <a:rPr lang="ar-SA" altLang="en-US"/>
              <a:pPr/>
              <a:t>12</a:t>
            </a:fld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D5E98-7523-4A40-2F82-77682E53C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7623" y="385762"/>
            <a:ext cx="4457700" cy="657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CF94D0-521D-2E46-3360-78556C4B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1266825"/>
            <a:ext cx="9563100" cy="4629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751"/>
    </mc:Choice>
    <mc:Fallback xmlns="">
      <p:transition spd="slow" advTm="17075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3D1D220-DED4-9C5A-EB82-9EB20517E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E305D-9891-4436-A1DB-6716CDD38D64}" type="slidenum">
              <a:rPr lang="ar-SA" altLang="en-US"/>
              <a:pPr/>
              <a:t>13</a:t>
            </a:fld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2E3697-C90B-6F21-D46D-27438A2B4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5346" y="236537"/>
            <a:ext cx="4381500" cy="695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ECF718-6C26-2666-EB75-50965F347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962" y="1339273"/>
            <a:ext cx="9744075" cy="45997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937"/>
    </mc:Choice>
    <mc:Fallback xmlns="">
      <p:transition spd="slow" advTm="13593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E8A1B51-E165-144F-0582-A86692BC9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823D2-A5E4-4F36-8D80-14EBE6DD5269}" type="slidenum">
              <a:rPr lang="ar-SA" altLang="en-US"/>
              <a:pPr/>
              <a:t>14</a:t>
            </a:fld>
            <a:endParaRPr lang="en-US" alt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485E6C-118E-D290-6EC5-E1D142DF2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123" y="306243"/>
            <a:ext cx="3781425" cy="666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3B0BF1-8392-EFD7-A440-1B88562B4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037" y="1319212"/>
            <a:ext cx="8543925" cy="42195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93"/>
    </mc:Choice>
    <mc:Fallback xmlns="">
      <p:transition spd="slow" advTm="5129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C6CA15-9615-EB95-03FA-3433CDD80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6123" y="306243"/>
            <a:ext cx="3781425" cy="666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8DCBCB-8AF7-B65B-9CB6-B76EF5BD334D}"/>
              </a:ext>
            </a:extLst>
          </p:cNvPr>
          <p:cNvSpPr txBox="1"/>
          <p:nvPr/>
        </p:nvSpPr>
        <p:spPr>
          <a:xfrm>
            <a:off x="1256145" y="1847671"/>
            <a:ext cx="9217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The terms date(D, M, 1983) and date(D1, M1,1444) do not match</a:t>
            </a:r>
          </a:p>
          <a:p>
            <a:r>
              <a:rPr lang="en-US" sz="3200" dirty="0"/>
              <a:t>The terms date(X, Y, Z) and point(X, Y, Z)  do not match</a:t>
            </a:r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4328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39"/>
    </mc:Choice>
    <mc:Fallback xmlns="">
      <p:transition spd="slow" advTm="4603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2B9B8-8912-9A20-5BFF-3D17C01E0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439" y="174480"/>
            <a:ext cx="4600575" cy="5238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829A96-D8DA-01DF-5CCB-0D36C6206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987" y="1394690"/>
            <a:ext cx="7820025" cy="447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1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42"/>
    </mc:Choice>
    <mc:Fallback xmlns="">
      <p:transition spd="slow" advTm="6944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028511-1C06-C7E2-D0A4-16F99F696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1825" y="367289"/>
            <a:ext cx="5857875" cy="6000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6261D1-585B-29EB-1FC3-9404EC8FE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5" y="1378066"/>
            <a:ext cx="9263784" cy="455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1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47"/>
    </mc:Choice>
    <mc:Fallback xmlns="">
      <p:transition spd="slow" advTm="9904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7EDC6E-0A92-3A43-8C11-3A8376CF06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8993" y="316346"/>
            <a:ext cx="3752850" cy="609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3FF24F-9F9D-D277-4958-4F469974B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413163"/>
            <a:ext cx="9391650" cy="452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755"/>
    </mc:Choice>
    <mc:Fallback xmlns="">
      <p:transition spd="slow" advTm="6575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25B54C-9DC9-7485-CB33-A5B1F46DD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0E7BD-E0DD-44D6-A223-941D2828A78F}" type="slidenum">
              <a:rPr lang="ar-SA" altLang="en-US"/>
              <a:pPr/>
              <a:t>19</a:t>
            </a:fld>
            <a:endParaRPr lang="en-US" altLang="en-US"/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AA18F6DF-BCDF-2247-8160-8A42AD9CDA2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01454" y="1736436"/>
            <a:ext cx="8229600" cy="4054764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693"/>
    </mc:Choice>
    <mc:Fallback xmlns="">
      <p:transition spd="slow" advTm="11569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216CC05-B3DC-8AAE-0DA3-6BC1EACF5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ABF6C-62F6-4482-B884-ACD150F4526E}" type="slidenum">
              <a:rPr lang="ar-SA" altLang="en-US"/>
              <a:pPr/>
              <a:t>20</a:t>
            </a:fld>
            <a:endParaRPr lang="en-US" altLang="en-US"/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3BB72BA0-79B4-B6EF-7A04-3984D2039011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1927" y="1646381"/>
            <a:ext cx="8229600" cy="425565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104"/>
    </mc:Choice>
    <mc:Fallback xmlns="">
      <p:transition spd="slow" advTm="18110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DF7BF90-133C-5386-090C-D8709031B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56D281-D64F-43AC-A81C-F53126351D34}" type="slidenum">
              <a:rPr lang="ar-SA" altLang="en-US"/>
              <a:pPr/>
              <a:t>21</a:t>
            </a:fld>
            <a:endParaRPr lang="en-US" altLang="en-US"/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F21297A5-7633-0A42-127D-5AD11D7FC46F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8945" y="1771073"/>
            <a:ext cx="8229600" cy="423256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00"/>
    </mc:Choice>
    <mc:Fallback xmlns="">
      <p:transition spd="slow" advTm="526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12202064-C05B-67F4-7912-177ED181731F}"/>
              </a:ext>
            </a:extLst>
          </p:cNvPr>
          <p:cNvSpPr txBox="1"/>
          <p:nvPr/>
        </p:nvSpPr>
        <p:spPr>
          <a:xfrm>
            <a:off x="1148887" y="1569835"/>
            <a:ext cx="438467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B1B1B1"/>
              </a:buClr>
              <a:buSzPct val="89285"/>
              <a:buFont typeface="Century Gothic"/>
              <a:buChar char="■"/>
              <a:tabLst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The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rules for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member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are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3" name="object 6">
            <a:extLst>
              <a:ext uri="{FF2B5EF4-FFF2-40B4-BE49-F238E27FC236}">
                <a16:creationId xmlns:a16="http://schemas.microsoft.com/office/drawing/2014/main" id="{F2502D3A-2FF9-FD4A-1100-960F223EE969}"/>
              </a:ext>
            </a:extLst>
          </p:cNvPr>
          <p:cNvSpPr txBox="1"/>
          <p:nvPr/>
        </p:nvSpPr>
        <p:spPr>
          <a:xfrm>
            <a:off x="1611168" y="2221345"/>
            <a:ext cx="5361940" cy="703580"/>
          </a:xfrm>
          <a:prstGeom prst="rect">
            <a:avLst/>
          </a:prstGeom>
          <a:ln w="9344">
            <a:solidFill>
              <a:srgbClr val="FF9900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370"/>
              </a:spcBef>
            </a:pPr>
            <a:r>
              <a:rPr sz="2000" b="1" dirty="0">
                <a:latin typeface="Courier New"/>
                <a:cs typeface="Courier New"/>
              </a:rPr>
              <a:t>member(M,</a:t>
            </a:r>
            <a:r>
              <a:rPr sz="2000" b="1" spc="-30" dirty="0">
                <a:latin typeface="Courier New"/>
                <a:cs typeface="Courier New"/>
              </a:rPr>
              <a:t> </a:t>
            </a:r>
            <a:r>
              <a:rPr sz="2000" b="1" dirty="0">
                <a:latin typeface="Courier New"/>
                <a:cs typeface="Courier New"/>
              </a:rPr>
              <a:t>[M</a:t>
            </a:r>
            <a:r>
              <a:rPr sz="2000" b="1" spc="-25" dirty="0">
                <a:latin typeface="Courier New"/>
                <a:cs typeface="Courier New"/>
              </a:rPr>
              <a:t> </a:t>
            </a:r>
            <a:r>
              <a:rPr sz="2000" b="1" spc="-10" dirty="0">
                <a:latin typeface="Courier New"/>
                <a:cs typeface="Courier New"/>
              </a:rPr>
              <a:t>|_]).</a:t>
            </a:r>
            <a:endParaRPr sz="2000">
              <a:latin typeface="Courier New"/>
              <a:cs typeface="Courier New"/>
            </a:endParaRPr>
          </a:p>
          <a:p>
            <a:pPr marL="89535">
              <a:lnSpc>
                <a:spcPct val="100000"/>
              </a:lnSpc>
            </a:pPr>
            <a:r>
              <a:rPr sz="2000" b="1" dirty="0">
                <a:latin typeface="Courier New"/>
                <a:cs typeface="Courier New"/>
              </a:rPr>
              <a:t>Member(M,</a:t>
            </a:r>
            <a:r>
              <a:rPr sz="2000" b="1" spc="-40" dirty="0">
                <a:latin typeface="Courier New"/>
                <a:cs typeface="Courier New"/>
              </a:rPr>
              <a:t> </a:t>
            </a:r>
            <a:r>
              <a:rPr sz="2000" b="1" dirty="0">
                <a:latin typeface="Courier New"/>
                <a:cs typeface="Courier New"/>
              </a:rPr>
              <a:t>[_</a:t>
            </a:r>
            <a:r>
              <a:rPr sz="2000" b="1" spc="-25" dirty="0">
                <a:latin typeface="Courier New"/>
                <a:cs typeface="Courier New"/>
              </a:rPr>
              <a:t> </a:t>
            </a:r>
            <a:r>
              <a:rPr sz="2000" b="1" dirty="0">
                <a:latin typeface="Courier New"/>
                <a:cs typeface="Courier New"/>
              </a:rPr>
              <a:t>|T])</a:t>
            </a:r>
            <a:r>
              <a:rPr sz="2000" b="1" spc="-25" dirty="0">
                <a:latin typeface="Courier New"/>
                <a:cs typeface="Courier New"/>
              </a:rPr>
              <a:t> </a:t>
            </a:r>
            <a:r>
              <a:rPr sz="2000" b="1" dirty="0">
                <a:latin typeface="Courier New"/>
                <a:cs typeface="Courier New"/>
              </a:rPr>
              <a:t>:-</a:t>
            </a:r>
            <a:r>
              <a:rPr sz="2000" b="1" spc="-25" dirty="0">
                <a:latin typeface="Courier New"/>
                <a:cs typeface="Courier New"/>
              </a:rPr>
              <a:t> </a:t>
            </a:r>
            <a:r>
              <a:rPr sz="2000" b="1" dirty="0">
                <a:latin typeface="Courier New"/>
                <a:cs typeface="Courier New"/>
              </a:rPr>
              <a:t>member(M,</a:t>
            </a:r>
            <a:r>
              <a:rPr sz="2000" b="1" spc="-25" dirty="0">
                <a:latin typeface="Courier New"/>
                <a:cs typeface="Courier New"/>
              </a:rPr>
              <a:t> T).</a:t>
            </a:r>
            <a:endParaRPr sz="2000">
              <a:latin typeface="Courier New"/>
              <a:cs typeface="Courier New"/>
            </a:endParaRPr>
          </a:p>
        </p:txBody>
      </p:sp>
      <p:sp>
        <p:nvSpPr>
          <p:cNvPr id="4" name="object 7">
            <a:extLst>
              <a:ext uri="{FF2B5EF4-FFF2-40B4-BE49-F238E27FC236}">
                <a16:creationId xmlns:a16="http://schemas.microsoft.com/office/drawing/2014/main" id="{246C796B-21EE-1D59-825A-6D0075E3BBC3}"/>
              </a:ext>
            </a:extLst>
          </p:cNvPr>
          <p:cNvSpPr txBox="1"/>
          <p:nvPr/>
        </p:nvSpPr>
        <p:spPr>
          <a:xfrm>
            <a:off x="1453687" y="3246235"/>
            <a:ext cx="704532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first rule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says that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member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a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list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with </a:t>
            </a:r>
            <a:r>
              <a:rPr sz="2400" spc="-20" dirty="0">
                <a:latin typeface="Times New Roman"/>
                <a:cs typeface="Times New Roman"/>
              </a:rPr>
              <a:t>head</a:t>
            </a:r>
            <a:endParaRPr sz="2400" dirty="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dirty="0">
                <a:latin typeface="Times New Roman"/>
                <a:cs typeface="Times New Roman"/>
              </a:rPr>
              <a:t>M.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 second rule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says that M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member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 list if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0" dirty="0">
                <a:latin typeface="Times New Roman"/>
                <a:cs typeface="Times New Roman"/>
              </a:rPr>
              <a:t>M </a:t>
            </a:r>
            <a:r>
              <a:rPr sz="2400" dirty="0">
                <a:latin typeface="Times New Roman"/>
                <a:cs typeface="Times New Roman"/>
              </a:rPr>
              <a:t>is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member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its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tail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spc="-25" dirty="0">
                <a:latin typeface="Times New Roman"/>
                <a:cs typeface="Times New Roman"/>
              </a:rPr>
              <a:t>T.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2701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484"/>
    </mc:Choice>
    <mc:Fallback xmlns="">
      <p:transition spd="slow" advTm="7948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0C53862-005E-8693-345A-B8FB83CAA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7A521-F339-48FA-80F1-B7D69D66A64E}" type="slidenum">
              <a:rPr lang="ar-SA" altLang="en-US"/>
              <a:pPr/>
              <a:t>23</a:t>
            </a:fld>
            <a:endParaRPr lang="en-US" altLang="en-US"/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BEA45A12-EF08-FDBC-5A37-4C6F197B39F1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36800" y="1801092"/>
            <a:ext cx="7878618" cy="416064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702"/>
    </mc:Choice>
    <mc:Fallback xmlns="">
      <p:transition spd="slow" advTm="7170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45CE25-AB49-65DE-5D0B-7DB16F923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4A900-2190-4D05-95D0-4865B7066A0A}" type="slidenum">
              <a:rPr lang="ar-SA" altLang="en-US"/>
              <a:pPr/>
              <a:t>24</a:t>
            </a:fld>
            <a:endParaRPr lang="en-US" altLang="en-US"/>
          </a:p>
        </p:txBody>
      </p:sp>
      <p:pic>
        <p:nvPicPr>
          <p:cNvPr id="11267" name="Picture 3">
            <a:extLst>
              <a:ext uri="{FF2B5EF4-FFF2-40B4-BE49-F238E27FC236}">
                <a16:creationId xmlns:a16="http://schemas.microsoft.com/office/drawing/2014/main" id="{BBF8A930-3BEB-4C82-C11E-0ADB110123C4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1727" y="1473056"/>
            <a:ext cx="8910781" cy="43828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264"/>
    </mc:Choice>
    <mc:Fallback xmlns="">
      <p:transition spd="slow" advTm="5626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846FF8F5-26F6-F76C-E070-00499829E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61527" y="1281951"/>
            <a:ext cx="5310910" cy="44353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9D3D7D-CAF0-FAF4-CC8D-AF2878D78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02" y="1500475"/>
            <a:ext cx="443865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392"/>
    </mc:Choice>
    <mc:Fallback xmlns="">
      <p:transition spd="slow" advTm="23539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1B1460A-9422-5046-8830-A1094D6C5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C2AF1-7F4D-4BB5-BD5B-3F918BBD8EC2}" type="slidenum">
              <a:rPr lang="ar-SA" altLang="en-US"/>
              <a:pPr/>
              <a:t>26</a:t>
            </a:fld>
            <a:endParaRPr lang="en-US" altLang="en-US"/>
          </a:p>
        </p:txBody>
      </p:sp>
      <p:pic>
        <p:nvPicPr>
          <p:cNvPr id="12293" name="Picture 5">
            <a:extLst>
              <a:ext uri="{FF2B5EF4-FFF2-40B4-BE49-F238E27FC236}">
                <a16:creationId xmlns:a16="http://schemas.microsoft.com/office/drawing/2014/main" id="{82B33E41-1F2B-CF12-F6EC-2266357A1AAF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56873" y="1256147"/>
            <a:ext cx="6815138" cy="3463635"/>
          </a:xfrm>
          <a:noFill/>
          <a:ln/>
        </p:spPr>
      </p:pic>
      <p:sp>
        <p:nvSpPr>
          <p:cNvPr id="2" name="object 8">
            <a:extLst>
              <a:ext uri="{FF2B5EF4-FFF2-40B4-BE49-F238E27FC236}">
                <a16:creationId xmlns:a16="http://schemas.microsoft.com/office/drawing/2014/main" id="{56C56350-B8FB-E5FF-A9E6-1A0D4146703E}"/>
              </a:ext>
            </a:extLst>
          </p:cNvPr>
          <p:cNvSpPr txBox="1"/>
          <p:nvPr/>
        </p:nvSpPr>
        <p:spPr>
          <a:xfrm>
            <a:off x="1783542" y="4651086"/>
            <a:ext cx="7147559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Times New Roman"/>
                <a:cs typeface="Times New Roman"/>
              </a:rPr>
              <a:t>In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spc="-10" dirty="0">
                <a:latin typeface="Times New Roman"/>
                <a:cs typeface="Times New Roman"/>
              </a:rPr>
              <a:t>words,</a:t>
            </a:r>
            <a:endParaRPr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result of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lang="en-US" spc="-10" dirty="0">
                <a:latin typeface="Times New Roman"/>
                <a:cs typeface="Times New Roman"/>
              </a:rPr>
              <a:t>conc</a:t>
            </a:r>
            <a:r>
              <a:rPr dirty="0">
                <a:latin typeface="Times New Roman"/>
                <a:cs typeface="Times New Roman"/>
              </a:rPr>
              <a:t> the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empty</a:t>
            </a:r>
            <a:r>
              <a:rPr spc="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list [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] and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list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lang="en-US" spc="5" dirty="0">
                <a:latin typeface="Times New Roman"/>
                <a:cs typeface="Times New Roman"/>
              </a:rPr>
              <a:t>L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 </a:t>
            </a:r>
            <a:r>
              <a:rPr lang="en-US" spc="-25" dirty="0">
                <a:latin typeface="Times New Roman"/>
                <a:cs typeface="Times New Roman"/>
              </a:rPr>
              <a:t>L</a:t>
            </a:r>
            <a:r>
              <a:rPr spc="-25" dirty="0">
                <a:latin typeface="Times New Roman"/>
                <a:cs typeface="Times New Roman"/>
              </a:rPr>
              <a:t>.</a:t>
            </a:r>
            <a:endParaRPr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If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the result of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lang="en-US" spc="-10" dirty="0">
                <a:latin typeface="Times New Roman"/>
                <a:cs typeface="Times New Roman"/>
              </a:rPr>
              <a:t>conc</a:t>
            </a:r>
            <a:r>
              <a:rPr dirty="0">
                <a:latin typeface="Times New Roman"/>
                <a:cs typeface="Times New Roman"/>
              </a:rPr>
              <a:t> </a:t>
            </a:r>
            <a:r>
              <a:rPr lang="en-US" dirty="0">
                <a:latin typeface="Times New Roman"/>
                <a:cs typeface="Times New Roman"/>
              </a:rPr>
              <a:t>L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and </a:t>
            </a:r>
            <a:r>
              <a:rPr lang="en-US" dirty="0">
                <a:latin typeface="Times New Roman"/>
                <a:cs typeface="Times New Roman"/>
              </a:rPr>
              <a:t>L2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 </a:t>
            </a:r>
            <a:r>
              <a:rPr lang="en-US" dirty="0">
                <a:latin typeface="Times New Roman"/>
                <a:cs typeface="Times New Roman"/>
              </a:rPr>
              <a:t>L3</a:t>
            </a:r>
            <a:r>
              <a:rPr dirty="0">
                <a:latin typeface="Times New Roman"/>
                <a:cs typeface="Times New Roman"/>
              </a:rPr>
              <a:t>, </a:t>
            </a:r>
            <a:r>
              <a:rPr spc="-20" dirty="0">
                <a:latin typeface="Times New Roman"/>
                <a:cs typeface="Times New Roman"/>
              </a:rPr>
              <a:t>then</a:t>
            </a:r>
            <a:endParaRPr dirty="0">
              <a:latin typeface="Times New Roman"/>
              <a:cs typeface="Times New Roman"/>
            </a:endParaRPr>
          </a:p>
          <a:p>
            <a:pPr marL="241300">
              <a:lnSpc>
                <a:spcPct val="100000"/>
              </a:lnSpc>
            </a:pPr>
            <a:r>
              <a:rPr dirty="0">
                <a:latin typeface="Times New Roman"/>
                <a:cs typeface="Times New Roman"/>
              </a:rPr>
              <a:t>the</a:t>
            </a:r>
            <a:r>
              <a:rPr spc="-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result</a:t>
            </a:r>
            <a:r>
              <a:rPr spc="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of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lang="en-US" spc="-10" dirty="0">
                <a:latin typeface="Times New Roman"/>
                <a:cs typeface="Times New Roman"/>
              </a:rPr>
              <a:t>conc</a:t>
            </a:r>
            <a:r>
              <a:rPr dirty="0">
                <a:latin typeface="Times New Roman"/>
                <a:cs typeface="Times New Roman"/>
              </a:rPr>
              <a:t> [</a:t>
            </a:r>
            <a:r>
              <a:rPr lang="en-US" dirty="0">
                <a:latin typeface="Times New Roman"/>
                <a:cs typeface="Times New Roman"/>
              </a:rPr>
              <a:t>X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|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lang="en-US" spc="5" dirty="0">
                <a:latin typeface="Times New Roman"/>
                <a:cs typeface="Times New Roman"/>
              </a:rPr>
              <a:t>L</a:t>
            </a:r>
            <a:r>
              <a:rPr dirty="0">
                <a:latin typeface="Times New Roman"/>
                <a:cs typeface="Times New Roman"/>
              </a:rPr>
              <a:t>]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and </a:t>
            </a:r>
            <a:r>
              <a:rPr lang="en-US" dirty="0">
                <a:latin typeface="Times New Roman"/>
                <a:cs typeface="Times New Roman"/>
              </a:rPr>
              <a:t>L2</a:t>
            </a:r>
            <a:r>
              <a:rPr spc="-2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is</a:t>
            </a:r>
            <a:r>
              <a:rPr spc="-10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[</a:t>
            </a:r>
            <a:r>
              <a:rPr lang="en-US" dirty="0">
                <a:latin typeface="Times New Roman"/>
                <a:cs typeface="Times New Roman"/>
              </a:rPr>
              <a:t>X</a:t>
            </a:r>
            <a:r>
              <a:rPr spc="-15" dirty="0">
                <a:latin typeface="Times New Roman"/>
                <a:cs typeface="Times New Roman"/>
              </a:rPr>
              <a:t> </a:t>
            </a:r>
            <a:r>
              <a:rPr dirty="0">
                <a:latin typeface="Times New Roman"/>
                <a:cs typeface="Times New Roman"/>
              </a:rPr>
              <a:t>|</a:t>
            </a:r>
            <a:r>
              <a:rPr spc="5" dirty="0">
                <a:latin typeface="Times New Roman"/>
                <a:cs typeface="Times New Roman"/>
              </a:rPr>
              <a:t> </a:t>
            </a:r>
            <a:r>
              <a:rPr lang="en-US" spc="-25" dirty="0">
                <a:latin typeface="Times New Roman"/>
                <a:cs typeface="Times New Roman"/>
              </a:rPr>
              <a:t>L3</a:t>
            </a:r>
            <a:r>
              <a:rPr spc="-25" dirty="0">
                <a:latin typeface="Times New Roman"/>
                <a:cs typeface="Times New Roman"/>
              </a:rPr>
              <a:t>]</a:t>
            </a:r>
            <a:endParaRPr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04"/>
    </mc:Choice>
    <mc:Fallback xmlns="">
      <p:transition spd="slow" advTm="171204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0AE4C2-CC9E-0368-AF6F-A061A060D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394" y="1709449"/>
            <a:ext cx="6413933" cy="395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76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645"/>
    </mc:Choice>
    <mc:Fallback xmlns="">
      <p:transition spd="slow" advTm="4564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6861A18-A69D-187F-E4AB-30CF26B49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4A34B-6428-4E22-AC9D-4C875B771F35}" type="slidenum">
              <a:rPr lang="ar-SA" altLang="en-US"/>
              <a:pPr/>
              <a:t>28</a:t>
            </a:fld>
            <a:endParaRPr lang="en-US" altLang="en-US"/>
          </a:p>
        </p:txBody>
      </p:sp>
      <p:pic>
        <p:nvPicPr>
          <p:cNvPr id="28675" name="Picture 3">
            <a:extLst>
              <a:ext uri="{FF2B5EF4-FFF2-40B4-BE49-F238E27FC236}">
                <a16:creationId xmlns:a16="http://schemas.microsoft.com/office/drawing/2014/main" id="{7788D895-293F-8A2A-1165-816D2C2E1FB6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73018" y="1339272"/>
            <a:ext cx="9698181" cy="444302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704"/>
    </mc:Choice>
    <mc:Fallback xmlns="">
      <p:transition spd="slow" advTm="15670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CA9F424-6876-0E24-BFC9-4D698AEA4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373E-AD25-41C6-8538-A3089C38232B}" type="slidenum">
              <a:rPr lang="ar-SA" altLang="en-US"/>
              <a:pPr/>
              <a:t>29</a:t>
            </a:fld>
            <a:endParaRPr lang="en-US" altLang="en-US"/>
          </a:p>
        </p:txBody>
      </p:sp>
      <p:pic>
        <p:nvPicPr>
          <p:cNvPr id="29699" name="Picture 3">
            <a:extLst>
              <a:ext uri="{FF2B5EF4-FFF2-40B4-BE49-F238E27FC236}">
                <a16:creationId xmlns:a16="http://schemas.microsoft.com/office/drawing/2014/main" id="{BAAFB063-37BD-6BD6-982B-66024C65D99D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37674" y="1281112"/>
            <a:ext cx="10116126" cy="4768713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511"/>
    </mc:Choice>
    <mc:Fallback xmlns="">
      <p:transition spd="slow" advTm="29051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B0BB0F-942B-35DB-63F9-169A57365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A1C5A-5FE0-4447-844F-DE3D6FCBA6FB}" type="slidenum">
              <a:rPr lang="ar-SA" altLang="en-US"/>
              <a:pPr/>
              <a:t>30</a:t>
            </a:fld>
            <a:endParaRPr lang="en-US" altLang="en-US"/>
          </a:p>
        </p:txBody>
      </p:sp>
      <p:pic>
        <p:nvPicPr>
          <p:cNvPr id="30723" name="Picture 3">
            <a:extLst>
              <a:ext uri="{FF2B5EF4-FFF2-40B4-BE49-F238E27FC236}">
                <a16:creationId xmlns:a16="http://schemas.microsoft.com/office/drawing/2014/main" id="{5925E002-EAE8-72E8-441E-485C2AA614C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4618" y="1242292"/>
            <a:ext cx="9494982" cy="468988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782"/>
    </mc:Choice>
    <mc:Fallback xmlns="">
      <p:transition spd="slow" advTm="32078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EBAC12B-9A96-93B8-1434-A286B755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74875-9F77-4467-A4BE-FBAC42850196}" type="slidenum">
              <a:rPr lang="ar-SA" altLang="en-US"/>
              <a:pPr/>
              <a:t>31</a:t>
            </a:fld>
            <a:endParaRPr lang="en-US" altLang="en-US"/>
          </a:p>
        </p:txBody>
      </p:sp>
      <p:pic>
        <p:nvPicPr>
          <p:cNvPr id="31747" name="Picture 3">
            <a:extLst>
              <a:ext uri="{FF2B5EF4-FFF2-40B4-BE49-F238E27FC236}">
                <a16:creationId xmlns:a16="http://schemas.microsoft.com/office/drawing/2014/main" id="{CA5DCF73-C243-3A6A-BACF-55B7E90806D4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0472" y="1323586"/>
            <a:ext cx="7721599" cy="4689287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2C1634-4401-61BE-D4EB-AF3F2D950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0" y="1810039"/>
            <a:ext cx="4591050" cy="2609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377"/>
    </mc:Choice>
    <mc:Fallback xmlns="">
      <p:transition spd="slow" advTm="33037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58FA0AC-D631-290F-21D8-3CD7F473D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435D-9EAD-424E-89FD-624682823882}" type="slidenum">
              <a:rPr lang="ar-SA" altLang="en-US"/>
              <a:pPr/>
              <a:t>32</a:t>
            </a:fld>
            <a:endParaRPr lang="en-US" altLang="en-US"/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CE99775D-EC8E-59E1-B011-F1F06E476768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7964" y="1357745"/>
            <a:ext cx="7957127" cy="463665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109"/>
    </mc:Choice>
    <mc:Fallback xmlns="">
      <p:transition spd="slow" advTm="18610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165FDAB-EA88-EAEB-B359-0D52B7114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569CD-46D3-42F4-A035-279A157E2015}" type="slidenum">
              <a:rPr lang="ar-SA" altLang="en-US"/>
              <a:pPr/>
              <a:t>33</a:t>
            </a:fld>
            <a:endParaRPr lang="en-US" altLang="en-US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47270E93-FA29-F886-9CE6-5BBCECE9AE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45309" y="1418432"/>
            <a:ext cx="8229600" cy="5364163"/>
          </a:xfrm>
        </p:spPr>
        <p:txBody>
          <a:bodyPr/>
          <a:lstStyle/>
          <a:p>
            <a:pPr algn="l" rtl="0">
              <a:buFontTx/>
              <a:buNone/>
            </a:pPr>
            <a:r>
              <a:rPr lang="en-US" altLang="en-US"/>
              <a:t> 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8D97A635-873A-D5AC-83F4-DC8EE4061D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8309" y="1418432"/>
            <a:ext cx="70866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rtl="0">
              <a:buFontTx/>
              <a:buChar char="•"/>
            </a:pPr>
            <a:r>
              <a:rPr lang="en-US" altLang="en-US" b="1" dirty="0"/>
              <a:t> length/2</a:t>
            </a:r>
            <a:endParaRPr lang="en-US" altLang="en-US" dirty="0"/>
          </a:p>
          <a:p>
            <a:pPr lvl="1" algn="l" rtl="0"/>
            <a:r>
              <a:rPr lang="en-US" altLang="en-US" b="1" dirty="0"/>
              <a:t>	length(L, N)</a:t>
            </a:r>
            <a:r>
              <a:rPr lang="en-US" altLang="en-US" dirty="0"/>
              <a:t> returns the length </a:t>
            </a:r>
            <a:r>
              <a:rPr lang="en-US" altLang="en-US" b="1" dirty="0"/>
              <a:t>N</a:t>
            </a:r>
            <a:r>
              <a:rPr lang="en-US" altLang="en-US" dirty="0"/>
              <a:t>, i.e. the number of 	elements, in the list</a:t>
            </a:r>
            <a:r>
              <a:rPr lang="en-US" altLang="en-US" b="1" dirty="0"/>
              <a:t> L</a:t>
            </a:r>
            <a:r>
              <a:rPr lang="en-US" altLang="en-US" dirty="0"/>
              <a:t>.</a:t>
            </a:r>
          </a:p>
          <a:p>
            <a:pPr lvl="2" algn="l" rtl="0"/>
            <a:r>
              <a:rPr lang="en-US" altLang="en-US" dirty="0"/>
              <a:t>	</a:t>
            </a:r>
            <a:r>
              <a:rPr lang="en-US" altLang="en-US" b="1" dirty="0"/>
              <a:t>?- L = [a, b, c, d, e], length(L, N).</a:t>
            </a:r>
          </a:p>
          <a:p>
            <a:pPr lvl="2" algn="l" rtl="0"/>
            <a:r>
              <a:rPr lang="en-US" altLang="en-US" b="1" dirty="0"/>
              <a:t>	N = 5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C6FBE5FD-C15D-0AB9-7390-7679B88FD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8309" y="2725666"/>
            <a:ext cx="5599546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rtl="0">
              <a:buFontTx/>
              <a:buChar char="•"/>
            </a:pPr>
            <a:r>
              <a:rPr lang="en-US" altLang="en-US" b="1" dirty="0"/>
              <a:t>remove/3</a:t>
            </a:r>
            <a:endParaRPr lang="en-US" altLang="en-US" dirty="0"/>
          </a:p>
          <a:p>
            <a:pPr lvl="1" algn="l" rtl="0"/>
            <a:r>
              <a:rPr lang="en-US" altLang="en-US" b="1" dirty="0"/>
              <a:t>	remove(X, L, </a:t>
            </a:r>
            <a:r>
              <a:rPr lang="en-US" altLang="en-US" b="1" dirty="0" err="1"/>
              <a:t>RemainderList</a:t>
            </a:r>
            <a:r>
              <a:rPr lang="en-US" altLang="en-US" b="1" dirty="0"/>
              <a:t>)</a:t>
            </a:r>
            <a:r>
              <a:rPr lang="en-US" altLang="en-US" dirty="0"/>
              <a:t> removes </a:t>
            </a:r>
            <a:r>
              <a:rPr lang="en-US" altLang="en-US" b="1" dirty="0"/>
              <a:t>X</a:t>
            </a:r>
            <a:r>
              <a:rPr lang="en-US" altLang="en-US" dirty="0"/>
              <a:t> from 	</a:t>
            </a:r>
            <a:r>
              <a:rPr lang="en-US" altLang="en-US" b="1" dirty="0"/>
              <a:t>L</a:t>
            </a:r>
            <a:r>
              <a:rPr lang="en-US" altLang="en-US" dirty="0"/>
              <a:t> to leave </a:t>
            </a:r>
            <a:r>
              <a:rPr lang="en-US" altLang="en-US" b="1" dirty="0" err="1"/>
              <a:t>RemainderList</a:t>
            </a:r>
            <a:r>
              <a:rPr lang="en-US" altLang="en-US" dirty="0"/>
              <a:t>.</a:t>
            </a:r>
          </a:p>
          <a:p>
            <a:pPr lvl="2" algn="l" rtl="0"/>
            <a:r>
              <a:rPr lang="en-US" altLang="en-US" dirty="0"/>
              <a:t>	</a:t>
            </a:r>
            <a:r>
              <a:rPr lang="en-US" altLang="en-US" b="1" dirty="0"/>
              <a:t>?- remove(b, [a, b, c], X).</a:t>
            </a:r>
          </a:p>
          <a:p>
            <a:pPr lvl="2" algn="l" rtl="0"/>
            <a:r>
              <a:rPr lang="en-US" altLang="en-US" b="1" dirty="0"/>
              <a:t>	X = [a, c]</a:t>
            </a:r>
            <a:r>
              <a:rPr lang="en-US" altLang="en-US" dirty="0"/>
              <a:t> </a:t>
            </a:r>
          </a:p>
          <a:p>
            <a:pPr lvl="1" algn="l" rtl="0">
              <a:buFontTx/>
              <a:buChar char="•"/>
            </a:pPr>
            <a:r>
              <a:rPr lang="en-US" altLang="en-US" b="1" dirty="0"/>
              <a:t>remove/3</a:t>
            </a:r>
            <a:r>
              <a:rPr lang="en-US" altLang="en-US" dirty="0"/>
              <a:t> can be used to add an element to a list.</a:t>
            </a:r>
          </a:p>
          <a:p>
            <a:pPr lvl="2" algn="l" rtl="0"/>
            <a:r>
              <a:rPr lang="en-US" altLang="en-US" b="1" dirty="0"/>
              <a:t>?- remove(nice, L, [have, a day]).</a:t>
            </a:r>
          </a:p>
          <a:p>
            <a:pPr lvl="2" algn="l" rtl="0"/>
            <a:r>
              <a:rPr lang="en-US" altLang="en-US" b="1" dirty="0"/>
              <a:t>	L = [nice, have, a, day];</a:t>
            </a:r>
          </a:p>
          <a:p>
            <a:pPr lvl="2" algn="l" rtl="0"/>
            <a:r>
              <a:rPr lang="en-US" altLang="en-US" b="1" dirty="0"/>
              <a:t>	L = [have, nice, a day];</a:t>
            </a:r>
          </a:p>
          <a:p>
            <a:pPr lvl="2" algn="l" rtl="0"/>
            <a:r>
              <a:rPr lang="en-US" altLang="en-US" b="1" dirty="0"/>
              <a:t>	L = [have, a, nice, day];</a:t>
            </a:r>
          </a:p>
          <a:p>
            <a:pPr lvl="2" algn="l" rtl="0"/>
            <a:r>
              <a:rPr lang="en-US" altLang="en-US" b="1" dirty="0"/>
              <a:t>	L = [have, a, day, nice]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21"/>
    </mc:Choice>
    <mc:Fallback xmlns="">
      <p:transition spd="slow" advTm="13222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494AD67-2063-9DEA-555E-71090E167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BB9D5-D0A9-49A7-B0DC-C15396820AA9}" type="slidenum">
              <a:rPr lang="ar-SA" altLang="en-US"/>
              <a:pPr/>
              <a:t>34</a:t>
            </a:fld>
            <a:endParaRPr lang="en-US" altLang="en-US"/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E177FA86-3566-1943-20F7-AAD2ED583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691" y="1460500"/>
            <a:ext cx="7386782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rtl="0">
              <a:buFontTx/>
              <a:buChar char="•"/>
            </a:pPr>
            <a:r>
              <a:rPr lang="en-US" altLang="en-US" b="1" dirty="0"/>
              <a:t>reverse/2</a:t>
            </a:r>
          </a:p>
          <a:p>
            <a:pPr algn="l" rtl="0"/>
            <a:r>
              <a:rPr lang="en-US" altLang="en-US" b="1" dirty="0"/>
              <a:t>	reverse(L, </a:t>
            </a:r>
            <a:r>
              <a:rPr lang="en-US" altLang="en-US" b="1" dirty="0" err="1"/>
              <a:t>RevL</a:t>
            </a:r>
            <a:r>
              <a:rPr lang="en-US" altLang="en-US" b="1" dirty="0"/>
              <a:t>)</a:t>
            </a:r>
            <a:r>
              <a:rPr lang="en-US" altLang="en-US" dirty="0"/>
              <a:t> returns </a:t>
            </a:r>
            <a:r>
              <a:rPr lang="en-US" altLang="en-US" b="1" dirty="0" err="1"/>
              <a:t>RevL</a:t>
            </a:r>
            <a:r>
              <a:rPr lang="en-US" altLang="en-US" dirty="0"/>
              <a:t> in which the order of elements in </a:t>
            </a:r>
            <a:r>
              <a:rPr lang="en-US" altLang="en-US" b="1" dirty="0"/>
              <a:t>L</a:t>
            </a:r>
            <a:r>
              <a:rPr lang="en-US" altLang="en-US" dirty="0"/>
              <a:t> 	is reversed.</a:t>
            </a:r>
          </a:p>
          <a:p>
            <a:pPr lvl="1" algn="l" rtl="0"/>
            <a:r>
              <a:rPr lang="en-US" altLang="en-US" b="1" dirty="0"/>
              <a:t>	?- reverse([apple, </a:t>
            </a:r>
            <a:r>
              <a:rPr lang="en-US" altLang="en-US" b="1" dirty="0" err="1"/>
              <a:t>seasplash</a:t>
            </a:r>
            <a:r>
              <a:rPr lang="en-US" altLang="en-US" b="1" dirty="0"/>
              <a:t>, holly, leaf], </a:t>
            </a:r>
            <a:r>
              <a:rPr lang="en-US" altLang="en-US" b="1" dirty="0" err="1"/>
              <a:t>RevL</a:t>
            </a:r>
            <a:r>
              <a:rPr lang="en-US" altLang="en-US" b="1" dirty="0"/>
              <a:t>).</a:t>
            </a:r>
          </a:p>
          <a:p>
            <a:pPr lvl="1" algn="l" rtl="0"/>
            <a:r>
              <a:rPr lang="en-US" altLang="en-US" b="1" dirty="0"/>
              <a:t>	</a:t>
            </a:r>
            <a:r>
              <a:rPr lang="en-US" altLang="en-US" b="1" dirty="0" err="1"/>
              <a:t>RevL</a:t>
            </a:r>
            <a:r>
              <a:rPr lang="en-US" altLang="en-US" b="1" dirty="0"/>
              <a:t> = [leaf, holly, </a:t>
            </a:r>
            <a:r>
              <a:rPr lang="en-US" altLang="en-US" b="1" dirty="0" err="1"/>
              <a:t>seasplash</a:t>
            </a:r>
            <a:r>
              <a:rPr lang="en-US" altLang="en-US" b="1" dirty="0"/>
              <a:t>, apple]</a:t>
            </a:r>
            <a:endParaRPr lang="en-US" altLang="en-US" dirty="0"/>
          </a:p>
          <a:p>
            <a:pPr algn="l" rtl="0">
              <a:buFontTx/>
              <a:buChar char="•"/>
            </a:pPr>
            <a:r>
              <a:rPr lang="en-US" altLang="en-US" b="1" dirty="0"/>
              <a:t>sort/2</a:t>
            </a:r>
            <a:endParaRPr lang="en-US" altLang="en-US" dirty="0"/>
          </a:p>
          <a:p>
            <a:pPr lvl="1" algn="l" rtl="0"/>
            <a:r>
              <a:rPr lang="en-US" altLang="en-US" b="1" dirty="0"/>
              <a:t>	sort(List, </a:t>
            </a:r>
            <a:r>
              <a:rPr lang="en-US" altLang="en-US" b="1" dirty="0" err="1"/>
              <a:t>SortedList</a:t>
            </a:r>
            <a:r>
              <a:rPr lang="en-US" altLang="en-US" b="1" dirty="0"/>
              <a:t>)</a:t>
            </a:r>
            <a:r>
              <a:rPr lang="en-US" altLang="en-US" dirty="0"/>
              <a:t> returns </a:t>
            </a:r>
            <a:r>
              <a:rPr lang="en-US" altLang="en-US" b="1" dirty="0" err="1"/>
              <a:t>SortedList</a:t>
            </a:r>
            <a:r>
              <a:rPr lang="en-US" altLang="en-US" dirty="0"/>
              <a:t> as the sorted elements of 	</a:t>
            </a:r>
            <a:r>
              <a:rPr lang="en-US" altLang="en-US" b="1" dirty="0"/>
              <a:t>List</a:t>
            </a:r>
            <a:r>
              <a:rPr lang="en-US" altLang="en-US" dirty="0"/>
              <a:t> and removes duplicates.</a:t>
            </a:r>
          </a:p>
          <a:p>
            <a:pPr lvl="1" algn="l" rtl="0"/>
            <a:r>
              <a:rPr lang="en-US" altLang="en-US" dirty="0"/>
              <a:t>For atoms it is just alphabetical.</a:t>
            </a:r>
          </a:p>
          <a:p>
            <a:pPr lvl="1" algn="l" rtl="0"/>
            <a:r>
              <a:rPr lang="en-US" altLang="en-US" dirty="0"/>
              <a:t>For numbers it is just increasing.</a:t>
            </a:r>
          </a:p>
          <a:p>
            <a:pPr lvl="2" algn="l" rtl="0"/>
            <a:r>
              <a:rPr lang="en-US" altLang="en-US" b="1" dirty="0"/>
              <a:t>?- sort([apple, </a:t>
            </a:r>
            <a:r>
              <a:rPr lang="en-US" altLang="en-US" b="1" dirty="0" err="1"/>
              <a:t>seasplash</a:t>
            </a:r>
            <a:r>
              <a:rPr lang="en-US" altLang="en-US" b="1" dirty="0"/>
              <a:t>, holly, leaf], S).</a:t>
            </a:r>
          </a:p>
          <a:p>
            <a:pPr lvl="2" algn="l" rtl="0"/>
            <a:r>
              <a:rPr lang="en-US" altLang="en-US" b="1" dirty="0"/>
              <a:t>S = [apple, holly, leaf, </a:t>
            </a:r>
            <a:r>
              <a:rPr lang="en-US" altLang="en-US" b="1" dirty="0" err="1"/>
              <a:t>seasplash</a:t>
            </a:r>
            <a:r>
              <a:rPr lang="en-US" altLang="en-US" b="1" dirty="0"/>
              <a:t>]</a:t>
            </a:r>
          </a:p>
          <a:p>
            <a:pPr lvl="2" algn="l" rtl="0"/>
            <a:r>
              <a:rPr lang="en-US" altLang="en-US" b="1" dirty="0"/>
              <a:t>?- sort([3.45, 10, 4.75, 10, 1], S).</a:t>
            </a:r>
          </a:p>
          <a:p>
            <a:pPr lvl="2" algn="l" rtl="0"/>
            <a:r>
              <a:rPr lang="en-US" altLang="en-US" b="1" dirty="0"/>
              <a:t>S = [1, 3.45, 4.75, 10]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358"/>
    </mc:Choice>
    <mc:Fallback xmlns="">
      <p:transition spd="slow" advTm="125358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E1CD761-AD70-F2EA-D5CE-37E23C9D9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053DA-1741-4ED9-BC82-ABEF5D542F74}" type="slidenum">
              <a:rPr lang="ar-SA" altLang="en-US"/>
              <a:pPr/>
              <a:t>35</a:t>
            </a:fld>
            <a:endParaRPr lang="en-US" altLang="en-US"/>
          </a:p>
        </p:txBody>
      </p:sp>
      <p:pic>
        <p:nvPicPr>
          <p:cNvPr id="33795" name="Picture 3">
            <a:extLst>
              <a:ext uri="{FF2B5EF4-FFF2-40B4-BE49-F238E27FC236}">
                <a16:creationId xmlns:a16="http://schemas.microsoft.com/office/drawing/2014/main" id="{C47C31EC-26BD-BB13-6C1A-5039F62CC40D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7600" y="1357313"/>
            <a:ext cx="9605818" cy="4544724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771"/>
    </mc:Choice>
    <mc:Fallback xmlns="">
      <p:transition spd="slow" advTm="164771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BBAE527-81DA-6E29-3A1A-8AAF6263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BC004-D745-4AD5-BF91-79C07B327FF1}" type="slidenum">
              <a:rPr lang="ar-SA" altLang="en-US"/>
              <a:pPr/>
              <a:t>36</a:t>
            </a:fld>
            <a:endParaRPr lang="en-US" altLang="en-US"/>
          </a:p>
        </p:txBody>
      </p:sp>
      <p:pic>
        <p:nvPicPr>
          <p:cNvPr id="34819" name="Picture 3">
            <a:extLst>
              <a:ext uri="{FF2B5EF4-FFF2-40B4-BE49-F238E27FC236}">
                <a16:creationId xmlns:a16="http://schemas.microsoft.com/office/drawing/2014/main" id="{3CA40E16-B35B-57CA-B43A-366A0C9C5F1C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1709" y="1311564"/>
            <a:ext cx="8968509" cy="469006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427"/>
    </mc:Choice>
    <mc:Fallback xmlns="">
      <p:transition spd="slow" advTm="17842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473FC3-ACA6-BE30-266D-215FE22730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362" y="1465876"/>
            <a:ext cx="9042255" cy="439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076"/>
    </mc:Choice>
    <mc:Fallback xmlns="">
      <p:transition spd="slow" advTm="8307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DEF3E8D-9CFB-208A-3B61-EF017760D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708B8-4795-4871-9491-E7E7B10A5835}" type="slidenum">
              <a:rPr lang="ar-SA" altLang="en-US"/>
              <a:pPr/>
              <a:t>38</a:t>
            </a:fld>
            <a:endParaRPr lang="en-US" altLang="en-US"/>
          </a:p>
        </p:txBody>
      </p:sp>
      <p:pic>
        <p:nvPicPr>
          <p:cNvPr id="35843" name="Picture 3">
            <a:extLst>
              <a:ext uri="{FF2B5EF4-FFF2-40B4-BE49-F238E27FC236}">
                <a16:creationId xmlns:a16="http://schemas.microsoft.com/office/drawing/2014/main" id="{963F835F-055D-C266-8527-9E0D53D59534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0945" y="1475509"/>
            <a:ext cx="8211128" cy="4142787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19"/>
    </mc:Choice>
    <mc:Fallback xmlns="">
      <p:transition spd="slow" advTm="10051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6DD5437-A0B7-9EA4-9555-F30B009FD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2754AE-B2EB-45C5-8830-E7905ECD8256}" type="slidenum">
              <a:rPr lang="ar-SA" altLang="en-US"/>
              <a:pPr/>
              <a:t>39</a:t>
            </a:fld>
            <a:endParaRPr lang="en-US" altLang="en-US"/>
          </a:p>
        </p:txBody>
      </p:sp>
      <p:sp>
        <p:nvSpPr>
          <p:cNvPr id="18440" name="Rectangle 8">
            <a:extLst>
              <a:ext uri="{FF2B5EF4-FFF2-40B4-BE49-F238E27FC236}">
                <a16:creationId xmlns:a16="http://schemas.microsoft.com/office/drawing/2014/main" id="{05DB945B-D309-F97C-661A-D79D6550FFF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163781" y="1263073"/>
            <a:ext cx="9864437" cy="449118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7" tIns="44450" rIns="90487" bIns="44450" rtlCol="0">
            <a:normAutofit/>
          </a:bodyPr>
          <a:lstStyle/>
          <a:p>
            <a:pPr algn="l" rtl="0"/>
            <a:r>
              <a:rPr lang="en-GB" altLang="en-US" dirty="0"/>
              <a:t>Position.</a:t>
            </a:r>
            <a:endParaRPr lang="en-GB" altLang="en-US" sz="1600" dirty="0"/>
          </a:p>
          <a:p>
            <a:pPr lvl="1" algn="l" rtl="0"/>
            <a:r>
              <a:rPr lang="en-GB" altLang="en-US" sz="1600" dirty="0"/>
              <a:t>infix operators: </a:t>
            </a:r>
            <a:r>
              <a:rPr lang="en-GB" altLang="en-US" sz="1600" b="1" dirty="0"/>
              <a:t>+</a:t>
            </a:r>
            <a:r>
              <a:rPr lang="en-GB" altLang="en-US" sz="1600" dirty="0"/>
              <a:t>,</a:t>
            </a:r>
            <a:r>
              <a:rPr lang="en-GB" altLang="en-US" sz="1600" b="1" dirty="0"/>
              <a:t> </a:t>
            </a:r>
            <a:r>
              <a:rPr lang="en-GB" altLang="en-US" sz="1600" dirty="0"/>
              <a:t>-,</a:t>
            </a:r>
            <a:r>
              <a:rPr lang="en-GB" altLang="en-US" sz="1600" b="1" dirty="0"/>
              <a:t> *</a:t>
            </a:r>
            <a:r>
              <a:rPr lang="en-GB" altLang="en-US" sz="1600" dirty="0"/>
              <a:t>,</a:t>
            </a:r>
            <a:r>
              <a:rPr lang="en-GB" altLang="en-US" sz="1600" b="1" dirty="0"/>
              <a:t> /</a:t>
            </a:r>
            <a:r>
              <a:rPr lang="en-GB" altLang="en-US" sz="1600" dirty="0"/>
              <a:t>.</a:t>
            </a:r>
          </a:p>
          <a:p>
            <a:pPr lvl="1" algn="l" rtl="0"/>
            <a:r>
              <a:rPr lang="en-GB" altLang="en-US" sz="1600" dirty="0"/>
              <a:t>prefix operator: -.</a:t>
            </a:r>
          </a:p>
          <a:p>
            <a:pPr lvl="1" algn="l" rtl="0"/>
            <a:r>
              <a:rPr lang="en-GB" altLang="en-US" sz="1600" dirty="0"/>
              <a:t>postfix operator: </a:t>
            </a:r>
            <a:r>
              <a:rPr lang="en-GB" altLang="en-US" sz="1600" b="1" dirty="0"/>
              <a:t>!</a:t>
            </a:r>
            <a:r>
              <a:rPr lang="en-GB" altLang="en-US" sz="1600" dirty="0"/>
              <a:t>.</a:t>
            </a:r>
          </a:p>
          <a:p>
            <a:pPr lvl="1" algn="l" rtl="0"/>
            <a:endParaRPr lang="en-GB" altLang="en-US" sz="1600" dirty="0"/>
          </a:p>
          <a:p>
            <a:pPr algn="l" rtl="0"/>
            <a:r>
              <a:rPr lang="en-GB" altLang="en-US" sz="1600" dirty="0"/>
              <a:t>Precedence.</a:t>
            </a:r>
          </a:p>
          <a:p>
            <a:pPr lvl="1" algn="l" rtl="0"/>
            <a:r>
              <a:rPr lang="en-GB" altLang="en-US" sz="1600" dirty="0"/>
              <a:t>Each operator has a precedence value associated with it.</a:t>
            </a:r>
          </a:p>
          <a:p>
            <a:pPr lvl="1" algn="l" rtl="0"/>
            <a:r>
              <a:rPr lang="en-GB" altLang="en-US" sz="1600" dirty="0"/>
              <a:t>Precedence values are used to decide which operator is carried out first.</a:t>
            </a:r>
          </a:p>
          <a:p>
            <a:pPr lvl="1" algn="l" rtl="0"/>
            <a:r>
              <a:rPr lang="en-GB" altLang="en-US" sz="1600" dirty="0"/>
              <a:t>In </a:t>
            </a:r>
            <a:r>
              <a:rPr lang="en-GB" altLang="en-US" sz="1600" dirty="0" err="1"/>
              <a:t>Prolog</a:t>
            </a:r>
            <a:r>
              <a:rPr lang="en-GB" altLang="en-US" sz="1600" dirty="0"/>
              <a:t>, multiplication and division have higher precedence values than addition and subtraction.</a:t>
            </a:r>
          </a:p>
          <a:p>
            <a:pPr algn="l" rtl="0"/>
            <a:r>
              <a:rPr lang="en-GB" altLang="en-US" sz="1600" dirty="0"/>
              <a:t>Associativity.</a:t>
            </a:r>
          </a:p>
          <a:p>
            <a:pPr lvl="1" algn="l" rtl="0"/>
            <a:r>
              <a:rPr lang="en-GB" altLang="en-US" sz="1600" dirty="0"/>
              <a:t>An operator is either left associative or right associative.</a:t>
            </a:r>
          </a:p>
          <a:p>
            <a:pPr lvl="1" algn="l" rtl="0"/>
            <a:r>
              <a:rPr lang="en-GB" altLang="en-US" sz="1600" dirty="0"/>
              <a:t>In </a:t>
            </a:r>
            <a:r>
              <a:rPr lang="en-GB" altLang="en-US" sz="1600" dirty="0" err="1"/>
              <a:t>Prolog</a:t>
            </a:r>
            <a:r>
              <a:rPr lang="en-GB" altLang="en-US" sz="1600" dirty="0"/>
              <a:t>, arithmetic operations are left associative.</a:t>
            </a:r>
          </a:p>
          <a:p>
            <a:pPr lvl="1" algn="l" rtl="0"/>
            <a:r>
              <a:rPr lang="en-GB" altLang="en-US" sz="1600" dirty="0"/>
              <a:t>Round brackets can be used to enforce precedence and associativity.</a:t>
            </a:r>
            <a:endParaRPr lang="en-US" alt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E5E959-CE01-46CA-6278-C41DB807F851}"/>
              </a:ext>
            </a:extLst>
          </p:cNvPr>
          <p:cNvSpPr txBox="1"/>
          <p:nvPr/>
        </p:nvSpPr>
        <p:spPr>
          <a:xfrm>
            <a:off x="609600" y="258618"/>
            <a:ext cx="8746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Arithmetic and Comparative  Operators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78"/>
    </mc:Choice>
    <mc:Fallback xmlns="">
      <p:transition spd="slow" advTm="9227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B4DF84B-CADF-73C8-1F3D-A6F838830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AD306-CC5F-4077-87C7-E65F3EA208E3}" type="slidenum">
              <a:rPr lang="ar-SA" altLang="en-US"/>
              <a:pPr/>
              <a:t>40</a:t>
            </a:fld>
            <a:endParaRPr lang="en-US" altLang="en-US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E9A73FEC-E0E6-9803-69D8-3FB3ECA8EB51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7128" y="1790700"/>
            <a:ext cx="8153400" cy="3276600"/>
          </a:xfrm>
          <a:noFill/>
          <a:ln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00"/>
    </mc:Choice>
    <mc:Fallback xmlns="">
      <p:transition spd="slow" advTm="289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6705C01-746F-6E29-8F3D-06DFE73AD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68A9C-2064-4C64-AF1F-AC48670635B4}" type="slidenum">
              <a:rPr lang="ar-SA" altLang="en-US"/>
              <a:pPr/>
              <a:t>41</a:t>
            </a:fld>
            <a:endParaRPr lang="en-US" altLang="en-US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A669E7FA-5F07-CF1B-C29F-0B85A53C0A90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34836" y="1364674"/>
            <a:ext cx="8229600" cy="4343400"/>
          </a:xfrm>
          <a:noFill/>
          <a:ln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26"/>
    </mc:Choice>
    <mc:Fallback xmlns="">
      <p:transition spd="slow" advTm="2862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DFF7506-6CBD-C11F-A2A5-7355A13C7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69FD3-F657-4B99-ACEB-C30FAC11BCE1}" type="slidenum">
              <a:rPr lang="ar-SA" altLang="en-US"/>
              <a:pPr/>
              <a:t>42</a:t>
            </a:fld>
            <a:endParaRPr lang="en-US" altLang="en-US"/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1E784357-7E05-11DC-C03C-48926BCE888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56145" y="1290782"/>
            <a:ext cx="8839200" cy="464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7" tIns="44450" rIns="90487" bIns="44450" rtlCol="0">
            <a:normAutofit/>
          </a:bodyPr>
          <a:lstStyle/>
          <a:p>
            <a:pPr algn="l" rtl="0"/>
            <a:r>
              <a:rPr lang="en-GB" altLang="en-US" sz="1600" i="1" dirty="0"/>
              <a:t>Arithmetic expression</a:t>
            </a:r>
            <a:r>
              <a:rPr lang="en-GB" altLang="en-US" sz="1600" dirty="0"/>
              <a:t>: involving arithmetic</a:t>
            </a:r>
            <a:r>
              <a:rPr lang="en-GB" altLang="en-US" dirty="0"/>
              <a:t> </a:t>
            </a:r>
            <a:r>
              <a:rPr lang="en-GB" altLang="en-US" sz="1600" dirty="0"/>
              <a:t>operators</a:t>
            </a:r>
          </a:p>
          <a:p>
            <a:pPr algn="l" rtl="0"/>
            <a:r>
              <a:rPr lang="en-GB" altLang="en-US" sz="1600" dirty="0"/>
              <a:t>A built-in operator (predicate) </a:t>
            </a:r>
            <a:r>
              <a:rPr lang="en-GB" altLang="en-US" sz="1600" b="1" dirty="0"/>
              <a:t>is </a:t>
            </a:r>
            <a:r>
              <a:rPr lang="en-GB" altLang="en-US" sz="1600" dirty="0"/>
              <a:t>can be used in an </a:t>
            </a:r>
            <a:r>
              <a:rPr lang="en-GB" altLang="en-US" sz="1600" i="1" dirty="0"/>
              <a:t>evaluation goal</a:t>
            </a:r>
            <a:r>
              <a:rPr lang="en-GB" altLang="en-US" sz="1600" dirty="0"/>
              <a:t> for evaluating an arithmetic expression (i.e., carrying out an arithmetic calculation).</a:t>
            </a:r>
          </a:p>
          <a:p>
            <a:pPr lvl="1" algn="l" rtl="0"/>
            <a:r>
              <a:rPr lang="en-GB" altLang="en-US" sz="1600" dirty="0"/>
              <a:t>The left hand side is usually a variable.</a:t>
            </a:r>
          </a:p>
          <a:p>
            <a:pPr lvl="1" algn="l" rtl="0"/>
            <a:r>
              <a:rPr lang="en-GB" altLang="en-US" sz="1600" dirty="0"/>
              <a:t>The right hand side is an arithmetical expression.</a:t>
            </a:r>
          </a:p>
          <a:p>
            <a:pPr algn="l" rtl="0"/>
            <a:r>
              <a:rPr lang="en-GB" altLang="en-US" sz="1600" dirty="0"/>
              <a:t>Built-in predicates for making comparison between two arithmetic expressions in a goal.</a:t>
            </a:r>
          </a:p>
          <a:p>
            <a:pPr lvl="2" algn="l" rtl="0"/>
            <a:r>
              <a:rPr lang="en-GB" altLang="en-US" sz="1600" b="1" dirty="0"/>
              <a:t>X =:= Y</a:t>
            </a:r>
            <a:r>
              <a:rPr lang="en-GB" altLang="en-US" sz="1600" dirty="0"/>
              <a:t>	</a:t>
            </a:r>
            <a:r>
              <a:rPr lang="en-GB" altLang="en-US" sz="1600" i="1" dirty="0"/>
              <a:t>the values of 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and </a:t>
            </a:r>
            <a:r>
              <a:rPr lang="en-GB" altLang="en-US" sz="1600" b="1" i="1" dirty="0"/>
              <a:t>Y</a:t>
            </a:r>
            <a:r>
              <a:rPr lang="en-GB" altLang="en-US" sz="1600" i="1" dirty="0"/>
              <a:t> are equal</a:t>
            </a:r>
            <a:r>
              <a:rPr lang="en-GB" altLang="en-US" sz="1600" dirty="0"/>
              <a:t>.</a:t>
            </a:r>
          </a:p>
          <a:p>
            <a:pPr lvl="2" algn="l" rtl="0"/>
            <a:r>
              <a:rPr lang="en-GB" altLang="en-US" sz="1600" b="1" dirty="0"/>
              <a:t>X =\= Y</a:t>
            </a:r>
            <a:r>
              <a:rPr lang="en-GB" altLang="en-US" sz="1600" dirty="0"/>
              <a:t>	    </a:t>
            </a:r>
            <a:r>
              <a:rPr lang="en-GB" altLang="en-US" sz="1600" i="1" dirty="0"/>
              <a:t>the values of 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and </a:t>
            </a:r>
            <a:r>
              <a:rPr lang="en-GB" altLang="en-US" sz="1600" b="1" i="1" dirty="0"/>
              <a:t>Y</a:t>
            </a:r>
            <a:r>
              <a:rPr lang="en-GB" altLang="en-US" sz="1600" i="1" dirty="0"/>
              <a:t> are not equal</a:t>
            </a:r>
            <a:r>
              <a:rPr lang="en-GB" altLang="en-US" sz="1600" dirty="0"/>
              <a:t>.</a:t>
            </a:r>
          </a:p>
          <a:p>
            <a:pPr lvl="2" algn="l" rtl="0"/>
            <a:r>
              <a:rPr lang="en-GB" altLang="en-US" sz="1600" b="1" dirty="0"/>
              <a:t>X &lt; Y</a:t>
            </a:r>
            <a:r>
              <a:rPr lang="en-GB" altLang="en-US" sz="1600" dirty="0"/>
              <a:t>	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is less than </a:t>
            </a:r>
            <a:r>
              <a:rPr lang="en-GB" altLang="en-US" sz="1600" b="1" i="1" dirty="0"/>
              <a:t>Y</a:t>
            </a:r>
            <a:r>
              <a:rPr lang="en-GB" altLang="en-US" sz="1600" dirty="0"/>
              <a:t>.</a:t>
            </a:r>
          </a:p>
          <a:p>
            <a:pPr lvl="2" algn="l" rtl="0"/>
            <a:r>
              <a:rPr lang="en-GB" altLang="en-US" sz="1600" b="1" dirty="0"/>
              <a:t>X &gt; Y</a:t>
            </a:r>
            <a:r>
              <a:rPr lang="en-GB" altLang="en-US" sz="1600" dirty="0"/>
              <a:t> 	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is greater than </a:t>
            </a:r>
            <a:r>
              <a:rPr lang="en-GB" altLang="en-US" sz="1600" b="1" i="1" dirty="0"/>
              <a:t>Y</a:t>
            </a:r>
            <a:r>
              <a:rPr lang="en-GB" altLang="en-US" sz="1600" dirty="0"/>
              <a:t>.</a:t>
            </a:r>
          </a:p>
          <a:p>
            <a:pPr lvl="2" algn="l" rtl="0"/>
            <a:r>
              <a:rPr lang="en-GB" altLang="en-US" sz="1600" b="1" dirty="0"/>
              <a:t>X =&lt; Y</a:t>
            </a:r>
            <a:r>
              <a:rPr lang="en-GB" altLang="en-US" sz="1600" dirty="0"/>
              <a:t> 	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is less than or equal to </a:t>
            </a:r>
            <a:r>
              <a:rPr lang="en-GB" altLang="en-US" sz="1600" b="1" i="1" dirty="0"/>
              <a:t>Y</a:t>
            </a:r>
            <a:r>
              <a:rPr lang="en-GB" altLang="en-US" sz="1600" dirty="0"/>
              <a:t>.</a:t>
            </a:r>
          </a:p>
          <a:p>
            <a:pPr lvl="2" algn="l" rtl="0"/>
            <a:r>
              <a:rPr lang="en-GB" altLang="en-US" sz="1600" b="1" dirty="0"/>
              <a:t>X &gt;= Y</a:t>
            </a:r>
            <a:r>
              <a:rPr lang="en-GB" altLang="en-US" sz="1600" dirty="0"/>
              <a:t> 	</a:t>
            </a:r>
            <a:r>
              <a:rPr lang="en-GB" altLang="en-US" sz="1600" b="1" i="1" dirty="0"/>
              <a:t>X</a:t>
            </a:r>
            <a:r>
              <a:rPr lang="en-GB" altLang="en-US" sz="1600" i="1" dirty="0"/>
              <a:t> is greater than or equal to </a:t>
            </a:r>
            <a:r>
              <a:rPr lang="en-GB" altLang="en-US" sz="1600" b="1" i="1" dirty="0"/>
              <a:t>Y</a:t>
            </a:r>
            <a:r>
              <a:rPr lang="en-GB" altLang="en-US" sz="1600" dirty="0"/>
              <a:t>.</a:t>
            </a:r>
            <a:endParaRPr lang="en-US" alt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F0C3B5-7F02-151E-E4A1-2C1044193C02}"/>
              </a:ext>
            </a:extLst>
          </p:cNvPr>
          <p:cNvSpPr txBox="1"/>
          <p:nvPr/>
        </p:nvSpPr>
        <p:spPr>
          <a:xfrm>
            <a:off x="609600" y="258618"/>
            <a:ext cx="8746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Arithmetic and Comparative  Operators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24"/>
    </mc:Choice>
    <mc:Fallback xmlns="">
      <p:transition spd="slow" advTm="87324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00AD2E0-F415-FBFD-9227-B7D3538AC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9813B-EBE5-4288-B945-E75CC2F82BCD}" type="slidenum">
              <a:rPr lang="ar-SA" altLang="en-US"/>
              <a:pPr/>
              <a:t>43</a:t>
            </a:fld>
            <a:endParaRPr lang="en-US" altLang="en-US"/>
          </a:p>
        </p:txBody>
      </p:sp>
      <p:pic>
        <p:nvPicPr>
          <p:cNvPr id="25605" name="Picture 5">
            <a:extLst>
              <a:ext uri="{FF2B5EF4-FFF2-40B4-BE49-F238E27FC236}">
                <a16:creationId xmlns:a16="http://schemas.microsoft.com/office/drawing/2014/main" id="{41602266-33EE-EF0A-B844-355E1BB8BF17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5927" y="1281112"/>
            <a:ext cx="9929091" cy="4630161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81"/>
    </mc:Choice>
    <mc:Fallback xmlns="">
      <p:transition spd="slow" advTm="48781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8FB2818-EC36-C598-1DB2-00E77A02A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FE586-B249-4DDA-A893-075871511A8A}" type="slidenum">
              <a:rPr lang="ar-SA" altLang="en-US"/>
              <a:pPr/>
              <a:t>44</a:t>
            </a:fld>
            <a:endParaRPr lang="en-US" altLang="en-US"/>
          </a:p>
        </p:txBody>
      </p:sp>
      <p:pic>
        <p:nvPicPr>
          <p:cNvPr id="37891" name="Picture 3">
            <a:extLst>
              <a:ext uri="{FF2B5EF4-FFF2-40B4-BE49-F238E27FC236}">
                <a16:creationId xmlns:a16="http://schemas.microsoft.com/office/drawing/2014/main" id="{62E21DA9-F599-F08D-449B-19D09D9C9855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1927" y="1265238"/>
            <a:ext cx="7952509" cy="470143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96"/>
    </mc:Choice>
    <mc:Fallback xmlns="">
      <p:transition spd="slow" advTm="135896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7507051-6F90-9DB1-EAA4-3CE21A90E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83BF0-EF04-4E7C-A83B-4A47FC11544C}" type="slidenum">
              <a:rPr lang="ar-SA" altLang="en-US"/>
              <a:pPr/>
              <a:t>45</a:t>
            </a:fld>
            <a:endParaRPr lang="en-US" altLang="en-US"/>
          </a:p>
        </p:txBody>
      </p:sp>
      <p:pic>
        <p:nvPicPr>
          <p:cNvPr id="38915" name="Picture 3">
            <a:extLst>
              <a:ext uri="{FF2B5EF4-FFF2-40B4-BE49-F238E27FC236}">
                <a16:creationId xmlns:a16="http://schemas.microsoft.com/office/drawing/2014/main" id="{E3DB8BE9-6139-4BE7-1336-DE3CAF64AC9E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48509" y="1265237"/>
            <a:ext cx="8977745" cy="466377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70"/>
    </mc:Choice>
    <mc:Fallback xmlns="">
      <p:transition spd="slow" advTm="9027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0FBE2C2-4391-4B1C-F7C9-04BB7439A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7E46-1143-40AC-8C8B-6E554CC2C409}" type="slidenum">
              <a:rPr lang="ar-SA" altLang="en-US"/>
              <a:pPr/>
              <a:t>46</a:t>
            </a:fld>
            <a:endParaRPr lang="en-US" altLang="en-US"/>
          </a:p>
        </p:txBody>
      </p:sp>
      <p:pic>
        <p:nvPicPr>
          <p:cNvPr id="39939" name="Picture 3">
            <a:extLst>
              <a:ext uri="{FF2B5EF4-FFF2-40B4-BE49-F238E27FC236}">
                <a16:creationId xmlns:a16="http://schemas.microsoft.com/office/drawing/2014/main" id="{A9F6D188-6AFB-57AB-A069-5537380D4C6C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3164" y="1265238"/>
            <a:ext cx="9190181" cy="449429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53"/>
    </mc:Choice>
    <mc:Fallback xmlns="">
      <p:transition spd="slow" advTm="132953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9B522AA-4292-2422-52FD-91519A1A3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31115-4E40-44A6-AF41-54CFE55367A7}" type="slidenum">
              <a:rPr lang="ar-SA" altLang="en-US"/>
              <a:pPr/>
              <a:t>47</a:t>
            </a:fld>
            <a:endParaRPr lang="en-US" altLang="en-US"/>
          </a:p>
        </p:txBody>
      </p:sp>
      <p:pic>
        <p:nvPicPr>
          <p:cNvPr id="40963" name="Picture 3">
            <a:extLst>
              <a:ext uri="{FF2B5EF4-FFF2-40B4-BE49-F238E27FC236}">
                <a16:creationId xmlns:a16="http://schemas.microsoft.com/office/drawing/2014/main" id="{C45C80F0-D308-E725-6BDD-6D6666C28B73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1459345"/>
            <a:ext cx="9592376" cy="421178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B1DCF3-A280-A2B4-D104-EAB5016B05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5388" y="2447060"/>
            <a:ext cx="3238500" cy="8001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38"/>
    </mc:Choice>
    <mc:Fallback xmlns="">
      <p:transition spd="slow" advTm="67338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95D20B7-BB73-848C-510A-0559A6D66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4C4C-38D4-4AE6-8847-96CD233A7170}" type="slidenum">
              <a:rPr lang="ar-SA" altLang="en-US"/>
              <a:pPr/>
              <a:t>48</a:t>
            </a:fld>
            <a:endParaRPr lang="en-US" altLang="en-US"/>
          </a:p>
        </p:txBody>
      </p:sp>
      <p:pic>
        <p:nvPicPr>
          <p:cNvPr id="44035" name="Picture 3">
            <a:extLst>
              <a:ext uri="{FF2B5EF4-FFF2-40B4-BE49-F238E27FC236}">
                <a16:creationId xmlns:a16="http://schemas.microsoft.com/office/drawing/2014/main" id="{C60E6E7E-E228-4F48-D9AA-E371991B389E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2182" y="1366260"/>
            <a:ext cx="9153236" cy="4471122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45"/>
    </mc:Choice>
    <mc:Fallback xmlns="">
      <p:transition spd="slow" advTm="69245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F03B3-10F1-54AC-334B-F7DFE6741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6A79C-2590-4E36-AC7E-24B0C40B7414}" type="slidenum">
              <a:rPr lang="ar-SA" altLang="en-US"/>
              <a:pPr/>
              <a:t>49</a:t>
            </a:fld>
            <a:endParaRPr lang="en-US" altLang="en-US"/>
          </a:p>
        </p:txBody>
      </p:sp>
      <p:pic>
        <p:nvPicPr>
          <p:cNvPr id="45059" name="Picture 3">
            <a:extLst>
              <a:ext uri="{FF2B5EF4-FFF2-40B4-BE49-F238E27FC236}">
                <a16:creationId xmlns:a16="http://schemas.microsoft.com/office/drawing/2014/main" id="{132E6295-CA08-5353-F44F-2949F2DEC072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89892" y="1327161"/>
            <a:ext cx="8275782" cy="465122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495"/>
    </mc:Choice>
    <mc:Fallback xmlns="">
      <p:transition spd="slow" advTm="191495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070418A-A0C0-D000-2461-309CD9D04626}"/>
              </a:ext>
            </a:extLst>
          </p:cNvPr>
          <p:cNvSpPr txBox="1"/>
          <p:nvPr/>
        </p:nvSpPr>
        <p:spPr>
          <a:xfrm>
            <a:off x="1930400" y="415636"/>
            <a:ext cx="2927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E1C45-432A-599B-08D5-2D43E792F895}"/>
              </a:ext>
            </a:extLst>
          </p:cNvPr>
          <p:cNvSpPr txBox="1"/>
          <p:nvPr/>
        </p:nvSpPr>
        <p:spPr>
          <a:xfrm>
            <a:off x="1450109" y="1736620"/>
            <a:ext cx="91994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The list is a frequently used structure. It is either empty or consists of a head and a tail which is list as well. Prolog provides a special notation for lists.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Common operations on lists, programmed in this lecture, are: list membership, concatenation, adding an item, deleting an item, </a:t>
            </a:r>
            <a:r>
              <a:rPr lang="en-US" sz="2800" dirty="0" err="1"/>
              <a:t>sublist</a:t>
            </a:r>
            <a:r>
              <a:rPr lang="en-US" sz="2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The operator notation allows the programmer to tailor the syntax of programs toward particular needs. Using operators the readability of programs can be greatly improved.</a:t>
            </a:r>
          </a:p>
        </p:txBody>
      </p:sp>
    </p:spTree>
    <p:extLst>
      <p:ext uri="{BB962C8B-B14F-4D97-AF65-F5344CB8AC3E}">
        <p14:creationId xmlns:p14="http://schemas.microsoft.com/office/powerpoint/2010/main" val="58580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17"/>
    </mc:Choice>
    <mc:Fallback xmlns="">
      <p:transition spd="slow" advTm="45917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2E2DD6B-3E27-FCA1-721E-30462DEA2D79}"/>
              </a:ext>
            </a:extLst>
          </p:cNvPr>
          <p:cNvSpPr txBox="1"/>
          <p:nvPr/>
        </p:nvSpPr>
        <p:spPr>
          <a:xfrm>
            <a:off x="1930400" y="415636"/>
            <a:ext cx="2927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239693-22AC-1710-43ED-E8D20B68554E}"/>
              </a:ext>
            </a:extLst>
          </p:cNvPr>
          <p:cNvSpPr txBox="1"/>
          <p:nvPr/>
        </p:nvSpPr>
        <p:spPr>
          <a:xfrm>
            <a:off x="1667163" y="1674674"/>
            <a:ext cx="88576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New operator are defined by the directive op, starting the name of an operator, its type and precedence.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In principle, there is no operation associated with an operator; operators are merely a syntactic device providing an alternative syntax for terms.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Arithmetic is done by built-in procedures. Evaluation of an arithmetic expression is forced by the procedure is and by the comparison predicates &lt;, =&lt;, etc.</a:t>
            </a:r>
          </a:p>
        </p:txBody>
      </p:sp>
    </p:spTree>
    <p:extLst>
      <p:ext uri="{BB962C8B-B14F-4D97-AF65-F5344CB8AC3E}">
        <p14:creationId xmlns:p14="http://schemas.microsoft.com/office/powerpoint/2010/main" val="200352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06"/>
    </mc:Choice>
    <mc:Fallback xmlns="">
      <p:transition spd="slow" advTm="92106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31"/>
    </mc:Choice>
    <mc:Fallback xmlns="">
      <p:transition spd="slow" advTm="2563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5409</TotalTime>
  <Words>951</Words>
  <Application>Microsoft Office PowerPoint</Application>
  <PresentationFormat>Widescreen</PresentationFormat>
  <Paragraphs>123</Paragraphs>
  <Slides>52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9" baseType="lpstr">
      <vt:lpstr>Arial</vt:lpstr>
      <vt:lpstr>Calibri</vt:lpstr>
      <vt:lpstr>Calibri Light</vt:lpstr>
      <vt:lpstr>Century Gothic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40</cp:revision>
  <dcterms:created xsi:type="dcterms:W3CDTF">2023-04-29T09:08:23Z</dcterms:created>
  <dcterms:modified xsi:type="dcterms:W3CDTF">2023-12-08T22:34:59Z</dcterms:modified>
</cp:coreProperties>
</file>