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413" r:id="rId3"/>
    <p:sldId id="266" r:id="rId4"/>
    <p:sldId id="402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12" r:id="rId14"/>
    <p:sldId id="35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24" autoAdjust="0"/>
    <p:restoredTop sz="93418" autoAdjust="0"/>
  </p:normalViewPr>
  <p:slideViewPr>
    <p:cSldViewPr snapToGrid="0">
      <p:cViewPr varScale="1">
        <p:scale>
          <a:sx n="61" d="100"/>
          <a:sy n="61" d="100"/>
        </p:scale>
        <p:origin x="93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E5318-FA18-4ACF-86FE-7B6FCF1F202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DF6AD1-BAE9-4C65-82CB-714C360FBA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142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303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495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05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697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085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900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65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73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203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674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5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143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610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C32DF-BCD6-4954-AD79-7003A457903E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8ED8-4120-45A7-B02E-4AB12BB77009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E8848-9A1C-443F-A287-836317E634F7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00C99-593E-4D51-82F2-740D1BDFA164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B02-30E6-4703-9564-5EF862166D19}" type="datetime1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E7D2-6EA5-4BB3-B8E0-5C56EF8FE71E}" type="datetime1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617A4-1FE8-4743-9355-49C65BB30991}" type="datetime1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0BEA6-EC64-411E-A689-E513DDC7943C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449E0-0302-46C0-991E-5CA0EB96BC40}" type="datetime1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1217-6B64-4C3D-8FBE-A48FA404F599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D9AC8-C475-45E4-8E89-474B612FF80A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9A8FB-BFB7-4189-B263-395CC21C2A59}" type="datetime1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0421" y="201269"/>
            <a:ext cx="8195762" cy="157979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057080" y="201269"/>
            <a:ext cx="74564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CYB650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Introduction to Cryptography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 Overview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pPr algn="ctr"/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4000" b="1" dirty="0">
              <a:solidFill>
                <a:schemeClr val="accent1">
                  <a:lumMod val="60000"/>
                  <a:lumOff val="40000"/>
                </a:schemeClr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2699328" y="4720158"/>
            <a:ext cx="6334944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614941" y="4809093"/>
            <a:ext cx="6292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Prepared by Dr. </a:t>
            </a:r>
            <a:r>
              <a:rPr lang="en-US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Esraa</a:t>
            </a: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Saleh </a:t>
            </a:r>
            <a:r>
              <a:rPr lang="en-US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Alomari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2400" b="1" dirty="0">
                <a:solidFill>
                  <a:srgbClr val="0A1F6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30365" y="-117903"/>
            <a:ext cx="3138493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97" y="4230827"/>
            <a:ext cx="1699476" cy="1524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6CFCBE2A-F7D3-F3EC-7594-D7CF61659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3B7EFD4-915B-8768-E2E7-E63507805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789" y="0"/>
            <a:ext cx="4932972" cy="6858000"/>
          </a:xfrm>
          <a:prstGeom prst="rect">
            <a:avLst/>
          </a:prstGeom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C78138E6-9291-DB38-FA43-803E7ABA64E7}"/>
              </a:ext>
            </a:extLst>
          </p:cNvPr>
          <p:cNvSpPr txBox="1"/>
          <p:nvPr/>
        </p:nvSpPr>
        <p:spPr>
          <a:xfrm>
            <a:off x="365760" y="1538661"/>
            <a:ext cx="5462452" cy="3578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5400" b="1" i="1" dirty="0">
                <a:solidFill>
                  <a:schemeClr val="accent1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Welcome To The Course </a:t>
            </a:r>
          </a:p>
          <a:p>
            <a:pPr algn="ctr">
              <a:lnSpc>
                <a:spcPct val="150000"/>
              </a:lnSpc>
            </a:pPr>
            <a:r>
              <a:rPr lang="en-US" sz="3200" b="1" i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Dr. </a:t>
            </a:r>
            <a:r>
              <a:rPr lang="en-US" sz="3200" b="1" i="1" dirty="0" err="1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Esraa</a:t>
            </a:r>
            <a:r>
              <a:rPr lang="en-US" sz="3200" b="1" i="1" dirty="0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chemeClr val="accent1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Alomari</a:t>
            </a:r>
            <a:endParaRPr lang="en-US" sz="3200" b="1" i="1" dirty="0">
              <a:solidFill>
                <a:schemeClr val="accent1">
                  <a:lumMod val="50000"/>
                </a:schemeClr>
              </a:solidFill>
              <a:latin typeface="Brush Script MT" panose="03060802040406070304" pitchFamily="66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123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44" y="570270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3488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05297" y="402358"/>
            <a:ext cx="24737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538661"/>
            <a:ext cx="10860642" cy="6753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five modules during this course are as follows: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1: Foundations and principles of Cryptography</a:t>
            </a:r>
          </a:p>
          <a:p>
            <a:pPr marL="342900" lvl="0" indent="-342900" rtl="0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2: Cryptography protocols</a:t>
            </a:r>
          </a:p>
          <a:p>
            <a:pPr marL="342900" lvl="0" indent="-342900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3: Cryptography techniques</a:t>
            </a:r>
          </a:p>
          <a:p>
            <a:pPr marL="342900" lvl="0" indent="-342900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4: Cryptography Algorithms</a:t>
            </a:r>
          </a:p>
          <a:p>
            <a:pPr marL="342900" lvl="0" indent="-342900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5: Public key Algorithms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3877120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44" y="570270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538661"/>
            <a:ext cx="10860642" cy="6671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1 of the module 1 which is (Lecture 1) covers the basics of Foundations and principles of Cryptography are as follows: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Story of Cryptography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Encryption &amp; Decryption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Strong Cryptography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does Cryptography work?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Classical encryption techniques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Symmetric Cipher Model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2092507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44" y="570270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5684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3259" y="1435819"/>
            <a:ext cx="10860642" cy="6487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2 of the module 1 which is (Lecture 2) covers the basics of Foundations and principles of Cryptography (Number Theory) are as follows:</a:t>
            </a:r>
          </a:p>
          <a:p>
            <a:pPr algn="l"/>
            <a:endParaRPr lang="en-US" sz="1800" b="1" i="0" u="none" strike="noStrike" baseline="0" dirty="0">
              <a:solidFill>
                <a:srgbClr val="000000"/>
              </a:solidFill>
              <a:latin typeface="TimesTenLTStd-Bold"/>
            </a:endParaRP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Divisibility and The Division Algorithm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Euclidean Algorithm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Modular Arithmetic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Groups, Rings, and Fields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Finite Fields of the Form GF(p)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Polynomial Arithmetic</a:t>
            </a:r>
          </a:p>
          <a:p>
            <a:pPr marL="287338" indent="-230188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Finite Fields of the Form GF(2n)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755340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44" y="570270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5544" y="1538661"/>
            <a:ext cx="10409463" cy="8056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1 of the module 2 which is (Lecture 3) covers The Transport-Level Security are as follows: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Security Considerations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Security Threats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Traffic Security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 Sockets Layer</a:t>
            </a:r>
          </a:p>
          <a:p>
            <a:pPr marL="688975" indent="55563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SSL Architecture</a:t>
            </a:r>
          </a:p>
          <a:p>
            <a:pPr marL="688975" indent="55563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SSL Record Protocol</a:t>
            </a:r>
          </a:p>
          <a:p>
            <a:pPr marL="688975" indent="55563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Cipher Spec Protocol</a:t>
            </a:r>
          </a:p>
          <a:p>
            <a:pPr marL="688975" indent="55563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Alert Protocol</a:t>
            </a:r>
          </a:p>
          <a:p>
            <a:pPr marL="688975" indent="55563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Handshake Protocol</a:t>
            </a:r>
          </a:p>
          <a:p>
            <a:pPr marL="688975" algn="just">
              <a:lnSpc>
                <a:spcPct val="150000"/>
              </a:lnSpc>
            </a:pPr>
            <a:endParaRPr lang="en-US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1205744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064" y="62539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8056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2 of the module 2 which is (Lecture 4) covers The Transport Layer Security are as follows: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Layer Security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Version Number 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Message Authentication Code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Pseudorandom Function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Alert Codes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Cipher Suites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Client Certificate Types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Traffic Security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Certificate-Verify and Finished Messages</a:t>
            </a:r>
          </a:p>
          <a:p>
            <a:pPr marL="688975" algn="just">
              <a:lnSpc>
                <a:spcPct val="150000"/>
              </a:lnSpc>
            </a:pPr>
            <a:endParaRPr lang="en-US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4EB903F2-EF1A-C7C3-8388-39A22F3D9CBF}"/>
              </a:ext>
            </a:extLst>
          </p:cNvPr>
          <p:cNvSpPr txBox="1"/>
          <p:nvPr/>
        </p:nvSpPr>
        <p:spPr>
          <a:xfrm>
            <a:off x="6532979" y="2292311"/>
            <a:ext cx="5494428" cy="2949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Connection Initiation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Connection Closure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Secure Shell (SSH)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Layer Protocol</a:t>
            </a: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User Authentication </a:t>
            </a:r>
            <a:r>
              <a:rPr lang="en-US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Orotocol</a:t>
            </a:r>
            <a:endParaRPr lang="en-US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8975" indent="571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Connection Protocol</a:t>
            </a:r>
          </a:p>
        </p:txBody>
      </p:sp>
    </p:spTree>
    <p:extLst>
      <p:ext uri="{BB962C8B-B14F-4D97-AF65-F5344CB8AC3E}">
        <p14:creationId xmlns:p14="http://schemas.microsoft.com/office/powerpoint/2010/main" val="1085455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1 of the module 3 which is (Lecture 5) covers the Cryptography Techniques are as follows: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Symmetric Techniques</a:t>
            </a:r>
          </a:p>
          <a:p>
            <a:pPr marL="974725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Stream Cipher</a:t>
            </a:r>
          </a:p>
          <a:p>
            <a:pPr marL="974725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Block Cipher</a:t>
            </a:r>
          </a:p>
          <a:p>
            <a:pPr marL="688975" algn="just">
              <a:lnSpc>
                <a:spcPct val="150000"/>
              </a:lnSpc>
            </a:pPr>
            <a:endParaRPr lang="en-US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3615115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3488" y="6250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7087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2 of the module 3 which is (Lecture 6) covers the Cryptography Techniques are as follows: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Asymmetric Techniques</a:t>
            </a:r>
          </a:p>
          <a:p>
            <a:pPr marL="688975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Diffie–Hellman key exchange protocol.</a:t>
            </a:r>
          </a:p>
          <a:p>
            <a:pPr marL="688975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DSS (Digital Signature Standard), which incorporates the Digital Signature Algorithm.</a:t>
            </a:r>
          </a:p>
          <a:p>
            <a:pPr marL="688975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ElGamal</a:t>
            </a: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88975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Elliptic-curve cryptography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2685047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50" y="62220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5440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1 of the module 4 which is (Lecture 7) covers the Cryptography Algorithms are as follows: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Key Algorithms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Secret Key Algorithms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Block Cipher Modes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3851305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220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451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2 of the module 4 which is (Lecture 8) covers the Cryptography Algorithms are as follows:</a:t>
            </a:r>
          </a:p>
          <a:p>
            <a:pPr marL="342900" indent="-342900" algn="l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Cryptographic Hash Functions</a:t>
            </a:r>
          </a:p>
          <a:p>
            <a:pPr marL="342900" indent="-342900" algn="l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Random Number Generators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2705154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539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718" y="1435819"/>
            <a:ext cx="10998998" cy="5748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1 of the module 5 which is (Lecture 9) covers the Public Key Algorithms are as follows:</a:t>
            </a:r>
          </a:p>
          <a:p>
            <a:pPr marL="285750" indent="-28575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Public-Key Cryptosystems</a:t>
            </a:r>
          </a:p>
          <a:p>
            <a:pPr marL="285750" indent="-28575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Rivest-Shamir-Adleman (RSA)</a:t>
            </a:r>
          </a:p>
          <a:p>
            <a:pPr marL="285750" indent="-28575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Elliptic Curve Digital Signature Algorithm (ECDSA)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237689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8" y="56252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220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264"/>
            <a:ext cx="115332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7618" y="402358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4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7070" y="1728109"/>
            <a:ext cx="10998998" cy="3286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Part 2 of the module 5 which is (Lecture 10) covers the Public Key Algorithms are as follows:</a:t>
            </a:r>
          </a:p>
          <a:p>
            <a:pPr marL="285750" indent="-28575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Signature Algorithm (DSA)</a:t>
            </a:r>
          </a:p>
          <a:p>
            <a:pPr marL="285750" indent="-285750" algn="l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Diffie-Hellman key agreement protocol</a:t>
            </a:r>
          </a:p>
          <a:p>
            <a:pPr>
              <a:lnSpc>
                <a:spcPct val="150000"/>
              </a:lnSpc>
            </a:pPr>
            <a:endParaRPr lang="en-US" sz="2400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17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</p:spTree>
    <p:extLst>
      <p:ext uri="{BB962C8B-B14F-4D97-AF65-F5344CB8AC3E}">
        <p14:creationId xmlns:p14="http://schemas.microsoft.com/office/powerpoint/2010/main" val="383907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7213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57612"/>
            <a:ext cx="10905472" cy="1610200"/>
          </a:xfrm>
          <a:prstGeom prst="rect">
            <a:avLst/>
          </a:prstGeom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D5F67B24-3A19-E913-3546-A67E2AAF7C91}"/>
              </a:ext>
            </a:extLst>
          </p:cNvPr>
          <p:cNvSpPr/>
          <p:nvPr/>
        </p:nvSpPr>
        <p:spPr>
          <a:xfrm>
            <a:off x="3581401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 ,  Dr.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Esraa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Saleh </a:t>
            </a:r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Alomari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Autumn 2022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6763079-3918-FE88-494C-AACE06552BC5}"/>
              </a:ext>
            </a:extLst>
          </p:cNvPr>
          <p:cNvSpPr>
            <a:spLocks noGrp="1"/>
          </p:cNvSpPr>
          <p:nvPr/>
        </p:nvSpPr>
        <p:spPr>
          <a:xfrm>
            <a:off x="1001038" y="486743"/>
            <a:ext cx="10352762" cy="8203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6000" b="1" dirty="0">
                <a:solidFill>
                  <a:schemeClr val="bg2"/>
                </a:solidFill>
                <a:latin typeface="Tempus Sans ITC" panose="04020404030D07020202" pitchFamily="82" charset="0"/>
              </a:rPr>
              <a:t>Thank You</a:t>
            </a:r>
            <a:endParaRPr lang="en-US" sz="2400" b="1" dirty="0">
              <a:solidFill>
                <a:schemeClr val="bg2"/>
              </a:solidFill>
              <a:latin typeface="TimesTenLTStd"/>
            </a:endParaRPr>
          </a:p>
          <a:p>
            <a:pPr marL="0" indent="0">
              <a:buNone/>
            </a:pPr>
            <a:endParaRPr lang="en-US" sz="2400" b="1" dirty="0">
              <a:solidFill>
                <a:srgbClr val="000000"/>
              </a:solidFill>
              <a:latin typeface="TimesTenLTStd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000000"/>
              </a:solidFill>
              <a:latin typeface="TimesTenLTStd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000000"/>
              </a:solidFill>
              <a:latin typeface="TimesTenLTStd"/>
            </a:endParaRPr>
          </a:p>
          <a:p>
            <a:endParaRPr lang="en-US" sz="2800" dirty="0"/>
          </a:p>
          <a:p>
            <a:pPr marL="0" indent="0" algn="just">
              <a:lnSpc>
                <a:spcPct val="200000"/>
              </a:lnSpc>
              <a:buNone/>
            </a:pPr>
            <a:endParaRPr lang="en-US" sz="2800" dirty="0"/>
          </a:p>
          <a:p>
            <a:pPr marL="0" indent="0" algn="just">
              <a:buNone/>
            </a:pPr>
            <a:endParaRPr lang="en-US" sz="2800" dirty="0"/>
          </a:p>
          <a:p>
            <a:pPr algn="just">
              <a:buFont typeface="Abadi" panose="020B0604020104020204" pitchFamily="34" charset="0"/>
              <a:buChar char="@"/>
            </a:pPr>
            <a:endParaRPr lang="en-US" sz="2800" dirty="0"/>
          </a:p>
          <a:p>
            <a:pPr marL="0" indent="0" algn="just">
              <a:buNone/>
            </a:pPr>
            <a:endParaRPr lang="en-US" sz="2800" dirty="0"/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id="{27AE1948-2A8A-CEE2-E910-92B20CC133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663" y="1694868"/>
            <a:ext cx="7970028" cy="346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046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21882</TotalTime>
  <Words>692</Words>
  <Application>Microsoft Office PowerPoint</Application>
  <PresentationFormat>شاشة عريضة</PresentationFormat>
  <Paragraphs>199</Paragraphs>
  <Slides>14</Slides>
  <Notes>13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29" baseType="lpstr">
      <vt:lpstr>Abadi</vt:lpstr>
      <vt:lpstr>Arabic Typesetting</vt:lpstr>
      <vt:lpstr>Arial</vt:lpstr>
      <vt:lpstr>Brush Script MT</vt:lpstr>
      <vt:lpstr>Calibri</vt:lpstr>
      <vt:lpstr>Calibri Light</vt:lpstr>
      <vt:lpstr>Tahoma</vt:lpstr>
      <vt:lpstr>Tajawal Medium</vt:lpstr>
      <vt:lpstr>Tempus Sans ITC</vt:lpstr>
      <vt:lpstr>Times New Roman</vt:lpstr>
      <vt:lpstr>TimesTenLTStd</vt:lpstr>
      <vt:lpstr>TimesTenLTStd-Bold</vt:lpstr>
      <vt:lpstr>Wingdings</vt:lpstr>
      <vt:lpstr>Wingdings 3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9647832915814</cp:lastModifiedBy>
  <cp:revision>182</cp:revision>
  <dcterms:created xsi:type="dcterms:W3CDTF">2021-08-03T13:03:26Z</dcterms:created>
  <dcterms:modified xsi:type="dcterms:W3CDTF">2022-09-28T21:22:54Z</dcterms:modified>
</cp:coreProperties>
</file>