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3.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32.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7"/>
  </p:notesMasterIdLst>
  <p:sldIdLst>
    <p:sldId id="634" r:id="rId2"/>
    <p:sldId id="635" r:id="rId3"/>
    <p:sldId id="586" r:id="rId4"/>
    <p:sldId id="587" r:id="rId5"/>
    <p:sldId id="547" r:id="rId6"/>
    <p:sldId id="545" r:id="rId7"/>
    <p:sldId id="546" r:id="rId8"/>
    <p:sldId id="588" r:id="rId9"/>
    <p:sldId id="550" r:id="rId10"/>
    <p:sldId id="589" r:id="rId11"/>
    <p:sldId id="556" r:id="rId12"/>
    <p:sldId id="590" r:id="rId13"/>
    <p:sldId id="592" r:id="rId14"/>
    <p:sldId id="618" r:id="rId15"/>
    <p:sldId id="596" r:id="rId16"/>
    <p:sldId id="597" r:id="rId17"/>
    <p:sldId id="593" r:id="rId18"/>
    <p:sldId id="631" r:id="rId19"/>
    <p:sldId id="617" r:id="rId20"/>
    <p:sldId id="598" r:id="rId21"/>
    <p:sldId id="619" r:id="rId22"/>
    <p:sldId id="599" r:id="rId23"/>
    <p:sldId id="594" r:id="rId24"/>
    <p:sldId id="630" r:id="rId25"/>
    <p:sldId id="620" r:id="rId26"/>
    <p:sldId id="600" r:id="rId27"/>
    <p:sldId id="601" r:id="rId28"/>
    <p:sldId id="595" r:id="rId29"/>
    <p:sldId id="632" r:id="rId30"/>
    <p:sldId id="621" r:id="rId31"/>
    <p:sldId id="602" r:id="rId32"/>
    <p:sldId id="603" r:id="rId33"/>
    <p:sldId id="633" r:id="rId34"/>
    <p:sldId id="604" r:id="rId35"/>
    <p:sldId id="559" r:id="rId36"/>
    <p:sldId id="605" r:id="rId37"/>
    <p:sldId id="622" r:id="rId38"/>
    <p:sldId id="624" r:id="rId39"/>
    <p:sldId id="606" r:id="rId40"/>
    <p:sldId id="625" r:id="rId41"/>
    <p:sldId id="608" r:id="rId42"/>
    <p:sldId id="628" r:id="rId43"/>
    <p:sldId id="629" r:id="rId44"/>
    <p:sldId id="48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34"/>
            <p14:sldId id="635"/>
            <p14:sldId id="586"/>
            <p14:sldId id="587"/>
            <p14:sldId id="547"/>
            <p14:sldId id="545"/>
            <p14:sldId id="546"/>
            <p14:sldId id="588"/>
            <p14:sldId id="550"/>
            <p14:sldId id="589"/>
            <p14:sldId id="556"/>
            <p14:sldId id="590"/>
            <p14:sldId id="592"/>
            <p14:sldId id="618"/>
            <p14:sldId id="596"/>
            <p14:sldId id="597"/>
            <p14:sldId id="593"/>
            <p14:sldId id="631"/>
            <p14:sldId id="617"/>
            <p14:sldId id="598"/>
            <p14:sldId id="619"/>
            <p14:sldId id="599"/>
            <p14:sldId id="594"/>
            <p14:sldId id="630"/>
            <p14:sldId id="620"/>
            <p14:sldId id="600"/>
            <p14:sldId id="601"/>
            <p14:sldId id="595"/>
            <p14:sldId id="632"/>
            <p14:sldId id="621"/>
            <p14:sldId id="602"/>
            <p14:sldId id="603"/>
            <p14:sldId id="633"/>
            <p14:sldId id="604"/>
            <p14:sldId id="559"/>
            <p14:sldId id="605"/>
            <p14:sldId id="622"/>
            <p14:sldId id="624"/>
            <p14:sldId id="606"/>
            <p14:sldId id="625"/>
            <p14:sldId id="608"/>
            <p14:sldId id="628"/>
            <p14:sldId id="629"/>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04708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68049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9121042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863717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1654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434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37552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4482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2805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727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2396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167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88782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1856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044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1387296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68950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998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2908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15666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472969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359230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1838282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en.wikipedia.org/wiki/Kurt_Lewin" TargetMode="Externa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18.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19.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472654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smtClean="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12619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123658"/>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H</a:t>
            </a:r>
            <a:r>
              <a:rPr lang="en-US" sz="3200" b="1" dirty="0" smtClean="0">
                <a:solidFill>
                  <a:schemeClr val="bg2">
                    <a:lumMod val="25000"/>
                  </a:schemeClr>
                </a:solidFill>
              </a:rPr>
              <a:t>ow </a:t>
            </a:r>
            <a:r>
              <a:rPr lang="en-US" sz="3200" b="1" dirty="0">
                <a:solidFill>
                  <a:schemeClr val="bg2">
                    <a:lumMod val="25000"/>
                  </a:schemeClr>
                </a:solidFill>
              </a:rPr>
              <a:t>organizations really work;</a:t>
            </a:r>
          </a:p>
          <a:p>
            <a:pPr marL="457200" indent="-457200">
              <a:buFont typeface="Wingdings" panose="05000000000000000000" pitchFamily="2" charset="2"/>
              <a:buChar char="Ø"/>
            </a:pPr>
            <a:r>
              <a:rPr lang="en-US" sz="3200" b="1" dirty="0">
                <a:solidFill>
                  <a:schemeClr val="bg2">
                    <a:lumMod val="25000"/>
                  </a:schemeClr>
                </a:solidFill>
              </a:rPr>
              <a:t>M</a:t>
            </a:r>
            <a:r>
              <a:rPr lang="en-US" sz="3200" b="1" dirty="0" smtClean="0">
                <a:solidFill>
                  <a:schemeClr val="bg2">
                    <a:lumMod val="25000"/>
                  </a:schemeClr>
                </a:solidFill>
              </a:rPr>
              <a:t>odels </a:t>
            </a:r>
            <a:r>
              <a:rPr lang="en-US" sz="3200" b="1" dirty="0">
                <a:solidFill>
                  <a:schemeClr val="bg2">
                    <a:lumMod val="25000"/>
                  </a:schemeClr>
                </a:solidFill>
              </a:rPr>
              <a:t>and approaches to organizational change; and</a:t>
            </a:r>
          </a:p>
          <a:p>
            <a:pPr marL="457200" indent="-457200">
              <a:buFont typeface="Wingdings" panose="05000000000000000000" pitchFamily="2" charset="2"/>
              <a:buChar char="Ø"/>
            </a:pPr>
            <a:r>
              <a:rPr lang="en-US" sz="3200" b="1" dirty="0">
                <a:solidFill>
                  <a:schemeClr val="bg2">
                    <a:lumMod val="25000"/>
                  </a:schemeClr>
                </a:solidFill>
              </a:rPr>
              <a:t>S</a:t>
            </a:r>
            <a:r>
              <a:rPr lang="en-US" sz="3200" b="1" dirty="0" smtClean="0">
                <a:solidFill>
                  <a:schemeClr val="bg2">
                    <a:lumMod val="25000"/>
                  </a:schemeClr>
                </a:solidFill>
              </a:rPr>
              <a:t>ummary </a:t>
            </a:r>
            <a:r>
              <a:rPr lang="en-US" sz="3200" b="1" dirty="0">
                <a:solidFill>
                  <a:schemeClr val="bg2">
                    <a:lumMod val="25000"/>
                  </a:schemeClr>
                </a:solidFill>
              </a:rPr>
              <a:t>and conclusions</a:t>
            </a:r>
            <a:r>
              <a:rPr lang="en-US" sz="3600" b="1" dirty="0">
                <a:solidFill>
                  <a:schemeClr val="bg2">
                    <a:lumMod val="25000"/>
                  </a:schemeClr>
                </a:solidFill>
              </a:rPr>
              <a:t>.</a:t>
            </a:r>
            <a:endParaRPr lang="en-US" sz="3200" b="1" dirty="0">
              <a:solidFill>
                <a:schemeClr val="bg2">
                  <a:lumMod val="25000"/>
                </a:schemeClr>
              </a:solidFill>
            </a:endParaRP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1938992"/>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H</a:t>
            </a:r>
            <a:r>
              <a:rPr lang="en-US" sz="2800" dirty="0" smtClean="0">
                <a:solidFill>
                  <a:schemeClr val="bg2">
                    <a:lumMod val="25000"/>
                  </a:schemeClr>
                </a:solidFill>
              </a:rPr>
              <a:t>ow </a:t>
            </a:r>
            <a:r>
              <a:rPr lang="en-US" sz="2800" dirty="0">
                <a:solidFill>
                  <a:schemeClr val="bg2">
                    <a:lumMod val="25000"/>
                  </a:schemeClr>
                </a:solidFill>
              </a:rPr>
              <a:t>organizations really work;</a:t>
            </a:r>
          </a:p>
          <a:p>
            <a:pPr marL="457200" indent="-457200">
              <a:buFont typeface="Wingdings" panose="05000000000000000000" pitchFamily="2" charset="2"/>
              <a:buChar char="Ø"/>
            </a:pPr>
            <a:r>
              <a:rPr lang="en-US" sz="2800" dirty="0">
                <a:solidFill>
                  <a:schemeClr val="bg2">
                    <a:lumMod val="25000"/>
                  </a:schemeClr>
                </a:solidFill>
              </a:rPr>
              <a:t>M</a:t>
            </a:r>
            <a:r>
              <a:rPr lang="en-US" sz="2800" dirty="0" smtClean="0">
                <a:solidFill>
                  <a:schemeClr val="bg2">
                    <a:lumMod val="25000"/>
                  </a:schemeClr>
                </a:solidFill>
              </a:rPr>
              <a:t>odels </a:t>
            </a:r>
            <a:r>
              <a:rPr lang="en-US" sz="2800" dirty="0">
                <a:solidFill>
                  <a:schemeClr val="bg2">
                    <a:lumMod val="25000"/>
                  </a:schemeClr>
                </a:solidFill>
              </a:rPr>
              <a:t>and approaches to organizational change; and</a:t>
            </a:r>
          </a:p>
          <a:p>
            <a:pPr marL="457200" indent="-457200">
              <a:buFont typeface="Wingdings" panose="05000000000000000000" pitchFamily="2" charset="2"/>
              <a:buChar char="Ø"/>
            </a:pPr>
            <a:r>
              <a:rPr lang="en-US" sz="2800" dirty="0">
                <a:solidFill>
                  <a:schemeClr val="bg2">
                    <a:lumMod val="25000"/>
                  </a:schemeClr>
                </a:solidFill>
              </a:rPr>
              <a:t>S</a:t>
            </a:r>
            <a:r>
              <a:rPr lang="en-US" sz="2800" dirty="0" smtClean="0">
                <a:solidFill>
                  <a:schemeClr val="bg2">
                    <a:lumMod val="25000"/>
                  </a:schemeClr>
                </a:solidFill>
              </a:rPr>
              <a:t>ummary </a:t>
            </a:r>
            <a:r>
              <a:rPr lang="en-US" sz="2800" dirty="0">
                <a:solidFill>
                  <a:schemeClr val="bg2">
                    <a:lumMod val="25000"/>
                  </a:schemeClr>
                </a:solidFill>
              </a:rPr>
              <a:t>and conclusions</a:t>
            </a:r>
            <a:r>
              <a:rPr lang="en-US" sz="3200" dirty="0">
                <a:solidFill>
                  <a:schemeClr val="bg2">
                    <a:lumMod val="25000"/>
                  </a:schemeClr>
                </a:solidFill>
              </a:rPr>
              <a:t>.</a:t>
            </a:r>
            <a:endParaRPr lang="en-US" sz="2800" dirty="0">
              <a:solidFill>
                <a:schemeClr val="bg2">
                  <a:lumMod val="25000"/>
                </a:schemeClr>
              </a:solidFill>
            </a:endParaRPr>
          </a:p>
        </p:txBody>
      </p:sp>
    </p:spTree>
    <p:extLst>
      <p:ext uri="{BB962C8B-B14F-4D97-AF65-F5344CB8AC3E}">
        <p14:creationId xmlns:p14="http://schemas.microsoft.com/office/powerpoint/2010/main" val="2250279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2830285" y="2551300"/>
            <a:ext cx="8860833"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00054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How organizations really work;</a:t>
            </a:r>
          </a:p>
          <a:p>
            <a:pPr marL="457200" indent="-457200">
              <a:buFont typeface="Wingdings" panose="05000000000000000000" pitchFamily="2" charset="2"/>
              <a:buChar char="Ø"/>
            </a:pPr>
            <a:r>
              <a:rPr lang="en-US" sz="2800" dirty="0">
                <a:solidFill>
                  <a:schemeClr val="bg2">
                    <a:lumMod val="25000"/>
                  </a:schemeClr>
                </a:solidFill>
              </a:rPr>
              <a:t>M</a:t>
            </a:r>
            <a:r>
              <a:rPr lang="en-US" sz="2800" dirty="0" smtClean="0">
                <a:solidFill>
                  <a:schemeClr val="bg2">
                    <a:lumMod val="25000"/>
                  </a:schemeClr>
                </a:solidFill>
              </a:rPr>
              <a:t>odels </a:t>
            </a:r>
            <a:r>
              <a:rPr lang="en-US" sz="2800" dirty="0">
                <a:solidFill>
                  <a:schemeClr val="bg2">
                    <a:lumMod val="25000"/>
                  </a:schemeClr>
                </a:solidFill>
              </a:rPr>
              <a:t>and approaches to organizational change; and</a:t>
            </a:r>
          </a:p>
          <a:p>
            <a:pPr marL="457200" indent="-457200">
              <a:buFont typeface="Wingdings" panose="05000000000000000000" pitchFamily="2" charset="2"/>
              <a:buChar char="Ø"/>
            </a:pPr>
            <a:r>
              <a:rPr lang="en-US" sz="2800" dirty="0">
                <a:solidFill>
                  <a:schemeClr val="bg2">
                    <a:lumMod val="25000"/>
                  </a:schemeClr>
                </a:solidFill>
              </a:rPr>
              <a:t>S</a:t>
            </a:r>
            <a:r>
              <a:rPr lang="en-US" sz="2800" dirty="0" smtClean="0">
                <a:solidFill>
                  <a:schemeClr val="bg2">
                    <a:lumMod val="25000"/>
                  </a:schemeClr>
                </a:solidFill>
              </a:rPr>
              <a:t>ummary </a:t>
            </a:r>
            <a:r>
              <a:rPr lang="en-US" sz="2800" dirty="0">
                <a:solidFill>
                  <a:schemeClr val="bg2">
                    <a:lumMod val="25000"/>
                  </a:schemeClr>
                </a:solidFill>
              </a:rPr>
              <a:t>and conclusions</a:t>
            </a:r>
            <a:r>
              <a:rPr lang="en-US" sz="3200" dirty="0">
                <a:solidFill>
                  <a:schemeClr val="bg2">
                    <a:lumMod val="25000"/>
                  </a:schemeClr>
                </a:solidFill>
              </a:rPr>
              <a:t>.</a:t>
            </a:r>
            <a:endParaRPr lang="en-US" sz="2800" dirty="0">
              <a:solidFill>
                <a:schemeClr val="bg2">
                  <a:lumMod val="25000"/>
                </a:schemeClr>
              </a:solidFill>
            </a:endParaRPr>
          </a:p>
        </p:txBody>
      </p:sp>
    </p:spTree>
    <p:extLst>
      <p:ext uri="{BB962C8B-B14F-4D97-AF65-F5344CB8AC3E}">
        <p14:creationId xmlns:p14="http://schemas.microsoft.com/office/powerpoint/2010/main" val="2191683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How organizations really work;</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786744"/>
            <a:ext cx="8417320" cy="1692771"/>
          </a:xfrm>
          <a:prstGeom prst="rect">
            <a:avLst/>
          </a:prstGeom>
          <a:noFill/>
        </p:spPr>
        <p:txBody>
          <a:bodyPr wrap="square" rtlCol="0">
            <a:spAutoFit/>
          </a:bodyPr>
          <a:lstStyle/>
          <a:p>
            <a:r>
              <a:rPr lang="en-US" sz="2400" dirty="0">
                <a:solidFill>
                  <a:schemeClr val="bg2">
                    <a:lumMod val="25000"/>
                  </a:schemeClr>
                </a:solidFill>
              </a:rPr>
              <a:t>We all have our own assumptions about how organizations work, developed through a combination of </a:t>
            </a:r>
            <a:r>
              <a:rPr lang="en-US" sz="2800" b="1" u="sng" dirty="0">
                <a:solidFill>
                  <a:schemeClr val="bg2">
                    <a:lumMod val="25000"/>
                  </a:schemeClr>
                </a:solidFill>
                <a:effectLst>
                  <a:outerShdw blurRad="38100" dist="38100" dir="2700000" algn="tl">
                    <a:srgbClr val="000000">
                      <a:alpha val="43137"/>
                    </a:srgbClr>
                  </a:outerShdw>
                </a:effectLst>
              </a:rPr>
              <a:t>experience</a:t>
            </a:r>
            <a:r>
              <a:rPr lang="en-US" sz="2800" dirty="0">
                <a:solidFill>
                  <a:schemeClr val="bg2">
                    <a:lumMod val="25000"/>
                  </a:schemeClr>
                </a:solidFill>
                <a:effectLst>
                  <a:outerShdw blurRad="38100" dist="38100" dir="2700000" algn="tl">
                    <a:srgbClr val="000000">
                      <a:alpha val="43137"/>
                    </a:srgbClr>
                  </a:outerShdw>
                </a:effectLst>
              </a:rPr>
              <a:t> </a:t>
            </a:r>
            <a:r>
              <a:rPr lang="en-US" sz="2400" dirty="0">
                <a:solidFill>
                  <a:schemeClr val="bg2">
                    <a:lumMod val="25000"/>
                  </a:schemeClr>
                </a:solidFill>
              </a:rPr>
              <a:t>and </a:t>
            </a:r>
            <a:r>
              <a:rPr lang="en-US" sz="2800" b="1" u="sng" dirty="0">
                <a:solidFill>
                  <a:schemeClr val="bg2">
                    <a:lumMod val="25000"/>
                  </a:schemeClr>
                </a:solidFill>
                <a:effectLst>
                  <a:outerShdw blurRad="38100" dist="38100" dir="2700000" algn="tl">
                    <a:srgbClr val="000000">
                      <a:alpha val="43137"/>
                    </a:srgbClr>
                  </a:outerShdw>
                </a:effectLst>
              </a:rPr>
              <a:t>education</a:t>
            </a:r>
            <a:r>
              <a:rPr lang="en-US" sz="2400" dirty="0">
                <a:solidFill>
                  <a:schemeClr val="bg2">
                    <a:lumMod val="25000"/>
                  </a:schemeClr>
                </a:solidFill>
              </a:rPr>
              <a:t>. The use of metaphor is an important way in which we express these assumptions. </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How organizations really work;</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684340"/>
            <a:ext cx="8417320" cy="3539430"/>
          </a:xfrm>
          <a:prstGeom prst="rect">
            <a:avLst/>
          </a:prstGeom>
          <a:noFill/>
        </p:spPr>
        <p:txBody>
          <a:bodyPr wrap="square" rtlCol="0">
            <a:spAutoFit/>
          </a:bodyPr>
          <a:lstStyle/>
          <a:p>
            <a:r>
              <a:rPr lang="en-US" sz="2800" dirty="0">
                <a:solidFill>
                  <a:schemeClr val="bg2">
                    <a:lumMod val="25000"/>
                  </a:schemeClr>
                </a:solidFill>
              </a:rPr>
              <a:t>Some people talk about organizations as if they were machines. This metaphor leads to talk of organizational structures, job design and process reengineering. Others describe organizations as political systems.</a:t>
            </a:r>
          </a:p>
          <a:p>
            <a:r>
              <a:rPr lang="en-US" sz="2800" dirty="0">
                <a:solidFill>
                  <a:schemeClr val="bg2">
                    <a:lumMod val="25000"/>
                  </a:schemeClr>
                </a:solidFill>
              </a:rPr>
              <a:t>They describe the organization as a seething web of political tricks where coalitions are formed and power rules supreme. They talk about hidden agendas, opposing factions and political </a:t>
            </a:r>
            <a:r>
              <a:rPr lang="en-US" sz="2800" dirty="0" smtClean="0">
                <a:solidFill>
                  <a:schemeClr val="bg2">
                    <a:lumMod val="25000"/>
                  </a:schemeClr>
                </a:solidFill>
              </a:rPr>
              <a:t>maneuvering.</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70007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These are the four that its seen in use most often by managers, writers and consultants, and that appear to us to provide the most useful insights into the process of organizational change. These are</a:t>
            </a:r>
            <a:r>
              <a:rPr lang="en-US" sz="2800" dirty="0" smtClean="0">
                <a:solidFill>
                  <a:schemeClr val="tx1"/>
                </a:solidFill>
              </a:rPr>
              <a:t>:</a:t>
            </a:r>
          </a:p>
          <a:p>
            <a:endParaRPr lang="en-US" sz="2800" dirty="0">
              <a:solidFill>
                <a:schemeClr val="tx1"/>
              </a:solidFill>
            </a:endParaRPr>
          </a:p>
          <a:p>
            <a:r>
              <a:rPr lang="en-US" sz="2800" dirty="0" smtClean="0">
                <a:solidFill>
                  <a:schemeClr val="tx1"/>
                </a:solidFill>
              </a:rPr>
              <a:t>• organizations as machines;</a:t>
            </a:r>
          </a:p>
          <a:p>
            <a:r>
              <a:rPr lang="en-US" sz="2800" dirty="0" smtClean="0">
                <a:solidFill>
                  <a:schemeClr val="tx1"/>
                </a:solidFill>
              </a:rPr>
              <a:t>• organizations as political systems;</a:t>
            </a:r>
          </a:p>
          <a:p>
            <a:r>
              <a:rPr lang="en-US" sz="2800" dirty="0" smtClean="0">
                <a:solidFill>
                  <a:schemeClr val="tx1"/>
                </a:solidFill>
              </a:rPr>
              <a:t>• organizations as organisms;</a:t>
            </a:r>
          </a:p>
          <a:p>
            <a:r>
              <a:rPr lang="en-US" sz="2800" dirty="0" smtClean="0">
                <a:solidFill>
                  <a:schemeClr val="tx1"/>
                </a:solidFill>
              </a:rPr>
              <a:t>• organizations as flux and transformation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smtClean="0">
                <a:solidFill>
                  <a:schemeClr val="tx1"/>
                </a:solidFill>
              </a:rPr>
              <a:t>1- Organizations as machines;</a:t>
            </a:r>
          </a:p>
          <a:p>
            <a:r>
              <a:rPr lang="en-US" sz="2800" dirty="0">
                <a:solidFill>
                  <a:schemeClr val="tx1"/>
                </a:solidFill>
                <a:latin typeface="Times New Roman" panose="02020603050405020304" pitchFamily="18" charset="0"/>
                <a:cs typeface="Times New Roman" panose="02020603050405020304" pitchFamily="18" charset="0"/>
              </a:rPr>
              <a:t> Gareth Morgan says, ‘When we think of organizations as machines, we begin to see them as rational enterprises designed and structured to achieve predetermined ends.’ This picture of an organization implies routine operations, well-defined structure and job roles, and efficient working inside and between the working parts of the machine (the functional areas).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80136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a:solidFill>
                  <a:schemeClr val="tx1"/>
                </a:solidFill>
              </a:rPr>
              <a:t>How change is tackled</a:t>
            </a:r>
            <a:endParaRPr lang="en-US" sz="2800" b="1" dirty="0" smtClean="0">
              <a:solidFill>
                <a:schemeClr val="tx1"/>
              </a:solidFill>
            </a:endParaRPr>
          </a:p>
          <a:p>
            <a:r>
              <a:rPr lang="en-US" sz="2400" dirty="0">
                <a:solidFill>
                  <a:schemeClr val="tx1"/>
                </a:solidFill>
              </a:rPr>
              <a:t>Senior managers define targets and timescales. Consultants advise on techniques. The change </a:t>
            </a:r>
            <a:r>
              <a:rPr lang="en-US" sz="2400" dirty="0" err="1">
                <a:solidFill>
                  <a:schemeClr val="tx1"/>
                </a:solidFill>
              </a:rPr>
              <a:t>programme</a:t>
            </a:r>
            <a:r>
              <a:rPr lang="en-US" sz="2400" dirty="0">
                <a:solidFill>
                  <a:schemeClr val="tx1"/>
                </a:solidFill>
              </a:rPr>
              <a:t> is rolled out from the top down. Training is given to bridge the </a:t>
            </a:r>
            <a:r>
              <a:rPr lang="en-US" sz="2400" dirty="0" err="1">
                <a:solidFill>
                  <a:schemeClr val="tx1"/>
                </a:solidFill>
              </a:rPr>
              <a:t>behaviour</a:t>
            </a:r>
            <a:r>
              <a:rPr lang="en-US" sz="2400" dirty="0">
                <a:solidFill>
                  <a:schemeClr val="tx1"/>
                </a:solidFill>
              </a:rPr>
              <a:t> gap</a:t>
            </a:r>
            <a:r>
              <a:rPr lang="en-US" sz="2400" dirty="0" smtClean="0">
                <a:solidFill>
                  <a:schemeClr val="tx1"/>
                </a:solidFill>
              </a:rPr>
              <a:t>.</a:t>
            </a:r>
          </a:p>
          <a:p>
            <a:endParaRPr lang="en-US" sz="2400" dirty="0">
              <a:solidFill>
                <a:schemeClr val="tx1"/>
              </a:solidFill>
            </a:endParaRPr>
          </a:p>
          <a:p>
            <a:endParaRPr lang="en-US" sz="2400" dirty="0" smtClean="0">
              <a:solidFill>
                <a:schemeClr val="tx1"/>
              </a:solidFill>
            </a:endParaRPr>
          </a:p>
          <a:p>
            <a:endParaRPr lang="en-US" sz="2400" dirty="0">
              <a:solidFill>
                <a:schemeClr val="tx1"/>
              </a:solidFill>
            </a:endParaRPr>
          </a:p>
          <a:p>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970137" y="4231524"/>
            <a:ext cx="4477375" cy="1814434"/>
          </a:xfrm>
          <a:prstGeom prst="rect">
            <a:avLst/>
          </a:prstGeom>
        </p:spPr>
      </p:pic>
    </p:spTree>
    <p:extLst>
      <p:ext uri="{BB962C8B-B14F-4D97-AF65-F5344CB8AC3E}">
        <p14:creationId xmlns:p14="http://schemas.microsoft.com/office/powerpoint/2010/main" val="534273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smtClean="0">
                <a:solidFill>
                  <a:schemeClr val="tx1"/>
                </a:solidFill>
              </a:rPr>
              <a:t>Who is responsible</a:t>
            </a:r>
          </a:p>
          <a:p>
            <a:r>
              <a:rPr lang="en-US" sz="2400" dirty="0" smtClean="0">
                <a:solidFill>
                  <a:schemeClr val="tx1"/>
                </a:solidFill>
              </a:rPr>
              <a:t>Senior Management</a:t>
            </a:r>
          </a:p>
          <a:p>
            <a:r>
              <a:rPr lang="en-US" sz="2800" b="1" dirty="0" smtClean="0">
                <a:solidFill>
                  <a:schemeClr val="tx1"/>
                </a:solidFill>
              </a:rPr>
              <a:t>Guiding Principles</a:t>
            </a:r>
          </a:p>
          <a:p>
            <a:r>
              <a:rPr lang="en-US" sz="2400" dirty="0">
                <a:solidFill>
                  <a:schemeClr val="tx1"/>
                </a:solidFill>
              </a:rPr>
              <a:t>Change must </a:t>
            </a:r>
            <a:r>
              <a:rPr lang="en-US" sz="2400" dirty="0" smtClean="0">
                <a:solidFill>
                  <a:schemeClr val="tx1"/>
                </a:solidFill>
              </a:rPr>
              <a:t>be driven. Resistance can be managed. Targets </a:t>
            </a:r>
            <a:r>
              <a:rPr lang="en-US" sz="2400" dirty="0">
                <a:solidFill>
                  <a:schemeClr val="tx1"/>
                </a:solidFill>
              </a:rPr>
              <a:t>set </a:t>
            </a:r>
            <a:r>
              <a:rPr lang="en-US" sz="2400" dirty="0" smtClean="0">
                <a:solidFill>
                  <a:schemeClr val="tx1"/>
                </a:solidFill>
              </a:rPr>
              <a:t>at the </a:t>
            </a:r>
            <a:r>
              <a:rPr lang="en-US" sz="2400" dirty="0">
                <a:solidFill>
                  <a:schemeClr val="tx1"/>
                </a:solidFill>
              </a:rPr>
              <a:t>start of </a:t>
            </a:r>
            <a:r>
              <a:rPr lang="en-US" sz="2400" dirty="0" smtClean="0">
                <a:solidFill>
                  <a:schemeClr val="tx1"/>
                </a:solidFill>
              </a:rPr>
              <a:t>the process define the </a:t>
            </a:r>
            <a:r>
              <a:rPr lang="en-US" sz="2400" dirty="0">
                <a:solidFill>
                  <a:schemeClr val="tx1"/>
                </a:solidFill>
              </a:rPr>
              <a:t>direction.</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8127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a:solidFill>
                  <a:schemeClr val="tx1"/>
                </a:solidFill>
              </a:rPr>
              <a:t> The key beliefs are:</a:t>
            </a:r>
          </a:p>
          <a:p>
            <a:r>
              <a:rPr lang="en-US" sz="2800" b="1" dirty="0">
                <a:solidFill>
                  <a:schemeClr val="tx1"/>
                </a:solidFill>
              </a:rPr>
              <a:t>• </a:t>
            </a:r>
            <a:r>
              <a:rPr lang="en-US" sz="2800" dirty="0">
                <a:solidFill>
                  <a:schemeClr val="tx1"/>
                </a:solidFill>
              </a:rPr>
              <a:t>each employee should have only one line manager;</a:t>
            </a:r>
          </a:p>
          <a:p>
            <a:r>
              <a:rPr lang="en-US" sz="2800" dirty="0">
                <a:solidFill>
                  <a:schemeClr val="tx1"/>
                </a:solidFill>
              </a:rPr>
              <a:t>• </a:t>
            </a:r>
            <a:r>
              <a:rPr lang="en-US" sz="2800" dirty="0" err="1">
                <a:solidFill>
                  <a:schemeClr val="tx1"/>
                </a:solidFill>
              </a:rPr>
              <a:t>labour</a:t>
            </a:r>
            <a:r>
              <a:rPr lang="en-US" sz="2800" dirty="0">
                <a:solidFill>
                  <a:schemeClr val="tx1"/>
                </a:solidFill>
              </a:rPr>
              <a:t> should be divided into specific roles;</a:t>
            </a:r>
          </a:p>
          <a:p>
            <a:r>
              <a:rPr lang="en-US" sz="2800" dirty="0">
                <a:solidFill>
                  <a:schemeClr val="tx1"/>
                </a:solidFill>
              </a:rPr>
              <a:t>• each individual should be managed by objectives;</a:t>
            </a:r>
          </a:p>
          <a:p>
            <a:r>
              <a:rPr lang="en-US" sz="2800" dirty="0">
                <a:solidFill>
                  <a:schemeClr val="tx1"/>
                </a:solidFill>
              </a:rPr>
              <a:t>• teams represent no more than the summation of individual efforts;</a:t>
            </a:r>
          </a:p>
          <a:p>
            <a:r>
              <a:rPr lang="en-US" sz="2800" dirty="0">
                <a:solidFill>
                  <a:schemeClr val="tx1"/>
                </a:solidFill>
              </a:rPr>
              <a:t>• management should control and there should be employee discipline.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00689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a:solidFill>
                  <a:schemeClr val="tx1"/>
                </a:solidFill>
              </a:rPr>
              <a:t> This leads to the following assumptions about organizational change:</a:t>
            </a:r>
          </a:p>
          <a:p>
            <a:r>
              <a:rPr lang="en-US" sz="2800" dirty="0">
                <a:solidFill>
                  <a:schemeClr val="tx1"/>
                </a:solidFill>
              </a:rPr>
              <a:t>• The organization can be changed to an agreed end state by those in</a:t>
            </a:r>
          </a:p>
          <a:p>
            <a:r>
              <a:rPr lang="en-US" sz="2800" dirty="0">
                <a:solidFill>
                  <a:schemeClr val="tx1"/>
                </a:solidFill>
              </a:rPr>
              <a:t>positions of authority.</a:t>
            </a:r>
          </a:p>
          <a:p>
            <a:r>
              <a:rPr lang="en-US" sz="2800" dirty="0">
                <a:solidFill>
                  <a:schemeClr val="tx1"/>
                </a:solidFill>
              </a:rPr>
              <a:t>• There will be resistance, and this needs to be managed.</a:t>
            </a:r>
          </a:p>
          <a:p>
            <a:r>
              <a:rPr lang="en-US" sz="2800" dirty="0">
                <a:solidFill>
                  <a:schemeClr val="tx1"/>
                </a:solidFill>
              </a:rPr>
              <a:t>• Change can be executed well if it is well planned and well controlled.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65682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p>
          <a:p>
            <a:r>
              <a:rPr lang="en-US" sz="3200" b="1" dirty="0" smtClean="0">
                <a:solidFill>
                  <a:schemeClr val="tx1"/>
                </a:solidFill>
              </a:rPr>
              <a:t> </a:t>
            </a:r>
            <a:r>
              <a:rPr lang="en-US" sz="2800" b="1" dirty="0" smtClean="0">
                <a:solidFill>
                  <a:schemeClr val="tx1"/>
                </a:solidFill>
              </a:rPr>
              <a:t>How </a:t>
            </a:r>
            <a:r>
              <a:rPr lang="en-US" sz="2800" b="1" dirty="0">
                <a:solidFill>
                  <a:schemeClr val="tx1"/>
                </a:solidFill>
              </a:rPr>
              <a:t>change is tackled</a:t>
            </a:r>
            <a:endParaRPr lang="en-US" sz="2800" b="1" dirty="0" smtClean="0">
              <a:solidFill>
                <a:schemeClr val="tx1"/>
              </a:solidFill>
            </a:endParaRPr>
          </a:p>
          <a:p>
            <a:r>
              <a:rPr lang="en-US" sz="2400" dirty="0">
                <a:solidFill>
                  <a:schemeClr val="tx1"/>
                </a:solidFill>
              </a:rPr>
              <a:t>A powerful group of individuals builds a new coalition with new guiding principles. There are debates, </a:t>
            </a:r>
            <a:r>
              <a:rPr lang="en-US" sz="2400" dirty="0" err="1">
                <a:solidFill>
                  <a:schemeClr val="tx1"/>
                </a:solidFill>
              </a:rPr>
              <a:t>manoeuvrings</a:t>
            </a:r>
            <a:r>
              <a:rPr lang="en-US" sz="2400" dirty="0">
                <a:solidFill>
                  <a:schemeClr val="tx1"/>
                </a:solidFill>
              </a:rPr>
              <a:t> and negotiations which eventually lead to the new coalition either winning or losing.</a:t>
            </a:r>
          </a:p>
          <a:p>
            <a:r>
              <a:rPr lang="en-US" sz="2400" dirty="0">
                <a:solidFill>
                  <a:schemeClr val="tx1"/>
                </a:solidFill>
              </a:rPr>
              <a:t>Change then ensues as new people are in power with new views and new ways of allocating scarce resources. Those around them position themselves to be winners rather than losers</a:t>
            </a:r>
            <a:r>
              <a:rPr lang="en-US" sz="2400" dirty="0" smtClean="0">
                <a:solidFill>
                  <a:schemeClr val="tx1"/>
                </a:solidFill>
              </a:rPr>
              <a:t>.</a:t>
            </a:r>
            <a:endParaRPr lang="en-US" sz="2400" b="1"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28021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p>
          <a:p>
            <a:r>
              <a:rPr lang="en-US" sz="3200" b="1" dirty="0" smtClean="0">
                <a:solidFill>
                  <a:schemeClr val="tx1"/>
                </a:solidFill>
              </a:rPr>
              <a:t> </a:t>
            </a:r>
            <a:r>
              <a:rPr lang="en-US" sz="2800" b="1" dirty="0" smtClean="0">
                <a:solidFill>
                  <a:schemeClr val="tx1"/>
                </a:solidFill>
              </a:rPr>
              <a:t>How </a:t>
            </a:r>
            <a:r>
              <a:rPr lang="en-US" sz="2800" b="1" dirty="0">
                <a:solidFill>
                  <a:schemeClr val="tx1"/>
                </a:solidFill>
              </a:rPr>
              <a:t>change is tackled</a:t>
            </a:r>
            <a:endParaRPr lang="en-US" sz="2800" b="1" dirty="0" smtClean="0">
              <a:solidFill>
                <a:schemeClr val="tx1"/>
              </a:solidFill>
            </a:endParaRPr>
          </a:p>
          <a:p>
            <a:r>
              <a:rPr lang="en-US" sz="2400" dirty="0">
                <a:solidFill>
                  <a:schemeClr val="tx1"/>
                </a:solidFill>
              </a:rPr>
              <a:t>The political metaphor views organizations as arenas in which different groups compete for power and influence. In this type of organization, employees are encouraged to form alliances and coalitions to achieve their goals, and there is a constant struggle for control. The political metaphor is useful for organizations that operate in highly competitive environments, such as politics or the media.</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85654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endParaRPr lang="en-US" sz="2800" b="1" dirty="0" smtClean="0">
              <a:solidFill>
                <a:schemeClr val="tx1"/>
              </a:solidFill>
            </a:endParaRPr>
          </a:p>
          <a:p>
            <a:r>
              <a:rPr lang="en-US" sz="2800" b="1" dirty="0" smtClean="0">
                <a:solidFill>
                  <a:schemeClr val="tx1"/>
                </a:solidFill>
              </a:rPr>
              <a:t>Who is responsible</a:t>
            </a:r>
          </a:p>
          <a:p>
            <a:r>
              <a:rPr lang="en-US" sz="2400" dirty="0">
                <a:solidFill>
                  <a:schemeClr val="tx1"/>
                </a:solidFill>
              </a:rPr>
              <a:t>Those </a:t>
            </a:r>
            <a:r>
              <a:rPr lang="en-US" sz="2400" dirty="0" smtClean="0">
                <a:solidFill>
                  <a:schemeClr val="tx1"/>
                </a:solidFill>
              </a:rPr>
              <a:t>with Power</a:t>
            </a:r>
          </a:p>
          <a:p>
            <a:r>
              <a:rPr lang="en-US" sz="2800" b="1" dirty="0" smtClean="0">
                <a:solidFill>
                  <a:schemeClr val="tx1"/>
                </a:solidFill>
              </a:rPr>
              <a:t>Guiding Principles</a:t>
            </a:r>
          </a:p>
          <a:p>
            <a:r>
              <a:rPr lang="en-US" sz="2400" dirty="0">
                <a:solidFill>
                  <a:schemeClr val="tx1"/>
                </a:solidFill>
              </a:rPr>
              <a:t>There will be winners and losers. Change requires new coalitions and new negotiations.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998225" y="1693454"/>
            <a:ext cx="3972479" cy="2600688"/>
          </a:xfrm>
          <a:prstGeom prst="rect">
            <a:avLst/>
          </a:prstGeom>
        </p:spPr>
      </p:pic>
    </p:spTree>
    <p:extLst>
      <p:ext uri="{BB962C8B-B14F-4D97-AF65-F5344CB8AC3E}">
        <p14:creationId xmlns:p14="http://schemas.microsoft.com/office/powerpoint/2010/main" val="2903972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r>
              <a:rPr lang="en-US" sz="3200" b="1" dirty="0">
                <a:solidFill>
                  <a:schemeClr val="tx1"/>
                </a:solidFill>
              </a:rPr>
              <a:t> </a:t>
            </a:r>
            <a:endParaRPr lang="en-US" sz="3200" b="1" dirty="0" smtClean="0">
              <a:solidFill>
                <a:schemeClr val="tx1"/>
              </a:solidFill>
            </a:endParaRPr>
          </a:p>
          <a:p>
            <a:r>
              <a:rPr lang="en-US" sz="2800" dirty="0" smtClean="0">
                <a:solidFill>
                  <a:schemeClr val="tx1"/>
                </a:solidFill>
              </a:rPr>
              <a:t>The </a:t>
            </a:r>
            <a:r>
              <a:rPr lang="en-US" sz="2800" dirty="0">
                <a:solidFill>
                  <a:schemeClr val="tx1"/>
                </a:solidFill>
              </a:rPr>
              <a:t>key beliefs are:</a:t>
            </a:r>
          </a:p>
          <a:p>
            <a:r>
              <a:rPr lang="en-US" sz="2800" dirty="0">
                <a:solidFill>
                  <a:schemeClr val="tx1"/>
                </a:solidFill>
              </a:rPr>
              <a:t>• You can’t stay out of organizational politics: you’re already in it.</a:t>
            </a:r>
          </a:p>
          <a:p>
            <a:r>
              <a:rPr lang="en-US" sz="2800" dirty="0">
                <a:solidFill>
                  <a:schemeClr val="tx1"/>
                </a:solidFill>
              </a:rPr>
              <a:t>• Building support for your approach is essential if you want to make</a:t>
            </a:r>
          </a:p>
          <a:p>
            <a:r>
              <a:rPr lang="en-US" sz="2800" dirty="0">
                <a:solidFill>
                  <a:schemeClr val="tx1"/>
                </a:solidFill>
              </a:rPr>
              <a:t>anything happen.</a:t>
            </a:r>
          </a:p>
          <a:p>
            <a:r>
              <a:rPr lang="en-US" sz="2800" dirty="0">
                <a:solidFill>
                  <a:schemeClr val="tx1"/>
                </a:solidFill>
              </a:rPr>
              <a:t>• You need to know who is powerful, and who they are close to.</a:t>
            </a:r>
          </a:p>
          <a:p>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342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r>
              <a:rPr lang="en-US" sz="3200" b="1" dirty="0">
                <a:solidFill>
                  <a:schemeClr val="tx1"/>
                </a:solidFill>
              </a:rPr>
              <a:t> </a:t>
            </a:r>
            <a:endParaRPr lang="en-US" sz="3200" b="1" dirty="0" smtClean="0">
              <a:solidFill>
                <a:schemeClr val="tx1"/>
              </a:solidFill>
            </a:endParaRPr>
          </a:p>
          <a:p>
            <a:r>
              <a:rPr lang="en-US" sz="2800" dirty="0" smtClean="0">
                <a:solidFill>
                  <a:schemeClr val="tx1"/>
                </a:solidFill>
              </a:rPr>
              <a:t>The </a:t>
            </a:r>
            <a:r>
              <a:rPr lang="en-US" sz="2800" dirty="0">
                <a:solidFill>
                  <a:schemeClr val="tx1"/>
                </a:solidFill>
              </a:rPr>
              <a:t>key beliefs are:</a:t>
            </a:r>
          </a:p>
          <a:p>
            <a:r>
              <a:rPr lang="en-US" sz="2800" dirty="0" smtClean="0">
                <a:solidFill>
                  <a:schemeClr val="tx1"/>
                </a:solidFill>
              </a:rPr>
              <a:t>• </a:t>
            </a:r>
            <a:r>
              <a:rPr lang="en-US" sz="2800" dirty="0">
                <a:solidFill>
                  <a:schemeClr val="tx1"/>
                </a:solidFill>
              </a:rPr>
              <a:t>There is an important political map that overrides the published</a:t>
            </a:r>
          </a:p>
          <a:p>
            <a:r>
              <a:rPr lang="en-US" sz="2800" dirty="0">
                <a:solidFill>
                  <a:schemeClr val="tx1"/>
                </a:solidFill>
              </a:rPr>
              <a:t>organizational structure.</a:t>
            </a:r>
          </a:p>
          <a:p>
            <a:r>
              <a:rPr lang="en-US" sz="2800" dirty="0">
                <a:solidFill>
                  <a:schemeClr val="tx1"/>
                </a:solidFill>
              </a:rPr>
              <a:t>• Coalitions between individuals are more important than work teams.</a:t>
            </a:r>
          </a:p>
          <a:p>
            <a:r>
              <a:rPr lang="en-US" sz="2800" dirty="0">
                <a:solidFill>
                  <a:schemeClr val="tx1"/>
                </a:solidFill>
              </a:rPr>
              <a:t>• The most important decisions in an organization concern the </a:t>
            </a:r>
            <a:r>
              <a:rPr lang="en-US" sz="2800" dirty="0" smtClean="0">
                <a:solidFill>
                  <a:schemeClr val="tx1"/>
                </a:solidFill>
              </a:rPr>
              <a:t>allocation of scarce resources, that is: who gets what, and these are reached through </a:t>
            </a:r>
            <a:r>
              <a:rPr lang="en-US" sz="2800" dirty="0">
                <a:solidFill>
                  <a:schemeClr val="tx1"/>
                </a:solidFill>
              </a:rPr>
              <a:t>bargaining, negotiating and vying for position.</a:t>
            </a:r>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89475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r>
              <a:rPr lang="en-US" sz="3200" b="1" dirty="0">
                <a:solidFill>
                  <a:schemeClr val="tx1"/>
                </a:solidFill>
              </a:rPr>
              <a:t> </a:t>
            </a:r>
            <a:r>
              <a:rPr lang="en-US" sz="2800" b="1" dirty="0" smtClean="0">
                <a:solidFill>
                  <a:schemeClr val="tx1"/>
                </a:solidFill>
              </a:rPr>
              <a:t>How </a:t>
            </a:r>
            <a:r>
              <a:rPr lang="en-US" sz="2800" b="1" dirty="0">
                <a:solidFill>
                  <a:schemeClr val="tx1"/>
                </a:solidFill>
              </a:rPr>
              <a:t>change is </a:t>
            </a:r>
            <a:r>
              <a:rPr lang="en-US" sz="2800" b="1" dirty="0" smtClean="0">
                <a:solidFill>
                  <a:schemeClr val="tx1"/>
                </a:solidFill>
              </a:rPr>
              <a:t>tackled</a:t>
            </a:r>
          </a:p>
          <a:p>
            <a:r>
              <a:rPr lang="en-US" sz="2800" b="1" dirty="0">
                <a:solidFill>
                  <a:schemeClr val="tx1"/>
                </a:solidFill>
              </a:rPr>
              <a:t>This leads to the following assumptions about organizational change:</a:t>
            </a:r>
          </a:p>
          <a:p>
            <a:r>
              <a:rPr lang="en-US" sz="2800" dirty="0">
                <a:solidFill>
                  <a:schemeClr val="tx1"/>
                </a:solidFill>
              </a:rPr>
              <a:t>• The change will not work unless it’s supported by a powerful</a:t>
            </a:r>
          </a:p>
          <a:p>
            <a:r>
              <a:rPr lang="en-US" sz="2800" dirty="0">
                <a:solidFill>
                  <a:schemeClr val="tx1"/>
                </a:solidFill>
              </a:rPr>
              <a:t>person.</a:t>
            </a:r>
          </a:p>
          <a:p>
            <a:r>
              <a:rPr lang="en-US" sz="2800" dirty="0">
                <a:solidFill>
                  <a:schemeClr val="tx1"/>
                </a:solidFill>
              </a:rPr>
              <a:t>• The wider the support for this change, the better.</a:t>
            </a:r>
          </a:p>
          <a:p>
            <a:r>
              <a:rPr lang="en-US" sz="2800" dirty="0">
                <a:solidFill>
                  <a:schemeClr val="tx1"/>
                </a:solidFill>
              </a:rPr>
              <a:t>• It is important to understand the political map, and to understand</a:t>
            </a:r>
          </a:p>
          <a:p>
            <a:r>
              <a:rPr lang="en-US" sz="2800" dirty="0">
                <a:solidFill>
                  <a:schemeClr val="tx1"/>
                </a:solidFill>
              </a:rPr>
              <a:t>who will be winners and losers as a result of this change.</a:t>
            </a:r>
          </a:p>
          <a:p>
            <a:r>
              <a:rPr lang="en-US" sz="2800" dirty="0">
                <a:solidFill>
                  <a:schemeClr val="tx1"/>
                </a:solidFill>
              </a:rPr>
              <a:t>• Positive strategies include creating new coalitions and renegotiating</a:t>
            </a:r>
          </a:p>
          <a:p>
            <a:r>
              <a:rPr lang="en-US" sz="2800" dirty="0">
                <a:solidFill>
                  <a:schemeClr val="tx1"/>
                </a:solidFill>
              </a:rPr>
              <a:t>issues.</a:t>
            </a:r>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9783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a:t>
            </a:r>
            <a:r>
              <a:rPr lang="en-US" sz="3200" b="1" dirty="0" smtClean="0">
                <a:solidFill>
                  <a:schemeClr val="tx1"/>
                </a:solidFill>
              </a:rPr>
              <a:t>- Organisms</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There is first a research phase where data is gathered on the relevant issue (customer feedback, employee survey </a:t>
            </a:r>
            <a:r>
              <a:rPr lang="en-US" sz="2400" dirty="0" err="1">
                <a:solidFill>
                  <a:schemeClr val="tx1"/>
                </a:solidFill>
              </a:rPr>
              <a:t>etc</a:t>
            </a:r>
            <a:r>
              <a:rPr lang="en-US" sz="2400" dirty="0">
                <a:solidFill>
                  <a:schemeClr val="tx1"/>
                </a:solidFill>
              </a:rPr>
              <a:t>). Next, the data is presented to those responsible for making changes. There is discussion about what the data means, and then what needs to be done.</a:t>
            </a:r>
          </a:p>
          <a:p>
            <a:r>
              <a:rPr lang="en-US" sz="2400" dirty="0">
                <a:solidFill>
                  <a:schemeClr val="tx1"/>
                </a:solidFill>
              </a:rPr>
              <a:t>A solution is collaboratively designed and moved towards,</a:t>
            </a:r>
          </a:p>
          <a:p>
            <a:r>
              <a:rPr lang="en-US" sz="2400" dirty="0">
                <a:solidFill>
                  <a:schemeClr val="tx1"/>
                </a:solidFill>
              </a:rPr>
              <a:t>with maximum participation. Training and support are given to those who need to make significant changes</a:t>
            </a:r>
            <a:r>
              <a:rPr lang="en-US" sz="2400" dirty="0" smtClean="0">
                <a:solidFill>
                  <a:schemeClr val="tx1"/>
                </a:solidFill>
              </a:rPr>
              <a:t>.</a:t>
            </a:r>
            <a:endParaRPr lang="en-US" sz="2400" b="1"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59141"/>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2911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a:t>
            </a:r>
            <a:r>
              <a:rPr lang="en-US" sz="3200" b="1" dirty="0" smtClean="0">
                <a:solidFill>
                  <a:schemeClr val="tx1"/>
                </a:solidFill>
              </a:rPr>
              <a:t>- Organisms</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 organism metaphor views organizations as living entities that must adapt to their environment to survive. In this type of organization, employees are encouraged to be creative and flexible, and roles are less clearly defined. This metaphor is useful for organizations that need to be adaptable to changing circumstances, such as startups or companies operating in fast-paced industries.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99382"/>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19926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a:t>
            </a:r>
            <a:r>
              <a:rPr lang="en-US" sz="3200" b="1" dirty="0" smtClean="0">
                <a:solidFill>
                  <a:schemeClr val="tx1"/>
                </a:solidFill>
              </a:rPr>
              <a:t>- Organisms</a:t>
            </a:r>
          </a:p>
          <a:p>
            <a:r>
              <a:rPr lang="en-US" sz="2800" b="1" dirty="0" smtClean="0">
                <a:solidFill>
                  <a:schemeClr val="tx1"/>
                </a:solidFill>
              </a:rPr>
              <a:t>Who is responsible</a:t>
            </a:r>
          </a:p>
          <a:p>
            <a:r>
              <a:rPr lang="en-US" sz="2400" dirty="0">
                <a:solidFill>
                  <a:schemeClr val="tx1"/>
                </a:solidFill>
              </a:rPr>
              <a:t>Business improvement/ HR </a:t>
            </a:r>
            <a:r>
              <a:rPr lang="en-US" sz="2400" dirty="0" smtClean="0">
                <a:solidFill>
                  <a:schemeClr val="tx1"/>
                </a:solidFill>
              </a:rPr>
              <a:t>managers</a:t>
            </a:r>
          </a:p>
          <a:p>
            <a:r>
              <a:rPr lang="en-US" sz="2800" b="1" dirty="0" smtClean="0">
                <a:solidFill>
                  <a:schemeClr val="tx1"/>
                </a:solidFill>
              </a:rPr>
              <a:t>Guiding Principles</a:t>
            </a:r>
          </a:p>
          <a:p>
            <a:r>
              <a:rPr lang="en-US" sz="2400" dirty="0">
                <a:solidFill>
                  <a:schemeClr val="tx1"/>
                </a:solidFill>
              </a:rPr>
              <a:t>There must be participation and involvement, and an awareness of the need for change. The change is collaboratively designed as a response to changes in the environment. People need to be supported through change.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1325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049193" y="1969005"/>
            <a:ext cx="3429479" cy="2610214"/>
          </a:xfrm>
          <a:prstGeom prst="rect">
            <a:avLst/>
          </a:prstGeom>
        </p:spPr>
      </p:pic>
    </p:spTree>
    <p:extLst>
      <p:ext uri="{BB962C8B-B14F-4D97-AF65-F5344CB8AC3E}">
        <p14:creationId xmlns:p14="http://schemas.microsoft.com/office/powerpoint/2010/main" val="2820206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Organisms</a:t>
            </a:r>
          </a:p>
          <a:p>
            <a:r>
              <a:rPr lang="en-US" sz="2400" b="1" dirty="0">
                <a:solidFill>
                  <a:schemeClr val="tx1"/>
                </a:solidFill>
              </a:rPr>
              <a:t>The key beliefs are:</a:t>
            </a:r>
          </a:p>
          <a:p>
            <a:r>
              <a:rPr lang="en-US" sz="2400" dirty="0">
                <a:solidFill>
                  <a:schemeClr val="tx1"/>
                </a:solidFill>
              </a:rPr>
              <a:t>• There is no ‘one best way’ to design or manage an organization.</a:t>
            </a:r>
          </a:p>
          <a:p>
            <a:r>
              <a:rPr lang="en-US" sz="2400" dirty="0">
                <a:solidFill>
                  <a:schemeClr val="tx1"/>
                </a:solidFill>
              </a:rPr>
              <a:t>• The flow of information between different parts of the systems and its</a:t>
            </a:r>
          </a:p>
          <a:p>
            <a:r>
              <a:rPr lang="en-US" sz="2400" dirty="0">
                <a:solidFill>
                  <a:schemeClr val="tx1"/>
                </a:solidFill>
              </a:rPr>
              <a:t>environment is key to the organization’s success.</a:t>
            </a:r>
          </a:p>
          <a:p>
            <a:r>
              <a:rPr lang="en-US" sz="2400" dirty="0">
                <a:solidFill>
                  <a:schemeClr val="tx1"/>
                </a:solidFill>
              </a:rPr>
              <a:t>• It is important to maximize the fit between individual, team and</a:t>
            </a:r>
          </a:p>
          <a:p>
            <a:r>
              <a:rPr lang="en-US" sz="2400" dirty="0">
                <a:solidFill>
                  <a:schemeClr val="tx1"/>
                </a:solidFill>
              </a:rPr>
              <a:t>organizational needs.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488"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36178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Organisms</a:t>
            </a:r>
          </a:p>
          <a:p>
            <a:r>
              <a:rPr lang="en-US" sz="2400" b="1" dirty="0">
                <a:solidFill>
                  <a:schemeClr val="tx1"/>
                </a:solidFill>
              </a:rPr>
              <a:t>This leads to the following assumptions about organizational change:</a:t>
            </a:r>
          </a:p>
          <a:p>
            <a:r>
              <a:rPr lang="en-US" sz="2400" dirty="0">
                <a:solidFill>
                  <a:schemeClr val="tx1"/>
                </a:solidFill>
              </a:rPr>
              <a:t>• Changes are made only in response to changes in the external environment</a:t>
            </a:r>
          </a:p>
          <a:p>
            <a:r>
              <a:rPr lang="en-US" sz="2400" dirty="0">
                <a:solidFill>
                  <a:schemeClr val="tx1"/>
                </a:solidFill>
              </a:rPr>
              <a:t>(rather than using an internal focus).</a:t>
            </a:r>
          </a:p>
          <a:p>
            <a:r>
              <a:rPr lang="en-US" sz="2400" dirty="0">
                <a:solidFill>
                  <a:schemeClr val="tx1"/>
                </a:solidFill>
              </a:rPr>
              <a:t>• Individuals and groups need to be psychologically aware of the need</a:t>
            </a:r>
          </a:p>
          <a:p>
            <a:r>
              <a:rPr lang="en-US" sz="2400" dirty="0">
                <a:solidFill>
                  <a:schemeClr val="tx1"/>
                </a:solidFill>
              </a:rPr>
              <a:t>for change in order to adapt.</a:t>
            </a:r>
          </a:p>
          <a:p>
            <a:r>
              <a:rPr lang="en-US" sz="2400" dirty="0">
                <a:solidFill>
                  <a:schemeClr val="tx1"/>
                </a:solidFill>
              </a:rPr>
              <a:t>• The response to a change in the environment can be designed and</a:t>
            </a:r>
          </a:p>
          <a:p>
            <a:r>
              <a:rPr lang="en-US" sz="2400" dirty="0">
                <a:solidFill>
                  <a:schemeClr val="tx1"/>
                </a:solidFill>
              </a:rPr>
              <a:t>worked towards.</a:t>
            </a:r>
          </a:p>
          <a:p>
            <a:r>
              <a:rPr lang="en-US" sz="2400" dirty="0">
                <a:solidFill>
                  <a:schemeClr val="tx1"/>
                </a:solidFill>
              </a:rPr>
              <a:t>• Participation and psychological support are necessary strategies for</a:t>
            </a:r>
          </a:p>
          <a:p>
            <a:r>
              <a:rPr lang="en-US" sz="2400" dirty="0">
                <a:solidFill>
                  <a:schemeClr val="tx1"/>
                </a:solidFill>
              </a:rPr>
              <a:t>success.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1284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2">
                  <a:lumMod val="25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75939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 initial spark of change is an emerging topic. This is a topic that is starting to appear on everyone’s agenda or is being talked about over coffee.</a:t>
            </a:r>
          </a:p>
          <a:p>
            <a:r>
              <a:rPr lang="en-US" sz="2400" dirty="0">
                <a:solidFill>
                  <a:schemeClr val="tx1"/>
                </a:solidFill>
              </a:rPr>
              <a:t>Someone with authority takes the initiative to create a discussion forum. The discussion is initially fairly unstructured, but well facilitated. Questions asked might be ‘Why have you come?’ ‘What is the real issue?’, ‘How would we like things to be?’ The discussion involves anyone who has the energy to be interested. </a:t>
            </a:r>
            <a:endParaRPr lang="en-US" sz="2400" dirty="0" smtClean="0">
              <a:solidFill>
                <a:schemeClr val="tx1"/>
              </a:solidFill>
            </a:endParaRPr>
          </a:p>
          <a:p>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35734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 flux and transformation metaphor sees organizations as constantly evolving and changing entities. In this type of organization, change is viewed as a natural part of the organization's life cycle, and employees are encouraged to embrace new ideas and perspectives. This metaphor is useful for organizations that are undergoing significant change or transformation, such as those undergoing a merger or restructuring.</a:t>
            </a:r>
          </a:p>
          <a:p>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2657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75905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2800" b="1" dirty="0" smtClean="0">
                <a:solidFill>
                  <a:schemeClr val="tx1"/>
                </a:solidFill>
              </a:rPr>
              <a:t>Who is responsible</a:t>
            </a:r>
          </a:p>
          <a:p>
            <a:r>
              <a:rPr lang="en-US" sz="2400" dirty="0" smtClean="0">
                <a:solidFill>
                  <a:schemeClr val="tx1"/>
                </a:solidFill>
              </a:rPr>
              <a:t>Someone with authority to act</a:t>
            </a:r>
          </a:p>
          <a:p>
            <a:r>
              <a:rPr lang="en-US" sz="2800" b="1" dirty="0" smtClean="0">
                <a:solidFill>
                  <a:schemeClr val="tx1"/>
                </a:solidFill>
              </a:rPr>
              <a:t>Guiding Principles</a:t>
            </a:r>
          </a:p>
          <a:p>
            <a:r>
              <a:rPr lang="en-US" sz="2400" dirty="0" smtClean="0">
                <a:solidFill>
                  <a:schemeClr val="tx1"/>
                </a:solidFill>
              </a:rPr>
              <a:t>Change cannot be managed; it emerges. Conflict and tension give rise to change. Managers are part of the process. Their job is to highlight gaps and contradictions.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717524" y="2230409"/>
            <a:ext cx="3334215" cy="2514951"/>
          </a:xfrm>
          <a:prstGeom prst="rect">
            <a:avLst/>
          </a:prstGeom>
        </p:spPr>
      </p:pic>
    </p:spTree>
    <p:extLst>
      <p:ext uri="{BB962C8B-B14F-4D97-AF65-F5344CB8AC3E}">
        <p14:creationId xmlns:p14="http://schemas.microsoft.com/office/powerpoint/2010/main" val="511653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2400" b="1" dirty="0">
                <a:solidFill>
                  <a:schemeClr val="tx1"/>
                </a:solidFill>
              </a:rPr>
              <a:t>The key beliefs are:</a:t>
            </a:r>
          </a:p>
          <a:p>
            <a:r>
              <a:rPr lang="en-US" sz="2400" dirty="0">
                <a:solidFill>
                  <a:schemeClr val="tx1"/>
                </a:solidFill>
              </a:rPr>
              <a:t>• Order naturally emerges out of </a:t>
            </a:r>
            <a:r>
              <a:rPr lang="en-US" sz="2400" dirty="0" smtClean="0">
                <a:solidFill>
                  <a:schemeClr val="tx1"/>
                </a:solidFill>
              </a:rPr>
              <a:t>mess.</a:t>
            </a:r>
            <a:endParaRPr lang="en-US" sz="2400" dirty="0">
              <a:solidFill>
                <a:schemeClr val="tx1"/>
              </a:solidFill>
            </a:endParaRPr>
          </a:p>
          <a:p>
            <a:r>
              <a:rPr lang="en-US" sz="2400" dirty="0">
                <a:solidFill>
                  <a:schemeClr val="tx1"/>
                </a:solidFill>
              </a:rPr>
              <a:t>• Organizations have a natural capacity to self-renew.</a:t>
            </a:r>
          </a:p>
          <a:p>
            <a:r>
              <a:rPr lang="en-US" sz="2400" dirty="0">
                <a:solidFill>
                  <a:schemeClr val="tx1"/>
                </a:solidFill>
              </a:rPr>
              <a:t>• Organizational life is not governed by the rules of cause and effect.</a:t>
            </a:r>
          </a:p>
          <a:p>
            <a:r>
              <a:rPr lang="en-US" sz="2400" dirty="0">
                <a:solidFill>
                  <a:schemeClr val="tx1"/>
                </a:solidFill>
              </a:rPr>
              <a:t>• Key tensions are important in the emergence of new ways of doing</a:t>
            </a:r>
          </a:p>
          <a:p>
            <a:r>
              <a:rPr lang="en-US" sz="2400" dirty="0">
                <a:solidFill>
                  <a:schemeClr val="tx1"/>
                </a:solidFill>
              </a:rPr>
              <a:t>things.</a:t>
            </a:r>
          </a:p>
          <a:p>
            <a:r>
              <a:rPr lang="en-US" sz="2400" dirty="0">
                <a:solidFill>
                  <a:schemeClr val="tx1"/>
                </a:solidFill>
              </a:rPr>
              <a:t>• The formal organizational structure (teams, hierarchies) only </a:t>
            </a:r>
            <a:r>
              <a:rPr lang="en-US" sz="2400" dirty="0" smtClean="0">
                <a:solidFill>
                  <a:schemeClr val="tx1"/>
                </a:solidFill>
              </a:rPr>
              <a:t>represents one </a:t>
            </a:r>
            <a:r>
              <a:rPr lang="en-US" sz="2400" dirty="0">
                <a:solidFill>
                  <a:schemeClr val="tx1"/>
                </a:solidFill>
              </a:rPr>
              <a:t>of many dimensions of organizational life.</a:t>
            </a:r>
            <a:r>
              <a:rPr lang="en-US" sz="2400" dirty="0" smtClean="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8813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72378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2400" b="1" dirty="0">
                <a:solidFill>
                  <a:schemeClr val="tx1"/>
                </a:solidFill>
              </a:rPr>
              <a:t>This leads to the following assumptions about organizational change:</a:t>
            </a:r>
          </a:p>
          <a:p>
            <a:r>
              <a:rPr lang="en-US" sz="2400" dirty="0">
                <a:solidFill>
                  <a:schemeClr val="tx1"/>
                </a:solidFill>
              </a:rPr>
              <a:t>• Change cannot be managed. It emerges.</a:t>
            </a:r>
          </a:p>
          <a:p>
            <a:r>
              <a:rPr lang="en-US" sz="2400" dirty="0">
                <a:solidFill>
                  <a:schemeClr val="tx1"/>
                </a:solidFill>
              </a:rPr>
              <a:t>• Managers are not outside the systems they manage. They are part</a:t>
            </a:r>
          </a:p>
          <a:p>
            <a:r>
              <a:rPr lang="en-US" sz="2400" dirty="0">
                <a:solidFill>
                  <a:schemeClr val="tx1"/>
                </a:solidFill>
              </a:rPr>
              <a:t>of the whole environment</a:t>
            </a:r>
            <a:r>
              <a:rPr lang="en-US" sz="2400" dirty="0" smtClean="0">
                <a:solidFill>
                  <a:schemeClr val="tx1"/>
                </a:solidFill>
              </a:rPr>
              <a:t>.</a:t>
            </a:r>
          </a:p>
          <a:p>
            <a:r>
              <a:rPr lang="en-US" sz="2400" dirty="0">
                <a:solidFill>
                  <a:schemeClr val="tx1"/>
                </a:solidFill>
              </a:rPr>
              <a:t>• Tensions and conflicts are an important feature of emerging change.</a:t>
            </a:r>
          </a:p>
          <a:p>
            <a:r>
              <a:rPr lang="en-US" sz="2400" dirty="0">
                <a:solidFill>
                  <a:schemeClr val="tx1"/>
                </a:solidFill>
              </a:rPr>
              <a:t>• Managers act as enablers. They enable people to exchange views and</a:t>
            </a:r>
          </a:p>
          <a:p>
            <a:r>
              <a:rPr lang="en-US" sz="2400" dirty="0">
                <a:solidFill>
                  <a:schemeClr val="tx1"/>
                </a:solidFill>
              </a:rPr>
              <a:t>focus on significant differences.</a:t>
            </a:r>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2657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1715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7581"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endParaRPr lang="ar-EG" sz="2800" dirty="0" smtClean="0">
              <a:solidFill>
                <a:schemeClr val="tx1"/>
              </a:solidFill>
            </a:endParaRPr>
          </a:p>
          <a:p>
            <a:pPr fontAlgn="auto"/>
            <a:r>
              <a:rPr lang="en-US" sz="2800" dirty="0" smtClean="0">
                <a:solidFill>
                  <a:schemeClr val="tx1"/>
                </a:solidFill>
              </a:rPr>
              <a:t>In </a:t>
            </a:r>
            <a:r>
              <a:rPr lang="en-US" sz="2800" dirty="0">
                <a:solidFill>
                  <a:schemeClr val="tx1"/>
                </a:solidFill>
              </a:rPr>
              <a:t>conclusion, understanding the different metaphors that underpin organizational structures can be a useful tool for analyzing and interpreting the behavior of different organizations. By applying these metaphors, managers and employees can gain a deeper understanding of their organization's strengths and weaknesses and make more informed decisions about how to improve their performance. Whether your organization operates like a machine or an organism, a brain or a culture, or a political arena, understanding the underlying metaphor can help you unlock its potential and achieve greater success.</a:t>
            </a:r>
          </a:p>
          <a:p>
            <a:r>
              <a:rPr lang="en-US" sz="2800" dirty="0">
                <a:solidFill>
                  <a:schemeClr val="tx1"/>
                </a:solidFill>
              </a:rPr>
              <a:t/>
            </a:r>
            <a:br>
              <a:rPr lang="en-US" sz="2800" dirty="0">
                <a:solidFill>
                  <a:schemeClr val="tx1"/>
                </a:solidFill>
              </a:rPr>
            </a:br>
            <a:endParaRPr lang="en-US" sz="20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8813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49281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00054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How organizations really work;</a:t>
            </a:r>
          </a:p>
          <a:p>
            <a:pPr marL="457200" indent="-457200">
              <a:buFont typeface="Wingdings" panose="05000000000000000000" pitchFamily="2" charset="2"/>
              <a:buChar char="Ø"/>
            </a:pPr>
            <a:r>
              <a:rPr lang="en-US" sz="3200" b="1" dirty="0">
                <a:solidFill>
                  <a:schemeClr val="bg2">
                    <a:lumMod val="25000"/>
                  </a:schemeClr>
                </a:solidFill>
              </a:rPr>
              <a:t>Models and approaches to organizational change; </a:t>
            </a:r>
            <a:endParaRPr lang="en-US" sz="2800" dirty="0" smtClean="0">
              <a:solidFill>
                <a:schemeClr val="bg2">
                  <a:lumMod val="25000"/>
                </a:schemeClr>
              </a:solidFill>
            </a:endParaRPr>
          </a:p>
          <a:p>
            <a:pPr marL="457200" indent="-457200">
              <a:buFont typeface="Wingdings" panose="05000000000000000000" pitchFamily="2" charset="2"/>
              <a:buChar char="Ø"/>
            </a:pPr>
            <a:r>
              <a:rPr lang="en-US" sz="2800" dirty="0" smtClean="0">
                <a:solidFill>
                  <a:schemeClr val="bg2">
                    <a:lumMod val="25000"/>
                  </a:schemeClr>
                </a:solidFill>
              </a:rPr>
              <a:t>Summary and conclusions</a:t>
            </a:r>
            <a:r>
              <a:rPr lang="en-US" sz="3200" dirty="0" smtClean="0">
                <a:solidFill>
                  <a:schemeClr val="bg2">
                    <a:lumMod val="25000"/>
                  </a:schemeClr>
                </a:solidFill>
              </a:rPr>
              <a:t>.</a:t>
            </a:r>
            <a:endParaRPr lang="en-US" sz="2800" dirty="0">
              <a:solidFill>
                <a:schemeClr val="bg2">
                  <a:lumMod val="25000"/>
                </a:schemeClr>
              </a:solidFill>
            </a:endParaRPr>
          </a:p>
        </p:txBody>
      </p:sp>
    </p:spTree>
    <p:extLst>
      <p:ext uri="{BB962C8B-B14F-4D97-AF65-F5344CB8AC3E}">
        <p14:creationId xmlns:p14="http://schemas.microsoft.com/office/powerpoint/2010/main" val="22868067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7326312" cy="523220"/>
          </a:xfrm>
          <a:prstGeom prst="rect">
            <a:avLst/>
          </a:prstGeom>
          <a:noFill/>
        </p:spPr>
        <p:txBody>
          <a:bodyPr wrap="square" rtlCol="0">
            <a:spAutoFit/>
          </a:bodyPr>
          <a:lstStyle/>
          <a:p>
            <a:r>
              <a:rPr lang="en-US" sz="2800" dirty="0">
                <a:solidFill>
                  <a:schemeClr val="bg2">
                    <a:lumMod val="25000"/>
                  </a:schemeClr>
                </a:solidFill>
              </a:rPr>
              <a:t>Models and methods of organizational change</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00780"/>
            <a:ext cx="8417320" cy="3416320"/>
          </a:xfrm>
          <a:prstGeom prst="rect">
            <a:avLst/>
          </a:prstGeom>
          <a:noFill/>
        </p:spPr>
        <p:txBody>
          <a:bodyPr wrap="square" rtlCol="0">
            <a:spAutoFit/>
          </a:bodyPr>
          <a:lstStyle/>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Models of organizations as open, interconnected, interdependent sub-systems sit within the organism metaphor. This model is very prevalent in the human resource world, as it </a:t>
            </a:r>
            <a:r>
              <a:rPr lang="en-US" sz="2400" dirty="0" smtClean="0">
                <a:solidFill>
                  <a:schemeClr val="bg2">
                    <a:lumMod val="25000"/>
                  </a:schemeClr>
                </a:solidFill>
                <a:latin typeface="Times New Roman" panose="02020603050405020304" pitchFamily="18" charset="0"/>
                <a:cs typeface="Times New Roman" panose="02020603050405020304" pitchFamily="18" charset="0"/>
              </a:rPr>
              <a:t>support much </a:t>
            </a:r>
            <a:r>
              <a:rPr lang="en-US" sz="2400" dirty="0">
                <a:solidFill>
                  <a:schemeClr val="bg2">
                    <a:lumMod val="25000"/>
                  </a:schemeClr>
                </a:solidFill>
                <a:latin typeface="Times New Roman" panose="02020603050405020304" pitchFamily="18" charset="0"/>
                <a:cs typeface="Times New Roman" panose="02020603050405020304" pitchFamily="18" charset="0"/>
              </a:rPr>
              <a:t>of the thinking that drove the creation of the HR function in organizations. The organism metaphor views change as a process of adapting to changes in the environment. The focus is on designing interventions to decrease resistance to change and increase the forces for change.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839089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err="1" smtClean="0">
                <a:solidFill>
                  <a:schemeClr val="tx1"/>
                </a:solidFill>
              </a:rPr>
              <a:t>Lewin</a:t>
            </a:r>
            <a:r>
              <a:rPr lang="en-US" sz="2800" b="1" dirty="0" smtClean="0">
                <a:solidFill>
                  <a:schemeClr val="tx1"/>
                </a:solidFill>
              </a:rPr>
              <a:t>, three-steps model</a:t>
            </a:r>
          </a:p>
          <a:p>
            <a:r>
              <a:rPr lang="en-US" sz="2800" dirty="0" err="1">
                <a:solidFill>
                  <a:schemeClr val="tx1"/>
                </a:solidFill>
              </a:rPr>
              <a:t>Lewin’s</a:t>
            </a:r>
            <a:r>
              <a:rPr lang="en-US" sz="2800" dirty="0">
                <a:solidFill>
                  <a:schemeClr val="tx1"/>
                </a:solidFill>
              </a:rPr>
              <a:t> Change Model was developed by </a:t>
            </a:r>
            <a:r>
              <a:rPr lang="en-US" sz="2800" b="1" dirty="0">
                <a:solidFill>
                  <a:schemeClr val="tx1"/>
                </a:solidFill>
                <a:hlinkClick r:id="rId2"/>
              </a:rPr>
              <a:t>Kurt </a:t>
            </a:r>
            <a:r>
              <a:rPr lang="en-US" sz="2800" b="1" dirty="0" err="1">
                <a:solidFill>
                  <a:schemeClr val="tx1"/>
                </a:solidFill>
                <a:hlinkClick r:id="rId2"/>
              </a:rPr>
              <a:t>Lewin</a:t>
            </a:r>
            <a:r>
              <a:rPr lang="en-US" sz="2800" dirty="0">
                <a:solidFill>
                  <a:schemeClr val="tx1"/>
                </a:solidFill>
              </a:rPr>
              <a:t>, a German American psychologist who studied human social </a:t>
            </a:r>
            <a:r>
              <a:rPr lang="en-US" sz="2800" dirty="0" err="1">
                <a:solidFill>
                  <a:schemeClr val="tx1"/>
                </a:solidFill>
              </a:rPr>
              <a:t>behaviour</a:t>
            </a:r>
            <a:r>
              <a:rPr lang="en-US" sz="2800" dirty="0">
                <a:solidFill>
                  <a:schemeClr val="tx1"/>
                </a:solidFill>
              </a:rPr>
              <a:t> and group dynamics.</a:t>
            </a:r>
          </a:p>
          <a:p>
            <a:r>
              <a:rPr lang="en-US" sz="2800" dirty="0" err="1">
                <a:solidFill>
                  <a:schemeClr val="tx1"/>
                </a:solidFill>
              </a:rPr>
              <a:t>Lewin’s</a:t>
            </a:r>
            <a:r>
              <a:rPr lang="en-US" sz="2800" dirty="0">
                <a:solidFill>
                  <a:schemeClr val="tx1"/>
                </a:solidFill>
              </a:rPr>
              <a:t> model features three stages that illustrate how people react when they’re faced with change — including changes in the way their workplace </a:t>
            </a:r>
            <a:r>
              <a:rPr lang="en-US" sz="2800" dirty="0" smtClean="0">
                <a:solidFill>
                  <a:schemeClr val="tx1"/>
                </a:solidFill>
              </a:rPr>
              <a:t>runs. The </a:t>
            </a:r>
            <a:r>
              <a:rPr lang="en-US" sz="2800" dirty="0">
                <a:solidFill>
                  <a:schemeClr val="tx1"/>
                </a:solidFill>
              </a:rPr>
              <a:t>three stages are as follows:</a:t>
            </a:r>
          </a:p>
          <a:p>
            <a:r>
              <a:rPr lang="en-US" sz="2800" b="1" dirty="0">
                <a:solidFill>
                  <a:schemeClr val="tx1"/>
                </a:solidFill>
              </a:rPr>
              <a:t>Unfreeze:</a:t>
            </a:r>
            <a:r>
              <a:rPr lang="en-US" sz="2800" dirty="0">
                <a:solidFill>
                  <a:schemeClr val="tx1"/>
                </a:solidFill>
              </a:rPr>
              <a:t> A person is in their existing state</a:t>
            </a:r>
          </a:p>
          <a:p>
            <a:r>
              <a:rPr lang="en-US" sz="2800" b="1" dirty="0">
                <a:solidFill>
                  <a:schemeClr val="tx1"/>
                </a:solidFill>
              </a:rPr>
              <a:t>Change:</a:t>
            </a:r>
            <a:r>
              <a:rPr lang="en-US" sz="2800" dirty="0">
                <a:solidFill>
                  <a:schemeClr val="tx1"/>
                </a:solidFill>
              </a:rPr>
              <a:t> They move or change into a new state</a:t>
            </a:r>
          </a:p>
          <a:p>
            <a:r>
              <a:rPr lang="en-US" sz="2800" b="1" dirty="0">
                <a:solidFill>
                  <a:schemeClr val="tx1"/>
                </a:solidFill>
              </a:rPr>
              <a:t>Refreeze:</a:t>
            </a:r>
            <a:r>
              <a:rPr lang="en-US" sz="2800" dirty="0">
                <a:solidFill>
                  <a:schemeClr val="tx1"/>
                </a:solidFill>
              </a:rPr>
              <a:t> They refreeze into and solidify the new state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stretch>
            <a:fillRect/>
          </a:stretch>
        </p:blipFill>
        <p:spPr>
          <a:xfrm>
            <a:off x="8297837" y="4636227"/>
            <a:ext cx="3348887" cy="1624282"/>
          </a:xfrm>
          <a:prstGeom prst="rect">
            <a:avLst/>
          </a:prstGeom>
        </p:spPr>
      </p:pic>
    </p:spTree>
    <p:extLst>
      <p:ext uri="{BB962C8B-B14F-4D97-AF65-F5344CB8AC3E}">
        <p14:creationId xmlns:p14="http://schemas.microsoft.com/office/powerpoint/2010/main" val="3565080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err="1" smtClean="0">
                <a:solidFill>
                  <a:schemeClr val="tx1"/>
                </a:solidFill>
              </a:rPr>
              <a:t>Lewin</a:t>
            </a:r>
            <a:r>
              <a:rPr lang="en-US" sz="2800" b="1" dirty="0" smtClean="0">
                <a:solidFill>
                  <a:schemeClr val="tx1"/>
                </a:solidFill>
              </a:rPr>
              <a:t>, three-step</a:t>
            </a:r>
            <a:r>
              <a:rPr lang="en-US" sz="2800" b="1" dirty="0">
                <a:solidFill>
                  <a:schemeClr val="tx1"/>
                </a:solidFill>
              </a:rPr>
              <a:t> </a:t>
            </a:r>
            <a:r>
              <a:rPr lang="en-US" sz="2800" b="1" dirty="0" smtClean="0">
                <a:solidFill>
                  <a:schemeClr val="tx1"/>
                </a:solidFill>
              </a:rPr>
              <a:t>model</a:t>
            </a:r>
          </a:p>
          <a:p>
            <a:r>
              <a:rPr lang="en-US" sz="2800" b="1" dirty="0">
                <a:solidFill>
                  <a:schemeClr val="tx1"/>
                </a:solidFill>
              </a:rPr>
              <a:t>Advantages of </a:t>
            </a:r>
            <a:r>
              <a:rPr lang="en-US" sz="2800" b="1" dirty="0" err="1">
                <a:solidFill>
                  <a:schemeClr val="tx1"/>
                </a:solidFill>
              </a:rPr>
              <a:t>Lewin’s</a:t>
            </a:r>
            <a:r>
              <a:rPr lang="en-US" sz="2800" b="1" dirty="0">
                <a:solidFill>
                  <a:schemeClr val="tx1"/>
                </a:solidFill>
              </a:rPr>
              <a:t> Change Management </a:t>
            </a:r>
            <a:r>
              <a:rPr lang="en-US" sz="2800" b="1" dirty="0" smtClean="0">
                <a:solidFill>
                  <a:schemeClr val="tx1"/>
                </a:solidFill>
              </a:rPr>
              <a:t>Model</a:t>
            </a:r>
          </a:p>
          <a:p>
            <a:r>
              <a:rPr lang="en-US" sz="2800" dirty="0">
                <a:solidFill>
                  <a:schemeClr val="tx1"/>
                </a:solidFill>
              </a:rPr>
              <a:t>1. Easy to Understand</a:t>
            </a:r>
          </a:p>
          <a:p>
            <a:r>
              <a:rPr lang="en-US" sz="2800" dirty="0">
                <a:solidFill>
                  <a:schemeClr val="tx1"/>
                </a:solidFill>
              </a:rPr>
              <a:t>2. Based on Psychology</a:t>
            </a:r>
          </a:p>
          <a:p>
            <a:r>
              <a:rPr lang="en-US" sz="2800" dirty="0">
                <a:solidFill>
                  <a:schemeClr val="tx1"/>
                </a:solidFill>
              </a:rPr>
              <a:t>3. Creates Sustainable Change</a:t>
            </a:r>
          </a:p>
          <a:p>
            <a:r>
              <a:rPr lang="en-US" sz="2800" dirty="0">
                <a:solidFill>
                  <a:schemeClr val="tx1"/>
                </a:solidFill>
              </a:rPr>
              <a:t>4. Puts People First</a:t>
            </a:r>
          </a:p>
          <a:p>
            <a:r>
              <a:rPr lang="en-US" sz="2800" dirty="0">
                <a:solidFill>
                  <a:schemeClr val="tx1"/>
                </a:solidFill>
              </a:rPr>
              <a:t/>
            </a:r>
            <a:br>
              <a:rPr lang="en-US" sz="2800" dirty="0">
                <a:solidFill>
                  <a:schemeClr val="tx1"/>
                </a:solidFill>
              </a:rPr>
            </a:b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297837" y="4636227"/>
            <a:ext cx="3348887" cy="1624282"/>
          </a:xfrm>
          <a:prstGeom prst="rect">
            <a:avLst/>
          </a:prstGeom>
        </p:spPr>
      </p:pic>
    </p:spTree>
    <p:extLst>
      <p:ext uri="{BB962C8B-B14F-4D97-AF65-F5344CB8AC3E}">
        <p14:creationId xmlns:p14="http://schemas.microsoft.com/office/powerpoint/2010/main" val="3487196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err="1" smtClean="0">
                <a:solidFill>
                  <a:schemeClr val="tx1"/>
                </a:solidFill>
              </a:rPr>
              <a:t>Lewin</a:t>
            </a:r>
            <a:r>
              <a:rPr lang="en-US" sz="2800" b="1" dirty="0" smtClean="0">
                <a:solidFill>
                  <a:schemeClr val="tx1"/>
                </a:solidFill>
              </a:rPr>
              <a:t>, three-step</a:t>
            </a:r>
            <a:r>
              <a:rPr lang="en-US" sz="2800" b="1" dirty="0">
                <a:solidFill>
                  <a:schemeClr val="tx1"/>
                </a:solidFill>
              </a:rPr>
              <a:t> </a:t>
            </a:r>
            <a:r>
              <a:rPr lang="en-US" sz="2800" b="1" dirty="0" smtClean="0">
                <a:solidFill>
                  <a:schemeClr val="tx1"/>
                </a:solidFill>
              </a:rPr>
              <a:t>model</a:t>
            </a:r>
          </a:p>
          <a:p>
            <a:r>
              <a:rPr lang="en-US" sz="2800" b="1" dirty="0">
                <a:solidFill>
                  <a:schemeClr val="tx1"/>
                </a:solidFill>
              </a:rPr>
              <a:t>Disadvantages of </a:t>
            </a:r>
            <a:r>
              <a:rPr lang="en-US" sz="2800" b="1" dirty="0" err="1">
                <a:solidFill>
                  <a:schemeClr val="tx1"/>
                </a:solidFill>
              </a:rPr>
              <a:t>Lewin’s</a:t>
            </a:r>
            <a:r>
              <a:rPr lang="en-US" sz="2800" b="1" dirty="0">
                <a:solidFill>
                  <a:schemeClr val="tx1"/>
                </a:solidFill>
              </a:rPr>
              <a:t> Change Management Model</a:t>
            </a:r>
          </a:p>
          <a:p>
            <a:r>
              <a:rPr lang="en-US" sz="2800" dirty="0">
                <a:solidFill>
                  <a:schemeClr val="tx1"/>
                </a:solidFill>
              </a:rPr>
              <a:t>1. It May Be Too Simple for Some</a:t>
            </a:r>
          </a:p>
          <a:p>
            <a:r>
              <a:rPr lang="en-US" sz="2800" dirty="0">
                <a:solidFill>
                  <a:schemeClr val="tx1"/>
                </a:solidFill>
              </a:rPr>
              <a:t>2. It May Be Too </a:t>
            </a:r>
            <a:r>
              <a:rPr lang="en-US" sz="2800" dirty="0" smtClean="0">
                <a:solidFill>
                  <a:schemeClr val="tx1"/>
                </a:solidFill>
              </a:rPr>
              <a:t>Strict</a:t>
            </a:r>
            <a:endParaRPr lang="ar-EG" sz="2800" dirty="0" smtClean="0">
              <a:solidFill>
                <a:schemeClr val="tx1"/>
              </a:solidFill>
            </a:endParaRPr>
          </a:p>
          <a:p>
            <a:r>
              <a:rPr lang="en-US" sz="2800" dirty="0" smtClean="0">
                <a:solidFill>
                  <a:schemeClr val="tx1"/>
                </a:solidFill>
              </a:rPr>
              <a:t>3</a:t>
            </a:r>
            <a:r>
              <a:rPr lang="en-US" sz="2800" dirty="0">
                <a:solidFill>
                  <a:schemeClr val="tx1"/>
                </a:solidFill>
              </a:rPr>
              <a:t>. It Can Be Seen as Combative</a:t>
            </a:r>
          </a:p>
          <a:p>
            <a:r>
              <a:rPr lang="en-US" sz="2800" dirty="0">
                <a:solidFill>
                  <a:schemeClr val="tx1"/>
                </a:solidFill>
              </a:rPr>
              <a:t>4. Works Best for Long-Term Projects</a:t>
            </a:r>
          </a:p>
          <a:p>
            <a:r>
              <a:rPr lang="en-US" sz="2800" dirty="0">
                <a:solidFill>
                  <a:schemeClr val="tx1"/>
                </a:solidFill>
              </a:rPr>
              <a:t/>
            </a:r>
            <a:br>
              <a:rPr lang="en-US" sz="2800" dirty="0">
                <a:solidFill>
                  <a:schemeClr val="tx1"/>
                </a:solidFill>
              </a:rPr>
            </a:b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297837" y="4636227"/>
            <a:ext cx="3348887" cy="1624282"/>
          </a:xfrm>
          <a:prstGeom prst="rect">
            <a:avLst/>
          </a:prstGeom>
        </p:spPr>
      </p:pic>
    </p:spTree>
    <p:extLst>
      <p:ext uri="{BB962C8B-B14F-4D97-AF65-F5344CB8AC3E}">
        <p14:creationId xmlns:p14="http://schemas.microsoft.com/office/powerpoint/2010/main" val="114225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Bullock and Batten, planned</a:t>
            </a:r>
            <a:r>
              <a:rPr lang="en-US" sz="2800" b="1" dirty="0">
                <a:solidFill>
                  <a:schemeClr val="tx1"/>
                </a:solidFill>
              </a:rPr>
              <a:t> </a:t>
            </a:r>
            <a:r>
              <a:rPr lang="en-US" sz="2800" b="1" dirty="0" smtClean="0">
                <a:solidFill>
                  <a:schemeClr val="tx1"/>
                </a:solidFill>
              </a:rPr>
              <a:t>change</a:t>
            </a:r>
          </a:p>
          <a:p>
            <a:r>
              <a:rPr lang="en-US" sz="2800" dirty="0">
                <a:solidFill>
                  <a:schemeClr val="tx1"/>
                </a:solidFill>
              </a:rPr>
              <a:t>According to Bullock and Batten (1985), a phase refers to an organizational state and a process refers to the mechanisms needed to move from one state to another.</a:t>
            </a:r>
          </a:p>
          <a:p>
            <a:r>
              <a:rPr lang="en-US" sz="2800" dirty="0">
                <a:solidFill>
                  <a:schemeClr val="tx1"/>
                </a:solidFill>
              </a:rPr>
              <a:t> Bullock and Batten (1985) obtained their theories from project management and they suggested utilizing four-phase model to change, namely; Exploration, Planning, Action, and integration for planned change.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591490" y="5213444"/>
            <a:ext cx="4289335" cy="1485649"/>
          </a:xfrm>
          <a:prstGeom prst="rect">
            <a:avLst/>
          </a:prstGeom>
        </p:spPr>
      </p:pic>
    </p:spTree>
    <p:extLst>
      <p:ext uri="{BB962C8B-B14F-4D97-AF65-F5344CB8AC3E}">
        <p14:creationId xmlns:p14="http://schemas.microsoft.com/office/powerpoint/2010/main" val="287961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Bullock and Batten, planned</a:t>
            </a:r>
            <a:r>
              <a:rPr lang="en-US" sz="2800" b="1" dirty="0">
                <a:solidFill>
                  <a:schemeClr val="tx1"/>
                </a:solidFill>
              </a:rPr>
              <a:t> </a:t>
            </a:r>
            <a:r>
              <a:rPr lang="en-US" sz="2800" b="1" dirty="0" smtClean="0">
                <a:solidFill>
                  <a:schemeClr val="tx1"/>
                </a:solidFill>
              </a:rPr>
              <a:t>change</a:t>
            </a: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707272" y="4975378"/>
            <a:ext cx="3173553" cy="1846546"/>
          </a:xfrm>
          <a:prstGeom prst="rect">
            <a:avLst/>
          </a:prstGeom>
        </p:spPr>
      </p:pic>
      <p:pic>
        <p:nvPicPr>
          <p:cNvPr id="7" name="Picture 6"/>
          <p:cNvPicPr>
            <a:picLocks noChangeAspect="1"/>
          </p:cNvPicPr>
          <p:nvPr/>
        </p:nvPicPr>
        <p:blipFill>
          <a:blip r:embed="rId4"/>
          <a:stretch>
            <a:fillRect/>
          </a:stretch>
        </p:blipFill>
        <p:spPr>
          <a:xfrm>
            <a:off x="737585" y="2694465"/>
            <a:ext cx="7622644" cy="3880505"/>
          </a:xfrm>
          <a:prstGeom prst="rect">
            <a:avLst/>
          </a:prstGeom>
        </p:spPr>
      </p:pic>
    </p:spTree>
    <p:extLst>
      <p:ext uri="{BB962C8B-B14F-4D97-AF65-F5344CB8AC3E}">
        <p14:creationId xmlns:p14="http://schemas.microsoft.com/office/powerpoint/2010/main" val="4267401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err="1" smtClean="0">
                <a:solidFill>
                  <a:schemeClr val="tx1"/>
                </a:solidFill>
              </a:rPr>
              <a:t>Beckhard</a:t>
            </a:r>
            <a:r>
              <a:rPr lang="en-US" sz="2800" b="1" dirty="0" smtClean="0">
                <a:solidFill>
                  <a:schemeClr val="tx1"/>
                </a:solidFill>
              </a:rPr>
              <a:t> </a:t>
            </a:r>
            <a:r>
              <a:rPr lang="en-US" sz="2800" b="1" dirty="0">
                <a:solidFill>
                  <a:schemeClr val="tx1"/>
                </a:solidFill>
              </a:rPr>
              <a:t>and Harris, change formula</a:t>
            </a:r>
          </a:p>
          <a:p>
            <a:r>
              <a:rPr lang="en-US" sz="2800" dirty="0">
                <a:solidFill>
                  <a:schemeClr val="tx1"/>
                </a:solidFill>
              </a:rPr>
              <a:t>The change formula is simple but highly effective. </a:t>
            </a:r>
          </a:p>
          <a:p>
            <a:pPr fontAlgn="base"/>
            <a:r>
              <a:rPr lang="en-US" sz="2800" dirty="0">
                <a:solidFill>
                  <a:schemeClr val="tx1"/>
                </a:solidFill>
              </a:rPr>
              <a:t>It is expressed as follows:</a:t>
            </a:r>
          </a:p>
          <a:p>
            <a:pPr fontAlgn="base"/>
            <a:r>
              <a:rPr lang="en-US" sz="2800" dirty="0">
                <a:solidFill>
                  <a:schemeClr val="tx1"/>
                </a:solidFill>
              </a:rPr>
              <a:t>D x V x FS &gt; R</a:t>
            </a:r>
          </a:p>
          <a:p>
            <a:pPr fontAlgn="base"/>
            <a:r>
              <a:rPr lang="en-US" sz="2800" dirty="0">
                <a:solidFill>
                  <a:schemeClr val="tx1"/>
                </a:solidFill>
              </a:rPr>
              <a:t>Where:</a:t>
            </a:r>
          </a:p>
          <a:p>
            <a:pPr fontAlgn="base"/>
            <a:r>
              <a:rPr lang="en-US" sz="2800" dirty="0">
                <a:solidFill>
                  <a:schemeClr val="tx1"/>
                </a:solidFill>
              </a:rPr>
              <a:t>D = Dissatisfaction with the status quo</a:t>
            </a:r>
          </a:p>
          <a:p>
            <a:pPr fontAlgn="base"/>
            <a:r>
              <a:rPr lang="en-US" sz="2800" dirty="0">
                <a:solidFill>
                  <a:schemeClr val="tx1"/>
                </a:solidFill>
              </a:rPr>
              <a:t>V = Vision of a desired future state</a:t>
            </a:r>
          </a:p>
          <a:p>
            <a:pPr fontAlgn="base"/>
            <a:r>
              <a:rPr lang="en-US" sz="2800" dirty="0">
                <a:solidFill>
                  <a:schemeClr val="tx1"/>
                </a:solidFill>
              </a:rPr>
              <a:t>FS = First Steps towards achieving the vision</a:t>
            </a:r>
          </a:p>
          <a:p>
            <a:pPr fontAlgn="base"/>
            <a:r>
              <a:rPr lang="en-US" sz="2800" dirty="0">
                <a:solidFill>
                  <a:schemeClr val="tx1"/>
                </a:solidFill>
              </a:rPr>
              <a:t>R = Resistance towards change</a:t>
            </a:r>
          </a:p>
          <a:p>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256786"/>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8079820" y="4716378"/>
            <a:ext cx="3801005" cy="2141621"/>
          </a:xfrm>
          <a:prstGeom prst="rect">
            <a:avLst/>
          </a:prstGeom>
        </p:spPr>
      </p:pic>
    </p:spTree>
    <p:extLst>
      <p:ext uri="{BB962C8B-B14F-4D97-AF65-F5344CB8AC3E}">
        <p14:creationId xmlns:p14="http://schemas.microsoft.com/office/powerpoint/2010/main" val="279582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err="1" smtClean="0">
                <a:solidFill>
                  <a:schemeClr val="tx1"/>
                </a:solidFill>
              </a:rPr>
              <a:t>Beckhard</a:t>
            </a:r>
            <a:r>
              <a:rPr lang="en-US" sz="2800" b="1" dirty="0" smtClean="0">
                <a:solidFill>
                  <a:schemeClr val="tx1"/>
                </a:solidFill>
              </a:rPr>
              <a:t> </a:t>
            </a:r>
            <a:r>
              <a:rPr lang="en-US" sz="2800" b="1" dirty="0">
                <a:solidFill>
                  <a:schemeClr val="tx1"/>
                </a:solidFill>
              </a:rPr>
              <a:t>and Harris, change formula</a:t>
            </a:r>
          </a:p>
          <a:p>
            <a:r>
              <a:rPr lang="en-US" sz="2800" dirty="0">
                <a:solidFill>
                  <a:schemeClr val="tx1"/>
                </a:solidFill>
              </a:rPr>
              <a:t>advantages of using the </a:t>
            </a:r>
            <a:r>
              <a:rPr lang="en-US" sz="2800" dirty="0" err="1">
                <a:solidFill>
                  <a:schemeClr val="tx1"/>
                </a:solidFill>
              </a:rPr>
              <a:t>Beckhard</a:t>
            </a:r>
            <a:r>
              <a:rPr lang="en-US" sz="2800" dirty="0">
                <a:solidFill>
                  <a:schemeClr val="tx1"/>
                </a:solidFill>
              </a:rPr>
              <a:t> and Harris Change Formula:</a:t>
            </a:r>
          </a:p>
          <a:p>
            <a:endParaRPr lang="en-US" sz="2800" dirty="0">
              <a:solidFill>
                <a:schemeClr val="tx1"/>
              </a:solidFill>
            </a:endParaRPr>
          </a:p>
          <a:p>
            <a:pPr marL="514350" indent="-514350">
              <a:buFont typeface="+mj-lt"/>
              <a:buAutoNum type="arabicPeriod"/>
            </a:pPr>
            <a:r>
              <a:rPr lang="en-US" sz="2800" dirty="0">
                <a:solidFill>
                  <a:schemeClr val="tx1"/>
                </a:solidFill>
              </a:rPr>
              <a:t>Provides a structured approach</a:t>
            </a:r>
          </a:p>
          <a:p>
            <a:pPr marL="514350" indent="-514350">
              <a:buFont typeface="+mj-lt"/>
              <a:buAutoNum type="arabicPeriod"/>
            </a:pPr>
            <a:r>
              <a:rPr lang="en-US" sz="2800" dirty="0">
                <a:solidFill>
                  <a:schemeClr val="tx1"/>
                </a:solidFill>
              </a:rPr>
              <a:t>Focuses on critical factors</a:t>
            </a:r>
          </a:p>
          <a:p>
            <a:pPr marL="514350" indent="-514350">
              <a:buFont typeface="+mj-lt"/>
              <a:buAutoNum type="arabicPeriod"/>
            </a:pPr>
            <a:r>
              <a:rPr lang="en-US" sz="2800" dirty="0">
                <a:solidFill>
                  <a:schemeClr val="tx1"/>
                </a:solidFill>
              </a:rPr>
              <a:t>Helps identify potential barriers</a:t>
            </a:r>
          </a:p>
          <a:p>
            <a:pPr marL="514350" indent="-514350">
              <a:buFont typeface="+mj-lt"/>
              <a:buAutoNum type="arabicPeriod"/>
            </a:pPr>
            <a:r>
              <a:rPr lang="en-US" sz="2800" dirty="0">
                <a:solidFill>
                  <a:schemeClr val="tx1"/>
                </a:solidFill>
              </a:rPr>
              <a:t>Facilitates communication</a:t>
            </a:r>
          </a:p>
          <a:p>
            <a:pPr marL="514350" indent="-514350">
              <a:buFont typeface="+mj-lt"/>
              <a:buAutoNum type="arabicPeriod"/>
            </a:pPr>
            <a:r>
              <a:rPr lang="en-US" sz="2800" dirty="0">
                <a:solidFill>
                  <a:schemeClr val="tx1"/>
                </a:solidFill>
              </a:rPr>
              <a:t>Helps evaluate the potential success of a change initiative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488" y="1195942"/>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6806769" y="3780430"/>
            <a:ext cx="3801005" cy="1452457"/>
          </a:xfrm>
          <a:prstGeom prst="rect">
            <a:avLst/>
          </a:prstGeom>
        </p:spPr>
      </p:pic>
    </p:spTree>
    <p:extLst>
      <p:ext uri="{BB962C8B-B14F-4D97-AF65-F5344CB8AC3E}">
        <p14:creationId xmlns:p14="http://schemas.microsoft.com/office/powerpoint/2010/main" val="2743111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a:t>
            </a:r>
            <a:r>
              <a:rPr lang="en-US" sz="2800" b="1" dirty="0" smtClean="0">
                <a:solidFill>
                  <a:schemeClr val="tx1"/>
                </a:solidFill>
              </a:rPr>
              <a:t>- </a:t>
            </a:r>
            <a:r>
              <a:rPr lang="en-US" sz="2800" b="1" dirty="0" err="1" smtClean="0">
                <a:solidFill>
                  <a:schemeClr val="tx1"/>
                </a:solidFill>
              </a:rPr>
              <a:t>Beckhard</a:t>
            </a:r>
            <a:r>
              <a:rPr lang="en-US" sz="2800" b="1" dirty="0" smtClean="0">
                <a:solidFill>
                  <a:schemeClr val="tx1"/>
                </a:solidFill>
              </a:rPr>
              <a:t> </a:t>
            </a:r>
            <a:r>
              <a:rPr lang="en-US" sz="2800" b="1" dirty="0">
                <a:solidFill>
                  <a:schemeClr val="tx1"/>
                </a:solidFill>
              </a:rPr>
              <a:t>and Harris, change formula</a:t>
            </a:r>
          </a:p>
          <a:p>
            <a:r>
              <a:rPr lang="en-US" sz="2800" dirty="0">
                <a:solidFill>
                  <a:schemeClr val="tx1"/>
                </a:solidFill>
              </a:rPr>
              <a:t>disadvantages of using the </a:t>
            </a:r>
            <a:r>
              <a:rPr lang="en-US" sz="2800" dirty="0" err="1">
                <a:solidFill>
                  <a:schemeClr val="tx1"/>
                </a:solidFill>
              </a:rPr>
              <a:t>Beckhard</a:t>
            </a:r>
            <a:r>
              <a:rPr lang="en-US" sz="2800" dirty="0">
                <a:solidFill>
                  <a:schemeClr val="tx1"/>
                </a:solidFill>
              </a:rPr>
              <a:t> and Harris Change Formula:</a:t>
            </a:r>
          </a:p>
          <a:p>
            <a:endParaRPr lang="en-US" sz="2800" dirty="0">
              <a:solidFill>
                <a:schemeClr val="tx1"/>
              </a:solidFill>
            </a:endParaRPr>
          </a:p>
          <a:p>
            <a:pPr marL="514350" indent="-514350">
              <a:buFont typeface="+mj-lt"/>
              <a:buAutoNum type="arabicPeriod"/>
            </a:pPr>
            <a:r>
              <a:rPr lang="en-US" sz="2800" dirty="0">
                <a:solidFill>
                  <a:schemeClr val="tx1"/>
                </a:solidFill>
              </a:rPr>
              <a:t>Simplistic approach</a:t>
            </a:r>
          </a:p>
          <a:p>
            <a:pPr marL="514350" indent="-514350">
              <a:buFont typeface="+mj-lt"/>
              <a:buAutoNum type="arabicPeriod"/>
            </a:pPr>
            <a:r>
              <a:rPr lang="en-US" sz="2800" dirty="0">
                <a:solidFill>
                  <a:schemeClr val="tx1"/>
                </a:solidFill>
              </a:rPr>
              <a:t>Limited applicability</a:t>
            </a:r>
          </a:p>
          <a:p>
            <a:pPr marL="514350" indent="-514350">
              <a:buFont typeface="+mj-lt"/>
              <a:buAutoNum type="arabicPeriod"/>
            </a:pPr>
            <a:r>
              <a:rPr lang="en-US" sz="2800" dirty="0">
                <a:solidFill>
                  <a:schemeClr val="tx1"/>
                </a:solidFill>
              </a:rPr>
              <a:t>Lack of context</a:t>
            </a:r>
          </a:p>
          <a:p>
            <a:pPr marL="514350" indent="-514350">
              <a:buFont typeface="+mj-lt"/>
              <a:buAutoNum type="arabicPeriod"/>
            </a:pPr>
            <a:r>
              <a:rPr lang="en-US" sz="2800" dirty="0">
                <a:solidFill>
                  <a:schemeClr val="tx1"/>
                </a:solidFill>
              </a:rPr>
              <a:t>Overemphasis on early stages</a:t>
            </a:r>
          </a:p>
          <a:p>
            <a:pPr marL="514350" indent="-514350">
              <a:buFont typeface="+mj-lt"/>
              <a:buAutoNum type="arabicPeriod"/>
            </a:pPr>
            <a:r>
              <a:rPr lang="en-US" sz="2800" dirty="0">
                <a:solidFill>
                  <a:schemeClr val="tx1"/>
                </a:solidFill>
              </a:rPr>
              <a:t>Ignores feedback</a:t>
            </a:r>
          </a:p>
          <a:p>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79437"/>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8079820" y="4716378"/>
            <a:ext cx="3801005" cy="2141621"/>
          </a:xfrm>
          <a:prstGeom prst="rect">
            <a:avLst/>
          </a:prstGeom>
        </p:spPr>
      </p:pic>
    </p:spTree>
    <p:extLst>
      <p:ext uri="{BB962C8B-B14F-4D97-AF65-F5344CB8AC3E}">
        <p14:creationId xmlns:p14="http://schemas.microsoft.com/office/powerpoint/2010/main" val="355704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5338D3F-D45D-4421-BE7C-0832FC91BDC8}"/>
</file>

<file path=customXml/itemProps2.xml><?xml version="1.0" encoding="utf-8"?>
<ds:datastoreItem xmlns:ds="http://schemas.openxmlformats.org/officeDocument/2006/customXml" ds:itemID="{7754C14C-E974-4BDE-9E67-AEE2C15AB189}"/>
</file>

<file path=customXml/itemProps3.xml><?xml version="1.0" encoding="utf-8"?>
<ds:datastoreItem xmlns:ds="http://schemas.openxmlformats.org/officeDocument/2006/customXml" ds:itemID="{3969F06A-D76D-4997-BF31-188EBBE7FC40}"/>
</file>

<file path=docProps/app.xml><?xml version="1.0" encoding="utf-8"?>
<Properties xmlns="http://schemas.openxmlformats.org/officeDocument/2006/extended-properties" xmlns:vt="http://schemas.openxmlformats.org/officeDocument/2006/docPropsVTypes">
  <Template>Theme2</Template>
  <TotalTime>4583</TotalTime>
  <Words>2579</Words>
  <Application>Microsoft Office PowerPoint</Application>
  <PresentationFormat>Widescreen</PresentationFormat>
  <Paragraphs>396</Paragraphs>
  <Slides>45</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127</cp:revision>
  <dcterms:created xsi:type="dcterms:W3CDTF">2023-04-29T09:08:23Z</dcterms:created>
  <dcterms:modified xsi:type="dcterms:W3CDTF">2025-01-20T12:47:52Z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