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6"/>
  </p:notesMasterIdLst>
  <p:sldIdLst>
    <p:sldId id="480" r:id="rId5"/>
    <p:sldId id="483" r:id="rId6"/>
    <p:sldId id="484" r:id="rId7"/>
    <p:sldId id="481" r:id="rId8"/>
    <p:sldId id="482" r:id="rId9"/>
    <p:sldId id="485" r:id="rId10"/>
    <p:sldId id="486" r:id="rId11"/>
    <p:sldId id="487" r:id="rId12"/>
    <p:sldId id="488" r:id="rId13"/>
    <p:sldId id="489" r:id="rId14"/>
    <p:sldId id="490" r:id="rId15"/>
    <p:sldId id="491" r:id="rId16"/>
    <p:sldId id="492" r:id="rId17"/>
    <p:sldId id="494" r:id="rId18"/>
    <p:sldId id="495" r:id="rId19"/>
    <p:sldId id="496" r:id="rId20"/>
    <p:sldId id="497" r:id="rId21"/>
    <p:sldId id="498" r:id="rId22"/>
    <p:sldId id="499" r:id="rId23"/>
    <p:sldId id="501" r:id="rId24"/>
    <p:sldId id="502" r:id="rId25"/>
    <p:sldId id="503" r:id="rId26"/>
    <p:sldId id="504" r:id="rId27"/>
    <p:sldId id="505" r:id="rId28"/>
    <p:sldId id="506" r:id="rId29"/>
    <p:sldId id="507" r:id="rId30"/>
    <p:sldId id="508" r:id="rId31"/>
    <p:sldId id="509" r:id="rId32"/>
    <p:sldId id="510" r:id="rId33"/>
    <p:sldId id="511"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484"/>
            <p14:sldId id="481"/>
            <p14:sldId id="482"/>
            <p14:sldId id="485"/>
            <p14:sldId id="486"/>
            <p14:sldId id="487"/>
            <p14:sldId id="488"/>
            <p14:sldId id="489"/>
            <p14:sldId id="490"/>
            <p14:sldId id="491"/>
            <p14:sldId id="492"/>
            <p14:sldId id="494"/>
            <p14:sldId id="495"/>
            <p14:sldId id="496"/>
            <p14:sldId id="497"/>
            <p14:sldId id="498"/>
            <p14:sldId id="499"/>
            <p14:sldId id="501"/>
            <p14:sldId id="502"/>
            <p14:sldId id="503"/>
            <p14:sldId id="504"/>
            <p14:sldId id="505"/>
            <p14:sldId id="506"/>
            <p14:sldId id="507"/>
            <p14:sldId id="508"/>
            <p14:sldId id="509"/>
            <p14:sldId id="510"/>
            <p14:sldId id="51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s://www.scribbr.com/category/methodology/" TargetMode="External"/><Relationship Id="rId2" Type="http://schemas.openxmlformats.org/officeDocument/2006/relationships/image" Target="../media/image4.png"/><Relationship Id="rId1" Type="http://schemas.openxmlformats.org/officeDocument/2006/relationships/slideLayout" Target="../slideLayouts/slideLayout6.xml"/><Relationship Id="rId5" Type="http://schemas.openxmlformats.org/officeDocument/2006/relationships/hyperlink" Target="https://www.scribbr.com/methodology/quantitative-research/" TargetMode="External"/><Relationship Id="rId4" Type="http://schemas.openxmlformats.org/officeDocument/2006/relationships/hyperlink" Target="https://www.scribbr.com/methodology/research-design/"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scribbr.com/category/methodology/" TargetMode="External"/><Relationship Id="rId2" Type="http://schemas.openxmlformats.org/officeDocument/2006/relationships/image" Target="../media/image4.png"/><Relationship Id="rId1" Type="http://schemas.openxmlformats.org/officeDocument/2006/relationships/slideLayout" Target="../slideLayouts/slideLayout6.xml"/><Relationship Id="rId5" Type="http://schemas.openxmlformats.org/officeDocument/2006/relationships/hyperlink" Target="https://www.scribbr.com/methodology/quantitative-research/" TargetMode="External"/><Relationship Id="rId4" Type="http://schemas.openxmlformats.org/officeDocument/2006/relationships/hyperlink" Target="https://www.scribbr.com/methodology/research-design/"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hyperlink" Target="https://www.scribbr.com/methodology/types-of-validity/#content-validity" TargetMode="External"/><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s://www.scribbr.com/methodology/types-of-validity/#construct-validity" TargetMode="External"/><Relationship Id="rId5" Type="http://schemas.openxmlformats.org/officeDocument/2006/relationships/hyperlink" Target="https://www.scribbr.com/methodology/types-of-validity/#criterion-validity" TargetMode="External"/><Relationship Id="rId4" Type="http://schemas.openxmlformats.org/officeDocument/2006/relationships/hyperlink" Target="https://www.scribbr.com/methodology/types-of-validity/#face-validity"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hyperlink" Target="https://www.scribbr.com/methodology/types-of-reliability/#test-retest-reliability" TargetMode="External"/><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hyperlink" Target="https://statisticsbyjim.com/glossary/standardization/" TargetMode="External"/><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hyperlink" Target="https://www.scribbr.com/research-paper/discussion/" TargetMode="External"/><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hyperlink" Target="https://www.scribbr.com/dissertation/write-conclusion/"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194617" y="582642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8</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BCD8F777-7269-41B4-908B-0637FE2BE561}"/>
              </a:ext>
            </a:extLst>
          </p:cNvPr>
          <p:cNvSpPr txBox="1"/>
          <p:nvPr/>
        </p:nvSpPr>
        <p:spPr>
          <a:xfrm>
            <a:off x="82253" y="4726628"/>
            <a:ext cx="4886463" cy="830997"/>
          </a:xfrm>
          <a:prstGeom prst="rect">
            <a:avLst/>
          </a:prstGeom>
          <a:noFill/>
        </p:spPr>
        <p:txBody>
          <a:bodyPr wrap="square" rtlCol="0">
            <a:spAutoFit/>
          </a:bodyPr>
          <a:lstStyle/>
          <a:p>
            <a:r>
              <a:rPr lang="en-US" sz="2400" b="1" dirty="0">
                <a:latin typeface="Tajawal Medium" panose="00000600000000000000" pitchFamily="2" charset="-78"/>
                <a:cs typeface="Tajawal Medium" panose="00000600000000000000" pitchFamily="2" charset="-78"/>
              </a:rPr>
              <a:t>Final Project</a:t>
            </a:r>
          </a:p>
          <a:p>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rgbClr val="24A9E1"/>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0831A5F8-EC12-5C4C-311F-F3C52304FAA5}"/>
              </a:ext>
            </a:extLst>
          </p:cNvPr>
          <p:cNvSpPr txBox="1"/>
          <p:nvPr/>
        </p:nvSpPr>
        <p:spPr>
          <a:xfrm>
            <a:off x="412107" y="2424037"/>
            <a:ext cx="577863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Validity and Reliability</a:t>
            </a:r>
          </a:p>
        </p:txBody>
      </p:sp>
    </p:spTree>
  </p:cSld>
  <p:clrMapOvr>
    <a:masterClrMapping/>
  </p:clrMapOvr>
  <mc:AlternateContent xmlns:mc="http://schemas.openxmlformats.org/markup-compatibility/2006" xmlns:p14="http://schemas.microsoft.com/office/powerpoint/2010/main">
    <mc:Choice Requires="p14">
      <p:transition spd="slow" p14:dur="2000" advTm="124518"/>
    </mc:Choice>
    <mc:Fallback xmlns="">
      <p:transition spd="slow" advTm="12451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766CC280-DA33-294E-51FB-785CC459FF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6" name="Picture 5">
            <a:extLst>
              <a:ext uri="{FF2B5EF4-FFF2-40B4-BE49-F238E27FC236}">
                <a16:creationId xmlns:a16="http://schemas.microsoft.com/office/drawing/2014/main" id="{FB1E0AAC-F170-11C8-2DAD-92F487611147}"/>
              </a:ext>
            </a:extLst>
          </p:cNvPr>
          <p:cNvPicPr>
            <a:picLocks noChangeAspect="1"/>
          </p:cNvPicPr>
          <p:nvPr/>
        </p:nvPicPr>
        <p:blipFill>
          <a:blip r:embed="rId3"/>
          <a:stretch>
            <a:fillRect/>
          </a:stretch>
        </p:blipFill>
        <p:spPr>
          <a:xfrm>
            <a:off x="1488843" y="1222841"/>
            <a:ext cx="8845781" cy="5086787"/>
          </a:xfrm>
          <a:prstGeom prst="rect">
            <a:avLst/>
          </a:prstGeom>
        </p:spPr>
      </p:pic>
      <p:pic>
        <p:nvPicPr>
          <p:cNvPr id="8" name="Picture 7">
            <a:extLst>
              <a:ext uri="{FF2B5EF4-FFF2-40B4-BE49-F238E27FC236}">
                <a16:creationId xmlns:a16="http://schemas.microsoft.com/office/drawing/2014/main" id="{A21AA19E-741A-480B-9AC7-7D091D9A1D8B}"/>
              </a:ext>
            </a:extLst>
          </p:cNvPr>
          <p:cNvPicPr>
            <a:picLocks noChangeAspect="1"/>
          </p:cNvPicPr>
          <p:nvPr/>
        </p:nvPicPr>
        <p:blipFill>
          <a:blip r:embed="rId4"/>
          <a:stretch>
            <a:fillRect/>
          </a:stretch>
        </p:blipFill>
        <p:spPr>
          <a:xfrm>
            <a:off x="4574079" y="2338038"/>
            <a:ext cx="4665812" cy="1242772"/>
          </a:xfrm>
          <a:prstGeom prst="rect">
            <a:avLst/>
          </a:prstGeom>
        </p:spPr>
      </p:pic>
      <p:sp>
        <p:nvSpPr>
          <p:cNvPr id="9" name="TextBox 8">
            <a:extLst>
              <a:ext uri="{FF2B5EF4-FFF2-40B4-BE49-F238E27FC236}">
                <a16:creationId xmlns:a16="http://schemas.microsoft.com/office/drawing/2014/main" id="{FEC7A43F-6282-4094-8D1E-853AD47F715F}"/>
              </a:ext>
            </a:extLst>
          </p:cNvPr>
          <p:cNvSpPr txBox="1"/>
          <p:nvPr/>
        </p:nvSpPr>
        <p:spPr>
          <a:xfrm>
            <a:off x="3889948" y="2548159"/>
            <a:ext cx="6034074" cy="584775"/>
          </a:xfrm>
          <a:prstGeom prst="rect">
            <a:avLst/>
          </a:prstGeom>
          <a:noFill/>
        </p:spPr>
        <p:txBody>
          <a:bodyPr wrap="square">
            <a:spAutoFit/>
          </a:bodyPr>
          <a:lstStyle/>
          <a:p>
            <a:pPr algn="ctr"/>
            <a:r>
              <a:rPr lang="en-US" sz="3200" b="1" dirty="0">
                <a:solidFill>
                  <a:schemeClr val="bg1"/>
                </a:solidFill>
                <a:latin typeface="Times New Roman" panose="02020603050405020304" pitchFamily="18" charset="0"/>
              </a:rPr>
              <a:t>Research Methodology</a:t>
            </a:r>
            <a:endParaRPr lang="en-US" sz="3200" b="1" dirty="0">
              <a:solidFill>
                <a:schemeClr val="bg1"/>
              </a:solidFill>
            </a:endParaRPr>
          </a:p>
        </p:txBody>
      </p:sp>
      <p:pic>
        <p:nvPicPr>
          <p:cNvPr id="10" name="Picture 9">
            <a:extLst>
              <a:ext uri="{FF2B5EF4-FFF2-40B4-BE49-F238E27FC236}">
                <a16:creationId xmlns:a16="http://schemas.microsoft.com/office/drawing/2014/main" id="{C31D8C76-F44D-0C38-13AF-EC8451EC7AC1}"/>
              </a:ext>
            </a:extLst>
          </p:cNvPr>
          <p:cNvPicPr>
            <a:picLocks noChangeAspect="1"/>
          </p:cNvPicPr>
          <p:nvPr/>
        </p:nvPicPr>
        <p:blipFill>
          <a:blip r:embed="rId4"/>
          <a:stretch>
            <a:fillRect/>
          </a:stretch>
        </p:blipFill>
        <p:spPr>
          <a:xfrm>
            <a:off x="1403120" y="5203885"/>
            <a:ext cx="5826356" cy="1173671"/>
          </a:xfrm>
          <a:prstGeom prst="rect">
            <a:avLst/>
          </a:prstGeom>
        </p:spPr>
      </p:pic>
      <p:sp>
        <p:nvSpPr>
          <p:cNvPr id="11" name="TextBox 10">
            <a:extLst>
              <a:ext uri="{FF2B5EF4-FFF2-40B4-BE49-F238E27FC236}">
                <a16:creationId xmlns:a16="http://schemas.microsoft.com/office/drawing/2014/main" id="{D0E2577A-E75F-C212-DFB4-DE20E5FB03F7}"/>
              </a:ext>
            </a:extLst>
          </p:cNvPr>
          <p:cNvSpPr txBox="1"/>
          <p:nvPr/>
        </p:nvSpPr>
        <p:spPr>
          <a:xfrm>
            <a:off x="1893320" y="5313666"/>
            <a:ext cx="4845955"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Summary</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2852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BDCE1E55-84CE-EE99-20CD-34D8B5D963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7" name="Picture 6">
            <a:extLst>
              <a:ext uri="{FF2B5EF4-FFF2-40B4-BE49-F238E27FC236}">
                <a16:creationId xmlns:a16="http://schemas.microsoft.com/office/drawing/2014/main" id="{B087DFB6-15D2-B911-44EB-21B52231DA3D}"/>
              </a:ext>
            </a:extLst>
          </p:cNvPr>
          <p:cNvPicPr>
            <a:picLocks noChangeAspect="1"/>
          </p:cNvPicPr>
          <p:nvPr/>
        </p:nvPicPr>
        <p:blipFill rotWithShape="1">
          <a:blip r:embed="rId3"/>
          <a:srcRect l="18015" t="18170" r="10735" b="8628"/>
          <a:stretch/>
        </p:blipFill>
        <p:spPr>
          <a:xfrm>
            <a:off x="651740" y="280466"/>
            <a:ext cx="5041448" cy="3529533"/>
          </a:xfrm>
          <a:prstGeom prst="rect">
            <a:avLst/>
          </a:prstGeom>
        </p:spPr>
      </p:pic>
      <p:pic>
        <p:nvPicPr>
          <p:cNvPr id="8" name="Picture 7">
            <a:extLst>
              <a:ext uri="{FF2B5EF4-FFF2-40B4-BE49-F238E27FC236}">
                <a16:creationId xmlns:a16="http://schemas.microsoft.com/office/drawing/2014/main" id="{448EA93F-976E-C028-FA72-8A5548770508}"/>
              </a:ext>
            </a:extLst>
          </p:cNvPr>
          <p:cNvPicPr>
            <a:picLocks noChangeAspect="1"/>
          </p:cNvPicPr>
          <p:nvPr/>
        </p:nvPicPr>
        <p:blipFill rotWithShape="1">
          <a:blip r:embed="rId4"/>
          <a:srcRect l="18015" t="18955" r="28881" b="22716"/>
          <a:stretch/>
        </p:blipFill>
        <p:spPr>
          <a:xfrm>
            <a:off x="6351966" y="3063830"/>
            <a:ext cx="5293069" cy="3270295"/>
          </a:xfrm>
          <a:prstGeom prst="rect">
            <a:avLst/>
          </a:prstGeom>
        </p:spPr>
      </p:pic>
    </p:spTree>
    <p:extLst>
      <p:ext uri="{BB962C8B-B14F-4D97-AF65-F5344CB8AC3E}">
        <p14:creationId xmlns:p14="http://schemas.microsoft.com/office/powerpoint/2010/main" val="41661770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solidFill>
                  <a:srgbClr val="00B0F0"/>
                </a:solidFill>
                <a:latin typeface="Arial" panose="020B0604020202020204" pitchFamily="34" charset="0"/>
                <a:cs typeface="Arial" panose="020B0604020202020204" pitchFamily="34" charset="0"/>
              </a:rPr>
              <a:t>Contents</a:t>
            </a:r>
            <a:endParaRPr lang="en-US" dirty="0">
              <a:solidFill>
                <a:srgbClr val="00B0F0"/>
              </a:solidFill>
              <a:latin typeface="Arial" panose="020B0604020202020204" pitchFamily="34" charset="0"/>
              <a:cs typeface="Arial" panose="020B0604020202020204" pitchFamily="34" charset="0"/>
            </a:endParaRPr>
          </a:p>
        </p:txBody>
      </p:sp>
      <p:pic>
        <p:nvPicPr>
          <p:cNvPr id="9" name="Graphic 21">
            <a:extLst>
              <a:ext uri="{FF2B5EF4-FFF2-40B4-BE49-F238E27FC236}">
                <a16:creationId xmlns:a16="http://schemas.microsoft.com/office/drawing/2014/main" id="{37FEC3E5-996F-556D-F15A-A1BA54DC6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4" name="TextBox 3">
            <a:extLst>
              <a:ext uri="{FF2B5EF4-FFF2-40B4-BE49-F238E27FC236}">
                <a16:creationId xmlns:a16="http://schemas.microsoft.com/office/drawing/2014/main" id="{5FAC16E2-DED8-8FED-F861-F017B3D22ECE}"/>
              </a:ext>
            </a:extLst>
          </p:cNvPr>
          <p:cNvSpPr txBox="1"/>
          <p:nvPr/>
        </p:nvSpPr>
        <p:spPr>
          <a:xfrm>
            <a:off x="1985611" y="1270889"/>
            <a:ext cx="6933581" cy="5019131"/>
          </a:xfrm>
          <a:prstGeom prst="rect">
            <a:avLst/>
          </a:prstGeom>
          <a:noFill/>
        </p:spPr>
        <p:txBody>
          <a:bodyPr wrap="square">
            <a:spAutoFit/>
          </a:bodyPr>
          <a:lstStyle/>
          <a:p>
            <a:pPr marL="457200" indent="-457200">
              <a:lnSpc>
                <a:spcPct val="150000"/>
              </a:lnSpc>
              <a:buFont typeface="+mj-lt"/>
              <a:buAutoNum type="arabicPeriod"/>
            </a:pPr>
            <a:r>
              <a:rPr lang="en-US" sz="2400" dirty="0"/>
              <a:t>Introduction</a:t>
            </a:r>
          </a:p>
          <a:p>
            <a:pPr marL="457200" indent="-457200">
              <a:lnSpc>
                <a:spcPct val="150000"/>
              </a:lnSpc>
              <a:buFont typeface="+mj-lt"/>
              <a:buAutoNum type="arabicPeriod"/>
            </a:pPr>
            <a:r>
              <a:rPr lang="en-US" sz="2400" dirty="0"/>
              <a:t>First:  </a:t>
            </a:r>
            <a:r>
              <a:rPr lang="en-US" sz="2400" b="1" dirty="0">
                <a:latin typeface="Times New Roman" panose="02020603050405020304" pitchFamily="18" charset="0"/>
              </a:rPr>
              <a:t>Validity </a:t>
            </a:r>
            <a:endParaRPr lang="ar-SA" sz="2400" b="1" dirty="0">
              <a:latin typeface="Times New Roman" panose="02020603050405020304" pitchFamily="18" charset="0"/>
            </a:endParaRPr>
          </a:p>
          <a:p>
            <a:pPr marL="457200" indent="-457200">
              <a:lnSpc>
                <a:spcPct val="150000"/>
              </a:lnSpc>
              <a:buFont typeface="+mj-lt"/>
              <a:buAutoNum type="arabicPeriod"/>
            </a:pPr>
            <a:r>
              <a:rPr lang="en-US" sz="2400" dirty="0"/>
              <a:t>The concept of </a:t>
            </a:r>
            <a:r>
              <a:rPr lang="en-US" sz="2400" b="1" dirty="0">
                <a:latin typeface="Times New Roman" panose="02020603050405020304" pitchFamily="18" charset="0"/>
              </a:rPr>
              <a:t>Validity  </a:t>
            </a:r>
          </a:p>
          <a:p>
            <a:pPr marL="457200" indent="-457200">
              <a:lnSpc>
                <a:spcPct val="150000"/>
              </a:lnSpc>
              <a:buFont typeface="+mj-lt"/>
              <a:buAutoNum type="arabicPeriod"/>
            </a:pPr>
            <a:r>
              <a:rPr lang="en-US" sz="2400" dirty="0"/>
              <a:t>Types of  </a:t>
            </a:r>
            <a:r>
              <a:rPr lang="en-US" sz="2400" b="1" dirty="0">
                <a:latin typeface="Times New Roman" panose="02020603050405020304" pitchFamily="18" charset="0"/>
              </a:rPr>
              <a:t>Validity </a:t>
            </a:r>
            <a:r>
              <a:rPr lang="en-US" sz="2400" dirty="0"/>
              <a:t> </a:t>
            </a:r>
          </a:p>
          <a:p>
            <a:pPr marL="800100" lvl="1" indent="-342900">
              <a:lnSpc>
                <a:spcPct val="150000"/>
              </a:lnSpc>
              <a:buFont typeface="Arial" panose="020B0604020202020204" pitchFamily="34" charset="0"/>
              <a:buChar char="•"/>
            </a:pPr>
            <a:r>
              <a:rPr lang="en-US" sz="2400" dirty="0"/>
              <a:t> Face </a:t>
            </a:r>
            <a:r>
              <a:rPr lang="en-US" sz="2400" b="1" dirty="0">
                <a:latin typeface="Times New Roman" panose="02020603050405020304" pitchFamily="18" charset="0"/>
              </a:rPr>
              <a:t>Validity </a:t>
            </a:r>
          </a:p>
          <a:p>
            <a:pPr marL="800100" lvl="1" indent="-342900">
              <a:lnSpc>
                <a:spcPct val="150000"/>
              </a:lnSpc>
              <a:buFont typeface="Arial" panose="020B0604020202020204" pitchFamily="34" charset="0"/>
              <a:buChar char="•"/>
            </a:pPr>
            <a:r>
              <a:rPr lang="en-US" sz="2400" dirty="0"/>
              <a:t> Content </a:t>
            </a:r>
            <a:r>
              <a:rPr lang="en-US" sz="2400" b="1" dirty="0">
                <a:latin typeface="Times New Roman" panose="02020603050405020304" pitchFamily="18" charset="0"/>
              </a:rPr>
              <a:t>Validity</a:t>
            </a:r>
            <a:endParaRPr lang="en-US" sz="2400" dirty="0"/>
          </a:p>
          <a:p>
            <a:pPr marL="800100" lvl="1" indent="-342900">
              <a:lnSpc>
                <a:spcPct val="150000"/>
              </a:lnSpc>
              <a:buFont typeface="Arial" panose="020B0604020202020204" pitchFamily="34" charset="0"/>
              <a:buChar char="•"/>
            </a:pPr>
            <a:r>
              <a:rPr lang="en-US" sz="2400" dirty="0"/>
              <a:t> Criterion </a:t>
            </a:r>
            <a:r>
              <a:rPr lang="en-US" sz="2400" b="1" dirty="0">
                <a:latin typeface="Times New Roman" panose="02020603050405020304" pitchFamily="18" charset="0"/>
              </a:rPr>
              <a:t>Validity </a:t>
            </a:r>
            <a:endParaRPr lang="en-US" sz="2400" dirty="0"/>
          </a:p>
          <a:p>
            <a:pPr marL="800100" lvl="1" indent="-342900">
              <a:lnSpc>
                <a:spcPct val="150000"/>
              </a:lnSpc>
              <a:buFont typeface="Arial" panose="020B0604020202020204" pitchFamily="34" charset="0"/>
              <a:buChar char="•"/>
            </a:pPr>
            <a:r>
              <a:rPr lang="en-US" sz="2400" dirty="0"/>
              <a:t> Predictive </a:t>
            </a:r>
            <a:r>
              <a:rPr lang="en-US" sz="2400" b="1" dirty="0">
                <a:latin typeface="Times New Roman" panose="02020603050405020304" pitchFamily="18" charset="0"/>
              </a:rPr>
              <a:t>Validity </a:t>
            </a:r>
            <a:endParaRPr lang="en-US" sz="2400" dirty="0"/>
          </a:p>
          <a:p>
            <a:pPr marL="800100" lvl="1" indent="-342900">
              <a:lnSpc>
                <a:spcPct val="150000"/>
              </a:lnSpc>
              <a:buFont typeface="Arial" panose="020B0604020202020204" pitchFamily="34" charset="0"/>
              <a:buChar char="•"/>
            </a:pPr>
            <a:r>
              <a:rPr lang="en-US" sz="2400" dirty="0"/>
              <a:t> Factor </a:t>
            </a:r>
            <a:r>
              <a:rPr lang="en-US" sz="2400" b="1" dirty="0">
                <a:latin typeface="Times New Roman" panose="02020603050405020304" pitchFamily="18" charset="0"/>
              </a:rPr>
              <a:t>Validity </a:t>
            </a:r>
            <a:endParaRPr lang="en-US" sz="2400" dirty="0"/>
          </a:p>
        </p:txBody>
      </p:sp>
    </p:spTree>
    <p:extLst>
      <p:ext uri="{BB962C8B-B14F-4D97-AF65-F5344CB8AC3E}">
        <p14:creationId xmlns:p14="http://schemas.microsoft.com/office/powerpoint/2010/main" val="38130373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solidFill>
                  <a:srgbClr val="00B0F0"/>
                </a:solidFill>
                <a:latin typeface="Arial" panose="020B0604020202020204" pitchFamily="34" charset="0"/>
                <a:cs typeface="Arial" panose="020B0604020202020204" pitchFamily="34" charset="0"/>
              </a:rPr>
              <a:t>Contents</a:t>
            </a:r>
            <a:endParaRPr lang="en-US" dirty="0">
              <a:solidFill>
                <a:srgbClr val="00B0F0"/>
              </a:solidFill>
              <a:latin typeface="Arial" panose="020B060402020202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5636D4B-5A4E-4806-F0E3-9A48C005B9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4" name="TextBox 3">
            <a:extLst>
              <a:ext uri="{FF2B5EF4-FFF2-40B4-BE49-F238E27FC236}">
                <a16:creationId xmlns:a16="http://schemas.microsoft.com/office/drawing/2014/main" id="{5E297006-EA49-3D33-B4A2-001DEC09B3F6}"/>
              </a:ext>
            </a:extLst>
          </p:cNvPr>
          <p:cNvSpPr txBox="1"/>
          <p:nvPr/>
        </p:nvSpPr>
        <p:spPr>
          <a:xfrm>
            <a:off x="869430" y="1190475"/>
            <a:ext cx="11032760" cy="4465133"/>
          </a:xfrm>
          <a:prstGeom prst="rect">
            <a:avLst/>
          </a:prstGeom>
          <a:noFill/>
        </p:spPr>
        <p:txBody>
          <a:bodyPr wrap="square">
            <a:spAutoFit/>
          </a:bodyPr>
          <a:lstStyle/>
          <a:p>
            <a:pPr marL="457200" indent="-457200">
              <a:lnSpc>
                <a:spcPct val="150000"/>
              </a:lnSpc>
              <a:buFont typeface="+mj-lt"/>
              <a:buAutoNum type="arabicPeriod"/>
            </a:pPr>
            <a:r>
              <a:rPr lang="en-US" sz="2400" dirty="0"/>
              <a:t>Second: </a:t>
            </a:r>
            <a:r>
              <a:rPr lang="en-US" sz="2400" b="1" i="0" dirty="0">
                <a:effectLst/>
                <a:latin typeface="Times New Roman" panose="02020603050405020304" pitchFamily="18" charset="0"/>
              </a:rPr>
              <a:t>Reliability</a:t>
            </a:r>
            <a:endParaRPr lang="en-US" sz="2400" dirty="0"/>
          </a:p>
          <a:p>
            <a:pPr marL="457200" indent="-457200">
              <a:lnSpc>
                <a:spcPct val="150000"/>
              </a:lnSpc>
              <a:buFont typeface="+mj-lt"/>
              <a:buAutoNum type="arabicPeriod"/>
            </a:pPr>
            <a:r>
              <a:rPr lang="en-US" sz="2400" dirty="0"/>
              <a:t>The concept of </a:t>
            </a:r>
            <a:r>
              <a:rPr lang="en-US" sz="2400" b="1" i="0" dirty="0">
                <a:effectLst/>
                <a:latin typeface="Times New Roman" panose="02020603050405020304" pitchFamily="18" charset="0"/>
              </a:rPr>
              <a:t>Reliability</a:t>
            </a:r>
            <a:endParaRPr lang="en-US" sz="2400" dirty="0"/>
          </a:p>
          <a:p>
            <a:pPr marL="457200" indent="-457200">
              <a:lnSpc>
                <a:spcPct val="150000"/>
              </a:lnSpc>
              <a:buFont typeface="+mj-lt"/>
              <a:buAutoNum type="arabicPeriod"/>
            </a:pPr>
            <a:r>
              <a:rPr lang="en-US" sz="2400" dirty="0"/>
              <a:t>Methods for Measuring </a:t>
            </a:r>
            <a:r>
              <a:rPr lang="en-US" sz="2400" b="1" i="0" dirty="0">
                <a:effectLst/>
                <a:latin typeface="Times New Roman" panose="02020603050405020304" pitchFamily="18" charset="0"/>
              </a:rPr>
              <a:t>Reliability</a:t>
            </a:r>
            <a:endParaRPr lang="en-US" sz="2400" dirty="0"/>
          </a:p>
          <a:p>
            <a:pPr marL="800100" lvl="1" indent="-342900">
              <a:lnSpc>
                <a:spcPct val="150000"/>
              </a:lnSpc>
              <a:buFont typeface="Arial" panose="020B0604020202020204" pitchFamily="34" charset="0"/>
              <a:buChar char="•"/>
            </a:pPr>
            <a:r>
              <a:rPr lang="en-US" sz="2400" dirty="0"/>
              <a:t>The first method: test and re-test</a:t>
            </a:r>
          </a:p>
          <a:p>
            <a:pPr marL="800100" lvl="1" indent="-342900">
              <a:lnSpc>
                <a:spcPct val="150000"/>
              </a:lnSpc>
              <a:buFont typeface="Arial" panose="020B0604020202020204" pitchFamily="34" charset="0"/>
              <a:buChar char="•"/>
            </a:pPr>
            <a:r>
              <a:rPr lang="en-US" sz="2400" dirty="0"/>
              <a:t>The second method: half-partition (Split-half method)</a:t>
            </a:r>
          </a:p>
          <a:p>
            <a:pPr marL="800100" lvl="1" indent="-342900">
              <a:lnSpc>
                <a:spcPct val="150000"/>
              </a:lnSpc>
              <a:buFont typeface="Arial" panose="020B0604020202020204" pitchFamily="34" charset="0"/>
              <a:buChar char="•"/>
            </a:pPr>
            <a:r>
              <a:rPr lang="en-US" sz="2400" dirty="0"/>
              <a:t>The third method: Cronbach’s stability coefficient alpha</a:t>
            </a:r>
          </a:p>
          <a:p>
            <a:pPr marL="457200" indent="-457200">
              <a:lnSpc>
                <a:spcPct val="150000"/>
              </a:lnSpc>
              <a:buFont typeface="+mj-lt"/>
              <a:buAutoNum type="arabicPeriod"/>
            </a:pPr>
            <a:r>
              <a:rPr lang="en-US" sz="2400" dirty="0"/>
              <a:t>Factors affecting the </a:t>
            </a:r>
            <a:r>
              <a:rPr lang="en-US" sz="2400" b="1" i="0" dirty="0">
                <a:effectLst/>
                <a:latin typeface="Times New Roman" panose="02020603050405020304" pitchFamily="18" charset="0"/>
              </a:rPr>
              <a:t>Reliability</a:t>
            </a:r>
            <a:r>
              <a:rPr lang="en-US" sz="2400" dirty="0"/>
              <a:t> of the questionnaire</a:t>
            </a:r>
          </a:p>
          <a:p>
            <a:pPr marL="457200" indent="-457200">
              <a:lnSpc>
                <a:spcPct val="150000"/>
              </a:lnSpc>
              <a:buFont typeface="+mj-lt"/>
              <a:buAutoNum type="arabicPeriod"/>
            </a:pPr>
            <a:r>
              <a:rPr lang="en-US" sz="2400" dirty="0"/>
              <a:t>The relationship between test </a:t>
            </a:r>
            <a:r>
              <a:rPr lang="en-US" sz="2400" b="1" dirty="0">
                <a:latin typeface="Times New Roman" panose="02020603050405020304" pitchFamily="18" charset="0"/>
              </a:rPr>
              <a:t>Validity </a:t>
            </a:r>
            <a:r>
              <a:rPr lang="en-US" sz="2400" dirty="0"/>
              <a:t>and </a:t>
            </a:r>
            <a:r>
              <a:rPr lang="en-US" sz="2400" b="1" i="0" dirty="0">
                <a:effectLst/>
                <a:latin typeface="Times New Roman" panose="02020603050405020304" pitchFamily="18" charset="0"/>
              </a:rPr>
              <a:t>Reliability</a:t>
            </a:r>
            <a:endParaRPr lang="en-US" sz="2400" b="0" i="0" dirty="0">
              <a:effectLst/>
              <a:latin typeface="Tajawal"/>
            </a:endParaRPr>
          </a:p>
        </p:txBody>
      </p:sp>
    </p:spTree>
    <p:extLst>
      <p:ext uri="{BB962C8B-B14F-4D97-AF65-F5344CB8AC3E}">
        <p14:creationId xmlns:p14="http://schemas.microsoft.com/office/powerpoint/2010/main" val="350165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phic 21">
            <a:extLst>
              <a:ext uri="{FF2B5EF4-FFF2-40B4-BE49-F238E27FC236}">
                <a16:creationId xmlns:a16="http://schemas.microsoft.com/office/drawing/2014/main" id="{DBE9B78B-3E5F-0F89-3305-6019FF0CE5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0DD805A7-1341-01B6-FE35-D747D945B68A}"/>
              </a:ext>
            </a:extLst>
          </p:cNvPr>
          <p:cNvSpPr txBox="1"/>
          <p:nvPr/>
        </p:nvSpPr>
        <p:spPr>
          <a:xfrm>
            <a:off x="494673" y="1385345"/>
            <a:ext cx="11060174" cy="4465133"/>
          </a:xfrm>
          <a:prstGeom prst="rect">
            <a:avLst/>
          </a:prstGeom>
          <a:noFill/>
        </p:spPr>
        <p:txBody>
          <a:bodyPr wrap="square" rtlCol="0">
            <a:spAutoFit/>
          </a:bodyPr>
          <a:lstStyle/>
          <a:p>
            <a:pPr algn="just">
              <a:lnSpc>
                <a:spcPct val="150000"/>
              </a:lnSpc>
            </a:pPr>
            <a:r>
              <a:rPr lang="en-US" sz="2400" b="1" u="sng" dirty="0"/>
              <a:t>By the end of this chapter, you will understand the following knowledge:</a:t>
            </a:r>
            <a:endParaRPr lang="en-US" sz="2400" dirty="0"/>
          </a:p>
          <a:p>
            <a:pPr algn="just">
              <a:lnSpc>
                <a:spcPct val="150000"/>
              </a:lnSpc>
            </a:pPr>
            <a:r>
              <a:rPr lang="en-US" sz="2400" dirty="0"/>
              <a:t>- Understand the concept of </a:t>
            </a:r>
            <a:r>
              <a:rPr lang="en-US" sz="2400" b="1" i="0" dirty="0">
                <a:effectLst/>
                <a:latin typeface="Times New Roman" panose="02020603050405020304" pitchFamily="18" charset="0"/>
              </a:rPr>
              <a:t>Reliability</a:t>
            </a:r>
            <a:r>
              <a:rPr lang="en-US" sz="2400" dirty="0"/>
              <a:t>.</a:t>
            </a:r>
          </a:p>
          <a:p>
            <a:pPr algn="just">
              <a:lnSpc>
                <a:spcPct val="150000"/>
              </a:lnSpc>
            </a:pPr>
            <a:r>
              <a:rPr lang="en-US" sz="2400" dirty="0"/>
              <a:t>- Learn about methods of measuring </a:t>
            </a:r>
            <a:r>
              <a:rPr lang="en-US" sz="2400" b="1" i="0" dirty="0">
                <a:effectLst/>
                <a:latin typeface="Times New Roman" panose="02020603050405020304" pitchFamily="18" charset="0"/>
              </a:rPr>
              <a:t>Reliability</a:t>
            </a:r>
            <a:r>
              <a:rPr lang="en-US" sz="2400" dirty="0"/>
              <a:t> </a:t>
            </a:r>
          </a:p>
          <a:p>
            <a:pPr algn="just">
              <a:lnSpc>
                <a:spcPct val="150000"/>
              </a:lnSpc>
            </a:pPr>
            <a:r>
              <a:rPr lang="en-US" sz="2400" dirty="0"/>
              <a:t>- Identify the factors that affect the </a:t>
            </a:r>
            <a:r>
              <a:rPr lang="en-US" sz="2400" b="1" i="0" dirty="0">
                <a:effectLst/>
                <a:latin typeface="Times New Roman" panose="02020603050405020304" pitchFamily="18" charset="0"/>
              </a:rPr>
              <a:t>Reliability</a:t>
            </a:r>
            <a:r>
              <a:rPr lang="en-US" sz="2400" dirty="0"/>
              <a:t> of the questionnaire.</a:t>
            </a:r>
          </a:p>
          <a:p>
            <a:pPr algn="just">
              <a:lnSpc>
                <a:spcPct val="150000"/>
              </a:lnSpc>
            </a:pPr>
            <a:r>
              <a:rPr lang="en-US" sz="2400" dirty="0"/>
              <a:t>- Understand the concept of  </a:t>
            </a:r>
            <a:r>
              <a:rPr lang="en-US" sz="2400" b="1" dirty="0">
                <a:latin typeface="Times New Roman" panose="02020603050405020304" pitchFamily="18" charset="0"/>
              </a:rPr>
              <a:t>Validity</a:t>
            </a:r>
            <a:r>
              <a:rPr lang="en-US" sz="2400" dirty="0"/>
              <a:t>.</a:t>
            </a:r>
          </a:p>
          <a:p>
            <a:pPr algn="just">
              <a:lnSpc>
                <a:spcPct val="150000"/>
              </a:lnSpc>
            </a:pPr>
            <a:r>
              <a:rPr lang="en-US" sz="2400" dirty="0"/>
              <a:t>- Knowing the types of  </a:t>
            </a:r>
            <a:r>
              <a:rPr lang="en-US" sz="2400" b="1" dirty="0">
                <a:latin typeface="Times New Roman" panose="02020603050405020304" pitchFamily="18" charset="0"/>
              </a:rPr>
              <a:t>Validity.</a:t>
            </a:r>
            <a:endParaRPr lang="en-US" sz="2400" dirty="0"/>
          </a:p>
          <a:p>
            <a:pPr algn="just">
              <a:lnSpc>
                <a:spcPct val="150000"/>
              </a:lnSpc>
            </a:pPr>
            <a:r>
              <a:rPr lang="en-US" sz="2400" dirty="0"/>
              <a:t> - Identify the relationship between </a:t>
            </a:r>
            <a:r>
              <a:rPr lang="en-US" sz="2400" b="1" dirty="0">
                <a:latin typeface="Times New Roman" panose="02020603050405020304" pitchFamily="18" charset="0"/>
              </a:rPr>
              <a:t>Validity </a:t>
            </a:r>
            <a:r>
              <a:rPr lang="en-US" sz="2400" dirty="0"/>
              <a:t>and </a:t>
            </a:r>
            <a:r>
              <a:rPr lang="en-US" sz="2400" b="1" i="0" dirty="0">
                <a:effectLst/>
                <a:latin typeface="Times New Roman" panose="02020603050405020304" pitchFamily="18" charset="0"/>
              </a:rPr>
              <a:t>Reliability</a:t>
            </a:r>
            <a:r>
              <a:rPr lang="en-US" sz="2400" dirty="0"/>
              <a:t>.</a:t>
            </a:r>
          </a:p>
          <a:p>
            <a:pPr algn="just">
              <a:lnSpc>
                <a:spcPct val="150000"/>
              </a:lnSpc>
            </a:pPr>
            <a:r>
              <a:rPr lang="en-US" sz="2400" dirty="0"/>
              <a:t>- Identify factors that increase the </a:t>
            </a:r>
            <a:r>
              <a:rPr lang="en-US" sz="2400" b="1" dirty="0">
                <a:latin typeface="Times New Roman" panose="02020603050405020304" pitchFamily="18" charset="0"/>
              </a:rPr>
              <a:t>Validity </a:t>
            </a:r>
            <a:r>
              <a:rPr lang="en-US" sz="2400" dirty="0"/>
              <a:t>and </a:t>
            </a:r>
            <a:r>
              <a:rPr lang="en-US" sz="2400" b="1" i="0" dirty="0">
                <a:effectLst/>
                <a:latin typeface="Times New Roman" panose="02020603050405020304" pitchFamily="18" charset="0"/>
              </a:rPr>
              <a:t>Reliability </a:t>
            </a:r>
            <a:r>
              <a:rPr lang="en-US" sz="2400" dirty="0"/>
              <a:t>of the data collection tool.</a:t>
            </a:r>
          </a:p>
        </p:txBody>
      </p:sp>
      <p:sp>
        <p:nvSpPr>
          <p:cNvPr id="3" name="TextBox 2">
            <a:extLst>
              <a:ext uri="{FF2B5EF4-FFF2-40B4-BE49-F238E27FC236}">
                <a16:creationId xmlns:a16="http://schemas.microsoft.com/office/drawing/2014/main" id="{40D5094A-E460-BEFB-4014-345428106B3C}"/>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00B0F0"/>
                </a:solidFill>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1976220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A3F6E71-5DB2-7F3C-F9E4-9C3D437854CF}"/>
              </a:ext>
            </a:extLst>
          </p:cNvPr>
          <p:cNvSpPr txBox="1"/>
          <p:nvPr/>
        </p:nvSpPr>
        <p:spPr>
          <a:xfrm>
            <a:off x="4148578" y="545902"/>
            <a:ext cx="1959191" cy="584775"/>
          </a:xfrm>
          <a:prstGeom prst="rect">
            <a:avLst/>
          </a:prstGeom>
          <a:noFill/>
        </p:spPr>
        <p:txBody>
          <a:bodyPr wrap="none" rtlCol="0">
            <a:spAutoFit/>
          </a:bodyPr>
          <a:lstStyle/>
          <a:p>
            <a:r>
              <a:rPr lang="en-US" sz="3200" b="1" dirty="0">
                <a:solidFill>
                  <a:srgbClr val="00B0F0"/>
                </a:solidFill>
                <a:latin typeface="Tajawal Medium" panose="00000600000000000000" pitchFamily="2" charset="-78"/>
                <a:cs typeface="Tajawal Medium" panose="00000600000000000000" pitchFamily="2" charset="-78"/>
              </a:rPr>
              <a:t>Contents</a:t>
            </a:r>
          </a:p>
        </p:txBody>
      </p:sp>
      <p:sp>
        <p:nvSpPr>
          <p:cNvPr id="3" name="TextBox 2">
            <a:extLst>
              <a:ext uri="{FF2B5EF4-FFF2-40B4-BE49-F238E27FC236}">
                <a16:creationId xmlns:a16="http://schemas.microsoft.com/office/drawing/2014/main" id="{742E3EF6-6D01-B513-F8A3-7DC9B9AD3D99}"/>
              </a:ext>
            </a:extLst>
          </p:cNvPr>
          <p:cNvSpPr txBox="1"/>
          <p:nvPr/>
        </p:nvSpPr>
        <p:spPr>
          <a:xfrm>
            <a:off x="299803" y="1676579"/>
            <a:ext cx="11377535" cy="4524315"/>
          </a:xfrm>
          <a:prstGeom prst="rect">
            <a:avLst/>
          </a:prstGeom>
          <a:noFill/>
        </p:spPr>
        <p:txBody>
          <a:bodyPr wrap="square" rtlCol="0">
            <a:spAutoFit/>
          </a:bodyPr>
          <a:lstStyle/>
          <a:p>
            <a:pPr algn="just">
              <a:lnSpc>
                <a:spcPct val="150000"/>
              </a:lnSpc>
            </a:pPr>
            <a:r>
              <a:rPr lang="en-US" sz="2400" b="1" u="sng" dirty="0"/>
              <a:t>By the end of this chapter, you will possess the following Skills:</a:t>
            </a:r>
            <a:endParaRPr lang="en-US" sz="2400" dirty="0"/>
          </a:p>
          <a:p>
            <a:pPr marL="285750" indent="-285750" algn="just">
              <a:lnSpc>
                <a:spcPct val="150000"/>
              </a:lnSpc>
              <a:buFont typeface="Wingdings" panose="05000000000000000000" pitchFamily="2" charset="2"/>
              <a:buChar char="§"/>
            </a:pPr>
            <a:r>
              <a:rPr lang="en-US" sz="2400" dirty="0"/>
              <a:t>The ability to distinguish between different methods of measuring the reliability of a data collection tool.</a:t>
            </a:r>
          </a:p>
          <a:p>
            <a:pPr marL="285750" indent="-285750" algn="just">
              <a:lnSpc>
                <a:spcPct val="150000"/>
              </a:lnSpc>
              <a:buFont typeface="Wingdings" panose="05000000000000000000" pitchFamily="2" charset="2"/>
              <a:buChar char="§"/>
            </a:pPr>
            <a:r>
              <a:rPr lang="en-US" sz="2400" dirty="0"/>
              <a:t>The ability to distinguish between the different types of validity of the data collection tool.</a:t>
            </a:r>
          </a:p>
          <a:p>
            <a:pPr marL="285750" indent="-285750" algn="just">
              <a:lnSpc>
                <a:spcPct val="150000"/>
              </a:lnSpc>
              <a:buFont typeface="Wingdings" panose="05000000000000000000" pitchFamily="2" charset="2"/>
              <a:buChar char="§"/>
            </a:pPr>
            <a:r>
              <a:rPr lang="en-US" sz="2400" dirty="0"/>
              <a:t>The skills of measuring the reliability of the data collection tool.</a:t>
            </a:r>
          </a:p>
          <a:p>
            <a:pPr marL="285750" indent="-285750" algn="just">
              <a:lnSpc>
                <a:spcPct val="150000"/>
              </a:lnSpc>
              <a:buFont typeface="Wingdings" panose="05000000000000000000" pitchFamily="2" charset="2"/>
              <a:buChar char="§"/>
            </a:pPr>
            <a:r>
              <a:rPr lang="en-US" sz="2400" dirty="0"/>
              <a:t>The Skills of measuring the validity of the data collection tool.</a:t>
            </a:r>
          </a:p>
          <a:p>
            <a:pPr marL="285750" indent="-285750" algn="just">
              <a:lnSpc>
                <a:spcPct val="150000"/>
              </a:lnSpc>
              <a:buFont typeface="Wingdings" panose="05000000000000000000" pitchFamily="2" charset="2"/>
              <a:buChar char="§"/>
            </a:pPr>
            <a:r>
              <a:rPr lang="en-US" sz="2400" dirty="0"/>
              <a:t>Skills that maximize the reliability and validity of the data-gathering tool.</a:t>
            </a:r>
          </a:p>
        </p:txBody>
      </p:sp>
    </p:spTree>
    <p:extLst>
      <p:ext uri="{BB962C8B-B14F-4D97-AF65-F5344CB8AC3E}">
        <p14:creationId xmlns:p14="http://schemas.microsoft.com/office/powerpoint/2010/main" val="4128000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C129C07-3803-5432-64B0-873FF9F2C9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7" name="TextBox 6">
            <a:extLst>
              <a:ext uri="{FF2B5EF4-FFF2-40B4-BE49-F238E27FC236}">
                <a16:creationId xmlns:a16="http://schemas.microsoft.com/office/drawing/2014/main" id="{33DA5693-11A3-DBB1-101B-D947C2A0B878}"/>
              </a:ext>
            </a:extLst>
          </p:cNvPr>
          <p:cNvSpPr txBox="1"/>
          <p:nvPr/>
        </p:nvSpPr>
        <p:spPr>
          <a:xfrm>
            <a:off x="3964175" y="619747"/>
            <a:ext cx="2588401" cy="584775"/>
          </a:xfrm>
          <a:prstGeom prst="rect">
            <a:avLst/>
          </a:prstGeom>
          <a:noFill/>
        </p:spPr>
        <p:txBody>
          <a:bodyPr wrap="none" rtlCol="0">
            <a:spAutoFit/>
          </a:bodyPr>
          <a:lstStyle/>
          <a:p>
            <a:pPr algn="ctr"/>
            <a:r>
              <a:rPr lang="en-US" sz="3200" b="1" i="0" dirty="0">
                <a:solidFill>
                  <a:srgbClr val="00B0F0"/>
                </a:solidFill>
                <a:effectLst/>
                <a:latin typeface="Inter"/>
              </a:rPr>
              <a:t>Introduction  </a:t>
            </a:r>
            <a:r>
              <a:rPr lang="en-US" sz="3200" b="0" i="0" dirty="0">
                <a:solidFill>
                  <a:srgbClr val="00B0F0"/>
                </a:solidFill>
                <a:effectLst/>
                <a:latin typeface="Inter"/>
              </a:rPr>
              <a:t> </a:t>
            </a:r>
            <a:endParaRPr lang="en-US" sz="3200" b="1" dirty="0">
              <a:solidFill>
                <a:srgbClr val="00B0F0"/>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2919AAB5-7A12-9392-B2BB-F41D969D4075}"/>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9" name="TextBox 8">
            <a:extLst>
              <a:ext uri="{FF2B5EF4-FFF2-40B4-BE49-F238E27FC236}">
                <a16:creationId xmlns:a16="http://schemas.microsoft.com/office/drawing/2014/main" id="{3FB1AA45-F3AA-14E7-F795-57A82B8CBE95}"/>
              </a:ext>
            </a:extLst>
          </p:cNvPr>
          <p:cNvSpPr txBox="1"/>
          <p:nvPr/>
        </p:nvSpPr>
        <p:spPr>
          <a:xfrm>
            <a:off x="9538447" y="5215905"/>
            <a:ext cx="2653553" cy="338554"/>
          </a:xfrm>
          <a:prstGeom prst="rect">
            <a:avLst/>
          </a:prstGeom>
          <a:noFill/>
        </p:spPr>
        <p:txBody>
          <a:bodyPr wrap="square" rtlCol="0">
            <a:spAutoFit/>
          </a:bodyPr>
          <a:lstStyle/>
          <a:p>
            <a:r>
              <a:rPr lang="en-US" sz="1600" b="0" i="0" dirty="0">
                <a:effectLst/>
                <a:latin typeface="Inter"/>
              </a:rPr>
              <a:t>(Bhandari, P , 2022)</a:t>
            </a:r>
            <a:endParaRPr lang="en-US" sz="1600" dirty="0"/>
          </a:p>
        </p:txBody>
      </p:sp>
      <p:sp>
        <p:nvSpPr>
          <p:cNvPr id="10" name="TextBox 9">
            <a:extLst>
              <a:ext uri="{FF2B5EF4-FFF2-40B4-BE49-F238E27FC236}">
                <a16:creationId xmlns:a16="http://schemas.microsoft.com/office/drawing/2014/main" id="{79E1058E-7C71-DA5E-B0BD-7994AE0B6C21}"/>
              </a:ext>
            </a:extLst>
          </p:cNvPr>
          <p:cNvSpPr txBox="1"/>
          <p:nvPr/>
        </p:nvSpPr>
        <p:spPr>
          <a:xfrm>
            <a:off x="329785" y="1472818"/>
            <a:ext cx="11302582" cy="3170099"/>
          </a:xfrm>
          <a:prstGeom prst="rect">
            <a:avLst/>
          </a:prstGeom>
          <a:noFill/>
        </p:spPr>
        <p:txBody>
          <a:bodyPr wrap="square">
            <a:spAutoFit/>
          </a:bodyPr>
          <a:lstStyle/>
          <a:p>
            <a:pPr algn="just">
              <a:lnSpc>
                <a:spcPct val="200000"/>
              </a:lnSpc>
            </a:pPr>
            <a:r>
              <a:rPr lang="en-US" sz="2000" b="0" i="0" dirty="0">
                <a:effectLst/>
              </a:rPr>
              <a:t>Reliability and validity are concepts used to evaluate the quality of research. They indicate how well a</a:t>
            </a:r>
            <a:r>
              <a:rPr lang="en-US" sz="2000" b="1" i="0" dirty="0">
                <a:effectLst/>
              </a:rPr>
              <a:t> </a:t>
            </a:r>
            <a:r>
              <a:rPr lang="en-US" sz="2000" b="1" i="0" u="none" strike="noStrike" dirty="0">
                <a:effectLst/>
                <a:hlinkClick r:id="rId3">
                  <a:extLst>
                    <a:ext uri="{A12FA001-AC4F-418D-AE19-62706E023703}">
                      <ahyp:hlinkClr xmlns:ahyp="http://schemas.microsoft.com/office/drawing/2018/hyperlinkcolor" val="tx"/>
                    </a:ext>
                  </a:extLst>
                </a:hlinkClick>
              </a:rPr>
              <a:t>method</a:t>
            </a:r>
            <a:r>
              <a:rPr lang="en-US" sz="2000" b="0" i="0" dirty="0">
                <a:effectLst/>
              </a:rPr>
              <a:t>, technique, or test measures something. Reliability is about the consistency of a measure, and validity is about the accuracy of a measure.</a:t>
            </a:r>
          </a:p>
          <a:p>
            <a:pPr algn="just">
              <a:lnSpc>
                <a:spcPct val="200000"/>
              </a:lnSpc>
            </a:pPr>
            <a:r>
              <a:rPr lang="en-US" sz="2000" b="0" i="0" dirty="0">
                <a:effectLst/>
              </a:rPr>
              <a:t>It’s important to consider reliability and validity when creating your</a:t>
            </a:r>
            <a:r>
              <a:rPr lang="en-US" sz="2000" b="1" i="0" dirty="0">
                <a:effectLst/>
              </a:rPr>
              <a:t> </a:t>
            </a:r>
            <a:r>
              <a:rPr lang="en-US" sz="2000" b="1" i="0" u="none" strike="noStrike" dirty="0">
                <a:effectLst/>
                <a:hlinkClick r:id="rId4">
                  <a:extLst>
                    <a:ext uri="{A12FA001-AC4F-418D-AE19-62706E023703}">
                      <ahyp:hlinkClr xmlns:ahyp="http://schemas.microsoft.com/office/drawing/2018/hyperlinkcolor" val="tx"/>
                    </a:ext>
                  </a:extLst>
                </a:hlinkClick>
              </a:rPr>
              <a:t>research design</a:t>
            </a:r>
            <a:r>
              <a:rPr lang="en-US" sz="2000" b="0" i="0" dirty="0">
                <a:effectLst/>
              </a:rPr>
              <a:t>, planning your methods, and writing up your results, especially in </a:t>
            </a:r>
            <a:r>
              <a:rPr lang="en-US" sz="2000" b="1" i="0" u="none" strike="noStrike" dirty="0">
                <a:effectLst/>
                <a:hlinkClick r:id="rId5">
                  <a:extLst>
                    <a:ext uri="{A12FA001-AC4F-418D-AE19-62706E023703}">
                      <ahyp:hlinkClr xmlns:ahyp="http://schemas.microsoft.com/office/drawing/2018/hyperlinkcolor" val="tx"/>
                    </a:ext>
                  </a:extLst>
                </a:hlinkClick>
              </a:rPr>
              <a:t>quantitative research</a:t>
            </a:r>
            <a:r>
              <a:rPr lang="en-US" sz="2000" b="0" i="0" dirty="0">
                <a:effectLst/>
              </a:rPr>
              <a:t>.</a:t>
            </a:r>
          </a:p>
        </p:txBody>
      </p:sp>
    </p:spTree>
    <p:extLst>
      <p:ext uri="{BB962C8B-B14F-4D97-AF65-F5344CB8AC3E}">
        <p14:creationId xmlns:p14="http://schemas.microsoft.com/office/powerpoint/2010/main" val="2251305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060AC6B-C862-0304-B1BE-E3923CCE9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57E0C34-30FA-2F0A-72C4-9E255A6111FF}"/>
              </a:ext>
            </a:extLst>
          </p:cNvPr>
          <p:cNvSpPr txBox="1"/>
          <p:nvPr/>
        </p:nvSpPr>
        <p:spPr>
          <a:xfrm>
            <a:off x="3964175" y="514817"/>
            <a:ext cx="2588401" cy="584775"/>
          </a:xfrm>
          <a:prstGeom prst="rect">
            <a:avLst/>
          </a:prstGeom>
          <a:noFill/>
        </p:spPr>
        <p:txBody>
          <a:bodyPr wrap="none" rtlCol="0">
            <a:spAutoFit/>
          </a:bodyPr>
          <a:lstStyle/>
          <a:p>
            <a:pPr algn="ctr"/>
            <a:r>
              <a:rPr lang="en-US" sz="3200" b="1" i="0" dirty="0">
                <a:solidFill>
                  <a:srgbClr val="00B0F0"/>
                </a:solidFill>
                <a:effectLst/>
              </a:rPr>
              <a:t>Introduction  </a:t>
            </a:r>
            <a:r>
              <a:rPr lang="en-US" sz="3200" b="0" i="0" dirty="0">
                <a:solidFill>
                  <a:srgbClr val="00B0F0"/>
                </a:solidFill>
                <a:effectLst/>
              </a:rPr>
              <a:t> </a:t>
            </a:r>
            <a:endParaRPr lang="en-US" sz="3200" b="1" dirty="0">
              <a:solidFill>
                <a:srgbClr val="00B0F0"/>
              </a:solidFill>
              <a:cs typeface="Tajawal Medium" panose="00000600000000000000" pitchFamily="2" charset="-78"/>
            </a:endParaRPr>
          </a:p>
        </p:txBody>
      </p:sp>
      <p:sp>
        <p:nvSpPr>
          <p:cNvPr id="3" name="TextBox 2">
            <a:extLst>
              <a:ext uri="{FF2B5EF4-FFF2-40B4-BE49-F238E27FC236}">
                <a16:creationId xmlns:a16="http://schemas.microsoft.com/office/drawing/2014/main" id="{7691BA90-8C1C-B0F7-A6F6-DC721CCE76AE}"/>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4" name="TextBox 3">
            <a:extLst>
              <a:ext uri="{FF2B5EF4-FFF2-40B4-BE49-F238E27FC236}">
                <a16:creationId xmlns:a16="http://schemas.microsoft.com/office/drawing/2014/main" id="{EB05BC77-A683-1F5F-3F5D-F28E2C87FCCF}"/>
              </a:ext>
            </a:extLst>
          </p:cNvPr>
          <p:cNvSpPr txBox="1"/>
          <p:nvPr/>
        </p:nvSpPr>
        <p:spPr>
          <a:xfrm>
            <a:off x="9400076" y="5555154"/>
            <a:ext cx="2653553" cy="338554"/>
          </a:xfrm>
          <a:prstGeom prst="rect">
            <a:avLst/>
          </a:prstGeom>
          <a:noFill/>
        </p:spPr>
        <p:txBody>
          <a:bodyPr wrap="square" rtlCol="0">
            <a:spAutoFit/>
          </a:bodyPr>
          <a:lstStyle/>
          <a:p>
            <a:r>
              <a:rPr lang="en-US" sz="1600" b="0" i="0" dirty="0">
                <a:effectLst/>
                <a:latin typeface="Inter"/>
              </a:rPr>
              <a:t>(Bhandari, P , 2022)</a:t>
            </a:r>
            <a:endParaRPr lang="en-US" sz="1600" dirty="0"/>
          </a:p>
        </p:txBody>
      </p:sp>
      <p:sp>
        <p:nvSpPr>
          <p:cNvPr id="5" name="TextBox 4">
            <a:extLst>
              <a:ext uri="{FF2B5EF4-FFF2-40B4-BE49-F238E27FC236}">
                <a16:creationId xmlns:a16="http://schemas.microsoft.com/office/drawing/2014/main" id="{65B97D0F-9DAA-841E-C4D3-530B46F541D4}"/>
              </a:ext>
            </a:extLst>
          </p:cNvPr>
          <p:cNvSpPr txBox="1"/>
          <p:nvPr/>
        </p:nvSpPr>
        <p:spPr>
          <a:xfrm>
            <a:off x="494675" y="1472818"/>
            <a:ext cx="11212643" cy="4420890"/>
          </a:xfrm>
          <a:prstGeom prst="rect">
            <a:avLst/>
          </a:prstGeom>
          <a:noFill/>
        </p:spPr>
        <p:txBody>
          <a:bodyPr wrap="square">
            <a:spAutoFit/>
          </a:bodyPr>
          <a:lstStyle/>
          <a:p>
            <a:pPr algn="just">
              <a:lnSpc>
                <a:spcPct val="200000"/>
              </a:lnSpc>
            </a:pPr>
            <a:r>
              <a:rPr lang="en-US" sz="2400" b="0" i="0" dirty="0">
                <a:effectLst/>
              </a:rPr>
              <a:t>Reliability and validity are concepts used to evaluate the quality of research. They indicate how well a</a:t>
            </a:r>
            <a:r>
              <a:rPr lang="en-US" sz="2400" b="1" i="0" dirty="0">
                <a:effectLst/>
              </a:rPr>
              <a:t> </a:t>
            </a:r>
            <a:r>
              <a:rPr lang="en-US" sz="2400" b="1" i="0" u="none" strike="noStrike" dirty="0">
                <a:effectLst/>
                <a:hlinkClick r:id="rId3">
                  <a:extLst>
                    <a:ext uri="{A12FA001-AC4F-418D-AE19-62706E023703}">
                      <ahyp:hlinkClr xmlns:ahyp="http://schemas.microsoft.com/office/drawing/2018/hyperlinkcolor" val="tx"/>
                    </a:ext>
                  </a:extLst>
                </a:hlinkClick>
              </a:rPr>
              <a:t>method</a:t>
            </a:r>
            <a:r>
              <a:rPr lang="en-US" sz="2400" b="0" i="0" dirty="0">
                <a:effectLst/>
              </a:rPr>
              <a:t>, technique, or test measures something. Reliability is about the consistency of a measure, and validity is about the accuracy of a measure.</a:t>
            </a:r>
          </a:p>
          <a:p>
            <a:pPr algn="just">
              <a:lnSpc>
                <a:spcPct val="200000"/>
              </a:lnSpc>
            </a:pPr>
            <a:r>
              <a:rPr lang="en-US" sz="2400" b="0" i="0" dirty="0">
                <a:effectLst/>
              </a:rPr>
              <a:t>It’s important to consider reliability and validity when creating your</a:t>
            </a:r>
            <a:r>
              <a:rPr lang="en-US" sz="2400" b="1" i="0" dirty="0">
                <a:effectLst/>
              </a:rPr>
              <a:t> </a:t>
            </a:r>
            <a:r>
              <a:rPr lang="en-US" sz="2400" b="1" i="0" u="none" strike="noStrike" dirty="0">
                <a:effectLst/>
                <a:hlinkClick r:id="rId4">
                  <a:extLst>
                    <a:ext uri="{A12FA001-AC4F-418D-AE19-62706E023703}">
                      <ahyp:hlinkClr xmlns:ahyp="http://schemas.microsoft.com/office/drawing/2018/hyperlinkcolor" val="tx"/>
                    </a:ext>
                  </a:extLst>
                </a:hlinkClick>
              </a:rPr>
              <a:t>research design</a:t>
            </a:r>
            <a:r>
              <a:rPr lang="en-US" sz="2400" b="0" i="0" dirty="0">
                <a:effectLst/>
              </a:rPr>
              <a:t>, planning your methods, and writing up your results, especially in </a:t>
            </a:r>
            <a:r>
              <a:rPr lang="en-US" sz="2400" b="1" i="0" u="none" strike="noStrike" dirty="0">
                <a:effectLst/>
                <a:hlinkClick r:id="rId5">
                  <a:extLst>
                    <a:ext uri="{A12FA001-AC4F-418D-AE19-62706E023703}">
                      <ahyp:hlinkClr xmlns:ahyp="http://schemas.microsoft.com/office/drawing/2018/hyperlinkcolor" val="tx"/>
                    </a:ext>
                  </a:extLst>
                </a:hlinkClick>
              </a:rPr>
              <a:t>quantitative research</a:t>
            </a:r>
            <a:r>
              <a:rPr lang="en-US" sz="2400" b="0" i="0" dirty="0">
                <a:effectLst/>
              </a:rPr>
              <a:t>.</a:t>
            </a:r>
          </a:p>
        </p:txBody>
      </p:sp>
    </p:spTree>
    <p:extLst>
      <p:ext uri="{BB962C8B-B14F-4D97-AF65-F5344CB8AC3E}">
        <p14:creationId xmlns:p14="http://schemas.microsoft.com/office/powerpoint/2010/main" val="1296211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6D86CCC2-4674-8279-8C18-5A0101394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A382CF6-8440-758D-5F0E-850D345EAC4F}"/>
              </a:ext>
            </a:extLst>
          </p:cNvPr>
          <p:cNvSpPr txBox="1"/>
          <p:nvPr/>
        </p:nvSpPr>
        <p:spPr>
          <a:xfrm>
            <a:off x="4389375" y="632632"/>
            <a:ext cx="2393412" cy="584775"/>
          </a:xfrm>
          <a:prstGeom prst="rect">
            <a:avLst/>
          </a:prstGeom>
          <a:noFill/>
        </p:spPr>
        <p:txBody>
          <a:bodyPr wrap="none" rtlCol="0">
            <a:spAutoFit/>
          </a:bodyPr>
          <a:lstStyle/>
          <a:p>
            <a:r>
              <a:rPr lang="en-US" sz="3200" b="1" i="0" dirty="0">
                <a:solidFill>
                  <a:srgbClr val="00B0F0"/>
                </a:solidFill>
                <a:effectLst/>
              </a:rPr>
              <a:t>The</a:t>
            </a:r>
            <a:r>
              <a:rPr lang="en-US" sz="3200" b="1" i="0" dirty="0">
                <a:effectLst/>
              </a:rPr>
              <a:t> </a:t>
            </a:r>
            <a:r>
              <a:rPr lang="en-US" sz="3200" b="1" i="0" dirty="0">
                <a:solidFill>
                  <a:srgbClr val="00B0F0"/>
                </a:solidFill>
                <a:effectLst/>
              </a:rPr>
              <a:t>Validity</a:t>
            </a:r>
            <a:r>
              <a:rPr lang="en-US" sz="3200" b="1" dirty="0">
                <a:cs typeface="Times New Roman" pitchFamily="18" charset="0"/>
              </a:rPr>
              <a:t>  </a:t>
            </a:r>
          </a:p>
        </p:txBody>
      </p:sp>
      <p:sp>
        <p:nvSpPr>
          <p:cNvPr id="3" name="TextBox 2">
            <a:extLst>
              <a:ext uri="{FF2B5EF4-FFF2-40B4-BE49-F238E27FC236}">
                <a16:creationId xmlns:a16="http://schemas.microsoft.com/office/drawing/2014/main" id="{5C60087A-6585-B8EE-8AB3-8E0318CCB0E4}"/>
              </a:ext>
            </a:extLst>
          </p:cNvPr>
          <p:cNvSpPr txBox="1"/>
          <p:nvPr/>
        </p:nvSpPr>
        <p:spPr>
          <a:xfrm>
            <a:off x="494675" y="1708879"/>
            <a:ext cx="11227633" cy="3785652"/>
          </a:xfrm>
          <a:prstGeom prst="rect">
            <a:avLst/>
          </a:prstGeom>
          <a:noFill/>
        </p:spPr>
        <p:txBody>
          <a:bodyPr wrap="square">
            <a:spAutoFit/>
          </a:bodyPr>
          <a:lstStyle/>
          <a:p>
            <a:pPr algn="just">
              <a:lnSpc>
                <a:spcPct val="200000"/>
              </a:lnSpc>
            </a:pPr>
            <a:r>
              <a:rPr lang="en-US" sz="2400" b="1" i="0" dirty="0">
                <a:effectLst/>
              </a:rPr>
              <a:t>What is validity?</a:t>
            </a:r>
          </a:p>
          <a:p>
            <a:pPr algn="just">
              <a:lnSpc>
                <a:spcPct val="200000"/>
              </a:lnSpc>
            </a:pPr>
            <a:r>
              <a:rPr lang="en-US" sz="2400" b="0" i="0" dirty="0">
                <a:effectLst/>
              </a:rPr>
              <a:t>Validity refers to how accurately a method measures what it is intended to measure. If research has high validity, it produces results corresponding to real properties, characteristics, and variations in the physical or social world.</a:t>
            </a:r>
          </a:p>
          <a:p>
            <a:pPr algn="just">
              <a:lnSpc>
                <a:spcPct val="200000"/>
              </a:lnSpc>
            </a:pPr>
            <a:r>
              <a:rPr lang="en-US" sz="2400" b="0" i="0" dirty="0">
                <a:effectLst/>
              </a:rPr>
              <a:t>High reliability is one indicator that the measurement is valid.</a:t>
            </a:r>
            <a:endParaRPr lang="en-US" sz="2400" dirty="0"/>
          </a:p>
        </p:txBody>
      </p:sp>
    </p:spTree>
    <p:extLst>
      <p:ext uri="{BB962C8B-B14F-4D97-AF65-F5344CB8AC3E}">
        <p14:creationId xmlns:p14="http://schemas.microsoft.com/office/powerpoint/2010/main" val="18282840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68BE0EF-2810-E662-603E-C91CEA451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85CA1000-20DB-1BAA-425F-00695825108A}"/>
              </a:ext>
            </a:extLst>
          </p:cNvPr>
          <p:cNvSpPr txBox="1"/>
          <p:nvPr/>
        </p:nvSpPr>
        <p:spPr>
          <a:xfrm>
            <a:off x="4389375" y="512712"/>
            <a:ext cx="2393412" cy="584775"/>
          </a:xfrm>
          <a:prstGeom prst="rect">
            <a:avLst/>
          </a:prstGeom>
          <a:noFill/>
        </p:spPr>
        <p:txBody>
          <a:bodyPr wrap="none" rtlCol="0">
            <a:spAutoFit/>
          </a:bodyPr>
          <a:lstStyle/>
          <a:p>
            <a:r>
              <a:rPr lang="en-US" sz="3200" b="1" i="0" dirty="0">
                <a:solidFill>
                  <a:srgbClr val="00B0F0"/>
                </a:solidFill>
                <a:effectLst/>
              </a:rPr>
              <a:t>The Validity</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5D26A2EC-13C3-1639-EF84-D48709691E07}"/>
              </a:ext>
            </a:extLst>
          </p:cNvPr>
          <p:cNvSpPr txBox="1"/>
          <p:nvPr/>
        </p:nvSpPr>
        <p:spPr>
          <a:xfrm>
            <a:off x="374754" y="1511656"/>
            <a:ext cx="11413834" cy="3699474"/>
          </a:xfrm>
          <a:prstGeom prst="rect">
            <a:avLst/>
          </a:prstGeom>
          <a:noFill/>
        </p:spPr>
        <p:txBody>
          <a:bodyPr wrap="square">
            <a:spAutoFit/>
          </a:bodyPr>
          <a:lstStyle/>
          <a:p>
            <a:pPr algn="just">
              <a:lnSpc>
                <a:spcPct val="200000"/>
              </a:lnSpc>
            </a:pPr>
            <a:r>
              <a:rPr lang="en-US" sz="2000" b="1" i="0" dirty="0">
                <a:effectLst/>
              </a:rPr>
              <a:t>What is Validity?</a:t>
            </a:r>
          </a:p>
          <a:p>
            <a:pPr algn="just">
              <a:lnSpc>
                <a:spcPct val="200000"/>
              </a:lnSpc>
            </a:pPr>
            <a:r>
              <a:rPr lang="en-US" sz="2000" b="1" u="sng" dirty="0"/>
              <a:t>Examples</a:t>
            </a:r>
            <a:r>
              <a:rPr lang="en-US" sz="2000" dirty="0"/>
              <a:t>: - </a:t>
            </a:r>
            <a:r>
              <a:rPr lang="en-US" sz="2000" b="0" i="0" dirty="0">
                <a:effectLst/>
                <a:latin typeface="Inter"/>
              </a:rPr>
              <a:t>If the thermometer shows different temperatures each time, even though you have carefully controlled conditions to ensure the sample’s temperature stays the same, the thermometer is probably malfunctioning, and therefore its measurements are invalid.</a:t>
            </a:r>
          </a:p>
          <a:p>
            <a:pPr algn="just">
              <a:lnSpc>
                <a:spcPct val="200000"/>
              </a:lnSpc>
            </a:pPr>
            <a:r>
              <a:rPr lang="en-US" sz="2000" dirty="0">
                <a:latin typeface="Inter"/>
              </a:rPr>
              <a:t>- </a:t>
            </a:r>
            <a:r>
              <a:rPr lang="en-US" sz="2000" b="0" i="0" dirty="0">
                <a:effectLst/>
                <a:latin typeface="Inter"/>
              </a:rPr>
              <a:t>If a symptom questionnaire results in a reliable diagnosis when answered at different times and with different doctors, it indicates that it is valid as a measurement of the medical condition.</a:t>
            </a:r>
            <a:endParaRPr lang="en-US" sz="2000" dirty="0"/>
          </a:p>
        </p:txBody>
      </p:sp>
    </p:spTree>
    <p:extLst>
      <p:ext uri="{BB962C8B-B14F-4D97-AF65-F5344CB8AC3E}">
        <p14:creationId xmlns:p14="http://schemas.microsoft.com/office/powerpoint/2010/main" val="3862115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1C3DCC57-61F7-8E71-71D2-4F15D1094F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9BC38FA-5756-C674-89AB-F00E4E913E5B}"/>
              </a:ext>
            </a:extLst>
          </p:cNvPr>
          <p:cNvSpPr txBox="1"/>
          <p:nvPr/>
        </p:nvSpPr>
        <p:spPr>
          <a:xfrm>
            <a:off x="4389375" y="512712"/>
            <a:ext cx="2579360" cy="584775"/>
          </a:xfrm>
          <a:prstGeom prst="rect">
            <a:avLst/>
          </a:prstGeom>
          <a:noFill/>
        </p:spPr>
        <p:txBody>
          <a:bodyPr wrap="none" rtlCol="0">
            <a:spAutoFit/>
          </a:bodyPr>
          <a:lstStyle/>
          <a:p>
            <a:r>
              <a:rPr lang="en-US" sz="3200" b="1" i="0" dirty="0">
                <a:solidFill>
                  <a:srgbClr val="00B0F0"/>
                </a:solidFill>
                <a:effectLst/>
              </a:rPr>
              <a:t>The Validity</a:t>
            </a:r>
            <a:r>
              <a:rPr lang="en-US" sz="3200" b="1" dirty="0">
                <a:solidFill>
                  <a:srgbClr val="00B0F0"/>
                </a:solidFill>
                <a:cs typeface="Times New Roman" pitchFamily="18" charset="0"/>
              </a:rPr>
              <a:t>  </a:t>
            </a:r>
            <a:r>
              <a:rPr lang="en-US" sz="3200" b="1" dirty="0">
                <a:solidFill>
                  <a:srgbClr val="00B0F0"/>
                </a:solidFill>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F670766E-784B-71C3-C23E-C5CAEFBBD1C9}"/>
              </a:ext>
            </a:extLst>
          </p:cNvPr>
          <p:cNvSpPr txBox="1"/>
          <p:nvPr/>
        </p:nvSpPr>
        <p:spPr>
          <a:xfrm>
            <a:off x="119920" y="1511656"/>
            <a:ext cx="11557417" cy="3682226"/>
          </a:xfrm>
          <a:prstGeom prst="rect">
            <a:avLst/>
          </a:prstGeom>
          <a:noFill/>
        </p:spPr>
        <p:txBody>
          <a:bodyPr wrap="square">
            <a:spAutoFit/>
          </a:bodyPr>
          <a:lstStyle/>
          <a:p>
            <a:pPr algn="just">
              <a:lnSpc>
                <a:spcPct val="200000"/>
              </a:lnSpc>
            </a:pPr>
            <a:r>
              <a:rPr lang="en-US" sz="2400" b="1" i="0" dirty="0">
                <a:effectLst/>
              </a:rPr>
              <a:t>However, reliability on its own is not enough to ensure validity. A test may not accurately reflect the real situation even if it is reliable.</a:t>
            </a:r>
          </a:p>
          <a:p>
            <a:pPr algn="just">
              <a:lnSpc>
                <a:spcPct val="200000"/>
              </a:lnSpc>
            </a:pPr>
            <a:r>
              <a:rPr lang="en-US" sz="2400" b="0" i="0" dirty="0">
                <a:effectLst/>
              </a:rPr>
              <a:t>The thermometer that you used to test the sample gives reliable results. However, the thermometer was not calibrated properly, so the result is 2 degrees lower than the true value. Therefore, the measurement is not valid.</a:t>
            </a:r>
            <a:endParaRPr lang="en-US" sz="2400" dirty="0"/>
          </a:p>
        </p:txBody>
      </p:sp>
    </p:spTree>
    <p:extLst>
      <p:ext uri="{BB962C8B-B14F-4D97-AF65-F5344CB8AC3E}">
        <p14:creationId xmlns:p14="http://schemas.microsoft.com/office/powerpoint/2010/main" val="3688657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8D3C2F7-5B10-C1FE-E058-FF0906BD18C7}"/>
              </a:ext>
            </a:extLst>
          </p:cNvPr>
          <p:cNvSpPr txBox="1"/>
          <p:nvPr/>
        </p:nvSpPr>
        <p:spPr>
          <a:xfrm>
            <a:off x="4389375" y="512712"/>
            <a:ext cx="2579360" cy="584775"/>
          </a:xfrm>
          <a:prstGeom prst="rect">
            <a:avLst/>
          </a:prstGeom>
          <a:noFill/>
        </p:spPr>
        <p:txBody>
          <a:bodyPr wrap="none" rtlCol="0">
            <a:spAutoFit/>
          </a:bodyPr>
          <a:lstStyle/>
          <a:p>
            <a:r>
              <a:rPr lang="en-US" sz="3200" b="1" i="0" dirty="0">
                <a:solidFill>
                  <a:srgbClr val="00B0F0"/>
                </a:solidFill>
                <a:effectLst/>
              </a:rPr>
              <a:t>The Validity</a:t>
            </a:r>
            <a:r>
              <a:rPr lang="en-US" sz="3200" b="1" dirty="0">
                <a:solidFill>
                  <a:srgbClr val="00B0F0"/>
                </a:solidFill>
                <a:cs typeface="Times New Roman" pitchFamily="18" charset="0"/>
              </a:rPr>
              <a:t>  </a:t>
            </a:r>
            <a:r>
              <a:rPr lang="en-US" sz="3200" b="1" dirty="0">
                <a:solidFill>
                  <a:srgbClr val="00B0F0"/>
                </a:solidFill>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9FEFE9C7-4FD9-0CC5-61C9-7B646968E542}"/>
              </a:ext>
            </a:extLst>
          </p:cNvPr>
          <p:cNvSpPr txBox="1"/>
          <p:nvPr/>
        </p:nvSpPr>
        <p:spPr>
          <a:xfrm>
            <a:off x="359764" y="1511656"/>
            <a:ext cx="11527436" cy="3682226"/>
          </a:xfrm>
          <a:prstGeom prst="rect">
            <a:avLst/>
          </a:prstGeom>
          <a:noFill/>
        </p:spPr>
        <p:txBody>
          <a:bodyPr wrap="square">
            <a:spAutoFit/>
          </a:bodyPr>
          <a:lstStyle/>
          <a:p>
            <a:pPr algn="just">
              <a:lnSpc>
                <a:spcPct val="200000"/>
              </a:lnSpc>
            </a:pPr>
            <a:r>
              <a:rPr lang="en-US" sz="2400" b="1" i="0" u="sng" dirty="0">
                <a:effectLst/>
              </a:rPr>
              <a:t>Example</a:t>
            </a:r>
            <a:r>
              <a:rPr lang="en-US" sz="2400" b="0" i="0" u="sng" dirty="0">
                <a:effectLst/>
              </a:rPr>
              <a:t>:</a:t>
            </a:r>
          </a:p>
          <a:p>
            <a:pPr algn="just">
              <a:lnSpc>
                <a:spcPct val="200000"/>
              </a:lnSpc>
            </a:pPr>
            <a:r>
              <a:rPr lang="en-US" sz="2400" b="0" i="0" dirty="0">
                <a:effectLst/>
              </a:rPr>
              <a:t>A group of participants take a test designed to measure working memory. The results are reliable, but participants’ scores correlate strongly with their reading comprehension level. This indicates that the method might have low validity: the test may measure participants’ reading comprehension instead of their working memory.</a:t>
            </a:r>
            <a:endParaRPr lang="en-US" sz="2400" dirty="0"/>
          </a:p>
        </p:txBody>
      </p:sp>
    </p:spTree>
    <p:extLst>
      <p:ext uri="{BB962C8B-B14F-4D97-AF65-F5344CB8AC3E}">
        <p14:creationId xmlns:p14="http://schemas.microsoft.com/office/powerpoint/2010/main" val="3867432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40B64EB1-4AD1-2EE8-7D88-97FEC5681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BDE4A96-D1B4-F71F-13B7-A2F24113E228}"/>
              </a:ext>
            </a:extLst>
          </p:cNvPr>
          <p:cNvSpPr txBox="1"/>
          <p:nvPr/>
        </p:nvSpPr>
        <p:spPr>
          <a:xfrm>
            <a:off x="3860373" y="553426"/>
            <a:ext cx="3069879" cy="584775"/>
          </a:xfrm>
          <a:prstGeom prst="rect">
            <a:avLst/>
          </a:prstGeom>
          <a:noFill/>
        </p:spPr>
        <p:txBody>
          <a:bodyPr wrap="none" rtlCol="0">
            <a:spAutoFit/>
          </a:bodyPr>
          <a:lstStyle/>
          <a:p>
            <a:r>
              <a:rPr lang="en-US" sz="3200" b="1" dirty="0">
                <a:solidFill>
                  <a:srgbClr val="00B0F0"/>
                </a:solidFill>
                <a:cs typeface="Times New Roman" pitchFamily="18" charset="0"/>
              </a:rPr>
              <a:t>Types of Validity </a:t>
            </a:r>
          </a:p>
        </p:txBody>
      </p:sp>
      <p:sp>
        <p:nvSpPr>
          <p:cNvPr id="3" name="TextBox 2">
            <a:extLst>
              <a:ext uri="{FF2B5EF4-FFF2-40B4-BE49-F238E27FC236}">
                <a16:creationId xmlns:a16="http://schemas.microsoft.com/office/drawing/2014/main" id="{DCFB1220-74F2-C902-71FC-204A198E930B}"/>
              </a:ext>
            </a:extLst>
          </p:cNvPr>
          <p:cNvSpPr txBox="1"/>
          <p:nvPr/>
        </p:nvSpPr>
        <p:spPr>
          <a:xfrm>
            <a:off x="616651" y="1537007"/>
            <a:ext cx="11050698" cy="5016758"/>
          </a:xfrm>
          <a:prstGeom prst="rect">
            <a:avLst/>
          </a:prstGeom>
          <a:noFill/>
        </p:spPr>
        <p:txBody>
          <a:bodyPr wrap="square">
            <a:spAutoFit/>
          </a:bodyPr>
          <a:lstStyle/>
          <a:p>
            <a:pPr algn="l">
              <a:lnSpc>
                <a:spcPct val="200000"/>
              </a:lnSpc>
            </a:pPr>
            <a:r>
              <a:rPr lang="en-US" sz="2000" b="1" i="0" u="sng" dirty="0">
                <a:effectLst/>
              </a:rPr>
              <a:t>There are five main types of validity:</a:t>
            </a:r>
          </a:p>
          <a:p>
            <a:pPr algn="l">
              <a:lnSpc>
                <a:spcPct val="200000"/>
              </a:lnSpc>
            </a:pPr>
            <a:r>
              <a:rPr lang="en-US" sz="2000" b="1" i="0" u="none" strike="noStrike" dirty="0">
                <a:solidFill>
                  <a:schemeClr val="bg1"/>
                </a:solidFill>
                <a:effectLst/>
                <a:hlinkClick r:id="rId3"/>
              </a:rPr>
              <a:t>Content validity</a:t>
            </a:r>
            <a:r>
              <a:rPr lang="en-US" sz="2000" b="0" i="0" dirty="0">
                <a:solidFill>
                  <a:schemeClr val="bg1"/>
                </a:solidFill>
                <a:effectLst/>
              </a:rPr>
              <a:t>: </a:t>
            </a:r>
            <a:r>
              <a:rPr lang="en-US" sz="2000" b="0" i="0" dirty="0">
                <a:effectLst/>
              </a:rPr>
              <a:t>Is the test fully representative of what it aims to measure?</a:t>
            </a:r>
          </a:p>
          <a:p>
            <a:pPr algn="l">
              <a:lnSpc>
                <a:spcPct val="200000"/>
              </a:lnSpc>
            </a:pPr>
            <a:r>
              <a:rPr lang="en-US" sz="2000" b="1" i="0" u="none" strike="noStrike" dirty="0">
                <a:solidFill>
                  <a:schemeClr val="bg1"/>
                </a:solidFill>
                <a:effectLst/>
                <a:hlinkClick r:id="rId4"/>
              </a:rPr>
              <a:t>Face validity</a:t>
            </a:r>
            <a:r>
              <a:rPr lang="en-US" sz="2000" b="0" i="0" dirty="0">
                <a:solidFill>
                  <a:schemeClr val="bg1"/>
                </a:solidFill>
                <a:effectLst/>
              </a:rPr>
              <a:t>: </a:t>
            </a:r>
            <a:r>
              <a:rPr lang="en-US" sz="2000" b="0" i="0" dirty="0">
                <a:effectLst/>
              </a:rPr>
              <a:t>Does the content of the test appear to be suitable to its aims?</a:t>
            </a:r>
          </a:p>
          <a:p>
            <a:pPr algn="l">
              <a:lnSpc>
                <a:spcPct val="200000"/>
              </a:lnSpc>
            </a:pPr>
            <a:r>
              <a:rPr lang="en-US" sz="2000" b="1" i="0" u="none" strike="noStrike" dirty="0">
                <a:solidFill>
                  <a:schemeClr val="bg1"/>
                </a:solidFill>
                <a:effectLst/>
                <a:hlinkClick r:id="rId5"/>
              </a:rPr>
              <a:t>Criterion validity</a:t>
            </a:r>
            <a:r>
              <a:rPr lang="en-US" sz="2000" b="0" i="0" u="none" strike="noStrike" dirty="0">
                <a:solidFill>
                  <a:schemeClr val="bg1"/>
                </a:solidFill>
                <a:effectLst/>
                <a:hlinkClick r:id="rId5"/>
              </a:rPr>
              <a:t>:</a:t>
            </a:r>
            <a:r>
              <a:rPr lang="en-US" sz="2000" b="0" i="0" dirty="0">
                <a:solidFill>
                  <a:schemeClr val="bg1"/>
                </a:solidFill>
                <a:effectLst/>
              </a:rPr>
              <a:t> </a:t>
            </a:r>
            <a:r>
              <a:rPr lang="en-US" sz="2000" b="0" i="0" dirty="0">
                <a:effectLst/>
              </a:rPr>
              <a:t>Do the results accurately measure the concrete outcome they are </a:t>
            </a:r>
            <a:r>
              <a:rPr lang="en-US" sz="2000" dirty="0"/>
              <a:t>designed to measure</a:t>
            </a:r>
          </a:p>
          <a:p>
            <a:pPr>
              <a:lnSpc>
                <a:spcPct val="200000"/>
              </a:lnSpc>
            </a:pPr>
            <a:r>
              <a:rPr lang="en-US" sz="2000" b="1" dirty="0">
                <a:solidFill>
                  <a:schemeClr val="bg1"/>
                </a:solidFill>
                <a:hlinkClick r:id="rId6"/>
              </a:rPr>
              <a:t>Predictive</a:t>
            </a:r>
            <a:r>
              <a:rPr lang="en-US" sz="2000" b="1" i="0" u="none" strike="noStrike" dirty="0">
                <a:solidFill>
                  <a:schemeClr val="bg1"/>
                </a:solidFill>
                <a:effectLst/>
                <a:hlinkClick r:id="rId6"/>
              </a:rPr>
              <a:t> validity</a:t>
            </a:r>
            <a:r>
              <a:rPr lang="en-US" sz="2000" b="0" i="0" dirty="0">
                <a:solidFill>
                  <a:schemeClr val="bg1"/>
                </a:solidFill>
                <a:effectLst/>
              </a:rPr>
              <a:t>: </a:t>
            </a:r>
            <a:r>
              <a:rPr lang="en-US" sz="2000" b="0" i="0" dirty="0">
                <a:effectLst/>
              </a:rPr>
              <a:t>Does the </a:t>
            </a:r>
            <a:r>
              <a:rPr lang="en-US" sz="2000" b="0" i="0" dirty="0">
                <a:effectLst/>
                <a:latin typeface="Inter"/>
              </a:rPr>
              <a:t>measurement predict </a:t>
            </a:r>
            <a:r>
              <a:rPr lang="en-US" sz="2000" dirty="0">
                <a:latin typeface="Inter"/>
              </a:rPr>
              <a:t>The</a:t>
            </a:r>
            <a:r>
              <a:rPr lang="en-US" sz="2000" b="0" i="0" dirty="0">
                <a:effectLst/>
                <a:latin typeface="Inter"/>
              </a:rPr>
              <a:t> future outcome</a:t>
            </a:r>
            <a:r>
              <a:rPr lang="en-US" sz="2000" b="0" i="0" dirty="0">
                <a:effectLst/>
              </a:rPr>
              <a:t>?</a:t>
            </a:r>
          </a:p>
          <a:p>
            <a:pPr>
              <a:lnSpc>
                <a:spcPct val="200000"/>
              </a:lnSpc>
            </a:pPr>
            <a:r>
              <a:rPr lang="en-US" sz="2000" b="1" u="sng" dirty="0"/>
              <a:t>Factor Validity: </a:t>
            </a:r>
            <a:r>
              <a:rPr lang="en-US" sz="2000" b="0" i="0" dirty="0">
                <a:effectLst/>
                <a:latin typeface="arial" panose="020B0604020202020204" pitchFamily="34" charset="0"/>
              </a:rPr>
              <a:t> </a:t>
            </a:r>
            <a:r>
              <a:rPr lang="en-US" sz="2000" dirty="0"/>
              <a:t>the degree to which the covariance of measured items matches the actual covariance or behaviors in real life.</a:t>
            </a:r>
          </a:p>
          <a:p>
            <a:pPr algn="l">
              <a:lnSpc>
                <a:spcPct val="200000"/>
              </a:lnSpc>
            </a:pPr>
            <a:endParaRPr lang="en-US" sz="2000" dirty="0">
              <a:solidFill>
                <a:schemeClr val="bg1"/>
              </a:solidFill>
            </a:endParaRPr>
          </a:p>
        </p:txBody>
      </p:sp>
    </p:spTree>
    <p:extLst>
      <p:ext uri="{BB962C8B-B14F-4D97-AF65-F5344CB8AC3E}">
        <p14:creationId xmlns:p14="http://schemas.microsoft.com/office/powerpoint/2010/main" val="12197522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842CAB53-930C-7B2A-1466-789F5BA18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5A9CCC0-78F7-295B-3F0F-AF3948FEC442}"/>
              </a:ext>
            </a:extLst>
          </p:cNvPr>
          <p:cNvSpPr txBox="1"/>
          <p:nvPr/>
        </p:nvSpPr>
        <p:spPr>
          <a:xfrm>
            <a:off x="3703887" y="797901"/>
            <a:ext cx="3069879" cy="584775"/>
          </a:xfrm>
          <a:prstGeom prst="rect">
            <a:avLst/>
          </a:prstGeom>
          <a:noFill/>
        </p:spPr>
        <p:txBody>
          <a:bodyPr wrap="none" rtlCol="0">
            <a:spAutoFit/>
          </a:bodyPr>
          <a:lstStyle/>
          <a:p>
            <a:r>
              <a:rPr lang="en-US" sz="3200" b="1" dirty="0">
                <a:solidFill>
                  <a:srgbClr val="00B0F0"/>
                </a:solidFill>
                <a:cs typeface="Times New Roman" pitchFamily="18" charset="0"/>
              </a:rPr>
              <a:t>Types of Validity </a:t>
            </a:r>
          </a:p>
        </p:txBody>
      </p:sp>
      <p:sp>
        <p:nvSpPr>
          <p:cNvPr id="3" name="TextBox 2">
            <a:extLst>
              <a:ext uri="{FF2B5EF4-FFF2-40B4-BE49-F238E27FC236}">
                <a16:creationId xmlns:a16="http://schemas.microsoft.com/office/drawing/2014/main" id="{2934991A-9881-D40A-E38F-50BFF805B88E}"/>
              </a:ext>
            </a:extLst>
          </p:cNvPr>
          <p:cNvSpPr txBox="1"/>
          <p:nvPr/>
        </p:nvSpPr>
        <p:spPr>
          <a:xfrm>
            <a:off x="218268" y="1778703"/>
            <a:ext cx="11697921" cy="4619854"/>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b="1" i="0" dirty="0">
                <a:effectLst/>
              </a:rPr>
              <a:t>Content </a:t>
            </a:r>
            <a:r>
              <a:rPr lang="en-US" b="1" dirty="0"/>
              <a:t>V</a:t>
            </a:r>
            <a:r>
              <a:rPr lang="en-US" b="1" i="0" dirty="0">
                <a:effectLst/>
              </a:rPr>
              <a:t>alidity</a:t>
            </a:r>
          </a:p>
          <a:p>
            <a:pPr algn="just">
              <a:lnSpc>
                <a:spcPct val="150000"/>
              </a:lnSpc>
            </a:pPr>
            <a:r>
              <a:rPr lang="en-US" dirty="0"/>
              <a:t>- A</a:t>
            </a:r>
            <a:r>
              <a:rPr lang="en-US" b="0" i="0" dirty="0">
                <a:effectLst/>
              </a:rPr>
              <a:t>ssesses whether a test is representative of all aspects of the construct.</a:t>
            </a:r>
          </a:p>
          <a:p>
            <a:pPr algn="just">
              <a:lnSpc>
                <a:spcPct val="150000"/>
              </a:lnSpc>
            </a:pPr>
            <a:r>
              <a:rPr lang="en-US" b="0" i="0" dirty="0">
                <a:effectLst/>
              </a:rPr>
              <a:t>- To produce valid results, the content of a test, survey, or measurement method must cover all relevant parts of the subject it aims to measure. If some aspects are missing from the measurement, the validity is threatened.</a:t>
            </a:r>
          </a:p>
          <a:p>
            <a:pPr algn="just">
              <a:lnSpc>
                <a:spcPct val="150000"/>
              </a:lnSpc>
            </a:pPr>
            <a:r>
              <a:rPr lang="en-US" b="1" i="0" dirty="0">
                <a:effectLst/>
              </a:rPr>
              <a:t>Example</a:t>
            </a:r>
          </a:p>
          <a:p>
            <a:pPr algn="just">
              <a:lnSpc>
                <a:spcPct val="150000"/>
              </a:lnSpc>
            </a:pPr>
            <a:r>
              <a:rPr lang="en-US" b="0" i="0" dirty="0">
                <a:effectLst/>
              </a:rPr>
              <a:t>A mathematics teacher develops an end-of-semester algebra test for her class. The test should cover every form of algebra taught in the class. If some types of algebra are left out, then the results may not accurately indicate students’ understanding of the subject. Similarly, if she includes algebra-related questions, the results are no longer a valid measure of algebra knowledge.</a:t>
            </a:r>
          </a:p>
          <a:p>
            <a:pPr algn="just">
              <a:lnSpc>
                <a:spcPct val="150000"/>
              </a:lnSpc>
            </a:pPr>
            <a:endParaRPr lang="en-US" b="1" i="0" dirty="0">
              <a:effectLst/>
            </a:endParaRPr>
          </a:p>
          <a:p>
            <a:pPr algn="just">
              <a:lnSpc>
                <a:spcPct val="150000"/>
              </a:lnSpc>
            </a:pPr>
            <a:endParaRPr lang="en-US" b="0" i="0" dirty="0">
              <a:effectLst/>
            </a:endParaRPr>
          </a:p>
        </p:txBody>
      </p:sp>
    </p:spTree>
    <p:extLst>
      <p:ext uri="{BB962C8B-B14F-4D97-AF65-F5344CB8AC3E}">
        <p14:creationId xmlns:p14="http://schemas.microsoft.com/office/powerpoint/2010/main" val="2614926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A9C92D8-2C8B-5B8F-A053-BFB931976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10288D0-5E47-5556-3E90-0A2F81497369}"/>
              </a:ext>
            </a:extLst>
          </p:cNvPr>
          <p:cNvSpPr txBox="1"/>
          <p:nvPr/>
        </p:nvSpPr>
        <p:spPr>
          <a:xfrm>
            <a:off x="3860373" y="553426"/>
            <a:ext cx="3069879" cy="584775"/>
          </a:xfrm>
          <a:prstGeom prst="rect">
            <a:avLst/>
          </a:prstGeom>
          <a:noFill/>
        </p:spPr>
        <p:txBody>
          <a:bodyPr wrap="none" rtlCol="0">
            <a:spAutoFit/>
          </a:bodyPr>
          <a:lstStyle/>
          <a:p>
            <a:r>
              <a:rPr lang="en-US" sz="3200" b="1" dirty="0">
                <a:solidFill>
                  <a:srgbClr val="00B0F0"/>
                </a:solidFill>
                <a:cs typeface="Times New Roman" pitchFamily="18" charset="0"/>
              </a:rPr>
              <a:t>Types of Validity </a:t>
            </a:r>
          </a:p>
        </p:txBody>
      </p:sp>
      <p:sp>
        <p:nvSpPr>
          <p:cNvPr id="3" name="TextBox 2">
            <a:extLst>
              <a:ext uri="{FF2B5EF4-FFF2-40B4-BE49-F238E27FC236}">
                <a16:creationId xmlns:a16="http://schemas.microsoft.com/office/drawing/2014/main" id="{CC07AB92-CB3A-CCCA-1730-C13C4BAAC211}"/>
              </a:ext>
            </a:extLst>
          </p:cNvPr>
          <p:cNvSpPr txBox="1"/>
          <p:nvPr/>
        </p:nvSpPr>
        <p:spPr>
          <a:xfrm>
            <a:off x="344773" y="1540997"/>
            <a:ext cx="11532901" cy="4420890"/>
          </a:xfrm>
          <a:prstGeom prst="rect">
            <a:avLst/>
          </a:prstGeom>
          <a:noFill/>
        </p:spPr>
        <p:txBody>
          <a:bodyPr wrap="square">
            <a:spAutoFit/>
          </a:bodyPr>
          <a:lstStyle/>
          <a:p>
            <a:pPr algn="just">
              <a:lnSpc>
                <a:spcPct val="200000"/>
              </a:lnSpc>
            </a:pPr>
            <a:r>
              <a:rPr lang="en-US" sz="2400" b="1" i="0" dirty="0">
                <a:effectLst/>
              </a:rPr>
              <a:t>To use content validity, the following questions should be answered:</a:t>
            </a:r>
          </a:p>
          <a:p>
            <a:pPr marL="342900" indent="-342900" algn="just">
              <a:lnSpc>
                <a:spcPct val="200000"/>
              </a:lnSpc>
              <a:buFont typeface="+mj-lt"/>
              <a:buAutoNum type="arabicPeriod"/>
            </a:pPr>
            <a:r>
              <a:rPr lang="en-US" sz="2400" b="0" i="0" dirty="0">
                <a:effectLst/>
              </a:rPr>
              <a:t>Does the test contain enough information to cover what it is supposed to measure?</a:t>
            </a:r>
          </a:p>
          <a:p>
            <a:pPr marL="342900" indent="-342900" algn="just">
              <a:lnSpc>
                <a:spcPct val="200000"/>
              </a:lnSpc>
              <a:buFont typeface="+mj-lt"/>
              <a:buAutoNum type="arabicPeriod"/>
            </a:pPr>
            <a:r>
              <a:rPr lang="en-US" sz="2400" b="0" i="0" dirty="0">
                <a:effectLst/>
              </a:rPr>
              <a:t>Are the test questions appropriate, and does the test measure the area to be measured?</a:t>
            </a:r>
          </a:p>
          <a:p>
            <a:pPr marL="342900" indent="-342900" algn="just">
              <a:lnSpc>
                <a:spcPct val="200000"/>
              </a:lnSpc>
              <a:buFont typeface="+mj-lt"/>
              <a:buAutoNum type="arabicPeriod"/>
            </a:pPr>
            <a:r>
              <a:rPr lang="en-US" sz="2400" b="0" i="0" dirty="0">
                <a:effectLst/>
              </a:rPr>
              <a:t>What is the level of proficiency with which the test is measured?</a:t>
            </a:r>
          </a:p>
          <a:p>
            <a:pPr algn="just">
              <a:lnSpc>
                <a:spcPct val="200000"/>
              </a:lnSpc>
            </a:pPr>
            <a:r>
              <a:rPr lang="en-US" sz="2400" b="1" i="1" dirty="0">
                <a:effectLst/>
              </a:rPr>
              <a:t>If these questions are answered satisfactorily, this indicates that the content of the test is good and characterized by validity.</a:t>
            </a:r>
          </a:p>
        </p:txBody>
      </p:sp>
    </p:spTree>
    <p:extLst>
      <p:ext uri="{BB962C8B-B14F-4D97-AF65-F5344CB8AC3E}">
        <p14:creationId xmlns:p14="http://schemas.microsoft.com/office/powerpoint/2010/main" val="37785259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6133CFA3-6576-F004-C8C8-A4C63E4AD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C7EA6B9-F7D9-D54E-9FE2-113A0034A6A4}"/>
              </a:ext>
            </a:extLst>
          </p:cNvPr>
          <p:cNvSpPr txBox="1"/>
          <p:nvPr/>
        </p:nvSpPr>
        <p:spPr>
          <a:xfrm>
            <a:off x="3860373" y="553426"/>
            <a:ext cx="3069879" cy="584775"/>
          </a:xfrm>
          <a:prstGeom prst="rect">
            <a:avLst/>
          </a:prstGeom>
          <a:noFill/>
        </p:spPr>
        <p:txBody>
          <a:bodyPr wrap="none" rtlCol="0">
            <a:spAutoFit/>
          </a:bodyPr>
          <a:lstStyle/>
          <a:p>
            <a:r>
              <a:rPr lang="en-US" sz="3200" b="1" dirty="0">
                <a:solidFill>
                  <a:srgbClr val="00B0F0"/>
                </a:solidFill>
                <a:cs typeface="Times New Roman" pitchFamily="18" charset="0"/>
              </a:rPr>
              <a:t>Types of Validity </a:t>
            </a:r>
          </a:p>
        </p:txBody>
      </p:sp>
      <p:sp>
        <p:nvSpPr>
          <p:cNvPr id="3" name="TextBox 2">
            <a:extLst>
              <a:ext uri="{FF2B5EF4-FFF2-40B4-BE49-F238E27FC236}">
                <a16:creationId xmlns:a16="http://schemas.microsoft.com/office/drawing/2014/main" id="{672CF8DD-8DA5-8113-1084-8385C91B4E80}"/>
              </a:ext>
            </a:extLst>
          </p:cNvPr>
          <p:cNvSpPr txBox="1"/>
          <p:nvPr/>
        </p:nvSpPr>
        <p:spPr>
          <a:xfrm>
            <a:off x="344774" y="1540997"/>
            <a:ext cx="11392524" cy="5016758"/>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000" b="1" i="0" dirty="0">
                <a:effectLst/>
              </a:rPr>
              <a:t>Face validity</a:t>
            </a:r>
          </a:p>
          <a:p>
            <a:pPr algn="just">
              <a:lnSpc>
                <a:spcPct val="200000"/>
              </a:lnSpc>
            </a:pPr>
            <a:r>
              <a:rPr lang="en-US" sz="2000" b="0" i="0" dirty="0">
                <a:effectLst/>
              </a:rPr>
              <a:t>considers how suitable the content of a test seems to be on the surface. It’s similar to content validity, but face validity is a more informal and subjective assessment.</a:t>
            </a:r>
          </a:p>
          <a:p>
            <a:pPr algn="just">
              <a:lnSpc>
                <a:spcPct val="200000"/>
              </a:lnSpc>
            </a:pPr>
            <a:r>
              <a:rPr lang="en-US" sz="2000" b="1" i="0" dirty="0">
                <a:effectLst/>
              </a:rPr>
              <a:t>Example</a:t>
            </a:r>
          </a:p>
          <a:p>
            <a:pPr algn="just">
              <a:lnSpc>
                <a:spcPct val="200000"/>
              </a:lnSpc>
            </a:pPr>
            <a:r>
              <a:rPr lang="en-US" sz="2000" b="0" i="0" dirty="0">
                <a:effectLst/>
              </a:rPr>
              <a:t>You create a survey to measure the regularity of people’s dietary habits. You review the survey items, which ask questions about every meal of the day and snacks eaten in between for every day of the week. On its surface, the survey seems like a good representation of what you want to test, so you consider it to have high face validity.</a:t>
            </a:r>
          </a:p>
        </p:txBody>
      </p:sp>
    </p:spTree>
    <p:extLst>
      <p:ext uri="{BB962C8B-B14F-4D97-AF65-F5344CB8AC3E}">
        <p14:creationId xmlns:p14="http://schemas.microsoft.com/office/powerpoint/2010/main" val="4020288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8441C33-9BB1-E96B-E238-CFEDD762D630}"/>
              </a:ext>
            </a:extLst>
          </p:cNvPr>
          <p:cNvSpPr txBox="1"/>
          <p:nvPr/>
        </p:nvSpPr>
        <p:spPr>
          <a:xfrm>
            <a:off x="3860373" y="553426"/>
            <a:ext cx="3069879" cy="584775"/>
          </a:xfrm>
          <a:prstGeom prst="rect">
            <a:avLst/>
          </a:prstGeom>
          <a:noFill/>
        </p:spPr>
        <p:txBody>
          <a:bodyPr wrap="none" rtlCol="0">
            <a:spAutoFit/>
          </a:bodyPr>
          <a:lstStyle/>
          <a:p>
            <a:r>
              <a:rPr lang="en-US" sz="3200" b="1" dirty="0">
                <a:solidFill>
                  <a:srgbClr val="00B0F0"/>
                </a:solidFill>
                <a:cs typeface="Times New Roman" pitchFamily="18" charset="0"/>
              </a:rPr>
              <a:t>Types of Validity </a:t>
            </a:r>
          </a:p>
        </p:txBody>
      </p:sp>
      <p:sp>
        <p:nvSpPr>
          <p:cNvPr id="3" name="TextBox 2">
            <a:extLst>
              <a:ext uri="{FF2B5EF4-FFF2-40B4-BE49-F238E27FC236}">
                <a16:creationId xmlns:a16="http://schemas.microsoft.com/office/drawing/2014/main" id="{4D7583AC-FAE8-D0CF-07CA-BF9919A0A234}"/>
              </a:ext>
            </a:extLst>
          </p:cNvPr>
          <p:cNvSpPr txBox="1"/>
          <p:nvPr/>
        </p:nvSpPr>
        <p:spPr>
          <a:xfrm>
            <a:off x="284814" y="1538637"/>
            <a:ext cx="11632366" cy="4401205"/>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b="1" i="0" dirty="0">
                <a:effectLst/>
              </a:rPr>
              <a:t>Criterion validity</a:t>
            </a:r>
          </a:p>
          <a:p>
            <a:pPr algn="just">
              <a:lnSpc>
                <a:spcPct val="200000"/>
              </a:lnSpc>
            </a:pPr>
            <a:r>
              <a:rPr lang="en-US" sz="2000" b="0" i="0" dirty="0">
                <a:effectLst/>
              </a:rPr>
              <a:t>Criterion validity evaluates how well a test can predict a concrete outcome or how well the results of your test approximate the results of another test.</a:t>
            </a:r>
          </a:p>
          <a:p>
            <a:pPr algn="just">
              <a:lnSpc>
                <a:spcPct val="200000"/>
              </a:lnSpc>
            </a:pPr>
            <a:r>
              <a:rPr lang="en-US" sz="2000" b="1" i="0" dirty="0">
                <a:effectLst/>
              </a:rPr>
              <a:t>What is a criterion variable?</a:t>
            </a:r>
          </a:p>
          <a:p>
            <a:pPr algn="just">
              <a:lnSpc>
                <a:spcPct val="200000"/>
              </a:lnSpc>
            </a:pPr>
            <a:r>
              <a:rPr lang="en-US" sz="2000" b="0" i="0" dirty="0">
                <a:effectLst/>
              </a:rPr>
              <a:t>A criterion variable is an established and effective measurement that is widely considered valid, sometimes referred to as a “gold standard” measurement. Criterion variables can be very difficult to find.</a:t>
            </a:r>
          </a:p>
          <a:p>
            <a:pPr marL="285750" indent="-285750" algn="just">
              <a:lnSpc>
                <a:spcPct val="200000"/>
              </a:lnSpc>
              <a:buFont typeface="Wingdings" panose="05000000000000000000" pitchFamily="2" charset="2"/>
              <a:buChar char="q"/>
            </a:pPr>
            <a:endParaRPr lang="en-US" sz="2000" b="1" i="0" dirty="0">
              <a:effectLst/>
            </a:endParaRPr>
          </a:p>
        </p:txBody>
      </p:sp>
    </p:spTree>
    <p:extLst>
      <p:ext uri="{BB962C8B-B14F-4D97-AF65-F5344CB8AC3E}">
        <p14:creationId xmlns:p14="http://schemas.microsoft.com/office/powerpoint/2010/main" val="13739692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DEDF69E-A1F7-D15A-5D14-86B347EFC9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F8EECAB-DDA4-086E-2C04-F65DE0040FC1}"/>
              </a:ext>
            </a:extLst>
          </p:cNvPr>
          <p:cNvSpPr txBox="1"/>
          <p:nvPr/>
        </p:nvSpPr>
        <p:spPr>
          <a:xfrm>
            <a:off x="3860373" y="553426"/>
            <a:ext cx="3069879" cy="584775"/>
          </a:xfrm>
          <a:prstGeom prst="rect">
            <a:avLst/>
          </a:prstGeom>
          <a:noFill/>
        </p:spPr>
        <p:txBody>
          <a:bodyPr wrap="none" rtlCol="0">
            <a:spAutoFit/>
          </a:bodyPr>
          <a:lstStyle/>
          <a:p>
            <a:r>
              <a:rPr lang="en-US" sz="3200" b="1" dirty="0">
                <a:solidFill>
                  <a:srgbClr val="00B0F0"/>
                </a:solidFill>
                <a:cs typeface="Times New Roman" pitchFamily="18" charset="0"/>
              </a:rPr>
              <a:t>Types of Validity </a:t>
            </a:r>
          </a:p>
        </p:txBody>
      </p:sp>
      <p:sp>
        <p:nvSpPr>
          <p:cNvPr id="3" name="TextBox 2">
            <a:extLst>
              <a:ext uri="{FF2B5EF4-FFF2-40B4-BE49-F238E27FC236}">
                <a16:creationId xmlns:a16="http://schemas.microsoft.com/office/drawing/2014/main" id="{933C2A56-CA5E-D46A-A3DC-1FDF24E2CC46}"/>
              </a:ext>
            </a:extLst>
          </p:cNvPr>
          <p:cNvSpPr txBox="1"/>
          <p:nvPr/>
        </p:nvSpPr>
        <p:spPr>
          <a:xfrm>
            <a:off x="464696" y="1538637"/>
            <a:ext cx="11287593" cy="3785652"/>
          </a:xfrm>
          <a:prstGeom prst="rect">
            <a:avLst/>
          </a:prstGeom>
          <a:noFill/>
        </p:spPr>
        <p:txBody>
          <a:bodyPr wrap="square">
            <a:spAutoFit/>
          </a:bodyPr>
          <a:lstStyle/>
          <a:p>
            <a:pPr algn="just">
              <a:lnSpc>
                <a:spcPct val="150000"/>
              </a:lnSpc>
            </a:pPr>
            <a:r>
              <a:rPr lang="en-US" sz="2000" b="0" i="0" dirty="0">
                <a:effectLst/>
              </a:rPr>
              <a:t>To evaluate criterion validity, you calculate the </a:t>
            </a:r>
            <a:r>
              <a:rPr lang="en-US" sz="2000" dirty="0"/>
              <a:t>correlation</a:t>
            </a:r>
            <a:r>
              <a:rPr lang="en-US" sz="2000" b="0" i="0" dirty="0">
                <a:effectLst/>
              </a:rPr>
              <a:t> between the results of your measurement and the results of the criterion measurement. If there is a high correlation, this gives a good indication that your test is measuring what it intends to measure.</a:t>
            </a:r>
          </a:p>
          <a:p>
            <a:pPr algn="just">
              <a:lnSpc>
                <a:spcPct val="150000"/>
              </a:lnSpc>
            </a:pPr>
            <a:r>
              <a:rPr lang="en-US" sz="2000" b="1" i="0" dirty="0">
                <a:effectLst/>
              </a:rPr>
              <a:t>Example</a:t>
            </a:r>
          </a:p>
          <a:p>
            <a:pPr algn="just">
              <a:lnSpc>
                <a:spcPct val="150000"/>
              </a:lnSpc>
            </a:pPr>
            <a:r>
              <a:rPr lang="en-US" sz="2000" b="0" i="0" dirty="0">
                <a:effectLst/>
              </a:rPr>
              <a:t>A university professor creates a new test to measure applicants’ English writing ability. To assess how well the test measures students’ writing ability, she finds that an existing test is valid for English writing ability. She compares the results when the same group of students takes both tests. The new test has high criterion validity if the outcomes are very similar.</a:t>
            </a:r>
            <a:endParaRPr lang="en-US" sz="2000" b="1" i="0" dirty="0">
              <a:effectLst/>
            </a:endParaRPr>
          </a:p>
        </p:txBody>
      </p:sp>
    </p:spTree>
    <p:extLst>
      <p:ext uri="{BB962C8B-B14F-4D97-AF65-F5344CB8AC3E}">
        <p14:creationId xmlns:p14="http://schemas.microsoft.com/office/powerpoint/2010/main" val="11968115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1">
            <a:extLst>
              <a:ext uri="{FF2B5EF4-FFF2-40B4-BE49-F238E27FC236}">
                <a16:creationId xmlns:a16="http://schemas.microsoft.com/office/drawing/2014/main" id="{07379E6B-2BA3-43DE-2AEE-99436A221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C6EFD32-A79F-1679-C686-88C63D241D68}"/>
              </a:ext>
            </a:extLst>
          </p:cNvPr>
          <p:cNvSpPr txBox="1"/>
          <p:nvPr/>
        </p:nvSpPr>
        <p:spPr>
          <a:xfrm>
            <a:off x="3860373" y="553426"/>
            <a:ext cx="3069879" cy="584775"/>
          </a:xfrm>
          <a:prstGeom prst="rect">
            <a:avLst/>
          </a:prstGeom>
          <a:noFill/>
        </p:spPr>
        <p:txBody>
          <a:bodyPr wrap="none" rtlCol="0">
            <a:spAutoFit/>
          </a:bodyPr>
          <a:lstStyle/>
          <a:p>
            <a:r>
              <a:rPr lang="en-US" sz="3200" b="1" dirty="0">
                <a:solidFill>
                  <a:srgbClr val="00B0F0"/>
                </a:solidFill>
                <a:cs typeface="Times New Roman" pitchFamily="18" charset="0"/>
              </a:rPr>
              <a:t>Types of Validity </a:t>
            </a:r>
          </a:p>
        </p:txBody>
      </p:sp>
      <p:sp>
        <p:nvSpPr>
          <p:cNvPr id="3" name="TextBox 2">
            <a:extLst>
              <a:ext uri="{FF2B5EF4-FFF2-40B4-BE49-F238E27FC236}">
                <a16:creationId xmlns:a16="http://schemas.microsoft.com/office/drawing/2014/main" id="{6ECC6C49-9DE5-2D8C-BB08-7A92A2D53313}"/>
              </a:ext>
            </a:extLst>
          </p:cNvPr>
          <p:cNvSpPr txBox="1"/>
          <p:nvPr/>
        </p:nvSpPr>
        <p:spPr>
          <a:xfrm>
            <a:off x="479684" y="1714121"/>
            <a:ext cx="11602388" cy="4236224"/>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latin typeface="Gilmer"/>
              </a:rPr>
              <a:t>Predictive</a:t>
            </a:r>
            <a:r>
              <a:rPr lang="en-US" sz="2400" b="1" i="0" dirty="0">
                <a:effectLst/>
                <a:latin typeface="Gilmer"/>
              </a:rPr>
              <a:t> validity</a:t>
            </a:r>
          </a:p>
          <a:p>
            <a:pPr algn="just">
              <a:lnSpc>
                <a:spcPct val="150000"/>
              </a:lnSpc>
            </a:pPr>
            <a:r>
              <a:rPr lang="en-US" sz="2400" dirty="0"/>
              <a:t>R</a:t>
            </a:r>
            <a:r>
              <a:rPr lang="en-US" sz="2400" b="0" i="0" dirty="0">
                <a:effectLst/>
              </a:rPr>
              <a:t>efers to the ability of a test or other measurement to predict a future outcome. Here, an outcome can be a behavior, performance, or even disease that occurs at some point in the future.</a:t>
            </a:r>
          </a:p>
          <a:p>
            <a:pPr algn="just">
              <a:lnSpc>
                <a:spcPct val="200000"/>
              </a:lnSpc>
            </a:pPr>
            <a:r>
              <a:rPr lang="en-US" sz="2400" b="1" i="0" u="sng" dirty="0">
                <a:effectLst/>
              </a:rPr>
              <a:t>Example</a:t>
            </a:r>
            <a:r>
              <a:rPr lang="en-US" sz="2400" b="1" i="0" dirty="0">
                <a:effectLst/>
              </a:rPr>
              <a:t>:</a:t>
            </a:r>
          </a:p>
          <a:p>
            <a:pPr algn="just">
              <a:lnSpc>
                <a:spcPct val="200000"/>
              </a:lnSpc>
            </a:pPr>
            <a:r>
              <a:rPr lang="en-US" sz="2400" b="0" i="0" dirty="0">
                <a:effectLst/>
              </a:rPr>
              <a:t>A pre-employment test has predictive validity when it can accurately identify the applicants who will perform well after a given time, such as one year on the job.</a:t>
            </a:r>
          </a:p>
        </p:txBody>
      </p:sp>
    </p:spTree>
    <p:extLst>
      <p:ext uri="{BB962C8B-B14F-4D97-AF65-F5344CB8AC3E}">
        <p14:creationId xmlns:p14="http://schemas.microsoft.com/office/powerpoint/2010/main" val="27173454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CDD719A9-0F67-DBDC-88B0-74605222FA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ED682B1-9F6F-EF5E-CD66-AD3005AA6067}"/>
              </a:ext>
            </a:extLst>
          </p:cNvPr>
          <p:cNvSpPr txBox="1"/>
          <p:nvPr/>
        </p:nvSpPr>
        <p:spPr>
          <a:xfrm>
            <a:off x="3860373" y="553426"/>
            <a:ext cx="3069879" cy="584775"/>
          </a:xfrm>
          <a:prstGeom prst="rect">
            <a:avLst/>
          </a:prstGeom>
          <a:noFill/>
        </p:spPr>
        <p:txBody>
          <a:bodyPr wrap="none" rtlCol="0">
            <a:spAutoFit/>
          </a:bodyPr>
          <a:lstStyle/>
          <a:p>
            <a:r>
              <a:rPr lang="en-US" sz="3200" b="1" dirty="0">
                <a:solidFill>
                  <a:srgbClr val="00B0F0"/>
                </a:solidFill>
                <a:cs typeface="Times New Roman" pitchFamily="18" charset="0"/>
              </a:rPr>
              <a:t>Types of Validity </a:t>
            </a:r>
          </a:p>
        </p:txBody>
      </p:sp>
      <p:sp>
        <p:nvSpPr>
          <p:cNvPr id="3" name="TextBox 2">
            <a:extLst>
              <a:ext uri="{FF2B5EF4-FFF2-40B4-BE49-F238E27FC236}">
                <a16:creationId xmlns:a16="http://schemas.microsoft.com/office/drawing/2014/main" id="{7A70850E-A6B2-56FE-8BF4-194AD00E53B4}"/>
              </a:ext>
            </a:extLst>
          </p:cNvPr>
          <p:cNvSpPr txBox="1"/>
          <p:nvPr/>
        </p:nvSpPr>
        <p:spPr>
          <a:xfrm>
            <a:off x="479685" y="1205635"/>
            <a:ext cx="11287594" cy="3822585"/>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400" b="1" dirty="0"/>
              <a:t>Factor</a:t>
            </a:r>
            <a:r>
              <a:rPr lang="en-US" sz="2400" b="1" i="0" dirty="0">
                <a:effectLst/>
              </a:rPr>
              <a:t> validity</a:t>
            </a:r>
          </a:p>
          <a:p>
            <a:pPr algn="just">
              <a:lnSpc>
                <a:spcPct val="200000"/>
              </a:lnSpc>
            </a:pPr>
            <a:r>
              <a:rPr lang="en-US" sz="2000" dirty="0"/>
              <a:t>It </a:t>
            </a:r>
            <a:r>
              <a:rPr lang="en-US" sz="2000" b="0" i="0" dirty="0">
                <a:effectLst/>
              </a:rPr>
              <a:t>is </a:t>
            </a:r>
            <a:r>
              <a:rPr lang="en-US" sz="2000" b="1" i="0" dirty="0">
                <a:effectLst/>
              </a:rPr>
              <a:t>the degree to which the covariance of measured items matches the actual covariance or behaviors in real life</a:t>
            </a:r>
            <a:r>
              <a:rPr lang="en-US" sz="2000" b="0" i="0" dirty="0">
                <a:effectLst/>
              </a:rPr>
              <a:t>. It is a type of validity that is the degree to which a test measures what it is intended to.</a:t>
            </a:r>
          </a:p>
          <a:p>
            <a:pPr algn="just">
              <a:lnSpc>
                <a:spcPct val="200000"/>
              </a:lnSpc>
            </a:pPr>
            <a:r>
              <a:rPr lang="en-US" sz="2000" dirty="0"/>
              <a:t>For example, a test that asks a student questions about the French language is not a valid measure of the student’s mathematical abilities. This would be an invalid measurement. Factor validity is related to context validity, which is how well the questionnaire items represent the construct being researched. </a:t>
            </a:r>
          </a:p>
        </p:txBody>
      </p:sp>
    </p:spTree>
    <p:extLst>
      <p:ext uri="{BB962C8B-B14F-4D97-AF65-F5344CB8AC3E}">
        <p14:creationId xmlns:p14="http://schemas.microsoft.com/office/powerpoint/2010/main" val="2879187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B54DAEF-B7E6-874A-07C4-0F0845FB0077}"/>
              </a:ext>
            </a:extLst>
          </p:cNvPr>
          <p:cNvSpPr txBox="1"/>
          <p:nvPr/>
        </p:nvSpPr>
        <p:spPr>
          <a:xfrm>
            <a:off x="3898445" y="512712"/>
            <a:ext cx="2788327" cy="584775"/>
          </a:xfrm>
          <a:prstGeom prst="rect">
            <a:avLst/>
          </a:prstGeom>
          <a:noFill/>
        </p:spPr>
        <p:txBody>
          <a:bodyPr wrap="none" rtlCol="0">
            <a:spAutoFit/>
          </a:bodyPr>
          <a:lstStyle/>
          <a:p>
            <a:r>
              <a:rPr lang="en-US" sz="3200" b="1" dirty="0">
                <a:solidFill>
                  <a:srgbClr val="00B0F0"/>
                </a:solidFill>
              </a:rPr>
              <a:t>The </a:t>
            </a:r>
            <a:r>
              <a:rPr lang="en-US" sz="3200" b="1" i="0" dirty="0">
                <a:solidFill>
                  <a:srgbClr val="00B0F0"/>
                </a:solidFill>
                <a:effectLst/>
              </a:rPr>
              <a:t>Reliability</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44C29812-3505-9E7C-A2DC-E0D9A2288071}"/>
              </a:ext>
            </a:extLst>
          </p:cNvPr>
          <p:cNvSpPr txBox="1"/>
          <p:nvPr/>
        </p:nvSpPr>
        <p:spPr>
          <a:xfrm>
            <a:off x="314793" y="1314432"/>
            <a:ext cx="11692328" cy="3699474"/>
          </a:xfrm>
          <a:prstGeom prst="rect">
            <a:avLst/>
          </a:prstGeom>
          <a:noFill/>
        </p:spPr>
        <p:txBody>
          <a:bodyPr wrap="square">
            <a:spAutoFit/>
          </a:bodyPr>
          <a:lstStyle/>
          <a:p>
            <a:pPr algn="just">
              <a:lnSpc>
                <a:spcPct val="200000"/>
              </a:lnSpc>
            </a:pPr>
            <a:r>
              <a:rPr lang="en-US" sz="2000" b="1" i="0" dirty="0">
                <a:effectLst/>
                <a:latin typeface="Gilmer"/>
              </a:rPr>
              <a:t>What is reliability?</a:t>
            </a:r>
          </a:p>
          <a:p>
            <a:pPr algn="just">
              <a:lnSpc>
                <a:spcPct val="200000"/>
              </a:lnSpc>
            </a:pPr>
            <a:r>
              <a:rPr lang="en-US" sz="2000" b="0" i="0" dirty="0">
                <a:effectLst/>
                <a:latin typeface="Inter"/>
              </a:rPr>
              <a:t>Reliability refers to how consistently a method measures something. The measurement is considered reliable if the same result can be consistently achieved by using the same methods under the same circumstances.</a:t>
            </a:r>
          </a:p>
          <a:p>
            <a:pPr algn="just">
              <a:lnSpc>
                <a:spcPct val="200000"/>
              </a:lnSpc>
            </a:pPr>
            <a:r>
              <a:rPr lang="en-US" sz="2000" b="1" u="sng" dirty="0"/>
              <a:t>Example: </a:t>
            </a:r>
          </a:p>
          <a:p>
            <a:pPr algn="just">
              <a:lnSpc>
                <a:spcPct val="200000"/>
              </a:lnSpc>
            </a:pPr>
            <a:r>
              <a:rPr lang="en-US" sz="2000" b="0" i="0" dirty="0">
                <a:effectLst/>
                <a:latin typeface="Inter"/>
              </a:rPr>
              <a:t>You measure the temperature of a liquid sample several times under identical conditions. The thermometer displays the same temperature every time, making the results reliable.</a:t>
            </a:r>
            <a:endParaRPr lang="en-US" sz="2000" dirty="0"/>
          </a:p>
        </p:txBody>
      </p:sp>
    </p:spTree>
    <p:extLst>
      <p:ext uri="{BB962C8B-B14F-4D97-AF65-F5344CB8AC3E}">
        <p14:creationId xmlns:p14="http://schemas.microsoft.com/office/powerpoint/2010/main" val="22742157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D6C6DD9-F4CE-C96B-36F8-F8A0DDA28A4A}"/>
              </a:ext>
            </a:extLst>
          </p:cNvPr>
          <p:cNvSpPr txBox="1"/>
          <p:nvPr/>
        </p:nvSpPr>
        <p:spPr>
          <a:xfrm>
            <a:off x="4182300" y="632632"/>
            <a:ext cx="2807563" cy="584775"/>
          </a:xfrm>
          <a:prstGeom prst="rect">
            <a:avLst/>
          </a:prstGeom>
          <a:noFill/>
        </p:spPr>
        <p:txBody>
          <a:bodyPr wrap="none" rtlCol="0">
            <a:spAutoFit/>
          </a:bodyPr>
          <a:lstStyle/>
          <a:p>
            <a:r>
              <a:rPr lang="en-US" sz="3200" b="1" dirty="0">
                <a:solidFill>
                  <a:srgbClr val="00B0F0"/>
                </a:solidFill>
              </a:rPr>
              <a:t>The </a:t>
            </a:r>
            <a:r>
              <a:rPr lang="en-US" sz="3200" b="1" i="0" dirty="0">
                <a:solidFill>
                  <a:srgbClr val="00B0F0"/>
                </a:solidFill>
                <a:effectLst/>
              </a:rPr>
              <a:t>Reliability</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ED216DF8-7566-8D9A-1C14-EEF21CDFDECF}"/>
              </a:ext>
            </a:extLst>
          </p:cNvPr>
          <p:cNvSpPr txBox="1"/>
          <p:nvPr/>
        </p:nvSpPr>
        <p:spPr>
          <a:xfrm>
            <a:off x="584617" y="1708879"/>
            <a:ext cx="10740550" cy="3682226"/>
          </a:xfrm>
          <a:prstGeom prst="rect">
            <a:avLst/>
          </a:prstGeom>
          <a:noFill/>
        </p:spPr>
        <p:txBody>
          <a:bodyPr wrap="square">
            <a:spAutoFit/>
          </a:bodyPr>
          <a:lstStyle/>
          <a:p>
            <a:pPr algn="just">
              <a:lnSpc>
                <a:spcPct val="200000"/>
              </a:lnSpc>
            </a:pPr>
            <a:r>
              <a:rPr lang="en-US" sz="2400" b="1" i="0" dirty="0">
                <a:effectLst/>
              </a:rPr>
              <a:t>What is reliability?</a:t>
            </a:r>
          </a:p>
          <a:p>
            <a:pPr algn="just">
              <a:lnSpc>
                <a:spcPct val="200000"/>
              </a:lnSpc>
            </a:pPr>
            <a:r>
              <a:rPr lang="en-US" sz="2400" b="1" u="sng" dirty="0"/>
              <a:t>Example: </a:t>
            </a:r>
            <a:r>
              <a:rPr lang="en-US" sz="2400" b="0" i="0" dirty="0">
                <a:effectLst/>
              </a:rPr>
              <a:t>A doctor uses a symptom questionnaire to diagnose a patient with a long-term medical condition. Several different doctors use the same questionnaire with the same patient but give different diagnoses. This indicates that the questionnaire has low reliability to measure the condition.</a:t>
            </a:r>
            <a:endParaRPr lang="en-US" sz="2400" dirty="0"/>
          </a:p>
        </p:txBody>
      </p:sp>
    </p:spTree>
    <p:extLst>
      <p:ext uri="{BB962C8B-B14F-4D97-AF65-F5344CB8AC3E}">
        <p14:creationId xmlns:p14="http://schemas.microsoft.com/office/powerpoint/2010/main" val="36038451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05567A6C-7E13-9EFE-58B9-23D848C703FA}"/>
              </a:ext>
            </a:extLst>
          </p:cNvPr>
          <p:cNvSpPr txBox="1"/>
          <p:nvPr/>
        </p:nvSpPr>
        <p:spPr>
          <a:xfrm>
            <a:off x="529901" y="1318694"/>
            <a:ext cx="11462230" cy="4467057"/>
          </a:xfrm>
          <a:prstGeom prst="rect">
            <a:avLst/>
          </a:prstGeom>
          <a:noFill/>
        </p:spPr>
        <p:txBody>
          <a:bodyPr wrap="square">
            <a:spAutoFit/>
          </a:bodyPr>
          <a:lstStyle/>
          <a:p>
            <a:pPr algn="just">
              <a:lnSpc>
                <a:spcPct val="150000"/>
              </a:lnSpc>
            </a:pPr>
            <a:r>
              <a:rPr lang="en-US" sz="2400" b="0" i="0" dirty="0">
                <a:effectLst/>
              </a:rPr>
              <a:t>Different types of reliability can be estimated through various statistical methods.</a:t>
            </a:r>
          </a:p>
          <a:p>
            <a:pPr marL="457200" indent="-457200" algn="just">
              <a:lnSpc>
                <a:spcPct val="150000"/>
              </a:lnSpc>
              <a:buFont typeface="+mj-lt"/>
              <a:buAutoNum type="arabicPeriod"/>
            </a:pPr>
            <a:r>
              <a:rPr lang="en-US" sz="2400" b="1" i="0" u="none" strike="noStrike" dirty="0">
                <a:effectLst/>
                <a:hlinkClick r:id="rId3">
                  <a:extLst>
                    <a:ext uri="{A12FA001-AC4F-418D-AE19-62706E023703}">
                      <ahyp:hlinkClr xmlns:ahyp="http://schemas.microsoft.com/office/drawing/2018/hyperlinkcolor" val="tx"/>
                    </a:ext>
                  </a:extLst>
                </a:hlinkClick>
              </a:rPr>
              <a:t>Test-retest</a:t>
            </a:r>
            <a:r>
              <a:rPr lang="en-US" sz="2400" u="none" strike="noStrike" dirty="0"/>
              <a:t>:</a:t>
            </a:r>
          </a:p>
          <a:p>
            <a:pPr algn="just">
              <a:lnSpc>
                <a:spcPct val="150000"/>
              </a:lnSpc>
            </a:pPr>
            <a:r>
              <a:rPr lang="en-US" sz="2400" b="0" i="0" dirty="0">
                <a:effectLst/>
              </a:rPr>
              <a:t>- The consistency of a measure </a:t>
            </a:r>
            <a:r>
              <a:rPr lang="en-US" sz="2400" b="1" i="0" dirty="0">
                <a:effectLst/>
              </a:rPr>
              <a:t>across time</a:t>
            </a:r>
            <a:r>
              <a:rPr lang="en-US" sz="2400" b="0" i="0" dirty="0">
                <a:effectLst/>
              </a:rPr>
              <a:t>: do you get the same results when you repeat the measurement?</a:t>
            </a:r>
            <a:endParaRPr lang="en-US" sz="2400" dirty="0"/>
          </a:p>
          <a:p>
            <a:pPr algn="just">
              <a:lnSpc>
                <a:spcPct val="150000"/>
              </a:lnSpc>
            </a:pPr>
            <a:r>
              <a:rPr lang="en-US" sz="2400" b="1" i="0" u="sng" dirty="0">
                <a:effectLst/>
              </a:rPr>
              <a:t>Example: </a:t>
            </a:r>
          </a:p>
          <a:p>
            <a:pPr algn="just">
              <a:lnSpc>
                <a:spcPct val="150000"/>
              </a:lnSpc>
            </a:pPr>
            <a:r>
              <a:rPr lang="en-US" sz="2400" b="0" i="0" dirty="0">
                <a:effectLst/>
              </a:rPr>
              <a:t>A group of participants completed a </a:t>
            </a:r>
            <a:r>
              <a:rPr lang="en-US" sz="2400" dirty="0"/>
              <a:t>questionnaire</a:t>
            </a:r>
            <a:r>
              <a:rPr lang="en-US" sz="2400" b="0" i="0" dirty="0">
                <a:effectLst/>
              </a:rPr>
              <a:t> designed to measure personality traits. If they repeat the questionnaire days, weeks, or months apart and give the same answers, this indicates high test-retest reliability.</a:t>
            </a:r>
            <a:endParaRPr lang="en-US" sz="2400" u="none" strike="noStrike" dirty="0"/>
          </a:p>
        </p:txBody>
      </p:sp>
      <p:sp>
        <p:nvSpPr>
          <p:cNvPr id="3" name="TextBox 2">
            <a:extLst>
              <a:ext uri="{FF2B5EF4-FFF2-40B4-BE49-F238E27FC236}">
                <a16:creationId xmlns:a16="http://schemas.microsoft.com/office/drawing/2014/main" id="{61FDFF1C-EFC9-817C-457F-46F3B8EA0C2A}"/>
              </a:ext>
            </a:extLst>
          </p:cNvPr>
          <p:cNvSpPr txBox="1"/>
          <p:nvPr/>
        </p:nvSpPr>
        <p:spPr>
          <a:xfrm>
            <a:off x="3860373" y="553426"/>
            <a:ext cx="3484031" cy="584775"/>
          </a:xfrm>
          <a:prstGeom prst="rect">
            <a:avLst/>
          </a:prstGeom>
          <a:noFill/>
        </p:spPr>
        <p:txBody>
          <a:bodyPr wrap="none" rtlCol="0">
            <a:spAutoFit/>
          </a:bodyPr>
          <a:lstStyle/>
          <a:p>
            <a:r>
              <a:rPr lang="en-US" sz="3200" b="1" dirty="0">
                <a:solidFill>
                  <a:srgbClr val="00B0F0"/>
                </a:solidFill>
                <a:cs typeface="Times New Roman" pitchFamily="18" charset="0"/>
              </a:rPr>
              <a:t>Types of Reliability </a:t>
            </a:r>
          </a:p>
        </p:txBody>
      </p:sp>
    </p:spTree>
    <p:extLst>
      <p:ext uri="{BB962C8B-B14F-4D97-AF65-F5344CB8AC3E}">
        <p14:creationId xmlns:p14="http://schemas.microsoft.com/office/powerpoint/2010/main" val="21859328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F28DAE07-62B3-B460-E982-5C38B0EC8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DBC6244-CBFE-381C-BD83-882EFC3D7F24}"/>
              </a:ext>
            </a:extLst>
          </p:cNvPr>
          <p:cNvSpPr txBox="1"/>
          <p:nvPr/>
        </p:nvSpPr>
        <p:spPr>
          <a:xfrm>
            <a:off x="284227" y="1402075"/>
            <a:ext cx="11677923" cy="3699474"/>
          </a:xfrm>
          <a:prstGeom prst="rect">
            <a:avLst/>
          </a:prstGeom>
          <a:noFill/>
        </p:spPr>
        <p:txBody>
          <a:bodyPr wrap="square">
            <a:spAutoFit/>
          </a:bodyPr>
          <a:lstStyle/>
          <a:p>
            <a:pPr marL="457200" indent="-457200" algn="just">
              <a:lnSpc>
                <a:spcPct val="200000"/>
              </a:lnSpc>
              <a:buFont typeface="+mj-lt"/>
              <a:buAutoNum type="arabicPeriod" startAt="2"/>
            </a:pPr>
            <a:r>
              <a:rPr lang="en-US" sz="2000" b="1" dirty="0"/>
              <a:t>Split-half reliability:</a:t>
            </a:r>
          </a:p>
          <a:p>
            <a:pPr marL="342900" indent="-342900" algn="just">
              <a:lnSpc>
                <a:spcPct val="200000"/>
              </a:lnSpc>
              <a:buFontTx/>
              <a:buChar char="-"/>
            </a:pPr>
            <a:r>
              <a:rPr lang="en-US" sz="2000" dirty="0"/>
              <a:t>A statistical method used to measure the consistency of the scores of a test. It is a form of internal consistency reliability that was commonly used before the coefficient α was invented.</a:t>
            </a:r>
          </a:p>
          <a:p>
            <a:pPr marL="342900" indent="-342900" algn="just">
              <a:lnSpc>
                <a:spcPct val="200000"/>
              </a:lnSpc>
              <a:buFontTx/>
              <a:buChar char="-"/>
            </a:pPr>
            <a:r>
              <a:rPr lang="en-US" sz="2000" dirty="0"/>
              <a:t>the method involves splitting a test into halves and correlating examinees’ scores on the two halves of the test. The resulting correlation is then adjusted for test length using the Spearman-Brown prophecy formula. This entry introduces this method's basic principles and estimation procedures and discusses its limitations.</a:t>
            </a:r>
          </a:p>
        </p:txBody>
      </p:sp>
      <p:sp>
        <p:nvSpPr>
          <p:cNvPr id="3" name="TextBox 2">
            <a:extLst>
              <a:ext uri="{FF2B5EF4-FFF2-40B4-BE49-F238E27FC236}">
                <a16:creationId xmlns:a16="http://schemas.microsoft.com/office/drawing/2014/main" id="{80D3CB4C-AB2F-73BD-F108-B899DB125EBC}"/>
              </a:ext>
            </a:extLst>
          </p:cNvPr>
          <p:cNvSpPr txBox="1"/>
          <p:nvPr/>
        </p:nvSpPr>
        <p:spPr>
          <a:xfrm>
            <a:off x="3860373" y="553426"/>
            <a:ext cx="3484031" cy="584775"/>
          </a:xfrm>
          <a:prstGeom prst="rect">
            <a:avLst/>
          </a:prstGeom>
          <a:noFill/>
        </p:spPr>
        <p:txBody>
          <a:bodyPr wrap="none" rtlCol="0">
            <a:spAutoFit/>
          </a:bodyPr>
          <a:lstStyle/>
          <a:p>
            <a:r>
              <a:rPr lang="en-US" sz="3200" b="1" dirty="0">
                <a:solidFill>
                  <a:srgbClr val="00B0F0"/>
                </a:solidFill>
                <a:cs typeface="Times New Roman" pitchFamily="18" charset="0"/>
              </a:rPr>
              <a:t>Types of Reliability </a:t>
            </a:r>
          </a:p>
        </p:txBody>
      </p:sp>
    </p:spTree>
    <p:extLst>
      <p:ext uri="{BB962C8B-B14F-4D97-AF65-F5344CB8AC3E}">
        <p14:creationId xmlns:p14="http://schemas.microsoft.com/office/powerpoint/2010/main" val="23526822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E1FE560C-198C-A04E-C8E0-630E44788CCB}"/>
              </a:ext>
            </a:extLst>
          </p:cNvPr>
          <p:cNvSpPr txBox="1"/>
          <p:nvPr/>
        </p:nvSpPr>
        <p:spPr>
          <a:xfrm>
            <a:off x="3860373" y="553426"/>
            <a:ext cx="3484031" cy="584775"/>
          </a:xfrm>
          <a:prstGeom prst="rect">
            <a:avLst/>
          </a:prstGeom>
          <a:noFill/>
        </p:spPr>
        <p:txBody>
          <a:bodyPr wrap="none" rtlCol="0">
            <a:spAutoFit/>
          </a:bodyPr>
          <a:lstStyle/>
          <a:p>
            <a:r>
              <a:rPr lang="en-US" sz="3200" b="1" dirty="0">
                <a:solidFill>
                  <a:srgbClr val="00B0F0"/>
                </a:solidFill>
                <a:cs typeface="Times New Roman" pitchFamily="18" charset="0"/>
              </a:rPr>
              <a:t>Types of Reliability </a:t>
            </a:r>
          </a:p>
        </p:txBody>
      </p:sp>
      <p:sp>
        <p:nvSpPr>
          <p:cNvPr id="3" name="TextBox 2">
            <a:extLst>
              <a:ext uri="{FF2B5EF4-FFF2-40B4-BE49-F238E27FC236}">
                <a16:creationId xmlns:a16="http://schemas.microsoft.com/office/drawing/2014/main" id="{49A73720-5D06-B348-E444-5777CA732D5F}"/>
              </a:ext>
            </a:extLst>
          </p:cNvPr>
          <p:cNvSpPr txBox="1"/>
          <p:nvPr/>
        </p:nvSpPr>
        <p:spPr>
          <a:xfrm>
            <a:off x="442315" y="1402076"/>
            <a:ext cx="11504845" cy="4524315"/>
          </a:xfrm>
          <a:prstGeom prst="rect">
            <a:avLst/>
          </a:prstGeom>
          <a:noFill/>
        </p:spPr>
        <p:txBody>
          <a:bodyPr wrap="square">
            <a:spAutoFit/>
          </a:bodyPr>
          <a:lstStyle/>
          <a:p>
            <a:pPr marL="457200" indent="-457200" algn="just">
              <a:lnSpc>
                <a:spcPct val="200000"/>
              </a:lnSpc>
              <a:buFont typeface="+mj-lt"/>
              <a:buAutoNum type="arabicPeriod" startAt="3"/>
            </a:pPr>
            <a:r>
              <a:rPr lang="en-US" sz="2400" b="1" u="sng" dirty="0">
                <a:latin typeface="Inter"/>
              </a:rPr>
              <a:t>Cronbach’s Coefficient alpha</a:t>
            </a:r>
          </a:p>
          <a:p>
            <a:pPr marL="342900" indent="-342900" algn="just">
              <a:lnSpc>
                <a:spcPct val="200000"/>
              </a:lnSpc>
              <a:buFontTx/>
              <a:buChar char="-"/>
            </a:pPr>
            <a:r>
              <a:rPr lang="en-US" sz="2000" b="0" i="0" dirty="0">
                <a:effectLst/>
              </a:rPr>
              <a:t>Cronbach’s alpha coefficient measures a set of survey items' internal consistency, or reliability. Use this statistic to help determine whether a collection of items consistently measures the same characteristic. Cronbach’s alpha quantifies the level of agreement on a </a:t>
            </a:r>
            <a:r>
              <a:rPr lang="en-US" sz="2000" b="0" i="0" u="none" strike="noStrike" dirty="0">
                <a:effectLst/>
                <a:hlinkClick r:id="rId3">
                  <a:extLst>
                    <a:ext uri="{A12FA001-AC4F-418D-AE19-62706E023703}">
                      <ahyp:hlinkClr xmlns:ahyp="http://schemas.microsoft.com/office/drawing/2018/hyperlinkcolor" val="tx"/>
                    </a:ext>
                  </a:extLst>
                </a:hlinkClick>
              </a:rPr>
              <a:t>standardized</a:t>
            </a:r>
            <a:r>
              <a:rPr lang="en-US" sz="2000" b="0" i="0" dirty="0">
                <a:effectLst/>
              </a:rPr>
              <a:t> 0 to 1 scale. Higher values indicate higher agreement between items.</a:t>
            </a:r>
          </a:p>
          <a:p>
            <a:pPr marL="342900" indent="-342900" algn="just">
              <a:lnSpc>
                <a:spcPct val="200000"/>
              </a:lnSpc>
              <a:buFontTx/>
              <a:buChar char="-"/>
            </a:pPr>
            <a:r>
              <a:rPr lang="en-US" sz="2000" dirty="0"/>
              <a:t>High Cronbach’s alpha values indicate that response values for each participant across a set of questions are consistent.</a:t>
            </a:r>
          </a:p>
        </p:txBody>
      </p:sp>
    </p:spTree>
    <p:extLst>
      <p:ext uri="{BB962C8B-B14F-4D97-AF65-F5344CB8AC3E}">
        <p14:creationId xmlns:p14="http://schemas.microsoft.com/office/powerpoint/2010/main" val="31415021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2BBCA051-3EB1-03D3-9A8D-345E7A777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06A4C7F-79FB-EF9D-F6AE-E8120C186255}"/>
              </a:ext>
            </a:extLst>
          </p:cNvPr>
          <p:cNvSpPr txBox="1"/>
          <p:nvPr/>
        </p:nvSpPr>
        <p:spPr>
          <a:xfrm>
            <a:off x="4047896" y="782535"/>
            <a:ext cx="4080156" cy="584775"/>
          </a:xfrm>
          <a:prstGeom prst="rect">
            <a:avLst/>
          </a:prstGeom>
          <a:noFill/>
        </p:spPr>
        <p:txBody>
          <a:bodyPr wrap="none" rtlCol="0">
            <a:spAutoFit/>
          </a:bodyPr>
          <a:lstStyle/>
          <a:p>
            <a:r>
              <a:rPr lang="en-US" sz="3200" b="1" i="0" dirty="0">
                <a:solidFill>
                  <a:srgbClr val="00B0F0"/>
                </a:solidFill>
                <a:effectLst/>
              </a:rPr>
              <a:t>Validity</a:t>
            </a:r>
            <a:r>
              <a:rPr lang="en-US" sz="3200" b="1" dirty="0">
                <a:solidFill>
                  <a:srgbClr val="00B0F0"/>
                </a:solidFill>
                <a:cs typeface="Times New Roman" pitchFamily="18" charset="0"/>
              </a:rPr>
              <a:t> and Reliability </a:t>
            </a:r>
          </a:p>
        </p:txBody>
      </p:sp>
      <p:sp>
        <p:nvSpPr>
          <p:cNvPr id="3" name="TextBox 2">
            <a:extLst>
              <a:ext uri="{FF2B5EF4-FFF2-40B4-BE49-F238E27FC236}">
                <a16:creationId xmlns:a16="http://schemas.microsoft.com/office/drawing/2014/main" id="{6226FD7C-11A4-B66D-B644-177E926A282D}"/>
              </a:ext>
            </a:extLst>
          </p:cNvPr>
          <p:cNvSpPr txBox="1"/>
          <p:nvPr/>
        </p:nvSpPr>
        <p:spPr>
          <a:xfrm>
            <a:off x="629587" y="1797497"/>
            <a:ext cx="11092721" cy="2943563"/>
          </a:xfrm>
          <a:prstGeom prst="rect">
            <a:avLst/>
          </a:prstGeom>
          <a:noFill/>
        </p:spPr>
        <p:txBody>
          <a:bodyPr wrap="square">
            <a:spAutoFit/>
          </a:bodyPr>
          <a:lstStyle/>
          <a:p>
            <a:pPr algn="just">
              <a:lnSpc>
                <a:spcPct val="200000"/>
              </a:lnSpc>
            </a:pPr>
            <a:r>
              <a:rPr lang="en-US" sz="2400" b="0" i="0" dirty="0">
                <a:effectLst/>
              </a:rPr>
              <a:t>Validity is harder to assess than reliability, but it is even more critical. The methods you use to collect your data must be valid to obtain valid results: the research must measure what it claims to measure. This ensures that your </a:t>
            </a:r>
            <a:r>
              <a:rPr lang="en-US" sz="2400" b="0" i="0" u="none" strike="noStrike" dirty="0">
                <a:effectLst/>
                <a:hlinkClick r:id="rId3">
                  <a:extLst>
                    <a:ext uri="{A12FA001-AC4F-418D-AE19-62706E023703}">
                      <ahyp:hlinkClr xmlns:ahyp="http://schemas.microsoft.com/office/drawing/2018/hyperlinkcolor" val="tx"/>
                    </a:ext>
                  </a:extLst>
                </a:hlinkClick>
              </a:rPr>
              <a:t>discussion</a:t>
            </a:r>
            <a:r>
              <a:rPr lang="en-US" sz="2400" b="0" i="0" dirty="0">
                <a:effectLst/>
              </a:rPr>
              <a:t> of the data and the </a:t>
            </a:r>
            <a:r>
              <a:rPr lang="en-US" sz="2400" b="0" i="0" u="none" strike="noStrike" dirty="0">
                <a:effectLst/>
                <a:hlinkClick r:id="rId4">
                  <a:extLst>
                    <a:ext uri="{A12FA001-AC4F-418D-AE19-62706E023703}">
                      <ahyp:hlinkClr xmlns:ahyp="http://schemas.microsoft.com/office/drawing/2018/hyperlinkcolor" val="tx"/>
                    </a:ext>
                  </a:extLst>
                </a:hlinkClick>
              </a:rPr>
              <a:t>conclusions</a:t>
            </a:r>
            <a:r>
              <a:rPr lang="en-US" sz="2400" b="0" i="0" dirty="0">
                <a:effectLst/>
              </a:rPr>
              <a:t> you draw are also valid.</a:t>
            </a:r>
            <a:endParaRPr lang="en-US" sz="2400" dirty="0"/>
          </a:p>
        </p:txBody>
      </p:sp>
    </p:spTree>
    <p:extLst>
      <p:ext uri="{BB962C8B-B14F-4D97-AF65-F5344CB8AC3E}">
        <p14:creationId xmlns:p14="http://schemas.microsoft.com/office/powerpoint/2010/main" val="6379681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8EB3D1-7130-0E47-8BFA-55E97CCDE7DC}"/>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CF0BC948-2A36-971F-73C6-F1FEE3A955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135F3688-D8C0-B331-845D-51C6C9AFEA2A}"/>
              </a:ext>
            </a:extLst>
          </p:cNvPr>
          <p:cNvSpPr txBox="1"/>
          <p:nvPr/>
        </p:nvSpPr>
        <p:spPr>
          <a:xfrm>
            <a:off x="3967949" y="512712"/>
            <a:ext cx="4080156" cy="584775"/>
          </a:xfrm>
          <a:prstGeom prst="rect">
            <a:avLst/>
          </a:prstGeom>
          <a:noFill/>
        </p:spPr>
        <p:txBody>
          <a:bodyPr wrap="none" rtlCol="0">
            <a:spAutoFit/>
          </a:bodyPr>
          <a:lstStyle/>
          <a:p>
            <a:r>
              <a:rPr lang="en-US" sz="3200" b="1" i="0" dirty="0">
                <a:solidFill>
                  <a:srgbClr val="00B0F0"/>
                </a:solidFill>
                <a:effectLst/>
              </a:rPr>
              <a:t>Validity</a:t>
            </a:r>
            <a:r>
              <a:rPr lang="en-US" sz="3200" b="1" dirty="0">
                <a:solidFill>
                  <a:srgbClr val="00B0F0"/>
                </a:solidFill>
                <a:cs typeface="Times New Roman" pitchFamily="18" charset="0"/>
              </a:rPr>
              <a:t> and Reliability </a:t>
            </a:r>
          </a:p>
        </p:txBody>
      </p:sp>
      <p:sp>
        <p:nvSpPr>
          <p:cNvPr id="3" name="TextBox 2">
            <a:extLst>
              <a:ext uri="{FF2B5EF4-FFF2-40B4-BE49-F238E27FC236}">
                <a16:creationId xmlns:a16="http://schemas.microsoft.com/office/drawing/2014/main" id="{AC1DB032-FC89-C328-2606-5158D5FD972F}"/>
              </a:ext>
            </a:extLst>
          </p:cNvPr>
          <p:cNvSpPr txBox="1"/>
          <p:nvPr/>
        </p:nvSpPr>
        <p:spPr>
          <a:xfrm>
            <a:off x="404736" y="1610199"/>
            <a:ext cx="11667344" cy="3682226"/>
          </a:xfrm>
          <a:prstGeom prst="rect">
            <a:avLst/>
          </a:prstGeom>
          <a:noFill/>
        </p:spPr>
        <p:txBody>
          <a:bodyPr wrap="square">
            <a:spAutoFit/>
          </a:bodyPr>
          <a:lstStyle/>
          <a:p>
            <a:pPr algn="just">
              <a:lnSpc>
                <a:spcPct val="200000"/>
              </a:lnSpc>
            </a:pPr>
            <a:r>
              <a:rPr lang="en-US" sz="2400" b="1" i="0" dirty="0">
                <a:effectLst/>
              </a:rPr>
              <a:t>How are reliability and validity assessed?</a:t>
            </a:r>
          </a:p>
          <a:p>
            <a:pPr algn="just">
              <a:lnSpc>
                <a:spcPct val="200000"/>
              </a:lnSpc>
            </a:pPr>
            <a:r>
              <a:rPr lang="en-US" sz="2400" b="0" i="0" dirty="0">
                <a:effectLst/>
              </a:rPr>
              <a:t>Reliability can be estimated by comparing different versions of the exact measurement. Validity is harder to assess, but it can be estimated by comparing the results to other relevant data or theories. Methods of evaluating reliability and validity are usually split up into different types.</a:t>
            </a:r>
          </a:p>
        </p:txBody>
      </p:sp>
    </p:spTree>
    <p:extLst>
      <p:ext uri="{BB962C8B-B14F-4D97-AF65-F5344CB8AC3E}">
        <p14:creationId xmlns:p14="http://schemas.microsoft.com/office/powerpoint/2010/main" val="37516229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2B24D-B3FD-9F36-C3E0-D81C118CFA51}"/>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1DD86FE6-A492-B6CB-FE4B-19ED26CD84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6E1264F-DE54-7B50-BA27-C0E09B874376}"/>
              </a:ext>
            </a:extLst>
          </p:cNvPr>
          <p:cNvSpPr txBox="1"/>
          <p:nvPr/>
        </p:nvSpPr>
        <p:spPr>
          <a:xfrm>
            <a:off x="3860373" y="553426"/>
            <a:ext cx="3435941" cy="584775"/>
          </a:xfrm>
          <a:prstGeom prst="rect">
            <a:avLst/>
          </a:prstGeom>
          <a:noFill/>
        </p:spPr>
        <p:txBody>
          <a:bodyPr wrap="none" rtlCol="0">
            <a:spAutoFit/>
          </a:bodyPr>
          <a:lstStyle/>
          <a:p>
            <a:r>
              <a:rPr lang="en-US" sz="3200" b="1" dirty="0">
                <a:solidFill>
                  <a:srgbClr val="00B0F0"/>
                </a:solidFill>
                <a:cs typeface="Times New Roman" pitchFamily="18" charset="0"/>
              </a:rPr>
              <a:t>Ensuring Reliability</a:t>
            </a:r>
          </a:p>
        </p:txBody>
      </p:sp>
      <p:sp>
        <p:nvSpPr>
          <p:cNvPr id="3" name="TextBox 2">
            <a:extLst>
              <a:ext uri="{FF2B5EF4-FFF2-40B4-BE49-F238E27FC236}">
                <a16:creationId xmlns:a16="http://schemas.microsoft.com/office/drawing/2014/main" id="{DB5B2E74-5690-D560-7E00-84A2A613E329}"/>
              </a:ext>
            </a:extLst>
          </p:cNvPr>
          <p:cNvSpPr txBox="1"/>
          <p:nvPr/>
        </p:nvSpPr>
        <p:spPr>
          <a:xfrm>
            <a:off x="1944406" y="1401219"/>
            <a:ext cx="9533101" cy="506292"/>
          </a:xfrm>
          <a:prstGeom prst="rect">
            <a:avLst/>
          </a:prstGeom>
          <a:noFill/>
        </p:spPr>
        <p:txBody>
          <a:bodyPr wrap="square">
            <a:spAutoFit/>
          </a:bodyPr>
          <a:lstStyle/>
          <a:p>
            <a:pPr algn="l">
              <a:lnSpc>
                <a:spcPct val="150000"/>
              </a:lnSpc>
            </a:pPr>
            <a:endParaRPr lang="en-US" sz="2000" b="1" i="0" dirty="0">
              <a:effectLst/>
            </a:endParaRPr>
          </a:p>
        </p:txBody>
      </p:sp>
      <p:sp>
        <p:nvSpPr>
          <p:cNvPr id="4" name="TextBox 3">
            <a:extLst>
              <a:ext uri="{FF2B5EF4-FFF2-40B4-BE49-F238E27FC236}">
                <a16:creationId xmlns:a16="http://schemas.microsoft.com/office/drawing/2014/main" id="{9793CAD3-3646-2255-A4FE-140E9AAF6C51}"/>
              </a:ext>
            </a:extLst>
          </p:cNvPr>
          <p:cNvSpPr txBox="1"/>
          <p:nvPr/>
        </p:nvSpPr>
        <p:spPr>
          <a:xfrm>
            <a:off x="524659" y="1521555"/>
            <a:ext cx="11222674" cy="3939540"/>
          </a:xfrm>
          <a:prstGeom prst="rect">
            <a:avLst/>
          </a:prstGeom>
          <a:noFill/>
        </p:spPr>
        <p:txBody>
          <a:bodyPr wrap="square">
            <a:spAutoFit/>
          </a:bodyPr>
          <a:lstStyle/>
          <a:p>
            <a:pPr marL="342900" indent="-342900">
              <a:lnSpc>
                <a:spcPct val="250000"/>
              </a:lnSpc>
              <a:buFont typeface="Wingdings" panose="05000000000000000000" pitchFamily="2" charset="2"/>
              <a:buChar char="v"/>
            </a:pPr>
            <a:r>
              <a:rPr lang="en-US" sz="2000" b="1" u="sng" dirty="0"/>
              <a:t>Factors affecting the </a:t>
            </a:r>
            <a:r>
              <a:rPr lang="en-US" sz="2000" b="1" i="0" u="sng" dirty="0">
                <a:effectLst/>
                <a:latin typeface="Times New Roman" panose="02020603050405020304" pitchFamily="18" charset="0"/>
              </a:rPr>
              <a:t>Reliability</a:t>
            </a:r>
            <a:r>
              <a:rPr lang="en-US" sz="2000" b="1" u="sng" dirty="0"/>
              <a:t> of the questionnaire</a:t>
            </a:r>
            <a:r>
              <a:rPr lang="ar-SA" sz="2000" b="1" u="sng" dirty="0"/>
              <a:t>:</a:t>
            </a:r>
            <a:endParaRPr lang="ar-SA" sz="2000" b="1" i="0" u="sng" dirty="0">
              <a:effectLst/>
            </a:endParaRPr>
          </a:p>
          <a:p>
            <a:pPr marL="457200" indent="-457200" algn="l">
              <a:lnSpc>
                <a:spcPct val="250000"/>
              </a:lnSpc>
              <a:buFont typeface="+mj-lt"/>
              <a:buAutoNum type="arabicPeriod"/>
            </a:pPr>
            <a:r>
              <a:rPr lang="en-US" sz="2000" b="1" i="0" dirty="0">
                <a:effectLst/>
              </a:rPr>
              <a:t>Questionnaire length</a:t>
            </a:r>
          </a:p>
          <a:p>
            <a:pPr marL="457200" indent="-457200" algn="l">
              <a:lnSpc>
                <a:spcPct val="250000"/>
              </a:lnSpc>
              <a:buFont typeface="+mj-lt"/>
              <a:buAutoNum type="arabicPeriod"/>
            </a:pPr>
            <a:r>
              <a:rPr lang="en-US" sz="2000" b="1" i="0" dirty="0">
                <a:effectLst/>
              </a:rPr>
              <a:t>Time to fill out the questionnaire</a:t>
            </a:r>
          </a:p>
          <a:p>
            <a:pPr marL="457200" indent="-457200" algn="l">
              <a:lnSpc>
                <a:spcPct val="250000"/>
              </a:lnSpc>
              <a:buFont typeface="+mj-lt"/>
              <a:buAutoNum type="arabicPeriod"/>
            </a:pPr>
            <a:r>
              <a:rPr lang="en-US" sz="2000" b="1" i="0" dirty="0">
                <a:effectLst/>
              </a:rPr>
              <a:t>The predictability of the questions</a:t>
            </a:r>
          </a:p>
          <a:p>
            <a:pPr marL="457200" indent="-457200" algn="l">
              <a:lnSpc>
                <a:spcPct val="250000"/>
              </a:lnSpc>
              <a:buFont typeface="+mj-lt"/>
              <a:buAutoNum type="arabicPeriod"/>
            </a:pPr>
            <a:r>
              <a:rPr lang="en-US" sz="2000" b="1" i="0" dirty="0">
                <a:effectLst/>
              </a:rPr>
              <a:t>Questions formulation</a:t>
            </a:r>
            <a:r>
              <a:rPr lang="en-US" sz="2000" b="0" i="0" dirty="0">
                <a:effectLst/>
              </a:rPr>
              <a:t>.</a:t>
            </a:r>
          </a:p>
        </p:txBody>
      </p:sp>
    </p:spTree>
    <p:extLst>
      <p:ext uri="{BB962C8B-B14F-4D97-AF65-F5344CB8AC3E}">
        <p14:creationId xmlns:p14="http://schemas.microsoft.com/office/powerpoint/2010/main" val="32993079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A21197-2C69-E898-108A-0B0647EB1DDC}"/>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BB1A50EF-1B7E-1DD1-61CF-9DED3ADB1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8B3F0CD-CA7B-CCBC-10ED-B22D96C6A5A4}"/>
              </a:ext>
            </a:extLst>
          </p:cNvPr>
          <p:cNvSpPr txBox="1"/>
          <p:nvPr/>
        </p:nvSpPr>
        <p:spPr>
          <a:xfrm>
            <a:off x="3860373" y="553426"/>
            <a:ext cx="3634521" cy="584775"/>
          </a:xfrm>
          <a:prstGeom prst="rect">
            <a:avLst/>
          </a:prstGeom>
          <a:noFill/>
        </p:spPr>
        <p:txBody>
          <a:bodyPr wrap="none" rtlCol="0">
            <a:spAutoFit/>
          </a:bodyPr>
          <a:lstStyle/>
          <a:p>
            <a:r>
              <a:rPr lang="en-US" sz="3200" b="1" dirty="0">
                <a:solidFill>
                  <a:srgbClr val="00B0F0"/>
                </a:solidFill>
                <a:cs typeface="Times New Roman" pitchFamily="18" charset="0"/>
              </a:rPr>
              <a:t>Validity &amp; Reliability</a:t>
            </a:r>
          </a:p>
        </p:txBody>
      </p:sp>
      <p:sp>
        <p:nvSpPr>
          <p:cNvPr id="3" name="TextBox 2">
            <a:extLst>
              <a:ext uri="{FF2B5EF4-FFF2-40B4-BE49-F238E27FC236}">
                <a16:creationId xmlns:a16="http://schemas.microsoft.com/office/drawing/2014/main" id="{C2AE8420-F8E3-E3FB-4247-1CEB30DB75DD}"/>
              </a:ext>
            </a:extLst>
          </p:cNvPr>
          <p:cNvSpPr txBox="1"/>
          <p:nvPr/>
        </p:nvSpPr>
        <p:spPr>
          <a:xfrm>
            <a:off x="1747098" y="1538637"/>
            <a:ext cx="9533101" cy="506292"/>
          </a:xfrm>
          <a:prstGeom prst="rect">
            <a:avLst/>
          </a:prstGeom>
          <a:noFill/>
        </p:spPr>
        <p:txBody>
          <a:bodyPr wrap="square">
            <a:spAutoFit/>
          </a:bodyPr>
          <a:lstStyle/>
          <a:p>
            <a:pPr algn="l">
              <a:lnSpc>
                <a:spcPct val="150000"/>
              </a:lnSpc>
            </a:pPr>
            <a:endParaRPr lang="en-US" sz="2000" b="1" i="0" dirty="0">
              <a:effectLst/>
            </a:endParaRPr>
          </a:p>
        </p:txBody>
      </p:sp>
      <p:sp>
        <p:nvSpPr>
          <p:cNvPr id="4" name="TextBox 3">
            <a:extLst>
              <a:ext uri="{FF2B5EF4-FFF2-40B4-BE49-F238E27FC236}">
                <a16:creationId xmlns:a16="http://schemas.microsoft.com/office/drawing/2014/main" id="{9306D147-7CDF-3D03-959A-DA70155E8C53}"/>
              </a:ext>
            </a:extLst>
          </p:cNvPr>
          <p:cNvSpPr txBox="1"/>
          <p:nvPr/>
        </p:nvSpPr>
        <p:spPr>
          <a:xfrm>
            <a:off x="1227788" y="1407886"/>
            <a:ext cx="9245689" cy="470898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u="sng" dirty="0"/>
              <a:t>The relationship between test </a:t>
            </a:r>
            <a:r>
              <a:rPr lang="en-US" sz="2000" b="1" u="sng" dirty="0">
                <a:latin typeface="Times New Roman" panose="02020603050405020304" pitchFamily="18" charset="0"/>
              </a:rPr>
              <a:t>Validity </a:t>
            </a:r>
            <a:r>
              <a:rPr lang="en-US" sz="2000" b="1" u="sng" dirty="0"/>
              <a:t>and </a:t>
            </a:r>
            <a:r>
              <a:rPr lang="en-US" sz="2000" b="1" i="0" u="sng" dirty="0">
                <a:effectLst/>
                <a:latin typeface="Times New Roman" panose="02020603050405020304" pitchFamily="18" charset="0"/>
              </a:rPr>
              <a:t>Reliability</a:t>
            </a:r>
            <a:endParaRPr lang="en-US" sz="2000" b="1" i="0" u="sng" dirty="0">
              <a:effectLst/>
              <a:latin typeface="Tajawal"/>
            </a:endParaRPr>
          </a:p>
          <a:p>
            <a:pPr algn="l">
              <a:lnSpc>
                <a:spcPct val="150000"/>
              </a:lnSpc>
            </a:pPr>
            <a:r>
              <a:rPr lang="en-US" sz="2000" i="0" dirty="0">
                <a:effectLst/>
              </a:rPr>
              <a:t>- Test must be valid and consistent (high correlation)</a:t>
            </a:r>
          </a:p>
          <a:p>
            <a:pPr algn="l">
              <a:lnSpc>
                <a:spcPct val="150000"/>
              </a:lnSpc>
            </a:pPr>
            <a:r>
              <a:rPr lang="en-US" sz="2000" b="1" i="0" dirty="0">
                <a:effectLst/>
              </a:rPr>
              <a:t>- The reliability and validity of the questionnaire can be maximized by:</a:t>
            </a:r>
          </a:p>
          <a:p>
            <a:pPr marL="457200" indent="-457200" algn="l">
              <a:lnSpc>
                <a:spcPct val="150000"/>
              </a:lnSpc>
              <a:buFont typeface="+mj-lt"/>
              <a:buAutoNum type="arabicPeriod"/>
            </a:pPr>
            <a:r>
              <a:rPr lang="en-US" sz="2000" i="0" dirty="0">
                <a:effectLst/>
              </a:rPr>
              <a:t>Clarify the purpose of the questionnaire.</a:t>
            </a:r>
          </a:p>
          <a:p>
            <a:pPr marL="457200" indent="-457200" algn="l">
              <a:lnSpc>
                <a:spcPct val="150000"/>
              </a:lnSpc>
              <a:buFont typeface="+mj-lt"/>
              <a:buAutoNum type="arabicPeriod"/>
            </a:pPr>
            <a:r>
              <a:rPr lang="en-US" sz="2000" i="0" dirty="0">
                <a:effectLst/>
              </a:rPr>
              <a:t>The clarity of the questions.</a:t>
            </a:r>
          </a:p>
          <a:p>
            <a:pPr marL="457200" indent="-457200" algn="l">
              <a:lnSpc>
                <a:spcPct val="150000"/>
              </a:lnSpc>
              <a:buFont typeface="+mj-lt"/>
              <a:buAutoNum type="arabicPeriod"/>
            </a:pPr>
            <a:r>
              <a:rPr lang="en-US" sz="2000" i="0" dirty="0">
                <a:effectLst/>
              </a:rPr>
              <a:t>Clear division of the questionnaire axes and paragraphs.</a:t>
            </a:r>
          </a:p>
          <a:p>
            <a:pPr marL="457200" indent="-457200" algn="l">
              <a:lnSpc>
                <a:spcPct val="150000"/>
              </a:lnSpc>
              <a:buFont typeface="+mj-lt"/>
              <a:buAutoNum type="arabicPeriod"/>
            </a:pPr>
            <a:r>
              <a:rPr lang="en-US" sz="2000" dirty="0"/>
              <a:t>Q</a:t>
            </a:r>
            <a:r>
              <a:rPr lang="en-US" sz="2000" i="0" dirty="0">
                <a:effectLst/>
              </a:rPr>
              <a:t>uestionnaire pre-test.</a:t>
            </a:r>
          </a:p>
          <a:p>
            <a:pPr marL="457200" indent="-457200" algn="l">
              <a:lnSpc>
                <a:spcPct val="150000"/>
              </a:lnSpc>
              <a:buFont typeface="+mj-lt"/>
              <a:buAutoNum type="arabicPeriod"/>
            </a:pPr>
            <a:r>
              <a:rPr lang="en-US" sz="2000" i="0" dirty="0">
                <a:effectLst/>
              </a:rPr>
              <a:t>Well managing the data collection process.</a:t>
            </a:r>
          </a:p>
          <a:p>
            <a:pPr marL="457200" indent="-457200" algn="l">
              <a:lnSpc>
                <a:spcPct val="150000"/>
              </a:lnSpc>
              <a:buFont typeface="+mj-lt"/>
              <a:buAutoNum type="arabicPeriod"/>
            </a:pPr>
            <a:r>
              <a:rPr lang="en-US" sz="2000" dirty="0"/>
              <a:t>Respondents’</a:t>
            </a:r>
            <a:r>
              <a:rPr lang="en-US" sz="2000" i="0" dirty="0">
                <a:effectLst/>
              </a:rPr>
              <a:t> circumstances.</a:t>
            </a:r>
          </a:p>
          <a:p>
            <a:pPr marL="457200" indent="-457200" algn="l">
              <a:lnSpc>
                <a:spcPct val="150000"/>
              </a:lnSpc>
              <a:buFont typeface="+mj-lt"/>
              <a:buAutoNum type="arabicPeriod"/>
            </a:pPr>
            <a:r>
              <a:rPr lang="en-US" sz="2000" i="0" dirty="0">
                <a:effectLst/>
              </a:rPr>
              <a:t>Confirmation of data confidentiality.</a:t>
            </a:r>
          </a:p>
        </p:txBody>
      </p:sp>
    </p:spTree>
    <p:extLst>
      <p:ext uri="{BB962C8B-B14F-4D97-AF65-F5344CB8AC3E}">
        <p14:creationId xmlns:p14="http://schemas.microsoft.com/office/powerpoint/2010/main" val="37465431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794" y="38865"/>
            <a:ext cx="12192000" cy="6843775"/>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D545394-9EEE-42D7-AAAC-3EE4E7836DB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971A7020-8BDB-4EFB-AC18-DD3860D03B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68DB3C4-5C3D-4498-8D75-0036334CC2E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1540</TotalTime>
  <Words>2063</Words>
  <Application>Microsoft Office PowerPoint</Application>
  <PresentationFormat>Widescreen</PresentationFormat>
  <Paragraphs>152</Paragraphs>
  <Slides>31</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31</vt:i4>
      </vt:variant>
    </vt:vector>
  </HeadingPairs>
  <TitlesOfParts>
    <vt:vector size="42" baseType="lpstr">
      <vt:lpstr>Arial</vt:lpstr>
      <vt:lpstr>Arial</vt:lpstr>
      <vt:lpstr>Calibri</vt:lpstr>
      <vt:lpstr>Calibri Light</vt:lpstr>
      <vt:lpstr>Gilmer</vt:lpstr>
      <vt:lpstr>Inter</vt:lpstr>
      <vt:lpstr>Tajawal</vt:lpstr>
      <vt:lpstr>Tajawal Medium</vt:lpstr>
      <vt:lpstr>Times New Roman</vt:lpstr>
      <vt:lpstr>Wingdings</vt:lpstr>
      <vt:lpstr>Office Theme</vt:lpstr>
      <vt:lpstr>PowerPoint Presentation</vt:lpstr>
      <vt:lpstr>PowerPoint Presentation</vt:lpstr>
      <vt:lpstr>PowerPoint Presentation</vt:lpstr>
      <vt:lpstr>Contents</vt:lpstr>
      <vt:lpstr>Contents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Abdelgawwad Soliman Seddik</cp:lastModifiedBy>
  <cp:revision>37</cp:revision>
  <dcterms:created xsi:type="dcterms:W3CDTF">2023-04-29T09:08:00Z</dcterms:created>
  <dcterms:modified xsi:type="dcterms:W3CDTF">2024-02-22T18:22:18Z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