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notesSlides/notesSlide2.xml" ContentType="application/vnd.openxmlformats-officedocument.presentationml.notesSlide+xml"/>
  <Override PartName="/ppt/theme/themeOverride5.xml" ContentType="application/vnd.openxmlformats-officedocument.themeOverride+xml"/>
  <Override PartName="/ppt/notesSlides/notesSlide3.xml" ContentType="application/vnd.openxmlformats-officedocument.presentationml.notesSlide+xml"/>
  <Override PartName="/ppt/theme/themeOverride6.xml" ContentType="application/vnd.openxmlformats-officedocument.themeOverride+xml"/>
  <Override PartName="/ppt/theme/themeOverride7.xml" ContentType="application/vnd.openxmlformats-officedocument.themeOverride+xml"/>
  <Override PartName="/ppt/notesSlides/notesSlide4.xml" ContentType="application/vnd.openxmlformats-officedocument.presentationml.notesSlide+xml"/>
  <Override PartName="/ppt/theme/themeOverride8.xml" ContentType="application/vnd.openxmlformats-officedocument.themeOverride+xml"/>
  <Override PartName="/ppt/notesSlides/notesSlide5.xml" ContentType="application/vnd.openxmlformats-officedocument.presentationml.notesSlide+xml"/>
  <Override PartName="/ppt/theme/themeOverride9.xml" ContentType="application/vnd.openxmlformats-officedocument.themeOverride+xml"/>
  <Override PartName="/ppt/notesSlides/notesSlide6.xml" ContentType="application/vnd.openxmlformats-officedocument.presentationml.notesSlide+xml"/>
  <Override PartName="/ppt/theme/themeOverride10.xml" ContentType="application/vnd.openxmlformats-officedocument.themeOverride+xml"/>
  <Override PartName="/ppt/notesSlides/notesSlide7.xml" ContentType="application/vnd.openxmlformats-officedocument.presentationml.notesSlide+xml"/>
  <Override PartName="/ppt/theme/themeOverride1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heme/themeOverride12.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3.xml" ContentType="application/vnd.openxmlformats-officedocument.themeOverride+xml"/>
  <Override PartName="/ppt/notesSlides/notesSlide12.xml" ContentType="application/vnd.openxmlformats-officedocument.presentationml.notesSlide+xml"/>
  <Override PartName="/ppt/theme/themeOverride14.xml" ContentType="application/vnd.openxmlformats-officedocument.themeOverride+xml"/>
  <Override PartName="/ppt/notesSlides/notesSlide13.xml" ContentType="application/vnd.openxmlformats-officedocument.presentationml.notesSlide+xml"/>
  <Override PartName="/ppt/theme/themeOverride15.xml" ContentType="application/vnd.openxmlformats-officedocument.themeOverride+xml"/>
  <Override PartName="/ppt/notesSlides/notesSlide14.xml" ContentType="application/vnd.openxmlformats-officedocument.presentationml.notesSlide+xml"/>
  <Override PartName="/ppt/theme/themeOverride16.xml" ContentType="application/vnd.openxmlformats-officedocument.themeOverride+xml"/>
  <Override PartName="/ppt/notesSlides/notesSlide15.xml" ContentType="application/vnd.openxmlformats-officedocument.presentationml.notesSlide+xml"/>
  <Override PartName="/ppt/theme/themeOverride17.xml" ContentType="application/vnd.openxmlformats-officedocument.themeOverride+xml"/>
  <Override PartName="/ppt/notesSlides/notesSlide16.xml" ContentType="application/vnd.openxmlformats-officedocument.presentationml.notesSlide+xml"/>
  <Override PartName="/ppt/theme/themeOverride18.xml" ContentType="application/vnd.openxmlformats-officedocument.themeOverride+xml"/>
  <Override PartName="/ppt/notesSlides/notesSlide17.xml" ContentType="application/vnd.openxmlformats-officedocument.presentationml.notesSlide+xml"/>
  <Override PartName="/ppt/theme/themeOverride19.xml" ContentType="application/vnd.openxmlformats-officedocument.themeOverride+xml"/>
  <Override PartName="/ppt/notesSlides/notesSlide18.xml" ContentType="application/vnd.openxmlformats-officedocument.presentationml.notesSlide+xml"/>
  <Override PartName="/ppt/theme/themeOverride20.xml" ContentType="application/vnd.openxmlformats-officedocument.themeOverride+xml"/>
  <Override PartName="/ppt/notesSlides/notesSlide19.xml" ContentType="application/vnd.openxmlformats-officedocument.presentationml.notesSlide+xml"/>
  <Override PartName="/ppt/theme/themeOverride21.xml" ContentType="application/vnd.openxmlformats-officedocument.themeOverride+xml"/>
  <Override PartName="/ppt/notesSlides/notesSlide20.xml" ContentType="application/vnd.openxmlformats-officedocument.presentationml.notesSlide+xml"/>
  <Override PartName="/ppt/theme/themeOverride22.xml" ContentType="application/vnd.openxmlformats-officedocument.themeOverride+xml"/>
  <Override PartName="/ppt/notesSlides/notesSlide21.xml" ContentType="application/vnd.openxmlformats-officedocument.presentationml.notesSlide+xml"/>
  <Override PartName="/ppt/theme/themeOverride23.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ppt/theme/themeOverride25.xml" ContentType="application/vnd.openxmlformats-officedocument.themeOverr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theme/themeOverride29.xml" ContentType="application/vnd.openxmlformats-officedocument.themeOverr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theme/themeOverride30.xml" ContentType="application/vnd.openxmlformats-officedocument.themeOverride+xml"/>
  <Override PartName="/ppt/notesSlides/notesSlide34.xml" ContentType="application/vnd.openxmlformats-officedocument.presentationml.notesSlide+xml"/>
  <Override PartName="/ppt/theme/themeOverride31.xml" ContentType="application/vnd.openxmlformats-officedocument.themeOverride+xml"/>
  <Override PartName="/ppt/notesSlides/notesSlide35.xml" ContentType="application/vnd.openxmlformats-officedocument.presentationml.notesSlide+xml"/>
  <Override PartName="/ppt/theme/themeOverride32.xml" ContentType="application/vnd.openxmlformats-officedocument.themeOverride+xml"/>
  <Override PartName="/ppt/notesSlides/notesSlide36.xml" ContentType="application/vnd.openxmlformats-officedocument.presentationml.notesSlide+xml"/>
  <Override PartName="/ppt/theme/themeOverride33.xml" ContentType="application/vnd.openxmlformats-officedocument.themeOverr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497" r:id="rId6"/>
    <p:sldId id="496" r:id="rId7"/>
    <p:sldId id="592" r:id="rId8"/>
    <p:sldId id="589" r:id="rId9"/>
    <p:sldId id="629" r:id="rId10"/>
    <p:sldId id="535" r:id="rId11"/>
    <p:sldId id="590" r:id="rId12"/>
    <p:sldId id="593" r:id="rId13"/>
    <p:sldId id="627" r:id="rId14"/>
    <p:sldId id="594" r:id="rId15"/>
    <p:sldId id="595" r:id="rId16"/>
    <p:sldId id="564" r:id="rId17"/>
    <p:sldId id="596" r:id="rId18"/>
    <p:sldId id="565" r:id="rId19"/>
    <p:sldId id="597" r:id="rId20"/>
    <p:sldId id="599" r:id="rId21"/>
    <p:sldId id="600" r:id="rId22"/>
    <p:sldId id="598" r:id="rId23"/>
    <p:sldId id="628" r:id="rId24"/>
    <p:sldId id="601" r:id="rId25"/>
    <p:sldId id="602" r:id="rId26"/>
    <p:sldId id="603" r:id="rId27"/>
    <p:sldId id="604" r:id="rId28"/>
    <p:sldId id="605" r:id="rId29"/>
    <p:sldId id="606" r:id="rId30"/>
    <p:sldId id="566" r:id="rId31"/>
    <p:sldId id="610" r:id="rId32"/>
    <p:sldId id="611" r:id="rId33"/>
    <p:sldId id="614" r:id="rId34"/>
    <p:sldId id="615" r:id="rId35"/>
    <p:sldId id="616" r:id="rId36"/>
    <p:sldId id="617" r:id="rId37"/>
    <p:sldId id="619" r:id="rId38"/>
    <p:sldId id="620" r:id="rId39"/>
    <p:sldId id="621" r:id="rId40"/>
    <p:sldId id="622" r:id="rId41"/>
    <p:sldId id="623" r:id="rId42"/>
    <p:sldId id="624" r:id="rId43"/>
    <p:sldId id="625" r:id="rId44"/>
    <p:sldId id="626" r:id="rId45"/>
    <p:sldId id="533" r:id="rId46"/>
    <p:sldId id="53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592"/>
            <p14:sldId id="589"/>
            <p14:sldId id="629"/>
            <p14:sldId id="535"/>
            <p14:sldId id="590"/>
            <p14:sldId id="593"/>
            <p14:sldId id="627"/>
            <p14:sldId id="594"/>
            <p14:sldId id="595"/>
            <p14:sldId id="564"/>
            <p14:sldId id="596"/>
            <p14:sldId id="565"/>
            <p14:sldId id="597"/>
            <p14:sldId id="599"/>
            <p14:sldId id="600"/>
            <p14:sldId id="598"/>
            <p14:sldId id="628"/>
            <p14:sldId id="601"/>
            <p14:sldId id="602"/>
            <p14:sldId id="603"/>
            <p14:sldId id="604"/>
            <p14:sldId id="605"/>
            <p14:sldId id="606"/>
            <p14:sldId id="566"/>
            <p14:sldId id="610"/>
            <p14:sldId id="611"/>
            <p14:sldId id="614"/>
            <p14:sldId id="615"/>
            <p14:sldId id="616"/>
            <p14:sldId id="617"/>
            <p14:sldId id="619"/>
            <p14:sldId id="620"/>
            <p14:sldId id="621"/>
            <p14:sldId id="622"/>
            <p14:sldId id="623"/>
            <p14:sldId id="624"/>
            <p14:sldId id="625"/>
            <p14:sldId id="626"/>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257" autoAdjust="0"/>
  </p:normalViewPr>
  <p:slideViewPr>
    <p:cSldViewPr snapToGrid="0">
      <p:cViewPr varScale="1">
        <p:scale>
          <a:sx n="58" d="100"/>
          <a:sy n="58" d="100"/>
        </p:scale>
        <p:origin x="988" y="8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71862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7E0453-32B2-9E65-445A-C1EF21C4F3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C73BD8-E61B-D689-401F-A677C83AAB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E1B46-9BE5-C14D-67DE-22FF039EB7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22DD4E-7B2A-B463-3C04-4954156610F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14131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04510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36422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96997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029575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43092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301345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07588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35004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63336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135215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242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43803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200366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52838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729797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53500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250156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35100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48685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032431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093859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206441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77800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09223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99025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658337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418494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9481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376691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40339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90028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930691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287470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306879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30/1/2025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30/1/2025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30/1/2025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3.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hemeOverride" Target="../theme/themeOverride4.xml"/><Relationship Id="rId5" Type="http://schemas.openxmlformats.org/officeDocument/2006/relationships/image" Target="../media/image4.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hemeOverride" Target="../theme/themeOverride5.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6.xml"/><Relationship Id="rId6" Type="http://schemas.openxmlformats.org/officeDocument/2006/relationships/image" Target="../media/image9.jpg"/><Relationship Id="rId5" Type="http://schemas.openxmlformats.org/officeDocument/2006/relationships/image" Target="../media/image4.png"/><Relationship Id="rId4" Type="http://schemas.openxmlformats.org/officeDocument/2006/relationships/hyperlink" Target="https://fb.watch/wr2R1M_-bP/" TargetMode="Externa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7.xml"/><Relationship Id="rId6" Type="http://schemas.openxmlformats.org/officeDocument/2006/relationships/image" Target="../media/image10.jpg"/><Relationship Id="rId5" Type="http://schemas.openxmlformats.org/officeDocument/2006/relationships/image" Target="../media/image4.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8.xml"/><Relationship Id="rId6" Type="http://schemas.openxmlformats.org/officeDocument/2006/relationships/image" Target="../media/image11.png"/><Relationship Id="rId5" Type="http://schemas.openxmlformats.org/officeDocument/2006/relationships/image" Target="../media/image4.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video" Target="../media/media1.mp4"/><Relationship Id="rId7" Type="http://schemas.openxmlformats.org/officeDocument/2006/relationships/hyperlink" Target="https://www.buzzfeednews.com/article/stefficao/snapchat-ar-shopping-feature" TargetMode="External"/><Relationship Id="rId2" Type="http://schemas.microsoft.com/office/2007/relationships/media" Target="../media/media1.mp4"/><Relationship Id="rId1" Type="http://schemas.openxmlformats.org/officeDocument/2006/relationships/themeOverride" Target="../theme/themeOverride9.xml"/><Relationship Id="rId6" Type="http://schemas.openxmlformats.org/officeDocument/2006/relationships/image" Target="../media/image1.png"/><Relationship Id="rId5" Type="http://schemas.openxmlformats.org/officeDocument/2006/relationships/notesSlide" Target="../notesSlides/notesSlide6.xml"/><Relationship Id="rId4" Type="http://schemas.openxmlformats.org/officeDocument/2006/relationships/slideLayout" Target="../slideLayouts/slideLayout14.xml"/><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hemeOverride" Target="../theme/themeOverride10.xml"/><Relationship Id="rId6" Type="http://schemas.openxmlformats.org/officeDocument/2006/relationships/image" Target="../media/image4.png"/><Relationship Id="rId5" Type="http://schemas.openxmlformats.org/officeDocument/2006/relationships/hyperlink" Target="https://www.youtube.com/@podcast_riyadah" TargetMode="Externa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hemeOverride" Target="../theme/themeOverride11.xml"/><Relationship Id="rId6" Type="http://schemas.openxmlformats.org/officeDocument/2006/relationships/image" Target="../media/image13.png"/><Relationship Id="rId5" Type="http://schemas.openxmlformats.org/officeDocument/2006/relationships/image" Target="../media/image4.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hemeOverride" Target="../theme/themeOverride12.xml"/><Relationship Id="rId5" Type="http://schemas.openxmlformats.org/officeDocument/2006/relationships/image" Target="../media/image4.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hemeOverride" Target="../theme/themeOverride13.xml"/><Relationship Id="rId6" Type="http://schemas.openxmlformats.org/officeDocument/2006/relationships/image" Target="../media/image15.jpg"/><Relationship Id="rId5" Type="http://schemas.openxmlformats.org/officeDocument/2006/relationships/image" Target="../media/image4.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16.jpg"/><Relationship Id="rId2" Type="http://schemas.openxmlformats.org/officeDocument/2006/relationships/slideLayout" Target="../slideLayouts/slideLayout14.xml"/><Relationship Id="rId1" Type="http://schemas.openxmlformats.org/officeDocument/2006/relationships/themeOverride" Target="../theme/themeOverride14.xml"/><Relationship Id="rId6" Type="http://schemas.openxmlformats.org/officeDocument/2006/relationships/hyperlink" Target="https://www.wsj.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7.png"/><Relationship Id="rId2" Type="http://schemas.openxmlformats.org/officeDocument/2006/relationships/slideLayout" Target="../slideLayouts/slideLayout14.xml"/><Relationship Id="rId1" Type="http://schemas.openxmlformats.org/officeDocument/2006/relationships/themeOverride" Target="../theme/themeOverride15.xml"/><Relationship Id="rId6" Type="http://schemas.openxmlformats.org/officeDocument/2006/relationships/hyperlink" Target="https://www.f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hemeOverride" Target="../theme/themeOverride16.xml"/><Relationship Id="rId6" Type="http://schemas.openxmlformats.org/officeDocument/2006/relationships/hyperlink" Target="https://www.nytimes.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8.png"/><Relationship Id="rId2" Type="http://schemas.openxmlformats.org/officeDocument/2006/relationships/slideLayout" Target="../slideLayouts/slideLayout14.xml"/><Relationship Id="rId1" Type="http://schemas.openxmlformats.org/officeDocument/2006/relationships/themeOverride" Target="../theme/themeOverride17.xml"/><Relationship Id="rId6" Type="http://schemas.openxmlformats.org/officeDocument/2006/relationships/hyperlink" Target="https://www.washingtonpos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hemeOverride" Target="../theme/themeOverride18.xml"/><Relationship Id="rId5" Type="http://schemas.openxmlformats.org/officeDocument/2006/relationships/image" Target="../media/image4.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19.jpg"/><Relationship Id="rId2" Type="http://schemas.openxmlformats.org/officeDocument/2006/relationships/slideLayout" Target="../slideLayouts/slideLayout14.xml"/><Relationship Id="rId1" Type="http://schemas.openxmlformats.org/officeDocument/2006/relationships/themeOverride" Target="../theme/themeOverride19.xml"/><Relationship Id="rId6" Type="http://schemas.openxmlformats.org/officeDocument/2006/relationships/hyperlink" Target="https://theintercep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hemeOverride" Target="../theme/themeOverride20.xml"/><Relationship Id="rId6" Type="http://schemas.openxmlformats.org/officeDocument/2006/relationships/hyperlink" Target="https://www.theguardian.com/international"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hemeOverride" Target="../theme/themeOverride21.xml"/><Relationship Id="rId5" Type="http://schemas.openxmlformats.org/officeDocument/2006/relationships/image" Target="../media/image4.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hemeOverride" Target="../theme/themeOverride22.xml"/><Relationship Id="rId6" Type="http://schemas.openxmlformats.org/officeDocument/2006/relationships/image" Target="../media/image20.png"/><Relationship Id="rId5" Type="http://schemas.openxmlformats.org/officeDocument/2006/relationships/image" Target="../media/image4.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hemeOverride" Target="../theme/themeOverride23.xml"/><Relationship Id="rId5" Type="http://schemas.openxmlformats.org/officeDocument/2006/relationships/image" Target="../media/image4.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21.jp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22.png"/><Relationship Id="rId2" Type="http://schemas.openxmlformats.org/officeDocument/2006/relationships/slideLayout" Target="../slideLayouts/slideLayout14.xml"/><Relationship Id="rId1" Type="http://schemas.openxmlformats.org/officeDocument/2006/relationships/themeOverride" Target="../theme/themeOverride24.xml"/><Relationship Id="rId6" Type="http://schemas.openxmlformats.org/officeDocument/2006/relationships/hyperlink" Target="https://medium.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hemeOverride" Target="../theme/themeOverride25.xml"/><Relationship Id="rId6" Type="http://schemas.openxmlformats.org/officeDocument/2006/relationships/hyperlink" Target="https://globalboardroom.ft.com/" TargetMode="External"/><Relationship Id="rId5" Type="http://schemas.openxmlformats.org/officeDocument/2006/relationships/image" Target="../media/image4.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hemeOverride" Target="../theme/themeOverride26.xml"/><Relationship Id="rId6" Type="http://schemas.openxmlformats.org/officeDocument/2006/relationships/image" Target="../media/image24.png"/><Relationship Id="rId5" Type="http://schemas.openxmlformats.org/officeDocument/2006/relationships/image" Target="../media/image4.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hemeOverride" Target="../theme/themeOverride27.xml"/><Relationship Id="rId5" Type="http://schemas.openxmlformats.org/officeDocument/2006/relationships/image" Target="../media/image4.png"/><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hemeOverride" Target="../theme/themeOverride28.xml"/><Relationship Id="rId5" Type="http://schemas.openxmlformats.org/officeDocument/2006/relationships/image" Target="../media/image4.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hemeOverride" Target="../theme/themeOverride29.xml"/><Relationship Id="rId6" Type="http://schemas.openxmlformats.org/officeDocument/2006/relationships/image" Target="../media/image25.jpg"/><Relationship Id="rId5" Type="http://schemas.openxmlformats.org/officeDocument/2006/relationships/image" Target="../media/image4.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26.jp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hemeOverride" Target="../theme/themeOverride30.xml"/><Relationship Id="rId5" Type="http://schemas.openxmlformats.org/officeDocument/2006/relationships/image" Target="../media/image4.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hemeOverride" Target="../theme/themeOverride31.xml"/><Relationship Id="rId6" Type="http://schemas.openxmlformats.org/officeDocument/2006/relationships/image" Target="../media/image27.png"/><Relationship Id="rId5" Type="http://schemas.openxmlformats.org/officeDocument/2006/relationships/image" Target="../media/image4.png"/><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hemeOverride" Target="../theme/themeOverride32.xml"/><Relationship Id="rId6" Type="http://schemas.openxmlformats.org/officeDocument/2006/relationships/image" Target="../media/image28.jpg"/><Relationship Id="rId5" Type="http://schemas.openxmlformats.org/officeDocument/2006/relationships/image" Target="../media/image4.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4.xml"/><Relationship Id="rId1" Type="http://schemas.openxmlformats.org/officeDocument/2006/relationships/themeOverride" Target="../theme/themeOverride33.xml"/><Relationship Id="rId6" Type="http://schemas.openxmlformats.org/officeDocument/2006/relationships/image" Target="../media/image29.png"/><Relationship Id="rId5" Type="http://schemas.openxmlformats.org/officeDocument/2006/relationships/image" Target="../media/image4.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5.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876522"/>
          </a:xfrm>
          <a:prstGeom prst="rect">
            <a:avLst/>
          </a:prstGeom>
          <a:noFill/>
        </p:spPr>
        <p:txBody>
          <a:bodyPr wrap="square" rtlCol="0">
            <a:spAutoFit/>
          </a:bodyPr>
          <a:lstStyle/>
          <a:p>
            <a:pPr algn="ctr" rtl="1">
              <a:lnSpc>
                <a:spcPct val="150000"/>
              </a:lnSpc>
            </a:pPr>
            <a:r>
              <a:rPr lang="ar-EG" b="1" dirty="0">
                <a:solidFill>
                  <a:srgbClr val="00B0F0"/>
                </a:solidFill>
                <a:latin typeface="Alexandria" charset="0"/>
                <a:cs typeface="Alexandria" charset="0"/>
              </a:rPr>
              <a:t>المحاضرة الرابعة</a:t>
            </a:r>
          </a:p>
          <a:p>
            <a:pPr algn="ctr" rtl="1">
              <a:lnSpc>
                <a:spcPct val="150000"/>
              </a:lnSpc>
            </a:pPr>
            <a:r>
              <a:rPr lang="ar-EG" b="1" dirty="0">
                <a:solidFill>
                  <a:schemeClr val="bg1">
                    <a:lumMod val="95000"/>
                  </a:schemeClr>
                </a:solidFill>
                <a:latin typeface="Alexandria" charset="0"/>
                <a:cs typeface="Alexandria" charset="0"/>
              </a:rPr>
              <a:t>تمويل المؤسسات الإعلامية</a:t>
            </a:r>
            <a:endParaRPr lang="en-US" sz="1600" b="1" dirty="0">
              <a:solidFill>
                <a:schemeClr val="bg1">
                  <a:lumMod val="95000"/>
                </a:schemeClr>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9" y="260821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598936" y="2845283"/>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مصادر التمويل التقليدية للمؤسسات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598936" y="3707701"/>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التمويل الرقمي للمؤسسات الإعلامية</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598936" y="4509208"/>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استراتيجيات تحسين العائد المالي للمؤسسات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598936" y="5310715"/>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أثر التمويل على استقلالية المؤسسات الإعلامية</a:t>
            </a:r>
            <a:endParaRPr lang="en-US" sz="1600"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958468" y="1989244"/>
            <a:ext cx="10758889" cy="3785011"/>
          </a:xfrm>
          <a:prstGeom prst="rect">
            <a:avLst/>
          </a:prstGeom>
          <a:noFill/>
        </p:spPr>
        <p:txBody>
          <a:bodyPr wrap="square" rtlCol="0">
            <a:spAutoFit/>
          </a:bodyPr>
          <a:lstStyle/>
          <a:p>
            <a:pPr lvl="1" algn="just" rtl="1">
              <a:lnSpc>
                <a:spcPct val="200000"/>
              </a:lnSpc>
            </a:pPr>
            <a:r>
              <a:rPr lang="ar-EG" dirty="0">
                <a:solidFill>
                  <a:srgbClr val="FF0000"/>
                </a:solidFill>
                <a:latin typeface="Alexandria" pitchFamily="2" charset="-78"/>
                <a:cs typeface="Alexandria" pitchFamily="2" charset="-78"/>
              </a:rPr>
              <a:t>1- الإعلانات التجارية</a:t>
            </a:r>
          </a:p>
          <a:p>
            <a:pPr lvl="1" algn="just" rtl="1">
              <a:lnSpc>
                <a:spcPct val="200000"/>
              </a:lnSpc>
            </a:pPr>
            <a:r>
              <a:rPr lang="ar-EG" dirty="0">
                <a:latin typeface="Alexandria Light" pitchFamily="2" charset="-78"/>
                <a:cs typeface="Alexandria Light" pitchFamily="2" charset="-78"/>
              </a:rPr>
              <a:t> تُعدّ واحدة من أبرز مصادر التمويل التي تعتمد عليها المؤسسات الإعلامية لتحقيق دخل ثابت ومستدام. </a:t>
            </a:r>
          </a:p>
          <a:p>
            <a:pPr lvl="1" algn="just" rtl="1">
              <a:lnSpc>
                <a:spcPct val="200000"/>
              </a:lnSpc>
            </a:pPr>
            <a:r>
              <a:rPr lang="ar-EG" dirty="0">
                <a:latin typeface="Alexandria Light" pitchFamily="2" charset="-78"/>
                <a:cs typeface="Alexandria Light" pitchFamily="2" charset="-78"/>
              </a:rPr>
              <a:t>تشمل مجموعة واسعة من الأنشطة الترويجية التي تستهدف جذب الجمهور وزيادة الوعي بالمنتجات أو الخدمات المُعلَن عنها. </a:t>
            </a:r>
          </a:p>
          <a:p>
            <a:pPr lvl="1" algn="just" rtl="1">
              <a:lnSpc>
                <a:spcPct val="200000"/>
              </a:lnSpc>
            </a:pPr>
            <a:r>
              <a:rPr lang="ar-EG" dirty="0">
                <a:latin typeface="Alexandria Light" pitchFamily="2" charset="-78"/>
                <a:cs typeface="Alexandria Light" pitchFamily="2" charset="-78"/>
              </a:rPr>
              <a:t>الإعلانات تُعتبر ركيزة أساسية لعمل المؤسسات الإعلامية، حيث تمثل جزءًا كبيرًا من عائداتها، خاصة في الوسائل الإعلامية التقليدية مثل الصحف والمجلات والتلفزيون، وأيضًا في الوسائل الرقمية الحديثة.</a:t>
            </a:r>
          </a:p>
          <a:p>
            <a:pPr algn="just" rtl="1">
              <a:lnSpc>
                <a:spcPct val="150000"/>
              </a:lnSpc>
            </a:pP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الإعلانات التجارية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960E3DF-3C64-4ED3-BCBA-E22BA9F22CD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41566" y="2025302"/>
            <a:ext cx="5728120" cy="3031440"/>
          </a:xfrm>
          <a:prstGeom prst="rect">
            <a:avLst/>
          </a:prstGeom>
        </p:spPr>
      </p:pic>
      <p:pic>
        <p:nvPicPr>
          <p:cNvPr id="8" name="Picture 7">
            <a:extLst>
              <a:ext uri="{FF2B5EF4-FFF2-40B4-BE49-F238E27FC236}">
                <a16:creationId xmlns:a16="http://schemas.microsoft.com/office/drawing/2014/main" id="{CCA25001-6172-22A1-26F1-69C7801F58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1668" y="3351881"/>
            <a:ext cx="5389138" cy="2861632"/>
          </a:xfrm>
          <a:prstGeom prst="rect">
            <a:avLst/>
          </a:prstGeom>
        </p:spPr>
      </p:pic>
    </p:spTree>
    <p:extLst>
      <p:ext uri="{BB962C8B-B14F-4D97-AF65-F5344CB8AC3E}">
        <p14:creationId xmlns:p14="http://schemas.microsoft.com/office/powerpoint/2010/main" val="6692722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553378" y="2061339"/>
            <a:ext cx="10142976" cy="4073551"/>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2- أهداف الإعلانات التجارية</a:t>
            </a:r>
          </a:p>
          <a:p>
            <a:pPr marL="342900" indent="-342900" algn="just" rtl="1">
              <a:lnSpc>
                <a:spcPct val="200000"/>
              </a:lnSpc>
              <a:buAutoNum type="arabic1Minus"/>
            </a:pPr>
            <a:r>
              <a:rPr lang="ar-EG" sz="1600" dirty="0">
                <a:solidFill>
                  <a:srgbClr val="00AEEF"/>
                </a:solidFill>
                <a:latin typeface="Alexandria Light" pitchFamily="2" charset="-78"/>
                <a:cs typeface="Alexandria Light" pitchFamily="2" charset="-78"/>
              </a:rPr>
              <a:t>زيادة المبيعات </a:t>
            </a:r>
            <a:r>
              <a:rPr lang="ar-EG" sz="1600" dirty="0">
                <a:solidFill>
                  <a:srgbClr val="000000"/>
                </a:solidFill>
                <a:latin typeface="Alexandria Light" pitchFamily="2" charset="-78"/>
                <a:cs typeface="Alexandria Light" pitchFamily="2" charset="-78"/>
              </a:rPr>
              <a:t>من خلال تحفيز الجمهور على شراء المنتج أو الخدمة .</a:t>
            </a:r>
          </a:p>
          <a:p>
            <a:pPr marL="342900" indent="-342900" algn="just" rtl="1">
              <a:lnSpc>
                <a:spcPct val="200000"/>
              </a:lnSpc>
              <a:buAutoNum type="arabic1Minus"/>
            </a:pPr>
            <a:r>
              <a:rPr lang="ar-EG" sz="1600" i="0" dirty="0">
                <a:solidFill>
                  <a:srgbClr val="00AEEF"/>
                </a:solidFill>
                <a:effectLst/>
                <a:latin typeface="Alexandria Light" pitchFamily="2" charset="-78"/>
                <a:cs typeface="Alexandria Light" pitchFamily="2" charset="-78"/>
              </a:rPr>
              <a:t>تعزيز الوعي بالعلامة التجارية: </a:t>
            </a:r>
            <a:r>
              <a:rPr lang="ar-EG" sz="1600" i="0" dirty="0">
                <a:solidFill>
                  <a:srgbClr val="000000"/>
                </a:solidFill>
                <a:effectLst/>
                <a:latin typeface="Alexandria Light" pitchFamily="2" charset="-78"/>
                <a:cs typeface="Alexandria Light" pitchFamily="2" charset="-78"/>
              </a:rPr>
              <a:t>حتى لو لم يشتري المستهلك المنتج على الفور فإن الإعلان يساعدك على تذكر المنتج لاحقًا حال احتجت إليه.</a:t>
            </a:r>
          </a:p>
          <a:p>
            <a:pPr algn="just" rtl="1">
              <a:lnSpc>
                <a:spcPct val="200000"/>
              </a:lnSpc>
            </a:pPr>
            <a:r>
              <a:rPr lang="ar-EG" sz="1600" dirty="0">
                <a:solidFill>
                  <a:srgbClr val="00AEEF"/>
                </a:solidFill>
                <a:latin typeface="Alexandria Light" pitchFamily="2" charset="-78"/>
                <a:cs typeface="Alexandria Light" pitchFamily="2" charset="-78"/>
              </a:rPr>
              <a:t>ج- </a:t>
            </a:r>
            <a:r>
              <a:rPr lang="ar-EG" sz="1600" i="0" dirty="0">
                <a:solidFill>
                  <a:srgbClr val="00AEEF"/>
                </a:solidFill>
                <a:effectLst/>
                <a:latin typeface="Alexandria Light" pitchFamily="2" charset="-78"/>
                <a:cs typeface="Alexandria Light" pitchFamily="2" charset="-78"/>
              </a:rPr>
              <a:t>التأثير على سلوك المستهلك: </a:t>
            </a:r>
            <a:r>
              <a:rPr lang="ar-EG" sz="1600" i="0" dirty="0">
                <a:solidFill>
                  <a:srgbClr val="000000"/>
                </a:solidFill>
                <a:effectLst/>
                <a:latin typeface="Alexandria Light" pitchFamily="2" charset="-78"/>
                <a:cs typeface="Alexandria Light" pitchFamily="2" charset="-78"/>
              </a:rPr>
              <a:t>من خلال إبراز مميزات المنتج والترويج للعروض.</a:t>
            </a:r>
          </a:p>
          <a:p>
            <a:pPr algn="just" rtl="1">
              <a:lnSpc>
                <a:spcPct val="200000"/>
              </a:lnSpc>
            </a:pPr>
            <a:r>
              <a:rPr lang="ar-EG" sz="1600" dirty="0">
                <a:solidFill>
                  <a:srgbClr val="000000"/>
                </a:solidFill>
                <a:latin typeface="Alexandria Light" pitchFamily="2" charset="-78"/>
                <a:cs typeface="Alexandria Light" pitchFamily="2" charset="-78"/>
              </a:rPr>
              <a:t>الإعلانات التجارية ليست مجرد وسيلة ترويج بل عنصر أساسي لتمويل المؤسسات الإعلامية، ومع تطور التكنولوجيا أصبح نجاح الإعلان يعتمد على استراتيجيات مبتكرة تستهدف الجمهور بدقة وتقدم محتوى مقنع</a:t>
            </a:r>
            <a:endParaRPr lang="ar-EG" sz="1600" i="0" dirty="0">
              <a:solidFill>
                <a:srgbClr val="000000"/>
              </a:solidFill>
              <a:effectLst/>
              <a:latin typeface="Alexandria Light" pitchFamily="2" charset="-78"/>
              <a:cs typeface="Alexandria Light" pitchFamily="2" charset="-78"/>
            </a:endParaRPr>
          </a:p>
          <a:p>
            <a:pPr marL="342900" indent="-342900" algn="just" rtl="1">
              <a:lnSpc>
                <a:spcPct val="200000"/>
              </a:lnSpc>
              <a:buAutoNum type="arabic1Minus"/>
            </a:pPr>
            <a:endParaRPr lang="ar-EG" b="1" i="0" dirty="0">
              <a:solidFill>
                <a:srgbClr val="FF0000"/>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8130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a:extLst>
            <a:ext uri="{FF2B5EF4-FFF2-40B4-BE49-F238E27FC236}">
              <a16:creationId xmlns:a16="http://schemas.microsoft.com/office/drawing/2014/main" id="{A9140C74-70BA-513F-9E97-4C37C30B47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D187B98-474B-0B8D-CE9C-99A8E3A39DEB}"/>
              </a:ext>
            </a:extLst>
          </p:cNvPr>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a:extLst>
              <a:ext uri="{FF2B5EF4-FFF2-40B4-BE49-F238E27FC236}">
                <a16:creationId xmlns:a16="http://schemas.microsoft.com/office/drawing/2014/main" id="{72E26D65-8CE5-704C-8D53-ABB1A5DDEB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3A3978B-CE28-078A-FD1A-F119D009DADA}"/>
              </a:ext>
            </a:extLst>
          </p:cNvPr>
          <p:cNvSpPr txBox="1"/>
          <p:nvPr/>
        </p:nvSpPr>
        <p:spPr>
          <a:xfrm>
            <a:off x="4143373" y="1962187"/>
            <a:ext cx="7409761" cy="4442883"/>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Light" pitchFamily="2" charset="-78"/>
                <a:cs typeface="Alexandria Light" pitchFamily="2" charset="-78"/>
              </a:rPr>
              <a:t>الإعلانات التجارية تُعدّ من أهم مصادر التمويل للمؤسسات الإعلامية. يمكن تقسيمها إلى </a:t>
            </a:r>
            <a:r>
              <a:rPr lang="ar-EG" i="0" dirty="0">
                <a:solidFill>
                  <a:srgbClr val="0D0D0D"/>
                </a:solidFill>
                <a:effectLst/>
                <a:latin typeface="Alexandria Light" pitchFamily="2" charset="-78"/>
                <a:cs typeface="Alexandria Light" pitchFamily="2" charset="-78"/>
              </a:rPr>
              <a:t>عدة أنواع</a:t>
            </a:r>
            <a:r>
              <a:rPr lang="ar-EG" b="0" i="0" dirty="0">
                <a:solidFill>
                  <a:srgbClr val="0D0D0D"/>
                </a:solidFill>
                <a:effectLst/>
                <a:latin typeface="Alexandria Light" pitchFamily="2" charset="-78"/>
                <a:cs typeface="Alexandria Light" pitchFamily="2" charset="-78"/>
              </a:rPr>
              <a:t>، كل منها يعتمد على المنصات أو الأهداف المطلوبة: </a:t>
            </a:r>
          </a:p>
          <a:p>
            <a:pPr algn="r" rtl="1">
              <a:lnSpc>
                <a:spcPct val="200000"/>
              </a:lnSpc>
            </a:pPr>
            <a:r>
              <a:rPr lang="ar-EG" b="1" dirty="0">
                <a:solidFill>
                  <a:srgbClr val="FF0000"/>
                </a:solidFill>
                <a:latin typeface="Alexandria" pitchFamily="2" charset="-78"/>
                <a:cs typeface="Alexandria" pitchFamily="2" charset="-78"/>
              </a:rPr>
              <a:t>1- إعلانات البحث</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تعتمد على الكلمات الرئيسية وتظهر في نتائج محركات البحث مثل </a:t>
            </a:r>
            <a:r>
              <a:rPr lang="en-US" b="0" i="0" dirty="0">
                <a:solidFill>
                  <a:srgbClr val="0D0D0D"/>
                </a:solidFill>
                <a:effectLst/>
                <a:latin typeface="Alexandria Light" pitchFamily="2" charset="-78"/>
                <a:cs typeface="Alexandria Light" pitchFamily="2" charset="-78"/>
              </a:rPr>
              <a:t>Google </a:t>
            </a:r>
            <a:r>
              <a:rPr lang="ar-EG" b="0" i="0" dirty="0">
                <a:solidFill>
                  <a:srgbClr val="0D0D0D"/>
                </a:solidFill>
                <a:effectLst/>
                <a:latin typeface="Alexandria Light" pitchFamily="2" charset="-78"/>
                <a:cs typeface="Alexandria Light" pitchFamily="2" charset="-78"/>
              </a:rPr>
              <a:t>و</a:t>
            </a:r>
            <a:r>
              <a:rPr lang="en-US" b="0" i="0" dirty="0">
                <a:solidFill>
                  <a:srgbClr val="0D0D0D"/>
                </a:solidFill>
                <a:effectLst/>
                <a:latin typeface="Alexandria Light" pitchFamily="2" charset="-78"/>
                <a:cs typeface="Alexandria Light" pitchFamily="2" charset="-78"/>
              </a:rPr>
              <a:t>Bing.</a:t>
            </a:r>
            <a:r>
              <a:rPr lang="ar-EG" b="0" i="0" dirty="0">
                <a:solidFill>
                  <a:srgbClr val="0D0D0D"/>
                </a:solidFill>
                <a:effectLst/>
                <a:latin typeface="Alexandria Light" pitchFamily="2" charset="-78"/>
                <a:cs typeface="Alexandria Light" pitchFamily="2" charset="-78"/>
              </a:rPr>
              <a:t> وتعتمد على تحسين </a:t>
            </a:r>
            <a:r>
              <a:rPr lang="ar-EG" b="0" i="0" dirty="0" err="1">
                <a:solidFill>
                  <a:srgbClr val="0D0D0D"/>
                </a:solidFill>
                <a:effectLst/>
                <a:latin typeface="Alexandria Light" pitchFamily="2" charset="-78"/>
                <a:cs typeface="Alexandria Light" pitchFamily="2" charset="-78"/>
              </a:rPr>
              <a:t>السيو</a:t>
            </a:r>
            <a:r>
              <a:rPr lang="ar-EG" b="0" i="0" dirty="0">
                <a:solidFill>
                  <a:srgbClr val="0D0D0D"/>
                </a:solidFill>
                <a:effectLst/>
                <a:latin typeface="Alexandria Light" pitchFamily="2" charset="-78"/>
                <a:cs typeface="Alexandria Light" pitchFamily="2" charset="-78"/>
              </a:rPr>
              <a:t> لصفحة المنتج.</a:t>
            </a:r>
            <a:endParaRPr lang="en-US" b="0" i="0" dirty="0">
              <a:solidFill>
                <a:srgbClr val="0D0D0D"/>
              </a:solidFill>
              <a:effectLst/>
              <a:latin typeface="Alexandria Light" pitchFamily="2" charset="-78"/>
              <a:cs typeface="Alexandria Light" pitchFamily="2" charset="-78"/>
            </a:endParaRPr>
          </a:p>
          <a:p>
            <a:pPr algn="r" rtl="1">
              <a:lnSpc>
                <a:spcPct val="200000"/>
              </a:lnSpc>
            </a:pPr>
            <a:r>
              <a:rPr lang="ar-EG" b="0" i="0" dirty="0">
                <a:solidFill>
                  <a:srgbClr val="0D0D0D"/>
                </a:solidFill>
                <a:effectLst/>
                <a:latin typeface="Alexandria Light" pitchFamily="2" charset="-78"/>
                <a:cs typeface="Alexandria Light" pitchFamily="2" charset="-78"/>
              </a:rPr>
              <a:t>إذا بحث المستخدم عن "أفضل كاميرا"، ستظهر إعلانات لمنتجات متعلقة في أعلى النتائج.</a:t>
            </a:r>
            <a:endParaRPr lang="en-US" dirty="0">
              <a:solidFill>
                <a:srgbClr val="0D0D0D"/>
              </a:solidFill>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49C3E092-0A51-0424-D9E5-337C6D6A9D6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FC6517BD-65D3-3BA3-2AE6-16769E81AF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3808" y="3034888"/>
            <a:ext cx="3962784" cy="3370182"/>
          </a:xfrm>
          <a:prstGeom prst="rect">
            <a:avLst/>
          </a:prstGeom>
        </p:spPr>
      </p:pic>
    </p:spTree>
    <p:extLst>
      <p:ext uri="{BB962C8B-B14F-4D97-AF65-F5344CB8AC3E}">
        <p14:creationId xmlns:p14="http://schemas.microsoft.com/office/powerpoint/2010/main" val="27132071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71182" y="1818968"/>
            <a:ext cx="11022376" cy="5005858"/>
          </a:xfrm>
          <a:prstGeom prst="rect">
            <a:avLst/>
          </a:prstGeom>
          <a:noFill/>
        </p:spPr>
        <p:txBody>
          <a:bodyPr wrap="square" rtlCol="0">
            <a:spAutoFit/>
          </a:bodyPr>
          <a:lstStyle/>
          <a:p>
            <a:pPr algn="just" rtl="1">
              <a:lnSpc>
                <a:spcPct val="200000"/>
              </a:lnSpc>
            </a:pPr>
            <a:r>
              <a:rPr lang="ar-EG" sz="1600" dirty="0">
                <a:solidFill>
                  <a:srgbClr val="FF0000"/>
                </a:solidFill>
                <a:latin typeface="Alexandria" pitchFamily="2" charset="-78"/>
                <a:cs typeface="Alexandria" pitchFamily="2" charset="-78"/>
              </a:rPr>
              <a:t>2-</a:t>
            </a:r>
            <a:r>
              <a:rPr lang="ar-EG" sz="1600" b="0" i="0" dirty="0">
                <a:solidFill>
                  <a:srgbClr val="FF0000"/>
                </a:solidFill>
                <a:effectLst/>
                <a:latin typeface="Alexandria" pitchFamily="2" charset="-78"/>
                <a:cs typeface="Alexandria" pitchFamily="2" charset="-78"/>
              </a:rPr>
              <a:t> </a:t>
            </a:r>
            <a:r>
              <a:rPr lang="ar-EG" b="1" i="0" dirty="0">
                <a:solidFill>
                  <a:srgbClr val="FF0000"/>
                </a:solidFill>
                <a:effectLst/>
                <a:latin typeface="Alexandria" pitchFamily="2" charset="-78"/>
                <a:cs typeface="Alexandria" pitchFamily="2" charset="-78"/>
              </a:rPr>
              <a:t>الإعلانات عبر وسائل التواصل الاجتماعي:</a:t>
            </a:r>
          </a:p>
          <a:p>
            <a:pPr algn="just" rtl="1">
              <a:lnSpc>
                <a:spcPct val="200000"/>
              </a:lnSpc>
            </a:pPr>
            <a:r>
              <a:rPr lang="ar-EG" sz="1600" b="0" i="0" dirty="0">
                <a:solidFill>
                  <a:srgbClr val="040C28"/>
                </a:solidFill>
                <a:effectLst/>
                <a:latin typeface="Alexandria Light" pitchFamily="2" charset="-78"/>
                <a:cs typeface="Alexandria Light" pitchFamily="2" charset="-78"/>
              </a:rPr>
              <a:t>شكل من أشكال التسويق عبر الإنترنت يركز بشكل أساسي على مواقع الشبكات الاجتماعية</a:t>
            </a:r>
            <a:r>
              <a:rPr lang="ar-EG" sz="1600" b="0" i="0" dirty="0">
                <a:solidFill>
                  <a:srgbClr val="1F1F1F"/>
                </a:solidFill>
                <a:effectLst/>
                <a:latin typeface="Alexandria Light" pitchFamily="2" charset="-78"/>
                <a:cs typeface="Alexandria Light" pitchFamily="2" charset="-78"/>
              </a:rPr>
              <a:t>. ثبت أن الإعلان عبر وسائل التواصل الاجتماعي يزيد من الاعتراف بالعلامة التجارية. يسمح النشر المنتظم على منصات وسائل التواصل الاجتماعي للشركات بالتفاعل مع العملاء  بشكل أفضل لأنها تؤدي إلى:</a:t>
            </a:r>
          </a:p>
          <a:p>
            <a:pPr algn="just" rtl="1">
              <a:lnSpc>
                <a:spcPct val="200000"/>
              </a:lnSpc>
            </a:pPr>
            <a:r>
              <a:rPr lang="ar-EG" sz="1600" dirty="0">
                <a:solidFill>
                  <a:srgbClr val="1F1F1F"/>
                </a:solidFill>
                <a:latin typeface="Alexandria Light" pitchFamily="2" charset="-78"/>
                <a:cs typeface="Alexandria Light" pitchFamily="2" charset="-78"/>
              </a:rPr>
              <a:t>- تعزيز العلاقة مع العملاء</a:t>
            </a:r>
          </a:p>
          <a:p>
            <a:pPr algn="just" rtl="1">
              <a:lnSpc>
                <a:spcPct val="200000"/>
              </a:lnSpc>
            </a:pPr>
            <a:r>
              <a:rPr lang="ar-EG" sz="1600" i="0" dirty="0">
                <a:solidFill>
                  <a:srgbClr val="1F1F1F"/>
                </a:solidFill>
                <a:effectLst/>
                <a:latin typeface="Alexandria Light" pitchFamily="2" charset="-78"/>
                <a:cs typeface="Alexandria Light" pitchFamily="2" charset="-78"/>
              </a:rPr>
              <a:t>- تحسين الوعي بالعلامة التجارية</a:t>
            </a:r>
          </a:p>
          <a:p>
            <a:pPr algn="just" rtl="1">
              <a:lnSpc>
                <a:spcPct val="200000"/>
              </a:lnSpc>
            </a:pPr>
            <a:r>
              <a:rPr lang="ar-EG" sz="1600" dirty="0">
                <a:solidFill>
                  <a:srgbClr val="1F1F1F"/>
                </a:solidFill>
                <a:latin typeface="Alexandria Light" pitchFamily="2" charset="-78"/>
                <a:cs typeface="Alexandria Light" pitchFamily="2" charset="-78"/>
              </a:rPr>
              <a:t>- زيادة التفاعل والمشاركة وتحليل ردود فعل العملاء</a:t>
            </a:r>
            <a:endParaRPr lang="ar-EG" sz="1600" i="0" dirty="0">
              <a:solidFill>
                <a:srgbClr val="0D0D0D"/>
              </a:solidFill>
              <a:effectLst/>
              <a:latin typeface="Alexandria Light" pitchFamily="2" charset="-78"/>
              <a:cs typeface="Alexandria Light" pitchFamily="2" charset="-78"/>
            </a:endParaRP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تشمل الإعلانات المصورة أو النصية على منصات مثل </a:t>
            </a:r>
            <a:r>
              <a:rPr lang="en-US" sz="1600" b="0" i="0" dirty="0">
                <a:solidFill>
                  <a:srgbClr val="0D0D0D"/>
                </a:solidFill>
                <a:effectLst/>
                <a:latin typeface="Alexandria Light" pitchFamily="2" charset="-78"/>
                <a:cs typeface="Alexandria Light" pitchFamily="2" charset="-78"/>
              </a:rPr>
              <a:t>Facebook، Instagram، </a:t>
            </a:r>
            <a:r>
              <a:rPr lang="ar-EG" sz="1600" b="0" i="0" dirty="0">
                <a:solidFill>
                  <a:srgbClr val="0D0D0D"/>
                </a:solidFill>
                <a:effectLst/>
                <a:latin typeface="Alexandria Light" pitchFamily="2" charset="-78"/>
                <a:cs typeface="Alexandria Light" pitchFamily="2" charset="-78"/>
              </a:rPr>
              <a:t>و</a:t>
            </a:r>
            <a:r>
              <a:rPr lang="en-US" sz="1600" b="0" i="0" dirty="0">
                <a:solidFill>
                  <a:srgbClr val="0D0D0D"/>
                </a:solidFill>
                <a:effectLst/>
                <a:latin typeface="Alexandria Light" pitchFamily="2" charset="-78"/>
                <a:cs typeface="Alexandria Light" pitchFamily="2" charset="-78"/>
              </a:rPr>
              <a:t>Twitter.</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مثل إعلان عن منتج يظهر في قصص </a:t>
            </a:r>
            <a:r>
              <a:rPr lang="en-US" sz="1600" b="0" i="0" dirty="0">
                <a:solidFill>
                  <a:srgbClr val="0D0D0D"/>
                </a:solidFill>
                <a:effectLst/>
                <a:latin typeface="Alexandria Light" pitchFamily="2" charset="-78"/>
                <a:cs typeface="Alexandria Light" pitchFamily="2" charset="-78"/>
              </a:rPr>
              <a:t>Instagram </a:t>
            </a:r>
            <a:r>
              <a:rPr lang="ar-EG" sz="1600" b="0" i="0" dirty="0">
                <a:solidFill>
                  <a:srgbClr val="0D0D0D"/>
                </a:solidFill>
                <a:effectLst/>
                <a:latin typeface="Alexandria Light" pitchFamily="2" charset="-78"/>
                <a:cs typeface="Alexandria Light" pitchFamily="2" charset="-78"/>
              </a:rPr>
              <a:t>أو بوست مروّج على فيسبوك </a:t>
            </a:r>
          </a:p>
          <a:p>
            <a:pPr algn="just" rtl="1">
              <a:lnSpc>
                <a:spcPct val="200000"/>
              </a:lnSpc>
            </a:pPr>
            <a:r>
              <a:rPr lang="ar-EG" sz="1600" b="0" i="0" dirty="0">
                <a:solidFill>
                  <a:srgbClr val="0D0D0D"/>
                </a:solidFill>
                <a:effectLst/>
                <a:latin typeface="Alexandria Light" pitchFamily="2" charset="-78"/>
                <a:cs typeface="Alexandria Light" pitchFamily="2" charset="-78"/>
              </a:rPr>
              <a:t> </a:t>
            </a:r>
            <a:r>
              <a:rPr lang="en-US" sz="1600" b="0" i="0" dirty="0">
                <a:solidFill>
                  <a:srgbClr val="0D0D0D"/>
                </a:solidFill>
                <a:effectLst/>
                <a:latin typeface="Alexandria Light" pitchFamily="2" charset="-78"/>
                <a:cs typeface="Alexandria Light" pitchFamily="2" charset="-78"/>
                <a:hlinkClick r:id="rId4"/>
              </a:rPr>
              <a:t>https://fb.watch/wr2R1M_-bP/</a:t>
            </a:r>
            <a:r>
              <a:rPr lang="ar-EG" sz="1600" b="0" i="0" dirty="0">
                <a:solidFill>
                  <a:srgbClr val="0D0D0D"/>
                </a:solidFill>
                <a:effectLst/>
                <a:latin typeface="Alexandria Light" pitchFamily="2" charset="-78"/>
                <a:cs typeface="Alexandria Light" pitchFamily="2" charset="-78"/>
              </a:rPr>
              <a:t> </a:t>
            </a:r>
            <a:endParaRPr lang="en-US" sz="1600"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09C933D-0790-2185-4AC9-9810B8607B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979" y="4321897"/>
            <a:ext cx="3680550" cy="2140728"/>
          </a:xfrm>
          <a:prstGeom prst="rect">
            <a:avLst/>
          </a:prstGeom>
        </p:spPr>
      </p:pic>
    </p:spTree>
    <p:extLst>
      <p:ext uri="{BB962C8B-B14F-4D97-AF65-F5344CB8AC3E}">
        <p14:creationId xmlns:p14="http://schemas.microsoft.com/office/powerpoint/2010/main" val="1963869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613684" y="1723132"/>
            <a:ext cx="7298675" cy="4359527"/>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3- الإعلانات التفاعلية والبصرية</a:t>
            </a:r>
          </a:p>
          <a:p>
            <a:pPr marR="228600" lvl="0" algn="just" rtl="1">
              <a:lnSpc>
                <a:spcPct val="150000"/>
              </a:lnSpc>
              <a:spcAft>
                <a:spcPts val="800"/>
              </a:spcAft>
              <a:buSzPts val="1000"/>
              <a:tabLst>
                <a:tab pos="457200" algn="l"/>
              </a:tabLst>
            </a:pPr>
            <a:r>
              <a:rPr lang="ar-EG" sz="1600" dirty="0">
                <a:solidFill>
                  <a:srgbClr val="0D0D0D"/>
                </a:solidFill>
                <a:latin typeface="Alexandria Light" pitchFamily="2" charset="-78"/>
                <a:cs typeface="Alexandria Light" pitchFamily="2" charset="-78"/>
              </a:rPr>
              <a:t>يشير الإعلان التفاعلي للتقديم والترويج المدفوع أو غير المدفوع للخدمات والمنتجات والأفكار التابعة لمؤسسة ما من خلال وسائل وسيطة، وهي تشجع المستخدمين على الانخراط بشكل مباشر مع المحتوى.</a:t>
            </a:r>
          </a:p>
          <a:p>
            <a:pPr marR="228600" lvl="0" algn="just" rtl="1">
              <a:lnSpc>
                <a:spcPct val="150000"/>
              </a:lnSpc>
              <a:spcAft>
                <a:spcPts val="800"/>
              </a:spcAft>
              <a:buSzPts val="1000"/>
              <a:tabLst>
                <a:tab pos="457200" algn="l"/>
              </a:tabLst>
            </a:pPr>
            <a:r>
              <a:rPr lang="ar-EG" sz="1600" b="0" i="0" dirty="0">
                <a:solidFill>
                  <a:srgbClr val="0D0D0D"/>
                </a:solidFill>
                <a:effectLst/>
                <a:latin typeface="Alexandria Light" pitchFamily="2" charset="-78"/>
                <a:cs typeface="Alexandria Light" pitchFamily="2" charset="-78"/>
              </a:rPr>
              <a:t>تشمل استطلاعات الرأي عبر مواقع التواصل الاجتماعي والحملات التسويقية باستخدام الواقع المعزز.</a:t>
            </a:r>
          </a:p>
          <a:p>
            <a:pPr marR="228600" lvl="0" algn="just" rtl="1">
              <a:lnSpc>
                <a:spcPct val="150000"/>
              </a:lnSpc>
              <a:spcAft>
                <a:spcPts val="800"/>
              </a:spcAft>
              <a:buSzPts val="1000"/>
              <a:tabLst>
                <a:tab pos="457200" algn="l"/>
              </a:tabLst>
            </a:pPr>
            <a:r>
              <a:rPr lang="ar-EG" sz="1600" b="1" dirty="0">
                <a:solidFill>
                  <a:srgbClr val="FF0000"/>
                </a:solidFill>
                <a:latin typeface="Alexandria" pitchFamily="2" charset="-78"/>
                <a:cs typeface="Alexandria" pitchFamily="2" charset="-78"/>
              </a:rPr>
              <a:t>الإعلانات التفاعلية فعالة لأنها: </a:t>
            </a:r>
          </a:p>
          <a:p>
            <a:pPr marL="285750" marR="228600" lvl="0" indent="-285750" algn="just" rtl="1">
              <a:lnSpc>
                <a:spcPct val="150000"/>
              </a:lnSpc>
              <a:spcAft>
                <a:spcPts val="800"/>
              </a:spcAft>
              <a:buSzPts val="1000"/>
              <a:buFontTx/>
              <a:buChar char="-"/>
              <a:tabLst>
                <a:tab pos="457200" algn="l"/>
              </a:tabLst>
            </a:pPr>
            <a:r>
              <a:rPr lang="ar-EG" sz="1600" b="0" i="0" dirty="0">
                <a:solidFill>
                  <a:srgbClr val="0D0D0D"/>
                </a:solidFill>
                <a:effectLst/>
                <a:latin typeface="Alexandria Light" pitchFamily="2" charset="-78"/>
                <a:cs typeface="Alexandria Light" pitchFamily="2" charset="-78"/>
              </a:rPr>
              <a:t>تزيد من مشاركة الجمهور وتشجع على التفاعل بدلًا من مجرد المشاهدة.</a:t>
            </a:r>
          </a:p>
          <a:p>
            <a:pPr marL="285750" marR="228600" lvl="0" indent="-285750" algn="just" rtl="1">
              <a:lnSpc>
                <a:spcPct val="150000"/>
              </a:lnSpc>
              <a:spcAft>
                <a:spcPts val="800"/>
              </a:spcAft>
              <a:buSzPts val="1000"/>
              <a:buFontTx/>
              <a:buChar char="-"/>
              <a:tabLst>
                <a:tab pos="457200" algn="l"/>
              </a:tabLst>
            </a:pPr>
            <a:r>
              <a:rPr lang="ar-EG" sz="1600" dirty="0">
                <a:solidFill>
                  <a:srgbClr val="0D0D0D"/>
                </a:solidFill>
                <a:latin typeface="Alexandria Light" pitchFamily="2" charset="-78"/>
                <a:cs typeface="Alexandria Light" pitchFamily="2" charset="-78"/>
              </a:rPr>
              <a:t>تعزز الولاء وتجعل العميل يشعر بالانخراط في العلامة التجارية.</a:t>
            </a:r>
          </a:p>
          <a:p>
            <a:pPr marL="285750" marR="228600" lvl="0" indent="-285750" algn="just" rtl="1">
              <a:lnSpc>
                <a:spcPct val="150000"/>
              </a:lnSpc>
              <a:spcAft>
                <a:spcPts val="800"/>
              </a:spcAft>
              <a:buSzPts val="1000"/>
              <a:buFontTx/>
              <a:buChar char="-"/>
              <a:tabLst>
                <a:tab pos="457200" algn="l"/>
              </a:tabLst>
            </a:pPr>
            <a:r>
              <a:rPr lang="ar-EG" sz="1600" b="0" i="0" dirty="0">
                <a:solidFill>
                  <a:srgbClr val="0D0D0D"/>
                </a:solidFill>
                <a:effectLst/>
                <a:latin typeface="Alexandria Light" pitchFamily="2" charset="-78"/>
                <a:cs typeface="Alexandria Light" pitchFamily="2" charset="-78"/>
              </a:rPr>
              <a:t>توفر بيانات قيمة عن تفضيلات العملاء.</a:t>
            </a:r>
            <a:endParaRPr lang="ar-EG"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A106690-6D3C-F5CD-577B-21ABDDA9C3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8443" y="2963538"/>
            <a:ext cx="4215241" cy="3248880"/>
          </a:xfrm>
          <a:prstGeom prst="rect">
            <a:avLst/>
          </a:prstGeom>
        </p:spPr>
      </p:pic>
    </p:spTree>
    <p:extLst>
      <p:ext uri="{BB962C8B-B14F-4D97-AF65-F5344CB8AC3E}">
        <p14:creationId xmlns:p14="http://schemas.microsoft.com/office/powerpoint/2010/main" val="12914068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81429" y="2196858"/>
            <a:ext cx="5816359" cy="3332451"/>
          </a:xfrm>
          <a:prstGeom prst="rect">
            <a:avLst/>
          </a:prstGeom>
          <a:noFill/>
        </p:spPr>
        <p:txBody>
          <a:bodyPr wrap="square" rtlCol="0">
            <a:spAutoFit/>
          </a:bodyPr>
          <a:lstStyle/>
          <a:p>
            <a:pPr marR="228600" lvl="0" algn="r"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4- الإعلانات المدمجة </a:t>
            </a:r>
            <a:endParaRPr lang="ar-EG" sz="1600" b="1" i="0" dirty="0">
              <a:solidFill>
                <a:srgbClr val="FF0000"/>
              </a:solidFill>
              <a:effectLst/>
              <a:latin typeface="Alexandria Light" pitchFamily="2" charset="-78"/>
              <a:cs typeface="Alexandria Light" pitchFamily="2" charset="-78"/>
            </a:endParaRPr>
          </a:p>
          <a:p>
            <a:pPr algn="just" rtl="1" fontAlgn="base">
              <a:lnSpc>
                <a:spcPct val="200000"/>
              </a:lnSpc>
            </a:pPr>
            <a:r>
              <a:rPr lang="ar-EG" sz="1600" b="0" i="0" dirty="0">
                <a:solidFill>
                  <a:srgbClr val="000000"/>
                </a:solidFill>
                <a:effectLst/>
                <a:latin typeface="Alexandria Light" pitchFamily="2" charset="-78"/>
                <a:cs typeface="Alexandria Light" pitchFamily="2" charset="-78"/>
              </a:rPr>
              <a:t>نوع مستحدث من أنواع الإعلانات الرقمية؛ تعرض فيه الإعلانات المدفوعة بشكل متناسق ومتجانس مع المحتوى الأصلي.</a:t>
            </a:r>
            <a:endParaRPr lang="ar-EG" sz="1400" b="0" i="0" dirty="0">
              <a:solidFill>
                <a:srgbClr val="000000"/>
              </a:solidFill>
              <a:effectLst/>
              <a:latin typeface="Alexandria Light" pitchFamily="2" charset="-78"/>
              <a:cs typeface="Alexandria Light" pitchFamily="2" charset="-78"/>
            </a:endParaRPr>
          </a:p>
          <a:p>
            <a:pPr algn="just" rtl="1" fontAlgn="base">
              <a:lnSpc>
                <a:spcPct val="200000"/>
              </a:lnSpc>
            </a:pPr>
            <a:r>
              <a:rPr lang="ar-EG" sz="1600" dirty="0">
                <a:solidFill>
                  <a:srgbClr val="000000"/>
                </a:solidFill>
                <a:latin typeface="Alexandria Light" pitchFamily="2" charset="-78"/>
                <a:cs typeface="Alexandria Light" pitchFamily="2" charset="-78"/>
              </a:rPr>
              <a:t>تكون م</a:t>
            </a:r>
            <a:r>
              <a:rPr lang="ar-EG" sz="1600" b="0" i="0" dirty="0">
                <a:solidFill>
                  <a:srgbClr val="000000"/>
                </a:solidFill>
                <a:effectLst/>
                <a:latin typeface="Alexandria Light" pitchFamily="2" charset="-78"/>
                <a:cs typeface="Alexandria Light" pitchFamily="2" charset="-78"/>
              </a:rPr>
              <a:t>طابقة في الشكل والأسلوب والموضوع مع المحتوى الأصلي للمنصة، أو الوسائط التي يظهر فيها الإعلان.</a:t>
            </a:r>
          </a:p>
          <a:p>
            <a:pPr algn="just" rtl="1" fontAlgn="base">
              <a:lnSpc>
                <a:spcPct val="200000"/>
              </a:lnSpc>
            </a:pPr>
            <a:r>
              <a:rPr lang="ar-EG" sz="1400" b="0" i="0" dirty="0">
                <a:solidFill>
                  <a:srgbClr val="0D0D0D"/>
                </a:solidFill>
                <a:effectLst/>
                <a:latin typeface="Alexandria Light" pitchFamily="2" charset="-78"/>
                <a:cs typeface="Alexandria Light" pitchFamily="2" charset="-78"/>
              </a:rPr>
              <a:t>مثال: فيديو قصير يظهر قبل مشاهدة محتوى على </a:t>
            </a:r>
            <a:r>
              <a:rPr lang="en-US" sz="1400" b="0" i="0" dirty="0">
                <a:solidFill>
                  <a:srgbClr val="0D0D0D"/>
                </a:solidFill>
                <a:effectLst/>
                <a:latin typeface="Alexandria Light" pitchFamily="2" charset="-78"/>
                <a:cs typeface="Alexandria Light" pitchFamily="2" charset="-78"/>
              </a:rPr>
              <a:t>YouTube.</a:t>
            </a:r>
          </a:p>
          <a:p>
            <a:pPr algn="just" rtl="1" fontAlgn="base">
              <a:lnSpc>
                <a:spcPct val="200000"/>
              </a:lnSpc>
            </a:pPr>
            <a:endParaRPr lang="ar-EG" sz="1400" b="0" i="0" dirty="0">
              <a:solidFill>
                <a:srgbClr val="000000"/>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9A2722AF-E06D-9439-A050-2B9A21AE37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976" y="2963463"/>
            <a:ext cx="4351663" cy="2918563"/>
          </a:xfrm>
          <a:prstGeom prst="rect">
            <a:avLst/>
          </a:prstGeom>
        </p:spPr>
      </p:pic>
    </p:spTree>
    <p:extLst>
      <p:ext uri="{BB962C8B-B14F-4D97-AF65-F5344CB8AC3E}">
        <p14:creationId xmlns:p14="http://schemas.microsoft.com/office/powerpoint/2010/main" val="11444830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932453"/>
            <a:ext cx="5816359" cy="3027111"/>
          </a:xfrm>
          <a:prstGeom prst="rect">
            <a:avLst/>
          </a:prstGeom>
          <a:noFill/>
        </p:spPr>
        <p:txBody>
          <a:bodyPr wrap="square" rtlCol="0">
            <a:spAutoFit/>
          </a:bodyPr>
          <a:lstStyle/>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تكون مدمجة مع المحتوى لتبدو طبيعية وغير متطفلة.</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مثال: مقال في مجلة رقمية يظهر كجزء من المحتوى لكنه ممول من علامة تجارية.</a:t>
            </a:r>
            <a:endParaRPr lang="ar-EG" sz="1600" dirty="0">
              <a:solidFill>
                <a:srgbClr val="0D0D0D"/>
              </a:solidFill>
              <a:latin typeface="Alexandria Light" pitchFamily="2" charset="-78"/>
              <a:cs typeface="Alexandria Light" pitchFamily="2" charset="-78"/>
            </a:endParaRPr>
          </a:p>
          <a:p>
            <a:pPr algn="just" rtl="1">
              <a:lnSpc>
                <a:spcPct val="200000"/>
              </a:lnSpc>
              <a:buFont typeface="Arial" panose="020B0604020202020204" pitchFamily="34" charset="0"/>
              <a:buChar char="•"/>
            </a:pPr>
            <a:r>
              <a:rPr lang="en-US" sz="1600" b="0" i="0" dirty="0">
                <a:solidFill>
                  <a:srgbClr val="0D0D0D"/>
                </a:solidFill>
                <a:effectLst/>
                <a:latin typeface="Alexandria Light" pitchFamily="2" charset="-78"/>
                <a:cs typeface="Alexandria Light" pitchFamily="2" charset="-78"/>
                <a:hlinkClick r:id="rId7"/>
              </a:rPr>
              <a:t>https://www.buzzfeednews.com/article/stefficao/snapchat-ar-shopping-feature</a:t>
            </a:r>
            <a:r>
              <a:rPr lang="ar-EG" sz="1600" b="0" i="0" dirty="0">
                <a:solidFill>
                  <a:srgbClr val="0D0D0D"/>
                </a:solidFill>
                <a:effectLst/>
                <a:latin typeface="Alexandria Light" pitchFamily="2" charset="-78"/>
                <a:cs typeface="Alexandria Light" pitchFamily="2" charset="-78"/>
              </a:rPr>
              <a:t> </a:t>
            </a:r>
          </a:p>
          <a:p>
            <a:pPr marR="228600" lvl="0" algn="just" rtl="1">
              <a:lnSpc>
                <a:spcPct val="200000"/>
              </a:lnSpc>
              <a:spcAft>
                <a:spcPts val="800"/>
              </a:spcAft>
              <a:buSzPts val="1000"/>
              <a:tabLst>
                <a:tab pos="457200" algn="l"/>
              </a:tabLst>
            </a:pPr>
            <a:endParaRPr lang="ar-EG" i="0" dirty="0">
              <a:solidFill>
                <a:srgbClr val="0D0D0D"/>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Video 2">
            <a:hlinkClick r:id="" action="ppaction://media"/>
            <a:extLst>
              <a:ext uri="{FF2B5EF4-FFF2-40B4-BE49-F238E27FC236}">
                <a16:creationId xmlns:a16="http://schemas.microsoft.com/office/drawing/2014/main" id="{F594A7D8-8C7F-C5B2-8491-FA6AA78A30D1}"/>
              </a:ext>
            </a:extLst>
          </p:cNvPr>
          <p:cNvPicPr>
            <a:picLocks noChangeAspect="1"/>
          </p:cNvPicPr>
          <p:nvPr>
            <a:videoFile r:link="rId3"/>
            <p:extLst>
              <p:ext uri="{DAA4B4D4-6D71-4841-9C94-3DE7FCFB9230}">
                <p14:media xmlns:p14="http://schemas.microsoft.com/office/powerpoint/2010/main" r:embed="rId2"/>
              </p:ext>
            </p:extLst>
          </p:nvPr>
        </p:nvPicPr>
        <p:blipFill>
          <a:blip r:embed="rId9"/>
          <a:stretch>
            <a:fillRect/>
          </a:stretch>
        </p:blipFill>
        <p:spPr>
          <a:xfrm>
            <a:off x="999895" y="1794321"/>
            <a:ext cx="3171825" cy="3979934"/>
          </a:xfrm>
          <a:prstGeom prst="rect">
            <a:avLst/>
          </a:prstGeom>
        </p:spPr>
      </p:pic>
    </p:spTree>
    <p:extLst>
      <p:ext uri="{BB962C8B-B14F-4D97-AF65-F5344CB8AC3E}">
        <p14:creationId xmlns:p14="http://schemas.microsoft.com/office/powerpoint/2010/main" val="22459967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9995" y="1932453"/>
            <a:ext cx="11262364" cy="2461571"/>
          </a:xfrm>
          <a:prstGeom prst="rect">
            <a:avLst/>
          </a:prstGeom>
          <a:noFill/>
        </p:spPr>
        <p:txBody>
          <a:bodyPr wrap="square" rtlCol="0">
            <a:spAutoFit/>
          </a:bodyPr>
          <a:lstStyle/>
          <a:p>
            <a:pPr marR="228600" lvl="0" algn="r" rtl="1">
              <a:lnSpc>
                <a:spcPct val="150000"/>
              </a:lnSpc>
              <a:spcAft>
                <a:spcPts val="800"/>
              </a:spcAft>
              <a:buSzPts val="1000"/>
              <a:tabLst>
                <a:tab pos="457200" algn="l"/>
              </a:tabLst>
            </a:pPr>
            <a:r>
              <a:rPr lang="ar-EG" sz="1600" b="1" i="0" dirty="0">
                <a:solidFill>
                  <a:srgbClr val="FF0000"/>
                </a:solidFill>
                <a:effectLst/>
                <a:latin typeface="Alexandria" pitchFamily="2" charset="-78"/>
                <a:cs typeface="Alexandria" pitchFamily="2" charset="-78"/>
              </a:rPr>
              <a:t>5- إعلانات البود كاست</a:t>
            </a:r>
            <a:endParaRPr lang="ar-EG" sz="1600" b="1" i="0" dirty="0">
              <a:solidFill>
                <a:srgbClr val="FF0000"/>
              </a:solidFill>
              <a:effectLst/>
              <a:latin typeface="Alexandria Light" pitchFamily="2" charset="-78"/>
              <a:cs typeface="Alexandria Light" pitchFamily="2" charset="-78"/>
            </a:endParaRPr>
          </a:p>
          <a:p>
            <a:pPr algn="just" rtl="1" fontAlgn="base">
              <a:lnSpc>
                <a:spcPct val="200000"/>
              </a:lnSpc>
            </a:pPr>
            <a:r>
              <a:rPr lang="ar-EG" sz="1600" b="0" i="0" dirty="0">
                <a:solidFill>
                  <a:srgbClr val="212529"/>
                </a:solidFill>
                <a:effectLst/>
                <a:latin typeface="almarai regular"/>
              </a:rPr>
              <a:t> </a:t>
            </a:r>
            <a:r>
              <a:rPr lang="ar-EG" sz="1600" b="0" i="0" dirty="0">
                <a:solidFill>
                  <a:srgbClr val="212529"/>
                </a:solidFill>
                <a:effectLst/>
                <a:latin typeface="Alexandria Light" pitchFamily="2" charset="-78"/>
                <a:cs typeface="Alexandria Light" pitchFamily="2" charset="-78"/>
              </a:rPr>
              <a:t>مقطع صوتي يُدمج ضمن حلقات </a:t>
            </a:r>
            <a:r>
              <a:rPr lang="ar-EG" sz="1600" b="0" i="0" dirty="0" err="1">
                <a:solidFill>
                  <a:srgbClr val="212529"/>
                </a:solidFill>
                <a:effectLst/>
                <a:latin typeface="Alexandria Light" pitchFamily="2" charset="-78"/>
                <a:cs typeface="Alexandria Light" pitchFamily="2" charset="-78"/>
              </a:rPr>
              <a:t>البودكاست</a:t>
            </a:r>
            <a:r>
              <a:rPr lang="ar-EG" sz="1600" b="0" i="0" dirty="0">
                <a:solidFill>
                  <a:srgbClr val="212529"/>
                </a:solidFill>
                <a:effectLst/>
                <a:latin typeface="Alexandria Light" pitchFamily="2" charset="-78"/>
                <a:cs typeface="Alexandria Light" pitchFamily="2" charset="-78"/>
              </a:rPr>
              <a:t>، يهدف إلى الترويج لمنتج أو خدمة أو علامة تجارية. يمكن أن يكون الإعلان جزءًا من بداية الحلقة، منتصفها، أو نهايتها.</a:t>
            </a:r>
          </a:p>
          <a:p>
            <a:pPr algn="just" rtl="1" fontAlgn="base">
              <a:lnSpc>
                <a:spcPct val="200000"/>
              </a:lnSpc>
            </a:pPr>
            <a:r>
              <a:rPr lang="ar-EG" sz="1600" dirty="0">
                <a:solidFill>
                  <a:srgbClr val="212529"/>
                </a:solidFill>
                <a:latin typeface="Alexandria Light" pitchFamily="2" charset="-78"/>
                <a:cs typeface="Alexandria Light" pitchFamily="2" charset="-78"/>
              </a:rPr>
              <a:t>يمكن أن </a:t>
            </a:r>
            <a:r>
              <a:rPr lang="ar-EG" sz="1600" i="0" dirty="0">
                <a:solidFill>
                  <a:srgbClr val="0D0D0D"/>
                </a:solidFill>
                <a:effectLst/>
                <a:latin typeface="Alexandria Light" pitchFamily="2" charset="-78"/>
                <a:cs typeface="Alexandria Light" pitchFamily="2" charset="-78"/>
              </a:rPr>
              <a:t>تُعرض كإعلانات مقروءة من قِبل مقدمي البرامج أو في مقدمة ونهاية الحلقات.</a:t>
            </a:r>
          </a:p>
          <a:p>
            <a:pPr algn="just" rtl="1" fontAlgn="base">
              <a:lnSpc>
                <a:spcPct val="200000"/>
              </a:lnSpc>
            </a:pPr>
            <a:r>
              <a:rPr lang="en-US" sz="1600" i="0" dirty="0">
                <a:solidFill>
                  <a:srgbClr val="0D0D0D"/>
                </a:solidFill>
                <a:effectLst/>
                <a:latin typeface="Alexandria Light" pitchFamily="2" charset="-78"/>
                <a:cs typeface="Alexandria Light" pitchFamily="2" charset="-78"/>
                <a:hlinkClick r:id="rId5"/>
              </a:rPr>
              <a:t>https://www.youtube.com/@podcast_riyadah</a:t>
            </a:r>
            <a:r>
              <a:rPr lang="ar-EG" sz="1600" dirty="0">
                <a:solidFill>
                  <a:srgbClr val="0D0D0D"/>
                </a:solidFill>
                <a:latin typeface="Alexandria Light" pitchFamily="2" charset="-78"/>
                <a:cs typeface="Alexandria Light" pitchFamily="2" charset="-78"/>
              </a:rPr>
              <a:t>  حيث تمت الإشارة إلى أن الحلقة مدعومة من أحد المؤسسات التجارية</a:t>
            </a:r>
            <a:endParaRPr lang="ar-EG" sz="160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50261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453606" y="1016540"/>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840954" y="1822196"/>
            <a:ext cx="10796530" cy="1991507"/>
          </a:xfrm>
          <a:prstGeom prst="rect">
            <a:avLst/>
          </a:prstGeom>
          <a:noFill/>
        </p:spPr>
        <p:txBody>
          <a:bodyPr wrap="square">
            <a:spAutoFit/>
          </a:bodyPr>
          <a:lstStyle/>
          <a:p>
            <a:pPr algn="just" rtl="1">
              <a:lnSpc>
                <a:spcPct val="200000"/>
              </a:lnSpc>
            </a:pPr>
            <a:r>
              <a:rPr lang="ar-EG" sz="1600" b="1" dirty="0">
                <a:solidFill>
                  <a:srgbClr val="FF0000"/>
                </a:solidFill>
                <a:latin typeface="Alexandria" charset="0"/>
                <a:cs typeface="Alexandria" charset="0"/>
              </a:rPr>
              <a:t>2- الاشتراكات المدفوعة من المستخدمين </a:t>
            </a:r>
          </a:p>
          <a:p>
            <a:pPr algn="just" rtl="1">
              <a:lnSpc>
                <a:spcPct val="200000"/>
              </a:lnSpc>
            </a:pPr>
            <a:r>
              <a:rPr lang="ar-EG" sz="1600" b="0" i="0" dirty="0">
                <a:solidFill>
                  <a:srgbClr val="0D0D0D"/>
                </a:solidFill>
                <a:effectLst/>
                <a:latin typeface="Alexandria" pitchFamily="2" charset="-78"/>
                <a:cs typeface="Alexandria" pitchFamily="2" charset="-78"/>
              </a:rPr>
              <a:t>الاشتراكات المدفوعة تعتمد على نموذج "الدفع مقابل الوصول"، حيث يتعين على المستخدمين دفع مبلغ معين للوصول إلى المحتوى الرقمي أو الخدمات التي تقدمها المنصة الإعلامية. عادةً ما تكون هذه الاشتراكات مرتبطة ب</a:t>
            </a:r>
            <a:r>
              <a:rPr lang="ar-EG" sz="1600" dirty="0">
                <a:latin typeface="Alexandria" pitchFamily="2" charset="-78"/>
                <a:cs typeface="Alexandria" pitchFamily="2" charset="-78"/>
              </a:rPr>
              <a:t>خدمات مثل البث الموسيقي أو الفيديو، البرمجيات والمجلات الرقمية.</a:t>
            </a:r>
            <a:endParaRPr lang="en-US" sz="1600" dirty="0">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1331D2BF-3F0F-EB4F-21A0-BB96C2431B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0954" y="4304286"/>
            <a:ext cx="7333561" cy="2199617"/>
          </a:xfrm>
          <a:prstGeom prst="rect">
            <a:avLst/>
          </a:prstGeom>
        </p:spPr>
      </p:pic>
    </p:spTree>
    <p:extLst>
      <p:ext uri="{BB962C8B-B14F-4D97-AF65-F5344CB8AC3E}">
        <p14:creationId xmlns:p14="http://schemas.microsoft.com/office/powerpoint/2010/main" val="23103093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72857" y="2326706"/>
            <a:ext cx="8417320" cy="3888885"/>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أ- أهمية الاشتراكات المدفوعة</a:t>
            </a:r>
          </a:p>
          <a:p>
            <a:pPr algn="just" rtl="1">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استدامة مالية</a:t>
            </a:r>
            <a:r>
              <a:rPr lang="ar-EG" b="0" i="0" dirty="0">
                <a:solidFill>
                  <a:srgbClr val="0D0D0D"/>
                </a:solidFill>
                <a:effectLst/>
                <a:latin typeface="Alexandria Light" pitchFamily="2" charset="-78"/>
                <a:cs typeface="Alexandria Light" pitchFamily="2" charset="-78"/>
              </a:rPr>
              <a:t>: تساعد الاشتراكات المدفوعة المؤسسات الإعلامية على تحقيق دخل مستمر دون الاعتماد فقط على الإعلانات.</a:t>
            </a:r>
          </a:p>
          <a:p>
            <a:pPr algn="just" rtl="1">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تحقيق تجربة متميزة</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تمكّن المنصات الإعلامية من تقديم محتوى حصري وعالي الجودة للمشتركين.</a:t>
            </a:r>
          </a:p>
          <a:p>
            <a:pPr algn="just" rtl="1">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زيادة الولاء والمصداقية</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تساهم في بناء علاقة مستدامة مع الجمهور الذي يفضل دفع مبلغ مادي للحصول على محتوى عالي الجودة.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4126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453605" y="945196"/>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نماذج الاشتراكات المدفوعة من المستخدمين</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616945" y="1394348"/>
            <a:ext cx="11207826" cy="4996881"/>
          </a:xfrm>
          <a:prstGeom prst="rect">
            <a:avLst/>
          </a:prstGeom>
          <a:noFill/>
        </p:spPr>
        <p:txBody>
          <a:bodyPr wrap="square">
            <a:spAutoFit/>
          </a:bodyPr>
          <a:lstStyle/>
          <a:p>
            <a:pPr algn="just" rtl="1">
              <a:lnSpc>
                <a:spcPct val="200000"/>
              </a:lnSpc>
            </a:pPr>
            <a:r>
              <a:rPr lang="ar-EG" b="1" dirty="0">
                <a:solidFill>
                  <a:srgbClr val="0D0D0D"/>
                </a:solidFill>
                <a:latin typeface="Alexandria" pitchFamily="2" charset="-78"/>
                <a:cs typeface="Alexandria" pitchFamily="2" charset="-78"/>
              </a:rPr>
              <a:t>1- أنواع الاشتراكات المدفوعة: </a:t>
            </a:r>
          </a:p>
          <a:p>
            <a:pPr algn="just" rtl="1">
              <a:lnSpc>
                <a:spcPct val="200000"/>
              </a:lnSpc>
            </a:pPr>
            <a:r>
              <a:rPr lang="ar-EG" dirty="0">
                <a:solidFill>
                  <a:srgbClr val="FF0000"/>
                </a:solidFill>
                <a:latin typeface="Alexandria" pitchFamily="2" charset="-78"/>
                <a:cs typeface="Alexandria" pitchFamily="2" charset="-78"/>
              </a:rPr>
              <a:t>أ. اشتراك متجدد: </a:t>
            </a:r>
            <a:r>
              <a:rPr lang="ar-EG" dirty="0">
                <a:solidFill>
                  <a:srgbClr val="0D0D0D"/>
                </a:solidFill>
                <a:latin typeface="Alexandria Light" pitchFamily="2" charset="-78"/>
                <a:cs typeface="Alexandria Light" pitchFamily="2" charset="-78"/>
              </a:rPr>
              <a:t>يدفع المستخدم بانتظام (شهريًا أو سنويًا) مقابل الوصول المستمر للخدمة(مثل </a:t>
            </a:r>
            <a:r>
              <a:rPr lang="ar-EG" dirty="0" err="1">
                <a:solidFill>
                  <a:srgbClr val="0D0D0D"/>
                </a:solidFill>
                <a:latin typeface="Alexandria Light" pitchFamily="2" charset="-78"/>
                <a:cs typeface="Alexandria Light" pitchFamily="2" charset="-78"/>
              </a:rPr>
              <a:t>نتفليكس</a:t>
            </a:r>
            <a:r>
              <a:rPr lang="ar-EG" dirty="0">
                <a:solidFill>
                  <a:srgbClr val="0D0D0D"/>
                </a:solidFill>
                <a:latin typeface="Alexandria" pitchFamily="2" charset="-78"/>
                <a:cs typeface="Alexandria" pitchFamily="2" charset="-78"/>
              </a:rPr>
              <a:t> </a:t>
            </a:r>
            <a:r>
              <a:rPr lang="ar-EG" dirty="0">
                <a:solidFill>
                  <a:srgbClr val="0D0D0D"/>
                </a:solidFill>
                <a:latin typeface="Alexandria Light" pitchFamily="2" charset="-78"/>
                <a:cs typeface="Alexandria Light" pitchFamily="2" charset="-78"/>
              </a:rPr>
              <a:t>أو </a:t>
            </a:r>
            <a:r>
              <a:rPr lang="ar-EG" dirty="0" err="1">
                <a:solidFill>
                  <a:srgbClr val="0D0D0D"/>
                </a:solidFill>
                <a:latin typeface="Alexandria Light" pitchFamily="2" charset="-78"/>
                <a:cs typeface="Alexandria Light" pitchFamily="2" charset="-78"/>
              </a:rPr>
              <a:t>سبوتيفاي</a:t>
            </a:r>
            <a:r>
              <a:rPr lang="ar-EG" dirty="0">
                <a:solidFill>
                  <a:srgbClr val="0D0D0D"/>
                </a:solidFill>
                <a:latin typeface="Alexandria Light" pitchFamily="2" charset="-78"/>
                <a:cs typeface="Alexandria Light" pitchFamily="2" charset="-78"/>
              </a:rPr>
              <a:t>)</a:t>
            </a:r>
          </a:p>
          <a:p>
            <a:pPr algn="just" rtl="1">
              <a:lnSpc>
                <a:spcPct val="200000"/>
              </a:lnSpc>
            </a:pPr>
            <a:r>
              <a:rPr lang="ar-EG" b="0" dirty="0">
                <a:solidFill>
                  <a:srgbClr val="FF0000"/>
                </a:solidFill>
                <a:effectLst/>
                <a:latin typeface="Alexandria" pitchFamily="2" charset="-78"/>
                <a:cs typeface="Alexandria" pitchFamily="2" charset="-78"/>
              </a:rPr>
              <a:t>ب. اشتراك سنوي: </a:t>
            </a:r>
            <a:r>
              <a:rPr lang="ar-EG" dirty="0">
                <a:latin typeface="Alexandria Light" pitchFamily="2" charset="-78"/>
                <a:cs typeface="Alexandria Light" pitchFamily="2" charset="-78"/>
              </a:rPr>
              <a:t>يتم دفع مبلغ كبير مرة واحدة للحصول على الخدمة طوال العام.</a:t>
            </a:r>
          </a:p>
          <a:p>
            <a:pPr algn="just" rtl="1">
              <a:lnSpc>
                <a:spcPct val="200000"/>
              </a:lnSpc>
            </a:pPr>
            <a:r>
              <a:rPr lang="ar-EG" dirty="0">
                <a:latin typeface="Alexandria Light" pitchFamily="2" charset="-78"/>
                <a:cs typeface="Alexandria Light" pitchFamily="2" charset="-78"/>
              </a:rPr>
              <a:t>يمكن تجديده تلقائيًا من خلال خصم قيمة الاشتراك السنوي من بطاقة الدفع الخاصة بالمستخدم مما يتيح للمستخدم الوصول إلى الخدمة دون الحاجة إلى تجديد يدوي مثل مايكروسوفت أوفيس.</a:t>
            </a:r>
          </a:p>
          <a:p>
            <a:pPr algn="just" rtl="1">
              <a:lnSpc>
                <a:spcPct val="200000"/>
              </a:lnSpc>
            </a:pPr>
            <a:r>
              <a:rPr lang="ar-EG" b="0" dirty="0">
                <a:solidFill>
                  <a:srgbClr val="0D0D0D"/>
                </a:solidFill>
                <a:effectLst/>
                <a:latin typeface="Alexandria Light" pitchFamily="2" charset="-78"/>
                <a:cs typeface="Alexandria Light" pitchFamily="2" charset="-78"/>
              </a:rPr>
              <a:t>أيضًا قد يكون اشتراك سنوي غير متجدد ويتعين على المستخدم تجديده للوصول المستمر</a:t>
            </a:r>
            <a:r>
              <a:rPr lang="ar-EG" dirty="0">
                <a:solidFill>
                  <a:srgbClr val="0D0D0D"/>
                </a:solidFill>
                <a:latin typeface="Alexandria Light" pitchFamily="2" charset="-78"/>
                <a:cs typeface="Alexandria Light" pitchFamily="2" charset="-78"/>
              </a:rPr>
              <a:t>.</a:t>
            </a:r>
          </a:p>
          <a:p>
            <a:pPr algn="just" rtl="1">
              <a:lnSpc>
                <a:spcPct val="200000"/>
              </a:lnSpc>
            </a:pPr>
            <a:r>
              <a:rPr lang="ar-EG" b="0" dirty="0">
                <a:solidFill>
                  <a:srgbClr val="0D0D0D"/>
                </a:solidFill>
                <a:effectLst/>
                <a:latin typeface="Alexandria Light" pitchFamily="2" charset="-78"/>
                <a:cs typeface="Alexandria Light" pitchFamily="2" charset="-78"/>
              </a:rPr>
              <a:t>مثال: </a:t>
            </a:r>
            <a:r>
              <a:rPr lang="ar-EG" dirty="0">
                <a:latin typeface="Alexandria Light" pitchFamily="2" charset="-78"/>
                <a:cs typeface="Alexandria Light" pitchFamily="2" charset="-78"/>
              </a:rPr>
              <a:t>الاشتراك في دورة على منصة تعليمية مثل "</a:t>
            </a:r>
            <a:r>
              <a:rPr lang="en-US" dirty="0">
                <a:latin typeface="Alexandria Light" pitchFamily="2" charset="-78"/>
                <a:cs typeface="Alexandria Light" pitchFamily="2" charset="-78"/>
              </a:rPr>
              <a:t>Udemy"، </a:t>
            </a:r>
            <a:r>
              <a:rPr lang="ar-EG" dirty="0">
                <a:latin typeface="Alexandria Light" pitchFamily="2" charset="-78"/>
                <a:cs typeface="Alexandria Light" pitchFamily="2" charset="-78"/>
              </a:rPr>
              <a:t>حيث يتم شراء الدورة لمدة سنة، وبعدها يتعين على المستخدم تجديد الاشتراك أو شراء الدورة مرة أخرى</a:t>
            </a:r>
            <a:endParaRPr lang="ar-EG" b="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546087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030129"/>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مصادر التمويل التقليدية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7960" y="1724346"/>
            <a:ext cx="6880315" cy="5046894"/>
          </a:xfrm>
          <a:prstGeom prst="rect">
            <a:avLst/>
          </a:prstGeom>
          <a:noFill/>
        </p:spPr>
        <p:txBody>
          <a:bodyPr wrap="square" rtlCol="0">
            <a:spAutoFit/>
          </a:bodyPr>
          <a:lstStyle/>
          <a:p>
            <a:pPr marR="228600" lvl="0" algn="just" rtl="1">
              <a:lnSpc>
                <a:spcPct val="200000"/>
              </a:lnSpc>
              <a:spcAft>
                <a:spcPts val="800"/>
              </a:spcAft>
              <a:buSzPts val="1000"/>
              <a:tabLst>
                <a:tab pos="457200" algn="l"/>
              </a:tabLst>
            </a:pPr>
            <a:r>
              <a:rPr lang="ar-EG" sz="1600" b="0" i="0" dirty="0">
                <a:solidFill>
                  <a:srgbClr val="FF0000"/>
                </a:solidFill>
                <a:effectLst/>
                <a:latin typeface="Alexandria" pitchFamily="2" charset="-78"/>
                <a:cs typeface="Alexandria" pitchFamily="2" charset="-78"/>
              </a:rPr>
              <a:t>3- المنح والتبرعات والدعم الحكومي</a:t>
            </a:r>
            <a:r>
              <a:rPr lang="ar-EG" sz="1600" b="0" i="0" dirty="0">
                <a:solidFill>
                  <a:srgbClr val="FF0000"/>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تمثل مصادر تمويل مهمة للمؤسسات الإعلامية، خاصة في ظل التحديات المالية التي قد تواجهها هذه المؤسسات في ظل تراجع الإيرادات التقليدية. هذه الأنواع من التمويل تدعم بشكل رئيسي وسائل الإعلام التي تقدم محتوى خاصًا أو تحقق أهدافًا اجتماعية وثقافية، مثل تعزيز الديمقراطية أو توفير الأخبار المحلية في </a:t>
            </a:r>
            <a:r>
              <a:rPr lang="ar-EG" sz="1600" dirty="0">
                <a:solidFill>
                  <a:srgbClr val="0D0D0D"/>
                </a:solidFill>
                <a:latin typeface="Alexandria Light" pitchFamily="2" charset="-78"/>
                <a:cs typeface="Alexandria Light" pitchFamily="2" charset="-78"/>
              </a:rPr>
              <a:t>المناطق النائية.</a:t>
            </a:r>
          </a:p>
          <a:p>
            <a:pPr marR="228600" lvl="0" algn="just" rtl="1">
              <a:lnSpc>
                <a:spcPct val="200000"/>
              </a:lnSpc>
              <a:spcAft>
                <a:spcPts val="800"/>
              </a:spcAft>
              <a:buSzPts val="1000"/>
              <a:tabLst>
                <a:tab pos="457200" algn="l"/>
              </a:tabLst>
            </a:pPr>
            <a:r>
              <a:rPr lang="ar-EG" sz="1600" dirty="0">
                <a:solidFill>
                  <a:srgbClr val="0D0D0D"/>
                </a:solidFill>
                <a:latin typeface="Alexandria Light" pitchFamily="2" charset="-78"/>
                <a:cs typeface="Alexandria Light" pitchFamily="2" charset="-78"/>
              </a:rPr>
              <a:t>في الدول الأوروبية مثل المملكة المتحدة، يتم تقديم دعم حكومي لبعض القنوات الإعلامية العامة مثل </a:t>
            </a:r>
            <a:r>
              <a:rPr lang="en-US" sz="1600" dirty="0">
                <a:solidFill>
                  <a:srgbClr val="0D0D0D"/>
                </a:solidFill>
                <a:latin typeface="Alexandria Light" pitchFamily="2" charset="-78"/>
                <a:cs typeface="Alexandria Light" pitchFamily="2" charset="-78"/>
              </a:rPr>
              <a:t>BBC </a:t>
            </a:r>
            <a:r>
              <a:rPr lang="ar-EG" sz="1600" dirty="0">
                <a:solidFill>
                  <a:srgbClr val="0D0D0D"/>
                </a:solidFill>
                <a:latin typeface="Alexandria Light" pitchFamily="2" charset="-78"/>
                <a:cs typeface="Alexandria Light" pitchFamily="2" charset="-78"/>
              </a:rPr>
              <a:t>التي تعتمد على التمويل الحكومي من خلال رسوم الترخيص التي يدفعها المواطنون مقابل الحصول على المحتوى الإعلامي.</a:t>
            </a:r>
            <a:endParaRPr lang="en-US" sz="1600" dirty="0">
              <a:solidFill>
                <a:srgbClr val="0D0D0D"/>
              </a:solidFill>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B7095ACE-CA16-EDCD-6650-20A3FC32C9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725" y="3091778"/>
            <a:ext cx="4285561" cy="2148732"/>
          </a:xfrm>
          <a:prstGeom prst="rect">
            <a:avLst/>
          </a:prstGeom>
        </p:spPr>
      </p:pic>
    </p:spTree>
    <p:extLst>
      <p:ext uri="{BB962C8B-B14F-4D97-AF65-F5344CB8AC3E}">
        <p14:creationId xmlns:p14="http://schemas.microsoft.com/office/powerpoint/2010/main" val="4001403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6224529" y="1888859"/>
            <a:ext cx="5423971" cy="4451860"/>
          </a:xfrm>
          <a:prstGeom prst="rect">
            <a:avLst/>
          </a:prstGeom>
          <a:noFill/>
        </p:spPr>
        <p:txBody>
          <a:bodyPr wrap="square">
            <a:spAutoFit/>
          </a:bodyPr>
          <a:lstStyle/>
          <a:p>
            <a:pPr algn="just" rtl="1">
              <a:lnSpc>
                <a:spcPct val="200000"/>
              </a:lnSpc>
            </a:pPr>
            <a:r>
              <a:rPr lang="ar-EG" sz="1600" b="0" dirty="0">
                <a:solidFill>
                  <a:srgbClr val="FF0000"/>
                </a:solidFill>
                <a:effectLst/>
                <a:latin typeface="Alexandria" pitchFamily="2" charset="-78"/>
                <a:cs typeface="Alexandria" pitchFamily="2" charset="-78"/>
              </a:rPr>
              <a:t>1- النماذج القائمة على المحتوى المدفوع (</a:t>
            </a:r>
            <a:r>
              <a:rPr lang="en-US" sz="1600" b="0" dirty="0">
                <a:solidFill>
                  <a:srgbClr val="FF0000"/>
                </a:solidFill>
                <a:effectLst/>
                <a:latin typeface="Alexandria" pitchFamily="2" charset="-78"/>
                <a:cs typeface="Alexandria" pitchFamily="2" charset="-78"/>
              </a:rPr>
              <a:t>Paywalls</a:t>
            </a:r>
            <a:r>
              <a:rPr lang="ar-EG" sz="1600" b="0" dirty="0">
                <a:solidFill>
                  <a:srgbClr val="FF0000"/>
                </a:solidFill>
                <a:effectLst/>
                <a:latin typeface="Alexandria" pitchFamily="2" charset="-78"/>
                <a:cs typeface="Alexandria" pitchFamily="2" charset="-78"/>
              </a:rPr>
              <a:t>):</a:t>
            </a:r>
          </a:p>
          <a:p>
            <a:pPr algn="just" rtl="1">
              <a:lnSpc>
                <a:spcPct val="200000"/>
              </a:lnSpc>
            </a:pPr>
            <a:r>
              <a:rPr lang="ar-EG" sz="1600" b="0" i="0" dirty="0">
                <a:solidFill>
                  <a:srgbClr val="0D0D0D"/>
                </a:solidFill>
                <a:effectLst/>
                <a:latin typeface="Alexandria Light" pitchFamily="2" charset="-78"/>
                <a:cs typeface="Alexandria Light" pitchFamily="2" charset="-78"/>
              </a:rPr>
              <a:t>أحد الأنماط الحديثة للتمويل الرقمي التي تستخدمها العديد من المؤسسات الإعلامية لتوليد الإيرادات من خلال تحديد الوصول إلى المحتوى عبر الإنترنت، مما يتطلب من المستخدمين دفع مقابل للوصول إلى المواد الإخبارية أو المقالات الحصرية أو أي نوع آخر من المحتوى الإخباري المتخصص. الهدف من استخدام هذا النموذج هو تحقيق إيرادات مستدامة تغني المؤسسات الإعلامية عن الاعتماد على الإعلانات بشكل رئيسي.</a:t>
            </a:r>
            <a:r>
              <a:rPr lang="ar-EG" sz="1600" b="0" dirty="0">
                <a:solidFill>
                  <a:srgbClr val="FF0000"/>
                </a:solidFill>
                <a:effectLst/>
                <a:latin typeface="Alexandria Light" pitchFamily="2" charset="-78"/>
                <a:cs typeface="Alexandria Light" pitchFamily="2" charset="-78"/>
              </a:rPr>
              <a:t> </a:t>
            </a:r>
          </a:p>
        </p:txBody>
      </p:sp>
      <p:pic>
        <p:nvPicPr>
          <p:cNvPr id="5" name="Picture 4">
            <a:extLst>
              <a:ext uri="{FF2B5EF4-FFF2-40B4-BE49-F238E27FC236}">
                <a16:creationId xmlns:a16="http://schemas.microsoft.com/office/drawing/2014/main" id="{1B335388-9985-1A45-1099-E629A953E4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3500" y="2779479"/>
            <a:ext cx="4810698" cy="2959328"/>
          </a:xfrm>
          <a:prstGeom prst="rect">
            <a:avLst/>
          </a:prstGeom>
        </p:spPr>
      </p:pic>
    </p:spTree>
    <p:extLst>
      <p:ext uri="{BB962C8B-B14F-4D97-AF65-F5344CB8AC3E}">
        <p14:creationId xmlns:p14="http://schemas.microsoft.com/office/powerpoint/2010/main" val="3038199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63774" y="105627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738130" y="1525600"/>
            <a:ext cx="11097657" cy="3832331"/>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dirty="0">
                <a:solidFill>
                  <a:schemeClr val="tx1">
                    <a:lumMod val="95000"/>
                    <a:lumOff val="5000"/>
                  </a:schemeClr>
                </a:solidFill>
                <a:latin typeface="Alexandria" pitchFamily="2" charset="-78"/>
                <a:cs typeface="Alexandria" pitchFamily="2" charset="-78"/>
              </a:rPr>
              <a:t>ب-</a:t>
            </a:r>
            <a:r>
              <a:rPr lang="ar-EG"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الكلي: </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يتطلب هذا النموذج من المستخدمين الدفع مقابل الوصول إلى جميع المحتويات بشكل دائم. لا يمكن للمستخدمين قراءة أي محتوى مجانًا دون الاشتراك.</a:t>
            </a:r>
          </a:p>
          <a:p>
            <a:pPr algn="just" rtl="1">
              <a:lnSpc>
                <a:spcPct val="200000"/>
              </a:lnSpc>
              <a:buFont typeface="Arial" panose="020B0604020202020204" pitchFamily="34" charset="0"/>
              <a:buChar char="•"/>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a:t>
            </a:r>
            <a:r>
              <a:rPr lang="en-US" b="0" i="1" dirty="0">
                <a:solidFill>
                  <a:srgbClr val="0D0D0D"/>
                </a:solidFill>
                <a:effectLst/>
                <a:latin typeface="Alexandria Light" pitchFamily="2" charset="-78"/>
                <a:cs typeface="Alexandria Light" pitchFamily="2" charset="-78"/>
              </a:rPr>
              <a:t>The Wall Street Journal</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يطبق هذا النوع من الجدران المدفوعة حيث يتعين على الزوار دفع اشتراك للوصول إلى المقالات كافة</a:t>
            </a:r>
            <a:r>
              <a:rPr lang="ar-EG" b="0" i="0" dirty="0">
                <a:solidFill>
                  <a:srgbClr val="0D0D0D"/>
                </a:solidFill>
                <a:effectLst/>
                <a:latin typeface="Segoe UI Variable Text" pitchFamily="2" charset="0"/>
              </a:rPr>
              <a:t>. </a:t>
            </a:r>
            <a:r>
              <a:rPr lang="en-US" b="0" i="0" dirty="0">
                <a:solidFill>
                  <a:srgbClr val="0D0D0D"/>
                </a:solidFill>
                <a:effectLst/>
                <a:latin typeface="Segoe UI Variable Text" pitchFamily="2" charset="0"/>
                <a:hlinkClick r:id="rId6"/>
              </a:rPr>
              <a:t>https://www.wsj.com/</a:t>
            </a:r>
            <a:r>
              <a:rPr lang="ar-EG" b="0" i="0" dirty="0">
                <a:solidFill>
                  <a:srgbClr val="0D0D0D"/>
                </a:solidFill>
                <a:effectLst/>
                <a:latin typeface="Segoe UI Variable Text" pitchFamily="2" charset="0"/>
              </a:rPr>
              <a:t> .</a:t>
            </a:r>
          </a:p>
          <a:p>
            <a:pPr algn="just" rtl="1">
              <a:lnSpc>
                <a:spcPct val="200000"/>
              </a:lnSpc>
              <a:buFont typeface="Arial" panose="020B0604020202020204" pitchFamily="34" charset="0"/>
              <a:buChar char="•"/>
            </a:pPr>
            <a:endParaRPr lang="ar-EG" sz="1600" b="0" i="0" dirty="0">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E860571C-0F61-68C6-ED1C-CE66BCCFE7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5867" y="4538622"/>
            <a:ext cx="2305050" cy="1981200"/>
          </a:xfrm>
          <a:prstGeom prst="rect">
            <a:avLst/>
          </a:prstGeom>
        </p:spPr>
      </p:pic>
    </p:spTree>
    <p:extLst>
      <p:ext uri="{BB962C8B-B14F-4D97-AF65-F5344CB8AC3E}">
        <p14:creationId xmlns:p14="http://schemas.microsoft.com/office/powerpoint/2010/main" val="29751035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3097643"/>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dirty="0">
                <a:solidFill>
                  <a:schemeClr val="tx1">
                    <a:lumMod val="95000"/>
                    <a:lumOff val="5000"/>
                  </a:schemeClr>
                </a:solidFill>
                <a:latin typeface="Alexandria" pitchFamily="2" charset="-78"/>
                <a:cs typeface="Alexandria" pitchFamily="2" charset="-78"/>
              </a:rPr>
              <a:t>أ-</a:t>
            </a:r>
            <a:r>
              <a:rPr lang="ar-EG"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الجزئي: </a:t>
            </a:r>
            <a:endParaRPr lang="ar-EG" b="1" dirty="0">
              <a:solidFill>
                <a:srgbClr val="0D0D0D"/>
              </a:solidFill>
              <a:latin typeface="Alexandria Light" pitchFamily="2" charset="-78"/>
              <a:cs typeface="Alexandria Light" pitchFamily="2" charset="-78"/>
            </a:endParaRPr>
          </a:p>
          <a:p>
            <a:pPr algn="just" rtl="1">
              <a:lnSpc>
                <a:spcPct val="200000"/>
              </a:lnSpc>
            </a:pPr>
            <a:r>
              <a:rPr lang="ar-EG" sz="1600" b="0" i="0" dirty="0">
                <a:solidFill>
                  <a:srgbClr val="0D0D0D"/>
                </a:solidFill>
                <a:effectLst/>
                <a:latin typeface="Alexandria Light" pitchFamily="2" charset="-78"/>
                <a:cs typeface="Alexandria Light" pitchFamily="2" charset="-78"/>
              </a:rPr>
              <a:t> يقدم جزءًا من المحتوى مجانًا مثل المقالات الأساسية، لكن المحتوى المتخصص أو المميز يتطلب اشتراكًا.</a:t>
            </a:r>
          </a:p>
          <a:p>
            <a:pPr algn="just" rtl="1">
              <a:lnSpc>
                <a:spcPct val="200000"/>
              </a:lnSpc>
              <a:buFont typeface="Arial" panose="020B0604020202020204" pitchFamily="34" charset="0"/>
              <a:buChar char="•"/>
            </a:pPr>
            <a:r>
              <a:rPr lang="ar-EG" sz="1600" b="1" i="0" dirty="0">
                <a:solidFill>
                  <a:srgbClr val="0D0D0D"/>
                </a:solidFill>
                <a:effectLst/>
                <a:latin typeface="Alexandria Light" pitchFamily="2" charset="-78"/>
                <a:cs typeface="Alexandria Light" pitchFamily="2" charset="-78"/>
              </a:rPr>
              <a:t>مثال</a:t>
            </a:r>
            <a:r>
              <a:rPr lang="ar-EG" sz="1600" b="0" i="0" dirty="0">
                <a:solidFill>
                  <a:srgbClr val="0D0D0D"/>
                </a:solidFill>
                <a:effectLst/>
                <a:latin typeface="Alexandria Light" pitchFamily="2" charset="-78"/>
                <a:cs typeface="Alexandria Light" pitchFamily="2" charset="-78"/>
              </a:rPr>
              <a:t>: </a:t>
            </a:r>
            <a:r>
              <a:rPr lang="en-US" sz="1600" b="0" i="1" dirty="0">
                <a:solidFill>
                  <a:srgbClr val="0D0D0D"/>
                </a:solidFill>
                <a:effectLst/>
                <a:latin typeface="Alexandria Light" pitchFamily="2" charset="-78"/>
                <a:cs typeface="Alexandria Light" pitchFamily="2" charset="-78"/>
              </a:rPr>
              <a:t>The Financial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يستخدم هذا النموذج، حيث يتيح بعض المقالات مجانًا لكن المقالات التحليلية والاقتصادية العميقة تتطلب اشتراكًا. </a:t>
            </a:r>
            <a:r>
              <a:rPr lang="en-US" sz="1600" b="0" i="0" dirty="0">
                <a:solidFill>
                  <a:srgbClr val="0D0D0D"/>
                </a:solidFill>
                <a:effectLst/>
                <a:latin typeface="Alexandria Light" pitchFamily="2" charset="-78"/>
                <a:cs typeface="Alexandria Light" pitchFamily="2" charset="-78"/>
                <a:hlinkClick r:id="rId6"/>
              </a:rPr>
              <a:t>https://www.ft.com/</a:t>
            </a:r>
            <a:r>
              <a:rPr lang="ar-EG" sz="1600" b="0" i="0" dirty="0">
                <a:solidFill>
                  <a:srgbClr val="0D0D0D"/>
                </a:solidFill>
                <a:effectLst/>
                <a:latin typeface="Alexandria Light" pitchFamily="2" charset="-78"/>
                <a:cs typeface="Alexandria Light" pitchFamily="2" charset="-78"/>
              </a:rPr>
              <a:t> .</a:t>
            </a:r>
          </a:p>
          <a:p>
            <a:pPr algn="just" rtl="1">
              <a:lnSpc>
                <a:spcPct val="200000"/>
              </a:lnSpc>
              <a:buFont typeface="Arial" panose="020B0604020202020204" pitchFamily="34" charset="0"/>
              <a:buChar char="•"/>
            </a:pPr>
            <a:r>
              <a:rPr lang="ar-EG" sz="1600" dirty="0">
                <a:solidFill>
                  <a:srgbClr val="0D0D0D"/>
                </a:solidFill>
                <a:latin typeface="Alexandria Light" pitchFamily="2" charset="-78"/>
                <a:cs typeface="Alexandria Light" pitchFamily="2" charset="-78"/>
              </a:rPr>
              <a:t>التركيز هنا على أن الوصول المجاني محدود جدا عبارة عن عينة لجذب المستخدمين</a:t>
            </a:r>
            <a:endParaRPr lang="ar-EG" sz="1600" b="0" i="0" dirty="0">
              <a:solidFill>
                <a:srgbClr val="0D0D0D"/>
              </a:solidFill>
              <a:effectLst/>
              <a:latin typeface="Alexandria Light" pitchFamily="2" charset="-78"/>
              <a:cs typeface="Alexandria Light" pitchFamily="2" charset="-78"/>
            </a:endParaRPr>
          </a:p>
        </p:txBody>
      </p:sp>
      <p:pic>
        <p:nvPicPr>
          <p:cNvPr id="8" name="Picture 7">
            <a:extLst>
              <a:ext uri="{FF2B5EF4-FFF2-40B4-BE49-F238E27FC236}">
                <a16:creationId xmlns:a16="http://schemas.microsoft.com/office/drawing/2014/main" id="{995A5DF1-AC71-AB31-E0B7-BB05586F4E1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5868" y="4494882"/>
            <a:ext cx="4005116" cy="2363118"/>
          </a:xfrm>
          <a:prstGeom prst="rect">
            <a:avLst/>
          </a:prstGeom>
        </p:spPr>
      </p:pic>
    </p:spTree>
    <p:extLst>
      <p:ext uri="{BB962C8B-B14F-4D97-AF65-F5344CB8AC3E}">
        <p14:creationId xmlns:p14="http://schemas.microsoft.com/office/powerpoint/2010/main" val="26130288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74790" y="945196"/>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111584" y="1260898"/>
            <a:ext cx="10625051" cy="4851969"/>
          </a:xfrm>
          <a:prstGeom prst="rect">
            <a:avLst/>
          </a:prstGeom>
          <a:noFill/>
        </p:spPr>
        <p:txBody>
          <a:bodyPr wrap="square">
            <a:spAutoFit/>
          </a:bodyPr>
          <a:lstStyle/>
          <a:p>
            <a:pPr algn="just" rtl="1">
              <a:lnSpc>
                <a:spcPct val="200000"/>
              </a:lnSpc>
            </a:pPr>
            <a:r>
              <a:rPr lang="ar-EG" sz="2000" b="0" dirty="0">
                <a:solidFill>
                  <a:srgbClr val="FF0000"/>
                </a:solidFill>
                <a:effectLst/>
                <a:latin typeface="Alexandria" pitchFamily="2" charset="-78"/>
                <a:cs typeface="Alexandria" pitchFamily="2" charset="-78"/>
              </a:rPr>
              <a:t> </a:t>
            </a: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pPr>
            <a:r>
              <a:rPr lang="ar-EG" b="1" dirty="0">
                <a:latin typeface="Alexandria" pitchFamily="2" charset="-78"/>
                <a:cs typeface="Alexandria" pitchFamily="2" charset="-78"/>
              </a:rPr>
              <a:t>ج</a:t>
            </a:r>
            <a:r>
              <a:rPr lang="ar-EG" b="1" dirty="0">
                <a:solidFill>
                  <a:srgbClr val="FF0000"/>
                </a:solidFill>
                <a:latin typeface="Alexandria" pitchFamily="2" charset="-78"/>
                <a:cs typeface="Alexandria" pitchFamily="2" charset="-78"/>
              </a:rPr>
              <a:t>- </a:t>
            </a:r>
            <a:r>
              <a:rPr lang="ar-EG" b="1" dirty="0">
                <a:solidFill>
                  <a:srgbClr val="0D0D0D"/>
                </a:solidFill>
                <a:latin typeface="Alexandria" pitchFamily="2" charset="-78"/>
                <a:cs typeface="Alexandria" pitchFamily="2" charset="-78"/>
              </a:rPr>
              <a:t>النموذج الهجين</a:t>
            </a:r>
            <a:r>
              <a:rPr lang="ar-EG" b="1" dirty="0">
                <a:solidFill>
                  <a:srgbClr val="0D0D0D"/>
                </a:solidFill>
                <a:latin typeface="Alexandria Light" pitchFamily="2" charset="-78"/>
                <a:cs typeface="Alexandria Light" pitchFamily="2" charset="-78"/>
              </a:rPr>
              <a:t>:</a:t>
            </a:r>
            <a:r>
              <a:rPr lang="ar-EG" sz="1600" dirty="0">
                <a:solidFill>
                  <a:srgbClr val="0D0D0D"/>
                </a:solidFill>
                <a:latin typeface="Alexandria Light" pitchFamily="2" charset="-78"/>
                <a:cs typeface="Alexandria Light" pitchFamily="2" charset="-78"/>
              </a:rPr>
              <a:t> يجمع بين نوعين أو أكثر من نماذج الإيرادات مثل الإعلانات والاشتراكات أو محتوى مجاني ومدفوع</a:t>
            </a:r>
            <a:r>
              <a:rPr lang="ar-EG" b="1" dirty="0">
                <a:solidFill>
                  <a:srgbClr val="0D0D0D"/>
                </a:solidFill>
                <a:latin typeface="Alexandria Light" pitchFamily="2" charset="-78"/>
                <a:cs typeface="Alexandria Light" pitchFamily="2" charset="-78"/>
              </a:rPr>
              <a:t>.</a:t>
            </a:r>
          </a:p>
          <a:p>
            <a:pPr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في هذا النموذج، يُسمح للمستخدمين بقراءة عدد محدود من المقالات أو المحتوى مجانًا شهريًا (على سبيل المثال، خمس مقالات)، وبعد ذلك يتم تفعيل الجدار المدفوع. يعد هذا النموذج الأكثر استخدامًا من قبل الصحف الإلكترونية الكبيرة مثل </a:t>
            </a:r>
            <a:r>
              <a:rPr lang="en-US" sz="1600" b="0" i="1" dirty="0">
                <a:solidFill>
                  <a:srgbClr val="0D0D0D"/>
                </a:solidFill>
                <a:effectLst/>
                <a:latin typeface="Alexandria Light" pitchFamily="2" charset="-78"/>
                <a:cs typeface="Alexandria Light" pitchFamily="2" charset="-78"/>
              </a:rPr>
              <a:t>The New York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و </a:t>
            </a:r>
            <a:r>
              <a:rPr lang="en-US" sz="1600" b="0" i="1" dirty="0">
                <a:solidFill>
                  <a:srgbClr val="0D0D0D"/>
                </a:solidFill>
                <a:effectLst/>
                <a:latin typeface="Alexandria Light" pitchFamily="2" charset="-78"/>
                <a:cs typeface="Alexandria Light" pitchFamily="2" charset="-78"/>
              </a:rPr>
              <a:t>The Washington Post</a:t>
            </a:r>
            <a:r>
              <a:rPr lang="en-US" sz="1600" b="0" i="0" dirty="0">
                <a:solidFill>
                  <a:srgbClr val="0D0D0D"/>
                </a:solidFill>
                <a:effectLst/>
                <a:latin typeface="Alexandria Light" pitchFamily="2" charset="-78"/>
                <a:cs typeface="Alexandria Light" pitchFamily="2" charset="-78"/>
              </a:rPr>
              <a:t>.</a:t>
            </a:r>
          </a:p>
          <a:p>
            <a:pPr algn="just" rtl="1">
              <a:lnSpc>
                <a:spcPct val="200000"/>
              </a:lnSpc>
              <a:buFont typeface="Arial" panose="020B0604020202020204" pitchFamily="34" charset="0"/>
              <a:buChar char="•"/>
            </a:pPr>
            <a:r>
              <a:rPr lang="ar-EG" sz="1600" b="1" i="0" dirty="0">
                <a:solidFill>
                  <a:srgbClr val="0D0D0D"/>
                </a:solidFill>
                <a:effectLst/>
                <a:latin typeface="Alexandria Light" pitchFamily="2" charset="-78"/>
                <a:cs typeface="Alexandria Light" pitchFamily="2" charset="-78"/>
              </a:rPr>
              <a:t>مثال</a:t>
            </a:r>
            <a:r>
              <a:rPr lang="ar-EG" sz="1600" b="0" i="0" dirty="0">
                <a:solidFill>
                  <a:srgbClr val="0D0D0D"/>
                </a:solidFill>
                <a:effectLst/>
                <a:latin typeface="Alexandria Light" pitchFamily="2" charset="-78"/>
                <a:cs typeface="Alexandria Light" pitchFamily="2" charset="-78"/>
              </a:rPr>
              <a:t>: </a:t>
            </a:r>
            <a:r>
              <a:rPr lang="en-US" sz="1600" b="0" i="1" dirty="0">
                <a:solidFill>
                  <a:srgbClr val="0D0D0D"/>
                </a:solidFill>
                <a:effectLst/>
                <a:latin typeface="Alexandria Light" pitchFamily="2" charset="-78"/>
                <a:cs typeface="Alexandria Light" pitchFamily="2" charset="-78"/>
              </a:rPr>
              <a:t>The New York Times</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يتيح للمستخدمين الوصول إلى 10 مقالات مجانًا في الشهر، وبعد ذلك يطلب منهم الاشتراك للحصول على المزيد من المحتوى. </a:t>
            </a:r>
            <a:r>
              <a:rPr lang="en-US" sz="1600" b="0" dirty="0">
                <a:solidFill>
                  <a:srgbClr val="0D0D0D"/>
                </a:solidFill>
                <a:effectLst/>
                <a:latin typeface="Alexandria Light" pitchFamily="2" charset="-78"/>
                <a:cs typeface="Alexandria Light" pitchFamily="2" charset="-78"/>
                <a:hlinkClick r:id="rId6"/>
              </a:rPr>
              <a:t>https://www.nytimes.com/</a:t>
            </a:r>
            <a:r>
              <a:rPr lang="ar-EG" sz="1600" b="0" dirty="0">
                <a:solidFill>
                  <a:srgbClr val="0D0D0D"/>
                </a:solidFill>
                <a:effectLst/>
                <a:latin typeface="Alexandria Light" pitchFamily="2" charset="-78"/>
                <a:cs typeface="Alexandria Light" pitchFamily="2" charset="-78"/>
              </a:rPr>
              <a:t> </a:t>
            </a:r>
          </a:p>
          <a:p>
            <a:pPr algn="r" rtl="1">
              <a:lnSpc>
                <a:spcPct val="250000"/>
              </a:lnSpc>
            </a:pPr>
            <a:r>
              <a:rPr lang="ar-EG" sz="1600" dirty="0">
                <a:latin typeface="Alexandria Light" pitchFamily="2" charset="-78"/>
                <a:cs typeface="Alexandria Light" pitchFamily="2" charset="-78"/>
              </a:rPr>
              <a:t>تقدم نيويورك تايمز مجموعة متنوعة من الخيارات للاشتراكات، بما في ذلك الاشتراك الرقمي الكامل، اشتراك التطبيقات، واشتراكات خاصة بأقسام معينة مثل الطهي أو الألعاب، مما يمنح القراء مرونة في اختيار ما يناسب احتياجاتهم.</a:t>
            </a:r>
            <a:endParaRPr lang="ar-EG" sz="1600"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7733719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96403" y="96058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876144" y="1815534"/>
            <a:ext cx="6107846" cy="5159746"/>
          </a:xfrm>
          <a:prstGeom prst="rect">
            <a:avLst/>
          </a:prstGeom>
          <a:noFill/>
        </p:spPr>
        <p:txBody>
          <a:bodyPr wrap="square">
            <a:spAutoFit/>
          </a:bodyPr>
          <a:lstStyle/>
          <a:p>
            <a:pPr algn="just" rtl="1">
              <a:lnSpc>
                <a:spcPct val="200000"/>
              </a:lnSpc>
            </a:pPr>
            <a:r>
              <a:rPr lang="ar-EG" sz="2000" b="0" dirty="0">
                <a:solidFill>
                  <a:srgbClr val="FF0000"/>
                </a:solidFill>
                <a:effectLst/>
                <a:latin typeface="Alexandria" pitchFamily="2" charset="-78"/>
                <a:cs typeface="Alexandria" pitchFamily="2" charset="-78"/>
              </a:rPr>
              <a:t> </a:t>
            </a:r>
            <a:r>
              <a:rPr lang="ar-EG" b="0" dirty="0">
                <a:solidFill>
                  <a:srgbClr val="FF0000"/>
                </a:solidFill>
                <a:effectLst/>
                <a:latin typeface="Alexandria" pitchFamily="2" charset="-78"/>
                <a:cs typeface="Alexandria" pitchFamily="2" charset="-78"/>
              </a:rPr>
              <a:t>أنواع النماذج المدفوعة: </a:t>
            </a:r>
          </a:p>
          <a:p>
            <a:pPr algn="just" rtl="1">
              <a:lnSpc>
                <a:spcPct val="200000"/>
              </a:lnSpc>
              <a:buFont typeface="Arial" panose="020B0604020202020204" pitchFamily="34" charset="0"/>
              <a:buChar char="•"/>
            </a:pPr>
            <a:r>
              <a:rPr lang="en-US" sz="1600" b="1" dirty="0">
                <a:solidFill>
                  <a:srgbClr val="0D0D0D"/>
                </a:solidFill>
                <a:effectLst/>
                <a:latin typeface="Alexandria Light" pitchFamily="2" charset="-78"/>
                <a:cs typeface="Alexandria Light" pitchFamily="2" charset="-78"/>
              </a:rPr>
              <a:t>The Washington Post</a:t>
            </a:r>
            <a:r>
              <a:rPr lang="en-US" sz="1600" b="0" dirty="0">
                <a:solidFill>
                  <a:srgbClr val="0D0D0D"/>
                </a:solidFill>
                <a:effectLst/>
                <a:latin typeface="Alexandria Light" pitchFamily="2" charset="-78"/>
                <a:cs typeface="Alexandria Light" pitchFamily="2" charset="-78"/>
              </a:rPr>
              <a:t>: </a:t>
            </a:r>
            <a:r>
              <a:rPr lang="ar-EG" sz="1600" b="0" dirty="0">
                <a:solidFill>
                  <a:srgbClr val="0D0D0D"/>
                </a:solidFill>
                <a:effectLst/>
                <a:latin typeface="Alexandria Light" pitchFamily="2" charset="-78"/>
                <a:cs typeface="Alexandria Light" pitchFamily="2" charset="-78"/>
              </a:rPr>
              <a:t>أطلقت واشنطن بوست أيضًا نموذج الاشتراكات المدفوعة ليحافظ على استدامته المالية. تقدم الصحيفة محتوى متميزًا مثل التقارير الحصرية والتحليلات السياسية التي لا تكون متاحة لغير المشتركين. هذا النموذج نجح في زيادة أعداد المشتركين بشكل كبير بعد تبني استراتيجيات تسويقية جذابة </a:t>
            </a:r>
            <a:r>
              <a:rPr lang="en-US" sz="1600" b="0" dirty="0">
                <a:solidFill>
                  <a:srgbClr val="0D0D0D"/>
                </a:solidFill>
                <a:effectLst/>
                <a:latin typeface="Alexandria Light" pitchFamily="2" charset="-78"/>
                <a:cs typeface="Alexandria Light" pitchFamily="2" charset="-78"/>
                <a:hlinkClick r:id="rId6"/>
              </a:rPr>
              <a:t>https://www.washingtonpost.com/</a:t>
            </a:r>
            <a:r>
              <a:rPr lang="ar-EG" sz="1600" b="0" dirty="0">
                <a:solidFill>
                  <a:srgbClr val="0D0D0D"/>
                </a:solidFill>
                <a:effectLst/>
                <a:latin typeface="Alexandria Light" pitchFamily="2" charset="-78"/>
                <a:cs typeface="Alexandria Light" pitchFamily="2" charset="-78"/>
              </a:rPr>
              <a:t> .</a:t>
            </a:r>
          </a:p>
          <a:p>
            <a:pPr algn="just" rtl="1">
              <a:lnSpc>
                <a:spcPct val="200000"/>
              </a:lnSpc>
              <a:buFont typeface="Arial" panose="020B0604020202020204" pitchFamily="34" charset="0"/>
              <a:buChar char="•"/>
            </a:pPr>
            <a:r>
              <a:rPr lang="ar-EG" sz="1600" dirty="0">
                <a:latin typeface="Alexandria Light" pitchFamily="2" charset="-78"/>
                <a:cs typeface="Alexandria Light" pitchFamily="2" charset="-78"/>
              </a:rPr>
              <a:t>هذا الجمع بين الوصول المجاني والمدفوع هو السمة الأساسية للنموذج الهجيني.</a:t>
            </a:r>
            <a:endParaRPr lang="ar-EG" sz="1600" b="0" dirty="0">
              <a:solidFill>
                <a:srgbClr val="0D0D0D"/>
              </a:solidFill>
              <a:effectLst/>
              <a:latin typeface="Alexandria Light" pitchFamily="2" charset="-78"/>
              <a:cs typeface="Alexandria Light" pitchFamily="2" charset="-78"/>
            </a:endParaRPr>
          </a:p>
          <a:p>
            <a:pPr algn="r" rtl="1">
              <a:lnSpc>
                <a:spcPct val="250000"/>
              </a:lnSpc>
            </a:pPr>
            <a:endParaRPr lang="ar-EG" sz="1600" b="0"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500742FF-128B-D4D9-B4F0-76B8D439A0B8}"/>
              </a:ext>
            </a:extLst>
          </p:cNvPr>
          <p:cNvPicPr>
            <a:picLocks noChangeAspect="1"/>
          </p:cNvPicPr>
          <p:nvPr/>
        </p:nvPicPr>
        <p:blipFill rotWithShape="1">
          <a:blip r:embed="rId7"/>
          <a:srcRect l="17582" t="17447" r="6558"/>
          <a:stretch/>
        </p:blipFill>
        <p:spPr>
          <a:xfrm>
            <a:off x="208010" y="2983043"/>
            <a:ext cx="5291528" cy="3367413"/>
          </a:xfrm>
          <a:prstGeom prst="rect">
            <a:avLst/>
          </a:prstGeom>
        </p:spPr>
      </p:pic>
    </p:spTree>
    <p:extLst>
      <p:ext uri="{BB962C8B-B14F-4D97-AF65-F5344CB8AC3E}">
        <p14:creationId xmlns:p14="http://schemas.microsoft.com/office/powerpoint/2010/main" val="35782866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020973"/>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2- تمويل الجماهير (</a:t>
            </a:r>
            <a:r>
              <a:rPr lang="en-US" b="0" dirty="0">
                <a:solidFill>
                  <a:srgbClr val="FF0000"/>
                </a:solidFill>
                <a:effectLst/>
                <a:latin typeface="Alexandria" pitchFamily="2" charset="-78"/>
                <a:cs typeface="Alexandria" pitchFamily="2" charset="-78"/>
              </a:rPr>
              <a:t>Crowdfunding</a:t>
            </a:r>
            <a:r>
              <a:rPr lang="ar-EG" b="0" dirty="0">
                <a:solidFill>
                  <a:srgbClr val="FF0000"/>
                </a:solidFill>
                <a:effectLst/>
                <a:latin typeface="Alexandria" pitchFamily="2" charset="-78"/>
                <a:cs typeface="Alexandria" pitchFamily="2" charset="-78"/>
              </a:rPr>
              <a:t>): </a:t>
            </a:r>
          </a:p>
          <a:p>
            <a:pPr algn="just" rtl="1">
              <a:lnSpc>
                <a:spcPct val="200000"/>
              </a:lnSpc>
            </a:pPr>
            <a:r>
              <a:rPr lang="ar-EG" sz="1600" b="0" i="0" dirty="0">
                <a:solidFill>
                  <a:srgbClr val="0D0D0D"/>
                </a:solidFill>
                <a:effectLst/>
                <a:latin typeface="Alexandria Light" pitchFamily="2" charset="-78"/>
                <a:cs typeface="Alexandria Light" pitchFamily="2" charset="-78"/>
              </a:rPr>
              <a:t>طريقة مبتكرة لجمع الأموال تتيح للأفراد أو المؤسسات الإعلامية جمع التمويل اللازم لتنفيذ مشاريعهم من خلال مساهمات مالية صغيرة من عدد كبير من الناس.</a:t>
            </a:r>
          </a:p>
          <a:p>
            <a:pPr algn="just" rtl="1">
              <a:lnSpc>
                <a:spcPct val="200000"/>
              </a:lnSpc>
            </a:pPr>
            <a:r>
              <a:rPr lang="ar-EG" sz="1600" b="0" i="0" dirty="0">
                <a:solidFill>
                  <a:srgbClr val="0D0D0D"/>
                </a:solidFill>
                <a:effectLst/>
                <a:latin typeface="Alexandria Light" pitchFamily="2" charset="-78"/>
                <a:cs typeface="Alexandria Light" pitchFamily="2" charset="-78"/>
              </a:rPr>
              <a:t> يشكل هذا النموذج بديلاً مهمًا للتمويل التقليدي، ويتيح للمؤسسات الإعلامية التي قد تواجه صعوبة في الحصول على تمويل من مصادر أخرى جمع الأموال مباشرة من جمهورها من خلال إنشاء حملة لجمع الأموال على منصات مخصصة لذلك مثل </a:t>
            </a:r>
            <a:r>
              <a:rPr lang="en-US" sz="1600" b="0" i="1" dirty="0">
                <a:solidFill>
                  <a:srgbClr val="0D0D0D"/>
                </a:solidFill>
                <a:effectLst/>
                <a:latin typeface="Alexandria Light" pitchFamily="2" charset="-78"/>
                <a:cs typeface="Alexandria Light" pitchFamily="2" charset="-78"/>
              </a:rPr>
              <a:t>Kickstarter</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أو </a:t>
            </a:r>
            <a:r>
              <a:rPr lang="en-US" sz="1600" b="0" i="1" dirty="0">
                <a:solidFill>
                  <a:srgbClr val="0D0D0D"/>
                </a:solidFill>
                <a:effectLst/>
                <a:latin typeface="Alexandria Light" pitchFamily="2" charset="-78"/>
                <a:cs typeface="Alexandria Light" pitchFamily="2" charset="-78"/>
              </a:rPr>
              <a:t>Indiegogo</a:t>
            </a:r>
            <a:r>
              <a:rPr lang="en-US" sz="1600" b="0" i="0" dirty="0">
                <a:solidFill>
                  <a:srgbClr val="0D0D0D"/>
                </a:solidFill>
                <a:effectLst/>
                <a:latin typeface="Alexandria Light" pitchFamily="2" charset="-78"/>
                <a:cs typeface="Alexandria Light" pitchFamily="2" charset="-78"/>
              </a:rPr>
              <a:t>.</a:t>
            </a:r>
            <a:r>
              <a:rPr lang="ar-EG" sz="1600" b="0" i="0" dirty="0">
                <a:solidFill>
                  <a:srgbClr val="0D0D0D"/>
                </a:solidFill>
                <a:effectLst/>
                <a:latin typeface="Alexandria Light" pitchFamily="2" charset="-78"/>
                <a:cs typeface="Alexandria Light" pitchFamily="2" charset="-78"/>
              </a:rPr>
              <a:t>. </a:t>
            </a:r>
          </a:p>
          <a:p>
            <a:pPr algn="just" rtl="1">
              <a:lnSpc>
                <a:spcPct val="200000"/>
              </a:lnSpc>
            </a:pPr>
            <a:r>
              <a:rPr lang="ar-EG" sz="1600" b="0" i="0" dirty="0">
                <a:solidFill>
                  <a:srgbClr val="0D0D0D"/>
                </a:solidFill>
                <a:effectLst/>
                <a:latin typeface="Alexandria Light" pitchFamily="2" charset="-78"/>
                <a:cs typeface="Alexandria Light" pitchFamily="2" charset="-78"/>
              </a:rPr>
              <a:t>يساهم تمويل الجماهير في تعزيز التفاعل بين الإعلام وجمهوره، ويمكن أن يكون ذا تأثير إيجابي على إنتاج المحتوى.</a:t>
            </a:r>
          </a:p>
          <a:p>
            <a:pPr algn="just" rtl="1">
              <a:lnSpc>
                <a:spcPct val="200000"/>
              </a:lnSpc>
            </a:pPr>
            <a:r>
              <a:rPr lang="ar-EG" sz="1600" b="0" i="0" dirty="0">
                <a:solidFill>
                  <a:srgbClr val="0D0D0D"/>
                </a:solidFill>
                <a:effectLst/>
                <a:latin typeface="Alexandria Light" pitchFamily="2" charset="-78"/>
                <a:cs typeface="Alexandria Light" pitchFamily="2" charset="-78"/>
              </a:rPr>
              <a:t> يقدم الممولون تبرعاتهم في مقابل وعد بالحصول على منتجات أو خدمات معينة أو حتى لمجرد دعم فكرة معينة.</a:t>
            </a:r>
          </a:p>
        </p:txBody>
      </p:sp>
    </p:spTree>
    <p:extLst>
      <p:ext uri="{BB962C8B-B14F-4D97-AF65-F5344CB8AC3E}">
        <p14:creationId xmlns:p14="http://schemas.microsoft.com/office/powerpoint/2010/main" val="42743847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333488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p>
          <a:p>
            <a:pPr algn="r" rtl="1">
              <a:lnSpc>
                <a:spcPct val="200000"/>
              </a:lnSpc>
              <a:buFont typeface="+mj-lt"/>
              <a:buAutoNum type="arabicPeriod"/>
            </a:pPr>
            <a:r>
              <a:rPr lang="ar-EG" b="1" i="0" dirty="0">
                <a:solidFill>
                  <a:srgbClr val="0D0D0D"/>
                </a:solidFill>
                <a:effectLst/>
                <a:latin typeface="Alexandria" pitchFamily="2" charset="-78"/>
                <a:cs typeface="Alexandria" pitchFamily="2" charset="-78"/>
              </a:rPr>
              <a:t>تمويل المشاريع الإعلامية</a:t>
            </a:r>
            <a:r>
              <a:rPr lang="ar-EG" b="0" i="0" dirty="0">
                <a:solidFill>
                  <a:srgbClr val="0D0D0D"/>
                </a:solidFill>
                <a:effectLst/>
                <a:latin typeface="Alexandria Light" pitchFamily="2" charset="-78"/>
                <a:cs typeface="Alexandria Light" pitchFamily="2" charset="-78"/>
              </a:rPr>
              <a:t>: يُستخدم لجمع الأموال لإنتاج تقارير أو مشاريع صحفية خاصة مثل الوثائقيات أو التحقيقات الاستقصائية.</a:t>
            </a:r>
          </a:p>
          <a:p>
            <a:pPr algn="r" rtl="1">
              <a:lnSpc>
                <a:spcPct val="200000"/>
              </a:lnSpc>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حملة </a:t>
            </a:r>
            <a:r>
              <a:rPr lang="en-US" b="0" i="1" dirty="0">
                <a:solidFill>
                  <a:srgbClr val="0D0D0D"/>
                </a:solidFill>
                <a:effectLst/>
                <a:latin typeface="Alexandria Light" pitchFamily="2" charset="-78"/>
                <a:cs typeface="Alexandria Light" pitchFamily="2" charset="-78"/>
              </a:rPr>
              <a:t>The Intercept</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لجمع تمويل من القراء لنشر تقارير استقصائية معمقة، حيث تُمكّن هذه الحملات من ضمان استقلالية المحتوى وتقديم تغطية غير تقليدية لمواضيع قد تكون مغفلة.</a:t>
            </a:r>
            <a:endParaRPr lang="en-US" b="0" i="0" dirty="0">
              <a:solidFill>
                <a:srgbClr val="0D0D0D"/>
              </a:solidFill>
              <a:effectLst/>
              <a:latin typeface="Alexandria Light" pitchFamily="2" charset="-78"/>
              <a:cs typeface="Alexandria Light" pitchFamily="2" charset="-78"/>
            </a:endParaRPr>
          </a:p>
          <a:p>
            <a:pPr algn="r" rtl="1">
              <a:lnSpc>
                <a:spcPct val="200000"/>
              </a:lnSpc>
            </a:pPr>
            <a:r>
              <a:rPr lang="en-US" b="0" i="0" dirty="0">
                <a:solidFill>
                  <a:srgbClr val="0D0D0D"/>
                </a:solidFill>
                <a:effectLst/>
                <a:latin typeface="Alexandria Light" pitchFamily="2" charset="-78"/>
                <a:cs typeface="Alexandria Light" pitchFamily="2" charset="-78"/>
                <a:hlinkClick r:id="rId6"/>
              </a:rPr>
              <a:t>https://theintercept.com/</a:t>
            </a:r>
            <a:r>
              <a:rPr lang="en-US" dirty="0">
                <a:solidFill>
                  <a:srgbClr val="0D0D0D"/>
                </a:solidFill>
                <a:latin typeface="Alexandria Light" pitchFamily="2" charset="-78"/>
                <a:cs typeface="Alexandria Light" pitchFamily="2" charset="-78"/>
              </a:rPr>
              <a:t> </a:t>
            </a:r>
            <a:endParaRPr lang="ar-EG" b="0" i="0" dirty="0">
              <a:solidFill>
                <a:srgbClr val="0D0D0D"/>
              </a:solidFill>
              <a:effectLst/>
              <a:latin typeface="Alexandria Light" pitchFamily="2" charset="-78"/>
              <a:cs typeface="Alexandria Light" pitchFamily="2" charset="-78"/>
            </a:endParaRPr>
          </a:p>
        </p:txBody>
      </p:sp>
      <p:pic>
        <p:nvPicPr>
          <p:cNvPr id="5" name="Picture 4">
            <a:extLst>
              <a:ext uri="{FF2B5EF4-FFF2-40B4-BE49-F238E27FC236}">
                <a16:creationId xmlns:a16="http://schemas.microsoft.com/office/drawing/2014/main" id="{B9C836C7-ECCA-B660-A985-F082059C25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8069" y="4341260"/>
            <a:ext cx="2275467" cy="2275467"/>
          </a:xfrm>
          <a:prstGeom prst="rect">
            <a:avLst/>
          </a:prstGeom>
        </p:spPr>
      </p:pic>
    </p:spTree>
    <p:extLst>
      <p:ext uri="{BB962C8B-B14F-4D97-AF65-F5344CB8AC3E}">
        <p14:creationId xmlns:p14="http://schemas.microsoft.com/office/powerpoint/2010/main" val="10108613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627549"/>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endParaRPr lang="en-US" b="0" dirty="0">
              <a:solidFill>
                <a:srgbClr val="FF0000"/>
              </a:solidFill>
              <a:effectLst/>
              <a:latin typeface="Alexandria" pitchFamily="2" charset="-78"/>
              <a:cs typeface="Alexandria" pitchFamily="2" charset="-78"/>
            </a:endParaRPr>
          </a:p>
          <a:p>
            <a:pPr algn="just" rtl="1">
              <a:lnSpc>
                <a:spcPct val="200000"/>
              </a:lnSpc>
            </a:pPr>
            <a:r>
              <a:rPr lang="ar-EG" i="0" dirty="0">
                <a:solidFill>
                  <a:schemeClr val="tx1">
                    <a:lumMod val="95000"/>
                    <a:lumOff val="5000"/>
                  </a:schemeClr>
                </a:solidFill>
                <a:latin typeface="Alexandria" pitchFamily="2" charset="-78"/>
                <a:cs typeface="Alexandria" pitchFamily="2" charset="-78"/>
              </a:rPr>
              <a:t>2</a:t>
            </a:r>
            <a:r>
              <a:rPr lang="ar-EG" b="1" i="0" dirty="0">
                <a:solidFill>
                  <a:schemeClr val="tx1">
                    <a:lumMod val="95000"/>
                    <a:lumOff val="5000"/>
                  </a:schemeClr>
                </a:solidFill>
                <a:latin typeface="Alexandria" pitchFamily="2" charset="-78"/>
                <a:cs typeface="Alexandria" pitchFamily="2" charset="-78"/>
              </a:rPr>
              <a:t>- دعم المؤسسات الإعلامية</a:t>
            </a:r>
          </a:p>
          <a:p>
            <a:pPr algn="just" rtl="1">
              <a:lnSpc>
                <a:spcPct val="200000"/>
              </a:lnSpc>
            </a:pPr>
            <a:r>
              <a:rPr lang="ar-EG" sz="1600" b="0" i="0" dirty="0">
                <a:solidFill>
                  <a:srgbClr val="0D0D0D"/>
                </a:solidFill>
                <a:effectLst/>
                <a:latin typeface="Alexandria Light" pitchFamily="2" charset="-78"/>
                <a:cs typeface="Alexandria Light" pitchFamily="2" charset="-78"/>
              </a:rPr>
              <a:t> هناك العديد من المنصات التي تسهم في جمع التمويل من الجمهور، مثل </a:t>
            </a:r>
            <a:r>
              <a:rPr lang="en-US" sz="1600" b="0" i="1" dirty="0">
                <a:solidFill>
                  <a:srgbClr val="0D0D0D"/>
                </a:solidFill>
                <a:effectLst/>
                <a:latin typeface="Alexandria Light" pitchFamily="2" charset="-78"/>
                <a:cs typeface="Alexandria Light" pitchFamily="2" charset="-78"/>
              </a:rPr>
              <a:t>Patreon</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و</a:t>
            </a:r>
            <a:r>
              <a:rPr lang="en-US" sz="1600" b="0" i="1" dirty="0">
                <a:solidFill>
                  <a:srgbClr val="0D0D0D"/>
                </a:solidFill>
                <a:effectLst/>
                <a:latin typeface="Alexandria Light" pitchFamily="2" charset="-78"/>
                <a:cs typeface="Alexandria Light" pitchFamily="2" charset="-78"/>
              </a:rPr>
              <a:t>Ko-fi</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في هذه المنصات، يُمكن للمؤسسات الإعلامية الحصول على دعم مالي مستمر مقابل تقديم محتوى حصري أو مزايا للجمهور الممول. هذه المنصات تتيح للجمهور دفع اشتراكات شهرية صغيرة لدعم المؤسسة.</a:t>
            </a:r>
          </a:p>
          <a:p>
            <a:pPr algn="just" rtl="1">
              <a:lnSpc>
                <a:spcPct val="200000"/>
              </a:lnSpc>
            </a:pPr>
            <a:r>
              <a:rPr lang="ar-EG" sz="1600" b="0" i="0" dirty="0">
                <a:solidFill>
                  <a:srgbClr val="0D0D0D"/>
                </a:solidFill>
                <a:effectLst/>
                <a:latin typeface="Alexandria Light" pitchFamily="2" charset="-78"/>
                <a:cs typeface="Alexandria Light" pitchFamily="2" charset="-78"/>
              </a:rPr>
              <a:t> يمكن للمؤسسات الإعلامية تلقي تبرعات فردية من الجمهور بشكل دوري أو لمرة واحدة، ويشمل ذلك المؤسسات الصحفية أو الإخبارية التي تركز على قضايا معينة، مثل </a:t>
            </a:r>
            <a:r>
              <a:rPr lang="en-US" sz="1600" b="0" i="1" dirty="0">
                <a:solidFill>
                  <a:srgbClr val="0D0D0D"/>
                </a:solidFill>
                <a:effectLst/>
                <a:latin typeface="Alexandria Light" pitchFamily="2" charset="-78"/>
                <a:cs typeface="Alexandria Light" pitchFamily="2" charset="-78"/>
              </a:rPr>
              <a:t>The Guardian</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في هذه الحالات، قد يشعر الجمهور بالتزام أخلاقي أو شخصي لدعم المحتوى الذي يعكس قيمهم أو يلبي احتياجاتهم.</a:t>
            </a:r>
          </a:p>
          <a:p>
            <a:pPr algn="just" rtl="1">
              <a:lnSpc>
                <a:spcPct val="200000"/>
              </a:lnSpc>
            </a:pPr>
            <a:r>
              <a:rPr lang="en-US" sz="1600" b="0" i="0" dirty="0">
                <a:solidFill>
                  <a:srgbClr val="0D0D0D"/>
                </a:solidFill>
                <a:effectLst/>
                <a:latin typeface="Alexandria Light" pitchFamily="2" charset="-78"/>
                <a:cs typeface="Alexandria Light" pitchFamily="2" charset="-78"/>
                <a:hlinkClick r:id="rId6"/>
              </a:rPr>
              <a:t>https://www</a:t>
            </a:r>
            <a:r>
              <a:rPr lang="en-US" b="0" i="0" dirty="0">
                <a:solidFill>
                  <a:srgbClr val="0D0D0D"/>
                </a:solidFill>
                <a:effectLst/>
                <a:latin typeface="Alexandria Light" pitchFamily="2" charset="-78"/>
                <a:cs typeface="Alexandria Light" pitchFamily="2" charset="-78"/>
                <a:hlinkClick r:id="rId6"/>
              </a:rPr>
              <a:t>.theguardian.com/international</a:t>
            </a:r>
            <a:r>
              <a:rPr lang="ar-EG" dirty="0">
                <a:solidFill>
                  <a:srgbClr val="0D0D0D"/>
                </a:solidFill>
                <a:latin typeface="Segoe UI Variable Text" pitchFamily="2" charset="0"/>
                <a:cs typeface="Alexandria Light" pitchFamily="2" charset="-78"/>
              </a:rPr>
              <a:t> </a:t>
            </a: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4597747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618858" y="1216973"/>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ثانيًا: التمويل الرقمي للمؤسسات الإعلامية </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55867" y="1880595"/>
            <a:ext cx="11097657" cy="4319772"/>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أنواع تمويل الجماهير في الإعلام</a:t>
            </a:r>
            <a:endParaRPr lang="en-US" b="0" dirty="0">
              <a:solidFill>
                <a:srgbClr val="FF0000"/>
              </a:solidFill>
              <a:effectLst/>
              <a:latin typeface="Alexandria" pitchFamily="2" charset="-78"/>
              <a:cs typeface="Alexandria" pitchFamily="2" charset="-78"/>
            </a:endParaRPr>
          </a:p>
          <a:p>
            <a:pPr algn="just" rtl="1">
              <a:lnSpc>
                <a:spcPct val="200000"/>
              </a:lnSpc>
            </a:pPr>
            <a:r>
              <a:rPr lang="ar-EG" i="0" dirty="0">
                <a:solidFill>
                  <a:schemeClr val="tx1">
                    <a:lumMod val="95000"/>
                    <a:lumOff val="5000"/>
                  </a:schemeClr>
                </a:solidFill>
                <a:latin typeface="Alexandria" pitchFamily="2" charset="-78"/>
                <a:cs typeface="Alexandria" pitchFamily="2" charset="-78"/>
              </a:rPr>
              <a:t>3- </a:t>
            </a:r>
            <a:r>
              <a:rPr lang="ar-EG" b="1" i="0" dirty="0">
                <a:solidFill>
                  <a:schemeClr val="tx1">
                    <a:lumMod val="95000"/>
                    <a:lumOff val="5000"/>
                  </a:schemeClr>
                </a:solidFill>
                <a:latin typeface="Alexandria" pitchFamily="2" charset="-78"/>
                <a:cs typeface="Alexandria" pitchFamily="2" charset="-78"/>
              </a:rPr>
              <a:t>المحتوى الممول أو المعروض: </a:t>
            </a:r>
          </a:p>
          <a:p>
            <a:pPr algn="just" rtl="1">
              <a:lnSpc>
                <a:spcPct val="200000"/>
              </a:lnSpc>
            </a:pPr>
            <a:r>
              <a:rPr lang="ar-EG"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نوع من أنواع المحتوى الذي يتم إنتاجه وتقديمه بتعاون بين وسائل الإعلام وعلامات تجارية أو مؤسسات لدعم منتج أو فكرة معينة، لكنه يُعرض بطريقة تشبه المحتوى التحريري العادي. يهدف المحتوى الممول إلى جذب الجمهور بنفس الطريقة التي يُعرض بها المحتوى العادي، لكن مع التركيز على تسويق أو الترويج لمنتج أو خدمة.</a:t>
            </a:r>
          </a:p>
          <a:p>
            <a:pPr algn="just" rtl="1">
              <a:lnSpc>
                <a:spcPct val="200000"/>
              </a:lnSpc>
            </a:pPr>
            <a:r>
              <a:rPr lang="ar-EG" sz="1600" i="0" dirty="0">
                <a:solidFill>
                  <a:srgbClr val="0D0D0D"/>
                </a:solidFill>
                <a:effectLst/>
                <a:latin typeface="Alexandria" pitchFamily="2" charset="-78"/>
                <a:cs typeface="Alexandria" pitchFamily="2" charset="-78"/>
              </a:rPr>
              <a:t>مقالات المدونات أو المواقع الإخبارية</a:t>
            </a:r>
            <a:r>
              <a:rPr lang="ar-EG" sz="1600" dirty="0">
                <a:solidFill>
                  <a:srgbClr val="0D0D0D"/>
                </a:solidFill>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على سبيل المثال، قد تكتب صحيفة مقالًا عن أحدث تكنولوجيا الهواتف المحمولة، ويكون هذا المقال ممولًا من قبل شركة هاتف محمول. يبدو المقال وكأنه تقييم تقني، لكنه مدعوم من العلامة التجارية نفسها.</a:t>
            </a:r>
          </a:p>
          <a:p>
            <a:pPr algn="just" rtl="1">
              <a:lnSpc>
                <a:spcPct val="200000"/>
              </a:lnSpc>
            </a:pP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416607688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739788" y="1880595"/>
            <a:ext cx="5913736" cy="333488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1- تطوير نماذج اشتراكات مبتكرة لجذب المستخدمين</a:t>
            </a:r>
            <a:endParaRPr lang="en-US" b="0" dirty="0">
              <a:solidFill>
                <a:srgbClr val="FF0000"/>
              </a:solidFill>
              <a:effectLst/>
              <a:latin typeface="Alexandria" pitchFamily="2" charset="-78"/>
              <a:cs typeface="Alexandria"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في ظل التغيرات السريعة في صناعة الإعلام، أصبحت الاشتراكات المدفوعة مصدرًا مهمًا للعائدات المالية للمؤسسات الإعلامية. ولكن مع تزايد المنافسة، تحتاج المؤسسات إلى تطوير نماذج اشتراك مبتكرة لجذب الجمهور والمحافظة عليه.</a:t>
            </a:r>
          </a:p>
        </p:txBody>
      </p:sp>
      <p:pic>
        <p:nvPicPr>
          <p:cNvPr id="5" name="Picture 4">
            <a:extLst>
              <a:ext uri="{FF2B5EF4-FFF2-40B4-BE49-F238E27FC236}">
                <a16:creationId xmlns:a16="http://schemas.microsoft.com/office/drawing/2014/main" id="{7935E9A5-2EA1-33F6-E695-181FB78244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698" y="2583846"/>
            <a:ext cx="5434988" cy="3057181"/>
          </a:xfrm>
          <a:prstGeom prst="rect">
            <a:avLst/>
          </a:prstGeom>
        </p:spPr>
      </p:pic>
    </p:spTree>
    <p:extLst>
      <p:ext uri="{BB962C8B-B14F-4D97-AF65-F5344CB8AC3E}">
        <p14:creationId xmlns:p14="http://schemas.microsoft.com/office/powerpoint/2010/main" val="38014914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111584" y="1880595"/>
            <a:ext cx="10541940" cy="4247317"/>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1- اشتراكات مرنة ومخصصة: </a:t>
            </a:r>
          </a:p>
          <a:p>
            <a:pPr algn="just"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توفر خيارات اشتراك متعددة تناسب احتياجات الجمهور مثل الاشتراكات الشهرية أو السنوية أو الدفع  </a:t>
            </a:r>
            <a:r>
              <a:rPr lang="ar-EG" dirty="0">
                <a:solidFill>
                  <a:srgbClr val="0D0D0D"/>
                </a:solidFill>
                <a:effectLst/>
                <a:latin typeface="Alexandria Light" pitchFamily="2" charset="-78"/>
                <a:cs typeface="Alexandria Light" pitchFamily="2" charset="-78"/>
              </a:rPr>
              <a:t>مقابل المحتوى الفردي</a:t>
            </a:r>
            <a:r>
              <a:rPr lang="ar-EG" b="0" i="0" dirty="0">
                <a:solidFill>
                  <a:srgbClr val="0D0D0D"/>
                </a:solidFill>
                <a:effectLst/>
                <a:latin typeface="Alexandria Light" pitchFamily="2" charset="-78"/>
                <a:cs typeface="Alexandria Light" pitchFamily="2" charset="-78"/>
              </a:rPr>
              <a:t> (</a:t>
            </a:r>
            <a:r>
              <a:rPr lang="en-US" b="0" i="0" dirty="0">
                <a:solidFill>
                  <a:srgbClr val="0D0D0D"/>
                </a:solidFill>
                <a:effectLst/>
                <a:latin typeface="Alexandria Light" pitchFamily="2" charset="-78"/>
                <a:cs typeface="Alexandria Light" pitchFamily="2" charset="-78"/>
              </a:rPr>
              <a:t>(Pay-Per-Article، </a:t>
            </a:r>
            <a:r>
              <a:rPr lang="ar-EG" b="0" i="0" dirty="0">
                <a:solidFill>
                  <a:srgbClr val="0D0D0D"/>
                </a:solidFill>
                <a:effectLst/>
                <a:latin typeface="Alexandria Light" pitchFamily="2" charset="-78"/>
                <a:cs typeface="Alexandria Light" pitchFamily="2" charset="-78"/>
              </a:rPr>
              <a:t>الذي يسمح للمستخدم بدفع رسوم بسيطة للوصول إلى مقال أو تقرير واحد دون الاشتراك الكامل.</a:t>
            </a:r>
            <a:endParaRPr lang="en-US" b="0" i="0" dirty="0">
              <a:solidFill>
                <a:srgbClr val="0D0D0D"/>
              </a:solidFill>
              <a:effectLst/>
              <a:latin typeface="Alexandria Light" pitchFamily="2" charset="-78"/>
              <a:cs typeface="Alexandria Light"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نيويورك تايمز تقدم مستويات اشتراك متنوعة تشمل ال</a:t>
            </a:r>
            <a:r>
              <a:rPr lang="ar-EG" dirty="0">
                <a:solidFill>
                  <a:srgbClr val="0D0D0D"/>
                </a:solidFill>
                <a:latin typeface="Alexandria Light" pitchFamily="2" charset="-78"/>
                <a:cs typeface="Alexandria Light" pitchFamily="2" charset="-78"/>
              </a:rPr>
              <a:t>وصول الرقمي الكامل أو لمحتوى معين مثل الطبخ أو الكلمات المتقاطعة.</a:t>
            </a:r>
            <a:endParaRPr lang="ar-EG" b="0" i="0" dirty="0">
              <a:solidFill>
                <a:srgbClr val="0D0D0D"/>
              </a:solidFill>
              <a:effectLst/>
              <a:latin typeface="Alexandria Light" pitchFamily="2" charset="-78"/>
              <a:cs typeface="Alexandria Light" pitchFamily="2" charset="-78"/>
            </a:endParaRPr>
          </a:p>
          <a:p>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7034811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ثالثًا: استراتيجيات تحسين العائد المالي للمؤسسات الإعلامية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464365" y="2326706"/>
            <a:ext cx="6103777" cy="3139321"/>
          </a:xfrm>
          <a:prstGeom prst="rect">
            <a:avLst/>
          </a:prstGeom>
          <a:noFill/>
        </p:spPr>
        <p:txBody>
          <a:bodyPr wrap="square" rtlCol="0">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2- نموذج الاشتراك المدمج مع خدمات أخرى</a:t>
            </a:r>
          </a:p>
          <a:p>
            <a:pPr algn="just" rtl="1">
              <a:lnSpc>
                <a:spcPct val="200000"/>
              </a:lnSpc>
            </a:pPr>
            <a:r>
              <a:rPr lang="ar-EG" dirty="0">
                <a:solidFill>
                  <a:srgbClr val="0D0D0D"/>
                </a:solidFill>
                <a:latin typeface="Alexandria" pitchFamily="2" charset="-78"/>
                <a:cs typeface="Alexandria" pitchFamily="2" charset="-78"/>
              </a:rPr>
              <a:t>مثل الشراكة بين صحيفة واشنطن بوست ومنصة أمازون برايم حيث يحصل مشتركو أمازون برايم على خصم أو وصول مجاني لفترة محدودة</a:t>
            </a:r>
            <a:endParaRPr lang="ar-EG" i="0" dirty="0">
              <a:solidFill>
                <a:srgbClr val="0D0D0D"/>
              </a:solidFill>
              <a:effectLst/>
              <a:latin typeface="Alexandria" pitchFamily="2" charset="-78"/>
              <a:cs typeface="Alexandria" pitchFamily="2" charset="-78"/>
            </a:endParaRP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 name="Picture 4">
            <a:extLst>
              <a:ext uri="{FF2B5EF4-FFF2-40B4-BE49-F238E27FC236}">
                <a16:creationId xmlns:a16="http://schemas.microsoft.com/office/drawing/2014/main" id="{32866DC8-FA79-B0B9-CF2A-8462F6ED36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398" y="4393682"/>
            <a:ext cx="4205460" cy="2102730"/>
          </a:xfrm>
          <a:prstGeom prst="rect">
            <a:avLst/>
          </a:prstGeom>
        </p:spPr>
      </p:pic>
    </p:spTree>
    <p:extLst>
      <p:ext uri="{BB962C8B-B14F-4D97-AF65-F5344CB8AC3E}">
        <p14:creationId xmlns:p14="http://schemas.microsoft.com/office/powerpoint/2010/main" val="38830557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7015398" y="1880595"/>
            <a:ext cx="4638126" cy="4308872"/>
          </a:xfrm>
          <a:prstGeom prst="rect">
            <a:avLst/>
          </a:prstGeom>
          <a:noFill/>
        </p:spPr>
        <p:txBody>
          <a:bodyPr wrap="square">
            <a:spAutoFit/>
          </a:bodyPr>
          <a:lstStyle/>
          <a:p>
            <a:pPr algn="just" rtl="1">
              <a:lnSpc>
                <a:spcPct val="200000"/>
              </a:lnSpc>
            </a:pPr>
            <a:r>
              <a:rPr lang="ar-EG" sz="1600" b="0" dirty="0">
                <a:solidFill>
                  <a:srgbClr val="FF0000"/>
                </a:solidFill>
                <a:effectLst/>
                <a:latin typeface="Alexandria" pitchFamily="2" charset="-78"/>
                <a:cs typeface="Alexandria" pitchFamily="2" charset="-78"/>
              </a:rPr>
              <a:t>استراتيجيات لتطوير نماذج الاشتراك</a:t>
            </a:r>
            <a:endParaRPr lang="en-US" sz="1600" b="0" dirty="0">
              <a:solidFill>
                <a:srgbClr val="FF0000"/>
              </a:solidFill>
              <a:effectLst/>
              <a:latin typeface="Alexandria" pitchFamily="2" charset="-78"/>
              <a:cs typeface="Alexandria" pitchFamily="2" charset="-78"/>
            </a:endParaRPr>
          </a:p>
          <a:p>
            <a:pPr algn="just" rtl="1">
              <a:lnSpc>
                <a:spcPct val="200000"/>
              </a:lnSpc>
            </a:pPr>
            <a:r>
              <a:rPr lang="ar-EG" sz="1600" b="1" i="0" dirty="0">
                <a:solidFill>
                  <a:srgbClr val="0D0D0D"/>
                </a:solidFill>
                <a:effectLst/>
                <a:latin typeface="Alexandria" pitchFamily="2" charset="-78"/>
                <a:cs typeface="Alexandria" pitchFamily="2" charset="-78"/>
              </a:rPr>
              <a:t>3- إضافة مزايا جذابة للمشتركين</a:t>
            </a:r>
            <a:endParaRPr lang="ar-EG" sz="1600" dirty="0">
              <a:solidFill>
                <a:srgbClr val="0D0D0D"/>
              </a:solidFill>
              <a:latin typeface="Alexandria Light" pitchFamily="2" charset="-78"/>
              <a:cs typeface="Alexandria Light" pitchFamily="2" charset="-78"/>
            </a:endParaRPr>
          </a:p>
          <a:p>
            <a:pPr algn="r" rtl="1">
              <a:lnSpc>
                <a:spcPct val="200000"/>
              </a:lnSpc>
            </a:pPr>
            <a:r>
              <a:rPr lang="ar-EG" sz="1600" dirty="0">
                <a:solidFill>
                  <a:srgbClr val="0D0D0D"/>
                </a:solidFill>
                <a:latin typeface="Alexandria Light" pitchFamily="2" charset="-78"/>
                <a:cs typeface="Alexandria Light" pitchFamily="2" charset="-78"/>
              </a:rPr>
              <a:t>مثل تقديم </a:t>
            </a:r>
            <a:r>
              <a:rPr lang="ar-EG" sz="1600" b="0" i="0" dirty="0">
                <a:solidFill>
                  <a:srgbClr val="0D0D0D"/>
                </a:solidFill>
                <a:effectLst/>
                <a:latin typeface="Alexandria Light" pitchFamily="2" charset="-78"/>
                <a:cs typeface="Alexandria Light" pitchFamily="2" charset="-78"/>
              </a:rPr>
              <a:t>محتوى حصري </a:t>
            </a:r>
            <a:r>
              <a:rPr lang="ar-EG" sz="1600" i="0" dirty="0">
                <a:solidFill>
                  <a:srgbClr val="0D0D0D"/>
                </a:solidFill>
                <a:effectLst/>
                <a:latin typeface="Alexandria Light" pitchFamily="2" charset="-78"/>
                <a:cs typeface="Alexandria Light" pitchFamily="2" charset="-78"/>
              </a:rPr>
              <a:t>كالتقارير المتميزة والفيديوهات الخاصة</a:t>
            </a:r>
            <a:r>
              <a:rPr lang="ar-EG" sz="1600" b="1" i="0" dirty="0">
                <a:solidFill>
                  <a:srgbClr val="0D0D0D"/>
                </a:solidFill>
                <a:effectLst/>
                <a:latin typeface="Alexandria Light" pitchFamily="2" charset="-78"/>
                <a:cs typeface="Alexandria Light" pitchFamily="2" charset="-78"/>
              </a:rPr>
              <a:t>، </a:t>
            </a:r>
            <a:r>
              <a:rPr lang="ar-EG" sz="1600" i="0" dirty="0">
                <a:solidFill>
                  <a:srgbClr val="0D0D0D"/>
                </a:solidFill>
                <a:effectLst/>
                <a:latin typeface="Alexandria Light" pitchFamily="2" charset="-78"/>
                <a:cs typeface="Alexandria Light" pitchFamily="2" charset="-78"/>
              </a:rPr>
              <a:t>أو مقابلات حصرية، أو </a:t>
            </a:r>
            <a:r>
              <a:rPr lang="ar-EG" sz="1600" dirty="0">
                <a:solidFill>
                  <a:srgbClr val="0D0D0D"/>
                </a:solidFill>
                <a:latin typeface="Alexandria Light" pitchFamily="2" charset="-78"/>
                <a:cs typeface="Alexandria Light" pitchFamily="2" charset="-78"/>
              </a:rPr>
              <a:t> الوصول المبكر إلى الأخبار أو الأحداث.</a:t>
            </a:r>
          </a:p>
          <a:p>
            <a:pPr algn="r" rtl="1">
              <a:lnSpc>
                <a:spcPct val="200000"/>
              </a:lnSpc>
            </a:pPr>
            <a:r>
              <a:rPr lang="ar-EG" sz="1600" b="0" i="0" dirty="0">
                <a:solidFill>
                  <a:srgbClr val="0D0D0D"/>
                </a:solidFill>
                <a:effectLst/>
                <a:latin typeface="Alexandria Light" pitchFamily="2" charset="-78"/>
                <a:cs typeface="Alexandria Light" pitchFamily="2" charset="-78"/>
              </a:rPr>
              <a:t>موقع </a:t>
            </a:r>
            <a:r>
              <a:rPr lang="en-US" sz="1600" b="0" i="1" dirty="0">
                <a:solidFill>
                  <a:srgbClr val="0D0D0D"/>
                </a:solidFill>
                <a:effectLst/>
                <a:latin typeface="Alexandria Light" pitchFamily="2" charset="-78"/>
                <a:cs typeface="Alexandria Light" pitchFamily="2" charset="-78"/>
              </a:rPr>
              <a:t>Medium</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يوفر محتوى حصري وميزات قراءة خالية من الإعلانات للمشتركين. </a:t>
            </a:r>
            <a:r>
              <a:rPr lang="en-US" sz="1600" b="0" i="0" dirty="0">
                <a:solidFill>
                  <a:srgbClr val="0D0D0D"/>
                </a:solidFill>
                <a:effectLst/>
                <a:latin typeface="Alexandria Light" pitchFamily="2" charset="-78"/>
                <a:cs typeface="Alexandria Light" pitchFamily="2" charset="-78"/>
                <a:hlinkClick r:id="rId6"/>
              </a:rPr>
              <a:t>https://medium.com/</a:t>
            </a:r>
            <a:r>
              <a:rPr lang="ar-EG" sz="1600" b="0" i="0" dirty="0">
                <a:solidFill>
                  <a:srgbClr val="0D0D0D"/>
                </a:solidFill>
                <a:effectLst/>
                <a:latin typeface="Alexandria Light" pitchFamily="2" charset="-78"/>
                <a:cs typeface="Alexandria Light" pitchFamily="2" charset="-78"/>
              </a:rPr>
              <a:t> </a:t>
            </a:r>
            <a:endParaRPr lang="ar-EG" sz="1600" i="0" dirty="0">
              <a:solidFill>
                <a:srgbClr val="0D0D0D"/>
              </a:solidFill>
              <a:effectLst/>
              <a:latin typeface="Alexandria" pitchFamily="2" charset="-78"/>
              <a:cs typeface="Alexandria" pitchFamily="2" charset="-78"/>
            </a:endParaRPr>
          </a:p>
          <a:p>
            <a:endParaRPr lang="ar-EG" b="0" i="0" dirty="0">
              <a:solidFill>
                <a:srgbClr val="0D0D0D"/>
              </a:solidFill>
              <a:effectLst/>
              <a:latin typeface="Alexandria Light" pitchFamily="2" charset="-78"/>
              <a:cs typeface="Alexandria Light" pitchFamily="2" charset="-78"/>
            </a:endParaRPr>
          </a:p>
        </p:txBody>
      </p:sp>
      <p:pic>
        <p:nvPicPr>
          <p:cNvPr id="2" name="Picture 1">
            <a:extLst>
              <a:ext uri="{FF2B5EF4-FFF2-40B4-BE49-F238E27FC236}">
                <a16:creationId xmlns:a16="http://schemas.microsoft.com/office/drawing/2014/main" id="{28CD775E-0DC4-71B9-D8C4-29E138081599}"/>
              </a:ext>
            </a:extLst>
          </p:cNvPr>
          <p:cNvPicPr>
            <a:picLocks noChangeAspect="1"/>
          </p:cNvPicPr>
          <p:nvPr/>
        </p:nvPicPr>
        <p:blipFill rotWithShape="1">
          <a:blip r:embed="rId7"/>
          <a:srcRect l="-5164" t="15305" r="-872" b="311"/>
          <a:stretch/>
        </p:blipFill>
        <p:spPr>
          <a:xfrm>
            <a:off x="-329784" y="1880595"/>
            <a:ext cx="7540051" cy="4910806"/>
          </a:xfrm>
          <a:prstGeom prst="rect">
            <a:avLst/>
          </a:prstGeom>
        </p:spPr>
      </p:pic>
    </p:spTree>
    <p:extLst>
      <p:ext uri="{BB962C8B-B14F-4D97-AF65-F5344CB8AC3E}">
        <p14:creationId xmlns:p14="http://schemas.microsoft.com/office/powerpoint/2010/main" val="241469253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801314"/>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4- دمج خدمات تعليمية أو تفاعلية ضمن الاشتراكات</a:t>
            </a:r>
            <a:endParaRPr lang="ar-EG" dirty="0">
              <a:solidFill>
                <a:srgbClr val="0D0D0D"/>
              </a:solidFill>
              <a:latin typeface="Alexandria Light" pitchFamily="2" charset="-78"/>
              <a:cs typeface="Alexandria Light" pitchFamily="2" charset="-78"/>
            </a:endParaRPr>
          </a:p>
          <a:p>
            <a:pPr algn="r" rtl="1">
              <a:lnSpc>
                <a:spcPct val="200000"/>
              </a:lnSpc>
            </a:pPr>
            <a:r>
              <a:rPr lang="ar-EG" dirty="0">
                <a:solidFill>
                  <a:srgbClr val="0D0D0D"/>
                </a:solidFill>
                <a:latin typeface="Alexandria Light" pitchFamily="2" charset="-78"/>
                <a:cs typeface="Alexandria Light" pitchFamily="2" charset="-78"/>
              </a:rPr>
              <a:t>مثل دروس تدريبية أو ورش عمل حول موضوع معين أو تنظيم فعاليات مباشرة أو ندوات رقمية للمشتركين.</a:t>
            </a:r>
          </a:p>
          <a:p>
            <a:pPr marL="285750" indent="-285750" algn="r" rtl="1">
              <a:lnSpc>
                <a:spcPct val="200000"/>
              </a:lnSpc>
              <a:buFontTx/>
              <a:buChar char="-"/>
            </a:pPr>
            <a:r>
              <a:rPr lang="ar-EG" i="0" dirty="0">
                <a:solidFill>
                  <a:srgbClr val="0D0D0D"/>
                </a:solidFill>
                <a:effectLst/>
                <a:latin typeface="Alexandria Light" pitchFamily="2" charset="-78"/>
                <a:cs typeface="Alexandria Light" pitchFamily="2" charset="-78"/>
              </a:rPr>
              <a:t>صحيفة </a:t>
            </a:r>
            <a:r>
              <a:rPr lang="en-US" i="0" dirty="0">
                <a:solidFill>
                  <a:srgbClr val="0D0D0D"/>
                </a:solidFill>
                <a:effectLst/>
                <a:latin typeface="Alexandria Light" pitchFamily="2" charset="-78"/>
                <a:cs typeface="Alexandria Light" pitchFamily="2" charset="-78"/>
              </a:rPr>
              <a:t>The Financial Times</a:t>
            </a:r>
            <a:r>
              <a:rPr lang="ar-EG" i="0" dirty="0">
                <a:solidFill>
                  <a:srgbClr val="0D0D0D"/>
                </a:solidFill>
                <a:effectLst/>
                <a:latin typeface="Alexandria Light" pitchFamily="2" charset="-78"/>
                <a:cs typeface="Alexandria Light" pitchFamily="2" charset="-78"/>
              </a:rPr>
              <a:t> تقدم فعاليات تعليمية </a:t>
            </a:r>
            <a:r>
              <a:rPr lang="ar-EG" b="0" i="0" dirty="0">
                <a:solidFill>
                  <a:srgbClr val="0D0D0D"/>
                </a:solidFill>
                <a:effectLst/>
                <a:latin typeface="Alexandria Light" pitchFamily="2" charset="-78"/>
                <a:cs typeface="Alexandria Light" pitchFamily="2" charset="-78"/>
              </a:rPr>
              <a:t> مثل </a:t>
            </a:r>
            <a:r>
              <a:rPr lang="ar-EG" b="1" i="0" dirty="0">
                <a:solidFill>
                  <a:srgbClr val="0D0D0D"/>
                </a:solidFill>
                <a:effectLst/>
                <a:latin typeface="Alexandria Light" pitchFamily="2" charset="-78"/>
                <a:cs typeface="Alexandria Light" pitchFamily="2" charset="-78"/>
              </a:rPr>
              <a:t>"</a:t>
            </a:r>
            <a:r>
              <a:rPr lang="en-US" b="1" i="0" dirty="0">
                <a:solidFill>
                  <a:srgbClr val="0D0D0D"/>
                </a:solidFill>
                <a:effectLst/>
                <a:latin typeface="Alexandria Light" pitchFamily="2" charset="-78"/>
                <a:cs typeface="Alexandria Light" pitchFamily="2" charset="-78"/>
              </a:rPr>
              <a:t>The Global Boardroom"</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يركز هذا الحدث على مناقشة قضايا اقتصادية وجيوسياسية معقدة، ويشارك فيه قادة عالميون من مجالات السياسة، الأعمال، والتمويل. تتيح هذه الفعاليات فرصة للمشتركين للوصول إلى محتوى مميز، مثل تسجيلات الأحداث، تقارير ملخصة، وأدوات تفاعلية، مما يجعل الاشتراك أكثر جاذبية للمهتمين بالمحتوى العميق والمتخصص</a:t>
            </a:r>
            <a:r>
              <a:rPr lang="ar-EG" b="0" i="0" dirty="0">
                <a:solidFill>
                  <a:srgbClr val="0D0D0D"/>
                </a:solidFill>
                <a:effectLst/>
                <a:latin typeface="Segoe UI Variable Text" pitchFamily="2" charset="0"/>
              </a:rPr>
              <a:t>.</a:t>
            </a:r>
            <a:r>
              <a:rPr lang="en-US" i="0" dirty="0">
                <a:solidFill>
                  <a:srgbClr val="0D0D0D"/>
                </a:solidFill>
                <a:effectLst/>
                <a:latin typeface="Alexandria" pitchFamily="2" charset="-78"/>
                <a:cs typeface="Alexandria" pitchFamily="2" charset="-78"/>
                <a:hlinkClick r:id="rId6"/>
              </a:rPr>
              <a:t>https://globalboardroom.ft.com/</a:t>
            </a:r>
            <a:r>
              <a:rPr lang="ar-EG" dirty="0">
                <a:solidFill>
                  <a:srgbClr val="0D0D0D"/>
                </a:solidFill>
                <a:latin typeface="Alexandria Light" pitchFamily="2" charset="-78"/>
                <a:cs typeface="Alexandria Light" pitchFamily="2" charset="-78"/>
              </a:rPr>
              <a:t> </a:t>
            </a:r>
            <a:endParaRPr lang="ar-EG" i="0" dirty="0">
              <a:solidFill>
                <a:srgbClr val="0D0D0D"/>
              </a:solidFill>
              <a:effectLst/>
              <a:latin typeface="Alexandria" pitchFamily="2" charset="-78"/>
              <a:cs typeface="Alexandria" pitchFamily="2" charset="-78"/>
            </a:endParaRPr>
          </a:p>
          <a:p>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37015028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ثالثًا: استراتيجيات تحسين العائد المالي للمؤسسات الإعلامية</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6899" y="2326706"/>
            <a:ext cx="7701243" cy="3139321"/>
          </a:xfrm>
          <a:prstGeom prst="rect">
            <a:avLst/>
          </a:prstGeom>
          <a:noFill/>
        </p:spPr>
        <p:txBody>
          <a:bodyPr wrap="square" rtlCol="0">
            <a:spAutoFit/>
          </a:bodyPr>
          <a:lstStyle/>
          <a:p>
            <a:pPr algn="just" rtl="1">
              <a:lnSpc>
                <a:spcPct val="200000"/>
              </a:lnSpc>
            </a:pPr>
            <a:r>
              <a:rPr lang="ar-EG" b="0" dirty="0">
                <a:solidFill>
                  <a:srgbClr val="FF0000"/>
                </a:solidFill>
                <a:effectLst/>
                <a:latin typeface="Alexandria" pitchFamily="2" charset="-78"/>
                <a:cs typeface="Alexandria" pitchFamily="2" charset="-78"/>
              </a:rPr>
              <a:t>استراتيجيات لتطوير نماذج الاشتراك</a:t>
            </a:r>
            <a:endParaRPr lang="en-US" b="0" dirty="0">
              <a:solidFill>
                <a:srgbClr val="FF0000"/>
              </a:solidFill>
              <a:effectLst/>
              <a:latin typeface="Alexandria" pitchFamily="2" charset="-78"/>
              <a:cs typeface="Alexandria" pitchFamily="2" charset="-78"/>
            </a:endParaRPr>
          </a:p>
          <a:p>
            <a:pPr algn="just" rtl="1">
              <a:lnSpc>
                <a:spcPct val="200000"/>
              </a:lnSpc>
            </a:pPr>
            <a:r>
              <a:rPr lang="ar-EG" b="1" i="0" dirty="0">
                <a:solidFill>
                  <a:srgbClr val="0D0D0D"/>
                </a:solidFill>
                <a:effectLst/>
                <a:latin typeface="Alexandria" pitchFamily="2" charset="-78"/>
                <a:cs typeface="Alexandria" pitchFamily="2" charset="-78"/>
              </a:rPr>
              <a:t>5- استخدام الذكاء الاصطناعي لتحسين تجربة المستخدم</a:t>
            </a:r>
          </a:p>
          <a:p>
            <a:pPr marL="285750" indent="-285750" algn="just" rtl="1">
              <a:lnSpc>
                <a:spcPct val="200000"/>
              </a:lnSpc>
              <a:buFontTx/>
              <a:buChar char="-"/>
            </a:pPr>
            <a:r>
              <a:rPr lang="ar-EG" dirty="0">
                <a:solidFill>
                  <a:srgbClr val="0D0D0D"/>
                </a:solidFill>
                <a:latin typeface="Alexandria Light" pitchFamily="2" charset="-78"/>
                <a:cs typeface="Alexandria Light" pitchFamily="2" charset="-78"/>
              </a:rPr>
              <a:t>توصيات شخصية للمحتوى تعتمد على تحليل سلوك المشترك وتفضيلاته</a:t>
            </a:r>
          </a:p>
          <a:p>
            <a:pPr marL="285750" indent="-285750" algn="just" rtl="1">
              <a:lnSpc>
                <a:spcPct val="200000"/>
              </a:lnSpc>
              <a:buFontTx/>
              <a:buChar char="-"/>
            </a:pPr>
            <a:r>
              <a:rPr lang="ar-EG" dirty="0">
                <a:solidFill>
                  <a:srgbClr val="0D0D0D"/>
                </a:solidFill>
                <a:latin typeface="Alexandria Light" pitchFamily="2" charset="-78"/>
                <a:cs typeface="Alexandria Light" pitchFamily="2" charset="-78"/>
              </a:rPr>
              <a:t>تقديم مقالات وتقارير تلائم اهتمامات المستخدم مما يزيد من معدلات الاحتفاظ بالمشتركين</a:t>
            </a: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5AC1391F-6011-6C2F-C915-86C9CBE3C8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1" y="2069167"/>
            <a:ext cx="3778763" cy="4248338"/>
          </a:xfrm>
          <a:prstGeom prst="rect">
            <a:avLst/>
          </a:prstGeom>
        </p:spPr>
      </p:pic>
    </p:spTree>
    <p:extLst>
      <p:ext uri="{BB962C8B-B14F-4D97-AF65-F5344CB8AC3E}">
        <p14:creationId xmlns:p14="http://schemas.microsoft.com/office/powerpoint/2010/main" val="2040899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2226892"/>
          </a:xfrm>
          <a:prstGeom prst="rect">
            <a:avLst/>
          </a:prstGeom>
          <a:noFill/>
        </p:spPr>
        <p:txBody>
          <a:bodyPr wrap="square">
            <a:spAutoFit/>
          </a:bodyPr>
          <a:lstStyle/>
          <a:p>
            <a:pPr algn="just" rtl="1">
              <a:lnSpc>
                <a:spcPct val="200000"/>
              </a:lnSpc>
            </a:pPr>
            <a:r>
              <a:rPr lang="ar-EG" b="0" dirty="0">
                <a:solidFill>
                  <a:srgbClr val="FF0000"/>
                </a:solidFill>
                <a:effectLst/>
                <a:latin typeface="Alexandria" pitchFamily="2" charset="-78"/>
                <a:cs typeface="Alexandria" pitchFamily="2" charset="-78"/>
              </a:rPr>
              <a:t>2- تحسين إدارة الإعلانات الرقمية </a:t>
            </a:r>
            <a:endParaRPr lang="en-US" b="0" dirty="0">
              <a:solidFill>
                <a:srgbClr val="FF0000"/>
              </a:solidFill>
              <a:effectLst/>
              <a:latin typeface="Alexandria" pitchFamily="2" charset="-78"/>
              <a:cs typeface="Alexandria"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هو أحد المحاور الرئيسية لتعظيم العائد المالي للمؤسسات الإعلامية. يعتمد نجاح هذا النهج على استراتيجيات مبتكرة وتقنيات متقدمة تهدف إلى زيادة كفاءة الإعلانات وجذب المعلنين والجمهور المستهدف، وذلك من خلال أربعة أدوات أساسية.</a:t>
            </a:r>
          </a:p>
        </p:txBody>
      </p:sp>
      <p:pic>
        <p:nvPicPr>
          <p:cNvPr id="5" name="Picture 4">
            <a:extLst>
              <a:ext uri="{FF2B5EF4-FFF2-40B4-BE49-F238E27FC236}">
                <a16:creationId xmlns:a16="http://schemas.microsoft.com/office/drawing/2014/main" id="{8CBDD8FE-F227-7227-98B4-0EC7B923C6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45" y="3670795"/>
            <a:ext cx="5364355" cy="3014086"/>
          </a:xfrm>
          <a:prstGeom prst="rect">
            <a:avLst/>
          </a:prstGeom>
        </p:spPr>
      </p:pic>
    </p:spTree>
    <p:extLst>
      <p:ext uri="{BB962C8B-B14F-4D97-AF65-F5344CB8AC3E}">
        <p14:creationId xmlns:p14="http://schemas.microsoft.com/office/powerpoint/2010/main" val="28897777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3888885"/>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أدوات</a:t>
            </a:r>
            <a:r>
              <a:rPr lang="ar-EG" b="0" dirty="0">
                <a:solidFill>
                  <a:srgbClr val="FF0000"/>
                </a:solidFill>
                <a:effectLst/>
                <a:latin typeface="Alexandria" pitchFamily="2" charset="-78"/>
                <a:cs typeface="Alexandria" pitchFamily="2" charset="-78"/>
              </a:rPr>
              <a:t> تحسين إدارة الإعلانات الرقمية </a:t>
            </a:r>
            <a:endParaRPr lang="en-US" b="0" dirty="0">
              <a:solidFill>
                <a:srgbClr val="FF0000"/>
              </a:solidFill>
              <a:effectLst/>
              <a:latin typeface="Alexandria" pitchFamily="2" charset="-78"/>
              <a:cs typeface="Alexandria" pitchFamily="2" charset="-78"/>
            </a:endParaRPr>
          </a:p>
          <a:p>
            <a:pPr algn="r" rtl="1">
              <a:lnSpc>
                <a:spcPct val="200000"/>
              </a:lnSpc>
            </a:pPr>
            <a:r>
              <a:rPr lang="ar-EG" b="0" i="0" dirty="0">
                <a:solidFill>
                  <a:srgbClr val="0D0D0D"/>
                </a:solidFill>
                <a:effectLst/>
                <a:latin typeface="Alexandria" pitchFamily="2" charset="-78"/>
                <a:cs typeface="Alexandria" pitchFamily="2" charset="-78"/>
              </a:rPr>
              <a:t>1- </a:t>
            </a:r>
            <a:r>
              <a:rPr lang="ar-EG" b="1" i="0" dirty="0">
                <a:solidFill>
                  <a:srgbClr val="0D0D0D"/>
                </a:solidFill>
                <a:effectLst/>
                <a:latin typeface="Alexandria" pitchFamily="2" charset="-78"/>
                <a:cs typeface="Alexandria" pitchFamily="2" charset="-78"/>
              </a:rPr>
              <a:t>استخدام البيانات الضخمة لتحسين استهداف الإعلانات</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المؤسسات الإعلامية تعتمد على تحليل البيانات الضخمة لفهم تفضيلات وسلوك الجمهور، مما يساعد في تخصيص الإعلانات بحيث تصل إلى الفئات المستهدفة بدقة.</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مثال: شركات مثل </a:t>
            </a:r>
            <a:r>
              <a:rPr lang="en-US" b="1" i="0" dirty="0">
                <a:solidFill>
                  <a:srgbClr val="0D0D0D"/>
                </a:solidFill>
                <a:effectLst/>
                <a:latin typeface="Alexandria Light" pitchFamily="2" charset="-78"/>
                <a:cs typeface="Alexandria Light" pitchFamily="2" charset="-78"/>
              </a:rPr>
              <a:t>Google Ads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Facebook Ads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تستخدم تقنيات متقدمة لتحليل سلوك المستخدم وتقديم إعلانات مخصصة بناءً على تفضيلاتهم.</a:t>
            </a:r>
          </a:p>
          <a:p>
            <a:pPr algn="just" rtl="1">
              <a:lnSpc>
                <a:spcPct val="200000"/>
              </a:lnSpc>
            </a:pPr>
            <a:endParaRPr lang="ar-EG" b="0" i="0" dirty="0">
              <a:solidFill>
                <a:srgbClr val="0D0D0D"/>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256505789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b="1" dirty="0">
                <a:solidFill>
                  <a:srgbClr val="00AEEF"/>
                </a:solidFill>
                <a:latin typeface="Alexandria" charset="0"/>
                <a:cs typeface="Alexandria" charset="0"/>
              </a:rPr>
              <a:t>ثالثًا: استراتيجيات تحسين العائد المالي للمؤسسات الإعلامية</a:t>
            </a:r>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996881"/>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أدوات</a:t>
            </a:r>
            <a:r>
              <a:rPr lang="ar-EG" b="0" dirty="0">
                <a:solidFill>
                  <a:srgbClr val="FF0000"/>
                </a:solidFill>
                <a:effectLst/>
                <a:latin typeface="Alexandria" pitchFamily="2" charset="-78"/>
                <a:cs typeface="Alexandria" pitchFamily="2" charset="-78"/>
              </a:rPr>
              <a:t> تحسين إدارة الإعلانات الرقمية </a:t>
            </a:r>
            <a:endParaRPr lang="en-US" b="0" dirty="0">
              <a:solidFill>
                <a:srgbClr val="FF0000"/>
              </a:solidFill>
              <a:effectLst/>
              <a:latin typeface="Alexandria" pitchFamily="2" charset="-78"/>
              <a:cs typeface="Alexandria" pitchFamily="2" charset="-78"/>
            </a:endParaRPr>
          </a:p>
          <a:p>
            <a:pPr algn="r" rtl="1">
              <a:lnSpc>
                <a:spcPct val="200000"/>
              </a:lnSpc>
            </a:pPr>
            <a:r>
              <a:rPr lang="ar-EG" b="1" i="0" dirty="0">
                <a:solidFill>
                  <a:srgbClr val="0D0D0D"/>
                </a:solidFill>
                <a:effectLst/>
                <a:latin typeface="Alexandria" pitchFamily="2" charset="-78"/>
                <a:cs typeface="Alexandria" pitchFamily="2" charset="-78"/>
              </a:rPr>
              <a:t>2- التكيف مع متغيرات السوق الرقمية</a:t>
            </a:r>
            <a:endParaRPr lang="ar-EG" dirty="0">
              <a:solidFill>
                <a:srgbClr val="0D0D0D"/>
              </a:solidFill>
              <a:latin typeface="Alexandria Light" pitchFamily="2" charset="-78"/>
              <a:cs typeface="Alexandria Light" pitchFamily="2" charset="-78"/>
            </a:endParaRPr>
          </a:p>
          <a:p>
            <a:pPr algn="r">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المؤسسات الإعلامية تسعى لتقديم حلول مبتكرة للإعلانات التفاعلية، مثل الإعلانات القائمة على الفيديوهات القصيرة أو المحتوى التفاعلي، والتي تحظى بإقبال واسع.</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مثال: منصات مثل </a:t>
            </a:r>
            <a:r>
              <a:rPr lang="en-US" b="1" i="0" dirty="0">
                <a:solidFill>
                  <a:srgbClr val="0D0D0D"/>
                </a:solidFill>
                <a:effectLst/>
                <a:latin typeface="Alexandria Light" pitchFamily="2" charset="-78"/>
                <a:cs typeface="Alexandria Light" pitchFamily="2" charset="-78"/>
              </a:rPr>
              <a:t>YouTube</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Instagram Reels</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تقدم مساحات إعلانية تعتمد على التفاعل المباشر مع الجمهور.</a:t>
            </a:r>
          </a:p>
          <a:p>
            <a:pPr algn="r"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بالإضافة إلى استخدام تقنيات الذكاء الاصطناعي التي تستخدم في اختيار المواقع الأمثل للإعلان وتقديم تقارير مفصلة حول الأداء.</a:t>
            </a:r>
            <a:endParaRPr lang="ar-EG" b="0" i="0" dirty="0">
              <a:solidFill>
                <a:srgbClr val="0D0D0D"/>
              </a:solidFill>
              <a:effectLst/>
              <a:latin typeface="Alexandria Light" pitchFamily="2" charset="-78"/>
              <a:cs typeface="Alexandria Light" pitchFamily="2" charset="-78"/>
            </a:endParaRPr>
          </a:p>
          <a:p>
            <a:pPr lvl="1" algn="r" rtl="1">
              <a:lnSpc>
                <a:spcPct val="200000"/>
              </a:lnSpc>
            </a:pPr>
            <a:endParaRPr lang="ar-EG" b="1" i="0" dirty="0">
              <a:solidFill>
                <a:srgbClr val="0D0D0D"/>
              </a:solidFill>
              <a:effectLst/>
              <a:latin typeface="Alexandria" pitchFamily="2" charset="-78"/>
              <a:cs typeface="Alexandria" pitchFamily="2" charset="-78"/>
            </a:endParaRPr>
          </a:p>
        </p:txBody>
      </p:sp>
    </p:spTree>
    <p:extLst>
      <p:ext uri="{BB962C8B-B14F-4D97-AF65-F5344CB8AC3E}">
        <p14:creationId xmlns:p14="http://schemas.microsoft.com/office/powerpoint/2010/main" val="2675411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59585" y="1289785"/>
            <a:ext cx="7072829" cy="646331"/>
          </a:xfrm>
          <a:prstGeom prst="rect">
            <a:avLst/>
          </a:prstGeom>
          <a:noFill/>
        </p:spPr>
        <p:txBody>
          <a:bodyPr wrap="square" rtlCol="0">
            <a:spAutoFit/>
          </a:bodyPr>
          <a:lstStyle/>
          <a:p>
            <a:pPr algn="ctr" rtl="1"/>
            <a:r>
              <a:rPr lang="ar-EG" b="1" dirty="0">
                <a:solidFill>
                  <a:srgbClr val="00B0F0"/>
                </a:solidFill>
                <a:latin typeface="Alexandria" pitchFamily="2" charset="-78"/>
                <a:cs typeface="Alexandria" pitchFamily="2" charset="-78"/>
              </a:rPr>
              <a:t>رابعًا: أثر التمويل على استقلالية المؤسسات الإعلامية</a:t>
            </a:r>
          </a:p>
          <a:p>
            <a:pPr algn="ctr" rtl="1"/>
            <a:endParaRPr lang="en-US"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2780889"/>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1- 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r" rtl="1">
              <a:lnSpc>
                <a:spcPct val="200000"/>
              </a:lnSpc>
            </a:pPr>
            <a:r>
              <a:rPr lang="ar-EG" b="0" i="0" dirty="0">
                <a:solidFill>
                  <a:srgbClr val="0D0D0D"/>
                </a:solidFill>
                <a:effectLst/>
                <a:latin typeface="Alexandria Light" pitchFamily="2" charset="-78"/>
                <a:cs typeface="Alexandria Light" pitchFamily="2" charset="-78"/>
              </a:rPr>
              <a:t>تُعد مصادر التمويل من العوامل الأساسية التي تؤثر بشكل مباشر على توجهات المحتوى الإعلامي واستقلاليته. حيث تعتمد المؤسسات الإعلامية على التمويل لضمان استمرارية عملها، إلا أن هذا التمويل قد يؤدي في بعض الحالات إلى تأثيرات سلبية على موضوعية المحتوى الإعلامي </a:t>
            </a:r>
            <a:r>
              <a:rPr lang="ar-EG" b="0" i="0" dirty="0" err="1">
                <a:solidFill>
                  <a:srgbClr val="0D0D0D"/>
                </a:solidFill>
                <a:effectLst/>
                <a:latin typeface="Alexandria Light" pitchFamily="2" charset="-78"/>
                <a:cs typeface="Alexandria Light" pitchFamily="2" charset="-78"/>
              </a:rPr>
              <a:t>وحياديته</a:t>
            </a:r>
            <a:r>
              <a:rPr lang="ar-EG" b="0" i="0" dirty="0">
                <a:solidFill>
                  <a:srgbClr val="0D0D0D"/>
                </a:solidFill>
                <a:effectLst/>
                <a:latin typeface="Alexandria Light" pitchFamily="2" charset="-78"/>
                <a:cs typeface="Alexandria Light" pitchFamily="2" charset="-78"/>
              </a:rPr>
              <a:t>.</a:t>
            </a:r>
          </a:p>
          <a:p>
            <a:pPr algn="r" rtl="1">
              <a:lnSpc>
                <a:spcPct val="200000"/>
              </a:lnSpc>
            </a:pPr>
            <a:r>
              <a:rPr lang="ar-EG" b="0" i="0" dirty="0">
                <a:solidFill>
                  <a:srgbClr val="0D0D0D"/>
                </a:solidFill>
                <a:effectLst/>
                <a:latin typeface="Alexandria Light" pitchFamily="2" charset="-78"/>
                <a:cs typeface="Alexandria Light" pitchFamily="2" charset="-78"/>
              </a:rPr>
              <a:t> على سبيل المثال قد تمتنع وسيلة إعلامية عن تغطية قضايا بيئية تضر بشركة تقدم لها دعماً إعلانياً.</a:t>
            </a:r>
            <a:endParaRPr lang="ar-EG" b="1"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6FAFC6E6-9C7C-858E-3AC6-E31ED73A153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7400" y="4777640"/>
            <a:ext cx="3714600" cy="1898582"/>
          </a:xfrm>
          <a:prstGeom prst="rect">
            <a:avLst/>
          </a:prstGeom>
        </p:spPr>
      </p:pic>
    </p:spTree>
    <p:extLst>
      <p:ext uri="{BB962C8B-B14F-4D97-AF65-F5344CB8AC3E}">
        <p14:creationId xmlns:p14="http://schemas.microsoft.com/office/powerpoint/2010/main" val="19896521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333041" y="2326706"/>
            <a:ext cx="10235101" cy="4247317"/>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وسائل الإعلام التي تحصل على تمويل من الحكومات غالباً ما تكون موجهة لخدمة أجندة سياسية معينة.</a:t>
            </a:r>
          </a:p>
          <a:p>
            <a:pPr algn="r" rtl="1">
              <a:lnSpc>
                <a:spcPct val="200000"/>
              </a:lnSpc>
            </a:pPr>
            <a:r>
              <a:rPr lang="ar-EG" b="1" i="0" dirty="0">
                <a:solidFill>
                  <a:srgbClr val="0D0D0D"/>
                </a:solidFill>
                <a:effectLst/>
                <a:latin typeface="Alexandria Light" pitchFamily="2" charset="-78"/>
                <a:cs typeface="Alexandria Light" pitchFamily="2" charset="-78"/>
              </a:rPr>
              <a:t>مثال:</a:t>
            </a:r>
            <a:r>
              <a:rPr lang="ar-EG" b="0" i="0" dirty="0">
                <a:solidFill>
                  <a:srgbClr val="0D0D0D"/>
                </a:solidFill>
                <a:effectLst/>
                <a:latin typeface="Alexandria Light" pitchFamily="2" charset="-78"/>
                <a:cs typeface="Alexandria Light" pitchFamily="2" charset="-78"/>
              </a:rPr>
              <a:t> الإعلام الرسمي في بعض الدول يُستخدم للترويج للسياسات الحكومية وتجنب نشر محتوى معارض.</a:t>
            </a:r>
          </a:p>
          <a:p>
            <a:pPr algn="r"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على العكس، </a:t>
            </a:r>
            <a:r>
              <a:rPr lang="ar-EG" b="0" i="0" dirty="0">
                <a:solidFill>
                  <a:srgbClr val="0D0D0D"/>
                </a:solidFill>
                <a:effectLst/>
                <a:latin typeface="Alexandria Light" pitchFamily="2" charset="-78"/>
                <a:cs typeface="Alexandria Light" pitchFamily="2" charset="-78"/>
              </a:rPr>
              <a:t>المؤسسات التي تعتمد على اشتراكات الجمهور  تركز على إنتاج محتوى متميز يواكب تطلعات جمهورها.</a:t>
            </a:r>
          </a:p>
          <a:p>
            <a:pPr algn="r" rtl="1">
              <a:lnSpc>
                <a:spcPct val="200000"/>
              </a:lnSpc>
            </a:pPr>
            <a:r>
              <a:rPr lang="ar-EG" b="0" i="0" dirty="0">
                <a:solidFill>
                  <a:srgbClr val="0D0D0D"/>
                </a:solidFill>
                <a:effectLst/>
                <a:latin typeface="Alexandria Light" pitchFamily="2" charset="-78"/>
                <a:cs typeface="Alexandria Light" pitchFamily="2" charset="-78"/>
              </a:rPr>
              <a:t>- الجمهور يتيح قدراً أكبر من الاستقلالية مقارنة بالإعلانات أو التمويل الحكومي.</a:t>
            </a:r>
          </a:p>
          <a:p>
            <a:pPr algn="r" rtl="1">
              <a:lnSpc>
                <a:spcPct val="200000"/>
              </a:lnSpc>
              <a:buFont typeface="Arial" panose="020B0604020202020204" pitchFamily="34" charset="0"/>
              <a:buChar char="•"/>
            </a:pPr>
            <a:r>
              <a:rPr lang="ar-EG" b="1" i="0" dirty="0">
                <a:solidFill>
                  <a:srgbClr val="0D0D0D"/>
                </a:solidFill>
                <a:effectLst/>
                <a:latin typeface="Alexandria Light" pitchFamily="2" charset="-78"/>
                <a:cs typeface="Alexandria Light" pitchFamily="2" charset="-78"/>
              </a:rPr>
              <a:t>المثال:</a:t>
            </a:r>
            <a:r>
              <a:rPr lang="ar-EG" b="0" i="0" dirty="0">
                <a:solidFill>
                  <a:srgbClr val="0D0D0D"/>
                </a:solidFill>
                <a:effectLst/>
                <a:latin typeface="Alexandria Light" pitchFamily="2" charset="-78"/>
                <a:cs typeface="Alexandria Light" pitchFamily="2" charset="-78"/>
              </a:rPr>
              <a:t> صحيفة </a:t>
            </a:r>
            <a:r>
              <a:rPr lang="en-US" b="0" i="1" dirty="0">
                <a:solidFill>
                  <a:srgbClr val="0D0D0D"/>
                </a:solidFill>
                <a:effectLst/>
                <a:latin typeface="Alexandria Light" pitchFamily="2" charset="-78"/>
                <a:cs typeface="Alexandria Light" pitchFamily="2" charset="-78"/>
              </a:rPr>
              <a:t>The Guardian</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تعتمد على التبرعات والاشتراكات المباشرة لتجنب الاعتماد على الشركات</a:t>
            </a: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738215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860973" y="2326706"/>
            <a:ext cx="5707169" cy="4431983"/>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العلاقة بين مصادر التمويل وتوجهات المحتوى الإعلامي</a:t>
            </a:r>
            <a:endParaRPr lang="en-US" b="0" dirty="0">
              <a:solidFill>
                <a:srgbClr val="FF0000"/>
              </a:solidFill>
              <a:effectLst/>
              <a:latin typeface="Alexandria" pitchFamily="2" charset="-78"/>
              <a:cs typeface="Alexandria" pitchFamily="2" charset="-78"/>
            </a:endParaRPr>
          </a:p>
          <a:p>
            <a:pPr algn="just" rtl="1">
              <a:lnSpc>
                <a:spcPct val="200000"/>
              </a:lnSpc>
              <a:buFont typeface="+mj-lt"/>
              <a:buAutoNum type="arabicPeriod"/>
            </a:pPr>
            <a:r>
              <a:rPr lang="en-US" sz="1600" b="1" i="0" dirty="0">
                <a:solidFill>
                  <a:srgbClr val="0D0D0D"/>
                </a:solidFill>
                <a:effectLst/>
                <a:latin typeface="Alexandria" pitchFamily="2" charset="-78"/>
                <a:cs typeface="Alexandria" pitchFamily="2" charset="-78"/>
              </a:rPr>
              <a:t>BBC</a:t>
            </a:r>
            <a:r>
              <a:rPr lang="ar-EG" sz="1600" b="1" i="0" dirty="0">
                <a:solidFill>
                  <a:srgbClr val="0D0D0D"/>
                </a:solidFill>
                <a:effectLst/>
                <a:latin typeface="Alexandria" pitchFamily="2" charset="-78"/>
                <a:cs typeface="Alexandria" pitchFamily="2" charset="-78"/>
              </a:rPr>
              <a:t> هيئة الإذاعة البريطانية:</a:t>
            </a:r>
            <a:r>
              <a:rPr lang="ar-EG" sz="1600" b="0" i="0" dirty="0">
                <a:solidFill>
                  <a:srgbClr val="0D0D0D"/>
                </a:solidFill>
                <a:effectLst/>
                <a:latin typeface="Alexandria" pitchFamily="2" charset="-78"/>
                <a:cs typeface="Alexandria" pitchFamily="2" charset="-78"/>
              </a:rPr>
              <a:t> </a:t>
            </a:r>
            <a:r>
              <a:rPr lang="ar-EG" sz="1600" b="0" i="0" dirty="0">
                <a:solidFill>
                  <a:srgbClr val="0D0D0D"/>
                </a:solidFill>
                <a:effectLst/>
                <a:latin typeface="Alexandria Light" pitchFamily="2" charset="-78"/>
                <a:cs typeface="Alexandria Light" pitchFamily="2" charset="-78"/>
              </a:rPr>
              <a:t>تعتمد على التمويل الحكومي مع ضمان استقلالية تحريرية محددة وفق ميثاق الخدمة العامة.</a:t>
            </a:r>
          </a:p>
          <a:p>
            <a:pPr algn="just" rtl="1">
              <a:lnSpc>
                <a:spcPct val="200000"/>
              </a:lnSpc>
              <a:buFont typeface="+mj-lt"/>
              <a:buAutoNum type="arabicPeriod"/>
            </a:pPr>
            <a:r>
              <a:rPr lang="en-US" sz="1600" b="1" i="0" dirty="0">
                <a:solidFill>
                  <a:srgbClr val="0D0D0D"/>
                </a:solidFill>
                <a:effectLst/>
                <a:latin typeface="Alexandria Light" pitchFamily="2" charset="-78"/>
                <a:cs typeface="Alexandria Light" pitchFamily="2" charset="-78"/>
              </a:rPr>
              <a:t>The </a:t>
            </a:r>
            <a:r>
              <a:rPr lang="en-US" sz="1600" b="1" i="0" dirty="0">
                <a:solidFill>
                  <a:srgbClr val="0D0D0D"/>
                </a:solidFill>
                <a:effectLst/>
                <a:latin typeface="Alexandria" pitchFamily="2" charset="-78"/>
                <a:cs typeface="Alexandria" pitchFamily="2" charset="-78"/>
              </a:rPr>
              <a:t>Guardian</a:t>
            </a:r>
            <a:r>
              <a:rPr lang="en-US" sz="1600" b="1" i="0" dirty="0">
                <a:solidFill>
                  <a:srgbClr val="0D0D0D"/>
                </a:solidFill>
                <a:effectLst/>
                <a:latin typeface="Alexandria Light" pitchFamily="2" charset="-78"/>
                <a:cs typeface="Alexandria Light" pitchFamily="2" charset="-78"/>
              </a:rPr>
              <a:t>:</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تعتمد على التبرعات المباشرة والاشتراكات لتجنب تأثير الإعلانات على توجهات المحتوى.</a:t>
            </a:r>
          </a:p>
          <a:p>
            <a:pPr algn="just" rtl="1">
              <a:lnSpc>
                <a:spcPct val="200000"/>
              </a:lnSpc>
              <a:buFont typeface="+mj-lt"/>
              <a:buAutoNum type="arabicPeriod"/>
            </a:pPr>
            <a:r>
              <a:rPr lang="en-US" sz="1600" b="1" i="0" dirty="0">
                <a:solidFill>
                  <a:srgbClr val="0D0D0D"/>
                </a:solidFill>
                <a:effectLst/>
                <a:latin typeface="Alexandria" pitchFamily="2" charset="-78"/>
                <a:cs typeface="Alexandria" pitchFamily="2" charset="-78"/>
              </a:rPr>
              <a:t>Fox News</a:t>
            </a:r>
            <a:r>
              <a:rPr lang="en-US" sz="1600" b="1" i="0" dirty="0">
                <a:solidFill>
                  <a:srgbClr val="0D0D0D"/>
                </a:solidFill>
                <a:effectLst/>
                <a:latin typeface="Alexandria Light" pitchFamily="2" charset="-78"/>
                <a:cs typeface="Alexandria Light" pitchFamily="2" charset="-78"/>
              </a:rPr>
              <a:t>:</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 مثال على تمويل الإعلانات وتأثير التوجهات الأيديولوجية على المحتوى الإخباري.</a:t>
            </a:r>
            <a:endParaRPr lang="ar-EG" b="0" i="0" dirty="0">
              <a:solidFill>
                <a:srgbClr val="0D0D0D"/>
              </a:solidFill>
              <a:effectLst/>
              <a:latin typeface="Alexandria Light" pitchFamily="2" charset="-78"/>
              <a:cs typeface="Alexandria Light" pitchFamily="2" charset="-78"/>
            </a:endParaRPr>
          </a:p>
          <a:p>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0B8FB-E616-AC9D-B384-FE863DC5CA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398" y="2433562"/>
            <a:ext cx="4860735" cy="3978024"/>
          </a:xfrm>
          <a:prstGeom prst="rect">
            <a:avLst/>
          </a:prstGeom>
        </p:spPr>
      </p:pic>
    </p:spTree>
    <p:extLst>
      <p:ext uri="{BB962C8B-B14F-4D97-AF65-F5344CB8AC3E}">
        <p14:creationId xmlns:p14="http://schemas.microsoft.com/office/powerpoint/2010/main" val="40517588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029506" y="1584792"/>
            <a:ext cx="7701243" cy="400110"/>
          </a:xfrm>
          <a:prstGeom prst="rect">
            <a:avLst/>
          </a:prstGeom>
          <a:noFill/>
        </p:spPr>
        <p:txBody>
          <a:bodyPr wrap="square" rtlCol="0">
            <a:spAutoFit/>
          </a:bodyPr>
          <a:lstStyle/>
          <a:p>
            <a:pPr algn="ctr" rtl="1"/>
            <a:r>
              <a:rPr lang="ar-EG" sz="20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333041" y="2326706"/>
            <a:ext cx="10235101" cy="4438395"/>
          </a:xfrm>
          <a:prstGeom prst="rect">
            <a:avLst/>
          </a:prstGeom>
          <a:noFill/>
        </p:spPr>
        <p:txBody>
          <a:bodyPr wrap="square" rtlCol="0">
            <a:spAutoFit/>
          </a:bodyPr>
          <a:lstStyle/>
          <a:p>
            <a:pPr algn="just" rtl="1">
              <a:lnSpc>
                <a:spcPct val="200000"/>
              </a:lnSpc>
            </a:pPr>
            <a:r>
              <a:rPr lang="ar-EG" dirty="0">
                <a:solidFill>
                  <a:srgbClr val="FF0000"/>
                </a:solidFill>
                <a:latin typeface="Alexandria" pitchFamily="2" charset="-78"/>
                <a:cs typeface="Alexandria" pitchFamily="2" charset="-78"/>
              </a:rPr>
              <a:t>وبالتالي تؤثر مصادر التمويل على استقلالية المؤسسات من ثلاثة جوانب </a:t>
            </a:r>
          </a:p>
          <a:p>
            <a:pPr algn="r" rtl="1">
              <a:lnSpc>
                <a:spcPct val="200000"/>
              </a:lnSpc>
            </a:pPr>
            <a:r>
              <a:rPr lang="ar-EG" b="1" i="0" dirty="0">
                <a:solidFill>
                  <a:srgbClr val="0D0D0D"/>
                </a:solidFill>
                <a:effectLst/>
                <a:latin typeface="Alexandria" pitchFamily="2" charset="-78"/>
                <a:cs typeface="Alexandria" pitchFamily="2" charset="-78"/>
              </a:rPr>
              <a:t>تأثير مباشر:</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كلما زادت سيطرة الجهة الممولة على المؤسسة الإعلامية، كلما زاد احتمال توجيه المحتوى لخدمة أهداف الممول.</a:t>
            </a:r>
          </a:p>
          <a:p>
            <a:pPr algn="r">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الاستقلالية التحريرية</a:t>
            </a:r>
            <a:r>
              <a:rPr lang="ar-EG" b="1" i="0" dirty="0">
                <a:solidFill>
                  <a:srgbClr val="0D0D0D"/>
                </a:solidFill>
                <a:effectLst/>
                <a:latin typeface="Alexandria Light" pitchFamily="2" charset="-78"/>
                <a:cs typeface="Alexandria Light" pitchFamily="2" charset="-78"/>
              </a:rPr>
              <a:t>:</a:t>
            </a:r>
            <a:r>
              <a:rPr lang="ar-EG" b="0" i="0" dirty="0">
                <a:solidFill>
                  <a:srgbClr val="0D0D0D"/>
                </a:solidFill>
                <a:effectLst/>
                <a:latin typeface="Alexandria Light" pitchFamily="2" charset="-78"/>
                <a:cs typeface="Alexandria Light" pitchFamily="2" charset="-78"/>
              </a:rPr>
              <a:t> تظل المؤسسات الإعلامية التي تعتمد على تعدد مصادر التمويل أو تمويل الجمهور أكثر استقلالية.</a:t>
            </a:r>
          </a:p>
          <a:p>
            <a:pPr algn="r">
              <a:lnSpc>
                <a:spcPct val="200000"/>
              </a:lnSpc>
            </a:pPr>
            <a:r>
              <a:rPr lang="ar-EG" b="1" i="0" dirty="0">
                <a:solidFill>
                  <a:srgbClr val="0D0D0D"/>
                </a:solidFill>
                <a:effectLst/>
                <a:latin typeface="Alexandria" pitchFamily="2" charset="-78"/>
                <a:cs typeface="Alexandria" pitchFamily="2" charset="-78"/>
              </a:rPr>
              <a:t>ثقة الجمهور:</a:t>
            </a:r>
            <a:r>
              <a:rPr lang="ar-EG"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يؤثر التوجه الموجه للمحتوى على ثقة الجمهور بالمؤسسة الإعلامية وقد يسبب تراجع مصداقيتها.</a:t>
            </a:r>
            <a:br>
              <a:rPr lang="ar-EG" dirty="0">
                <a:latin typeface="Alexandria Light" pitchFamily="2" charset="-78"/>
                <a:cs typeface="Alexandria Light" pitchFamily="2" charset="-78"/>
              </a:rPr>
            </a:br>
            <a:endParaRPr lang="ar-EG"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31351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1013552" y="1880595"/>
            <a:ext cx="10639972" cy="4565994"/>
          </a:xfrm>
          <a:prstGeom prst="rect">
            <a:avLst/>
          </a:prstGeom>
          <a:noFill/>
        </p:spPr>
        <p:txBody>
          <a:bodyPr wrap="square">
            <a:spAutoFit/>
          </a:bodyPr>
          <a:lstStyle/>
          <a:p>
            <a:pPr algn="just" rtl="1">
              <a:lnSpc>
                <a:spcPct val="200000"/>
              </a:lnSpc>
            </a:pPr>
            <a:r>
              <a:rPr lang="ar-EG" dirty="0">
                <a:solidFill>
                  <a:srgbClr val="FF0000"/>
                </a:solidFill>
                <a:latin typeface="Alexandria" pitchFamily="2" charset="-78"/>
                <a:cs typeface="Alexandria" pitchFamily="2" charset="-78"/>
              </a:rPr>
              <a:t>2- تأثير تمويل الشركات الكبرى على الحياد الإعلامي</a:t>
            </a:r>
            <a:r>
              <a:rPr lang="ar-EG" b="0" dirty="0">
                <a:solidFill>
                  <a:srgbClr val="FF0000"/>
                </a:solidFill>
                <a:effectLst/>
                <a:latin typeface="Alexandria" pitchFamily="2" charset="-78"/>
                <a:cs typeface="Alexandria" pitchFamily="2" charset="-78"/>
              </a:rPr>
              <a:t> </a:t>
            </a:r>
            <a:endParaRPr lang="en-US" b="0" dirty="0">
              <a:solidFill>
                <a:srgbClr val="FF0000"/>
              </a:solidFill>
              <a:effectLst/>
              <a:latin typeface="Alexandria" pitchFamily="2" charset="-78"/>
              <a:cs typeface="Alexandria" pitchFamily="2" charset="-78"/>
            </a:endParaRPr>
          </a:p>
          <a:p>
            <a:pPr algn="r" rtl="1">
              <a:lnSpc>
                <a:spcPct val="200000"/>
              </a:lnSpc>
            </a:pPr>
            <a:r>
              <a:rPr lang="ar-EG" sz="1600" b="0" i="0" dirty="0">
                <a:solidFill>
                  <a:srgbClr val="0D0D0D"/>
                </a:solidFill>
                <a:effectLst/>
                <a:latin typeface="Segoe UI Variable Text" pitchFamily="2" charset="0"/>
              </a:rPr>
              <a:t> </a:t>
            </a:r>
            <a:r>
              <a:rPr lang="ar-EG" sz="1600" b="0" i="0" dirty="0">
                <a:solidFill>
                  <a:srgbClr val="0D0D0D"/>
                </a:solidFill>
                <a:effectLst/>
                <a:latin typeface="Alexandria Light" pitchFamily="2" charset="-78"/>
                <a:cs typeface="Alexandria Light" pitchFamily="2" charset="-78"/>
              </a:rPr>
              <a:t>يتمثل في عدة جوانب رئيسية، حيث يرتبط التمويل بمصالح الممولين، مما قد يؤثر على استقلالية المحتوى الإعلامي وتوجهاته من عدة جوانب:</a:t>
            </a:r>
          </a:p>
          <a:p>
            <a:pPr algn="r" rtl="1">
              <a:lnSpc>
                <a:spcPct val="200000"/>
              </a:lnSpc>
            </a:pPr>
            <a:r>
              <a:rPr lang="ar-EG" sz="1600" dirty="0">
                <a:solidFill>
                  <a:srgbClr val="0D0D0D"/>
                </a:solidFill>
                <a:latin typeface="Alexandria Light" pitchFamily="2" charset="-78"/>
                <a:cs typeface="Alexandria Light" pitchFamily="2" charset="-78"/>
              </a:rPr>
              <a:t>1- </a:t>
            </a:r>
            <a:r>
              <a:rPr lang="ar-EG" sz="1600" b="1" i="0" dirty="0">
                <a:solidFill>
                  <a:srgbClr val="0D0D0D"/>
                </a:solidFill>
                <a:effectLst/>
                <a:latin typeface="Alexandria" pitchFamily="2" charset="-78"/>
                <a:cs typeface="Alexandria" pitchFamily="2" charset="-78"/>
              </a:rPr>
              <a:t>تأثير مصالح الشركات على الخط التحريري</a:t>
            </a:r>
            <a:br>
              <a:rPr lang="ar-EG" sz="1600" b="0" i="0" dirty="0">
                <a:solidFill>
                  <a:srgbClr val="0D0D0D"/>
                </a:solidFill>
                <a:effectLst/>
                <a:latin typeface="Alexandria Light" pitchFamily="2" charset="-78"/>
                <a:cs typeface="Alexandria Light" pitchFamily="2" charset="-78"/>
              </a:rPr>
            </a:br>
            <a:r>
              <a:rPr lang="ar-EG" sz="1600" b="0" i="0" dirty="0">
                <a:solidFill>
                  <a:srgbClr val="0D0D0D"/>
                </a:solidFill>
                <a:effectLst/>
                <a:latin typeface="Alexandria Light" pitchFamily="2" charset="-78"/>
                <a:cs typeface="Alexandria Light" pitchFamily="2" charset="-78"/>
              </a:rPr>
              <a:t>عندما تكون الشركات الكبرى هي مصدر التمويل الرئيسي، سواء من خلال الإعلانات أو الرعاية، يصبح لدى المؤسسة الإعلامية التزام غير مباشر بمراعاة مصالح هذه الشركات. هذا قد يؤدي إلى </a:t>
            </a:r>
            <a:r>
              <a:rPr lang="ar-EG" sz="1600" b="1" i="0" dirty="0">
                <a:solidFill>
                  <a:srgbClr val="0D0D0D"/>
                </a:solidFill>
                <a:effectLst/>
                <a:latin typeface="Alexandria Light" pitchFamily="2" charset="-78"/>
                <a:cs typeface="Alexandria Light" pitchFamily="2" charset="-78"/>
              </a:rPr>
              <a:t>تجنب نشر تحقيقات أو مقالات</a:t>
            </a:r>
            <a:r>
              <a:rPr lang="ar-EG" sz="1600" b="0" i="0" dirty="0">
                <a:solidFill>
                  <a:srgbClr val="0D0D0D"/>
                </a:solidFill>
                <a:effectLst/>
                <a:latin typeface="Alexandria Light" pitchFamily="2" charset="-78"/>
                <a:cs typeface="Alexandria Light" pitchFamily="2" charset="-78"/>
              </a:rPr>
              <a:t> تتناول ممارسات تلك الشركات السلبية أو تؤثر على سمعتها. بالتالي، يصبح الإعلام غير قادر على التزام الحياد الكامل عند تغطية القضايا الاقتصادية أو السياسية المرتبطة بمموليها.</a:t>
            </a:r>
          </a:p>
          <a:p>
            <a:pPr algn="r" rtl="1">
              <a:lnSpc>
                <a:spcPct val="200000"/>
              </a:lnSpc>
            </a:pPr>
            <a:endParaRPr lang="ar-EG" b="1" i="0" dirty="0">
              <a:solidFill>
                <a:srgbClr val="0D0D0D"/>
              </a:solidFill>
              <a:effectLst/>
              <a:latin typeface="Alexandria" pitchFamily="2" charset="-78"/>
              <a:cs typeface="Alexandria" pitchFamily="2" charset="-78"/>
            </a:endParaRPr>
          </a:p>
        </p:txBody>
      </p:sp>
    </p:spTree>
    <p:extLst>
      <p:ext uri="{BB962C8B-B14F-4D97-AF65-F5344CB8AC3E}">
        <p14:creationId xmlns:p14="http://schemas.microsoft.com/office/powerpoint/2010/main" val="26314077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6818091" y="2420422"/>
            <a:ext cx="4944252" cy="3466975"/>
          </a:xfrm>
          <a:prstGeom prst="rect">
            <a:avLst/>
          </a:prstGeom>
          <a:noFill/>
        </p:spPr>
        <p:txBody>
          <a:bodyPr wrap="square">
            <a:spAutoFit/>
          </a:bodyPr>
          <a:lstStyle/>
          <a:p>
            <a:pPr algn="r" rtl="1">
              <a:lnSpc>
                <a:spcPct val="200000"/>
              </a:lnSpc>
            </a:pPr>
            <a:r>
              <a:rPr lang="ar-EG" sz="1600" b="0" i="0" dirty="0">
                <a:solidFill>
                  <a:srgbClr val="0D0D0D"/>
                </a:solidFill>
                <a:effectLst/>
                <a:latin typeface="Segoe UI Variable Text" pitchFamily="2" charset="0"/>
              </a:rPr>
              <a:t> </a:t>
            </a:r>
            <a:r>
              <a:rPr lang="ar-EG" sz="1600" b="1" i="0" dirty="0">
                <a:solidFill>
                  <a:srgbClr val="0D0D0D"/>
                </a:solidFill>
                <a:effectLst/>
                <a:latin typeface="Alexandria Light" pitchFamily="2" charset="-78"/>
                <a:cs typeface="Alexandria Light" pitchFamily="2" charset="-78"/>
              </a:rPr>
              <a:t>2</a:t>
            </a:r>
            <a:r>
              <a:rPr lang="ar-EG" sz="1600" b="1" dirty="0">
                <a:solidFill>
                  <a:srgbClr val="0D0D0D"/>
                </a:solidFill>
                <a:latin typeface="Alexandria Light" pitchFamily="2" charset="-78"/>
                <a:cs typeface="Alexandria Light" pitchFamily="2" charset="-78"/>
              </a:rPr>
              <a:t>-</a:t>
            </a:r>
            <a:r>
              <a:rPr lang="ar-EG" sz="1600" dirty="0">
                <a:solidFill>
                  <a:srgbClr val="0D0D0D"/>
                </a:solidFill>
                <a:latin typeface="Alexandria Light" pitchFamily="2" charset="-78"/>
                <a:cs typeface="Alexandria Light" pitchFamily="2" charset="-78"/>
              </a:rPr>
              <a:t> </a:t>
            </a:r>
            <a:r>
              <a:rPr lang="ar-EG" sz="1600" b="1" i="0" dirty="0">
                <a:solidFill>
                  <a:srgbClr val="0D0D0D"/>
                </a:solidFill>
                <a:effectLst/>
                <a:latin typeface="Alexandria" pitchFamily="2" charset="-78"/>
                <a:cs typeface="Alexandria" pitchFamily="2" charset="-78"/>
              </a:rPr>
              <a:t>إشكالية التوازن بين الربح والمحتوى المستقل</a:t>
            </a:r>
            <a:br>
              <a:rPr lang="ar-EG" sz="1600" b="0" i="0" dirty="0">
                <a:solidFill>
                  <a:srgbClr val="0D0D0D"/>
                </a:solidFill>
                <a:effectLst/>
                <a:latin typeface="Alexandria Light" pitchFamily="2" charset="-78"/>
                <a:cs typeface="Alexandria Light" pitchFamily="2" charset="-78"/>
              </a:rPr>
            </a:br>
            <a:r>
              <a:rPr lang="ar-EG" sz="1600" b="0" i="0" dirty="0">
                <a:solidFill>
                  <a:srgbClr val="0D0D0D"/>
                </a:solidFill>
                <a:effectLst/>
                <a:latin typeface="Alexandria" pitchFamily="2" charset="-78"/>
                <a:cs typeface="Alexandria" pitchFamily="2" charset="-78"/>
              </a:rPr>
              <a:t>المؤسسات الإعلامية تعتمد على الإعلانات لتحقيق إيراداتها، مما يدفعها أحيانًا للتركيز على محتوى "جاذب للجمهور" لتحقيق أعلى نسبة مشاهدة أو قراءة بدلًا من نشر محتوى موضوعي أو نقدي. هذا يؤدي إلى انتشار ثقافة "الإثارة الإعلامية" وإضعاف الدور التنويري للإعلام.</a:t>
            </a:r>
            <a:endParaRPr lang="ar-EG" b="1" i="0" dirty="0">
              <a:solidFill>
                <a:srgbClr val="0D0D0D"/>
              </a:solidFill>
              <a:effectLst/>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CE5129F6-1C74-4DAD-3187-38D33CB1E2D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657" y="2016087"/>
            <a:ext cx="5244029" cy="4542108"/>
          </a:xfrm>
          <a:prstGeom prst="rect">
            <a:avLst/>
          </a:prstGeom>
        </p:spPr>
      </p:pic>
    </p:spTree>
    <p:extLst>
      <p:ext uri="{BB962C8B-B14F-4D97-AF65-F5344CB8AC3E}">
        <p14:creationId xmlns:p14="http://schemas.microsoft.com/office/powerpoint/2010/main" val="37892418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4935558" y="1880595"/>
            <a:ext cx="6717966" cy="3273332"/>
          </a:xfrm>
          <a:prstGeom prst="rect">
            <a:avLst/>
          </a:prstGeom>
          <a:noFill/>
        </p:spPr>
        <p:txBody>
          <a:bodyPr wrap="square">
            <a:spAutoFit/>
          </a:bodyPr>
          <a:lstStyle/>
          <a:p>
            <a:pPr algn="r" rtl="1">
              <a:lnSpc>
                <a:spcPct val="200000"/>
              </a:lnSpc>
            </a:pPr>
            <a:r>
              <a:rPr lang="ar-EG" sz="1600" b="0" i="0" dirty="0">
                <a:solidFill>
                  <a:srgbClr val="0D0D0D"/>
                </a:solidFill>
                <a:effectLst/>
                <a:latin typeface="Alexandria" pitchFamily="2" charset="-78"/>
                <a:cs typeface="Alexandria" pitchFamily="2" charset="-78"/>
              </a:rPr>
              <a:t>3- </a:t>
            </a:r>
            <a:r>
              <a:rPr lang="ar-EG" sz="1600" b="1" i="0" dirty="0">
                <a:solidFill>
                  <a:srgbClr val="0D0D0D"/>
                </a:solidFill>
                <a:effectLst/>
                <a:latin typeface="Alexandria" pitchFamily="2" charset="-78"/>
                <a:cs typeface="Alexandria" pitchFamily="2" charset="-78"/>
              </a:rPr>
              <a:t>التأثير السياسي والاقتصادي</a:t>
            </a:r>
            <a:br>
              <a:rPr lang="ar-EG" sz="1600" b="0" i="0" dirty="0">
                <a:solidFill>
                  <a:srgbClr val="0D0D0D"/>
                </a:solidFill>
                <a:effectLst/>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بعض الشركات الكبرى تربطها علاقات بالنخب السياسية، مما يعني أن تمويلها للمؤسسات الإعلامية قد يُستخدم كوسيلة لتعزيز أجندات سياسية أو اقتصادية معينة. وهذا ما يُضعف النقاش العام ويجعل الإعلام أداة في يد الجهات المؤثرة بدلًا من أن يكون صوتًا حرًا ومستقلًا.</a:t>
            </a:r>
            <a:endParaRPr lang="ar-EG" b="1" i="0" dirty="0">
              <a:solidFill>
                <a:srgbClr val="0D0D0D"/>
              </a:solidFill>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4E01E61C-D8CA-2A5E-660A-00DA60C76B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824" y="2285654"/>
            <a:ext cx="3833092" cy="3827330"/>
          </a:xfrm>
          <a:prstGeom prst="rect">
            <a:avLst/>
          </a:prstGeom>
        </p:spPr>
      </p:pic>
    </p:spTree>
    <p:extLst>
      <p:ext uri="{BB962C8B-B14F-4D97-AF65-F5344CB8AC3E}">
        <p14:creationId xmlns:p14="http://schemas.microsoft.com/office/powerpoint/2010/main" val="29264203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137272" y="1216973"/>
            <a:ext cx="7072829" cy="369332"/>
          </a:xfrm>
          <a:prstGeom prst="rect">
            <a:avLst/>
          </a:prstGeom>
          <a:noFill/>
        </p:spPr>
        <p:txBody>
          <a:bodyPr wrap="square" rtlCol="0">
            <a:spAutoFit/>
          </a:bodyPr>
          <a:lstStyle/>
          <a:p>
            <a:pPr algn="ctr" rtl="1"/>
            <a:r>
              <a:rPr lang="ar-EG" sz="1800" b="1" dirty="0">
                <a:solidFill>
                  <a:srgbClr val="00B0F0"/>
                </a:solidFill>
                <a:latin typeface="Alexandria" pitchFamily="2" charset="-78"/>
                <a:cs typeface="Alexandria" pitchFamily="2" charset="-78"/>
              </a:rPr>
              <a:t>رابعًا: أثر التمويل على استقلالية المؤسسات الإعلامية</a:t>
            </a: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D2613E7-BEEE-507C-79B7-0524D2999B0D}"/>
              </a:ext>
            </a:extLst>
          </p:cNvPr>
          <p:cNvSpPr txBox="1"/>
          <p:nvPr/>
        </p:nvSpPr>
        <p:spPr>
          <a:xfrm>
            <a:off x="5805889" y="1880595"/>
            <a:ext cx="5847635" cy="3827330"/>
          </a:xfrm>
          <a:prstGeom prst="rect">
            <a:avLst/>
          </a:prstGeom>
          <a:noFill/>
        </p:spPr>
        <p:txBody>
          <a:bodyPr wrap="square">
            <a:spAutoFit/>
          </a:bodyPr>
          <a:lstStyle/>
          <a:p>
            <a:pPr algn="just" rtl="1">
              <a:lnSpc>
                <a:spcPct val="200000"/>
              </a:lnSpc>
            </a:pPr>
            <a:r>
              <a:rPr lang="ar-EG" sz="1600" b="1" i="0" dirty="0">
                <a:solidFill>
                  <a:srgbClr val="0D0D0D"/>
                </a:solidFill>
                <a:effectLst/>
                <a:latin typeface="Alexandria" pitchFamily="2" charset="-78"/>
                <a:cs typeface="Alexandria" pitchFamily="2" charset="-78"/>
              </a:rPr>
              <a:t>4- التأثير على المحتوى الإعلاني المموه</a:t>
            </a:r>
            <a:br>
              <a:rPr lang="ar-EG" sz="1600" b="0" i="0" dirty="0">
                <a:solidFill>
                  <a:srgbClr val="0D0D0D"/>
                </a:solidFill>
                <a:effectLst/>
                <a:latin typeface="Alexandria Light" pitchFamily="2" charset="-78"/>
                <a:cs typeface="Alexandria Light" pitchFamily="2" charset="-78"/>
              </a:rPr>
            </a:br>
            <a:r>
              <a:rPr lang="ar-EG" b="0" i="0" dirty="0">
                <a:solidFill>
                  <a:srgbClr val="0D0D0D"/>
                </a:solidFill>
                <a:effectLst/>
                <a:latin typeface="Alexandria Light" pitchFamily="2" charset="-78"/>
                <a:cs typeface="Alexandria Light" pitchFamily="2" charset="-78"/>
              </a:rPr>
              <a:t>في بعض الحالات، قد يتم دمج المحتوى الإعلاني في هيئة مقالات إخبارية أو تقارير، دون الإفصاح الواضح عن كونها "محتوى مدفوع". هذا يشوه الشفافية بين المؤسسة الإعلامية والجمهور، ويُضلل القارئ حول استقلالية المحتوى المنشور.</a:t>
            </a:r>
          </a:p>
          <a:p>
            <a:pPr algn="r" rtl="1">
              <a:lnSpc>
                <a:spcPct val="200000"/>
              </a:lnSpc>
            </a:pPr>
            <a:endParaRPr lang="ar-EG" b="1" i="0" dirty="0">
              <a:solidFill>
                <a:srgbClr val="0D0D0D"/>
              </a:solidFill>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C5E823CA-75F4-1F7D-8F2D-9C98E72F80B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030669"/>
            <a:ext cx="4902506" cy="2958029"/>
          </a:xfrm>
          <a:prstGeom prst="rect">
            <a:avLst/>
          </a:prstGeom>
        </p:spPr>
      </p:pic>
    </p:spTree>
    <p:extLst>
      <p:ext uri="{BB962C8B-B14F-4D97-AF65-F5344CB8AC3E}">
        <p14:creationId xmlns:p14="http://schemas.microsoft.com/office/powerpoint/2010/main" val="33957203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407249"/>
            <a:ext cx="8888855" cy="3334887"/>
          </a:xfrm>
          <a:prstGeom prst="rect">
            <a:avLst/>
          </a:prstGeom>
          <a:noFill/>
        </p:spPr>
        <p:txBody>
          <a:bodyPr wrap="square" rtlCol="0">
            <a:spAutoFit/>
          </a:bodyPr>
          <a:lstStyle/>
          <a:p>
            <a:pPr algn="r" rtl="1">
              <a:lnSpc>
                <a:spcPct val="200000"/>
              </a:lnSpc>
            </a:pPr>
            <a:r>
              <a:rPr lang="ar-EG" sz="1800" dirty="0">
                <a:solidFill>
                  <a:schemeClr val="tx1">
                    <a:lumMod val="95000"/>
                    <a:lumOff val="5000"/>
                  </a:schemeClr>
                </a:solidFill>
                <a:latin typeface="Alexandria" pitchFamily="2" charset="-78"/>
                <a:cs typeface="Alexandria" pitchFamily="2" charset="-78"/>
              </a:rPr>
              <a:t>- </a:t>
            </a:r>
            <a:r>
              <a:rPr lang="ar-EG" sz="1800" b="1" dirty="0">
                <a:solidFill>
                  <a:schemeClr val="tx1">
                    <a:lumMod val="95000"/>
                    <a:lumOff val="5000"/>
                  </a:schemeClr>
                </a:solidFill>
                <a:latin typeface="Alexandria" pitchFamily="2" charset="-78"/>
                <a:cs typeface="Alexandria" pitchFamily="2" charset="-78"/>
              </a:rPr>
              <a:t>مصادر التمويل التقليدية للمؤسسات الإعلامية</a:t>
            </a:r>
            <a:endParaRPr lang="en-US" sz="1800" b="1" dirty="0">
              <a:solidFill>
                <a:schemeClr val="tx1">
                  <a:lumMod val="95000"/>
                  <a:lumOff val="5000"/>
                </a:schemeClr>
              </a:solidFill>
              <a:latin typeface="Alexandria" pitchFamily="2" charset="-78"/>
              <a:cs typeface="Alexandria" pitchFamily="2" charset="-78"/>
            </a:endParaRPr>
          </a:p>
          <a:p>
            <a:pPr algn="r" rtl="1">
              <a:lnSpc>
                <a:spcPct val="200000"/>
              </a:lnSpc>
            </a:pPr>
            <a:r>
              <a:rPr lang="ar-EG" sz="1800" b="1" dirty="0">
                <a:solidFill>
                  <a:schemeClr val="tx1"/>
                </a:solidFill>
                <a:latin typeface="Alexandria" pitchFamily="2" charset="-78"/>
                <a:cs typeface="Alexandria" pitchFamily="2" charset="-78"/>
              </a:rPr>
              <a:t>- التمويل الرقمي للمؤسسات الإعلامية</a:t>
            </a:r>
            <a:endParaRPr lang="en-US" sz="1800" b="1" dirty="0">
              <a:solidFill>
                <a:schemeClr val="tx1"/>
              </a:solidFill>
              <a:latin typeface="Alexandria" pitchFamily="2" charset="-78"/>
              <a:cs typeface="Alexandria" pitchFamily="2" charset="-78"/>
            </a:endParaRPr>
          </a:p>
          <a:p>
            <a:pPr algn="r" rtl="1">
              <a:lnSpc>
                <a:spcPct val="200000"/>
              </a:lnSpc>
            </a:pPr>
            <a:r>
              <a:rPr lang="ar-EG" sz="1800" b="1" dirty="0">
                <a:solidFill>
                  <a:schemeClr val="tx1">
                    <a:lumMod val="95000"/>
                    <a:lumOff val="5000"/>
                  </a:schemeClr>
                </a:solidFill>
                <a:latin typeface="Alexandria" pitchFamily="2" charset="-78"/>
                <a:cs typeface="Alexandria" pitchFamily="2" charset="-78"/>
              </a:rPr>
              <a:t>- استراتيجيات تحسين العائد المالي للمؤسسات الإعلامية</a:t>
            </a:r>
            <a:endParaRPr lang="en-US" sz="1800" b="1" dirty="0">
              <a:solidFill>
                <a:schemeClr val="tx1">
                  <a:lumMod val="95000"/>
                  <a:lumOff val="5000"/>
                </a:schemeClr>
              </a:solidFill>
              <a:latin typeface="Alexandria" pitchFamily="2" charset="-78"/>
              <a:cs typeface="Alexandria" pitchFamily="2" charset="-78"/>
            </a:endParaRPr>
          </a:p>
          <a:p>
            <a:pPr algn="r" rtl="1">
              <a:lnSpc>
                <a:spcPct val="200000"/>
              </a:lnSpc>
            </a:pPr>
            <a:r>
              <a:rPr lang="ar-EG" sz="1800" b="1" dirty="0">
                <a:solidFill>
                  <a:schemeClr val="tx1">
                    <a:lumMod val="95000"/>
                    <a:lumOff val="5000"/>
                  </a:schemeClr>
                </a:solidFill>
                <a:latin typeface="Alexandria" pitchFamily="2" charset="-78"/>
                <a:cs typeface="Alexandria" pitchFamily="2" charset="-78"/>
              </a:rPr>
              <a:t>- أثر التمويل على استقلالية المؤسسات الإعلامية</a:t>
            </a:r>
            <a:endParaRPr lang="en-US" sz="1800" b="1" dirty="0">
              <a:solidFill>
                <a:schemeClr val="tx1">
                  <a:lumMod val="95000"/>
                  <a:lumOff val="5000"/>
                </a:schemeClr>
              </a:solidFill>
              <a:latin typeface="Alexandria" pitchFamily="2" charset="-78"/>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algn="just" rtl="1">
              <a:lnSpc>
                <a:spcPct val="200000"/>
              </a:lnSpc>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تعريف الإعلان الرقمي ومجالاته</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أدوات </a:t>
            </a:r>
            <a:r>
              <a:rPr lang="ar-EG" sz="1600" b="1" kern="0">
                <a:solidFill>
                  <a:srgbClr val="00B0F0"/>
                </a:solidFill>
                <a:latin typeface="Alexandria" pitchFamily="2" charset="-78"/>
                <a:ea typeface="Times New Roman" panose="02020603050405020304" pitchFamily="18" charset="0"/>
                <a:cs typeface="Alexandria" pitchFamily="2" charset="-78"/>
              </a:rPr>
              <a:t>وتقنيات الإعلان الرقمي</a:t>
            </a:r>
            <a:endParaRPr lang="ar-EG" sz="1600" b="1" kern="0"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CE5215B-8BFC-4EA4-BA08-35AFB6071E3F}"/>
</file>

<file path=docProps/app.xml><?xml version="1.0" encoding="utf-8"?>
<Properties xmlns="http://schemas.openxmlformats.org/officeDocument/2006/extended-properties" xmlns:vt="http://schemas.openxmlformats.org/officeDocument/2006/docPropsVTypes">
  <Template/>
  <TotalTime>2052</TotalTime>
  <Words>3159</Words>
  <Application>Microsoft Office PowerPoint</Application>
  <PresentationFormat>Widescreen</PresentationFormat>
  <Paragraphs>281</Paragraphs>
  <Slides>44</Slides>
  <Notes>38</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Alexandria Light</vt:lpstr>
      <vt:lpstr>Alexandria Medium</vt:lpstr>
      <vt:lpstr>almarai regular</vt:lpstr>
      <vt:lpstr>Arial</vt:lpstr>
      <vt:lpstr>Calibri</vt:lpstr>
      <vt:lpstr>Calibri Light</vt:lpstr>
      <vt:lpstr>Segoe UI Variable Text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21</cp:revision>
  <dcterms:created xsi:type="dcterms:W3CDTF">2023-04-29T09:08:00Z</dcterms:created>
  <dcterms:modified xsi:type="dcterms:W3CDTF">2025-01-30T02:54:35Z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