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3"/>
  </p:notesMasterIdLst>
  <p:sldIdLst>
    <p:sldId id="480" r:id="rId5"/>
    <p:sldId id="303" r:id="rId6"/>
    <p:sldId id="510" r:id="rId7"/>
    <p:sldId id="599" r:id="rId8"/>
    <p:sldId id="276" r:id="rId9"/>
    <p:sldId id="511" r:id="rId10"/>
    <p:sldId id="653" r:id="rId11"/>
    <p:sldId id="654" r:id="rId12"/>
    <p:sldId id="655" r:id="rId13"/>
    <p:sldId id="656" r:id="rId14"/>
    <p:sldId id="657" r:id="rId15"/>
    <p:sldId id="658" r:id="rId16"/>
    <p:sldId id="660" r:id="rId17"/>
    <p:sldId id="661" r:id="rId18"/>
    <p:sldId id="662" r:id="rId19"/>
    <p:sldId id="663" r:id="rId20"/>
    <p:sldId id="665" r:id="rId21"/>
    <p:sldId id="666" r:id="rId22"/>
    <p:sldId id="667" r:id="rId23"/>
    <p:sldId id="668" r:id="rId24"/>
    <p:sldId id="669" r:id="rId25"/>
    <p:sldId id="670" r:id="rId26"/>
    <p:sldId id="671" r:id="rId27"/>
    <p:sldId id="672" r:id="rId28"/>
    <p:sldId id="673" r:id="rId29"/>
    <p:sldId id="674" r:id="rId30"/>
    <p:sldId id="545" r:id="rId31"/>
    <p:sldId id="600" r:id="rId32"/>
    <p:sldId id="678" r:id="rId33"/>
    <p:sldId id="680" r:id="rId34"/>
    <p:sldId id="682" r:id="rId35"/>
    <p:sldId id="683" r:id="rId36"/>
    <p:sldId id="685" r:id="rId37"/>
    <p:sldId id="687" r:id="rId38"/>
    <p:sldId id="688" r:id="rId39"/>
    <p:sldId id="691" r:id="rId40"/>
    <p:sldId id="694" r:id="rId41"/>
    <p:sldId id="695" r:id="rId42"/>
    <p:sldId id="696" r:id="rId43"/>
    <p:sldId id="697" r:id="rId44"/>
    <p:sldId id="698" r:id="rId45"/>
    <p:sldId id="699" r:id="rId46"/>
    <p:sldId id="700" r:id="rId47"/>
    <p:sldId id="561" r:id="rId48"/>
    <p:sldId id="652" r:id="rId49"/>
    <p:sldId id="701" r:id="rId50"/>
    <p:sldId id="702" r:id="rId51"/>
    <p:sldId id="704" r:id="rId52"/>
    <p:sldId id="705" r:id="rId53"/>
    <p:sldId id="706" r:id="rId54"/>
    <p:sldId id="707" r:id="rId55"/>
    <p:sldId id="709" r:id="rId56"/>
    <p:sldId id="710" r:id="rId57"/>
    <p:sldId id="568" r:id="rId58"/>
    <p:sldId id="607" r:id="rId59"/>
    <p:sldId id="712" r:id="rId60"/>
    <p:sldId id="713" r:id="rId61"/>
    <p:sldId id="714" r:id="rId62"/>
    <p:sldId id="715" r:id="rId63"/>
    <p:sldId id="716" r:id="rId64"/>
    <p:sldId id="717" r:id="rId65"/>
    <p:sldId id="718" r:id="rId66"/>
    <p:sldId id="719" r:id="rId67"/>
    <p:sldId id="720" r:id="rId68"/>
    <p:sldId id="721" r:id="rId69"/>
    <p:sldId id="722" r:id="rId70"/>
    <p:sldId id="598"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99"/>
            <p14:sldId id="276"/>
            <p14:sldId id="511"/>
            <p14:sldId id="653"/>
            <p14:sldId id="654"/>
            <p14:sldId id="655"/>
            <p14:sldId id="656"/>
            <p14:sldId id="657"/>
            <p14:sldId id="658"/>
            <p14:sldId id="660"/>
            <p14:sldId id="661"/>
            <p14:sldId id="662"/>
            <p14:sldId id="663"/>
            <p14:sldId id="665"/>
            <p14:sldId id="666"/>
            <p14:sldId id="667"/>
            <p14:sldId id="668"/>
            <p14:sldId id="669"/>
            <p14:sldId id="670"/>
            <p14:sldId id="671"/>
            <p14:sldId id="672"/>
            <p14:sldId id="673"/>
            <p14:sldId id="674"/>
            <p14:sldId id="545"/>
            <p14:sldId id="600"/>
            <p14:sldId id="678"/>
            <p14:sldId id="680"/>
            <p14:sldId id="682"/>
            <p14:sldId id="683"/>
            <p14:sldId id="685"/>
            <p14:sldId id="687"/>
            <p14:sldId id="688"/>
            <p14:sldId id="691"/>
            <p14:sldId id="694"/>
            <p14:sldId id="695"/>
            <p14:sldId id="696"/>
            <p14:sldId id="697"/>
            <p14:sldId id="698"/>
            <p14:sldId id="699"/>
            <p14:sldId id="700"/>
            <p14:sldId id="561"/>
            <p14:sldId id="652"/>
            <p14:sldId id="701"/>
            <p14:sldId id="702"/>
            <p14:sldId id="704"/>
            <p14:sldId id="705"/>
            <p14:sldId id="706"/>
            <p14:sldId id="707"/>
            <p14:sldId id="709"/>
            <p14:sldId id="710"/>
            <p14:sldId id="568"/>
            <p14:sldId id="607"/>
            <p14:sldId id="712"/>
            <p14:sldId id="713"/>
            <p14:sldId id="714"/>
            <p14:sldId id="715"/>
            <p14:sldId id="716"/>
            <p14:sldId id="717"/>
            <p14:sldId id="718"/>
            <p14:sldId id="719"/>
            <p14:sldId id="720"/>
            <p14:sldId id="721"/>
            <p14:sldId id="722"/>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164"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66309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98793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7524679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241981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19448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51510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16031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865873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03659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65921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733416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347285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322170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594243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793636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18635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19853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835581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449137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4760569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87108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60313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795495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59947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667349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262475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880385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890214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076555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9170294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635666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12168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305625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015105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0989536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9670353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783155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896575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8527263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5131042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155605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2941027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6169078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3500913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1650367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1090193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49676840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88024739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8079457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1834539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6647459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0449078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120864550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38057211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45566501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215293391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49349503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6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الخامسة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الخامسة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1037538"/>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669537"/>
            <a:ext cx="11301705" cy="4621137"/>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الخامسة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الرابعة السابقة موضوع استراتيجيات الاتصال في الأزمات، بدءًا من دور الاتصال في إدارة الأزمات والتخفيف من تأثيرها، ثم فهم مبادئ الاتصال الفعّال في الأزمات، والتخطيط وتنفيذ الاتصال الفعّال في الأزمات، والعلاقات مع وسائل الإعلام خلال الأزمات (إدارة الاستفسارات والمقابلات)، وآليات التعامل مع التغطية الإعلامية السلبية.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الخامسة تعريف وتأثير الإعلام الرقمي وإدارة الأزمات، ودور الإعلام الرقمي في إدارة الأزمات، وكذلك تخطيط وتنفيذ استراتيجيات الإعلام الرقمي في الأزمات، وأخيرًا قياس وتقييم الأداء بعد الأزمة. </a:t>
            </a: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a:p>
            <a:pPr marL="285750" indent="-285750" algn="just" rtl="1">
              <a:lnSpc>
                <a:spcPct val="150000"/>
              </a:lnSpc>
              <a:spcBef>
                <a:spcPts val="600"/>
              </a:spcBef>
              <a:spcAft>
                <a:spcPts val="1200"/>
              </a:spcAft>
              <a:buFont typeface="Arial" panose="020B0604020202020204" pitchFamily="34" charset="0"/>
              <a:buChar char="•"/>
            </a:pPr>
            <a:endParaRPr lang="ar-EG" sz="16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419724" y="1367395"/>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إدارة الأزمات </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074513" y="2421394"/>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تعريف وتأثير الإعلام الرقمي وإدارة الأزمات</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114989" y="31073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الإعلام الرقمي في إدارة الأزمات </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419725" y="3860438"/>
            <a:ext cx="7671690"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تخطيط وتنفيذ استراتيجيات الإعلام الرقمي في الأزمات </a:t>
            </a:r>
          </a:p>
        </p:txBody>
      </p:sp>
      <p:sp>
        <p:nvSpPr>
          <p:cNvPr id="14" name="TextBox 13">
            <a:extLst>
              <a:ext uri="{FF2B5EF4-FFF2-40B4-BE49-F238E27FC236}">
                <a16:creationId xmlns:a16="http://schemas.microsoft.com/office/drawing/2014/main" id="{4FF846F0-E25E-FBF9-345D-9AB92D35F3D4}"/>
              </a:ext>
            </a:extLst>
          </p:cNvPr>
          <p:cNvSpPr txBox="1"/>
          <p:nvPr/>
        </p:nvSpPr>
        <p:spPr>
          <a:xfrm>
            <a:off x="1202782" y="4613513"/>
            <a:ext cx="7897691"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قياس وتقييم الأداء بعد الأزمة </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Tree>
    <p:extLst>
      <p:ext uri="{BB962C8B-B14F-4D97-AF65-F5344CB8AC3E}">
        <p14:creationId xmlns:p14="http://schemas.microsoft.com/office/powerpoint/2010/main" val="1431753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latin typeface="Alexandria" charset="0"/>
                <a:cs typeface="Alexandria" charset="0"/>
              </a:rPr>
              <a:t>أولًا</a:t>
            </a:r>
            <a:r>
              <a:rPr lang="ar-EG" sz="2800" b="1" dirty="0">
                <a:solidFill>
                  <a:srgbClr val="00AEEF"/>
                </a:solidFill>
                <a:latin typeface="Alexandria" charset="0"/>
                <a:cs typeface="Alexandria" charset="0"/>
              </a:rPr>
              <a:t>: تعريف وتأثير الإعلام الرقمي وإدارة الأزمات</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FCB2153F-DC9A-FDC9-BB69-84AC374BF6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57266" y="1155337"/>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2939" y="2129816"/>
            <a:ext cx="9492681" cy="2356864"/>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000" b="1" kern="0" dirty="0">
                <a:solidFill>
                  <a:srgbClr val="00B0F0"/>
                </a:solidFill>
                <a:effectLst/>
                <a:latin typeface="Calibri" panose="020F0502020204030204" pitchFamily="34" charset="0"/>
                <a:ea typeface="Times New Roman" panose="02020603050405020304" pitchFamily="18" charset="0"/>
                <a:cs typeface="Alexandria" pitchFamily="2" charset="-78"/>
              </a:rPr>
              <a:t>تعريف الإعلام الرقمي</a:t>
            </a:r>
            <a:endParaRPr lang="en-GB" sz="16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800" b="1" kern="0" dirty="0">
                <a:effectLst/>
                <a:latin typeface="Calibri" panose="020F0502020204030204" pitchFamily="34" charset="0"/>
                <a:ea typeface="Times New Roman" panose="02020603050405020304" pitchFamily="18" charset="0"/>
                <a:cs typeface="Alexandria" pitchFamily="2" charset="-78"/>
              </a:rPr>
              <a:t>الإعلام الرقمي</a:t>
            </a:r>
            <a:r>
              <a:rPr lang="en-GB" sz="1800" b="1" kern="0" dirty="0">
                <a:effectLst/>
                <a:latin typeface="Alexandria" pitchFamily="2" charset="-78"/>
                <a:ea typeface="Times New Roman" panose="02020603050405020304" pitchFamily="18" charset="0"/>
                <a:cs typeface="Arial" panose="020B0604020202020204" pitchFamily="34" charset="0"/>
              </a:rPr>
              <a:t>:</a:t>
            </a:r>
            <a:r>
              <a:rPr lang="en-GB" sz="1800" kern="0" dirty="0">
                <a:effectLst/>
                <a:latin typeface="Alexandria" pitchFamily="2" charset="-78"/>
                <a:ea typeface="Times New Roman" panose="02020603050405020304" pitchFamily="18" charset="0"/>
                <a:cs typeface="Arial" panose="020B0604020202020204" pitchFamily="34" charset="0"/>
              </a:rPr>
              <a:t> </a:t>
            </a:r>
            <a:r>
              <a:rPr lang="ar-SA" sz="1800" kern="0" dirty="0">
                <a:effectLst/>
                <a:latin typeface="Calibri" panose="020F0502020204030204" pitchFamily="34" charset="0"/>
                <a:ea typeface="Times New Roman" panose="02020603050405020304" pitchFamily="18" charset="0"/>
                <a:cs typeface="Alexandria" pitchFamily="2" charset="-78"/>
              </a:rPr>
              <a:t>يشير إلى كافة أشكال المحتوى الإعلامي الذي يتم إنتاجه، توزيعه، واستهلاكه عبر منصات الكترونية مثل الانترنت والتطبيقات الرقمية. يتضمن الإعلام الرقمي الأخبار والمقالات، الفيديوهات، </a:t>
            </a:r>
            <a:r>
              <a:rPr lang="ar-SA" sz="1800" kern="0" dirty="0" err="1">
                <a:effectLst/>
                <a:latin typeface="Calibri" panose="020F0502020204030204" pitchFamily="34" charset="0"/>
                <a:ea typeface="Times New Roman" panose="02020603050405020304" pitchFamily="18" charset="0"/>
                <a:cs typeface="Alexandria" pitchFamily="2" charset="-78"/>
              </a:rPr>
              <a:t>البودكاست</a:t>
            </a:r>
            <a:r>
              <a:rPr lang="ar-SA" sz="1800" kern="0" dirty="0">
                <a:effectLst/>
                <a:latin typeface="Calibri" panose="020F0502020204030204" pitchFamily="34" charset="0"/>
                <a:ea typeface="Times New Roman" panose="02020603050405020304" pitchFamily="18" charset="0"/>
                <a:cs typeface="Alexandria" pitchFamily="2" charset="-78"/>
              </a:rPr>
              <a:t>، الصور، والرسوم البيانية، بالإضافة إلى التفاعلات عبر وسائل التواصل الاجتماعي</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569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33303" y="1179427"/>
            <a:ext cx="11707567" cy="5500993"/>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000" b="1" kern="0" dirty="0">
                <a:solidFill>
                  <a:srgbClr val="00B0F0"/>
                </a:solidFill>
                <a:effectLst/>
                <a:latin typeface="Calibri" panose="020F0502020204030204" pitchFamily="34" charset="0"/>
                <a:ea typeface="Times New Roman" panose="02020603050405020304" pitchFamily="18" charset="0"/>
                <a:cs typeface="Alexandria" pitchFamily="2" charset="-78"/>
              </a:rPr>
              <a:t>تطور الإعلام الرقمي</a:t>
            </a:r>
            <a:endParaRPr lang="en-GB" sz="20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البداية</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أواخر الثمانينات والتسعينات</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بدأت الانترنت في الانتشار، مما أتاح للمؤسسات الإعلامية والشركات الفرصة لنشر المحتوى عبر مواقع الويب. في هذه الفترة، كان الإعلام الرقمي محدودًا وقليل الاستخدام</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الانتشار الواسع</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الألفية الجديدة</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Calibri" panose="020F0502020204030204" pitchFamily="34" charset="0"/>
                <a:ea typeface="Times New Roman" panose="02020603050405020304" pitchFamily="18" charset="0"/>
                <a:cs typeface="Alexandria" pitchFamily="2" charset="-78"/>
              </a:rPr>
              <a:t>شهدت بداية الألفية الجديدة تطورًا هائلًا في تكنولوجيا الانترنت وزيادة في سرعة الاتصال، مما أدى إلى زيادة انتشار الإعلام الرقمي. ظهرت منصات التواصل الاجتماعي مثل فيسبوك وتويتر، مما غيّر طريقة استهلاك وتوزيع الأخبار والمعلومات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العصر الحديث</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latin typeface="Calibri" panose="020F0502020204030204" pitchFamily="34" charset="0"/>
                <a:cs typeface="Alexandria" pitchFamily="2" charset="-78"/>
              </a:rPr>
              <a:t>العقد الأخير</a:t>
            </a:r>
            <a:r>
              <a:rPr lang="en-GB" sz="1600" b="1" kern="0" dirty="0">
                <a:latin typeface="Calibri" panose="020F0502020204030204" pitchFamily="34" charset="0"/>
                <a:cs typeface="Alexandria" pitchFamily="2" charset="-78"/>
              </a:rPr>
              <a:t>: </a:t>
            </a:r>
            <a:r>
              <a:rPr lang="ar-SA" sz="1600" kern="0" dirty="0">
                <a:latin typeface="Calibri" panose="020F0502020204030204" pitchFamily="34" charset="0"/>
                <a:cs typeface="Alexandria" pitchFamily="2" charset="-78"/>
              </a:rPr>
              <a:t>أصبحت الهواتف الذكية والأجهزة اللوحية جزءًا أساسيًا من الحياة اليومية، مما ساهم في زيادة استهلاك المحتوى الرقمي. تطورت تكنولوجيا البث المباشر والفيديو حسب الطلب، مما أتاح للمستخدمين الوصول إلى المحتوى في أي وقت ومن أي مكان</a:t>
            </a:r>
            <a:endParaRPr lang="en-GB" sz="1600" kern="0" dirty="0">
              <a:latin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17298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194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536310"/>
            <a:ext cx="11477467" cy="4896020"/>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en-GB" b="1" kern="0" dirty="0">
                <a:effectLst/>
                <a:latin typeface="Alexandria" pitchFamily="2" charset="-78"/>
                <a:ea typeface="Times New Roman" panose="02020603050405020304" pitchFamily="18" charset="0"/>
                <a:cs typeface="Arial" panose="020B0604020202020204" pitchFamily="34" charset="0"/>
              </a:rPr>
              <a:t>:</a:t>
            </a:r>
            <a:r>
              <a:rPr lang="en-GB"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وسائل الإعلام التي كانت تُستخدم قبل انتشار الانترنت، وتشمل التلفزيون، الراديو، الصحف، والمجلات</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أحادي الاتجاه</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الإعلام التقليدي غالبًا ما يكون أحادي الاتجاه، حيث يتم نقل المعلومات من المؤسسة الإعلامية إلى الجمهور دون وجود تفاعل فوري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محدود</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يعتمد على جمهور محلي أو إقليمي، مع وصول محدود للجمهور العالمي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بطيء نسبيًا في تقديم التحديثات والمستجدات، خاصة في الصحف والمجلات المطبوعة</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14732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81350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81163"/>
            <a:ext cx="11477467" cy="5008551"/>
          </a:xfrm>
          <a:prstGeom prst="rect">
            <a:avLst/>
          </a:prstGeom>
          <a:noFill/>
        </p:spPr>
        <p:txBody>
          <a:bodyPr wrap="square" rtlCol="0">
            <a:spAutoFit/>
          </a:bodyPr>
          <a:lstStyle/>
          <a:p>
            <a:pPr marL="342900" indent="-342900" algn="just" rtl="1">
              <a:lnSpc>
                <a:spcPct val="150000"/>
              </a:lnSpc>
              <a:spcBef>
                <a:spcPts val="600"/>
              </a:spcBef>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الإعلام </a:t>
            </a:r>
            <a:r>
              <a:rPr lang="ar-EG" sz="2000" b="1" kern="0" dirty="0">
                <a:effectLst/>
                <a:latin typeface="Calibri" panose="020F0502020204030204" pitchFamily="34" charset="0"/>
                <a:ea typeface="Times New Roman" panose="02020603050405020304" pitchFamily="18" charset="0"/>
                <a:cs typeface="Alexandria" pitchFamily="2" charset="-78"/>
              </a:rPr>
              <a:t>الرقمي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التعريف</a:t>
            </a:r>
            <a:r>
              <a:rPr lang="en-GB" b="1" kern="0" dirty="0">
                <a:effectLst/>
                <a:latin typeface="Alexandria" pitchFamily="2" charset="-78"/>
                <a:ea typeface="Times New Roman" panose="02020603050405020304" pitchFamily="18" charset="0"/>
                <a:cs typeface="Arial" panose="020B0604020202020204" pitchFamily="34" charset="0"/>
              </a:rPr>
              <a:t>:</a:t>
            </a:r>
            <a:r>
              <a:rPr lang="en-GB" kern="0" dirty="0">
                <a:effectLst/>
                <a:latin typeface="Alexandria" pitchFamily="2" charset="-78"/>
                <a:ea typeface="Times New Roman" panose="02020603050405020304" pitchFamily="18" charset="0"/>
                <a:cs typeface="Arial" panose="020B0604020202020204" pitchFamily="34" charset="0"/>
              </a:rPr>
              <a:t> </a:t>
            </a:r>
            <a:r>
              <a:rPr lang="ar-SA" kern="0" dirty="0">
                <a:effectLst/>
                <a:latin typeface="Calibri" panose="020F0502020204030204" pitchFamily="34" charset="0"/>
                <a:ea typeface="Times New Roman" panose="02020603050405020304" pitchFamily="18" charset="0"/>
                <a:cs typeface="Alexandria" pitchFamily="2" charset="-78"/>
              </a:rPr>
              <a:t>يشير إلى كافة الأشكال الإعلامية التي تُنتج وتُوزع عبر الانترنت والمنصات الرقمية</a:t>
            </a:r>
            <a:r>
              <a:rPr lang="en-GB"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Calibri" panose="020F0502020204030204" pitchFamily="34" charset="0"/>
                <a:ea typeface="Times New Roman" panose="02020603050405020304" pitchFamily="18" charset="0"/>
                <a:cs typeface="Alexandria" pitchFamily="2" charset="-78"/>
              </a:rPr>
              <a:t>السمات</a:t>
            </a:r>
            <a:r>
              <a:rPr lang="en-GB" b="1" kern="0" dirty="0">
                <a:effectLst/>
                <a:latin typeface="Alexandria" pitchFamily="2" charset="-78"/>
                <a:ea typeface="Times New Roman" panose="02020603050405020304" pitchFamily="18" charset="0"/>
                <a:cs typeface="Arial" panose="020B0604020202020204" pitchFamily="34" charset="0"/>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ثنائي الاتجاه</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يتيح التفاعل الفوري بين المؤسسة الإعلامية والجمهور، حيث يمكن للمستخدمين التعليق، المشاركة، والتفاعل مع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جمهور عالمي</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الوصول إلى جمهور واسع حول العالم بفضل الانترنت</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زمن الاستجابة</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سريع جدًا، حيث يمكن نشر التحديثات والأخبار في الوقت الفعلي</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Calibri" panose="020F0502020204030204" pitchFamily="34" charset="0"/>
                <a:ea typeface="Times New Roman" panose="02020603050405020304" pitchFamily="18" charset="0"/>
                <a:cs typeface="Alexandria" pitchFamily="2" charset="-78"/>
              </a:rPr>
              <a:t>تعدد الوسائط</a:t>
            </a:r>
            <a:r>
              <a:rPr lang="en-GB" b="1" kern="0" dirty="0">
                <a:effectLst/>
                <a:latin typeface="Alexandria" pitchFamily="2" charset="-78"/>
                <a:ea typeface="Times New Roman" panose="02020603050405020304" pitchFamily="18" charset="0"/>
                <a:cs typeface="Times New Roman" panose="02020603050405020304" pitchFamily="18" charset="0"/>
              </a:rPr>
              <a:t>:</a:t>
            </a:r>
            <a:r>
              <a:rPr lang="en-GB" kern="0" dirty="0">
                <a:effectLst/>
                <a:latin typeface="Alexandria" pitchFamily="2" charset="-78"/>
                <a:ea typeface="Times New Roman" panose="02020603050405020304" pitchFamily="18" charset="0"/>
                <a:cs typeface="Times New Roman" panose="02020603050405020304" pitchFamily="18" charset="0"/>
              </a:rPr>
              <a:t> </a:t>
            </a:r>
            <a:r>
              <a:rPr lang="ar-SA" kern="0" dirty="0">
                <a:effectLst/>
                <a:latin typeface="Calibri" panose="020F0502020204030204" pitchFamily="34" charset="0"/>
                <a:ea typeface="Times New Roman" panose="02020603050405020304" pitchFamily="18" charset="0"/>
                <a:cs typeface="Alexandria" pitchFamily="2" charset="-78"/>
              </a:rPr>
              <a:t>يمكن دمج النصوص، الصور، الفيديوهات، والروابط في قطعة واحدة من المحتوى</a:t>
            </a:r>
            <a:r>
              <a:rPr lang="en-GB" kern="0" dirty="0">
                <a:effectLst/>
                <a:latin typeface="Alexandria" pitchFamily="2" charset="-78"/>
                <a:ea typeface="Times New Roman" panose="02020603050405020304" pitchFamily="18" charset="0"/>
                <a:cs typeface="Times New Roman" panose="02020603050405020304" pitchFamily="18" charset="0"/>
              </a:rPr>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78787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03686"/>
            <a:ext cx="11477467" cy="516243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الاختلافات الرئيسية:</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التوزيع والانتشار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Alexandria" pitchFamily="2" charset="-78"/>
                <a:ea typeface="Times New Roman" panose="02020603050405020304" pitchFamily="18" charset="0"/>
                <a:cs typeface="Times New Roman" panose="02020603050405020304" pitchFamily="18" charset="0"/>
              </a:rPr>
              <a:t>يعتمد على البث المباشر أو التوزيع الفيزيائي (مثل الصحف والمجلات)</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SA" sz="1600" kern="0" dirty="0">
                <a:effectLst/>
                <a:latin typeface="Calibri" panose="020F0502020204030204" pitchFamily="34" charset="0"/>
                <a:ea typeface="Times New Roman" panose="02020603050405020304" pitchFamily="18" charset="0"/>
                <a:cs typeface="Alexandria" pitchFamily="2" charset="-78"/>
              </a:rPr>
              <a:t> يعتمد على الانترنت والبث عبر الشبكة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Alexandria" pitchFamily="2" charset="-78"/>
                <a:ea typeface="Times New Roman" panose="02020603050405020304" pitchFamily="18" charset="0"/>
                <a:cs typeface="Times New Roman" panose="02020603050405020304" pitchFamily="18" charset="0"/>
              </a:rPr>
              <a:t>محدود بطرق تفاعل تقليدية مثل المكالمات الهاتفية أو الرسائل البريدية</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SA" sz="1600" kern="0" dirty="0">
                <a:effectLst/>
                <a:latin typeface="Calibri" panose="020F0502020204030204" pitchFamily="34" charset="0"/>
                <a:ea typeface="Times New Roman" panose="02020603050405020304" pitchFamily="18" charset="0"/>
                <a:cs typeface="Alexandria" pitchFamily="2" charset="-78"/>
              </a:rPr>
              <a:t> تفاعل فوري ومتعدد الأشكال عبر التعليقات، </a:t>
            </a:r>
            <a:r>
              <a:rPr lang="ar-SA" sz="1600" kern="0" dirty="0" err="1">
                <a:effectLst/>
                <a:latin typeface="Calibri" panose="020F0502020204030204" pitchFamily="34" charset="0"/>
                <a:ea typeface="Times New Roman" panose="02020603050405020304" pitchFamily="18" charset="0"/>
                <a:cs typeface="Alexandria" pitchFamily="2" charset="-78"/>
              </a:rPr>
              <a:t>الإعجابات</a:t>
            </a:r>
            <a:r>
              <a:rPr lang="ar-SA" sz="1600" kern="0" dirty="0">
                <a:effectLst/>
                <a:latin typeface="Calibri" panose="020F0502020204030204" pitchFamily="34" charset="0"/>
                <a:ea typeface="Times New Roman" panose="02020603050405020304" pitchFamily="18" charset="0"/>
                <a:cs typeface="Alexandria" pitchFamily="2" charset="-78"/>
              </a:rPr>
              <a:t>، المشاركات، والبث المباشر</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التكلفة والإنتاج</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Times New Roman" panose="02020603050405020304" pitchFamily="18" charset="0"/>
              </a:rPr>
              <a:t>:</a:t>
            </a:r>
            <a:r>
              <a:rPr lang="en-GB" sz="1600" kern="0" dirty="0">
                <a:effectLst/>
                <a:latin typeface="Alexandria" pitchFamily="2" charset="-78"/>
                <a:ea typeface="Times New Roman" panose="02020603050405020304" pitchFamily="18" charset="0"/>
                <a:cs typeface="Times New Roman" panose="02020603050405020304" pitchFamily="18" charset="0"/>
              </a:rPr>
              <a:t> </a:t>
            </a:r>
            <a:r>
              <a:rPr lang="ar-SA" sz="1600" kern="0" dirty="0">
                <a:effectLst/>
                <a:latin typeface="Alexandria" pitchFamily="2" charset="-78"/>
                <a:ea typeface="Times New Roman" panose="02020603050405020304" pitchFamily="18" charset="0"/>
                <a:cs typeface="Times New Roman" panose="02020603050405020304" pitchFamily="18" charset="0"/>
              </a:rPr>
              <a:t>يتطلب تكلفة إنتاج وتوزيع عالية (مثل الطباعة والبث)</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ar-SA" sz="1600" kern="0" dirty="0">
                <a:effectLst/>
                <a:latin typeface="Calibri" panose="020F0502020204030204" pitchFamily="34" charset="0"/>
                <a:ea typeface="Times New Roman" panose="02020603050405020304" pitchFamily="18" charset="0"/>
                <a:cs typeface="Alexandria" pitchFamily="2" charset="-78"/>
              </a:rPr>
              <a:t> يمكن أن يكون أقل تكلفة بفضل الأتمتة والتوزيع الرقمي</a:t>
            </a:r>
            <a:r>
              <a:rPr lang="en-GB" sz="1600" kern="0" dirty="0">
                <a:effectLst/>
                <a:latin typeface="Alexandria" pitchFamily="2" charset="-78"/>
                <a:ea typeface="Times New Roman" panose="02020603050405020304" pitchFamily="18" charset="0"/>
                <a:cs typeface="Times New Roman" panose="02020603050405020304" pitchFamily="18" charset="0"/>
              </a:rPr>
              <a:t>.</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82546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61589"/>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303686"/>
            <a:ext cx="11477467" cy="5059655"/>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أمثلة عملية</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التقليدي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التلفزيون:</a:t>
            </a:r>
            <a:r>
              <a:rPr lang="ar-SA" sz="1400" kern="0" dirty="0">
                <a:effectLst/>
                <a:latin typeface="Calibri" panose="020F0502020204030204" pitchFamily="34" charset="0"/>
                <a:ea typeface="Times New Roman" panose="02020603050405020304" pitchFamily="18" charset="0"/>
                <a:cs typeface="Alexandria" pitchFamily="2" charset="-78"/>
              </a:rPr>
              <a:t> الأخبار المسائية على القنوات الوطنية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الصحف:</a:t>
            </a:r>
            <a:r>
              <a:rPr lang="ar-SA" sz="1400" kern="0" dirty="0">
                <a:effectLst/>
                <a:latin typeface="Calibri" panose="020F0502020204030204" pitchFamily="34" charset="0"/>
                <a:ea typeface="Times New Roman" panose="02020603050405020304" pitchFamily="18" charset="0"/>
                <a:cs typeface="Alexandria" pitchFamily="2" charset="-78"/>
              </a:rPr>
              <a:t> النسخة المطبوعة من صحيفة يومية محلية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الراديو:</a:t>
            </a:r>
            <a:r>
              <a:rPr lang="ar-SA" sz="1400" kern="0" dirty="0">
                <a:effectLst/>
                <a:latin typeface="Calibri" panose="020F0502020204030204" pitchFamily="34" charset="0"/>
                <a:ea typeface="Times New Roman" panose="02020603050405020304" pitchFamily="18" charset="0"/>
                <a:cs typeface="Alexandria" pitchFamily="2" charset="-78"/>
              </a:rPr>
              <a:t> البرامج الحوارية المباشرة أو النشرات الإخبارية</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Calibri" panose="020F0502020204030204" pitchFamily="34" charset="0"/>
                <a:ea typeface="Times New Roman" panose="02020603050405020304" pitchFamily="18" charset="0"/>
                <a:cs typeface="Alexandria" pitchFamily="2" charset="-78"/>
              </a:rPr>
              <a:t>الإعلام الرقمي</a:t>
            </a:r>
            <a:r>
              <a:rPr lang="en-GB" sz="1600" b="1" kern="0" dirty="0">
                <a:effectLst/>
                <a:latin typeface="Alexandria" pitchFamily="2" charset="-78"/>
                <a:ea typeface="Times New Roman" panose="02020603050405020304" pitchFamily="18" charset="0"/>
                <a:cs typeface="Arial" panose="020B0604020202020204" pitchFamily="34" charset="0"/>
              </a:rPr>
              <a:t>:</a:t>
            </a:r>
            <a:endParaRPr lang="en-GB" sz="1200" kern="1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المواقع الالكترونية</a:t>
            </a:r>
            <a:r>
              <a:rPr lang="ar-SA" sz="1400" kern="0" dirty="0">
                <a:effectLst/>
                <a:latin typeface="Calibri" panose="020F0502020204030204" pitchFamily="34" charset="0"/>
                <a:ea typeface="Times New Roman" panose="02020603050405020304" pitchFamily="18" charset="0"/>
                <a:cs typeface="Alexandria" pitchFamily="2" charset="-78"/>
              </a:rPr>
              <a:t>: المواقع الإخبارية مثل</a:t>
            </a:r>
            <a:r>
              <a:rPr lang="en-GB" sz="1400" kern="0" dirty="0">
                <a:effectLst/>
                <a:latin typeface="Alexandria" pitchFamily="2" charset="-78"/>
                <a:ea typeface="Times New Roman" panose="02020603050405020304" pitchFamily="18" charset="0"/>
                <a:cs typeface="Times New Roman" panose="02020603050405020304" pitchFamily="18" charset="0"/>
              </a:rPr>
              <a:t> CNN </a:t>
            </a:r>
            <a:r>
              <a:rPr lang="ar-SA" sz="1400" kern="0" dirty="0">
                <a:effectLst/>
                <a:latin typeface="Calibri" panose="020F0502020204030204" pitchFamily="34" charset="0"/>
                <a:ea typeface="Times New Roman" panose="02020603050405020304" pitchFamily="18" charset="0"/>
                <a:cs typeface="Alexandria" pitchFamily="2" charset="-78"/>
              </a:rPr>
              <a:t>و</a:t>
            </a:r>
            <a:r>
              <a:rPr lang="en-GB" sz="1400" kern="0" dirty="0">
                <a:effectLst/>
                <a:latin typeface="Alexandria" pitchFamily="2" charset="-78"/>
                <a:ea typeface="Times New Roman" panose="02020603050405020304" pitchFamily="18" charset="0"/>
                <a:cs typeface="Times New Roman" panose="02020603050405020304" pitchFamily="18" charset="0"/>
              </a:rPr>
              <a:t>BBC.</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a:effectLst/>
                <a:latin typeface="Calibri" panose="020F0502020204030204" pitchFamily="34" charset="0"/>
                <a:ea typeface="Times New Roman" panose="02020603050405020304" pitchFamily="18" charset="0"/>
                <a:cs typeface="Alexandria" pitchFamily="2" charset="-78"/>
              </a:rPr>
              <a:t>وسائل التواصل الاجتماعي:</a:t>
            </a:r>
            <a:r>
              <a:rPr lang="ar-SA" sz="1400" kern="0" dirty="0">
                <a:effectLst/>
                <a:latin typeface="Calibri" panose="020F0502020204030204" pitchFamily="34" charset="0"/>
                <a:ea typeface="Times New Roman" panose="02020603050405020304" pitchFamily="18" charset="0"/>
                <a:cs typeface="Alexandria" pitchFamily="2" charset="-78"/>
              </a:rPr>
              <a:t> المنشورات على فيسبوك وتغريدات تويتر</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400" b="1" kern="0" dirty="0" err="1">
                <a:effectLst/>
                <a:latin typeface="Calibri" panose="020F0502020204030204" pitchFamily="34" charset="0"/>
                <a:ea typeface="Times New Roman" panose="02020603050405020304" pitchFamily="18" charset="0"/>
                <a:cs typeface="Alexandria" pitchFamily="2" charset="-78"/>
              </a:rPr>
              <a:t>البودكاست</a:t>
            </a:r>
            <a:r>
              <a:rPr lang="ar-SA" sz="1400" b="1" kern="0" dirty="0">
                <a:effectLst/>
                <a:latin typeface="Calibri" panose="020F0502020204030204" pitchFamily="34" charset="0"/>
                <a:ea typeface="Times New Roman" panose="02020603050405020304" pitchFamily="18" charset="0"/>
                <a:cs typeface="Alexandria" pitchFamily="2" charset="-78"/>
              </a:rPr>
              <a:t> والفيديوهات:</a:t>
            </a:r>
            <a:r>
              <a:rPr lang="ar-SA" sz="1400" kern="0" dirty="0">
                <a:effectLst/>
                <a:latin typeface="Calibri" panose="020F0502020204030204" pitchFamily="34" charset="0"/>
                <a:ea typeface="Times New Roman" panose="02020603050405020304" pitchFamily="18" charset="0"/>
                <a:cs typeface="Alexandria" pitchFamily="2" charset="-78"/>
              </a:rPr>
              <a:t> </a:t>
            </a:r>
            <a:r>
              <a:rPr lang="ar-SA" sz="1400" kern="0" dirty="0" err="1">
                <a:effectLst/>
                <a:latin typeface="Calibri" panose="020F0502020204030204" pitchFamily="34" charset="0"/>
                <a:ea typeface="Times New Roman" panose="02020603050405020304" pitchFamily="18" charset="0"/>
                <a:cs typeface="Alexandria" pitchFamily="2" charset="-78"/>
              </a:rPr>
              <a:t>البودكاست</a:t>
            </a:r>
            <a:r>
              <a:rPr lang="ar-SA" sz="1400" kern="0" dirty="0">
                <a:effectLst/>
                <a:latin typeface="Calibri" panose="020F0502020204030204" pitchFamily="34" charset="0"/>
                <a:ea typeface="Times New Roman" panose="02020603050405020304" pitchFamily="18" charset="0"/>
                <a:cs typeface="Alexandria" pitchFamily="2" charset="-78"/>
              </a:rPr>
              <a:t> التعليمي على</a:t>
            </a:r>
            <a:r>
              <a:rPr lang="en-GB" sz="1400" kern="0" dirty="0">
                <a:effectLst/>
                <a:latin typeface="Alexandria" pitchFamily="2" charset="-78"/>
                <a:ea typeface="Times New Roman" panose="02020603050405020304" pitchFamily="18" charset="0"/>
                <a:cs typeface="Times New Roman" panose="02020603050405020304" pitchFamily="18" charset="0"/>
              </a:rPr>
              <a:t> Spotify</a:t>
            </a:r>
            <a:r>
              <a:rPr lang="ar-SA" sz="1400" kern="0" dirty="0">
                <a:effectLst/>
                <a:latin typeface="Calibri" panose="020F0502020204030204" pitchFamily="34" charset="0"/>
                <a:ea typeface="Times New Roman" panose="02020603050405020304" pitchFamily="18" charset="0"/>
                <a:cs typeface="Alexandria" pitchFamily="2" charset="-78"/>
              </a:rPr>
              <a:t>، والفيديوهات التعليمية على يوتيوب</a:t>
            </a:r>
            <a:r>
              <a:rPr lang="en-GB" sz="1400" kern="0" dirty="0">
                <a:effectLst/>
                <a:latin typeface="Alexandria" pitchFamily="2" charset="-78"/>
                <a:ea typeface="Times New Roman" panose="02020603050405020304" pitchFamily="18" charset="0"/>
                <a:cs typeface="Times New Roman" panose="02020603050405020304" pitchFamily="18" charset="0"/>
              </a:rPr>
              <a:t>.</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48968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61843" y="2129894"/>
            <a:ext cx="10512119" cy="2752100"/>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الفرق بين الإعلام الرقمي والإعلام التقليدي</a:t>
            </a:r>
            <a:endParaRPr lang="en-GB"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يعتبر الإعلام الرقمي تطورًا طبيعيًا في عصر المعلومات والتكنولوجيا، حيث يوفر وسائل أكثر تفاعلية وفعالية للوصول إلى الجمهور والتفاعل معه. </a:t>
            </a:r>
            <a:endParaRPr lang="ar-EG" sz="2000" kern="0" dirty="0">
              <a:effectLst/>
              <a:latin typeface="Calibri" panose="020F0502020204030204" pitchFamily="34" charset="0"/>
              <a:ea typeface="Times New Roman" panose="02020603050405020304" pitchFamily="18" charset="0"/>
              <a:cs typeface="Alexandria" pitchFamily="2" charset="-78"/>
            </a:endParaRPr>
          </a:p>
          <a:p>
            <a:pPr marL="342900" indent="-342900" algn="just" rtl="1">
              <a:lnSpc>
                <a:spcPct val="150000"/>
              </a:lnSpc>
              <a:spcBef>
                <a:spcPts val="600"/>
              </a:spcBef>
              <a:spcAft>
                <a:spcPts val="600"/>
              </a:spcAft>
              <a:buFont typeface="Arial" panose="020B0604020202020204" pitchFamily="34" charset="0"/>
              <a:buChar char="•"/>
            </a:pPr>
            <a:r>
              <a:rPr lang="ar-SA" sz="2000" kern="0" dirty="0">
                <a:effectLst/>
                <a:latin typeface="Calibri" panose="020F0502020204030204" pitchFamily="34" charset="0"/>
                <a:ea typeface="Times New Roman" panose="02020603050405020304" pitchFamily="18" charset="0"/>
                <a:cs typeface="Alexandria" pitchFamily="2" charset="-78"/>
              </a:rPr>
              <a:t>على الرغم من الفروق البارزة بين الإعلام الرقمي والإعلام التقليدي، فإن كل منهما له دوره وأهميته في تقديم المعلومات ونقل الأخبار</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81637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4287584"/>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Calibri" panose="020F0502020204030204" pitchFamily="34" charset="0"/>
                <a:ea typeface="Times New Roman" panose="02020603050405020304" pitchFamily="18" charset="0"/>
                <a:cs typeface="Alexandria" pitchFamily="2" charset="-78"/>
              </a:rPr>
              <a:t>تأثيرات الإعلام الرقمي في العصر الحديث</a:t>
            </a:r>
          </a:p>
          <a:p>
            <a:pPr marL="342900" lvl="0" indent="-342900" algn="just" rtl="1">
              <a:lnSpc>
                <a:spcPct val="150000"/>
              </a:lnSpc>
              <a:spcBef>
                <a:spcPts val="600"/>
              </a:spcBef>
              <a:spcAft>
                <a:spcPts val="600"/>
              </a:spcAft>
              <a:buFont typeface="+mj-lt"/>
              <a:buAutoNum type="arabicPeriod"/>
            </a:pPr>
            <a:r>
              <a:rPr lang="ar-SA" sz="2000" b="1" kern="0" dirty="0">
                <a:effectLst/>
                <a:latin typeface="Calibri" panose="020F0502020204030204" pitchFamily="34" charset="0"/>
                <a:ea typeface="Times New Roman" panose="02020603050405020304" pitchFamily="18" charset="0"/>
                <a:cs typeface="Alexandria" pitchFamily="2" charset="-78"/>
              </a:rPr>
              <a:t>السرعة الفائقة في نقل الأخبار وانتشار المعلومات</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التحديثات الفورية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بفضل التكنولوجيا الحديثة، يمكن نشر الأخبار وتحديثاتها في الوقت الفعلي. عند وقوع حدث هام، يمكن للصحفيين والمؤسسات الإعلامية نشر الأخبار فورًا على منصاتهم الرقمية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التغطية المباشرة</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استخدام البث المباشر لتغطية الأحداث فور وقوعها، مثل المؤتمرات الصحفية، الأحداث الرياضية، أو الكوارث الطبيعية، مما يتيح للجمهور متابعة الأحداث مباشرة</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85574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الوصول العالمي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الجمهور العالمي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للإعلام الرقمي الوصول إلى جمهور عالمي بفضل الانترنت. الأخبار والمحتوى يمكن أن ينتشر بسرعة فائقة عبر الحدود الجغرافية، مما يتيح للأشخاص في مختلف أنحاء العالم الوصول إلى نفس المعلومات في نفس الوقت</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التنوع اللغوي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تقديم المحتوى بلغات متعددة بسهولة، مما يساعد على الوصول إلى جماهير متنوعة وزيادة التفاعل الدولي</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771452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100505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815018"/>
            <a:ext cx="10112605" cy="3825919"/>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 </a:t>
            </a:r>
            <a:r>
              <a:rPr lang="ar-SA" sz="2000" b="1" kern="0" dirty="0">
                <a:effectLst/>
                <a:latin typeface="Alexandria" pitchFamily="2" charset="-78"/>
                <a:ea typeface="Times New Roman" panose="02020603050405020304" pitchFamily="18" charset="0"/>
                <a:cs typeface="Alexandria" pitchFamily="2" charset="-78"/>
              </a:rPr>
              <a:t>الانتشار والتفاعل والمشاركة عبر وسائل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المشاركة والانتشار</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تمكن منصات التواصل الاجتماعي مثل فيسبوك، تويتر، </a:t>
            </a:r>
            <a:r>
              <a:rPr lang="ar-SA" sz="2000" kern="0" dirty="0" err="1">
                <a:effectLst/>
                <a:latin typeface="Alexandria" pitchFamily="2" charset="-78"/>
                <a:ea typeface="Times New Roman" panose="02020603050405020304" pitchFamily="18" charset="0"/>
                <a:cs typeface="Alexandria" pitchFamily="2" charset="-78"/>
              </a:rPr>
              <a:t>وإنستجرام</a:t>
            </a:r>
            <a:r>
              <a:rPr lang="ar-SA" sz="2000" kern="0" dirty="0">
                <a:effectLst/>
                <a:latin typeface="Alexandria" pitchFamily="2" charset="-78"/>
                <a:ea typeface="Times New Roman" panose="02020603050405020304" pitchFamily="18" charset="0"/>
                <a:cs typeface="Alexandria" pitchFamily="2" charset="-78"/>
              </a:rPr>
              <a:t> المستخدمين من مشاركة الأخبار والمعلومات بسرعة مع شبكاتهم الاجتماعية، مما يزيد من سرعة انتشار المعلومات وتوسيع نطاق الوصول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التفاعل الفوري</a:t>
            </a:r>
            <a:r>
              <a:rPr lang="en-GB" sz="2000" b="1" kern="0" dirty="0">
                <a:effectLst/>
                <a:latin typeface="Alexandria" pitchFamily="2" charset="-78"/>
                <a:ea typeface="Times New Roman" panose="02020603050405020304" pitchFamily="18" charset="0"/>
                <a:cs typeface="Alexandria" pitchFamily="2" charset="-78"/>
              </a:rPr>
              <a:t>:</a:t>
            </a:r>
            <a:r>
              <a:rPr lang="en-GB" sz="2000" kern="0" dirty="0">
                <a:effectLst/>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يمكن للمستخدمين التفاعل مع الأخبار من خلال التعليقات، </a:t>
            </a:r>
            <a:r>
              <a:rPr lang="ar-SA" sz="2000" kern="0" dirty="0" err="1">
                <a:effectLst/>
                <a:latin typeface="Alexandria" pitchFamily="2" charset="-78"/>
                <a:ea typeface="Times New Roman" panose="02020603050405020304" pitchFamily="18" charset="0"/>
                <a:cs typeface="Alexandria" pitchFamily="2" charset="-78"/>
              </a:rPr>
              <a:t>الإعجابات</a:t>
            </a:r>
            <a:r>
              <a:rPr lang="ar-SA" sz="2000" kern="0" dirty="0">
                <a:effectLst/>
                <a:latin typeface="Alexandria" pitchFamily="2" charset="-78"/>
                <a:ea typeface="Times New Roman" panose="02020603050405020304" pitchFamily="18" charset="0"/>
                <a:cs typeface="Alexandria" pitchFamily="2" charset="-78"/>
              </a:rPr>
              <a:t>، والمشاركات، مما يخلق بيئة تفاعلية وزيادة التفاعل مع المحتوى</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445666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110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65359" y="1381163"/>
            <a:ext cx="11294261" cy="5155257"/>
          </a:xfrm>
          <a:prstGeom prst="rect">
            <a:avLst/>
          </a:prstGeom>
          <a:noFill/>
        </p:spPr>
        <p:txBody>
          <a:bodyPr wrap="square" rtlCol="0">
            <a:spAutoFit/>
          </a:bodyPr>
          <a:lstStyle/>
          <a:p>
            <a:pPr marL="342900" indent="-342900" algn="just" rtl="1">
              <a:spcBef>
                <a:spcPts val="600"/>
              </a:spcBef>
              <a:spcAft>
                <a:spcPts val="12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spcBef>
                <a:spcPts val="600"/>
              </a:spcBef>
              <a:spcAft>
                <a:spcPts val="1200"/>
              </a:spcAft>
            </a:pPr>
            <a:r>
              <a:rPr lang="ar-EG" sz="2000" b="1" kern="0" dirty="0">
                <a:effectLst/>
                <a:latin typeface="Alexandria" pitchFamily="2" charset="-78"/>
                <a:ea typeface="Times New Roman" panose="02020603050405020304" pitchFamily="18" charset="0"/>
                <a:cs typeface="Alexandria" pitchFamily="2" charset="-78"/>
              </a:rPr>
              <a:t>4. </a:t>
            </a:r>
            <a:r>
              <a:rPr lang="ar-SA" sz="2000" b="1" kern="0" dirty="0">
                <a:effectLst/>
                <a:latin typeface="Alexandria" pitchFamily="2" charset="-78"/>
                <a:ea typeface="Times New Roman" panose="02020603050405020304" pitchFamily="18" charset="0"/>
                <a:cs typeface="Alexandria" pitchFamily="2" charset="-78"/>
              </a:rPr>
              <a:t>التأثير على الرأي العام وصناعة القرار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تشكيل الرأي العام</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التأثير المباشر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الإعلام الرقمي له القدرة على تشكيل الرأي العام بسرعة، حيث يمكن للمحتوى أن يصبح فيروسيًا وينتشر على نطاق واسع. الأخبار والمعلومات التي تنتشر بسرعة يمكن أن تؤثر على الرأي العام وتوجهاته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التنوع في الآراء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يوفر الإعلام الرقمي منصة لعرض وجهات نظر متنوعة ومختلفة، مما يعزز النقاش العام ويسمح للمستخدمين بالاطلاع على آراء مختلفة قبل تكوين رأيهم الخاص</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1200"/>
              </a:spcAft>
              <a:buFont typeface="Courier New" panose="02070309020205020404" pitchFamily="49" charset="0"/>
              <a:buChar char="o"/>
            </a:pPr>
            <a:r>
              <a:rPr lang="ar-SA" b="1" kern="0" dirty="0">
                <a:effectLst/>
                <a:latin typeface="Alexandria" pitchFamily="2" charset="-78"/>
                <a:ea typeface="Times New Roman" panose="02020603050405020304" pitchFamily="18" charset="0"/>
                <a:cs typeface="Alexandria" pitchFamily="2" charset="-78"/>
              </a:rPr>
              <a:t>التأثير على صناع القرار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ضغط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للرأي العام المتكون من خلال الإعلام الرقمي أن يشكل ضغطًا على صناع القرار والسياسيين لاتخاذ إجراءات معينة أو تغيير سياساتهم. يمكن </a:t>
            </a:r>
            <a:r>
              <a:rPr lang="ar-SA" sz="1600" kern="0" dirty="0" err="1">
                <a:effectLst/>
                <a:latin typeface="Alexandria" pitchFamily="2" charset="-78"/>
                <a:ea typeface="Times New Roman" panose="02020603050405020304" pitchFamily="18" charset="0"/>
                <a:cs typeface="Alexandria" pitchFamily="2" charset="-78"/>
              </a:rPr>
              <a:t>للهاشتاجات</a:t>
            </a:r>
            <a:r>
              <a:rPr lang="ar-SA" sz="1600" kern="0" dirty="0">
                <a:effectLst/>
                <a:latin typeface="Alexandria" pitchFamily="2" charset="-78"/>
                <a:ea typeface="Times New Roman" panose="02020603050405020304" pitchFamily="18" charset="0"/>
                <a:cs typeface="Alexandria" pitchFamily="2" charset="-78"/>
              </a:rPr>
              <a:t> والحملات الرقمية أن تجمع التأييد وتلفت الانتباه إلى قضايا 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2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المباشر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يمكن لصناع القرار استخدام وسائل التواصل الاجتماعي للتواصل المباشر مع الجمهور، مما يتيح لهم تقديم المعلومات والتوضيحات بشكل فوري، وكذلك قياس ردود الفعل بشكل مباشر من خلال التفاعل مع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77983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87452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02165" y="1486602"/>
            <a:ext cx="10787669" cy="4903137"/>
          </a:xfrm>
          <a:prstGeom prst="rect">
            <a:avLst/>
          </a:prstGeom>
          <a:noFill/>
        </p:spPr>
        <p:txBody>
          <a:bodyPr wrap="square" rtlCol="0">
            <a:spAutoFit/>
          </a:bodyPr>
          <a:lstStyle/>
          <a:p>
            <a:pPr marL="342900" indent="-342900" algn="just" rtl="1">
              <a:lnSpc>
                <a:spcPct val="150000"/>
              </a:lnSpc>
              <a:spcAft>
                <a:spcPts val="600"/>
              </a:spcAft>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lvl="0" algn="just" rtl="1">
              <a:lnSpc>
                <a:spcPct val="150000"/>
              </a:lnSpc>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التأثير السلبي للأخبار المزيفة</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بالرغم من الفوائد الكبيرة للإعلام الرقمي، إلا أنه يمكن أن يكون وسيلة لنشر الأخبار المزيفة والمعلومات المضللة. </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يتطلب الأمر جهودًا من المنصات والمستخدمين للتحقق من صحة المعلومات قبل مشاركتها</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kern="0" dirty="0">
                <a:effectLst/>
                <a:latin typeface="Alexandria" pitchFamily="2" charset="-78"/>
                <a:ea typeface="Times New Roman" panose="02020603050405020304" pitchFamily="18" charset="0"/>
                <a:cs typeface="Alexandria" pitchFamily="2" charset="-78"/>
              </a:rPr>
              <a:t>الأخبار المزيفة يمكن أن تؤثر بشكل سلبي على الرأي العام وتؤدي إلى اتخاذ قرارات خاطئة بناءً على معلومات غير دقيقة. يمكن أن تتسبب في حدوث اضطرابات اجتماعية واقتصادية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35648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9313" y="794556"/>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33660" y="1374397"/>
            <a:ext cx="11653120" cy="529311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pPr>
            <a:r>
              <a:rPr lang="ar-SA" b="1" kern="0" dirty="0">
                <a:effectLst/>
                <a:latin typeface="Alexandria" pitchFamily="2" charset="-78"/>
                <a:ea typeface="Times New Roman" panose="02020603050405020304" pitchFamily="18" charset="0"/>
                <a:cs typeface="Alexandria" pitchFamily="2" charset="-78"/>
              </a:rPr>
              <a:t>أمثلة عملية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الأخبار الفورية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عند وقوع حادث كبير مثل كارثة طبيعية أو هجوم إرهابي، يمكن للمؤسسات الإعلامية نشر الأخبار وتحديثاتها فورًا عبر منصاتها الرقمية ومنصات التواصل الاجتماعي، مما يسمح للجمهور بالبقاء على اطلاع دائم</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الحملات الاجتماعية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حملة مثل</a:t>
            </a:r>
            <a:r>
              <a:rPr lang="en-GB" kern="0" dirty="0">
                <a:effectLst/>
                <a:latin typeface="Alexandria" pitchFamily="2" charset="-78"/>
                <a:ea typeface="Times New Roman" panose="02020603050405020304" pitchFamily="18" charset="0"/>
                <a:cs typeface="Alexandria" pitchFamily="2" charset="-78"/>
              </a:rPr>
              <a:t> #MeToo </a:t>
            </a:r>
            <a:r>
              <a:rPr lang="ar-SA" kern="0" dirty="0">
                <a:effectLst/>
                <a:latin typeface="Alexandria" pitchFamily="2" charset="-78"/>
                <a:ea typeface="Times New Roman" panose="02020603050405020304" pitchFamily="18" charset="0"/>
                <a:cs typeface="Alexandria" pitchFamily="2" charset="-78"/>
              </a:rPr>
              <a:t>انتشرت بسرعة على وسائل التواصل الاجتماعي، مما أدى إلى زيادة الوعي حول قضايا التحرش الجنسي والتأثير على السياسات والممارسات في العديد من المؤسسات</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التواصل الحكومي</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buSzPts val="1000"/>
              <a:buFont typeface="Courier New" panose="02070309020205020404" pitchFamily="49" charset="0"/>
              <a:buChar char="o"/>
              <a:tabLst>
                <a:tab pos="914400" algn="l"/>
              </a:tabLst>
            </a:pPr>
            <a:r>
              <a:rPr lang="ar-SA" kern="0" dirty="0">
                <a:effectLst/>
                <a:latin typeface="Alexandria" pitchFamily="2" charset="-78"/>
                <a:ea typeface="Times New Roman" panose="02020603050405020304" pitchFamily="18" charset="0"/>
                <a:cs typeface="Alexandria" pitchFamily="2" charset="-78"/>
              </a:rPr>
              <a:t>الحكومات تستخدم منصات التواصل الاجتماعي لنشر التحديثات والتواصل مع الجمهور. على سبيل المثال، خلال جائحة</a:t>
            </a:r>
            <a:r>
              <a:rPr lang="en-GB" kern="0" dirty="0">
                <a:effectLst/>
                <a:latin typeface="Alexandria" pitchFamily="2" charset="-78"/>
                <a:ea typeface="Times New Roman" panose="02020603050405020304" pitchFamily="18" charset="0"/>
                <a:cs typeface="Alexandria" pitchFamily="2" charset="-78"/>
              </a:rPr>
              <a:t> COVID-19</a:t>
            </a:r>
            <a:r>
              <a:rPr lang="ar-SA" kern="0" dirty="0">
                <a:effectLst/>
                <a:latin typeface="Alexandria" pitchFamily="2" charset="-78"/>
                <a:ea typeface="Times New Roman" panose="02020603050405020304" pitchFamily="18" charset="0"/>
                <a:cs typeface="Alexandria" pitchFamily="2" charset="-78"/>
              </a:rPr>
              <a:t>، استخدمت الحكومات المنصات الرقمية لنشر المعلومات والإرشادات الصحية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18910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9313" y="9564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98719"/>
            <a:ext cx="10493712" cy="3598486"/>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تأثيرات الإعلام الرقمي في العصر الحديث</a:t>
            </a: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له دور حاسم في العصر الحديث بفضل سرعته الفائقة في نقل الأخبار وانتشارها، وقدرته على تشكيل الرأي العام والتأثير على صناع القرار. مع ذلك، يتطلب الأمر استخدامًا مسؤولًا لهذه الوسائل، مع التركيز على التحقق من صحة المعلومات لتجنب التأثيرات السلبية للأخبار المزيفة.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Bef>
                <a:spcPts val="600"/>
              </a:spcBef>
              <a:spcAft>
                <a:spcPts val="600"/>
              </a:spcAft>
            </a:pPr>
            <a:r>
              <a:rPr lang="ar-SA" sz="2000" kern="0" dirty="0">
                <a:effectLst/>
                <a:latin typeface="Calibri" panose="020F0502020204030204" pitchFamily="34" charset="0"/>
                <a:ea typeface="Times New Roman" panose="02020603050405020304" pitchFamily="18" charset="0"/>
                <a:cs typeface="Alexandria" pitchFamily="2" charset="-78"/>
              </a:rPr>
              <a:t>الإعلام الرقمي يوفر فرصة غير مسبوقة لتعزيز الشفافية والتفاعل المباشر بين الجمهور وصناع القرار، مما يساهم في بناء مجتمع أكثر وعيًا ومشاركة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342349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9313" y="956454"/>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998719"/>
            <a:ext cx="10493712" cy="3136821"/>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تعريف الأزمة</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الأزمة:</a:t>
            </a:r>
            <a:r>
              <a:rPr lang="ar-SA" sz="2000" kern="0" dirty="0">
                <a:effectLst/>
                <a:latin typeface="Calibri" panose="020F0502020204030204" pitchFamily="34" charset="0"/>
                <a:ea typeface="Times New Roman" panose="02020603050405020304" pitchFamily="18" charset="0"/>
                <a:cs typeface="Alexandria" pitchFamily="2" charset="-78"/>
              </a:rPr>
              <a:t> هي حالة غير متوقعة تؤدي إلى اضطراب كبير قد يؤثر سلبًا على سير العمل أو سمعة المنظمة أو أمنها المالي. </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2000" kern="0" dirty="0">
                <a:effectLst/>
                <a:latin typeface="Calibri" panose="020F0502020204030204" pitchFamily="34" charset="0"/>
                <a:ea typeface="Times New Roman" panose="02020603050405020304" pitchFamily="18" charset="0"/>
                <a:cs typeface="Alexandria" pitchFamily="2" charset="-78"/>
              </a:rPr>
              <a:t>الأزمات يمكن أن تكون طبيعية مثل الكوارث الطبيعية أو من صنع الإنسان مثل الأزمات الاقتصادية والسياسية، وقد تتضمن أيضًا الأزمات الرقمية مثل الهجمات الالكترونية أو الفضائح الإعلامية</a:t>
            </a:r>
            <a:r>
              <a:rPr lang="en-GB" sz="2000"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248580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8" y="711251"/>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7266" y="1194867"/>
            <a:ext cx="11477467" cy="518539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أمثلة للأزمات في العصر الرقمي</a:t>
            </a: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الهجمات الالكترونية:</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حادثة تسريب البيانات في شركة فيسبوك:</a:t>
            </a:r>
            <a:r>
              <a:rPr lang="ar-SA" kern="0" dirty="0">
                <a:effectLst/>
                <a:latin typeface="Alexandria" pitchFamily="2" charset="-78"/>
                <a:ea typeface="Times New Roman" panose="02020603050405020304" pitchFamily="18" charset="0"/>
                <a:cs typeface="Alexandria" pitchFamily="2" charset="-78"/>
              </a:rPr>
              <a:t> في عام 2018، تعرضت شركة فيسبوك لأزمة كبيرة بسبب تسريب بيانات ملايين المستخدمين، مما أثر على سمعة الشركة وأدى إلى خسائر مالية كبيرة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الأزمات الإعلامية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فضيحة</a:t>
            </a:r>
            <a:r>
              <a:rPr lang="en-GB" b="1" kern="0" dirty="0">
                <a:effectLst/>
                <a:latin typeface="Alexandria" pitchFamily="2" charset="-78"/>
                <a:ea typeface="Times New Roman" panose="02020603050405020304" pitchFamily="18" charset="0"/>
                <a:cs typeface="Alexandria" pitchFamily="2" charset="-78"/>
              </a:rPr>
              <a:t> </a:t>
            </a:r>
            <a:r>
              <a:rPr lang="en-GB" b="1" kern="0" dirty="0" err="1">
                <a:effectLst/>
                <a:latin typeface="Alexandria" pitchFamily="2" charset="-78"/>
                <a:ea typeface="Times New Roman" panose="02020603050405020304" pitchFamily="18" charset="0"/>
                <a:cs typeface="Alexandria" pitchFamily="2" charset="-78"/>
              </a:rPr>
              <a:t>Dieselgate</a:t>
            </a:r>
            <a:r>
              <a:rPr lang="en-GB"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لشركة فولكس واجن: </a:t>
            </a:r>
            <a:r>
              <a:rPr lang="ar-SA" kern="0" dirty="0">
                <a:effectLst/>
                <a:latin typeface="Alexandria" pitchFamily="2" charset="-78"/>
                <a:ea typeface="Times New Roman" panose="02020603050405020304" pitchFamily="18" charset="0"/>
                <a:cs typeface="Alexandria" pitchFamily="2" charset="-78"/>
              </a:rPr>
              <a:t>في عام 2015، كُشف عن استخدام فولكس واجن لبرامج غير قانونية للتلاعب في اختبارات انبعاثات العوادم، مما أدى إلى أزمة كبرى للشركة على المستوى العالمي</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الأزمات الصحية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جائحة</a:t>
            </a:r>
            <a:r>
              <a:rPr lang="en-GB" b="1" kern="0" dirty="0">
                <a:effectLst/>
                <a:latin typeface="Alexandria" pitchFamily="2" charset="-78"/>
                <a:ea typeface="Times New Roman" panose="02020603050405020304" pitchFamily="18" charset="0"/>
                <a:cs typeface="Alexandria" pitchFamily="2" charset="-78"/>
              </a:rPr>
              <a:t> COVID-19</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أدت الجائحة إلى أزمات متعددة للعديد من المؤسسات والحكومات، من حيث الإدارة الصحية والاقتصادية والتواصل الإعلامي</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7745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8" y="899652"/>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72528" y="1579588"/>
            <a:ext cx="10911291" cy="4800673"/>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 </a:t>
            </a:r>
          </a:p>
          <a:p>
            <a:pPr marL="342900" lvl="0" indent="-342900" algn="just" rtl="1">
              <a:lnSpc>
                <a:spcPct val="150000"/>
              </a:lnSpc>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التوقع</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تحليل المخاطر</a:t>
            </a:r>
            <a:r>
              <a:rPr lang="en-GB" b="1" kern="0" dirty="0">
                <a:effectLst/>
                <a:latin typeface="Alexandria" pitchFamily="2" charset="-78"/>
                <a:ea typeface="Times New Roman" panose="02020603050405020304" pitchFamily="18" charset="0"/>
                <a:cs typeface="Alexandria" pitchFamily="2" charset="-78"/>
              </a:rPr>
              <a:t>:</a:t>
            </a:r>
            <a:r>
              <a:rPr lang="ar-EG" sz="1400" b="1" kern="100" dirty="0">
                <a:latin typeface="Alexandria" pitchFamily="2" charset="-78"/>
                <a:ea typeface="Calibri" panose="020F0502020204030204" pitchFamily="34" charset="0"/>
                <a:cs typeface="Alexandria" pitchFamily="2" charset="-78"/>
              </a:rPr>
              <a:t> </a:t>
            </a:r>
          </a:p>
          <a:p>
            <a:pPr lvl="0" algn="just" rtl="1">
              <a:lnSpc>
                <a:spcPct val="150000"/>
              </a:lnSpc>
              <a:buSzPts val="1000"/>
              <a:tabLst>
                <a:tab pos="457200" algn="l"/>
              </a:tabLst>
            </a:pPr>
            <a:r>
              <a:rPr lang="ar-SA" kern="0" dirty="0">
                <a:effectLst/>
                <a:latin typeface="Alexandria" pitchFamily="2" charset="-78"/>
                <a:ea typeface="Times New Roman" panose="02020603050405020304" pitchFamily="18" charset="0"/>
                <a:cs typeface="Alexandria" pitchFamily="2" charset="-78"/>
              </a:rPr>
              <a:t>تحليل وتحديد المخاطر التي يمكن أن تواجه المنظمة. يشمل ذلك المخاطر الطبيعية، والتكنولوجية، والاقتصادية، والسياسية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رصد المؤشرات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مراقبة المؤشرات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المراقبة المستمرة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استخدام أدوات تحليل البيانات لمراقبة المؤشرات التي قد تشير إلى اقتراب أزمة، مثل مؤشرات الأداء المالية، ومراقبة الرأي العام على وسائل التواصل الاجتماعي</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التحليل التنبؤي</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استخدام التحليلات التنبؤية لتحديد احتمالية وقوع الأزمات بناءً على البيانات التاريخية والنماذج الإحصائية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275076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4" y="788983"/>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78094" y="1353169"/>
            <a:ext cx="11066329" cy="5170005"/>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 </a:t>
            </a:r>
          </a:p>
          <a:p>
            <a:pPr algn="just" rtl="1">
              <a:lnSpc>
                <a:spcPct val="150000"/>
              </a:lnSpc>
            </a:pPr>
            <a:r>
              <a:rPr lang="ar-SA" sz="2000" b="1" kern="0" dirty="0">
                <a:effectLst/>
                <a:latin typeface="Calibri" panose="020F0502020204030204" pitchFamily="34" charset="0"/>
                <a:ea typeface="Times New Roman" panose="02020603050405020304" pitchFamily="18" charset="0"/>
                <a:cs typeface="Alexandria" pitchFamily="2" charset="-78"/>
              </a:rPr>
              <a:t>2</a:t>
            </a:r>
            <a:r>
              <a:rPr lang="ar-SA" sz="2000" b="1" kern="0" dirty="0">
                <a:effectLst/>
                <a:latin typeface="Alexandria" pitchFamily="2" charset="-78"/>
                <a:ea typeface="Times New Roman" panose="02020603050405020304" pitchFamily="18" charset="0"/>
                <a:cs typeface="Alexandria" pitchFamily="2" charset="-78"/>
              </a:rPr>
              <a:t>. التحضير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خطط الطوارئ</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وضع خطة مفصلة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إنشاء خطة مفصلة تشمل الإجراءات الواجب اتخاذها عند وقوع الأزمة، وتحديد المسؤوليات والأدوار لكل عضو في الفريق</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تدريبات وتمارين</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إجراء تدريبات دورية وتمارين محاكاة للأزمات لتحسين جاهزية الفريق واستجابته الفعالة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التواصل الداخلي</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قنوات الاتصال:</a:t>
            </a:r>
            <a:r>
              <a:rPr lang="ar-SA" kern="0" dirty="0">
                <a:effectLst/>
                <a:latin typeface="Alexandria" pitchFamily="2" charset="-78"/>
                <a:ea typeface="Times New Roman" panose="02020603050405020304" pitchFamily="18" charset="0"/>
                <a:cs typeface="Alexandria" pitchFamily="2" charset="-78"/>
              </a:rPr>
              <a:t> تطوير قنوات اتصال داخلية فعّالة لضمان تبادل المعلومات بسرعة ودقة بين أعضاء الفريق</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التدريب المستمر</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تقديم تدريبات مستمرة للموظفين حول كيفية الاستجابة للأزمات واستخدام الأدوات الرقمية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1686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4" y="788983"/>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78094" y="1353169"/>
            <a:ext cx="11066329" cy="485196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 </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3. الاستجابة</a:t>
            </a: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التواصل السريع والفعّال:</a:t>
            </a:r>
          </a:p>
          <a:p>
            <a:pPr algn="just" rtl="1">
              <a:lnSpc>
                <a:spcPct val="150000"/>
              </a:lnSpc>
            </a:pPr>
            <a:r>
              <a:rPr lang="en-GB" sz="1600" b="1" kern="0" dirty="0">
                <a:effectLst/>
                <a:latin typeface="Alexandria" pitchFamily="2" charset="-78"/>
                <a:ea typeface="Times New Roman" panose="02020603050405020304" pitchFamily="18" charset="0"/>
                <a:cs typeface="Alexandria" pitchFamily="2" charset="-78"/>
              </a:rPr>
              <a:t>O</a:t>
            </a:r>
            <a:r>
              <a:rPr lang="ar-EG" sz="1600" b="1" kern="0" dirty="0">
                <a:effectLst/>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إصدار البيانات الصحفية:</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إصدار البيانات الفورية: </a:t>
            </a:r>
            <a:r>
              <a:rPr lang="ar-SA" sz="1600" kern="0" dirty="0">
                <a:effectLst/>
                <a:latin typeface="Alexandria" pitchFamily="2" charset="-78"/>
                <a:ea typeface="Times New Roman" panose="02020603050405020304" pitchFamily="18" charset="0"/>
                <a:cs typeface="Alexandria" pitchFamily="2" charset="-78"/>
              </a:rPr>
              <a:t>إصدار بيانات صحفية سريعة ودقيقة للتواصل مع الجمهور ووسائل الإعلام وتقديم التحديثات الفورية.</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استخدام الوسائط المتعددة: </a:t>
            </a:r>
            <a:r>
              <a:rPr lang="ar-SA" sz="1600" kern="0" dirty="0">
                <a:effectLst/>
                <a:latin typeface="Alexandria" pitchFamily="2" charset="-78"/>
                <a:ea typeface="Times New Roman" panose="02020603050405020304" pitchFamily="18" charset="0"/>
                <a:cs typeface="Alexandria" pitchFamily="2" charset="-78"/>
              </a:rPr>
              <a:t>استخدام الفيديوهات والبث المباشر لتقديم معلومات مباشرة وشفافة.</a:t>
            </a: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إدارة السمعة:</a:t>
            </a:r>
          </a:p>
          <a:p>
            <a:pPr algn="just" rtl="1">
              <a:lnSpc>
                <a:spcPct val="150000"/>
              </a:lnSpc>
            </a:pPr>
            <a:r>
              <a:rPr lang="en-GB" sz="1600" b="1" kern="0" dirty="0">
                <a:effectLst/>
                <a:latin typeface="Alexandria" pitchFamily="2" charset="-78"/>
                <a:ea typeface="Times New Roman" panose="02020603050405020304" pitchFamily="18" charset="0"/>
                <a:cs typeface="Alexandria" pitchFamily="2" charset="-78"/>
              </a:rPr>
              <a:t>O</a:t>
            </a:r>
            <a:r>
              <a:rPr lang="ar-EG" sz="1600" b="1" kern="0" dirty="0">
                <a:effectLst/>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التحكم في الرسائل الإعلامية:</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رسائل موحدة: </a:t>
            </a:r>
            <a:r>
              <a:rPr lang="ar-SA" sz="1600" kern="0" dirty="0">
                <a:effectLst/>
                <a:latin typeface="Alexandria" pitchFamily="2" charset="-78"/>
                <a:ea typeface="Times New Roman" panose="02020603050405020304" pitchFamily="18" charset="0"/>
                <a:cs typeface="Alexandria" pitchFamily="2" charset="-78"/>
              </a:rPr>
              <a:t>التأكد من توحيد الرسائل الإعلامية المقدمة للجمهور لضمان نقل المعلومات بشكل دقيق ومتناسق.</a:t>
            </a:r>
          </a:p>
          <a:p>
            <a:pPr algn="just" rtl="1">
              <a:lnSpc>
                <a:spcPct val="150000"/>
              </a:lnSpc>
            </a:pPr>
            <a:r>
              <a:rPr lang="ar-EG" sz="1600" b="1" kern="0" dirty="0">
                <a:latin typeface="Alexandria" pitchFamily="2" charset="-78"/>
                <a:ea typeface="Times New Roman" panose="02020603050405020304" pitchFamily="18" charset="0"/>
                <a:cs typeface="Alexandria" pitchFamily="2" charset="-78"/>
              </a:rPr>
              <a:t>- </a:t>
            </a:r>
            <a:r>
              <a:rPr lang="ar-SA" sz="1600" b="1" kern="0" dirty="0">
                <a:effectLst/>
                <a:latin typeface="Alexandria" pitchFamily="2" charset="-78"/>
                <a:ea typeface="Times New Roman" panose="02020603050405020304" pitchFamily="18" charset="0"/>
                <a:cs typeface="Alexandria" pitchFamily="2" charset="-78"/>
              </a:rPr>
              <a:t>التفاعل مع الجمهور: </a:t>
            </a:r>
            <a:r>
              <a:rPr lang="ar-SA" sz="1600" kern="0" dirty="0">
                <a:effectLst/>
                <a:latin typeface="Alexandria" pitchFamily="2" charset="-78"/>
                <a:ea typeface="Times New Roman" panose="02020603050405020304" pitchFamily="18" charset="0"/>
                <a:cs typeface="Alexandria" pitchFamily="2" charset="-78"/>
              </a:rPr>
              <a:t>التفاعل مع الجمهور عبر وسائل التواصل الاجتماعي والرد على استفساراتهم وشكاواهم بسرعة وفعالية.</a:t>
            </a: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0463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72522" y="701830"/>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78092" y="1243721"/>
            <a:ext cx="11066329" cy="5493170"/>
          </a:xfrm>
          <a:prstGeom prst="rect">
            <a:avLst/>
          </a:prstGeom>
          <a:noFill/>
        </p:spPr>
        <p:txBody>
          <a:bodyPr wrap="square" rtlCol="0">
            <a:spAutoFit/>
          </a:bodyPr>
          <a:lstStyle/>
          <a:p>
            <a:pPr marL="342900" indent="-342900" algn="just" rtl="1">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algn="just" rtl="1">
              <a:lnSpc>
                <a:spcPct val="150000"/>
              </a:lnSpc>
            </a:pPr>
            <a:r>
              <a:rPr lang="ar-EG" sz="2800" b="1" kern="0" dirty="0">
                <a:latin typeface="Alexandria" pitchFamily="2" charset="-78"/>
                <a:ea typeface="Times New Roman" panose="02020603050405020304" pitchFamily="18" charset="0"/>
                <a:cs typeface="Alexandria" pitchFamily="2" charset="-78"/>
              </a:rPr>
              <a:t>4. </a:t>
            </a:r>
            <a:r>
              <a:rPr lang="ar-SA" sz="2000" b="1" kern="0" dirty="0">
                <a:effectLst/>
                <a:latin typeface="Alexandria" pitchFamily="2" charset="-78"/>
                <a:ea typeface="Times New Roman" panose="02020603050405020304" pitchFamily="18" charset="0"/>
                <a:cs typeface="Alexandria" pitchFamily="2" charset="-78"/>
              </a:rPr>
              <a:t>التعافي</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استعادة السمعة والثقة</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b="1" kern="0" dirty="0">
                <a:effectLst/>
                <a:latin typeface="Alexandria" pitchFamily="2" charset="-78"/>
                <a:ea typeface="Times New Roman" panose="02020603050405020304" pitchFamily="18" charset="0"/>
                <a:cs typeface="Alexandria" pitchFamily="2" charset="-78"/>
              </a:rPr>
              <a:t>إصلاح العلاقات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الشفافية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تقديم تقارير شفافة حول الأزمة وكيفية التعامل معها، مع الاعتراف بالأخطاء وتوضيح الإجراءات المتخذة لتجنب تكرارها</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التواصل المستمر</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استمرار التواصل مع الجمهور والعملاء والشركاء لطمأنتهم واستعادة ثقتهم</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Alexandria" pitchFamily="2" charset="-78"/>
                <a:ea typeface="Times New Roman" panose="02020603050405020304" pitchFamily="18" charset="0"/>
                <a:cs typeface="Alexandria" pitchFamily="2" charset="-78"/>
              </a:rPr>
              <a:t>تحليل الأداء</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تقييم الاستجابة</a:t>
            </a:r>
            <a:r>
              <a:rPr lang="en-GB" b="1" kern="0" dirty="0">
                <a:effectLst/>
                <a:latin typeface="Alexandria" pitchFamily="2" charset="-78"/>
                <a:ea typeface="Times New Roman" panose="02020603050405020304" pitchFamily="18" charset="0"/>
                <a:cs typeface="Alexandria" pitchFamily="2" charset="-78"/>
              </a:rPr>
              <a:t>:</a:t>
            </a: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مراجعة وتقييم أداء الفريق خلال الأزمة، وتحديد النقاط القوية والضعيفة في الاستجابة</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SzPts val="1000"/>
              <a:buFont typeface="Wingdings" panose="05000000000000000000" pitchFamily="2" charset="2"/>
              <a:buChar char=""/>
              <a:tabLst>
                <a:tab pos="1371600" algn="l"/>
              </a:tabLst>
            </a:pPr>
            <a:r>
              <a:rPr lang="ar-SA" b="1" kern="0" dirty="0">
                <a:effectLst/>
                <a:latin typeface="Alexandria" pitchFamily="2" charset="-78"/>
                <a:ea typeface="Times New Roman" panose="02020603050405020304" pitchFamily="18" charset="0"/>
                <a:cs typeface="Alexandria" pitchFamily="2" charset="-78"/>
              </a:rPr>
              <a:t>تحسين الخطط:</a:t>
            </a:r>
            <a:r>
              <a:rPr lang="ar-SA" kern="0" dirty="0">
                <a:effectLst/>
                <a:latin typeface="Alexandria" pitchFamily="2" charset="-78"/>
                <a:ea typeface="Times New Roman" panose="02020603050405020304" pitchFamily="18" charset="0"/>
                <a:cs typeface="Alexandria" pitchFamily="2" charset="-78"/>
              </a:rPr>
              <a:t> تحديث خطط إدارة الأزمات بناءً على الدروس المستفادة، وتقديم توصيات لتحسين الأداء في المستقبل</a:t>
            </a:r>
            <a:r>
              <a:rPr lang="en-GB"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899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81230" y="814498"/>
            <a:ext cx="11477467"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تعريف وتأثير الإعلام الرقمي وإدارة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2835" y="1646873"/>
            <a:ext cx="11066329" cy="4179862"/>
          </a:xfrm>
          <a:prstGeom prst="rect">
            <a:avLst/>
          </a:prstGeom>
          <a:noFill/>
        </p:spPr>
        <p:txBody>
          <a:bodyPr wrap="square" rtlCol="0">
            <a:spAutoFit/>
          </a:bodyPr>
          <a:lstStyle/>
          <a:p>
            <a:pPr marL="342900" indent="-342900" algn="just" rtl="1">
              <a:buFont typeface="Wingdings" panose="05000000000000000000" pitchFamily="2" charset="2"/>
              <a:buChar char="q"/>
            </a:pPr>
            <a:r>
              <a:rPr lang="ar-SA" sz="2400" b="1" kern="0" dirty="0">
                <a:solidFill>
                  <a:srgbClr val="00B0F0"/>
                </a:solidFill>
                <a:effectLst/>
                <a:latin typeface="Alexandria" pitchFamily="2" charset="-78"/>
                <a:ea typeface="Times New Roman" panose="02020603050405020304" pitchFamily="18" charset="0"/>
                <a:cs typeface="Alexandria" pitchFamily="2" charset="-78"/>
              </a:rPr>
              <a:t>مراحل إدارة الأزمة</a:t>
            </a:r>
            <a:endParaRPr lang="ar-EG" sz="2400" b="1" kern="0" dirty="0">
              <a:solidFill>
                <a:srgbClr val="00B0F0"/>
              </a:solidFill>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EG" sz="2000" b="1" kern="0" dirty="0">
                <a:effectLst/>
                <a:latin typeface="Alexandria" pitchFamily="2" charset="-78"/>
                <a:ea typeface="Times New Roman" panose="02020603050405020304" pitchFamily="18" charset="0"/>
                <a:cs typeface="Alexandria" pitchFamily="2" charset="-78"/>
              </a:rPr>
              <a:t>مثال عملي </a:t>
            </a:r>
            <a:r>
              <a:rPr lang="ar-SA" sz="2000" b="1" kern="0" dirty="0">
                <a:effectLst/>
                <a:latin typeface="Alexandria" pitchFamily="2" charset="-78"/>
                <a:ea typeface="Times New Roman" panose="02020603050405020304" pitchFamily="18" charset="0"/>
                <a:cs typeface="Alexandria" pitchFamily="2" charset="-78"/>
              </a:rPr>
              <a:t>أزمة تسريب البيانات</a:t>
            </a:r>
            <a:r>
              <a:rPr lang="en-GB" sz="20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b="1" kern="0" dirty="0">
                <a:effectLst/>
                <a:latin typeface="Alexandria" pitchFamily="2" charset="-78"/>
                <a:ea typeface="Times New Roman" panose="02020603050405020304" pitchFamily="18" charset="0"/>
                <a:cs typeface="Alexandria" pitchFamily="2" charset="-78"/>
              </a:rPr>
              <a:t>التوقع والتحضير</a:t>
            </a:r>
            <a:r>
              <a:rPr lang="ar-EG" sz="2000" b="1" kern="0" dirty="0">
                <a:latin typeface="Alexandria" pitchFamily="2" charset="-78"/>
                <a:ea typeface="Times New Roman" panose="02020603050405020304" pitchFamily="18" charset="0"/>
                <a:cs typeface="Alexandria" pitchFamily="2" charset="-78"/>
              </a:rPr>
              <a:t>: </a:t>
            </a:r>
            <a:r>
              <a:rPr lang="ar-SA" sz="2000" kern="0" dirty="0">
                <a:effectLst/>
                <a:latin typeface="Alexandria" pitchFamily="2" charset="-78"/>
                <a:ea typeface="Times New Roman" panose="02020603050405020304" pitchFamily="18" charset="0"/>
                <a:cs typeface="Alexandria" pitchFamily="2" charset="-78"/>
              </a:rPr>
              <a:t>استخدام أدوات تحليل البيانات لرصد التهديدات الأمنية المحتملة وتدريب الفريق على استجابة سريعة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b="1" kern="0" dirty="0">
                <a:effectLst/>
                <a:latin typeface="Alexandria" pitchFamily="2" charset="-78"/>
                <a:ea typeface="Times New Roman" panose="02020603050405020304" pitchFamily="18" charset="0"/>
                <a:cs typeface="Alexandria" pitchFamily="2" charset="-78"/>
              </a:rPr>
              <a:t>الاستجابة:</a:t>
            </a:r>
            <a:r>
              <a:rPr lang="ar-SA" sz="2000" kern="0" dirty="0">
                <a:effectLst/>
                <a:latin typeface="Alexandria" pitchFamily="2" charset="-78"/>
                <a:ea typeface="Times New Roman" panose="02020603050405020304" pitchFamily="18" charset="0"/>
                <a:cs typeface="Alexandria" pitchFamily="2" charset="-78"/>
              </a:rPr>
              <a:t> إصدار بيان صحفي فوري، واستخدام وسائل التواصل الاجتماعي </a:t>
            </a:r>
            <a:r>
              <a:rPr lang="ar-SA" sz="2000" kern="0" dirty="0" err="1">
                <a:effectLst/>
                <a:latin typeface="Alexandria" pitchFamily="2" charset="-78"/>
                <a:ea typeface="Times New Roman" panose="02020603050405020304" pitchFamily="18" charset="0"/>
                <a:cs typeface="Alexandria" pitchFamily="2" charset="-78"/>
              </a:rPr>
              <a:t>لطمأنة</a:t>
            </a:r>
            <a:r>
              <a:rPr lang="ar-SA" sz="2000" kern="0" dirty="0">
                <a:effectLst/>
                <a:latin typeface="Alexandria" pitchFamily="2" charset="-78"/>
                <a:ea typeface="Times New Roman" panose="02020603050405020304" pitchFamily="18" charset="0"/>
                <a:cs typeface="Alexandria" pitchFamily="2" charset="-78"/>
              </a:rPr>
              <a:t> المستخدمين، وتقديم خطوات لحماية البيانات</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2000" b="1" kern="0" dirty="0">
                <a:effectLst/>
                <a:latin typeface="Alexandria" pitchFamily="2" charset="-78"/>
                <a:ea typeface="Times New Roman" panose="02020603050405020304" pitchFamily="18" charset="0"/>
                <a:cs typeface="Alexandria" pitchFamily="2" charset="-78"/>
              </a:rPr>
              <a:t>التعافي:</a:t>
            </a:r>
            <a:r>
              <a:rPr lang="ar-SA" sz="2000" kern="0" dirty="0">
                <a:effectLst/>
                <a:latin typeface="Alexandria" pitchFamily="2" charset="-78"/>
                <a:ea typeface="Times New Roman" panose="02020603050405020304" pitchFamily="18" charset="0"/>
                <a:cs typeface="Alexandria" pitchFamily="2" charset="-78"/>
              </a:rPr>
              <a:t> مراجعة الأداء، وتحديث خطط الأمان، والتواصل المستمر مع المستخدمين لتعزيز الثقة</a:t>
            </a:r>
            <a:r>
              <a:rPr lang="en-GB" sz="20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342497" y="647860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74307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2308" y="2374473"/>
            <a:ext cx="10100258" cy="523220"/>
          </a:xfrm>
          <a:prstGeom prst="rect">
            <a:avLst/>
          </a:prstGeom>
          <a:noFill/>
        </p:spPr>
        <p:txBody>
          <a:bodyPr wrap="square" rtlCol="0">
            <a:spAutoFit/>
          </a:bodyPr>
          <a:lstStyle/>
          <a:p>
            <a:pPr algn="ctr" rtl="1"/>
            <a:r>
              <a:rPr lang="ar-EG" sz="2800" b="1" dirty="0">
                <a:latin typeface="Alexandria" charset="0"/>
                <a:cs typeface="Alexandria" charset="0"/>
              </a:rPr>
              <a:t>ثانيًا</a:t>
            </a:r>
            <a:r>
              <a:rPr lang="ar-EG" sz="2800" b="1" dirty="0">
                <a:solidFill>
                  <a:srgbClr val="00AEEF"/>
                </a:solidFill>
                <a:latin typeface="Alexandria" charset="0"/>
                <a:cs typeface="Alexandria" charset="0"/>
              </a:rPr>
              <a:t>: دور الإعلام الرقمي في إدارة الأزمات </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D272384B-C1D1-9619-0CBA-FC21EF1D63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62916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170264" y="1171719"/>
            <a:ext cx="9884451" cy="5432256"/>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فيسبوك </a:t>
            </a:r>
            <a:r>
              <a:rPr lang="en-GB" b="1" kern="0" dirty="0">
                <a:effectLst/>
                <a:latin typeface="Alexandria" pitchFamily="2" charset="-78"/>
                <a:ea typeface="Times New Roman" panose="02020603050405020304" pitchFamily="18" charset="0"/>
                <a:cs typeface="Alexandria" pitchFamily="2" charset="-78"/>
              </a:rPr>
              <a:t>Facebook</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النشر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صفحة المؤسسة لنشر التحديثات الفورية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المنشورات ذات الصلة بالأزمة لزيادة الوعي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وتعليقات الجمهور بشكل 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إنشاء استطلاعات رأي لمعرفة ردود فعل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تويتر </a:t>
            </a:r>
            <a:r>
              <a:rPr lang="en-GB" b="1" kern="0" dirty="0">
                <a:effectLst/>
                <a:latin typeface="Alexandria" pitchFamily="2" charset="-78"/>
                <a:ea typeface="Times New Roman" panose="02020603050405020304" pitchFamily="18" charset="0"/>
                <a:cs typeface="Alexandria" pitchFamily="2" charset="-78"/>
              </a:rPr>
              <a:t>Twitter</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التحديثات السريعة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تغريدات سريعة وفورية حول المستجدات والتطورات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لزيادة وصول التغريدات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المراقبة والتحليل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أدوات تحليل تويتر لمراقبة النقاشات وردود الفعل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مراقبة </a:t>
            </a:r>
            <a:r>
              <a:rPr lang="ar-SA" sz="1600" kern="0" dirty="0" err="1">
                <a:effectLst/>
                <a:latin typeface="Alexandria" pitchFamily="2" charset="-78"/>
                <a:ea typeface="Times New Roman" panose="02020603050405020304" pitchFamily="18" charset="0"/>
                <a:cs typeface="Alexandria" pitchFamily="2" charset="-78"/>
              </a:rPr>
              <a:t>الهاشتاجات</a:t>
            </a:r>
            <a:r>
              <a:rPr lang="ar-SA" sz="1600" kern="0" dirty="0">
                <a:effectLst/>
                <a:latin typeface="Alexandria" pitchFamily="2" charset="-78"/>
                <a:ea typeface="Times New Roman" panose="02020603050405020304" pitchFamily="18" charset="0"/>
                <a:cs typeface="Alexandria" pitchFamily="2" charset="-78"/>
              </a:rPr>
              <a:t> المتعلقة بالأزمة لفهم مزاج الجمهور واتجاهاتهم</a:t>
            </a:r>
            <a:r>
              <a:rPr lang="ar-EG"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10855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60825"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06166" y="1280475"/>
            <a:ext cx="9884451" cy="507831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mj-lt"/>
              <a:buAutoNum type="arabicPeriod"/>
            </a:pPr>
            <a:r>
              <a:rPr lang="ar-SA" sz="2000" b="1" kern="0" dirty="0">
                <a:effectLst/>
                <a:latin typeface="Alexandria" pitchFamily="2" charset="-78"/>
                <a:ea typeface="Times New Roman" panose="02020603050405020304" pitchFamily="18" charset="0"/>
                <a:cs typeface="Alexandria" pitchFamily="2" charset="-78"/>
              </a:rPr>
              <a:t>شبكات التواصل الاجتماعي</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err="1">
                <a:effectLst/>
                <a:latin typeface="Alexandria" pitchFamily="2" charset="-78"/>
                <a:ea typeface="Times New Roman" panose="02020603050405020304" pitchFamily="18" charset="0"/>
                <a:cs typeface="Alexandria" pitchFamily="2" charset="-78"/>
              </a:rPr>
              <a:t>إنستجرام</a:t>
            </a:r>
            <a:r>
              <a:rPr lang="ar-SA"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Instagram</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الرسائل البصرية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الصور والفيديوهات لتوضيح الأوضاع وتقديم التوجيهات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القصص المباشرة</a:t>
            </a:r>
            <a:r>
              <a:rPr lang="en-GB" sz="1600" kern="0" dirty="0">
                <a:effectLst/>
                <a:latin typeface="Alexandria" pitchFamily="2" charset="-78"/>
                <a:ea typeface="Times New Roman" panose="02020603050405020304" pitchFamily="18" charset="0"/>
                <a:cs typeface="Alexandria" pitchFamily="2" charset="-78"/>
              </a:rPr>
              <a:t> (Instagram Stories) </a:t>
            </a:r>
            <a:r>
              <a:rPr lang="ar-SA" sz="1600" kern="0" dirty="0">
                <a:effectLst/>
                <a:latin typeface="Alexandria" pitchFamily="2" charset="-78"/>
                <a:ea typeface="Times New Roman" panose="02020603050405020304" pitchFamily="18" charset="0"/>
                <a:cs typeface="Alexandria" pitchFamily="2" charset="-78"/>
              </a:rPr>
              <a:t>لتقديم تحديثات فورية ومباشرة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البصري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التفاعل مع تعليقات ومشاركات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تنظيم جلسات بث مباشر للإجابة على أسئلة الجمهور</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لينكد إن </a:t>
            </a:r>
            <a:r>
              <a:rPr lang="en-GB" b="1" kern="0" dirty="0">
                <a:effectLst/>
                <a:latin typeface="Alexandria" pitchFamily="2" charset="-78"/>
                <a:ea typeface="Times New Roman" panose="02020603050405020304" pitchFamily="18" charset="0"/>
                <a:cs typeface="Alexandria" pitchFamily="2" charset="-78"/>
              </a:rPr>
              <a:t>LinkedIn</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التواصل المهني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المقالات والمستجدات المتعلقة بالأزمة على صفحة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مشاركة الخبرات والتوجيهات من قبل المتخصصين والمهنيين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الشركاء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التواصل مع الشركاء والمستثمرين لتقديم التحديثات وضمان التعاون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087356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594225"/>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079655"/>
            <a:ext cx="10957247" cy="558614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Aft>
                <a:spcPts val="12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المواقع الالكترونية والمدونات</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المواقع الالكترونية </a:t>
            </a:r>
            <a:r>
              <a:rPr lang="en-GB" b="1" kern="0" dirty="0">
                <a:effectLst/>
                <a:latin typeface="Alexandria" pitchFamily="2" charset="-78"/>
                <a:ea typeface="Times New Roman" panose="02020603050405020304" pitchFamily="18" charset="0"/>
                <a:cs typeface="Alexandria" pitchFamily="2" charset="-78"/>
              </a:rPr>
              <a:t>Websites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نقطة معلومات مركزية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تحديث الموقع الالكتروني للمؤسسة بصفحة خاصة لتقديم المعلومات والتوجيهات المتعلقة بالأزمة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البيانات الصحفية والتقارير الرسمية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التحليل والتقارير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تحليلات وتقييمات للوضع الحالي وتأثير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تقارير تفصيلية بعد انتهاء الأزمة لتوثيق الاستجابة والتعلم من التجربة</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المدونات </a:t>
            </a:r>
            <a:r>
              <a:rPr lang="en-GB" b="1" kern="0" dirty="0">
                <a:effectLst/>
                <a:latin typeface="Alexandria" pitchFamily="2" charset="-78"/>
                <a:ea typeface="Times New Roman" panose="02020603050405020304" pitchFamily="18" charset="0"/>
                <a:cs typeface="Alexandria" pitchFamily="2" charset="-78"/>
              </a:rPr>
              <a:t>Blogs</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المقالات التوجيهية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مقالات توجيهية تشرح كيفية التعامل مع الأزمة وآثارها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دعوة الخبراء لكتابة مقالات تشرح الوضع وتقدم نصائح عملية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القراء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السماح للقراء بالتعليق على المقالات والتفاعل مع المحتوى</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الرد على استفسارات القراء ومناقشة القضايا المطروحة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04022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811990"/>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633865" y="1482810"/>
            <a:ext cx="10957247" cy="517513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lvl="0" algn="just" rtl="1">
              <a:spcBef>
                <a:spcPts val="600"/>
              </a:spcBef>
              <a:spcAft>
                <a:spcPts val="600"/>
              </a:spcAft>
            </a:pPr>
            <a:r>
              <a:rPr lang="ar-EG" sz="2000" b="1" kern="0" dirty="0">
                <a:latin typeface="Alexandria" pitchFamily="2" charset="-78"/>
                <a:ea typeface="Times New Roman" panose="02020603050405020304" pitchFamily="18" charset="0"/>
                <a:cs typeface="Alexandria" pitchFamily="2" charset="-78"/>
              </a:rPr>
              <a:t>3. ا</a:t>
            </a:r>
            <a:r>
              <a:rPr lang="ar-SA" sz="2000" b="1" kern="0" dirty="0">
                <a:effectLst/>
                <a:latin typeface="Alexandria" pitchFamily="2" charset="-78"/>
                <a:ea typeface="Times New Roman" panose="02020603050405020304" pitchFamily="18" charset="0"/>
                <a:cs typeface="Alexandria" pitchFamily="2" charset="-78"/>
              </a:rPr>
              <a:t>لتطبيقات المتنقلة </a:t>
            </a:r>
            <a:r>
              <a:rPr lang="en-GB" sz="2000" b="1" kern="0" dirty="0">
                <a:effectLst/>
                <a:latin typeface="Alexandria" pitchFamily="2" charset="-78"/>
                <a:ea typeface="Times New Roman" panose="02020603050405020304" pitchFamily="18" charset="0"/>
                <a:cs typeface="Alexandria" pitchFamily="2" charset="-78"/>
              </a:rPr>
              <a:t>Mobile Applications</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الإخبارية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الإخطارات الفورية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التطبيقات لإرسال إشعارات فورية للمستخدمين حول تطورات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تقديم تحديثات مستمرة ومباشرة من خلال التطبيق</a:t>
            </a:r>
            <a:r>
              <a:rPr lang="en-GB" sz="1600" kern="0" dirty="0">
                <a:effectLst/>
                <a:latin typeface="Alexandria" pitchFamily="2" charset="-78"/>
                <a:ea typeface="Times New Roman" panose="02020603050405020304" pitchFamily="18" charset="0"/>
                <a:cs typeface="Alexandria" pitchFamily="2" charset="-78"/>
              </a:rPr>
              <a:t>.</a:t>
            </a:r>
            <a:endParaRPr lang="ar-EG" sz="1600" kern="100" dirty="0">
              <a:latin typeface="Alexandria" pitchFamily="2" charset="-78"/>
              <a:ea typeface="Calibri" panose="020F0502020204030204" pitchFamily="34" charset="0"/>
              <a:cs typeface="Alexandria" pitchFamily="2" charset="-78"/>
            </a:endParaRPr>
          </a:p>
          <a:p>
            <a:pPr algn="just" rtl="1">
              <a:lnSpc>
                <a:spcPct val="150000"/>
              </a:lnSpc>
            </a:pPr>
            <a:r>
              <a:rPr lang="ar-SA" sz="1600" b="1" kern="0" dirty="0">
                <a:effectLst/>
                <a:latin typeface="Alexandria" pitchFamily="2" charset="-78"/>
                <a:ea typeface="Times New Roman" panose="02020603050405020304" pitchFamily="18" charset="0"/>
                <a:cs typeface="Alexandria" pitchFamily="2" charset="-78"/>
              </a:rPr>
              <a:t>التطبيقات المخصصة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الطوارئ</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تطوير تطبيقات مخصصة لإدارة الأزمات تقدم التوجيهات والمساعدة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توفير وسائل اتصال مباشرة للمستخدمين مع فرق الطوارئ والمسؤولين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التواصل الداخلي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تطبيقات مثل</a:t>
            </a:r>
            <a:r>
              <a:rPr lang="en-GB" sz="1600" kern="0" dirty="0">
                <a:effectLst/>
                <a:latin typeface="Alexandria" pitchFamily="2" charset="-78"/>
                <a:ea typeface="Times New Roman" panose="02020603050405020304" pitchFamily="18" charset="0"/>
                <a:cs typeface="Alexandria" pitchFamily="2" charset="-78"/>
              </a:rPr>
              <a:t> Slack </a:t>
            </a:r>
            <a:r>
              <a:rPr lang="ar-SA" sz="1600" kern="0" dirty="0">
                <a:effectLst/>
                <a:latin typeface="Alexandria" pitchFamily="2" charset="-78"/>
                <a:ea typeface="Times New Roman" panose="02020603050405020304" pitchFamily="18" charset="0"/>
                <a:cs typeface="Alexandria" pitchFamily="2" charset="-78"/>
              </a:rPr>
              <a:t>أو</a:t>
            </a:r>
            <a:r>
              <a:rPr lang="en-GB" sz="1600" kern="0" dirty="0">
                <a:effectLst/>
                <a:latin typeface="Alexandria" pitchFamily="2" charset="-78"/>
                <a:ea typeface="Times New Roman" panose="02020603050405020304" pitchFamily="18" charset="0"/>
                <a:cs typeface="Alexandria" pitchFamily="2" charset="-78"/>
              </a:rPr>
              <a:t> Microsoft Teams </a:t>
            </a:r>
            <a:r>
              <a:rPr lang="ar-SA" sz="1600" kern="0" dirty="0">
                <a:effectLst/>
                <a:latin typeface="Alexandria" pitchFamily="2" charset="-78"/>
                <a:ea typeface="Times New Roman" panose="02020603050405020304" pitchFamily="18" charset="0"/>
                <a:cs typeface="Alexandria" pitchFamily="2" charset="-78"/>
              </a:rPr>
              <a:t>للتواصل الداخلي بين أعضاء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تسهيل تبادل المعلومات والتنسيق بين الأعضاء بسرعة وفعالية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695333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27664" y="95462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33215" y="2008823"/>
            <a:ext cx="9783671" cy="3788025"/>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الأدوات الرقمية في إدارة الأزمات</a:t>
            </a:r>
            <a:endParaRPr lang="en-GB" sz="16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الأدوات الرقمية تلعب دورًا حيويًا في إدارة الأزمات من خلال تسهيل التواصل السريع والتفاعل مع الجمهور.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استخدام شبكات التواصل الاجتماعي، المواقع الالكترونية، المدونات، والتطبيقات المتنقلة لنشر المعلومات والتحديثات، والتفاعل مع الجمهور، وتقديم التوجيهات اللازمة.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Bef>
                <a:spcPts val="600"/>
              </a:spcBef>
              <a:spcAft>
                <a:spcPts val="600"/>
              </a:spcAft>
              <a:buFont typeface="Arial" panose="020B0604020202020204" pitchFamily="34" charset="0"/>
              <a:buChar char="•"/>
            </a:pPr>
            <a:r>
              <a:rPr lang="ar-SA" sz="1800" kern="0" dirty="0">
                <a:effectLst/>
                <a:latin typeface="Calibri" panose="020F0502020204030204" pitchFamily="34" charset="0"/>
                <a:ea typeface="Times New Roman" panose="02020603050405020304" pitchFamily="18" charset="0"/>
                <a:cs typeface="Alexandria" pitchFamily="2" charset="-78"/>
              </a:rPr>
              <a:t>تعد هذه الأدوات أساسية لضمان استجابة فعالة وسريعة للأزمات، مما يساعد في تقليل التأثيرات السلبية وتعزيز الثقة بين الجمهور والمؤسسة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13410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64963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263718" y="1287244"/>
            <a:ext cx="10291124" cy="5170646"/>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نقل المعلومات بسرعة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تتيح رسائل الإعلام الرقمي نقل المعلومات الهامة بسرعة فائقة إلى جمهور واسع. </a:t>
            </a:r>
            <a:endParaRPr lang="en-GB"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يمكن نشر التحديثات الفورية حول الأزمات عبر وسائل التواصل الاجتماعي والبريد الالكتروني والمدونات</a:t>
            </a:r>
            <a:r>
              <a:rPr lang="en-GB"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lvl="2" algn="just" rtl="1">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التفاعل مع الجمهور</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228600" algn="just" rtl="1">
              <a:spcBef>
                <a:spcPts val="600"/>
              </a:spcBef>
              <a:spcAft>
                <a:spcPts val="600"/>
              </a:spcAft>
            </a:pPr>
            <a:r>
              <a:rPr lang="ar-SA" kern="0" dirty="0">
                <a:effectLst/>
                <a:latin typeface="Alexandria" pitchFamily="2" charset="-78"/>
                <a:ea typeface="Times New Roman" panose="02020603050405020304" pitchFamily="18" charset="0"/>
                <a:cs typeface="Alexandria" pitchFamily="2" charset="-78"/>
              </a:rPr>
              <a:t>توفر رسائل الإعلام الرقمي وسيلة مباشرة للتفاعل مع الجمهور. يمكن للمؤسسات الرد على الأسئلة والاستفسارات وتقديم التوجيهات اللازمة في الوقت الفعلي عبر وسائل التواصل الاجتماعي</a:t>
            </a:r>
            <a:r>
              <a:rPr lang="ar-SA" sz="1600" kern="0" dirty="0">
                <a:effectLst/>
                <a:latin typeface="Calibri" panose="020F0502020204030204" pitchFamily="34" charset="0"/>
                <a:ea typeface="Times New Roman" panose="02020603050405020304" pitchFamily="18" charset="0"/>
                <a:cs typeface="Alexandria" pitchFamily="2" charset="-78"/>
              </a:rPr>
              <a:t>.</a:t>
            </a:r>
            <a:endParaRPr lang="ar-EG" sz="1600" kern="0" dirty="0">
              <a:effectLst/>
              <a:latin typeface="Calibri" panose="020F0502020204030204" pitchFamily="34" charset="0"/>
              <a:ea typeface="Times New Roman" panose="02020603050405020304" pitchFamily="18" charset="0"/>
              <a:cs typeface="Alexandria" pitchFamily="2" charset="-78"/>
            </a:endParaRPr>
          </a:p>
          <a:p>
            <a:pPr lvl="2" algn="just" rtl="1">
              <a:spcBef>
                <a:spcPts val="600"/>
              </a:spcBef>
              <a:spcAft>
                <a:spcPts val="600"/>
              </a:spcAft>
            </a:pPr>
            <a:r>
              <a:rPr lang="ar-EG" b="1" kern="0" dirty="0">
                <a:latin typeface="Calibri" panose="020F0502020204030204" pitchFamily="34" charset="0"/>
                <a:ea typeface="Times New Roman" panose="02020603050405020304" pitchFamily="18" charset="0"/>
                <a:cs typeface="Alexandria" pitchFamily="2" charset="-78"/>
              </a:rPr>
              <a:t>3. </a:t>
            </a:r>
            <a:r>
              <a:rPr lang="ar-SA" b="1" kern="0" dirty="0">
                <a:effectLst/>
                <a:latin typeface="Calibri" panose="020F0502020204030204" pitchFamily="34" charset="0"/>
                <a:ea typeface="Times New Roman" panose="02020603050405020304" pitchFamily="18" charset="0"/>
                <a:cs typeface="Alexandria" pitchFamily="2" charset="-78"/>
              </a:rPr>
              <a:t>توجيه الرسائل المحددة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تتيح الرسائل الرقمية إمكانية تخصيص الرسائل للجمهور المستهدف بناءً على اهتماماتهم واحتياجاتهم. يمكن استخدام التحليلات الرقمية لتحديد الفئات المستهدفة وإرسال رسائل محددة لهم</a:t>
            </a:r>
            <a:r>
              <a:rPr lang="en-GB"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lvl="2" algn="just" rtl="1">
              <a:spcBef>
                <a:spcPts val="600"/>
              </a:spcBef>
              <a:spcAft>
                <a:spcPts val="600"/>
              </a:spcAft>
            </a:pPr>
            <a:r>
              <a:rPr lang="ar-EG" b="1" kern="0" dirty="0">
                <a:effectLst/>
                <a:latin typeface="Calibri" panose="020F0502020204030204" pitchFamily="34" charset="0"/>
                <a:ea typeface="Times New Roman" panose="02020603050405020304" pitchFamily="18" charset="0"/>
                <a:cs typeface="Alexandria" pitchFamily="2" charset="-78"/>
              </a:rPr>
              <a:t>4. </a:t>
            </a:r>
            <a:r>
              <a:rPr lang="ar-SA" b="1" kern="0" dirty="0">
                <a:effectLst/>
                <a:latin typeface="Calibri" panose="020F0502020204030204" pitchFamily="34" charset="0"/>
                <a:ea typeface="Times New Roman" panose="02020603050405020304" pitchFamily="18" charset="0"/>
                <a:cs typeface="Alexandria" pitchFamily="2" charset="-78"/>
              </a:rPr>
              <a:t>إدارة الشائعات والأخبار الكاذبة</a:t>
            </a:r>
            <a:r>
              <a:rPr lang="en-GB" b="1" kern="0" dirty="0">
                <a:effectLst/>
                <a:latin typeface="Alexandria" pitchFamily="2" charset="-78"/>
                <a:ea typeface="Times New Roman" panose="02020603050405020304" pitchFamily="18" charset="0"/>
                <a:cs typeface="Arial" panose="020B0604020202020204" pitchFamily="34" charset="0"/>
              </a:rPr>
              <a:t>:</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kern="0" dirty="0">
                <a:effectLst/>
                <a:latin typeface="Calibri" panose="020F0502020204030204" pitchFamily="34" charset="0"/>
                <a:ea typeface="Times New Roman" panose="02020603050405020304" pitchFamily="18" charset="0"/>
                <a:cs typeface="Alexandria" pitchFamily="2" charset="-78"/>
              </a:rPr>
              <a:t>يمكن استخدام الرسائل الرقمية لنفي الشائعات وتصحيح المعلومات الخاطئة. يمكن نشر التصحيحات والتوضيحات بسرعة عبر وسائل التواصل الاجتماعي والمواقع الالكترونية.</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51330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22367"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89657"/>
            <a:ext cx="10717767" cy="5223994"/>
          </a:xfrm>
          <a:prstGeom prst="rect">
            <a:avLst/>
          </a:prstGeom>
          <a:noFill/>
        </p:spPr>
        <p:txBody>
          <a:bodyPr wrap="square" rtlCol="0">
            <a:spAutoFit/>
          </a:bodyPr>
          <a:lstStyle/>
          <a:p>
            <a:pPr marL="342900" lvl="0" indent="-342900" algn="just" rtl="1">
              <a:lnSpc>
                <a:spcPct val="150000"/>
              </a:lnSpc>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وسائل التواصل الاجتماعي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ar-EG" sz="2000" b="1" kern="100" dirty="0">
              <a:latin typeface="Calibri" panose="020F0502020204030204" pitchFamily="34" charset="0"/>
              <a:ea typeface="Calibri" panose="020F0502020204030204" pitchFamily="34" charset="0"/>
              <a:cs typeface="Arial" panose="020B0604020202020204" pitchFamily="34" charset="0"/>
            </a:endParaRPr>
          </a:p>
          <a:p>
            <a:pPr marL="285750" lvl="0" indent="-285750" algn="just" rtl="1">
              <a:lnSpc>
                <a:spcPct val="150000"/>
              </a:lnSpc>
              <a:spcAft>
                <a:spcPts val="600"/>
              </a:spcAft>
              <a:buSzPts val="1000"/>
              <a:buFont typeface="Courier New" panose="02070309020205020404" pitchFamily="49" charset="0"/>
              <a:buChar char="o"/>
              <a:tabLst>
                <a:tab pos="457200" algn="l"/>
              </a:tabLst>
            </a:pPr>
            <a:r>
              <a:rPr lang="ar-SA" sz="1600" kern="0" dirty="0">
                <a:effectLst/>
                <a:latin typeface="Calibri" panose="020F0502020204030204" pitchFamily="34" charset="0"/>
                <a:ea typeface="Times New Roman" panose="02020603050405020304" pitchFamily="18" charset="0"/>
                <a:cs typeface="Alexandria" pitchFamily="2" charset="-78"/>
              </a:rPr>
              <a:t>تلعب وسائل التواصل الاجتماعي دورًا حاسمًا في إدارة الأزمات بفضل قدرتها على الوصول إلى جمهور واسع، ونقل المعلومات بسرعة وفاعلية، وتفاعلها المباشر مع الجمهور. </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توفر هذه المنصات وسيلة مباشرة للتواصل مع الجمهور، ونشر التحديثات الفورية بالمعلومات الهامة حول الأزمة؛ مما يساعد في إبقاء الجمهور على اطلاع دائم بالوضع الراهن.</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التفاعل المباشر مع الجمهور، حيث يمكن الرد على الأسئلة والاستفسارات وتقديم التوجيهات الفورية؛ مما يساعد في بناء الثقة ويقلل من الشائعات</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يمكن استخدام وسائل التواصل الاجتماعي لنفي الشائعات والأخبار الكاذبة بسرعة، ونشر التصحيحات والتوضيحات فورًا لمنع انتشار المعلومات المضللة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rtl="1">
              <a:lnSpc>
                <a:spcPct val="150000"/>
              </a:lnSpc>
              <a:spcAft>
                <a:spcPts val="600"/>
              </a:spcAft>
              <a:buFont typeface="Courier New" panose="02070309020205020404" pitchFamily="49" charset="0"/>
              <a:buChar char="o"/>
            </a:pPr>
            <a:r>
              <a:rPr lang="ar-SA" sz="1600" kern="0" dirty="0">
                <a:effectLst/>
                <a:latin typeface="Calibri" panose="020F0502020204030204" pitchFamily="34" charset="0"/>
                <a:ea typeface="Times New Roman" panose="02020603050405020304" pitchFamily="18" charset="0"/>
                <a:cs typeface="Alexandria" pitchFamily="2" charset="-78"/>
              </a:rPr>
              <a:t>تتيح وسائل التواصل الاجتماعي تنسيق الجهود مع الجهات المعنية مثل السلطات الحكومية، المنظمات غير الربحية، والمؤسسات الأخرى المعنية بإدارة الأزمة</a:t>
            </a:r>
            <a:r>
              <a:rPr lang="en-GB" sz="1600" kern="0" dirty="0">
                <a:effectLst/>
                <a:latin typeface="Alexandria" pitchFamily="2" charset="-78"/>
                <a:ea typeface="Times New Roman" panose="02020603050405020304" pitchFamily="18" charset="0"/>
                <a:cs typeface="Arial" panose="020B0604020202020204" pitchFamily="34" charset="0"/>
              </a:rPr>
              <a:t>.</a:t>
            </a:r>
            <a:endParaRPr lang="en-GB"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08458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178" y="857943"/>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601370"/>
            <a:ext cx="10655200" cy="4480522"/>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المواقع الالكترونية والمدونات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توفر المواقع الالكترونية والمدونات منصة لنشر المعلومات المفصلة حول الأزمة. </a:t>
            </a:r>
            <a:endParaRPr lang="ar-EG" sz="1800" kern="0" dirty="0">
              <a:effectLst/>
              <a:latin typeface="Calibri" panose="020F0502020204030204" pitchFamily="34" charset="0"/>
              <a:ea typeface="Times New Roman" panose="02020603050405020304" pitchFamily="18" charset="0"/>
              <a:cs typeface="Alexandria" pitchFamily="2" charset="-78"/>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نشر المقالات والتحديثات والبيانات الصحفية على هذه المنصات</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يعد البريد الالكتروني وسيلة فعالة للتواصل المباشر مع الجمهور المستهدف.</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 يمكن استخدام البريد الالكتروني لإرسال التحديثات والنشرات الإخبارية والتوجيهات</a:t>
            </a:r>
            <a:r>
              <a:rPr lang="ar-EG" sz="1800" kern="0" dirty="0">
                <a:effectLst/>
                <a:latin typeface="Calibri" panose="020F0502020204030204" pitchFamily="34" charset="0"/>
                <a:ea typeface="Times New Roman" panose="02020603050405020304" pitchFamily="18" charset="0"/>
                <a:cs typeface="Alexandria" pitchFamily="2" charset="-78"/>
              </a:rPr>
              <a:t>.</a:t>
            </a:r>
          </a:p>
          <a:p>
            <a:pPr marL="342900" lvl="0" indent="-342900" algn="just" rtl="1">
              <a:lnSpc>
                <a:spcPct val="150000"/>
              </a:lnSpc>
              <a:buSzPts val="1000"/>
              <a:buFont typeface="Symbol" panose="05050102010706020507" pitchFamily="18" charset="2"/>
              <a:buChar char=""/>
              <a:tabLst>
                <a:tab pos="457200" algn="l"/>
              </a:tabLst>
            </a:pPr>
            <a:r>
              <a:rPr lang="ar-SA" sz="2000" b="1" kern="0" dirty="0">
                <a:effectLst/>
                <a:latin typeface="Calibri" panose="020F0502020204030204" pitchFamily="34" charset="0"/>
                <a:ea typeface="Times New Roman" panose="02020603050405020304" pitchFamily="18" charset="0"/>
                <a:cs typeface="Alexandria" pitchFamily="2" charset="-78"/>
              </a:rPr>
              <a:t>دور رسائل البث المباشر والفيديوهات</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استخدام الفيديوهات والبث المباشر لتقديم المعلومات بطريقة تفاعلية وجذابة.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514350" indent="-285750" algn="just" rtl="1">
              <a:lnSpc>
                <a:spcPct val="150000"/>
              </a:lnSpc>
              <a:buFont typeface="Courier New" panose="02070309020205020404" pitchFamily="49" charset="0"/>
              <a:buChar char="o"/>
            </a:pPr>
            <a:r>
              <a:rPr lang="ar-SA" sz="1800" kern="0" dirty="0">
                <a:effectLst/>
                <a:latin typeface="Calibri" panose="020F0502020204030204" pitchFamily="34" charset="0"/>
                <a:ea typeface="Times New Roman" panose="02020603050405020304" pitchFamily="18" charset="0"/>
                <a:cs typeface="Alexandria" pitchFamily="2" charset="-78"/>
              </a:rPr>
              <a:t>يمكن للمؤسسات تقديم المؤتمرات الصحفية والبث المباشر لتقديم التحديثات والإجابات على الأسئلة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8056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7196" y="617804"/>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17920" y="1191318"/>
            <a:ext cx="9614261" cy="5386090"/>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دور رسائل ووسائل الإعلام الرقمي خلال الأزمات</a:t>
            </a:r>
          </a:p>
          <a:p>
            <a:pPr marL="228600"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على استخدام وسائل التواصل الاجتماعي</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تويتر</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خلال الأعاصير والكوارث الطبيعية، تستخدم العديد من الوكالات الحكومية حساباتها على تويتر لنشر التحديثات الفورية حول الأحوال الجوية وتوجيهات الإخلاء</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a:effectLst/>
                <a:latin typeface="Alexandria" pitchFamily="2" charset="-78"/>
                <a:ea typeface="Times New Roman" panose="02020603050405020304" pitchFamily="18" charset="0"/>
                <a:cs typeface="Alexandria" pitchFamily="2" charset="-78"/>
              </a:rPr>
              <a:t>فيسبوك</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المنظمات غير الربحية فيسبوك لجمع التبرعات ونشر المعلومات حول كيفية تقديم المساعدة خلال الأزمات الإنسانية</a:t>
            </a:r>
            <a:r>
              <a:rPr lang="en-GB" sz="1800" kern="0" dirty="0">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Font typeface="+mj-lt"/>
              <a:buAutoNum type="arabicPeriod"/>
              <a:tabLst>
                <a:tab pos="457200" algn="l"/>
              </a:tabLst>
            </a:pPr>
            <a:r>
              <a:rPr lang="ar-SA" sz="1800" b="1" kern="0" dirty="0" err="1">
                <a:effectLst/>
                <a:latin typeface="Alexandria" pitchFamily="2" charset="-78"/>
                <a:ea typeface="Times New Roman" panose="02020603050405020304" pitchFamily="18" charset="0"/>
                <a:cs typeface="Alexandria" pitchFamily="2" charset="-78"/>
              </a:rPr>
              <a:t>إنستجرام</a:t>
            </a:r>
            <a:r>
              <a:rPr lang="en-GB" sz="1800" b="1" kern="0" dirty="0">
                <a:effectLst/>
                <a:latin typeface="Alexandria" pitchFamily="2" charset="-78"/>
                <a:ea typeface="Times New Roman" panose="02020603050405020304" pitchFamily="18" charset="0"/>
                <a:cs typeface="Alexandria" pitchFamily="2" charset="-78"/>
              </a:rPr>
              <a:t>:</a:t>
            </a:r>
            <a:r>
              <a:rPr lang="en-GB" sz="1800" kern="0" dirty="0">
                <a:effectLst/>
                <a:latin typeface="Alexandria" pitchFamily="2" charset="-78"/>
                <a:ea typeface="Times New Roman" panose="02020603050405020304" pitchFamily="18" charset="0"/>
                <a:cs typeface="Alexandria" pitchFamily="2" charset="-78"/>
              </a:rPr>
              <a:t> </a:t>
            </a:r>
            <a:r>
              <a:rPr lang="ar-SA" sz="1800" kern="0" dirty="0">
                <a:effectLst/>
                <a:latin typeface="Alexandria" pitchFamily="2" charset="-78"/>
                <a:ea typeface="Times New Roman" panose="02020603050405020304" pitchFamily="18" charset="0"/>
                <a:cs typeface="Alexandria" pitchFamily="2" charset="-78"/>
              </a:rPr>
              <a:t>تستخدم الشركات </a:t>
            </a:r>
            <a:r>
              <a:rPr lang="ar-SA" sz="1800" kern="0" dirty="0" err="1">
                <a:effectLst/>
                <a:latin typeface="Alexandria" pitchFamily="2" charset="-78"/>
                <a:ea typeface="Times New Roman" panose="02020603050405020304" pitchFamily="18" charset="0"/>
                <a:cs typeface="Alexandria" pitchFamily="2" charset="-78"/>
              </a:rPr>
              <a:t>إنستجرام</a:t>
            </a:r>
            <a:r>
              <a:rPr lang="ar-SA" sz="1800" kern="0" dirty="0">
                <a:effectLst/>
                <a:latin typeface="Alexandria" pitchFamily="2" charset="-78"/>
                <a:ea typeface="Times New Roman" panose="02020603050405020304" pitchFamily="18" charset="0"/>
                <a:cs typeface="Alexandria" pitchFamily="2" charset="-78"/>
              </a:rPr>
              <a:t> لنشر الفيديوهات والصور التوعوية حول كيفية التصرف خلال الأزمات الصحية مثل جائحة </a:t>
            </a:r>
            <a:r>
              <a:rPr lang="en-GB" sz="1800" kern="0" dirty="0">
                <a:effectLst/>
                <a:latin typeface="Alexandria" pitchFamily="2" charset="-78"/>
                <a:ea typeface="Times New Roman" panose="02020603050405020304" pitchFamily="18" charset="0"/>
                <a:cs typeface="Alexandria" pitchFamily="2" charset="-78"/>
              </a:rPr>
              <a:t> COVID-19</a:t>
            </a:r>
            <a:endParaRPr lang="ar-EG" sz="1800" kern="0" dirty="0">
              <a:effectLst/>
              <a:latin typeface="Alexandria" pitchFamily="2" charset="-78"/>
              <a:ea typeface="Times New Roman" panose="02020603050405020304" pitchFamily="18" charset="0"/>
              <a:cs typeface="Alexandria" pitchFamily="2" charset="-78"/>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المواقع الالكترونية:</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الطبيعية مثل الزلازل والفيضانات، تستخدم المنظمات غير الربحية والحكومات المواقع الالكترونية لنشر المعلومات حول مراكز الإيواء والمساعدات المتاحة</a:t>
            </a:r>
            <a:r>
              <a:rPr lang="en-GB" sz="1800" kern="0" dirty="0">
                <a:effectLst/>
                <a:latin typeface="Alexandria" pitchFamily="2" charset="-78"/>
                <a:ea typeface="Times New Roman" panose="02020603050405020304" pitchFamily="18" charset="0"/>
                <a:cs typeface="Arial" panose="020B0604020202020204" pitchFamily="34" charset="0"/>
              </a:rPr>
              <a:t>.</a:t>
            </a:r>
            <a:endParaRPr lang="ar-EG" sz="1800" kern="0" dirty="0">
              <a:effectLst/>
              <a:latin typeface="Alexandria" pitchFamily="2" charset="-78"/>
              <a:ea typeface="Times New Roman" panose="02020603050405020304" pitchFamily="18" charset="0"/>
              <a:cs typeface="Arial" panose="020B0604020202020204" pitchFamily="34" charset="0"/>
            </a:endParaRPr>
          </a:p>
          <a:p>
            <a:pPr marL="228600" algn="just" rtl="1">
              <a:spcBef>
                <a:spcPts val="600"/>
              </a:spcBef>
              <a:spcAft>
                <a:spcPts val="600"/>
              </a:spcAft>
            </a:pPr>
            <a:r>
              <a:rPr lang="ar-SA" sz="2000" b="1" kern="0" dirty="0">
                <a:effectLst/>
                <a:latin typeface="Calibri" panose="020F0502020204030204" pitchFamily="34" charset="0"/>
                <a:ea typeface="Times New Roman" panose="02020603050405020304" pitchFamily="18" charset="0"/>
                <a:cs typeface="Alexandria" pitchFamily="2" charset="-78"/>
              </a:rPr>
              <a:t>مثال على استخدام البريد الالكتروني</a:t>
            </a:r>
            <a:r>
              <a:rPr lang="en-GB" sz="2000" b="1" kern="0" dirty="0">
                <a:effectLst/>
                <a:latin typeface="Alexandria" pitchFamily="2" charset="-78"/>
                <a:ea typeface="Times New Roman" panose="02020603050405020304" pitchFamily="18" charset="0"/>
                <a:cs typeface="Arial" panose="020B0604020202020204" pitchFamily="34" charset="0"/>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marL="228600" algn="just" rtl="1">
              <a:spcBef>
                <a:spcPts val="600"/>
              </a:spcBef>
              <a:spcAft>
                <a:spcPts val="600"/>
              </a:spcAft>
            </a:pPr>
            <a:r>
              <a:rPr lang="ar-SA" sz="1800" kern="0" dirty="0">
                <a:effectLst/>
                <a:latin typeface="Calibri" panose="020F0502020204030204" pitchFamily="34" charset="0"/>
                <a:ea typeface="Times New Roman" panose="02020603050405020304" pitchFamily="18" charset="0"/>
                <a:cs typeface="Alexandria" pitchFamily="2" charset="-78"/>
              </a:rPr>
              <a:t>خلال الأزمات الأمنية، يمكن للشركات إرسال تحديثات فورية عبر البريد الالكتروني لموظفيها لتوجيههم حول كيفية التصرف والبقاء بأمان</a:t>
            </a:r>
            <a:r>
              <a:rPr lang="en-GB" sz="1800"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4577989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22350" y="55518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5803" y="985282"/>
            <a:ext cx="11922337" cy="5632311"/>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2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marL="1143000" lvl="2" indent="-228600" algn="just" rtl="1">
              <a:spcBef>
                <a:spcPts val="600"/>
              </a:spcBef>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انتشار الأخبار الزائفة والشائعات</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التضليل الإعلامي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للأخبار الزائفة والشائعات الانتشار بسرعة كبيرة على وسائل التواصل الاجتماعي، مما يؤدي إلى تضليل الجمهور وتفاقم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التحقق من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يصعب التحقق من صحة المعلومات المنشورة على الانترنت، مما يزيد من تحدي إدارة الشائعات والأخبار الكاذبة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استراتيجيات المواجهة</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الشفافية والتواصل المستمر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نشر معلومات دقيقة وموثوقة بشكل مستمر يمكن أن يساعد في مكافحة الشائعات وتوضيح الحقائق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التعاون مع منصات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التعاون مع منصات التواصل الاجتماعي مثل فيسبوك وتويتر لإزالة المحتوى الزائف والتحقق من الأخبار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التكنولوجيا</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الأدوات التكنولوجية مثل تقنيات الذكاء الاصطناعي والتعلم الآلي لرصد وتحليل الشائعات والأخبار الزائفة بشكل أسرع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14761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711098"/>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18490" y="1202580"/>
            <a:ext cx="11242346" cy="5401479"/>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2. </a:t>
            </a:r>
            <a:r>
              <a:rPr lang="ar-SA" sz="1600" b="1" kern="0" dirty="0">
                <a:effectLst/>
                <a:latin typeface="Alexandria" pitchFamily="2" charset="-78"/>
                <a:ea typeface="Times New Roman" panose="02020603050405020304" pitchFamily="18" charset="0"/>
                <a:cs typeface="Alexandria" pitchFamily="2" charset="-78"/>
              </a:rPr>
              <a:t>سرعة انتشار المعلومات وصعوبة السيطرة عليها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الانتشار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يمكن للمعلومات أن تنتشر بسرعة كبيرة عبر وسائل التواصل الاجتماعي، مما يجعل من الصعب السيطرة على الرسالة الإعلامية وتوجيهها بالشكل المناسب</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الفوري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يتوقع الجمهور استجابة فورية من المؤسسة، مما يزيد الضغط على فرق إدارة الأزمات لتقديم معلومات دقيقة وسريعة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التحضير والاستعداد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إعداد خطط إدارة الأزمات مسبقًا تتضمن استراتيجيات للتواصل الرقمي الفوري، وتحديد فرق مختصة للتفاعل السريع مع الجمهور</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استخدام المنصات المناسبة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اختيار المنصات الرقمية المناسبة لنشر المعلومات، مثل تويتر وفيسبوك، واستخدام البث المباشر لتقديم تحديثات فورية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التدريب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تدريب فرق العمل على استخدام الأدوات الرقمية بفعالية والاستجابة السريعة للأزمات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09006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9713" y="778879"/>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71169" y="1343065"/>
            <a:ext cx="11449662" cy="5186035"/>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tabLst>
                <a:tab pos="457200" algn="l"/>
              </a:tabLst>
            </a:pPr>
            <a:r>
              <a:rPr lang="ar-SA" sz="2400" b="1" kern="0" dirty="0">
                <a:solidFill>
                  <a:srgbClr val="009EDE"/>
                </a:solidFill>
                <a:effectLst/>
                <a:latin typeface="Alexandria" pitchFamily="2" charset="-78"/>
                <a:ea typeface="Times New Roman" panose="02020603050405020304" pitchFamily="18" charset="0"/>
                <a:cs typeface="Alexandria" pitchFamily="2" charset="-78"/>
              </a:rPr>
              <a:t>التحديات التي تواجه استخدام الإعلام الرقمي في الأزمات</a:t>
            </a:r>
          </a:p>
          <a:p>
            <a:pPr lvl="2" algn="just" rtl="1">
              <a:lnSpc>
                <a:spcPct val="150000"/>
              </a:lnSpc>
              <a:spcBef>
                <a:spcPts val="600"/>
              </a:spcBef>
              <a:spcAft>
                <a:spcPts val="60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التأثير على سمعة المؤسسة وصورتها</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الآثار طويلة الأمد</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الأزمات يمكن أن تؤثر سلبًا على سمعة المؤسسة وصورتها لفترة طويلة بعد انتهاء الأزمة، مما يتطلب جهودًا مستمرة لإعادة بناء الثقة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النقد العلني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وسائل التواصل الاجتماعي تتيح للجمهور التعبير عن آرائهم وانتقاداتهم بشكل علني، مما قد يفاقم تأثير الأزمة على سمعة المؤسسة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المواجهة</a:t>
            </a:r>
            <a:r>
              <a:rPr lang="en-GB" sz="1600" b="1"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التواصل الشفاف</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تبني سياسة شفافة في التواصل مع الجمهور، والاعتراف بالأخطاء وتوضيح الإجراءات المتخذة لحل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إدارة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استخدام استراتيجيات إدارة السمعة بشكل استباقي، مثل مراقبة وسائل التواصل الاجتماعي والرد على التعليقات السلبية بشكل مهني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المستمر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الحفاظ على تواصل مستمر مع الجمهور بعد انتهاء الأزمة، ونشر التحديثات حول التحسينات والتدابير المتخذة لمنع تكرار الأزمة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289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55943" y="1218064"/>
            <a:ext cx="11424883" cy="5324535"/>
          </a:xfrm>
          <a:prstGeom prst="rect">
            <a:avLst/>
          </a:prstGeom>
          <a:noFill/>
        </p:spPr>
        <p:txBody>
          <a:bodyPr wrap="square" rtlCol="0">
            <a:spAutoFit/>
          </a:bodyPr>
          <a:lstStyle/>
          <a:p>
            <a:pPr marL="342900" lvl="0" indent="-342900" algn="just" rtl="1">
              <a:spcAft>
                <a:spcPts val="12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شركة طيران</a:t>
            </a:r>
            <a:r>
              <a:rPr lang="en-GB" b="1" kern="0" dirty="0">
                <a:effectLst/>
                <a:latin typeface="Alexandria" pitchFamily="2" charset="-78"/>
                <a:ea typeface="Times New Roman" panose="02020603050405020304" pitchFamily="18" charset="0"/>
                <a:cs typeface="Alexandria" pitchFamily="2" charset="-78"/>
              </a:rPr>
              <a:t> Southwest Airlines – </a:t>
            </a:r>
            <a:r>
              <a:rPr lang="ar-SA" b="1" kern="0" dirty="0">
                <a:effectLst/>
                <a:latin typeface="Alexandria" pitchFamily="2" charset="-78"/>
                <a:ea typeface="Times New Roman" panose="02020603050405020304" pitchFamily="18" charset="0"/>
                <a:cs typeface="Alexandria" pitchFamily="2" charset="-78"/>
              </a:rPr>
              <a:t>أزمة الإعصار هارفي</a:t>
            </a:r>
            <a:r>
              <a:rPr lang="ar-EG" b="1" kern="0" dirty="0">
                <a:effectLst/>
                <a:latin typeface="Alexandria" pitchFamily="2" charset="-78"/>
                <a:ea typeface="Times New Roman" panose="02020603050405020304" pitchFamily="18" charset="0"/>
                <a:cs typeface="Alexandria" pitchFamily="2" charset="-78"/>
              </a:rPr>
              <a:t> </a:t>
            </a:r>
            <a:r>
              <a:rPr lang="en-GB" b="1" kern="0" dirty="0">
                <a:effectLst/>
                <a:latin typeface="Alexandria" pitchFamily="2" charset="-78"/>
                <a:ea typeface="Times New Roman" panose="02020603050405020304" pitchFamily="18" charset="0"/>
                <a:cs typeface="Alexandria" pitchFamily="2" charset="-78"/>
              </a:rPr>
              <a:t> (2017)</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500" kern="0" dirty="0">
                <a:effectLst/>
                <a:latin typeface="Alexandria" pitchFamily="2" charset="-78"/>
                <a:ea typeface="Times New Roman" panose="02020603050405020304" pitchFamily="18" charset="0"/>
                <a:cs typeface="Alexandria" pitchFamily="2" charset="-78"/>
              </a:rPr>
              <a:t>تعرضت ولاية تكساس في الولايات المتحدة لإعصار هارفي المدمر، مما تسبب في فيضانات هائلة وأضرار واسعة النطاق</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r>
              <a:rPr lang="ar-SA" sz="1500" b="1" kern="0" dirty="0">
                <a:effectLst/>
                <a:latin typeface="Alexandria" pitchFamily="2" charset="-78"/>
                <a:ea typeface="Times New Roman" panose="02020603050405020304" pitchFamily="18" charset="0"/>
                <a:cs typeface="Alexandria" pitchFamily="2" charset="-78"/>
              </a:rPr>
              <a:t>استخدام الإعلام الرقمي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تويتر</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حسابها الرسمي على تويتر لنشر تحديثات فورية حول حالة الرحلات والتغييرات في الجدول الزمني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قدمت معلومات حول كيفية تغيير أو إلغاء الحجوزات بدون رسوم إضافية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فيسبوك</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نشرت الشركة تحديثات مستمرة على صفحتها الرسمية، بما في ذلك نصائح السلامة وروابط لمصادر الدعم والمساعدة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استخدمت البث المباشر للإجابة على أسئلة العملاء وتقديم توجيهات 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الموقع الالكتروني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أنشأت صفحة خاصة على موقعها الالكتروني تحتوي على معلومات محدثة حول تأثير الإعصار على رحلاتها، وكيفية إعادة الحجز، وسياسات الإلغاء</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500" b="1" kern="0" dirty="0">
                <a:effectLst/>
                <a:latin typeface="Alexandria" pitchFamily="2" charset="-78"/>
                <a:ea typeface="Times New Roman" panose="02020603050405020304" pitchFamily="18" charset="0"/>
                <a:cs typeface="Alexandria" pitchFamily="2" charset="-78"/>
              </a:rPr>
              <a:t>النتائج</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الثقة والشفافية</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من خلال استخدام الإعلام الرقمي بفعالية، تمكنت</a:t>
            </a:r>
            <a:r>
              <a:rPr lang="en-GB" sz="1500" kern="0" dirty="0">
                <a:effectLst/>
                <a:latin typeface="Alexandria" pitchFamily="2" charset="-78"/>
                <a:ea typeface="Times New Roman" panose="02020603050405020304" pitchFamily="18" charset="0"/>
                <a:cs typeface="Alexandria" pitchFamily="2" charset="-78"/>
              </a:rPr>
              <a:t> Southwest Airlines </a:t>
            </a:r>
            <a:r>
              <a:rPr lang="ar-SA" sz="1500" kern="0" dirty="0">
                <a:effectLst/>
                <a:latin typeface="Alexandria" pitchFamily="2" charset="-78"/>
                <a:ea typeface="Times New Roman" panose="02020603050405020304" pitchFamily="18" charset="0"/>
                <a:cs typeface="Alexandria" pitchFamily="2" charset="-78"/>
              </a:rPr>
              <a:t>من الحفاظ على التواصل الشفاف مع عملائها، مما زاد من الثقة والولاء للشركة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buSzPts val="1000"/>
              <a:buFont typeface="Symbol" panose="05050102010706020507" pitchFamily="18" charset="2"/>
              <a:buChar char=""/>
              <a:tabLst>
                <a:tab pos="457200" algn="l"/>
              </a:tabLst>
            </a:pPr>
            <a:r>
              <a:rPr lang="ar-SA" sz="1500" b="1" kern="0" dirty="0">
                <a:effectLst/>
                <a:latin typeface="Alexandria" pitchFamily="2" charset="-78"/>
                <a:ea typeface="Times New Roman" panose="02020603050405020304" pitchFamily="18" charset="0"/>
                <a:cs typeface="Alexandria" pitchFamily="2" charset="-78"/>
              </a:rPr>
              <a:t>التفاعل الفوري</a:t>
            </a:r>
            <a:r>
              <a:rPr lang="en-GB" sz="1500" b="1"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buSzPts val="1000"/>
              <a:buFont typeface="Courier New" panose="02070309020205020404" pitchFamily="49" charset="0"/>
              <a:buChar char="o"/>
              <a:tabLst>
                <a:tab pos="914400" algn="l"/>
              </a:tabLst>
            </a:pPr>
            <a:r>
              <a:rPr lang="ar-SA" sz="1500" kern="0" dirty="0">
                <a:effectLst/>
                <a:latin typeface="Alexandria" pitchFamily="2" charset="-78"/>
                <a:ea typeface="Times New Roman" panose="02020603050405020304" pitchFamily="18" charset="0"/>
                <a:cs typeface="Alexandria" pitchFamily="2" charset="-78"/>
              </a:rPr>
              <a:t>التفاعل الفوري مع العملاء ساعد في تقليل الاضطرابات وزيادة رضا العملاء عن الاستجابة السريعة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3902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637640"/>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46957" y="1126242"/>
            <a:ext cx="11733869" cy="544764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lvl="0" algn="just" rtl="1">
              <a:spcAft>
                <a:spcPts val="600"/>
              </a:spcAft>
            </a:pPr>
            <a:r>
              <a:rPr lang="ar-SA" b="1" kern="0" dirty="0">
                <a:effectLst/>
                <a:latin typeface="Alexandria" pitchFamily="2" charset="-78"/>
                <a:ea typeface="Times New Roman" panose="02020603050405020304" pitchFamily="18" charset="0"/>
                <a:cs typeface="Alexandria" pitchFamily="2" charset="-78"/>
              </a:rPr>
              <a:t>2.</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شركة </a:t>
            </a:r>
            <a:r>
              <a:rPr lang="en-GB" b="1" kern="0" dirty="0">
                <a:effectLst/>
                <a:latin typeface="Alexandria" pitchFamily="2" charset="-78"/>
                <a:ea typeface="Times New Roman" panose="02020603050405020304" pitchFamily="18" charset="0"/>
                <a:cs typeface="Alexandria" pitchFamily="2" charset="-78"/>
              </a:rPr>
              <a:t>BP – </a:t>
            </a:r>
            <a:r>
              <a:rPr lang="ar-EG" b="1" kern="0" dirty="0">
                <a:effectLst/>
                <a:latin typeface="Alexandria" pitchFamily="2" charset="-78"/>
                <a:ea typeface="Times New Roman" panose="02020603050405020304" pitchFamily="18" charset="0"/>
                <a:cs typeface="Alexandria" pitchFamily="2" charset="-78"/>
              </a:rPr>
              <a:t> </a:t>
            </a:r>
            <a:r>
              <a:rPr lang="ar-SA" b="1" kern="0" dirty="0">
                <a:effectLst/>
                <a:latin typeface="Alexandria" pitchFamily="2" charset="-78"/>
                <a:ea typeface="Times New Roman" panose="02020603050405020304" pitchFamily="18" charset="0"/>
                <a:cs typeface="Alexandria" pitchFamily="2" charset="-78"/>
              </a:rPr>
              <a:t>أزمة تسرب النفط في خليج المكسيك (2010)</a:t>
            </a:r>
          </a:p>
          <a:p>
            <a:pPr marL="342900" lvl="0" indent="-342900" algn="just" rtl="1">
              <a:spcAft>
                <a:spcPts val="6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لأزمة كبيرة بعد انفجار منصة النفط</a:t>
            </a:r>
            <a:r>
              <a:rPr lang="en-GB" sz="1400" kern="0" dirty="0">
                <a:effectLst/>
                <a:latin typeface="Alexandria" pitchFamily="2" charset="-78"/>
                <a:ea typeface="Times New Roman" panose="02020603050405020304" pitchFamily="18" charset="0"/>
                <a:cs typeface="Alexandria" pitchFamily="2" charset="-78"/>
              </a:rPr>
              <a:t> Deepwater Horizon</a:t>
            </a:r>
            <a:r>
              <a:rPr lang="ar-SA" sz="1400" kern="0" dirty="0">
                <a:effectLst/>
                <a:latin typeface="Alexandria" pitchFamily="2" charset="-78"/>
                <a:ea typeface="Times New Roman" panose="02020603050405020304" pitchFamily="18" charset="0"/>
                <a:cs typeface="Alexandria" pitchFamily="2" charset="-78"/>
              </a:rPr>
              <a:t>، مما أدى إلى تسرب نفطي كبير في خليج المكسيك</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تويتر وفيسبوك</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حسابات رسمية على تويتر وفيسبوك لتقديم تحديثات فورية حول الجهود المبذولة لاحتواء التسرب وتنظيف الشواطئ</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قدمت معلومات حول التقدم المحرز في إيقاف التسرب والتعويضات المقدمة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يوتيوب</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فيديوهات توضيحية على قناتها على يوتيوب لشرح الإجراءات المتخذة لاحتواء التسرب وتنظيف البيئة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الفيديوهات لتوضيح كيفية تعامل الفرق مع الأزمة والتقدم المحرز بشكل مرئي</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أنشأت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موقعًا خاصًا بالأزمة، يحتوي على معلومات محدثة، وتقارير بيئية، وبيانات صحفية، ومصادر للمجتمعات المتضررة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استعادة السمعة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على الرغم من الأزمة الكبرى، تمكنت</a:t>
            </a:r>
            <a:r>
              <a:rPr lang="en-GB" sz="1400" kern="0" dirty="0">
                <a:effectLst/>
                <a:latin typeface="Alexandria" pitchFamily="2" charset="-78"/>
                <a:ea typeface="Times New Roman" panose="02020603050405020304" pitchFamily="18" charset="0"/>
                <a:cs typeface="Alexandria" pitchFamily="2" charset="-78"/>
              </a:rPr>
              <a:t> BP </a:t>
            </a:r>
            <a:r>
              <a:rPr lang="ar-SA" sz="1400" kern="0" dirty="0">
                <a:effectLst/>
                <a:latin typeface="Alexandria" pitchFamily="2" charset="-78"/>
                <a:ea typeface="Times New Roman" panose="02020603050405020304" pitchFamily="18" charset="0"/>
                <a:cs typeface="Alexandria" pitchFamily="2" charset="-78"/>
              </a:rPr>
              <a:t>من استخدام الإعلام الرقمي لتقديم المعلومات بشفافية ومحاولة استعادة سمعتها بمرور الوقت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التفاعل مع الجمهور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ساعد التفاعل المستمر مع الجمهور في تقديم التوضيحات والرد على الاستفسارات، مما ساهم في الحد من انتشار المعلومات المضللة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33154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18490" y="586049"/>
            <a:ext cx="1156965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45827" y="1047081"/>
            <a:ext cx="11227683" cy="5524589"/>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tabLst>
                <a:tab pos="457200" algn="l"/>
              </a:tabLst>
            </a:pPr>
            <a:r>
              <a:rPr lang="ar-SA" sz="2000" b="1" kern="0" dirty="0">
                <a:solidFill>
                  <a:srgbClr val="009EDE"/>
                </a:solidFill>
                <a:effectLst/>
                <a:latin typeface="Alexandria" pitchFamily="2" charset="-78"/>
                <a:ea typeface="Times New Roman" panose="02020603050405020304" pitchFamily="18" charset="0"/>
                <a:cs typeface="Alexandria" pitchFamily="2" charset="-78"/>
              </a:rPr>
              <a:t>دراسة حالات</a:t>
            </a:r>
            <a:r>
              <a:rPr lang="en-GB" sz="2000" b="1" kern="0" dirty="0">
                <a:solidFill>
                  <a:srgbClr val="009EDE"/>
                </a:solidFill>
                <a:effectLst/>
                <a:latin typeface="Alexandria" pitchFamily="2" charset="-78"/>
                <a:ea typeface="Times New Roman" panose="02020603050405020304" pitchFamily="18" charset="0"/>
                <a:cs typeface="Alexandria" pitchFamily="2" charset="-78"/>
              </a:rPr>
              <a:t>Case Studies </a:t>
            </a:r>
            <a:r>
              <a:rPr lang="ar-EG" sz="2000" b="1" kern="0" dirty="0">
                <a:solidFill>
                  <a:srgbClr val="009EDE"/>
                </a:solidFill>
                <a:effectLst/>
                <a:latin typeface="Alexandria" pitchFamily="2" charset="-78"/>
                <a:ea typeface="Times New Roman" panose="02020603050405020304" pitchFamily="18" charset="0"/>
                <a:cs typeface="Alexandria" pitchFamily="2" charset="-78"/>
              </a:rPr>
              <a:t> </a:t>
            </a:r>
            <a:r>
              <a:rPr lang="ar-SA" sz="2000" b="1" kern="0" dirty="0">
                <a:solidFill>
                  <a:srgbClr val="009EDE"/>
                </a:solidFill>
                <a:effectLst/>
                <a:latin typeface="Alexandria" pitchFamily="2" charset="-78"/>
                <a:ea typeface="Times New Roman" panose="02020603050405020304" pitchFamily="18" charset="0"/>
                <a:cs typeface="Alexandria" pitchFamily="2" charset="-78"/>
              </a:rPr>
              <a:t>للشركات والمنظمات التي استخدمت الإعلام الرقمي بشكل فعال في الأزمات</a:t>
            </a:r>
          </a:p>
          <a:p>
            <a:pPr marL="342900" lvl="0" indent="-342900" algn="just" rtl="1">
              <a:spcAft>
                <a:spcPts val="200"/>
              </a:spcAft>
              <a:buAutoNum type="arabicPeriod" startAt="3"/>
            </a:pPr>
            <a:r>
              <a:rPr lang="ar-SA" b="1" kern="0" dirty="0">
                <a:effectLst/>
                <a:latin typeface="Alexandria" pitchFamily="2" charset="-78"/>
                <a:ea typeface="Times New Roman" panose="02020603050405020304" pitchFamily="18" charset="0"/>
                <a:cs typeface="Alexandria" pitchFamily="2" charset="-78"/>
              </a:rPr>
              <a:t>شركة كولومبيا الرياضية – أزمة الانتهاك الأمني (2019)</a:t>
            </a:r>
            <a:endParaRPr lang="ar-EG" b="1" kern="0" dirty="0">
              <a:effectLst/>
              <a:latin typeface="Alexandria" pitchFamily="2" charset="-78"/>
              <a:ea typeface="Times New Roman" panose="02020603050405020304" pitchFamily="18"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kern="0" dirty="0">
                <a:effectLst/>
                <a:latin typeface="Alexandria" pitchFamily="2" charset="-78"/>
                <a:ea typeface="Times New Roman" panose="02020603050405020304" pitchFamily="18" charset="0"/>
                <a:cs typeface="Alexandria" pitchFamily="2" charset="-78"/>
              </a:rPr>
              <a:t>تعرضت شركة كولومبيا الرياضية لاختراق أمني أدى إلى تسريب بيانات العملاء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استخدام الإعلام الرقمي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البريد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أرسلت الشركة رسائل بريد إلكتروني فورية إلى جميع العملاء المتضررين، تشرح فيها تفاصيل الاختراق والإجراءات المتخذة لحماية البيانات</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الموقع الالكتروني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نشرت كولومبيا تحديثات مفصلة على موقعها الالكتروني، تتضمن خطوات لتأمين الحسابات ونصائح لحماية المعلومات الشخصية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وسائل التواصل الاجتماعي</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استخدمت الشركة حساباتها على وسائل التواصل الاجتماعي لنشر التحديثات وتوجيه العملاء إلى مصادر المعلومات الرسمية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قامت بتنظيم جلسات بث مباشر للإجابة على أسئلة العملاء وطمأنتهم حول الإجراءات المتخذة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200"/>
              </a:spcAft>
            </a:pPr>
            <a:r>
              <a:rPr lang="ar-SA" sz="1400" b="1" kern="0" dirty="0">
                <a:effectLst/>
                <a:latin typeface="Alexandria" pitchFamily="2" charset="-78"/>
                <a:ea typeface="Times New Roman" panose="02020603050405020304" pitchFamily="18" charset="0"/>
                <a:cs typeface="Alexandria" pitchFamily="2" charset="-78"/>
              </a:rPr>
              <a:t>النتائج</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تقليل الأضرار</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من خلال الاستجابة السريعة واستخدام الإعلام الرقمي بفعالية، تمكنت كولومبيا من تقليل الأضرار واستعادة ثقة العملاء</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200"/>
              </a:spcAft>
              <a:buSzPts val="1000"/>
              <a:buFont typeface="Symbol" panose="05050102010706020507" pitchFamily="18" charset="2"/>
              <a:buChar char=""/>
              <a:tabLst>
                <a:tab pos="457200" algn="l"/>
              </a:tabLst>
            </a:pPr>
            <a:r>
              <a:rPr lang="ar-SA" sz="1400" b="1" kern="0" dirty="0">
                <a:effectLst/>
                <a:latin typeface="Alexandria" pitchFamily="2" charset="-78"/>
                <a:ea typeface="Times New Roman" panose="02020603050405020304" pitchFamily="18" charset="0"/>
                <a:cs typeface="Alexandria" pitchFamily="2" charset="-78"/>
              </a:rPr>
              <a:t>الشفافية والمصداقية</a:t>
            </a:r>
            <a:r>
              <a:rPr lang="en-GB" sz="1400" b="1"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200"/>
              </a:spcAft>
              <a:buSzPts val="1000"/>
              <a:buFont typeface="Courier New" panose="02070309020205020404" pitchFamily="49" charset="0"/>
              <a:buChar char="o"/>
              <a:tabLst>
                <a:tab pos="914400" algn="l"/>
              </a:tabLst>
            </a:pPr>
            <a:r>
              <a:rPr lang="ar-SA" sz="1400" kern="0" dirty="0">
                <a:effectLst/>
                <a:latin typeface="Alexandria" pitchFamily="2" charset="-78"/>
                <a:ea typeface="Times New Roman" panose="02020603050405020304" pitchFamily="18" charset="0"/>
                <a:cs typeface="Alexandria" pitchFamily="2" charset="-78"/>
              </a:rPr>
              <a:t>ساهمت الشفافية في التعامل مع الأزمة عبر الإعلام الرقمي في تعزيز مصداقية الشركة وتحسين صورتها العامة</a:t>
            </a:r>
            <a:r>
              <a:rPr lang="en-GB" sz="1400" kern="0" dirty="0">
                <a:effectLst/>
                <a:latin typeface="Alexandria" pitchFamily="2" charset="-78"/>
                <a:ea typeface="Times New Roman" panose="02020603050405020304" pitchFamily="18" charset="0"/>
                <a:cs typeface="Alexandria" pitchFamily="2" charset="-78"/>
              </a:rPr>
              <a:t>.</a:t>
            </a:r>
            <a:endParaRPr lang="en-GB" sz="11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803047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461149" y="1129256"/>
            <a:ext cx="1156965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دور الإعلام الرقمي في إدارة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74829" y="2089245"/>
            <a:ext cx="10075320" cy="3579698"/>
          </a:xfrm>
          <a:prstGeom prst="rect">
            <a:avLst/>
          </a:prstGeom>
          <a:noFill/>
        </p:spPr>
        <p:txBody>
          <a:bodyPr wrap="square" rtlCol="0">
            <a:spAutoFit/>
          </a:bodyPr>
          <a:lstStyle/>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توضح هذه الدراسات </a:t>
            </a:r>
            <a:r>
              <a:rPr lang="ar-EG" sz="2000" kern="0" dirty="0">
                <a:latin typeface="Alexandria" pitchFamily="2" charset="-78"/>
                <a:ea typeface="Times New Roman" panose="02020603050405020304" pitchFamily="18" charset="0"/>
                <a:cs typeface="Alexandria" pitchFamily="2" charset="-78"/>
              </a:rPr>
              <a:t>الواقعية</a:t>
            </a:r>
            <a:r>
              <a:rPr lang="ar-SA" sz="2000" kern="0" dirty="0">
                <a:effectLst/>
                <a:latin typeface="Alexandria" pitchFamily="2" charset="-78"/>
                <a:ea typeface="Times New Roman" panose="02020603050405020304" pitchFamily="18" charset="0"/>
                <a:cs typeface="Alexandria" pitchFamily="2" charset="-78"/>
              </a:rPr>
              <a:t> كيفية استخدام الإعلام الرقمي بشكل فعال في إدارة الأزمات.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من خلال التواصل السريع والشفاف، والتفاعل المباشر مع الجمهور، واستخدام الأدوات الرقمية لنشر المعلومات الدقيقة، تمكنت الشركات من تقليل تأثير الأزمات واستعادة الثقة والسمعة. </a:t>
            </a:r>
            <a:endParaRPr lang="en-GB" sz="2000"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spcAft>
                <a:spcPts val="600"/>
              </a:spcAft>
              <a:buFont typeface="Arial" panose="020B0604020202020204" pitchFamily="34" charset="0"/>
              <a:buChar char="•"/>
            </a:pPr>
            <a:r>
              <a:rPr lang="ar-SA" sz="2000" kern="0" dirty="0">
                <a:effectLst/>
                <a:latin typeface="Alexandria" pitchFamily="2" charset="-78"/>
                <a:ea typeface="Times New Roman" panose="02020603050405020304" pitchFamily="18" charset="0"/>
                <a:cs typeface="Alexandria" pitchFamily="2" charset="-78"/>
              </a:rPr>
              <a:t>تسلط هذه الأمثلة العملية الضوء على أهمية الاستعداد والتخطيط لاستخدام الإعلام الرقمي في إدارة الأزمات بشكل فعال</a:t>
            </a:r>
            <a:r>
              <a:rPr lang="en-GB" sz="2000"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6"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919872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425286" cy="523220"/>
          </a:xfrm>
          <a:prstGeom prst="rect">
            <a:avLst/>
          </a:prstGeom>
          <a:noFill/>
        </p:spPr>
        <p:txBody>
          <a:bodyPr wrap="square" rtlCol="0">
            <a:spAutoFit/>
          </a:bodyPr>
          <a:lstStyle/>
          <a:p>
            <a:pPr algn="ctr" rtl="1"/>
            <a:r>
              <a:rPr lang="ar-EG" sz="2800" b="1" dirty="0">
                <a:latin typeface="Alexandria" charset="0"/>
                <a:cs typeface="Alexandria" charset="0"/>
              </a:rPr>
              <a:t>ثالثًا</a:t>
            </a:r>
            <a:r>
              <a:rPr lang="ar-EG" sz="2800" b="1" dirty="0">
                <a:solidFill>
                  <a:srgbClr val="00AEEF"/>
                </a:solidFill>
                <a:latin typeface="Alexandria" charset="0"/>
                <a:cs typeface="Alexandria" charset="0"/>
              </a:rPr>
              <a:t>: تخطيط وتنفيذ استراتيجيات الإعلام الرقمي في الأزمات </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490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29465" y="88093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35044" y="1536434"/>
            <a:ext cx="10438352" cy="4759636"/>
          </a:xfrm>
          <a:prstGeom prst="rect">
            <a:avLst/>
          </a:prstGeom>
          <a:noFill/>
        </p:spPr>
        <p:txBody>
          <a:bodyPr wrap="square" rtlCol="0">
            <a:spAutoFit/>
          </a:bodyPr>
          <a:lstStyle/>
          <a:p>
            <a:pPr marL="342900" lvl="0" indent="-342900" algn="just" rtl="1">
              <a:lnSpc>
                <a:spcPct val="150000"/>
              </a:lnSpc>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en-GB" sz="2400" kern="100" dirty="0">
              <a:effectLst/>
              <a:latin typeface="Alexandria" pitchFamily="2" charset="-78"/>
              <a:ea typeface="Calibri" panose="020F0502020204030204" pitchFamily="34" charset="0"/>
              <a:cs typeface="Alexandria" pitchFamily="2" charset="-78"/>
            </a:endParaRPr>
          </a:p>
          <a:p>
            <a:pPr marL="1143000" lvl="2" indent="-228600" algn="just" rtl="1">
              <a:lnSpc>
                <a:spcPct val="150000"/>
              </a:lnSpc>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تحديد الأهداف والجمهور المستهدف</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Font typeface="Wingdings" panose="05000000000000000000" pitchFamily="2" charset="2"/>
              <a:buChar char=""/>
            </a:pPr>
            <a:r>
              <a:rPr lang="ar-SA" sz="1600" b="1" kern="0" dirty="0">
                <a:effectLst/>
                <a:latin typeface="Alexandria" pitchFamily="2" charset="-78"/>
                <a:ea typeface="Times New Roman" panose="02020603050405020304" pitchFamily="18" charset="0"/>
                <a:cs typeface="Alexandria" pitchFamily="2" charset="-78"/>
              </a:rPr>
              <a:t>تحديد الأهداف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قصيرة المدى</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مثل نشر المعلومات الفورية وتقليل الشائعات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أهداف طويلة المدى </a:t>
            </a:r>
            <a:r>
              <a:rPr lang="ar-SA" sz="1600" kern="0" dirty="0">
                <a:effectLst/>
                <a:latin typeface="Alexandria" pitchFamily="2" charset="-78"/>
                <a:ea typeface="Times New Roman" panose="02020603050405020304" pitchFamily="18" charset="0"/>
                <a:cs typeface="Alexandria" pitchFamily="2" charset="-78"/>
              </a:rPr>
              <a:t>مثل استعادة ثقة الجمهور والحفاظ على سمعة المؤسسة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الرئيسية</a:t>
            </a:r>
            <a:r>
              <a:rPr lang="en-GB" sz="1600" b="1" kern="0" dirty="0">
                <a:effectLst/>
                <a:latin typeface="Alexandria" pitchFamily="2" charset="-78"/>
                <a:ea typeface="Times New Roman" panose="02020603050405020304" pitchFamily="18" charset="0"/>
                <a:cs typeface="Alexandria" pitchFamily="2" charset="-78"/>
              </a:rPr>
              <a:t> (KPIs)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معايير لقياس النجاح مثل عدد المشاركات، التفاعلات، والوصول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marL="342900" lvl="0" indent="-342900" algn="just" rtl="1">
              <a:lnSpc>
                <a:spcPct val="150000"/>
              </a:lnSpc>
              <a:buFont typeface="Wingdings" panose="05000000000000000000" pitchFamily="2" charset="2"/>
              <a:buChar char=""/>
            </a:pPr>
            <a:r>
              <a:rPr lang="ar-SA" sz="1800" b="1" kern="0" dirty="0">
                <a:effectLst/>
                <a:latin typeface="Calibri" panose="020F0502020204030204" pitchFamily="34" charset="0"/>
                <a:ea typeface="Times New Roman" panose="02020603050405020304" pitchFamily="18" charset="0"/>
                <a:cs typeface="Alexandria" pitchFamily="2" charset="-78"/>
              </a:rPr>
              <a:t>تحليل الجمهور المستهدف</a:t>
            </a:r>
            <a:r>
              <a:rPr lang="en-GB" sz="1800" b="1" kern="0" dirty="0">
                <a:effectLst/>
                <a:latin typeface="Alexandria" pitchFamily="2" charset="-78"/>
                <a:ea typeface="Times New Roman" panose="02020603050405020304" pitchFamily="18" charset="0"/>
                <a:cs typeface="Arial" panose="020B0604020202020204" pitchFamily="34" charset="0"/>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التقسيم </a:t>
            </a:r>
            <a:r>
              <a:rPr lang="ar-SA" sz="1600" b="1" kern="0" dirty="0" err="1">
                <a:effectLst/>
                <a:latin typeface="Alexandria" pitchFamily="2" charset="-78"/>
                <a:ea typeface="Times New Roman" panose="02020603050405020304" pitchFamily="18" charset="0"/>
                <a:cs typeface="Alexandria" pitchFamily="2" charset="-78"/>
              </a:rPr>
              <a:t>الديموجرافي</a:t>
            </a:r>
            <a:r>
              <a:rPr lang="ar-SA" sz="1600" b="1"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العمر، الجنس، الموقع الجغرافي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اهتمامات الجمهور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ما هي المواضيع التي يهتم بها الجمهور وكيف يمكن توجيه الرسائل بشكل فعال لهم</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استخدام الأدوات التحليلية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Facebook Insights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بيانات الجمهور وتحديد الفئات المستهدفة بشكل أدق</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531692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5262" y="681509"/>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67799" y="1285920"/>
            <a:ext cx="10438352" cy="5334281"/>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en-GB" sz="2400" kern="100" dirty="0">
              <a:effectLst/>
              <a:latin typeface="Alexandria" pitchFamily="2" charset="-78"/>
              <a:ea typeface="Calibri" panose="020F0502020204030204" pitchFamily="34" charset="0"/>
              <a:cs typeface="Alexandria" pitchFamily="2" charset="-78"/>
            </a:endParaRPr>
          </a:p>
          <a:p>
            <a:pPr lvl="2"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اختيار القنوات الرقمية المناسبة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تحليل القنوات المتاحة</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مثل فيسبوك، تويتر،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ولينكد إن</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المواقع الالكترونية والمدونات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لنشر المقالات والتحديثات التفصيلية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للتواصل المباشر مع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تطبيقات الهواتف الذكية:</a:t>
            </a:r>
            <a:r>
              <a:rPr lang="ar-SA" sz="1600" kern="0" dirty="0">
                <a:effectLst/>
                <a:latin typeface="Alexandria" pitchFamily="2" charset="-78"/>
                <a:ea typeface="Times New Roman" panose="02020603050405020304" pitchFamily="18" charset="0"/>
                <a:cs typeface="Alexandria" pitchFamily="2" charset="-78"/>
              </a:rPr>
              <a:t> لتقديم التحديثات والإشعارات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Font typeface="Wingdings" panose="05000000000000000000" pitchFamily="2" charset="2"/>
              <a:buChar char=""/>
            </a:pPr>
            <a:r>
              <a:rPr lang="ar-SA" b="1" kern="0" dirty="0">
                <a:effectLst/>
                <a:latin typeface="Alexandria" pitchFamily="2" charset="-78"/>
                <a:ea typeface="Times New Roman" panose="02020603050405020304" pitchFamily="18" charset="0"/>
                <a:cs typeface="Alexandria" pitchFamily="2" charset="-78"/>
              </a:rPr>
              <a:t>تحديد أفضل القنوات</a:t>
            </a:r>
            <a:r>
              <a:rPr lang="en-GB" b="1" kern="0" dirty="0">
                <a:effectLst/>
                <a:latin typeface="Alexandria" pitchFamily="2" charset="-78"/>
                <a:ea typeface="Times New Roman" panose="02020603050405020304" pitchFamily="18" charset="0"/>
                <a:cs typeface="Alexandria" pitchFamily="2" charset="-78"/>
              </a:rPr>
              <a:t>:</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منصات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المنصات التي يفضلها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التكامل بين القنوات:</a:t>
            </a:r>
            <a:r>
              <a:rPr lang="ar-SA" sz="1600" kern="0" dirty="0">
                <a:effectLst/>
                <a:latin typeface="Alexandria" pitchFamily="2" charset="-78"/>
                <a:ea typeface="Times New Roman" panose="02020603050405020304" pitchFamily="18" charset="0"/>
                <a:cs typeface="Alexandria" pitchFamily="2" charset="-78"/>
              </a:rPr>
              <a:t> دمج استراتيجيات متعددة لتحقيق أقصى تأثير</a:t>
            </a:r>
            <a:r>
              <a:rPr lang="en-GB" sz="1600" kern="0" dirty="0">
                <a:effectLst/>
                <a:latin typeface="Alexandria" pitchFamily="2" charset="-78"/>
                <a:ea typeface="Times New Roman" panose="02020603050405020304" pitchFamily="18" charset="0"/>
                <a:cs typeface="Alexandria" pitchFamily="2" charset="-78"/>
              </a:rPr>
              <a:t>.</a:t>
            </a:r>
            <a:endParaRPr lang="en-GB" sz="12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983506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1245" y="790085"/>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763008" y="1238355"/>
            <a:ext cx="10438352" cy="5359801"/>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تخطيط الاستراتيجيات الرقمية</a:t>
            </a:r>
            <a:endParaRPr lang="en-GB" sz="2000" kern="100" dirty="0">
              <a:effectLst/>
              <a:latin typeface="Alexandria" pitchFamily="2" charset="-78"/>
              <a:ea typeface="Calibri" panose="020F0502020204030204" pitchFamily="34" charset="0"/>
              <a:cs typeface="Alexandria" pitchFamily="2" charset="-78"/>
            </a:endParaRPr>
          </a:p>
          <a:p>
            <a:pPr lvl="2" algn="just" rtl="1">
              <a:lnSpc>
                <a:spcPct val="150000"/>
              </a:lnSpc>
              <a:spcAft>
                <a:spcPts val="600"/>
              </a:spcAft>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وضع خطة واضحة وشاملة لإدارة الأزمة </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100" dirty="0">
                <a:effectLst/>
                <a:latin typeface="Alexandria" pitchFamily="2" charset="-78"/>
                <a:ea typeface="Calibri" panose="020F0502020204030204" pitchFamily="34" charset="0"/>
                <a:cs typeface="Alexandria" pitchFamily="2" charset="-78"/>
              </a:rPr>
              <a:t>تطوير خطة استجابة للأزمة</a:t>
            </a:r>
            <a:r>
              <a:rPr lang="en-GB" sz="1600" b="1" kern="100" dirty="0">
                <a:effectLst/>
                <a:latin typeface="Alexandria" pitchFamily="2" charset="-78"/>
                <a:ea typeface="Calibri" panose="020F0502020204030204" pitchFamily="34"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المخاطر المحتملة:</a:t>
            </a:r>
            <a:r>
              <a:rPr lang="ar-SA" sz="1600" kern="0" dirty="0">
                <a:effectLst/>
                <a:latin typeface="Alexandria" pitchFamily="2" charset="-78"/>
                <a:ea typeface="Times New Roman" panose="02020603050405020304" pitchFamily="18" charset="0"/>
                <a:cs typeface="Alexandria" pitchFamily="2" charset="-78"/>
              </a:rPr>
              <a:t> تحديد الأزمات المحتملة ووضع سيناريوهات للتعامل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إعداد رسائل جاهزة:</a:t>
            </a:r>
            <a:r>
              <a:rPr lang="ar-SA" sz="1600" kern="0" dirty="0">
                <a:effectLst/>
                <a:latin typeface="Alexandria" pitchFamily="2" charset="-78"/>
                <a:ea typeface="Times New Roman" panose="02020603050405020304" pitchFamily="18" charset="0"/>
                <a:cs typeface="Alexandria" pitchFamily="2" charset="-78"/>
              </a:rPr>
              <a:t> إعداد رسائل مسبقة للأزمات المحتملة لتسريع الاستجابة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تحديد المسؤوليات:</a:t>
            </a:r>
            <a:r>
              <a:rPr lang="ar-SA" sz="1600" kern="0" dirty="0">
                <a:effectLst/>
                <a:latin typeface="Alexandria" pitchFamily="2" charset="-78"/>
                <a:ea typeface="Times New Roman" panose="02020603050405020304" pitchFamily="18" charset="0"/>
                <a:cs typeface="Alexandria" pitchFamily="2" charset="-78"/>
              </a:rPr>
              <a:t> تحديد الأدوار والمسؤوليات داخل الفريق لضمان استجابة منسقة وفعالة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إنشاء دليل إجراءات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دليل الاتصال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يتضمن أرقام الاتصال المهمة والبروتوكولات للتواصل الداخلي والخارجي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خطة الطوارئ</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تحتوي على خطوات محددة يجب اتخاذها في حال حدوث أزمة</a:t>
            </a:r>
            <a:r>
              <a:rPr lang="en-GB" sz="1600" kern="0" dirty="0">
                <a:effectLst/>
                <a:latin typeface="Alexandria" pitchFamily="2" charset="-78"/>
                <a:ea typeface="Times New Roman" panose="02020603050405020304" pitchFamily="18" charset="0"/>
                <a:cs typeface="Alexandria" pitchFamily="2" charset="-78"/>
              </a:rPr>
              <a:t>.</a:t>
            </a:r>
          </a:p>
          <a:p>
            <a:pPr lvl="2" algn="just" rtl="1">
              <a:lnSpc>
                <a:spcPct val="150000"/>
              </a:lnSpc>
              <a:spcAft>
                <a:spcPts val="600"/>
              </a:spcAft>
            </a:pPr>
            <a:r>
              <a:rPr lang="ar-EG" b="1" kern="0" dirty="0">
                <a:effectLst/>
                <a:latin typeface="Alexandria" pitchFamily="2" charset="-78"/>
                <a:ea typeface="Times New Roman" panose="02020603050405020304" pitchFamily="18" charset="0"/>
                <a:cs typeface="Alexandria" pitchFamily="2" charset="-78"/>
              </a:rPr>
              <a:t>4. </a:t>
            </a:r>
            <a:r>
              <a:rPr lang="ar-SA" b="1" kern="0" dirty="0">
                <a:effectLst/>
                <a:latin typeface="Alexandria" pitchFamily="2" charset="-78"/>
                <a:ea typeface="Times New Roman" panose="02020603050405020304" pitchFamily="18" charset="0"/>
                <a:cs typeface="Alexandria" pitchFamily="2" charset="-78"/>
              </a:rPr>
              <a:t>التدريب والتمارين</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تدريب الموظفين على استخدام الأدوات الرقمية والاستجابة للأزمات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ar-SA" sz="1600" kern="0" dirty="0">
                <a:effectLst/>
                <a:latin typeface="Alexandria" pitchFamily="2" charset="-78"/>
                <a:ea typeface="Times New Roman" panose="02020603050405020304" pitchFamily="18" charset="0"/>
                <a:cs typeface="Alexandria" pitchFamily="2" charset="-78"/>
              </a:rPr>
              <a:t> تنفيذ تمارين محاكاة للأزمات لتحسين الاستعداد وزيادة الفعالية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13255"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4162508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63135" y="734270"/>
            <a:ext cx="1084951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85032" y="1304028"/>
            <a:ext cx="10385665" cy="5186035"/>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2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marL="742950" lvl="1" indent="-285750" algn="just" rtl="1">
              <a:spcAft>
                <a:spcPts val="600"/>
              </a:spcAft>
              <a:buFont typeface="+mj-lt"/>
              <a:buAutoNum type="arabicPeriod"/>
            </a:pPr>
            <a:r>
              <a:rPr lang="ar-SA" b="1" kern="0" dirty="0">
                <a:effectLst/>
                <a:latin typeface="Alexandria" pitchFamily="2" charset="-78"/>
                <a:ea typeface="Times New Roman" panose="02020603050405020304" pitchFamily="18" charset="0"/>
                <a:cs typeface="Alexandria" pitchFamily="2" charset="-78"/>
              </a:rPr>
              <a:t>جمع المعلومات وتحليلها بسرعة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أهمية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الوعي بالموقف</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يساعد جمع المعلومات الدقيقة والسريعة في فهم طبيعة الأزمة وتحديد مدى تأثيرها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Courier New" panose="02070309020205020404" pitchFamily="49" charset="0"/>
              <a:buChar char="o"/>
              <a:tabLst>
                <a:tab pos="457200" algn="l"/>
              </a:tabLst>
            </a:pPr>
            <a:r>
              <a:rPr lang="ar-SA" sz="1600" b="1" kern="0" dirty="0">
                <a:effectLst/>
                <a:latin typeface="Alexandria" pitchFamily="2" charset="-78"/>
                <a:ea typeface="Times New Roman" panose="02020603050405020304" pitchFamily="18" charset="0"/>
                <a:cs typeface="Alexandria" pitchFamily="2" charset="-78"/>
              </a:rPr>
              <a:t>اتخاذ القرار</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تمكن القيادة من اتخاذ قرارات مستنيرة وسريعة للحد من تأثير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طرق 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تحليل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وفهم كيفية تأثير الأزمة على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أدوات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التفاعل والنقاشات على وسائل التواصل الاجتماعي باستخدام أدوات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err="1">
                <a:effectLst/>
                <a:latin typeface="Alexandria" pitchFamily="2" charset="-78"/>
                <a:ea typeface="Times New Roman" panose="02020603050405020304" pitchFamily="18" charset="0"/>
                <a:cs typeface="Alexandria" pitchFamily="2" charset="-78"/>
              </a:rPr>
              <a:t>TweetDeck</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لفهم ردود فعل الجمهور وتحديد الاتجاهات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مصادر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التقارير الإعلامية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متابعة التقارير الإعلامية للحصول على معلومات حديثة وموثوقة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المصادر الرسمية</a:t>
            </a:r>
            <a:r>
              <a:rPr lang="ar-SA" sz="1600" kern="0" dirty="0">
                <a:effectLst/>
                <a:latin typeface="Alexandria" pitchFamily="2" charset="-78"/>
                <a:ea typeface="Times New Roman" panose="02020603050405020304" pitchFamily="18" charset="0"/>
                <a:cs typeface="Alexandria" pitchFamily="2" charset="-78"/>
              </a:rPr>
              <a:t>: الاعتماد على البيانات والمعلومات الصادرة من الجهات الرسمية والمؤسسات الحكومية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Font typeface="Symbol" panose="05050102010706020507" pitchFamily="18" charset="2"/>
              <a:buChar char=""/>
            </a:pPr>
            <a:r>
              <a:rPr lang="ar-SA" sz="1600" b="1" kern="0" dirty="0">
                <a:effectLst/>
                <a:latin typeface="Alexandria" pitchFamily="2" charset="-78"/>
                <a:ea typeface="Times New Roman" panose="02020603050405020304" pitchFamily="18" charset="0"/>
                <a:cs typeface="Alexandria" pitchFamily="2" charset="-78"/>
              </a:rPr>
              <a:t>التحليل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التحليل التنبؤي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الأدوات التنبؤية لتحليل البيانات وتوقع التطورات المحتملة للأزمة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الفرق المختصة:</a:t>
            </a:r>
            <a:r>
              <a:rPr lang="ar-SA" sz="1600" kern="0" dirty="0">
                <a:effectLst/>
                <a:latin typeface="Alexandria" pitchFamily="2" charset="-78"/>
                <a:ea typeface="Times New Roman" panose="02020603050405020304" pitchFamily="18" charset="0"/>
                <a:cs typeface="Alexandria" pitchFamily="2" charset="-78"/>
              </a:rPr>
              <a:t> تكوين فرق مختصة لتحليل المعلومات وتقديم تقارير فورية للإدارة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398101"/>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969768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90744" y="66642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421188" y="1304028"/>
            <a:ext cx="10849510" cy="5339923"/>
          </a:xfrm>
          <a:prstGeom prst="rect">
            <a:avLst/>
          </a:prstGeom>
          <a:noFill/>
        </p:spPr>
        <p:txBody>
          <a:bodyPr wrap="square" rtlCol="0">
            <a:spAutoFit/>
          </a:bodyPr>
          <a:lstStyle/>
          <a:p>
            <a:pPr marL="342900" lvl="0" indent="-342900" algn="just" rtl="1">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spcAft>
                <a:spcPts val="600"/>
              </a:spcAft>
            </a:pPr>
            <a:r>
              <a:rPr lang="ar-EG" b="1" kern="0" dirty="0">
                <a:effectLst/>
                <a:latin typeface="Alexandria" pitchFamily="2" charset="-78"/>
                <a:ea typeface="Times New Roman" panose="02020603050405020304" pitchFamily="18" charset="0"/>
                <a:cs typeface="Alexandria" pitchFamily="2" charset="-78"/>
              </a:rPr>
              <a:t>2. </a:t>
            </a:r>
            <a:r>
              <a:rPr lang="ar-SA" b="1" kern="0" dirty="0">
                <a:effectLst/>
                <a:latin typeface="Alexandria" pitchFamily="2" charset="-78"/>
                <a:ea typeface="Times New Roman" panose="02020603050405020304" pitchFamily="18" charset="0"/>
                <a:cs typeface="Alexandria" pitchFamily="2" charset="-78"/>
              </a:rPr>
              <a:t>نشر المعلومات الدقيقة في الوقت المناسب</a:t>
            </a:r>
            <a:endParaRPr lang="en-GB"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أهمية دقة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بناء الثقة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المعلومات الدقيقة والشفافة تساعد في بناء الثقة بين المؤسسة والجمهور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الحد من الشائعات:</a:t>
            </a:r>
            <a:r>
              <a:rPr lang="ar-SA" sz="1600" kern="0" dirty="0">
                <a:effectLst/>
                <a:latin typeface="Alexandria" pitchFamily="2" charset="-78"/>
                <a:ea typeface="Times New Roman" panose="02020603050405020304" pitchFamily="18" charset="0"/>
                <a:cs typeface="Alexandria" pitchFamily="2" charset="-78"/>
              </a:rPr>
              <a:t> نشر المعلومات الصحيحة يقلل من انتشار الشائعات والمعلومات المضللة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sz="1600" b="1" kern="0" dirty="0">
                <a:effectLst/>
                <a:latin typeface="Alexandria" pitchFamily="2" charset="-78"/>
                <a:ea typeface="Times New Roman" panose="02020603050405020304" pitchFamily="18" charset="0"/>
                <a:cs typeface="Alexandria" pitchFamily="2" charset="-78"/>
              </a:rPr>
              <a:t>استراتيجيات 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السرعة والدقة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إصدار البيانات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الفورية والمعلومات المحدثة بشكل دوري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استخدام الوسائط المتعددة:</a:t>
            </a:r>
            <a:r>
              <a:rPr lang="ar-SA" sz="1600" kern="0" dirty="0">
                <a:effectLst/>
                <a:latin typeface="Alexandria" pitchFamily="2" charset="-78"/>
                <a:ea typeface="Times New Roman" panose="02020603050405020304" pitchFamily="18" charset="0"/>
                <a:cs typeface="Alexandria" pitchFamily="2" charset="-78"/>
              </a:rPr>
              <a:t> استخدام الصور والفيديوهات لتوضيح المعلومات بشكل أفضل وزيادة 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قنوات النشر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تويتر، </a:t>
            </a:r>
            <a:r>
              <a:rPr lang="ar-SA" sz="1600" kern="0" dirty="0" err="1">
                <a:effectLst/>
                <a:latin typeface="Alexandria" pitchFamily="2" charset="-78"/>
                <a:ea typeface="Times New Roman" panose="02020603050405020304" pitchFamily="18" charset="0"/>
                <a:cs typeface="Alexandria" pitchFamily="2" charset="-78"/>
              </a:rPr>
              <a:t>وإنستجرام</a:t>
            </a:r>
            <a:r>
              <a:rPr lang="ar-SA" sz="1600" kern="0" dirty="0">
                <a:effectLst/>
                <a:latin typeface="Alexandria" pitchFamily="2" charset="-78"/>
                <a:ea typeface="Times New Roman" panose="02020603050405020304" pitchFamily="18" charset="0"/>
                <a:cs typeface="Alexandria" pitchFamily="2" charset="-78"/>
              </a:rPr>
              <a:t> لنشر التحديثات الفورية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تحديث الموقع الالكتروني بالمعلومات والبيانات الرسمية حول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التطبيقات المتنقلة:</a:t>
            </a:r>
            <a:r>
              <a:rPr lang="ar-SA" sz="1600" kern="0" dirty="0">
                <a:effectLst/>
                <a:latin typeface="Alexandria" pitchFamily="2" charset="-78"/>
                <a:ea typeface="Times New Roman" panose="02020603050405020304" pitchFamily="18" charset="0"/>
                <a:cs typeface="Alexandria" pitchFamily="2" charset="-78"/>
              </a:rPr>
              <a:t> إرسال الإشعارات الفورية عبر التطبيقات المتنقلة لإعلام الجمهور بالتطورات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التوقيت المناسب</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 المستمر:</a:t>
            </a:r>
            <a:r>
              <a:rPr lang="ar-SA" sz="1600" kern="0" dirty="0">
                <a:effectLst/>
                <a:latin typeface="Alexandria" pitchFamily="2" charset="-78"/>
                <a:ea typeface="Times New Roman" panose="02020603050405020304" pitchFamily="18" charset="0"/>
                <a:cs typeface="Alexandria" pitchFamily="2" charset="-78"/>
              </a:rPr>
              <a:t> تقديم تحديثات مستمرة حول تطورات الأزمة والتدابير المتخذة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الاستجابة الفورية:</a:t>
            </a:r>
            <a:r>
              <a:rPr lang="ar-SA" sz="1600" kern="0" dirty="0">
                <a:effectLst/>
                <a:latin typeface="Alexandria" pitchFamily="2" charset="-78"/>
                <a:ea typeface="Times New Roman" panose="02020603050405020304" pitchFamily="18" charset="0"/>
                <a:cs typeface="Alexandria" pitchFamily="2" charset="-78"/>
              </a:rPr>
              <a:t> الرد على الشائعات والمعلومات الخاطئة بسرعة لتصحيحها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283780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43555"/>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3613" y="1581164"/>
            <a:ext cx="11704773" cy="4759636"/>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lnSpc>
                <a:spcPct val="150000"/>
              </a:lnSpc>
              <a:spcBef>
                <a:spcPts val="600"/>
              </a:spcBef>
            </a:pPr>
            <a:r>
              <a:rPr lang="ar-EG" b="1" kern="0" dirty="0">
                <a:effectLst/>
                <a:latin typeface="Alexandria" pitchFamily="2" charset="-78"/>
                <a:ea typeface="Times New Roman" panose="02020603050405020304" pitchFamily="18" charset="0"/>
                <a:cs typeface="Alexandria" pitchFamily="2" charset="-78"/>
              </a:rPr>
              <a:t>3. </a:t>
            </a:r>
            <a:r>
              <a:rPr lang="ar-SA" b="1" kern="0" dirty="0">
                <a:effectLst/>
                <a:latin typeface="Alexandria" pitchFamily="2" charset="-78"/>
                <a:ea typeface="Times New Roman" panose="02020603050405020304" pitchFamily="18" charset="0"/>
                <a:cs typeface="Alexandria" pitchFamily="2" charset="-78"/>
              </a:rPr>
              <a:t>استخدام قنوات 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مواقع التواصل الاجتماعي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نشر البيانات الصحفية والتحديثات على منصات مثل فيسبوك، تويتر، لينكد إن وإنستغرام للوصول إلى جمهور واسع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الموقع الالكتروني:</a:t>
            </a:r>
            <a:r>
              <a:rPr lang="ar-SA" sz="1600" kern="0" dirty="0">
                <a:effectLst/>
                <a:latin typeface="Alexandria" pitchFamily="2" charset="-78"/>
                <a:ea typeface="Times New Roman" panose="02020603050405020304" pitchFamily="18" charset="0"/>
                <a:cs typeface="Alexandria" pitchFamily="2" charset="-78"/>
              </a:rPr>
              <a:t> تخصيص قسم على الموقع لنشر البيانات الصحفية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البريد الالكتروني:</a:t>
            </a:r>
            <a:r>
              <a:rPr lang="ar-SA" sz="1600" kern="0" dirty="0">
                <a:effectLst/>
                <a:latin typeface="Alexandria" pitchFamily="2" charset="-78"/>
                <a:ea typeface="Times New Roman" panose="02020603050405020304" pitchFamily="18" charset="0"/>
                <a:cs typeface="Alexandria" pitchFamily="2" charset="-78"/>
              </a:rPr>
              <a:t> إرسال البيانات الصحفية والتحديثات الهامة عبر البريد الالكتروني إلى الصحفيين والشركاء والجمهور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ar-EG" sz="1600" kern="0" dirty="0">
              <a:effectLst/>
              <a:latin typeface="Alexandria" pitchFamily="2" charset="-78"/>
              <a:ea typeface="Times New Roman" panose="02020603050405020304" pitchFamily="18" charset="0"/>
              <a:cs typeface="Alexandria" pitchFamily="2" charset="-78"/>
            </a:endParaRP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4. </a:t>
            </a:r>
            <a:r>
              <a:rPr lang="ar-SA" b="1" kern="0" dirty="0">
                <a:effectLst/>
                <a:latin typeface="Alexandria" pitchFamily="2" charset="-78"/>
                <a:ea typeface="Times New Roman" panose="02020603050405020304" pitchFamily="18" charset="0"/>
                <a:cs typeface="Alexandria" pitchFamily="2" charset="-78"/>
              </a:rPr>
              <a:t>الالتزام بالتحديثات والشفافية والدقة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التأكد من أن البيانات الصحفية واضحة ومختصرة، وموجهة بشكل جيد. يجب أن تحتوي على جميع المعلومات الأساسية وتكون خالية من الغموض</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kern="0" dirty="0">
                <a:effectLst/>
                <a:latin typeface="Alexandria" pitchFamily="2" charset="-78"/>
                <a:ea typeface="Times New Roman" panose="02020603050405020304" pitchFamily="18" charset="0"/>
                <a:cs typeface="Alexandria" pitchFamily="2" charset="-78"/>
              </a:rPr>
              <a:t>نشر التحديثات بانتظام للحفاظ على الجمهور على اطلاع دائم وشامل بالوضع الحالي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332848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895476" y="859240"/>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55873" y="1626628"/>
            <a:ext cx="11201267" cy="4790414"/>
          </a:xfrm>
          <a:prstGeom prst="rect">
            <a:avLst/>
          </a:prstGeom>
          <a:noFill/>
        </p:spPr>
        <p:txBody>
          <a:bodyPr wrap="square" rtlCol="0">
            <a:spAutoFit/>
          </a:bodyPr>
          <a:lstStyle/>
          <a:p>
            <a:pPr marL="342900" lvl="0" indent="-342900" algn="just" rtl="1">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lnSpc>
                <a:spcPct val="150000"/>
              </a:lnSpc>
              <a:spcBef>
                <a:spcPts val="600"/>
              </a:spcBef>
              <a:spcAft>
                <a:spcPts val="600"/>
              </a:spcAft>
            </a:pPr>
            <a:r>
              <a:rPr lang="ar-EG" b="1" kern="0" dirty="0">
                <a:effectLst/>
                <a:latin typeface="Alexandria" pitchFamily="2" charset="-78"/>
                <a:ea typeface="Times New Roman" panose="02020603050405020304" pitchFamily="18" charset="0"/>
                <a:cs typeface="Alexandria" pitchFamily="2" charset="-78"/>
              </a:rPr>
              <a:t>5. </a:t>
            </a:r>
            <a:r>
              <a:rPr lang="ar-SA" b="1" kern="0" dirty="0">
                <a:effectLst/>
                <a:latin typeface="Alexandria" pitchFamily="2" charset="-78"/>
                <a:ea typeface="Times New Roman" panose="02020603050405020304" pitchFamily="18" charset="0"/>
                <a:cs typeface="Alexandria" pitchFamily="2" charset="-78"/>
              </a:rPr>
              <a:t>استخدام الوسائط المتعددة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صور ورسوم بيانية:</a:t>
            </a:r>
            <a:r>
              <a:rPr lang="ar-SA" sz="1600" kern="0" dirty="0">
                <a:effectLst/>
                <a:latin typeface="Alexandria" pitchFamily="2" charset="-78"/>
                <a:ea typeface="Times New Roman" panose="02020603050405020304" pitchFamily="18" charset="0"/>
                <a:cs typeface="Alexandria" pitchFamily="2" charset="-78"/>
              </a:rPr>
              <a:t> تضمين الصور والرسوم البيانية لشرح المعلومات بشكل أفضل وجذب انتباه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الروابط ذات الصلة:</a:t>
            </a:r>
            <a:r>
              <a:rPr lang="ar-SA" sz="1600" kern="0" dirty="0">
                <a:effectLst/>
                <a:latin typeface="Alexandria" pitchFamily="2" charset="-78"/>
                <a:ea typeface="Times New Roman" panose="02020603050405020304" pitchFamily="18" charset="0"/>
                <a:cs typeface="Alexandria" pitchFamily="2" charset="-78"/>
              </a:rPr>
              <a:t> إدراج روابط لمزيد من المعلومات أو المصادر الموثوقة لدعم البيانات المقدمة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مقاطع الفيديو التوضيحية:</a:t>
            </a:r>
            <a:r>
              <a:rPr lang="ar-SA" sz="1600" kern="0" dirty="0">
                <a:effectLst/>
                <a:latin typeface="Alexandria" pitchFamily="2" charset="-78"/>
                <a:ea typeface="Times New Roman" panose="02020603050405020304" pitchFamily="18" charset="0"/>
                <a:cs typeface="Alexandria" pitchFamily="2" charset="-78"/>
              </a:rPr>
              <a:t> إعداد فيديوهات قصيرة تشرح الوضع الراهن، الإجراءات المتخذة، وكيفية التعامل مع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الاقتباسات والرسائل من القادة:</a:t>
            </a:r>
            <a:r>
              <a:rPr lang="ar-SA" sz="1600" kern="0" dirty="0">
                <a:effectLst/>
                <a:latin typeface="Alexandria" pitchFamily="2" charset="-78"/>
                <a:ea typeface="Times New Roman" panose="02020603050405020304" pitchFamily="18" charset="0"/>
                <a:cs typeface="Alexandria" pitchFamily="2" charset="-78"/>
              </a:rPr>
              <a:t> رسائل من القادة أو المتحدثين الرسميين لتقديم التحديثات والطمأنينة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للمؤتمرات الصحفية</a:t>
            </a:r>
            <a:r>
              <a:rPr lang="ar-SA" sz="1600" kern="0" dirty="0">
                <a:effectLst/>
                <a:latin typeface="Alexandria" pitchFamily="2" charset="-78"/>
                <a:ea typeface="Times New Roman" panose="02020603050405020304" pitchFamily="18" charset="0"/>
                <a:cs typeface="Alexandria" pitchFamily="2" charset="-78"/>
              </a:rPr>
              <a:t>: استخدام منصات مثل فيسبوك لايف، يوتيوب لايف، وإنستغرام لايف لبث المؤتمرات الصحفية والإعلانات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البث المباشر لجلسات الأسئلة والأجوبة:</a:t>
            </a:r>
            <a:r>
              <a:rPr lang="ar-SA" sz="1600" kern="0" dirty="0">
                <a:effectLst/>
                <a:latin typeface="Alexandria" pitchFamily="2" charset="-78"/>
                <a:ea typeface="Times New Roman" panose="02020603050405020304" pitchFamily="18" charset="0"/>
                <a:cs typeface="Alexandria" pitchFamily="2" charset="-78"/>
              </a:rPr>
              <a:t> تنظيم جلسات بث مباشر للرد على أسئلة الجمهور مباشرة، مما يزيد من الشفافية ويبني الثقة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54612" y="6457890"/>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3581" y="-37425"/>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800842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203322" y="291076"/>
            <a:ext cx="10849510" cy="492443"/>
          </a:xfrm>
          <a:prstGeom prst="rect">
            <a:avLst/>
          </a:prstGeom>
          <a:noFill/>
        </p:spPr>
        <p:txBody>
          <a:bodyPr wrap="square" rtlCol="0">
            <a:spAutoFit/>
          </a:bodyPr>
          <a:lstStyle/>
          <a:p>
            <a:pPr algn="ctr" rtl="1"/>
            <a:r>
              <a:rPr lang="ar-EG" sz="26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23388" y="227601"/>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01883" y="766935"/>
            <a:ext cx="10759924" cy="5965736"/>
          </a:xfrm>
          <a:prstGeom prst="rect">
            <a:avLst/>
          </a:prstGeom>
          <a:noFill/>
        </p:spPr>
        <p:txBody>
          <a:bodyPr wrap="square" rtlCol="0">
            <a:spAutoFit/>
          </a:bodyPr>
          <a:lstStyle/>
          <a:p>
            <a:pPr marL="342900" lvl="0" indent="-342900" algn="just" rtl="1">
              <a:spcAft>
                <a:spcPts val="800"/>
              </a:spcAft>
              <a:buFont typeface="AGA Arabesque Desktop" panose="05010101010101010101" pitchFamily="2" charset="2"/>
              <a:buChar char=""/>
            </a:pPr>
            <a:r>
              <a:rPr lang="ar-SA" sz="20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lvl="1" algn="just" rtl="1">
              <a:spcAft>
                <a:spcPts val="800"/>
              </a:spcAft>
            </a:pPr>
            <a:r>
              <a:rPr lang="ar-EG" b="1" kern="0" dirty="0">
                <a:effectLst/>
                <a:latin typeface="Alexandria" pitchFamily="2" charset="-78"/>
                <a:ea typeface="Times New Roman" panose="02020603050405020304" pitchFamily="18" charset="0"/>
                <a:cs typeface="Alexandria" pitchFamily="2" charset="-78"/>
              </a:rPr>
              <a:t>6. </a:t>
            </a:r>
            <a:r>
              <a:rPr lang="ar-SA" b="1" kern="0" dirty="0">
                <a:effectLst/>
                <a:latin typeface="Alexandria" pitchFamily="2" charset="-78"/>
                <a:ea typeface="Times New Roman" panose="02020603050405020304" pitchFamily="18" charset="0"/>
                <a:cs typeface="Alexandria" pitchFamily="2" charset="-78"/>
              </a:rPr>
              <a:t>إدارة التعليقات والتفاعل الفوري مع الجمهور</a:t>
            </a:r>
            <a:endParaRPr lang="en-GB"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b="1" kern="0" dirty="0">
                <a:effectLst/>
                <a:latin typeface="Alexandria" pitchFamily="2" charset="-78"/>
                <a:ea typeface="Times New Roman" panose="02020603050405020304" pitchFamily="18" charset="0"/>
                <a:cs typeface="Alexandria" pitchFamily="2" charset="-78"/>
              </a:rPr>
              <a:t>استراتيجيات التفاعل</a:t>
            </a:r>
            <a:endParaRPr lang="en-GB"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الفوري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السريع</a:t>
            </a:r>
            <a:r>
              <a:rPr lang="ar-SA" sz="1500" kern="0" dirty="0">
                <a:effectLst/>
                <a:latin typeface="Alexandria" pitchFamily="2" charset="-78"/>
                <a:ea typeface="Times New Roman" panose="02020603050405020304" pitchFamily="18" charset="0"/>
                <a:cs typeface="Alexandria" pitchFamily="2" charset="-78"/>
              </a:rPr>
              <a:t>: الاستجابة بسرعة للتعليقات والأسئلة لبناء الثقة وإظهار التفاعل الفعلي</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المعلومات الموثوقة</a:t>
            </a:r>
            <a:r>
              <a:rPr lang="ar-SA" sz="1500" kern="0" dirty="0">
                <a:effectLst/>
                <a:latin typeface="Alexandria" pitchFamily="2" charset="-78"/>
                <a:ea typeface="Times New Roman" panose="02020603050405020304" pitchFamily="18" charset="0"/>
                <a:cs typeface="Alexandria" pitchFamily="2" charset="-78"/>
              </a:rPr>
              <a:t>: الرد بمعلومات دقيقة وموثوقة لتصحيح الشائعات والأخبار الزائفة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الوسوم (</a:t>
            </a:r>
            <a:r>
              <a:rPr lang="ar-SA" sz="1500" b="1" kern="0" dirty="0" err="1">
                <a:effectLst/>
                <a:latin typeface="Alexandria" pitchFamily="2" charset="-78"/>
                <a:ea typeface="Times New Roman" panose="02020603050405020304" pitchFamily="18" charset="0"/>
                <a:cs typeface="Alexandria" pitchFamily="2" charset="-78"/>
              </a:rPr>
              <a:t>هاشتاج</a:t>
            </a:r>
            <a:r>
              <a:rPr lang="ar-SA" sz="1500" b="1" kern="0" dirty="0">
                <a:effectLst/>
                <a:latin typeface="Alexandria" pitchFamily="2" charset="-78"/>
                <a:ea typeface="Times New Roman" panose="02020603050405020304" pitchFamily="18" charset="0"/>
                <a:cs typeface="Alexandria" pitchFamily="2" charset="-78"/>
              </a:rPr>
              <a:t>):</a:t>
            </a:r>
            <a:r>
              <a:rPr lang="ar-SA" sz="1500" kern="0" dirty="0">
                <a:effectLst/>
                <a:latin typeface="Alexandria" pitchFamily="2" charset="-78"/>
                <a:ea typeface="Times New Roman" panose="02020603050405020304" pitchFamily="18" charset="0"/>
                <a:cs typeface="Alexandria" pitchFamily="2" charset="-78"/>
              </a:rPr>
              <a:t> تحديد وسوم محددة لتسهيل متابعة الجمهور للنقاشات والتحديثات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just" rtl="1">
              <a:spcAft>
                <a:spcPts val="800"/>
              </a:spcAft>
            </a:pPr>
            <a:r>
              <a:rPr lang="ar-SA" sz="1500" b="1" kern="0" dirty="0">
                <a:effectLst/>
                <a:latin typeface="Alexandria" pitchFamily="2" charset="-78"/>
                <a:ea typeface="Times New Roman" panose="02020603050405020304" pitchFamily="18" charset="0"/>
                <a:cs typeface="Alexandria" pitchFamily="2" charset="-78"/>
              </a:rPr>
              <a:t>استخدام البث المباشر</a:t>
            </a:r>
            <a:r>
              <a:rPr lang="ar-SA" sz="1500" kern="0" dirty="0">
                <a:effectLst/>
                <a:latin typeface="Alexandria" pitchFamily="2" charset="-78"/>
                <a:ea typeface="Times New Roman" panose="02020603050405020304" pitchFamily="18" charset="0"/>
                <a:cs typeface="Alexandria" pitchFamily="2" charset="-78"/>
              </a:rPr>
              <a:t> </a:t>
            </a:r>
            <a:r>
              <a:rPr lang="ar-SA" sz="1500" b="1" kern="0" dirty="0">
                <a:effectLst/>
                <a:latin typeface="Alexandria" pitchFamily="2" charset="-78"/>
                <a:ea typeface="Times New Roman" panose="02020603050405020304" pitchFamily="18" charset="0"/>
                <a:cs typeface="Alexandria" pitchFamily="2" charset="-78"/>
              </a:rPr>
              <a:t>للرد على التعليقات والأسئلة:</a:t>
            </a:r>
            <a:r>
              <a:rPr lang="ar-SA" sz="1500" kern="0" dirty="0">
                <a:effectLst/>
                <a:latin typeface="Alexandria" pitchFamily="2" charset="-78"/>
                <a:ea typeface="Times New Roman" panose="02020603050405020304" pitchFamily="18" charset="0"/>
                <a:cs typeface="Alexandria" pitchFamily="2" charset="-78"/>
              </a:rPr>
              <a:t> التفاعل مع الجمهور خلال البث المباشر والإجابة على الأسئلة المطروحة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إدارة التعليقات السلبية والشائعات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الرد </a:t>
            </a:r>
            <a:r>
              <a:rPr lang="ar-EG" sz="1500" b="1" kern="0" dirty="0">
                <a:effectLst/>
                <a:latin typeface="Alexandria" pitchFamily="2" charset="-78"/>
                <a:ea typeface="Times New Roman" panose="02020603050405020304" pitchFamily="18" charset="0"/>
                <a:cs typeface="Alexandria" pitchFamily="2" charset="-78"/>
              </a:rPr>
              <a:t>بهدوء</a:t>
            </a:r>
            <a:r>
              <a:rPr lang="ar-SA" sz="1500" b="1" kern="0" dirty="0">
                <a:effectLst/>
                <a:latin typeface="Alexandria" pitchFamily="2" charset="-78"/>
                <a:ea typeface="Times New Roman" panose="02020603050405020304" pitchFamily="18" charset="0"/>
                <a:cs typeface="Alexandria" pitchFamily="2" charset="-78"/>
              </a:rPr>
              <a:t> واحترام</a:t>
            </a:r>
            <a:r>
              <a:rPr lang="ar-SA" sz="1500" kern="0" dirty="0">
                <a:effectLst/>
                <a:latin typeface="Alexandria" pitchFamily="2" charset="-78"/>
                <a:ea typeface="Times New Roman" panose="02020603050405020304" pitchFamily="18" charset="0"/>
                <a:cs typeface="Alexandria" pitchFamily="2" charset="-78"/>
              </a:rPr>
              <a:t>: التعامل مع التعليقات السلبية </a:t>
            </a:r>
            <a:r>
              <a:rPr lang="ar-EG" sz="1500" kern="0" dirty="0">
                <a:effectLst/>
                <a:latin typeface="Alexandria" pitchFamily="2" charset="-78"/>
                <a:ea typeface="Times New Roman" panose="02020603050405020304" pitchFamily="18" charset="0"/>
                <a:cs typeface="Alexandria" pitchFamily="2" charset="-78"/>
              </a:rPr>
              <a:t>بهدوء</a:t>
            </a:r>
            <a:r>
              <a:rPr lang="ar-SA" sz="1500" kern="0" dirty="0">
                <a:effectLst/>
                <a:latin typeface="Alexandria" pitchFamily="2" charset="-78"/>
                <a:ea typeface="Times New Roman" panose="02020603050405020304" pitchFamily="18" charset="0"/>
                <a:cs typeface="Alexandria" pitchFamily="2" charset="-78"/>
              </a:rPr>
              <a:t> واحترام، وتجنب الدخول في جدالات</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تقديم الحقائق</a:t>
            </a:r>
            <a:r>
              <a:rPr lang="ar-SA" sz="1500" kern="0" dirty="0">
                <a:effectLst/>
                <a:latin typeface="Alexandria" pitchFamily="2" charset="-78"/>
                <a:ea typeface="Times New Roman" panose="02020603050405020304" pitchFamily="18" charset="0"/>
                <a:cs typeface="Alexandria" pitchFamily="2" charset="-78"/>
              </a:rPr>
              <a:t>: نفي الشائعات وتقديم الحقائق بطريقة واضحة ومباشرة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r"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تشجيع المشاركة الإيجابية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الاحتفاء بالمساهمات الإيجابية</a:t>
            </a:r>
            <a:r>
              <a:rPr lang="ar-SA" sz="1500" kern="0" dirty="0">
                <a:effectLst/>
                <a:latin typeface="Alexandria" pitchFamily="2" charset="-78"/>
                <a:ea typeface="Times New Roman" panose="02020603050405020304" pitchFamily="18" charset="0"/>
                <a:cs typeface="Alexandria" pitchFamily="2" charset="-78"/>
              </a:rPr>
              <a:t>: تسليط الضوء على التعليقات الإيجابية والمساهمات البناءة من الجمهور</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algn="r" rtl="1">
              <a:spcAft>
                <a:spcPts val="800"/>
              </a:spcAft>
            </a:pPr>
            <a:r>
              <a:rPr lang="ar-SA" sz="1500" b="1" kern="0" dirty="0">
                <a:effectLst/>
                <a:latin typeface="Alexandria" pitchFamily="2" charset="-78"/>
                <a:ea typeface="Times New Roman" panose="02020603050405020304" pitchFamily="18" charset="0"/>
                <a:cs typeface="Alexandria" pitchFamily="2" charset="-78"/>
              </a:rPr>
              <a:t>تحفيز المناقشات البناءة</a:t>
            </a:r>
            <a:r>
              <a:rPr lang="ar-SA" sz="1500" kern="0" dirty="0">
                <a:effectLst/>
                <a:latin typeface="Alexandria" pitchFamily="2" charset="-78"/>
                <a:ea typeface="Times New Roman" panose="02020603050405020304" pitchFamily="18" charset="0"/>
                <a:cs typeface="Alexandria" pitchFamily="2" charset="-78"/>
              </a:rPr>
              <a:t>: تشجيع الجمهور على المشاركة في مناقشات بناءة وتقديم اقتراحات مفيدة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342900" lvl="0" indent="-342900" algn="just" rtl="1">
              <a:spcAft>
                <a:spcPts val="8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توظيف الأدوات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الروبوتات الذكية</a:t>
            </a:r>
            <a:r>
              <a:rPr lang="en-GB" sz="1500" b="1" kern="0" dirty="0">
                <a:effectLst/>
                <a:latin typeface="Alexandria" pitchFamily="2" charset="-78"/>
                <a:ea typeface="Times New Roman" panose="02020603050405020304" pitchFamily="18" charset="0"/>
                <a:cs typeface="Alexandria" pitchFamily="2" charset="-78"/>
              </a:rPr>
              <a:t> (Chatbots)</a:t>
            </a:r>
            <a:r>
              <a:rPr lang="en-GB" sz="1500" kern="0" dirty="0">
                <a:effectLst/>
                <a:latin typeface="Alexandria" pitchFamily="2" charset="-78"/>
                <a:ea typeface="Times New Roman" panose="02020603050405020304" pitchFamily="18" charset="0"/>
                <a:cs typeface="Alexandria" pitchFamily="2" charset="-78"/>
              </a:rPr>
              <a:t> </a:t>
            </a:r>
            <a:r>
              <a:rPr lang="ar-SA" sz="1500" kern="0" dirty="0">
                <a:effectLst/>
                <a:latin typeface="Alexandria" pitchFamily="2" charset="-78"/>
                <a:ea typeface="Times New Roman" panose="02020603050405020304" pitchFamily="18" charset="0"/>
                <a:cs typeface="Alexandria" pitchFamily="2" charset="-78"/>
              </a:rPr>
              <a:t>استخدام الروبوتات الذكية للرد على الاستفسارات المتكررة وتقديم المعلومات الأساسية</a:t>
            </a:r>
            <a:r>
              <a:rPr lang="en-GB" sz="1500" kern="0" dirty="0">
                <a:effectLst/>
                <a:latin typeface="Alexandria" pitchFamily="2" charset="-78"/>
                <a:ea typeface="Times New Roman" panose="02020603050405020304" pitchFamily="18" charset="0"/>
                <a:cs typeface="Alexandria" pitchFamily="2" charset="-78"/>
              </a:rPr>
              <a:t>.</a:t>
            </a:r>
            <a:endParaRPr lang="en-GB" sz="1500" kern="100" dirty="0">
              <a:effectLst/>
              <a:latin typeface="Alexandria" pitchFamily="2" charset="-78"/>
              <a:ea typeface="Calibri" panose="020F0502020204030204" pitchFamily="34" charset="0"/>
              <a:cs typeface="Alexandria" pitchFamily="2" charset="-78"/>
            </a:endParaRPr>
          </a:p>
          <a:p>
            <a:pPr marL="742950" lvl="1" indent="-285750" algn="just" rtl="1">
              <a:spcAft>
                <a:spcPts val="800"/>
              </a:spcAft>
              <a:buSzPts val="1000"/>
              <a:buFont typeface="Courier New" panose="02070309020205020404" pitchFamily="49" charset="0"/>
              <a:buChar char="o"/>
              <a:tabLst>
                <a:tab pos="914400" algn="l"/>
              </a:tabLst>
            </a:pPr>
            <a:r>
              <a:rPr lang="ar-SA" sz="1500" b="1" kern="0" dirty="0">
                <a:effectLst/>
                <a:latin typeface="Alexandria" pitchFamily="2" charset="-78"/>
                <a:ea typeface="Times New Roman" panose="02020603050405020304" pitchFamily="18" charset="0"/>
                <a:cs typeface="Alexandria" pitchFamily="2" charset="-78"/>
              </a:rPr>
              <a:t>الاستطلاعات والنماذج:</a:t>
            </a:r>
            <a:r>
              <a:rPr lang="ar-SA" sz="1500" kern="0" dirty="0">
                <a:effectLst/>
                <a:latin typeface="Alexandria" pitchFamily="2" charset="-78"/>
                <a:ea typeface="Times New Roman" panose="02020603050405020304" pitchFamily="18" charset="0"/>
                <a:cs typeface="Alexandria" pitchFamily="2" charset="-78"/>
              </a:rPr>
              <a:t> استخدام الاستطلاعات والنماذج الرقمية لجمع ملاحظات الجمهور وتقديم التوجيهات اللازمة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122896" y="6509297"/>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71653771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102146" y="-2848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737793" y="406683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2006" y="546506"/>
            <a:ext cx="1084951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تخطيط وتنفيذ استراتيجيات الإعلام الرقمي في الأزمات </a:t>
            </a:r>
          </a:p>
        </p:txBody>
      </p:sp>
      <p:sp>
        <p:nvSpPr>
          <p:cNvPr id="28" name="Rectangle 27"/>
          <p:cNvSpPr/>
          <p:nvPr/>
        </p:nvSpPr>
        <p:spPr>
          <a:xfrm>
            <a:off x="3116865" y="3864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95360" y="1184155"/>
            <a:ext cx="10759924" cy="5190523"/>
          </a:xfrm>
          <a:prstGeom prst="rect">
            <a:avLst/>
          </a:prstGeom>
          <a:noFill/>
        </p:spPr>
        <p:txBody>
          <a:bodyPr wrap="square" rtlCol="0">
            <a:spAutoFit/>
          </a:bodyPr>
          <a:lstStyle/>
          <a:p>
            <a:pPr marL="342900" lvl="0" indent="-342900" algn="just" rtl="1">
              <a:spcBef>
                <a:spcPts val="600"/>
              </a:spcBef>
              <a:spcAft>
                <a:spcPts val="600"/>
              </a:spcAft>
              <a:buFont typeface="AGA Arabesque Desktop" panose="05010101010101010101" pitchFamily="2" charset="2"/>
              <a:buChar char=""/>
            </a:pPr>
            <a:r>
              <a:rPr lang="ar-SA" sz="2400" b="1" kern="0" dirty="0">
                <a:solidFill>
                  <a:srgbClr val="009EDE"/>
                </a:solidFill>
                <a:effectLst/>
                <a:latin typeface="Alexandria" pitchFamily="2" charset="-78"/>
                <a:ea typeface="Times New Roman" panose="02020603050405020304" pitchFamily="18" charset="0"/>
                <a:cs typeface="Alexandria" pitchFamily="2" charset="-78"/>
              </a:rPr>
              <a:t>تنفيذ استراتيجيات التواصل الرقمي أثناء الأزمات</a:t>
            </a:r>
          </a:p>
          <a:p>
            <a:pPr algn="just" rtl="1">
              <a:lnSpc>
                <a:spcPct val="150000"/>
              </a:lnSpc>
              <a:spcBef>
                <a:spcPts val="600"/>
              </a:spcBef>
              <a:spcAft>
                <a:spcPts val="600"/>
              </a:spcAft>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أدوات التحليل:</a:t>
            </a:r>
            <a:r>
              <a:rPr lang="ar-SA" sz="1600" kern="0" dirty="0">
                <a:effectLst/>
                <a:latin typeface="Alexandria" pitchFamily="2" charset="-78"/>
                <a:ea typeface="Times New Roman" panose="02020603050405020304" pitchFamily="18" charset="0"/>
                <a:cs typeface="Alexandria" pitchFamily="2" charset="-78"/>
              </a:rPr>
              <a:t> استخدام أدوات مثل</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و</a:t>
            </a:r>
            <a:r>
              <a:rPr lang="en-GB" sz="1600" kern="0" dirty="0">
                <a:effectLst/>
                <a:latin typeface="Alexandria" pitchFamily="2" charset="-78"/>
                <a:ea typeface="Times New Roman" panose="02020603050405020304" pitchFamily="18" charset="0"/>
                <a:cs typeface="Alexandria" pitchFamily="2" charset="-78"/>
              </a:rPr>
              <a:t>Hootsuite </a:t>
            </a:r>
            <a:r>
              <a:rPr lang="ar-SA" sz="1600" kern="0" dirty="0">
                <a:effectLst/>
                <a:latin typeface="Alexandria" pitchFamily="2" charset="-78"/>
                <a:ea typeface="Times New Roman" panose="02020603050405020304" pitchFamily="18" charset="0"/>
                <a:cs typeface="Alexandria" pitchFamily="2" charset="-78"/>
              </a:rPr>
              <a:t>لمراقبة حركة المرور على الموقع وردود فعل الجمهور على وسائل التواصل الاجتماعي أثناء أزمة تسريب البيانات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نشر المعلومات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وسائل التواصل الاجتماعي:</a:t>
            </a:r>
            <a:r>
              <a:rPr lang="ar-SA" sz="1600" kern="0" dirty="0">
                <a:effectLst/>
                <a:latin typeface="Alexandria" pitchFamily="2" charset="-78"/>
                <a:ea typeface="Times New Roman" panose="02020603050405020304" pitchFamily="18" charset="0"/>
                <a:cs typeface="Alexandria" pitchFamily="2" charset="-78"/>
              </a:rPr>
              <a:t> استخدام تويتر لنشر تحديثات فورية أثناء أزمة طبيعية مثل الزلازل أو الفيضانات، مع نشر فيديوهات توضيحية على </a:t>
            </a:r>
            <a:r>
              <a:rPr lang="ar-SA" sz="1600" kern="0" dirty="0" err="1">
                <a:effectLst/>
                <a:latin typeface="Alexandria" pitchFamily="2" charset="-78"/>
                <a:ea typeface="Times New Roman" panose="02020603050405020304" pitchFamily="18" charset="0"/>
                <a:cs typeface="Alexandria" pitchFamily="2" charset="-78"/>
              </a:rPr>
              <a:t>إنستجرام</a:t>
            </a:r>
            <a:r>
              <a:rPr lang="ar-SA" sz="1600" kern="0" dirty="0">
                <a:effectLst/>
                <a:latin typeface="Alexandria" pitchFamily="2" charset="-78"/>
                <a:ea typeface="Times New Roman" panose="02020603050405020304" pitchFamily="18" charset="0"/>
                <a:cs typeface="Alexandria" pitchFamily="2" charset="-78"/>
              </a:rPr>
              <a:t> لتقديم نصائح السلامة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مثال على البث المباشر:</a:t>
            </a:r>
            <a:r>
              <a:rPr lang="ar-SA" sz="1600" kern="0" dirty="0">
                <a:effectLst/>
                <a:latin typeface="Alexandria" pitchFamily="2" charset="-78"/>
                <a:ea typeface="Times New Roman" panose="02020603050405020304" pitchFamily="18" charset="0"/>
                <a:cs typeface="Alexandria" pitchFamily="2" charset="-78"/>
              </a:rPr>
              <a:t> تنظيم جلسات بث مباشر على فيسبوك للإجابة على أسئلة الجمهور أثناء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مع استخدام الروبوتات الذكية للرد على الاستفسارات المتكررة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056641" y="6425232"/>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656" y="-128874"/>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681289" y="159746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2747274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8" name="TextBox 47"/>
          <p:cNvSpPr txBox="1"/>
          <p:nvPr/>
        </p:nvSpPr>
        <p:spPr>
          <a:xfrm>
            <a:off x="942308" y="2321861"/>
            <a:ext cx="10100258" cy="523220"/>
          </a:xfrm>
          <a:prstGeom prst="rect">
            <a:avLst/>
          </a:prstGeom>
          <a:noFill/>
        </p:spPr>
        <p:txBody>
          <a:bodyPr wrap="square" rtlCol="0">
            <a:spAutoFit/>
          </a:bodyPr>
          <a:lstStyle/>
          <a:p>
            <a:pPr algn="ctr" rtl="1"/>
            <a:r>
              <a:rPr lang="ar-EG" sz="2800" b="1" dirty="0">
                <a:latin typeface="Alexandria" charset="0"/>
                <a:cs typeface="Alexandria" charset="0"/>
              </a:rPr>
              <a:t>رابعًا</a:t>
            </a:r>
            <a:r>
              <a:rPr lang="ar-EG" sz="2800" b="1" dirty="0">
                <a:solidFill>
                  <a:srgbClr val="00AEEF"/>
                </a:solidFill>
                <a:latin typeface="Alexandria" charset="0"/>
                <a:cs typeface="Alexandria" charset="0"/>
              </a:rPr>
              <a:t>: قياس وتقييم الأداء بعد الأزمة </a:t>
            </a:r>
            <a:endParaRPr lang="ar-EG" sz="28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mergency Response Planning: Effective Crisis Management - McTimothy  Associates">
            <a:extLst>
              <a:ext uri="{FF2B5EF4-FFF2-40B4-BE49-F238E27FC236}">
                <a16:creationId xmlns:a16="http://schemas.microsoft.com/office/drawing/2014/main" id="{AC05365B-F98B-EA0E-F337-E447436F8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1" y="3130563"/>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997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824509"/>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40523" y="1439927"/>
            <a:ext cx="11510954" cy="5016758"/>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الأدوات الرقمية لتحليل البيانات </a:t>
            </a:r>
            <a:r>
              <a:rPr lang="en-GB" b="1" kern="0" dirty="0">
                <a:effectLst/>
                <a:latin typeface="Alexandria" pitchFamily="2" charset="-78"/>
                <a:ea typeface="Times New Roman" panose="02020603050405020304" pitchFamily="18" charset="0"/>
                <a:cs typeface="Alexandria" pitchFamily="2" charset="-78"/>
              </a:rPr>
              <a:t>Google Analytics</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زيارات الموقع</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مراقبة زيارات الموقع الالكتروني لمعرفة كيف أثرت الأزمة على حركة المرور. يمكن تتبع عدد الزيارات، مصادر الزوار، وسلوكهم على الموقع</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تحديد الصفحات الأكثر زيارة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معرفة أي الصفحات كانت الأكثر زيارة خلال الأزمة لتحديد المحتوى الذي كان الأكثر أهمية للجمهور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معدلات التحويل</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كيفية تأثير الأزمة على معدلات التحويل (مثل الاشتراكات، التنزيلات، والمشتريات)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AGA Arabesque Desktop" panose="05010101010101010101" pitchFamily="2" charset="2"/>
              <a:buChar char=""/>
              <a:tabLst>
                <a:tab pos="457200" algn="l"/>
              </a:tabLst>
            </a:pPr>
            <a:r>
              <a:rPr lang="ar-SA" b="1" kern="0" dirty="0">
                <a:effectLst/>
                <a:latin typeface="Alexandria" pitchFamily="2" charset="-78"/>
                <a:ea typeface="Times New Roman" panose="02020603050405020304" pitchFamily="18" charset="0"/>
                <a:cs typeface="Alexandria" pitchFamily="2" charset="-78"/>
              </a:rPr>
              <a:t>استخدام أدوات تحليل وسائل التواصل الاجتماعي</a:t>
            </a:r>
            <a:r>
              <a:rPr lang="en-GB" b="1" kern="0" dirty="0">
                <a:effectLst/>
                <a:latin typeface="Alexandria" pitchFamily="2" charset="-78"/>
                <a:ea typeface="Times New Roman" panose="02020603050405020304" pitchFamily="18" charset="0"/>
                <a:cs typeface="Alexandria" pitchFamily="2" charset="-78"/>
              </a:rPr>
              <a:t>:</a:t>
            </a:r>
            <a:endParaRPr lang="en-GB"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Facebook Insights </a:t>
            </a:r>
            <a:r>
              <a:rPr lang="ar-SA" sz="1600" kern="0" dirty="0">
                <a:effectLst/>
                <a:latin typeface="Alexandria" pitchFamily="2" charset="-78"/>
                <a:ea typeface="Times New Roman" panose="02020603050405020304" pitchFamily="18" charset="0"/>
                <a:cs typeface="Alexandria" pitchFamily="2" charset="-78"/>
              </a:rPr>
              <a:t>مراقبة تفاعل المستخدمين مع المنشورات والتعليقات </a:t>
            </a:r>
            <a:r>
              <a:rPr lang="ar-SA" sz="1600" kern="0" dirty="0" err="1">
                <a:effectLst/>
                <a:latin typeface="Alexandria" pitchFamily="2" charset="-78"/>
                <a:ea typeface="Times New Roman" panose="02020603050405020304" pitchFamily="18" charset="0"/>
                <a:cs typeface="Alexandria" pitchFamily="2" charset="-78"/>
              </a:rPr>
              <a:t>والإعجابات</a:t>
            </a:r>
            <a:r>
              <a:rPr lang="ar-SA" sz="1600" kern="0" dirty="0">
                <a:effectLst/>
                <a:latin typeface="Alexandria" pitchFamily="2" charset="-78"/>
                <a:ea typeface="Times New Roman" panose="02020603050405020304" pitchFamily="18" charset="0"/>
                <a:cs typeface="Alexandria" pitchFamily="2" charset="-78"/>
              </a:rPr>
              <a:t>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Twitter Analytics </a:t>
            </a:r>
            <a:r>
              <a:rPr lang="ar-SA" sz="1600" kern="0" dirty="0">
                <a:effectLst/>
                <a:latin typeface="Alexandria" pitchFamily="2" charset="-78"/>
                <a:ea typeface="Times New Roman" panose="02020603050405020304" pitchFamily="18" charset="0"/>
                <a:cs typeface="Alexandria" pitchFamily="2" charset="-78"/>
              </a:rPr>
              <a:t>تحليل التغريدات والتفاعلات ومتابعة نمو المتابعين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Instagram Insights </a:t>
            </a:r>
            <a:r>
              <a:rPr lang="ar-SA" sz="1600" kern="0" dirty="0">
                <a:effectLst/>
                <a:latin typeface="Alexandria" pitchFamily="2" charset="-78"/>
                <a:ea typeface="Times New Roman" panose="02020603050405020304" pitchFamily="18" charset="0"/>
                <a:cs typeface="Alexandria" pitchFamily="2" charset="-78"/>
              </a:rPr>
              <a:t>تتبع التفاعلات مع الصور والفيديوهات والقصص، وتحليل الوصول والمشاركة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Hootsuite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a:effectLst/>
                <a:latin typeface="Alexandria" pitchFamily="2" charset="-78"/>
                <a:ea typeface="Times New Roman" panose="02020603050405020304" pitchFamily="18" charset="0"/>
                <a:cs typeface="Alexandria" pitchFamily="2" charset="-78"/>
              </a:rPr>
              <a:t>Sprout Social </a:t>
            </a:r>
            <a:r>
              <a:rPr lang="ar-SA" sz="1600" kern="0" dirty="0">
                <a:effectLst/>
                <a:latin typeface="Alexandria" pitchFamily="2" charset="-78"/>
                <a:ea typeface="Times New Roman" panose="02020603050405020304" pitchFamily="18" charset="0"/>
                <a:cs typeface="Alexandria" pitchFamily="2" charset="-78"/>
              </a:rPr>
              <a:t>أدوات شاملة تتيح جدولة المنشورات وتحليل الأداء عبر منصات متعددة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en-GB" sz="1600" b="1" kern="0" dirty="0">
                <a:effectLst/>
                <a:latin typeface="Alexandria" pitchFamily="2" charset="-78"/>
                <a:ea typeface="Times New Roman" panose="02020603050405020304" pitchFamily="18" charset="0"/>
                <a:cs typeface="Alexandria" pitchFamily="2" charset="-78"/>
              </a:rPr>
              <a:t>Mention </a:t>
            </a:r>
            <a:r>
              <a:rPr lang="ar-SA" sz="1600" b="1" kern="0" dirty="0">
                <a:effectLst/>
                <a:latin typeface="Alexandria" pitchFamily="2" charset="-78"/>
                <a:ea typeface="Times New Roman" panose="02020603050405020304" pitchFamily="18" charset="0"/>
                <a:cs typeface="Alexandria" pitchFamily="2" charset="-78"/>
              </a:rPr>
              <a:t>و</a:t>
            </a:r>
            <a:r>
              <a:rPr lang="en-GB" sz="1600" b="1"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لمتابعة ما يقوله الناس عن المؤسسة عبر الانترنت وتحليل الشعور العام والتفاعل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69370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740915"/>
            <a:ext cx="11510954" cy="461665"/>
          </a:xfrm>
          <a:prstGeom prst="rect">
            <a:avLst/>
          </a:prstGeom>
          <a:noFill/>
        </p:spPr>
        <p:txBody>
          <a:bodyPr wrap="square" rtlCol="0">
            <a:spAutoFit/>
          </a:bodyPr>
          <a:lstStyle/>
          <a:p>
            <a:pPr algn="ctr" rtl="1"/>
            <a:r>
              <a:rPr lang="ar-EG" sz="24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1326731"/>
            <a:ext cx="11510954" cy="5262979"/>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AGA Arabesque Desktop" panose="05010101010101010101" pitchFamily="2" charset="2"/>
              <a:buChar char=""/>
              <a:tabLst>
                <a:tab pos="457200" algn="l"/>
              </a:tabLst>
            </a:pPr>
            <a:r>
              <a:rPr lang="ar-EG" b="1" kern="0" dirty="0">
                <a:effectLst/>
                <a:latin typeface="Alexandria" pitchFamily="2" charset="-78"/>
                <a:ea typeface="Times New Roman" panose="02020603050405020304" pitchFamily="18" charset="0"/>
                <a:cs typeface="Alexandria" pitchFamily="2" charset="-78"/>
              </a:rPr>
              <a:t>استخدام </a:t>
            </a:r>
            <a:r>
              <a:rPr lang="ar-SA" b="1" kern="0" dirty="0">
                <a:effectLst/>
                <a:latin typeface="Alexandria" pitchFamily="2" charset="-78"/>
                <a:ea typeface="Times New Roman" panose="02020603050405020304" pitchFamily="18" charset="0"/>
                <a:cs typeface="Alexandria" pitchFamily="2" charset="-78"/>
              </a:rPr>
              <a:t>مؤشرات الأداء الرئيسية</a:t>
            </a:r>
            <a:r>
              <a:rPr lang="en-GB" b="1" kern="0" dirty="0">
                <a:effectLst/>
                <a:latin typeface="Alexandria" pitchFamily="2" charset="-78"/>
                <a:ea typeface="Times New Roman" panose="02020603050405020304" pitchFamily="18" charset="0"/>
                <a:cs typeface="Alexandria" pitchFamily="2" charset="-78"/>
              </a:rPr>
              <a:t> (KPIs) </a:t>
            </a:r>
            <a:r>
              <a:rPr lang="ar-SA" b="1" kern="0" dirty="0">
                <a:effectLst/>
                <a:latin typeface="Alexandria" pitchFamily="2" charset="-78"/>
                <a:ea typeface="Times New Roman" panose="02020603050405020304" pitchFamily="18" charset="0"/>
                <a:cs typeface="Alexandria" pitchFamily="2" charset="-78"/>
              </a:rPr>
              <a:t>لتقييم النجاح</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الرقمية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عدد الزيارات والمشاهدات </a:t>
            </a:r>
            <a:r>
              <a:rPr lang="ar-SA" sz="1600" kern="0" dirty="0">
                <a:effectLst/>
                <a:latin typeface="Alexandria" pitchFamily="2" charset="-78"/>
                <a:ea typeface="Times New Roman" panose="02020603050405020304" pitchFamily="18" charset="0"/>
                <a:cs typeface="Alexandria" pitchFamily="2" charset="-78"/>
              </a:rPr>
              <a:t>قياس عدد الزوار على الموقع الالكتروني والمشاهدات على منصات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التفاعل (</a:t>
            </a:r>
            <a:r>
              <a:rPr lang="en-GB" sz="1600" b="1" kern="0" dirty="0">
                <a:effectLst/>
                <a:latin typeface="Alexandria" pitchFamily="2" charset="-78"/>
                <a:ea typeface="Times New Roman" panose="02020603050405020304" pitchFamily="18" charset="0"/>
                <a:cs typeface="Alexandria" pitchFamily="2" charset="-78"/>
              </a:rPr>
              <a:t> (Engagement Rate</a:t>
            </a:r>
            <a:r>
              <a:rPr lang="ar-SA" sz="1600" kern="0" dirty="0">
                <a:effectLst/>
                <a:latin typeface="Alexandria" pitchFamily="2" charset="-78"/>
                <a:ea typeface="Times New Roman" panose="02020603050405020304" pitchFamily="18" charset="0"/>
                <a:cs typeface="Alexandria" pitchFamily="2" charset="-78"/>
              </a:rPr>
              <a:t>تحليل معدل التفاعل مع المحتوى مثل </a:t>
            </a:r>
            <a:r>
              <a:rPr lang="ar-SA" sz="1600" kern="0" dirty="0" err="1">
                <a:effectLst/>
                <a:latin typeface="Alexandria" pitchFamily="2" charset="-78"/>
                <a:ea typeface="Times New Roman" panose="02020603050405020304" pitchFamily="18" charset="0"/>
                <a:cs typeface="Alexandria" pitchFamily="2" charset="-78"/>
              </a:rPr>
              <a:t>الإعجابات</a:t>
            </a:r>
            <a:r>
              <a:rPr lang="ar-SA" sz="1600" kern="0" dirty="0">
                <a:effectLst/>
                <a:latin typeface="Alexandria" pitchFamily="2" charset="-78"/>
                <a:ea typeface="Times New Roman" panose="02020603050405020304" pitchFamily="18" charset="0"/>
                <a:cs typeface="Alexandria" pitchFamily="2" charset="-78"/>
              </a:rPr>
              <a:t>، التعليقات، والمشاركات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الانتشار</a:t>
            </a:r>
            <a:r>
              <a:rPr lang="en-GB" sz="1600" b="1" kern="0" dirty="0">
                <a:effectLst/>
                <a:latin typeface="Alexandria" pitchFamily="2" charset="-78"/>
                <a:ea typeface="Times New Roman" panose="02020603050405020304" pitchFamily="18" charset="0"/>
                <a:cs typeface="Alexandria" pitchFamily="2" charset="-78"/>
              </a:rPr>
              <a:t> (Reach)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مدى وصول المنشورات إلى الجمهور المستهدف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المالية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تكاليف الاستجابة للأزمة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التكاليف المرتبطة بإدارة الأزمة وتحديد كيفية تأثيرها على الميزانية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العائد على الاستثمار</a:t>
            </a:r>
            <a:r>
              <a:rPr lang="en-GB" sz="1600" b="1" kern="0" dirty="0">
                <a:effectLst/>
                <a:latin typeface="Alexandria" pitchFamily="2" charset="-78"/>
                <a:ea typeface="Times New Roman" panose="02020603050405020304" pitchFamily="18" charset="0"/>
                <a:cs typeface="Alexandria" pitchFamily="2" charset="-78"/>
              </a:rPr>
              <a:t> (ROI):</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العائد المالي للاستراتيجيات المتبعة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الشعور العام</a:t>
            </a:r>
            <a:r>
              <a:rPr lang="en-GB" sz="1600" b="1" kern="0" dirty="0">
                <a:effectLst/>
                <a:latin typeface="Alexandria" pitchFamily="2" charset="-78"/>
                <a:ea typeface="Times New Roman" panose="02020603050405020304" pitchFamily="18" charset="0"/>
                <a:cs typeface="Alexandria" pitchFamily="2" charset="-78"/>
              </a:rPr>
              <a:t> (Sentiment Analysis):</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أدوات تحليل النصوص لتقييم الشعور العام تجاه المؤسسة على وسائل التواصل الاجتماعي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معدل الشكاوى</a:t>
            </a:r>
            <a:r>
              <a:rPr lang="en-GB" sz="1600" b="1" kern="0" dirty="0">
                <a:effectLst/>
                <a:latin typeface="Alexandria" pitchFamily="2" charset="-78"/>
                <a:ea typeface="Times New Roman" panose="02020603050405020304" pitchFamily="18" charset="0"/>
                <a:cs typeface="Alexandria" pitchFamily="2" charset="-78"/>
              </a:rPr>
              <a:t> (Complaint Rate):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عدد الشكاوى المقدمة خلال الأزمة وكيفية التعامل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مؤشرات الأداء المرتبطة بالاستجابة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سرعة الاستجابة</a:t>
            </a:r>
            <a:r>
              <a:rPr lang="en-GB" sz="1600" b="1" kern="0" dirty="0">
                <a:effectLst/>
                <a:latin typeface="Alexandria" pitchFamily="2" charset="-78"/>
                <a:ea typeface="Times New Roman" panose="02020603050405020304" pitchFamily="18" charset="0"/>
                <a:cs typeface="Alexandria" pitchFamily="2" charset="-78"/>
              </a:rPr>
              <a:t> (Response Time):</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قياس الوقت المستغرق للاستجابة للأزمة وتقديم 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جودة الاستجابة</a:t>
            </a:r>
            <a:r>
              <a:rPr lang="en-GB" sz="1600" b="1" kern="0" dirty="0">
                <a:effectLst/>
                <a:latin typeface="Alexandria" pitchFamily="2" charset="-78"/>
                <a:ea typeface="Times New Roman" panose="02020603050405020304" pitchFamily="18" charset="0"/>
                <a:cs typeface="Alexandria" pitchFamily="2" charset="-78"/>
              </a:rPr>
              <a:t> (Response Quality):</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212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77186" y="67249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369871" y="941770"/>
            <a:ext cx="11510954" cy="5744521"/>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قياس الأداء</a:t>
            </a:r>
            <a:endParaRPr lang="en-GB" sz="2400" kern="100" dirty="0">
              <a:solidFill>
                <a:srgbClr val="00AEEF"/>
              </a:solidFill>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الأداء الرقمي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الأزمة، يمكن استخدام</a:t>
            </a:r>
            <a:r>
              <a:rPr lang="en-GB" sz="1600" kern="0" dirty="0">
                <a:effectLst/>
                <a:latin typeface="Alexandria" pitchFamily="2" charset="-78"/>
                <a:ea typeface="Times New Roman" panose="02020603050405020304" pitchFamily="18" charset="0"/>
                <a:cs typeface="Alexandria" pitchFamily="2" charset="-78"/>
              </a:rPr>
              <a:t> Google Analytics </a:t>
            </a:r>
            <a:r>
              <a:rPr lang="ar-SA" sz="1600" kern="0" dirty="0">
                <a:effectLst/>
                <a:latin typeface="Alexandria" pitchFamily="2" charset="-78"/>
                <a:ea typeface="Times New Roman" panose="02020603050405020304" pitchFamily="18" charset="0"/>
                <a:cs typeface="Alexandria" pitchFamily="2" charset="-78"/>
              </a:rPr>
              <a:t>لتحديد الصفحات الأكثر زيارة ومصادر الزيارات، وتحليل تأثير الأزمة على سلوك 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تفاعل وسائل التواصل الاجتماعي</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وسائل التواصل الاجتماعي مثل</a:t>
            </a:r>
            <a:r>
              <a:rPr lang="en-GB" sz="1600" kern="0" dirty="0">
                <a:effectLst/>
                <a:latin typeface="Alexandria" pitchFamily="2" charset="-78"/>
                <a:ea typeface="Times New Roman" panose="02020603050405020304" pitchFamily="18" charset="0"/>
                <a:cs typeface="Alexandria" pitchFamily="2" charset="-78"/>
              </a:rPr>
              <a:t> Hootsuite </a:t>
            </a:r>
            <a:r>
              <a:rPr lang="ar-SA" sz="1600" kern="0" dirty="0">
                <a:effectLst/>
                <a:latin typeface="Alexandria" pitchFamily="2" charset="-78"/>
                <a:ea typeface="Times New Roman" panose="02020603050405020304" pitchFamily="18" charset="0"/>
                <a:cs typeface="Alexandria" pitchFamily="2" charset="-78"/>
              </a:rPr>
              <a:t>لمتابعة تفاعل الجمهور مع المنشورات، وتحليل معدل التفاعل والوصول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تقييم السمعة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يمكن استخدام أدوات تحليل النصوص مثل</a:t>
            </a:r>
            <a:r>
              <a:rPr lang="en-GB" sz="1600" kern="0" dirty="0">
                <a:effectLst/>
                <a:latin typeface="Alexandria" pitchFamily="2" charset="-78"/>
                <a:ea typeface="Times New Roman" panose="02020603050405020304" pitchFamily="18" charset="0"/>
                <a:cs typeface="Alexandria" pitchFamily="2" charset="-78"/>
              </a:rPr>
              <a:t> </a:t>
            </a:r>
            <a:r>
              <a:rPr lang="en-GB" sz="1600" kern="0" dirty="0" err="1">
                <a:effectLst/>
                <a:latin typeface="Alexandria" pitchFamily="2" charset="-78"/>
                <a:ea typeface="Times New Roman" panose="02020603050405020304" pitchFamily="18" charset="0"/>
                <a:cs typeface="Alexandria" pitchFamily="2" charset="-78"/>
              </a:rPr>
              <a:t>Brandwatch</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لتحليل الشعور العام تجاه المؤسسة وتحديد مدى تأثير الأزمة على سمعتها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يعد قياس وتقييم الأداء بعد الأزمة خطوة حاسمة لفهم تأثير الاستراتيجيات المتبعة وتحديد الدروس المستفادة. باستخدام الأدوات الرقمية لتحليل البيانات وتحديد مؤشرات الأداء الرئيسية، يمكن للمؤسسات تحسين استجابتها للأزمات المستقبلية وضمان التواصل الفعّال مع جمهورها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8726095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74205" y="1612194"/>
            <a:ext cx="10476568" cy="443647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مراجعة الأداء</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جمع البيانات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جميع الأدوات الرقمية المستخدمة خلال الأزمة،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مقارنة الأداء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مقارنة الأداء الفعلي مع الأهداف المحددة مسبقًا لتحديد مدى النجاح أو الفشل في تحقيق تلك الأهداف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الزمن</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مراجعة سرعة الاستجابة والتحديثات المقدمة خلال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الجودة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جودة ووضوح الرسائل المقدمة ومدى تفاعل الجمهور معها</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356666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82526" y="743554"/>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2744"/>
            <a:ext cx="10476568" cy="5109091"/>
          </a:xfrm>
          <a:prstGeom prst="rect">
            <a:avLst/>
          </a:prstGeom>
          <a:noFill/>
        </p:spPr>
        <p:txBody>
          <a:bodyPr wrap="square" rtlCol="0">
            <a:spAutoFit/>
          </a:bodyPr>
          <a:lstStyle/>
          <a:p>
            <a:pPr marL="342900" lvl="0" indent="-342900" algn="just" rtl="1">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القوة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النجاحات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الإيجابي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أعلى معدلات تفاعل إيجابي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نجاحات القنوات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كانت الأكثر فعالية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السريعة والفعالة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الفورية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تقييم التحديثات التي تم تقديمها بسرعة ونجاح في توصيل المعلومات الهامة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Aft>
                <a:spcPts val="600"/>
              </a:spcAft>
            </a:pPr>
            <a:r>
              <a:rPr lang="ar-SA" b="1" kern="0" dirty="0">
                <a:effectLst/>
                <a:latin typeface="Alexandria" pitchFamily="2" charset="-78"/>
                <a:ea typeface="Times New Roman" panose="02020603050405020304" pitchFamily="18" charset="0"/>
                <a:cs typeface="Alexandria" pitchFamily="2" charset="-78"/>
              </a:rPr>
              <a:t>تحديد نقاط الضعف</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الفشل في التواصل</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التفاعل السلبي</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المحتوى الذي حصل على تفاعل سلبي أو لم يحقق الهدف المنشود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القنوات الأقل فعالية</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القنوات الرقمية التي لم تكن فعالة في الوصول إلى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التحديات في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التأخير في التحديثات:</a:t>
            </a:r>
            <a:r>
              <a:rPr lang="ar-SA" sz="1600" kern="0" dirty="0">
                <a:effectLst/>
                <a:latin typeface="Alexandria" pitchFamily="2" charset="-78"/>
                <a:ea typeface="Times New Roman" panose="02020603050405020304" pitchFamily="18" charset="0"/>
                <a:cs typeface="Alexandria" pitchFamily="2" charset="-78"/>
              </a:rPr>
              <a:t> تقييم الأوقات التي تأخرت فيها الاستجابة والتحديثات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نقص الشفافية:</a:t>
            </a:r>
            <a:r>
              <a:rPr lang="ar-SA" sz="1600" kern="0" dirty="0">
                <a:effectLst/>
                <a:latin typeface="Alexandria" pitchFamily="2" charset="-78"/>
                <a:ea typeface="Times New Roman" panose="02020603050405020304" pitchFamily="18" charset="0"/>
                <a:cs typeface="Alexandria" pitchFamily="2" charset="-78"/>
              </a:rPr>
              <a:t> تحديد الأماكن التي كانت فيها الرسائل غير واضحة أو لم تقدم معلومات كافية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3929785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128968"/>
          </a:xfrm>
          <a:prstGeom prst="rect">
            <a:avLst/>
          </a:prstGeom>
          <a:noFill/>
        </p:spPr>
        <p:txBody>
          <a:bodyPr wrap="square" rtlCol="0">
            <a:spAutoFit/>
          </a:bodyPr>
          <a:lstStyle/>
          <a:p>
            <a:pPr marL="342900" lvl="0" indent="-342900" algn="just" rtl="1">
              <a:lnSpc>
                <a:spcPct val="150000"/>
              </a:lnSpc>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spcAft>
                <a:spcPts val="600"/>
              </a:spcAft>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b="1" kern="0" dirty="0">
                <a:effectLst/>
                <a:latin typeface="Alexandria" pitchFamily="2" charset="-78"/>
                <a:ea typeface="Times New Roman" panose="02020603050405020304" pitchFamily="18" charset="0"/>
                <a:cs typeface="Alexandria" pitchFamily="2" charset="-78"/>
              </a:rPr>
              <a:t>وضع خطط لتحسين الأداء في المستقبل</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spcAft>
                <a:spcPts val="600"/>
              </a:spcAft>
            </a:pPr>
            <a:r>
              <a:rPr lang="ar-SA" sz="1600" b="1" kern="0" dirty="0">
                <a:effectLst/>
                <a:latin typeface="Alexandria" pitchFamily="2" charset="-78"/>
                <a:ea typeface="Times New Roman" panose="02020603050405020304" pitchFamily="18" charset="0"/>
                <a:cs typeface="Alexandria" pitchFamily="2" charset="-78"/>
              </a:rPr>
              <a:t>تحليل النتائج ووضع الاستراتيجيات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EG" sz="1600" b="1" kern="0" dirty="0">
                <a:effectLst/>
                <a:latin typeface="Alexandria" pitchFamily="2" charset="-78"/>
                <a:ea typeface="Times New Roman" panose="02020603050405020304" pitchFamily="18" charset="0"/>
                <a:cs typeface="Alexandria" pitchFamily="2" charset="-78"/>
              </a:rPr>
              <a:t>ال</a:t>
            </a:r>
            <a:r>
              <a:rPr lang="ar-SA" sz="1600" b="1" kern="0" dirty="0">
                <a:effectLst/>
                <a:latin typeface="Alexandria" pitchFamily="2" charset="-78"/>
                <a:ea typeface="Times New Roman" panose="02020603050405020304" pitchFamily="18" charset="0"/>
                <a:cs typeface="Alexandria" pitchFamily="2" charset="-78"/>
              </a:rPr>
              <a:t>استفادة من الدروس المستفادة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الأخطاء</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الأسباب التي أدت إلى الفشل في بعض النقاط وتحديد كيفية تجنبها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استمرار النجاح</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العوامل التي أدت إلى النجاح وتعزيزها في الخطط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تطوير الخطط المستقبلية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استجابة محدثة:</a:t>
            </a:r>
            <a:r>
              <a:rPr lang="ar-SA" sz="1600" kern="0" dirty="0">
                <a:effectLst/>
                <a:latin typeface="Alexandria" pitchFamily="2" charset="-78"/>
                <a:ea typeface="Times New Roman" panose="02020603050405020304" pitchFamily="18" charset="0"/>
                <a:cs typeface="Alexandria" pitchFamily="2" charset="-78"/>
              </a:rPr>
              <a:t> تحديث خطة الاستجابة للأزمات بناءً على الدروس المستفادة، بما في ذلك تحسين زمن الاستجابة وجودة الرسائل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تحسين استخدام الأدوات</a:t>
            </a:r>
            <a:r>
              <a:rPr lang="en-GB" sz="1600" b="1" kern="0" dirty="0">
                <a:effectLst/>
                <a:latin typeface="Alexandria" pitchFamily="2" charset="-78"/>
                <a:ea typeface="Times New Roman" panose="02020603050405020304" pitchFamily="18" charset="0"/>
                <a:cs typeface="Alexandria" pitchFamily="2" charset="-78"/>
              </a:rPr>
              <a:t>:</a:t>
            </a:r>
            <a:r>
              <a:rPr lang="en-GB"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تحسين استخدام الأدوات الرقمية لضمان تفاعل أكثر فعالية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994392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277077"/>
            <a:ext cx="10476568" cy="522130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التعلم من التجارب السابقة</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مراجعة الأداء وتحديد نقاط القوة والضعف</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أمثلة عملية</a:t>
            </a:r>
            <a:endParaRPr lang="en-GB"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مراجعة أزمة سابقة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طبيعية، يمكن للمنظمات مراجعة البيانات لتحديد التحديثات التي حصلت على أعلى تفاعل وتلك التي لم تحقق الهدف</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استخدام هذه البيانات لتحديث خطة الاستجابة للأزمات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تدريب الفريق</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تنفيذ تمارين محاكاة لأزمة جديدة لتحسين جاهزية الفريق وضمان استجابة سريعة وفعالة في المستقبل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b="1" kern="0" dirty="0">
                <a:effectLst/>
                <a:latin typeface="Alexandria" pitchFamily="2" charset="-78"/>
                <a:ea typeface="Times New Roman" panose="02020603050405020304" pitchFamily="18" charset="0"/>
                <a:cs typeface="Alexandria" pitchFamily="2" charset="-78"/>
              </a:rPr>
              <a:t>الخلاصة</a:t>
            </a:r>
            <a:endParaRPr lang="en-GB" kern="100" dirty="0">
              <a:effectLst/>
              <a:latin typeface="Alexandria" pitchFamily="2" charset="-78"/>
              <a:ea typeface="Calibri" panose="020F0502020204030204" pitchFamily="34" charset="0"/>
              <a:cs typeface="Alexandria" pitchFamily="2" charset="-78"/>
            </a:endParaRPr>
          </a:p>
          <a:p>
            <a:pPr algn="just" rtl="1">
              <a:lnSpc>
                <a:spcPct val="150000"/>
              </a:lnSpc>
            </a:pPr>
            <a:r>
              <a:rPr lang="ar-SA" sz="1600" kern="0" dirty="0">
                <a:effectLst/>
                <a:latin typeface="Alexandria" pitchFamily="2" charset="-78"/>
                <a:ea typeface="Times New Roman" panose="02020603050405020304" pitchFamily="18" charset="0"/>
                <a:cs typeface="Alexandria" pitchFamily="2" charset="-78"/>
              </a:rPr>
              <a:t>يعد التعلم من التجارب السابقة خطوة حيوية لتحسين الأداء في إدارة الأزمات. من خلال مراجعة الأداء وتحديد النقاط القوية والضعيفة، ووضع خطط لتحسين الأداء في المستقبل، يمكن للمؤسسات ضمان استجابة أكثر فعالية وشفافية للأزمات المستقبلية، مما يعزز الثقة مع الجمهور ويحسن سمعة المؤسسة</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4119266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521545"/>
            <a:ext cx="10476568" cy="4847481"/>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إعداد تقارير مفصلة حول إدارة الأزمة</a:t>
            </a:r>
            <a:endParaRPr lang="en-GB" sz="20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1.</a:t>
            </a:r>
            <a:r>
              <a:rPr lang="ar-SA" sz="2000" b="1" kern="0" dirty="0">
                <a:effectLst/>
                <a:latin typeface="Alexandria" pitchFamily="2" charset="-78"/>
                <a:ea typeface="Times New Roman" panose="02020603050405020304" pitchFamily="18" charset="0"/>
                <a:cs typeface="Alexandria" pitchFamily="2" charset="-78"/>
              </a:rPr>
              <a:t>جمع البيانات والمعلومات</a:t>
            </a:r>
            <a:r>
              <a:rPr lang="en-GB" sz="2000" b="1" kern="0" dirty="0">
                <a:effectLst/>
                <a:latin typeface="Alexandria" pitchFamily="2" charset="-78"/>
                <a:ea typeface="Times New Roman" panose="02020603050405020304" pitchFamily="18" charset="0"/>
                <a:cs typeface="Alexandria" pitchFamily="2" charset="-78"/>
              </a:rPr>
              <a:t>:</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تجميع البيانات الكمية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البيانات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جمع البيانات من الأدوات التحليلية مثل </a:t>
            </a:r>
            <a:r>
              <a:rPr lang="en-GB" sz="1600" kern="0" dirty="0">
                <a:effectLst/>
                <a:latin typeface="Alexandria" pitchFamily="2" charset="-78"/>
                <a:ea typeface="Times New Roman" panose="02020603050405020304" pitchFamily="18" charset="0"/>
                <a:cs typeface="Alexandria" pitchFamily="2" charset="-78"/>
              </a:rPr>
              <a:t>Google Analytics</a:t>
            </a:r>
            <a:r>
              <a:rPr lang="ar-SA" sz="1600" kern="0" dirty="0">
                <a:effectLst/>
                <a:latin typeface="Alexandria" pitchFamily="2" charset="-78"/>
                <a:ea typeface="Times New Roman" panose="02020603050405020304" pitchFamily="18" charset="0"/>
                <a:cs typeface="Alexandria" pitchFamily="2" charset="-78"/>
              </a:rPr>
              <a:t>، وأدوات تحليل وسائل التواصل الاجتماعي. </a:t>
            </a:r>
            <a:endParaRPr lang="en-GB" sz="1600" kern="100" dirty="0">
              <a:effectLst/>
              <a:latin typeface="Alexandria" pitchFamily="2" charset="-78"/>
              <a:ea typeface="Calibri" panose="020F0502020204030204" pitchFamily="34" charset="0"/>
              <a:cs typeface="Alexandria" pitchFamily="2" charset="-78"/>
            </a:endParaRPr>
          </a:p>
          <a:p>
            <a:pPr marL="914400"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تشمل هذه البيانات عدد الزيارات، التفاعل، الوصول، ومعدلات التحويل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مقاييس الأداء: </a:t>
            </a:r>
            <a:r>
              <a:rPr lang="ar-SA" sz="1600" kern="0" dirty="0">
                <a:effectLst/>
                <a:latin typeface="Alexandria" pitchFamily="2" charset="-78"/>
                <a:ea typeface="Times New Roman" panose="02020603050405020304" pitchFamily="18" charset="0"/>
                <a:cs typeface="Alexandria" pitchFamily="2" charset="-78"/>
              </a:rPr>
              <a:t>تحديد مؤشرات الأداء الرئيسية</a:t>
            </a:r>
            <a:r>
              <a:rPr lang="en-GB" sz="1600" kern="0" dirty="0">
                <a:effectLst/>
                <a:latin typeface="Alexandria" pitchFamily="2" charset="-78"/>
                <a:ea typeface="Times New Roman" panose="02020603050405020304" pitchFamily="18" charset="0"/>
                <a:cs typeface="Alexandria" pitchFamily="2" charset="-78"/>
              </a:rPr>
              <a:t> (KPIs) </a:t>
            </a:r>
            <a:r>
              <a:rPr lang="ar-SA" sz="1600" kern="0" dirty="0">
                <a:effectLst/>
                <a:latin typeface="Alexandria" pitchFamily="2" charset="-78"/>
                <a:ea typeface="Times New Roman" panose="02020603050405020304" pitchFamily="18" charset="0"/>
                <a:cs typeface="Alexandria" pitchFamily="2" charset="-78"/>
              </a:rPr>
              <a:t>مثل سرعة الاستجابة، معدل التفاعل، والعائد على الاستثمار</a:t>
            </a:r>
            <a:r>
              <a:rPr lang="en-GB" sz="1600" kern="0" dirty="0">
                <a:effectLst/>
                <a:latin typeface="Alexandria" pitchFamily="2" charset="-78"/>
                <a:ea typeface="Times New Roman" panose="02020603050405020304" pitchFamily="18" charset="0"/>
                <a:cs typeface="Alexandria" pitchFamily="2" charset="-78"/>
              </a:rPr>
              <a:t> (ROI).</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جمع البيانات النوعية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ملاحظات الفريق: </a:t>
            </a:r>
            <a:r>
              <a:rPr lang="ar-SA" sz="1600" kern="0" dirty="0">
                <a:effectLst/>
                <a:latin typeface="Alexandria" pitchFamily="2" charset="-78"/>
                <a:ea typeface="Times New Roman" panose="02020603050405020304" pitchFamily="18" charset="0"/>
                <a:cs typeface="Alexandria" pitchFamily="2" charset="-78"/>
              </a:rPr>
              <a:t>جمع ملاحظات وأراء أعضاء الفريق المشاركين في إدارة الأزمة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ردود الفعل من الجمهور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تحليل التعليقات والرسائل من الجمهور على وسائل التواصل الاجتماعي والبريد الالكتروني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62478794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113575" y="629166"/>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034593" y="967311"/>
            <a:ext cx="10580914" cy="5724644"/>
          </a:xfrm>
          <a:prstGeom prst="rect">
            <a:avLst/>
          </a:prstGeom>
          <a:noFill/>
        </p:spPr>
        <p:txBody>
          <a:bodyPr wrap="square" rtlCol="0">
            <a:spAutoFit/>
          </a:bodyPr>
          <a:lstStyle/>
          <a:p>
            <a:pPr marL="342900" lvl="0" indent="-342900" algn="just" rtl="1">
              <a:spcBef>
                <a:spcPts val="600"/>
              </a:spcBef>
              <a:spcAft>
                <a:spcPts val="6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2. </a:t>
            </a:r>
            <a:r>
              <a:rPr lang="ar-SA" sz="2000" b="1" kern="0" dirty="0">
                <a:effectLst/>
                <a:latin typeface="Alexandria" pitchFamily="2" charset="-78"/>
                <a:ea typeface="Times New Roman" panose="02020603050405020304" pitchFamily="18" charset="0"/>
                <a:cs typeface="Alexandria" pitchFamily="2" charset="-78"/>
              </a:rPr>
              <a:t>تنظيم التقرير</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مقدمة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خلفية الأزمة: </a:t>
            </a:r>
            <a:r>
              <a:rPr lang="ar-SA" sz="1600" kern="0" dirty="0">
                <a:effectLst/>
                <a:latin typeface="Alexandria" pitchFamily="2" charset="-78"/>
                <a:ea typeface="Times New Roman" panose="02020603050405020304" pitchFamily="18" charset="0"/>
                <a:cs typeface="Alexandria" pitchFamily="2" charset="-78"/>
              </a:rPr>
              <a:t>تقديم خلفية عن الأزمة، بما في ذلك تفاصيل الحدث وكيفية اكتشافه</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أهداف التقرير</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تحديد الأهداف من إعداد التقرير، مثل تقييم الأداء وتقديم توصيات للتحسين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الاستجابة للأزمة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تفاصيل الاستجابة: </a:t>
            </a:r>
            <a:r>
              <a:rPr lang="ar-SA" sz="1600" kern="0" dirty="0">
                <a:effectLst/>
                <a:latin typeface="Alexandria" pitchFamily="2" charset="-78"/>
                <a:ea typeface="Times New Roman" panose="02020603050405020304" pitchFamily="18" charset="0"/>
                <a:cs typeface="Alexandria" pitchFamily="2" charset="-78"/>
              </a:rPr>
              <a:t>شرح</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كيفية</a:t>
            </a:r>
            <a:r>
              <a:rPr lang="ar-SA"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استجابة الفريق للأزمة، بما في ذلك الخطوات المتبعة والأدوات المستخدمة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التحديثات والاتصالات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تفصيل التحديثات التي تم نشرها والقنوات المستخدمة للتواصل</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تحليل الأداء</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مؤشرات الأداء: </a:t>
            </a:r>
            <a:r>
              <a:rPr lang="ar-SA" sz="1600" kern="0" dirty="0">
                <a:effectLst/>
                <a:latin typeface="Alexandria" pitchFamily="2" charset="-78"/>
                <a:ea typeface="Times New Roman" panose="02020603050405020304" pitchFamily="18" charset="0"/>
                <a:cs typeface="Alexandria" pitchFamily="2" charset="-78"/>
              </a:rPr>
              <a:t>تقديم بيانات مفصلة حول مؤشرات الأداء الرئيسية وتحليل مدى تحقيق الأهداف المحددة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التفاعل مع الجمهور: </a:t>
            </a:r>
            <a:r>
              <a:rPr lang="ar-SA" sz="1600" kern="0" dirty="0">
                <a:effectLst/>
                <a:latin typeface="Alexandria" pitchFamily="2" charset="-78"/>
                <a:ea typeface="Times New Roman" panose="02020603050405020304" pitchFamily="18" charset="0"/>
                <a:cs typeface="Alexandria" pitchFamily="2" charset="-78"/>
              </a:rPr>
              <a:t>تحليل التفاعل مع الجمهور على وسائل التواصل الاجتماعي وأدوات الاتصال الأخرى</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نقاط القوة والضعف</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النجاحات: </a:t>
            </a:r>
            <a:r>
              <a:rPr lang="ar-SA" sz="1600" kern="0" dirty="0">
                <a:effectLst/>
                <a:latin typeface="Alexandria" pitchFamily="2" charset="-78"/>
                <a:ea typeface="Times New Roman" panose="02020603050405020304" pitchFamily="18" charset="0"/>
                <a:cs typeface="Alexandria" pitchFamily="2" charset="-78"/>
              </a:rPr>
              <a:t>تحديد النجاحات التي تحققت خلال إدارة الأزمة وما الذي عمل بشكل جيد</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التحديات: </a:t>
            </a:r>
            <a:r>
              <a:rPr lang="ar-SA" sz="1600" kern="0" dirty="0">
                <a:effectLst/>
                <a:latin typeface="Alexandria" pitchFamily="2" charset="-78"/>
                <a:ea typeface="Times New Roman" panose="02020603050405020304" pitchFamily="18" charset="0"/>
                <a:cs typeface="Alexandria" pitchFamily="2" charset="-78"/>
              </a:rPr>
              <a:t>تحديد التحديات والنقاط التي تحتاج إلى تحسين</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0981028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244929" y="1345813"/>
            <a:ext cx="11709496" cy="5155257"/>
          </a:xfrm>
          <a:prstGeom prst="rect">
            <a:avLst/>
          </a:prstGeom>
          <a:noFill/>
        </p:spPr>
        <p:txBody>
          <a:bodyPr wrap="square" rtlCol="0">
            <a:spAutoFit/>
          </a:bodyPr>
          <a:lstStyle/>
          <a:p>
            <a:pPr marL="342900" lvl="0" indent="-342900" algn="just" rtl="1">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3.</a:t>
            </a:r>
            <a:r>
              <a:rPr lang="ar-SA" sz="2000" b="1" kern="0" dirty="0">
                <a:effectLst/>
                <a:latin typeface="Alexandria" pitchFamily="2" charset="-78"/>
                <a:ea typeface="Times New Roman" panose="02020603050405020304" pitchFamily="18" charset="0"/>
                <a:cs typeface="Alexandria" pitchFamily="2" charset="-78"/>
              </a:rPr>
              <a:t>استخدام الرسوم البيانية والجداول</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الرسوم البيانية: </a:t>
            </a:r>
            <a:r>
              <a:rPr lang="ar-SA" sz="1600" kern="0" dirty="0">
                <a:effectLst/>
                <a:latin typeface="Alexandria" pitchFamily="2" charset="-78"/>
                <a:ea typeface="Times New Roman" panose="02020603050405020304" pitchFamily="18" charset="0"/>
                <a:cs typeface="Alexandria" pitchFamily="2" charset="-78"/>
              </a:rPr>
              <a:t>استخدام الرسوم البيانية لعرض البيانات بشكل بصري ومفهوم. مثل مخططات الأعمدة والخطوط والدوائر لعرض التفاعلات والزوار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الجداول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الجداول لتفصيل البيانات والمقاييس الدقيقة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تقديم توصيات لتحسين الاستراتيجيات المستقبلية</a:t>
            </a:r>
            <a:endParaRPr lang="en-GB" sz="1600" kern="100" dirty="0">
              <a:effectLst/>
              <a:latin typeface="Alexandria" pitchFamily="2" charset="-78"/>
              <a:ea typeface="Calibri" panose="020F0502020204030204" pitchFamily="34" charset="0"/>
              <a:cs typeface="Alexandria" pitchFamily="2" charset="-78"/>
            </a:endParaRPr>
          </a:p>
          <a:p>
            <a:pPr algn="just" rtl="1">
              <a:spcBef>
                <a:spcPts val="600"/>
              </a:spcBef>
              <a:spcAft>
                <a:spcPts val="600"/>
              </a:spcAft>
            </a:pPr>
            <a:r>
              <a:rPr lang="ar-EG" sz="2000" b="1" kern="0" dirty="0">
                <a:effectLst/>
                <a:latin typeface="Alexandria" pitchFamily="2" charset="-78"/>
                <a:ea typeface="Times New Roman" panose="02020603050405020304" pitchFamily="18" charset="0"/>
                <a:cs typeface="Alexandria" pitchFamily="2" charset="-78"/>
              </a:rPr>
              <a:t>4.</a:t>
            </a:r>
            <a:r>
              <a:rPr lang="ar-SA" sz="2000" b="1" kern="0" dirty="0">
                <a:effectLst/>
                <a:latin typeface="Alexandria" pitchFamily="2" charset="-78"/>
                <a:ea typeface="Times New Roman" panose="02020603050405020304" pitchFamily="18" charset="0"/>
                <a:cs typeface="Alexandria" pitchFamily="2" charset="-78"/>
              </a:rPr>
              <a:t>تحديد مجالات التحسين</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سرعة الاستجابة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آليات الاستجابة السريعة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آليات لزيادة سرعة الاستجابة من خلال تدريب الفريق وتحسين التواصل الداخلي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تقنيات الاتصالات الفورية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استخدام تقنيات اتصالات فورية مثل الرسائل الفورية والبريد الالكتروني الفوري</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6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تعزيز التفاعل مع الجمهور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استراتيجيات التواصل الفعّال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استراتيجيات لتحسين التفاعل مع الجمهور، مثل استخدام الفيديوهات والبث المباشر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6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تحليل ردود الفعل</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تحليلات دورية لردود الفعل من الجمهور لتحسين الاستراتيجيات بمرور الوقت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534612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612912"/>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105739"/>
            <a:ext cx="10476568" cy="5529719"/>
          </a:xfrm>
          <a:prstGeom prst="rect">
            <a:avLst/>
          </a:prstGeom>
          <a:noFill/>
        </p:spPr>
        <p:txBody>
          <a:bodyPr wrap="square" rtlCol="0">
            <a:spAutoFit/>
          </a:bodyPr>
          <a:lstStyle/>
          <a:p>
            <a:pPr marL="342900" lvl="0" indent="-342900" algn="just" rtl="1">
              <a:spcBef>
                <a:spcPts val="600"/>
              </a:spcBef>
              <a:spcAft>
                <a:spcPts val="1000"/>
              </a:spcAft>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spcBef>
                <a:spcPts val="600"/>
              </a:spcBef>
              <a:spcAft>
                <a:spcPts val="1000"/>
              </a:spcAft>
            </a:pPr>
            <a:r>
              <a:rPr lang="ar-EG" sz="2000" b="1" kern="0" dirty="0">
                <a:effectLst/>
                <a:latin typeface="Alexandria" pitchFamily="2" charset="-78"/>
                <a:ea typeface="Times New Roman" panose="02020603050405020304" pitchFamily="18" charset="0"/>
                <a:cs typeface="Alexandria" pitchFamily="2" charset="-78"/>
              </a:rPr>
              <a:t>5. </a:t>
            </a:r>
            <a:r>
              <a:rPr lang="ar-SA" sz="2000" b="1" kern="0" dirty="0">
                <a:effectLst/>
                <a:latin typeface="Alexandria" pitchFamily="2" charset="-78"/>
                <a:ea typeface="Times New Roman" panose="02020603050405020304" pitchFamily="18" charset="0"/>
                <a:cs typeface="Alexandria" pitchFamily="2" charset="-78"/>
              </a:rPr>
              <a:t>تقديم توصيات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التدريب والتطوير</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تدريب مستمر للفريق</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تقديم توصيات بتوفير برامج تدريبية دورية للفريق على استخدام الأدوات الرقمية وإدارة الأزمات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تمارين محاكاة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إجراء تمارين محاكاة لأزمات محتملة لتحسين جاهزية الفريق</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تحسين الأدوات والتقنيات</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تحديث الأدوات الرقمية</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بتحديث الأدوات الرقمية المستخدمة لتحليل البيانات وإدارة الأزمات لضمان استخدام أحدث التقنيات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تكامل الأدوات</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تطوير حلول تكامل بين الأدوات المختلفة لضمان تدفق سلس للمعلومات</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spcBef>
                <a:spcPts val="600"/>
              </a:spcBef>
              <a:spcAft>
                <a:spcPts val="1000"/>
              </a:spcAft>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خطط مستقبلية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خطة تحسين الأداء</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وضع خطة واضحة لتحسين الأداء بناءً على الدروس المستفادة من الأزمة الحالية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spcBef>
                <a:spcPts val="600"/>
              </a:spcBef>
              <a:spcAft>
                <a:spcPts val="1000"/>
              </a:spcAft>
              <a:buSzPts val="1000"/>
              <a:buFont typeface="Courier New" panose="02070309020205020404" pitchFamily="49" charset="0"/>
              <a:buChar char="o"/>
              <a:tabLst>
                <a:tab pos="914400" algn="l"/>
              </a:tabLst>
            </a:pPr>
            <a:r>
              <a:rPr lang="ar-SA" sz="1600" b="1" kern="0" dirty="0">
                <a:effectLst/>
                <a:latin typeface="Alexandria" pitchFamily="2" charset="-78"/>
                <a:ea typeface="Times New Roman" panose="02020603050405020304" pitchFamily="18" charset="0"/>
                <a:cs typeface="Alexandria" pitchFamily="2" charset="-78"/>
              </a:rPr>
              <a:t>متابعة وتقييم دوري</a:t>
            </a:r>
            <a:r>
              <a:rPr lang="en-GB" sz="1600" b="1"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توصية بإجراء تقييمات دورية للأداء وتحسين الاستراتيجيات بشكل مستمر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12242329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53803" y="776951"/>
            <a:ext cx="11510954"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قياس وتقييم الأداء بعد الأزمة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908367" y="1381163"/>
            <a:ext cx="10476568" cy="508280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tabLst>
                <a:tab pos="457200" algn="l"/>
              </a:tabLst>
            </a:pPr>
            <a:r>
              <a:rPr lang="ar-SA" sz="2400" b="1" kern="0" dirty="0">
                <a:solidFill>
                  <a:srgbClr val="00AEEF"/>
                </a:solidFill>
                <a:effectLst/>
                <a:latin typeface="Alexandria" pitchFamily="2" charset="-78"/>
                <a:ea typeface="Times New Roman" panose="02020603050405020304" pitchFamily="18" charset="0"/>
                <a:cs typeface="Alexandria" pitchFamily="2" charset="-78"/>
              </a:rPr>
              <a:t>التقارير والتوصيات</a:t>
            </a:r>
          </a:p>
          <a:p>
            <a:pPr algn="just" rtl="1">
              <a:lnSpc>
                <a:spcPct val="150000"/>
              </a:lnSpc>
            </a:pPr>
            <a:r>
              <a:rPr lang="ar-SA" sz="2000" b="1" kern="0" dirty="0">
                <a:effectLst/>
                <a:latin typeface="Alexandria" pitchFamily="2" charset="-78"/>
                <a:ea typeface="Times New Roman" panose="02020603050405020304" pitchFamily="18" charset="0"/>
                <a:cs typeface="Alexandria" pitchFamily="2" charset="-78"/>
              </a:rPr>
              <a:t>أمثلة عملية</a:t>
            </a:r>
            <a:endParaRPr lang="en-GB" sz="20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صحية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بعد انتهاء أزمة صحية مثل جائحة </a:t>
            </a:r>
            <a:r>
              <a:rPr lang="en-GB" sz="1600" kern="0" dirty="0">
                <a:effectLst/>
                <a:latin typeface="Alexandria" pitchFamily="2" charset="-78"/>
                <a:ea typeface="Times New Roman" panose="02020603050405020304" pitchFamily="18" charset="0"/>
                <a:cs typeface="Alexandria" pitchFamily="2" charset="-78"/>
              </a:rPr>
              <a:t>COVID-19</a:t>
            </a:r>
            <a:r>
              <a:rPr lang="ar-SA" sz="1600" kern="0" dirty="0">
                <a:effectLst/>
                <a:latin typeface="Alexandria" pitchFamily="2" charset="-78"/>
                <a:ea typeface="Times New Roman" panose="02020603050405020304" pitchFamily="18" charset="0"/>
                <a:cs typeface="Alexandria" pitchFamily="2" charset="-78"/>
              </a:rPr>
              <a:t>، يمكن إعداد تقرير مفصل يتضمن تحليل الاستجابة للأزمة، تأثيرها على الجمهور، وتوصيات لتحسين استجابة المؤسسة للأزمات الصحية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 rtl="1">
              <a:lnSpc>
                <a:spcPct val="150000"/>
              </a:lnSpc>
              <a:buSzPts val="1000"/>
              <a:buFont typeface="Symbol" panose="05050102010706020507" pitchFamily="18" charset="2"/>
              <a:buChar char=""/>
              <a:tabLst>
                <a:tab pos="457200" algn="l"/>
              </a:tabLst>
            </a:pPr>
            <a:r>
              <a:rPr lang="ar-SA" sz="1600" b="1" kern="0" dirty="0">
                <a:effectLst/>
                <a:latin typeface="Alexandria" pitchFamily="2" charset="-78"/>
                <a:ea typeface="Times New Roman" panose="02020603050405020304" pitchFamily="18" charset="0"/>
                <a:cs typeface="Alexandria" pitchFamily="2" charset="-78"/>
              </a:rPr>
              <a:t>تقرير أزمة طبيعية</a:t>
            </a:r>
            <a:r>
              <a:rPr lang="en-GB" sz="1600" b="1"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just" rtl="1">
              <a:lnSpc>
                <a:spcPct val="150000"/>
              </a:lnSpc>
              <a:buSzPts val="1000"/>
              <a:buFont typeface="Courier New" panose="02070309020205020404" pitchFamily="49" charset="0"/>
              <a:buChar char="o"/>
              <a:tabLst>
                <a:tab pos="914400" algn="l"/>
              </a:tabLst>
            </a:pPr>
            <a:r>
              <a:rPr lang="ar-SA" sz="1600" kern="0" dirty="0">
                <a:effectLst/>
                <a:latin typeface="Alexandria" pitchFamily="2" charset="-78"/>
                <a:ea typeface="Times New Roman" panose="02020603050405020304" pitchFamily="18" charset="0"/>
                <a:cs typeface="Alexandria" pitchFamily="2" charset="-78"/>
              </a:rPr>
              <a:t>إعداد تقرير بعد أزمة طبيعية مثل زلزال أو إعصار، يتضمن تقييم سرعة الاستجابة، جودة التحديثات المقدمة، وتأثير الأزمة على سمعة المؤسسة، مع تقديم توصيات لتحسين الأداء في الأزمات الطبيعية المستقبلية</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2000" b="1" kern="0" dirty="0">
                <a:effectLst/>
                <a:latin typeface="Alexandria" pitchFamily="2" charset="-78"/>
                <a:ea typeface="Times New Roman" panose="02020603050405020304" pitchFamily="18" charset="0"/>
                <a:cs typeface="Alexandria" pitchFamily="2" charset="-78"/>
              </a:rPr>
              <a:t>الخلاصة</a:t>
            </a:r>
            <a:endParaRPr lang="en-GB" sz="2000"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spcAft>
                <a:spcPts val="600"/>
              </a:spcAft>
            </a:pPr>
            <a:r>
              <a:rPr lang="ar-SA" sz="1600" kern="0" dirty="0">
                <a:effectLst/>
                <a:latin typeface="Alexandria" pitchFamily="2" charset="-78"/>
                <a:ea typeface="Times New Roman" panose="02020603050405020304" pitchFamily="18" charset="0"/>
                <a:cs typeface="Alexandria" pitchFamily="2" charset="-78"/>
              </a:rPr>
              <a:t>إعداد تقارير مفصلة وتقديم توصيات عملية هما عنصران أساسيان لتحسين إدارة الأزمات في المستقبل. من خلال جمع وتحليل البيانات وتحديد النقاط القوية والضعيفة، يمكن للمؤسسات تطوير استراتيجيات فعّالة تستند إلى الدروس المستفادة، مما يعزز القدرة على التعامل مع الأزمات بفعالية وبناء الثقة مع الجمهور</a:t>
            </a:r>
            <a:r>
              <a:rPr lang="en-GB" sz="1600" kern="0" dirty="0">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523133"/>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2945210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2965980" y="899652"/>
            <a:ext cx="6260040"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الإعلام الرقمي في إدارة الأزمات</a:t>
            </a:r>
          </a:p>
        </p:txBody>
      </p:sp>
      <p:sp>
        <p:nvSpPr>
          <p:cNvPr id="5" name="TextBox 4">
            <a:extLst>
              <a:ext uri="{FF2B5EF4-FFF2-40B4-BE49-F238E27FC236}">
                <a16:creationId xmlns:a16="http://schemas.microsoft.com/office/drawing/2014/main" id="{9D612130-072B-A3FB-6BEB-710F22A1B0AB}"/>
              </a:ext>
            </a:extLst>
          </p:cNvPr>
          <p:cNvSpPr txBox="1"/>
          <p:nvPr/>
        </p:nvSpPr>
        <p:spPr>
          <a:xfrm>
            <a:off x="9647074" y="2242528"/>
            <a:ext cx="2206943" cy="1015663"/>
          </a:xfrm>
          <a:prstGeom prst="rect">
            <a:avLst/>
          </a:prstGeom>
          <a:noFill/>
        </p:spPr>
        <p:txBody>
          <a:bodyPr wrap="square" rtlCol="0">
            <a:spAutoFit/>
          </a:bodyPr>
          <a:lstStyle/>
          <a:p>
            <a:pPr algn="ctr" rtl="1"/>
            <a:r>
              <a:rPr lang="ar-EG" sz="2000" b="1" dirty="0">
                <a:latin typeface="Alexandria" charset="0"/>
                <a:cs typeface="Alexandria" charset="0"/>
              </a:rPr>
              <a:t>تعريف وتأثير الإعلام الرقمي وإدارة الأزمات</a:t>
            </a:r>
          </a:p>
        </p:txBody>
      </p:sp>
      <p:sp>
        <p:nvSpPr>
          <p:cNvPr id="7" name="TextBox 6">
            <a:extLst>
              <a:ext uri="{FF2B5EF4-FFF2-40B4-BE49-F238E27FC236}">
                <a16:creationId xmlns:a16="http://schemas.microsoft.com/office/drawing/2014/main" id="{1F4C2EE7-9E72-F427-D4C3-99FCA6FAB134}"/>
              </a:ext>
            </a:extLst>
          </p:cNvPr>
          <p:cNvSpPr txBox="1"/>
          <p:nvPr/>
        </p:nvSpPr>
        <p:spPr>
          <a:xfrm>
            <a:off x="9368024" y="4055944"/>
            <a:ext cx="2543623" cy="1015663"/>
          </a:xfrm>
          <a:prstGeom prst="rect">
            <a:avLst/>
          </a:prstGeom>
          <a:noFill/>
        </p:spPr>
        <p:txBody>
          <a:bodyPr wrap="square" rtlCol="0">
            <a:spAutoFit/>
          </a:bodyPr>
          <a:lstStyle/>
          <a:p>
            <a:pPr algn="ctr" rtl="1"/>
            <a:r>
              <a:rPr lang="ar-EG" sz="2000" b="1" dirty="0">
                <a:latin typeface="Alexandria" charset="0"/>
                <a:cs typeface="Alexandria" charset="0"/>
              </a:rPr>
              <a:t>تخطيط وتنفيذ استراتيجيات الإعلام الرقمي في الأزمات </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242528"/>
            <a:ext cx="2477107" cy="707886"/>
          </a:xfrm>
          <a:prstGeom prst="rect">
            <a:avLst/>
          </a:prstGeom>
          <a:noFill/>
        </p:spPr>
        <p:txBody>
          <a:bodyPr wrap="square" rtlCol="0">
            <a:spAutoFit/>
          </a:bodyPr>
          <a:lstStyle/>
          <a:p>
            <a:pPr algn="ctr" rtl="1"/>
            <a:r>
              <a:rPr lang="ar-EG" sz="2000" b="1" dirty="0">
                <a:latin typeface="Alexandria" charset="0"/>
                <a:cs typeface="Alexandria" charset="0"/>
              </a:rPr>
              <a:t>دور الإعلام الرقمي في إدارة الأزمات </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81008" y="4209833"/>
            <a:ext cx="2477107" cy="707886"/>
          </a:xfrm>
          <a:prstGeom prst="rect">
            <a:avLst/>
          </a:prstGeom>
          <a:noFill/>
        </p:spPr>
        <p:txBody>
          <a:bodyPr wrap="square" rtlCol="0">
            <a:spAutoFit/>
          </a:bodyPr>
          <a:lstStyle/>
          <a:p>
            <a:pPr algn="ctr" rtl="1"/>
            <a:r>
              <a:rPr lang="ar-EG" sz="2000" b="1" dirty="0">
                <a:latin typeface="Alexandria" charset="0"/>
                <a:cs typeface="Alexandria" charset="0"/>
              </a:rPr>
              <a:t>قياس وتقييم الأداء بعد الأزمة </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8"/>
            <a:ext cx="6373228" cy="4230461"/>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27768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5BEA517-1DF9-4FDE-A2AE-F1E074618C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4896</TotalTime>
  <Words>7004</Words>
  <Application>Microsoft Office PowerPoint</Application>
  <PresentationFormat>Widescreen</PresentationFormat>
  <Paragraphs>785</Paragraphs>
  <Slides>68</Slides>
  <Notes>62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68</vt:i4>
      </vt:variant>
    </vt:vector>
  </HeadingPairs>
  <TitlesOfParts>
    <vt:vector size="78" baseType="lpstr">
      <vt:lpstr>AGA Arabesque Desktop</vt:lpstr>
      <vt:lpstr>Alexandria</vt:lpstr>
      <vt:lpstr>Arial</vt:lpstr>
      <vt:lpstr>Calibri</vt:lpstr>
      <vt:lpstr>Calibri Light</vt:lpstr>
      <vt:lpstr>Courier New</vt:lpstr>
      <vt:lpstr>Roboto Light</vt:lpstr>
      <vt:lpstr>Symbol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550</cp:revision>
  <dcterms:created xsi:type="dcterms:W3CDTF">2023-04-29T09:08:00Z</dcterms:created>
  <dcterms:modified xsi:type="dcterms:W3CDTF">2026-03-06T04:57:35Z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