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1.xml" ContentType="application/vnd.openxmlformats-officedocument.presentationml.notesSlide+xml"/>
  <Override PartName="/ppt/notesSlides/notesSlide9.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8.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39.xml" ContentType="application/vnd.openxmlformats-officedocument.presentationml.notesSlide+xml"/>
  <Override PartName="/ppt/notesSlides/notesSlide42.xml" ContentType="application/vnd.openxmlformats-officedocument.presentationml.notesSlide+xml"/>
  <Override PartName="/ppt/notesSlides/notesSlide37.xml" ContentType="application/vnd.openxmlformats-officedocument.presentationml.notesSlide+xml"/>
  <Override PartName="/ppt/notesSlides/notesSlide1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44"/>
  </p:notesMasterIdLst>
  <p:sldIdLst>
    <p:sldId id="308" r:id="rId2"/>
    <p:sldId id="309" r:id="rId3"/>
    <p:sldId id="447" r:id="rId4"/>
    <p:sldId id="449" r:id="rId5"/>
    <p:sldId id="448" r:id="rId6"/>
    <p:sldId id="451" r:id="rId7"/>
    <p:sldId id="392" r:id="rId8"/>
    <p:sldId id="393" r:id="rId9"/>
    <p:sldId id="435" r:id="rId10"/>
    <p:sldId id="434" r:id="rId11"/>
    <p:sldId id="394" r:id="rId12"/>
    <p:sldId id="436" r:id="rId13"/>
    <p:sldId id="395" r:id="rId14"/>
    <p:sldId id="437" r:id="rId15"/>
    <p:sldId id="438" r:id="rId16"/>
    <p:sldId id="396" r:id="rId17"/>
    <p:sldId id="397" r:id="rId18"/>
    <p:sldId id="440" r:id="rId19"/>
    <p:sldId id="439" r:id="rId20"/>
    <p:sldId id="441" r:id="rId21"/>
    <p:sldId id="398" r:id="rId22"/>
    <p:sldId id="399" r:id="rId23"/>
    <p:sldId id="400" r:id="rId24"/>
    <p:sldId id="442" r:id="rId25"/>
    <p:sldId id="443" r:id="rId26"/>
    <p:sldId id="444" r:id="rId27"/>
    <p:sldId id="445" r:id="rId28"/>
    <p:sldId id="446" r:id="rId29"/>
    <p:sldId id="410" r:id="rId30"/>
    <p:sldId id="411" r:id="rId31"/>
    <p:sldId id="412" r:id="rId32"/>
    <p:sldId id="413" r:id="rId33"/>
    <p:sldId id="415" r:id="rId34"/>
    <p:sldId id="414" r:id="rId35"/>
    <p:sldId id="416" r:id="rId36"/>
    <p:sldId id="417" r:id="rId37"/>
    <p:sldId id="418" r:id="rId38"/>
    <p:sldId id="422" r:id="rId39"/>
    <p:sldId id="423" r:id="rId40"/>
    <p:sldId id="424" r:id="rId41"/>
    <p:sldId id="452" r:id="rId42"/>
    <p:sldId id="31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120" autoAdjust="0"/>
    <p:restoredTop sz="84540" autoAdjust="0"/>
  </p:normalViewPr>
  <p:slideViewPr>
    <p:cSldViewPr snapToGrid="0">
      <p:cViewPr>
        <p:scale>
          <a:sx n="85" d="100"/>
          <a:sy n="85" d="100"/>
        </p:scale>
        <p:origin x="821" y="24"/>
      </p:cViewPr>
      <p:guideLst/>
    </p:cSldViewPr>
  </p:slid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11/21/2023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3653425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22922991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5223939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3214613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3415566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287553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28759349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13109435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17837590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35980976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37418029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1255770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26317695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25100068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2406833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27856882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8122773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30328686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35884894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40172186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19605565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28947150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25735982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819759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22357504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26622771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24835700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36648187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180190510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8625086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17371274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38244025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105329000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7957281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162057144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136139963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128483704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339107109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255687143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
        <p:nvSpPr>
          <p:cNvPr id="2" name="Footer Placeholder 4">
            <a:extLst>
              <a:ext uri="{FF2B5EF4-FFF2-40B4-BE49-F238E27FC236}">
                <a16:creationId xmlns:a16="http://schemas.microsoft.com/office/drawing/2014/main" id="{68C23CEF-014D-A21A-812D-93BA344CF5FE}"/>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2963077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
        <p:nvSpPr>
          <p:cNvPr id="2" name="Footer Placeholder 4">
            <a:extLst>
              <a:ext uri="{FF2B5EF4-FFF2-40B4-BE49-F238E27FC236}">
                <a16:creationId xmlns:a16="http://schemas.microsoft.com/office/drawing/2014/main" id="{01ADD384-63D9-4DD8-1713-4A16E7B5DAF2}"/>
              </a:ext>
            </a:extLst>
          </p:cNvPr>
          <p:cNvSpPr>
            <a:spLocks noGrp="1"/>
          </p:cNvSpPr>
          <p:nvPr>
            <p:ph type="ftr" sz="quarter" idx="11"/>
          </p:nvPr>
        </p:nvSpPr>
        <p:spPr>
          <a:xfrm>
            <a:off x="4038600" y="6356350"/>
            <a:ext cx="4114800" cy="365125"/>
          </a:xfrm>
          <a:prstGeom prst="rect">
            <a:avLst/>
          </a:prstGeom>
        </p:spPr>
        <p:txBody>
          <a:bodyPr/>
          <a:lstStyle>
            <a:lvl1pPr>
              <a:defRPr sz="1600"/>
            </a:lvl1pPr>
          </a:lstStyle>
          <a:p>
            <a:pPr>
              <a:defRPr/>
            </a:pPr>
            <a:r>
              <a:rPr lang="en-US" dirty="0">
                <a:solidFill>
                  <a:schemeClr val="bg1"/>
                </a:solidFill>
              </a:rPr>
              <a:t>www.midocean.ae</a:t>
            </a:r>
          </a:p>
        </p:txBody>
      </p:sp>
    </p:spTree>
    <p:extLst>
      <p:ext uri="{BB962C8B-B14F-4D97-AF65-F5344CB8AC3E}">
        <p14:creationId xmlns:p14="http://schemas.microsoft.com/office/powerpoint/2010/main" val="3081037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52440B88-04B2-7983-DE3B-89F17FC2398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167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11/21/2023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800">
                <a:solidFill>
                  <a:schemeClr val="tx1">
                    <a:tint val="75000"/>
                  </a:schemeClr>
                </a:solidFill>
              </a:defRPr>
            </a:lvl1pPr>
          </a:lstStyle>
          <a:p>
            <a:pPr>
              <a:defRPr/>
            </a:pPr>
            <a:r>
              <a:rPr lang="en-US" dirty="0">
                <a:solidFill>
                  <a:schemeClr val="bg1"/>
                </a:solidFill>
              </a:rPr>
              <a:t>www.midocean.ae</a:t>
            </a: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7" name="Footer Placeholder 4">
            <a:extLst>
              <a:ext uri="{FF2B5EF4-FFF2-40B4-BE49-F238E27FC236}">
                <a16:creationId xmlns:a16="http://schemas.microsoft.com/office/drawing/2014/main" id="{9083A1D3-9DDD-2E48-418E-AFF17BAFCCA6}"/>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374505205"/>
      </p:ext>
    </p:extLst>
  </p:cSld>
  <p:clrMap bg1="lt1" tx1="dk1" bg2="lt2" tx2="dk2" accent1="accent1" accent2="accent2" accent3="accent3" accent4="accent4" accent5="accent5" accent6="accent6" hlink="hlink" folHlink="folHlink"/>
  <p:sldLayoutIdLst>
    <p:sldLayoutId id="2147483676" r:id="rId1"/>
    <p:sldLayoutId id="2147483675" r:id="rId2"/>
    <p:sldLayoutId id="2147483681" r:id="rId3"/>
    <p:sldLayoutId id="2147483682" r:id="rId4"/>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10.png"/><Relationship Id="rId7"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979"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2709" y="2702726"/>
            <a:ext cx="4318931"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Fintech in Other Financial Services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8</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FNT611</a:t>
            </a:r>
          </a:p>
          <a:p>
            <a:r>
              <a:rPr lang="en-US" sz="2000" dirty="0">
                <a:solidFill>
                  <a:schemeClr val="bg1"/>
                </a:solidFill>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498864" cy="6501667"/>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6982"/>
    </mc:Choice>
    <mc:Fallback xmlns="">
      <p:transition spd="slow" advTm="5698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46911" y="2879128"/>
            <a:ext cx="4025814"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Fintech in Other Financial Services</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FFFF00"/>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547"/>
    </mc:Choice>
    <mc:Fallback xmlns="">
      <p:transition spd="slow" advTm="354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Discussion</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463040"/>
            <a:ext cx="11803380" cy="4965655"/>
          </a:xfrm>
          <a:prstGeom prst="rect">
            <a:avLst/>
          </a:prstGeom>
          <a:noFill/>
        </p:spPr>
        <p:txBody>
          <a:bodyPr wrap="square">
            <a:spAutoFit/>
          </a:bodyPr>
          <a:lstStyle/>
          <a:p>
            <a:pPr lvl="1">
              <a:lnSpc>
                <a:spcPct val="120000"/>
              </a:lnSpc>
              <a:spcBef>
                <a:spcPts val="1200"/>
              </a:spcBef>
              <a:spcAft>
                <a:spcPts val="600"/>
              </a:spcAft>
            </a:pPr>
            <a:r>
              <a:rPr lang="en-US" sz="3200" dirty="0">
                <a:solidFill>
                  <a:srgbClr val="FFFF00"/>
                </a:solidFill>
              </a:rPr>
              <a:t>Overview of Robo-Advisors in Investment Management</a:t>
            </a:r>
            <a:endParaRPr lang="en-US" sz="3200" b="1" dirty="0">
              <a:solidFill>
                <a:schemeClr val="bg1"/>
              </a:solidFill>
            </a:endParaRPr>
          </a:p>
          <a:p>
            <a:pPr marL="971550" lvl="1" indent="-514350">
              <a:lnSpc>
                <a:spcPct val="150000"/>
              </a:lnSpc>
              <a:spcAft>
                <a:spcPts val="600"/>
              </a:spcAft>
              <a:buFont typeface="Arial" panose="020B0604020202020204" pitchFamily="34" charset="0"/>
              <a:buChar char="•"/>
            </a:pPr>
            <a:r>
              <a:rPr lang="en-US" sz="2400" b="1" dirty="0">
                <a:solidFill>
                  <a:schemeClr val="bg1"/>
                </a:solidFill>
              </a:rPr>
              <a:t>Tech Advancements spurred fintech tools and services.</a:t>
            </a:r>
          </a:p>
          <a:p>
            <a:pPr marL="971550" lvl="1" indent="-514350">
              <a:lnSpc>
                <a:spcPct val="150000"/>
              </a:lnSpc>
              <a:spcAft>
                <a:spcPts val="600"/>
              </a:spcAft>
              <a:buFont typeface="Arial" panose="020B0604020202020204" pitchFamily="34" charset="0"/>
              <a:buChar char="•"/>
            </a:pPr>
            <a:r>
              <a:rPr lang="en-US" sz="2400" b="1" dirty="0">
                <a:solidFill>
                  <a:schemeClr val="bg1"/>
                </a:solidFill>
              </a:rPr>
              <a:t>Consumer demand for convenience drove innovation.</a:t>
            </a:r>
          </a:p>
          <a:p>
            <a:pPr marL="971550" lvl="1" indent="-514350">
              <a:lnSpc>
                <a:spcPct val="150000"/>
              </a:lnSpc>
              <a:spcAft>
                <a:spcPts val="600"/>
              </a:spcAft>
              <a:buFont typeface="Arial" panose="020B0604020202020204" pitchFamily="34" charset="0"/>
              <a:buChar char="•"/>
            </a:pPr>
            <a:r>
              <a:rPr lang="en-US" sz="2400" b="1" dirty="0">
                <a:solidFill>
                  <a:schemeClr val="bg1"/>
                </a:solidFill>
              </a:rPr>
              <a:t>Regulatory shifts promoted competition and new services.</a:t>
            </a:r>
          </a:p>
          <a:p>
            <a:pPr marL="971550" lvl="1" indent="-514350">
              <a:lnSpc>
                <a:spcPct val="150000"/>
              </a:lnSpc>
              <a:spcAft>
                <a:spcPts val="600"/>
              </a:spcAft>
              <a:buFont typeface="Arial" panose="020B0604020202020204" pitchFamily="34" charset="0"/>
              <a:buChar char="•"/>
            </a:pPr>
            <a:r>
              <a:rPr lang="en-US" sz="2400" b="1" dirty="0">
                <a:solidFill>
                  <a:schemeClr val="bg1"/>
                </a:solidFill>
              </a:rPr>
              <a:t>Startup investment fostered fintech growth.</a:t>
            </a:r>
          </a:p>
          <a:p>
            <a:pPr marL="971550" lvl="1" indent="-514350">
              <a:lnSpc>
                <a:spcPct val="150000"/>
              </a:lnSpc>
              <a:spcAft>
                <a:spcPts val="600"/>
              </a:spcAft>
              <a:buFont typeface="Arial" panose="020B0604020202020204" pitchFamily="34" charset="0"/>
              <a:buChar char="•"/>
            </a:pPr>
            <a:r>
              <a:rPr lang="en-US" sz="2400" b="1" dirty="0">
                <a:solidFill>
                  <a:schemeClr val="bg1"/>
                </a:solidFill>
              </a:rPr>
              <a:t>Blockchain and AI revolutionized financial processes.</a:t>
            </a:r>
          </a:p>
          <a:p>
            <a:pPr marL="971550" lvl="1" indent="-514350">
              <a:lnSpc>
                <a:spcPct val="150000"/>
              </a:lnSpc>
              <a:spcAft>
                <a:spcPts val="600"/>
              </a:spcAft>
              <a:buFont typeface="Arial" panose="020B0604020202020204" pitchFamily="34" charset="0"/>
              <a:buChar char="•"/>
            </a:pPr>
            <a:r>
              <a:rPr lang="en-US" sz="2400" b="1" dirty="0">
                <a:solidFill>
                  <a:schemeClr val="bg1"/>
                </a:solidFill>
              </a:rPr>
              <a:t>Collaboration led to innovative services like fee-free trading (Robinhood) and faster transactions (Ripple).</a:t>
            </a:r>
            <a:endParaRPr lang="en-US" sz="1600" b="1" dirty="0">
              <a:solidFill>
                <a:schemeClr val="bg1"/>
              </a:solidFill>
            </a:endParaRP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983969883"/>
      </p:ext>
    </p:extLst>
  </p:cSld>
  <p:clrMapOvr>
    <a:masterClrMapping/>
  </p:clrMapOvr>
  <mc:AlternateContent xmlns:mc="http://schemas.openxmlformats.org/markup-compatibility/2006" xmlns:p14="http://schemas.microsoft.com/office/powerpoint/2010/main">
    <mc:Choice Requires="p14">
      <p:transition spd="slow" p14:dur="2000" advTm="397783"/>
    </mc:Choice>
    <mc:Fallback xmlns="">
      <p:transition spd="slow" advTm="39778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Discussion</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463040"/>
            <a:ext cx="11803380" cy="4708981"/>
          </a:xfrm>
          <a:prstGeom prst="rect">
            <a:avLst/>
          </a:prstGeom>
          <a:noFill/>
        </p:spPr>
        <p:txBody>
          <a:bodyPr wrap="square">
            <a:spAutoFit/>
          </a:bodyPr>
          <a:lstStyle/>
          <a:p>
            <a:pPr lvl="1">
              <a:spcBef>
                <a:spcPts val="1200"/>
              </a:spcBef>
              <a:spcAft>
                <a:spcPts val="600"/>
              </a:spcAft>
            </a:pPr>
            <a:r>
              <a:rPr lang="en-US" sz="3600" dirty="0">
                <a:solidFill>
                  <a:srgbClr val="FFFF00"/>
                </a:solidFill>
              </a:rPr>
              <a:t>What are some notable fintech payment solutions?</a:t>
            </a:r>
          </a:p>
          <a:p>
            <a:pPr marL="971550" lvl="1" indent="-514350">
              <a:spcAft>
                <a:spcPts val="600"/>
              </a:spcAft>
              <a:buFont typeface="Arial" panose="020B0604020202020204" pitchFamily="34" charset="0"/>
              <a:buChar char="•"/>
            </a:pPr>
            <a:r>
              <a:rPr lang="en-US" sz="2800" b="1" dirty="0">
                <a:solidFill>
                  <a:schemeClr val="bg1"/>
                </a:solidFill>
              </a:rPr>
              <a:t>PayPal.</a:t>
            </a:r>
          </a:p>
          <a:p>
            <a:pPr marL="971550" lvl="1" indent="-514350">
              <a:spcAft>
                <a:spcPts val="600"/>
              </a:spcAft>
              <a:buFont typeface="Arial" panose="020B0604020202020204" pitchFamily="34" charset="0"/>
              <a:buChar char="•"/>
            </a:pPr>
            <a:r>
              <a:rPr lang="en-US" sz="2800" b="1" dirty="0">
                <a:solidFill>
                  <a:schemeClr val="bg1"/>
                </a:solidFill>
              </a:rPr>
              <a:t>Square.</a:t>
            </a:r>
          </a:p>
          <a:p>
            <a:pPr marL="971550" lvl="1" indent="-514350">
              <a:spcAft>
                <a:spcPts val="600"/>
              </a:spcAft>
              <a:buFont typeface="Arial" panose="020B0604020202020204" pitchFamily="34" charset="0"/>
              <a:buChar char="•"/>
            </a:pPr>
            <a:r>
              <a:rPr lang="en-US" sz="2800" b="1" dirty="0">
                <a:solidFill>
                  <a:schemeClr val="bg1"/>
                </a:solidFill>
              </a:rPr>
              <a:t>Stripe.</a:t>
            </a:r>
          </a:p>
          <a:p>
            <a:pPr marL="971550" lvl="1" indent="-514350">
              <a:spcAft>
                <a:spcPts val="600"/>
              </a:spcAft>
              <a:buFont typeface="Arial" panose="020B0604020202020204" pitchFamily="34" charset="0"/>
              <a:buChar char="•"/>
            </a:pPr>
            <a:r>
              <a:rPr lang="en-US" sz="2800" b="1" dirty="0">
                <a:solidFill>
                  <a:schemeClr val="bg1"/>
                </a:solidFill>
              </a:rPr>
              <a:t>Venmo.</a:t>
            </a:r>
          </a:p>
          <a:p>
            <a:pPr marL="971550" lvl="1" indent="-514350">
              <a:spcAft>
                <a:spcPts val="600"/>
              </a:spcAft>
              <a:buFont typeface="Arial" panose="020B0604020202020204" pitchFamily="34" charset="0"/>
              <a:buChar char="•"/>
            </a:pPr>
            <a:r>
              <a:rPr lang="en-US" sz="2800" b="1" dirty="0">
                <a:solidFill>
                  <a:schemeClr val="bg1"/>
                </a:solidFill>
              </a:rPr>
              <a:t>Apple Pay and Google Pay.</a:t>
            </a:r>
          </a:p>
          <a:p>
            <a:pPr marL="971550" lvl="1" indent="-514350">
              <a:spcAft>
                <a:spcPts val="600"/>
              </a:spcAft>
              <a:buFont typeface="Arial" panose="020B0604020202020204" pitchFamily="34" charset="0"/>
              <a:buChar char="•"/>
            </a:pPr>
            <a:r>
              <a:rPr lang="en-US" sz="2800" b="1" dirty="0">
                <a:solidFill>
                  <a:schemeClr val="bg1"/>
                </a:solidFill>
              </a:rPr>
              <a:t>TransferWise (Wise.</a:t>
            </a:r>
          </a:p>
          <a:p>
            <a:pPr marL="971550" lvl="1" indent="-514350">
              <a:spcAft>
                <a:spcPts val="600"/>
              </a:spcAft>
              <a:buFont typeface="Arial" panose="020B0604020202020204" pitchFamily="34" charset="0"/>
              <a:buChar char="•"/>
            </a:pPr>
            <a:r>
              <a:rPr lang="en-US" sz="2800" b="1" dirty="0" err="1">
                <a:solidFill>
                  <a:schemeClr val="bg1"/>
                </a:solidFill>
              </a:rPr>
              <a:t>Zelle</a:t>
            </a:r>
            <a:r>
              <a:rPr lang="en-US" sz="2800" b="1" dirty="0">
                <a:solidFill>
                  <a:schemeClr val="bg1"/>
                </a:solidFill>
              </a:rPr>
              <a:t>.</a:t>
            </a:r>
          </a:p>
          <a:p>
            <a:pPr marL="971550" lvl="1" indent="-514350">
              <a:spcAft>
                <a:spcPts val="600"/>
              </a:spcAft>
              <a:buFont typeface="Arial" panose="020B0604020202020204" pitchFamily="34" charset="0"/>
              <a:buChar char="•"/>
            </a:pPr>
            <a:r>
              <a:rPr lang="en-US" sz="2800" b="1" dirty="0">
                <a:solidFill>
                  <a:schemeClr val="bg1"/>
                </a:solidFill>
              </a:rPr>
              <a:t>Alipay and WeChat Pay.</a:t>
            </a:r>
            <a:endParaRPr lang="en-US" b="1" dirty="0">
              <a:solidFill>
                <a:schemeClr val="bg1"/>
              </a:solidFill>
            </a:endParaRP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670619139"/>
      </p:ext>
    </p:extLst>
  </p:cSld>
  <p:clrMapOvr>
    <a:masterClrMapping/>
  </p:clrMapOvr>
  <mc:AlternateContent xmlns:mc="http://schemas.openxmlformats.org/markup-compatibility/2006" xmlns:p14="http://schemas.microsoft.com/office/powerpoint/2010/main">
    <mc:Choice Requires="p14">
      <p:transition spd="slow" p14:dur="2000" advTm="226876"/>
    </mc:Choice>
    <mc:Fallback xmlns="">
      <p:transition spd="slow" advTm="22687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Discussion</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463040"/>
            <a:ext cx="11803380" cy="5293757"/>
          </a:xfrm>
          <a:prstGeom prst="rect">
            <a:avLst/>
          </a:prstGeom>
          <a:noFill/>
        </p:spPr>
        <p:txBody>
          <a:bodyPr wrap="square">
            <a:spAutoFit/>
          </a:bodyPr>
          <a:lstStyle/>
          <a:p>
            <a:pPr lvl="1">
              <a:spcBef>
                <a:spcPts val="600"/>
              </a:spcBef>
              <a:spcAft>
                <a:spcPts val="600"/>
              </a:spcAft>
            </a:pPr>
            <a:r>
              <a:rPr lang="en-US" sz="3200" dirty="0">
                <a:solidFill>
                  <a:srgbClr val="FFFF00"/>
                </a:solidFill>
              </a:rPr>
              <a:t>What roles does technology play in modern financial services?</a:t>
            </a:r>
          </a:p>
          <a:p>
            <a:pPr marL="971550" lvl="1" indent="-514350">
              <a:spcBef>
                <a:spcPts val="600"/>
              </a:spcBef>
              <a:spcAft>
                <a:spcPts val="600"/>
              </a:spcAft>
              <a:buFont typeface="Arial" panose="020B0604020202020204" pitchFamily="34" charset="0"/>
              <a:buChar char="•"/>
            </a:pPr>
            <a:r>
              <a:rPr lang="en-US" sz="2400" b="1" dirty="0">
                <a:solidFill>
                  <a:schemeClr val="bg1"/>
                </a:solidFill>
              </a:rPr>
              <a:t>Enhanced Accessibility.</a:t>
            </a:r>
          </a:p>
          <a:p>
            <a:pPr marL="971550" lvl="1" indent="-514350">
              <a:spcBef>
                <a:spcPts val="600"/>
              </a:spcBef>
              <a:spcAft>
                <a:spcPts val="600"/>
              </a:spcAft>
              <a:buFont typeface="Arial" panose="020B0604020202020204" pitchFamily="34" charset="0"/>
              <a:buChar char="•"/>
            </a:pPr>
            <a:r>
              <a:rPr lang="en-US" sz="2400" b="1" dirty="0">
                <a:solidFill>
                  <a:schemeClr val="bg1"/>
                </a:solidFill>
              </a:rPr>
              <a:t>Efficiency and Speed.</a:t>
            </a:r>
          </a:p>
          <a:p>
            <a:pPr marL="971550" lvl="1" indent="-514350">
              <a:spcBef>
                <a:spcPts val="600"/>
              </a:spcBef>
              <a:spcAft>
                <a:spcPts val="600"/>
              </a:spcAft>
              <a:buFont typeface="Arial" panose="020B0604020202020204" pitchFamily="34" charset="0"/>
              <a:buChar char="•"/>
            </a:pPr>
            <a:r>
              <a:rPr lang="en-US" sz="2400" b="1" dirty="0">
                <a:solidFill>
                  <a:schemeClr val="bg1"/>
                </a:solidFill>
              </a:rPr>
              <a:t>Improved Security.</a:t>
            </a:r>
          </a:p>
          <a:p>
            <a:pPr marL="971550" lvl="1" indent="-514350">
              <a:spcBef>
                <a:spcPts val="600"/>
              </a:spcBef>
              <a:spcAft>
                <a:spcPts val="600"/>
              </a:spcAft>
              <a:buFont typeface="Arial" panose="020B0604020202020204" pitchFamily="34" charset="0"/>
              <a:buChar char="•"/>
            </a:pPr>
            <a:r>
              <a:rPr lang="en-US" sz="2400" b="1" dirty="0">
                <a:solidFill>
                  <a:schemeClr val="bg1"/>
                </a:solidFill>
              </a:rPr>
              <a:t>Personalization.</a:t>
            </a:r>
          </a:p>
          <a:p>
            <a:pPr marL="971550" lvl="1" indent="-514350">
              <a:spcBef>
                <a:spcPts val="600"/>
              </a:spcBef>
              <a:spcAft>
                <a:spcPts val="600"/>
              </a:spcAft>
              <a:buFont typeface="Arial" panose="020B0604020202020204" pitchFamily="34" charset="0"/>
              <a:buChar char="•"/>
            </a:pPr>
            <a:r>
              <a:rPr lang="en-US" sz="2400" b="1" dirty="0">
                <a:solidFill>
                  <a:schemeClr val="bg1"/>
                </a:solidFill>
              </a:rPr>
              <a:t>Innovation.</a:t>
            </a:r>
          </a:p>
          <a:p>
            <a:pPr marL="971550" lvl="1" indent="-514350">
              <a:spcBef>
                <a:spcPts val="600"/>
              </a:spcBef>
              <a:spcAft>
                <a:spcPts val="600"/>
              </a:spcAft>
              <a:buFont typeface="Arial" panose="020B0604020202020204" pitchFamily="34" charset="0"/>
              <a:buChar char="•"/>
            </a:pPr>
            <a:r>
              <a:rPr lang="en-US" sz="2400" b="1" dirty="0">
                <a:solidFill>
                  <a:schemeClr val="bg1"/>
                </a:solidFill>
              </a:rPr>
              <a:t>Cost Reduction.</a:t>
            </a:r>
          </a:p>
          <a:p>
            <a:pPr marL="971550" lvl="1" indent="-514350">
              <a:spcBef>
                <a:spcPts val="600"/>
              </a:spcBef>
              <a:spcAft>
                <a:spcPts val="600"/>
              </a:spcAft>
              <a:buFont typeface="Arial" panose="020B0604020202020204" pitchFamily="34" charset="0"/>
              <a:buChar char="•"/>
            </a:pPr>
            <a:r>
              <a:rPr lang="en-US" sz="2400" b="1" dirty="0">
                <a:solidFill>
                  <a:schemeClr val="bg1"/>
                </a:solidFill>
              </a:rPr>
              <a:t>Financial Inclusion.</a:t>
            </a:r>
          </a:p>
          <a:p>
            <a:pPr marL="971550" lvl="1" indent="-514350">
              <a:spcBef>
                <a:spcPts val="600"/>
              </a:spcBef>
              <a:spcAft>
                <a:spcPts val="600"/>
              </a:spcAft>
              <a:buFont typeface="Arial" panose="020B0604020202020204" pitchFamily="34" charset="0"/>
              <a:buChar char="•"/>
            </a:pPr>
            <a:r>
              <a:rPr lang="en-US" sz="2400" b="1" dirty="0">
                <a:solidFill>
                  <a:schemeClr val="bg1"/>
                </a:solidFill>
              </a:rPr>
              <a:t>Regulatory Compliance.</a:t>
            </a:r>
          </a:p>
          <a:p>
            <a:pPr marL="971550" lvl="1" indent="-514350">
              <a:spcBef>
                <a:spcPts val="600"/>
              </a:spcBef>
              <a:spcAft>
                <a:spcPts val="600"/>
              </a:spcAft>
              <a:buFont typeface="Arial" panose="020B0604020202020204" pitchFamily="34" charset="0"/>
              <a:buChar char="•"/>
            </a:pPr>
            <a:r>
              <a:rPr lang="en-US" sz="2400" b="1" dirty="0">
                <a:solidFill>
                  <a:schemeClr val="bg1"/>
                </a:solidFill>
              </a:rPr>
              <a:t>Collaboration and Partnerships.</a:t>
            </a:r>
            <a:endParaRPr lang="en-US" sz="1600" b="1" dirty="0">
              <a:solidFill>
                <a:schemeClr val="bg1"/>
              </a:solidFill>
            </a:endParaRP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853034368"/>
      </p:ext>
    </p:extLst>
  </p:cSld>
  <p:clrMapOvr>
    <a:masterClrMapping/>
  </p:clrMapOvr>
  <mc:AlternateContent xmlns:mc="http://schemas.openxmlformats.org/markup-compatibility/2006" xmlns:p14="http://schemas.microsoft.com/office/powerpoint/2010/main">
    <mc:Choice Requires="p14">
      <p:transition spd="slow" p14:dur="2000" advTm="70436"/>
    </mc:Choice>
    <mc:Fallback xmlns="">
      <p:transition spd="slow" advTm="70436"/>
    </mc:Fallback>
  </mc:AlternateContent>
  <p:extLst>
    <p:ext uri="{3A86A75C-4F4B-4683-9AE1-C65F6400EC91}">
      <p14:laserTraceLst xmlns:p14="http://schemas.microsoft.com/office/powerpoint/2010/main">
        <p14:tracePtLst>
          <p14:tracePt t="51549" x="3213100" y="6257925"/>
          <p14:tracePt t="51832" x="3252788" y="6688138"/>
          <p14:tracePt t="51842" x="3095625" y="6529388"/>
          <p14:tracePt t="51876" x="2622550" y="6202363"/>
          <p14:tracePt t="51892" x="2355850" y="5975350"/>
          <p14:tracePt t="51926" x="2106613" y="5791200"/>
          <p14:tracePt t="51929" x="2054225" y="5761038"/>
          <p14:tracePt t="51943" x="1993900" y="5716588"/>
          <p14:tracePt t="51958" x="1931988" y="5681663"/>
          <p14:tracePt t="51975" x="1884363" y="5664200"/>
          <p14:tracePt t="51992" x="1822450" y="5664200"/>
          <p14:tracePt t="52008" x="1801813" y="5656263"/>
          <p14:tracePt t="52025" x="1774825" y="5651500"/>
          <p14:tracePt t="52042" x="1762125" y="5651500"/>
          <p14:tracePt t="52059" x="1744663" y="5643563"/>
          <p14:tracePt t="52075" x="1704975" y="5621338"/>
          <p14:tracePt t="52092" x="1674813" y="5591175"/>
          <p14:tracePt t="52108" x="1625600" y="5556250"/>
          <p14:tracePt t="52112" x="1608138" y="5541963"/>
          <p14:tracePt t="52125" x="1577975" y="5507038"/>
          <p14:tracePt t="52142" x="1538288" y="5484813"/>
          <p14:tracePt t="52158" x="1508125" y="5472113"/>
          <p14:tracePt t="52175" x="1495425" y="5449888"/>
          <p14:tracePt t="52179" x="1481138" y="5441950"/>
          <p14:tracePt t="52279" x="1500188" y="5446713"/>
          <p14:tracePt t="52286" x="1508125" y="5464175"/>
          <p14:tracePt t="52294" x="1530350" y="5476875"/>
          <p14:tracePt t="52310" x="1582738" y="5529263"/>
          <p14:tracePt t="52327" x="1625600" y="5581650"/>
          <p14:tracePt t="52342" x="1677988" y="5616575"/>
          <p14:tracePt t="52359" x="1727200" y="5664200"/>
          <p14:tracePt t="52375" x="1774825" y="5678488"/>
          <p14:tracePt t="52392" x="1822450" y="5686425"/>
          <p14:tracePt t="52409" x="1866900" y="5686425"/>
          <p14:tracePt t="52412" x="1909763" y="5686425"/>
          <p14:tracePt t="52426" x="1966913" y="5695950"/>
          <p14:tracePt t="52442" x="2036763" y="5695950"/>
          <p14:tracePt t="52459" x="2093913" y="5713413"/>
          <p14:tracePt t="52477" x="2163763" y="5721350"/>
          <p14:tracePt t="52493" x="2203450" y="5721350"/>
          <p14:tracePt t="52509" x="2228850" y="5721350"/>
          <p14:tracePt t="52526" x="2238375" y="5721350"/>
          <p14:tracePt t="52581" x="2233613" y="5721350"/>
          <p14:tracePt t="52590" x="2216150" y="5721350"/>
          <p14:tracePt t="52598" x="2198688" y="5721350"/>
          <p14:tracePt t="52611" x="2155825" y="5721350"/>
          <p14:tracePt t="52628" x="2106613" y="5721350"/>
          <p14:tracePt t="52645" x="2058988" y="5721350"/>
          <p14:tracePt t="52649" x="2036763" y="5721350"/>
          <p14:tracePt t="52661" x="2024063" y="5721350"/>
          <p14:tracePt t="52676" x="2011363" y="5726113"/>
          <p14:tracePt t="52712" x="2014538" y="5730875"/>
          <p14:tracePt t="52719" x="2019300" y="5730875"/>
          <p14:tracePt t="52726" x="2041525" y="5738813"/>
          <p14:tracePt t="52742" x="2089150" y="5756275"/>
          <p14:tracePt t="52759" x="2173288" y="5773738"/>
          <p14:tracePt t="52777" x="2439988" y="5803900"/>
          <p14:tracePt t="52793" x="2522538" y="5803900"/>
          <p14:tracePt t="52809" x="2565400" y="5803900"/>
          <p14:tracePt t="52826" x="2574925" y="5803900"/>
          <p14:tracePt t="52873" x="2570163" y="5803900"/>
          <p14:tracePt t="52880" x="2557463" y="5803900"/>
          <p14:tracePt t="52893" x="2535238" y="5803900"/>
          <p14:tracePt t="52897" x="2522538" y="5803900"/>
          <p14:tracePt t="52911" x="2460625" y="5786438"/>
          <p14:tracePt t="52926" x="2395538" y="5786438"/>
          <p14:tracePt t="52942" x="2365375" y="5786438"/>
          <p14:tracePt t="52960" x="2338388" y="5786438"/>
          <p14:tracePt t="53013" x="2355850" y="5786438"/>
          <p14:tracePt t="53019" x="2390775" y="5786438"/>
          <p14:tracePt t="53026" x="2482850" y="5773738"/>
          <p14:tracePt t="53043" x="2562225" y="5756275"/>
          <p14:tracePt t="53059" x="2644775" y="5738813"/>
          <p14:tracePt t="53076" x="2719388" y="5738813"/>
          <p14:tracePt t="53080" x="2762250" y="5738813"/>
          <p14:tracePt t="53093" x="2819400" y="5738813"/>
          <p14:tracePt t="53144" x="2819400" y="5743575"/>
          <p14:tracePt t="53217" x="2811463" y="5743575"/>
          <p14:tracePt t="54582" x="2789238" y="5765800"/>
          <p14:tracePt t="54590" x="2767013" y="5786438"/>
          <p14:tracePt t="54595" x="2701925" y="5830888"/>
          <p14:tracePt t="54606" x="2684463" y="5848350"/>
          <p14:tracePt t="54613" x="2657475" y="5865813"/>
          <p14:tracePt t="54625" x="2600325" y="5895975"/>
          <p14:tracePt t="54642" x="2535238" y="5953125"/>
          <p14:tracePt t="54658" x="2457450" y="5980113"/>
          <p14:tracePt t="54662" x="2430463" y="6005513"/>
          <p14:tracePt t="54675" x="2368550" y="6032500"/>
          <p14:tracePt t="54691" x="2320925" y="6045200"/>
          <p14:tracePt t="54708" x="2263775" y="6088063"/>
          <p14:tracePt t="54725" x="2198688" y="6110288"/>
          <p14:tracePt t="54741" x="2159000" y="6127750"/>
          <p14:tracePt t="54758" x="2111375" y="6145213"/>
          <p14:tracePt t="54775" x="2063750" y="6167438"/>
          <p14:tracePt t="54792" x="1984375" y="6175375"/>
          <p14:tracePt t="54808" x="1927225" y="6184900"/>
          <p14:tracePt t="54825" x="1906588" y="6192838"/>
          <p14:tracePt t="54842" x="1879600" y="6192838"/>
          <p14:tracePt t="54858" x="1866900" y="6197600"/>
          <p14:tracePt t="54875" x="1862138" y="6197600"/>
          <p14:tracePt t="54892" x="1857375" y="6197600"/>
          <p14:tracePt t="54909" x="1857375" y="6207125"/>
          <p14:tracePt t="55189" x="1857375" y="6211888"/>
          <p14:tracePt t="55197" x="1862138" y="6211888"/>
          <p14:tracePt t="55211" x="1871663" y="6211888"/>
          <p14:tracePt t="55229" x="1897063" y="6211888"/>
          <p14:tracePt t="55245" x="1909763" y="6211888"/>
          <p14:tracePt t="55262" x="1941513" y="6211888"/>
          <p14:tracePt t="55278" x="1984375" y="6219825"/>
          <p14:tracePt t="55295" x="2014538" y="6219825"/>
          <p14:tracePt t="55311" x="2049463" y="6219825"/>
          <p14:tracePt t="55317" x="2066925" y="6219825"/>
          <p14:tracePt t="55329" x="2085975" y="6232525"/>
          <p14:tracePt t="55343" x="2116138" y="6237288"/>
          <p14:tracePt t="55360" x="2138363" y="6246813"/>
          <p14:tracePt t="55376" x="2155825" y="6259513"/>
          <p14:tracePt t="55380" x="2163763" y="6259513"/>
          <p14:tracePt t="55394" x="2181225" y="6264275"/>
          <p14:tracePt t="55410" x="2193925" y="6272213"/>
          <p14:tracePt t="55426" x="2193925" y="6276975"/>
          <p14:tracePt t="55443" x="2198688" y="6284913"/>
          <p14:tracePt t="55467" x="2208213" y="6284913"/>
          <p14:tracePt t="55570" x="2211388" y="6284913"/>
          <p14:tracePt t="56883" x="2243138" y="6284913"/>
          <p14:tracePt t="56891" x="2273300" y="6281738"/>
          <p14:tracePt t="56896" x="2320925" y="6281738"/>
          <p14:tracePt t="56907" x="2351088" y="6281738"/>
          <p14:tracePt t="56912" x="2408238" y="6281738"/>
          <p14:tracePt t="56922" x="2443163" y="6272213"/>
          <p14:tracePt t="56929" x="2500313" y="6272213"/>
          <p14:tracePt t="56933" x="2544763" y="6272213"/>
          <p14:tracePt t="56941" x="2579688" y="6264275"/>
          <p14:tracePt t="56958" x="2627313" y="6264275"/>
          <p14:tracePt t="56962" x="2657475" y="6264275"/>
          <p14:tracePt t="56976" x="2689225" y="6264275"/>
          <p14:tracePt t="56992" x="2714625" y="6264275"/>
          <p14:tracePt t="57008" x="2727325" y="6264275"/>
          <p14:tracePt t="57026" x="2744788" y="6264275"/>
          <p14:tracePt t="57042" x="2754313" y="6264275"/>
          <p14:tracePt t="57078" x="2759075" y="6264275"/>
          <p14:tracePt t="57100" x="2762250" y="6264275"/>
          <p14:tracePt t="57122" x="2776538" y="6264275"/>
          <p14:tracePt t="57136" x="2784475" y="6264275"/>
          <p14:tracePt t="57248" x="2789238" y="6264275"/>
          <p14:tracePt t="60346" x="2806700" y="6284913"/>
          <p14:tracePt t="60354" x="2824163" y="6334125"/>
          <p14:tracePt t="60361" x="2832100" y="6369050"/>
          <p14:tracePt t="60376" x="2841625" y="6438900"/>
          <p14:tracePt t="60392" x="2841625" y="6464300"/>
          <p14:tracePt t="60409" x="2841625" y="6511925"/>
          <p14:tracePt t="60426" x="2824163" y="6556375"/>
          <p14:tracePt t="60443" x="2806700" y="6596063"/>
          <p14:tracePt t="60459" x="2789238" y="6618288"/>
          <p14:tracePt t="60476" x="2767013" y="6638925"/>
          <p14:tracePt t="60480" x="2759075" y="6665913"/>
          <p14:tracePt t="60493" x="2732088" y="6688138"/>
          <p14:tracePt t="60509" x="2701925" y="6708775"/>
          <p14:tracePt t="60526" x="2670175" y="6735763"/>
          <p14:tracePt t="60543" x="2597150" y="6757988"/>
          <p14:tracePt t="60559" x="2540000" y="6775450"/>
          <p14:tracePt t="60576" x="2509838" y="6783388"/>
          <p14:tracePt t="60592" x="2482850" y="6783388"/>
          <p14:tracePt t="60610" x="2460625" y="6810375"/>
          <p14:tracePt t="60626" x="2447925" y="6810375"/>
          <p14:tracePt t="60643" x="2430463" y="6818313"/>
          <p14:tracePt t="60766" x="2439988" y="6818313"/>
          <p14:tracePt t="60774" x="2443163" y="6818313"/>
          <p14:tracePt t="60787" x="2474913" y="6827838"/>
          <p14:tracePt t="60795" x="2495550" y="6827838"/>
          <p14:tracePt t="60809" x="2544763" y="6845300"/>
          <p14:tracePt t="60826" x="2609850" y="6845300"/>
          <p14:tracePt t="60829" x="2635250" y="6853238"/>
          <p14:tracePt t="60842" x="2649538" y="6853238"/>
          <p14:tracePt t="60844" x="2679700" y="6853238"/>
          <p14:tracePt t="60858" x="2709863" y="6853238"/>
          <p14:tracePt t="60875" x="2744788" y="6853238"/>
          <p14:tracePt t="60891" x="2794000" y="6840538"/>
          <p14:tracePt t="60908" x="2849563" y="6823075"/>
          <p14:tracePt t="60910" x="2898775" y="6823075"/>
          <p14:tracePt t="60925" x="2963863" y="6813550"/>
          <p14:tracePt t="60941" x="3021013" y="6810375"/>
          <p14:tracePt t="60958" x="3068638" y="6792913"/>
          <p14:tracePt t="60975" x="3103563" y="6792913"/>
          <p14:tracePt t="60991" x="3130550" y="6792913"/>
          <p14:tracePt t="61008" x="3143250" y="6792913"/>
          <p14:tracePt t="61025" x="3165475" y="6792913"/>
          <p14:tracePt t="61041" x="3182938" y="6800850"/>
          <p14:tracePt t="61058" x="3203575" y="6810375"/>
          <p14:tracePt t="61075" x="3221038" y="6810375"/>
          <p14:tracePt t="61091" x="3225800" y="6813550"/>
          <p14:tracePt t="61094" x="3230563" y="6813550"/>
          <p14:tracePt t="61108" x="3270250" y="6813550"/>
          <p14:tracePt t="61125" x="3292475" y="6823075"/>
          <p14:tracePt t="61141" x="3309938" y="6827838"/>
          <p14:tracePt t="61159" x="3344863" y="6835775"/>
          <p14:tracePt t="61174" x="3348038" y="6835775"/>
          <p14:tracePt t="61191" x="3357563" y="6835775"/>
          <p14:tracePt t="61217" x="3362325" y="6835775"/>
          <p14:tracePt t="61239" x="3370263" y="6835775"/>
          <p14:tracePt t="61247" x="3375025" y="6845300"/>
          <p14:tracePt t="61276" x="3382963" y="6845300"/>
          <p14:tracePt t="65008" x="3397250" y="6845300"/>
          <p14:tracePt t="65016" x="3409950" y="6845300"/>
          <p14:tracePt t="65029" x="3427413" y="6845300"/>
          <p14:tracePt t="65045" x="3452813" y="6845300"/>
          <p14:tracePt t="65061" x="3484563" y="6845300"/>
          <p14:tracePt t="65080" x="3536950" y="6845300"/>
          <p14:tracePt t="65096" x="3549650" y="6845300"/>
          <p14:tracePt t="65112" x="3567113" y="6845300"/>
          <p14:tracePt t="65129" x="3597275" y="6840538"/>
          <p14:tracePt t="65134" x="3602038" y="6840538"/>
          <p14:tracePt t="65147" x="3614738" y="6840538"/>
          <p14:tracePt t="65176" x="3619500" y="6840538"/>
          <p14:tracePt t="65241" x="3629025" y="6840538"/>
          <p14:tracePt t="65263" x="3632200" y="6831013"/>
          <p14:tracePt t="65270" x="3641725" y="6831013"/>
          <p14:tracePt t="65307" x="3654425" y="6827838"/>
          <p14:tracePt t="65336" x="3659188" y="6818313"/>
          <p14:tracePt t="65351" x="3667125" y="6813550"/>
          <p14:tracePt t="65557" x="3659188" y="6813550"/>
          <p14:tracePt t="65565" x="3649663" y="6813550"/>
          <p14:tracePt t="65580" x="3632200" y="6818313"/>
          <p14:tracePt t="65595" x="3602038" y="6818313"/>
          <p14:tracePt t="65611" x="3594100" y="6818313"/>
          <p14:tracePt t="65630" x="3594100" y="6823075"/>
          <p14:tracePt t="65719" x="3606800" y="6823075"/>
          <p14:tracePt t="65727" x="3629025" y="6823075"/>
          <p14:tracePt t="65732" x="3646488" y="6823075"/>
          <p14:tracePt t="65742" x="3659188" y="6823075"/>
          <p14:tracePt t="65749" x="3681413" y="6823075"/>
          <p14:tracePt t="65761" x="3736975" y="6823075"/>
          <p14:tracePt t="65777" x="3816350" y="6810375"/>
          <p14:tracePt t="65793" x="3886200" y="6792913"/>
          <p14:tracePt t="65810" x="3903663" y="6792913"/>
          <p14:tracePt t="65827" x="3916363" y="6792913"/>
          <p14:tracePt t="68787" x="3916363" y="6796088"/>
          <p14:tracePt t="68794" x="3916363" y="6800850"/>
          <p14:tracePt t="68809" x="3903663" y="6805613"/>
          <p14:tracePt t="68826" x="3873500" y="6823075"/>
          <p14:tracePt t="68842" x="3833813" y="6835775"/>
          <p14:tracePt t="68846" x="3829050" y="6845300"/>
          <p14:tracePt t="68911" x="3754438" y="6765925"/>
          <p14:tracePt t="68925" x="3771900" y="6573838"/>
          <p14:tracePt t="68942" x="3829050" y="6364288"/>
          <p14:tracePt t="68963" x="4056063" y="5695950"/>
          <p14:tracePt t="68979" x="4197350" y="5337175"/>
          <p14:tracePt t="68996" x="4337050" y="4965700"/>
          <p14:tracePt t="69012" x="4511675" y="4602163"/>
          <p14:tracePt t="69017" x="4559300" y="4449763"/>
          <p14:tracePt t="69030" x="4641850" y="4165600"/>
          <p14:tracePt t="69045" x="4673600" y="3978275"/>
          <p14:tracePt t="69060" x="4673600" y="3863975"/>
          <p14:tracePt t="69323" x="4743450" y="3667125"/>
          <p14:tracePt t="69332" x="4835525" y="3475038"/>
          <p14:tracePt t="69345" x="5053013" y="2946400"/>
          <p14:tracePt t="69362" x="5473700" y="2189163"/>
          <p14:tracePt t="69379" x="5915025" y="1246188"/>
          <p14:tracePt t="69384" x="6097588" y="817563"/>
          <p14:tracePt t="69397" x="6605588" y="2222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latin typeface="Segoe UI" panose="020B0502040204020203" pitchFamily="34" charset="0"/>
              </a:rPr>
              <a:t>Objectives: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463040"/>
            <a:ext cx="11803380" cy="4909036"/>
          </a:xfrm>
          <a:prstGeom prst="rect">
            <a:avLst/>
          </a:prstGeom>
          <a:noFill/>
        </p:spPr>
        <p:txBody>
          <a:bodyPr wrap="square">
            <a:spAutoFit/>
          </a:bodyPr>
          <a:lstStyle/>
          <a:p>
            <a:pPr marL="971550" lvl="1" indent="-514350">
              <a:spcAft>
                <a:spcPts val="600"/>
              </a:spcAft>
              <a:buFont typeface="Arial" panose="020B0604020202020204" pitchFamily="34" charset="0"/>
              <a:buChar char="•"/>
            </a:pPr>
            <a:r>
              <a:rPr lang="en-US" sz="2400" b="1" dirty="0">
                <a:solidFill>
                  <a:schemeClr val="bg1"/>
                </a:solidFill>
              </a:rPr>
              <a:t>Investment Management Principles: Understand risk assessment, portfolio diversification, and asset allocation in investment management.</a:t>
            </a:r>
          </a:p>
          <a:p>
            <a:pPr marL="971550" lvl="1" indent="-514350">
              <a:spcAft>
                <a:spcPts val="600"/>
              </a:spcAft>
              <a:buFont typeface="Arial" panose="020B0604020202020204" pitchFamily="34" charset="0"/>
              <a:buChar char="•"/>
            </a:pPr>
            <a:r>
              <a:rPr lang="en-US" sz="2400" b="1" dirty="0">
                <a:solidFill>
                  <a:schemeClr val="bg1"/>
                </a:solidFill>
              </a:rPr>
              <a:t>Insurtech Advancements: Explore how technology reshapes insurance processes, underwriting, claims management, and customer experience.</a:t>
            </a:r>
          </a:p>
          <a:p>
            <a:pPr marL="971550" lvl="1" indent="-514350">
              <a:spcAft>
                <a:spcPts val="600"/>
              </a:spcAft>
              <a:buFont typeface="Arial" panose="020B0604020202020204" pitchFamily="34" charset="0"/>
              <a:buChar char="•"/>
            </a:pPr>
            <a:r>
              <a:rPr lang="en-US" sz="2400" b="1" dirty="0">
                <a:solidFill>
                  <a:schemeClr val="bg1"/>
                </a:solidFill>
              </a:rPr>
              <a:t>Wealth Management and Financial Planning: Learn budgeting, savings, investments, retirement planning, and estate management for long-term financial goals.</a:t>
            </a:r>
          </a:p>
          <a:p>
            <a:pPr marL="971550" lvl="1" indent="-514350">
              <a:spcAft>
                <a:spcPts val="600"/>
              </a:spcAft>
              <a:buFont typeface="Arial" panose="020B0604020202020204" pitchFamily="34" charset="0"/>
              <a:buChar char="•"/>
            </a:pPr>
            <a:r>
              <a:rPr lang="en-US" sz="2400" b="1" dirty="0">
                <a:solidFill>
                  <a:schemeClr val="bg1"/>
                </a:solidFill>
              </a:rPr>
              <a:t>Fintech Impact on Remittances: Study technologies reducing costs, improving speed, and ensuring security in international money transfers.</a:t>
            </a:r>
          </a:p>
          <a:p>
            <a:pPr marL="971550" lvl="1" indent="-514350">
              <a:spcAft>
                <a:spcPts val="600"/>
              </a:spcAft>
              <a:buFont typeface="Arial" panose="020B0604020202020204" pitchFamily="34" charset="0"/>
              <a:buChar char="•"/>
            </a:pPr>
            <a:r>
              <a:rPr lang="en-US" sz="2400" b="1" dirty="0">
                <a:solidFill>
                  <a:schemeClr val="bg1"/>
                </a:solidFill>
              </a:rPr>
              <a:t>Customized Financial Plans: Develop the ability to create tailored financial plans using various instruments for individual needs.</a:t>
            </a:r>
          </a:p>
          <a:p>
            <a:pPr marL="971550" lvl="1" indent="-514350">
              <a:spcAft>
                <a:spcPts val="600"/>
              </a:spcAft>
              <a:buFont typeface="Arial" panose="020B0604020202020204" pitchFamily="34" charset="0"/>
              <a:buChar char="•"/>
            </a:pPr>
            <a:r>
              <a:rPr lang="en-US" sz="2400" b="1" dirty="0">
                <a:solidFill>
                  <a:schemeClr val="bg1"/>
                </a:solidFill>
              </a:rPr>
              <a:t>Understanding Capital Markets: Gain insights into supply-demand dynamics, pricing mechanisms, and regulatory roles in maintaining market integrity.</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020050214"/>
      </p:ext>
    </p:extLst>
  </p:cSld>
  <p:clrMapOvr>
    <a:masterClrMapping/>
  </p:clrMapOvr>
  <mc:AlternateContent xmlns:mc="http://schemas.openxmlformats.org/markup-compatibility/2006" xmlns:p14="http://schemas.microsoft.com/office/powerpoint/2010/main">
    <mc:Choice Requires="p14">
      <p:transition spd="slow" p14:dur="2000" advTm="134822"/>
    </mc:Choice>
    <mc:Fallback xmlns="">
      <p:transition spd="slow" advTm="134822"/>
    </mc:Fallback>
  </mc:AlternateContent>
  <p:extLst>
    <p:ext uri="{3A86A75C-4F4B-4683-9AE1-C65F6400EC91}">
      <p14:laserTraceLst xmlns:p14="http://schemas.microsoft.com/office/powerpoint/2010/main">
        <p14:tracePtLst>
          <p14:tracePt t="88240" x="3238500" y="6318250"/>
          <p14:tracePt t="88645" x="3475038" y="6346825"/>
          <p14:tracePt t="88650" x="3348038" y="6140450"/>
          <p14:tracePt t="88661" x="3186113" y="5853113"/>
          <p14:tracePt t="88666" x="2959100" y="5551488"/>
          <p14:tracePt t="88670" x="2789238" y="5307013"/>
          <p14:tracePt t="88680" x="2714625" y="5214938"/>
          <p14:tracePt t="88686" x="2614613" y="5008563"/>
          <p14:tracePt t="88701" x="2417763" y="4746625"/>
          <p14:tracePt t="88717" x="2243138" y="4594225"/>
          <p14:tracePt t="88734" x="2116138" y="4457700"/>
          <p14:tracePt t="88738" x="2046288" y="4352925"/>
          <p14:tracePt t="88751" x="1976438" y="4170363"/>
          <p14:tracePt t="88767" x="1927225" y="4083050"/>
          <p14:tracePt t="88784" x="1906588" y="4030663"/>
          <p14:tracePt t="88801" x="1889125" y="3995738"/>
          <p14:tracePt t="89076" x="1839913" y="3956050"/>
          <p14:tracePt t="89086" x="1762125" y="3906838"/>
          <p14:tracePt t="89090" x="1717675" y="3854450"/>
          <p14:tracePt t="89103" x="1622425" y="3736975"/>
          <p14:tracePt t="89118" x="1573213" y="3649663"/>
          <p14:tracePt t="89134" x="1565275" y="3627438"/>
          <p14:tracePt t="89151" x="1565275" y="3614738"/>
          <p14:tracePt t="89167" x="1565275" y="3602038"/>
          <p14:tracePt t="89205" x="1565275" y="3597275"/>
          <p14:tracePt t="89212" x="1577975" y="3587750"/>
          <p14:tracePt t="89219" x="1587500" y="3584575"/>
          <p14:tracePt t="89235" x="1612900" y="3575050"/>
          <p14:tracePt t="89251" x="1635125" y="3570288"/>
          <p14:tracePt t="89267" x="1670050" y="3562350"/>
          <p14:tracePt t="89285" x="1695450" y="3552825"/>
          <p14:tracePt t="89301" x="1727200" y="3552825"/>
          <p14:tracePt t="89317" x="1752600" y="3549650"/>
          <p14:tracePt t="89334" x="1779588" y="3549650"/>
          <p14:tracePt t="89338" x="1792288" y="3549650"/>
          <p14:tracePt t="89352" x="1831975" y="3522663"/>
          <p14:tracePt t="89367" x="1879600" y="3522663"/>
          <p14:tracePt t="89384" x="1958975" y="3544888"/>
          <p14:tracePt t="89402" x="2185988" y="3587750"/>
          <p14:tracePt t="89417" x="2273300" y="3606800"/>
          <p14:tracePt t="89434" x="2368550" y="3649663"/>
          <p14:tracePt t="89451" x="2460625" y="3667125"/>
          <p14:tracePt t="89468" x="2670175" y="3689350"/>
          <p14:tracePt t="89484" x="2779713" y="3706813"/>
          <p14:tracePt t="89501" x="2876550" y="3714750"/>
          <p14:tracePt t="89517" x="3021013" y="3714750"/>
          <p14:tracePt t="89521" x="3125788" y="3714750"/>
          <p14:tracePt t="89536" x="3255963" y="3714750"/>
          <p14:tracePt t="89551" x="3348038" y="3714750"/>
          <p14:tracePt t="89567" x="3467100" y="3714750"/>
          <p14:tracePt t="89585" x="3659188" y="3714750"/>
          <p14:tracePt t="89601" x="3751263" y="3724275"/>
          <p14:tracePt t="89617" x="3838575" y="3724275"/>
          <p14:tracePt t="89634" x="3960813" y="3746500"/>
          <p14:tracePt t="89638" x="4090988" y="3746500"/>
          <p14:tracePt t="89651" x="4214813" y="3746500"/>
          <p14:tracePt t="89667" x="4302125" y="3746500"/>
          <p14:tracePt t="89684" x="4441825" y="3714750"/>
          <p14:tracePt t="89701" x="4589463" y="3694113"/>
          <p14:tracePt t="89705" x="4691063" y="3694113"/>
          <p14:tracePt t="89717" x="4818063" y="3654425"/>
          <p14:tracePt t="89734" x="4943475" y="3609975"/>
          <p14:tracePt t="89751" x="5080000" y="3597275"/>
          <p14:tracePt t="89768" x="5232400" y="3606800"/>
          <p14:tracePt t="89784" x="5311775" y="3614738"/>
          <p14:tracePt t="89801" x="5376863" y="3614738"/>
          <p14:tracePt t="89817" x="5438775" y="3636963"/>
          <p14:tracePt t="89821" x="5459413" y="3636963"/>
          <p14:tracePt t="89836" x="5499100" y="3644900"/>
          <p14:tracePt t="89851" x="5546725" y="3662363"/>
          <p14:tracePt t="89867" x="5603875" y="3679825"/>
          <p14:tracePt t="89885" x="5643563" y="3684588"/>
          <p14:tracePt t="89889" x="5673725" y="3694113"/>
          <p14:tracePt t="89901" x="5705475" y="3694113"/>
          <p14:tracePt t="89917" x="5748338" y="3694113"/>
          <p14:tracePt t="89934" x="5795963" y="3694113"/>
          <p14:tracePt t="89951" x="5892800" y="3689350"/>
          <p14:tracePt t="89967" x="5949950" y="3679825"/>
          <p14:tracePt t="89984" x="6007100" y="3671888"/>
          <p14:tracePt t="90001" x="6042025" y="3667125"/>
          <p14:tracePt t="90019" x="6124575" y="3649663"/>
          <p14:tracePt t="90034" x="6172200" y="3641725"/>
          <p14:tracePt t="90051" x="6199188" y="3641725"/>
          <p14:tracePt t="90068" x="6242050" y="3641725"/>
          <p14:tracePt t="90084" x="6246813" y="3632200"/>
          <p14:tracePt t="90101" x="6259513" y="3632200"/>
          <p14:tracePt t="90117" x="6276975" y="3632200"/>
          <p14:tracePt t="90121" x="6286500" y="3632200"/>
          <p14:tracePt t="90134" x="6299200" y="3632200"/>
          <p14:tracePt t="90151" x="6303963" y="3632200"/>
          <p14:tracePt t="90172" x="6311900" y="3619500"/>
          <p14:tracePt t="90225" x="6316663" y="3614738"/>
          <p14:tracePt t="108125" x="6416675" y="3627438"/>
          <p14:tracePt t="108134" x="6553200" y="3676650"/>
          <p14:tracePt t="108138" x="6788150" y="3749675"/>
          <p14:tracePt t="108150" x="6937375" y="3784600"/>
          <p14:tracePt t="108155" x="7077075" y="3863975"/>
          <p14:tracePt t="108161" x="7313613" y="3925888"/>
          <p14:tracePt t="108174" x="7727950" y="4108450"/>
          <p14:tracePt t="108185" x="7904163" y="4178300"/>
          <p14:tracePt t="108202" x="8375650" y="4370388"/>
          <p14:tracePt t="108205" x="8485188" y="4454525"/>
          <p14:tracePt t="108220" x="8812213" y="4619625"/>
          <p14:tracePt t="108235" x="9031288" y="4791075"/>
          <p14:tracePt t="108252" x="9223375" y="4983163"/>
          <p14:tracePt t="108269" x="9459913" y="5200650"/>
          <p14:tracePt t="108285" x="9582150" y="5337175"/>
          <p14:tracePt t="108302" x="9664700" y="5446713"/>
          <p14:tracePt t="108318" x="9734550" y="5551488"/>
          <p14:tracePt t="108335" x="9791700" y="5668963"/>
          <p14:tracePt t="108351" x="9801225" y="5703888"/>
          <p14:tracePt t="108368" x="9801225" y="5713413"/>
          <p14:tracePt t="108385" x="9818688" y="5738813"/>
          <p14:tracePt t="108389" x="9818688" y="5743575"/>
          <p14:tracePt t="108401" x="9818688" y="5751513"/>
          <p14:tracePt t="108932" x="9945688" y="5726113"/>
          <p14:tracePt t="108940" x="10075863" y="5713413"/>
          <p14:tracePt t="108954" x="10377488" y="5626100"/>
          <p14:tracePt t="108971" x="10958513" y="5476875"/>
          <p14:tracePt t="108989" x="11790363" y="5345113"/>
          <p14:tracePt t="108996" x="12017375" y="5302250"/>
          <p14:tracePt t="115795" x="11260138" y="5768975"/>
          <p14:tracePt t="115805" x="10648950" y="5661025"/>
          <p14:tracePt t="115819" x="9559925" y="5534025"/>
          <p14:tracePt t="115837" x="8485188" y="5429250"/>
          <p14:tracePt t="115853" x="8278813" y="5414963"/>
          <p14:tracePt t="115869" x="8118475" y="5414963"/>
          <p14:tracePt t="115886" x="8096250" y="5414963"/>
          <p14:tracePt t="116154" x="7947025" y="5414963"/>
          <p14:tracePt t="116163" x="7605713" y="5380038"/>
          <p14:tracePt t="116173" x="7273925" y="5362575"/>
          <p14:tracePt t="116185" x="6430963" y="5307013"/>
          <p14:tracePt t="116203" x="5149850" y="5284788"/>
          <p14:tracePt t="116219" x="4464050" y="5284788"/>
          <p14:tracePt t="116235" x="4008438" y="5272088"/>
          <p14:tracePt t="116252" x="3776663" y="5275263"/>
          <p14:tracePt t="116256" x="3716338" y="5275263"/>
          <p14:tracePt t="116269" x="3646488" y="5272088"/>
          <p14:tracePt t="116286" x="3589338" y="5272088"/>
          <p14:tracePt t="116302" x="3576638" y="5272088"/>
          <p14:tracePt t="116319" x="3571875" y="5272088"/>
          <p14:tracePt t="116638" x="3562350" y="5272088"/>
          <p14:tracePt t="116647" x="3549650" y="5262563"/>
          <p14:tracePt t="116657" x="3536950" y="5257800"/>
          <p14:tracePt t="116662" x="3527425" y="5257800"/>
          <p14:tracePt t="116670" x="3522663" y="5257800"/>
          <p14:tracePt t="116674" x="3519488" y="5257800"/>
          <p14:tracePt t="116799" x="3505200" y="5257800"/>
          <p14:tracePt t="116835" x="3497263" y="5249863"/>
          <p14:tracePt t="116844" x="3492500" y="5245100"/>
          <p14:tracePt t="116854" x="3484563" y="5245100"/>
          <p14:tracePt t="116859" x="3479800" y="5245100"/>
          <p14:tracePt t="116870" x="3449638" y="5232400"/>
          <p14:tracePt t="116886" x="3422650" y="5232400"/>
          <p14:tracePt t="116902" x="3392488" y="5214938"/>
          <p14:tracePt t="116919" x="3365500" y="5214938"/>
          <p14:tracePt t="116922" x="3348038" y="5214938"/>
          <p14:tracePt t="116937" x="3330575" y="5214938"/>
          <p14:tracePt t="116952" x="3295650" y="5214938"/>
          <p14:tracePt t="116969" x="3255963" y="5214938"/>
          <p14:tracePt t="116986" x="3178175" y="5214938"/>
          <p14:tracePt t="117002" x="3121025" y="5192713"/>
          <p14:tracePt t="117020" x="3043238" y="5183188"/>
          <p14:tracePt t="117035" x="2994025" y="5175250"/>
          <p14:tracePt t="117053" x="2916238" y="5175250"/>
          <p14:tracePt t="117069" x="2876550" y="5175250"/>
          <p14:tracePt t="117085" x="2854325" y="5175250"/>
          <p14:tracePt t="117102" x="2819400" y="5157788"/>
          <p14:tracePt t="117106" x="2811463" y="5157788"/>
          <p14:tracePt t="117120" x="2801938" y="5157788"/>
          <p14:tracePt t="117209" x="2811463" y="5157788"/>
          <p14:tracePt t="117218" x="2814638" y="5157788"/>
          <p14:tracePt t="117223" x="2846388" y="5162550"/>
          <p14:tracePt t="117234" x="2859088" y="5170488"/>
          <p14:tracePt t="117240" x="2884488" y="5175250"/>
          <p14:tracePt t="117251" x="2916238" y="5175250"/>
          <p14:tracePt t="117256" x="2959100" y="5175250"/>
          <p14:tracePt t="117267" x="3081338" y="5187950"/>
          <p14:tracePt t="117274" x="3155950" y="5197475"/>
          <p14:tracePt t="117285" x="3213100" y="5197475"/>
          <p14:tracePt t="117289" x="3248025" y="5197475"/>
          <p14:tracePt t="117303" x="3322638" y="5197475"/>
          <p14:tracePt t="117318" x="3379788" y="5197475"/>
          <p14:tracePt t="117335" x="3417888" y="5197475"/>
          <p14:tracePt t="117353" x="3462338" y="5197475"/>
          <p14:tracePt t="117376" x="3467100" y="5197475"/>
          <p14:tracePt t="117502" x="3475038" y="5197475"/>
          <p14:tracePt t="117511" x="3479800" y="5197475"/>
          <p14:tracePt t="117521" x="3487738" y="5197475"/>
          <p14:tracePt t="117526" x="3502025" y="5210175"/>
          <p14:tracePt t="117536" x="3532188" y="5218113"/>
          <p14:tracePt t="117552" x="3540125" y="5232400"/>
          <p14:tracePt t="117569" x="3554413" y="5232400"/>
          <p14:tracePt t="118044" x="3602038" y="5232400"/>
          <p14:tracePt t="118053" x="3663950" y="5227638"/>
          <p14:tracePt t="118057" x="3711575" y="5227638"/>
          <p14:tracePt t="118069" x="3754438" y="5227638"/>
          <p14:tracePt t="118072" x="3786188" y="5227638"/>
          <p14:tracePt t="118079" x="3829050" y="5227638"/>
          <p14:tracePt t="118085" x="3856038" y="5227638"/>
          <p14:tracePt t="118102" x="3921125" y="5227638"/>
          <p14:tracePt t="118119" x="3968750" y="5227638"/>
          <p14:tracePt t="118122" x="3990975" y="5227638"/>
          <p14:tracePt t="118136" x="4017963" y="5227638"/>
          <p14:tracePt t="118152" x="4030663" y="5227638"/>
          <p14:tracePt t="118169" x="4038600" y="5227638"/>
          <p14:tracePt t="118185" x="4052888" y="5227638"/>
          <p14:tracePt t="118203" x="4056063" y="5227638"/>
          <p14:tracePt t="118219" x="4065588" y="5227638"/>
          <p14:tracePt t="118235" x="4070350" y="5227638"/>
          <p14:tracePt t="118252" x="4073525" y="5227638"/>
          <p14:tracePt t="118269" x="4083050" y="5227638"/>
          <p14:tracePt t="118306" x="4083050" y="5237163"/>
          <p14:tracePt t="119985" x="4035425" y="5257800"/>
          <p14:tracePt t="119993" x="3948113" y="5272088"/>
          <p14:tracePt t="120006" x="3816350" y="5310188"/>
          <p14:tracePt t="120022" x="3632200" y="5380038"/>
          <p14:tracePt t="120036" x="3479800" y="5424488"/>
          <p14:tracePt t="120053" x="3327400" y="5489575"/>
          <p14:tracePt t="120071" x="3116263" y="5591175"/>
          <p14:tracePt t="120087" x="2990850" y="5664200"/>
          <p14:tracePt t="120103" x="2889250" y="5695950"/>
          <p14:tracePt t="120120" x="2794000" y="5734050"/>
          <p14:tracePt t="120137" x="2689225" y="5783263"/>
          <p14:tracePt t="120153" x="2640013" y="5795963"/>
          <p14:tracePt t="120169" x="2617788" y="5808663"/>
          <p14:tracePt t="120186" x="2597150" y="5821363"/>
          <p14:tracePt t="120190" x="2582863" y="5838825"/>
          <p14:tracePt t="120203" x="2562225" y="5853113"/>
          <p14:tracePt t="120220" x="2547938" y="5865813"/>
          <p14:tracePt t="120236" x="2535238" y="5865813"/>
          <p14:tracePt t="120284" x="2535238" y="5870575"/>
          <p14:tracePt t="120299" x="2530475" y="5870575"/>
          <p14:tracePt t="120306" x="2530475" y="5873750"/>
          <p14:tracePt t="120320" x="2522538" y="5883275"/>
          <p14:tracePt t="120336" x="2522538" y="5900738"/>
          <p14:tracePt t="120357" x="2522538" y="5910263"/>
          <p14:tracePt t="120369" x="2522538" y="5913438"/>
          <p14:tracePt t="120373" x="2522538" y="5922963"/>
          <p14:tracePt t="120387" x="2522538" y="5930900"/>
          <p14:tracePt t="120403" x="2522538" y="5945188"/>
          <p14:tracePt t="120420" x="2522538" y="5953125"/>
          <p14:tracePt t="120437" x="2522538" y="5965825"/>
          <p14:tracePt t="120453" x="2527300" y="5980113"/>
          <p14:tracePt t="120469" x="2540000" y="5992813"/>
          <p14:tracePt t="120486" x="2540000" y="5997575"/>
          <p14:tracePt t="120503" x="2544763" y="6000750"/>
          <p14:tracePt t="120615" x="2552700" y="6000750"/>
          <p14:tracePt t="121260" x="2592388" y="6000750"/>
          <p14:tracePt t="121269" x="2635250" y="6000750"/>
          <p14:tracePt t="121273" x="2679700" y="6000750"/>
          <p14:tracePt t="121285" x="2706688" y="6000750"/>
          <p14:tracePt t="121290" x="2749550" y="6000750"/>
          <p14:tracePt t="121298" x="2797175" y="5988050"/>
          <p14:tracePt t="121304" x="2841625" y="5988050"/>
          <p14:tracePt t="121318" x="2946400" y="5988050"/>
          <p14:tracePt t="121335" x="3038475" y="5988050"/>
          <p14:tracePt t="121352" x="3098800" y="5992813"/>
          <p14:tracePt t="121368" x="3125788" y="6000750"/>
          <p14:tracePt t="121384" x="3155950" y="6000750"/>
          <p14:tracePt t="121401" x="3168650" y="6005513"/>
          <p14:tracePt t="121419" x="3190875" y="6015038"/>
          <p14:tracePt t="121434" x="3200400" y="6018213"/>
          <p14:tracePt t="121451" x="3225800" y="6018213"/>
          <p14:tracePt t="121469" x="3238500" y="6018213"/>
          <p14:tracePt t="121484" x="3243263" y="6018213"/>
          <p14:tracePt t="121501" x="3252788" y="6018213"/>
          <p14:tracePt t="121518" x="3265488" y="6018213"/>
          <p14:tracePt t="121535" x="3282950" y="6027738"/>
          <p14:tracePt t="121551" x="3295650" y="6027738"/>
          <p14:tracePt t="121568" x="3300413" y="6032500"/>
          <p14:tracePt t="121585" x="3309938" y="6032500"/>
          <p14:tracePt t="121601" x="3313113" y="6035675"/>
          <p14:tracePt t="121618" x="3327400" y="6035675"/>
          <p14:tracePt t="121635" x="3330575" y="6035675"/>
          <p14:tracePt t="121653" x="3344863" y="6035675"/>
          <p14:tracePt t="121682" x="3352800" y="6045200"/>
          <p14:tracePt t="132879" x="3387725" y="5997575"/>
          <p14:tracePt t="132888" x="3417888" y="5945188"/>
          <p14:tracePt t="132893" x="3484563" y="5878513"/>
          <p14:tracePt t="132907" x="3602038" y="5716588"/>
          <p14:tracePt t="132924" x="3724275" y="5581650"/>
          <p14:tracePt t="132939" x="3859213" y="5459413"/>
          <p14:tracePt t="132956" x="3978275" y="5349875"/>
          <p14:tracePt t="132962" x="4048125" y="5280025"/>
          <p14:tracePt t="132970" x="4100513" y="5227638"/>
          <p14:tracePt t="132974" x="4210050" y="5140325"/>
          <p14:tracePt t="132988" x="4397375" y="5026025"/>
          <p14:tracePt t="133004" x="4533900" y="4900613"/>
          <p14:tracePt t="133020" x="4629150" y="4781550"/>
          <p14:tracePt t="133038" x="4830763" y="4602163"/>
          <p14:tracePt t="133055" x="4918075" y="4541838"/>
          <p14:tracePt t="133070" x="4965700" y="4489450"/>
          <p14:tracePt t="133087" x="4978400" y="4457700"/>
          <p14:tracePt t="133091" x="4992688" y="4449763"/>
          <p14:tracePt t="133104" x="5010150" y="4419600"/>
          <p14:tracePt t="133120" x="5018088" y="4405313"/>
          <p14:tracePt t="133137" x="5027613" y="4402138"/>
          <p14:tracePt t="133141" x="5027613" y="4387850"/>
          <p14:tracePt t="133156" x="5027613" y="4379913"/>
          <p14:tracePt t="133170" x="5030788" y="4375150"/>
          <p14:tracePt t="133187" x="5030788" y="4362450"/>
          <p14:tracePt t="133575" x="5162550" y="4195763"/>
          <p14:tracePt t="133583" x="5289550" y="3990975"/>
          <p14:tracePt t="133597" x="5713413" y="3417888"/>
          <p14:tracePt t="133608" x="5932488" y="3038475"/>
          <p14:tracePt t="133611" x="6199188" y="2652713"/>
          <p14:tracePt t="133621" x="6451600" y="2320925"/>
          <p14:tracePt t="133636" x="6911975" y="1560513"/>
          <p14:tracePt t="133639" x="7156450" y="1281113"/>
          <p14:tracePt t="133653" x="7431088" y="974725"/>
          <p14:tracePt t="133669" x="7575550" y="738188"/>
          <p14:tracePt t="133686" x="7615238" y="717550"/>
          <p14:tracePt t="133927" x="7615238" y="628650"/>
          <p14:tracePt t="133936" x="7627938" y="446088"/>
          <p14:tracePt t="133940" x="7627938" y="346075"/>
          <p14:tracePt t="133952" x="7640638" y="184150"/>
          <p14:tracePt t="133957" x="7640638" y="8255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87681"/>
            <a:ext cx="10515600" cy="810576"/>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br>
              <a:rPr lang="en-US" b="1" dirty="0">
                <a:solidFill>
                  <a:schemeClr val="accent4">
                    <a:lumMod val="60000"/>
                    <a:lumOff val="40000"/>
                  </a:schemeClr>
                </a:solidFill>
                <a:effectLst/>
                <a:latin typeface="Times New Roman" panose="02020603050405020304" pitchFamily="18" charset="0"/>
                <a:ea typeface="Times New Roman" panose="02020603050405020304" pitchFamily="18" charset="0"/>
              </a:rPr>
            </a:b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0" y="1298257"/>
            <a:ext cx="6572007" cy="5547352"/>
          </a:xfrm>
          <a:prstGeom prst="rect">
            <a:avLst/>
          </a:prstGeom>
          <a:noFill/>
        </p:spPr>
        <p:txBody>
          <a:bodyPr wrap="square">
            <a:spAutoFit/>
          </a:bodyPr>
          <a:lstStyle/>
          <a:p>
            <a:pPr lvl="1">
              <a:lnSpc>
                <a:spcPct val="120000"/>
              </a:lnSpc>
              <a:spcBef>
                <a:spcPts val="1200"/>
              </a:spcBef>
              <a:spcAft>
                <a:spcPts val="600"/>
              </a:spcAft>
            </a:pPr>
            <a:r>
              <a:rPr lang="en-US" sz="2800" dirty="0">
                <a:solidFill>
                  <a:srgbClr val="FFFF00"/>
                </a:solidFill>
              </a:rPr>
              <a:t>Overview of Robo-Advisors in Investment Management</a:t>
            </a:r>
            <a:endParaRPr lang="en-US" sz="2800" b="1" dirty="0">
              <a:solidFill>
                <a:schemeClr val="bg1"/>
              </a:solidFill>
            </a:endParaRPr>
          </a:p>
          <a:p>
            <a:pPr marL="971550" lvl="1" indent="-514350">
              <a:lnSpc>
                <a:spcPct val="120000"/>
              </a:lnSpc>
              <a:spcBef>
                <a:spcPts val="1200"/>
              </a:spcBef>
              <a:spcAft>
                <a:spcPts val="600"/>
              </a:spcAft>
              <a:buFont typeface="Arial" panose="020B0604020202020204" pitchFamily="34" charset="0"/>
              <a:buChar char="•"/>
            </a:pPr>
            <a:r>
              <a:rPr lang="en-US" sz="2400" b="1" dirty="0">
                <a:solidFill>
                  <a:schemeClr val="bg1"/>
                </a:solidFill>
              </a:rPr>
              <a:t>Robo-advisors are digital platforms that provide automated, algorithm-driven financial planning services with little to no human supervision.</a:t>
            </a:r>
          </a:p>
          <a:p>
            <a:pPr marL="971550" lvl="1" indent="-514350">
              <a:lnSpc>
                <a:spcPct val="120000"/>
              </a:lnSpc>
              <a:spcBef>
                <a:spcPts val="1200"/>
              </a:spcBef>
              <a:spcAft>
                <a:spcPts val="600"/>
              </a:spcAft>
              <a:buFont typeface="Arial" panose="020B0604020202020204" pitchFamily="34" charset="0"/>
              <a:buChar char="•"/>
            </a:pPr>
            <a:r>
              <a:rPr lang="en-US" sz="2400" b="1" dirty="0">
                <a:solidFill>
                  <a:schemeClr val="bg1"/>
                </a:solidFill>
              </a:rPr>
              <a:t>They typically collect information from clients about their financial situation and future goals through an online survey, and then use the data to offer advice and automatically invest client assets.</a:t>
            </a:r>
          </a:p>
        </p:txBody>
      </p:sp>
      <p:sp>
        <p:nvSpPr>
          <p:cNvPr id="2" name="AutoShape 2" descr="Generated by DALL·E">
            <a:extLst>
              <a:ext uri="{FF2B5EF4-FFF2-40B4-BE49-F238E27FC236}">
                <a16:creationId xmlns:a16="http://schemas.microsoft.com/office/drawing/2014/main"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a:extLst>
              <a:ext uri="{FF2B5EF4-FFF2-40B4-BE49-F238E27FC236}">
                <a16:creationId xmlns:a16="http://schemas.microsoft.com/office/drawing/2014/main" id="{03CCA3F8-E807-BBD7-8B22-726B03B957D3}"/>
              </a:ext>
            </a:extLst>
          </p:cNvPr>
          <p:cNvPicPr>
            <a:picLocks noChangeAspect="1"/>
          </p:cNvPicPr>
          <p:nvPr/>
        </p:nvPicPr>
        <p:blipFill>
          <a:blip r:embed="rId3"/>
          <a:stretch>
            <a:fillRect/>
          </a:stretch>
        </p:blipFill>
        <p:spPr>
          <a:xfrm>
            <a:off x="7033799" y="1558306"/>
            <a:ext cx="4503206" cy="4424203"/>
          </a:xfrm>
          <a:prstGeom prst="rect">
            <a:avLst/>
          </a:prstGeom>
        </p:spPr>
      </p:pic>
    </p:spTree>
    <p:extLst>
      <p:ext uri="{BB962C8B-B14F-4D97-AF65-F5344CB8AC3E}">
        <p14:creationId xmlns:p14="http://schemas.microsoft.com/office/powerpoint/2010/main" val="803453883"/>
      </p:ext>
    </p:extLst>
  </p:cSld>
  <p:clrMapOvr>
    <a:masterClrMapping/>
  </p:clrMapOvr>
  <mc:AlternateContent xmlns:mc="http://schemas.openxmlformats.org/markup-compatibility/2006" xmlns:p14="http://schemas.microsoft.com/office/powerpoint/2010/main">
    <mc:Choice Requires="p14">
      <p:transition spd="slow" p14:dur="2000" advTm="253418"/>
    </mc:Choice>
    <mc:Fallback xmlns="">
      <p:transition spd="slow" advTm="253418"/>
    </mc:Fallback>
  </mc:AlternateContent>
  <p:extLst>
    <p:ext uri="{3A86A75C-4F4B-4683-9AE1-C65F6400EC91}">
      <p14:laserTraceLst xmlns:p14="http://schemas.microsoft.com/office/powerpoint/2010/main">
        <p14:tracePtLst>
          <p14:tracePt t="4150" x="7069138" y="2395538"/>
          <p14:tracePt t="4159" x="6880225" y="2251075"/>
          <p14:tracePt t="4170" x="6665913" y="2106613"/>
          <p14:tracePt t="4175" x="6500813" y="2019300"/>
          <p14:tracePt t="4185" x="6045200" y="1770063"/>
          <p14:tracePt t="4197" x="5813425" y="1639888"/>
          <p14:tracePt t="4201" x="5534025" y="1516063"/>
          <p14:tracePt t="4214" x="5172075" y="1411288"/>
          <p14:tracePt t="4231" x="4743450" y="1281113"/>
          <p14:tracePt t="4247" x="4546600" y="1236663"/>
          <p14:tracePt t="4265" x="4157663" y="1162050"/>
          <p14:tracePt t="4281" x="4030663" y="1101725"/>
          <p14:tracePt t="4297" x="3898900" y="1009650"/>
          <p14:tracePt t="4314" x="3816350" y="965200"/>
          <p14:tracePt t="4317" x="3789363" y="957263"/>
          <p14:tracePt t="4331" x="3741738" y="912813"/>
          <p14:tracePt t="4347" x="3711575" y="892175"/>
          <p14:tracePt t="4364" x="3698875" y="882650"/>
          <p14:tracePt t="4381" x="3698875" y="877888"/>
          <p14:tracePt t="4384" x="3698875" y="869950"/>
          <p14:tracePt t="4397" x="3698875" y="865188"/>
          <p14:tracePt t="4414" x="3729038" y="835025"/>
          <p14:tracePt t="4430" x="3811588" y="808038"/>
          <p14:tracePt t="4448" x="3925888" y="782638"/>
          <p14:tracePt t="4464" x="3995738" y="765175"/>
          <p14:tracePt t="4480" x="4052888" y="755650"/>
          <p14:tracePt t="4497" x="4100513" y="747713"/>
          <p14:tracePt t="4501" x="4130675" y="747713"/>
          <p14:tracePt t="4515" x="4170363" y="747713"/>
          <p14:tracePt t="4530" x="4187825" y="752475"/>
          <p14:tracePt t="4547" x="4210050" y="752475"/>
          <p14:tracePt t="4565" x="4217988" y="755650"/>
          <p14:tracePt t="4587" x="4222750" y="755650"/>
          <p14:tracePt t="4597" x="4227513" y="755650"/>
          <p14:tracePt t="4614" x="4235450" y="777875"/>
          <p14:tracePt t="4631" x="4262438" y="790575"/>
          <p14:tracePt t="4647" x="4267200" y="795338"/>
          <p14:tracePt t="4664" x="4279900" y="808038"/>
          <p14:tracePt t="4681" x="4287838" y="812800"/>
          <p14:tracePt t="4684" x="4287838" y="822325"/>
          <p14:tracePt t="4698" x="4302125" y="835025"/>
          <p14:tracePt t="4714" x="4305300" y="839788"/>
          <p14:tracePt t="4731" x="4319588" y="847725"/>
          <p14:tracePt t="4748" x="4332288" y="852488"/>
          <p14:tracePt t="4764" x="4337050" y="860425"/>
          <p14:tracePt t="4780" x="4357688" y="865188"/>
          <p14:tracePt t="4797" x="4362450" y="877888"/>
          <p14:tracePt t="4814" x="4384675" y="887413"/>
          <p14:tracePt t="4830" x="4397375" y="900113"/>
          <p14:tracePt t="4847" x="4402138" y="900113"/>
          <p14:tracePt t="4853" x="4410075" y="900113"/>
          <p14:tracePt t="4865" x="4414838" y="904875"/>
          <p14:tracePt t="4880" x="4419600" y="904875"/>
          <p14:tracePt t="4897" x="4432300" y="904875"/>
          <p14:tracePt t="4914" x="4445000" y="912813"/>
          <p14:tracePt t="4931" x="4467225" y="912813"/>
          <p14:tracePt t="4947" x="4471988" y="912813"/>
          <p14:tracePt t="4964" x="4484688" y="912813"/>
          <p14:tracePt t="4981" x="4489450" y="912813"/>
          <p14:tracePt t="4984" x="4498975" y="912813"/>
          <p14:tracePt t="4997" x="4511675" y="912813"/>
          <p14:tracePt t="5014" x="4516438" y="912813"/>
          <p14:tracePt t="51001" x="4716463" y="969963"/>
          <p14:tracePt t="51010" x="5018088" y="1057275"/>
          <p14:tracePt t="51020" x="5197475" y="1114425"/>
          <p14:tracePt t="51025" x="5503863" y="1223963"/>
          <p14:tracePt t="51036" x="5905500" y="1368425"/>
          <p14:tracePt t="51051" x="6373813" y="1525588"/>
          <p14:tracePt t="51066" x="6683375" y="1630363"/>
          <p14:tracePt t="51083" x="6994525" y="1757363"/>
          <p14:tracePt t="51101" x="7286625" y="1901825"/>
          <p14:tracePt t="51117" x="7458075" y="1976438"/>
          <p14:tracePt t="51133" x="7605713" y="2101850"/>
          <p14:tracePt t="51150" x="7685088" y="2246313"/>
          <p14:tracePt t="51167" x="7737475" y="2330450"/>
          <p14:tracePt t="51183" x="7759700" y="2425700"/>
          <p14:tracePt t="51200" x="7759700" y="2435225"/>
          <p14:tracePt t="51514" x="7829550" y="2443163"/>
          <p14:tracePt t="51523" x="8061325" y="2500313"/>
          <p14:tracePt t="51536" x="8729663" y="2622550"/>
          <p14:tracePt t="51553" x="9359900" y="2727325"/>
          <p14:tracePt t="51569" x="9966325" y="2849563"/>
          <p14:tracePt t="51575" x="10325100" y="2963863"/>
          <p14:tracePt t="51587" x="10823575" y="3073400"/>
          <p14:tracePt t="51601" x="11264900" y="3265488"/>
          <p14:tracePt t="51616" x="11506200" y="3382963"/>
          <p14:tracePt t="51633" x="11663363" y="3475038"/>
          <p14:tracePt t="51651" x="11850688" y="3606800"/>
          <p14:tracePt t="51667" x="11885613" y="3671888"/>
          <p14:tracePt t="51683" x="11885613" y="3694113"/>
          <p14:tracePt t="51982" x="11987213" y="3741738"/>
          <p14:tracePt t="51989" x="12095163" y="3824288"/>
          <p14:tracePt t="251462" x="11877675" y="4514850"/>
          <p14:tracePt t="251468" x="11601450" y="4270375"/>
          <p14:tracePt t="251480" x="11322050" y="4030663"/>
          <p14:tracePt t="251484" x="11112500" y="3806825"/>
          <p14:tracePt t="251528" x="10514013" y="3128963"/>
          <p14:tracePt t="251544" x="10464800" y="3024188"/>
          <p14:tracePt t="251868" x="10387013" y="2989263"/>
          <p14:tracePt t="251877" x="10160000" y="2871788"/>
          <p14:tracePt t="251883" x="9998075" y="2801938"/>
          <p14:tracePt t="251893" x="9879013" y="2732088"/>
          <p14:tracePt t="251910" x="9586913" y="2543175"/>
          <p14:tracePt t="251927" x="9258300" y="2198688"/>
          <p14:tracePt t="251944" x="9101138" y="1979613"/>
          <p14:tracePt t="251960" x="9040813" y="1879600"/>
          <p14:tracePt t="251977" x="9031288" y="1844675"/>
          <p14:tracePt t="252201" x="8655050" y="2028825"/>
          <p14:tracePt t="252209" x="8188325" y="2308225"/>
          <p14:tracePt t="252218" x="7654925" y="2662238"/>
          <p14:tracePt t="252231" x="6613525" y="3387725"/>
          <p14:tracePt t="252246" x="5626100" y="4130675"/>
          <p14:tracePt t="252263" x="4983163" y="4799013"/>
          <p14:tracePt t="252268" x="4673600" y="5092700"/>
          <p14:tracePt t="252281" x="4406900" y="5481638"/>
          <p14:tracePt t="252296" x="4279900" y="5656263"/>
          <p14:tracePt t="252313" x="4214813" y="5743575"/>
          <p14:tracePt t="252330" x="4214813" y="5748338"/>
          <p14:tracePt t="252557" x="4017963" y="5870575"/>
          <p14:tracePt t="252564" x="3663950" y="6105525"/>
          <p14:tracePt t="252577" x="3335338" y="6337300"/>
          <p14:tracePt t="252580" x="3086100" y="6534150"/>
          <p14:tracePt t="252595" x="2592388" y="6818313"/>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88620" y="2045167"/>
            <a:ext cx="10645140" cy="606593"/>
          </a:xfrm>
        </p:spPr>
        <p:txBody>
          <a:bodyPr>
            <a:normAutofit/>
          </a:bodyPr>
          <a:lstStyle/>
          <a:p>
            <a:pPr marL="0" indent="0">
              <a:buNone/>
            </a:pPr>
            <a:r>
              <a:rPr lang="en-US" dirty="0">
                <a:solidFill>
                  <a:srgbClr val="FFFF00"/>
                </a:solidFill>
              </a:rPr>
              <a:t>Factors Driving Growth</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79909"/>
            <a:ext cx="10774680" cy="1138538"/>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95250" y="2613810"/>
            <a:ext cx="11192564" cy="4336252"/>
          </a:xfrm>
          <a:prstGeom prst="rect">
            <a:avLst/>
          </a:prstGeom>
          <a:noFill/>
        </p:spPr>
        <p:txBody>
          <a:bodyPr wrap="square">
            <a:spAutoFit/>
          </a:bodyPr>
          <a:lstStyle/>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Democratization of Financial Services: </a:t>
            </a:r>
          </a:p>
          <a:p>
            <a:pPr marL="1257300" lvl="2" indent="-342900">
              <a:lnSpc>
                <a:spcPct val="105000"/>
              </a:lnSpc>
              <a:spcBef>
                <a:spcPts val="600"/>
              </a:spcBef>
              <a:spcAft>
                <a:spcPts val="600"/>
              </a:spcAft>
              <a:buFont typeface="Arial" panose="020B0604020202020204" pitchFamily="34" charset="0"/>
              <a:buChar char="•"/>
            </a:pPr>
            <a:r>
              <a:rPr lang="en-US" sz="2400" b="1" dirty="0">
                <a:solidFill>
                  <a:schemeClr val="bg1"/>
                </a:solidFill>
              </a:rPr>
              <a:t>Robo-advisors make financial advice accessible to a broader demographic, including millennials and those with lower investable assets.</a:t>
            </a:r>
          </a:p>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Technological Advancements: </a:t>
            </a:r>
          </a:p>
          <a:p>
            <a:pPr marL="1257300" lvl="2" indent="-342900">
              <a:lnSpc>
                <a:spcPct val="105000"/>
              </a:lnSpc>
              <a:spcBef>
                <a:spcPts val="600"/>
              </a:spcBef>
              <a:spcAft>
                <a:spcPts val="600"/>
              </a:spcAft>
              <a:buFont typeface="Arial" panose="020B0604020202020204" pitchFamily="34" charset="0"/>
              <a:buChar char="•"/>
            </a:pPr>
            <a:r>
              <a:rPr lang="en-US" sz="2400" b="1" dirty="0">
                <a:solidFill>
                  <a:schemeClr val="bg1"/>
                </a:solidFill>
              </a:rPr>
              <a:t>Innovations in AI and machine learning have enhanced the capabilities and accuracy of </a:t>
            </a:r>
            <a:r>
              <a:rPr lang="en-US" sz="2400" b="1" dirty="0" err="1">
                <a:solidFill>
                  <a:schemeClr val="bg1"/>
                </a:solidFill>
              </a:rPr>
              <a:t>robo</a:t>
            </a:r>
            <a:r>
              <a:rPr lang="en-US" sz="2400" b="1" dirty="0">
                <a:solidFill>
                  <a:schemeClr val="bg1"/>
                </a:solidFill>
              </a:rPr>
              <a:t>-advisors.</a:t>
            </a:r>
          </a:p>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Changing Investor Preferences: </a:t>
            </a:r>
          </a:p>
          <a:p>
            <a:pPr marL="1257300" lvl="2" indent="-342900">
              <a:lnSpc>
                <a:spcPct val="105000"/>
              </a:lnSpc>
              <a:spcBef>
                <a:spcPts val="600"/>
              </a:spcBef>
              <a:spcAft>
                <a:spcPts val="600"/>
              </a:spcAft>
              <a:buFont typeface="Arial" panose="020B0604020202020204" pitchFamily="34" charset="0"/>
              <a:buChar char="•"/>
            </a:pPr>
            <a:r>
              <a:rPr lang="en-US" sz="2400" b="1" dirty="0">
                <a:solidFill>
                  <a:schemeClr val="bg1"/>
                </a:solidFill>
              </a:rPr>
              <a:t>There's a growing preference for digital, user-friendly, and low-cost investment solutions among modern investors.</a:t>
            </a:r>
          </a:p>
        </p:txBody>
      </p:sp>
    </p:spTree>
    <p:extLst>
      <p:ext uri="{BB962C8B-B14F-4D97-AF65-F5344CB8AC3E}">
        <p14:creationId xmlns:p14="http://schemas.microsoft.com/office/powerpoint/2010/main" val="2633410925"/>
      </p:ext>
    </p:extLst>
  </p:cSld>
  <p:clrMapOvr>
    <a:masterClrMapping/>
  </p:clrMapOvr>
  <mc:AlternateContent xmlns:mc="http://schemas.openxmlformats.org/markup-compatibility/2006" xmlns:p14="http://schemas.microsoft.com/office/powerpoint/2010/main">
    <mc:Choice Requires="p14">
      <p:transition spd="slow" p14:dur="2000" advTm="220461"/>
    </mc:Choice>
    <mc:Fallback xmlns="">
      <p:transition spd="slow" advTm="220461"/>
    </mc:Fallback>
  </mc:AlternateContent>
  <p:extLst>
    <p:ext uri="{3A86A75C-4F4B-4683-9AE1-C65F6400EC91}">
      <p14:laserTraceLst xmlns:p14="http://schemas.microsoft.com/office/powerpoint/2010/main">
        <p14:tracePtLst>
          <p14:tracePt t="4700" x="2308225" y="6718300"/>
          <p14:tracePt t="4708" x="2482850" y="6618288"/>
          <p14:tracePt t="4716" x="2689225" y="6491288"/>
          <p14:tracePt t="4729" x="2951163" y="6319838"/>
          <p14:tracePt t="4748" x="3155950" y="6242050"/>
          <p14:tracePt t="4763" x="3230563" y="6192838"/>
          <p14:tracePt t="4769" x="3265488" y="6175375"/>
          <p14:tracePt t="4782" x="3295650" y="6167438"/>
          <p14:tracePt t="4794" x="3309938" y="6162675"/>
          <p14:tracePt t="4823" x="3322638" y="6162675"/>
          <p14:tracePt t="28638" x="3317875" y="6137275"/>
          <p14:tracePt t="28648" x="3300413" y="6092825"/>
          <p14:tracePt t="28653" x="3292475" y="6057900"/>
          <p14:tracePt t="28665" x="3252788" y="5970588"/>
          <p14:tracePt t="28682" x="3200400" y="5843588"/>
          <p14:tracePt t="28698" x="3148013" y="5691188"/>
          <p14:tracePt t="28713" x="3103563" y="5534025"/>
          <p14:tracePt t="28718" x="3073400" y="5484813"/>
          <p14:tracePt t="28730" x="3043238" y="5359400"/>
          <p14:tracePt t="28745" x="3003550" y="5262563"/>
          <p14:tracePt t="28761" x="2986088" y="5175250"/>
          <p14:tracePt t="28778" x="2968625" y="5110163"/>
          <p14:tracePt t="28795" x="2959100" y="5040313"/>
          <p14:tracePt t="28811" x="2959100" y="5022850"/>
          <p14:tracePt t="28828" x="2959100" y="4991100"/>
          <p14:tracePt t="28844" x="2959100" y="4978400"/>
          <p14:tracePt t="29150" x="2898775" y="4918075"/>
          <p14:tracePt t="29159" x="2814638" y="4833938"/>
          <p14:tracePt t="29170" x="2632075" y="4545013"/>
          <p14:tracePt t="29182" x="2547938" y="4437063"/>
          <p14:tracePt t="29196" x="2417763" y="4156075"/>
          <p14:tracePt t="29212" x="2268538" y="3906838"/>
          <p14:tracePt t="29215" x="2211388" y="3841750"/>
          <p14:tracePt t="29228" x="2111375" y="3706813"/>
          <p14:tracePt t="29245" x="2054225" y="3619500"/>
          <p14:tracePt t="29262" x="1997075" y="3567113"/>
          <p14:tracePt t="29279" x="1949450" y="3509963"/>
          <p14:tracePt t="29295" x="1924050" y="3497263"/>
          <p14:tracePt t="29312" x="1909763" y="3475038"/>
          <p14:tracePt t="29328" x="1897063" y="3475038"/>
          <p14:tracePt t="29332" x="1897063" y="3470275"/>
          <p14:tracePt t="29346" x="1884363" y="3462338"/>
          <p14:tracePt t="29361" x="1871663" y="3457575"/>
          <p14:tracePt t="29378" x="1857375" y="3457575"/>
          <p14:tracePt t="29396" x="1844675" y="3444875"/>
          <p14:tracePt t="29412" x="1831975" y="3444875"/>
          <p14:tracePt t="29428" x="1797050" y="3430588"/>
          <p14:tracePt t="29445" x="1757363" y="3405188"/>
          <p14:tracePt t="29451" x="1739900" y="3395663"/>
          <p14:tracePt t="29462" x="1700213" y="3375025"/>
          <p14:tracePt t="29479" x="1687513" y="3370263"/>
          <p14:tracePt t="29495" x="1674813" y="3360738"/>
          <p14:tracePt t="29512" x="1674813" y="3357563"/>
          <p14:tracePt t="29516" x="1670050" y="3357563"/>
          <p14:tracePt t="29528" x="1670050" y="3348038"/>
          <p14:tracePt t="29545" x="1670050" y="3330575"/>
          <p14:tracePt t="29562" x="1670050" y="3322638"/>
          <p14:tracePt t="29579" x="1704975" y="3295650"/>
          <p14:tracePt t="29595" x="1809750" y="3295650"/>
          <p14:tracePt t="29612" x="1941513" y="3295650"/>
          <p14:tracePt t="29628" x="2076450" y="3313113"/>
          <p14:tracePt t="29632" x="2208213" y="3325813"/>
          <p14:tracePt t="29645" x="2413000" y="3340100"/>
          <p14:tracePt t="29662" x="2592388" y="3348038"/>
          <p14:tracePt t="29678" x="2767013" y="3348038"/>
          <p14:tracePt t="29695" x="2916238" y="3348038"/>
          <p14:tracePt t="29698" x="2990850" y="3348038"/>
          <p14:tracePt t="29712" x="3081338" y="3343275"/>
          <p14:tracePt t="29728" x="3168650" y="3313113"/>
          <p14:tracePt t="29745" x="3235325" y="3295650"/>
          <p14:tracePt t="29762" x="3292475" y="3273425"/>
          <p14:tracePt t="29778" x="3309938" y="3260725"/>
          <p14:tracePt t="29795" x="3313113" y="3251200"/>
          <p14:tracePt t="29836" x="3305175" y="3251200"/>
          <p14:tracePt t="29844" x="3278188" y="3251200"/>
          <p14:tracePt t="29851" x="3252788" y="3251200"/>
          <p14:tracePt t="29862" x="3208338" y="3251200"/>
          <p14:tracePt t="29879" x="3060700" y="3270250"/>
          <p14:tracePt t="29895" x="2906713" y="3300413"/>
          <p14:tracePt t="29912" x="2779713" y="3343275"/>
          <p14:tracePt t="29928" x="2697163" y="3370263"/>
          <p14:tracePt t="29945" x="2644775" y="3400425"/>
          <p14:tracePt t="29962" x="2622550" y="3413125"/>
          <p14:tracePt t="29978" x="2617788" y="3413125"/>
          <p14:tracePt t="30005" x="2627313" y="3413125"/>
          <p14:tracePt t="30011" x="2670175" y="3422650"/>
          <p14:tracePt t="30028" x="2881313" y="3457575"/>
          <p14:tracePt t="30045" x="3151188" y="3532188"/>
          <p14:tracePt t="30063" x="3641725" y="3649663"/>
          <p14:tracePt t="30078" x="3886200" y="3697288"/>
          <p14:tracePt t="30095" x="4197350" y="3711575"/>
          <p14:tracePt t="30112" x="4371975" y="3719513"/>
          <p14:tracePt t="30116" x="4419600" y="3719513"/>
          <p14:tracePt t="30129" x="4489450" y="3741738"/>
          <p14:tracePt t="30145" x="4506913" y="3741738"/>
          <p14:tracePt t="30190" x="4502150" y="3741738"/>
          <p14:tracePt t="30199" x="4498975" y="3741738"/>
          <p14:tracePt t="30214" x="4476750" y="3732213"/>
          <p14:tracePt t="30233" x="4402138" y="3694113"/>
          <p14:tracePt t="30249" x="4354513" y="3676650"/>
          <p14:tracePt t="30265" x="4319588" y="3676650"/>
          <p14:tracePt t="30282" x="4270375" y="3679825"/>
          <p14:tracePt t="30287" x="4252913" y="3684588"/>
          <p14:tracePt t="30298" x="4244975" y="3694113"/>
          <p14:tracePt t="30621" x="4287838" y="3679825"/>
          <p14:tracePt t="30632" x="4419600" y="3654425"/>
          <p14:tracePt t="30647" x="4603750" y="3609975"/>
          <p14:tracePt t="30652" x="4633913" y="3609975"/>
          <p14:tracePt t="30662" x="4691063" y="3592513"/>
          <p14:tracePt t="30666" x="4725988" y="3592513"/>
          <p14:tracePt t="30680" x="4803775" y="3579813"/>
          <p14:tracePt t="30695" x="4848225" y="3575050"/>
          <p14:tracePt t="30712" x="4870450" y="3575050"/>
          <p14:tracePt t="30729" x="4878388" y="3575050"/>
          <p14:tracePt t="30973" x="4891088" y="3575050"/>
          <p14:tracePt t="30981" x="4913313" y="3584575"/>
          <p14:tracePt t="30997" x="4953000" y="3597275"/>
          <p14:tracePt t="31014" x="4978400" y="3597275"/>
          <p14:tracePt t="31019" x="4995863" y="3597275"/>
          <p14:tracePt t="31030" x="5010150" y="3597275"/>
          <p14:tracePt t="31045" x="5022850" y="3597275"/>
          <p14:tracePt t="31074" x="5027613" y="3597275"/>
          <p14:tracePt t="35757" x="5097463" y="3592513"/>
          <p14:tracePt t="35766" x="5172075" y="3584575"/>
          <p14:tracePt t="35781" x="5407025" y="3570288"/>
          <p14:tracePt t="35798" x="5638800" y="3562350"/>
          <p14:tracePt t="35804" x="5688013" y="3549650"/>
          <p14:tracePt t="35816" x="5875338" y="3549650"/>
          <p14:tracePt t="35829" x="6024563" y="3540125"/>
          <p14:tracePt t="35845" x="6129338" y="3540125"/>
          <p14:tracePt t="35862" x="6207125" y="3544888"/>
          <p14:tracePt t="35879" x="6299200" y="3544888"/>
          <p14:tracePt t="35895" x="6326188" y="3552825"/>
          <p14:tracePt t="35912" x="6364288" y="3552825"/>
          <p14:tracePt t="35929" x="6378575" y="3557588"/>
          <p14:tracePt t="35933" x="6381750" y="3557588"/>
          <p14:tracePt t="35953" x="6391275" y="3557588"/>
          <p14:tracePt t="35962" x="6391275" y="3567113"/>
          <p14:tracePt t="45486" x="6438900" y="3567113"/>
          <p14:tracePt t="45495" x="6565900" y="3567113"/>
          <p14:tracePt t="45507" x="6877050" y="3575050"/>
          <p14:tracePt t="45514" x="6977063" y="3575050"/>
          <p14:tracePt t="45522" x="7164388" y="3552825"/>
          <p14:tracePt t="45529" x="7239000" y="3562350"/>
          <p14:tracePt t="45545" x="7558088" y="3562350"/>
          <p14:tracePt t="45562" x="7767638" y="3570288"/>
          <p14:tracePt t="45565" x="7924800" y="3570288"/>
          <p14:tracePt t="45579" x="8056563" y="3570288"/>
          <p14:tracePt t="45595" x="8178800" y="3584575"/>
          <p14:tracePt t="45612" x="8243888" y="3592513"/>
          <p14:tracePt t="45629" x="8278813" y="3597275"/>
          <p14:tracePt t="45645" x="8293100" y="3597275"/>
          <p14:tracePt t="45662" x="8293100" y="3606800"/>
          <p14:tracePt t="45725" x="8293100" y="3609975"/>
          <p14:tracePt t="45769" x="8293100" y="3614738"/>
          <p14:tracePt t="45776" x="8293100" y="3624263"/>
          <p14:tracePt t="45798" x="8283575" y="3636963"/>
          <p14:tracePt t="45805" x="8278813" y="3636963"/>
          <p14:tracePt t="45813" x="8278813" y="3641725"/>
          <p14:tracePt t="45828" x="8270875" y="3654425"/>
          <p14:tracePt t="45849" x="8258175" y="3662363"/>
          <p14:tracePt t="45855" x="8253413" y="3662363"/>
          <p14:tracePt t="45866" x="8248650" y="3667125"/>
          <p14:tracePt t="45879" x="8235950" y="3667125"/>
          <p14:tracePt t="45896" x="8226425" y="3667125"/>
          <p14:tracePt t="45913" x="8223250" y="3667125"/>
          <p14:tracePt t="47178" x="8091488" y="3697288"/>
          <p14:tracePt t="47188" x="7785100" y="3732213"/>
          <p14:tracePt t="47199" x="7112000" y="3876675"/>
          <p14:tracePt t="47215" x="6416675" y="4025900"/>
          <p14:tracePt t="47232" x="5757863" y="4130675"/>
          <p14:tracePt t="47248" x="5192713" y="4191000"/>
          <p14:tracePt t="47254" x="5030788" y="4205288"/>
          <p14:tracePt t="47267" x="4711700" y="4205288"/>
          <p14:tracePt t="47279" x="4564063" y="4200525"/>
          <p14:tracePt t="47296" x="4441825" y="4187825"/>
          <p14:tracePt t="47312" x="4314825" y="4148138"/>
          <p14:tracePt t="47316" x="4287838" y="4130675"/>
          <p14:tracePt t="47330" x="4232275" y="4113213"/>
          <p14:tracePt t="47345" x="4200525" y="4103688"/>
          <p14:tracePt t="47362" x="4175125" y="4083050"/>
          <p14:tracePt t="47396" x="4175125" y="4078288"/>
          <p14:tracePt t="47771" x="4083050" y="4108450"/>
          <p14:tracePt t="47781" x="3913188" y="4148138"/>
          <p14:tracePt t="47785" x="3733800" y="4205288"/>
          <p14:tracePt t="47791" x="3509963" y="4235450"/>
          <p14:tracePt t="47805" x="3313113" y="4262438"/>
          <p14:tracePt t="47810" x="3095625" y="4279900"/>
          <p14:tracePt t="47821" x="2806700" y="4300538"/>
          <p14:tracePt t="47830" x="2640013" y="4327525"/>
          <p14:tracePt t="47846" x="2492375" y="4327525"/>
          <p14:tracePt t="47862" x="2408238" y="4300538"/>
          <p14:tracePt t="47866" x="2365375" y="4292600"/>
          <p14:tracePt t="47879" x="2325688" y="4279900"/>
          <p14:tracePt t="47896" x="2295525" y="4262438"/>
          <p14:tracePt t="47912" x="2286000" y="4257675"/>
          <p14:tracePt t="47930" x="2286000" y="4252913"/>
          <p14:tracePt t="47946" x="2286000" y="4230688"/>
          <p14:tracePt t="47962" x="2295525" y="4217988"/>
          <p14:tracePt t="47979" x="2333625" y="4205288"/>
          <p14:tracePt t="47983" x="2347913" y="4205288"/>
          <p14:tracePt t="47997" x="2368550" y="4195763"/>
          <p14:tracePt t="48012" x="2387600" y="4191000"/>
          <p14:tracePt t="48029" x="2425700" y="4173538"/>
          <p14:tracePt t="48047" x="2457450" y="4170363"/>
          <p14:tracePt t="48062" x="2495550" y="4160838"/>
          <p14:tracePt t="48079" x="2522538" y="4160838"/>
          <p14:tracePt t="48096" x="2592388" y="4152900"/>
          <p14:tracePt t="48113" x="2701925" y="4156075"/>
          <p14:tracePt t="48129" x="2767013" y="4156075"/>
          <p14:tracePt t="48146" x="2824163" y="4156075"/>
          <p14:tracePt t="48162" x="2881313" y="4152900"/>
          <p14:tracePt t="48165" x="2906713" y="4152900"/>
          <p14:tracePt t="48180" x="2933700" y="4152900"/>
          <p14:tracePt t="48196" x="2954338" y="4152900"/>
          <p14:tracePt t="48282" x="2946400" y="4152900"/>
          <p14:tracePt t="48289" x="2936875" y="4152900"/>
          <p14:tracePt t="48296" x="2933700" y="4152900"/>
          <p14:tracePt t="48312" x="2919413" y="4152900"/>
          <p14:tracePt t="48329" x="2911475" y="4152900"/>
          <p14:tracePt t="48347" x="2894013" y="4148138"/>
          <p14:tracePt t="48363" x="2876550" y="4138613"/>
          <p14:tracePt t="48379" x="2863850" y="4138613"/>
          <p14:tracePt t="48396" x="2849563" y="4135438"/>
          <p14:tracePt t="48413" x="2832100" y="4113213"/>
          <p14:tracePt t="48429" x="2814638" y="4113213"/>
          <p14:tracePt t="48446" x="2811463" y="4108450"/>
          <p14:tracePt t="48465" x="2806700" y="4108450"/>
          <p14:tracePt t="48479" x="2806700" y="4100513"/>
          <p14:tracePt t="49053" x="2784475" y="4100513"/>
          <p14:tracePt t="49062" x="2736850" y="4090988"/>
          <p14:tracePt t="49066" x="2706688" y="4090988"/>
          <p14:tracePt t="49077" x="2679700" y="4086225"/>
          <p14:tracePt t="49084" x="2657475" y="4078288"/>
          <p14:tracePt t="49096" x="2617788" y="4060825"/>
          <p14:tracePt t="49113" x="2597150" y="4051300"/>
          <p14:tracePt t="49131" x="2582863" y="4043363"/>
          <p14:tracePt t="49135" x="2570163" y="4043363"/>
          <p14:tracePt t="49161" x="2570163" y="4025900"/>
          <p14:tracePt t="49200" x="2582863" y="4021138"/>
          <p14:tracePt t="49209" x="2597150" y="4021138"/>
          <p14:tracePt t="49220" x="2609850" y="4013200"/>
          <p14:tracePt t="49224" x="2627313" y="4013200"/>
          <p14:tracePt t="49229" x="2670175" y="4003675"/>
          <p14:tracePt t="49234" x="2701925" y="4003675"/>
          <p14:tracePt t="49246" x="2744788" y="4003675"/>
          <p14:tracePt t="49250" x="2794000" y="4003675"/>
          <p14:tracePt t="49257" x="2836863" y="4003675"/>
          <p14:tracePt t="49266" x="2881313" y="4003675"/>
          <p14:tracePt t="49279" x="2976563" y="4008438"/>
          <p14:tracePt t="49296" x="3046413" y="4043363"/>
          <p14:tracePt t="49313" x="3116263" y="4060825"/>
          <p14:tracePt t="49316" x="3130550" y="4068763"/>
          <p14:tracePt t="49330" x="3168650" y="4078288"/>
          <p14:tracePt t="49346" x="3182938" y="4083050"/>
          <p14:tracePt t="49363" x="3190875" y="4083050"/>
          <p14:tracePt t="70791" x="3260725" y="4090988"/>
          <p14:tracePt t="70800" x="3462338" y="4103688"/>
          <p14:tracePt t="70816" x="3667125" y="4138613"/>
          <p14:tracePt t="70822" x="3798888" y="4138613"/>
          <p14:tracePt t="70834" x="4252913" y="4170363"/>
          <p14:tracePt t="70848" x="4738688" y="4243388"/>
          <p14:tracePt t="70864" x="5245100" y="4310063"/>
          <p14:tracePt t="70881" x="5875338" y="4414838"/>
          <p14:tracePt t="70886" x="6164263" y="4462463"/>
          <p14:tracePt t="70898" x="6718300" y="4514850"/>
          <p14:tracePt t="70914" x="7138988" y="4572000"/>
          <p14:tracePt t="70931" x="7373938" y="4594225"/>
          <p14:tracePt t="70949" x="7602538" y="4637088"/>
          <p14:tracePt t="70964" x="7650163" y="4654550"/>
          <p14:tracePt t="70981" x="7672388" y="4668838"/>
          <p14:tracePt t="70998" x="7672388" y="4672013"/>
          <p14:tracePt t="72688" x="7807325" y="4668838"/>
          <p14:tracePt t="72697" x="7994650" y="4676775"/>
          <p14:tracePt t="72702" x="8293100" y="4676775"/>
          <p14:tracePt t="72709" x="8634413" y="4711700"/>
          <p14:tracePt t="72715" x="8996363" y="4729163"/>
          <p14:tracePt t="72726" x="9398000" y="4791075"/>
          <p14:tracePt t="72738" x="10194925" y="4881563"/>
          <p14:tracePt t="72750" x="10648950" y="4921250"/>
          <p14:tracePt t="72754" x="11020425" y="4978400"/>
          <p14:tracePt t="72765" x="11314113" y="5048250"/>
          <p14:tracePt t="72769" x="11579225" y="5113338"/>
          <p14:tracePt t="72781" x="11877675" y="5240338"/>
          <p14:tracePt t="72796" x="12082463" y="5362575"/>
          <p14:tracePt t="72813" x="12134850" y="5402263"/>
          <p14:tracePt t="89354" x="11633200" y="6827838"/>
          <p14:tracePt t="89365" x="11029950" y="6818313"/>
          <p14:tracePt t="89381" x="10621963" y="6788150"/>
          <p14:tracePt t="89399" x="10444163" y="6765925"/>
          <p14:tracePt t="89416" x="10360025" y="6740525"/>
          <p14:tracePt t="89420" x="10347325" y="6731000"/>
          <p14:tracePt t="89432" x="10334625" y="6731000"/>
          <p14:tracePt t="89711" x="10185400" y="6731000"/>
          <p14:tracePt t="89719" x="9879013" y="6713538"/>
          <p14:tracePt t="89734" x="9001125" y="6635750"/>
          <p14:tracePt t="89751" x="7877175" y="6486525"/>
          <p14:tracePt t="89769" x="6788150" y="6359525"/>
          <p14:tracePt t="89777" x="5915025" y="6302375"/>
          <p14:tracePt t="89790" x="5267325" y="6254750"/>
          <p14:tracePt t="89800" x="5022850" y="6237288"/>
          <p14:tracePt t="89816" x="4756150" y="6175375"/>
          <p14:tracePt t="89831" x="4686300" y="6149975"/>
          <p14:tracePt t="89848" x="4651375" y="6057900"/>
          <p14:tracePt t="90115" x="4502150" y="6032500"/>
          <p14:tracePt t="90124" x="4227513" y="5970588"/>
          <p14:tracePt t="90135" x="3694113" y="5726113"/>
          <p14:tracePt t="90152" x="3133725" y="5362575"/>
          <p14:tracePt t="90167" x="2749550" y="5113338"/>
          <p14:tracePt t="90185" x="2500313" y="4878388"/>
          <p14:tracePt t="90191" x="2430463" y="4808538"/>
          <p14:tracePt t="90203" x="2281238" y="4646613"/>
          <p14:tracePt t="90218" x="2208213" y="4541838"/>
          <p14:tracePt t="90232" x="2190750" y="4484688"/>
          <p14:tracePt t="90249" x="2190750" y="4471988"/>
          <p14:tracePt t="90569" x="2146300" y="4484688"/>
          <p14:tracePt t="90577" x="2081213" y="4506913"/>
          <p14:tracePt t="90587" x="2036763" y="4514850"/>
          <p14:tracePt t="90592" x="1958975" y="4527550"/>
          <p14:tracePt t="90602" x="1889125" y="4527550"/>
          <p14:tracePt t="90606" x="1839913" y="4537075"/>
          <p14:tracePt t="90615" x="1765300" y="4545013"/>
          <p14:tracePt t="90632" x="1657350" y="4581525"/>
          <p14:tracePt t="90648" x="1604963" y="4589463"/>
          <p14:tracePt t="90665" x="1582738" y="4594225"/>
          <p14:tracePt t="90682" x="1560513" y="4602163"/>
          <p14:tracePt t="90685" x="1555750" y="4602163"/>
          <p14:tracePt t="90698" x="1547813" y="4602163"/>
          <p14:tracePt t="90796" x="1552575" y="4602163"/>
          <p14:tracePt t="90804" x="1565275" y="4598988"/>
          <p14:tracePt t="90818" x="1577975" y="4594225"/>
          <p14:tracePt t="90834" x="1595438" y="4584700"/>
          <p14:tracePt t="90854" x="1639888" y="4581525"/>
          <p14:tracePt t="90868" x="1657350" y="4572000"/>
          <p14:tracePt t="90883" x="1687513" y="4549775"/>
          <p14:tracePt t="90899" x="1712913" y="4549775"/>
          <p14:tracePt t="90916" x="1752600" y="4549775"/>
          <p14:tracePt t="90920" x="1765300" y="4549775"/>
          <p14:tracePt t="90936" x="1792288" y="4549775"/>
          <p14:tracePt t="90951" x="1839913" y="4549775"/>
          <p14:tracePt t="90968" x="1871663" y="4554538"/>
          <p14:tracePt t="90985" x="1924050" y="4584700"/>
          <p14:tracePt t="91001" x="1936750" y="4598988"/>
          <p14:tracePt t="91015" x="1949450" y="4598988"/>
          <p14:tracePt t="91044" x="1954213" y="4598988"/>
          <p14:tracePt t="91066" x="1954213" y="4602163"/>
          <p14:tracePt t="91109" x="1962150" y="4602163"/>
          <p14:tracePt t="91125" x="1976438" y="4602163"/>
          <p14:tracePt t="99800" x="2032000" y="4616450"/>
          <p14:tracePt t="99809" x="2106613" y="4624388"/>
          <p14:tracePt t="99821" x="2246313" y="4668838"/>
          <p14:tracePt t="99835" x="2360613" y="4706938"/>
          <p14:tracePt t="99851" x="2457450" y="4738688"/>
          <p14:tracePt t="99868" x="2540000" y="4756150"/>
          <p14:tracePt t="99887" x="2605088" y="4776788"/>
          <p14:tracePt t="99894" x="2617788" y="4791075"/>
          <p14:tracePt t="99910" x="2617788" y="4799013"/>
          <p14:tracePt t="99939" x="2617788" y="4803775"/>
          <p14:tracePt t="99983" x="2617788" y="4811713"/>
          <p14:tracePt t="100041" x="2617788" y="4816475"/>
          <p14:tracePt t="100107" x="2609850" y="4816475"/>
          <p14:tracePt t="100116" x="2605088" y="4816475"/>
          <p14:tracePt t="100121" x="2597150" y="4816475"/>
          <p14:tracePt t="100136" x="2592388" y="4816475"/>
          <p14:tracePt t="100145" x="2582863" y="4816475"/>
          <p14:tracePt t="100152" x="2570163" y="4816475"/>
          <p14:tracePt t="100166" x="2562225" y="4816475"/>
          <p14:tracePt t="100183" x="2547938" y="4816475"/>
          <p14:tracePt t="100200" x="2527300" y="4816475"/>
          <p14:tracePt t="100217" x="2509838" y="4816475"/>
          <p14:tracePt t="100233" x="2495550" y="4816475"/>
          <p14:tracePt t="100249" x="2482850" y="4826000"/>
          <p14:tracePt t="100254" x="2470150" y="4829175"/>
          <p14:tracePt t="100267" x="2443163" y="4838700"/>
          <p14:tracePt t="100284" x="2413000" y="4838700"/>
          <p14:tracePt t="100299" x="2405063" y="4843463"/>
          <p14:tracePt t="100317" x="2373313" y="4843463"/>
          <p14:tracePt t="100321" x="2360613" y="4843463"/>
          <p14:tracePt t="100334" x="2338388" y="4860925"/>
          <p14:tracePt t="100349" x="2303463" y="4864100"/>
          <p14:tracePt t="100366" x="2273300" y="4873625"/>
          <p14:tracePt t="100384" x="2233613" y="4873625"/>
          <p14:tracePt t="100400" x="2211388" y="4878388"/>
          <p14:tracePt t="100416" x="2198688" y="4886325"/>
          <p14:tracePt t="100433" x="2185988" y="4891088"/>
          <p14:tracePt t="100437" x="2173288" y="4891088"/>
          <p14:tracePt t="100451" x="2159000" y="4895850"/>
          <p14:tracePt t="100466" x="2151063" y="4903788"/>
          <p14:tracePt t="100483" x="2138363" y="4908550"/>
          <p14:tracePt t="100500" x="2111375" y="4930775"/>
          <p14:tracePt t="100516" x="2103438" y="4935538"/>
          <p14:tracePt t="100575" x="2103438" y="4943475"/>
          <p14:tracePt t="100597" x="2103438" y="4948238"/>
          <p14:tracePt t="100612" x="2103438" y="4956175"/>
          <p14:tracePt t="100617" x="2103438" y="4960938"/>
          <p14:tracePt t="100635" x="2124075" y="4965700"/>
          <p14:tracePt t="100649" x="2163763" y="4973638"/>
          <p14:tracePt t="100666" x="2233613" y="4991100"/>
          <p14:tracePt t="100684" x="2435225" y="5000625"/>
          <p14:tracePt t="100700" x="2527300" y="5013325"/>
          <p14:tracePt t="100716" x="2605088" y="5022850"/>
          <p14:tracePt t="100720" x="2640013" y="5022850"/>
          <p14:tracePt t="100733" x="2684463" y="5030788"/>
          <p14:tracePt t="100737" x="2719388" y="5035550"/>
          <p14:tracePt t="100750" x="2797175" y="5057775"/>
          <p14:tracePt t="100767" x="2876550" y="5057775"/>
          <p14:tracePt t="100783" x="2933700" y="5060950"/>
          <p14:tracePt t="100801" x="2976563" y="5078413"/>
          <p14:tracePt t="100816" x="3025775" y="5087938"/>
          <p14:tracePt t="100833" x="3055938" y="5087938"/>
          <p14:tracePt t="100850" x="3090863" y="5095875"/>
          <p14:tracePt t="100867" x="3133725" y="5100638"/>
          <p14:tracePt t="100883" x="3173413" y="5100638"/>
          <p14:tracePt t="100899" x="3190875" y="5113338"/>
          <p14:tracePt t="100916" x="3221038" y="5113338"/>
          <p14:tracePt t="100921" x="3225800" y="5113338"/>
          <p14:tracePt t="100934" x="3235325" y="5122863"/>
          <p14:tracePt t="100949" x="3238500" y="5122863"/>
          <p14:tracePt t="100966" x="3243263" y="5122863"/>
          <p14:tracePt t="101059" x="3243263" y="5127625"/>
          <p14:tracePt t="101300" x="3235325" y="5140325"/>
          <p14:tracePt t="101307" x="3230563" y="5140325"/>
          <p14:tracePt t="101316" x="3225800" y="5140325"/>
          <p14:tracePt t="101333" x="3217863" y="5140325"/>
          <p14:tracePt t="101350" x="3213100" y="5140325"/>
          <p14:tracePt t="101366" x="3203575" y="5140325"/>
          <p14:tracePt t="101383" x="3190875" y="5140325"/>
          <p14:tracePt t="101400" x="3186113" y="5140325"/>
          <p14:tracePt t="101416" x="3178175" y="5140325"/>
          <p14:tracePt t="101433" x="3173413" y="5140325"/>
          <p14:tracePt t="101450" x="3173413" y="5130800"/>
          <p14:tracePt t="103938" x="3200400" y="5130800"/>
          <p14:tracePt t="103946" x="3235325" y="5130800"/>
          <p14:tracePt t="103954" x="3292475" y="5135563"/>
          <p14:tracePt t="103968" x="3414713" y="5157788"/>
          <p14:tracePt t="103985" x="3536950" y="5165725"/>
          <p14:tracePt t="104003" x="3702050" y="5187950"/>
          <p14:tracePt t="104010" x="3746500" y="5187950"/>
          <p14:tracePt t="104025" x="3856038" y="5197475"/>
          <p14:tracePt t="104038" x="3930650" y="5205413"/>
          <p14:tracePt t="104049" x="3956050" y="5205413"/>
          <p14:tracePt t="104067" x="4025900" y="5232400"/>
          <p14:tracePt t="104083" x="4056063" y="5232400"/>
          <p14:tracePt t="104100" x="4083050" y="5240338"/>
          <p14:tracePt t="104116" x="4100513" y="5240338"/>
          <p14:tracePt t="104133" x="4135438" y="5245100"/>
          <p14:tracePt t="104149" x="4157663" y="5257800"/>
          <p14:tracePt t="104166" x="4170363" y="5257800"/>
          <p14:tracePt t="104186" x="4175125" y="5267325"/>
          <p14:tracePt t="104259" x="4175125" y="5272088"/>
          <p14:tracePt t="104355" x="4183063" y="5272088"/>
          <p14:tracePt t="104377" x="4187825" y="5272088"/>
          <p14:tracePt t="104392" x="4192588" y="5272088"/>
          <p14:tracePt t="104407" x="4200525" y="5272088"/>
          <p14:tracePt t="104419" x="4214813" y="5262563"/>
          <p14:tracePt t="104437" x="4227513" y="5257800"/>
          <p14:tracePt t="104445" x="4232275" y="5249863"/>
          <p14:tracePt t="104456" x="4244975" y="5249863"/>
          <p14:tracePt t="104465" x="4252913" y="5245100"/>
          <p14:tracePt t="104482" x="4262438" y="5245100"/>
          <p14:tracePt t="104500" x="4297363" y="5232400"/>
          <p14:tracePt t="104516" x="4319588" y="5218113"/>
          <p14:tracePt t="104532" x="4344988" y="5218113"/>
          <p14:tracePt t="104549" x="4371975" y="5218113"/>
          <p14:tracePt t="104553" x="4397375" y="5210175"/>
          <p14:tracePt t="104566" x="4432300" y="5210175"/>
          <p14:tracePt t="104582" x="4467225" y="5210175"/>
          <p14:tracePt t="104599" x="4524375" y="5210175"/>
          <p14:tracePt t="104616" x="4576763" y="5210175"/>
          <p14:tracePt t="104632" x="4594225" y="5210175"/>
          <p14:tracePt t="104649" x="4606925" y="5210175"/>
          <p14:tracePt t="104666" x="4616450" y="5210175"/>
          <p14:tracePt t="104669" x="4633913" y="5210175"/>
          <p14:tracePt t="104683" x="4641850" y="5210175"/>
          <p14:tracePt t="104699" x="4656138" y="5210175"/>
          <p14:tracePt t="104716" x="4668838" y="5210175"/>
          <p14:tracePt t="104734" x="4676775" y="5210175"/>
          <p14:tracePt t="104749" x="4686300" y="5210175"/>
          <p14:tracePt t="104766" x="4703763" y="5210175"/>
          <p14:tracePt t="104782" x="4716463" y="5210175"/>
          <p14:tracePt t="104800" x="4729163" y="5210175"/>
          <p14:tracePt t="104816" x="4738688" y="5210175"/>
          <p14:tracePt t="104833" x="4743450" y="5210175"/>
          <p14:tracePt t="104849" x="4746625" y="5200650"/>
          <p14:tracePt t="104867" x="4768850" y="5200650"/>
          <p14:tracePt t="104882" x="4773613" y="5200650"/>
          <p14:tracePt t="104899" x="4783138" y="5200650"/>
          <p14:tracePt t="104917" x="4795838" y="5200650"/>
          <p14:tracePt t="104932" x="4800600" y="5200650"/>
          <p14:tracePt t="105476" x="4821238" y="5200650"/>
          <p14:tracePt t="105485" x="4843463" y="5200650"/>
          <p14:tracePt t="105499" x="4900613" y="5200650"/>
          <p14:tracePt t="105516" x="4935538" y="5200650"/>
          <p14:tracePt t="105520" x="4960938" y="5200650"/>
          <p14:tracePt t="105533" x="4992688" y="5200650"/>
          <p14:tracePt t="105549" x="5027613" y="5200650"/>
          <p14:tracePt t="105566" x="5040313" y="5200650"/>
          <p14:tracePt t="105583" x="5057775" y="5200650"/>
          <p14:tracePt t="105599" x="5062538" y="5200650"/>
          <p14:tracePt t="105643" x="5062538" y="5205413"/>
          <p14:tracePt t="105680" x="5070475" y="5205413"/>
          <p14:tracePt t="105694" x="5075238" y="5205413"/>
          <p14:tracePt t="105709" x="5087938" y="5205413"/>
          <p14:tracePt t="105730" x="5097463" y="5205413"/>
          <p14:tracePt t="105767" x="5102225" y="5205413"/>
          <p14:tracePt t="105781" x="5110163" y="5205413"/>
          <p14:tracePt t="105796" x="5114925" y="5205413"/>
          <p14:tracePt t="105825" x="5119688" y="5205413"/>
          <p14:tracePt t="105840" x="5127625" y="5205413"/>
          <p14:tracePt t="105855" x="5132388" y="5205413"/>
          <p14:tracePt t="105869" x="5140325" y="5205413"/>
          <p14:tracePt t="105884" x="5154613" y="5205413"/>
          <p14:tracePt t="105898" x="5154613" y="5210175"/>
          <p14:tracePt t="105935" x="5157788" y="5210175"/>
          <p14:tracePt t="110721" x="5189538" y="5210175"/>
          <p14:tracePt t="110730" x="5219700" y="5210175"/>
          <p14:tracePt t="110740" x="5276850" y="5210175"/>
          <p14:tracePt t="110745" x="5349875" y="5210175"/>
          <p14:tracePt t="110752" x="5394325" y="5210175"/>
          <p14:tracePt t="110767" x="5599113" y="5210175"/>
          <p14:tracePt t="110783" x="5800725" y="5210175"/>
          <p14:tracePt t="110787" x="5835650" y="5210175"/>
          <p14:tracePt t="110801" x="5984875" y="5210175"/>
          <p14:tracePt t="110817" x="6107113" y="5222875"/>
          <p14:tracePt t="110834" x="6184900" y="5227638"/>
          <p14:tracePt t="110850" x="6256338" y="5237163"/>
          <p14:tracePt t="110867" x="6269038" y="5237163"/>
          <p14:tracePt t="110883" x="6286500" y="5237163"/>
          <p14:tracePt t="110903" x="6286500" y="5245100"/>
          <p14:tracePt t="110916" x="6294438" y="5245100"/>
          <p14:tracePt t="110939" x="6299200" y="5245100"/>
          <p14:tracePt t="113967" x="6269038" y="5245100"/>
          <p14:tracePt t="113976" x="6242050" y="5245100"/>
          <p14:tracePt t="113986" x="6211888" y="5245100"/>
          <p14:tracePt t="113991" x="6199188" y="5245100"/>
          <p14:tracePt t="114002" x="6167438" y="5245100"/>
          <p14:tracePt t="114017" x="6137275" y="5245100"/>
          <p14:tracePt t="114033" x="6119813" y="5245100"/>
          <p14:tracePt t="114050" x="6107113" y="5245100"/>
          <p14:tracePt t="114054" x="6102350" y="5245100"/>
          <p14:tracePt t="114066" x="6089650" y="5245100"/>
          <p14:tracePt t="114140" x="6107113" y="5245100"/>
          <p14:tracePt t="114148" x="6111875" y="5245100"/>
          <p14:tracePt t="114155" x="6132513" y="5240338"/>
          <p14:tracePt t="114167" x="6149975" y="5240338"/>
          <p14:tracePt t="114184" x="6211888" y="5232400"/>
          <p14:tracePt t="114200" x="6276975" y="5232400"/>
          <p14:tracePt t="114217" x="6326188" y="5222875"/>
          <p14:tracePt t="114233" x="6373813" y="5218113"/>
          <p14:tracePt t="114238" x="6396038" y="5218113"/>
          <p14:tracePt t="114250" x="6456363" y="5200650"/>
          <p14:tracePt t="114266" x="6521450" y="5183188"/>
          <p14:tracePt t="114284" x="6561138" y="5162550"/>
          <p14:tracePt t="114301" x="6618288" y="5135563"/>
          <p14:tracePt t="114317" x="6657975" y="5122863"/>
          <p14:tracePt t="114333" x="6670675" y="5113338"/>
          <p14:tracePt t="114355" x="6692900" y="5092700"/>
          <p14:tracePt t="114919" x="6727825" y="5095875"/>
          <p14:tracePt t="114928" x="6788150" y="5105400"/>
          <p14:tracePt t="114939" x="6880225" y="5118100"/>
          <p14:tracePt t="114952" x="6911975" y="5118100"/>
          <p14:tracePt t="114957" x="6946900" y="5122863"/>
          <p14:tracePt t="114967" x="7029450" y="5122863"/>
          <p14:tracePt t="114983" x="7069138" y="5130800"/>
          <p14:tracePt t="115000" x="7094538" y="5140325"/>
          <p14:tracePt t="115017" x="7104063" y="5140325"/>
          <p14:tracePt t="115108" x="7104063" y="5145088"/>
          <p14:tracePt t="131117" x="7199313" y="5145088"/>
          <p14:tracePt t="131125" x="7383463" y="5157788"/>
          <p14:tracePt t="131134" x="7540625" y="5157788"/>
          <p14:tracePt t="131152" x="8318500" y="5254625"/>
          <p14:tracePt t="131168" x="9009063" y="5380038"/>
          <p14:tracePt t="131184" x="9717088" y="5564188"/>
          <p14:tracePt t="131201" x="10337800" y="5726113"/>
          <p14:tracePt t="131205" x="10596563" y="5773738"/>
          <p14:tracePt t="131218" x="11060113" y="5861050"/>
          <p14:tracePt t="131234" x="11282363" y="5895975"/>
          <p14:tracePt t="131251" x="11509375" y="5930900"/>
          <p14:tracePt t="131268" x="11650663" y="5975350"/>
          <p14:tracePt t="131284" x="11741150" y="6000750"/>
          <p14:tracePt t="131301" x="11755438" y="6010275"/>
          <p14:tracePt t="131623" x="11895138" y="6018213"/>
          <p14:tracePt t="131633" x="12025313" y="6045200"/>
          <p14:tracePt t="141651" x="4960938" y="6683375"/>
          <p14:tracePt t="141657" x="4611688" y="6608763"/>
          <p14:tracePt t="141668" x="4222750" y="6473825"/>
          <p14:tracePt t="141673" x="3951288" y="6389688"/>
          <p14:tracePt t="141687" x="3751263" y="6294438"/>
          <p14:tracePt t="141696" x="3659188" y="6249988"/>
          <p14:tracePt t="141703" x="3611563" y="6229350"/>
          <p14:tracePt t="141718" x="3579813" y="6219825"/>
          <p14:tracePt t="141734" x="3571875" y="6219825"/>
          <p14:tracePt t="141987" x="3522663" y="6219825"/>
          <p14:tracePt t="141993" x="3409950" y="6219825"/>
          <p14:tracePt t="142001" x="3225800" y="6207125"/>
          <p14:tracePt t="142018" x="2916238" y="6140450"/>
          <p14:tracePt t="142035" x="2600325" y="6045200"/>
          <p14:tracePt t="142052" x="2246313" y="5980113"/>
          <p14:tracePt t="142068" x="2024063" y="5913438"/>
          <p14:tracePt t="142085" x="1901825" y="5883275"/>
          <p14:tracePt t="142101" x="1787525" y="5843588"/>
          <p14:tracePt t="142106" x="1727200" y="5835650"/>
          <p14:tracePt t="142119" x="1647825" y="5818188"/>
          <p14:tracePt t="142135" x="1608138" y="5808663"/>
          <p14:tracePt t="142152" x="1552575" y="5800725"/>
          <p14:tracePt t="142169" x="1508125" y="5791200"/>
          <p14:tracePt t="142184" x="1485900" y="5791200"/>
          <p14:tracePt t="142201" x="1477963" y="5791200"/>
          <p14:tracePt t="142218" x="1446213" y="5795963"/>
          <p14:tracePt t="142223" x="1443038" y="5800725"/>
          <p14:tracePt t="142235" x="1428750" y="5803900"/>
          <p14:tracePt t="142251" x="1416050" y="5813425"/>
          <p14:tracePt t="142271" x="1403350" y="5818188"/>
          <p14:tracePt t="142277" x="1398588" y="5818188"/>
          <p14:tracePt t="142288" x="1381125" y="5826125"/>
          <p14:tracePt t="142295" x="1373188" y="5826125"/>
          <p14:tracePt t="142309" x="1358900" y="5838825"/>
          <p14:tracePt t="142323" x="1355725" y="5843588"/>
          <p14:tracePt t="142327" x="1346200" y="5843588"/>
          <p14:tracePt t="142334" x="1341438" y="5843588"/>
          <p14:tracePt t="142352" x="1320800" y="5853113"/>
          <p14:tracePt t="142368" x="1320800" y="5856288"/>
          <p14:tracePt t="142385" x="1316038" y="5856288"/>
          <p14:tracePt t="142401" x="1306513" y="5865813"/>
          <p14:tracePt t="142406" x="1306513" y="5870575"/>
          <p14:tracePt t="142419" x="1306513" y="5883275"/>
          <p14:tracePt t="142435" x="1303338" y="5900738"/>
          <p14:tracePt t="142451" x="1303338" y="5913438"/>
          <p14:tracePt t="142469" x="1303338" y="5935663"/>
          <p14:tracePt t="142484" x="1303338" y="5945188"/>
          <p14:tracePt t="142501" x="1303338" y="5965825"/>
          <p14:tracePt t="142518" x="1303338" y="5970588"/>
          <p14:tracePt t="142535" x="1338263" y="5980113"/>
          <p14:tracePt t="142551" x="1363663" y="5992813"/>
          <p14:tracePt t="142568" x="1403350" y="5992813"/>
          <p14:tracePt t="142585" x="1443038" y="5997575"/>
          <p14:tracePt t="142588" x="1455738" y="5997575"/>
          <p14:tracePt t="142603" x="1485900" y="6005513"/>
          <p14:tracePt t="142618" x="1500188" y="6010275"/>
          <p14:tracePt t="142635" x="1508125" y="6018213"/>
          <p14:tracePt t="142652" x="1520825" y="6022975"/>
          <p14:tracePt t="142668" x="1530350" y="6032500"/>
          <p14:tracePt t="142685" x="1543050" y="6032500"/>
          <p14:tracePt t="142702" x="1547813" y="6035675"/>
          <p14:tracePt t="142706" x="1555750" y="6035675"/>
          <p14:tracePt t="142718" x="1565275" y="6035675"/>
          <p14:tracePt t="142735" x="1573213" y="6040438"/>
          <p14:tracePt t="142752" x="1587500" y="6040438"/>
          <p14:tracePt t="142769" x="1604963" y="6040438"/>
          <p14:tracePt t="142773" x="1617663" y="6040438"/>
          <p14:tracePt t="142786" x="1630363" y="6040438"/>
          <p14:tracePt t="142802" x="1652588" y="6040438"/>
          <p14:tracePt t="142818" x="1687513" y="6040438"/>
          <p14:tracePt t="142836" x="1730375" y="6040438"/>
          <p14:tracePt t="142852" x="1757363" y="6040438"/>
          <p14:tracePt t="142868" x="1779588" y="6040438"/>
          <p14:tracePt t="142885" x="1814513" y="6040438"/>
          <p14:tracePt t="142889" x="1819275" y="6040438"/>
          <p14:tracePt t="142903" x="1849438" y="6040438"/>
          <p14:tracePt t="142918" x="1866900" y="6040438"/>
          <p14:tracePt t="142935" x="1914525" y="6032500"/>
          <p14:tracePt t="142952" x="1997075" y="6005513"/>
          <p14:tracePt t="142968" x="2024063" y="6005513"/>
          <p14:tracePt t="142985" x="2071688" y="6000750"/>
          <p14:tracePt t="143002" x="2120900" y="5992813"/>
          <p14:tracePt t="143019" x="2173288" y="5983288"/>
          <p14:tracePt t="143035" x="2220913" y="5975350"/>
          <p14:tracePt t="143052" x="2246313" y="5975350"/>
          <p14:tracePt t="143068" x="2278063" y="5965825"/>
          <p14:tracePt t="143072" x="2290763" y="5965825"/>
          <p14:tracePt t="143086" x="2316163" y="5965825"/>
          <p14:tracePt t="143102" x="2343150" y="5965825"/>
          <p14:tracePt t="143118" x="2365375" y="5965825"/>
          <p14:tracePt t="143135" x="2408238" y="5957888"/>
          <p14:tracePt t="143152" x="2443163" y="5953125"/>
          <p14:tracePt t="143168" x="2495550" y="5935663"/>
          <p14:tracePt t="143185" x="2522538" y="5935663"/>
          <p14:tracePt t="143202" x="2582863" y="5918200"/>
          <p14:tracePt t="143220" x="2622550" y="5918200"/>
          <p14:tracePt t="143235" x="2679700" y="5918200"/>
          <p14:tracePt t="143252" x="2714625" y="5918200"/>
          <p14:tracePt t="143256" x="2749550" y="5910263"/>
          <p14:tracePt t="143269" x="2797175" y="5900738"/>
          <p14:tracePt t="143285" x="2824163" y="5900738"/>
          <p14:tracePt t="143301" x="2849563" y="5895975"/>
          <p14:tracePt t="143319" x="2859088" y="5895975"/>
          <p14:tracePt t="143335" x="2894013" y="5895975"/>
          <p14:tracePt t="143832" x="2928938" y="5895975"/>
          <p14:tracePt t="143839" x="2963863" y="5900738"/>
          <p14:tracePt t="143851" x="3008313" y="5900738"/>
          <p14:tracePt t="143869" x="3116263" y="5905500"/>
          <p14:tracePt t="143886" x="3182938" y="5905500"/>
          <p14:tracePt t="143902" x="3238500" y="5905500"/>
          <p14:tracePt t="143920" x="3309938" y="5905500"/>
          <p14:tracePt t="143935" x="3348038" y="5905500"/>
          <p14:tracePt t="143952" x="3370263" y="5905500"/>
          <p14:tracePt t="143969" x="3397250" y="5905500"/>
          <p14:tracePt t="143985" x="3409950" y="5905500"/>
          <p14:tracePt t="144002" x="3414713" y="5905500"/>
          <p14:tracePt t="144018" x="3417888" y="5905500"/>
          <p14:tracePt t="144082" x="3427413" y="5905500"/>
          <p14:tracePt t="144096" x="3432175" y="5905500"/>
          <p14:tracePt t="144103" x="3432175" y="5910263"/>
          <p14:tracePt t="144119" x="3452813" y="5910263"/>
          <p14:tracePt t="144135" x="3467100" y="5918200"/>
          <p14:tracePt t="144152" x="3475038" y="5922963"/>
          <p14:tracePt t="144156" x="3484563" y="5930900"/>
          <p14:tracePt t="144169" x="3509963" y="5935663"/>
          <p14:tracePt t="144186" x="3532188" y="5945188"/>
          <p14:tracePt t="144202" x="3554413" y="5957888"/>
          <p14:tracePt t="144219" x="3579813" y="5957888"/>
          <p14:tracePt t="144223" x="3594100" y="5957888"/>
          <p14:tracePt t="144236" x="3606800" y="5957888"/>
          <p14:tracePt t="144252" x="3619500" y="5957888"/>
          <p14:tracePt t="144269" x="3632200" y="5957888"/>
          <p14:tracePt t="144286" x="3649663" y="5957888"/>
          <p14:tracePt t="144302" x="3659188" y="5957888"/>
          <p14:tracePt t="144318" x="3663950" y="5957888"/>
          <p14:tracePt t="144335" x="3667125" y="5957888"/>
          <p14:tracePt t="144339" x="3676650" y="5957888"/>
          <p14:tracePt t="144352" x="3681413" y="5957888"/>
          <p14:tracePt t="144368" x="3689350" y="5957888"/>
          <p14:tracePt t="144385" x="3694113" y="5957888"/>
          <p14:tracePt t="144403" x="3706813" y="5965825"/>
          <p14:tracePt t="144471" x="3716338" y="5965825"/>
          <p14:tracePt t="144713" x="3719513" y="5970588"/>
          <p14:tracePt t="144728" x="3724275" y="5970588"/>
          <p14:tracePt t="144737" x="3724275" y="5980113"/>
          <p14:tracePt t="144779" x="3724275" y="5983288"/>
          <p14:tracePt t="144794" x="3733800" y="5983288"/>
          <p14:tracePt t="144804" x="3733800" y="5988050"/>
          <p14:tracePt t="144822" x="3736975" y="6005513"/>
          <p14:tracePt t="144854" x="3746500" y="6005513"/>
          <p14:tracePt t="144867" x="3746500" y="6010275"/>
          <p14:tracePt t="144882" x="3751263" y="6015038"/>
          <p14:tracePt t="144893" x="3751263" y="6022975"/>
          <p14:tracePt t="144911" x="3751263" y="6027738"/>
          <p14:tracePt t="144991" x="3751263" y="6035675"/>
          <p14:tracePt t="145006" x="3759200" y="6035675"/>
          <p14:tracePt t="145028" x="3759200" y="6040438"/>
          <p14:tracePt t="145038" x="3771900" y="6040438"/>
          <p14:tracePt t="167168" x="3921125" y="6000750"/>
          <p14:tracePt t="167178" x="4287838" y="5962650"/>
          <p14:tracePt t="167189" x="4835525" y="5895975"/>
          <p14:tracePt t="167204" x="5616575" y="5856288"/>
          <p14:tracePt t="167219" x="6575425" y="5892800"/>
          <p14:tracePt t="167237" x="7466013" y="6032500"/>
          <p14:tracePt t="167254" x="8602663" y="6157913"/>
          <p14:tracePt t="167269" x="9018588" y="6202363"/>
          <p14:tracePt t="167286" x="9280525" y="6249988"/>
          <p14:tracePt t="167303" x="9385300" y="6276975"/>
          <p14:tracePt t="167321" x="9420225" y="6276975"/>
          <p14:tracePt t="167336" x="9455150" y="6276975"/>
          <p14:tracePt t="167353" x="9464675" y="6276975"/>
          <p14:tracePt t="167725" x="9604375" y="6259513"/>
          <p14:tracePt t="167734" x="9988550" y="6259513"/>
          <p14:tracePt t="167739" x="10260013" y="6259513"/>
          <p14:tracePt t="167751" x="10644188" y="6259513"/>
          <p14:tracePt t="167755" x="11060113" y="6259513"/>
          <p14:tracePt t="167760" x="11418888" y="6259513"/>
          <p14:tracePt t="167774" x="11955463" y="6299200"/>
          <p14:tracePt t="217182" x="11780838" y="6840538"/>
          <p14:tracePt t="217262" x="10639425" y="6848475"/>
          <p14:tracePt t="217268" x="10614025" y="6800850"/>
          <p14:tracePt t="217738" x="10452100" y="6775450"/>
          <p14:tracePt t="217747" x="10285413" y="6748463"/>
          <p14:tracePt t="217758" x="9761538" y="6635750"/>
          <p14:tracePt t="217775" x="8983663" y="6381750"/>
          <p14:tracePt t="217792" x="8096250" y="6140450"/>
          <p14:tracePt t="217809" x="7361238" y="5953125"/>
          <p14:tracePt t="217815" x="6967538" y="5813425"/>
          <p14:tracePt t="217820" x="6753225" y="5738813"/>
          <p14:tracePt t="217833" x="6491288" y="5651500"/>
          <p14:tracePt t="217838" x="6413500" y="5629275"/>
          <p14:tracePt t="217847" x="6294438" y="5581650"/>
          <p14:tracePt t="217856" x="6269038" y="5573713"/>
          <p14:tracePt t="217871" x="6229350" y="5541963"/>
          <p14:tracePt t="217888" x="6216650" y="5507038"/>
          <p14:tracePt t="218636" x="6154738" y="5519738"/>
          <p14:tracePt t="218643" x="6062663" y="5534025"/>
          <p14:tracePt t="218655" x="5975350" y="5541963"/>
          <p14:tracePt t="218672" x="5653088" y="5576888"/>
          <p14:tracePt t="218688" x="5403850" y="5591175"/>
          <p14:tracePt t="218705" x="5172075" y="5611813"/>
          <p14:tracePt t="218721" x="4918075" y="5611813"/>
          <p14:tracePt t="218739" x="4768850" y="5621338"/>
          <p14:tracePt t="218756" x="4691063" y="5621338"/>
          <p14:tracePt t="218772" x="4633913" y="5629275"/>
          <p14:tracePt t="218788" x="4611688" y="5638800"/>
          <p14:tracePt t="218792" x="4606925" y="5638800"/>
          <p14:tracePt t="219093" x="4546600" y="5691188"/>
          <p14:tracePt t="219103" x="4424363" y="5778500"/>
          <p14:tracePt t="219108" x="4240213" y="5873750"/>
          <p14:tracePt t="219114" x="4052888" y="5948363"/>
          <p14:tracePt t="219128" x="3432175" y="6342063"/>
          <p14:tracePt t="219139" x="3113088" y="6529388"/>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88620" y="2045167"/>
            <a:ext cx="10645140" cy="606593"/>
          </a:xfrm>
        </p:spPr>
        <p:txBody>
          <a:bodyPr>
            <a:normAutofit/>
          </a:bodyPr>
          <a:lstStyle/>
          <a:p>
            <a:pPr marL="0" indent="0">
              <a:buNone/>
            </a:pPr>
            <a:r>
              <a:rPr lang="en-US" dirty="0">
                <a:solidFill>
                  <a:srgbClr val="FFFF00"/>
                </a:solidFill>
              </a:rPr>
              <a:t>Benefits of Automation and Algorithm-Based Portfolio Management</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79909"/>
            <a:ext cx="10774680" cy="1138538"/>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95250" y="2613810"/>
            <a:ext cx="11192564" cy="4028475"/>
          </a:xfrm>
          <a:prstGeom prst="rect">
            <a:avLst/>
          </a:prstGeom>
          <a:noFill/>
        </p:spPr>
        <p:txBody>
          <a:bodyPr wrap="square">
            <a:spAutoFit/>
          </a:bodyPr>
          <a:lstStyle/>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Lower Costs: Robo-advisors generally charge lower fees than traditional financial advisors, making them attractive to cost-conscious investors.</a:t>
            </a:r>
          </a:p>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Accessibility and Convenience: With 24/7 availability via online platforms, they offer a convenient way for individuals to manage their investments.</a:t>
            </a:r>
          </a:p>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Data-Driven Decisions: Algorithms can analyze vast amounts of data to make objective, data-driven investment decisions, reducing human bias.</a:t>
            </a:r>
          </a:p>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Personalization and Scalability: While they offer standardized investment strategies, many </a:t>
            </a:r>
            <a:r>
              <a:rPr lang="en-US" sz="2400" b="1" dirty="0" err="1">
                <a:solidFill>
                  <a:schemeClr val="bg1"/>
                </a:solidFill>
              </a:rPr>
              <a:t>robo</a:t>
            </a:r>
            <a:r>
              <a:rPr lang="en-US" sz="2400" b="1" dirty="0">
                <a:solidFill>
                  <a:schemeClr val="bg1"/>
                </a:solidFill>
              </a:rPr>
              <a:t>-advisors can also tailor portfolios to individual risk tolerances and preferences.</a:t>
            </a:r>
          </a:p>
        </p:txBody>
      </p:sp>
    </p:spTree>
    <p:extLst>
      <p:ext uri="{BB962C8B-B14F-4D97-AF65-F5344CB8AC3E}">
        <p14:creationId xmlns:p14="http://schemas.microsoft.com/office/powerpoint/2010/main" val="2513226749"/>
      </p:ext>
    </p:extLst>
  </p:cSld>
  <p:clrMapOvr>
    <a:masterClrMapping/>
  </p:clrMapOvr>
  <mc:AlternateContent xmlns:mc="http://schemas.openxmlformats.org/markup-compatibility/2006" xmlns:p14="http://schemas.microsoft.com/office/powerpoint/2010/main">
    <mc:Choice Requires="p14">
      <p:transition spd="slow" p14:dur="2000" advTm="195119"/>
    </mc:Choice>
    <mc:Fallback xmlns="">
      <p:transition spd="slow" advTm="195119"/>
    </mc:Fallback>
  </mc:AlternateContent>
  <p:extLst>
    <p:ext uri="{3A86A75C-4F4B-4683-9AE1-C65F6400EC91}">
      <p14:laserTraceLst xmlns:p14="http://schemas.microsoft.com/office/powerpoint/2010/main">
        <p14:tracePtLst>
          <p14:tracePt t="820" x="2216150" y="6503988"/>
          <p14:tracePt t="826" x="2330450" y="6394450"/>
          <p14:tracePt t="839" x="2517775" y="6157913"/>
          <p14:tracePt t="844" x="2597150" y="6075363"/>
          <p14:tracePt t="852" x="2859088" y="5830888"/>
          <p14:tracePt t="858" x="3008313" y="5668963"/>
          <p14:tracePt t="871" x="3309938" y="5354638"/>
          <p14:tracePt t="888" x="3576638" y="5105400"/>
          <p14:tracePt t="905" x="3878263" y="4826000"/>
          <p14:tracePt t="922" x="4013200" y="4689475"/>
          <p14:tracePt t="938" x="4125913" y="4624388"/>
          <p14:tracePt t="955" x="4197350" y="4598988"/>
          <p14:tracePt t="959" x="4222750" y="4594225"/>
          <p14:tracePt t="972" x="4262438" y="4576763"/>
          <p14:tracePt t="1001" x="4319588" y="4545013"/>
          <p14:tracePt t="1393" x="4414838" y="4462463"/>
          <p14:tracePt t="1402" x="4537075" y="4314825"/>
          <p14:tracePt t="1412" x="4887913" y="3995738"/>
          <p14:tracePt t="1422" x="5137150" y="3781425"/>
          <p14:tracePt t="1439" x="5556250" y="3395663"/>
          <p14:tracePt t="1443" x="5800725" y="3203575"/>
          <p14:tracePt t="1456" x="6129338" y="2932113"/>
          <p14:tracePt t="1472" x="6426200" y="2744788"/>
          <p14:tracePt t="1489" x="6610350" y="2662238"/>
          <p14:tracePt t="1506" x="6750050" y="2652713"/>
          <p14:tracePt t="1522" x="6797675" y="2652713"/>
          <p14:tracePt t="1539" x="6819900" y="2652713"/>
          <p14:tracePt t="1542" x="6845300" y="2670175"/>
          <p14:tracePt t="1555" x="6845300" y="2679700"/>
          <p14:tracePt t="1954" x="6894513" y="2578100"/>
          <p14:tracePt t="2006" x="7497763" y="1665288"/>
          <p14:tracePt t="2021" x="7632700" y="1455738"/>
          <p14:tracePt t="2038" x="7754938" y="1328738"/>
          <p14:tracePt t="2055" x="7859713" y="1219200"/>
          <p14:tracePt t="2071" x="7881938" y="1189038"/>
          <p14:tracePt t="3436" x="7834313" y="1219200"/>
          <p14:tracePt t="3445" x="7754938" y="1263650"/>
          <p14:tracePt t="3457" x="7500938" y="1416050"/>
          <p14:tracePt t="3472" x="7196138" y="1508125"/>
          <p14:tracePt t="3489" x="6880225" y="1635125"/>
          <p14:tracePt t="3506" x="6373813" y="1817688"/>
          <p14:tracePt t="3523" x="5980113" y="1931988"/>
          <p14:tracePt t="3539" x="5840413" y="1997075"/>
          <p14:tracePt t="3556" x="5753100" y="2028825"/>
          <p14:tracePt t="3559" x="5726113" y="2036763"/>
          <p14:tracePt t="3573" x="5648325" y="2036763"/>
          <p14:tracePt t="3589" x="5599113" y="2036763"/>
          <p14:tracePt t="3605" x="5581650" y="2036763"/>
          <p14:tracePt t="3623" x="5568950" y="2036763"/>
          <p14:tracePt t="3962" x="5508625" y="2054225"/>
          <p14:tracePt t="3971" x="5329238" y="2066925"/>
          <p14:tracePt t="3976" x="5249863" y="2089150"/>
          <p14:tracePt t="3987" x="5067300" y="2116138"/>
          <p14:tracePt t="3993" x="4918075" y="2151063"/>
          <p14:tracePt t="4004" x="4733925" y="2176463"/>
          <p14:tracePt t="4007" x="4529138" y="2220913"/>
          <p14:tracePt t="4015" x="4337050" y="2246313"/>
          <p14:tracePt t="4022" x="4125913" y="2308225"/>
          <p14:tracePt t="4039" x="3833813" y="2368550"/>
          <p14:tracePt t="4042" x="3716338" y="2382838"/>
          <p14:tracePt t="4056" x="3505200" y="2430463"/>
          <p14:tracePt t="4071" x="3370263" y="2452688"/>
          <p14:tracePt t="4087" x="3275013" y="2452688"/>
          <p14:tracePt t="4104" x="3182938" y="2447925"/>
          <p14:tracePt t="4107" x="3125788" y="2435225"/>
          <p14:tracePt t="4121" x="3086100" y="2435225"/>
          <p14:tracePt t="4137" x="3060700" y="2430463"/>
          <p14:tracePt t="4154" x="3051175" y="2430463"/>
          <p14:tracePt t="4255" x="3051175" y="2438400"/>
          <p14:tracePt t="4263" x="3051175" y="2443163"/>
          <p14:tracePt t="4273" x="3055938" y="2443163"/>
          <p14:tracePt t="4277" x="3055938" y="2447925"/>
          <p14:tracePt t="4289" x="3055938" y="2460625"/>
          <p14:tracePt t="4305" x="3055938" y="2470150"/>
          <p14:tracePt t="4334" x="3055938" y="2473325"/>
          <p14:tracePt t="4409" x="3068638" y="2473325"/>
          <p14:tracePt t="4418" x="3073400" y="2473325"/>
          <p14:tracePt t="4428" x="3081338" y="2473325"/>
          <p14:tracePt t="4433" x="3095625" y="2473325"/>
          <p14:tracePt t="4442" x="3098800" y="2473325"/>
          <p14:tracePt t="4447" x="3113088" y="2473325"/>
          <p14:tracePt t="4455" x="3148013" y="2470150"/>
          <p14:tracePt t="4473" x="3217863" y="2470150"/>
          <p14:tracePt t="4489" x="3243263" y="2470150"/>
          <p14:tracePt t="4505" x="3292475" y="2470150"/>
          <p14:tracePt t="4522" x="3309938" y="2473325"/>
          <p14:tracePt t="4526" x="3322638" y="2473325"/>
          <p14:tracePt t="4539" x="3362325" y="2473325"/>
          <p14:tracePt t="4555" x="3387725" y="2487613"/>
          <p14:tracePt t="4572" x="3414713" y="2495550"/>
          <p14:tracePt t="4590" x="3479800" y="2500313"/>
          <p14:tracePt t="4606" x="3522663" y="2508250"/>
          <p14:tracePt t="4622" x="3554413" y="2525713"/>
          <p14:tracePt t="4639" x="3594100" y="2540000"/>
          <p14:tracePt t="4643" x="3611563" y="2547938"/>
          <p14:tracePt t="4656" x="3632200" y="2578100"/>
          <p14:tracePt t="4672" x="3646488" y="2592388"/>
          <p14:tracePt t="4689" x="3659188" y="2595563"/>
          <p14:tracePt t="4705" x="3671888" y="2605088"/>
          <p14:tracePt t="4710" x="3681413" y="2614613"/>
          <p14:tracePt t="4721" x="3694113" y="2617788"/>
          <p14:tracePt t="4739" x="3698875" y="2617788"/>
          <p14:tracePt t="5141" x="3768725" y="2617788"/>
          <p14:tracePt t="5150" x="3913188" y="2617788"/>
          <p14:tracePt t="5158" x="4000500" y="2632075"/>
          <p14:tracePt t="5174" x="4183063" y="2662238"/>
          <p14:tracePt t="5180" x="4244975" y="2684463"/>
          <p14:tracePt t="5193" x="4410075" y="2740025"/>
          <p14:tracePt t="5199" x="4459288" y="2749550"/>
          <p14:tracePt t="5211" x="4494213" y="2771775"/>
          <p14:tracePt t="5216" x="4519613" y="2774950"/>
          <p14:tracePt t="5225" x="4554538" y="2784475"/>
          <p14:tracePt t="5229" x="4568825" y="2792413"/>
          <p14:tracePt t="5242" x="4568825" y="2797175"/>
          <p14:tracePt t="5257" x="4572000" y="2797175"/>
          <p14:tracePt t="6996" x="4624388" y="2797175"/>
          <p14:tracePt t="7003" x="4681538" y="2797175"/>
          <p14:tracePt t="7008" x="4729163" y="2797175"/>
          <p14:tracePt t="7020" x="4773613" y="2797175"/>
          <p14:tracePt t="7025" x="4818063" y="2797175"/>
          <p14:tracePt t="7032" x="4878388" y="2797175"/>
          <p14:tracePt t="7038" x="4922838" y="2797175"/>
          <p14:tracePt t="7055" x="5000625" y="2784475"/>
          <p14:tracePt t="7072" x="5067300" y="2784475"/>
          <p14:tracePt t="7089" x="5119688" y="2784475"/>
          <p14:tracePt t="7105" x="5140325" y="2784475"/>
          <p14:tracePt t="7122" x="5154613" y="2789238"/>
          <p14:tracePt t="7139" x="5172075" y="2789238"/>
          <p14:tracePt t="7155" x="5175250" y="2789238"/>
          <p14:tracePt t="7250" x="5184775" y="2789238"/>
          <p14:tracePt t="7280" x="5189538" y="2789238"/>
          <p14:tracePt t="7381" x="5197475" y="2789238"/>
          <p14:tracePt t="7411" x="5202238" y="2784475"/>
          <p14:tracePt t="7425" x="5210175" y="2784475"/>
          <p14:tracePt t="7433" x="5214938" y="2779713"/>
          <p14:tracePt t="7448" x="5219700" y="2779713"/>
          <p14:tracePt t="7455" x="5232400" y="2779713"/>
          <p14:tracePt t="7473" x="5245100" y="2774950"/>
          <p14:tracePt t="7490" x="5272088" y="2767013"/>
          <p14:tracePt t="7507" x="5297488" y="2767013"/>
          <p14:tracePt t="7522" x="5319713" y="2757488"/>
          <p14:tracePt t="7539" x="5349875" y="2754313"/>
          <p14:tracePt t="7557" x="5381625" y="2754313"/>
          <p14:tracePt t="7573" x="5389563" y="2754313"/>
          <p14:tracePt t="7589" x="5394325" y="2754313"/>
          <p14:tracePt t="7859" x="5349875" y="2754313"/>
          <p14:tracePt t="7868" x="5319713" y="2754313"/>
          <p14:tracePt t="7877" x="5276850" y="2754313"/>
          <p14:tracePt t="7891" x="5154613" y="2754313"/>
          <p14:tracePt t="7905" x="4978400" y="2754313"/>
          <p14:tracePt t="7923" x="4856163" y="2740025"/>
          <p14:tracePt t="7938" x="4800600" y="2736850"/>
          <p14:tracePt t="7955" x="4721225" y="2722563"/>
          <p14:tracePt t="7972" x="4651375" y="2719388"/>
          <p14:tracePt t="7976" x="4629150" y="2719388"/>
          <p14:tracePt t="7989" x="4572000" y="2719388"/>
          <p14:tracePt t="8005" x="4554538" y="2719388"/>
          <p14:tracePt t="8022" x="4541838" y="2719388"/>
          <p14:tracePt t="8039" x="4529138" y="2719388"/>
          <p14:tracePt t="8401" x="4484688" y="2719388"/>
          <p14:tracePt t="8410" x="4424363" y="2719388"/>
          <p14:tracePt t="8424" x="4319588" y="2719388"/>
          <p14:tracePt t="8442" x="4200525" y="2705100"/>
          <p14:tracePt t="8447" x="4125913" y="2697163"/>
          <p14:tracePt t="8460" x="4021138" y="2697163"/>
          <p14:tracePt t="8466" x="3995738" y="2687638"/>
          <p14:tracePt t="8481" x="3913188" y="2679700"/>
          <p14:tracePt t="8494" x="3890963" y="2670175"/>
          <p14:tracePt t="8498" x="3856038" y="2662238"/>
          <p14:tracePt t="8505" x="3841750" y="2662238"/>
          <p14:tracePt t="8521" x="3803650" y="2652713"/>
          <p14:tracePt t="8524" x="3789363" y="2652713"/>
          <p14:tracePt t="8538" x="3768725" y="2649538"/>
          <p14:tracePt t="8554" x="3754438" y="2649538"/>
          <p14:tracePt t="8571" x="3746500" y="2649538"/>
          <p14:tracePt t="8898" x="3754438" y="2640013"/>
          <p14:tracePt t="8906" x="3759200" y="2640013"/>
          <p14:tracePt t="8919" x="3771900" y="2640013"/>
          <p14:tracePt t="8934" x="3781425" y="2635250"/>
          <p14:tracePt t="8942" x="3786188" y="2635250"/>
          <p14:tracePt t="8956" x="3806825" y="2627313"/>
          <p14:tracePt t="8972" x="3824288" y="2617788"/>
          <p14:tracePt t="8989" x="3846513" y="2617788"/>
          <p14:tracePt t="9006" x="3873500" y="2600325"/>
          <p14:tracePt t="9022" x="3898900" y="2600325"/>
          <p14:tracePt t="9044" x="3903663" y="2600325"/>
          <p14:tracePt t="9059" x="3913188" y="2600325"/>
          <p14:tracePt t="12511" x="3951288" y="2592388"/>
          <p14:tracePt t="12520" x="4025900" y="2592388"/>
          <p14:tracePt t="12531" x="4157663" y="2582863"/>
          <p14:tracePt t="12544" x="4235450" y="2570163"/>
          <p14:tracePt t="12548" x="4292600" y="2570163"/>
          <p14:tracePt t="12560" x="4354513" y="2574925"/>
          <p14:tracePt t="12565" x="4389438" y="2574925"/>
          <p14:tracePt t="12569" x="4445000" y="2587625"/>
          <p14:tracePt t="12575" x="4516438" y="2587625"/>
          <p14:tracePt t="12589" x="4576763" y="2600325"/>
          <p14:tracePt t="12606" x="4641850" y="2600325"/>
          <p14:tracePt t="12622" x="4691063" y="2600325"/>
          <p14:tracePt t="12640" x="4751388" y="2592388"/>
          <p14:tracePt t="12656" x="4773613" y="2578100"/>
          <p14:tracePt t="12672" x="4791075" y="2578100"/>
          <p14:tracePt t="12688" x="4800600" y="2570163"/>
          <p14:tracePt t="12705" x="4803775" y="2570163"/>
          <p14:tracePt t="12722" x="4818063" y="2565400"/>
          <p14:tracePt t="12739" x="4826000" y="2557463"/>
          <p14:tracePt t="12756" x="4830763" y="2557463"/>
          <p14:tracePt t="12773" x="4843463" y="2552700"/>
          <p14:tracePt t="12789" x="4848225" y="2543175"/>
          <p14:tracePt t="14115" x="4878388" y="2557463"/>
          <p14:tracePt t="14124" x="4953000" y="2557463"/>
          <p14:tracePt t="14128" x="5013325" y="2565400"/>
          <p14:tracePt t="14138" x="5114925" y="2565400"/>
          <p14:tracePt t="14142" x="5175250" y="2578100"/>
          <p14:tracePt t="14151" x="5280025" y="2587625"/>
          <p14:tracePt t="14159" x="5329238" y="2595563"/>
          <p14:tracePt t="14171" x="5503863" y="2595563"/>
          <p14:tracePt t="14188" x="5656263" y="2617788"/>
          <p14:tracePt t="14205" x="5743575" y="2617788"/>
          <p14:tracePt t="14223" x="5880100" y="2617788"/>
          <p14:tracePt t="14238" x="5935663" y="2617788"/>
          <p14:tracePt t="14255" x="6015038" y="2605088"/>
          <p14:tracePt t="14273" x="6094413" y="2587625"/>
          <p14:tracePt t="14288" x="6154738" y="2574925"/>
          <p14:tracePt t="14305" x="6181725" y="2574925"/>
          <p14:tracePt t="14322" x="6199188" y="2574925"/>
          <p14:tracePt t="14339" x="6211888" y="2574925"/>
          <p14:tracePt t="14369" x="6219825" y="2574925"/>
          <p14:tracePt t="14383" x="6224588" y="2574925"/>
          <p14:tracePt t="14398" x="6234113" y="2574925"/>
          <p14:tracePt t="14404" x="6237288" y="2565400"/>
          <p14:tracePt t="14826" x="6259513" y="2570163"/>
          <p14:tracePt t="14836" x="6291263" y="2570163"/>
          <p14:tracePt t="14846" x="6396038" y="2578100"/>
          <p14:tracePt t="14856" x="6443663" y="2587625"/>
          <p14:tracePt t="14874" x="6578600" y="2595563"/>
          <p14:tracePt t="14890" x="6670675" y="2595563"/>
          <p14:tracePt t="14907" x="6788150" y="2582863"/>
          <p14:tracePt t="14923" x="6954838" y="2560638"/>
          <p14:tracePt t="14941" x="7151688" y="2540000"/>
          <p14:tracePt t="14956" x="7286625" y="2530475"/>
          <p14:tracePt t="14973" x="7435850" y="2522538"/>
          <p14:tracePt t="14990" x="7540625" y="2525713"/>
          <p14:tracePt t="14994" x="7585075" y="2525713"/>
          <p14:tracePt t="15007" x="7662863" y="2525713"/>
          <p14:tracePt t="15024" x="7727950" y="2535238"/>
          <p14:tracePt t="15040" x="7759700" y="2535238"/>
          <p14:tracePt t="15057" x="7802563" y="2535238"/>
          <p14:tracePt t="15080" x="7807325" y="2535238"/>
          <p14:tracePt t="15102" x="7812088" y="2535238"/>
          <p14:tracePt t="15711" x="7834313" y="2535238"/>
          <p14:tracePt t="15719" x="7877175" y="2543175"/>
          <p14:tracePt t="15728" x="7912100" y="2543175"/>
          <p14:tracePt t="15742" x="7977188" y="2543175"/>
          <p14:tracePt t="15759" x="8016875" y="2543175"/>
          <p14:tracePt t="15777" x="8118475" y="2540000"/>
          <p14:tracePt t="15784" x="8161338" y="2530475"/>
          <p14:tracePt t="15799" x="8226425" y="2522538"/>
          <p14:tracePt t="15812" x="8293100" y="2513013"/>
          <p14:tracePt t="15823" x="8328025" y="2513013"/>
          <p14:tracePt t="15841" x="8388350" y="2505075"/>
          <p14:tracePt t="15858" x="8402638" y="2505075"/>
          <p14:tracePt t="15873" x="8415338" y="2505075"/>
          <p14:tracePt t="15890" x="8420100" y="2505075"/>
          <p14:tracePt t="15932" x="8420100" y="2508250"/>
          <p14:tracePt t="15946" x="8423275" y="2508250"/>
          <p14:tracePt t="16056" x="8423275" y="2513013"/>
          <p14:tracePt t="16094" x="8423275" y="2517775"/>
          <p14:tracePt t="16108" x="8423275" y="2525713"/>
          <p14:tracePt t="16122" x="8423275" y="2530475"/>
          <p14:tracePt t="16143" x="8423275" y="2540000"/>
          <p14:tracePt t="16153" x="8423275" y="2543175"/>
          <p14:tracePt t="16166" x="8420100" y="2547938"/>
          <p14:tracePt t="16173" x="8410575" y="2547938"/>
          <p14:tracePt t="16190" x="8397875" y="2557463"/>
          <p14:tracePt t="16207" x="8340725" y="2570163"/>
          <p14:tracePt t="16223" x="8283575" y="2570163"/>
          <p14:tracePt t="16240" x="8235950" y="2570163"/>
          <p14:tracePt t="16256" x="8156575" y="2570163"/>
          <p14:tracePt t="16273" x="8086725" y="2565400"/>
          <p14:tracePt t="16290" x="8039100" y="2565400"/>
          <p14:tracePt t="16306" x="8012113" y="2560638"/>
          <p14:tracePt t="16324" x="7951788" y="2560638"/>
          <p14:tracePt t="16340" x="7921625" y="2560638"/>
          <p14:tracePt t="16356" x="7877175" y="2560638"/>
          <p14:tracePt t="16373" x="7847013" y="2560638"/>
          <p14:tracePt t="16391" x="7812088" y="2560638"/>
          <p14:tracePt t="16406" x="7799388" y="2552700"/>
          <p14:tracePt t="16423" x="7794625" y="2552700"/>
          <p14:tracePt t="16501" x="7794625" y="2547938"/>
          <p14:tracePt t="16532" x="7802563" y="2540000"/>
          <p14:tracePt t="16542" x="7812088" y="2535238"/>
          <p14:tracePt t="16558" x="7847013" y="2525713"/>
          <p14:tracePt t="16564" x="7851775" y="2525713"/>
          <p14:tracePt t="16576" x="7881938" y="2525713"/>
          <p14:tracePt t="16593" x="7916863" y="2525713"/>
          <p14:tracePt t="16609" x="7934325" y="2525713"/>
          <p14:tracePt t="16615" x="7942263" y="2525713"/>
          <p14:tracePt t="16625" x="7959725" y="2525713"/>
          <p14:tracePt t="16641" x="7986713" y="2525713"/>
          <p14:tracePt t="16657" x="8008938" y="2525713"/>
          <p14:tracePt t="16673" x="8034338" y="2525713"/>
          <p14:tracePt t="16691" x="8096250" y="2525713"/>
          <p14:tracePt t="16707" x="8161338" y="2525713"/>
          <p14:tracePt t="16723" x="8226425" y="2525713"/>
          <p14:tracePt t="16740" x="8293100" y="2525713"/>
          <p14:tracePt t="16744" x="8313738" y="2530475"/>
          <p14:tracePt t="16757" x="8375650" y="2540000"/>
          <p14:tracePt t="16774" x="8402638" y="2540000"/>
          <p14:tracePt t="16790" x="8450263" y="2540000"/>
          <p14:tracePt t="16807" x="8467725" y="2540000"/>
          <p14:tracePt t="16812" x="8485188" y="2540000"/>
          <p14:tracePt t="16824" x="8502650" y="2540000"/>
          <p14:tracePt t="16840" x="8528050" y="2540000"/>
          <p14:tracePt t="16857" x="8559800" y="2540000"/>
          <p14:tracePt t="16874" x="8567738" y="2540000"/>
          <p14:tracePt t="16890" x="8589963" y="2540000"/>
          <p14:tracePt t="16907" x="8602663" y="2540000"/>
          <p14:tracePt t="16923" x="8615363" y="2540000"/>
          <p14:tracePt t="16928" x="8620125" y="2540000"/>
          <p14:tracePt t="16940" x="8624888" y="2540000"/>
          <p14:tracePt t="16956" x="8634413" y="2540000"/>
          <p14:tracePt t="17257" x="8629650" y="2540000"/>
          <p14:tracePt t="17272" x="8624888" y="2540000"/>
          <p14:tracePt t="17286" x="8612188" y="2540000"/>
          <p14:tracePt t="17623" x="8507413" y="2560638"/>
          <p14:tracePt t="17632" x="8432800" y="2560638"/>
          <p14:tracePt t="17642" x="8275638" y="2574925"/>
          <p14:tracePt t="17647" x="8156575" y="2582863"/>
          <p14:tracePt t="17660" x="7851775" y="2595563"/>
          <p14:tracePt t="17673" x="7527925" y="2609850"/>
          <p14:tracePt t="17689" x="7221538" y="2635250"/>
          <p14:tracePt t="17706" x="6959600" y="2657475"/>
          <p14:tracePt t="17723" x="6648450" y="2640013"/>
          <p14:tracePt t="17739" x="6473825" y="2632075"/>
          <p14:tracePt t="17756" x="6281738" y="2609850"/>
          <p14:tracePt t="17773" x="6172200" y="2587625"/>
          <p14:tracePt t="17776" x="6137275" y="2587625"/>
          <p14:tracePt t="17790" x="6089650" y="2574925"/>
          <p14:tracePt t="17807" x="6010275" y="2560638"/>
          <p14:tracePt t="17823" x="5932488" y="2552700"/>
          <p14:tracePt t="17840" x="5827713" y="2525713"/>
          <p14:tracePt t="17856" x="5778500" y="2513013"/>
          <p14:tracePt t="17872" x="5765800" y="2513013"/>
          <p14:tracePt t="17889" x="5753100" y="2513013"/>
          <p14:tracePt t="17907" x="5753100" y="2505075"/>
          <p14:tracePt t="17944" x="5757863" y="2505075"/>
          <p14:tracePt t="17951" x="5775325" y="2505075"/>
          <p14:tracePt t="17958" x="5800725" y="2505075"/>
          <p14:tracePt t="17974" x="5932488" y="2522538"/>
          <p14:tracePt t="17989" x="6049963" y="2530475"/>
          <p14:tracePt t="18006" x="6189663" y="2552700"/>
          <p14:tracePt t="18012" x="6321425" y="2552700"/>
          <p14:tracePt t="18022" x="6451600" y="2565400"/>
          <p14:tracePt t="18026" x="6553200" y="2565400"/>
          <p14:tracePt t="18039" x="6757988" y="2565400"/>
          <p14:tracePt t="18056" x="6989763" y="2543175"/>
          <p14:tracePt t="18060" x="7064375" y="2543175"/>
          <p14:tracePt t="18073" x="7164388" y="2543175"/>
          <p14:tracePt t="18076" x="7199313" y="2543175"/>
          <p14:tracePt t="18088" x="7265988" y="2557463"/>
          <p14:tracePt t="18105" x="7304088" y="2565400"/>
          <p14:tracePt t="18122" x="7308850" y="2574925"/>
          <p14:tracePt t="18138" x="7308850" y="2578100"/>
          <p14:tracePt t="18163" x="7304088" y="2578100"/>
          <p14:tracePt t="18172" x="7296150" y="2582863"/>
          <p14:tracePt t="18188" x="7278688" y="2592388"/>
          <p14:tracePt t="18206" x="7216775" y="2614613"/>
          <p14:tracePt t="18222" x="7191375" y="2614613"/>
          <p14:tracePt t="18238" x="7161213" y="2622550"/>
          <p14:tracePt t="18255" x="7151688" y="2622550"/>
          <p14:tracePt t="18272" x="7151688" y="2635250"/>
          <p14:tracePt t="18302" x="7164388" y="2635250"/>
          <p14:tracePt t="18309" x="7196138" y="2635250"/>
          <p14:tracePt t="18322" x="7221538" y="2644775"/>
          <p14:tracePt t="18325" x="7243763" y="2649538"/>
          <p14:tracePt t="18338" x="7321550" y="2649538"/>
          <p14:tracePt t="18355" x="7462838" y="2649538"/>
          <p14:tracePt t="18372" x="7610475" y="2644775"/>
          <p14:tracePt t="18375" x="7637463" y="2644775"/>
          <p14:tracePt t="18389" x="7737475" y="2617788"/>
          <p14:tracePt t="18405" x="7785100" y="2609850"/>
          <p14:tracePt t="18422" x="7802563" y="2609850"/>
          <p14:tracePt t="18463" x="7799388" y="2609850"/>
          <p14:tracePt t="18470" x="7785100" y="2609850"/>
          <p14:tracePt t="18478" x="7772400" y="2609850"/>
          <p14:tracePt t="18488" x="7747000" y="2609850"/>
          <p14:tracePt t="18505" x="7720013" y="2609850"/>
          <p14:tracePt t="18508" x="7707313" y="2609850"/>
          <p14:tracePt t="18522" x="7675563" y="2609850"/>
          <p14:tracePt t="18538" x="7667625" y="2609850"/>
          <p14:tracePt t="18594" x="7667625" y="2600325"/>
          <p14:tracePt t="18601" x="7675563" y="2595563"/>
          <p14:tracePt t="18610" x="7689850" y="2587625"/>
          <p14:tracePt t="18621" x="7715250" y="2578100"/>
          <p14:tracePt t="18638" x="7802563" y="2560638"/>
          <p14:tracePt t="18655" x="7899400" y="2543175"/>
          <p14:tracePt t="18672" x="7977188" y="2543175"/>
          <p14:tracePt t="18689" x="8083550" y="2525713"/>
          <p14:tracePt t="18705" x="8126413" y="2517775"/>
          <p14:tracePt t="18721" x="8156575" y="2517775"/>
          <p14:tracePt t="18738" x="8161338" y="2517775"/>
          <p14:tracePt t="18755" x="8170863" y="2517775"/>
          <p14:tracePt t="18807" x="8166100" y="2522538"/>
          <p14:tracePt t="19228" x="8143875" y="2535238"/>
          <p14:tracePt t="19237" x="8139113" y="2540000"/>
          <p14:tracePt t="19248" x="8118475" y="2560638"/>
          <p14:tracePt t="19260" x="8113713" y="2565400"/>
          <p14:tracePt t="19263" x="8101013" y="2565400"/>
          <p14:tracePt t="19291" x="8101013" y="2574925"/>
          <p14:tracePt t="19299" x="8118475" y="2574925"/>
          <p14:tracePt t="19306" x="8131175" y="2574925"/>
          <p14:tracePt t="19323" x="8174038" y="2574925"/>
          <p14:tracePt t="19340" x="8253413" y="2574925"/>
          <p14:tracePt t="19344" x="8288338" y="2574925"/>
          <p14:tracePt t="19357" x="8388350" y="2570163"/>
          <p14:tracePt t="19373" x="8485188" y="2547938"/>
          <p14:tracePt t="19390" x="8562975" y="2540000"/>
          <p14:tracePt t="19406" x="8647113" y="2522538"/>
          <p14:tracePt t="19410" x="8682038" y="2513013"/>
          <p14:tracePt t="19424" x="8729663" y="2505075"/>
          <p14:tracePt t="19440" x="8764588" y="2505075"/>
          <p14:tracePt t="19456" x="8786813" y="2505075"/>
          <p14:tracePt t="19473" x="8804275" y="2505075"/>
          <p14:tracePt t="19570" x="8794750" y="2508250"/>
          <p14:tracePt t="19577" x="8791575" y="2508250"/>
          <p14:tracePt t="19591" x="8742363" y="2522538"/>
          <p14:tracePt t="19606" x="8704263" y="2540000"/>
          <p14:tracePt t="19623" x="8647113" y="2557463"/>
          <p14:tracePt t="19640" x="8607425" y="2578100"/>
          <p14:tracePt t="19657" x="8572500" y="2600325"/>
          <p14:tracePt t="19673" x="8532813" y="2614613"/>
          <p14:tracePt t="19690" x="8524875" y="2614613"/>
          <p14:tracePt t="19706" x="8502650" y="2622550"/>
          <p14:tracePt t="19711" x="8497888" y="2622550"/>
          <p14:tracePt t="19725" x="8485188" y="2622550"/>
          <p14:tracePt t="20641" x="8437563" y="2622550"/>
          <p14:tracePt t="20649" x="8350250" y="2622550"/>
          <p14:tracePt t="20659" x="8275638" y="2622550"/>
          <p14:tracePt t="20664" x="8156575" y="2622550"/>
          <p14:tracePt t="20676" x="8069263" y="2617788"/>
          <p14:tracePt t="20691" x="7991475" y="2609850"/>
          <p14:tracePt t="20706" x="7934325" y="2600325"/>
          <p14:tracePt t="20723" x="7851775" y="2582863"/>
          <p14:tracePt t="20741" x="7807325" y="2565400"/>
          <p14:tracePt t="20756" x="7802563" y="2565400"/>
          <p14:tracePt t="21154" x="7710488" y="2570163"/>
          <p14:tracePt t="21163" x="7567613" y="2595563"/>
          <p14:tracePt t="21176" x="7278688" y="2657475"/>
          <p14:tracePt t="21191" x="6989763" y="2732088"/>
          <p14:tracePt t="21208" x="6715125" y="2767013"/>
          <p14:tracePt t="21214" x="6596063" y="2779713"/>
          <p14:tracePt t="21225" x="6403975" y="2814638"/>
          <p14:tracePt t="21242" x="6237288" y="2824163"/>
          <p14:tracePt t="21256" x="6076950" y="2819400"/>
          <p14:tracePt t="21273" x="5922963" y="2784475"/>
          <p14:tracePt t="21290" x="5795963" y="2757488"/>
          <p14:tracePt t="21306" x="5740400" y="2749550"/>
          <p14:tracePt t="21323" x="5683250" y="2740025"/>
          <p14:tracePt t="21339" x="5586413" y="2732088"/>
          <p14:tracePt t="21343" x="5564188" y="2732088"/>
          <p14:tracePt t="21357" x="5508625" y="2732088"/>
          <p14:tracePt t="21373" x="5491163" y="2732088"/>
          <p14:tracePt t="21389" x="5476875" y="2732088"/>
          <p14:tracePt t="21407" x="5464175" y="2732088"/>
          <p14:tracePt t="21593" x="5521325" y="2714625"/>
          <p14:tracePt t="21602" x="5653088" y="2701925"/>
          <p14:tracePt t="21612" x="5783263" y="2692400"/>
          <p14:tracePt t="21617" x="5915025" y="2692400"/>
          <p14:tracePt t="21628" x="6115050" y="2692400"/>
          <p14:tracePt t="21639" x="6219825" y="2692400"/>
          <p14:tracePt t="21657" x="6530975" y="2719388"/>
          <p14:tracePt t="21673" x="6623050" y="2740025"/>
          <p14:tracePt t="21690" x="6692900" y="2757488"/>
          <p14:tracePt t="21707" x="6715125" y="2762250"/>
          <p14:tracePt t="21723" x="6715125" y="2771775"/>
          <p14:tracePt t="21740" x="6710363" y="2771775"/>
          <p14:tracePt t="21756" x="6657975" y="2771775"/>
          <p14:tracePt t="21773" x="6473825" y="2762250"/>
          <p14:tracePt t="21789" x="6286500" y="2736850"/>
          <p14:tracePt t="21806" x="6207125" y="2736850"/>
          <p14:tracePt t="21823" x="6129338" y="2732088"/>
          <p14:tracePt t="21827" x="6094413" y="2732088"/>
          <p14:tracePt t="21841" x="6027738" y="2740025"/>
          <p14:tracePt t="21856" x="5949950" y="2740025"/>
          <p14:tracePt t="21873" x="5897563" y="2740025"/>
          <p14:tracePt t="21890" x="5840413" y="2740025"/>
          <p14:tracePt t="21906" x="5830888" y="2740025"/>
          <p14:tracePt t="21943" x="5883275" y="2732088"/>
          <p14:tracePt t="21950" x="5932488" y="2709863"/>
          <p14:tracePt t="21957" x="6007100" y="2687638"/>
          <p14:tracePt t="21972" x="6137275" y="2635250"/>
          <p14:tracePt t="21989" x="6286500" y="2600325"/>
          <p14:tracePt t="22005" x="6469063" y="2557463"/>
          <p14:tracePt t="22023" x="6640513" y="2547938"/>
          <p14:tracePt t="22038" x="6662738" y="2547938"/>
          <p14:tracePt t="22060" x="6657975" y="2547938"/>
          <p14:tracePt t="22073" x="6588125" y="2560638"/>
          <p14:tracePt t="22088" x="6399213" y="2560638"/>
          <p14:tracePt t="22105" x="6234113" y="2582863"/>
          <p14:tracePt t="22122" x="6089650" y="2582863"/>
          <p14:tracePt t="22139" x="5775325" y="2595563"/>
          <p14:tracePt t="22155" x="5718175" y="2595563"/>
          <p14:tracePt t="22172" x="5665788" y="2582863"/>
          <p14:tracePt t="22189" x="5648325" y="2582863"/>
          <p14:tracePt t="22192" x="5638800" y="2582863"/>
          <p14:tracePt t="22205" x="5634038" y="2582863"/>
          <p14:tracePt t="22234" x="5661025" y="2578100"/>
          <p14:tracePt t="22242" x="5683250" y="2570163"/>
          <p14:tracePt t="22256" x="5792788" y="2540000"/>
          <p14:tracePt t="22272" x="6027738" y="2540000"/>
          <p14:tracePt t="22289" x="6229350" y="2540000"/>
          <p14:tracePt t="22305" x="6465888" y="2557463"/>
          <p14:tracePt t="22308" x="6500813" y="2565400"/>
          <p14:tracePt t="22322" x="6618288" y="2587625"/>
          <p14:tracePt t="22339" x="6653213" y="2595563"/>
          <p14:tracePt t="22360" x="6648450" y="2595563"/>
          <p14:tracePt t="22372" x="6618288" y="2600325"/>
          <p14:tracePt t="22375" x="6530975" y="2600325"/>
          <p14:tracePt t="22388" x="6381750" y="2614613"/>
          <p14:tracePt t="22405" x="6264275" y="2622550"/>
          <p14:tracePt t="22422" x="6207125" y="2622550"/>
          <p14:tracePt t="22440" x="6115050" y="2632075"/>
          <p14:tracePt t="22455" x="6102350" y="2632075"/>
          <p14:tracePt t="22472" x="6097588" y="2632075"/>
          <p14:tracePt t="22513" x="6111875" y="2632075"/>
          <p14:tracePt t="22520" x="6137275" y="2632075"/>
          <p14:tracePt t="22528" x="6172200" y="2649538"/>
          <p14:tracePt t="22539" x="6202363" y="2649538"/>
          <p14:tracePt t="22556" x="6316663" y="2674938"/>
          <p14:tracePt t="22573" x="6434138" y="2687638"/>
          <p14:tracePt t="22590" x="6526213" y="2697163"/>
          <p14:tracePt t="22606" x="6543675" y="2701925"/>
          <p14:tracePt t="22639" x="6513513" y="2701925"/>
          <p14:tracePt t="22646" x="6491288" y="2701925"/>
          <p14:tracePt t="22656" x="6448425" y="2701925"/>
          <p14:tracePt t="22674" x="6329363" y="2697163"/>
          <p14:tracePt t="22690" x="6281738" y="2670175"/>
          <p14:tracePt t="22706" x="6224588" y="2652713"/>
          <p14:tracePt t="22723" x="6167438" y="2640013"/>
          <p14:tracePt t="22740" x="6142038" y="2632075"/>
          <p14:tracePt t="22756" x="6132513" y="2632075"/>
          <p14:tracePt t="22800" x="6137275" y="2627313"/>
          <p14:tracePt t="22806" x="6149975" y="2627313"/>
          <p14:tracePt t="22814" x="6164263" y="2627313"/>
          <p14:tracePt t="22823" x="6184900" y="2627313"/>
          <p14:tracePt t="22840" x="6207125" y="2627313"/>
          <p14:tracePt t="22857" x="6242050" y="2627313"/>
          <p14:tracePt t="22873" x="6256338" y="2635250"/>
          <p14:tracePt t="22890" x="6259513" y="2635250"/>
          <p14:tracePt t="22946" x="6246813" y="2635250"/>
          <p14:tracePt t="22953" x="6237288" y="2635250"/>
          <p14:tracePt t="22961" x="6234113" y="2632075"/>
          <p14:tracePt t="22973" x="6224588" y="2632075"/>
          <p14:tracePt t="22977" x="6211888" y="2627313"/>
          <p14:tracePt t="22991" x="6189663" y="2617788"/>
          <p14:tracePt t="23006" x="6172200" y="2605088"/>
          <p14:tracePt t="23023" x="6159500" y="2605088"/>
          <p14:tracePt t="23041" x="6159500" y="2600325"/>
          <p14:tracePt t="28134" x="6119813" y="2609850"/>
          <p14:tracePt t="28144" x="6094413" y="2635250"/>
          <p14:tracePt t="28159" x="5848350" y="2767013"/>
          <p14:tracePt t="28165" x="5665788" y="2862263"/>
          <p14:tracePt t="28174" x="5503863" y="2932113"/>
          <p14:tracePt t="28178" x="5411788" y="2976563"/>
          <p14:tracePt t="28191" x="5048250" y="3073400"/>
          <p14:tracePt t="28206" x="4624388" y="3173413"/>
          <p14:tracePt t="28222" x="4402138" y="3208338"/>
          <p14:tracePt t="28239" x="4165600" y="3270250"/>
          <p14:tracePt t="28257" x="3965575" y="3270250"/>
          <p14:tracePt t="28273" x="3890963" y="3270250"/>
          <p14:tracePt t="28289" x="3851275" y="3270250"/>
          <p14:tracePt t="28307" x="3821113" y="3270250"/>
          <p14:tracePt t="28310" x="3806825" y="3265488"/>
          <p14:tracePt t="28322" x="3794125" y="3265488"/>
          <p14:tracePt t="28339" x="3786188" y="3265488"/>
          <p14:tracePt t="28830" x="3694113" y="3290888"/>
          <p14:tracePt t="28839" x="3576638" y="3300413"/>
          <p14:tracePt t="28844" x="3417888" y="3300413"/>
          <p14:tracePt t="28856" x="3344863" y="3300413"/>
          <p14:tracePt t="28858" x="3186113" y="3300413"/>
          <p14:tracePt t="28865" x="3038475" y="3313113"/>
          <p14:tracePt t="28873" x="2894013" y="3313113"/>
          <p14:tracePt t="28890" x="2605088" y="3305175"/>
          <p14:tracePt t="28893" x="2530475" y="3308350"/>
          <p14:tracePt t="28906" x="2368550" y="3308350"/>
          <p14:tracePt t="28910" x="2295525" y="3308350"/>
          <p14:tracePt t="28924" x="2093913" y="3308350"/>
          <p14:tracePt t="28940" x="1958975" y="3295650"/>
          <p14:tracePt t="28957" x="1879600" y="3273425"/>
          <p14:tracePt t="28973" x="1747838" y="3230563"/>
          <p14:tracePt t="28990" x="1670050" y="3203575"/>
          <p14:tracePt t="29006" x="1630363" y="3195638"/>
          <p14:tracePt t="29022" x="1590675" y="3173413"/>
          <p14:tracePt t="29024" x="1587500" y="3173413"/>
          <p14:tracePt t="29039" x="1573213" y="3173413"/>
          <p14:tracePt t="29056" x="1565275" y="3163888"/>
          <p14:tracePt t="29072" x="1560513" y="3163888"/>
          <p14:tracePt t="29089" x="1552575" y="3163888"/>
          <p14:tracePt t="29106" x="1543050" y="3160713"/>
          <p14:tracePt t="29123" x="1520825" y="3146425"/>
          <p14:tracePt t="29140" x="1508125" y="3143250"/>
          <p14:tracePt t="29157" x="1490663" y="3125788"/>
          <p14:tracePt t="29173" x="1460500" y="3108325"/>
          <p14:tracePt t="29190" x="1446213" y="3090863"/>
          <p14:tracePt t="29206" x="1438275" y="3086100"/>
          <p14:tracePt t="29210" x="1433513" y="3081338"/>
          <p14:tracePt t="29223" x="1425575" y="3081338"/>
          <p14:tracePt t="29459" x="1428750" y="3081338"/>
          <p14:tracePt t="29466" x="1443038" y="3081338"/>
          <p14:tracePt t="29481" x="1463675" y="3081338"/>
          <p14:tracePt t="29491" x="1477963" y="3081338"/>
          <p14:tracePt t="29507" x="1508125" y="3081338"/>
          <p14:tracePt t="29512" x="1538288" y="3081338"/>
          <p14:tracePt t="29525" x="1587500" y="3063875"/>
          <p14:tracePt t="29540" x="1677988" y="3055938"/>
          <p14:tracePt t="29558" x="1747838" y="3028950"/>
          <p14:tracePt t="29575" x="1836738" y="3021013"/>
          <p14:tracePt t="29591" x="1906588" y="3021013"/>
          <p14:tracePt t="29607" x="1941513" y="3021013"/>
          <p14:tracePt t="29624" x="1989138" y="3011488"/>
          <p14:tracePt t="29629" x="2001838" y="3011488"/>
          <p14:tracePt t="29642" x="2041525" y="3011488"/>
          <p14:tracePt t="29658" x="2058988" y="3011488"/>
          <p14:tracePt t="29674" x="2081213" y="3011488"/>
          <p14:tracePt t="29692" x="2098675" y="3011488"/>
          <p14:tracePt t="29696" x="2106613" y="3011488"/>
          <p14:tracePt t="29708" x="2111375" y="3021013"/>
          <p14:tracePt t="29724" x="2124075" y="3021013"/>
          <p14:tracePt t="29741" x="2128838" y="3024188"/>
          <p14:tracePt t="29819" x="2128838" y="3038475"/>
          <p14:tracePt t="33907" x="2163763" y="3055938"/>
          <p14:tracePt t="33915" x="2190750" y="3063875"/>
          <p14:tracePt t="33927" x="2278063" y="3063875"/>
          <p14:tracePt t="33944" x="2430463" y="3086100"/>
          <p14:tracePt t="33957" x="2574925" y="3086100"/>
          <p14:tracePt t="33974" x="2749550" y="3086100"/>
          <p14:tracePt t="33991" x="2916238" y="3098800"/>
          <p14:tracePt t="33995" x="3016250" y="3098800"/>
          <p14:tracePt t="34000" x="3073400" y="3098800"/>
          <p14:tracePt t="34005" x="3133725" y="3108325"/>
          <p14:tracePt t="34022" x="3270250" y="3108325"/>
          <p14:tracePt t="34039" x="3387725" y="3108325"/>
          <p14:tracePt t="34042" x="3449638" y="3103563"/>
          <p14:tracePt t="34056" x="3492500" y="3103563"/>
          <p14:tracePt t="34058" x="3540125" y="3103563"/>
          <p14:tracePt t="34072" x="3594100" y="3103563"/>
          <p14:tracePt t="34089" x="3632200" y="3103563"/>
          <p14:tracePt t="34106" x="3659188" y="3103563"/>
          <p14:tracePt t="34123" x="3684588" y="3103563"/>
          <p14:tracePt t="34139" x="3706813" y="3103563"/>
          <p14:tracePt t="34156" x="3716338" y="3108325"/>
          <p14:tracePt t="34172" x="3719513" y="3108325"/>
          <p14:tracePt t="34189" x="3733800" y="3125788"/>
          <p14:tracePt t="34206" x="3741738" y="3128963"/>
          <p14:tracePt t="34227" x="3746500" y="3128963"/>
          <p14:tracePt t="34322" x="3751263" y="3128963"/>
          <p14:tracePt t="34411" x="3751263" y="3138488"/>
          <p14:tracePt t="34418" x="3768725" y="3138488"/>
          <p14:tracePt t="34426" x="3768725" y="3143250"/>
          <p14:tracePt t="34470" x="3768725" y="3163888"/>
          <p14:tracePt t="34477" x="3768725" y="3168650"/>
          <p14:tracePt t="34492" x="3768725" y="3190875"/>
          <p14:tracePt t="47032" x="3789363" y="3213100"/>
          <p14:tracePt t="47039" x="3806825" y="3238500"/>
          <p14:tracePt t="47046" x="3824288" y="3255963"/>
          <p14:tracePt t="47056" x="3859213" y="3290888"/>
          <p14:tracePt t="47073" x="3890963" y="3330575"/>
          <p14:tracePt t="47090" x="3933825" y="3395663"/>
          <p14:tracePt t="47107" x="3943350" y="3409950"/>
          <p14:tracePt t="47123" x="3965575" y="3435350"/>
          <p14:tracePt t="47140" x="3978275" y="3448050"/>
          <p14:tracePt t="47156" x="4003675" y="3452813"/>
          <p14:tracePt t="47173" x="4013200" y="3462338"/>
          <p14:tracePt t="47190" x="4017963" y="3462338"/>
          <p14:tracePt t="47207" x="4030663" y="3465513"/>
          <p14:tracePt t="47223" x="4035425" y="3465513"/>
          <p14:tracePt t="47244" x="4035425" y="3475038"/>
          <p14:tracePt t="47259" x="4043363" y="3475038"/>
          <p14:tracePt t="47280" x="4048125" y="3475038"/>
          <p14:tracePt t="47289" x="4048125" y="3479800"/>
          <p14:tracePt t="52902" x="4030663" y="3492500"/>
          <p14:tracePt t="52911" x="3986213" y="3514725"/>
          <p14:tracePt t="52927" x="3925888" y="3549650"/>
          <p14:tracePt t="52945" x="3724275" y="3649663"/>
          <p14:tracePt t="52963" x="3614738" y="3694113"/>
          <p14:tracePt t="52978" x="3514725" y="3711575"/>
          <p14:tracePt t="52994" x="3409950" y="3736975"/>
          <p14:tracePt t="53000" x="3352800" y="3749675"/>
          <p14:tracePt t="53009" x="3300413" y="3781425"/>
          <p14:tracePt t="53014" x="3270250" y="3781425"/>
          <p14:tracePt t="53026" x="3190875" y="3784600"/>
          <p14:tracePt t="53035" x="3168650" y="3794125"/>
          <p14:tracePt t="53044" x="3143250" y="3802063"/>
          <p14:tracePt t="53059" x="3095625" y="3811588"/>
          <p14:tracePt t="53062" x="3073400" y="3819525"/>
          <p14:tracePt t="53076" x="3025775" y="3829050"/>
          <p14:tracePt t="53092" x="2986088" y="3851275"/>
          <p14:tracePt t="53109" x="2928938" y="3859213"/>
          <p14:tracePt t="53125" x="2889250" y="3871913"/>
          <p14:tracePt t="53129" x="2854325" y="3881438"/>
          <p14:tracePt t="53141" x="2828925" y="3894138"/>
          <p14:tracePt t="53157" x="2789238" y="3929063"/>
          <p14:tracePt t="53174" x="2759075" y="3951288"/>
          <p14:tracePt t="53191" x="2727325" y="3963988"/>
          <p14:tracePt t="53194" x="2706688" y="3973513"/>
          <p14:tracePt t="53208" x="2674938" y="3981450"/>
          <p14:tracePt t="53224" x="2635250" y="3990975"/>
          <p14:tracePt t="53241" x="2605088" y="4013200"/>
          <p14:tracePt t="53258" x="2540000" y="4030663"/>
          <p14:tracePt t="53274" x="2509838" y="4043363"/>
          <p14:tracePt t="53291" x="2478088" y="4043363"/>
          <p14:tracePt t="53307" x="2470150" y="4043363"/>
          <p14:tracePt t="53324" x="2447925" y="4048125"/>
          <p14:tracePt t="53341" x="2443163" y="4048125"/>
          <p14:tracePt t="53357" x="2422525" y="4048125"/>
          <p14:tracePt t="53576" x="2435225" y="4048125"/>
          <p14:tracePt t="53584" x="2439988" y="4048125"/>
          <p14:tracePt t="53594" x="2447925" y="4048125"/>
          <p14:tracePt t="53609" x="2465388" y="4048125"/>
          <p14:tracePt t="53613" x="2470150" y="4048125"/>
          <p14:tracePt t="53624" x="2509838" y="4048125"/>
          <p14:tracePt t="53640" x="2535238" y="4048125"/>
          <p14:tracePt t="53658" x="2557463" y="4056063"/>
          <p14:tracePt t="53661" x="2579688" y="4056063"/>
          <p14:tracePt t="53673" x="2582863" y="4056063"/>
          <p14:tracePt t="53690" x="2605088" y="4060825"/>
          <p14:tracePt t="53707" x="2617788" y="4068763"/>
          <p14:tracePt t="53724" x="2644775" y="4068763"/>
          <p14:tracePt t="53726" x="2649538" y="4073525"/>
          <p14:tracePt t="53741" x="2670175" y="4083050"/>
          <p14:tracePt t="53757" x="2684463" y="4083050"/>
          <p14:tracePt t="53774" x="2724150" y="4083050"/>
          <p14:tracePt t="53790" x="2754313" y="4083050"/>
          <p14:tracePt t="53808" x="2824163" y="4083050"/>
          <p14:tracePt t="53824" x="2881313" y="4083050"/>
          <p14:tracePt t="53840" x="2924175" y="4083050"/>
          <p14:tracePt t="53857" x="2981325" y="4083050"/>
          <p14:tracePt t="53860" x="2994025" y="4083050"/>
          <p14:tracePt t="53874" x="3051175" y="4090988"/>
          <p14:tracePt t="53890" x="3081338" y="4103688"/>
          <p14:tracePt t="53907" x="3113088" y="4113213"/>
          <p14:tracePt t="53924" x="3138488" y="4113213"/>
          <p14:tracePt t="53940" x="3143250" y="4117975"/>
          <p14:tracePt t="53962" x="3151188" y="4117975"/>
          <p14:tracePt t="53977" x="3165475" y="4117975"/>
          <p14:tracePt t="53992" x="3178175" y="4117975"/>
          <p14:tracePt t="54477" x="3200400" y="4117975"/>
          <p14:tracePt t="54485" x="3208338" y="4117975"/>
          <p14:tracePt t="54494" x="3230563" y="4117975"/>
          <p14:tracePt t="54511" x="3248025" y="4125913"/>
          <p14:tracePt t="54516" x="3255963" y="4125913"/>
          <p14:tracePt t="54526" x="3275013" y="4130675"/>
          <p14:tracePt t="54542" x="3287713" y="4130675"/>
          <p14:tracePt t="54558" x="3300413" y="4130675"/>
          <p14:tracePt t="54575" x="3317875" y="4130675"/>
          <p14:tracePt t="54579" x="3327400" y="4130675"/>
          <p14:tracePt t="54607" x="3330575" y="4130675"/>
          <p14:tracePt t="55209" x="3340100" y="4130675"/>
          <p14:tracePt t="55231" x="3352800" y="4121150"/>
          <p14:tracePt t="55259" x="3357563" y="4117975"/>
          <p14:tracePt t="55274" x="3365500" y="4108450"/>
          <p14:tracePt t="55288" x="3370263" y="4103688"/>
          <p14:tracePt t="55317" x="3370263" y="4095750"/>
          <p14:tracePt t="55407" x="3375025" y="4090988"/>
          <p14:tracePt t="55416" x="3382963" y="4083050"/>
          <p14:tracePt t="55436" x="3387725" y="4078288"/>
          <p14:tracePt t="57406" x="3370263" y="4068763"/>
          <p14:tracePt t="57415" x="3348038" y="4065588"/>
          <p14:tracePt t="57428" x="3335338" y="4065588"/>
          <p14:tracePt t="57433" x="3335338" y="4056063"/>
          <p14:tracePt t="57495" x="3335338" y="4060825"/>
          <p14:tracePt t="57503" x="3357563" y="4060825"/>
          <p14:tracePt t="57512" x="3365500" y="4060825"/>
          <p14:tracePt t="57528" x="3400425" y="4065588"/>
          <p14:tracePt t="57534" x="3427413" y="4073525"/>
          <p14:tracePt t="57546" x="3470275" y="4083050"/>
          <p14:tracePt t="57553" x="3497263" y="4083050"/>
          <p14:tracePt t="57565" x="3509963" y="4090988"/>
          <p14:tracePt t="57569" x="3522663" y="4090988"/>
          <p14:tracePt t="57576" x="3549650" y="4095750"/>
          <p14:tracePt t="57592" x="3579813" y="4103688"/>
          <p14:tracePt t="57611" x="3629025" y="4103688"/>
          <p14:tracePt t="57617" x="3649663" y="4103688"/>
          <p14:tracePt t="57629" x="3659188" y="4103688"/>
          <p14:tracePt t="57644" x="3684588" y="4103688"/>
          <p14:tracePt t="57648" x="3689350" y="4103688"/>
          <p14:tracePt t="57658" x="3698875" y="4103688"/>
          <p14:tracePt t="57662" x="3702050" y="4103688"/>
          <p14:tracePt t="57676" x="3724275" y="4103688"/>
          <p14:tracePt t="57692" x="3751263" y="4103688"/>
          <p14:tracePt t="57708" x="3763963" y="4100513"/>
          <p14:tracePt t="57726" x="3781425" y="4095750"/>
          <p14:tracePt t="63090" x="3881438" y="4095750"/>
          <p14:tracePt t="63098" x="4013200" y="4068763"/>
          <p14:tracePt t="63112" x="4305300" y="4048125"/>
          <p14:tracePt t="63128" x="4638675" y="4033838"/>
          <p14:tracePt t="63142" x="4908550" y="4008438"/>
          <p14:tracePt t="63159" x="5197475" y="3995738"/>
          <p14:tracePt t="63163" x="5346700" y="3995738"/>
          <p14:tracePt t="63176" x="5503863" y="3995738"/>
          <p14:tracePt t="63192" x="5595938" y="3995738"/>
          <p14:tracePt t="63209" x="5665788" y="3995738"/>
          <p14:tracePt t="63226" x="5700713" y="3995738"/>
          <p14:tracePt t="63230" x="5713413" y="3995738"/>
          <p14:tracePt t="63243" x="5726113" y="3995738"/>
          <p14:tracePt t="63449" x="5708650" y="3995738"/>
          <p14:tracePt t="63459" x="5705475" y="3995738"/>
          <p14:tracePt t="63464" x="5683250" y="4003675"/>
          <p14:tracePt t="63469" x="5678488" y="4003675"/>
          <p14:tracePt t="63481" x="5648325" y="4013200"/>
          <p14:tracePt t="63494" x="5630863" y="4013200"/>
          <p14:tracePt t="63511" x="5599113" y="4016375"/>
          <p14:tracePt t="63516" x="5595938" y="4016375"/>
          <p14:tracePt t="63528" x="5556250" y="4030663"/>
          <p14:tracePt t="63543" x="5546725" y="4030663"/>
          <p14:tracePt t="63559" x="5534025" y="4038600"/>
          <p14:tracePt t="63616" x="5543550" y="4038600"/>
          <p14:tracePt t="63623" x="5564188" y="4033838"/>
          <p14:tracePt t="63631" x="5599113" y="4033838"/>
          <p14:tracePt t="63642" x="5630863" y="4033838"/>
          <p14:tracePt t="63660" x="5792788" y="4033838"/>
          <p14:tracePt t="63675" x="5910263" y="4033838"/>
          <p14:tracePt t="63692" x="5989638" y="4038600"/>
          <p14:tracePt t="63709" x="6054725" y="4038600"/>
          <p14:tracePt t="63713" x="6059488" y="4038600"/>
          <p14:tracePt t="63734" x="6059488" y="4048125"/>
          <p14:tracePt t="63763" x="6027738" y="4051300"/>
          <p14:tracePt t="63770" x="6007100" y="4051300"/>
          <p14:tracePt t="63776" x="5927725" y="4048125"/>
          <p14:tracePt t="63792" x="5778500" y="4048125"/>
          <p14:tracePt t="63808" x="5643563" y="4025900"/>
          <p14:tracePt t="63824" x="5573713" y="4016375"/>
          <p14:tracePt t="63842" x="5464175" y="4008438"/>
          <p14:tracePt t="63857" x="5407025" y="4008438"/>
          <p14:tracePt t="63874" x="5376863" y="4008438"/>
          <p14:tracePt t="63891" x="5368925" y="4008438"/>
          <p14:tracePt t="63916" x="5372100" y="4008438"/>
          <p14:tracePt t="63924" x="5399088" y="4013200"/>
          <p14:tracePt t="63941" x="5456238" y="4013200"/>
          <p14:tracePt t="63958" x="5568950" y="4030663"/>
          <p14:tracePt t="63974" x="5634038" y="4030663"/>
          <p14:tracePt t="63991" x="5748338" y="4030663"/>
          <p14:tracePt t="64008" x="5795963" y="4025900"/>
          <p14:tracePt t="64025" x="5822950" y="4025900"/>
          <p14:tracePt t="64048" x="5813425" y="4025900"/>
          <p14:tracePt t="64057" x="5810250" y="4025900"/>
          <p14:tracePt t="64074" x="5761038" y="4003675"/>
          <p14:tracePt t="64078" x="5726113" y="3995738"/>
          <p14:tracePt t="64091" x="5678488" y="3978275"/>
          <p14:tracePt t="64108" x="5643563" y="3978275"/>
          <p14:tracePt t="64124" x="5621338" y="3968750"/>
          <p14:tracePt t="64141" x="5608638" y="3968750"/>
          <p14:tracePt t="64186" x="5613400" y="3968750"/>
          <p14:tracePt t="64194" x="5626100" y="3968750"/>
          <p14:tracePt t="64201" x="5648325" y="3968750"/>
          <p14:tracePt t="64208" x="5670550" y="3968750"/>
          <p14:tracePt t="64224" x="5726113" y="3973513"/>
          <p14:tracePt t="64241" x="5795963" y="3990975"/>
          <p14:tracePt t="64259" x="5835650" y="3998913"/>
          <p14:tracePt t="64262" x="5848350" y="3998913"/>
          <p14:tracePt t="64282" x="5848350" y="4008438"/>
          <p14:tracePt t="64304" x="5848350" y="4013200"/>
          <p14:tracePt t="64312" x="5848350" y="4016375"/>
          <p14:tracePt t="64325" x="5818188" y="4025900"/>
          <p14:tracePt t="64341" x="5800725" y="4030663"/>
          <p14:tracePt t="64358" x="5788025" y="4038600"/>
          <p14:tracePt t="64374" x="5778500" y="4038600"/>
          <p14:tracePt t="66167" x="5875338" y="4038600"/>
          <p14:tracePt t="66174" x="5980113" y="4060825"/>
          <p14:tracePt t="66185" x="6181725" y="4060825"/>
          <p14:tracePt t="66189" x="6308725" y="4060825"/>
          <p14:tracePt t="66195" x="6438900" y="4060825"/>
          <p14:tracePt t="66209" x="6780213" y="4073525"/>
          <p14:tracePt t="66226" x="7042150" y="4073525"/>
          <p14:tracePt t="66242" x="7356475" y="4051300"/>
          <p14:tracePt t="66259" x="7650163" y="4016375"/>
          <p14:tracePt t="66275" x="7864475" y="3960813"/>
          <p14:tracePt t="66292" x="7947025" y="3933825"/>
          <p14:tracePt t="66296" x="8008938" y="3911600"/>
          <p14:tracePt t="66309" x="8031163" y="3911600"/>
          <p14:tracePt t="66312" x="8066088" y="3903663"/>
          <p14:tracePt t="66327" x="8113713" y="3894138"/>
          <p14:tracePt t="66342" x="8139113" y="3894138"/>
          <p14:tracePt t="66359" x="8188325" y="3886200"/>
          <p14:tracePt t="66376" x="8240713" y="3886200"/>
          <p14:tracePt t="66392" x="8266113" y="3886200"/>
          <p14:tracePt t="66409" x="8288338" y="3886200"/>
          <p14:tracePt t="66425" x="8313738" y="3889375"/>
          <p14:tracePt t="66442" x="8328025" y="3889375"/>
          <p14:tracePt t="66459" x="8332788" y="3889375"/>
          <p14:tracePt t="66480" x="8340725" y="3889375"/>
          <p14:tracePt t="66493" x="8345488" y="3889375"/>
          <p14:tracePt t="66509" x="8380413" y="3889375"/>
          <p14:tracePt t="66525" x="8402638" y="3889375"/>
          <p14:tracePt t="66542" x="8415338" y="3886200"/>
          <p14:tracePt t="66559" x="8428038" y="3886200"/>
          <p14:tracePt t="66576" x="8440738" y="3886200"/>
          <p14:tracePt t="67258" x="8440738" y="3889375"/>
          <p14:tracePt t="67273" x="8428038" y="3889375"/>
          <p14:tracePt t="67282" x="8428038" y="3894138"/>
          <p14:tracePt t="67296" x="8415338" y="3906838"/>
          <p14:tracePt t="67311" x="8405813" y="3911600"/>
          <p14:tracePt t="67328" x="8397875" y="3921125"/>
          <p14:tracePt t="67334" x="8388350" y="3921125"/>
          <p14:tracePt t="67346" x="8385175" y="3933825"/>
          <p14:tracePt t="67360" x="8362950" y="3938588"/>
          <p14:tracePt t="67376" x="8350250" y="3946525"/>
          <p14:tracePt t="67393" x="8340725" y="3960813"/>
          <p14:tracePt t="67396" x="8332788" y="3963988"/>
          <p14:tracePt t="67410" x="8243888" y="3973513"/>
          <p14:tracePt t="67426" x="8108950" y="3990975"/>
          <p14:tracePt t="67442" x="7829550" y="4016375"/>
          <p14:tracePt t="67459" x="7527925" y="4030663"/>
          <p14:tracePt t="67463" x="7383463" y="4030663"/>
          <p14:tracePt t="67477" x="6897688" y="4056063"/>
          <p14:tracePt t="67492" x="6575425" y="4095750"/>
          <p14:tracePt t="67509" x="6207125" y="4156075"/>
          <p14:tracePt t="67527" x="5967413" y="4191000"/>
          <p14:tracePt t="67542" x="5845175" y="4213225"/>
          <p14:tracePt t="67559" x="5805488" y="4217988"/>
          <p14:tracePt t="67576" x="5800725" y="4217988"/>
          <p14:tracePt t="68144" x="5740400" y="4243388"/>
          <p14:tracePt t="68152" x="5616575" y="4292600"/>
          <p14:tracePt t="68161" x="5538788" y="4340225"/>
          <p14:tracePt t="68176" x="5297488" y="4410075"/>
          <p14:tracePt t="68180" x="5149850" y="4462463"/>
          <p14:tracePt t="68193" x="4908550" y="4519613"/>
          <p14:tracePt t="68209" x="4673600" y="4567238"/>
          <p14:tracePt t="68225" x="4454525" y="4594225"/>
          <p14:tracePt t="68242" x="4217988" y="4616450"/>
          <p14:tracePt t="68259" x="4052888" y="4624388"/>
          <p14:tracePt t="68276" x="3965575" y="4624388"/>
          <p14:tracePt t="68297" x="3859213" y="4624388"/>
          <p14:tracePt t="68312" x="3803650" y="4624388"/>
          <p14:tracePt t="68319" x="3781425" y="4624388"/>
          <p14:tracePt t="68328" x="3759200" y="4624388"/>
          <p14:tracePt t="68343" x="3729038" y="4624388"/>
          <p14:tracePt t="68359" x="3719513" y="4624388"/>
          <p14:tracePt t="68364" x="3711575" y="4624388"/>
          <p14:tracePt t="68376" x="3711575" y="4633913"/>
          <p14:tracePt t="69316" x="3671888" y="4641850"/>
          <p14:tracePt t="69327" x="3611563" y="4651375"/>
          <p14:tracePt t="69331" x="3554413" y="4651375"/>
          <p14:tracePt t="69342" x="3435350" y="4651375"/>
          <p14:tracePt t="69346" x="3317875" y="4651375"/>
          <p14:tracePt t="69359" x="3143250" y="4651375"/>
          <p14:tracePt t="69375" x="2998788" y="4651375"/>
          <p14:tracePt t="69392" x="2836863" y="4651375"/>
          <p14:tracePt t="69409" x="2697163" y="4637088"/>
          <p14:tracePt t="69425" x="2635250" y="4619625"/>
          <p14:tracePt t="69442" x="2579688" y="4602163"/>
          <p14:tracePt t="69459" x="2530475" y="4594225"/>
          <p14:tracePt t="69462" x="2517775" y="4594225"/>
          <p14:tracePt t="69475" x="2487613" y="4594225"/>
          <p14:tracePt t="69492" x="2478088" y="4594225"/>
          <p14:tracePt t="69508" x="2465388" y="4594225"/>
          <p14:tracePt t="69525" x="2457450" y="4594225"/>
          <p14:tracePt t="69631" x="2460625" y="4589463"/>
          <p14:tracePt t="69646" x="2474913" y="4581525"/>
          <p14:tracePt t="69656" x="2492375" y="4559300"/>
          <p14:tracePt t="69667" x="2562225" y="4524375"/>
          <p14:tracePt t="69673" x="2597150" y="4506913"/>
          <p14:tracePt t="69686" x="2644775" y="4484688"/>
          <p14:tracePt t="69692" x="2697163" y="4454525"/>
          <p14:tracePt t="69696" x="2744788" y="4445000"/>
          <p14:tracePt t="69709" x="2854325" y="4414838"/>
          <p14:tracePt t="69718" x="2906713" y="4397375"/>
          <p14:tracePt t="69726" x="2976563" y="4397375"/>
          <p14:tracePt t="69742" x="3073400" y="4384675"/>
          <p14:tracePt t="69759" x="3160713" y="4384675"/>
          <p14:tracePt t="69763" x="3203575" y="4384675"/>
          <p14:tracePt t="69776" x="3243263" y="4384675"/>
          <p14:tracePt t="69792" x="3278188" y="4384675"/>
          <p14:tracePt t="69809" x="3292475" y="4384675"/>
          <p14:tracePt t="69866" x="3292475" y="4387850"/>
          <p14:tracePt t="69888" x="3292475" y="4392613"/>
          <p14:tracePt t="69897" x="3282950" y="4397375"/>
          <p14:tracePt t="69910" x="3270250" y="4405313"/>
          <p14:tracePt t="90085" x="3255963" y="4422775"/>
          <p14:tracePt t="90094" x="3230563" y="4437063"/>
          <p14:tracePt t="90099" x="3173413" y="4467225"/>
          <p14:tracePt t="90111" x="3143250" y="4506913"/>
          <p14:tracePt t="90114" x="3081338" y="4537075"/>
          <p14:tracePt t="90122" x="3028950" y="4567238"/>
          <p14:tracePt t="90129" x="2998788" y="4606925"/>
          <p14:tracePt t="90143" x="2911475" y="4668838"/>
          <p14:tracePt t="90160" x="2849563" y="4721225"/>
          <p14:tracePt t="90163" x="2824163" y="4733925"/>
          <p14:tracePt t="90177" x="2754313" y="4764088"/>
          <p14:tracePt t="90180" x="2727325" y="4791075"/>
          <p14:tracePt t="90195" x="2627313" y="4833938"/>
          <p14:tracePt t="90210" x="2535238" y="4851400"/>
          <p14:tracePt t="90227" x="2452688" y="4878388"/>
          <p14:tracePt t="90244" x="2330450" y="4895850"/>
          <p14:tracePt t="90261" x="2281238" y="4900613"/>
          <p14:tracePt t="90277" x="2203450" y="4913313"/>
          <p14:tracePt t="90293" x="2155825" y="4918075"/>
          <p14:tracePt t="90311" x="2076450" y="4935538"/>
          <p14:tracePt t="90327" x="2046288" y="4943475"/>
          <p14:tracePt t="90343" x="1989138" y="4943475"/>
          <p14:tracePt t="90360" x="1958975" y="4965700"/>
          <p14:tracePt t="90364" x="1944688" y="4965700"/>
          <p14:tracePt t="90377" x="1906588" y="4973638"/>
          <p14:tracePt t="90393" x="1897063" y="4973638"/>
          <p14:tracePt t="90410" x="1874838" y="4978400"/>
          <p14:tracePt t="90427" x="1839913" y="4978400"/>
          <p14:tracePt t="90443" x="1822450" y="4978400"/>
          <p14:tracePt t="90460" x="1809750" y="4978400"/>
          <p14:tracePt t="90477" x="1792288" y="4978400"/>
          <p14:tracePt t="90481" x="1782763" y="4978400"/>
          <p14:tracePt t="90494" x="1779588" y="4978400"/>
          <p14:tracePt t="90510" x="1770063" y="4978400"/>
          <p14:tracePt t="90527" x="1765300" y="4978400"/>
          <p14:tracePt t="90544" x="1752600" y="4978400"/>
          <p14:tracePt t="90560" x="1752600" y="4973638"/>
          <p14:tracePt t="90577" x="1747838" y="4965700"/>
          <p14:tracePt t="90593" x="1727200" y="4953000"/>
          <p14:tracePt t="90610" x="1717675" y="4948238"/>
          <p14:tracePt t="90626" x="1712913" y="4948238"/>
          <p14:tracePt t="90643" x="1700213" y="4948238"/>
          <p14:tracePt t="90662" x="1695450" y="4948238"/>
          <p14:tracePt t="90678" x="1682750" y="4948238"/>
          <p14:tracePt t="90693" x="1674813" y="4948238"/>
          <p14:tracePt t="90710" x="1657350" y="4938713"/>
          <p14:tracePt t="90728" x="1639888" y="4938713"/>
          <p14:tracePt t="90743" x="1630363" y="4938713"/>
          <p14:tracePt t="90760" x="1625600" y="4938713"/>
          <p14:tracePt t="90777" x="1617663" y="4938713"/>
          <p14:tracePt t="90794" x="1600200" y="4938713"/>
          <p14:tracePt t="90810" x="1600200" y="4935538"/>
          <p14:tracePt t="90827" x="1595438" y="4935538"/>
          <p14:tracePt t="90843" x="1587500" y="4935538"/>
          <p14:tracePt t="90860" x="1582738" y="4935538"/>
          <p14:tracePt t="90877" x="1573213" y="4926013"/>
          <p14:tracePt t="90904" x="1570038" y="4926013"/>
          <p14:tracePt t="91168" x="1577975" y="4926013"/>
          <p14:tracePt t="91175" x="1600200" y="4926013"/>
          <p14:tracePt t="91182" x="1625600" y="4908550"/>
          <p14:tracePt t="91193" x="1639888" y="4908550"/>
          <p14:tracePt t="91212" x="1709738" y="4895850"/>
          <p14:tracePt t="91227" x="1739900" y="4886325"/>
          <p14:tracePt t="91244" x="1797050" y="4868863"/>
          <p14:tracePt t="91261" x="1866900" y="4860925"/>
          <p14:tracePt t="91264" x="1897063" y="4851400"/>
          <p14:tracePt t="91277" x="2032000" y="4851400"/>
          <p14:tracePt t="91296" x="2138363" y="4843463"/>
          <p14:tracePt t="91314" x="2193925" y="4843463"/>
          <p14:tracePt t="91319" x="2225675" y="4843463"/>
          <p14:tracePt t="91330" x="2303463" y="4843463"/>
          <p14:tracePt t="91344" x="2390775" y="4843463"/>
          <p14:tracePt t="91361" x="2460625" y="4826000"/>
          <p14:tracePt t="91378" x="2517775" y="4826000"/>
          <p14:tracePt t="91382" x="2530475" y="4826000"/>
          <p14:tracePt t="91395" x="2562225" y="4826000"/>
          <p14:tracePt t="91411" x="2574925" y="4826000"/>
          <p14:tracePt t="91484" x="2574925" y="4833938"/>
          <p14:tracePt t="91505" x="2574925" y="4838700"/>
          <p14:tracePt t="91512" x="2574925" y="4846638"/>
          <p14:tracePt t="91527" x="2565400" y="4860925"/>
          <p14:tracePt t="91544" x="2509838" y="4873625"/>
          <p14:tracePt t="91561" x="2430463" y="4913313"/>
          <p14:tracePt t="91565" x="2405063" y="4918075"/>
          <p14:tracePt t="91578" x="2325688" y="4930775"/>
          <p14:tracePt t="91594" x="2246313" y="4935538"/>
          <p14:tracePt t="91611" x="2141538" y="4948238"/>
          <p14:tracePt t="91629" x="1979613" y="4953000"/>
          <p14:tracePt t="91646" x="1931988" y="4953000"/>
          <p14:tracePt t="91661" x="1862138" y="4953000"/>
          <p14:tracePt t="91677" x="1839913" y="4943475"/>
          <p14:tracePt t="91695" x="1809750" y="4930775"/>
          <p14:tracePt t="91711" x="1801813" y="4930775"/>
          <p14:tracePt t="91747" x="1801813" y="4921250"/>
          <p14:tracePt t="91777" x="1804988" y="4921250"/>
          <p14:tracePt t="91783" x="1819275" y="4908550"/>
          <p14:tracePt t="91794" x="1839913" y="4908550"/>
          <p14:tracePt t="91812" x="1931988" y="4891088"/>
          <p14:tracePt t="91827" x="2054225" y="4873625"/>
          <p14:tracePt t="91844" x="2146300" y="4864100"/>
          <p14:tracePt t="91861" x="2225675" y="4856163"/>
          <p14:tracePt t="91878" x="2347913" y="4856163"/>
          <p14:tracePt t="91894" x="2439988" y="4860925"/>
          <p14:tracePt t="91911" x="2544763" y="4860925"/>
          <p14:tracePt t="91928" x="2600325" y="4868863"/>
          <p14:tracePt t="91932" x="2627313" y="4868863"/>
          <p14:tracePt t="91945" x="2674938" y="4878388"/>
          <p14:tracePt t="91961" x="2701925" y="4881563"/>
          <p14:tracePt t="91977" x="2714625" y="4881563"/>
          <p14:tracePt t="91995" x="2727325" y="4881563"/>
          <p14:tracePt t="92018" x="2727325" y="4891088"/>
          <p14:tracePt t="92554" x="2741613" y="4895850"/>
          <p14:tracePt t="92564" x="2749550" y="4903788"/>
          <p14:tracePt t="92580" x="2776538" y="4926013"/>
          <p14:tracePt t="92586" x="2784475" y="4930775"/>
          <p14:tracePt t="92597" x="2801938" y="4938713"/>
          <p14:tracePt t="92613" x="2824163" y="4943475"/>
          <p14:tracePt t="92627" x="2828925" y="4956175"/>
          <p14:tracePt t="92662" x="2828925" y="4965700"/>
          <p14:tracePt t="92721" x="2832100" y="4965700"/>
          <p14:tracePt t="92736" x="2841625" y="4965700"/>
          <p14:tracePt t="92751" x="2846388" y="4965700"/>
          <p14:tracePt t="92761" x="2859088" y="4960938"/>
          <p14:tracePt t="92787" x="2867025" y="4960938"/>
          <p14:tracePt t="92802" x="2871788" y="4960938"/>
          <p14:tracePt t="110870" x="2994025" y="4960938"/>
          <p14:tracePt t="110878" x="3095625" y="4960938"/>
          <p14:tracePt t="110883" x="3225800" y="4970463"/>
          <p14:tracePt t="110896" x="3357563" y="4983163"/>
          <p14:tracePt t="110901" x="3540125" y="4995863"/>
          <p14:tracePt t="110912" x="3838575" y="5043488"/>
          <p14:tracePt t="110924" x="4030663" y="5087938"/>
          <p14:tracePt t="110927" x="4160838" y="5110163"/>
          <p14:tracePt t="110934" x="4367213" y="5135563"/>
          <p14:tracePt t="110944" x="4414838" y="5157788"/>
          <p14:tracePt t="110960" x="4656138" y="5205413"/>
          <p14:tracePt t="110963" x="4756150" y="5227638"/>
          <p14:tracePt t="110979" x="4883150" y="5257800"/>
          <p14:tracePt t="110994" x="4953000" y="5275263"/>
          <p14:tracePt t="111011" x="4983163" y="5284788"/>
          <p14:tracePt t="111028" x="5005388" y="5307013"/>
          <p14:tracePt t="111103" x="5010150" y="5307013"/>
          <p14:tracePt t="111154" x="5018088" y="5289550"/>
          <p14:tracePt t="111161" x="5022850" y="5284788"/>
          <p14:tracePt t="111169" x="5030788" y="5267325"/>
          <p14:tracePt t="111456" x="5145088" y="5267325"/>
          <p14:tracePt t="111466" x="5207000" y="5257800"/>
          <p14:tracePt t="111480" x="5386388" y="5222875"/>
          <p14:tracePt t="111499" x="5718175" y="5148263"/>
          <p14:tracePt t="111514" x="5883275" y="5118100"/>
          <p14:tracePt t="111532" x="5997575" y="5087938"/>
          <p14:tracePt t="111548" x="6089650" y="5070475"/>
          <p14:tracePt t="111553" x="6142038" y="5048250"/>
          <p14:tracePt t="111567" x="6176963" y="5040313"/>
          <p14:tracePt t="111581" x="6207125" y="5040313"/>
          <p14:tracePt t="111596" x="6211888" y="5035550"/>
          <p14:tracePt t="111612" x="6219825" y="5035550"/>
          <p14:tracePt t="111629" x="6224588" y="5030788"/>
          <p14:tracePt t="111645" x="6234113" y="5022850"/>
          <p14:tracePt t="111662" x="6237288" y="5018088"/>
          <p14:tracePt t="111678" x="6246813" y="5008563"/>
          <p14:tracePt t="111704" x="6251575" y="5005388"/>
          <p14:tracePt t="111741" x="6264275" y="4995863"/>
          <p14:tracePt t="111752" x="6273800" y="4983163"/>
          <p14:tracePt t="111763" x="6276975" y="4973638"/>
          <p14:tracePt t="111781" x="6286500" y="4970463"/>
          <p14:tracePt t="111799" x="6291263" y="4956175"/>
          <p14:tracePt t="111814" x="6299200" y="4953000"/>
          <p14:tracePt t="111844" x="6299200" y="4943475"/>
          <p14:tracePt t="111903" x="6303963" y="4938713"/>
          <p14:tracePt t="112459" x="6291263" y="4938713"/>
          <p14:tracePt t="112467" x="6281738" y="4938713"/>
          <p14:tracePt t="112482" x="6269038" y="4938713"/>
          <p14:tracePt t="112497" x="6242050" y="4938713"/>
          <p14:tracePt t="112514" x="6184900" y="4956175"/>
          <p14:tracePt t="112519" x="6159500" y="4965700"/>
          <p14:tracePt t="112532" x="6107113" y="4965700"/>
          <p14:tracePt t="112539" x="6089650" y="4973638"/>
          <p14:tracePt t="112549" x="6059488" y="4973638"/>
          <p14:tracePt t="112562" x="6027738" y="4978400"/>
          <p14:tracePt t="112579" x="6007100" y="4978400"/>
          <p14:tracePt t="112596" x="5975350" y="4978400"/>
          <p14:tracePt t="112612" x="5962650" y="4978400"/>
          <p14:tracePt t="112629" x="5957888" y="4978400"/>
          <p14:tracePt t="112707" x="5967413" y="4978400"/>
          <p14:tracePt t="112714" x="5980113" y="4978400"/>
          <p14:tracePt t="112730" x="6037263" y="4978400"/>
          <p14:tracePt t="112745" x="6115050" y="4973638"/>
          <p14:tracePt t="112762" x="6276975" y="4983163"/>
          <p14:tracePt t="112766" x="6338888" y="4983163"/>
          <p14:tracePt t="112779" x="6456363" y="5005388"/>
          <p14:tracePt t="112795" x="6578600" y="5013325"/>
          <p14:tracePt t="112812" x="6767513" y="5013325"/>
          <p14:tracePt t="112829" x="6929438" y="5013325"/>
          <p14:tracePt t="112833" x="6989763" y="5013325"/>
          <p14:tracePt t="112846" x="7107238" y="5013325"/>
          <p14:tracePt t="112862" x="7261225" y="4987925"/>
          <p14:tracePt t="112879" x="7366000" y="4973638"/>
          <p14:tracePt t="112896" x="7470775" y="4953000"/>
          <p14:tracePt t="112913" x="7518400" y="4953000"/>
          <p14:tracePt t="112929" x="7540625" y="4935538"/>
          <p14:tracePt t="112978" x="7535863" y="4935538"/>
          <p14:tracePt t="112985" x="7532688" y="4935538"/>
          <p14:tracePt t="112995" x="7500938" y="4935538"/>
          <p14:tracePt t="113012" x="7400925" y="4935538"/>
          <p14:tracePt t="113015" x="7339013" y="4935538"/>
          <p14:tracePt t="113030" x="7178675" y="4926013"/>
          <p14:tracePt t="113045" x="7042150" y="4926013"/>
          <p14:tracePt t="113062" x="6907213" y="4953000"/>
          <p14:tracePt t="113079" x="6635750" y="4995863"/>
          <p14:tracePt t="113095" x="6553200" y="5035550"/>
          <p14:tracePt t="113112" x="6513513" y="5060950"/>
          <p14:tracePt t="113129" x="6500813" y="5075238"/>
          <p14:tracePt t="113146" x="6486525" y="5078413"/>
          <p14:tracePt t="113169" x="6526213" y="5078413"/>
          <p14:tracePt t="113179" x="6557963" y="5078413"/>
          <p14:tracePt t="113195" x="6805613" y="5070475"/>
          <p14:tracePt t="113199" x="6850063" y="5070475"/>
          <p14:tracePt t="113213" x="7081838" y="5070475"/>
          <p14:tracePt t="113228" x="7339013" y="5057775"/>
          <p14:tracePt t="113245" x="7545388" y="5043488"/>
          <p14:tracePt t="113263" x="7767638" y="5022850"/>
          <p14:tracePt t="113279" x="7886700" y="5022850"/>
          <p14:tracePt t="113295" x="7969250" y="5013325"/>
          <p14:tracePt t="113312" x="7999413" y="5013325"/>
          <p14:tracePt t="113330" x="8012113" y="5013325"/>
          <p14:tracePt t="113368" x="8004175" y="5013325"/>
          <p14:tracePt t="113378" x="7994650" y="5018088"/>
          <p14:tracePt t="113381" x="7974013" y="5022850"/>
          <p14:tracePt t="113391" x="7907338" y="5030788"/>
          <p14:tracePt t="113398" x="7842250" y="5053013"/>
          <p14:tracePt t="113412" x="7675563" y="5110163"/>
          <p14:tracePt t="113429" x="7493000" y="5157788"/>
          <p14:tracePt t="113445" x="7138988" y="5227638"/>
          <p14:tracePt t="113462" x="7046913" y="5237163"/>
          <p14:tracePt t="113478" x="6959600" y="5245100"/>
          <p14:tracePt t="113495" x="6932613" y="5245100"/>
          <p14:tracePt t="113499" x="6924675" y="5245100"/>
          <p14:tracePt t="113512" x="6919913" y="5245100"/>
          <p14:tracePt t="113528" x="6950075" y="5227638"/>
          <p14:tracePt t="113545" x="7072313" y="5130800"/>
          <p14:tracePt t="113563" x="7343775" y="5040313"/>
          <p14:tracePt t="113578" x="7523163" y="5018088"/>
          <p14:tracePt t="113595" x="7685088" y="5018088"/>
          <p14:tracePt t="113612" x="7847013" y="5018088"/>
          <p14:tracePt t="113630" x="8012113" y="5018088"/>
          <p14:tracePt t="113645" x="8061325" y="5022850"/>
          <p14:tracePt t="113662" x="8066088" y="5022850"/>
          <p14:tracePt t="113678" x="8066088" y="5026025"/>
          <p14:tracePt t="113693" x="8066088" y="5030788"/>
          <p14:tracePt t="113710" x="7986713" y="5057775"/>
          <p14:tracePt t="113728" x="7872413" y="5083175"/>
          <p14:tracePt t="113731" x="7767638" y="5092700"/>
          <p14:tracePt t="113744" x="7707313" y="5100638"/>
          <p14:tracePt t="113747" x="7632700" y="5113338"/>
          <p14:tracePt t="113761" x="7426325" y="5135563"/>
          <p14:tracePt t="113777" x="7216775" y="5170488"/>
          <p14:tracePt t="113794" x="7051675" y="5205413"/>
          <p14:tracePt t="113811" x="6872288" y="5222875"/>
          <p14:tracePt t="113827" x="6784975" y="5237163"/>
          <p14:tracePt t="113845" x="6750050" y="5245100"/>
          <p14:tracePt t="113863" x="6735763" y="5245100"/>
          <p14:tracePt t="113900" x="6767513" y="5245100"/>
          <p14:tracePt t="113908" x="6788150" y="5245100"/>
          <p14:tracePt t="113915" x="6802438" y="5245100"/>
          <p14:tracePt t="113929" x="6850063" y="5245100"/>
          <p14:tracePt t="113945" x="6880225" y="5245100"/>
          <p14:tracePt t="113962" x="6884988" y="5245100"/>
          <p14:tracePt t="114003" x="6884988" y="5249863"/>
          <p14:tracePt t="114011" x="6877050" y="5249863"/>
          <p14:tracePt t="114018" x="6862763" y="5249863"/>
          <p14:tracePt t="114046" x="6762750" y="5249863"/>
          <p14:tracePt t="114062" x="6715125" y="5249863"/>
          <p14:tracePt t="114079" x="6692900" y="5249863"/>
          <p14:tracePt t="114095" x="6657975" y="5249863"/>
          <p14:tracePt t="114112" x="6623050" y="5245100"/>
          <p14:tracePt t="114129" x="6592888" y="5222875"/>
          <p14:tracePt t="114145" x="6578600" y="5210175"/>
          <p14:tracePt t="114163" x="6565900" y="5180013"/>
          <p14:tracePt t="114180" x="6557963" y="5165725"/>
          <p14:tracePt t="114195" x="6557963" y="5153025"/>
          <p14:tracePt t="114212" x="6553200" y="5153025"/>
          <p14:tracePt t="114229" x="6553200" y="5148263"/>
          <p14:tracePt t="114334" x="6553200" y="5135563"/>
          <p14:tracePt t="114430" x="6553200" y="5122863"/>
          <p14:tracePt t="114438" x="6553200" y="5113338"/>
          <p14:tracePt t="114447" x="6553200" y="5110163"/>
          <p14:tracePt t="114452" x="6553200" y="5100638"/>
          <p14:tracePt t="114463" x="6553200" y="5095875"/>
          <p14:tracePt t="114479" x="6557963" y="5057775"/>
          <p14:tracePt t="114495" x="6561138" y="5043488"/>
          <p14:tracePt t="114512" x="6561138" y="5040313"/>
          <p14:tracePt t="114530" x="6578600" y="5026025"/>
          <p14:tracePt t="114544" x="6588125" y="5026025"/>
          <p14:tracePt t="114562" x="6623050" y="5026025"/>
          <p14:tracePt t="114578" x="6635750" y="5026025"/>
          <p14:tracePt t="114596" x="6688138" y="5030788"/>
          <p14:tracePt t="114612" x="6715125" y="5040313"/>
          <p14:tracePt t="114628" x="6727825" y="5040313"/>
          <p14:tracePt t="114645" x="6727825" y="5043488"/>
          <p14:tracePt t="114648" x="6732588" y="5043488"/>
          <p14:tracePt t="114684" x="6732588" y="5053013"/>
          <p14:tracePt t="115184" x="6745288" y="5053013"/>
          <p14:tracePt t="115192" x="6770688" y="5053013"/>
          <p14:tracePt t="115202" x="6784975" y="5053013"/>
          <p14:tracePt t="115207" x="6805613" y="5053013"/>
          <p14:tracePt t="115215" x="6832600" y="5053013"/>
          <p14:tracePt t="115228" x="6867525" y="5053013"/>
          <p14:tracePt t="115245" x="6897688" y="5053013"/>
          <p14:tracePt t="115249" x="6911975" y="5053013"/>
          <p14:tracePt t="115262" x="6937375" y="5053013"/>
          <p14:tracePt t="115278" x="6967538" y="5053013"/>
          <p14:tracePt t="115295" x="6981825" y="5053013"/>
          <p14:tracePt t="115312" x="6994525" y="5053013"/>
          <p14:tracePt t="115316" x="6999288" y="5053013"/>
          <p14:tracePt t="115329" x="7007225" y="5053013"/>
          <p14:tracePt t="115380" x="7019925" y="5053013"/>
          <p14:tracePt t="115387" x="7024688" y="5048250"/>
          <p14:tracePt t="115402" x="7034213" y="5048250"/>
          <p14:tracePt t="115412" x="7037388" y="5048250"/>
          <p14:tracePt t="115429" x="7051675" y="5043488"/>
          <p14:tracePt t="115445" x="7054850" y="5043488"/>
          <p14:tracePt t="115462" x="7064375" y="5043488"/>
          <p14:tracePt t="115521" x="7069138" y="5043488"/>
          <p14:tracePt t="115529" x="7081838" y="5035550"/>
          <p14:tracePt t="115541" x="7094538" y="5035550"/>
          <p14:tracePt t="115555" x="7104063" y="5035550"/>
          <p14:tracePt t="115560" x="7107238" y="5035550"/>
          <p14:tracePt t="115564" x="7112000" y="5035550"/>
          <p14:tracePt t="115576" x="7121525" y="5035550"/>
          <p14:tracePt t="115585" x="7124700" y="5035550"/>
          <p14:tracePt t="115594" x="7134225" y="5035550"/>
          <p14:tracePt t="115611" x="7151688" y="5035550"/>
          <p14:tracePt t="115628" x="7164388" y="5035550"/>
          <p14:tracePt t="115644" x="7173913" y="5035550"/>
          <p14:tracePt t="115661" x="7181850" y="5035550"/>
          <p14:tracePt t="115678" x="7196138" y="5035550"/>
          <p14:tracePt t="115682" x="7208838" y="5035550"/>
          <p14:tracePt t="115695" x="7221538" y="5040313"/>
          <p14:tracePt t="115711" x="7226300" y="5040313"/>
          <p14:tracePt t="115728" x="7248525" y="5040313"/>
          <p14:tracePt t="115746" x="7251700" y="5040313"/>
          <p14:tracePt t="115768" x="7251700" y="5043488"/>
          <p14:tracePt t="116451" x="7261225" y="5048250"/>
          <p14:tracePt t="116460" x="7265988" y="5048250"/>
          <p14:tracePt t="116465" x="7273925" y="5048250"/>
          <p14:tracePt t="116516" x="7273925" y="5057775"/>
          <p14:tracePt t="117453" x="7186613" y="5075238"/>
          <p14:tracePt t="117461" x="7019925" y="5100638"/>
          <p14:tracePt t="117469" x="6862763" y="5113338"/>
          <p14:tracePt t="117479" x="6662738" y="5127625"/>
          <p14:tracePt t="117497" x="5810250" y="5240338"/>
          <p14:tracePt t="117512" x="5224463" y="5289550"/>
          <p14:tracePt t="117529" x="4646613" y="5297488"/>
          <p14:tracePt t="117545" x="4275138" y="5292725"/>
          <p14:tracePt t="117563" x="4000500" y="5292725"/>
          <p14:tracePt t="117579" x="3916363" y="5292725"/>
          <p14:tracePt t="117595" x="3833813" y="5275263"/>
          <p14:tracePt t="117613" x="3763963" y="5267325"/>
          <p14:tracePt t="117629" x="3751263" y="5267325"/>
          <p14:tracePt t="117931" x="3689350" y="5289550"/>
          <p14:tracePt t="117939" x="3602038" y="5314950"/>
          <p14:tracePt t="117949" x="3509963" y="5337175"/>
          <p14:tracePt t="117954" x="3365500" y="5345113"/>
          <p14:tracePt t="117964" x="3275013" y="5372100"/>
          <p14:tracePt t="117968" x="3130550" y="5372100"/>
          <p14:tracePt t="117979" x="2867025" y="5372100"/>
          <p14:tracePt t="117995" x="2692400" y="5380038"/>
          <p14:tracePt t="118012" x="2500313" y="5402263"/>
          <p14:tracePt t="118028" x="2333625" y="5424488"/>
          <p14:tracePt t="118046" x="2176463" y="5454650"/>
          <p14:tracePt t="118061" x="2098675" y="5454650"/>
          <p14:tracePt t="118078" x="2032000" y="5454650"/>
          <p14:tracePt t="118095" x="1976438" y="5472113"/>
          <p14:tracePt t="118099" x="1949450" y="5481638"/>
          <p14:tracePt t="118112" x="1914525" y="5484813"/>
          <p14:tracePt t="118128" x="1884363" y="5494338"/>
          <p14:tracePt t="118145" x="1854200" y="5502275"/>
          <p14:tracePt t="118162" x="1836738" y="5502275"/>
          <p14:tracePt t="118178" x="1827213" y="5502275"/>
          <p14:tracePt t="118195" x="1822450" y="5502275"/>
          <p14:tracePt t="118212" x="1809750" y="5502275"/>
          <p14:tracePt t="118229" x="1792288" y="5502275"/>
          <p14:tracePt t="118245" x="1782763" y="5502275"/>
          <p14:tracePt t="118262" x="1779588" y="5499100"/>
          <p14:tracePt t="118278" x="1765300" y="5494338"/>
          <p14:tracePt t="118296" x="1752600" y="5481638"/>
          <p14:tracePt t="118312" x="1730375" y="5459413"/>
          <p14:tracePt t="118328" x="1727200" y="5454650"/>
          <p14:tracePt t="118346" x="1712913" y="5441950"/>
          <p14:tracePt t="118362" x="1709738" y="5432425"/>
          <p14:tracePt t="118378" x="1700213" y="5432425"/>
          <p14:tracePt t="118398" x="1700213" y="5429250"/>
          <p14:tracePt t="118949" x="1704975" y="5429250"/>
          <p14:tracePt t="118957" x="1709738" y="5429250"/>
          <p14:tracePt t="118971" x="1712913" y="5424488"/>
          <p14:tracePt t="118986" x="1722438" y="5424488"/>
          <p14:tracePt t="118999" x="1735138" y="5424488"/>
          <p14:tracePt t="119013" x="1747838" y="5424488"/>
          <p14:tracePt t="119029" x="1752600" y="5424488"/>
          <p14:tracePt t="119046" x="1762125" y="5424488"/>
          <p14:tracePt t="119063" x="1770063" y="5424488"/>
          <p14:tracePt t="119081" x="1792288" y="5424488"/>
          <p14:tracePt t="119096" x="1819275" y="5424488"/>
          <p14:tracePt t="119113" x="1844675" y="5414963"/>
          <p14:tracePt t="119130" x="1949450" y="5397500"/>
          <p14:tracePt t="119146" x="2006600" y="5389563"/>
          <p14:tracePt t="119163" x="2093913" y="5372100"/>
          <p14:tracePt t="119179" x="2228850" y="5362575"/>
          <p14:tracePt t="119184" x="2360613" y="5349875"/>
          <p14:tracePt t="119197" x="2540000" y="5341938"/>
          <p14:tracePt t="119214" x="2744788" y="5314950"/>
          <p14:tracePt t="119218" x="2928938" y="5302250"/>
          <p14:tracePt t="119229" x="3116263" y="5289550"/>
          <p14:tracePt t="119247" x="3514725" y="5254625"/>
          <p14:tracePt t="119263" x="3776663" y="5240338"/>
          <p14:tracePt t="119279" x="3968750" y="5214938"/>
          <p14:tracePt t="119296" x="4160838" y="5180013"/>
          <p14:tracePt t="119313" x="4371975" y="5180013"/>
          <p14:tracePt t="119330" x="4471988" y="5180013"/>
          <p14:tracePt t="119346" x="4551363" y="5180013"/>
          <p14:tracePt t="119363" x="4576763" y="5180013"/>
          <p14:tracePt t="119368" x="4603750" y="5175250"/>
          <p14:tracePt t="119378" x="4624388" y="5175250"/>
          <p14:tracePt t="119394" x="4633913" y="5175250"/>
          <p14:tracePt t="119755" x="4699000" y="5175250"/>
          <p14:tracePt t="119763" x="4843463" y="5175250"/>
          <p14:tracePt t="119781" x="5080000" y="5162550"/>
          <p14:tracePt t="119786" x="5167313" y="5162550"/>
          <p14:tracePt t="119796" x="5372100" y="5148263"/>
          <p14:tracePt t="119812" x="5546725" y="5148263"/>
          <p14:tracePt t="119828" x="5653088" y="5157788"/>
          <p14:tracePt t="119845" x="5735638" y="5175250"/>
          <p14:tracePt t="119862" x="5813425" y="5183188"/>
          <p14:tracePt t="119878" x="5853113" y="5183188"/>
          <p14:tracePt t="119895" x="5900738" y="5183188"/>
          <p14:tracePt t="119912" x="5927725" y="5183188"/>
          <p14:tracePt t="119928" x="5980113" y="5170488"/>
          <p14:tracePt t="119946" x="5992813" y="5165725"/>
          <p14:tracePt t="119962" x="6007100" y="5165725"/>
          <p14:tracePt t="120033" x="6007100" y="5175250"/>
          <p14:tracePt t="120042" x="6007100" y="5180013"/>
          <p14:tracePt t="120055" x="5997575" y="5183188"/>
          <p14:tracePt t="120065" x="5975350" y="5192713"/>
          <p14:tracePt t="120081" x="5905500" y="5227638"/>
          <p14:tracePt t="120087" x="5827713" y="5262563"/>
          <p14:tracePt t="120096" x="5730875" y="5297488"/>
          <p14:tracePt t="120112" x="5621338" y="5327650"/>
          <p14:tracePt t="120128" x="5441950" y="5362575"/>
          <p14:tracePt t="120145" x="5262563" y="5384800"/>
          <p14:tracePt t="120162" x="5084763" y="5394325"/>
          <p14:tracePt t="120179" x="4948238" y="5394325"/>
          <p14:tracePt t="120195" x="4830763" y="5389563"/>
          <p14:tracePt t="120213" x="4746625" y="5376863"/>
          <p14:tracePt t="120217" x="4721225" y="5372100"/>
          <p14:tracePt t="120229" x="4664075" y="5362575"/>
          <p14:tracePt t="120245" x="4598988" y="5362575"/>
          <p14:tracePt t="120262" x="4541838" y="5362575"/>
          <p14:tracePt t="120279" x="4498975" y="5362575"/>
          <p14:tracePt t="120295" x="4484688" y="5362575"/>
          <p14:tracePt t="120325" x="4502150" y="5362575"/>
          <p14:tracePt t="120332" x="4529138" y="5362575"/>
          <p14:tracePt t="120346" x="4594225" y="5362575"/>
          <p14:tracePt t="120362" x="4659313" y="5376863"/>
          <p14:tracePt t="120379" x="4795838" y="5384800"/>
          <p14:tracePt t="120396" x="5184775" y="5384800"/>
          <p14:tracePt t="120413" x="5289550" y="5394325"/>
          <p14:tracePt t="120429" x="5424488" y="5407025"/>
          <p14:tracePt t="120445" x="5464175" y="5407025"/>
          <p14:tracePt t="120462" x="5464175" y="5411788"/>
          <p14:tracePt t="120479" x="5389563" y="5411788"/>
          <p14:tracePt t="120495" x="5267325" y="5419725"/>
          <p14:tracePt t="120512" x="5075238" y="5432425"/>
          <p14:tracePt t="120516" x="4960938" y="5432425"/>
          <p14:tracePt t="120529" x="4795838" y="5414963"/>
          <p14:tracePt t="120546" x="4699000" y="5407025"/>
          <p14:tracePt t="120562" x="4616450" y="5397500"/>
          <p14:tracePt t="120580" x="4551363" y="5389563"/>
          <p14:tracePt t="120595" x="4537075" y="5389563"/>
          <p14:tracePt t="120632" x="4559300" y="5389563"/>
          <p14:tracePt t="120639" x="4594225" y="5389563"/>
          <p14:tracePt t="120645" x="4624388" y="5389563"/>
          <p14:tracePt t="120662" x="4703763" y="5394325"/>
          <p14:tracePt t="120679" x="4908550" y="5407025"/>
          <p14:tracePt t="120695" x="5172075" y="5414963"/>
          <p14:tracePt t="120699" x="5232400" y="5414963"/>
          <p14:tracePt t="120713" x="5389563" y="5414963"/>
          <p14:tracePt t="120729" x="5511800" y="5414963"/>
          <p14:tracePt t="120745" x="5529263" y="5424488"/>
          <p14:tracePt t="120763" x="5529263" y="5432425"/>
          <p14:tracePt t="120779" x="5386388" y="5432425"/>
          <p14:tracePt t="120795" x="5245100" y="5449888"/>
          <p14:tracePt t="120812" x="5057775" y="5449888"/>
          <p14:tracePt t="120816" x="4983163" y="5449888"/>
          <p14:tracePt t="120830" x="4873625" y="5437188"/>
          <p14:tracePt t="120846" x="4826000" y="5437188"/>
          <p14:tracePt t="120862" x="4795838" y="5437188"/>
          <p14:tracePt t="120879" x="4791075" y="5437188"/>
          <p14:tracePt t="120918" x="4818063" y="5429250"/>
          <p14:tracePt t="120924" x="4838700" y="5429250"/>
          <p14:tracePt t="120932" x="4883150" y="5419725"/>
          <p14:tracePt t="120946" x="5062538" y="5419725"/>
          <p14:tracePt t="120962" x="5180013" y="5411788"/>
          <p14:tracePt t="120978" x="5284788" y="5411788"/>
          <p14:tracePt t="120995" x="5421313" y="5397500"/>
          <p14:tracePt t="121000" x="5441950" y="5397500"/>
          <p14:tracePt t="121013" x="5473700" y="5397500"/>
          <p14:tracePt t="121042" x="5468938" y="5397500"/>
          <p14:tracePt t="121050" x="5464175" y="5402263"/>
          <p14:tracePt t="121063" x="5429250" y="5411788"/>
          <p14:tracePt t="121079" x="5389563" y="5419725"/>
          <p14:tracePt t="121095" x="5368925" y="5424488"/>
          <p14:tracePt t="121112" x="5359400" y="5424488"/>
          <p14:tracePt t="121129" x="5341938" y="5437188"/>
          <p14:tracePt t="121754" x="5399088" y="5414963"/>
          <p14:tracePt t="121764" x="5503863" y="5389563"/>
          <p14:tracePt t="121782" x="5813425" y="5319713"/>
          <p14:tracePt t="121800" x="6024563" y="5275263"/>
          <p14:tracePt t="121814" x="6321425" y="5237163"/>
          <p14:tracePt t="121829" x="6530975" y="5192713"/>
          <p14:tracePt t="121845" x="6797675" y="5153025"/>
          <p14:tracePt t="121849" x="6872288" y="5162550"/>
          <p14:tracePt t="121863" x="7002463" y="5162550"/>
          <p14:tracePt t="121879" x="7086600" y="5180013"/>
          <p14:tracePt t="121895" x="7134225" y="5192713"/>
          <p14:tracePt t="121913" x="7161213" y="5222875"/>
          <p14:tracePt t="121929" x="7161213" y="5237163"/>
          <p14:tracePt t="121946" x="7161213" y="5249863"/>
          <p14:tracePt t="121962" x="7121525" y="5284788"/>
          <p14:tracePt t="121967" x="7094538" y="5310188"/>
          <p14:tracePt t="121979" x="7011988" y="5359400"/>
          <p14:tracePt t="121996" x="6932613" y="5394325"/>
          <p14:tracePt t="122012" x="6819900" y="5446713"/>
          <p14:tracePt t="122030" x="6683375" y="5476875"/>
          <p14:tracePt t="122046" x="6635750" y="5484813"/>
          <p14:tracePt t="122062" x="6623050" y="5484813"/>
          <p14:tracePt t="122079" x="6618288" y="5484813"/>
          <p14:tracePt t="122097" x="6618288" y="5481638"/>
          <p14:tracePt t="122112" x="6645275" y="5441950"/>
          <p14:tracePt t="122129" x="6757988" y="5389563"/>
          <p14:tracePt t="122146" x="6937375" y="5359400"/>
          <p14:tracePt t="122150" x="6977063" y="5341938"/>
          <p14:tracePt t="122164" x="7124700" y="5319713"/>
          <p14:tracePt t="122177" x="7318375" y="5292725"/>
          <p14:tracePt t="122194" x="7483475" y="5272088"/>
          <p14:tracePt t="122211" x="7602538" y="5272088"/>
          <p14:tracePt t="122214" x="7632700" y="5272088"/>
          <p14:tracePt t="122228" x="7702550" y="5275263"/>
          <p14:tracePt t="122244" x="7742238" y="5292725"/>
          <p14:tracePt t="122261" x="7742238" y="5302250"/>
          <p14:tracePt t="122278" x="7747000" y="5314950"/>
          <p14:tracePt t="122294" x="7747000" y="5327650"/>
          <p14:tracePt t="122311" x="7724775" y="5341938"/>
          <p14:tracePt t="122328" x="7702550" y="5362575"/>
          <p14:tracePt t="122344" x="7675563" y="5389563"/>
          <p14:tracePt t="122361" x="7645400" y="5402263"/>
          <p14:tracePt t="122378" x="7632700" y="5411788"/>
          <p14:tracePt t="122394" x="7632700" y="5414963"/>
          <p14:tracePt t="122411" x="7632700" y="5424488"/>
          <p14:tracePt t="122428" x="7637463" y="5432425"/>
          <p14:tracePt t="122444" x="7680325" y="5441950"/>
          <p14:tracePt t="122462" x="7785100" y="5467350"/>
          <p14:tracePt t="122478" x="7886700" y="5467350"/>
          <p14:tracePt t="122494" x="7977188" y="5467350"/>
          <p14:tracePt t="122511" x="8066088" y="5467350"/>
          <p14:tracePt t="122515" x="8108950" y="5467350"/>
          <p14:tracePt t="122528" x="8166100" y="5467350"/>
          <p14:tracePt t="122544" x="8201025" y="5467350"/>
          <p14:tracePt t="122601" x="8191500" y="5467350"/>
          <p14:tracePt t="122608" x="8166100" y="5467350"/>
          <p14:tracePt t="122616" x="8143875" y="5467350"/>
          <p14:tracePt t="122627" x="8118475" y="5467350"/>
          <p14:tracePt t="122645" x="8048625" y="5464175"/>
          <p14:tracePt t="122661" x="7974013" y="5464175"/>
          <p14:tracePt t="122678" x="7851775" y="5464175"/>
          <p14:tracePt t="122694" x="7754938" y="5467350"/>
          <p14:tracePt t="122698" x="7697788" y="5467350"/>
          <p14:tracePt t="122711" x="7645400" y="5467350"/>
          <p14:tracePt t="122728" x="7597775" y="5476875"/>
          <p14:tracePt t="122744" x="7567613" y="5476875"/>
          <p14:tracePt t="122762" x="7553325" y="5476875"/>
          <p14:tracePt t="122821" x="7570788" y="5476875"/>
          <p14:tracePt t="122827" x="7597775" y="5472113"/>
          <p14:tracePt t="122836" x="7627938" y="5464175"/>
          <p14:tracePt t="122844" x="7675563" y="5441950"/>
          <p14:tracePt t="122861" x="7834313" y="5389563"/>
          <p14:tracePt t="122878" x="8039100" y="5354638"/>
          <p14:tracePt t="122881" x="8078788" y="5337175"/>
          <p14:tracePt t="122895" x="8243888" y="5302250"/>
          <p14:tracePt t="122911" x="8380413" y="5272088"/>
          <p14:tracePt t="122928" x="8489950" y="5249863"/>
          <p14:tracePt t="122945" x="8580438" y="5249863"/>
          <p14:tracePt t="122961" x="8607425" y="5249863"/>
          <p14:tracePt t="122978" x="8615363" y="5249863"/>
          <p14:tracePt t="122994" x="8620125" y="5249863"/>
          <p14:tracePt t="123034" x="8629650" y="5249863"/>
          <p14:tracePt t="123138" x="8612188" y="5262563"/>
          <p14:tracePt t="123146" x="8594725" y="5267325"/>
          <p14:tracePt t="123156" x="8589963" y="5275263"/>
          <p14:tracePt t="123460" x="8607425" y="5275263"/>
          <p14:tracePt t="123466" x="8629650" y="5275263"/>
          <p14:tracePt t="123479" x="8672513" y="5275263"/>
          <p14:tracePt t="123483" x="8686800" y="5284788"/>
          <p14:tracePt t="123496" x="8724900" y="5289550"/>
          <p14:tracePt t="123512" x="8782050" y="5289550"/>
          <p14:tracePt t="123529" x="8804275" y="5297488"/>
          <p14:tracePt t="123546" x="8829675" y="5307013"/>
          <p14:tracePt t="123562" x="8847138" y="5307013"/>
          <p14:tracePt t="123584" x="8856663" y="5307013"/>
          <p14:tracePt t="123599" x="8861425" y="5307013"/>
          <p14:tracePt t="123620" x="8869363" y="5307013"/>
          <p14:tracePt t="123635" x="8882063" y="5302250"/>
          <p14:tracePt t="124127" x="8886825" y="5302250"/>
          <p14:tracePt t="124136" x="8896350" y="5302250"/>
          <p14:tracePt t="124148" x="8899525" y="5302250"/>
          <p14:tracePt t="124165" x="8913813" y="5310188"/>
          <p14:tracePt t="124201" x="8916988" y="5310188"/>
          <p14:tracePt t="124823" x="8926513" y="5310188"/>
          <p14:tracePt t="125240" x="8931275" y="5310188"/>
          <p14:tracePt t="125255" x="8939213" y="5307013"/>
          <p14:tracePt t="125265" x="8943975" y="5307013"/>
          <p14:tracePt t="125281" x="8948738" y="5307013"/>
          <p14:tracePt t="128266" x="8936038" y="5310188"/>
          <p14:tracePt t="128275" x="8909050" y="5319713"/>
          <p14:tracePt t="128285" x="8851900" y="5327650"/>
          <p14:tracePt t="128290" x="8829675" y="5337175"/>
          <p14:tracePt t="128299" x="8804275" y="5345113"/>
          <p14:tracePt t="128302" x="8774113" y="5345113"/>
          <p14:tracePt t="128312" x="8747125" y="5349875"/>
          <p14:tracePt t="128329" x="8655050" y="5349875"/>
          <p14:tracePt t="128345" x="8580438" y="5349875"/>
          <p14:tracePt t="128362" x="8524875" y="5349875"/>
          <p14:tracePt t="128379" x="8475663" y="5349875"/>
          <p14:tracePt t="128397" x="8415338" y="5341938"/>
          <p14:tracePt t="128411" x="8375650" y="5332413"/>
          <p14:tracePt t="128428" x="8353425" y="5324475"/>
          <p14:tracePt t="128445" x="8335963" y="5319713"/>
          <p14:tracePt t="128449" x="8328025" y="5319713"/>
          <p14:tracePt t="128462" x="8310563" y="5319713"/>
          <p14:tracePt t="128478" x="8288338" y="5310188"/>
          <p14:tracePt t="128495" x="8275638" y="5310188"/>
          <p14:tracePt t="128512" x="8248650" y="5310188"/>
          <p14:tracePt t="128528" x="8223250" y="5297488"/>
          <p14:tracePt t="128545" x="8201025" y="5289550"/>
          <p14:tracePt t="128562" x="8174038" y="5289550"/>
          <p14:tracePt t="128566" x="8161338" y="5289550"/>
          <p14:tracePt t="128579" x="8139113" y="5289550"/>
          <p14:tracePt t="128595" x="8113713" y="5289550"/>
          <p14:tracePt t="128612" x="8091488" y="5292725"/>
          <p14:tracePt t="128629" x="8066088" y="5292725"/>
          <p14:tracePt t="128645" x="8043863" y="5297488"/>
          <p14:tracePt t="128662" x="8034338" y="5307013"/>
          <p14:tracePt t="128678" x="8021638" y="5307013"/>
          <p14:tracePt t="128695" x="8008938" y="5310188"/>
          <p14:tracePt t="128711" x="7994650" y="5324475"/>
          <p14:tracePt t="128728" x="7977188" y="5324475"/>
          <p14:tracePt t="128745" x="7964488" y="5327650"/>
          <p14:tracePt t="128749" x="7956550" y="5327650"/>
          <p14:tracePt t="128763" x="7947025" y="5337175"/>
          <p14:tracePt t="128778" x="7934325" y="5337175"/>
          <p14:tracePt t="128795" x="7912100" y="5341938"/>
          <p14:tracePt t="128813" x="7886700" y="5341938"/>
          <p14:tracePt t="128828" x="7872413" y="5341938"/>
          <p14:tracePt t="128845" x="7869238" y="5341938"/>
          <p14:tracePt t="128862" x="7869238" y="5349875"/>
          <p14:tracePt t="129240" x="7864475" y="5349875"/>
          <p14:tracePt t="129248" x="7854950" y="5349875"/>
          <p14:tracePt t="129264" x="7851775" y="5349875"/>
          <p14:tracePt t="129283" x="7824788" y="5349875"/>
          <p14:tracePt t="129291" x="7816850" y="5349875"/>
          <p14:tracePt t="129306" x="7812088" y="5349875"/>
          <p14:tracePt t="129315" x="7807325" y="5349875"/>
          <p14:tracePt t="129334" x="7799388" y="5349875"/>
          <p14:tracePt t="129370" x="7794625" y="5349875"/>
          <p14:tracePt t="129385" x="7785100" y="5349875"/>
          <p14:tracePt t="129392" x="7781925" y="5349875"/>
          <p14:tracePt t="129399" x="7772400" y="5349875"/>
          <p14:tracePt t="129411" x="7759700" y="5349875"/>
          <p14:tracePt t="129415" x="7754938" y="5349875"/>
          <p14:tracePt t="129443" x="7750175" y="5349875"/>
          <p14:tracePt t="129805" x="7742238" y="5349875"/>
          <p14:tracePt t="129899" x="7737475" y="5349875"/>
          <p14:tracePt t="130009" x="7727950" y="5349875"/>
          <p14:tracePt t="130273" x="7727950" y="5345113"/>
          <p14:tracePt t="159278" x="7445375" y="5394325"/>
          <p14:tracePt t="159287" x="7099300" y="5449888"/>
          <p14:tracePt t="159299" x="6491288" y="5573713"/>
          <p14:tracePt t="159314" x="5708650" y="5695950"/>
          <p14:tracePt t="159331" x="5446713" y="5708650"/>
          <p14:tracePt t="159348" x="5349875" y="5708650"/>
          <p14:tracePt t="159352" x="5294313" y="5708650"/>
          <p14:tracePt t="159365" x="5259388" y="5708650"/>
          <p14:tracePt t="159381" x="5219700" y="5708650"/>
          <p14:tracePt t="159397" x="5210175" y="5708650"/>
          <p14:tracePt t="159696" x="5122863" y="5716588"/>
          <p14:tracePt t="159705" x="4978400" y="5716588"/>
          <p14:tracePt t="159715" x="4559300" y="5708650"/>
          <p14:tracePt t="159731" x="4113213" y="5695950"/>
          <p14:tracePt t="159748" x="3519488" y="5695950"/>
          <p14:tracePt t="159764" x="2968625" y="5691188"/>
          <p14:tracePt t="159782" x="2373313" y="5691188"/>
          <p14:tracePt t="159798" x="2085975" y="5691188"/>
          <p14:tracePt t="159814" x="1941513" y="5691188"/>
          <p14:tracePt t="159831" x="1819275" y="5686425"/>
          <p14:tracePt t="159835" x="1757363" y="5678488"/>
          <p14:tracePt t="159848" x="1677988" y="5668963"/>
          <p14:tracePt t="159865" x="1657350" y="5668963"/>
          <p14:tracePt t="159881" x="1647825" y="5668963"/>
          <p14:tracePt t="159898" x="1635125" y="5668963"/>
          <p14:tracePt t="160004" x="1635125" y="5678488"/>
          <p14:tracePt t="160013" x="1635125" y="5681663"/>
          <p14:tracePt t="160025" x="1622425" y="5691188"/>
          <p14:tracePt t="160128" x="1622425" y="5695950"/>
          <p14:tracePt t="160149" x="1622425" y="5699125"/>
          <p14:tracePt t="160161" x="1622425" y="5708650"/>
          <p14:tracePt t="160172" x="1622425" y="5713413"/>
          <p14:tracePt t="160184" x="1622425" y="5721350"/>
          <p14:tracePt t="160189" x="1630363" y="5721350"/>
          <p14:tracePt t="160197" x="1635125" y="5726113"/>
          <p14:tracePt t="160201" x="1639888" y="5734050"/>
          <p14:tracePt t="160214" x="1639888" y="5738813"/>
          <p14:tracePt t="160231" x="1652588" y="5751513"/>
          <p14:tracePt t="160248" x="1660525" y="5765800"/>
          <p14:tracePt t="160265" x="1674813" y="5765800"/>
          <p14:tracePt t="160281" x="1692275" y="5768975"/>
          <p14:tracePt t="160297" x="1700213" y="5778500"/>
          <p14:tracePt t="160314" x="1712913" y="5778500"/>
          <p14:tracePt t="160318" x="1717675" y="5783263"/>
          <p14:tracePt t="160331" x="1730375" y="5783263"/>
          <p14:tracePt t="160347" x="1735138" y="5791200"/>
          <p14:tracePt t="160364" x="1765300" y="5795963"/>
          <p14:tracePt t="160382" x="1792288" y="5800725"/>
          <p14:tracePt t="160397" x="1797050" y="5800725"/>
          <p14:tracePt t="160414" x="1827213" y="5818188"/>
          <p14:tracePt t="160431" x="1839913" y="5818188"/>
          <p14:tracePt t="160448" x="1866900" y="5821363"/>
          <p14:tracePt t="160464" x="1892300" y="5821363"/>
          <p14:tracePt t="160481" x="1906588" y="5821363"/>
          <p14:tracePt t="160497" x="1927225" y="5835650"/>
          <p14:tracePt t="160500" x="1931988" y="5835650"/>
          <p14:tracePt t="160515" x="1966913" y="5838825"/>
          <p14:tracePt t="160530" x="1984375" y="5838825"/>
          <p14:tracePt t="160548" x="2014538" y="5856288"/>
          <p14:tracePt t="160565" x="2049463" y="5861050"/>
          <p14:tracePt t="160581" x="2081213" y="5888038"/>
          <p14:tracePt t="160597" x="2106613" y="5900738"/>
          <p14:tracePt t="160614" x="2128838" y="5905500"/>
          <p14:tracePt t="160631" x="2138363" y="5918200"/>
          <p14:tracePt t="160648" x="2146300" y="5922963"/>
          <p14:tracePt t="160664" x="2151063" y="5922963"/>
          <p14:tracePt t="160681" x="2151063" y="5930900"/>
          <p14:tracePt t="161073" x="2198688" y="5930900"/>
          <p14:tracePt t="161081" x="2303463" y="5922963"/>
          <p14:tracePt t="161086" x="2382838" y="5900738"/>
          <p14:tracePt t="161096" x="2439988" y="5900738"/>
          <p14:tracePt t="161100" x="2544763" y="5888038"/>
          <p14:tracePt t="161108" x="2617788" y="5865813"/>
          <p14:tracePt t="161114" x="2779713" y="5856288"/>
          <p14:tracePt t="161130" x="2867025" y="5856288"/>
          <p14:tracePt t="161146" x="3003550" y="5843588"/>
          <p14:tracePt t="161164" x="3121025" y="5843588"/>
          <p14:tracePt t="161166" x="3151188" y="5843588"/>
          <p14:tracePt t="161181" x="3243263" y="5848350"/>
          <p14:tracePt t="161196" x="3313113" y="5856288"/>
          <p14:tracePt t="161213" x="3382963" y="5870575"/>
          <p14:tracePt t="161229" x="3422650" y="5873750"/>
          <p14:tracePt t="161232" x="3467100" y="5873750"/>
          <p14:tracePt t="161246" x="3509963" y="5883275"/>
          <p14:tracePt t="161263" x="3571875" y="5892800"/>
          <p14:tracePt t="161280" x="3606800" y="5892800"/>
          <p14:tracePt t="161297" x="3636963" y="5892800"/>
          <p14:tracePt t="161314" x="3646488" y="5892800"/>
          <p14:tracePt t="161329" x="3659188" y="5892800"/>
          <p14:tracePt t="161346" x="3689350" y="5892800"/>
          <p14:tracePt t="161364" x="3702050" y="5892800"/>
          <p14:tracePt t="161380" x="3711575" y="5883275"/>
          <p14:tracePt t="161396" x="3724275" y="5883275"/>
          <p14:tracePt t="161413" x="3751263" y="5883275"/>
          <p14:tracePt t="161430" x="3763963" y="5883275"/>
          <p14:tracePt t="161446" x="3771900" y="5883275"/>
          <p14:tracePt t="161463" x="3786188" y="5883275"/>
          <p14:tracePt t="161480" x="3803650" y="5883275"/>
          <p14:tracePt t="161496" x="3806825" y="5883275"/>
          <p14:tracePt t="161564" x="3816350" y="5883275"/>
          <p14:tracePt t="161578" x="3829050" y="5883275"/>
          <p14:tracePt t="161593" x="3833813" y="5883275"/>
          <p14:tracePt t="161606" x="3841750" y="5878513"/>
          <p14:tracePt t="161614" x="3846513" y="5878513"/>
          <p14:tracePt t="161631" x="3856038" y="5878513"/>
          <p14:tracePt t="163314" x="3821113" y="5878513"/>
          <p14:tracePt t="163320" x="3733800" y="5878513"/>
          <p14:tracePt t="163331" x="3684588" y="5883275"/>
          <p14:tracePt t="163349" x="3502025" y="5883275"/>
          <p14:tracePt t="163365" x="3322638" y="5892800"/>
          <p14:tracePt t="163381" x="3186113" y="5905500"/>
          <p14:tracePt t="163398" x="3043238" y="5905500"/>
          <p14:tracePt t="163415" x="2863850" y="5905500"/>
          <p14:tracePt t="163431" x="2727325" y="5895975"/>
          <p14:tracePt t="163448" x="2622550" y="5895975"/>
          <p14:tracePt t="163465" x="2544763" y="5888038"/>
          <p14:tracePt t="163469" x="2500313" y="5888038"/>
          <p14:tracePt t="163482" x="2452688" y="5888038"/>
          <p14:tracePt t="163498" x="2405063" y="5878513"/>
          <p14:tracePt t="163515" x="2368550" y="5865813"/>
          <p14:tracePt t="163532" x="2316163" y="5856288"/>
          <p14:tracePt t="163548" x="2286000" y="5843588"/>
          <p14:tracePt t="163564" x="2263775" y="5835650"/>
          <p14:tracePt t="163581" x="2251075" y="5835650"/>
          <p14:tracePt t="163585" x="2238375" y="5835650"/>
          <p14:tracePt t="163599" x="2228850" y="5830888"/>
          <p14:tracePt t="163621" x="2220913" y="5830888"/>
          <p14:tracePt t="164728" x="2246313" y="5830888"/>
          <p14:tracePt t="164737" x="2281238" y="5838825"/>
          <p14:tracePt t="164751" x="2347913" y="5856288"/>
          <p14:tracePt t="164766" x="2405063" y="5873750"/>
          <p14:tracePt t="164783" x="2465388" y="5883275"/>
          <p14:tracePt t="164789" x="2470150" y="5888038"/>
          <p14:tracePt t="164801" x="2487613" y="5888038"/>
          <p14:tracePt t="164815" x="2500313" y="5888038"/>
          <p14:tracePt t="164844" x="2500313" y="5900738"/>
          <p14:tracePt t="168560" x="2579688" y="5900738"/>
          <p14:tracePt t="168569" x="2640013" y="5900738"/>
          <p14:tracePt t="168583" x="2759075" y="5910263"/>
          <p14:tracePt t="168598" x="2881313" y="5910263"/>
          <p14:tracePt t="168616" x="3073400" y="5895975"/>
          <p14:tracePt t="168632" x="3155950" y="5878513"/>
          <p14:tracePt t="168648" x="3225800" y="5861050"/>
          <p14:tracePt t="168665" x="3287713" y="5835650"/>
          <p14:tracePt t="168682" x="3340100" y="5818188"/>
          <p14:tracePt t="168698" x="3365500" y="5813425"/>
          <p14:tracePt t="168715" x="3379788" y="5813425"/>
          <p14:tracePt t="168732" x="3392488" y="5813425"/>
          <p14:tracePt t="168736" x="3400425" y="5813425"/>
          <p14:tracePt t="168750" x="3435350" y="5813425"/>
          <p14:tracePt t="168765" x="3462338" y="5830888"/>
          <p14:tracePt t="168782" x="3484563" y="5838825"/>
          <p14:tracePt t="168799" x="3536950" y="5848350"/>
          <p14:tracePt t="168815" x="3571875" y="5848350"/>
          <p14:tracePt t="168832" x="3584575" y="5848350"/>
          <p14:tracePt t="168848" x="3597275" y="5856288"/>
          <p14:tracePt t="168865" x="3602038" y="5856288"/>
          <p14:tracePt t="181182" x="3702050" y="5856288"/>
          <p14:tracePt t="181190" x="3859213" y="5856288"/>
          <p14:tracePt t="181201" x="4087813" y="5870575"/>
          <p14:tracePt t="181206" x="4397375" y="5905500"/>
          <p14:tracePt t="181217" x="5080000" y="5992813"/>
          <p14:tracePt t="181232" x="5875338" y="6088063"/>
          <p14:tracePt t="181249" x="6819900" y="6189663"/>
          <p14:tracePt t="181266" x="7794625" y="6334125"/>
          <p14:tracePt t="181283" x="9018588" y="6469063"/>
          <p14:tracePt t="181299" x="9591675" y="6486525"/>
          <p14:tracePt t="181316" x="9888538" y="6521450"/>
          <p14:tracePt t="181333" x="10067925" y="6543675"/>
          <p14:tracePt t="181349" x="10133013" y="6586538"/>
          <p14:tracePt t="181674" x="10487025" y="6573838"/>
          <p14:tracePt t="181682" x="10823575" y="6538913"/>
          <p14:tracePt t="181687" x="11187113" y="6521450"/>
          <p14:tracePt t="181693" x="11636375" y="6503988"/>
          <p14:tracePt t="181703" x="11999913" y="6486525"/>
          <p14:tracePt t="188867" x="11037888" y="6407150"/>
          <p14:tracePt t="188873" x="10561638" y="6424613"/>
          <p14:tracePt t="188880" x="10106025" y="6464300"/>
          <p14:tracePt t="188891" x="9748838" y="6464300"/>
          <p14:tracePt t="188902" x="9390063" y="6464300"/>
          <p14:tracePt t="188918" x="9210675" y="6446838"/>
          <p14:tracePt t="188932" x="9140825" y="6403975"/>
          <p14:tracePt t="188949" x="9118600" y="6394450"/>
          <p14:tracePt t="189328" x="8966200" y="6386513"/>
          <p14:tracePt t="189338" x="8659813" y="6369050"/>
          <p14:tracePt t="189351" x="8296275" y="6351588"/>
          <p14:tracePt t="189357" x="7515225" y="6311900"/>
          <p14:tracePt t="189363" x="7011988" y="6311900"/>
          <p14:tracePt t="189376" x="6623050" y="6294438"/>
          <p14:tracePt t="189381" x="6207125" y="6294438"/>
          <p14:tracePt t="189386" x="5845175" y="6307138"/>
          <p14:tracePt t="189398" x="5634038" y="6307138"/>
          <p14:tracePt t="189401" x="5329238" y="6324600"/>
          <p14:tracePt t="189407" x="5214938" y="6324600"/>
          <p14:tracePt t="189415" x="5140325" y="6324600"/>
          <p14:tracePt t="189432" x="5040313" y="6311900"/>
          <p14:tracePt t="189450" x="4965700" y="6276975"/>
          <p14:tracePt t="189466" x="4957763" y="6276975"/>
          <p14:tracePt t="189731" x="4838700" y="6276975"/>
          <p14:tracePt t="189739" x="4656138" y="6264275"/>
          <p14:tracePt t="189751" x="4275138" y="6224588"/>
          <p14:tracePt t="189766" x="3921125" y="6180138"/>
          <p14:tracePt t="189782" x="3629025" y="6145213"/>
          <p14:tracePt t="189799" x="3405188" y="6122988"/>
          <p14:tracePt t="189816" x="3300413" y="6084888"/>
          <p14:tracePt t="189833" x="3243263" y="6053138"/>
          <p14:tracePt t="189849" x="3221038" y="6045200"/>
          <p14:tracePt t="193804" x="3178175" y="6067425"/>
          <p14:tracePt t="193813" x="3155950" y="6080125"/>
          <p14:tracePt t="193825" x="3068638" y="6149975"/>
          <p14:tracePt t="193838" x="2976563" y="6184900"/>
          <p14:tracePt t="193843" x="2898775" y="6215063"/>
          <p14:tracePt t="193855" x="2767013" y="6294438"/>
          <p14:tracePt t="193863" x="2689225" y="6324600"/>
          <p14:tracePt t="193872" x="2635250" y="6369050"/>
          <p14:tracePt t="193882" x="2513013" y="6491288"/>
          <p14:tracePt t="193899" x="2368550" y="6604000"/>
          <p14:tracePt t="193916" x="2263775" y="6688138"/>
          <p14:tracePt t="193933" x="2066925" y="6796088"/>
          <p14:tracePt t="193950" x="1941513" y="6835775"/>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88620" y="2045167"/>
            <a:ext cx="10645140" cy="606593"/>
          </a:xfrm>
        </p:spPr>
        <p:txBody>
          <a:bodyPr>
            <a:normAutofit/>
          </a:bodyPr>
          <a:lstStyle/>
          <a:p>
            <a:pPr marL="0" indent="0">
              <a:buNone/>
            </a:pPr>
            <a:r>
              <a:rPr lang="en-US" dirty="0">
                <a:solidFill>
                  <a:srgbClr val="FFFF00"/>
                </a:solidFill>
              </a:rPr>
              <a:t>Challenges and Considerations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479909"/>
            <a:ext cx="10774680" cy="1138538"/>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95250" y="2613810"/>
            <a:ext cx="11192564" cy="4028475"/>
          </a:xfrm>
          <a:prstGeom prst="rect">
            <a:avLst/>
          </a:prstGeom>
          <a:noFill/>
        </p:spPr>
        <p:txBody>
          <a:bodyPr wrap="square">
            <a:spAutoFit/>
          </a:bodyPr>
          <a:lstStyle/>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While </a:t>
            </a:r>
            <a:r>
              <a:rPr lang="en-US" sz="2400" b="1" dirty="0" err="1">
                <a:solidFill>
                  <a:schemeClr val="bg1"/>
                </a:solidFill>
              </a:rPr>
              <a:t>robo</a:t>
            </a:r>
            <a:r>
              <a:rPr lang="en-US" sz="2400" b="1" dirty="0">
                <a:solidFill>
                  <a:schemeClr val="bg1"/>
                </a:solidFill>
              </a:rPr>
              <a:t>-advisors offer numerous advantages, there are challenges and limitations to consider:</a:t>
            </a:r>
          </a:p>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Lack of Human Touch: They may not fully replicate the nuanced guidance and emotional support provided by human advisors.</a:t>
            </a:r>
          </a:p>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Complex Financial Situations: Robo-advisors might not be suitable for investors with complex financial needs or those requiring more sophisticated financial planning.</a:t>
            </a:r>
          </a:p>
          <a:p>
            <a:pPr marL="800100" lvl="1" indent="-342900">
              <a:lnSpc>
                <a:spcPct val="105000"/>
              </a:lnSpc>
              <a:spcBef>
                <a:spcPts val="600"/>
              </a:spcBef>
              <a:spcAft>
                <a:spcPts val="600"/>
              </a:spcAft>
              <a:buFont typeface="Arial" panose="020B0604020202020204" pitchFamily="34" charset="0"/>
              <a:buChar char="•"/>
            </a:pPr>
            <a:r>
              <a:rPr lang="en-US" sz="2400" b="1" dirty="0">
                <a:solidFill>
                  <a:schemeClr val="bg1"/>
                </a:solidFill>
              </a:rPr>
              <a:t>Regulatory Hurdles: As with any financial service, </a:t>
            </a:r>
            <a:r>
              <a:rPr lang="en-US" sz="2400" b="1" dirty="0" err="1">
                <a:solidFill>
                  <a:schemeClr val="bg1"/>
                </a:solidFill>
              </a:rPr>
              <a:t>robo</a:t>
            </a:r>
            <a:r>
              <a:rPr lang="en-US" sz="2400" b="1" dirty="0">
                <a:solidFill>
                  <a:schemeClr val="bg1"/>
                </a:solidFill>
              </a:rPr>
              <a:t>-advisors must navigate a complex regulatory landscape, which can impact their offerings and operations.</a:t>
            </a:r>
          </a:p>
        </p:txBody>
      </p:sp>
    </p:spTree>
    <p:extLst>
      <p:ext uri="{BB962C8B-B14F-4D97-AF65-F5344CB8AC3E}">
        <p14:creationId xmlns:p14="http://schemas.microsoft.com/office/powerpoint/2010/main" val="885860280"/>
      </p:ext>
    </p:extLst>
  </p:cSld>
  <p:clrMapOvr>
    <a:masterClrMapping/>
  </p:clrMapOvr>
  <mc:AlternateContent xmlns:mc="http://schemas.openxmlformats.org/markup-compatibility/2006" xmlns:p14="http://schemas.microsoft.com/office/powerpoint/2010/main">
    <mc:Choice Requires="p14">
      <p:transition spd="slow" p14:dur="2000" advTm="276490"/>
    </mc:Choice>
    <mc:Fallback xmlns="">
      <p:transition spd="slow" advTm="276490"/>
    </mc:Fallback>
  </mc:AlternateContent>
  <p:extLst>
    <p:ext uri="{3A86A75C-4F4B-4683-9AE1-C65F6400EC91}">
      <p14:laserTraceLst xmlns:p14="http://schemas.microsoft.com/office/powerpoint/2010/main">
        <p14:tracePtLst>
          <p14:tracePt t="689" x="2290763" y="6526213"/>
          <p14:tracePt t="694" x="2540000" y="6311900"/>
          <p14:tracePt t="706" x="2706688" y="6162675"/>
          <p14:tracePt t="719" x="3340100" y="5681663"/>
          <p14:tracePt t="736" x="3833813" y="5302250"/>
          <p14:tracePt t="741" x="4070350" y="5148263"/>
          <p14:tracePt t="754" x="4319588" y="4973638"/>
          <p14:tracePt t="759" x="4427538" y="4900613"/>
          <p14:tracePt t="769" x="4537075" y="4843463"/>
          <p14:tracePt t="784" x="4624388" y="4791075"/>
          <p14:tracePt t="801" x="4664075" y="4759325"/>
          <p14:tracePt t="2389" x="4541838" y="4738688"/>
          <p14:tracePt t="2399" x="4362450" y="4672013"/>
          <p14:tracePt t="2404" x="4270375" y="4611688"/>
          <p14:tracePt t="2419" x="3768725" y="4318000"/>
          <p14:tracePt t="2437" x="3195638" y="4013200"/>
          <p14:tracePt t="2443" x="2941638" y="3894138"/>
          <p14:tracePt t="2449" x="2719388" y="3711575"/>
          <p14:tracePt t="2454" x="2487613" y="3575050"/>
          <p14:tracePt t="2461" x="2281238" y="3452813"/>
          <p14:tracePt t="2476" x="2089150" y="3243263"/>
          <p14:tracePt t="2486" x="1958975" y="3128963"/>
          <p14:tracePt t="2492" x="1862138" y="3046413"/>
          <p14:tracePt t="2500" x="1782763" y="2963863"/>
          <p14:tracePt t="2517" x="1657350" y="2806700"/>
          <p14:tracePt t="2533" x="1625600" y="2709863"/>
          <p14:tracePt t="2550" x="1617663" y="2684463"/>
          <p14:tracePt t="2857" x="1573213" y="2667000"/>
          <p14:tracePt t="2867" x="1450975" y="2605088"/>
          <p14:tracePt t="2872" x="1425575" y="2578100"/>
          <p14:tracePt t="2886" x="1285875" y="2535238"/>
          <p14:tracePt t="2897" x="1263650" y="2522538"/>
          <p14:tracePt t="2900" x="1189038" y="2478088"/>
          <p14:tracePt t="2908" x="1166813" y="2473325"/>
          <p14:tracePt t="2935" x="1057275" y="2455863"/>
          <p14:tracePt t="2950" x="1022350" y="2455863"/>
          <p14:tracePt t="2967" x="1009650" y="2455863"/>
          <p14:tracePt t="2984" x="996950" y="2455863"/>
          <p14:tracePt t="2988" x="992188" y="2455863"/>
          <p14:tracePt t="3069" x="984250" y="2455863"/>
          <p14:tracePt t="3362" x="987425" y="2455863"/>
          <p14:tracePt t="3371" x="1004888" y="2455863"/>
          <p14:tracePt t="3377" x="1022350" y="2455863"/>
          <p14:tracePt t="3387" x="1036638" y="2455863"/>
          <p14:tracePt t="3403" x="1092200" y="2455863"/>
          <p14:tracePt t="3409" x="1114425" y="2455863"/>
          <p14:tracePt t="3421" x="1189038" y="2455863"/>
          <p14:tracePt t="3435" x="1258888" y="2455863"/>
          <p14:tracePt t="3451" x="1323975" y="2455863"/>
          <p14:tracePt t="3466" x="1390650" y="2465388"/>
          <p14:tracePt t="3468" x="1438275" y="2460625"/>
          <p14:tracePt t="3482" x="1473200" y="2460625"/>
          <p14:tracePt t="3499" x="1512888" y="2460625"/>
          <p14:tracePt t="3515" x="1520825" y="2460625"/>
          <p14:tracePt t="3543" x="1530350" y="2473325"/>
          <p14:tracePt t="4175" x="1577975" y="2495550"/>
          <p14:tracePt t="4185" x="1622425" y="2505075"/>
          <p14:tracePt t="4190" x="1657350" y="2513013"/>
          <p14:tracePt t="4195" x="1692275" y="2522538"/>
          <p14:tracePt t="4202" x="1739900" y="2530475"/>
          <p14:tracePt t="4212" x="1770063" y="2540000"/>
          <p14:tracePt t="4219" x="1831975" y="2540000"/>
          <p14:tracePt t="4233" x="1901825" y="2547938"/>
          <p14:tracePt t="4250" x="1954213" y="2547938"/>
          <p14:tracePt t="4267" x="2014538" y="2543175"/>
          <p14:tracePt t="4284" x="2054225" y="2543175"/>
          <p14:tracePt t="4300" x="2066925" y="2543175"/>
          <p14:tracePt t="4316" x="2081213" y="2543175"/>
          <p14:tracePt t="4334" x="2085975" y="2543175"/>
          <p14:tracePt t="4350" x="2093913" y="2543175"/>
          <p14:tracePt t="4366" x="2098675" y="2543175"/>
          <p14:tracePt t="4370" x="2098675" y="2557463"/>
          <p14:tracePt t="4385" x="2103438" y="2557463"/>
          <p14:tracePt t="4482" x="2103438" y="2565400"/>
          <p14:tracePt t="5347" x="2124075" y="2565400"/>
          <p14:tracePt t="5355" x="2159000" y="2565400"/>
          <p14:tracePt t="5369" x="2233613" y="2560638"/>
          <p14:tracePt t="5386" x="2312988" y="2560638"/>
          <p14:tracePt t="5404" x="2417763" y="2543175"/>
          <p14:tracePt t="5418" x="2474913" y="2535238"/>
          <p14:tracePt t="5434" x="2522538" y="2535238"/>
          <p14:tracePt t="5451" x="2547938" y="2535238"/>
          <p14:tracePt t="5468" x="2562225" y="2535238"/>
          <p14:tracePt t="5472" x="2570163" y="2535238"/>
          <p14:tracePt t="5486" x="2587625" y="2535238"/>
          <p14:tracePt t="5604" x="2597150" y="2535238"/>
          <p14:tracePt t="5618" x="2600325" y="2535238"/>
          <p14:tracePt t="6790" x="2600325" y="2543175"/>
          <p14:tracePt t="6798" x="2605088" y="2547938"/>
          <p14:tracePt t="6807" x="2614613" y="2557463"/>
          <p14:tracePt t="6817" x="2617788" y="2560638"/>
          <p14:tracePt t="6833" x="2632075" y="2574925"/>
          <p14:tracePt t="6850" x="2640013" y="2587625"/>
          <p14:tracePt t="6868" x="2667000" y="2605088"/>
          <p14:tracePt t="6884" x="2679700" y="2614613"/>
          <p14:tracePt t="6900" x="2692400" y="2617788"/>
          <p14:tracePt t="6917" x="2692400" y="2627313"/>
          <p14:tracePt t="13632" x="2814638" y="2609850"/>
          <p14:tracePt t="13641" x="3011488" y="2582863"/>
          <p14:tracePt t="13654" x="3544888" y="2517775"/>
          <p14:tracePt t="13670" x="4337050" y="2438400"/>
          <p14:tracePt t="13686" x="5207000" y="2438400"/>
          <p14:tracePt t="13705" x="6575425" y="2574925"/>
          <p14:tracePt t="13722" x="7423150" y="2749550"/>
          <p14:tracePt t="13737" x="8166100" y="2976563"/>
          <p14:tracePt t="13754" x="8686800" y="3163888"/>
          <p14:tracePt t="13759" x="8839200" y="3213100"/>
          <p14:tracePt t="13772" x="9018588" y="3270250"/>
          <p14:tracePt t="13784" x="9267825" y="3370263"/>
          <p14:tracePt t="13800" x="9307513" y="3405188"/>
          <p14:tracePt t="13817" x="9320213" y="3440113"/>
          <p14:tracePt t="13834" x="9320213" y="3452813"/>
          <p14:tracePt t="14123" x="9559925" y="3452813"/>
          <p14:tracePt t="14132" x="9739313" y="3452813"/>
          <p14:tracePt t="14140" x="10190163" y="3470275"/>
          <p14:tracePt t="14153" x="10923588" y="3544888"/>
          <p14:tracePt t="14171" x="11785600" y="3662363"/>
          <p14:tracePt t="141742" x="10880725" y="5289550"/>
          <p14:tracePt t="141747" x="10167938" y="5262563"/>
          <p14:tracePt t="141756" x="9664700" y="5262563"/>
          <p14:tracePt t="141764" x="9075738" y="5262563"/>
          <p14:tracePt t="141776" x="8405813" y="5297488"/>
          <p14:tracePt t="141792" x="8016875" y="5284788"/>
          <p14:tracePt t="141808" x="7889875" y="5227638"/>
          <p14:tracePt t="141825" x="7820025" y="5210175"/>
          <p14:tracePt t="141829" x="7816850" y="5210175"/>
          <p14:tracePt t="142086" x="7654925" y="5222875"/>
          <p14:tracePt t="142097" x="7261225" y="5262563"/>
          <p14:tracePt t="142102" x="6862763" y="5302250"/>
          <p14:tracePt t="142113" x="6321425" y="5341938"/>
          <p14:tracePt t="142118" x="5665788" y="5384800"/>
          <p14:tracePt t="142129" x="4406900" y="5472113"/>
          <p14:tracePt t="142134" x="3841750" y="5494338"/>
          <p14:tracePt t="142142" x="3265488" y="5559425"/>
          <p14:tracePt t="142158" x="2211388" y="5638800"/>
          <p14:tracePt t="142175" x="1350963" y="5661025"/>
          <p14:tracePt t="142191" x="725488" y="5573713"/>
          <p14:tracePt t="142195" x="608013" y="5546725"/>
          <p14:tracePt t="142209" x="411163" y="5454650"/>
          <p14:tracePt t="142225" x="279400" y="5389563"/>
          <p14:tracePt t="142241" x="187325" y="5319713"/>
          <p14:tracePt t="142259" x="109538" y="5227638"/>
          <p14:tracePt t="142263" x="100013" y="5200650"/>
          <p14:tracePt t="142275" x="79375" y="5170488"/>
          <p14:tracePt t="142291" x="57150" y="5170488"/>
          <p14:tracePt t="142308" x="57150" y="5165725"/>
          <p14:tracePt t="142333" x="52388" y="5153025"/>
          <p14:tracePt t="142341" x="44450" y="5145088"/>
          <p14:tracePt t="142358" x="44450" y="5110163"/>
          <p14:tracePt t="142375" x="44450" y="5087938"/>
          <p14:tracePt t="142379" x="44450" y="5070475"/>
          <p14:tracePt t="142393" x="44450" y="5022850"/>
          <p14:tracePt t="142408" x="47625" y="4983163"/>
          <p14:tracePt t="142425" x="79375" y="4953000"/>
          <p14:tracePt t="142442" x="157163" y="4903788"/>
          <p14:tracePt t="142458" x="257175" y="4843463"/>
          <p14:tracePt t="142475" x="398463" y="4799013"/>
          <p14:tracePt t="142491" x="511175" y="4768850"/>
          <p14:tracePt t="142511" x="695325" y="4724400"/>
          <p14:tracePt t="142525" x="900113" y="4724400"/>
          <p14:tracePt t="142541" x="1019175" y="4733925"/>
          <p14:tracePt t="142558" x="1141413" y="4741863"/>
          <p14:tracePt t="142562" x="1241425" y="4756150"/>
          <p14:tracePt t="142576" x="1450975" y="4799013"/>
          <p14:tracePt t="142591" x="1573213" y="4821238"/>
          <p14:tracePt t="142608" x="1695450" y="4829175"/>
          <p14:tracePt t="142626" x="1931988" y="4838700"/>
          <p14:tracePt t="142641" x="2036763" y="4838700"/>
          <p14:tracePt t="142658" x="2093913" y="4838700"/>
          <p14:tracePt t="142675" x="2159000" y="4838700"/>
          <p14:tracePt t="142679" x="2203450" y="4838700"/>
          <p14:tracePt t="142693" x="2295525" y="4838700"/>
          <p14:tracePt t="142708" x="2365375" y="4846638"/>
          <p14:tracePt t="142725" x="2422525" y="4856163"/>
          <p14:tracePt t="142743" x="2482850" y="4886325"/>
          <p14:tracePt t="142758" x="2522538" y="4886325"/>
          <p14:tracePt t="142775" x="2565400" y="4886325"/>
          <p14:tracePt t="142792" x="2614613" y="4886325"/>
          <p14:tracePt t="142808" x="2692400" y="4881563"/>
          <p14:tracePt t="142825" x="2741613" y="4881563"/>
          <p14:tracePt t="142841" x="2762250" y="4881563"/>
          <p14:tracePt t="142858" x="2784475" y="4868863"/>
          <p14:tracePt t="142863" x="2789238" y="4868863"/>
          <p14:tracePt t="142875" x="2794000" y="4868863"/>
          <p14:tracePt t="142904" x="2801938" y="4868863"/>
          <p14:tracePt t="143236" x="2871788" y="4860925"/>
          <p14:tracePt t="143245" x="2933700" y="4851400"/>
          <p14:tracePt t="143261" x="3221038" y="4838700"/>
          <p14:tracePt t="143265" x="3322638" y="4838700"/>
          <p14:tracePt t="143271" x="3382963" y="4838700"/>
          <p14:tracePt t="143278" x="3457575" y="4838700"/>
          <p14:tracePt t="143288" x="3519488" y="4826000"/>
          <p14:tracePt t="143295" x="3649663" y="4826000"/>
          <p14:tracePt t="143307" x="3811588" y="4826000"/>
          <p14:tracePt t="143324" x="3913188" y="4826000"/>
          <p14:tracePt t="143340" x="3951288" y="4826000"/>
          <p14:tracePt t="143343" x="3986213" y="4829175"/>
          <p14:tracePt t="143357" x="4021138" y="4838700"/>
          <p14:tracePt t="143373" x="4070350" y="4838700"/>
          <p14:tracePt t="143390" x="4100513" y="4846638"/>
          <p14:tracePt t="143407" x="4125913" y="4851400"/>
          <p14:tracePt t="143409" x="4140200" y="4851400"/>
          <p14:tracePt t="143424" x="4152900" y="4860925"/>
          <p14:tracePt t="143440" x="4157663" y="4860925"/>
          <p14:tracePt t="143457" x="4165600" y="4860925"/>
          <p14:tracePt t="143474" x="4170363" y="4860925"/>
          <p14:tracePt t="143505" x="4183063" y="4864100"/>
          <p14:tracePt t="143519" x="4192588" y="4864100"/>
          <p14:tracePt t="143526" x="4197350" y="4864100"/>
          <p14:tracePt t="143540" x="4205288" y="4873625"/>
          <p14:tracePt t="143557" x="4214813" y="4878388"/>
          <p14:tracePt t="143575" x="4222750" y="4886325"/>
          <p14:tracePt t="143592" x="4249738" y="4900613"/>
          <p14:tracePt t="143607" x="4252913" y="4903788"/>
          <p14:tracePt t="143726" x="4252913" y="4918075"/>
          <p14:tracePt t="143807" x="4252913" y="4926013"/>
          <p14:tracePt t="148958" x="4284663" y="4926013"/>
          <p14:tracePt t="148968" x="4305300" y="4926013"/>
          <p14:tracePt t="148977" x="4340225" y="4930775"/>
          <p14:tracePt t="148982" x="4362450" y="4938713"/>
          <p14:tracePt t="148995" x="4419600" y="4948238"/>
          <p14:tracePt t="149011" x="4476750" y="4956175"/>
          <p14:tracePt t="149025" x="4533900" y="4965700"/>
          <p14:tracePt t="149042" x="4621213" y="4965700"/>
          <p14:tracePt t="149046" x="4676775" y="4965700"/>
          <p14:tracePt t="149060" x="4733925" y="4953000"/>
          <p14:tracePt t="149075" x="4783138" y="4943475"/>
          <p14:tracePt t="149092" x="4813300" y="4938713"/>
          <p14:tracePt t="149109" x="4865688" y="4913313"/>
          <p14:tracePt t="149125" x="4887913" y="4908550"/>
          <p14:tracePt t="149142" x="4930775" y="4900613"/>
          <p14:tracePt t="149159" x="4960938" y="4891088"/>
          <p14:tracePt t="149163" x="4983163" y="4891088"/>
          <p14:tracePt t="149176" x="5013325" y="4891088"/>
          <p14:tracePt t="149192" x="5027613" y="4891088"/>
          <p14:tracePt t="149208" x="5053013" y="4891088"/>
          <p14:tracePt t="149226" x="5057775" y="4891088"/>
          <p14:tracePt t="149230" x="5070475" y="4891088"/>
          <p14:tracePt t="149241" x="5080000" y="4891088"/>
          <p14:tracePt t="149286" x="5084763" y="4891088"/>
          <p14:tracePt t="149999" x="5154613" y="4881563"/>
          <p14:tracePt t="150010" x="5197475" y="4881563"/>
          <p14:tracePt t="150014" x="5245100" y="4873625"/>
          <p14:tracePt t="150021" x="5294313" y="4873625"/>
          <p14:tracePt t="150026" x="5324475" y="4873625"/>
          <p14:tracePt t="150036" x="5368925" y="4873625"/>
          <p14:tracePt t="150044" x="5389563" y="4878388"/>
          <p14:tracePt t="150058" x="5468938" y="4878388"/>
          <p14:tracePt t="150076" x="5568950" y="4895850"/>
          <p14:tracePt t="150092" x="5608638" y="4900613"/>
          <p14:tracePt t="150108" x="5634038" y="4908550"/>
          <p14:tracePt t="150125" x="5648325" y="4908550"/>
          <p14:tracePt t="150142" x="5653088" y="4908550"/>
          <p14:tracePt t="154005" x="5616575" y="4943475"/>
          <p14:tracePt t="154011" x="5534025" y="5026025"/>
          <p14:tracePt t="154027" x="5254625" y="5197475"/>
          <p14:tracePt t="154043" x="4965700" y="5302250"/>
          <p14:tracePt t="154059" x="4616450" y="5380038"/>
          <p14:tracePt t="154075" x="4192588" y="5454650"/>
          <p14:tracePt t="154080" x="3951288" y="5516563"/>
          <p14:tracePt t="154092" x="3519488" y="5603875"/>
          <p14:tracePt t="154109" x="3143250" y="5664200"/>
          <p14:tracePt t="154126" x="2881313" y="5678488"/>
          <p14:tracePt t="154130" x="2724150" y="5678488"/>
          <p14:tracePt t="154147" x="2605088" y="5678488"/>
          <p14:tracePt t="154162" x="2457450" y="5673725"/>
          <p14:tracePt t="154175" x="2316163" y="5651500"/>
          <p14:tracePt t="154192" x="2220913" y="5629275"/>
          <p14:tracePt t="154196" x="2163763" y="5629275"/>
          <p14:tracePt t="154211" x="2128838" y="5629275"/>
          <p14:tracePt t="154226" x="2089150" y="5629275"/>
          <p14:tracePt t="154242" x="2058988" y="5616575"/>
          <p14:tracePt t="154261" x="2032000" y="5608638"/>
          <p14:tracePt t="154276" x="2014538" y="5608638"/>
          <p14:tracePt t="154292" x="2014538" y="5594350"/>
          <p14:tracePt t="154309" x="2014538" y="5581650"/>
          <p14:tracePt t="154326" x="2006600" y="5564188"/>
          <p14:tracePt t="154343" x="2001838" y="5541963"/>
          <p14:tracePt t="154359" x="2001838" y="5516563"/>
          <p14:tracePt t="154376" x="1993900" y="5484813"/>
          <p14:tracePt t="154380" x="1989138" y="5481638"/>
          <p14:tracePt t="154394" x="1979613" y="5449888"/>
          <p14:tracePt t="154409" x="1966913" y="5441950"/>
          <p14:tracePt t="154426" x="1954213" y="5429250"/>
          <p14:tracePt t="154443" x="1941513" y="5407025"/>
          <p14:tracePt t="154459" x="1936750" y="5389563"/>
          <p14:tracePt t="154476" x="1936750" y="5380038"/>
          <p14:tracePt t="154510" x="1936750" y="5376863"/>
          <p14:tracePt t="154532" x="1944688" y="5367338"/>
          <p14:tracePt t="154547" x="1949450" y="5362575"/>
          <p14:tracePt t="154553" x="1962150" y="5354638"/>
          <p14:tracePt t="154561" x="1979613" y="5354638"/>
          <p14:tracePt t="154575" x="2001838" y="5345113"/>
          <p14:tracePt t="154591" x="2019300" y="5341938"/>
          <p14:tracePt t="154607" x="2054225" y="5327650"/>
          <p14:tracePt t="154624" x="2076450" y="5327650"/>
          <p14:tracePt t="154627" x="2089150" y="5327650"/>
          <p14:tracePt t="154641" x="2120900" y="5319713"/>
          <p14:tracePt t="154657" x="2146300" y="5319713"/>
          <p14:tracePt t="154674" x="2193925" y="5319713"/>
          <p14:tracePt t="154691" x="2286000" y="5337175"/>
          <p14:tracePt t="154708" x="2360613" y="5337175"/>
          <p14:tracePt t="154724" x="2439988" y="5337175"/>
          <p14:tracePt t="154741" x="2482850" y="5337175"/>
          <p14:tracePt t="154759" x="2570163" y="5310188"/>
          <p14:tracePt t="154774" x="2635250" y="5302250"/>
          <p14:tracePt t="154791" x="2692400" y="5292725"/>
          <p14:tracePt t="154807" x="2759075" y="5292725"/>
          <p14:tracePt t="154810" x="2776538" y="5292725"/>
          <p14:tracePt t="154825" x="2811463" y="5292725"/>
          <p14:tracePt t="154841" x="2859088" y="5292725"/>
          <p14:tracePt t="154858" x="2871788" y="5292725"/>
          <p14:tracePt t="154874" x="2901950" y="5292725"/>
          <p14:tracePt t="154891" x="2924175" y="5292725"/>
          <p14:tracePt t="154908" x="2936875" y="5297488"/>
          <p14:tracePt t="154924" x="2951163" y="5297488"/>
          <p14:tracePt t="154926" x="2971800" y="5297488"/>
          <p14:tracePt t="155318" x="3021013" y="5284788"/>
          <p14:tracePt t="155328" x="3081338" y="5275263"/>
          <p14:tracePt t="155333" x="3130550" y="5254625"/>
          <p14:tracePt t="155345" x="3208338" y="5245100"/>
          <p14:tracePt t="155360" x="3330575" y="5237163"/>
          <p14:tracePt t="155375" x="3475038" y="5222875"/>
          <p14:tracePt t="155392" x="3522663" y="5222875"/>
          <p14:tracePt t="155410" x="3584575" y="5227638"/>
          <p14:tracePt t="155426" x="3597275" y="5237163"/>
          <p14:tracePt t="155443" x="3624263" y="5249863"/>
          <p14:tracePt t="155459" x="3646488" y="5249863"/>
          <p14:tracePt t="155462" x="3649663" y="5254625"/>
          <p14:tracePt t="155476" x="3663950" y="5257800"/>
          <p14:tracePt t="155492" x="3689350" y="5257800"/>
          <p14:tracePt t="155508" x="3711575" y="5257800"/>
          <p14:tracePt t="155526" x="3729038" y="5267325"/>
          <p14:tracePt t="155528" x="3751263" y="5267325"/>
          <p14:tracePt t="155542" x="3771900" y="5275263"/>
          <p14:tracePt t="155559" x="3776663" y="5275263"/>
          <p14:tracePt t="155575" x="3786188" y="5275263"/>
          <p14:tracePt t="155608" x="3786188" y="5280025"/>
          <p14:tracePt t="163604" x="4030663" y="5257800"/>
          <p14:tracePt t="163614" x="4344988" y="5205413"/>
          <p14:tracePt t="163628" x="5157788" y="5170488"/>
          <p14:tracePt t="163643" x="5975350" y="5118100"/>
          <p14:tracePt t="163660" x="7054850" y="5078413"/>
          <p14:tracePt t="163677" x="7540625" y="5092700"/>
          <p14:tracePt t="163693" x="7859713" y="5105400"/>
          <p14:tracePt t="163710" x="8004175" y="5157788"/>
          <p14:tracePt t="163714" x="8051800" y="5180013"/>
          <p14:tracePt t="163728" x="8083550" y="5210175"/>
          <p14:tracePt t="163743" x="8091488" y="5232400"/>
          <p14:tracePt t="163760" x="8101013" y="5249863"/>
          <p14:tracePt t="163778" x="8096250" y="5275263"/>
          <p14:tracePt t="164454" x="8218488" y="5297488"/>
          <p14:tracePt t="164465" x="8393113" y="5337175"/>
          <p14:tracePt t="164479" x="8602663" y="5407025"/>
          <p14:tracePt t="164493" x="8899525" y="5484813"/>
          <p14:tracePt t="164511" x="9175750" y="5576888"/>
          <p14:tracePt t="164526" x="9290050" y="5638800"/>
          <p14:tracePt t="164543" x="9342438" y="5664200"/>
          <p14:tracePt t="164560" x="9372600" y="5678488"/>
          <p14:tracePt t="164564" x="9372600" y="5686425"/>
          <p14:tracePt t="164576" x="9377363" y="5686425"/>
          <p14:tracePt t="164606" x="9377363" y="5691188"/>
          <p14:tracePt t="164673" x="9377363" y="5695950"/>
          <p14:tracePt t="172206" x="9539288" y="5668963"/>
          <p14:tracePt t="172215" x="9953625" y="5668963"/>
          <p14:tracePt t="172229" x="10706100" y="5634038"/>
          <p14:tracePt t="172246" x="11571288" y="5646738"/>
          <p14:tracePt t="172252" x="11990388" y="5668963"/>
          <p14:tracePt t="274281" x="12165013" y="5948363"/>
          <p14:tracePt t="274289" x="12147550" y="5953125"/>
          <p14:tracePt t="274299" x="12144375" y="5962650"/>
          <p14:tracePt t="274316" x="12134850" y="5962650"/>
          <p14:tracePt t="274612" x="11925300" y="5983288"/>
          <p14:tracePt t="274622" x="11571288" y="5983288"/>
          <p14:tracePt t="274635" x="10539413" y="6088063"/>
          <p14:tracePt t="274649" x="9324975" y="6281738"/>
          <p14:tracePt t="274665" x="8078788" y="666115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415371" y="1914515"/>
            <a:ext cx="10515600" cy="652463"/>
          </a:xfrm>
        </p:spPr>
        <p:txBody>
          <a:bodyPr/>
          <a:lstStyle/>
          <a:p>
            <a:pPr marL="0" indent="0">
              <a:buNone/>
            </a:pPr>
            <a:r>
              <a:rPr lang="en-US" dirty="0">
                <a:solidFill>
                  <a:srgbClr val="FFFF00"/>
                </a:solidFill>
              </a:rPr>
              <a:t>Case Studies of Successful Robo-Advisor Platforms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97992" y="39725"/>
            <a:ext cx="9036670" cy="1520592"/>
          </a:xfrm>
        </p:spPr>
        <p:txBody>
          <a:bodyPr>
            <a:noAutofit/>
          </a:bodyPr>
          <a:lstStyle/>
          <a:p>
            <a:r>
              <a:rPr lang="en-US" sz="3600"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sz="3600"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2750" y="2921177"/>
            <a:ext cx="10667676" cy="3477106"/>
          </a:xfrm>
          <a:prstGeom prst="rect">
            <a:avLst/>
          </a:prstGeom>
          <a:noFill/>
        </p:spPr>
        <p:txBody>
          <a:bodyPr wrap="square">
            <a:spAutoFit/>
          </a:bodyPr>
          <a:lstStyle/>
          <a:p>
            <a:pPr marL="914400" lvl="1" indent="-457200">
              <a:lnSpc>
                <a:spcPct val="114000"/>
              </a:lnSpc>
              <a:spcBef>
                <a:spcPts val="1200"/>
              </a:spcBef>
              <a:spcAft>
                <a:spcPts val="600"/>
              </a:spcAft>
              <a:buFont typeface="Arial" panose="020B0604020202020204" pitchFamily="34" charset="0"/>
              <a:buChar char="•"/>
            </a:pPr>
            <a:r>
              <a:rPr lang="en-US" sz="2400" b="1" dirty="0">
                <a:solidFill>
                  <a:schemeClr val="bg1"/>
                </a:solidFill>
              </a:rPr>
              <a:t>Betterment: One of the pioneers in the field, known for its user-friendly interface and goal-based investment strategies.</a:t>
            </a:r>
          </a:p>
          <a:p>
            <a:pPr marL="914400" lvl="1" indent="-457200">
              <a:lnSpc>
                <a:spcPct val="114000"/>
              </a:lnSpc>
              <a:spcBef>
                <a:spcPts val="1200"/>
              </a:spcBef>
              <a:spcAft>
                <a:spcPts val="600"/>
              </a:spcAft>
              <a:buFont typeface="Arial" panose="020B0604020202020204" pitchFamily="34" charset="0"/>
              <a:buChar char="•"/>
            </a:pPr>
            <a:r>
              <a:rPr lang="en-US" sz="2400" b="1" dirty="0" err="1">
                <a:solidFill>
                  <a:schemeClr val="bg1"/>
                </a:solidFill>
              </a:rPr>
              <a:t>Wealthfront</a:t>
            </a:r>
            <a:r>
              <a:rPr lang="en-US" sz="2400" b="1" dirty="0">
                <a:solidFill>
                  <a:schemeClr val="bg1"/>
                </a:solidFill>
              </a:rPr>
              <a:t>: Distinguishes itself with advanced financial planning tools and tax-loss harvesting strategies.</a:t>
            </a:r>
          </a:p>
          <a:p>
            <a:pPr marL="914400" lvl="1" indent="-457200">
              <a:lnSpc>
                <a:spcPct val="114000"/>
              </a:lnSpc>
              <a:spcBef>
                <a:spcPts val="1200"/>
              </a:spcBef>
              <a:spcAft>
                <a:spcPts val="600"/>
              </a:spcAft>
              <a:buFont typeface="Arial" panose="020B0604020202020204" pitchFamily="34" charset="0"/>
              <a:buChar char="•"/>
            </a:pPr>
            <a:r>
              <a:rPr lang="en-US" sz="2400" b="1" dirty="0">
                <a:solidFill>
                  <a:schemeClr val="bg1"/>
                </a:solidFill>
              </a:rPr>
              <a:t>Vanguard Personal Advisor Services: Combines </a:t>
            </a:r>
            <a:r>
              <a:rPr lang="en-US" sz="2400" b="1" dirty="0" err="1">
                <a:solidFill>
                  <a:schemeClr val="bg1"/>
                </a:solidFill>
              </a:rPr>
              <a:t>robo</a:t>
            </a:r>
            <a:r>
              <a:rPr lang="en-US" sz="2400" b="1" dirty="0">
                <a:solidFill>
                  <a:schemeClr val="bg1"/>
                </a:solidFill>
              </a:rPr>
              <a:t>-advisor algorithms with access to human advisors, appealing to those who seek a hybrid model.</a:t>
            </a:r>
          </a:p>
        </p:txBody>
      </p:sp>
    </p:spTree>
    <p:extLst>
      <p:ext uri="{BB962C8B-B14F-4D97-AF65-F5344CB8AC3E}">
        <p14:creationId xmlns:p14="http://schemas.microsoft.com/office/powerpoint/2010/main" val="2785343451"/>
      </p:ext>
    </p:extLst>
  </p:cSld>
  <p:clrMapOvr>
    <a:masterClrMapping/>
  </p:clrMapOvr>
  <mc:AlternateContent xmlns:mc="http://schemas.openxmlformats.org/markup-compatibility/2006" xmlns:p14="http://schemas.microsoft.com/office/powerpoint/2010/main">
    <mc:Choice Requires="p14">
      <p:transition spd="slow" p14:dur="2000" advTm="216637"/>
    </mc:Choice>
    <mc:Fallback xmlns="">
      <p:transition spd="slow" advTm="216637"/>
    </mc:Fallback>
  </mc:AlternateContent>
  <p:extLst>
    <p:ext uri="{3A86A75C-4F4B-4683-9AE1-C65F6400EC91}">
      <p14:laserTraceLst xmlns:p14="http://schemas.microsoft.com/office/powerpoint/2010/main">
        <p14:tracePtLst>
          <p14:tracePt t="95496" x="3254375" y="6311900"/>
          <p14:tracePt t="95945" x="3113088" y="6346825"/>
          <p14:tracePt t="95950" x="2919413" y="5997575"/>
          <p14:tracePt t="95960" x="2762250" y="5734050"/>
          <p14:tracePt t="95965" x="2632075" y="5502275"/>
          <p14:tracePt t="95976" x="2500313" y="5341938"/>
          <p14:tracePt t="95994" x="2168525" y="4741863"/>
          <p14:tracePt t="96010" x="2085975" y="4554538"/>
          <p14:tracePt t="96026" x="2041525" y="4370388"/>
          <p14:tracePt t="96334" x="1989138" y="4387850"/>
          <p14:tracePt t="96344" x="1914525" y="4397375"/>
          <p14:tracePt t="96349" x="1892300" y="4405313"/>
          <p14:tracePt t="96356" x="1822450" y="4427538"/>
          <p14:tracePt t="96364" x="1762125" y="4437063"/>
          <p14:tracePt t="96376" x="1670050" y="4467225"/>
          <p14:tracePt t="96393" x="1577975" y="4475163"/>
          <p14:tracePt t="96411" x="1495425" y="4479925"/>
          <p14:tracePt t="96427" x="1460500" y="4479925"/>
          <p14:tracePt t="96443" x="1438275" y="4489450"/>
          <p14:tracePt t="96460" x="1428750" y="4489450"/>
          <p14:tracePt t="96477" x="1403350" y="4489450"/>
          <p14:tracePt t="96500" x="1393825" y="4489450"/>
          <p14:tracePt t="96522" x="1390650" y="4492625"/>
          <p14:tracePt t="99719" x="1538288" y="4489450"/>
          <p14:tracePt t="99727" x="1747838" y="4489450"/>
          <p14:tracePt t="99745" x="2176463" y="4489450"/>
          <p14:tracePt t="99751" x="2562225" y="4489450"/>
          <p14:tracePt t="99763" x="3348038" y="4492625"/>
          <p14:tracePt t="99770" x="3681413" y="4510088"/>
          <p14:tracePt t="99782" x="4270375" y="4510088"/>
          <p14:tracePt t="99788" x="4633913" y="4527550"/>
          <p14:tracePt t="99796" x="5119688" y="4589463"/>
          <p14:tracePt t="99800" x="5516563" y="4629150"/>
          <p14:tracePt t="99809" x="5927725" y="4724400"/>
          <p14:tracePt t="99827" x="6889750" y="5030788"/>
          <p14:tracePt t="99843" x="7169150" y="5210175"/>
          <p14:tracePt t="99860" x="7356475" y="5337175"/>
          <p14:tracePt t="99876" x="7527925" y="5603875"/>
          <p14:tracePt t="99893" x="7527925" y="5621338"/>
          <p14:tracePt t="100233" x="7645400" y="5616575"/>
          <p14:tracePt t="100243" x="8004175" y="5551488"/>
          <p14:tracePt t="100248" x="8248650" y="5467350"/>
          <p14:tracePt t="100253" x="8634413" y="5354638"/>
          <p14:tracePt t="100266" x="9158288" y="5249863"/>
          <p14:tracePt t="100271" x="9534525" y="5192713"/>
          <p14:tracePt t="100281" x="10018713" y="5130800"/>
          <p14:tracePt t="100286" x="10390188" y="5075238"/>
          <p14:tracePt t="100295" x="10928350" y="5057775"/>
          <p14:tracePt t="100300" x="11256963" y="5057775"/>
          <p14:tracePt t="100311" x="12025313" y="5145088"/>
          <p14:tracePt t="168638" x="11671300" y="5668963"/>
          <p14:tracePt t="168643" x="11242675" y="5629275"/>
          <p14:tracePt t="168649" x="11020425" y="5599113"/>
          <p14:tracePt t="168664" x="10674350" y="5546725"/>
          <p14:tracePt t="168680" x="10496550" y="5524500"/>
          <p14:tracePt t="168697" x="10421938" y="5499100"/>
          <p14:tracePt t="168713" x="10404475" y="5499100"/>
          <p14:tracePt t="168982" x="10115550" y="5432425"/>
          <p14:tracePt t="168991" x="9559925" y="5327650"/>
          <p14:tracePt t="169002" x="8243888" y="5240338"/>
          <p14:tracePt t="169014" x="7532688" y="5218113"/>
          <p14:tracePt t="169018" x="6732588" y="5237163"/>
          <p14:tracePt t="169030" x="5538788" y="5297488"/>
          <p14:tracePt t="169047" x="4691063" y="5380038"/>
          <p14:tracePt t="169063" x="4270375" y="5380038"/>
          <p14:tracePt t="169080" x="4148138" y="5376863"/>
          <p14:tracePt t="169083" x="4122738" y="5359400"/>
          <p14:tracePt t="169097" x="4100513" y="5349875"/>
          <p14:tracePt t="169333" x="3965575" y="5354638"/>
          <p14:tracePt t="169343" x="3821113" y="5367338"/>
          <p14:tracePt t="169355" x="3379788" y="5397500"/>
          <p14:tracePt t="169361" x="3103563" y="5411788"/>
          <p14:tracePt t="169371" x="2797175" y="5429250"/>
          <p14:tracePt t="169380" x="2587625" y="5429250"/>
          <p14:tracePt t="169397" x="1966913" y="5459413"/>
          <p14:tracePt t="169413" x="1687513" y="5459413"/>
          <p14:tracePt t="169430" x="1525588" y="5449888"/>
          <p14:tracePt t="169447" x="1443038" y="5441950"/>
          <p14:tracePt t="169451" x="1408113" y="5432425"/>
          <p14:tracePt t="169465" x="1346200" y="5414963"/>
          <p14:tracePt t="169480" x="1298575" y="5397500"/>
          <p14:tracePt t="169497" x="1268413" y="5384800"/>
          <p14:tracePt t="169514" x="1216025" y="5376863"/>
          <p14:tracePt t="169530" x="1193800" y="5367338"/>
          <p14:tracePt t="169547" x="1166813" y="5367338"/>
          <p14:tracePt t="169563" x="1154113" y="5367338"/>
          <p14:tracePt t="169581" x="1144588" y="5367338"/>
          <p14:tracePt t="169610" x="1141413" y="5367338"/>
          <p14:tracePt t="169618" x="1136650" y="5367338"/>
          <p14:tracePt t="169630" x="1127125" y="5367338"/>
          <p14:tracePt t="169633" x="1114425" y="5367338"/>
          <p14:tracePt t="169647" x="1101725" y="5372100"/>
          <p14:tracePt t="169853" x="1119188" y="5384800"/>
          <p14:tracePt t="169859" x="1127125" y="5402263"/>
          <p14:tracePt t="169867" x="1162050" y="5411788"/>
          <p14:tracePt t="169881" x="1193800" y="5432425"/>
          <p14:tracePt t="169897" x="1223963" y="5446713"/>
          <p14:tracePt t="169914" x="1250950" y="5454650"/>
          <p14:tracePt t="169931" x="1281113" y="5464175"/>
          <p14:tracePt t="169934" x="1293813" y="5464175"/>
          <p14:tracePt t="169948" x="1316038" y="5476875"/>
          <p14:tracePt t="169964" x="1323975" y="5476875"/>
          <p14:tracePt t="169980" x="1328738" y="5484813"/>
          <p14:tracePt t="170697" x="1350963" y="5489575"/>
          <p14:tracePt t="170707" x="1363663" y="5499100"/>
          <p14:tracePt t="170716" x="1381125" y="5507038"/>
          <p14:tracePt t="170731" x="1425575" y="5529263"/>
          <p14:tracePt t="170747" x="1438275" y="5529263"/>
          <p14:tracePt t="170769" x="1438275" y="5534025"/>
          <p14:tracePt t="171400" x="1538288" y="5541963"/>
          <p14:tracePt t="171409" x="1582738" y="5541963"/>
          <p14:tracePt t="171419" x="1657350" y="5556250"/>
          <p14:tracePt t="171423" x="1730375" y="5556250"/>
          <p14:tracePt t="171432" x="1819275" y="5556250"/>
          <p14:tracePt t="171448" x="2028825" y="5576888"/>
          <p14:tracePt t="171453" x="2089150" y="5586413"/>
          <p14:tracePt t="171464" x="2193925" y="5608638"/>
          <p14:tracePt t="171481" x="2295525" y="5646738"/>
          <p14:tracePt t="171497" x="2382838" y="5656263"/>
          <p14:tracePt t="171516" x="2474913" y="5664200"/>
          <p14:tracePt t="171532" x="2530475" y="5681663"/>
          <p14:tracePt t="171547" x="2544763" y="5681663"/>
          <p14:tracePt t="171656" x="2544763" y="5686425"/>
          <p14:tracePt t="172068" x="2614613" y="5686425"/>
          <p14:tracePt t="172077" x="2670175" y="5686425"/>
          <p14:tracePt t="172088" x="2832100" y="5678488"/>
          <p14:tracePt t="172093" x="2959100" y="5678488"/>
          <p14:tracePt t="172097" x="3063875" y="5678488"/>
          <p14:tracePt t="172107" x="3138488" y="5668963"/>
          <p14:tracePt t="172111" x="3213100" y="5668963"/>
          <p14:tracePt t="172117" x="3313113" y="5668963"/>
          <p14:tracePt t="172132" x="3467100" y="5695950"/>
          <p14:tracePt t="172146" x="3562350" y="5713413"/>
          <p14:tracePt t="172163" x="3611563" y="5730875"/>
          <p14:tracePt t="172180" x="3624263" y="5738813"/>
          <p14:tracePt t="172234" x="3624263" y="5748338"/>
          <p14:tracePt t="172360" x="3629025" y="5748338"/>
          <p14:tracePt t="172878" x="3676650" y="5743575"/>
          <p14:tracePt t="172885" x="3754438" y="5734050"/>
          <p14:tracePt t="172895" x="3856038" y="5708650"/>
          <p14:tracePt t="172912" x="4240213" y="5656263"/>
          <p14:tracePt t="172914" x="4287838" y="5634038"/>
          <p14:tracePt t="172929" x="4498975" y="5591175"/>
          <p14:tracePt t="172946" x="4791075" y="5494338"/>
          <p14:tracePt t="172963" x="4983163" y="5472113"/>
          <p14:tracePt t="172979" x="5119688" y="5449888"/>
          <p14:tracePt t="172980" x="5180013" y="5449888"/>
          <p14:tracePt t="172996" x="5237163" y="5441950"/>
          <p14:tracePt t="173013" x="5249863" y="5441950"/>
          <p14:tracePt t="173032" x="5249863" y="5446713"/>
          <p14:tracePt t="173098" x="5249863" y="5449888"/>
          <p14:tracePt t="173194" x="5249863" y="5454650"/>
          <p14:tracePt t="176312" x="5394325" y="5372100"/>
          <p14:tracePt t="176322" x="5800725" y="5127625"/>
          <p14:tracePt t="176333" x="6583363" y="4729163"/>
          <p14:tracePt t="176347" x="7645400" y="4432300"/>
          <p14:tracePt t="176364" x="8978900" y="4025900"/>
          <p14:tracePt t="176381" x="10212388" y="3898900"/>
          <p14:tracePt t="176385" x="10815638" y="3833813"/>
          <p14:tracePt t="176398" x="11828463" y="3851275"/>
          <p14:tracePt t="214466" x="12042775" y="5205413"/>
          <p14:tracePt t="214472" x="11952288" y="5183188"/>
          <p14:tracePt t="214483" x="11890375" y="5183188"/>
          <p14:tracePt t="214488" x="11885613" y="5183188"/>
          <p14:tracePt t="214494" x="11863388" y="5165725"/>
          <p14:tracePt t="214505" x="11860213" y="5165725"/>
          <p14:tracePt t="214516" x="11837988" y="5165725"/>
          <p14:tracePt t="214745" x="11501438" y="5222875"/>
          <p14:tracePt t="214754" x="10853738" y="5402263"/>
          <p14:tracePt t="214769" x="9502775" y="5738813"/>
          <p14:tracePt t="214783" x="8148638" y="6102350"/>
          <p14:tracePt t="214801" x="6588125" y="6673850"/>
          <p14:tracePt t="215111" x="3956050" y="6638925"/>
          <p14:tracePt t="215117" x="3736975" y="6364288"/>
          <p14:tracePt t="215129" x="3532188" y="5962650"/>
          <p14:tracePt t="215134" x="3370263" y="5511800"/>
          <p14:tracePt t="215147" x="3243263" y="4362450"/>
          <p14:tracePt t="215154" x="3221038" y="3854450"/>
          <p14:tracePt t="215165" x="3260725" y="3313113"/>
          <p14:tracePt t="215169" x="3340100" y="2849563"/>
          <p14:tracePt t="215175" x="3444875" y="2355850"/>
          <p14:tracePt t="215183" x="3589338" y="2066925"/>
          <p14:tracePt t="215200" x="3846513" y="1425575"/>
          <p14:tracePt t="215216" x="3890963" y="1358900"/>
          <p14:tracePt t="215470" x="4117975" y="1206500"/>
          <p14:tracePt t="215480" x="4402138" y="944563"/>
          <p14:tracePt t="215490" x="5262563" y="331788"/>
          <p14:tracePt t="215499" x="5683250" y="39688"/>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76459" y="1654964"/>
            <a:ext cx="10515600" cy="652463"/>
          </a:xfrm>
        </p:spPr>
        <p:txBody>
          <a:bodyPr/>
          <a:lstStyle/>
          <a:p>
            <a:pPr marL="0" indent="0">
              <a:buNone/>
            </a:pPr>
            <a:r>
              <a:rPr lang="en-US" dirty="0">
                <a:solidFill>
                  <a:srgbClr val="FFFF00"/>
                </a:solidFill>
              </a:rPr>
              <a:t>The Future of Robo-Advisory Services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97992" y="39725"/>
            <a:ext cx="9036670" cy="1520592"/>
          </a:xfrm>
        </p:spPr>
        <p:txBody>
          <a:bodyPr>
            <a:noAutofit/>
          </a:bodyPr>
          <a:lstStyle/>
          <a:p>
            <a:r>
              <a:rPr lang="en-US" sz="3600" b="1" dirty="0">
                <a:solidFill>
                  <a:schemeClr val="accent4">
                    <a:lumMod val="60000"/>
                    <a:lumOff val="40000"/>
                  </a:schemeClr>
                </a:solidFill>
                <a:effectLst/>
                <a:latin typeface="Segoe UI" panose="020B0502040204020203" pitchFamily="34" charset="0"/>
                <a:ea typeface="Times New Roman" panose="02020603050405020304" pitchFamily="18" charset="0"/>
              </a:rPr>
              <a:t>Investment Management and Robo-Advisors </a:t>
            </a:r>
            <a:endParaRPr lang="en-US" sz="3600"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90953" y="2402074"/>
            <a:ext cx="12010093" cy="4478149"/>
          </a:xfrm>
          <a:prstGeom prst="rect">
            <a:avLst/>
          </a:prstGeom>
          <a:noFill/>
        </p:spPr>
        <p:txBody>
          <a:bodyPr wrap="square">
            <a:spAutoFit/>
          </a:bodyPr>
          <a:lstStyle/>
          <a:p>
            <a:pPr marL="914400" lvl="1" indent="-457200">
              <a:spcBef>
                <a:spcPts val="1200"/>
              </a:spcBef>
              <a:spcAft>
                <a:spcPts val="600"/>
              </a:spcAft>
              <a:buFont typeface="Arial" panose="020B0604020202020204" pitchFamily="34" charset="0"/>
              <a:buChar char="•"/>
            </a:pPr>
            <a:r>
              <a:rPr lang="en-US" sz="2400" b="1" dirty="0">
                <a:solidFill>
                  <a:schemeClr val="bg1"/>
                </a:solidFill>
              </a:rPr>
              <a:t>Looking ahead, the </a:t>
            </a:r>
            <a:r>
              <a:rPr lang="en-US" sz="2400" b="1" dirty="0" err="1">
                <a:solidFill>
                  <a:schemeClr val="bg1"/>
                </a:solidFill>
              </a:rPr>
              <a:t>robo</a:t>
            </a:r>
            <a:r>
              <a:rPr lang="en-US" sz="2400" b="1" dirty="0">
                <a:solidFill>
                  <a:schemeClr val="bg1"/>
                </a:solidFill>
              </a:rPr>
              <a:t>-advisory sector is poised for further innovation and expansion. Potential future developments include:</a:t>
            </a:r>
          </a:p>
          <a:p>
            <a:pPr marL="914400" lvl="1" indent="-457200">
              <a:spcBef>
                <a:spcPts val="1200"/>
              </a:spcBef>
              <a:spcAft>
                <a:spcPts val="600"/>
              </a:spcAft>
              <a:buFont typeface="Arial" panose="020B0604020202020204" pitchFamily="34" charset="0"/>
              <a:buChar char="•"/>
            </a:pPr>
            <a:r>
              <a:rPr lang="en-US" sz="2400" b="1" dirty="0">
                <a:solidFill>
                  <a:schemeClr val="bg1"/>
                </a:solidFill>
              </a:rPr>
              <a:t>Integration with Comprehensive Financial Planning: Robo-advisors are expected to offer more holistic services, encompassing retirement planning, tax optimization, and estate planning.</a:t>
            </a:r>
          </a:p>
          <a:p>
            <a:pPr marL="914400" lvl="1" indent="-457200">
              <a:spcBef>
                <a:spcPts val="1200"/>
              </a:spcBef>
              <a:spcAft>
                <a:spcPts val="600"/>
              </a:spcAft>
              <a:buFont typeface="Arial" panose="020B0604020202020204" pitchFamily="34" charset="0"/>
              <a:buChar char="•"/>
            </a:pPr>
            <a:r>
              <a:rPr lang="en-US" sz="2400" b="1" dirty="0">
                <a:solidFill>
                  <a:schemeClr val="bg1"/>
                </a:solidFill>
              </a:rPr>
              <a:t>Enhanced Personalization: Advances in AI will enable even more tailored investment advice based on individual financial goals and life circumstances.</a:t>
            </a:r>
          </a:p>
          <a:p>
            <a:pPr marL="914400" lvl="1" indent="-457200">
              <a:spcBef>
                <a:spcPts val="1200"/>
              </a:spcBef>
              <a:spcAft>
                <a:spcPts val="600"/>
              </a:spcAft>
              <a:buFont typeface="Arial" panose="020B0604020202020204" pitchFamily="34" charset="0"/>
              <a:buChar char="•"/>
            </a:pPr>
            <a:r>
              <a:rPr lang="en-US" sz="2400" b="1" dirty="0">
                <a:solidFill>
                  <a:schemeClr val="bg1"/>
                </a:solidFill>
              </a:rPr>
              <a:t>Collaborative Models: Hybrid models combining </a:t>
            </a:r>
            <a:r>
              <a:rPr lang="en-US" sz="2400" b="1" dirty="0" err="1">
                <a:solidFill>
                  <a:schemeClr val="bg1"/>
                </a:solidFill>
              </a:rPr>
              <a:t>robo</a:t>
            </a:r>
            <a:r>
              <a:rPr lang="en-US" sz="2400" b="1" dirty="0">
                <a:solidFill>
                  <a:schemeClr val="bg1"/>
                </a:solidFill>
              </a:rPr>
              <a:t>-advisory services with human financial advisors are likely to become more prevalent, offering the best of both worlds.</a:t>
            </a:r>
          </a:p>
        </p:txBody>
      </p:sp>
    </p:spTree>
    <p:extLst>
      <p:ext uri="{BB962C8B-B14F-4D97-AF65-F5344CB8AC3E}">
        <p14:creationId xmlns:p14="http://schemas.microsoft.com/office/powerpoint/2010/main" val="3411167724"/>
      </p:ext>
    </p:extLst>
  </p:cSld>
  <p:clrMapOvr>
    <a:masterClrMapping/>
  </p:clrMapOvr>
  <mc:AlternateContent xmlns:mc="http://schemas.openxmlformats.org/markup-compatibility/2006" xmlns:p14="http://schemas.microsoft.com/office/powerpoint/2010/main">
    <mc:Choice Requires="p14">
      <p:transition spd="slow" p14:dur="2000" advTm="182618"/>
    </mc:Choice>
    <mc:Fallback xmlns="">
      <p:transition spd="slow" advTm="182618"/>
    </mc:Fallback>
  </mc:AlternateContent>
  <p:extLst>
    <p:ext uri="{3A86A75C-4F4B-4683-9AE1-C65F6400EC91}">
      <p14:laserTraceLst xmlns:p14="http://schemas.microsoft.com/office/powerpoint/2010/main">
        <p14:tracePtLst>
          <p14:tracePt t="285" x="8450263" y="3128963"/>
          <p14:tracePt t="290" x="8166100" y="3128963"/>
          <p14:tracePt t="328" x="6553200" y="3024188"/>
          <p14:tracePt t="342" x="5897563" y="2936875"/>
          <p14:tracePt t="351" x="5713413" y="2879725"/>
          <p14:tracePt t="361" x="5376863" y="2801938"/>
          <p14:tracePt t="421" x="4983163" y="2622550"/>
          <p14:tracePt t="454" x="4960938" y="2622550"/>
          <p14:tracePt t="899" x="4808538" y="2622550"/>
          <p14:tracePt t="908" x="4651375" y="2622550"/>
          <p14:tracePt t="924" x="4292600" y="2622550"/>
          <p14:tracePt t="932" x="4048125" y="2635250"/>
          <p14:tracePt t="937" x="3803650" y="2622550"/>
          <p14:tracePt t="942" x="3505200" y="2622550"/>
          <p14:tracePt t="956" x="3265488" y="2622550"/>
          <p14:tracePt t="961" x="3021013" y="2609850"/>
          <p14:tracePt t="976" x="2557463" y="2592388"/>
          <p14:tracePt t="979" x="2378075" y="2592388"/>
          <p14:tracePt t="990" x="2185988" y="2565400"/>
          <p14:tracePt t="993" x="2066925" y="2565400"/>
          <p14:tracePt t="1005" x="1993900" y="2565400"/>
          <p14:tracePt t="1007" x="1906588" y="2565400"/>
          <p14:tracePt t="1021" x="1801813" y="2552700"/>
          <p14:tracePt t="1037" x="1722438" y="2552700"/>
          <p14:tracePt t="1054" x="1700213" y="2552700"/>
          <p14:tracePt t="1071" x="1695450" y="2552700"/>
          <p14:tracePt t="1412" x="1674813" y="2552700"/>
          <p14:tracePt t="1421" x="1652588" y="2552700"/>
          <p14:tracePt t="1426" x="1639888" y="2552700"/>
          <p14:tracePt t="1438" x="1622425" y="2552700"/>
          <p14:tracePt t="1443" x="1608138" y="2547938"/>
          <p14:tracePt t="1452" x="1604963" y="2547938"/>
          <p14:tracePt t="1462" x="1573213" y="2535238"/>
          <p14:tracePt t="1472" x="1565275" y="2517775"/>
          <p14:tracePt t="1489" x="1543050" y="2495550"/>
          <p14:tracePt t="1492" x="1543050" y="2482850"/>
          <p14:tracePt t="1505" x="1543050" y="2452688"/>
          <p14:tracePt t="1521" x="1547813" y="2425700"/>
          <p14:tracePt t="1538" x="1560513" y="2395538"/>
          <p14:tracePt t="1554" x="1573213" y="2378075"/>
          <p14:tracePt t="1558" x="1590675" y="2368550"/>
          <p14:tracePt t="1572" x="1608138" y="2355850"/>
          <p14:tracePt t="1587" x="1647825" y="2333625"/>
          <p14:tracePt t="1604" x="1677988" y="2325688"/>
          <p14:tracePt t="1622" x="1727200" y="2325688"/>
          <p14:tracePt t="1637" x="1774825" y="2325688"/>
          <p14:tracePt t="1654" x="1814513" y="2333625"/>
          <p14:tracePt t="1671" x="1879600" y="2333625"/>
          <p14:tracePt t="1688" x="1971675" y="2330450"/>
          <p14:tracePt t="1704" x="2028825" y="2320925"/>
          <p14:tracePt t="1721" x="2063750" y="2320925"/>
          <p14:tracePt t="1738" x="2106613" y="2320925"/>
          <p14:tracePt t="1740" x="2120900" y="2320925"/>
          <p14:tracePt t="1754" x="2151063" y="2325688"/>
          <p14:tracePt t="1771" x="2173288" y="2333625"/>
          <p14:tracePt t="1791" x="2176463" y="2333625"/>
          <p14:tracePt t="2145" x="2190750" y="2338388"/>
          <p14:tracePt t="17716" x="2173288" y="2355850"/>
          <p14:tracePt t="17726" x="2155825" y="2373313"/>
          <p14:tracePt t="17742" x="2116138" y="2403475"/>
          <p14:tracePt t="17746" x="2089150" y="2438400"/>
          <p14:tracePt t="17757" x="2058988" y="2478088"/>
          <p14:tracePt t="17773" x="2014538" y="2540000"/>
          <p14:tracePt t="17790" x="1958975" y="2605088"/>
          <p14:tracePt t="17807" x="1897063" y="2657475"/>
          <p14:tracePt t="17811" x="1871663" y="2697163"/>
          <p14:tracePt t="17824" x="1819275" y="2727325"/>
          <p14:tracePt t="17840" x="1787525" y="2767013"/>
          <p14:tracePt t="17857" x="1730375" y="2792413"/>
          <p14:tracePt t="17874" x="1670050" y="2819400"/>
          <p14:tracePt t="17878" x="1657350" y="2827338"/>
          <p14:tracePt t="17891" x="1625600" y="2849563"/>
          <p14:tracePt t="17907" x="1577975" y="2862263"/>
          <p14:tracePt t="17923" x="1547813" y="2871788"/>
          <p14:tracePt t="17941" x="1520825" y="2879725"/>
          <p14:tracePt t="17956" x="1508125" y="2884488"/>
          <p14:tracePt t="17973" x="1500188" y="2884488"/>
          <p14:tracePt t="17990" x="1495425" y="2884488"/>
          <p14:tracePt t="17994" x="1490663" y="2884488"/>
          <p14:tracePt t="20677" x="1508125" y="2901950"/>
          <p14:tracePt t="20686" x="1530350" y="2924175"/>
          <p14:tracePt t="20698" x="1587500" y="2976563"/>
          <p14:tracePt t="20706" x="1600200" y="2994025"/>
          <p14:tracePt t="20723" x="1652588" y="3021013"/>
          <p14:tracePt t="20740" x="1695450" y="3051175"/>
          <p14:tracePt t="20756" x="1709738" y="3059113"/>
          <p14:tracePt t="20773" x="1727200" y="3073400"/>
          <p14:tracePt t="20790" x="1735138" y="3086100"/>
          <p14:tracePt t="20807" x="1735138" y="3094038"/>
          <p14:tracePt t="20830" x="1739900" y="3094038"/>
          <p14:tracePt t="21498" x="1762125" y="3090863"/>
          <p14:tracePt t="21508" x="1770063" y="3090863"/>
          <p14:tracePt t="21513" x="1774825" y="3090863"/>
          <p14:tracePt t="21518" x="1779588" y="3090863"/>
          <p14:tracePt t="21530" x="1787525" y="3090863"/>
          <p14:tracePt t="21535" x="1792288" y="3090863"/>
          <p14:tracePt t="21544" x="1804988" y="3090863"/>
          <p14:tracePt t="21556" x="1814513" y="3090863"/>
          <p14:tracePt t="21576" x="1819275" y="3090863"/>
          <p14:tracePt t="21638" x="1827213" y="3090863"/>
          <p14:tracePt t="30529" x="1944688" y="3081338"/>
          <p14:tracePt t="30538" x="2019300" y="3081338"/>
          <p14:tracePt t="30548" x="2151063" y="3081338"/>
          <p14:tracePt t="30552" x="2193925" y="3073400"/>
          <p14:tracePt t="30562" x="2298700" y="3046413"/>
          <p14:tracePt t="30567" x="2405063" y="3046413"/>
          <p14:tracePt t="30578" x="2609850" y="3038475"/>
          <p14:tracePt t="30590" x="2670175" y="3024188"/>
          <p14:tracePt t="30594" x="2727325" y="3024188"/>
          <p14:tracePt t="30608" x="2806700" y="3024188"/>
          <p14:tracePt t="30622" x="2871788" y="3024188"/>
          <p14:tracePt t="30639" x="2889250" y="3024188"/>
          <p14:tracePt t="30656" x="2898775" y="3024188"/>
          <p14:tracePt t="30659" x="2901950" y="3024188"/>
          <p14:tracePt t="30688" x="2901950" y="3028950"/>
          <p14:tracePt t="31173" x="2941638" y="3033713"/>
          <p14:tracePt t="31181" x="2990850" y="3055938"/>
          <p14:tracePt t="31192" x="3038475" y="3055938"/>
          <p14:tracePt t="31197" x="3098800" y="3063875"/>
          <p14:tracePt t="31207" x="3260725" y="3076575"/>
          <p14:tracePt t="31223" x="3409950" y="3086100"/>
          <p14:tracePt t="31240" x="3514725" y="3098800"/>
          <p14:tracePt t="31256" x="3611563" y="3125788"/>
          <p14:tracePt t="31274" x="3702050" y="3125788"/>
          <p14:tracePt t="31290" x="3716338" y="3138488"/>
          <p14:tracePt t="31306" x="3719513" y="3138488"/>
          <p14:tracePt t="31364" x="3719513" y="3146425"/>
          <p14:tracePt t="32713" x="3789363" y="3155950"/>
          <p14:tracePt t="32722" x="3863975" y="3155950"/>
          <p14:tracePt t="32727" x="3965575" y="3155950"/>
          <p14:tracePt t="32738" x="4025900" y="3163888"/>
          <p14:tracePt t="32743" x="4117975" y="3186113"/>
          <p14:tracePt t="32756" x="4310063" y="3208338"/>
          <p14:tracePt t="32769" x="4476750" y="3230563"/>
          <p14:tracePt t="32778" x="4524375" y="3248025"/>
          <p14:tracePt t="32791" x="4621213" y="3270250"/>
          <p14:tracePt t="32807" x="4676775" y="3282950"/>
          <p14:tracePt t="32824" x="4699000" y="3290888"/>
          <p14:tracePt t="32841" x="4703763" y="3290888"/>
          <p14:tracePt t="32845" x="4703763" y="3300413"/>
          <p14:tracePt t="36598" x="4711700" y="3340100"/>
          <p14:tracePt t="36607" x="4721225" y="3360738"/>
          <p14:tracePt t="36611" x="4738688" y="3395663"/>
          <p14:tracePt t="36623" x="4756150" y="3457575"/>
          <p14:tracePt t="36627" x="4768850" y="3535363"/>
          <p14:tracePt t="36633" x="4778375" y="3557588"/>
          <p14:tracePt t="36642" x="4795838" y="3614738"/>
          <p14:tracePt t="36657" x="4813300" y="3706813"/>
          <p14:tracePt t="36674" x="4830763" y="3789363"/>
          <p14:tracePt t="36678" x="4830763" y="3811588"/>
          <p14:tracePt t="36691" x="4838700" y="3868738"/>
          <p14:tracePt t="36708" x="4848225" y="3889375"/>
          <p14:tracePt t="36724" x="4860925" y="3938588"/>
          <p14:tracePt t="36742" x="4878388" y="3973513"/>
          <p14:tracePt t="36757" x="4891088" y="4008438"/>
          <p14:tracePt t="36774" x="4900613" y="4030663"/>
          <p14:tracePt t="36791" x="4900613" y="4065588"/>
          <p14:tracePt t="36808" x="4913313" y="4108450"/>
          <p14:tracePt t="36824" x="4922838" y="4152900"/>
          <p14:tracePt t="36841" x="4935538" y="4183063"/>
          <p14:tracePt t="36857" x="4948238" y="4213225"/>
          <p14:tracePt t="36861" x="4957763" y="4225925"/>
          <p14:tracePt t="36875" x="4957763" y="4240213"/>
          <p14:tracePt t="36890" x="4965700" y="4243388"/>
          <p14:tracePt t="36907" x="4965700" y="4252913"/>
          <p14:tracePt t="37419" x="4978400" y="4300538"/>
          <p14:tracePt t="37428" x="4987925" y="4318000"/>
          <p14:tracePt t="37443" x="5022850" y="4375150"/>
          <p14:tracePt t="37460" x="5053013" y="4414838"/>
          <p14:tracePt t="37465" x="5062538" y="4432300"/>
          <p14:tracePt t="37478" x="5075238" y="4462463"/>
          <p14:tracePt t="37494" x="5092700" y="4492625"/>
          <p14:tracePt t="37510" x="5097463" y="4502150"/>
          <p14:tracePt t="37559" x="5097463" y="4510088"/>
          <p14:tracePt t="44734" x="5289550" y="4519613"/>
          <p14:tracePt t="44742" x="5765800" y="4541838"/>
          <p14:tracePt t="44749" x="6137275" y="4598988"/>
          <p14:tracePt t="44758" x="6535738" y="4633913"/>
          <p14:tracePt t="44763" x="6942138" y="4711700"/>
          <p14:tracePt t="44776" x="7570788" y="4816475"/>
          <p14:tracePt t="44785" x="7877175" y="4921250"/>
          <p14:tracePt t="44791" x="8139113" y="4991100"/>
          <p14:tracePt t="44807" x="8493125" y="5210175"/>
          <p14:tracePt t="44824" x="8756650" y="5394325"/>
          <p14:tracePt t="44842" x="8839200" y="5454650"/>
          <p14:tracePt t="45181" x="8936038" y="5454650"/>
          <p14:tracePt t="45190" x="9113838" y="5454650"/>
          <p14:tracePt t="45194" x="9477375" y="5441950"/>
          <p14:tracePt t="45201" x="9844088" y="5407025"/>
          <p14:tracePt t="45209" x="10212388" y="5367338"/>
          <p14:tracePt t="45224" x="11134725" y="5232400"/>
          <p14:tracePt t="45240" x="12069763" y="5148263"/>
          <p14:tracePt t="91301" x="7720013" y="6743700"/>
          <p14:tracePt t="91305" x="7667625" y="6700838"/>
          <p14:tracePt t="91313" x="7602538" y="6648450"/>
          <p14:tracePt t="91328" x="7545388" y="6569075"/>
          <p14:tracePt t="91344" x="7535863" y="6569075"/>
          <p14:tracePt t="91616" x="7286625" y="6534150"/>
          <p14:tracePt t="91625" x="6823075" y="6451600"/>
          <p14:tracePt t="91630" x="6361113" y="6372225"/>
          <p14:tracePt t="91644" x="5424488" y="6145213"/>
          <p14:tracePt t="91656" x="5010150" y="6027738"/>
          <p14:tracePt t="91661" x="4594225" y="5910263"/>
          <p14:tracePt t="91666" x="4235450" y="5795963"/>
          <p14:tracePt t="91680" x="3951288" y="5638800"/>
          <p14:tracePt t="91694" x="3716338" y="5432425"/>
          <p14:tracePt t="91710" x="3619500" y="5314950"/>
          <p14:tracePt t="91982" x="3452813" y="5275263"/>
          <p14:tracePt t="91992" x="3282950" y="5249863"/>
          <p14:tracePt t="91996" x="3051175" y="5200650"/>
          <p14:tracePt t="92010" x="2732088" y="5113338"/>
          <p14:tracePt t="92021" x="2570163" y="5043488"/>
          <p14:tracePt t="92028" x="2452688" y="4983163"/>
          <p14:tracePt t="92044" x="2238375" y="4878388"/>
          <p14:tracePt t="92060" x="2071688" y="4794250"/>
          <p14:tracePt t="92077" x="2049463" y="4781550"/>
          <p14:tracePt t="92093" x="2046288" y="4776788"/>
          <p14:tracePt t="92142" x="2066925" y="4768850"/>
          <p14:tracePt t="92149" x="2081213" y="4768850"/>
          <p14:tracePt t="92160" x="2106613" y="4768850"/>
          <p14:tracePt t="92163" x="2120900" y="4768850"/>
          <p14:tracePt t="92177" x="2155825" y="4768850"/>
          <p14:tracePt t="92193" x="2203450" y="4773613"/>
          <p14:tracePt t="92210" x="2251075" y="4781550"/>
          <p14:tracePt t="92226" x="2290763" y="4786313"/>
          <p14:tracePt t="92244" x="2351088" y="4811713"/>
          <p14:tracePt t="92260" x="2390775" y="4833938"/>
          <p14:tracePt t="92277" x="2447925" y="4851400"/>
          <p14:tracePt t="92280" x="2495550" y="4881563"/>
          <p14:tracePt t="92293" x="2535238" y="4921250"/>
          <p14:tracePt t="92297" x="2570163" y="4938713"/>
          <p14:tracePt t="92310" x="2662238" y="4995863"/>
          <p14:tracePt t="92327" x="2732088" y="5030788"/>
          <p14:tracePt t="92346" x="2828925" y="5060950"/>
          <p14:tracePt t="92361" x="2876550" y="5070475"/>
          <p14:tracePt t="92376" x="2916238" y="5075238"/>
          <p14:tracePt t="92393" x="2946400" y="5075238"/>
          <p14:tracePt t="92410" x="2951163" y="5075238"/>
          <p14:tracePt t="92488" x="2959100" y="5075238"/>
          <p14:tracePt t="100548" x="3078163" y="5075238"/>
          <p14:tracePt t="100555" x="3252788" y="5075238"/>
          <p14:tracePt t="100563" x="3382963" y="5087938"/>
          <p14:tracePt t="100576" x="3851275" y="5065713"/>
          <p14:tracePt t="100592" x="4160838" y="5070475"/>
          <p14:tracePt t="100609" x="4471988" y="5083175"/>
          <p14:tracePt t="100626" x="4708525" y="5110163"/>
          <p14:tracePt t="100643" x="4975225" y="5153025"/>
          <p14:tracePt t="100659" x="5070475" y="5162550"/>
          <p14:tracePt t="100676" x="5127625" y="5187950"/>
          <p14:tracePt t="100693" x="5154613" y="5187950"/>
          <p14:tracePt t="100710" x="5154613" y="5192713"/>
          <p14:tracePt t="100797" x="5157788" y="5192713"/>
          <p14:tracePt t="100811" x="5167313" y="5192713"/>
          <p14:tracePt t="100834" x="5172075" y="5192713"/>
          <p14:tracePt t="100841" x="5184775" y="5200650"/>
          <p14:tracePt t="100848" x="5192713" y="5200650"/>
          <p14:tracePt t="100860" x="5197475" y="5205413"/>
          <p14:tracePt t="100862" x="5202238" y="5210175"/>
          <p14:tracePt t="100876" x="5210175" y="5218113"/>
          <p14:tracePt t="100879" x="5214938" y="5222875"/>
          <p14:tracePt t="100892" x="5224463" y="5232400"/>
          <p14:tracePt t="100909" x="5227638" y="5249863"/>
          <p14:tracePt t="100928" x="5249863" y="5272088"/>
          <p14:tracePt t="100943" x="5272088" y="5324475"/>
          <p14:tracePt t="100960" x="5280025" y="5362575"/>
          <p14:tracePt t="100976" x="5294313" y="5419725"/>
          <p14:tracePt t="100993" x="5311775" y="5449888"/>
          <p14:tracePt t="100995" x="5329238" y="5472113"/>
          <p14:tracePt t="101010" x="5332413" y="5494338"/>
          <p14:tracePt t="101026" x="5341938" y="5507038"/>
          <p14:tracePt t="101042" x="5354638" y="5529263"/>
          <p14:tracePt t="101060" x="5359400" y="5529263"/>
          <p14:tracePt t="101076" x="5368925" y="5541963"/>
          <p14:tracePt t="101093" x="5376863" y="5546725"/>
          <p14:tracePt t="101109" x="5399088" y="5546725"/>
          <p14:tracePt t="101112" x="5407025" y="5556250"/>
          <p14:tracePt t="101126" x="5411788" y="5559425"/>
          <p14:tracePt t="101143" x="5416550" y="5559425"/>
          <p14:tracePt t="101160" x="5424488" y="5559425"/>
          <p14:tracePt t="101177" x="5438775" y="5564188"/>
          <p14:tracePt t="101237" x="5441950" y="5564188"/>
          <p14:tracePt t="111266" x="5456238" y="5564188"/>
          <p14:tracePt t="111274" x="5476875" y="5564188"/>
          <p14:tracePt t="111283" x="5521325" y="5564188"/>
          <p14:tracePt t="111297" x="5621338" y="5564188"/>
          <p14:tracePt t="111314" x="5900738" y="5564188"/>
          <p14:tracePt t="111331" x="6351588" y="5564188"/>
          <p14:tracePt t="111349" x="6837363" y="5581650"/>
          <p14:tracePt t="111364" x="7426325" y="5629275"/>
          <p14:tracePt t="111380" x="7904163" y="5691188"/>
          <p14:tracePt t="111386" x="8340725" y="5791200"/>
          <p14:tracePt t="111398" x="8926513" y="5927725"/>
          <p14:tracePt t="111413" x="9490075" y="6075363"/>
          <p14:tracePt t="111430" x="10006013" y="6242050"/>
          <p14:tracePt t="111445" x="10369550" y="6411913"/>
          <p14:tracePt t="111462" x="10583863" y="6583363"/>
          <p14:tracePt t="111478" x="10688638" y="6643688"/>
          <p14:tracePt t="111794" x="10863263" y="6608763"/>
          <p14:tracePt t="111804" x="10963275" y="6600825"/>
          <p14:tracePt t="111810" x="11291888" y="6499225"/>
          <p14:tracePt t="111815" x="11663363" y="6446838"/>
          <p14:tracePt t="111827" x="11920538" y="6394450"/>
          <p14:tracePt t="132641" x="11518900" y="6281738"/>
          <p14:tracePt t="132646" x="11068050" y="6299200"/>
          <p14:tracePt t="132658" x="10479088" y="6299200"/>
          <p14:tracePt t="132663" x="10120313" y="6299200"/>
          <p14:tracePt t="132668" x="9647238" y="6299200"/>
          <p14:tracePt t="132681" x="9464675" y="6299200"/>
          <p14:tracePt t="132686" x="9275763" y="6289675"/>
          <p14:tracePt t="132696" x="8970963" y="6272213"/>
          <p14:tracePt t="132712" x="8891588" y="6254750"/>
          <p14:tracePt t="132729" x="8869363" y="6254750"/>
          <p14:tracePt t="133035" x="8480425" y="6281738"/>
          <p14:tracePt t="133043" x="7881938" y="6324600"/>
          <p14:tracePt t="133053" x="7278688" y="6386513"/>
          <p14:tracePt t="133066" x="5945188" y="6586538"/>
          <p14:tracePt t="133082" x="4743450" y="6718300"/>
          <p14:tracePt t="133099" x="3881438" y="6718300"/>
          <p14:tracePt t="133104" x="3671888" y="6718300"/>
          <p14:tracePt t="133115" x="3362325" y="6665913"/>
          <p14:tracePt t="133130" x="3213100" y="6643688"/>
          <p14:tracePt t="133146" x="3190875" y="6621463"/>
          <p14:tracePt t="133163" x="3155950" y="6561138"/>
          <p14:tracePt t="133424" x="3038475" y="6578600"/>
          <p14:tracePt t="133434" x="2976563" y="6578600"/>
          <p14:tracePt t="133448" x="2797175" y="6548438"/>
          <p14:tracePt t="133455" x="2732088" y="6526213"/>
          <p14:tracePt t="133465" x="2644775" y="6516688"/>
          <p14:tracePt t="133471" x="2570163" y="6494463"/>
          <p14:tracePt t="133480" x="2452688" y="6442075"/>
          <p14:tracePt t="133496" x="2378075" y="6372225"/>
          <p14:tracePt t="133513" x="2286000" y="6316663"/>
          <p14:tracePt t="133530" x="2246313" y="6289675"/>
          <p14:tracePt t="133547" x="2211388" y="6249988"/>
          <p14:tracePt t="133563" x="2203450" y="6246813"/>
          <p14:tracePt t="133580" x="2203450" y="6237288"/>
          <p14:tracePt t="133833" x="2211388" y="6224588"/>
          <p14:tracePt t="133840" x="2228850" y="6224588"/>
          <p14:tracePt t="133847" x="2243138" y="6224588"/>
          <p14:tracePt t="133863" x="2298700" y="6207125"/>
          <p14:tracePt t="133880" x="2355850" y="6207125"/>
          <p14:tracePt t="133896" x="2390775" y="6207125"/>
          <p14:tracePt t="133900" x="2425700" y="6207125"/>
          <p14:tracePt t="133914" x="2460625" y="6207125"/>
          <p14:tracePt t="133930" x="2517775" y="6207125"/>
          <p14:tracePt t="133937" x="2544763" y="6207125"/>
          <p14:tracePt t="133946" x="2565400" y="6207125"/>
          <p14:tracePt t="133964" x="2635250" y="6207125"/>
          <p14:tracePt t="133980" x="2674938" y="6207125"/>
          <p14:tracePt t="133996" x="2709863" y="6211888"/>
          <p14:tracePt t="134013" x="2741613" y="6211888"/>
          <p14:tracePt t="134030" x="2767013" y="6211888"/>
          <p14:tracePt t="134046" x="2784475" y="6211888"/>
          <p14:tracePt t="134063" x="2806700" y="6211888"/>
          <p14:tracePt t="134080" x="2819400" y="6211888"/>
          <p14:tracePt t="134083" x="2824163" y="6211888"/>
          <p14:tracePt t="134104" x="2832100" y="6211888"/>
          <p14:tracePt t="137829" x="2901950" y="6189663"/>
          <p14:tracePt t="137837" x="3090863" y="6149975"/>
          <p14:tracePt t="137850" x="3365500" y="6084888"/>
          <p14:tracePt t="137866" x="3863975" y="5975350"/>
          <p14:tracePt t="137883" x="4454525" y="5821363"/>
          <p14:tracePt t="137899" x="5249863" y="5721350"/>
          <p14:tracePt t="137905" x="5761038" y="5681663"/>
          <p14:tracePt t="137917" x="6575425" y="5738813"/>
          <p14:tracePt t="137924" x="6937375" y="5756275"/>
          <p14:tracePt t="137937" x="7304088" y="5791200"/>
          <p14:tracePt t="137942" x="7650163" y="5848350"/>
          <p14:tracePt t="137950" x="7929563" y="5878513"/>
          <p14:tracePt t="137962" x="8288338" y="5948363"/>
          <p14:tracePt t="137967" x="8420100" y="5970588"/>
          <p14:tracePt t="137981" x="8682038" y="6062663"/>
          <p14:tracePt t="138628" x="8936038" y="6035675"/>
          <p14:tracePt t="138638" x="9175750" y="6035675"/>
          <p14:tracePt t="138649" x="9559925" y="5980113"/>
          <p14:tracePt t="138665" x="10242550" y="5892800"/>
          <p14:tracePt t="138681" x="11134725" y="5751513"/>
          <p14:tracePt t="138698" x="12012613" y="5673725"/>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The Rise of Insurtech: Combining Insurance with Technology</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81550" y="2209112"/>
            <a:ext cx="11196860" cy="4616648"/>
          </a:xfrm>
          <a:prstGeom prst="rect">
            <a:avLst/>
          </a:prstGeom>
          <a:noFill/>
        </p:spPr>
        <p:txBody>
          <a:bodyPr wrap="square">
            <a:spAutoFit/>
          </a:bodyPr>
          <a:lstStyle/>
          <a:p>
            <a:pPr marL="800100" lvl="1" indent="-342900">
              <a:spcBef>
                <a:spcPts val="1200"/>
              </a:spcBef>
              <a:spcAft>
                <a:spcPts val="600"/>
              </a:spcAft>
              <a:buFont typeface="Arial" panose="020B0604020202020204" pitchFamily="34" charset="0"/>
              <a:buChar char="•"/>
            </a:pPr>
            <a:r>
              <a:rPr lang="en-US" sz="2400" b="1" dirty="0">
                <a:solidFill>
                  <a:schemeClr val="bg1"/>
                </a:solidFill>
              </a:rPr>
              <a:t>Investment and Growth Trends: The </a:t>
            </a:r>
            <a:r>
              <a:rPr lang="en-US" sz="2400" b="1" dirty="0" err="1">
                <a:solidFill>
                  <a:schemeClr val="bg1"/>
                </a:solidFill>
              </a:rPr>
              <a:t>insurtech</a:t>
            </a:r>
            <a:r>
              <a:rPr lang="en-US" sz="2400" b="1" dirty="0">
                <a:solidFill>
                  <a:schemeClr val="bg1"/>
                </a:solidFill>
              </a:rPr>
              <a:t> sector has seen significant growth, attracting considerable investments. For instance, in 2021, </a:t>
            </a:r>
            <a:r>
              <a:rPr lang="en-US" sz="2400" b="1" dirty="0" err="1">
                <a:solidFill>
                  <a:schemeClr val="bg1"/>
                </a:solidFill>
              </a:rPr>
              <a:t>insurtech</a:t>
            </a:r>
            <a:r>
              <a:rPr lang="en-US" sz="2400" b="1" dirty="0">
                <a:solidFill>
                  <a:schemeClr val="bg1"/>
                </a:solidFill>
              </a:rPr>
              <a:t> attracted a record $5.3 billion in investment, indicating its rapid growth and the increasing interest of venture capitalists and established insurers in this domain​</a:t>
            </a:r>
          </a:p>
          <a:p>
            <a:pPr marL="800100" lvl="1" indent="-342900">
              <a:spcBef>
                <a:spcPts val="1200"/>
              </a:spcBef>
              <a:spcAft>
                <a:spcPts val="600"/>
              </a:spcAft>
              <a:buFont typeface="Arial" panose="020B0604020202020204" pitchFamily="34" charset="0"/>
              <a:buChar char="•"/>
            </a:pPr>
            <a:r>
              <a:rPr lang="en-US" sz="2400" b="1" dirty="0">
                <a:solidFill>
                  <a:schemeClr val="bg1"/>
                </a:solidFill>
              </a:rPr>
              <a:t>Evolution of Insurtech: Insurtech represents the shift from traditional to tech-driven insurance. This involves user-friendly digital platforms, data analytics for precise risk assessment, and blockchain for transparency.</a:t>
            </a:r>
          </a:p>
          <a:p>
            <a:pPr marL="800100" lvl="1" indent="-342900">
              <a:spcBef>
                <a:spcPts val="1200"/>
              </a:spcBef>
              <a:spcAft>
                <a:spcPts val="600"/>
              </a:spcAft>
              <a:buFont typeface="Arial" panose="020B0604020202020204" pitchFamily="34" charset="0"/>
              <a:buChar char="•"/>
            </a:pPr>
            <a:r>
              <a:rPr lang="en-US" sz="2400" b="1" dirty="0">
                <a:solidFill>
                  <a:schemeClr val="bg1"/>
                </a:solidFill>
              </a:rPr>
              <a:t>Role of Technology in Insurance Transformation: Technology streamlines processes with digitalization, employs AI for automation and decision-making, and integrates telematics/IoT for real-time data, enhancing customer experiences and risk management.</a:t>
            </a:r>
          </a:p>
        </p:txBody>
      </p:sp>
    </p:spTree>
    <p:extLst>
      <p:ext uri="{BB962C8B-B14F-4D97-AF65-F5344CB8AC3E}">
        <p14:creationId xmlns:p14="http://schemas.microsoft.com/office/powerpoint/2010/main" val="2081835499"/>
      </p:ext>
    </p:extLst>
  </p:cSld>
  <p:clrMapOvr>
    <a:masterClrMapping/>
  </p:clrMapOvr>
  <mc:AlternateContent xmlns:mc="http://schemas.openxmlformats.org/markup-compatibility/2006" xmlns:p14="http://schemas.microsoft.com/office/powerpoint/2010/main">
    <mc:Choice Requires="p14">
      <p:transition spd="slow" p14:dur="2000" advTm="165513"/>
    </mc:Choice>
    <mc:Fallback xmlns="">
      <p:transition spd="slow" advTm="165513"/>
    </mc:Fallback>
  </mc:AlternateContent>
  <p:extLst>
    <p:ext uri="{3A86A75C-4F4B-4683-9AE1-C65F6400EC91}">
      <p14:laserTraceLst xmlns:p14="http://schemas.microsoft.com/office/powerpoint/2010/main">
        <p14:tracePtLst>
          <p14:tracePt t="910" x="2570163" y="6735763"/>
          <p14:tracePt t="915" x="2884488" y="6591300"/>
          <p14:tracePt t="926" x="3340100" y="6381750"/>
          <p14:tracePt t="931" x="3659188" y="6215063"/>
          <p14:tracePt t="943" x="4375150" y="5988050"/>
          <p14:tracePt t="959" x="5022850" y="5826125"/>
          <p14:tracePt t="976" x="5434013" y="5721350"/>
          <p14:tracePt t="993" x="5630863" y="5691188"/>
          <p14:tracePt t="998" x="5691188" y="5678488"/>
          <p14:tracePt t="1011" x="5765800" y="5668963"/>
          <p14:tracePt t="1017" x="5778500" y="5668963"/>
          <p14:tracePt t="1962" x="5302250" y="3736975"/>
          <p14:tracePt t="1974" x="5210175" y="3382963"/>
          <p14:tracePt t="1978" x="5132388" y="3168650"/>
          <p14:tracePt t="1992" x="5013325" y="2722563"/>
          <p14:tracePt t="2007" x="4943475" y="2540000"/>
          <p14:tracePt t="2024" x="4913313" y="2413000"/>
          <p14:tracePt t="2041" x="4891088" y="2233613"/>
          <p14:tracePt t="2359" x="4686300" y="2206625"/>
          <p14:tracePt t="2369" x="4419600" y="2141538"/>
          <p14:tracePt t="2380" x="3895725" y="2024063"/>
          <p14:tracePt t="2392" x="3654425" y="1944688"/>
          <p14:tracePt t="2397" x="3409950" y="1862138"/>
          <p14:tracePt t="2410" x="3078163" y="1730375"/>
          <p14:tracePt t="2428" x="2814638" y="1573213"/>
          <p14:tracePt t="2443" x="2557463" y="1411288"/>
          <p14:tracePt t="2461" x="2452688" y="1306513"/>
          <p14:tracePt t="2479" x="2413000" y="1266825"/>
          <p14:tracePt t="2493" x="2408238" y="1258888"/>
          <p14:tracePt t="2510" x="2400300" y="1258888"/>
          <p14:tracePt t="2527" x="2408238" y="1254125"/>
          <p14:tracePt t="2534" x="2422525" y="1254125"/>
          <p14:tracePt t="2544" x="2457450" y="1246188"/>
          <p14:tracePt t="2558" x="2482850" y="1236663"/>
          <p14:tracePt t="2575" x="2689225" y="1223963"/>
          <p14:tracePt t="2592" x="2881313" y="1249363"/>
          <p14:tracePt t="2601" x="2916238" y="1258888"/>
          <p14:tracePt t="2608" x="2946400" y="1266825"/>
          <p14:tracePt t="2625" x="2986088" y="1281113"/>
          <p14:tracePt t="2629" x="2994025" y="1289050"/>
          <p14:tracePt t="2641" x="3016250" y="1301750"/>
          <p14:tracePt t="2644" x="3016250" y="1311275"/>
          <p14:tracePt t="2658" x="3016250" y="1316038"/>
          <p14:tracePt t="2723" x="3038475" y="1306513"/>
          <p14:tracePt t="2731" x="3073400" y="1281113"/>
          <p14:tracePt t="2740" x="3138488" y="1223963"/>
          <p14:tracePt t="2757" x="3313113" y="1084263"/>
          <p14:tracePt t="2774" x="3514725" y="912813"/>
          <p14:tracePt t="2790" x="3716338" y="822325"/>
          <p14:tracePt t="2807" x="3824288" y="804863"/>
          <p14:tracePt t="2823" x="3908425" y="804863"/>
          <p14:tracePt t="2841" x="3968750" y="804863"/>
          <p14:tracePt t="2857" x="3978275" y="804863"/>
          <p14:tracePt t="2873" x="3978275" y="808038"/>
          <p14:tracePt t="2988" x="3983038" y="808038"/>
          <p14:tracePt t="3312" x="3983038" y="830263"/>
          <p14:tracePt t="3321" x="3983038" y="857250"/>
          <p14:tracePt t="3331" x="3990975" y="887413"/>
          <p14:tracePt t="3335" x="3990975" y="912813"/>
          <p14:tracePt t="3346" x="3990975" y="927100"/>
          <p14:tracePt t="3351" x="3990975" y="939800"/>
          <p14:tracePt t="3362" x="3990975" y="969963"/>
          <p14:tracePt t="3377" x="3990975" y="984250"/>
          <p14:tracePt t="3465" x="3990975" y="987425"/>
          <p14:tracePt t="3554" x="3990975" y="992188"/>
          <p14:tracePt t="3598" x="3990975" y="1001713"/>
          <p14:tracePt t="3620" x="3990975" y="1004888"/>
          <p14:tracePt t="57645" x="4056063" y="974725"/>
          <p14:tracePt t="57654" x="4160838" y="965200"/>
          <p14:tracePt t="57663" x="4222750" y="944563"/>
          <p14:tracePt t="57667" x="4327525" y="909638"/>
          <p14:tracePt t="57677" x="4362450" y="900113"/>
          <p14:tracePt t="57695" x="4676775" y="852488"/>
          <p14:tracePt t="57710" x="4900613" y="825500"/>
          <p14:tracePt t="57727" x="5162550" y="835025"/>
          <p14:tracePt t="57743" x="5508625" y="847725"/>
          <p14:tracePt t="57747" x="5638800" y="874713"/>
          <p14:tracePt t="57761" x="6119813" y="952500"/>
          <p14:tracePt t="57777" x="6416675" y="1039813"/>
          <p14:tracePt t="57794" x="6884988" y="1214438"/>
          <p14:tracePt t="57811" x="7300913" y="1446213"/>
          <p14:tracePt t="57827" x="7570788" y="1717675"/>
          <p14:tracePt t="57843" x="7654925" y="1822450"/>
          <p14:tracePt t="57860" x="7907338" y="2006600"/>
          <p14:tracePt t="57877" x="7999413" y="2203450"/>
          <p14:tracePt t="58129" x="8218488" y="2295525"/>
          <p14:tracePt t="58139" x="8301038" y="2378075"/>
          <p14:tracePt t="58144" x="8497888" y="2557463"/>
          <p14:tracePt t="58153" x="8607425" y="2644775"/>
          <p14:tracePt t="58161" x="8939213" y="2809875"/>
          <p14:tracePt t="58178" x="9853613" y="3382963"/>
          <p14:tracePt t="58194" x="10482263" y="3819525"/>
          <p14:tracePt t="58211" x="10972800" y="4205288"/>
          <p14:tracePt t="58228" x="11356975" y="4454525"/>
          <p14:tracePt t="58232" x="11439525" y="4576763"/>
          <p14:tracePt t="58246" x="11593513" y="4724400"/>
          <p14:tracePt t="58261" x="11593513" y="4746625"/>
          <p14:tracePt t="58496" x="11650663" y="4786313"/>
          <p14:tracePt t="58505" x="11890375" y="4873625"/>
          <p14:tracePt t="163371" x="11877675" y="5441950"/>
          <p14:tracePt t="163376" x="11798300" y="5407025"/>
          <p14:tracePt t="163388" x="11723688" y="5384800"/>
          <p14:tracePt t="163393" x="11698288" y="5376863"/>
          <p14:tracePt t="163406" x="11668125" y="5354638"/>
          <p14:tracePt t="163412" x="11658600" y="5349875"/>
          <p14:tracePt t="163425" x="11653838" y="5349875"/>
          <p14:tracePt t="163736" x="11501438" y="5349875"/>
          <p14:tracePt t="163745" x="11172825" y="5349875"/>
          <p14:tracePt t="163754" x="10806113" y="5380038"/>
          <p14:tracePt t="163758" x="10387013" y="5397500"/>
          <p14:tracePt t="163766" x="9813925" y="5464175"/>
          <p14:tracePt t="163783" x="8602663" y="5795963"/>
          <p14:tracePt t="163787" x="7964488" y="5905500"/>
          <p14:tracePt t="163801" x="6727825" y="6237288"/>
          <p14:tracePt t="163816" x="5905500" y="6451600"/>
          <p14:tracePt t="163835" x="5511800" y="6586538"/>
          <p14:tracePt t="163839" x="5438775" y="6596063"/>
          <p14:tracePt t="163851" x="5354638" y="6608763"/>
          <p14:tracePt t="163867" x="5341938" y="6608763"/>
          <p14:tracePt t="164154" x="5092700" y="6630988"/>
          <p14:tracePt t="164163" x="4664075" y="6691313"/>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Insurtech's Role in the Insurance Sector:</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143807" y="1950720"/>
            <a:ext cx="11042677" cy="4355423"/>
          </a:xfrm>
          <a:prstGeom prst="rect">
            <a:avLst/>
          </a:prstGeom>
          <a:noFill/>
        </p:spPr>
        <p:txBody>
          <a:bodyPr wrap="square">
            <a:spAutoFit/>
          </a:bodyPr>
          <a:lstStyle/>
          <a:p>
            <a:pPr marL="800100" lvl="1" indent="-342900">
              <a:lnSpc>
                <a:spcPct val="110000"/>
              </a:lnSpc>
              <a:spcBef>
                <a:spcPts val="600"/>
              </a:spcBef>
              <a:spcAft>
                <a:spcPts val="600"/>
              </a:spcAft>
              <a:buFont typeface="Arial" panose="020B0604020202020204" pitchFamily="34" charset="0"/>
              <a:buChar char="•"/>
            </a:pPr>
            <a:r>
              <a:rPr lang="en-US" sz="2400" b="1" dirty="0">
                <a:solidFill>
                  <a:schemeClr val="bg1"/>
                </a:solidFill>
              </a:rPr>
              <a:t>Technology Integration: Insurtech companies are leveraging technologies like artificial intelligence (AI) and data science. This use of technology simplifies the insurance industry and streamlines processes like enrollment, which traditionally have been cumbersome due to complex coverage options and convoluted eligibility requirements​​.</a:t>
            </a:r>
          </a:p>
          <a:p>
            <a:pPr marL="800100" lvl="1" indent="-342900">
              <a:lnSpc>
                <a:spcPct val="110000"/>
              </a:lnSpc>
              <a:spcBef>
                <a:spcPts val="600"/>
              </a:spcBef>
              <a:spcAft>
                <a:spcPts val="600"/>
              </a:spcAft>
              <a:buFont typeface="Arial" panose="020B0604020202020204" pitchFamily="34" charset="0"/>
              <a:buChar char="•"/>
            </a:pPr>
            <a:r>
              <a:rPr lang="en-US" sz="2400" b="1" dirty="0">
                <a:solidFill>
                  <a:schemeClr val="bg1"/>
                </a:solidFill>
              </a:rPr>
              <a:t>Innovation Across the Value Chain: Insurtech innovation spans the entire insurance value chain, encompassing areas such as distribution and marketing, product design, underwriting, claims management, and balance sheet management. It influences all lines of insurance, including property and casualty, life, and health insurance​​.</a:t>
            </a:r>
          </a:p>
        </p:txBody>
      </p:sp>
    </p:spTree>
    <p:extLst>
      <p:ext uri="{BB962C8B-B14F-4D97-AF65-F5344CB8AC3E}">
        <p14:creationId xmlns:p14="http://schemas.microsoft.com/office/powerpoint/2010/main" val="3338950419"/>
      </p:ext>
    </p:extLst>
  </p:cSld>
  <p:clrMapOvr>
    <a:masterClrMapping/>
  </p:clrMapOvr>
  <mc:AlternateContent xmlns:mc="http://schemas.openxmlformats.org/markup-compatibility/2006" xmlns:p14="http://schemas.microsoft.com/office/powerpoint/2010/main">
    <mc:Choice Requires="p14">
      <p:transition spd="slow" p14:dur="2000" advTm="182006"/>
    </mc:Choice>
    <mc:Fallback xmlns="">
      <p:transition spd="slow" advTm="182006"/>
    </mc:Fallback>
  </mc:AlternateContent>
  <p:extLst>
    <p:ext uri="{3A86A75C-4F4B-4683-9AE1-C65F6400EC91}">
      <p14:laserTraceLst xmlns:p14="http://schemas.microsoft.com/office/powerpoint/2010/main">
        <p14:tracePtLst>
          <p14:tracePt t="59898" x="3370263" y="6853238"/>
          <p14:tracePt t="59904" x="3589338" y="6853238"/>
          <p14:tracePt t="59915" x="3746500" y="6853238"/>
          <p14:tracePt t="60366" x="8532813" y="6351588"/>
          <p14:tracePt t="60373" x="9210675" y="6172200"/>
          <p14:tracePt t="60385" x="9696450" y="5983288"/>
          <p14:tracePt t="60389" x="10255250" y="5830888"/>
          <p14:tracePt t="60399" x="10639425" y="5716588"/>
          <p14:tracePt t="60414" x="11361738" y="5586413"/>
          <p14:tracePt t="60431" x="11860213" y="5573713"/>
          <p14:tracePt t="60447" x="12017375" y="5586413"/>
          <p14:tracePt t="60464" x="12074525" y="5608638"/>
          <p14:tracePt t="60706" x="12165013" y="5651500"/>
          <p14:tracePt t="71307" x="11344275" y="6246813"/>
          <p14:tracePt t="71313" x="10863263" y="6207125"/>
          <p14:tracePt t="71324" x="10285413" y="6140450"/>
          <p14:tracePt t="71329" x="9966325" y="6070600"/>
          <p14:tracePt t="71340" x="9731375" y="6005513"/>
          <p14:tracePt t="71344" x="9363075" y="5853113"/>
          <p14:tracePt t="71364" x="9180513" y="5726113"/>
          <p14:tracePt t="71380" x="9145588" y="5699125"/>
          <p14:tracePt t="71397" x="9140825" y="5699125"/>
          <p14:tracePt t="71754" x="9005888" y="5699125"/>
          <p14:tracePt t="71763" x="8847138" y="5686425"/>
          <p14:tracePt t="71768" x="8580438" y="5673725"/>
          <p14:tracePt t="71774" x="8191500" y="5673725"/>
          <p14:tracePt t="71786" x="7799388" y="5634038"/>
          <p14:tracePt t="71798" x="6770688" y="5551488"/>
          <p14:tracePt t="71814" x="5653088" y="5424488"/>
          <p14:tracePt t="71832" x="4322763" y="5183188"/>
          <p14:tracePt t="71848" x="3736975" y="5043488"/>
          <p14:tracePt t="71865" x="3487738" y="4960938"/>
          <p14:tracePt t="71881" x="3440113" y="4935538"/>
          <p14:tracePt t="71885" x="3432175" y="4935538"/>
          <p14:tracePt t="71898" x="3417888" y="4935538"/>
          <p14:tracePt t="72208" x="3292475" y="4926013"/>
          <p14:tracePt t="72217" x="3173413" y="4900613"/>
          <p14:tracePt t="72233" x="2854325" y="4811713"/>
          <p14:tracePt t="72238" x="2736850" y="4786313"/>
          <p14:tracePt t="72244" x="2570163" y="4746625"/>
          <p14:tracePt t="72259" x="2295525" y="4646613"/>
          <p14:tracePt t="72267" x="2233613" y="4633913"/>
          <p14:tracePt t="72281" x="2046288" y="4602163"/>
          <p14:tracePt t="72297" x="1949450" y="4572000"/>
          <p14:tracePt t="72315" x="1849438" y="4554538"/>
          <p14:tracePt t="72331" x="1792288" y="4545013"/>
          <p14:tracePt t="72347" x="1765300" y="4545013"/>
          <p14:tracePt t="72364" x="1752600" y="4545013"/>
          <p14:tracePt t="72382" x="1735138" y="4545013"/>
          <p14:tracePt t="72501" x="1727200" y="4545013"/>
          <p14:tracePt t="72516" x="1722438" y="4545013"/>
          <p14:tracePt t="72522" x="1712913" y="4545013"/>
          <p14:tracePt t="72567" x="1709738" y="4545013"/>
          <p14:tracePt t="72583" x="1700213" y="4545013"/>
          <p14:tracePt t="72592" x="1695450" y="4545013"/>
          <p14:tracePt t="72601" x="1692275" y="4545013"/>
          <p14:tracePt t="72618" x="1677988" y="4545013"/>
          <p14:tracePt t="72641" x="1670050" y="4545013"/>
          <p14:tracePt t="73168" x="1657350" y="4545013"/>
          <p14:tracePt t="73178" x="1643063" y="4545013"/>
          <p14:tracePt t="73190" x="1630363" y="4554538"/>
          <p14:tracePt t="73202" x="1625600" y="4559300"/>
          <p14:tracePt t="73208" x="1617663" y="4559300"/>
          <p14:tracePt t="73217" x="1617663" y="4572000"/>
          <p14:tracePt t="73232" x="1617663" y="4584700"/>
          <p14:tracePt t="73248" x="1617663" y="4594225"/>
          <p14:tracePt t="73265" x="1617663" y="4611688"/>
          <p14:tracePt t="73282" x="1635125" y="4624388"/>
          <p14:tracePt t="73285" x="1647825" y="4624388"/>
          <p14:tracePt t="73298" x="1677988" y="4637088"/>
          <p14:tracePt t="73315" x="1704975" y="4646613"/>
          <p14:tracePt t="73332" x="1744663" y="4664075"/>
          <p14:tracePt t="73349" x="1797050" y="4676775"/>
          <p14:tracePt t="73366" x="1854200" y="4676775"/>
          <p14:tracePt t="73381" x="1924050" y="4686300"/>
          <p14:tracePt t="73398" x="1997075" y="4686300"/>
          <p14:tracePt t="73416" x="2081213" y="4703763"/>
          <p14:tracePt t="73431" x="2106613" y="4703763"/>
          <p14:tracePt t="73448" x="2141538" y="4703763"/>
          <p14:tracePt t="73465" x="2163763" y="4711700"/>
          <p14:tracePt t="73469" x="2168525" y="4711700"/>
          <p14:tracePt t="73482" x="2190750" y="4711700"/>
          <p14:tracePt t="73499" x="2193925" y="4711700"/>
          <p14:tracePt t="73515" x="2208213" y="4711700"/>
          <p14:tracePt t="74063" x="2263775" y="4703763"/>
          <p14:tracePt t="74072" x="2338388" y="4703763"/>
          <p14:tracePt t="74084" x="2544763" y="4681538"/>
          <p14:tracePt t="74100" x="2736850" y="4681538"/>
          <p14:tracePt t="74117" x="2828925" y="4672013"/>
          <p14:tracePt t="74124" x="2884488" y="4664075"/>
          <p14:tracePt t="74136" x="2990850" y="4664075"/>
          <p14:tracePt t="74152" x="3095625" y="4664075"/>
          <p14:tracePt t="74165" x="3200400" y="4664075"/>
          <p14:tracePt t="74182" x="3248025" y="4664075"/>
          <p14:tracePt t="74198" x="3275013" y="4664075"/>
          <p14:tracePt t="74203" x="3282950" y="4664075"/>
          <p14:tracePt t="74216" x="3309938" y="4664075"/>
          <p14:tracePt t="74232" x="3327400" y="4664075"/>
          <p14:tracePt t="74248" x="3344863" y="4672013"/>
          <p14:tracePt t="74266" x="3370263" y="4681538"/>
          <p14:tracePt t="74282" x="3397250" y="4681538"/>
          <p14:tracePt t="74298" x="3432175" y="4686300"/>
          <p14:tracePt t="74315" x="3452813" y="4694238"/>
          <p14:tracePt t="74319" x="3467100" y="4694238"/>
          <p14:tracePt t="74333" x="3502025" y="4694238"/>
          <p14:tracePt t="74349" x="3514725" y="4699000"/>
          <p14:tracePt t="74365" x="3527425" y="4699000"/>
          <p14:tracePt t="74383" x="3540125" y="4699000"/>
          <p14:tracePt t="74487" x="3544888" y="4699000"/>
          <p14:tracePt t="74891" x="3646488" y="4699000"/>
          <p14:tracePt t="74900" x="3676650" y="4699000"/>
          <p14:tracePt t="74918" x="3794125" y="4694238"/>
          <p14:tracePt t="74923" x="3838575" y="4694238"/>
          <p14:tracePt t="74935" x="3948113" y="4681538"/>
          <p14:tracePt t="74951" x="4065588" y="4681538"/>
          <p14:tracePt t="74967" x="4157663" y="4672013"/>
          <p14:tracePt t="74985" x="4227513" y="4668838"/>
          <p14:tracePt t="75003" x="4249738" y="4668838"/>
          <p14:tracePt t="75017" x="4275138" y="4668838"/>
          <p14:tracePt t="75034" x="4287838" y="4668838"/>
          <p14:tracePt t="75039" x="4302125" y="4668838"/>
          <p14:tracePt t="75050" x="4314825" y="4668838"/>
          <p14:tracePt t="75066" x="4349750" y="4668838"/>
          <p14:tracePt t="75081" x="4367213" y="4668838"/>
          <p14:tracePt t="75098" x="4375150" y="4659313"/>
          <p14:tracePt t="75115" x="4402138" y="4659313"/>
          <p14:tracePt t="75139" x="4406900" y="4654550"/>
          <p14:tracePt t="75154" x="4414838" y="4654550"/>
          <p14:tracePt t="75168" x="4419600" y="4654550"/>
          <p14:tracePt t="75183" x="4441825" y="4646613"/>
          <p14:tracePt t="75199" x="4467225" y="4641850"/>
          <p14:tracePt t="75215" x="4494213" y="4641850"/>
          <p14:tracePt t="75232" x="4524375" y="4641850"/>
          <p14:tracePt t="75236" x="4537075" y="4641850"/>
          <p14:tracePt t="75249" x="4551363" y="4641850"/>
          <p14:tracePt t="75265" x="4554538" y="4641850"/>
          <p14:tracePt t="75280" x="4564063" y="4641850"/>
          <p14:tracePt t="75297" x="4568825" y="4641850"/>
          <p14:tracePt t="75344" x="4576763" y="4641850"/>
          <p14:tracePt t="76247" x="4564063" y="4641850"/>
          <p14:tracePt t="76255" x="4541838" y="4641850"/>
          <p14:tracePt t="76265" x="4519613" y="4641850"/>
          <p14:tracePt t="76269" x="4484688" y="4646613"/>
          <p14:tracePt t="76283" x="4406900" y="4654550"/>
          <p14:tracePt t="76300" x="4357688" y="4668838"/>
          <p14:tracePt t="76304" x="4322763" y="4668838"/>
          <p14:tracePt t="76316" x="4302125" y="4676775"/>
          <p14:tracePt t="76333" x="4222750" y="4676775"/>
          <p14:tracePt t="76349" x="4200525" y="4686300"/>
          <p14:tracePt t="76366" x="4183063" y="4686300"/>
          <p14:tracePt t="76382" x="4170363" y="4686300"/>
          <p14:tracePt t="76399" x="4160838" y="4686300"/>
          <p14:tracePt t="76415" x="4152900" y="4686300"/>
          <p14:tracePt t="76432" x="4140200" y="4686300"/>
          <p14:tracePt t="76450" x="4117975" y="4686300"/>
          <p14:tracePt t="76453" x="4113213" y="4686300"/>
          <p14:tracePt t="76457" x="4105275" y="4686300"/>
          <p14:tracePt t="76464" x="4090988" y="4686300"/>
          <p14:tracePt t="76481" x="4065588" y="4686300"/>
          <p14:tracePt t="76497" x="4025900" y="4686300"/>
          <p14:tracePt t="76514" x="4008438" y="4681538"/>
          <p14:tracePt t="76518" x="3990975" y="4672013"/>
          <p14:tracePt t="76531" x="3951288" y="4651375"/>
          <p14:tracePt t="76547" x="3913188" y="4619625"/>
          <p14:tracePt t="76564" x="3863975" y="4594225"/>
          <p14:tracePt t="76582" x="3838575" y="4581525"/>
          <p14:tracePt t="76597" x="3824288" y="4581525"/>
          <p14:tracePt t="76656" x="3816350" y="4581525"/>
          <p14:tracePt t="76724" x="3811588" y="4581525"/>
          <p14:tracePt t="76733" x="3806825" y="4589463"/>
          <p14:tracePt t="76738" x="3798888" y="4589463"/>
          <p14:tracePt t="76744" x="3794125" y="4589463"/>
          <p14:tracePt t="76755" x="3786188" y="4589463"/>
          <p14:tracePt t="76803" x="3781425" y="4589463"/>
          <p14:tracePt t="76810" x="3771900" y="4589463"/>
          <p14:tracePt t="76818" x="3759200" y="4589463"/>
          <p14:tracePt t="76840" x="3754438" y="4589463"/>
          <p14:tracePt t="77897" x="3798888" y="4598988"/>
          <p14:tracePt t="77908" x="3859213" y="4598988"/>
          <p14:tracePt t="77913" x="3903663" y="4598988"/>
          <p14:tracePt t="77923" x="3951288" y="4598988"/>
          <p14:tracePt t="77926" x="3973513" y="4594225"/>
          <p14:tracePt t="77933" x="4017963" y="4594225"/>
          <p14:tracePt t="77948" x="4083050" y="4576763"/>
          <p14:tracePt t="77964" x="4232275" y="4562475"/>
          <p14:tracePt t="77981" x="4354513" y="4562475"/>
          <p14:tracePt t="77997" x="4424363" y="4567238"/>
          <p14:tracePt t="78014" x="4494213" y="4584700"/>
          <p14:tracePt t="78031" x="4559300" y="4602163"/>
          <p14:tracePt t="78047" x="4651375" y="4629150"/>
          <p14:tracePt t="78064" x="4691063" y="4629150"/>
          <p14:tracePt t="78081" x="4716463" y="4633913"/>
          <p14:tracePt t="78097" x="4729163" y="4633913"/>
          <p14:tracePt t="78099" x="4733925" y="4633913"/>
          <p14:tracePt t="78114" x="4743450" y="4633913"/>
          <p14:tracePt t="78130" x="4746625" y="4633913"/>
          <p14:tracePt t="78151" x="4756150" y="4633913"/>
          <p14:tracePt t="112590" x="4795838" y="4619625"/>
          <p14:tracePt t="112600" x="4930775" y="4559300"/>
          <p14:tracePt t="112605" x="5062538" y="4549775"/>
          <p14:tracePt t="112615" x="5249863" y="4506913"/>
          <p14:tracePt t="112619" x="5311775" y="4497388"/>
          <p14:tracePt t="112632" x="5599113" y="4479925"/>
          <p14:tracePt t="112644" x="5818188" y="4479925"/>
          <p14:tracePt t="112647" x="5954713" y="4489450"/>
          <p14:tracePt t="112653" x="6054725" y="4489450"/>
          <p14:tracePt t="112667" x="6473825" y="4519613"/>
          <p14:tracePt t="112683" x="6710363" y="4562475"/>
          <p14:tracePt t="112700" x="7054850" y="4594225"/>
          <p14:tracePt t="112716" x="7221538" y="4637088"/>
          <p14:tracePt t="112720" x="7296150" y="4651375"/>
          <p14:tracePt t="112735" x="7505700" y="4706938"/>
          <p14:tracePt t="112750" x="7662863" y="4751388"/>
          <p14:tracePt t="112766" x="7747000" y="4786313"/>
          <p14:tracePt t="112784" x="7820025" y="4833938"/>
          <p14:tracePt t="112800" x="7889875" y="4868863"/>
          <p14:tracePt t="112816" x="7942263" y="4903788"/>
          <p14:tracePt t="112833" x="8004175" y="4965700"/>
          <p14:tracePt t="112851" x="8083550" y="5035550"/>
          <p14:tracePt t="112866" x="8101013" y="5057775"/>
          <p14:tracePt t="112883" x="8166100" y="5122863"/>
          <p14:tracePt t="112900" x="8191500" y="5175250"/>
          <p14:tracePt t="112904" x="8191500" y="5180013"/>
          <p14:tracePt t="112917" x="8191500" y="5187950"/>
          <p14:tracePt t="113305" x="8310563" y="5187950"/>
          <p14:tracePt t="113312" x="8489950" y="5187950"/>
          <p14:tracePt t="113320" x="8704263" y="5200650"/>
          <p14:tracePt t="113333" x="8764588" y="5200650"/>
          <p14:tracePt t="113335" x="9031288" y="5192713"/>
          <p14:tracePt t="113350" x="9525000" y="5214938"/>
          <p14:tracePt t="113365" x="10006013" y="5275263"/>
          <p14:tracePt t="113382" x="10369550" y="5332413"/>
          <p14:tracePt t="113385" x="10656888" y="5380038"/>
          <p14:tracePt t="113400" x="10972800" y="5446713"/>
          <p14:tracePt t="113416" x="11314113" y="5537200"/>
          <p14:tracePt t="113432" x="11514138" y="5634038"/>
          <p14:tracePt t="113449" x="11680825" y="5691188"/>
          <p14:tracePt t="113466" x="11772900" y="5734050"/>
          <p14:tracePt t="113482" x="11785600" y="5743575"/>
          <p14:tracePt t="113499" x="11785600" y="5748338"/>
          <p14:tracePt t="113836" x="11920538" y="5748338"/>
          <p14:tracePt t="113845" x="11995150" y="5748338"/>
          <p14:tracePt t="113854" x="12169775" y="5748338"/>
          <p14:tracePt t="179675" x="11969750" y="6491288"/>
          <p14:tracePt t="179687" x="11698288" y="6411913"/>
          <p14:tracePt t="179704" x="11553825" y="6334125"/>
          <p14:tracePt t="179721" x="11444288" y="6197600"/>
          <p14:tracePt t="179725" x="11401425" y="6145213"/>
          <p14:tracePt t="179737" x="11366500" y="6067425"/>
          <p14:tracePt t="179753" x="11322050" y="5988050"/>
          <p14:tracePt t="180100" x="10990263" y="5975350"/>
          <p14:tracePt t="180109" x="10514013" y="5953125"/>
          <p14:tracePt t="180123" x="9407525" y="5913438"/>
          <p14:tracePt t="180140" x="8275638" y="5948363"/>
          <p14:tracePt t="180146" x="7650163" y="5970588"/>
          <p14:tracePt t="180158" x="6924675" y="5975350"/>
          <p14:tracePt t="180164" x="6657975" y="5975350"/>
          <p14:tracePt t="180172" x="6570663" y="5962650"/>
          <p14:tracePt t="180187" x="6369050" y="5892800"/>
          <p14:tracePt t="180204" x="6246813" y="5756275"/>
          <p14:tracePt t="180221" x="6229350" y="5695950"/>
          <p14:tracePt t="180503" x="6054725" y="5703888"/>
          <p14:tracePt t="180512" x="5713413" y="5738813"/>
          <p14:tracePt t="180523" x="5062538" y="5826125"/>
          <p14:tracePt t="180539" x="4302125" y="5997575"/>
          <p14:tracePt t="180557" x="3557588" y="6207125"/>
          <p14:tracePt t="180573" x="3116263" y="6394450"/>
          <p14:tracePt t="180579" x="2859088" y="6442075"/>
          <p14:tracePt t="180592" x="2714625" y="6521450"/>
          <p14:tracePt t="180607" x="2652713" y="6556375"/>
          <p14:tracePt t="180623" x="2622550" y="6561138"/>
          <p14:tracePt t="180641" x="2609850" y="6561138"/>
          <p14:tracePt t="180855" x="2562225" y="6621463"/>
          <p14:tracePt t="180864" x="2492375" y="6705600"/>
          <p14:tracePt t="180877" x="2351088" y="6840538"/>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Insurtech's Role in the Insurance Sector:</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81550" y="1950720"/>
            <a:ext cx="11196860" cy="4776436"/>
          </a:xfrm>
          <a:prstGeom prst="rect">
            <a:avLst/>
          </a:prstGeom>
          <a:noFill/>
        </p:spPr>
        <p:txBody>
          <a:bodyPr wrap="square">
            <a:spAutoFit/>
          </a:bodyPr>
          <a:lstStyle/>
          <a:p>
            <a:pPr marL="800100" lvl="1" indent="-342900">
              <a:lnSpc>
                <a:spcPct val="114000"/>
              </a:lnSpc>
              <a:spcAft>
                <a:spcPts val="600"/>
              </a:spcAft>
              <a:buFont typeface="Arial" panose="020B0604020202020204" pitchFamily="34" charset="0"/>
              <a:buChar char="•"/>
            </a:pPr>
            <a:r>
              <a:rPr lang="en-US" sz="2400" b="1" dirty="0">
                <a:solidFill>
                  <a:schemeClr val="bg1"/>
                </a:solidFill>
              </a:rPr>
              <a:t>Impact of Emerging Technologies: Technologies like big data, the Internet of Things (IoT), mobile technology, AI, wearable devices, and blockchain are not only revolutionizing the insurance industry but also changing consumer expectations and preferences. Customers, becoming increasingly tech-savvy, seek more hands-on approaches to managing their finances and purchasing insurance products​​.</a:t>
            </a:r>
          </a:p>
          <a:p>
            <a:pPr marL="800100" lvl="1" indent="-342900">
              <a:lnSpc>
                <a:spcPct val="114000"/>
              </a:lnSpc>
              <a:spcAft>
                <a:spcPts val="600"/>
              </a:spcAft>
              <a:buFont typeface="Arial" panose="020B0604020202020204" pitchFamily="34" charset="0"/>
              <a:buChar char="•"/>
            </a:pPr>
            <a:r>
              <a:rPr lang="en-US" sz="2400" b="1" dirty="0">
                <a:solidFill>
                  <a:schemeClr val="bg1"/>
                </a:solidFill>
              </a:rPr>
              <a:t>Enhanced Customer Experience: Insurtech aims to create customer experiences that rival the best of retail, focusing on aspects like value, personalization, and efficiency. This approach aligns with the changing needs of the economy and the demand for maintaining high levels of financial ethics while navigating complex regulations​​.</a:t>
            </a:r>
          </a:p>
        </p:txBody>
      </p:sp>
    </p:spTree>
    <p:extLst>
      <p:ext uri="{BB962C8B-B14F-4D97-AF65-F5344CB8AC3E}">
        <p14:creationId xmlns:p14="http://schemas.microsoft.com/office/powerpoint/2010/main" val="70264298"/>
      </p:ext>
    </p:extLst>
  </p:cSld>
  <p:clrMapOvr>
    <a:masterClrMapping/>
  </p:clrMapOvr>
  <mc:AlternateContent xmlns:mc="http://schemas.openxmlformats.org/markup-compatibility/2006" xmlns:p14="http://schemas.microsoft.com/office/powerpoint/2010/main">
    <mc:Choice Requires="p14">
      <p:transition spd="slow" p14:dur="2000" advTm="184229"/>
    </mc:Choice>
    <mc:Fallback xmlns="">
      <p:transition spd="slow" advTm="184229"/>
    </mc:Fallback>
  </mc:AlternateContent>
  <p:extLst>
    <p:ext uri="{3A86A75C-4F4B-4683-9AE1-C65F6400EC91}">
      <p14:laserTraceLst xmlns:p14="http://schemas.microsoft.com/office/powerpoint/2010/main">
        <p14:tracePtLst>
          <p14:tracePt t="19132" x="3267075" y="6248400"/>
          <p14:tracePt t="42163" x="7812088" y="6359525"/>
          <p14:tracePt t="42169" x="8385175" y="6119813"/>
          <p14:tracePt t="42174" x="8809038" y="5957888"/>
          <p14:tracePt t="42185" x="9337675" y="5808663"/>
          <p14:tracePt t="42204" x="10591800" y="5414963"/>
          <p14:tracePt t="42211" x="11064875" y="5292725"/>
          <p14:tracePt t="42226" x="11579225" y="5192713"/>
          <p14:tracePt t="42234" x="11868150" y="5145088"/>
          <p14:tracePt t="42241" x="11942763" y="5145088"/>
          <p14:tracePt t="42251" x="12074525" y="5145088"/>
          <p14:tracePt t="42266" x="12152313" y="5145088"/>
          <p14:tracePt t="110400" x="9058275" y="6670675"/>
          <p14:tracePt t="110405" x="9036050" y="6596063"/>
          <p14:tracePt t="110414" x="9036050" y="6548438"/>
          <p14:tracePt t="110692" x="8437563" y="6456363"/>
          <p14:tracePt t="110700" x="7732713" y="6299200"/>
          <p14:tracePt t="110709" x="6894513" y="6180138"/>
          <p14:tracePt t="110721" x="5683250" y="6010275"/>
          <p14:tracePt t="110738" x="4733925" y="5892800"/>
          <p14:tracePt t="110742" x="4389438" y="5835650"/>
          <p14:tracePt t="110748" x="4192588" y="5808663"/>
          <p14:tracePt t="110759" x="4073525" y="5761038"/>
          <p14:tracePt t="110770" x="3903663" y="5691188"/>
          <p14:tracePt t="110786" x="3851275" y="5629275"/>
          <p14:tracePt t="110802" x="3829050" y="5629275"/>
          <p14:tracePt t="111051" x="3602038" y="5546725"/>
          <p14:tracePt t="111060" x="3270250" y="5437188"/>
          <p14:tracePt t="111073" x="2605088" y="5197475"/>
          <p14:tracePt t="111089" x="1984375" y="5040313"/>
          <p14:tracePt t="111106" x="1303338" y="4860925"/>
          <p14:tracePt t="111112" x="1144588" y="4846638"/>
          <p14:tracePt t="111122" x="725488" y="4803775"/>
          <p14:tracePt t="111136" x="630238" y="4803775"/>
          <p14:tracePt t="111154" x="550863" y="4803775"/>
          <p14:tracePt t="111170" x="493713" y="4803775"/>
          <p14:tracePt t="111187" x="458788" y="4803775"/>
          <p14:tracePt t="111203" x="441325" y="4808538"/>
          <p14:tracePt t="111263" x="454025" y="4811713"/>
          <p14:tracePt t="111273" x="463550" y="4821238"/>
          <p14:tracePt t="111289" x="471488" y="4821238"/>
          <p14:tracePt t="111294" x="481013" y="4826000"/>
          <p14:tracePt t="111307" x="493713" y="4833938"/>
          <p14:tracePt t="111315" x="498475" y="4838700"/>
          <p14:tracePt t="111321" x="506413" y="4846638"/>
          <p14:tracePt t="111328" x="520700" y="4851400"/>
          <p14:tracePt t="111335" x="523875" y="4868863"/>
          <p14:tracePt t="111344" x="533400" y="4873625"/>
          <p14:tracePt t="111357" x="533400" y="4878388"/>
          <p14:tracePt t="111371" x="546100" y="4886325"/>
          <p14:tracePt t="111387" x="550863" y="4900613"/>
          <p14:tracePt t="111403" x="563563" y="4903788"/>
          <p14:tracePt t="111420" x="590550" y="4918075"/>
          <p14:tracePt t="111424" x="603250" y="4930775"/>
          <p14:tracePt t="111437" x="673100" y="4930775"/>
          <p14:tracePt t="111453" x="738188" y="4930775"/>
          <p14:tracePt t="111470" x="917575" y="4943475"/>
          <p14:tracePt t="111488" x="1096963" y="4953000"/>
          <p14:tracePt t="111503" x="1201738" y="4960938"/>
          <p14:tracePt t="111520" x="1393825" y="4970463"/>
          <p14:tracePt t="111537" x="1512888" y="4970463"/>
          <p14:tracePt t="111554" x="1612900" y="4970463"/>
          <p14:tracePt t="111570" x="1687513" y="4970463"/>
          <p14:tracePt t="111587" x="1765300" y="4965700"/>
          <p14:tracePt t="111603" x="1836738" y="4948238"/>
          <p14:tracePt t="111607" x="1857375" y="4943475"/>
          <p14:tracePt t="111622" x="1914525" y="4926013"/>
          <p14:tracePt t="111637" x="1944688" y="4918075"/>
          <p14:tracePt t="111653" x="1976438" y="4908550"/>
          <p14:tracePt t="111657" x="2006600" y="4900613"/>
          <p14:tracePt t="111670" x="2028825" y="4895850"/>
          <p14:tracePt t="111687" x="2063750" y="4895850"/>
          <p14:tracePt t="111703" x="2111375" y="4886325"/>
          <p14:tracePt t="111720" x="2155825" y="4886325"/>
          <p14:tracePt t="111724" x="2181225" y="4886325"/>
          <p14:tracePt t="111737" x="2225675" y="4886325"/>
          <p14:tracePt t="111753" x="2263775" y="4886325"/>
          <p14:tracePt t="111771" x="2312988" y="4886325"/>
          <p14:tracePt t="111787" x="2355850" y="4886325"/>
          <p14:tracePt t="111791" x="2382838" y="4886325"/>
          <p14:tracePt t="111803" x="2417763" y="4886325"/>
          <p14:tracePt t="111820" x="2482850" y="4886325"/>
          <p14:tracePt t="111837" x="2562225" y="4886325"/>
          <p14:tracePt t="111854" x="2649538" y="4886325"/>
          <p14:tracePt t="111870" x="2706688" y="4886325"/>
          <p14:tracePt t="111886" x="2744788" y="4886325"/>
          <p14:tracePt t="111906" x="2794000" y="4886325"/>
          <p14:tracePt t="111920" x="2841625" y="4886325"/>
          <p14:tracePt t="111936" x="2889250" y="4886325"/>
          <p14:tracePt t="111953" x="2954338" y="4891088"/>
          <p14:tracePt t="111970" x="3011488" y="4891088"/>
          <p14:tracePt t="111973" x="3038475" y="4900613"/>
          <p14:tracePt t="111987" x="3073400" y="4908550"/>
          <p14:tracePt t="112003" x="3113088" y="4913313"/>
          <p14:tracePt t="112021" x="3151188" y="4913313"/>
          <p14:tracePt t="112037" x="3203575" y="4921250"/>
          <p14:tracePt t="112053" x="3238500" y="4938713"/>
          <p14:tracePt t="112070" x="3287713" y="4938713"/>
          <p14:tracePt t="112087" x="3344863" y="4938713"/>
          <p14:tracePt t="112091" x="3365500" y="4938713"/>
          <p14:tracePt t="112105" x="3405188" y="4938713"/>
          <p14:tracePt t="112120" x="3432175" y="4938713"/>
          <p14:tracePt t="112137" x="3470275" y="4926013"/>
          <p14:tracePt t="112154" x="3505200" y="4921250"/>
          <p14:tracePt t="112170" x="3532188" y="4921250"/>
          <p14:tracePt t="112187" x="3554413" y="4921250"/>
          <p14:tracePt t="112203" x="3579813" y="4921250"/>
          <p14:tracePt t="112221" x="3632200" y="4903788"/>
          <p14:tracePt t="112237" x="3654425" y="4903788"/>
          <p14:tracePt t="112253" x="3689350" y="4903788"/>
          <p14:tracePt t="112270" x="3719513" y="4903788"/>
          <p14:tracePt t="112274" x="3733800" y="4903788"/>
          <p14:tracePt t="112287" x="3759200" y="4903788"/>
          <p14:tracePt t="112303" x="3781425" y="4903788"/>
          <p14:tracePt t="112320" x="3798888" y="4903788"/>
          <p14:tracePt t="112337" x="3841750" y="4908550"/>
          <p14:tracePt t="112354" x="3859213" y="4908550"/>
          <p14:tracePt t="112370" x="3886200" y="4908550"/>
          <p14:tracePt t="112386" x="3908425" y="4908550"/>
          <p14:tracePt t="112404" x="3956050" y="4908550"/>
          <p14:tracePt t="112420" x="3986213" y="4908550"/>
          <p14:tracePt t="112436" x="4025900" y="4908550"/>
          <p14:tracePt t="112453" x="4043363" y="4908550"/>
          <p14:tracePt t="112458" x="4056063" y="4908550"/>
          <p14:tracePt t="112471" x="4065588" y="4913313"/>
          <p14:tracePt t="112486" x="4078288" y="4913313"/>
          <p14:tracePt t="112503" x="4090988" y="4918075"/>
          <p14:tracePt t="112521" x="4108450" y="4918075"/>
          <p14:tracePt t="112537" x="4122738" y="4930775"/>
          <p14:tracePt t="112554" x="4135438" y="4938713"/>
          <p14:tracePt t="112570" x="4152900" y="4938713"/>
          <p14:tracePt t="112587" x="4175125" y="4953000"/>
          <p14:tracePt t="112603" x="4179888" y="4953000"/>
          <p14:tracePt t="112620" x="4183063" y="4953000"/>
          <p14:tracePt t="112639" x="4192588" y="4953000"/>
          <p14:tracePt t="112727" x="4187825" y="4956175"/>
          <p14:tracePt t="112734" x="4183063" y="4965700"/>
          <p14:tracePt t="112742" x="4179888" y="4970463"/>
          <p14:tracePt t="112753" x="4157663" y="4978400"/>
          <p14:tracePt t="112771" x="3995738" y="5040313"/>
          <p14:tracePt t="112787" x="3803650" y="5060950"/>
          <p14:tracePt t="112803" x="3676650" y="5092700"/>
          <p14:tracePt t="112820" x="3554413" y="5127625"/>
          <p14:tracePt t="112824" x="3467100" y="5127625"/>
          <p14:tracePt t="112838" x="3260725" y="5135563"/>
          <p14:tracePt t="112853" x="3155950" y="5135563"/>
          <p14:tracePt t="112872" x="3078163" y="5145088"/>
          <p14:tracePt t="112891" x="2849563" y="5145088"/>
          <p14:tracePt t="112906" x="2771775" y="5145088"/>
          <p14:tracePt t="112922" x="2714625" y="5145088"/>
          <p14:tracePt t="112937" x="2657475" y="5145088"/>
          <p14:tracePt t="112941" x="2635250" y="5145088"/>
          <p14:tracePt t="112954" x="2579688" y="5145088"/>
          <p14:tracePt t="112970" x="2500313" y="5145088"/>
          <p14:tracePt t="112987" x="2422525" y="5145088"/>
          <p14:tracePt t="113003" x="2360613" y="5153025"/>
          <p14:tracePt t="113008" x="2338388" y="5153025"/>
          <p14:tracePt t="113020" x="2281238" y="5162550"/>
          <p14:tracePt t="113037" x="2255838" y="5170488"/>
          <p14:tracePt t="113054" x="2198688" y="5180013"/>
          <p14:tracePt t="113071" x="2081213" y="5205413"/>
          <p14:tracePt t="113087" x="2024063" y="5205413"/>
          <p14:tracePt t="113105" x="1989138" y="5205413"/>
          <p14:tracePt t="113120" x="1949450" y="5205413"/>
          <p14:tracePt t="113124" x="1944688" y="5210175"/>
          <p14:tracePt t="113138" x="1924050" y="5210175"/>
          <p14:tracePt t="113155" x="1906588" y="5210175"/>
          <p14:tracePt t="113171" x="1892300" y="5210175"/>
          <p14:tracePt t="113187" x="1884363" y="5210175"/>
          <p14:tracePt t="113257" x="1892300" y="5200650"/>
          <p14:tracePt t="113265" x="1909763" y="5192713"/>
          <p14:tracePt t="113275" x="1944688" y="5183188"/>
          <p14:tracePt t="113280" x="1966913" y="5175250"/>
          <p14:tracePt t="113287" x="2036763" y="5165725"/>
          <p14:tracePt t="113303" x="2225675" y="5157788"/>
          <p14:tracePt t="113320" x="2435225" y="5135563"/>
          <p14:tracePt t="113336" x="2727325" y="5110163"/>
          <p14:tracePt t="113353" x="2901950" y="5110163"/>
          <p14:tracePt t="113369" x="3108325" y="5087938"/>
          <p14:tracePt t="113373" x="3352800" y="5087938"/>
          <p14:tracePt t="113386" x="3527425" y="5087938"/>
          <p14:tracePt t="113403" x="3733800" y="5087938"/>
          <p14:tracePt t="113419" x="3965575" y="5087938"/>
          <p14:tracePt t="113437" x="4090988" y="5078413"/>
          <p14:tracePt t="113453" x="4165600" y="5078413"/>
          <p14:tracePt t="113469" x="4244975" y="5078413"/>
          <p14:tracePt t="113487" x="4322763" y="5070475"/>
          <p14:tracePt t="113490" x="4344988" y="5060950"/>
          <p14:tracePt t="113504" x="4375150" y="5060950"/>
          <p14:tracePt t="113519" x="4402138" y="5060950"/>
          <p14:tracePt t="113536" x="4424363" y="5057775"/>
          <p14:tracePt t="113553" x="4427538" y="5048250"/>
          <p14:tracePt t="113557" x="4437063" y="5048250"/>
          <p14:tracePt t="113569" x="4441825" y="5048250"/>
          <p14:tracePt t="113638" x="4454525" y="5048250"/>
          <p14:tracePt t="113756" x="4445000" y="5048250"/>
          <p14:tracePt t="113765" x="4441825" y="5048250"/>
          <p14:tracePt t="113775" x="4427538" y="5053013"/>
          <p14:tracePt t="113780" x="4379913" y="5060950"/>
          <p14:tracePt t="113790" x="4244975" y="5070475"/>
          <p14:tracePt t="113804" x="4113213" y="5070475"/>
          <p14:tracePt t="113820" x="3978275" y="5070475"/>
          <p14:tracePt t="113836" x="3729038" y="5053013"/>
          <p14:tracePt t="113852" x="3536950" y="5053013"/>
          <p14:tracePt t="113870" x="3317875" y="5040313"/>
          <p14:tracePt t="113885" x="3068638" y="5000625"/>
          <p14:tracePt t="113902" x="2951163" y="5000625"/>
          <p14:tracePt t="113919" x="2801938" y="5000625"/>
          <p14:tracePt t="113922" x="2741613" y="4978400"/>
          <p14:tracePt t="113936" x="2592388" y="4978400"/>
          <p14:tracePt t="113952" x="2500313" y="4978400"/>
          <p14:tracePt t="113969" x="2457450" y="4978400"/>
          <p14:tracePt t="113986" x="2343150" y="4991100"/>
          <p14:tracePt t="114002" x="2228850" y="4991100"/>
          <p14:tracePt t="114019" x="2173288" y="4991100"/>
          <p14:tracePt t="114036" x="2124075" y="4991100"/>
          <p14:tracePt t="114054" x="2089150" y="4991100"/>
          <p14:tracePt t="114069" x="2076450" y="4991100"/>
          <p14:tracePt t="114086" x="2071688" y="4991100"/>
          <p14:tracePt t="115286" x="2085975" y="4991100"/>
          <p14:tracePt t="115294" x="2120900" y="5000625"/>
          <p14:tracePt t="115305" x="2155825" y="5008563"/>
          <p14:tracePt t="115310" x="2176463" y="5008563"/>
          <p14:tracePt t="115324" x="2243138" y="5018088"/>
          <p14:tracePt t="115340" x="2320925" y="5018088"/>
          <p14:tracePt t="115356" x="2452688" y="5018088"/>
          <p14:tracePt t="115362" x="2509838" y="5013325"/>
          <p14:tracePt t="115374" x="2579688" y="5005388"/>
          <p14:tracePt t="115381" x="2609850" y="4995863"/>
          <p14:tracePt t="115392" x="2635250" y="4995863"/>
          <p14:tracePt t="115396" x="2657475" y="4995863"/>
          <p14:tracePt t="115403" x="2692400" y="4987925"/>
          <p14:tracePt t="115420" x="2759075" y="4978400"/>
          <p14:tracePt t="115423" x="2794000" y="4970463"/>
          <p14:tracePt t="115436" x="2849563" y="4970463"/>
          <p14:tracePt t="115438" x="2898775" y="4970463"/>
          <p14:tracePt t="115452" x="2963863" y="4960938"/>
          <p14:tracePt t="115469" x="3021013" y="4960938"/>
          <p14:tracePt t="115485" x="3055938" y="4960938"/>
          <p14:tracePt t="115489" x="3081338" y="4960938"/>
          <p14:tracePt t="115503" x="3138488" y="4953000"/>
          <p14:tracePt t="115520" x="3203575" y="4953000"/>
          <p14:tracePt t="115535" x="3282950" y="4953000"/>
          <p14:tracePt t="115552" x="3348038" y="4953000"/>
          <p14:tracePt t="115569" x="3400425" y="4956175"/>
          <p14:tracePt t="115585" x="3449638" y="4965700"/>
          <p14:tracePt t="115602" x="3475038" y="4965700"/>
          <p14:tracePt t="115619" x="3505200" y="4965700"/>
          <p14:tracePt t="115622" x="3522663" y="4965700"/>
          <p14:tracePt t="115635" x="3571875" y="4965700"/>
          <p14:tracePt t="115652" x="3611563" y="4965700"/>
          <p14:tracePt t="115669" x="3659188" y="4973638"/>
          <p14:tracePt t="115672" x="3671888" y="4973638"/>
          <p14:tracePt t="115686" x="3689350" y="4973638"/>
          <p14:tracePt t="115702" x="3719513" y="4973638"/>
          <p14:tracePt t="115719" x="3729038" y="4973638"/>
          <p14:tracePt t="115735" x="3751263" y="4973638"/>
          <p14:tracePt t="115738" x="3754438" y="4973638"/>
          <p14:tracePt t="115754" x="3786188" y="4973638"/>
          <p14:tracePt t="115769" x="3794125" y="4973638"/>
          <p14:tracePt t="115787" x="3806825" y="4973638"/>
          <p14:tracePt t="115802" x="3833813" y="4973638"/>
          <p14:tracePt t="115819" x="3868738" y="4973638"/>
          <p14:tracePt t="115835" x="3881438" y="4973638"/>
          <p14:tracePt t="115852" x="3895725" y="4978400"/>
          <p14:tracePt t="115870" x="3895725" y="4987925"/>
          <p14:tracePt t="115885" x="3898900" y="4987925"/>
          <p14:tracePt t="157210" x="4070350" y="4935538"/>
          <p14:tracePt t="157218" x="4310063" y="4851400"/>
          <p14:tracePt t="157228" x="4721225" y="4756150"/>
          <p14:tracePt t="157233" x="4970463" y="4654550"/>
          <p14:tracePt t="157245" x="5656263" y="4454525"/>
          <p14:tracePt t="157259" x="5870575" y="4379913"/>
          <p14:tracePt t="157264" x="6129338" y="4332288"/>
          <p14:tracePt t="157269" x="6465888" y="4314825"/>
          <p14:tracePt t="157275" x="6596063" y="4300538"/>
          <p14:tracePt t="157289" x="7104063" y="4287838"/>
          <p14:tracePt t="157306" x="7339013" y="4305300"/>
          <p14:tracePt t="157323" x="7764463" y="4362450"/>
          <p14:tracePt t="157327" x="7842250" y="4397375"/>
          <p14:tracePt t="157340" x="8078788" y="4432300"/>
          <p14:tracePt t="157356" x="8345488" y="4506913"/>
          <p14:tracePt t="157373" x="8497888" y="4549775"/>
          <p14:tracePt t="157390" x="8707438" y="4659313"/>
          <p14:tracePt t="157406" x="8791575" y="4721225"/>
          <p14:tracePt t="157730" x="8988425" y="4721225"/>
          <p14:tracePt t="157740" x="9332913" y="4773613"/>
          <p14:tracePt t="157743" x="9766300" y="4851400"/>
          <p14:tracePt t="157751" x="10098088" y="4965700"/>
          <p14:tracePt t="157758" x="10566400" y="5065713"/>
          <p14:tracePt t="157773" x="11334750" y="5419725"/>
          <p14:tracePt t="157790" x="12052300" y="5646738"/>
          <p14:tracePt t="172108" x="11576050" y="6688138"/>
          <p14:tracePt t="172114" x="11456988" y="6653213"/>
          <p14:tracePt t="172122" x="11212513" y="6543675"/>
          <p14:tracePt t="172131" x="11090275" y="6486525"/>
          <p14:tracePt t="172140" x="11033125" y="6416675"/>
          <p14:tracePt t="172144" x="10980738" y="6364288"/>
          <p14:tracePt t="172156" x="10920413" y="6264275"/>
          <p14:tracePt t="172599" x="10801350" y="6264275"/>
          <p14:tracePt t="172609" x="10618788" y="6237288"/>
          <p14:tracePt t="172626" x="9945688" y="6207125"/>
          <p14:tracePt t="172644" x="9394825" y="6172200"/>
          <p14:tracePt t="172660" x="8826500" y="6088063"/>
          <p14:tracePt t="172678" x="8367713" y="5945188"/>
          <p14:tracePt t="172685" x="8153400" y="5870575"/>
          <p14:tracePt t="172692" x="8086725" y="5826125"/>
          <p14:tracePt t="172706" x="8021638" y="5783263"/>
          <p14:tracePt t="172711" x="7994650" y="5756275"/>
          <p14:tracePt t="172723" x="7964488" y="5713413"/>
          <p14:tracePt t="172736" x="7956550" y="5713413"/>
          <p14:tracePt t="173544" x="7934325" y="5748338"/>
          <p14:tracePt t="173553" x="7907338" y="5773738"/>
          <p14:tracePt t="173564" x="7851775" y="5853113"/>
          <p14:tracePt t="173568" x="7824788" y="5878513"/>
          <p14:tracePt t="173580" x="7702550" y="5988050"/>
          <p14:tracePt t="173590" x="7620000" y="6057900"/>
          <p14:tracePt t="173608" x="7405688" y="6215063"/>
          <p14:tracePt t="173623" x="7278688" y="6351588"/>
          <p14:tracePt t="173640" x="7107238" y="6442075"/>
          <p14:tracePt t="173656" x="6950075" y="6534150"/>
          <p14:tracePt t="173673" x="6862763" y="6604000"/>
          <p14:tracePt t="173690" x="6823075" y="6626225"/>
          <p14:tracePt t="173705" x="6784975" y="6653213"/>
          <p14:tracePt t="173722" x="6770688" y="6656388"/>
          <p14:tracePt t="173739" x="6757988" y="6665913"/>
          <p14:tracePt t="173755" x="6753225" y="6665913"/>
          <p14:tracePt t="174076" x="6753225" y="6661150"/>
          <p14:tracePt t="174157" x="6753225" y="6656388"/>
          <p14:tracePt t="174172" x="6757988" y="6648450"/>
          <p14:tracePt t="174179" x="6757988" y="6643688"/>
          <p14:tracePt t="174189" x="6757988" y="6630988"/>
          <p14:tracePt t="174208" x="6767513" y="6626225"/>
          <p14:tracePt t="174222" x="6767513" y="6618288"/>
          <p14:tracePt t="174239" x="6770688" y="6613525"/>
          <p14:tracePt t="174255" x="6770688" y="6604000"/>
          <p14:tracePt t="174272" x="6770688" y="6600825"/>
          <p14:tracePt t="174289" x="6780213" y="6591300"/>
          <p14:tracePt t="174306" x="6780213" y="6586538"/>
          <p14:tracePt t="174355" x="6792913" y="6578600"/>
          <p14:tracePt t="174384" x="6802438" y="6565900"/>
          <p14:tracePt t="174656" x="6805613" y="6561138"/>
          <p14:tracePt t="174691" x="6810375" y="6551613"/>
          <p14:tracePt t="174714" x="6819900" y="6548438"/>
          <p14:tracePt t="174751" x="6823075" y="6538913"/>
          <p14:tracePt t="174780" x="6832600" y="6534150"/>
          <p14:tracePt t="175029" x="6837363" y="6526213"/>
          <p14:tracePt t="175588" x="6850063" y="6526213"/>
          <p14:tracePt t="175602" x="6859588" y="6526213"/>
          <p14:tracePt t="175609" x="6862763" y="6526213"/>
          <p14:tracePt t="175632" x="6867525" y="6521450"/>
          <p14:tracePt t="175641" x="6877050" y="6521450"/>
          <p14:tracePt t="175657" x="6880225" y="6521450"/>
          <p14:tracePt t="175683" x="6889750" y="6521450"/>
          <p14:tracePt t="175741" x="6894513" y="6521450"/>
          <p14:tracePt t="175749" x="6902450" y="6516688"/>
          <p14:tracePt t="175757" x="6915150" y="6516688"/>
          <p14:tracePt t="175778" x="6929438" y="6516688"/>
          <p14:tracePt t="175793" x="6932613" y="6508750"/>
          <p14:tracePt t="175807" x="6946900" y="6508750"/>
          <p14:tracePt t="175824" x="6954838" y="6494463"/>
          <p14:tracePt t="175844" x="6959600" y="6494463"/>
          <p14:tracePt t="175867" x="6964363" y="6494463"/>
          <p14:tracePt t="175881" x="6977063" y="6494463"/>
          <p14:tracePt t="175896" x="6985000" y="6494463"/>
          <p14:tracePt t="175910" x="6989763" y="6494463"/>
          <p14:tracePt t="175998" x="6999288" y="6491288"/>
          <p14:tracePt t="176005" x="7002463" y="6491288"/>
          <p14:tracePt t="176013" x="7011988" y="6491288"/>
          <p14:tracePt t="176029" x="7016750" y="6481763"/>
          <p14:tracePt t="176043" x="7019925" y="6477000"/>
          <p14:tracePt t="176060" x="7029450" y="6477000"/>
          <p14:tracePt t="176073" x="7042150" y="6469063"/>
          <p14:tracePt t="182160" x="7034213" y="6469063"/>
          <p14:tracePt t="182171" x="7011988" y="6473825"/>
          <p14:tracePt t="182178" x="6999288" y="6481763"/>
          <p14:tracePt t="182190" x="6989763" y="6481763"/>
          <p14:tracePt t="182194" x="6977063" y="6481763"/>
          <p14:tracePt t="182200" x="6972300" y="6481763"/>
          <p14:tracePt t="182206" x="6964363" y="6481763"/>
          <p14:tracePt t="182224" x="6954838" y="6481763"/>
          <p14:tracePt t="182241" x="6946900" y="6481763"/>
          <p14:tracePt t="182260" x="6929438" y="6477000"/>
          <p14:tracePt t="182276" x="6915150" y="6464300"/>
          <p14:tracePt t="182295" x="6894513" y="6438900"/>
          <p14:tracePt t="182311" x="6889750" y="6424613"/>
          <p14:tracePt t="182318" x="6880225" y="6403975"/>
          <p14:tracePt t="182333" x="6867525" y="6376988"/>
          <p14:tracePt t="182339" x="6859588" y="6342063"/>
          <p14:tracePt t="182355" x="6832600" y="6259513"/>
          <p14:tracePt t="182362" x="6810375" y="6192838"/>
          <p14:tracePt t="182368" x="6802438" y="6172200"/>
          <p14:tracePt t="182378" x="6792913" y="6102350"/>
          <p14:tracePt t="182391" x="6775450" y="6010275"/>
          <p14:tracePt t="182409" x="6735763" y="5935663"/>
          <p14:tracePt t="182428" x="6710363" y="5821363"/>
          <p14:tracePt t="182444" x="6700838" y="5756275"/>
          <p14:tracePt t="182460" x="6688138" y="5703888"/>
          <p14:tracePt t="182477" x="6688138" y="5651500"/>
          <p14:tracePt t="182482" x="6680200" y="5634038"/>
          <p14:tracePt t="182494" x="6675438" y="5594350"/>
          <p14:tracePt t="182509" x="6675438" y="5576888"/>
          <p14:tracePt t="182525" x="6657975" y="5556250"/>
          <p14:tracePt t="182529" x="6657975" y="5541963"/>
          <p14:tracePt t="182541" x="6657975" y="5537200"/>
          <p14:tracePt t="182559" x="6653213" y="5494338"/>
          <p14:tracePt t="182578" x="6653213" y="5437188"/>
          <p14:tracePt t="182591" x="6653213" y="5359400"/>
          <p14:tracePt t="182608" x="6653213" y="5272088"/>
          <p14:tracePt t="182612" x="6657975" y="5197475"/>
          <p14:tracePt t="182625" x="6705600" y="4960938"/>
          <p14:tracePt t="182642" x="6757988" y="4711700"/>
          <p14:tracePt t="182658" x="6802438" y="4514850"/>
          <p14:tracePt t="182662" x="6823075" y="4440238"/>
          <p14:tracePt t="182675" x="6867525" y="4283075"/>
          <p14:tracePt t="182690" x="6915150" y="4205288"/>
          <p14:tracePt t="182986" x="6950075" y="4038600"/>
          <p14:tracePt t="182997" x="6977063" y="3868738"/>
          <p14:tracePt t="183002" x="7016750" y="3736975"/>
          <p14:tracePt t="183014" x="7138988" y="3492500"/>
          <p14:tracePt t="183019" x="7251700" y="3133725"/>
          <p14:tracePt t="183024" x="7339013" y="2806700"/>
          <p14:tracePt t="183029" x="7497763" y="2413000"/>
          <p14:tracePt t="183042" x="7689850" y="1647825"/>
          <p14:tracePt t="183057" x="7859713" y="887413"/>
          <p14:tracePt t="183074" x="8008938" y="131763"/>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470254"/>
            <a:ext cx="10515600" cy="652463"/>
          </a:xfrm>
        </p:spPr>
        <p:txBody>
          <a:bodyPr>
            <a:normAutofit lnSpcReduction="10000"/>
          </a:bodyPr>
          <a:lstStyle/>
          <a:p>
            <a:pPr>
              <a:lnSpc>
                <a:spcPct val="150000"/>
              </a:lnSpc>
            </a:pPr>
            <a:r>
              <a:rPr lang="en-US" dirty="0">
                <a:solidFill>
                  <a:srgbClr val="FFFF00"/>
                </a:solidFill>
              </a:rPr>
              <a:t>Innovative Insurance Models (Pay-As-You-Go, Peer-to-Peer)</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3397" y="2512613"/>
            <a:ext cx="11784410" cy="3662541"/>
          </a:xfrm>
          <a:prstGeom prst="rect">
            <a:avLst/>
          </a:prstGeom>
          <a:noFill/>
        </p:spPr>
        <p:txBody>
          <a:bodyPr wrap="square">
            <a:spAutoFit/>
          </a:bodyPr>
          <a:lstStyle/>
          <a:p>
            <a:pPr marL="800100" lvl="1" indent="-342900">
              <a:spcBef>
                <a:spcPts val="1200"/>
              </a:spcBef>
              <a:spcAft>
                <a:spcPts val="1200"/>
              </a:spcAft>
              <a:buFont typeface="Arial" panose="020B0604020202020204" pitchFamily="34" charset="0"/>
              <a:buChar char="•"/>
            </a:pPr>
            <a:r>
              <a:rPr lang="en-US" sz="2400" b="1" dirty="0">
                <a:solidFill>
                  <a:schemeClr val="bg1"/>
                </a:solidFill>
              </a:rPr>
              <a:t>Pay-As-You-Go Insurance: Pay-as-you-go models offer flexible, usage-based coverage. Users pay premiums based on actual usage, promoting fairness, affordability, and leveraging technologies like telematics for accurate risk assessment.</a:t>
            </a:r>
          </a:p>
          <a:p>
            <a:pPr marL="800100" lvl="1" indent="-342900">
              <a:spcBef>
                <a:spcPts val="1200"/>
              </a:spcBef>
              <a:spcAft>
                <a:spcPts val="1200"/>
              </a:spcAft>
              <a:buFont typeface="Arial" panose="020B0604020202020204" pitchFamily="34" charset="0"/>
              <a:buChar char="•"/>
            </a:pPr>
            <a:r>
              <a:rPr lang="en-US" sz="2400" b="1" dirty="0">
                <a:solidFill>
                  <a:schemeClr val="bg1"/>
                </a:solidFill>
              </a:rPr>
              <a:t>Peer-to-Peer Insurance: Peer-to-peer models emphasize shared risk within a community. Members contribute to a shared pool, fostering transparency through blockchain, and creating incentives for risk reduction among members.</a:t>
            </a:r>
          </a:p>
          <a:p>
            <a:pPr marL="800100" lvl="1" indent="-342900">
              <a:spcBef>
                <a:spcPts val="1200"/>
              </a:spcBef>
              <a:spcAft>
                <a:spcPts val="1200"/>
              </a:spcAft>
              <a:buFont typeface="Arial" panose="020B0604020202020204" pitchFamily="34" charset="0"/>
              <a:buChar char="•"/>
            </a:pPr>
            <a:r>
              <a:rPr lang="en-US" sz="2400" b="1" dirty="0">
                <a:solidFill>
                  <a:schemeClr val="bg1"/>
                </a:solidFill>
              </a:rPr>
              <a:t>Modern </a:t>
            </a:r>
            <a:r>
              <a:rPr lang="en-US" sz="2400" b="1" dirty="0" err="1">
                <a:solidFill>
                  <a:schemeClr val="bg1"/>
                </a:solidFill>
              </a:rPr>
              <a:t>insurtech</a:t>
            </a:r>
            <a:r>
              <a:rPr lang="en-US" sz="2400" b="1" dirty="0">
                <a:solidFill>
                  <a:schemeClr val="bg1"/>
                </a:solidFill>
              </a:rPr>
              <a:t> includes AI for faster quoting, smart chatbots for handling routine inquiries, and mobile technology to support real-time filing of loss notices. </a:t>
            </a:r>
          </a:p>
        </p:txBody>
      </p:sp>
    </p:spTree>
    <p:extLst>
      <p:ext uri="{BB962C8B-B14F-4D97-AF65-F5344CB8AC3E}">
        <p14:creationId xmlns:p14="http://schemas.microsoft.com/office/powerpoint/2010/main" val="897570319"/>
      </p:ext>
    </p:extLst>
  </p:cSld>
  <p:clrMapOvr>
    <a:masterClrMapping/>
  </p:clrMapOvr>
  <mc:AlternateContent xmlns:mc="http://schemas.openxmlformats.org/markup-compatibility/2006" xmlns:p14="http://schemas.microsoft.com/office/powerpoint/2010/main">
    <mc:Choice Requires="p14">
      <p:transition spd="slow" p14:dur="2000" advTm="240342"/>
    </mc:Choice>
    <mc:Fallback xmlns="">
      <p:transition spd="slow" advTm="24034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Impact of AI on Insurance Products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8314" y="2065142"/>
            <a:ext cx="11369040" cy="4432367"/>
          </a:xfrm>
          <a:prstGeom prst="rect">
            <a:avLst/>
          </a:prstGeom>
          <a:noFill/>
        </p:spPr>
        <p:txBody>
          <a:bodyPr wrap="square">
            <a:spAutoFit/>
          </a:bodyPr>
          <a:lstStyle/>
          <a:p>
            <a:pPr marL="914400" lvl="1" indent="-457200">
              <a:lnSpc>
                <a:spcPct val="114000"/>
              </a:lnSpc>
              <a:spcBef>
                <a:spcPts val="600"/>
              </a:spcBef>
              <a:spcAft>
                <a:spcPts val="600"/>
              </a:spcAft>
              <a:buFont typeface="Arial" panose="020B0604020202020204" pitchFamily="34" charset="0"/>
              <a:buChar char="•"/>
            </a:pPr>
            <a:r>
              <a:rPr lang="en-US" sz="2400" b="1" dirty="0">
                <a:solidFill>
                  <a:schemeClr val="bg1"/>
                </a:solidFill>
              </a:rPr>
              <a:t>Risk Assessment and Underwriting: AI significantly enhances the accuracy of risk assessment. By analyzing vast amounts of data, AI algorithms can identify risk patterns and trends that humans might overlook. This leads to more accurate underwriting, potentially lowering premiums for lower-risk customers and allowing for more tailored insurance products.</a:t>
            </a:r>
          </a:p>
          <a:p>
            <a:pPr marL="914400" lvl="1" indent="-457200">
              <a:lnSpc>
                <a:spcPct val="114000"/>
              </a:lnSpc>
              <a:spcBef>
                <a:spcPts val="600"/>
              </a:spcBef>
              <a:spcAft>
                <a:spcPts val="600"/>
              </a:spcAft>
              <a:buFont typeface="Arial" panose="020B0604020202020204" pitchFamily="34" charset="0"/>
              <a:buChar char="•"/>
            </a:pPr>
            <a:r>
              <a:rPr lang="en-US" sz="2400" b="1" dirty="0">
                <a:solidFill>
                  <a:schemeClr val="bg1"/>
                </a:solidFill>
              </a:rPr>
              <a:t>Claims Processing: AI streamlines the claims process, making it faster and more efficient. By using AI for initial claim assessments, insurance companies can quickly determine the legitimacy of a claim, the extent of the damage, and the appropriate compensation. This automation reduces processing time and costs while improving customer satisfaction.</a:t>
            </a:r>
          </a:p>
        </p:txBody>
      </p:sp>
    </p:spTree>
    <p:extLst>
      <p:ext uri="{BB962C8B-B14F-4D97-AF65-F5344CB8AC3E}">
        <p14:creationId xmlns:p14="http://schemas.microsoft.com/office/powerpoint/2010/main" val="648948781"/>
      </p:ext>
    </p:extLst>
  </p:cSld>
  <p:clrMapOvr>
    <a:masterClrMapping/>
  </p:clrMapOvr>
  <mc:AlternateContent xmlns:mc="http://schemas.openxmlformats.org/markup-compatibility/2006" xmlns:p14="http://schemas.microsoft.com/office/powerpoint/2010/main">
    <mc:Choice Requires="p14">
      <p:transition spd="slow" p14:dur="2000" advTm="217435"/>
    </mc:Choice>
    <mc:Fallback xmlns="">
      <p:transition spd="slow" advTm="217435"/>
    </mc:Fallback>
  </mc:AlternateContent>
  <p:extLst>
    <p:ext uri="{3A86A75C-4F4B-4683-9AE1-C65F6400EC91}">
      <p14:laserTraceLst xmlns:p14="http://schemas.microsoft.com/office/powerpoint/2010/main">
        <p14:tracePtLst>
          <p14:tracePt t="132915" x="3209925" y="6280150"/>
          <p14:tracePt t="133454" x="3121025" y="6621463"/>
          <p14:tracePt t="133464" x="2986088" y="6469063"/>
          <p14:tracePt t="133466" x="2901950" y="6399213"/>
          <p14:tracePt t="133481" x="2674938" y="6172200"/>
          <p14:tracePt t="133497" x="2557463" y="5965825"/>
          <p14:tracePt t="133514" x="2505075" y="5853113"/>
          <p14:tracePt t="133530" x="2487613" y="5783263"/>
          <p14:tracePt t="133547" x="2447925" y="5730875"/>
          <p14:tracePt t="133564" x="2435225" y="5691188"/>
          <p14:tracePt t="133580" x="2425700" y="5681663"/>
          <p14:tracePt t="133894" x="2405063" y="5668963"/>
          <p14:tracePt t="133901" x="2333625" y="5629275"/>
          <p14:tracePt t="133917" x="2220913" y="5576888"/>
          <p14:tracePt t="133933" x="2106613" y="5511800"/>
          <p14:tracePt t="133951" x="2001838" y="5429250"/>
          <p14:tracePt t="133968" x="1892300" y="5297488"/>
          <p14:tracePt t="133984" x="1874838" y="5249863"/>
          <p14:tracePt t="134000" x="1854200" y="5192713"/>
          <p14:tracePt t="134014" x="1827213" y="5145088"/>
          <p14:tracePt t="134031" x="1814513" y="5092700"/>
          <p14:tracePt t="134048" x="1814513" y="5078413"/>
          <p14:tracePt t="134064" x="1814513" y="5065713"/>
          <p14:tracePt t="134127" x="1804988" y="5065713"/>
          <p14:tracePt t="134163" x="1804988" y="5043488"/>
          <p14:tracePt t="134171" x="1801813" y="5043488"/>
          <p14:tracePt t="134215" x="1792288" y="5043488"/>
          <p14:tracePt t="134230" x="1792288" y="5030788"/>
          <p14:tracePt t="134237" x="1787525" y="5026025"/>
          <p14:tracePt t="134248" x="1787525" y="5018088"/>
          <p14:tracePt t="134264" x="1779588" y="5013325"/>
          <p14:tracePt t="134267" x="1765300" y="5005388"/>
          <p14:tracePt t="134281" x="1762125" y="5000625"/>
          <p14:tracePt t="134298" x="1752600" y="4978400"/>
          <p14:tracePt t="134315" x="1752600" y="4973638"/>
          <p14:tracePt t="134332" x="1747838" y="4960938"/>
          <p14:tracePt t="134354" x="1747838" y="4956175"/>
          <p14:tracePt t="134376" x="1747838" y="4948238"/>
          <p14:tracePt t="134383" x="1747838" y="4943475"/>
          <p14:tracePt t="134398" x="1747838" y="4935538"/>
          <p14:tracePt t="134415" x="1757363" y="4921250"/>
          <p14:tracePt t="134431" x="1782763" y="4908550"/>
          <p14:tracePt t="134449" x="1809750" y="4891088"/>
          <p14:tracePt t="134464" x="1831975" y="4881563"/>
          <p14:tracePt t="134481" x="1879600" y="4873625"/>
          <p14:tracePt t="134498" x="1936750" y="4873625"/>
          <p14:tracePt t="134515" x="2058988" y="4891088"/>
          <p14:tracePt t="134531" x="2128838" y="4895850"/>
          <p14:tracePt t="134548" x="2185988" y="4913313"/>
          <p14:tracePt t="134564" x="2211388" y="4913313"/>
          <p14:tracePt t="134581" x="2260600" y="4943475"/>
          <p14:tracePt t="134598" x="2278063" y="4953000"/>
          <p14:tracePt t="134614" x="2290763" y="4956175"/>
          <p14:tracePt t="134632" x="2303463" y="4956175"/>
          <p14:tracePt t="134655" x="2312988" y="4960938"/>
          <p14:tracePt t="134684" x="2316163" y="4960938"/>
          <p14:tracePt t="146242" x="2355850" y="4960938"/>
          <p14:tracePt t="146249" x="2482850" y="4960938"/>
          <p14:tracePt t="146259" x="2544763" y="4960938"/>
          <p14:tracePt t="146267" x="2719388" y="4960938"/>
          <p14:tracePt t="146272" x="2928938" y="4960938"/>
          <p14:tracePt t="146285" x="3221038" y="4953000"/>
          <p14:tracePt t="146299" x="3838575" y="4935538"/>
          <p14:tracePt t="146315" x="4284663" y="4943475"/>
          <p14:tracePt t="146332" x="4746625" y="4960938"/>
          <p14:tracePt t="146349" x="5429250" y="5005388"/>
          <p14:tracePt t="146366" x="5788025" y="5013325"/>
          <p14:tracePt t="146382" x="5949950" y="5040313"/>
          <p14:tracePt t="146399" x="6115050" y="5060950"/>
          <p14:tracePt t="146401" x="6172200" y="5060950"/>
          <p14:tracePt t="146416" x="6242050" y="5078413"/>
          <p14:tracePt t="146432" x="6291263" y="5078413"/>
          <p14:tracePt t="146449" x="6316663" y="5083175"/>
          <p14:tracePt t="146467" x="6343650" y="5083175"/>
          <p14:tracePt t="147112" x="6530975" y="5026025"/>
          <p14:tracePt t="147119" x="6915150" y="4930775"/>
          <p14:tracePt t="147131" x="7151688" y="4868863"/>
          <p14:tracePt t="147149" x="8288338" y="4619625"/>
          <p14:tracePt t="147165" x="9078913" y="4427538"/>
          <p14:tracePt t="147181" x="9731375" y="4335463"/>
          <p14:tracePt t="147199" x="10115550" y="4292600"/>
          <p14:tracePt t="147201" x="10215563" y="4292600"/>
          <p14:tracePt t="147215" x="10352088" y="4283075"/>
          <p14:tracePt t="147231" x="10421938" y="4265613"/>
          <p14:tracePt t="147248" x="10439400" y="4265613"/>
          <p14:tracePt t="147265" x="10452100" y="4265613"/>
          <p14:tracePt t="147627" x="10534650" y="4235450"/>
          <p14:tracePt t="147634" x="10723563" y="4195763"/>
          <p14:tracePt t="147650" x="11064875" y="4113213"/>
          <p14:tracePt t="147667" x="11456988" y="3998913"/>
          <p14:tracePt t="147685" x="12007850" y="3916363"/>
          <p14:tracePt t="215156" x="11645900" y="3251200"/>
          <p14:tracePt t="215166" x="11349038" y="3340100"/>
          <p14:tracePt t="215175" x="10958513" y="3452813"/>
          <p14:tracePt t="215178" x="10766425" y="3544888"/>
          <p14:tracePt t="215187" x="10544175" y="3641725"/>
          <p14:tracePt t="215202" x="10071100" y="3938588"/>
          <p14:tracePt t="215218" x="9871075" y="4152900"/>
          <p14:tracePt t="215220" x="9674225" y="4257675"/>
          <p14:tracePt t="215236" x="9512300" y="4375150"/>
          <p14:tracePt t="215251" x="9447213" y="4449763"/>
          <p14:tracePt t="215268" x="9398000" y="4497388"/>
          <p14:tracePt t="215286" x="9394825" y="4510088"/>
          <p14:tracePt t="215574" x="9145588" y="4545013"/>
          <p14:tracePt t="215581" x="8707438" y="4624388"/>
          <p14:tracePt t="215589" x="8296275" y="4741863"/>
          <p14:tracePt t="215605" x="7426325" y="5026025"/>
          <p14:tracePt t="215619" x="6645275" y="5437188"/>
          <p14:tracePt t="215637" x="6062663" y="5761038"/>
          <p14:tracePt t="215639" x="5927725" y="5883275"/>
          <p14:tracePt t="215653" x="5691188" y="6137275"/>
          <p14:tracePt t="215669" x="5543550" y="6264275"/>
          <p14:tracePt t="215686" x="5476875" y="6342063"/>
          <p14:tracePt t="215702" x="5464175" y="6354763"/>
          <p14:tracePt t="215948" x="5180013" y="6394450"/>
          <p14:tracePt t="215958" x="4768850" y="6491288"/>
          <p14:tracePt t="215971" x="3794125" y="6761163"/>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Impact of AI on Insurance Products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8314" y="2065141"/>
            <a:ext cx="10955615" cy="3520644"/>
          </a:xfrm>
          <a:prstGeom prst="rect">
            <a:avLst/>
          </a:prstGeom>
          <a:noFill/>
        </p:spPr>
        <p:txBody>
          <a:bodyPr wrap="square">
            <a:spAutoFit/>
          </a:bodyPr>
          <a:lstStyle/>
          <a:p>
            <a:pPr marL="914400" lvl="1" indent="-457200">
              <a:lnSpc>
                <a:spcPct val="125000"/>
              </a:lnSpc>
              <a:spcBef>
                <a:spcPts val="1200"/>
              </a:spcBef>
              <a:spcAft>
                <a:spcPts val="600"/>
              </a:spcAft>
              <a:buFont typeface="Arial" panose="020B0604020202020204" pitchFamily="34" charset="0"/>
              <a:buChar char="•"/>
            </a:pPr>
            <a:r>
              <a:rPr lang="en-US" sz="2400" b="1" dirty="0">
                <a:solidFill>
                  <a:schemeClr val="bg1"/>
                </a:solidFill>
              </a:rPr>
              <a:t>Fraud Detection: AI algorithms are adept at detecting fraudulent activities by analyzing patterns and anomalies in claims data. This capability is crucial in an industry where fraudulent claims can be a significant cost factor.</a:t>
            </a:r>
          </a:p>
          <a:p>
            <a:pPr marL="914400" lvl="1" indent="-457200">
              <a:lnSpc>
                <a:spcPct val="125000"/>
              </a:lnSpc>
              <a:spcBef>
                <a:spcPts val="1200"/>
              </a:spcBef>
              <a:spcAft>
                <a:spcPts val="600"/>
              </a:spcAft>
              <a:buFont typeface="Arial" panose="020B0604020202020204" pitchFamily="34" charset="0"/>
              <a:buChar char="•"/>
            </a:pPr>
            <a:r>
              <a:rPr lang="en-US" sz="2400" b="1" dirty="0">
                <a:solidFill>
                  <a:schemeClr val="bg1"/>
                </a:solidFill>
              </a:rPr>
              <a:t>Personalized Products: AI enables the creation of highly personalized insurance products based on individual customer data. For instance, life or health insurance products can be tailored based on personal health data, lifestyle choices, and other risk factors.</a:t>
            </a:r>
          </a:p>
        </p:txBody>
      </p:sp>
    </p:spTree>
    <p:extLst>
      <p:ext uri="{BB962C8B-B14F-4D97-AF65-F5344CB8AC3E}">
        <p14:creationId xmlns:p14="http://schemas.microsoft.com/office/powerpoint/2010/main" val="3840369496"/>
      </p:ext>
    </p:extLst>
  </p:cSld>
  <p:clrMapOvr>
    <a:masterClrMapping/>
  </p:clrMapOvr>
  <mc:AlternateContent xmlns:mc="http://schemas.openxmlformats.org/markup-compatibility/2006" xmlns:p14="http://schemas.microsoft.com/office/powerpoint/2010/main">
    <mc:Choice Requires="p14">
      <p:transition spd="slow" p14:dur="2000" advTm="140224"/>
    </mc:Choice>
    <mc:Fallback xmlns="">
      <p:transition spd="slow" advTm="140224"/>
    </mc:Fallback>
  </mc:AlternateContent>
  <p:extLst>
    <p:ext uri="{3A86A75C-4F4B-4683-9AE1-C65F6400EC91}">
      <p14:laserTraceLst xmlns:p14="http://schemas.microsoft.com/office/powerpoint/2010/main">
        <p14:tracePtLst>
          <p14:tracePt t="5383" x="2954338" y="6421438"/>
          <p14:tracePt t="5398" x="3859213" y="6070600"/>
          <p14:tracePt t="5415" x="4746625" y="5661025"/>
          <p14:tracePt t="5432" x="5516563" y="5307013"/>
          <p14:tracePt t="5448" x="5967413" y="5165725"/>
          <p14:tracePt t="5451" x="6229350" y="5113338"/>
          <p14:tracePt t="5465" x="6434138" y="5078413"/>
          <p14:tracePt t="5482" x="6705600" y="5022850"/>
          <p14:tracePt t="5498" x="6867525" y="5022850"/>
          <p14:tracePt t="5515" x="6985000" y="5022850"/>
          <p14:tracePt t="5531" x="7042150" y="5026025"/>
          <p14:tracePt t="5548" x="7121525" y="5035550"/>
          <p14:tracePt t="5565" x="7164388" y="5035550"/>
          <p14:tracePt t="6705" x="7366000" y="4938713"/>
          <p14:tracePt t="6712" x="7570788" y="4811713"/>
          <p14:tracePt t="6721" x="7720013" y="4721225"/>
          <p14:tracePt t="6734" x="8467725" y="4471988"/>
          <p14:tracePt t="6751" x="9131300" y="4252913"/>
          <p14:tracePt t="6767" x="9582150" y="4051300"/>
          <p14:tracePt t="6784" x="9923463" y="3929063"/>
          <p14:tracePt t="6801" x="9971088" y="3921125"/>
          <p14:tracePt t="6895" x="9966325" y="3921125"/>
          <p14:tracePt t="6903" x="9963150" y="3921125"/>
          <p14:tracePt t="6918" x="9923463" y="3938588"/>
          <p14:tracePt t="6933" x="9840913" y="3973513"/>
          <p14:tracePt t="6951" x="9769475" y="4008438"/>
          <p14:tracePt t="6955" x="9734550" y="4025900"/>
          <p14:tracePt t="6968" x="9686925" y="4051300"/>
          <p14:tracePt t="6985" x="9604375" y="4086225"/>
          <p14:tracePt t="7000" x="9521825" y="4125913"/>
          <p14:tracePt t="7017" x="9407525" y="4135438"/>
          <p14:tracePt t="7022" x="9377363" y="4135438"/>
          <p14:tracePt t="7035" x="9310688" y="4135438"/>
          <p14:tracePt t="7052" x="9290050" y="4135438"/>
          <p14:tracePt t="7068" x="9275763" y="4135438"/>
          <p14:tracePt t="7082" x="9272588" y="4113213"/>
          <p14:tracePt t="7085" x="9272588" y="4103688"/>
          <p14:tracePt t="7100" x="9275763" y="4060825"/>
          <p14:tracePt t="7115" x="9290050" y="3995738"/>
          <p14:tracePt t="7132" x="9367838" y="3916363"/>
          <p14:tracePt t="7149" x="9472613" y="3829050"/>
          <p14:tracePt t="7152" x="9512300" y="3802063"/>
          <p14:tracePt t="7166" x="9559925" y="3729038"/>
          <p14:tracePt t="7182" x="9599613" y="3627438"/>
          <p14:tracePt t="7199" x="9609138" y="3562350"/>
          <p14:tracePt t="7216" x="9609138" y="3452813"/>
          <p14:tracePt t="7232" x="9609138" y="3413125"/>
          <p14:tracePt t="7249" x="9594850" y="3375025"/>
          <p14:tracePt t="7266" x="9582150" y="3357563"/>
          <p14:tracePt t="7268" x="9577388" y="3348038"/>
          <p14:tracePt t="7283" x="9564688" y="3330575"/>
          <p14:tracePt t="7299" x="9542463" y="3322638"/>
          <p14:tracePt t="7315" x="9539288" y="3317875"/>
          <p14:tracePt t="7584" x="9477375" y="3290888"/>
          <p14:tracePt t="7592" x="9315450" y="3278188"/>
          <p14:tracePt t="7601" x="9255125" y="3255963"/>
          <p14:tracePt t="7617" x="9040813" y="3173413"/>
          <p14:tracePt t="7632" x="8913813" y="3133725"/>
          <p14:tracePt t="7648" x="8739188" y="3059113"/>
          <p14:tracePt t="7665" x="8624888" y="3021013"/>
          <p14:tracePt t="7682" x="8537575" y="2976563"/>
          <p14:tracePt t="7698" x="8480425" y="2963863"/>
          <p14:tracePt t="7700" x="8462963" y="2954338"/>
          <p14:tracePt t="7715" x="8415338" y="2936875"/>
          <p14:tracePt t="7732" x="8358188" y="2914650"/>
          <p14:tracePt t="7748" x="8310563" y="2889250"/>
          <p14:tracePt t="7766" x="8275638" y="2867025"/>
          <p14:tracePt t="7781" x="8243888" y="2849563"/>
          <p14:tracePt t="7798" x="8231188" y="2832100"/>
          <p14:tracePt t="7815" x="8218488" y="2819400"/>
          <p14:tracePt t="7832" x="8201025" y="2797175"/>
          <p14:tracePt t="7848" x="8201025" y="2792413"/>
          <p14:tracePt t="7890" x="8201025" y="2784475"/>
          <p14:tracePt t="7905" x="8201025" y="2771775"/>
          <p14:tracePt t="7949" x="8201025" y="2767013"/>
          <p14:tracePt t="7978" x="8201025" y="2757488"/>
          <p14:tracePt t="7986" x="8205788" y="2754313"/>
          <p14:tracePt t="7998" x="8213725" y="2744788"/>
          <p14:tracePt t="8015" x="8275638" y="2736850"/>
          <p14:tracePt t="8031" x="8310563" y="2732088"/>
          <p14:tracePt t="8048" x="8358188" y="2722563"/>
          <p14:tracePt t="8065" x="8397875" y="2722563"/>
          <p14:tracePt t="8067" x="8420100" y="2722563"/>
          <p14:tracePt t="8081" x="8440738" y="2722563"/>
          <p14:tracePt t="8098" x="8467725" y="2714625"/>
          <p14:tracePt t="8115" x="8489950" y="2701925"/>
          <p14:tracePt t="8132" x="8507413" y="2692400"/>
          <p14:tracePt t="8148" x="8520113" y="2692400"/>
          <p14:tracePt t="8265" x="8528050" y="2692400"/>
          <p14:tracePt t="8287" x="8532813" y="2692400"/>
          <p14:tracePt t="9234" x="8497888" y="2684463"/>
          <p14:tracePt t="9241" x="8440738" y="2684463"/>
          <p14:tracePt t="9250" x="8393113" y="2674938"/>
          <p14:tracePt t="9267" x="8305800" y="2667000"/>
          <p14:tracePt t="9270" x="8253413" y="2667000"/>
          <p14:tracePt t="9283" x="8205788" y="2657475"/>
          <p14:tracePt t="9298" x="8148638" y="2657475"/>
          <p14:tracePt t="9315" x="8131175" y="2657475"/>
          <p14:tracePt t="9331" x="8101013" y="2657475"/>
          <p14:tracePt t="9349" x="8083550" y="2657475"/>
          <p14:tracePt t="9483" x="8086725" y="2657475"/>
          <p14:tracePt t="9490" x="8096250" y="2657475"/>
          <p14:tracePt t="9500" x="8101013" y="2657475"/>
          <p14:tracePt t="9517" x="8121650" y="2652713"/>
          <p14:tracePt t="9521" x="8126413" y="2652713"/>
          <p14:tracePt t="9534" x="8135938" y="2652713"/>
          <p14:tracePt t="9548" x="8139113" y="2652713"/>
          <p14:tracePt t="44140" x="8135938" y="2667000"/>
          <p14:tracePt t="44148" x="8121650" y="2692400"/>
          <p14:tracePt t="44156" x="8101013" y="2749550"/>
          <p14:tracePt t="44167" x="8078788" y="2789238"/>
          <p14:tracePt t="44184" x="8048625" y="2819400"/>
          <p14:tracePt t="44200" x="8026400" y="2849563"/>
          <p14:tracePt t="44217" x="7986713" y="2889250"/>
          <p14:tracePt t="44219" x="7981950" y="2894013"/>
          <p14:tracePt t="44234" x="7969250" y="2906713"/>
          <p14:tracePt t="44250" x="7956550" y="2919413"/>
          <p14:tracePt t="44267" x="7951788" y="2932113"/>
          <p14:tracePt t="44284" x="7942263" y="2936875"/>
          <p14:tracePt t="44307" x="7942263" y="2951163"/>
          <p14:tracePt t="44322" x="7942263" y="2959100"/>
          <p14:tracePt t="44334" x="7951788" y="2963863"/>
          <p14:tracePt t="44351" x="8026400" y="2989263"/>
          <p14:tracePt t="44367" x="8074025" y="3003550"/>
          <p14:tracePt t="44384" x="8166100" y="3051175"/>
          <p14:tracePt t="44400" x="8288338" y="3073400"/>
          <p14:tracePt t="44403" x="8335963" y="3081338"/>
          <p14:tracePt t="44417" x="8440738" y="3090863"/>
          <p14:tracePt t="44434" x="8515350" y="3098800"/>
          <p14:tracePt t="44450" x="8572500" y="3125788"/>
          <p14:tracePt t="44468" x="8651875" y="3143250"/>
          <p14:tracePt t="44484" x="8689975" y="3155950"/>
          <p14:tracePt t="44500" x="8721725" y="3173413"/>
          <p14:tracePt t="44517" x="8734425" y="3181350"/>
          <p14:tracePt t="44534" x="8751888" y="3203575"/>
          <p14:tracePt t="44550" x="8774113" y="3216275"/>
          <p14:tracePt t="44567" x="8786813" y="3230563"/>
          <p14:tracePt t="44584" x="8791575" y="3243263"/>
          <p14:tracePt t="44586" x="8799513" y="3248025"/>
          <p14:tracePt t="44601" x="8799513" y="3270250"/>
          <p14:tracePt t="44622" x="8799513" y="3273425"/>
          <p14:tracePt t="44637" x="8804275" y="3278188"/>
          <p14:tracePt t="44651" x="8804275" y="3290888"/>
          <p14:tracePt t="44667" x="8804275" y="3300413"/>
          <p14:tracePt t="44683" x="8804275" y="3313113"/>
          <p14:tracePt t="44700" x="8804275" y="3330575"/>
          <p14:tracePt t="44718" x="8804275" y="3365500"/>
          <p14:tracePt t="44734" x="8804275" y="3392488"/>
          <p14:tracePt t="44750" x="8804275" y="3409950"/>
          <p14:tracePt t="44767" x="8804275" y="3430588"/>
          <p14:tracePt t="44769" x="8804275" y="3444875"/>
          <p14:tracePt t="44784" x="8786813" y="3482975"/>
          <p14:tracePt t="44800" x="8756650" y="3505200"/>
          <p14:tracePt t="44817" x="8734425" y="3544888"/>
          <p14:tracePt t="44834" x="8699500" y="3575050"/>
          <p14:tracePt t="44850" x="8659813" y="3587750"/>
          <p14:tracePt t="44867" x="8629650" y="3614738"/>
          <p14:tracePt t="44883" x="8602663" y="3627438"/>
          <p14:tracePt t="44901" x="8562975" y="3641725"/>
          <p14:tracePt t="44917" x="8537575" y="3641725"/>
          <p14:tracePt t="44934" x="8510588" y="3641725"/>
          <p14:tracePt t="44950" x="8489950" y="3641725"/>
          <p14:tracePt t="44953" x="8467725" y="3641725"/>
          <p14:tracePt t="44967" x="8455025" y="3641725"/>
          <p14:tracePt t="44983" x="8445500" y="3641725"/>
          <p14:tracePt t="45000" x="8432800" y="3641725"/>
          <p14:tracePt t="45018" x="8423275" y="3641725"/>
          <p14:tracePt t="45033" x="8420100" y="3641725"/>
          <p14:tracePt t="45150" x="8420100" y="3632200"/>
          <p14:tracePt t="45165" x="8428038" y="3627438"/>
          <p14:tracePt t="45172" x="8440738" y="3627438"/>
          <p14:tracePt t="45184" x="8455025" y="3627438"/>
          <p14:tracePt t="45201" x="8493125" y="3627438"/>
          <p14:tracePt t="45217" x="8524875" y="3627438"/>
          <p14:tracePt t="45234" x="8550275" y="3627438"/>
          <p14:tracePt t="45250" x="8580438" y="3627438"/>
          <p14:tracePt t="45267" x="8597900" y="3627438"/>
          <p14:tracePt t="45283" x="8615363" y="3627438"/>
          <p14:tracePt t="45300" x="8634413" y="3627438"/>
          <p14:tracePt t="45318" x="8659813" y="3627438"/>
          <p14:tracePt t="45334" x="8664575" y="3627438"/>
          <p14:tracePt t="45350" x="8686800" y="3627438"/>
          <p14:tracePt t="45367" x="8689975" y="3627438"/>
          <p14:tracePt t="45431" x="8689975" y="3636963"/>
          <p14:tracePt t="45452" x="8669338" y="3636963"/>
          <p14:tracePt t="45462" x="8642350" y="3636963"/>
          <p14:tracePt t="45487" x="8572500" y="3636963"/>
          <p14:tracePt t="45490" x="8559800" y="3632200"/>
          <p14:tracePt t="45502" x="8524875" y="3632200"/>
          <p14:tracePt t="45518" x="8502650" y="3632200"/>
          <p14:tracePt t="45534" x="8489950" y="3632200"/>
          <p14:tracePt t="45551" x="8485188" y="3632200"/>
          <p14:tracePt t="45620" x="8493125" y="3632200"/>
          <p14:tracePt t="45627" x="8507413" y="3632200"/>
          <p14:tracePt t="45634" x="8542338" y="3624263"/>
          <p14:tracePt t="45651" x="8577263" y="3624263"/>
          <p14:tracePt t="45667" x="8634413" y="3624263"/>
          <p14:tracePt t="45685" x="8724900" y="3624263"/>
          <p14:tracePt t="45701" x="8751888" y="3624263"/>
          <p14:tracePt t="45718" x="8774113" y="3624263"/>
          <p14:tracePt t="47864" x="8948738" y="3632200"/>
          <p14:tracePt t="47872" x="9048750" y="3632200"/>
          <p14:tracePt t="47886" x="9464675" y="3689350"/>
          <p14:tracePt t="47903" x="9993313" y="3732213"/>
          <p14:tracePt t="47919" x="10718800" y="3886200"/>
          <p14:tracePt t="47936" x="11668125" y="4038600"/>
          <p14:tracePt t="47951" x="12091988" y="4173538"/>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Impact of IoT on Insurance Products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8314" y="2065142"/>
            <a:ext cx="11369040" cy="4201150"/>
          </a:xfrm>
          <a:prstGeom prst="rect">
            <a:avLst/>
          </a:prstGeom>
          <a:noFill/>
        </p:spPr>
        <p:txBody>
          <a:bodyPr wrap="square">
            <a:spAutoFit/>
          </a:bodyPr>
          <a:lstStyle/>
          <a:p>
            <a:pPr marL="914400" lvl="1" indent="-457200">
              <a:spcBef>
                <a:spcPts val="1200"/>
              </a:spcBef>
              <a:spcAft>
                <a:spcPts val="600"/>
              </a:spcAft>
              <a:buFont typeface="Arial" panose="020B0604020202020204" pitchFamily="34" charset="0"/>
              <a:buChar char="•"/>
            </a:pPr>
            <a:r>
              <a:rPr lang="en-US" sz="2800" b="1" dirty="0">
                <a:solidFill>
                  <a:schemeClr val="bg1"/>
                </a:solidFill>
              </a:rPr>
              <a:t>Telematics in Auto Insurance: IoT devices, such as telematics in vehicles, allow for usage-based insurance (UBI). Insurers can track driving behavior in real-time and adjust premiums based on individual risk profiles. Safe drivers may benefit from lower rates, while riskier drivers pay more.</a:t>
            </a:r>
          </a:p>
          <a:p>
            <a:pPr marL="914400" lvl="1" indent="-457200">
              <a:spcBef>
                <a:spcPts val="1200"/>
              </a:spcBef>
              <a:spcAft>
                <a:spcPts val="600"/>
              </a:spcAft>
              <a:buFont typeface="Arial" panose="020B0604020202020204" pitchFamily="34" charset="0"/>
              <a:buChar char="•"/>
            </a:pPr>
            <a:r>
              <a:rPr lang="en-US" sz="2800" b="1" dirty="0">
                <a:solidFill>
                  <a:schemeClr val="bg1"/>
                </a:solidFill>
              </a:rPr>
              <a:t>Home Insurance: Smart home devices, like security systems and smoke detectors connected to the internet, provide real-time data to insurers. This data can lead to preventive measures, reducing the likelihood of claims and potentially lowering home insurance costs.</a:t>
            </a:r>
          </a:p>
        </p:txBody>
      </p:sp>
    </p:spTree>
    <p:extLst>
      <p:ext uri="{BB962C8B-B14F-4D97-AF65-F5344CB8AC3E}">
        <p14:creationId xmlns:p14="http://schemas.microsoft.com/office/powerpoint/2010/main" val="4188363219"/>
      </p:ext>
    </p:extLst>
  </p:cSld>
  <p:clrMapOvr>
    <a:masterClrMapping/>
  </p:clrMapOvr>
  <mc:AlternateContent xmlns:mc="http://schemas.openxmlformats.org/markup-compatibility/2006" xmlns:p14="http://schemas.microsoft.com/office/powerpoint/2010/main">
    <mc:Choice Requires="p14">
      <p:transition spd="slow" p14:dur="2000" advTm="178728"/>
    </mc:Choice>
    <mc:Fallback xmlns="">
      <p:transition spd="slow" advTm="178728"/>
    </mc:Fallback>
  </mc:AlternateContent>
  <p:extLst>
    <p:ext uri="{3A86A75C-4F4B-4683-9AE1-C65F6400EC91}">
      <p14:laserTraceLst xmlns:p14="http://schemas.microsoft.com/office/powerpoint/2010/main">
        <p14:tracePtLst>
          <p14:tracePt t="2014" x="2530475" y="6630988"/>
          <p14:tracePt t="2016" x="2832100" y="6543675"/>
          <p14:tracePt t="2023" x="3060700" y="6494463"/>
          <p14:tracePt t="2039" x="3532188" y="6389688"/>
          <p14:tracePt t="2056" x="3763963" y="6369050"/>
          <p14:tracePt t="2073" x="3968750" y="6369050"/>
          <p14:tracePt t="2074" x="4030663" y="6346825"/>
          <p14:tracePt t="2089" x="4113213" y="6346825"/>
          <p14:tracePt t="2106" x="4152900" y="6346825"/>
          <p14:tracePt t="2122" x="4157663" y="6342063"/>
          <p14:tracePt t="2140" x="4170363" y="6342063"/>
          <p14:tracePt t="38731" x="4287838" y="6284913"/>
          <p14:tracePt t="38739" x="4427538" y="6211888"/>
          <p14:tracePt t="38748" x="4481513" y="6167438"/>
          <p14:tracePt t="38762" x="4852988" y="5818188"/>
          <p14:tracePt t="38779" x="5311775" y="5568950"/>
          <p14:tracePt t="38797" x="5940425" y="5310188"/>
          <p14:tracePt t="38812" x="6142038" y="5153025"/>
          <p14:tracePt t="38828" x="6421438" y="5022850"/>
          <p14:tracePt t="38845" x="6543675" y="4987925"/>
          <p14:tracePt t="38849" x="6596063" y="4970463"/>
          <p14:tracePt t="38863" x="6692900" y="4938713"/>
          <p14:tracePt t="38876" x="6854825" y="4938713"/>
          <p14:tracePt t="38893" x="6954838" y="4938713"/>
          <p14:tracePt t="38909" x="7011988" y="4938713"/>
          <p14:tracePt t="38926" x="7081838" y="4938713"/>
          <p14:tracePt t="38943" x="7089775" y="4948238"/>
          <p14:tracePt t="39626" x="7173913" y="4891088"/>
          <p14:tracePt t="39633" x="7339013" y="4764088"/>
          <p14:tracePt t="39645" x="7510463" y="4594225"/>
          <p14:tracePt t="39648" x="7580313" y="4514850"/>
          <p14:tracePt t="39660" x="7702550" y="4367213"/>
          <p14:tracePt t="39676" x="7837488" y="4252913"/>
          <p14:tracePt t="39692" x="7947025" y="4156075"/>
          <p14:tracePt t="39709" x="8043863" y="4038600"/>
          <p14:tracePt t="39726" x="8104188" y="3946525"/>
          <p14:tracePt t="39742" x="8131175" y="3898900"/>
          <p14:tracePt t="39759" x="8153400" y="3876675"/>
          <p14:tracePt t="39776" x="8161338" y="3868738"/>
          <p14:tracePt t="39792" x="8166100" y="3863975"/>
          <p14:tracePt t="39809" x="8174038" y="3854450"/>
          <p14:tracePt t="39873" x="8178800" y="3854450"/>
          <p14:tracePt t="40278" x="8208963" y="3841750"/>
          <p14:tracePt t="40285" x="8275638" y="3806825"/>
          <p14:tracePt t="40294" x="8335963" y="3798888"/>
          <p14:tracePt t="40311" x="8485188" y="3776663"/>
          <p14:tracePt t="40315" x="8545513" y="3776663"/>
          <p14:tracePt t="40330" x="8721725" y="3784600"/>
          <p14:tracePt t="40343" x="8931275" y="3816350"/>
          <p14:tracePt t="40360" x="9088438" y="3886200"/>
          <p14:tracePt t="40376" x="9163050" y="3906838"/>
          <p14:tracePt t="40394" x="9359900" y="3981450"/>
          <p14:tracePt t="40410" x="9398000" y="3995738"/>
          <p14:tracePt t="40426" x="9412288" y="4008438"/>
          <p14:tracePt t="40443" x="9415463" y="4008438"/>
          <p14:tracePt t="40467" x="9415463" y="4013200"/>
          <p14:tracePt t="40843" x="9415463" y="3968750"/>
          <p14:tracePt t="40850" x="9415463" y="3911600"/>
          <p14:tracePt t="40861" x="9424988" y="3876675"/>
          <p14:tracePt t="40865" x="9424988" y="3833813"/>
          <p14:tracePt t="40879" x="9432925" y="3754438"/>
          <p14:tracePt t="40895" x="9442450" y="3697288"/>
          <p14:tracePt t="40909" x="9447213" y="3649663"/>
          <p14:tracePt t="40927" x="9447213" y="3627438"/>
          <p14:tracePt t="40929" x="9455150" y="3614738"/>
          <p14:tracePt t="40943" x="9455150" y="3602038"/>
          <p14:tracePt t="40959" x="9467850" y="3587750"/>
          <p14:tracePt t="41311" x="9467850" y="3592513"/>
          <p14:tracePt t="41370" x="9467850" y="3597275"/>
          <p14:tracePt t="41436" x="9472613" y="3597275"/>
          <p14:tracePt t="44325" x="9574213" y="3614738"/>
          <p14:tracePt t="44332" x="9626600" y="3644900"/>
          <p14:tracePt t="44345" x="9809163" y="3671888"/>
          <p14:tracePt t="44348" x="9945688" y="3732213"/>
          <p14:tracePt t="44361" x="10212388" y="3806825"/>
          <p14:tracePt t="44376" x="10487025" y="3876675"/>
          <p14:tracePt t="44393" x="10728325" y="3973513"/>
          <p14:tracePt t="44409" x="10937875" y="4068763"/>
          <p14:tracePt t="44411" x="11072813" y="4130675"/>
          <p14:tracePt t="44426" x="11264900" y="4235450"/>
          <p14:tracePt t="44443" x="11471275" y="4357688"/>
          <p14:tracePt t="44460" x="11541125" y="4432300"/>
          <p14:tracePt t="44477" x="11845925" y="4764088"/>
          <p14:tracePt t="44493" x="11925300" y="4826000"/>
          <p14:tracePt t="44509" x="12065000" y="4891088"/>
          <p14:tracePt t="90767" x="10639425" y="6543675"/>
          <p14:tracePt t="90779" x="10294938" y="6369050"/>
          <p14:tracePt t="90796" x="9118600" y="5935663"/>
          <p14:tracePt t="90812" x="8612188" y="5791200"/>
          <p14:tracePt t="90829" x="8148638" y="5616575"/>
          <p14:tracePt t="90846" x="8004175" y="5529263"/>
          <p14:tracePt t="90848" x="7934325" y="5472113"/>
          <p14:tracePt t="90863" x="7869238" y="5407025"/>
          <p14:tracePt t="90879" x="7837488" y="5367338"/>
          <p14:tracePt t="90895" x="7829550" y="5327650"/>
          <p14:tracePt t="90913" x="7829550" y="5314950"/>
          <p14:tracePt t="91185" x="7505700" y="5210175"/>
          <p14:tracePt t="91192" x="7007225" y="5087938"/>
          <p14:tracePt t="91199" x="6491288" y="5022850"/>
          <p14:tracePt t="91212" x="6007100" y="4983163"/>
          <p14:tracePt t="91229" x="4768850" y="4943475"/>
          <p14:tracePt t="91245" x="4340225" y="4970463"/>
          <p14:tracePt t="91262" x="4035425" y="4987925"/>
          <p14:tracePt t="91279" x="3786188" y="5008563"/>
          <p14:tracePt t="91295" x="3702050" y="5008563"/>
          <p14:tracePt t="91312" x="3671888" y="5008563"/>
          <p14:tracePt t="91329" x="3663950" y="5008563"/>
          <p14:tracePt t="91604" x="3611563" y="5005388"/>
          <p14:tracePt t="91613" x="3492500" y="4991100"/>
          <p14:tracePt t="91623" x="3405188" y="4970463"/>
          <p14:tracePt t="91625" x="3313113" y="4960938"/>
          <p14:tracePt t="91632" x="3225800" y="4948238"/>
          <p14:tracePt t="91647" x="3121025" y="4938713"/>
          <p14:tracePt t="91663" x="3073400" y="4938713"/>
          <p14:tracePt t="91679" x="3025775" y="4930775"/>
          <p14:tracePt t="91696" x="2998788" y="4930775"/>
          <p14:tracePt t="91699" x="2971800" y="4930775"/>
          <p14:tracePt t="91713" x="2954338" y="4930775"/>
          <p14:tracePt t="91729" x="2941638" y="4930775"/>
          <p14:tracePt t="91746" x="2928938" y="4930775"/>
          <p14:tracePt t="91763" x="2901950" y="4930775"/>
          <p14:tracePt t="91779" x="2889250" y="4930775"/>
          <p14:tracePt t="91796" x="2871788" y="4918075"/>
          <p14:tracePt t="91813" x="2859088" y="4918075"/>
          <p14:tracePt t="91831" x="2836863" y="4908550"/>
          <p14:tracePt t="93591" x="2933700" y="4881563"/>
          <p14:tracePt t="93599" x="3125788" y="4843463"/>
          <p14:tracePt t="93615" x="3878263" y="4689475"/>
          <p14:tracePt t="93632" x="4826000" y="4572000"/>
          <p14:tracePt t="93635" x="5332413" y="4549775"/>
          <p14:tracePt t="93646" x="5900738" y="4567238"/>
          <p14:tracePt t="93648" x="6500813" y="4606925"/>
          <p14:tracePt t="93662" x="7585075" y="4711700"/>
          <p14:tracePt t="93679" x="8594725" y="4856163"/>
          <p14:tracePt t="93695" x="9447213" y="5075238"/>
          <p14:tracePt t="93713" x="10325100" y="5484813"/>
          <p14:tracePt t="93729" x="10583863" y="5643563"/>
          <p14:tracePt t="93746" x="10736263" y="5681663"/>
          <p14:tracePt t="93762" x="10798175" y="5713413"/>
          <p14:tracePt t="93779" x="10818813" y="5734050"/>
          <p14:tracePt t="94133" x="10958513" y="5743575"/>
          <p14:tracePt t="94141" x="11352213" y="5783263"/>
          <p14:tracePt t="94150" x="11593513" y="5783263"/>
          <p14:tracePt t="176685" x="11501438" y="6442075"/>
          <p14:tracePt t="176694" x="11134725" y="6477000"/>
          <p14:tracePt t="176700" x="10736263" y="6516688"/>
          <p14:tracePt t="176717" x="10018713" y="6621463"/>
          <p14:tracePt t="176734" x="9424988" y="6683375"/>
          <p14:tracePt t="176750" x="9290050" y="6691313"/>
          <p14:tracePt t="176767" x="9232900" y="6691313"/>
          <p14:tracePt t="176784" x="9220200" y="6691313"/>
          <p14:tracePt t="176786" x="9215438" y="6691313"/>
          <p14:tracePt t="177007" x="9070975" y="6665913"/>
          <p14:tracePt t="177014" x="8759825" y="6630988"/>
          <p14:tracePt t="177023" x="8397875" y="6613525"/>
          <p14:tracePt t="177036" x="7605713" y="6538913"/>
          <p14:tracePt t="177053" x="6648450" y="6534150"/>
          <p14:tracePt t="177070" x="5678488" y="6565900"/>
          <p14:tracePt t="177088" x="4476750" y="6618288"/>
          <p14:tracePt t="177103" x="4140200" y="6635750"/>
          <p14:tracePt t="177120" x="3960813" y="6656388"/>
          <p14:tracePt t="177137" x="3863975" y="6656388"/>
          <p14:tracePt t="177141" x="3859213" y="6656388"/>
          <p14:tracePt t="177154" x="3851275" y="6656388"/>
          <p14:tracePt t="177388" x="3741738" y="6656388"/>
          <p14:tracePt t="177396" x="3584575" y="6670675"/>
          <p14:tracePt t="177403" x="3382963" y="6670675"/>
          <p14:tracePt t="177420" x="2928938" y="6688138"/>
          <p14:tracePt t="177437" x="2430463" y="6731000"/>
          <p14:tracePt t="177441" x="2233613" y="6761163"/>
          <p14:tracePt t="177451" x="2028825" y="6818313"/>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Impact of IoT on Insurance Products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Insurance Technology (Insurtech)</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8314" y="2065142"/>
            <a:ext cx="11369040" cy="4201150"/>
          </a:xfrm>
          <a:prstGeom prst="rect">
            <a:avLst/>
          </a:prstGeom>
          <a:noFill/>
        </p:spPr>
        <p:txBody>
          <a:bodyPr wrap="square">
            <a:spAutoFit/>
          </a:bodyPr>
          <a:lstStyle/>
          <a:p>
            <a:pPr marL="914400" lvl="1" indent="-457200">
              <a:spcBef>
                <a:spcPts val="1200"/>
              </a:spcBef>
              <a:spcAft>
                <a:spcPts val="600"/>
              </a:spcAft>
              <a:buFont typeface="Arial" panose="020B0604020202020204" pitchFamily="34" charset="0"/>
              <a:buChar char="•"/>
            </a:pPr>
            <a:r>
              <a:rPr lang="en-US" sz="2800" b="1" dirty="0">
                <a:solidFill>
                  <a:schemeClr val="bg1"/>
                </a:solidFill>
              </a:rPr>
              <a:t>Health and Life Insurance: Wearable technology, like fitness trackers, monitors vital health parameters. Insurers can use this data to offer incentives for healthy behaviors or adjust life and health insurance premiums accordingly.</a:t>
            </a:r>
          </a:p>
          <a:p>
            <a:pPr marL="914400" lvl="1" indent="-457200">
              <a:spcBef>
                <a:spcPts val="1200"/>
              </a:spcBef>
              <a:spcAft>
                <a:spcPts val="600"/>
              </a:spcAft>
              <a:buFont typeface="Arial" panose="020B0604020202020204" pitchFamily="34" charset="0"/>
              <a:buChar char="•"/>
            </a:pPr>
            <a:r>
              <a:rPr lang="en-US" sz="2800" b="1" dirty="0">
                <a:solidFill>
                  <a:schemeClr val="bg1"/>
                </a:solidFill>
              </a:rPr>
              <a:t>Industrial and Commercial Insurance: IoT sensors in industrial and commercial settings can monitor environmental conditions, machinery health, and safety compliance. This continuous monitoring allows for preventive maintenance, reducing the risk of accidents and associated insurance claims.</a:t>
            </a:r>
          </a:p>
        </p:txBody>
      </p:sp>
    </p:spTree>
    <p:extLst>
      <p:ext uri="{BB962C8B-B14F-4D97-AF65-F5344CB8AC3E}">
        <p14:creationId xmlns:p14="http://schemas.microsoft.com/office/powerpoint/2010/main" val="1115155306"/>
      </p:ext>
    </p:extLst>
  </p:cSld>
  <p:clrMapOvr>
    <a:masterClrMapping/>
  </p:clrMapOvr>
  <mc:AlternateContent xmlns:mc="http://schemas.openxmlformats.org/markup-compatibility/2006" xmlns:p14="http://schemas.microsoft.com/office/powerpoint/2010/main">
    <mc:Choice Requires="p14">
      <p:transition spd="slow" p14:dur="2000" advTm="127280"/>
    </mc:Choice>
    <mc:Fallback xmlns="">
      <p:transition spd="slow" advTm="127280"/>
    </mc:Fallback>
  </mc:AlternateContent>
  <p:extLst>
    <p:ext uri="{3A86A75C-4F4B-4683-9AE1-C65F6400EC91}">
      <p14:laserTraceLst xmlns:p14="http://schemas.microsoft.com/office/powerpoint/2010/main">
        <p14:tracePtLst>
          <p14:tracePt t="50248" x="11531600" y="6272213"/>
          <p14:tracePt t="50255" x="11164888" y="6307138"/>
          <p14:tracePt t="50271" x="10569575" y="6372225"/>
          <p14:tracePt t="50287" x="10125075" y="6372225"/>
          <p14:tracePt t="50303" x="9988550" y="6369050"/>
          <p14:tracePt t="50321" x="9853613" y="6319838"/>
          <p14:tracePt t="50337" x="9813925" y="6259513"/>
          <p14:tracePt t="50353" x="9809163" y="6259513"/>
          <p14:tracePt t="50618" x="9617075" y="6162675"/>
          <p14:tracePt t="50627" x="9255125" y="6027738"/>
          <p14:tracePt t="50639" x="8445500" y="5773738"/>
          <p14:tracePt t="50654" x="7518400" y="5441950"/>
          <p14:tracePt t="50670" x="6697663" y="5249863"/>
          <p14:tracePt t="50688" x="5957888" y="4970463"/>
          <p14:tracePt t="50704" x="5822950" y="4868863"/>
          <p14:tracePt t="50721" x="5761038" y="4803775"/>
          <p14:tracePt t="50737" x="5722938" y="4751388"/>
          <p14:tracePt t="50740" x="5722938" y="4738688"/>
          <p14:tracePt t="50784" x="6172200" y="4641850"/>
          <p14:tracePt t="51034" x="6264275" y="4633913"/>
          <p14:tracePt t="51041" x="6326188" y="4624388"/>
          <p14:tracePt t="51056" x="6448425" y="4602163"/>
          <p14:tracePt t="51072" x="6610350" y="4581525"/>
          <p14:tracePt t="51090" x="6723063" y="4537075"/>
          <p14:tracePt t="51108" x="6823075" y="4527550"/>
          <p14:tracePt t="51123" x="6872288" y="4524375"/>
          <p14:tracePt t="51139" x="6894513" y="4514850"/>
          <p14:tracePt t="51156" x="6907213" y="4510088"/>
          <p14:tracePt t="51174" x="6911975" y="4510088"/>
          <p14:tracePt t="51196" x="6915150" y="4510088"/>
          <p14:tracePt t="51206" x="6924675" y="4502150"/>
          <p14:tracePt t="51221" x="6950075" y="4502150"/>
          <p14:tracePt t="51238" x="6977063" y="4502150"/>
          <p14:tracePt t="51254" x="7011988" y="4502150"/>
          <p14:tracePt t="51271" x="7034213" y="4502150"/>
          <p14:tracePt t="51287" x="7059613" y="4506913"/>
          <p14:tracePt t="51290" x="7072313" y="4506913"/>
          <p14:tracePt t="51304" x="7094538" y="4514850"/>
          <p14:tracePt t="51321" x="7116763" y="4527550"/>
          <p14:tracePt t="51339" x="7129463" y="4532313"/>
          <p14:tracePt t="51343" x="7156450" y="4549775"/>
          <p14:tracePt t="51358" x="7164388" y="4554538"/>
          <p14:tracePt t="51370" x="7173913" y="4562475"/>
          <p14:tracePt t="51387" x="7186613" y="4567238"/>
          <p14:tracePt t="51403" x="7191375" y="4567238"/>
          <p14:tracePt t="51421" x="7226300" y="4576763"/>
          <p14:tracePt t="51437" x="7239000" y="4576763"/>
          <p14:tracePt t="51454" x="7248525" y="4576763"/>
          <p14:tracePt t="51470" x="7261225" y="4576763"/>
          <p14:tracePt t="51473" x="7283450" y="4576763"/>
          <p14:tracePt t="51487" x="7304088" y="4576763"/>
          <p14:tracePt t="51504" x="7331075" y="4576763"/>
          <p14:tracePt t="51520" x="7370763" y="4572000"/>
          <p14:tracePt t="51537" x="7423150" y="4572000"/>
          <p14:tracePt t="51539" x="7431088" y="4572000"/>
          <p14:tracePt t="51554" x="7466013" y="4572000"/>
          <p14:tracePt t="51570" x="7505700" y="4581525"/>
          <p14:tracePt t="51587" x="7523163" y="4581525"/>
          <p14:tracePt t="51605" x="7540625" y="4584700"/>
          <p14:tracePt t="51620" x="7562850" y="4584700"/>
          <p14:tracePt t="51637" x="7567613" y="4584700"/>
          <p14:tracePt t="51654" x="7575550" y="4581525"/>
          <p14:tracePt t="51670" x="7575550" y="4572000"/>
          <p14:tracePt t="51980" x="7645400" y="4554538"/>
          <p14:tracePt t="51989" x="7720013" y="4545013"/>
          <p14:tracePt t="51998" x="7851775" y="4532313"/>
          <p14:tracePt t="52007" x="7924800" y="4532313"/>
          <p14:tracePt t="52011" x="8026400" y="4532313"/>
          <p14:tracePt t="52024" x="8118475" y="4532313"/>
          <p14:tracePt t="52037" x="8205788" y="4532313"/>
          <p14:tracePt t="52053" x="8253413" y="4532313"/>
          <p14:tracePt t="52070" x="8301038" y="4532313"/>
          <p14:tracePt t="52088" x="8350250" y="4532313"/>
          <p14:tracePt t="52103" x="8362950" y="4532313"/>
          <p14:tracePt t="52120" x="8375650" y="4541838"/>
          <p14:tracePt t="52137" x="8380413" y="4541838"/>
          <p14:tracePt t="52154" x="8380413" y="4545013"/>
          <p14:tracePt t="52198" x="8380413" y="4554538"/>
          <p14:tracePt t="52271" x="8380413" y="4559300"/>
          <p14:tracePt t="52353" x="8375650" y="4559300"/>
          <p14:tracePt t="52375" x="8367713" y="4567238"/>
          <p14:tracePt t="52383" x="8362950" y="4567238"/>
          <p14:tracePt t="52391" x="8353425" y="4567238"/>
          <p14:tracePt t="52403" x="8350250" y="4567238"/>
          <p14:tracePt t="53028" x="8328025" y="4562475"/>
          <p14:tracePt t="53035" x="8248650" y="4541838"/>
          <p14:tracePt t="53044" x="8183563" y="4524375"/>
          <p14:tracePt t="53054" x="8126413" y="4524375"/>
          <p14:tracePt t="53056" x="8078788" y="4510088"/>
          <p14:tracePt t="53071" x="7977188" y="4471988"/>
          <p14:tracePt t="53087" x="7894638" y="4462463"/>
          <p14:tracePt t="53104" x="7767638" y="4449763"/>
          <p14:tracePt t="53121" x="7720013" y="4449763"/>
          <p14:tracePt t="53123" x="7685088" y="4445000"/>
          <p14:tracePt t="53137" x="7667625" y="4445000"/>
          <p14:tracePt t="53154" x="7645400" y="4437063"/>
          <p14:tracePt t="53171" x="7632700" y="4437063"/>
          <p14:tracePt t="53188" x="7615238" y="4437063"/>
          <p14:tracePt t="53239" x="7632700" y="4427538"/>
          <p14:tracePt t="53246" x="7645400" y="4427538"/>
          <p14:tracePt t="53254" x="7658100" y="4422775"/>
          <p14:tracePt t="53271" x="7707313" y="4414838"/>
          <p14:tracePt t="53287" x="7799388" y="4405313"/>
          <p14:tracePt t="53304" x="7934325" y="4405313"/>
          <p14:tracePt t="53320" x="8026400" y="4405313"/>
          <p14:tracePt t="53338" x="8104188" y="4419600"/>
          <p14:tracePt t="53354" x="8174038" y="4437063"/>
          <p14:tracePt t="53371" x="8266113" y="4445000"/>
          <p14:tracePt t="53387" x="8293100" y="4449763"/>
          <p14:tracePt t="53404" x="8313738" y="4462463"/>
          <p14:tracePt t="53421" x="8328025" y="4479925"/>
          <p14:tracePt t="53424" x="8332788" y="4479925"/>
          <p14:tracePt t="53437" x="8340725" y="4484688"/>
          <p14:tracePt t="53496" x="8340725" y="4489450"/>
          <p14:tracePt t="53541" x="8335963" y="4489450"/>
          <p14:tracePt t="53555" x="8332788" y="4489450"/>
          <p14:tracePt t="53565" x="8323263" y="4489450"/>
          <p14:tracePt t="53584" x="8318500" y="4489450"/>
          <p14:tracePt t="53673" x="8318500" y="4497388"/>
          <p14:tracePt t="53783" x="8318500" y="4502150"/>
          <p14:tracePt t="53827" x="8318500" y="4510088"/>
          <p14:tracePt t="53849" x="8313738" y="4514850"/>
          <p14:tracePt t="53864" x="8313738" y="4519613"/>
          <p14:tracePt t="53875" x="8305800" y="4519613"/>
          <p14:tracePt t="53888" x="8301038" y="4527550"/>
          <p14:tracePt t="53905" x="8293100" y="4532313"/>
          <p14:tracePt t="53929" x="8288338" y="4532313"/>
          <p14:tracePt t="53938" x="8288338" y="4541838"/>
          <p14:tracePt t="53954" x="8278813" y="4541838"/>
          <p14:tracePt t="53995" x="8275638" y="4541838"/>
          <p14:tracePt t="54121" x="8275638" y="4545013"/>
          <p14:tracePt t="54230" x="8270875" y="4545013"/>
          <p14:tracePt t="54787" x="8223250" y="4545013"/>
          <p14:tracePt t="54794" x="8104188" y="4537075"/>
          <p14:tracePt t="54806" x="8016875" y="4537075"/>
          <p14:tracePt t="54809" x="7942263" y="4537075"/>
          <p14:tracePt t="54822" x="7781925" y="4527550"/>
          <p14:tracePt t="54838" x="7588250" y="4527550"/>
          <p14:tracePt t="54854" x="7470775" y="4514850"/>
          <p14:tracePt t="54871" x="7388225" y="4497388"/>
          <p14:tracePt t="54888" x="7318375" y="4492625"/>
          <p14:tracePt t="54904" x="7296150" y="4492625"/>
          <p14:tracePt t="54921" x="7283450" y="4484688"/>
          <p14:tracePt t="54938" x="7269163" y="4484688"/>
          <p14:tracePt t="54976" x="7283450" y="4475163"/>
          <p14:tracePt t="54984" x="7296150" y="4462463"/>
          <p14:tracePt t="54992" x="7304088" y="4462463"/>
          <p14:tracePt t="55004" x="7321550" y="4454525"/>
          <p14:tracePt t="55006" x="7339013" y="4445000"/>
          <p14:tracePt t="55021" x="7378700" y="4432300"/>
          <p14:tracePt t="55038" x="7435850" y="4414838"/>
          <p14:tracePt t="55055" x="7475538" y="4402138"/>
          <p14:tracePt t="55057" x="7497763" y="4384675"/>
          <p14:tracePt t="55072" x="7535863" y="4384675"/>
          <p14:tracePt t="55087" x="7558088" y="4384675"/>
          <p14:tracePt t="55104" x="7562850" y="4384675"/>
          <p14:tracePt t="55121" x="7570788" y="4384675"/>
          <p14:tracePt t="55138" x="7570788" y="4392613"/>
          <p14:tracePt t="55181" x="7567613" y="4397375"/>
          <p14:tracePt t="55188" x="7545388" y="4397375"/>
          <p14:tracePt t="55204" x="7493000" y="4397375"/>
          <p14:tracePt t="55221" x="7445375" y="4397375"/>
          <p14:tracePt t="55238" x="7388225" y="4397375"/>
          <p14:tracePt t="55256" x="7308850" y="4397375"/>
          <p14:tracePt t="55271" x="7231063" y="4397375"/>
          <p14:tracePt t="55287" x="7173913" y="4397375"/>
          <p14:tracePt t="55304" x="7138988" y="4397375"/>
          <p14:tracePt t="55307" x="7129463" y="4397375"/>
          <p14:tracePt t="55321" x="7116763" y="4405313"/>
          <p14:tracePt t="55380" x="7116763" y="4410075"/>
          <p14:tracePt t="55387" x="7121525" y="4410075"/>
          <p14:tracePt t="55394" x="7134225" y="4419600"/>
          <p14:tracePt t="55404" x="7138988" y="4422775"/>
          <p14:tracePt t="55421" x="7151688" y="4422775"/>
          <p14:tracePt t="55762" x="7143750" y="4432300"/>
          <p14:tracePt t="55770" x="7116763" y="4440238"/>
          <p14:tracePt t="55780" x="7112000" y="4445000"/>
          <p14:tracePt t="55787" x="7081838" y="4454525"/>
          <p14:tracePt t="55805" x="7019925" y="4467225"/>
          <p14:tracePt t="55820" x="6964363" y="4475163"/>
          <p14:tracePt t="55837" x="6894513" y="4484688"/>
          <p14:tracePt t="55854" x="6854825" y="4484688"/>
          <p14:tracePt t="55856" x="6832600" y="4484688"/>
          <p14:tracePt t="55871" x="6805613" y="4484688"/>
          <p14:tracePt t="55887" x="6792913" y="4484688"/>
          <p14:tracePt t="55904" x="6770688" y="4484688"/>
          <p14:tracePt t="55922" x="6753225" y="4484688"/>
          <p14:tracePt t="55937" x="6750050" y="4484688"/>
          <p14:tracePt t="56332" x="6767513" y="4492625"/>
          <p14:tracePt t="56340" x="6770688" y="4492625"/>
          <p14:tracePt t="56355" x="6788150" y="4492625"/>
          <p14:tracePt t="56371" x="6797675" y="4492625"/>
          <p14:tracePt t="56387" x="6810375" y="4492625"/>
          <p14:tracePt t="83415" x="6954838" y="4462463"/>
          <p14:tracePt t="83424" x="7191375" y="4397375"/>
          <p14:tracePt t="83442" x="7904163" y="4310063"/>
          <p14:tracePt t="83446" x="8437563" y="4310063"/>
          <p14:tracePt t="83459" x="9250363" y="4305300"/>
          <p14:tracePt t="83475" x="9963150" y="4397375"/>
          <p14:tracePt t="83491" x="10706100" y="4510088"/>
          <p14:tracePt t="83508" x="11349038" y="4651375"/>
          <p14:tracePt t="83511" x="11488738" y="4729163"/>
          <p14:tracePt t="83524" x="11868150" y="4873625"/>
          <p14:tracePt t="83539" x="12069763" y="4965700"/>
          <p14:tracePt t="125504" x="10337800" y="6743700"/>
          <p14:tracePt t="125514" x="9836150" y="6743700"/>
          <p14:tracePt t="125526" x="8782050" y="6823075"/>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r>
              <a:rPr lang="en-US" dirty="0">
                <a:solidFill>
                  <a:srgbClr val="FFFF00"/>
                </a:solidFill>
              </a:rPr>
              <a:t>Fintech Solutions in Personal Wealth Management</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Wealth Management and Financial Planning</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106680" y="1691600"/>
            <a:ext cx="11369040" cy="4425186"/>
          </a:xfrm>
          <a:prstGeom prst="rect">
            <a:avLst/>
          </a:prstGeom>
          <a:noFill/>
        </p:spPr>
        <p:txBody>
          <a:bodyPr wrap="square">
            <a:spAutoFit/>
          </a:bodyPr>
          <a:lstStyle/>
          <a:p>
            <a:pPr lvl="1">
              <a:lnSpc>
                <a:spcPct val="120000"/>
              </a:lnSpc>
              <a:spcBef>
                <a:spcPts val="1200"/>
              </a:spcBef>
              <a:spcAft>
                <a:spcPts val="600"/>
              </a:spcAft>
            </a:pPr>
            <a:r>
              <a:rPr lang="en-US" sz="2800" b="1" dirty="0">
                <a:solidFill>
                  <a:schemeClr val="bg1"/>
                </a:solidFill>
              </a:rPr>
              <a:t>Fintech is revolutionizing wealth management through digital investment platforms, </a:t>
            </a:r>
            <a:r>
              <a:rPr lang="en-US" sz="2800" b="1" dirty="0" err="1">
                <a:solidFill>
                  <a:schemeClr val="bg1"/>
                </a:solidFill>
              </a:rPr>
              <a:t>robo</a:t>
            </a:r>
            <a:r>
              <a:rPr lang="en-US" sz="2800" b="1" dirty="0">
                <a:solidFill>
                  <a:schemeClr val="bg1"/>
                </a:solidFill>
              </a:rPr>
              <a:t>-advisors, data-driven insights, cost efficiency, 24/7 accessibility, personalized financial planning, and enhanced security with technologies like blockchain.</a:t>
            </a:r>
            <a:endParaRPr lang="ar-EG" sz="2800" b="1" dirty="0">
              <a:solidFill>
                <a:schemeClr val="bg1"/>
              </a:solidFill>
            </a:endParaRPr>
          </a:p>
          <a:p>
            <a:pPr lvl="1">
              <a:lnSpc>
                <a:spcPct val="120000"/>
              </a:lnSpc>
              <a:spcBef>
                <a:spcPts val="1200"/>
              </a:spcBef>
              <a:spcAft>
                <a:spcPts val="600"/>
              </a:spcAft>
            </a:pPr>
            <a:r>
              <a:rPr lang="en-US" sz="2800" b="1" dirty="0">
                <a:solidFill>
                  <a:schemeClr val="bg1"/>
                </a:solidFill>
              </a:rPr>
              <a:t>Fintech in wealth management provides broader access and tailored solutions through cost-efficient digital platforms, </a:t>
            </a:r>
            <a:r>
              <a:rPr lang="en-US" sz="2800" b="1" dirty="0" err="1">
                <a:solidFill>
                  <a:schemeClr val="bg1"/>
                </a:solidFill>
              </a:rPr>
              <a:t>robo</a:t>
            </a:r>
            <a:r>
              <a:rPr lang="en-US" sz="2800" b="1" dirty="0">
                <a:solidFill>
                  <a:schemeClr val="bg1"/>
                </a:solidFill>
              </a:rPr>
              <a:t>-advisors, data-driven insights, personalized planning, and enhanced security with blockchain.</a:t>
            </a:r>
          </a:p>
        </p:txBody>
      </p:sp>
    </p:spTree>
    <p:extLst>
      <p:ext uri="{BB962C8B-B14F-4D97-AF65-F5344CB8AC3E}">
        <p14:creationId xmlns:p14="http://schemas.microsoft.com/office/powerpoint/2010/main" val="803427239"/>
      </p:ext>
    </p:extLst>
  </p:cSld>
  <p:clrMapOvr>
    <a:masterClrMapping/>
  </p:clrMapOvr>
  <mc:AlternateContent xmlns:mc="http://schemas.openxmlformats.org/markup-compatibility/2006" xmlns:p14="http://schemas.microsoft.com/office/powerpoint/2010/main">
    <mc:Choice Requires="p14">
      <p:transition spd="slow" p14:dur="2000" advTm="122979"/>
    </mc:Choice>
    <mc:Fallback xmlns="">
      <p:transition spd="slow" advTm="122979"/>
    </mc:Fallback>
  </mc:AlternateContent>
  <p:extLst>
    <p:ext uri="{3A86A75C-4F4B-4683-9AE1-C65F6400EC91}">
      <p14:laserTraceLst xmlns:p14="http://schemas.microsoft.com/office/powerpoint/2010/main">
        <p14:tracePtLst>
          <p14:tracePt t="48742" x="3330575" y="6743700"/>
          <p14:tracePt t="48752" x="3702050" y="6688138"/>
          <p14:tracePt t="48755" x="4160838" y="6626225"/>
          <p14:tracePt t="48767" x="4459288" y="6626225"/>
          <p14:tracePt t="48771" x="4935538" y="6626225"/>
          <p14:tracePt t="48782" x="5237163" y="6638925"/>
          <p14:tracePt t="48784" x="5665788" y="6678613"/>
          <p14:tracePt t="48798" x="6364288" y="6731000"/>
          <p14:tracePt t="48815" x="7029450" y="6770688"/>
          <p14:tracePt t="48832" x="7693025" y="6770688"/>
          <p14:tracePt t="48849" x="8493125" y="6726238"/>
          <p14:tracePt t="48865" x="8970963" y="6665913"/>
          <p14:tracePt t="48882" x="9345613" y="6638925"/>
          <p14:tracePt t="48898" x="9634538" y="6638925"/>
          <p14:tracePt t="48916" x="10018713" y="6656388"/>
          <p14:tracePt t="48933" x="10145713" y="6700838"/>
          <p14:tracePt t="48948" x="10285413" y="6731000"/>
          <p14:tracePt t="48965" x="10307638" y="6743700"/>
          <p14:tracePt t="48967" x="10342563" y="6788150"/>
          <p14:tracePt t="49343" x="11291888" y="6783388"/>
          <p14:tracePt t="49353" x="11807825" y="6723063"/>
          <p14:tracePt t="119501" x="11803063" y="2159000"/>
          <p14:tracePt t="119510" x="11737975" y="2128838"/>
          <p14:tracePt t="119523" x="11396663" y="2049463"/>
          <p14:tracePt t="119538" x="11256963" y="2006600"/>
          <p14:tracePt t="119555" x="11172825" y="1976438"/>
          <p14:tracePt t="119572" x="11112500" y="1939925"/>
          <p14:tracePt t="119575" x="11085513" y="1931988"/>
          <p14:tracePt t="119589" x="11047413" y="1909763"/>
          <p14:tracePt t="119602" x="11042650" y="1901825"/>
          <p14:tracePt t="119645" x="11479213" y="1939925"/>
          <p14:tracePt t="119933" x="11317288" y="1919288"/>
          <p14:tracePt t="119942" x="11033125" y="1887538"/>
          <p14:tracePt t="119956" x="10609263" y="1870075"/>
          <p14:tracePt t="119971" x="10088563" y="1901825"/>
          <p14:tracePt t="119988" x="9786938" y="1989138"/>
          <p14:tracePt t="120006" x="9420225" y="2098675"/>
          <p14:tracePt t="120022" x="9332913" y="2124075"/>
          <p14:tracePt t="120039" x="9237663" y="2163763"/>
          <p14:tracePt t="120043" x="9215438" y="2163763"/>
          <p14:tracePt t="120053" x="9180513" y="2171700"/>
          <p14:tracePt t="120072" x="9163050" y="2176463"/>
          <p14:tracePt t="120453" x="9070975" y="2154238"/>
          <p14:tracePt t="120462" x="8953500" y="2106613"/>
          <p14:tracePt t="120471" x="8756650" y="2036763"/>
          <p14:tracePt t="120490" x="8397875" y="1957388"/>
          <p14:tracePt t="120505" x="8161338" y="1901825"/>
          <p14:tracePt t="120522" x="7994650" y="1866900"/>
          <p14:tracePt t="120539" x="7912100" y="1857375"/>
          <p14:tracePt t="120542" x="7877175" y="1849438"/>
          <p14:tracePt t="120552" x="7851775" y="1831975"/>
          <p14:tracePt t="120555" x="7829550" y="1822450"/>
          <p14:tracePt t="120569" x="7781925" y="1804988"/>
          <p14:tracePt t="120586" x="7767638" y="1800225"/>
          <p14:tracePt t="120602" x="7759700" y="1797050"/>
          <p14:tracePt t="120952" x="7672388" y="1827213"/>
          <p14:tracePt t="120960" x="7550150" y="1901825"/>
          <p14:tracePt t="120971" x="7426325" y="1962150"/>
          <p14:tracePt t="120974" x="7343775" y="2032000"/>
          <p14:tracePt t="120987" x="6872288" y="2343150"/>
          <p14:tracePt t="121003" x="6530975" y="2657475"/>
          <p14:tracePt t="121020" x="6072188" y="2994025"/>
          <p14:tracePt t="121036" x="5800725" y="3308350"/>
          <p14:tracePt t="121039" x="5713413" y="3430588"/>
          <p14:tracePt t="121053" x="5416550" y="3697288"/>
          <p14:tracePt t="121069" x="5294313" y="3833813"/>
          <p14:tracePt t="121086" x="5207000" y="3963988"/>
          <p14:tracePt t="121103" x="5167313" y="4043363"/>
          <p14:tracePt t="121105" x="5162550" y="4060825"/>
          <p14:tracePt t="121119" x="5162550" y="4073525"/>
          <p14:tracePt t="121384" x="5035550" y="4143375"/>
          <p14:tracePt t="121393" x="4965700" y="4225925"/>
          <p14:tracePt t="121404" x="4494213" y="4549775"/>
          <p14:tracePt t="121419" x="4060825" y="4903788"/>
          <p14:tracePt t="121436" x="3514725" y="5297488"/>
          <p14:tracePt t="121452" x="3217863" y="5603875"/>
          <p14:tracePt t="121470" x="2814638" y="5962650"/>
          <p14:tracePt t="121485" x="2724150" y="6070600"/>
          <p14:tracePt t="121502" x="2670175" y="6154738"/>
          <p14:tracePt t="121519" x="2652713" y="6219825"/>
          <p14:tracePt t="121536" x="2652713" y="6224588"/>
          <p14:tracePt t="121751" x="2600325" y="6276975"/>
          <p14:tracePt t="121759" x="2530475" y="6359525"/>
          <p14:tracePt t="121772" x="2422525" y="6494463"/>
          <p14:tracePt t="121788" x="2278063" y="6670675"/>
          <p14:tracePt t="121803" x="2128838" y="6810375"/>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r>
              <a:rPr lang="en-US" dirty="0">
                <a:solidFill>
                  <a:srgbClr val="FFFF00"/>
                </a:solidFill>
              </a:rPr>
              <a:t>Integration of AI and ML in Financial Advisory Services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Wealth Management and Financial Planning</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56097" y="2076815"/>
            <a:ext cx="11369040" cy="4282391"/>
          </a:xfrm>
          <a:prstGeom prst="rect">
            <a:avLst/>
          </a:prstGeom>
          <a:noFill/>
        </p:spPr>
        <p:txBody>
          <a:bodyPr wrap="square">
            <a:spAutoFit/>
          </a:bodyPr>
          <a:lstStyle/>
          <a:p>
            <a:pPr marL="800100" lvl="1" indent="-342900">
              <a:lnSpc>
                <a:spcPct val="120000"/>
              </a:lnSpc>
              <a:spcBef>
                <a:spcPts val="1200"/>
              </a:spcBef>
              <a:spcAft>
                <a:spcPts val="600"/>
              </a:spcAft>
              <a:buFont typeface="Arial" panose="020B0604020202020204" pitchFamily="34" charset="0"/>
              <a:buChar char="•"/>
            </a:pPr>
            <a:r>
              <a:rPr lang="en-US" sz="2400" b="1" dirty="0">
                <a:solidFill>
                  <a:schemeClr val="bg1"/>
                </a:solidFill>
              </a:rPr>
              <a:t>AI and ML enhance investment strategies by analyzing data, predicting market trends, assessing risk, enabling algorithmic trading, and providing personalized financial advice based on individual preferences and behaviors. This results in more efficient and adaptive wealth management processes.</a:t>
            </a:r>
            <a:endParaRPr lang="ar-EG" sz="2400" b="1" dirty="0">
              <a:solidFill>
                <a:schemeClr val="bg1"/>
              </a:solidFill>
            </a:endParaRPr>
          </a:p>
          <a:p>
            <a:pPr marL="800100" lvl="1" indent="-342900">
              <a:lnSpc>
                <a:spcPct val="120000"/>
              </a:lnSpc>
              <a:spcBef>
                <a:spcPts val="1200"/>
              </a:spcBef>
              <a:spcAft>
                <a:spcPts val="600"/>
              </a:spcAft>
              <a:buFont typeface="Arial" panose="020B0604020202020204" pitchFamily="34" charset="0"/>
              <a:buChar char="•"/>
            </a:pPr>
            <a:r>
              <a:rPr lang="en-US" sz="2400" b="1" dirty="0">
                <a:solidFill>
                  <a:schemeClr val="bg1"/>
                </a:solidFill>
              </a:rPr>
              <a:t>AI-driven tools for predictive analysis and risk management include IBM Watson for market trends, </a:t>
            </a:r>
            <a:r>
              <a:rPr lang="en-US" sz="2400" b="1" dirty="0" err="1">
                <a:solidFill>
                  <a:schemeClr val="bg1"/>
                </a:solidFill>
              </a:rPr>
              <a:t>QuantConnect</a:t>
            </a:r>
            <a:r>
              <a:rPr lang="en-US" sz="2400" b="1" dirty="0">
                <a:solidFill>
                  <a:schemeClr val="bg1"/>
                </a:solidFill>
              </a:rPr>
              <a:t> for algorithmic trading, </a:t>
            </a:r>
            <a:r>
              <a:rPr lang="en-US" sz="2400" b="1" dirty="0" err="1">
                <a:solidFill>
                  <a:schemeClr val="bg1"/>
                </a:solidFill>
              </a:rPr>
              <a:t>Kensho</a:t>
            </a:r>
            <a:r>
              <a:rPr lang="en-US" sz="2400" b="1" dirty="0">
                <a:solidFill>
                  <a:schemeClr val="bg1"/>
                </a:solidFill>
              </a:rPr>
              <a:t> for event recognition, BlackRock's Aladdin for portfolio risk, Riskalyze for personalized risk assessment, </a:t>
            </a:r>
            <a:r>
              <a:rPr lang="en-US" sz="2400" b="1" dirty="0" err="1">
                <a:solidFill>
                  <a:schemeClr val="bg1"/>
                </a:solidFill>
              </a:rPr>
              <a:t>EidoSearch</a:t>
            </a:r>
            <a:r>
              <a:rPr lang="en-US" sz="2400" b="1" dirty="0">
                <a:solidFill>
                  <a:schemeClr val="bg1"/>
                </a:solidFill>
              </a:rPr>
              <a:t> for time-series data analysis, </a:t>
            </a:r>
            <a:r>
              <a:rPr lang="en-US" sz="2400" b="1" dirty="0" err="1">
                <a:solidFill>
                  <a:schemeClr val="bg1"/>
                </a:solidFill>
              </a:rPr>
              <a:t>Addepar</a:t>
            </a:r>
            <a:r>
              <a:rPr lang="en-US" sz="2400" b="1" dirty="0">
                <a:solidFill>
                  <a:schemeClr val="bg1"/>
                </a:solidFill>
              </a:rPr>
              <a:t> for financial data management, and </a:t>
            </a:r>
            <a:r>
              <a:rPr lang="en-US" sz="2400" b="1" dirty="0" err="1">
                <a:solidFill>
                  <a:schemeClr val="bg1"/>
                </a:solidFill>
              </a:rPr>
              <a:t>Ayasdi</a:t>
            </a:r>
            <a:r>
              <a:rPr lang="en-US" sz="2400" b="1" dirty="0">
                <a:solidFill>
                  <a:schemeClr val="bg1"/>
                </a:solidFill>
              </a:rPr>
              <a:t> for identifying complex patterns within datasets.</a:t>
            </a:r>
          </a:p>
        </p:txBody>
      </p:sp>
    </p:spTree>
    <p:extLst>
      <p:ext uri="{BB962C8B-B14F-4D97-AF65-F5344CB8AC3E}">
        <p14:creationId xmlns:p14="http://schemas.microsoft.com/office/powerpoint/2010/main" val="2268920510"/>
      </p:ext>
    </p:extLst>
  </p:cSld>
  <p:clrMapOvr>
    <a:masterClrMapping/>
  </p:clrMapOvr>
  <mc:AlternateContent xmlns:mc="http://schemas.openxmlformats.org/markup-compatibility/2006" xmlns:p14="http://schemas.microsoft.com/office/powerpoint/2010/main">
    <mc:Choice Requires="p14">
      <p:transition spd="slow" p14:dur="2000" advTm="1909"/>
    </mc:Choice>
    <mc:Fallback xmlns="">
      <p:transition spd="slow" advTm="1909"/>
    </mc:Fallback>
  </mc:AlternateContent>
  <p:extLst>
    <p:ext uri="{3A86A75C-4F4B-4683-9AE1-C65F6400EC91}">
      <p14:laserTraceLst xmlns:p14="http://schemas.microsoft.com/office/powerpoint/2010/main">
        <p14:tracePtLst>
          <p14:tracePt t="238" x="2849563" y="4926013"/>
          <p14:tracePt t="278" x="4000500" y="2911475"/>
          <p14:tracePt t="279" x="4143375" y="2697163"/>
          <p14:tracePt t="287" x="4305300" y="2435225"/>
          <p14:tracePt t="317" x="4721225" y="1944688"/>
          <p14:tracePt t="331" x="4848225" y="1779588"/>
          <p14:tracePt t="583" x="5022850" y="1538288"/>
          <p14:tracePt t="592" x="5075238" y="1473200"/>
          <p14:tracePt t="600" x="5280025" y="1254125"/>
          <p14:tracePt t="616" x="5556250" y="947738"/>
          <p14:tracePt t="618" x="5730875" y="708025"/>
          <p14:tracePt t="633" x="6142038" y="336550"/>
          <p14:tracePt t="649" x="6421438" y="30163"/>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r>
              <a:rPr lang="en-US" dirty="0">
                <a:solidFill>
                  <a:srgbClr val="FFFF00"/>
                </a:solidFill>
              </a:rPr>
              <a:t>Emerging Trends in Digital Financial Planning Tools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7306"/>
            <a:ext cx="10515600" cy="1325563"/>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Wealth Management and Financial Planning</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106680" y="1691600"/>
            <a:ext cx="11369040" cy="4995214"/>
          </a:xfrm>
          <a:prstGeom prst="rect">
            <a:avLst/>
          </a:prstGeom>
          <a:noFill/>
        </p:spPr>
        <p:txBody>
          <a:bodyPr wrap="square">
            <a:spAutoFit/>
          </a:bodyPr>
          <a:lstStyle/>
          <a:p>
            <a:pPr lvl="1">
              <a:lnSpc>
                <a:spcPct val="120000"/>
              </a:lnSpc>
              <a:spcBef>
                <a:spcPts val="1200"/>
              </a:spcBef>
              <a:spcAft>
                <a:spcPts val="600"/>
              </a:spcAft>
            </a:pPr>
            <a:r>
              <a:rPr lang="en-US" sz="2800" b="1" dirty="0">
                <a:solidFill>
                  <a:schemeClr val="bg1"/>
                </a:solidFill>
              </a:rPr>
              <a:t>Latest Trends in Digital Financial Planning:</a:t>
            </a:r>
          </a:p>
          <a:p>
            <a:pPr marL="1371600" lvl="2" indent="-457200">
              <a:buFont typeface="Arial" panose="020B0604020202020204" pitchFamily="34" charset="0"/>
              <a:buChar char="•"/>
            </a:pPr>
            <a:r>
              <a:rPr lang="en-US" sz="2800" b="1" dirty="0">
                <a:solidFill>
                  <a:schemeClr val="bg1"/>
                </a:solidFill>
              </a:rPr>
              <a:t>Personalization</a:t>
            </a:r>
            <a:endParaRPr lang="ar-EG" sz="2800" b="1" dirty="0">
              <a:solidFill>
                <a:schemeClr val="bg1"/>
              </a:solidFill>
            </a:endParaRPr>
          </a:p>
          <a:p>
            <a:pPr marL="1371600" lvl="2" indent="-457200">
              <a:buFont typeface="Arial" panose="020B0604020202020204" pitchFamily="34" charset="0"/>
              <a:buChar char="•"/>
            </a:pPr>
            <a:r>
              <a:rPr lang="en-US" sz="2800" b="1" dirty="0">
                <a:solidFill>
                  <a:schemeClr val="bg1"/>
                </a:solidFill>
              </a:rPr>
              <a:t>AI Integration</a:t>
            </a:r>
            <a:endParaRPr lang="ar-EG" sz="2800" b="1" dirty="0">
              <a:solidFill>
                <a:schemeClr val="bg1"/>
              </a:solidFill>
            </a:endParaRPr>
          </a:p>
          <a:p>
            <a:pPr marL="1371600" lvl="2" indent="-457200">
              <a:buFont typeface="Arial" panose="020B0604020202020204" pitchFamily="34" charset="0"/>
              <a:buChar char="•"/>
            </a:pPr>
            <a:r>
              <a:rPr lang="en-US" sz="2800" b="1" dirty="0">
                <a:solidFill>
                  <a:schemeClr val="bg1"/>
                </a:solidFill>
              </a:rPr>
              <a:t>Robo</a:t>
            </a:r>
            <a:r>
              <a:rPr lang="ar-EG" sz="2800" b="1" dirty="0">
                <a:solidFill>
                  <a:schemeClr val="bg1"/>
                </a:solidFill>
              </a:rPr>
              <a:t>-</a:t>
            </a:r>
            <a:r>
              <a:rPr lang="en-US" sz="2800" b="1" dirty="0">
                <a:solidFill>
                  <a:schemeClr val="bg1"/>
                </a:solidFill>
              </a:rPr>
              <a:t>Advisors Evolution</a:t>
            </a:r>
            <a:endParaRPr lang="ar-EG" sz="2800" b="1" dirty="0">
              <a:solidFill>
                <a:schemeClr val="bg1"/>
              </a:solidFill>
            </a:endParaRPr>
          </a:p>
          <a:p>
            <a:pPr marL="1371600" lvl="2" indent="-457200">
              <a:buFont typeface="Arial" panose="020B0604020202020204" pitchFamily="34" charset="0"/>
              <a:buChar char="•"/>
            </a:pPr>
            <a:r>
              <a:rPr lang="en-US" sz="2800" b="1" dirty="0">
                <a:solidFill>
                  <a:schemeClr val="bg1"/>
                </a:solidFill>
              </a:rPr>
              <a:t>Holistic Financial Wellness</a:t>
            </a:r>
            <a:endParaRPr lang="ar-EG" sz="2800" b="1" dirty="0">
              <a:solidFill>
                <a:schemeClr val="bg1"/>
              </a:solidFill>
            </a:endParaRPr>
          </a:p>
          <a:p>
            <a:pPr marL="1371600" lvl="2" indent="-457200">
              <a:buFont typeface="Arial" panose="020B0604020202020204" pitchFamily="34" charset="0"/>
              <a:buChar char="•"/>
            </a:pPr>
            <a:r>
              <a:rPr lang="en-US" sz="2800" b="1" dirty="0">
                <a:solidFill>
                  <a:schemeClr val="bg1"/>
                </a:solidFill>
              </a:rPr>
              <a:t>Socially Responsible Investing</a:t>
            </a:r>
          </a:p>
          <a:p>
            <a:pPr marL="1371600" lvl="2" indent="-457200">
              <a:buFont typeface="Arial" panose="020B0604020202020204" pitchFamily="34" charset="0"/>
              <a:buChar char="•"/>
            </a:pPr>
            <a:r>
              <a:rPr lang="en-US" sz="2800" b="1" dirty="0">
                <a:solidFill>
                  <a:schemeClr val="bg1"/>
                </a:solidFill>
              </a:rPr>
              <a:t>Mobile-First Approach</a:t>
            </a:r>
          </a:p>
          <a:p>
            <a:pPr marL="1371600" lvl="2" indent="-457200">
              <a:buFont typeface="Arial" panose="020B0604020202020204" pitchFamily="34" charset="0"/>
              <a:buChar char="•"/>
            </a:pPr>
            <a:r>
              <a:rPr lang="en-US" sz="2800" b="1" dirty="0">
                <a:solidFill>
                  <a:schemeClr val="bg1"/>
                </a:solidFill>
              </a:rPr>
              <a:t>Ecosystem Integration</a:t>
            </a:r>
          </a:p>
          <a:p>
            <a:pPr marL="1371600" lvl="2" indent="-457200">
              <a:buFont typeface="Arial" panose="020B0604020202020204" pitchFamily="34" charset="0"/>
              <a:buChar char="•"/>
            </a:pPr>
            <a:r>
              <a:rPr lang="en-US" sz="2800" b="1" dirty="0">
                <a:solidFill>
                  <a:schemeClr val="bg1"/>
                </a:solidFill>
              </a:rPr>
              <a:t>Gamification</a:t>
            </a:r>
          </a:p>
          <a:p>
            <a:pPr marL="1371600" lvl="2" indent="-457200">
              <a:buFont typeface="Arial" panose="020B0604020202020204" pitchFamily="34" charset="0"/>
              <a:buChar char="•"/>
            </a:pPr>
            <a:r>
              <a:rPr lang="en-US" sz="2800" b="1" dirty="0">
                <a:solidFill>
                  <a:schemeClr val="bg1"/>
                </a:solidFill>
              </a:rPr>
              <a:t>Blockchain Security</a:t>
            </a:r>
          </a:p>
          <a:p>
            <a:pPr marL="1371600" lvl="2" indent="-457200">
              <a:buFont typeface="Arial" panose="020B0604020202020204" pitchFamily="34" charset="0"/>
              <a:buChar char="•"/>
            </a:pPr>
            <a:r>
              <a:rPr lang="en-US" sz="2800" b="1" dirty="0">
                <a:solidFill>
                  <a:schemeClr val="bg1"/>
                </a:solidFill>
              </a:rPr>
              <a:t>Human Advisor Collaboration</a:t>
            </a:r>
          </a:p>
        </p:txBody>
      </p:sp>
    </p:spTree>
    <p:extLst>
      <p:ext uri="{BB962C8B-B14F-4D97-AF65-F5344CB8AC3E}">
        <p14:creationId xmlns:p14="http://schemas.microsoft.com/office/powerpoint/2010/main" val="1510421254"/>
      </p:ext>
    </p:extLst>
  </p:cSld>
  <p:clrMapOvr>
    <a:masterClrMapping/>
  </p:clrMapOvr>
  <mc:AlternateContent xmlns:mc="http://schemas.openxmlformats.org/markup-compatibility/2006">
    <mc:Choice xmlns:p14="http://schemas.microsoft.com/office/powerpoint/2010/main" Requires="p14">
      <p:transition spd="slow" p14:dur="2000" advTm="347655"/>
    </mc:Choice>
    <mc:Fallback>
      <p:transition spd="slow" advTm="347655"/>
    </mc:Fallback>
  </mc:AlternateContent>
  <p:extLst>
    <p:ext uri="{3A86A75C-4F4B-4683-9AE1-C65F6400EC91}">
      <p14:laserTraceLst xmlns:p14="http://schemas.microsoft.com/office/powerpoint/2010/main">
        <p14:tracePtLst>
          <p14:tracePt t="22390" x="3165475" y="6245225"/>
          <p14:tracePt t="49786" x="4995863" y="6757988"/>
          <p14:tracePt t="49791" x="5192713" y="6726238"/>
          <p14:tracePt t="49804" x="5927725" y="6656388"/>
          <p14:tracePt t="49817" x="6753225" y="6586538"/>
          <p14:tracePt t="49827" x="7086600" y="6569075"/>
          <p14:tracePt t="49837" x="7689850" y="6503988"/>
          <p14:tracePt t="49854" x="9158288" y="6421438"/>
          <p14:tracePt t="49870" x="10172700" y="6381750"/>
          <p14:tracePt t="49887" x="11125200" y="6359525"/>
          <p14:tracePt t="49903" x="11825288" y="6411913"/>
          <p14:tracePt t="82786" x="11331575" y="5013325"/>
          <p14:tracePt t="82793" x="10487025" y="4846638"/>
          <p14:tracePt t="82801" x="9721850" y="4664075"/>
          <p14:tracePt t="82807" x="8991600" y="4502150"/>
          <p14:tracePt t="82813" x="8310563" y="4297363"/>
          <p14:tracePt t="82826" x="7339013" y="4051300"/>
          <p14:tracePt t="82839" x="7077075" y="3981450"/>
          <p14:tracePt t="82842" x="6915150" y="3916363"/>
          <p14:tracePt t="82856" x="6630988" y="3711575"/>
          <p14:tracePt t="82872" x="6535738" y="3606800"/>
          <p14:tracePt t="82889" x="6526213" y="3606800"/>
          <p14:tracePt t="83181" x="6356350" y="3609975"/>
          <p14:tracePt t="83189" x="6115050" y="3609975"/>
          <p14:tracePt t="83195" x="5778500" y="3644900"/>
          <p14:tracePt t="83207" x="5494338" y="3679825"/>
          <p14:tracePt t="83212" x="5162550" y="3697288"/>
          <p14:tracePt t="83223" x="4768850" y="3714750"/>
          <p14:tracePt t="83228" x="4498975" y="3732213"/>
          <p14:tracePt t="83239" x="3983038" y="3719513"/>
          <p14:tracePt t="83244" x="3771900" y="3719513"/>
          <p14:tracePt t="83252" x="3576638" y="3694113"/>
          <p14:tracePt t="83260" x="3462338" y="3694113"/>
          <p14:tracePt t="83271" x="3270250" y="3636963"/>
          <p14:tracePt t="83287" x="2911475" y="3567113"/>
          <p14:tracePt t="83304" x="2674938" y="3452813"/>
          <p14:tracePt t="83321" x="2500313" y="3387725"/>
          <p14:tracePt t="83338" x="2417763" y="3360738"/>
          <p14:tracePt t="83355" x="2355850" y="3343275"/>
          <p14:tracePt t="83371" x="2343150" y="3343275"/>
          <p14:tracePt t="83387" x="2338388" y="3343275"/>
          <p14:tracePt t="83607" x="2338388" y="3340100"/>
          <p14:tracePt t="83651" x="2338388" y="3330575"/>
          <p14:tracePt t="83660" x="2351088" y="3325813"/>
          <p14:tracePt t="83674" x="2373313" y="3305175"/>
          <p14:tracePt t="83692" x="2390775" y="3305175"/>
          <p14:tracePt t="83697" x="2408238" y="3305175"/>
          <p14:tracePt t="83709" x="2435225" y="3305175"/>
          <p14:tracePt t="83724" x="2447925" y="3305175"/>
          <p14:tracePt t="83741" x="2457450" y="3305175"/>
          <p14:tracePt t="83758" x="2460625" y="3305175"/>
          <p14:tracePt t="83775" x="2465388" y="3313113"/>
          <p14:tracePt t="83793" x="2474913" y="3313113"/>
          <p14:tracePt t="83809" x="2495550" y="3313113"/>
          <p14:tracePt t="83814" x="2500313" y="3313113"/>
          <p14:tracePt t="83826" x="2513013" y="3313113"/>
          <p14:tracePt t="83843" x="2527300" y="3313113"/>
          <p14:tracePt t="83859" x="2562225" y="3313113"/>
          <p14:tracePt t="83872" x="2592388" y="3295650"/>
          <p14:tracePt t="83889" x="2632075" y="3295650"/>
          <p14:tracePt t="83893" x="2644775" y="3287713"/>
          <p14:tracePt t="83908" x="2667000" y="3278188"/>
          <p14:tracePt t="83922" x="2701925" y="3273425"/>
          <p14:tracePt t="83939" x="2724150" y="3265488"/>
          <p14:tracePt t="83957" x="2759075" y="3255963"/>
          <p14:tracePt t="83972" x="2794000" y="3251200"/>
          <p14:tracePt t="83989" x="2814638" y="3251200"/>
          <p14:tracePt t="84006" x="2841625" y="3251200"/>
          <p14:tracePt t="84023" x="2863850" y="3251200"/>
          <p14:tracePt t="84039" x="2867025" y="3251200"/>
          <p14:tracePt t="98062" x="2906713" y="3233738"/>
          <p14:tracePt t="98071" x="2971800" y="3213100"/>
          <p14:tracePt t="98075" x="3078163" y="3178175"/>
          <p14:tracePt t="98090" x="3165475" y="3168650"/>
          <p14:tracePt t="98095" x="3243263" y="3146425"/>
          <p14:tracePt t="98101" x="3375025" y="3146425"/>
          <p14:tracePt t="98112" x="3479800" y="3125788"/>
          <p14:tracePt t="98125" x="3554413" y="3125788"/>
          <p14:tracePt t="98128" x="3659188" y="3125788"/>
          <p14:tracePt t="98140" x="3816350" y="3125788"/>
          <p14:tracePt t="98155" x="3951288" y="3125788"/>
          <p14:tracePt t="98171" x="4056063" y="3125788"/>
          <p14:tracePt t="98189" x="4148138" y="3128963"/>
          <p14:tracePt t="98205" x="4227513" y="3128963"/>
          <p14:tracePt t="98222" x="4249738" y="3151188"/>
          <p14:tracePt t="98238" x="4262438" y="3151188"/>
          <p14:tracePt t="98303" x="4267200" y="3151188"/>
          <p14:tracePt t="104614" x="4367213" y="3138488"/>
          <p14:tracePt t="104623" x="4586288" y="3068638"/>
          <p14:tracePt t="104628" x="4960938" y="2989263"/>
          <p14:tracePt t="104643" x="5626100" y="2862263"/>
          <p14:tracePt t="104649" x="6089650" y="2784475"/>
          <p14:tracePt t="104658" x="6486525" y="2744788"/>
          <p14:tracePt t="104673" x="7321550" y="2727325"/>
          <p14:tracePt t="104690" x="8113713" y="2797175"/>
          <p14:tracePt t="104695" x="8493125" y="2876550"/>
          <p14:tracePt t="104707" x="9053513" y="3028950"/>
          <p14:tracePt t="104723" x="9390063" y="3143250"/>
          <p14:tracePt t="104740" x="9704388" y="3251200"/>
          <p14:tracePt t="104756" x="9861550" y="3308350"/>
          <p14:tracePt t="104760" x="9910763" y="3325813"/>
          <p14:tracePt t="104773" x="9958388" y="3343275"/>
          <p14:tracePt t="104790" x="9958388" y="3348038"/>
          <p14:tracePt t="105128" x="10028238" y="3365500"/>
          <p14:tracePt t="105139" x="10237788" y="3409950"/>
          <p14:tracePt t="105141" x="10566400" y="3500438"/>
          <p14:tracePt t="105148" x="10833100" y="3584575"/>
          <p14:tracePt t="105156" x="11147425" y="3732213"/>
          <p14:tracePt t="105173" x="11837988" y="4095750"/>
          <p14:tracePt t="123770" x="11815763" y="5895975"/>
          <p14:tracePt t="123776" x="11496675" y="5826125"/>
          <p14:tracePt t="123783" x="11287125" y="5765800"/>
          <p14:tracePt t="123797" x="11037888" y="5695950"/>
          <p14:tracePt t="123812" x="10823575" y="5634038"/>
          <p14:tracePt t="123829" x="10679113" y="5559425"/>
          <p14:tracePt t="123836" x="10639425" y="5541963"/>
          <p14:tracePt t="123847" x="10591800" y="5489575"/>
          <p14:tracePt t="123860" x="10566400" y="5472113"/>
          <p14:tracePt t="123864" x="10561638" y="5472113"/>
          <p14:tracePt t="123875" x="10552113" y="5472113"/>
          <p14:tracePt t="124163" x="10404475" y="5432425"/>
          <p14:tracePt t="124170" x="10229850" y="5389563"/>
          <p14:tracePt t="124177" x="9940925" y="5227638"/>
          <p14:tracePt t="124192" x="9105900" y="4970463"/>
          <p14:tracePt t="124206" x="7999413" y="4581525"/>
          <p14:tracePt t="124226" x="6932613" y="4056063"/>
          <p14:tracePt t="124244" x="6002338" y="3754438"/>
          <p14:tracePt t="124261" x="5757863" y="3632200"/>
          <p14:tracePt t="124277" x="5586413" y="3527425"/>
          <p14:tracePt t="124295" x="5486400" y="3457575"/>
          <p14:tracePt t="124311" x="5481638" y="3457575"/>
          <p14:tracePt t="124685" x="5473700" y="3457575"/>
          <p14:tracePt t="124695" x="5468938" y="3465513"/>
          <p14:tracePt t="124710" x="5456238" y="3470275"/>
          <p14:tracePt t="124737" x="5456238" y="3479800"/>
          <p14:tracePt t="124747" x="5456238" y="3482975"/>
          <p14:tracePt t="124760" x="5456238" y="3500438"/>
          <p14:tracePt t="124777" x="5456238" y="3522663"/>
          <p14:tracePt t="124782" x="5456238" y="3544888"/>
          <p14:tracePt t="124795" x="5456238" y="3557588"/>
          <p14:tracePt t="124812" x="5456238" y="3570288"/>
          <p14:tracePt t="124831" x="5473700" y="3584575"/>
          <p14:tracePt t="124842" x="5476875" y="3587750"/>
          <p14:tracePt t="124858" x="5499100" y="3597275"/>
          <p14:tracePt t="124862" x="5511800" y="3602038"/>
          <p14:tracePt t="124875" x="5534025" y="3609975"/>
          <p14:tracePt t="124891" x="5564188" y="3619500"/>
          <p14:tracePt t="124908" x="5581650" y="3632200"/>
          <p14:tracePt t="124925" x="5638800" y="3662363"/>
          <p14:tracePt t="124941" x="5653088" y="3676650"/>
          <p14:tracePt t="124958" x="5656263" y="3679825"/>
          <p14:tracePt t="124975" x="5670550" y="3679825"/>
          <p14:tracePt t="124979" x="5673725" y="3679825"/>
          <p14:tracePt t="131435" x="5683250" y="3671888"/>
          <p14:tracePt t="131444" x="5688013" y="3667125"/>
          <p14:tracePt t="131464" x="5695950" y="3662363"/>
          <p14:tracePt t="131478" x="5700713" y="3654425"/>
          <p14:tracePt t="131485" x="5705475" y="3649663"/>
          <p14:tracePt t="131494" x="5713413" y="3641725"/>
          <p14:tracePt t="131529" x="5718175" y="3636963"/>
          <p14:tracePt t="131558" x="5726113" y="3624263"/>
          <p14:tracePt t="131632" x="5740400" y="3614738"/>
          <p14:tracePt t="131655" x="5748338" y="3609975"/>
          <p14:tracePt t="131664" x="5753100" y="3602038"/>
          <p14:tracePt t="131684" x="5761038" y="3602038"/>
          <p14:tracePt t="131957" x="5765800" y="3597275"/>
          <p14:tracePt t="131971" x="5770563" y="3587750"/>
          <p14:tracePt t="131985" x="5778500" y="3584575"/>
          <p14:tracePt t="132007" x="5792788" y="3575050"/>
          <p14:tracePt t="132096" x="5800725" y="3562350"/>
          <p14:tracePt t="132205" x="5805488" y="3557588"/>
          <p14:tracePt t="132287" x="5813425" y="3557588"/>
          <p14:tracePt t="132308" x="5818188" y="3549650"/>
          <p14:tracePt t="162999" x="5818188" y="3552825"/>
          <p14:tracePt t="163007" x="5818188" y="3557588"/>
          <p14:tracePt t="163012" x="5818188" y="3562350"/>
          <p14:tracePt t="163023" x="5818188" y="3575050"/>
          <p14:tracePt t="163032" x="5818188" y="3584575"/>
          <p14:tracePt t="163037" x="5818188" y="3597275"/>
          <p14:tracePt t="163043" x="5818188" y="3619500"/>
          <p14:tracePt t="163060" x="5818188" y="3649663"/>
          <p14:tracePt t="163064" x="5818188" y="3654425"/>
          <p14:tracePt t="163078" x="5818188" y="3679825"/>
          <p14:tracePt t="163094" x="5818188" y="3719513"/>
          <p14:tracePt t="163110" x="5818188" y="3736975"/>
          <p14:tracePt t="163128" x="5818188" y="3789363"/>
          <p14:tracePt t="163144" x="5818188" y="3806825"/>
          <p14:tracePt t="163160" x="5818188" y="3829050"/>
          <p14:tracePt t="163177" x="5810250" y="3841750"/>
          <p14:tracePt t="163194" x="5810250" y="3851275"/>
          <p14:tracePt t="163210" x="5810250" y="3859213"/>
          <p14:tracePt t="163227" x="5810250" y="3871913"/>
          <p14:tracePt t="163244" x="5810250" y="3889375"/>
          <p14:tracePt t="163248" x="5810250" y="3898900"/>
          <p14:tracePt t="163261" x="5810250" y="3906838"/>
          <p14:tracePt t="163277" x="5810250" y="3921125"/>
          <p14:tracePt t="163294" x="5805488" y="3933825"/>
          <p14:tracePt t="163320" x="5805488" y="3946525"/>
          <p14:tracePt t="163357" x="5795963" y="3956050"/>
          <p14:tracePt t="163364" x="5795963" y="3960813"/>
          <p14:tracePt t="163377" x="5783263" y="3963988"/>
          <p14:tracePt t="163394" x="5783263" y="3973513"/>
          <p14:tracePt t="163445" x="5778500" y="3973513"/>
          <p14:tracePt t="163461" x="5778500" y="3978275"/>
          <p14:tracePt t="172347" x="5875338" y="3963988"/>
          <p14:tracePt t="172356" x="5980113" y="3929063"/>
          <p14:tracePt t="172366" x="6072188" y="3916363"/>
          <p14:tracePt t="172371" x="6216650" y="3906838"/>
          <p14:tracePt t="172382" x="6526213" y="3863975"/>
          <p14:tracePt t="172397" x="6732588" y="3863975"/>
          <p14:tracePt t="172412" x="7178675" y="3819525"/>
          <p14:tracePt t="172427" x="7435850" y="3806825"/>
          <p14:tracePt t="172444" x="7794625" y="3781425"/>
          <p14:tracePt t="172462" x="8310563" y="3767138"/>
          <p14:tracePt t="172477" x="8597900" y="3754438"/>
          <p14:tracePt t="172494" x="8913813" y="3776663"/>
          <p14:tracePt t="172511" x="9153525" y="3871913"/>
          <p14:tracePt t="172528" x="9429750" y="3998913"/>
          <p14:tracePt t="172545" x="9644063" y="4103688"/>
          <p14:tracePt t="172564" x="9786938" y="4195763"/>
          <p14:tracePt t="172569" x="9853613" y="4240213"/>
          <p14:tracePt t="172583" x="9945688" y="4318000"/>
          <p14:tracePt t="172597" x="9945688" y="4332288"/>
          <p14:tracePt t="172611" x="10106025" y="4437063"/>
          <p14:tracePt t="172962" x="10382250" y="4454525"/>
          <p14:tracePt t="172969" x="10636250" y="4484688"/>
          <p14:tracePt t="172977" x="10858500" y="4514850"/>
          <p14:tracePt t="172994" x="11544300" y="4716463"/>
          <p14:tracePt t="204672" x="11501438" y="2547938"/>
          <p14:tracePt t="204681" x="11012488" y="2609850"/>
          <p14:tracePt t="204694" x="10329863" y="2701925"/>
          <p14:tracePt t="204711" x="9858375" y="2744788"/>
          <p14:tracePt t="204728" x="9691688" y="2801938"/>
          <p14:tracePt t="204745" x="9502775" y="2824163"/>
          <p14:tracePt t="204761" x="9432925" y="2832100"/>
          <p14:tracePt t="204777" x="9420225" y="2832100"/>
          <p14:tracePt t="204794" x="9412288" y="2832100"/>
          <p14:tracePt t="205116" x="9302750" y="2859088"/>
          <p14:tracePt t="205125" x="9183688" y="2884488"/>
          <p14:tracePt t="205135" x="8904288" y="2959100"/>
          <p14:tracePt t="205139" x="8589963" y="3011488"/>
          <p14:tracePt t="205151" x="7767638" y="3208338"/>
          <p14:tracePt t="205165" x="6770688" y="3435350"/>
          <p14:tracePt t="205183" x="5810250" y="3641725"/>
          <p14:tracePt t="205198" x="5075238" y="3833813"/>
          <p14:tracePt t="205214" x="4641850" y="3981450"/>
          <p14:tracePt t="205218" x="4524375" y="4021138"/>
          <p14:tracePt t="205230" x="4427538" y="4030663"/>
          <p14:tracePt t="205247" x="4379913" y="4048125"/>
          <p14:tracePt t="205263" x="4354513" y="4048125"/>
          <p14:tracePt t="205280" x="4344988" y="4048125"/>
          <p14:tracePt t="205571" x="4292600" y="4073525"/>
          <p14:tracePt t="205580" x="4217988" y="4095750"/>
          <p14:tracePt t="205591" x="4060825" y="4148138"/>
          <p14:tracePt t="205602" x="3943350" y="4173538"/>
          <p14:tracePt t="205612" x="3763963" y="4217988"/>
          <p14:tracePt t="205628" x="3567113" y="4275138"/>
          <p14:tracePt t="205645" x="3427413" y="4310063"/>
          <p14:tracePt t="205662" x="3317875" y="4335463"/>
          <p14:tracePt t="205665" x="3295650" y="4344988"/>
          <p14:tracePt t="205679" x="3248025" y="4362450"/>
          <p14:tracePt t="205695" x="3235325" y="4367213"/>
          <p14:tracePt t="205712" x="3221038" y="4375150"/>
          <p14:tracePt t="205729" x="3217863" y="4375150"/>
          <p14:tracePt t="205745" x="3203575" y="4375150"/>
          <p14:tracePt t="205763" x="3190875" y="4379913"/>
          <p14:tracePt t="205779" x="3178175" y="4387850"/>
          <p14:tracePt t="205783" x="3168650" y="4387850"/>
          <p14:tracePt t="205797" x="3160713" y="4392613"/>
          <p14:tracePt t="205813" x="3138488" y="4402138"/>
          <p14:tracePt t="205829" x="3125788" y="4402138"/>
          <p14:tracePt t="205847" x="3108325" y="4427538"/>
          <p14:tracePt t="205862" x="3095625" y="4437063"/>
          <p14:tracePt t="205879" x="3068638" y="4454525"/>
          <p14:tracePt t="205897" x="3046413" y="4462463"/>
          <p14:tracePt t="205914" x="3021013" y="4475163"/>
          <p14:tracePt t="205929" x="2998788" y="4492625"/>
          <p14:tracePt t="205946" x="2994025" y="4492625"/>
          <p14:tracePt t="206017" x="2990850" y="4492625"/>
          <p14:tracePt t="206024" x="2981325" y="4492625"/>
          <p14:tracePt t="206031" x="2976563" y="4492625"/>
          <p14:tracePt t="206046" x="2968625" y="4492625"/>
          <p14:tracePt t="206062" x="2963863" y="4492625"/>
          <p14:tracePt t="206148" x="2959100" y="4492625"/>
          <p14:tracePt t="206155" x="2941638" y="4492625"/>
          <p14:tracePt t="206170" x="2936875" y="4492625"/>
          <p14:tracePt t="206178" x="2933700" y="4492625"/>
          <p14:tracePt t="206207" x="2924175" y="4492625"/>
          <p14:tracePt t="206229" x="2919413" y="4492625"/>
          <p14:tracePt t="206236" x="2919413" y="4497388"/>
          <p14:tracePt t="207457" x="2941638" y="4497388"/>
          <p14:tracePt t="207467" x="2976563" y="4497388"/>
          <p14:tracePt t="207482" x="3051175" y="4497388"/>
          <p14:tracePt t="207488" x="3086100" y="4506913"/>
          <p14:tracePt t="207498" x="3108325" y="4506913"/>
          <p14:tracePt t="207516" x="3178175" y="4506913"/>
          <p14:tracePt t="207522" x="3195638" y="4506913"/>
          <p14:tracePt t="207535" x="3217863" y="4506913"/>
          <p14:tracePt t="207540" x="3238500" y="4506913"/>
          <p14:tracePt t="207550" x="3248025" y="4506913"/>
          <p14:tracePt t="207553" x="3260725" y="4506913"/>
          <p14:tracePt t="207563" x="3265488" y="4506913"/>
          <p14:tracePt t="207580" x="3309938" y="4506913"/>
          <p14:tracePt t="207596" x="3322638" y="4506913"/>
          <p14:tracePt t="207613" x="3335338" y="4506913"/>
          <p14:tracePt t="207629" x="3348038" y="4506913"/>
          <p14:tracePt t="207633" x="3352800" y="4506913"/>
          <p14:tracePt t="207646" x="3365500" y="4506913"/>
          <p14:tracePt t="207663" x="3379788" y="4506913"/>
          <p14:tracePt t="207679" x="3392488" y="4506913"/>
          <p14:tracePt t="207686" x="3397250" y="4506913"/>
          <p14:tracePt t="207698" x="3409950" y="4506913"/>
          <p14:tracePt t="207713" x="3435350" y="4506913"/>
          <p14:tracePt t="207729" x="3457575" y="4506913"/>
          <p14:tracePt t="207746" x="3484563" y="4502150"/>
          <p14:tracePt t="207763" x="3584575" y="4492625"/>
          <p14:tracePt t="207779" x="3641725" y="4492625"/>
          <p14:tracePt t="207796" x="3706813" y="4492625"/>
          <p14:tracePt t="207813" x="3771900" y="4497388"/>
          <p14:tracePt t="207816" x="3816350" y="4497388"/>
          <p14:tracePt t="207830" x="3913188" y="4519613"/>
          <p14:tracePt t="207847" x="4008438" y="4537075"/>
          <p14:tracePt t="207863" x="4087813" y="4545013"/>
          <p14:tracePt t="207881" x="4262438" y="4554538"/>
          <p14:tracePt t="207897" x="4357688" y="4541838"/>
          <p14:tracePt t="207913" x="4481513" y="4510088"/>
          <p14:tracePt t="207930" x="4554538" y="4492625"/>
          <p14:tracePt t="207947" x="4646613" y="4475163"/>
          <p14:tracePt t="207963" x="4725988" y="4457700"/>
          <p14:tracePt t="207979" x="4791075" y="4449763"/>
          <p14:tracePt t="207996" x="4860925" y="4432300"/>
          <p14:tracePt t="208000" x="4883150" y="4432300"/>
          <p14:tracePt t="208013" x="4930775" y="4432300"/>
          <p14:tracePt t="208030" x="4957763" y="4432300"/>
          <p14:tracePt t="208044" x="4978400" y="4437063"/>
          <p14:tracePt t="208061" x="5005388" y="4445000"/>
          <p14:tracePt t="208080" x="5027613" y="4445000"/>
          <p14:tracePt t="208094" x="5030788" y="4449763"/>
          <p14:tracePt t="208111" x="5040313" y="4449763"/>
          <p14:tracePt t="208128" x="5053013" y="4449763"/>
          <p14:tracePt t="208144" x="5067300" y="4449763"/>
          <p14:tracePt t="208204" x="5070475" y="4449763"/>
          <p14:tracePt t="226211" x="5075238" y="4454525"/>
          <p14:tracePt t="226220" x="5092700" y="4462463"/>
          <p14:tracePt t="226232" x="5102225" y="4475163"/>
          <p14:tracePt t="226249" x="5114925" y="4479925"/>
          <p14:tracePt t="226266" x="5137150" y="4489450"/>
          <p14:tracePt t="226271" x="5140325" y="4489450"/>
          <p14:tracePt t="226283" x="5154613" y="4492625"/>
          <p14:tracePt t="226299" x="5157788" y="4492625"/>
          <p14:tracePt t="226316" x="5167313" y="4492625"/>
          <p14:tracePt t="226332" x="5172075" y="4492625"/>
          <p14:tracePt t="226386" x="5180013" y="4492625"/>
          <p14:tracePt t="264719" x="5184775" y="4514850"/>
          <p14:tracePt t="264728" x="5192713" y="4541838"/>
          <p14:tracePt t="264738" x="5210175" y="4554538"/>
          <p14:tracePt t="264749" x="5232400" y="4594225"/>
          <p14:tracePt t="264765" x="5262563" y="4619625"/>
          <p14:tracePt t="264786" x="5276850" y="4654550"/>
          <p14:tracePt t="264794" x="5284788" y="4659313"/>
          <p14:tracePt t="264807" x="5289550" y="4672013"/>
          <p14:tracePt t="264816" x="5289550" y="4676775"/>
          <p14:tracePt t="264833" x="5297488" y="4689475"/>
          <p14:tracePt t="264850" x="5302250" y="4711700"/>
          <p14:tracePt t="264866" x="5324475" y="4724400"/>
          <p14:tracePt t="264883" x="5324475" y="4733925"/>
          <p14:tracePt t="264899" x="5337175" y="4746625"/>
          <p14:tracePt t="264917" x="5341938" y="4773613"/>
          <p14:tracePt t="264933" x="5346700" y="4786313"/>
          <p14:tracePt t="264949" x="5346700" y="4799013"/>
          <p14:tracePt t="264966" x="5354638" y="4803775"/>
          <p14:tracePt t="264998" x="5354638" y="4811713"/>
          <p14:tracePt t="265027" x="5359400" y="4811713"/>
          <p14:tracePt t="265048" x="5368925" y="4811713"/>
          <p14:tracePt t="265055" x="5368925" y="4816475"/>
          <p14:tracePt t="265092" x="5372100" y="4816475"/>
          <p14:tracePt t="265099" x="5372100" y="4821238"/>
          <p14:tracePt t="265213" x="5386388" y="4838700"/>
          <p14:tracePt t="265222" x="5394325" y="4838700"/>
          <p14:tracePt t="273224" x="5464175" y="4833938"/>
          <p14:tracePt t="273234" x="5648325" y="4808538"/>
          <p14:tracePt t="273238" x="5691188" y="4808538"/>
          <p14:tracePt t="273243" x="5875338" y="4794250"/>
          <p14:tracePt t="273252" x="6032500" y="4799013"/>
          <p14:tracePt t="273267" x="6378575" y="4811713"/>
          <p14:tracePt t="273283" x="6872288" y="4860925"/>
          <p14:tracePt t="273300" x="7213600" y="4926013"/>
          <p14:tracePt t="273304" x="7466013" y="4956175"/>
          <p14:tracePt t="273318" x="7812088" y="5013325"/>
          <p14:tracePt t="273334" x="8104188" y="5035550"/>
          <p14:tracePt t="273350" x="8335963" y="5048250"/>
          <p14:tracePt t="273367" x="8542338" y="5060950"/>
          <p14:tracePt t="273371" x="8602663" y="5070475"/>
          <p14:tracePt t="273385" x="8769350" y="5100638"/>
          <p14:tracePt t="273400" x="8891588" y="5113338"/>
          <p14:tracePt t="273417" x="9005888" y="5153025"/>
          <p14:tracePt t="273434" x="9110663" y="5175250"/>
          <p14:tracePt t="274010" x="9315450" y="5153025"/>
          <p14:tracePt t="274020" x="9534525" y="5140325"/>
          <p14:tracePt t="274036" x="9866313" y="5127625"/>
          <p14:tracePt t="274041" x="10163175" y="5127625"/>
          <p14:tracePt t="274052" x="10648950" y="5135563"/>
          <p14:tracePt t="274069" x="11277600" y="5240338"/>
          <p14:tracePt t="274086" x="11807825" y="5372100"/>
          <p14:tracePt t="286028" x="11990388" y="6678613"/>
          <p14:tracePt t="286035" x="11917363" y="6678613"/>
          <p14:tracePt t="286042" x="11842750" y="6688138"/>
          <p14:tracePt t="286054" x="11768138" y="6688138"/>
          <p14:tracePt t="286060" x="11706225" y="6688138"/>
          <p14:tracePt t="286065" x="11703050" y="6688138"/>
          <p14:tracePt t="286071" x="11693525" y="6688138"/>
          <p14:tracePt t="286388" x="11501438" y="6670675"/>
          <p14:tracePt t="286397" x="11242675" y="6621463"/>
          <p14:tracePt t="286408" x="10412413" y="6503988"/>
          <p14:tracePt t="286420" x="9928225" y="6464300"/>
          <p14:tracePt t="286423" x="9464675" y="6386513"/>
          <p14:tracePt t="286433" x="8974138" y="6302375"/>
          <p14:tracePt t="286450" x="7964488" y="6211888"/>
          <p14:tracePt t="286467" x="7500938" y="6184900"/>
          <p14:tracePt t="286483" x="7339013" y="6184900"/>
          <p14:tracePt t="286500" x="7231063" y="6154738"/>
          <p14:tracePt t="286503" x="7181850" y="6145213"/>
          <p14:tracePt t="286518" x="7134225" y="6137275"/>
          <p14:tracePt t="286533" x="7121525" y="6127750"/>
          <p14:tracePt t="286857" x="6972300" y="6075363"/>
          <p14:tracePt t="286867" x="6823075" y="6040438"/>
          <p14:tracePt t="286872" x="6732588" y="6005513"/>
          <p14:tracePt t="286878" x="6538913" y="5948363"/>
          <p14:tracePt t="286889" x="6369050" y="5922963"/>
          <p14:tracePt t="286900" x="6172200" y="5853113"/>
          <p14:tracePt t="286917" x="5962650" y="5795963"/>
          <p14:tracePt t="286934" x="5748338" y="5726113"/>
          <p14:tracePt t="286938" x="5688013" y="5713413"/>
          <p14:tracePt t="286953" x="5616575" y="5668963"/>
          <p14:tracePt t="286969" x="5564188" y="5646738"/>
          <p14:tracePt t="286986" x="5508625" y="5621338"/>
          <p14:tracePt t="286992" x="5494338" y="5611813"/>
          <p14:tracePt t="287005" x="5473700" y="5608638"/>
          <p14:tracePt t="287019" x="5464175" y="5594350"/>
          <p14:tracePt t="287481" x="5451475" y="5576888"/>
          <p14:tracePt t="287492" x="5424488" y="5551488"/>
          <p14:tracePt t="287497" x="5399088" y="5524500"/>
          <p14:tracePt t="287509" x="5359400" y="5484813"/>
          <p14:tracePt t="287520" x="5341938" y="5472113"/>
          <p14:tracePt t="287533" x="5319713" y="5449888"/>
          <p14:tracePt t="287550" x="5302250" y="5419725"/>
          <p14:tracePt t="287553" x="5294313" y="5419725"/>
          <p14:tracePt t="287567" x="5294313" y="5414963"/>
          <p14:tracePt t="287612" x="5294313" y="5407025"/>
          <p14:tracePt t="314250" x="5232400" y="5419725"/>
          <p14:tracePt t="314259" x="5145088" y="5432425"/>
          <p14:tracePt t="314273" x="4978400" y="5454650"/>
          <p14:tracePt t="314285" x="4860925" y="5464175"/>
          <p14:tracePt t="314301" x="4756150" y="5476875"/>
          <p14:tracePt t="314318" x="4673600" y="5481638"/>
          <p14:tracePt t="314322" x="4624388" y="5502275"/>
          <p14:tracePt t="314336" x="4568825" y="5502275"/>
          <p14:tracePt t="314351" x="4489450" y="5511800"/>
          <p14:tracePt t="314368" x="4432300" y="5519738"/>
          <p14:tracePt t="314386" x="4332288" y="5541963"/>
          <p14:tracePt t="314401" x="4284663" y="5551488"/>
          <p14:tracePt t="314418" x="4244975" y="5568950"/>
          <p14:tracePt t="314435" x="4222750" y="5581650"/>
          <p14:tracePt t="314452" x="4197350" y="5581650"/>
          <p14:tracePt t="314468" x="4192588" y="5581650"/>
          <p14:tracePt t="314588" x="4192588" y="5591175"/>
          <p14:tracePt t="314616" x="4192588" y="5594350"/>
          <p14:tracePt t="314646" x="4183063" y="5594350"/>
          <p14:tracePt t="314654" x="4183063" y="5599113"/>
          <p14:tracePt t="314671" x="4179888" y="5599113"/>
          <p14:tracePt t="314713" x="4175125" y="5608638"/>
          <p14:tracePt t="314734" x="4175125" y="5611813"/>
          <p14:tracePt t="314755" x="4165600" y="5611813"/>
          <p14:tracePt t="314778" x="4165600" y="5621338"/>
          <p14:tracePt t="316137" x="4511675" y="5611813"/>
          <p14:tracePt t="316143" x="5224463" y="5591175"/>
          <p14:tracePt t="316152" x="5992813" y="5608638"/>
          <p14:tracePt t="316168" x="7370763" y="5716588"/>
          <p14:tracePt t="316172" x="8061325" y="5786438"/>
          <p14:tracePt t="316185" x="9128125" y="5930900"/>
          <p14:tracePt t="316201" x="9966325" y="5970588"/>
          <p14:tracePt t="316218" x="10566400" y="5970588"/>
          <p14:tracePt t="316236" x="10993438" y="5930900"/>
          <p14:tracePt t="316251" x="11160125" y="5910263"/>
          <p14:tracePt t="316569" x="11641138" y="5888038"/>
          <p14:tracePt t="316579" x="12087225" y="5870575"/>
          <p14:tracePt t="322098" x="11658600" y="5975350"/>
          <p14:tracePt t="322106" x="11339513" y="5922963"/>
          <p14:tracePt t="322112" x="10968038" y="5865813"/>
          <p14:tracePt t="322122" x="10714038" y="5826125"/>
          <p14:tracePt t="322136" x="10548938" y="5803900"/>
          <p14:tracePt t="322140" x="10387013" y="5791200"/>
          <p14:tracePt t="322153" x="10294938" y="5751513"/>
          <p14:tracePt t="322169" x="10255250" y="5738813"/>
          <p14:tracePt t="322186" x="10225088" y="5721350"/>
          <p14:tracePt t="322202" x="10220325" y="5721350"/>
          <p14:tracePt t="322874" x="10128250" y="5726113"/>
          <p14:tracePt t="322884" x="9983788" y="5751513"/>
          <p14:tracePt t="322888" x="9823450" y="5765800"/>
          <p14:tracePt t="322899" x="9626600" y="5765800"/>
          <p14:tracePt t="322907" x="9467850" y="5765800"/>
          <p14:tracePt t="322911" x="9197975" y="5778500"/>
          <p14:tracePt t="322919" x="8953500" y="5768975"/>
          <p14:tracePt t="322936" x="8345488" y="5734050"/>
          <p14:tracePt t="322939" x="8066088" y="5699125"/>
          <p14:tracePt t="322952" x="7627938" y="5673725"/>
          <p14:tracePt t="322968" x="7366000" y="5661025"/>
          <p14:tracePt t="322985" x="7199313" y="5638800"/>
          <p14:tracePt t="323001" x="7107238" y="5629275"/>
          <p14:tracePt t="323019" x="7042150" y="5599113"/>
          <p14:tracePt t="323035" x="7029450" y="5599113"/>
          <p14:tracePt t="323499" x="6937375" y="5621338"/>
          <p14:tracePt t="323508" x="6862763" y="5643563"/>
          <p14:tracePt t="323521" x="6600825" y="5730875"/>
          <p14:tracePt t="323538" x="6276975" y="5808663"/>
          <p14:tracePt t="323556" x="5845175" y="5905500"/>
          <p14:tracePt t="323573" x="5608638" y="5953125"/>
          <p14:tracePt t="323579" x="5491163" y="5975350"/>
          <p14:tracePt t="323590" x="5403850" y="5975350"/>
          <p14:tracePt t="323595" x="5329238" y="5988050"/>
          <p14:tracePt t="323605" x="5280025" y="5988050"/>
          <p14:tracePt t="323610" x="5224463" y="5988050"/>
          <p14:tracePt t="323620" x="5140325" y="5983288"/>
          <p14:tracePt t="323636" x="5062538" y="5983288"/>
          <p14:tracePt t="323652" x="5027613" y="5975350"/>
          <p14:tracePt t="323669" x="4975225" y="5953125"/>
          <p14:tracePt t="323686" x="4948238" y="5945188"/>
          <p14:tracePt t="323702" x="4943475" y="5945188"/>
          <p14:tracePt t="324350" x="4943475" y="5922963"/>
          <p14:tracePt t="324359" x="4943475" y="5900738"/>
          <p14:tracePt t="324372" x="4943475" y="5861050"/>
          <p14:tracePt t="324388" x="4943475" y="5835650"/>
          <p14:tracePt t="324405" x="4953000" y="5795963"/>
          <p14:tracePt t="324409" x="4953000" y="5783263"/>
          <p14:tracePt t="324421" x="4960938" y="5761038"/>
          <p14:tracePt t="324438" x="4965700" y="5726113"/>
          <p14:tracePt t="324452" x="4975225" y="5713413"/>
          <p14:tracePt t="324469" x="4975225" y="5703888"/>
          <p14:tracePt t="324487" x="4978400" y="5686425"/>
          <p14:tracePt t="324503" x="4987925" y="5681663"/>
          <p14:tracePt t="324519" x="4987925" y="5673725"/>
          <p14:tracePt t="324537" x="4987925" y="5661025"/>
          <p14:tracePt t="324541" x="4992688" y="5656263"/>
          <p14:tracePt t="324553" x="5005388" y="5646738"/>
          <p14:tracePt t="324569" x="5005388" y="5634038"/>
          <p14:tracePt t="324586" x="5013325" y="5626100"/>
          <p14:tracePt t="324603" x="5013325" y="5616575"/>
          <p14:tracePt t="324607" x="5013325" y="5611813"/>
          <p14:tracePt t="324664" x="5018088" y="5599113"/>
          <p14:tracePt t="324686" x="5018088" y="5591175"/>
          <p14:tracePt t="325678" x="5035550" y="5608638"/>
          <p14:tracePt t="325686" x="5040313" y="5634038"/>
          <p14:tracePt t="325703" x="5057775" y="5713413"/>
          <p14:tracePt t="325720" x="5084763" y="5783263"/>
          <p14:tracePt t="325736" x="5097463" y="5803900"/>
          <p14:tracePt t="325753" x="5097463" y="5826125"/>
          <p14:tracePt t="325770" x="5105400" y="5843588"/>
          <p14:tracePt t="325774" x="5105400" y="5853113"/>
          <p14:tracePt t="325788" x="5105400" y="5861050"/>
          <p14:tracePt t="325803" x="5110163" y="5873750"/>
          <p14:tracePt t="325820" x="5110163" y="5888038"/>
          <p14:tracePt t="325838" x="5114925" y="5900738"/>
          <p14:tracePt t="325853" x="5122863" y="5913438"/>
          <p14:tracePt t="325870" x="5137150" y="5927725"/>
          <p14:tracePt t="325887" x="5137150" y="5940425"/>
          <p14:tracePt t="325891" x="5140325" y="5957888"/>
          <p14:tracePt t="325904" x="5149850" y="5965825"/>
          <p14:tracePt t="325920" x="5149850" y="5980113"/>
          <p14:tracePt t="325937" x="5162550" y="5983288"/>
          <p14:tracePt t="325978" x="5162550" y="5992813"/>
          <p14:tracePt t="326015" x="5162550" y="5997575"/>
          <p14:tracePt t="335287" x="5210175" y="5992813"/>
          <p14:tracePt t="335297" x="5341938" y="5970588"/>
          <p14:tracePt t="335308" x="5508625" y="5948363"/>
          <p14:tracePt t="335323" x="5683250" y="5948363"/>
          <p14:tracePt t="335339" x="5805488" y="5940425"/>
          <p14:tracePt t="335356" x="5922963" y="5940425"/>
          <p14:tracePt t="335373" x="5989638" y="5948363"/>
          <p14:tracePt t="335377" x="6027738" y="5965825"/>
          <p14:tracePt t="335388" x="6084888" y="5975350"/>
          <p14:tracePt t="335403" x="6124575" y="5992813"/>
          <p14:tracePt t="335419" x="6149975" y="6005513"/>
          <p14:tracePt t="335435" x="6172200" y="6018213"/>
          <p14:tracePt t="335453" x="6189663" y="6027738"/>
          <p14:tracePt t="335468" x="6202363" y="6040438"/>
          <p14:tracePt t="335485" x="6224588" y="6040438"/>
          <p14:tracePt t="335502" x="6237288" y="6057900"/>
          <p14:tracePt t="335519" x="6264275" y="6070600"/>
          <p14:tracePt t="335535" x="6286500" y="6084888"/>
          <p14:tracePt t="335552" x="6294438" y="6097588"/>
          <p14:tracePt t="335569" x="6308725" y="6102350"/>
          <p14:tracePt t="335572" x="6316663" y="6119813"/>
          <p14:tracePt t="335586" x="6329363" y="6132513"/>
          <p14:tracePt t="335602" x="6351588" y="6145213"/>
          <p14:tracePt t="335619" x="6361113" y="6149975"/>
          <p14:tracePt t="335637" x="6386513" y="6172200"/>
          <p14:tracePt t="335653" x="6416675" y="6184900"/>
          <p14:tracePt t="335669" x="6430963" y="6197600"/>
          <p14:tracePt t="335686" x="6438900" y="6202363"/>
          <p14:tracePt t="335703" x="6451600" y="6202363"/>
          <p14:tracePt t="335719" x="6461125" y="6202363"/>
          <p14:tracePt t="335762" x="6461125" y="6207125"/>
          <p14:tracePt t="335768" x="6465888" y="6207125"/>
          <p14:tracePt t="335777" x="6478588" y="6207125"/>
          <p14:tracePt t="335785" x="6486525" y="6215063"/>
          <p14:tracePt t="335802" x="6491288" y="6219825"/>
          <p14:tracePt t="335819" x="6496050" y="6219825"/>
          <p14:tracePt t="335821" x="6503988" y="6219825"/>
          <p14:tracePt t="335836" x="6518275" y="6229350"/>
          <p14:tracePt t="335852" x="6521450" y="6232525"/>
          <p14:tracePt t="335869" x="6530975" y="6246813"/>
          <p14:tracePt t="335886" x="6543675" y="6246813"/>
          <p14:tracePt t="335931" x="6543675" y="6254750"/>
          <p14:tracePt t="335999" x="6548438" y="6259513"/>
          <p14:tracePt t="336009" x="6548438" y="6267450"/>
          <p14:tracePt t="336021" x="6561138" y="6276975"/>
          <p14:tracePt t="336039" x="6570663" y="6289675"/>
          <p14:tracePt t="336057" x="6583363" y="6324600"/>
          <p14:tracePt t="336073" x="6596063" y="6346825"/>
          <p14:tracePt t="336088" x="6610350" y="6351588"/>
          <p14:tracePt t="346291" x="6465888" y="6399213"/>
          <p14:tracePt t="346301" x="6291263" y="6438900"/>
          <p14:tracePt t="346311" x="5857875" y="6591300"/>
          <p14:tracePt t="346323" x="5499100" y="6705600"/>
          <p14:tracePt t="346328" x="5241925" y="6845300"/>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2142862"/>
            <a:ext cx="12001500" cy="4294124"/>
          </a:xfrm>
          <a:prstGeom prst="rect">
            <a:avLst/>
          </a:prstGeom>
          <a:noFill/>
        </p:spPr>
        <p:txBody>
          <a:bodyPr wrap="square">
            <a:spAutoFit/>
          </a:bodyPr>
          <a:lstStyle/>
          <a:p>
            <a:pPr lvl="1">
              <a:lnSpc>
                <a:spcPct val="120000"/>
              </a:lnSpc>
              <a:spcBef>
                <a:spcPts val="1200"/>
              </a:spcBef>
              <a:spcAft>
                <a:spcPts val="600"/>
              </a:spcAft>
            </a:pPr>
            <a:r>
              <a:rPr lang="en-US" sz="2800" b="1" i="0" dirty="0">
                <a:solidFill>
                  <a:srgbClr val="FFFF00"/>
                </a:solidFill>
                <a:effectLst/>
                <a:latin typeface="Söhne"/>
              </a:rPr>
              <a:t>Key FinTech Innovations Impacting Financial Planning</a:t>
            </a:r>
          </a:p>
          <a:p>
            <a:pPr marL="742950" lvl="1" indent="-285750">
              <a:lnSpc>
                <a:spcPct val="120000"/>
              </a:lnSpc>
              <a:spcBef>
                <a:spcPts val="1200"/>
              </a:spcBef>
              <a:spcAft>
                <a:spcPts val="600"/>
              </a:spcAft>
              <a:buFont typeface="Arial" panose="020B0604020202020204" pitchFamily="34" charset="0"/>
              <a:buChar char="•"/>
            </a:pPr>
            <a:r>
              <a:rPr lang="en-US" sz="2200" b="1" dirty="0">
                <a:solidFill>
                  <a:schemeClr val="bg1"/>
                </a:solidFill>
              </a:rPr>
              <a:t>Digital Financial Advisory Services: FinTech has given rise to </a:t>
            </a:r>
            <a:r>
              <a:rPr lang="en-US" sz="2200" b="1" dirty="0" err="1">
                <a:solidFill>
                  <a:schemeClr val="bg1"/>
                </a:solidFill>
              </a:rPr>
              <a:t>robo</a:t>
            </a:r>
            <a:r>
              <a:rPr lang="en-US" sz="2200" b="1" dirty="0">
                <a:solidFill>
                  <a:schemeClr val="bg1"/>
                </a:solidFill>
              </a:rPr>
              <a:t>-advisors, which use algorithms to offer investment advice at a fraction of the cost of traditional financial planners. These tools provide personalized, data-driven advice and can manage investments based on an individual’s risk profile and financial goals.</a:t>
            </a:r>
          </a:p>
          <a:p>
            <a:pPr marL="742950" lvl="1" indent="-285750">
              <a:lnSpc>
                <a:spcPct val="120000"/>
              </a:lnSpc>
              <a:spcBef>
                <a:spcPts val="1200"/>
              </a:spcBef>
              <a:spcAft>
                <a:spcPts val="600"/>
              </a:spcAft>
              <a:buFont typeface="Arial" panose="020B0604020202020204" pitchFamily="34" charset="0"/>
              <a:buChar char="•"/>
            </a:pPr>
            <a:r>
              <a:rPr lang="en-US" sz="2200" b="1" dirty="0">
                <a:solidFill>
                  <a:schemeClr val="bg1"/>
                </a:solidFill>
              </a:rPr>
              <a:t>Personal Finance Management Tools: Apps and platforms that assist individuals in tracking and managing their finances are increasingly popular. These tools offer budgeting advice, expense tracking, and insights into spending patterns, aiding users in making informed financial decisions.</a:t>
            </a:r>
          </a:p>
        </p:txBody>
      </p:sp>
    </p:spTree>
    <p:extLst>
      <p:ext uri="{BB962C8B-B14F-4D97-AF65-F5344CB8AC3E}">
        <p14:creationId xmlns:p14="http://schemas.microsoft.com/office/powerpoint/2010/main" val="4016059184"/>
      </p:ext>
    </p:extLst>
  </p:cSld>
  <p:clrMapOvr>
    <a:masterClrMapping/>
  </p:clrMapOvr>
  <mc:AlternateContent xmlns:mc="http://schemas.openxmlformats.org/markup-compatibility/2006">
    <mc:Choice xmlns:p14="http://schemas.microsoft.com/office/powerpoint/2010/main" Requires="p14">
      <p:transition spd="slow" p14:dur="2000" advTm="96142"/>
    </mc:Choice>
    <mc:Fallback>
      <p:transition spd="slow" advTm="96142"/>
    </mc:Fallback>
  </mc:AlternateContent>
  <p:extLst>
    <p:ext uri="{3A86A75C-4F4B-4683-9AE1-C65F6400EC91}">
      <p14:laserTraceLst xmlns:p14="http://schemas.microsoft.com/office/powerpoint/2010/main">
        <p14:tracePtLst>
          <p14:tracePt t="705" x="2527300" y="6661150"/>
          <p14:tracePt t="711" x="2736850" y="6511925"/>
          <p14:tracePt t="719" x="2876550" y="6438900"/>
          <p14:tracePt t="732" x="3148013" y="6316663"/>
          <p14:tracePt t="741" x="3255963" y="6254750"/>
          <p14:tracePt t="758" x="3502025" y="6132513"/>
          <p14:tracePt t="762" x="3579813" y="6088063"/>
          <p14:tracePt t="776" x="3751263" y="6005513"/>
          <p14:tracePt t="791" x="3824288" y="5962650"/>
          <p14:tracePt t="808" x="3878263" y="5935663"/>
          <p14:tracePt t="825" x="3895725" y="5927725"/>
          <p14:tracePt t="841" x="3903663" y="5922963"/>
          <p14:tracePt t="859" x="3916363" y="5922963"/>
          <p14:tracePt t="875" x="3930650" y="5922963"/>
          <p14:tracePt t="3802" x="3789363" y="5751513"/>
          <p14:tracePt t="3812" x="3646488" y="5541963"/>
          <p14:tracePt t="3828" x="3340100" y="4833938"/>
          <p14:tracePt t="3833" x="3130550" y="4379913"/>
          <p14:tracePt t="3842" x="2919413" y="3889375"/>
          <p14:tracePt t="3846" x="2767013" y="3552825"/>
          <p14:tracePt t="3859" x="2460625" y="2819400"/>
          <p14:tracePt t="3875" x="2255838" y="2263775"/>
          <p14:tracePt t="3896" x="2120900" y="1770063"/>
          <p14:tracePt t="3913" x="2076450" y="1617663"/>
          <p14:tracePt t="3925" x="2063750" y="1398588"/>
          <p14:tracePt t="3942" x="2054225" y="1301750"/>
          <p14:tracePt t="3959" x="2054225" y="1236663"/>
          <p14:tracePt t="3963" x="2054225" y="1223963"/>
          <p14:tracePt t="4338" x="2054225" y="1206500"/>
          <p14:tracePt t="4347" x="2058988" y="1193800"/>
          <p14:tracePt t="4361" x="2111375" y="1141413"/>
          <p14:tracePt t="4378" x="2193925" y="1101725"/>
          <p14:tracePt t="4383" x="2243138" y="1084263"/>
          <p14:tracePt t="4396" x="2343150" y="1031875"/>
          <p14:tracePt t="4402" x="2395538" y="1014413"/>
          <p14:tracePt t="4413" x="2443163" y="1004888"/>
          <p14:tracePt t="4425" x="2562225" y="992188"/>
          <p14:tracePt t="4442" x="2684463" y="984250"/>
          <p14:tracePt t="4459" x="2849563" y="974725"/>
          <p14:tracePt t="4476" x="2971800" y="939800"/>
          <p14:tracePt t="4492" x="3090863" y="939800"/>
          <p14:tracePt t="4509" x="3195638" y="939800"/>
          <p14:tracePt t="4526" x="3340100" y="939800"/>
          <p14:tracePt t="4543" x="3417888" y="939800"/>
          <p14:tracePt t="4559" x="3462338" y="939800"/>
          <p14:tracePt t="4575" x="3522663" y="952500"/>
          <p14:tracePt t="4579" x="3544888" y="952500"/>
          <p14:tracePt t="4593" x="3579813" y="952500"/>
          <p14:tracePt t="4612" x="3602038" y="952500"/>
          <p14:tracePt t="4618" x="3614738" y="952500"/>
          <p14:tracePt t="4629" x="3629025" y="952500"/>
          <p14:tracePt t="4635" x="3641725" y="952500"/>
          <p14:tracePt t="4639" x="3649663" y="952500"/>
          <p14:tracePt t="5042" x="3781425" y="952500"/>
          <p14:tracePt t="5050" x="3886200" y="952500"/>
          <p14:tracePt t="5060" x="4017963" y="952500"/>
          <p14:tracePt t="5063" x="4143375" y="952500"/>
          <p14:tracePt t="5076" x="4484688" y="944563"/>
          <p14:tracePt t="5092" x="4721225" y="952500"/>
          <p14:tracePt t="5108" x="4983163" y="930275"/>
          <p14:tracePt t="5125" x="5157788" y="922338"/>
          <p14:tracePt t="5129" x="5192713" y="922338"/>
          <p14:tracePt t="5144" x="5302250" y="922338"/>
          <p14:tracePt t="5158" x="5399088" y="909638"/>
          <p14:tracePt t="5175" x="5441950" y="909638"/>
          <p14:tracePt t="5192" x="5473700" y="909638"/>
          <p14:tracePt t="5196" x="5486400" y="909638"/>
          <p14:tracePt t="5210" x="5508625" y="909638"/>
          <p14:tracePt t="5225" x="5511800" y="909638"/>
          <p14:tracePt t="5724" x="5581650" y="909638"/>
          <p14:tracePt t="5733" x="5761038" y="900113"/>
          <p14:tracePt t="5745" x="5967413" y="904875"/>
          <p14:tracePt t="5762" x="6234113" y="912813"/>
          <p14:tracePt t="5778" x="6438900" y="927100"/>
          <p14:tracePt t="5795" x="6561138" y="947738"/>
          <p14:tracePt t="5800" x="6665913" y="957263"/>
          <p14:tracePt t="5812" x="6775450" y="979488"/>
          <p14:tracePt t="5818" x="6797675" y="987425"/>
          <p14:tracePt t="5831" x="6845300" y="1004888"/>
          <p14:tracePt t="5836" x="6867525" y="1014413"/>
          <p14:tracePt t="5844" x="6884988" y="1019175"/>
          <p14:tracePt t="5859" x="6894513" y="1019175"/>
          <p14:tracePt t="5876" x="6902450" y="1019175"/>
          <p14:tracePt t="5892" x="6902450" y="1027113"/>
          <p14:tracePt t="6458" x="6815138" y="1062038"/>
          <p14:tracePt t="6468" x="6753225" y="1084263"/>
          <p14:tracePt t="6478" x="6543675" y="1127125"/>
          <p14:tracePt t="6494" x="6251575" y="1166813"/>
          <p14:tracePt t="6509" x="5927725" y="1201738"/>
          <p14:tracePt t="6526" x="5630863" y="1276350"/>
          <p14:tracePt t="6530" x="5456238" y="1320800"/>
          <p14:tracePt t="6543" x="5294313" y="1385888"/>
          <p14:tracePt t="6547" x="5110163" y="1443038"/>
          <p14:tracePt t="6561" x="4873625" y="1490663"/>
          <p14:tracePt t="6576" x="4633913" y="1547813"/>
          <p14:tracePt t="6593" x="4484688" y="1568450"/>
          <p14:tracePt t="6610" x="4332288" y="1577975"/>
          <p14:tracePt t="6626" x="4244975" y="1577975"/>
          <p14:tracePt t="6643" x="4160838" y="1577975"/>
          <p14:tracePt t="6660" x="4105275" y="1577975"/>
          <p14:tracePt t="6664" x="4083050" y="1577975"/>
          <p14:tracePt t="6678" x="4060825" y="1577975"/>
          <p14:tracePt t="6696" x="4043363" y="1577975"/>
          <p14:tracePt t="6774" x="4043363" y="1585913"/>
          <p14:tracePt t="6783" x="4043363" y="1590675"/>
          <p14:tracePt t="6795" x="4070350" y="1612900"/>
          <p14:tracePt t="6809" x="4100513" y="1643063"/>
          <p14:tracePt t="6825" x="4143375" y="1692275"/>
          <p14:tracePt t="6846" x="4200525" y="1747838"/>
          <p14:tracePt t="6863" x="4252913" y="1809750"/>
          <p14:tracePt t="6876" x="4297363" y="1870075"/>
          <p14:tracePt t="6893" x="4337050" y="1922463"/>
          <p14:tracePt t="6910" x="4371975" y="1971675"/>
          <p14:tracePt t="6914" x="4406900" y="1989138"/>
          <p14:tracePt t="6928" x="4432300" y="2011363"/>
          <p14:tracePt t="6943" x="4476750" y="2054225"/>
          <p14:tracePt t="6960" x="4506913" y="2084388"/>
          <p14:tracePt t="6977" x="4529138" y="2116138"/>
          <p14:tracePt t="7493" x="4641850" y="2106613"/>
          <p14:tracePt t="7503" x="4708525" y="2076450"/>
          <p14:tracePt t="7513" x="5022850" y="1997075"/>
          <p14:tracePt t="7529" x="5297488" y="1905000"/>
          <p14:tracePt t="7544" x="5643563" y="1839913"/>
          <p14:tracePt t="7561" x="5848350" y="1814513"/>
          <p14:tracePt t="7579" x="6024563" y="1814513"/>
          <p14:tracePt t="7584" x="6059488" y="1814513"/>
          <p14:tracePt t="7596" x="6146800" y="1814513"/>
          <p14:tracePt t="7602" x="6176963" y="1814513"/>
          <p14:tracePt t="7615" x="6194425" y="1817688"/>
          <p14:tracePt t="7620" x="6207125" y="1817688"/>
          <p14:tracePt t="7632" x="6219825" y="1831975"/>
          <p14:tracePt t="7638" x="6234113" y="1831975"/>
          <p14:tracePt t="7648" x="6246813" y="1831975"/>
          <p14:tracePt t="7659" x="6256338" y="1831975"/>
          <p14:tracePt t="7676" x="6269038" y="1839913"/>
          <p14:tracePt t="7780" x="6269038" y="1852613"/>
          <p14:tracePt t="8175" x="6346825" y="1852613"/>
          <p14:tracePt t="8184" x="6448425" y="1862138"/>
          <p14:tracePt t="8194" x="6553200" y="1862138"/>
          <p14:tracePt t="8199" x="6627813" y="1874838"/>
          <p14:tracePt t="8211" x="6788150" y="1874838"/>
          <p14:tracePt t="8227" x="6964363" y="1874838"/>
          <p14:tracePt t="8242" x="7046913" y="1884363"/>
          <p14:tracePt t="8259" x="7112000" y="1884363"/>
          <p14:tracePt t="8277" x="7116763" y="1897063"/>
          <p14:tracePt t="17989" x="7116763" y="1914525"/>
          <p14:tracePt t="17997" x="7064375" y="2024063"/>
          <p14:tracePt t="18012" x="6977063" y="2154238"/>
          <p14:tracePt t="18020" x="6942138" y="2216150"/>
          <p14:tracePt t="18032" x="6850063" y="2290763"/>
          <p14:tracePt t="18037" x="6767513" y="2373313"/>
          <p14:tracePt t="18041" x="6700838" y="2417763"/>
          <p14:tracePt t="18056" x="6570663" y="2505075"/>
          <p14:tracePt t="18064" x="6513513" y="2570163"/>
          <p14:tracePt t="18075" x="6343650" y="2662238"/>
          <p14:tracePt t="18092" x="6224588" y="2714625"/>
          <p14:tracePt t="18109" x="6176963" y="2736850"/>
          <p14:tracePt t="18127" x="6062663" y="2784475"/>
          <p14:tracePt t="18143" x="6015038" y="2792413"/>
          <p14:tracePt t="18159" x="5922963" y="2801938"/>
          <p14:tracePt t="18176" x="5875338" y="2814638"/>
          <p14:tracePt t="18180" x="5848350" y="2824163"/>
          <p14:tracePt t="18193" x="5805488" y="2824163"/>
          <p14:tracePt t="18209" x="5775325" y="2824163"/>
          <p14:tracePt t="18226" x="5757863" y="2836863"/>
          <p14:tracePt t="18243" x="5735638" y="2844800"/>
          <p14:tracePt t="18247" x="5722938" y="2854325"/>
          <p14:tracePt t="18259" x="5708650" y="2859088"/>
          <p14:tracePt t="18276" x="5695950" y="2867025"/>
          <p14:tracePt t="18293" x="5678488" y="2879725"/>
          <p14:tracePt t="18310" x="5656263" y="2901950"/>
          <p14:tracePt t="18326" x="5653088" y="2914650"/>
          <p14:tracePt t="18343" x="5643563" y="2946400"/>
          <p14:tracePt t="18358" x="5638800" y="2971800"/>
          <p14:tracePt t="18375" x="5638800" y="2989263"/>
          <p14:tracePt t="18391" x="5638800" y="3021013"/>
          <p14:tracePt t="18408" x="5656263" y="3059113"/>
          <p14:tracePt t="18425" x="5708650" y="3090863"/>
          <p14:tracePt t="18443" x="5795963" y="3151188"/>
          <p14:tracePt t="18458" x="5915025" y="3225800"/>
          <p14:tracePt t="18475" x="6084888" y="3317875"/>
          <p14:tracePt t="18493" x="6264275" y="3387725"/>
          <p14:tracePt t="18508" x="6343650" y="3405188"/>
          <p14:tracePt t="18525" x="6443663" y="3435350"/>
          <p14:tracePt t="18541" x="6548438" y="3435350"/>
          <p14:tracePt t="18559" x="6627813" y="3444875"/>
          <p14:tracePt t="18575" x="6648450" y="3448050"/>
          <p14:tracePt t="18591" x="6670675" y="3448050"/>
          <p14:tracePt t="18708" x="6670675" y="3457575"/>
          <p14:tracePt t="19385" x="6683375" y="3462338"/>
          <p14:tracePt t="19395" x="6697663" y="3470275"/>
          <p14:tracePt t="19399" x="6705600" y="3475038"/>
          <p14:tracePt t="19409" x="6718300" y="3475038"/>
          <p14:tracePt t="19415" x="6723063" y="3482975"/>
          <p14:tracePt t="19426" x="6735763" y="3482975"/>
          <p14:tracePt t="19439" x="6745288" y="3487738"/>
          <p14:tracePt t="19443" x="6757988" y="3487738"/>
          <p14:tracePt t="19458" x="6762750" y="3487738"/>
          <p14:tracePt t="19470" x="6767513" y="3487738"/>
          <p14:tracePt t="19530" x="6775450" y="3487738"/>
          <p14:tracePt t="19610" x="6780213" y="3487738"/>
          <p14:tracePt t="19654" x="6780213" y="3497263"/>
          <p14:tracePt t="40220" x="6792913" y="3497263"/>
          <p14:tracePt t="40228" x="6805613" y="3497263"/>
          <p14:tracePt t="40234" x="6832600" y="3497263"/>
          <p14:tracePt t="40242" x="6854825" y="3497263"/>
          <p14:tracePt t="40259" x="6902450" y="3509963"/>
          <p14:tracePt t="40275" x="6985000" y="3549650"/>
          <p14:tracePt t="40293" x="7099300" y="3624263"/>
          <p14:tracePt t="40309" x="7138988" y="3654425"/>
          <p14:tracePt t="40325" x="7169150" y="3676650"/>
          <p14:tracePt t="40343" x="7181850" y="3689350"/>
          <p14:tracePt t="40359" x="7208838" y="3706813"/>
          <p14:tracePt t="40376" x="7226300" y="3719513"/>
          <p14:tracePt t="40393" x="7248525" y="3741738"/>
          <p14:tracePt t="40410" x="7286625" y="3763963"/>
          <p14:tracePt t="40426" x="7304088" y="3776663"/>
          <p14:tracePt t="40442" x="7308850" y="3781425"/>
          <p14:tracePt t="40459" x="7318375" y="3789363"/>
          <p14:tracePt t="40476" x="7331075" y="3802063"/>
          <p14:tracePt t="40542" x="7335838" y="3802063"/>
          <p14:tracePt t="40579" x="7343775" y="3802063"/>
          <p14:tracePt t="41247" x="7413625" y="3829050"/>
          <p14:tracePt t="41255" x="7593013" y="3841750"/>
          <p14:tracePt t="41262" x="7727950" y="3876675"/>
          <p14:tracePt t="41276" x="8034338" y="3968750"/>
          <p14:tracePt t="41292" x="8445500" y="4130675"/>
          <p14:tracePt t="41309" x="8791575" y="4252913"/>
          <p14:tracePt t="41326" x="9031288" y="4335463"/>
          <p14:tracePt t="41343" x="9385300" y="4497388"/>
          <p14:tracePt t="41359" x="9591675" y="4633913"/>
          <p14:tracePt t="41376" x="9783763" y="4746625"/>
          <p14:tracePt t="41392" x="9928225" y="4833938"/>
          <p14:tracePt t="41409" x="10058400" y="4886325"/>
          <p14:tracePt t="41739" x="10285413" y="4913313"/>
          <p14:tracePt t="41747" x="10482263" y="4943475"/>
          <p14:tracePt t="41759" x="10748963" y="5008563"/>
          <p14:tracePt t="41762" x="11195050" y="5148263"/>
          <p14:tracePt t="41776" x="12042775" y="5494338"/>
          <p14:tracePt t="63919" x="11072813" y="6805613"/>
          <p14:tracePt t="64321" x="5207000" y="6626225"/>
          <p14:tracePt t="64327" x="4651375" y="6499225"/>
          <p14:tracePt t="64344" x="3632200" y="6311900"/>
          <p14:tracePt t="64361" x="2919413" y="6219825"/>
          <p14:tracePt t="64365" x="2801938" y="6197600"/>
          <p14:tracePt t="64377" x="2684463" y="6162675"/>
          <p14:tracePt t="64394" x="2457450" y="6053138"/>
          <p14:tracePt t="64410" x="2405063" y="5940425"/>
          <p14:tracePt t="64427" x="2405063" y="5900738"/>
          <p14:tracePt t="64689" x="2343150" y="5865813"/>
          <p14:tracePt t="64695" x="2308225" y="5838825"/>
          <p14:tracePt t="64702" x="2263775" y="5783263"/>
          <p14:tracePt t="64710" x="2233613" y="5748338"/>
          <p14:tracePt t="64727" x="2181225" y="5621338"/>
          <p14:tracePt t="64744" x="2181225" y="5564188"/>
          <p14:tracePt t="64761" x="2185988" y="5484813"/>
          <p14:tracePt t="64777" x="2233613" y="5397500"/>
          <p14:tracePt t="64793" x="2286000" y="5337175"/>
          <p14:tracePt t="64810" x="2390775" y="5245100"/>
          <p14:tracePt t="64827" x="2627313" y="5105400"/>
          <p14:tracePt t="64844" x="2741613" y="5065713"/>
          <p14:tracePt t="64861" x="2846388" y="5057775"/>
          <p14:tracePt t="64878" x="3025775" y="5057775"/>
          <p14:tracePt t="64894" x="3148013" y="5060950"/>
          <p14:tracePt t="64911" x="3252788" y="5070475"/>
          <p14:tracePt t="64927" x="3362325" y="5092700"/>
          <p14:tracePt t="64944" x="3544888" y="5110163"/>
          <p14:tracePt t="64960" x="3614738" y="5135563"/>
          <p14:tracePt t="64977" x="3663950" y="5153025"/>
          <p14:tracePt t="64994" x="3698875" y="5162550"/>
          <p14:tracePt t="65010" x="3729038" y="5162550"/>
          <p14:tracePt t="65027" x="3741738" y="5162550"/>
          <p14:tracePt t="65044" x="3759200" y="5153025"/>
          <p14:tracePt t="65060" x="3768725" y="5145088"/>
          <p14:tracePt t="65642" x="3781425" y="5148263"/>
          <p14:tracePt t="65649" x="3794125" y="5153025"/>
          <p14:tracePt t="65660" x="3803650" y="5162550"/>
          <p14:tracePt t="65678" x="3821113" y="5165725"/>
          <p14:tracePt t="65694" x="3838575" y="5175250"/>
          <p14:tracePt t="65710" x="3846513" y="5180013"/>
          <p14:tracePt t="65746" x="3851275" y="5180013"/>
          <p14:tracePt t="66180" x="3859213" y="5180013"/>
          <p14:tracePt t="66195" x="3863975" y="5180013"/>
          <p14:tracePt t="66209" x="3868738" y="5180013"/>
          <p14:tracePt t="66224" x="3878263" y="5180013"/>
          <p14:tracePt t="66233" x="3890963" y="5180013"/>
          <p14:tracePt t="66248" x="3895725" y="5180013"/>
          <p14:tracePt t="66265" x="3903663" y="5180013"/>
          <p14:tracePt t="66270" x="3916363" y="5180013"/>
          <p14:tracePt t="66282" x="3921125" y="5180013"/>
          <p14:tracePt t="66298" x="3933825" y="5180013"/>
          <p14:tracePt t="66315" x="3956050" y="5180013"/>
          <p14:tracePt t="66332" x="3973513" y="5180013"/>
          <p14:tracePt t="66338" x="3986213" y="5180013"/>
          <p14:tracePt t="66342" x="3995738" y="5180013"/>
          <p14:tracePt t="66353" x="4008438" y="5180013"/>
          <p14:tracePt t="66358" x="4038600" y="5170488"/>
          <p14:tracePt t="66366" x="4065588" y="5162550"/>
          <p14:tracePt t="66379" x="4100513" y="5162550"/>
          <p14:tracePt t="66395" x="4148138" y="5153025"/>
          <p14:tracePt t="66413" x="4210050" y="5135563"/>
          <p14:tracePt t="66429" x="4240213" y="5135563"/>
          <p14:tracePt t="66446" x="4287838" y="5135563"/>
          <p14:tracePt t="66462" x="4305300" y="5135563"/>
          <p14:tracePt t="66466" x="4327525" y="5135563"/>
          <p14:tracePt t="66480" x="4357688" y="5135563"/>
          <p14:tracePt t="66495" x="4371975" y="5135563"/>
          <p14:tracePt t="66515" x="4375150" y="5135563"/>
          <p14:tracePt t="66532" x="4379913" y="5135563"/>
          <p14:tracePt t="66577" x="4392613" y="5135563"/>
          <p14:tracePt t="66586" x="4402138" y="5135563"/>
          <p14:tracePt t="66596" x="4406900" y="5140325"/>
          <p14:tracePt t="66650" x="4414838" y="5140325"/>
          <p14:tracePt t="66664" x="4419600" y="5140325"/>
          <p14:tracePt t="66702" x="4432300" y="5140325"/>
          <p14:tracePt t="66711" x="4441825" y="5140325"/>
          <p14:tracePt t="66716" x="4445000" y="5140325"/>
          <p14:tracePt t="66722" x="4467225" y="5140325"/>
          <p14:tracePt t="66734" x="4471988" y="5140325"/>
          <p14:tracePt t="66739" x="4484688" y="5140325"/>
          <p14:tracePt t="66746" x="4484688" y="5145088"/>
          <p14:tracePt t="66762" x="4506913" y="5153025"/>
          <p14:tracePt t="66779" x="4524375" y="5157788"/>
          <p14:tracePt t="66796" x="4537075" y="5165725"/>
          <p14:tracePt t="66812" x="4551363" y="5170488"/>
          <p14:tracePt t="66829" x="4554538" y="5170488"/>
          <p14:tracePt t="66847" x="4568825" y="5180013"/>
          <p14:tracePt t="66862" x="4589463" y="5180013"/>
          <p14:tracePt t="66879" x="4603750" y="5183188"/>
          <p14:tracePt t="66897" x="4611688" y="5197475"/>
          <p14:tracePt t="66912" x="4621213" y="5197475"/>
          <p14:tracePt t="66929" x="4624388" y="5197475"/>
          <p14:tracePt t="68175" x="4694238" y="5197475"/>
          <p14:tracePt t="68182" x="4795838" y="5197475"/>
          <p14:tracePt t="68196" x="5027613" y="5197475"/>
          <p14:tracePt t="68214" x="5137150" y="5205413"/>
          <p14:tracePt t="68231" x="5254625" y="5214938"/>
          <p14:tracePt t="68235" x="5289550" y="5222875"/>
          <p14:tracePt t="68248" x="5346700" y="5222875"/>
          <p14:tracePt t="68263" x="5372100" y="5222875"/>
          <p14:tracePt t="68279" x="5394325" y="5232400"/>
          <p14:tracePt t="68295" x="5411788" y="5232400"/>
          <p14:tracePt t="68313" x="5421313" y="5232400"/>
          <p14:tracePt t="68329" x="5434013" y="5232400"/>
          <p14:tracePt t="68346" x="5438775" y="5232400"/>
          <p14:tracePt t="68362" x="5451475" y="5232400"/>
          <p14:tracePt t="68380" x="5456238" y="5232400"/>
          <p14:tracePt t="68396" x="5468938" y="5232400"/>
          <p14:tracePt t="68412" x="5476875" y="5232400"/>
          <p14:tracePt t="68430" x="5481638" y="5232400"/>
          <p14:tracePt t="68446" x="5494338" y="5232400"/>
          <p14:tracePt t="68462" x="5508625" y="5227638"/>
          <p14:tracePt t="68479" x="5521325" y="5227638"/>
          <p14:tracePt t="68496" x="5546725" y="5227638"/>
          <p14:tracePt t="68513" x="5561013" y="5227638"/>
          <p14:tracePt t="68529" x="5573713" y="5227638"/>
          <p14:tracePt t="68546" x="5581650" y="5227638"/>
          <p14:tracePt t="68562" x="5595938" y="5227638"/>
          <p14:tracePt t="68585" x="5603875" y="5227638"/>
          <p14:tracePt t="68608" x="5616575" y="5227638"/>
          <p14:tracePt t="68615" x="5621338" y="5227638"/>
          <p14:tracePt t="68629" x="5634038" y="5227638"/>
          <p14:tracePt t="68646" x="5643563" y="5227638"/>
          <p14:tracePt t="68662" x="5648325" y="5227638"/>
          <p14:tracePt t="69585" x="5678488" y="5227638"/>
          <p14:tracePt t="69594" x="5708650" y="5227638"/>
          <p14:tracePt t="69600" x="5778500" y="5227638"/>
          <p14:tracePt t="69606" x="5905500" y="5227638"/>
          <p14:tracePt t="69617" x="5967413" y="5218113"/>
          <p14:tracePt t="69631" x="6115050" y="5218113"/>
          <p14:tracePt t="69648" x="6237288" y="5197475"/>
          <p14:tracePt t="69653" x="6338888" y="5197475"/>
          <p14:tracePt t="69665" x="6443663" y="5197475"/>
          <p14:tracePt t="69682" x="6535738" y="5197475"/>
          <p14:tracePt t="69696" x="6592888" y="5197475"/>
          <p14:tracePt t="69712" x="6613525" y="5205413"/>
          <p14:tracePt t="69729" x="6662738" y="5205413"/>
          <p14:tracePt t="69745" x="6680200" y="5214938"/>
          <p14:tracePt t="69762" x="6715125" y="5214938"/>
          <p14:tracePt t="69779" x="6745288" y="5214938"/>
          <p14:tracePt t="69783" x="6750050" y="5214938"/>
          <p14:tracePt t="69797" x="6784975" y="5214938"/>
          <p14:tracePt t="69812" x="6797675" y="5214938"/>
          <p14:tracePt t="69829" x="6819900" y="5214938"/>
          <p14:tracePt t="69846" x="6850063" y="5214938"/>
          <p14:tracePt t="69862" x="6880225" y="5210175"/>
          <p14:tracePt t="69879" x="6915150" y="5200650"/>
          <p14:tracePt t="69896" x="6954838" y="5187950"/>
          <p14:tracePt t="69913" x="7002463" y="5187950"/>
          <p14:tracePt t="69929" x="7051675" y="5180013"/>
          <p14:tracePt t="69946" x="7077075" y="5180013"/>
          <p14:tracePt t="69962" x="7099300" y="5180013"/>
          <p14:tracePt t="69966" x="7104063" y="5187950"/>
          <p14:tracePt t="69979" x="7116763" y="5187950"/>
          <p14:tracePt t="69995" x="7121525" y="5192713"/>
          <p14:tracePt t="70993" x="7221538" y="5187950"/>
          <p14:tracePt t="71000" x="7283450" y="5187950"/>
          <p14:tracePt t="71013" x="7570788" y="5148263"/>
          <p14:tracePt t="71029" x="7759700" y="5148263"/>
          <p14:tracePt t="71046" x="7907338" y="5157788"/>
          <p14:tracePt t="71062" x="8043863" y="5157788"/>
          <p14:tracePt t="71079" x="8148638" y="5170488"/>
          <p14:tracePt t="71098" x="8213725" y="5170488"/>
          <p14:tracePt t="71114" x="8243888" y="5170488"/>
          <p14:tracePt t="71133" x="8288338" y="5170488"/>
          <p14:tracePt t="71148" x="8293100" y="5170488"/>
          <p14:tracePt t="71162" x="8305800" y="5180013"/>
          <p14:tracePt t="71183" x="8310563" y="5180013"/>
          <p14:tracePt t="71278" x="8323263" y="5180013"/>
          <p14:tracePt t="94178" x="8223250" y="5218113"/>
          <p14:tracePt t="94188" x="8104188" y="5272088"/>
          <p14:tracePt t="94200" x="7816850" y="5354638"/>
          <p14:tracePt t="94216" x="7278688" y="5507038"/>
          <p14:tracePt t="94233" x="6575425" y="5673725"/>
          <p14:tracePt t="94239" x="6167438" y="5768975"/>
          <p14:tracePt t="94251" x="5386388" y="6045200"/>
          <p14:tracePt t="94257" x="5027613" y="6157913"/>
          <p14:tracePt t="94271" x="4783138" y="6237288"/>
          <p14:tracePt t="94275" x="4551363" y="6284913"/>
          <p14:tracePt t="94286" x="4244975" y="6381750"/>
          <p14:tracePt t="94297" x="4157663" y="6394450"/>
          <p14:tracePt t="94315" x="3973513" y="6416675"/>
          <p14:tracePt t="94330" x="3930650" y="6421438"/>
          <p14:tracePt t="94347" x="3898900" y="6421438"/>
          <p14:tracePt t="94364" x="3890963" y="6421438"/>
          <p14:tracePt t="94655" x="3751263" y="6499225"/>
          <p14:tracePt t="94665" x="3671888" y="6543675"/>
          <p14:tracePt t="94670" x="3549650" y="6618288"/>
          <p14:tracePt t="94677" x="3379788" y="6670675"/>
          <p14:tracePt t="94683" x="3287713" y="6718300"/>
          <p14:tracePt t="94691" x="3063875" y="680561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2142862"/>
            <a:ext cx="12001500" cy="4294124"/>
          </a:xfrm>
          <a:prstGeom prst="rect">
            <a:avLst/>
          </a:prstGeom>
          <a:noFill/>
        </p:spPr>
        <p:txBody>
          <a:bodyPr wrap="square">
            <a:spAutoFit/>
          </a:bodyPr>
          <a:lstStyle/>
          <a:p>
            <a:pPr lvl="1">
              <a:lnSpc>
                <a:spcPct val="120000"/>
              </a:lnSpc>
              <a:spcBef>
                <a:spcPts val="1200"/>
              </a:spcBef>
              <a:spcAft>
                <a:spcPts val="600"/>
              </a:spcAft>
            </a:pPr>
            <a:r>
              <a:rPr lang="en-US" sz="2800" b="1" i="0" dirty="0">
                <a:solidFill>
                  <a:srgbClr val="FFFF00"/>
                </a:solidFill>
                <a:effectLst/>
                <a:latin typeface="Söhne"/>
              </a:rPr>
              <a:t>Key FinTech Innovations Impacting Financial Planning</a:t>
            </a:r>
          </a:p>
          <a:p>
            <a:pPr marL="742950" lvl="1" indent="-285750">
              <a:lnSpc>
                <a:spcPct val="120000"/>
              </a:lnSpc>
              <a:spcBef>
                <a:spcPts val="1200"/>
              </a:spcBef>
              <a:spcAft>
                <a:spcPts val="600"/>
              </a:spcAft>
              <a:buFont typeface="Arial" panose="020B0604020202020204" pitchFamily="34" charset="0"/>
              <a:buChar char="•"/>
            </a:pPr>
            <a:r>
              <a:rPr lang="en-US" sz="2200" b="1" dirty="0">
                <a:solidFill>
                  <a:schemeClr val="bg1"/>
                </a:solidFill>
              </a:rPr>
              <a:t>Blockchain and Cryptocurrencies: Blockchain technology and the proliferation of cryptocurrencies are introducing new asset classes for investment. They also offer innovative ways to handle transactions and asset management, influencing how financial planning accommodates these emerging technologies.</a:t>
            </a:r>
          </a:p>
          <a:p>
            <a:pPr marL="742950" lvl="1" indent="-285750">
              <a:lnSpc>
                <a:spcPct val="120000"/>
              </a:lnSpc>
              <a:spcBef>
                <a:spcPts val="1200"/>
              </a:spcBef>
              <a:spcAft>
                <a:spcPts val="600"/>
              </a:spcAft>
              <a:buFont typeface="Arial" panose="020B0604020202020204" pitchFamily="34" charset="0"/>
              <a:buChar char="•"/>
            </a:pPr>
            <a:r>
              <a:rPr lang="en-US" sz="2200" b="1" dirty="0">
                <a:solidFill>
                  <a:schemeClr val="bg1"/>
                </a:solidFill>
              </a:rPr>
              <a:t>Artificial Intelligence and Machine Learning: AI and machine learning are enabling more sophisticated analysis of financial markets and personal financial health. They can provide predictive insights, identify investment opportunities, and offer tailored advice based on changing market conditions.</a:t>
            </a:r>
          </a:p>
        </p:txBody>
      </p:sp>
    </p:spTree>
    <p:extLst>
      <p:ext uri="{BB962C8B-B14F-4D97-AF65-F5344CB8AC3E}">
        <p14:creationId xmlns:p14="http://schemas.microsoft.com/office/powerpoint/2010/main" val="1986890154"/>
      </p:ext>
    </p:extLst>
  </p:cSld>
  <p:clrMapOvr>
    <a:masterClrMapping/>
  </p:clrMapOvr>
  <mc:AlternateContent xmlns:mc="http://schemas.openxmlformats.org/markup-compatibility/2006">
    <mc:Choice xmlns:p14="http://schemas.microsoft.com/office/powerpoint/2010/main" Requires="p14">
      <p:transition spd="slow" p14:dur="2000" advTm="97012"/>
    </mc:Choice>
    <mc:Fallback>
      <p:transition spd="slow" advTm="97012"/>
    </mc:Fallback>
  </mc:AlternateContent>
  <p:extLst>
    <p:ext uri="{3A86A75C-4F4B-4683-9AE1-C65F6400EC91}">
      <p14:laserTraceLst xmlns:p14="http://schemas.microsoft.com/office/powerpoint/2010/main">
        <p14:tracePtLst>
          <p14:tracePt t="5690" x="1547813" y="6661150"/>
          <p14:tracePt t="5696" x="1560513" y="6556375"/>
          <p14:tracePt t="5704" x="1577975" y="6508750"/>
          <p14:tracePt t="5714" x="1612900" y="6403975"/>
          <p14:tracePt t="5717" x="1625600" y="6329363"/>
          <p14:tracePt t="5725" x="1639888" y="6197600"/>
          <p14:tracePt t="5734" x="1643063" y="6162675"/>
          <p14:tracePt t="5751" x="1682750" y="6062663"/>
          <p14:tracePt t="5754" x="1712913" y="6027738"/>
          <p14:tracePt t="5767" x="1787525" y="5922963"/>
          <p14:tracePt t="5784" x="1871663" y="5818188"/>
          <p14:tracePt t="5801" x="1924050" y="5765800"/>
          <p14:tracePt t="6556" x="1924050" y="5634038"/>
          <p14:tracePt t="6567" x="1936750" y="5529263"/>
          <p14:tracePt t="6572" x="1944688" y="5467350"/>
          <p14:tracePt t="6582" x="1984375" y="5302250"/>
          <p14:tracePt t="6585" x="1984375" y="5157788"/>
          <p14:tracePt t="6591" x="2024063" y="4987925"/>
          <p14:tracePt t="6600" x="2046288" y="4881563"/>
          <p14:tracePt t="6616" x="2106613" y="4616450"/>
          <p14:tracePt t="6620" x="2128838" y="4549775"/>
          <p14:tracePt t="6633" x="2185988" y="4384675"/>
          <p14:tracePt t="6650" x="2228850" y="4243388"/>
          <p14:tracePt t="6666" x="2246313" y="4183063"/>
          <p14:tracePt t="6684" x="2273300" y="4095750"/>
          <p14:tracePt t="6700" x="2273300" y="4086225"/>
          <p14:tracePt t="6717" x="2278063" y="4078288"/>
          <p14:tracePt t="7178" x="2303463" y="4008438"/>
          <p14:tracePt t="7188" x="2320925" y="3973513"/>
          <p14:tracePt t="7202" x="2395538" y="3881438"/>
          <p14:tracePt t="7219" x="2492375" y="3776663"/>
          <p14:tracePt t="7224" x="2547938" y="3711575"/>
          <p14:tracePt t="7237" x="2644775" y="3575050"/>
          <p14:tracePt t="7252" x="2732088" y="3470275"/>
          <p14:tracePt t="7267" x="2794000" y="3413125"/>
          <p14:tracePt t="7284" x="2836863" y="3360738"/>
          <p14:tracePt t="7288" x="2863850" y="3343275"/>
          <p14:tracePt t="7301" x="2901950" y="3330575"/>
          <p14:tracePt t="7318" x="2933700" y="3308350"/>
          <p14:tracePt t="7333" x="2976563" y="3282950"/>
          <p14:tracePt t="7349" x="3008313" y="3265488"/>
          <p14:tracePt t="7367" x="3038475" y="3243263"/>
          <p14:tracePt t="7384" x="3060700" y="3238500"/>
          <p14:tracePt t="7404" x="3081338" y="3216275"/>
          <p14:tracePt t="7420" x="3095625" y="3216275"/>
          <p14:tracePt t="7436" x="3103563" y="3208338"/>
          <p14:tracePt t="7457" x="3108325" y="3203575"/>
          <p14:tracePt t="7941" x="3208338" y="3195638"/>
          <p14:tracePt t="7951" x="3365500" y="3181350"/>
          <p14:tracePt t="7956" x="3440113" y="3181350"/>
          <p14:tracePt t="7962" x="3606800" y="3155950"/>
          <p14:tracePt t="7969" x="3676650" y="3155950"/>
          <p14:tracePt t="7981" x="3806825" y="3155950"/>
          <p14:tracePt t="7991" x="3943350" y="3163888"/>
          <p14:tracePt t="8001" x="4017963" y="3163888"/>
          <p14:tracePt t="8016" x="4122738" y="3173413"/>
          <p14:tracePt t="8019" x="4170363" y="3173413"/>
          <p14:tracePt t="8034" x="4227513" y="3190875"/>
          <p14:tracePt t="8049" x="4284663" y="3195638"/>
          <p14:tracePt t="8066" x="4322763" y="3213100"/>
          <p14:tracePt t="8083" x="4349750" y="3216275"/>
          <p14:tracePt t="8100" x="4371975" y="3238500"/>
          <p14:tracePt t="8116" x="4375150" y="3255963"/>
          <p14:tracePt t="8133" x="4379913" y="3260725"/>
          <p14:tracePt t="8150" x="4389438" y="3273425"/>
          <p14:tracePt t="8153" x="4392613" y="3273425"/>
          <p14:tracePt t="8166" x="4392613" y="3282950"/>
          <p14:tracePt t="8183" x="4392613" y="3295650"/>
          <p14:tracePt t="8199" x="4406900" y="3300413"/>
          <p14:tracePt t="8217" x="4406900" y="3317875"/>
          <p14:tracePt t="8573" x="4432300" y="3325813"/>
          <p14:tracePt t="8583" x="4464050" y="3325813"/>
          <p14:tracePt t="8594" x="4524375" y="3343275"/>
          <p14:tracePt t="8603" x="4537075" y="3352800"/>
          <p14:tracePt t="8617" x="4576763" y="3352800"/>
          <p14:tracePt t="8634" x="4603750" y="3352800"/>
          <p14:tracePt t="8651" x="4616450" y="3357563"/>
          <p14:tracePt t="8667" x="4638675" y="3357563"/>
          <p14:tracePt t="8684" x="4641850" y="3365500"/>
          <p14:tracePt t="21686" x="4694238" y="3395663"/>
          <p14:tracePt t="21695" x="4743450" y="3417888"/>
          <p14:tracePt t="21705" x="4778375" y="3435350"/>
          <p14:tracePt t="21710" x="4830763" y="3479800"/>
          <p14:tracePt t="21722" x="4887913" y="3522663"/>
          <p14:tracePt t="21736" x="4926013" y="3552825"/>
          <p14:tracePt t="21750" x="4935538" y="3575050"/>
          <p14:tracePt t="21767" x="4948238" y="3597275"/>
          <p14:tracePt t="21784" x="4960938" y="3614738"/>
          <p14:tracePt t="21787" x="4960938" y="3624263"/>
          <p14:tracePt t="21802" x="4965700" y="3632200"/>
          <p14:tracePt t="21817" x="4975225" y="3641725"/>
          <p14:tracePt t="21834" x="4987925" y="3644900"/>
          <p14:tracePt t="21851" x="5000625" y="3654425"/>
          <p14:tracePt t="21919" x="5000625" y="3659188"/>
          <p14:tracePt t="21940" x="5005388" y="3659188"/>
          <p14:tracePt t="21986" x="5010150" y="3667125"/>
          <p14:tracePt t="26632" x="5140325" y="3641725"/>
          <p14:tracePt t="26641" x="5267325" y="3641725"/>
          <p14:tracePt t="26655" x="5708650" y="3597275"/>
          <p14:tracePt t="26667" x="6448425" y="3505200"/>
          <p14:tracePt t="26684" x="7391400" y="3382963"/>
          <p14:tracePt t="26701" x="8515350" y="3260725"/>
          <p14:tracePt t="26705" x="9023350" y="3238500"/>
          <p14:tracePt t="26718" x="10067925" y="3233738"/>
          <p14:tracePt t="26735" x="10910888" y="3290888"/>
          <p14:tracePt t="26752" x="11536363" y="3378200"/>
          <p14:tracePt t="26756" x="11807825" y="3462338"/>
          <p14:tracePt t="26768" x="12130088" y="3579813"/>
          <p14:tracePt t="54398" x="11033125" y="5927725"/>
          <p14:tracePt t="54405" x="10194925" y="5830888"/>
          <p14:tracePt t="54413" x="9634538" y="5830888"/>
          <p14:tracePt t="54418" x="9058275" y="5768975"/>
          <p14:tracePt t="54435" x="8420100" y="5713413"/>
          <p14:tracePt t="54452" x="8208963" y="5678488"/>
          <p14:tracePt t="54468" x="8113713" y="5586413"/>
          <p14:tracePt t="54472" x="8091488" y="5568950"/>
          <p14:tracePt t="54486" x="8066088" y="5534025"/>
          <p14:tracePt t="54788" x="7889875" y="5511800"/>
          <p14:tracePt t="54799" x="7610475" y="5481638"/>
          <p14:tracePt t="54809" x="6762750" y="5419725"/>
          <p14:tracePt t="54822" x="6159500" y="5359400"/>
          <p14:tracePt t="54827" x="5534025" y="5337175"/>
          <p14:tracePt t="54837" x="4227513" y="5332413"/>
          <p14:tracePt t="54853" x="3043238" y="5314950"/>
          <p14:tracePt t="54869" x="2233613" y="5324475"/>
          <p14:tracePt t="54886" x="1792288" y="5284788"/>
          <p14:tracePt t="54904" x="1643063" y="5249863"/>
          <p14:tracePt t="54920" x="1604963" y="5200650"/>
          <p14:tracePt t="54936" x="1595438" y="5153025"/>
          <p14:tracePt t="54953" x="1595438" y="5140325"/>
          <p14:tracePt t="55354" x="1704975" y="5127625"/>
          <p14:tracePt t="55363" x="1752600" y="5118100"/>
          <p14:tracePt t="55371" x="1936750" y="5105400"/>
          <p14:tracePt t="55388" x="2263775" y="5092700"/>
          <p14:tracePt t="55404" x="2587625" y="5100638"/>
          <p14:tracePt t="55420" x="2871788" y="5113338"/>
          <p14:tracePt t="55436" x="3133725" y="5153025"/>
          <p14:tracePt t="55453" x="3379788" y="5205413"/>
          <p14:tracePt t="55470" x="3505200" y="5272088"/>
          <p14:tracePt t="55486" x="3632200" y="5314950"/>
          <p14:tracePt t="55503" x="3689350" y="5327650"/>
          <p14:tracePt t="55520" x="3733800" y="5327650"/>
          <p14:tracePt t="55868" x="4003675" y="5319713"/>
          <p14:tracePt t="55877" x="4305300" y="5302250"/>
          <p14:tracePt t="55889" x="4965700" y="5284788"/>
          <p14:tracePt t="55905" x="5446713" y="5284788"/>
          <p14:tracePt t="55922" x="5792788" y="5307013"/>
          <p14:tracePt t="55928" x="5922963" y="5319713"/>
          <p14:tracePt t="55938" x="6045200" y="5327650"/>
          <p14:tracePt t="55953" x="6137275" y="5327650"/>
          <p14:tracePt t="55970" x="6202363" y="5324475"/>
          <p14:tracePt t="55986" x="6259513" y="5314950"/>
          <p14:tracePt t="56003" x="6291263" y="5310188"/>
          <p14:tracePt t="56006" x="6303963" y="5302250"/>
          <p14:tracePt t="56019" x="6343650" y="5302250"/>
          <p14:tracePt t="56036" x="6361113" y="5292725"/>
          <p14:tracePt t="56052" x="6381750" y="5292725"/>
          <p14:tracePt t="56069" x="6408738" y="5297488"/>
          <p14:tracePt t="56086" x="6416675" y="5302250"/>
          <p14:tracePt t="56102" x="6421438" y="5310188"/>
          <p14:tracePt t="56120" x="6426200" y="5314950"/>
          <p14:tracePt t="56182" x="6434138" y="5314950"/>
          <p14:tracePt t="56203" x="6438900" y="5314950"/>
          <p14:tracePt t="79548" x="6727825" y="5267325"/>
          <p14:tracePt t="79559" x="7156450" y="5210175"/>
          <p14:tracePt t="79573" x="8131175" y="5087938"/>
          <p14:tracePt t="79592" x="9586913" y="5065713"/>
          <p14:tracePt t="79607" x="10491788" y="5122863"/>
          <p14:tracePt t="79623" x="11234738" y="5232400"/>
          <p14:tracePt t="79640" x="11803063" y="5314950"/>
          <p14:tracePt t="79646" x="12039600" y="5380038"/>
          <p14:tracePt t="94761" x="11969750" y="6635750"/>
          <p14:tracePt t="94770" x="11758613" y="6573838"/>
          <p14:tracePt t="94776" x="11610975" y="6551613"/>
          <p14:tracePt t="94791" x="11401425" y="6481763"/>
          <p14:tracePt t="94800" x="11339513" y="6459538"/>
          <p14:tracePt t="94804" x="11260138" y="6438900"/>
          <p14:tracePt t="94811" x="11234738" y="6421438"/>
          <p14:tracePt t="94822" x="11155363" y="6399213"/>
          <p14:tracePt t="94825" x="11134725" y="6399213"/>
          <p14:tracePt t="94839" x="11095038" y="6394450"/>
          <p14:tracePt t="94855" x="11085513" y="6394450"/>
          <p14:tracePt t="95171" x="10771188" y="6381750"/>
          <p14:tracePt t="95181" x="10180638" y="6381750"/>
          <p14:tracePt t="95186" x="9556750" y="6394450"/>
          <p14:tracePt t="95198" x="8847138" y="6394450"/>
          <p14:tracePt t="95202" x="8253413" y="6416675"/>
          <p14:tracePt t="95210" x="7685088" y="6438900"/>
          <p14:tracePt t="95214" x="7116763" y="6481763"/>
          <p14:tracePt t="95221" x="6662738" y="6521450"/>
          <p14:tracePt t="95238" x="6024563" y="6556375"/>
          <p14:tracePt t="95255" x="5608638" y="6578600"/>
          <p14:tracePt t="95259" x="5534025" y="6578600"/>
          <p14:tracePt t="95273" x="5438775" y="6565900"/>
          <p14:tracePt t="95288" x="5386388" y="6556375"/>
          <p14:tracePt t="95309" x="5376863" y="6556375"/>
          <p14:tracePt t="95567" x="5097463" y="6573838"/>
          <p14:tracePt t="95577" x="4668838" y="6635750"/>
          <p14:tracePt t="95590" x="3833813" y="6770688"/>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2142862"/>
            <a:ext cx="12001500" cy="3220562"/>
          </a:xfrm>
          <a:prstGeom prst="rect">
            <a:avLst/>
          </a:prstGeom>
          <a:noFill/>
        </p:spPr>
        <p:txBody>
          <a:bodyPr wrap="square">
            <a:spAutoFit/>
          </a:bodyPr>
          <a:lstStyle/>
          <a:p>
            <a:pPr lvl="1">
              <a:lnSpc>
                <a:spcPct val="150000"/>
              </a:lnSpc>
              <a:spcBef>
                <a:spcPts val="1200"/>
              </a:spcBef>
              <a:spcAft>
                <a:spcPts val="600"/>
              </a:spcAft>
            </a:pPr>
            <a:r>
              <a:rPr lang="en-US" sz="3200" b="1" i="0" dirty="0">
                <a:solidFill>
                  <a:srgbClr val="FFFF00"/>
                </a:solidFill>
                <a:effectLst/>
                <a:latin typeface="Söhne"/>
              </a:rPr>
              <a:t>Key FinTech Innovations Impacting Financial Planning</a:t>
            </a:r>
          </a:p>
          <a:p>
            <a:pPr marL="742950" lvl="1" indent="-285750">
              <a:lnSpc>
                <a:spcPct val="150000"/>
              </a:lnSpc>
              <a:spcBef>
                <a:spcPts val="1200"/>
              </a:spcBef>
              <a:spcAft>
                <a:spcPts val="600"/>
              </a:spcAft>
              <a:buFont typeface="Arial" panose="020B0604020202020204" pitchFamily="34" charset="0"/>
              <a:buChar char="•"/>
            </a:pPr>
            <a:r>
              <a:rPr lang="en-US" sz="2400" b="1" dirty="0">
                <a:solidFill>
                  <a:schemeClr val="bg1"/>
                </a:solidFill>
              </a:rPr>
              <a:t>Mobile Banking and Payments: The ubiquity of mobile banking has made financial services more accessible. Instant mobile payments, easy money transfers, and real-time account management empower individuals to have more control over their financial decisions.</a:t>
            </a:r>
          </a:p>
        </p:txBody>
      </p:sp>
    </p:spTree>
    <p:extLst>
      <p:ext uri="{BB962C8B-B14F-4D97-AF65-F5344CB8AC3E}">
        <p14:creationId xmlns:p14="http://schemas.microsoft.com/office/powerpoint/2010/main" val="4261796422"/>
      </p:ext>
    </p:extLst>
  </p:cSld>
  <p:clrMapOvr>
    <a:masterClrMapping/>
  </p:clrMapOvr>
  <mc:AlternateContent xmlns:mc="http://schemas.openxmlformats.org/markup-compatibility/2006">
    <mc:Choice xmlns:p14="http://schemas.microsoft.com/office/powerpoint/2010/main" Requires="p14">
      <p:transition spd="slow" p14:dur="2000" advTm="63629"/>
    </mc:Choice>
    <mc:Fallback>
      <p:transition spd="slow" advTm="63629"/>
    </mc:Fallback>
  </mc:AlternateContent>
  <p:extLst>
    <p:ext uri="{3A86A75C-4F4B-4683-9AE1-C65F6400EC91}">
      <p14:laserTraceLst xmlns:p14="http://schemas.microsoft.com/office/powerpoint/2010/main">
        <p14:tracePtLst>
          <p14:tracePt t="6024" x="1962150" y="6673850"/>
          <p14:tracePt t="6030" x="2001838" y="6635750"/>
          <p14:tracePt t="6041" x="2085975" y="6551613"/>
          <p14:tracePt t="6043" x="2155825" y="6486525"/>
          <p14:tracePt t="6050" x="2208213" y="6416675"/>
          <p14:tracePt t="6064" x="2290763" y="6337300"/>
          <p14:tracePt t="6081" x="2365375" y="6281738"/>
          <p14:tracePt t="6097" x="2395538" y="6259513"/>
          <p14:tracePt t="6116" x="2457450" y="6229350"/>
          <p14:tracePt t="6132" x="2487613" y="6219825"/>
          <p14:tracePt t="6147" x="2509838" y="6219825"/>
          <p14:tracePt t="10567" x="2478088" y="6053138"/>
          <p14:tracePt t="10576" x="2465388" y="5953125"/>
          <p14:tracePt t="10581" x="2425700" y="5783263"/>
          <p14:tracePt t="10586" x="2395538" y="5734050"/>
          <p14:tracePt t="10600" x="2387600" y="5397500"/>
          <p14:tracePt t="10618" x="2387600" y="5113338"/>
          <p14:tracePt t="10637" x="2390775" y="4881563"/>
          <p14:tracePt t="10642" x="2417763" y="4791075"/>
          <p14:tracePt t="10646" x="2439988" y="4686300"/>
          <p14:tracePt t="10657" x="2460625" y="4606925"/>
          <p14:tracePt t="10662" x="2482850" y="4532313"/>
          <p14:tracePt t="10670" x="2492375" y="4497388"/>
          <p14:tracePt t="10682" x="2535238" y="4422775"/>
          <p14:tracePt t="10699" x="2605088" y="4332288"/>
          <p14:tracePt t="10717" x="2670175" y="4222750"/>
          <p14:tracePt t="10732" x="2714625" y="4148138"/>
          <p14:tracePt t="10749" x="2749550" y="4108450"/>
          <p14:tracePt t="10766" x="2789238" y="4065588"/>
          <p14:tracePt t="10769" x="2806700" y="4051300"/>
          <p14:tracePt t="10783" x="2832100" y="4033838"/>
          <p14:tracePt t="10799" x="2894013" y="3995738"/>
          <p14:tracePt t="10816" x="2951163" y="3968750"/>
          <p14:tracePt t="10832" x="3003550" y="3951288"/>
          <p14:tracePt t="10836" x="3025775" y="3951288"/>
          <p14:tracePt t="10850" x="3081338" y="3933825"/>
          <p14:tracePt t="10865" x="3143250" y="3911600"/>
          <p14:tracePt t="10883" x="3213100" y="3894138"/>
          <p14:tracePt t="10899" x="3327400" y="3868738"/>
          <p14:tracePt t="10916" x="3400425" y="3829050"/>
          <p14:tracePt t="10932" x="3457575" y="3816350"/>
          <p14:tracePt t="10949" x="3514725" y="3806825"/>
          <p14:tracePt t="10966" x="3584575" y="3798888"/>
          <p14:tracePt t="10982" x="3632200" y="3798888"/>
          <p14:tracePt t="10999" x="3671888" y="3781425"/>
          <p14:tracePt t="11016" x="3694113" y="3781425"/>
          <p14:tracePt t="11431" x="3771900" y="3781425"/>
          <p14:tracePt t="11440" x="3833813" y="3781425"/>
          <p14:tracePt t="11452" x="3978275" y="3781425"/>
          <p14:tracePt t="11468" x="4183063" y="3767138"/>
          <p14:tracePt t="11485" x="4337050" y="3776663"/>
          <p14:tracePt t="11503" x="4471988" y="3784600"/>
          <p14:tracePt t="11510" x="4498975" y="3784600"/>
          <p14:tracePt t="11525" x="4554538" y="3784600"/>
          <p14:tracePt t="11552" x="4598988" y="3789363"/>
          <p14:tracePt t="11568" x="4603750" y="3789363"/>
          <p14:tracePt t="11606" x="4603750" y="3798888"/>
          <p14:tracePt t="11717" x="4603750" y="3802063"/>
          <p14:tracePt t="61979" x="4489450" y="3851275"/>
          <p14:tracePt t="61990" x="4397375" y="3925888"/>
          <p14:tracePt t="61994" x="4183063" y="4073525"/>
          <p14:tracePt t="62003" x="4052888" y="4195763"/>
          <p14:tracePt t="62019" x="3557588" y="4581525"/>
          <p14:tracePt t="62023" x="3348038" y="4724400"/>
          <p14:tracePt t="62036" x="2906713" y="5118100"/>
          <p14:tracePt t="62052" x="2517775" y="5459413"/>
          <p14:tracePt t="62069" x="2208213" y="5678488"/>
          <p14:tracePt t="62086" x="1954213" y="5975350"/>
          <p14:tracePt t="62102" x="1889125" y="6040438"/>
          <p14:tracePt t="62119" x="1831975" y="6115050"/>
          <p14:tracePt t="62136" x="1819275" y="6140450"/>
          <p14:tracePt t="62153" x="1809750" y="6197600"/>
          <p14:tracePt t="62169" x="1809750" y="6224588"/>
          <p14:tracePt t="62185" x="1809750" y="6272213"/>
          <p14:tracePt t="62202" x="1801813" y="6299200"/>
          <p14:tracePt t="62206" x="1801813" y="6307138"/>
          <p14:tracePt t="62219" x="1801813" y="6319838"/>
          <p14:tracePt t="62235" x="1801813" y="6337300"/>
          <p14:tracePt t="62252" x="1801813" y="6351588"/>
          <p14:tracePt t="62270" x="1804988" y="6399213"/>
          <p14:tracePt t="62286" x="1804988" y="6446838"/>
          <p14:tracePt t="62302" x="1801813" y="6503988"/>
          <p14:tracePt t="62319" x="1792288" y="6561138"/>
          <p14:tracePt t="62336" x="1774825" y="6708775"/>
          <p14:tracePt t="62352" x="1757363" y="6770688"/>
          <p14:tracePt t="62369" x="1747838" y="6845300"/>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1933312"/>
            <a:ext cx="12001500" cy="4678204"/>
          </a:xfrm>
          <a:prstGeom prst="rect">
            <a:avLst/>
          </a:prstGeom>
          <a:noFill/>
        </p:spPr>
        <p:txBody>
          <a:bodyPr wrap="square">
            <a:spAutoFit/>
          </a:bodyPr>
          <a:lstStyle/>
          <a:p>
            <a:pPr lvl="1">
              <a:lnSpc>
                <a:spcPct val="150000"/>
              </a:lnSpc>
              <a:spcBef>
                <a:spcPts val="1200"/>
              </a:spcBef>
              <a:spcAft>
                <a:spcPts val="600"/>
              </a:spcAft>
            </a:pPr>
            <a:r>
              <a:rPr lang="en-US" sz="3200" b="1" i="0" dirty="0">
                <a:solidFill>
                  <a:srgbClr val="FFFF00"/>
                </a:solidFill>
                <a:effectLst/>
                <a:latin typeface="Söhne"/>
              </a:rPr>
              <a:t>Impact on Financial Planning</a:t>
            </a:r>
          </a:p>
          <a:p>
            <a:pPr marL="742950" lvl="1" indent="-285750">
              <a:spcBef>
                <a:spcPts val="600"/>
              </a:spcBef>
              <a:spcAft>
                <a:spcPts val="600"/>
              </a:spcAft>
              <a:buFont typeface="Arial" panose="020B0604020202020204" pitchFamily="34" charset="0"/>
              <a:buChar char="•"/>
            </a:pPr>
            <a:r>
              <a:rPr lang="en-US" sz="2000" b="1" dirty="0">
                <a:solidFill>
                  <a:schemeClr val="bg1"/>
                </a:solidFill>
              </a:rPr>
              <a:t>Increased Accessibility: FinTech lowers barriers to entry, making financial planning and advisory services accessible to a broader audience, not just the affluent.</a:t>
            </a:r>
          </a:p>
          <a:p>
            <a:pPr marL="742950" lvl="1" indent="-285750">
              <a:spcBef>
                <a:spcPts val="600"/>
              </a:spcBef>
              <a:spcAft>
                <a:spcPts val="600"/>
              </a:spcAft>
              <a:buFont typeface="Arial" panose="020B0604020202020204" pitchFamily="34" charset="0"/>
              <a:buChar char="•"/>
            </a:pPr>
            <a:r>
              <a:rPr lang="en-US" sz="2000" b="1" dirty="0">
                <a:solidFill>
                  <a:schemeClr val="bg1"/>
                </a:solidFill>
              </a:rPr>
              <a:t>Real-Time Financial Management: The ability to manage finances in real-time, with instant access to accounts and transactions, allows for more dynamic and responsive financial planning.</a:t>
            </a:r>
          </a:p>
          <a:p>
            <a:pPr marL="742950" lvl="1" indent="-285750">
              <a:spcBef>
                <a:spcPts val="600"/>
              </a:spcBef>
              <a:spcAft>
                <a:spcPts val="600"/>
              </a:spcAft>
              <a:buFont typeface="Arial" panose="020B0604020202020204" pitchFamily="34" charset="0"/>
              <a:buChar char="•"/>
            </a:pPr>
            <a:r>
              <a:rPr lang="en-US" sz="2000" b="1" dirty="0">
                <a:solidFill>
                  <a:schemeClr val="bg1"/>
                </a:solidFill>
              </a:rPr>
              <a:t>Personalization: FinTech’s ability to leverage big data enables highly personalized financial advice, tailored to individual needs, goals, and risk tolerance.</a:t>
            </a:r>
          </a:p>
          <a:p>
            <a:pPr marL="742950" lvl="1" indent="-285750">
              <a:spcBef>
                <a:spcPts val="600"/>
              </a:spcBef>
              <a:spcAft>
                <a:spcPts val="600"/>
              </a:spcAft>
              <a:buFont typeface="Arial" panose="020B0604020202020204" pitchFamily="34" charset="0"/>
              <a:buChar char="•"/>
            </a:pPr>
            <a:r>
              <a:rPr lang="en-US" sz="2000" b="1" dirty="0">
                <a:solidFill>
                  <a:schemeClr val="bg1"/>
                </a:solidFill>
              </a:rPr>
              <a:t>Efficiency and Cost-Effectiveness: Automated processes and digital tools reduce the cost of financial planning services, making them more efficient and affordable.</a:t>
            </a:r>
          </a:p>
          <a:p>
            <a:pPr marL="742950" lvl="1" indent="-285750">
              <a:spcBef>
                <a:spcPts val="600"/>
              </a:spcBef>
              <a:spcAft>
                <a:spcPts val="600"/>
              </a:spcAft>
              <a:buFont typeface="Arial" panose="020B0604020202020204" pitchFamily="34" charset="0"/>
              <a:buChar char="•"/>
            </a:pPr>
            <a:r>
              <a:rPr lang="en-US" sz="2000" b="1" dirty="0">
                <a:solidFill>
                  <a:schemeClr val="bg1"/>
                </a:solidFill>
              </a:rPr>
              <a:t>Education and Empowerment: FinTech tools often come with educational resources, helping users understand financial concepts and empowering them to make informed decisions.</a:t>
            </a:r>
          </a:p>
        </p:txBody>
      </p:sp>
    </p:spTree>
    <p:extLst>
      <p:ext uri="{BB962C8B-B14F-4D97-AF65-F5344CB8AC3E}">
        <p14:creationId xmlns:p14="http://schemas.microsoft.com/office/powerpoint/2010/main" val="2264952701"/>
      </p:ext>
    </p:extLst>
  </p:cSld>
  <p:clrMapOvr>
    <a:masterClrMapping/>
  </p:clrMapOvr>
  <mc:AlternateContent xmlns:mc="http://schemas.openxmlformats.org/markup-compatibility/2006">
    <mc:Choice xmlns:p14="http://schemas.microsoft.com/office/powerpoint/2010/main" Requires="p14">
      <p:transition spd="slow" p14:dur="2000" advTm="167740"/>
    </mc:Choice>
    <mc:Fallback>
      <p:transition spd="slow" advTm="167740"/>
    </mc:Fallback>
  </mc:AlternateContent>
  <p:extLst>
    <p:ext uri="{3A86A75C-4F4B-4683-9AE1-C65F6400EC91}">
      <p14:laserTraceLst xmlns:p14="http://schemas.microsoft.com/office/powerpoint/2010/main">
        <p14:tracePtLst>
          <p14:tracePt t="4110" x="3260725" y="6499225"/>
          <p14:tracePt t="4116" x="3886200" y="6276975"/>
          <p14:tracePt t="4123" x="4533900" y="6119813"/>
          <p14:tracePt t="4128" x="5175250" y="5983288"/>
          <p14:tracePt t="4141" x="5695950" y="5900738"/>
          <p14:tracePt t="4144" x="6303963" y="5795963"/>
          <p14:tracePt t="4157" x="7161213" y="5695950"/>
          <p14:tracePt t="4174" x="7834313" y="5643563"/>
          <p14:tracePt t="4189" x="8243888" y="5599113"/>
          <p14:tracePt t="4210" x="8555038" y="5576888"/>
          <p14:tracePt t="4217" x="8585200" y="5568950"/>
          <p14:tracePt t="4232" x="8672513" y="5551488"/>
          <p14:tracePt t="5311" x="8550275" y="5529263"/>
          <p14:tracePt t="5322" x="8428038" y="5467350"/>
          <p14:tracePt t="5326" x="8201025" y="5332413"/>
          <p14:tracePt t="5337" x="7851775" y="5140325"/>
          <p14:tracePt t="5342" x="7483475" y="4983163"/>
          <p14:tracePt t="5347" x="7138988" y="4811713"/>
          <p14:tracePt t="5358" x="6735763" y="4611688"/>
          <p14:tracePt t="5373" x="6094413" y="4235450"/>
          <p14:tracePt t="5390" x="5516563" y="3938588"/>
          <p14:tracePt t="5407" x="5354638" y="3824288"/>
          <p14:tracePt t="5423" x="5184775" y="3706813"/>
          <p14:tracePt t="5439" x="5132388" y="3667125"/>
          <p14:tracePt t="5443" x="5092700" y="3627438"/>
          <p14:tracePt t="5457" x="5080000" y="3609975"/>
          <p14:tracePt t="5809" x="5018088" y="3575050"/>
          <p14:tracePt t="5816" x="4940300" y="3552825"/>
          <p14:tracePt t="5823" x="4848225" y="3509963"/>
          <p14:tracePt t="5839" x="4676775" y="3440113"/>
          <p14:tracePt t="5857" x="4529138" y="3417888"/>
          <p14:tracePt t="5874" x="4379913" y="3365500"/>
          <p14:tracePt t="5890" x="4297363" y="3348038"/>
          <p14:tracePt t="5907" x="4240213" y="3340100"/>
          <p14:tracePt t="5923" x="4197350" y="3335338"/>
          <p14:tracePt t="5928" x="4160838" y="3335338"/>
          <p14:tracePt t="5941" x="4140200" y="3335338"/>
          <p14:tracePt t="5957" x="4122738" y="3335338"/>
          <p14:tracePt t="5973" x="4105275" y="3335338"/>
          <p14:tracePt t="5990" x="4095750" y="3335338"/>
          <p14:tracePt t="6647" x="4083050" y="3325813"/>
          <p14:tracePt t="6657" x="4070350" y="3317875"/>
          <p14:tracePt t="6662" x="4043363" y="3313113"/>
          <p14:tracePt t="6667" x="4021138" y="3305175"/>
          <p14:tracePt t="6682" x="4000500" y="3295650"/>
          <p14:tracePt t="6697" x="3978275" y="3287713"/>
          <p14:tracePt t="6702" x="3960813" y="3282950"/>
          <p14:tracePt t="6713" x="3933825" y="3273425"/>
          <p14:tracePt t="6724" x="3925888" y="3273425"/>
          <p14:tracePt t="6728" x="3913188" y="3260725"/>
          <p14:tracePt t="6742" x="3895725" y="3251200"/>
          <p14:tracePt t="6760" x="3863975" y="3243263"/>
          <p14:tracePt t="6776" x="3846513" y="3243263"/>
          <p14:tracePt t="6781" x="3838575" y="3243263"/>
          <p14:tracePt t="6794" x="3824288" y="3243263"/>
          <p14:tracePt t="6800" x="3811588" y="3243263"/>
          <p14:tracePt t="6813" x="3806825" y="3243263"/>
          <p14:tracePt t="6826" x="3794125" y="3243263"/>
          <p14:tracePt t="6841" x="3789363" y="3243263"/>
          <p14:tracePt t="13743" x="3833813" y="3238500"/>
          <p14:tracePt t="13752" x="3933825" y="3238500"/>
          <p14:tracePt t="13762" x="4065588" y="3238500"/>
          <p14:tracePt t="13767" x="4197350" y="3238500"/>
          <p14:tracePt t="13776" x="4327525" y="3238500"/>
          <p14:tracePt t="13781" x="4427538" y="3238500"/>
          <p14:tracePt t="13794" x="4659313" y="3238500"/>
          <p14:tracePt t="13808" x="4865688" y="3238500"/>
          <p14:tracePt t="13824" x="5070475" y="3203575"/>
          <p14:tracePt t="13840" x="5232400" y="3190875"/>
          <p14:tracePt t="13858" x="5403850" y="3173413"/>
          <p14:tracePt t="13874" x="5486400" y="3173413"/>
          <p14:tracePt t="13890" x="5551488" y="3173413"/>
          <p14:tracePt t="13907" x="5578475" y="3173413"/>
          <p14:tracePt t="13911" x="5595938" y="3173413"/>
          <p14:tracePt t="13924" x="5613400" y="3173413"/>
          <p14:tracePt t="13941" x="5626100" y="3173413"/>
          <p14:tracePt t="13957" x="5648325" y="3181350"/>
          <p14:tracePt t="13975" x="5661025" y="3186113"/>
          <p14:tracePt t="13990" x="5673725" y="3186113"/>
          <p14:tracePt t="14007" x="5673725" y="3195638"/>
          <p14:tracePt t="14050" x="5673725" y="3198813"/>
          <p14:tracePt t="14056" x="5673725" y="3208338"/>
          <p14:tracePt t="14065" x="5673725" y="3213100"/>
          <p14:tracePt t="14074" x="5665788" y="3221038"/>
          <p14:tracePt t="14091" x="5634038" y="3233738"/>
          <p14:tracePt t="14095" x="5621338" y="3248025"/>
          <p14:tracePt t="14107" x="5543550" y="3248025"/>
          <p14:tracePt t="14124" x="5464175" y="3248025"/>
          <p14:tracePt t="14140" x="5386388" y="3248025"/>
          <p14:tracePt t="14157" x="5307013" y="3248025"/>
          <p14:tracePt t="14161" x="5284788" y="3248025"/>
          <p14:tracePt t="14176" x="5227638" y="3248025"/>
          <p14:tracePt t="14190" x="5192713" y="3248025"/>
          <p14:tracePt t="14207" x="5154613" y="3248025"/>
          <p14:tracePt t="14225" x="5137150" y="3248025"/>
          <p14:tracePt t="14240" x="5127625" y="3248025"/>
          <p14:tracePt t="14277" x="5137150" y="3248025"/>
          <p14:tracePt t="14285" x="5172075" y="3243263"/>
          <p14:tracePt t="14292" x="5214938" y="3243263"/>
          <p14:tracePt t="14307" x="5307013" y="3233738"/>
          <p14:tracePt t="14324" x="5424488" y="3233738"/>
          <p14:tracePt t="14341" x="5534025" y="3213100"/>
          <p14:tracePt t="14344" x="5595938" y="3213100"/>
          <p14:tracePt t="14359" x="5661025" y="3213100"/>
          <p14:tracePt t="14374" x="5683250" y="3213100"/>
          <p14:tracePt t="14391" x="5688013" y="3213100"/>
          <p14:tracePt t="14431" x="5688013" y="3216275"/>
          <p14:tracePt t="14438" x="5665788" y="3221038"/>
          <p14:tracePt t="14446" x="5630863" y="3230563"/>
          <p14:tracePt t="14456" x="5608638" y="3238500"/>
          <p14:tracePt t="14473" x="5438775" y="3255963"/>
          <p14:tracePt t="14489" x="5302250" y="3290888"/>
          <p14:tracePt t="14506" x="5180013" y="3300413"/>
          <p14:tracePt t="14523" x="5097463" y="3317875"/>
          <p14:tracePt t="14540" x="5013325" y="3335338"/>
          <p14:tracePt t="14556" x="5000625" y="3340100"/>
          <p14:tracePt t="14591" x="5010150" y="3340100"/>
          <p14:tracePt t="14599" x="5045075" y="3340100"/>
          <p14:tracePt t="14623" x="5197475" y="3325813"/>
          <p14:tracePt t="14639" x="5329238" y="3317875"/>
          <p14:tracePt t="14657" x="5511800" y="3295650"/>
          <p14:tracePt t="14673" x="5568950" y="3270250"/>
          <p14:tracePt t="14689" x="5595938" y="3270250"/>
          <p14:tracePt t="14745" x="5591175" y="3270250"/>
          <p14:tracePt t="14752" x="5586413" y="3270250"/>
          <p14:tracePt t="14761" x="5556250" y="3270250"/>
          <p14:tracePt t="14772" x="5534025" y="3260725"/>
          <p14:tracePt t="14790" x="5386388" y="3243263"/>
          <p14:tracePt t="14806" x="5314950" y="3243263"/>
          <p14:tracePt t="14823" x="5224463" y="3255963"/>
          <p14:tracePt t="14840" x="5140325" y="3282950"/>
          <p14:tracePt t="14856" x="5114925" y="3282950"/>
          <p14:tracePt t="14872" x="5105400" y="3282950"/>
          <p14:tracePt t="14909" x="5110163" y="3282950"/>
          <p14:tracePt t="14918" x="5122863" y="3282950"/>
          <p14:tracePt t="14927" x="5145088" y="3282950"/>
          <p14:tracePt t="14942" x="5192713" y="3282950"/>
          <p14:tracePt t="14960" x="5302250" y="3282950"/>
          <p14:tracePt t="14975" x="5341938" y="3282950"/>
          <p14:tracePt t="14992" x="5349875" y="3282950"/>
          <p14:tracePt t="15009" x="5359400" y="3282950"/>
          <p14:tracePt t="15071" x="5354638" y="3282950"/>
          <p14:tracePt t="15078" x="5349875" y="3282950"/>
          <p14:tracePt t="15093" x="5337175" y="3282950"/>
          <p14:tracePt t="15108" x="5324475" y="3282950"/>
          <p14:tracePt t="15125" x="5311775" y="3282950"/>
          <p14:tracePt t="15130" x="5297488" y="3282950"/>
          <p14:tracePt t="15143" x="5289550" y="3282950"/>
          <p14:tracePt t="15247" x="5280025" y="3282950"/>
          <p14:tracePt t="15261" x="5276850" y="3282950"/>
          <p14:tracePt t="15269" x="5267325" y="3282950"/>
          <p14:tracePt t="15278" x="5262563" y="3282950"/>
          <p14:tracePt t="15292" x="5254625" y="3282950"/>
          <p14:tracePt t="15307" x="5249863" y="3282950"/>
          <p14:tracePt t="15325" x="5237163" y="3282950"/>
          <p14:tracePt t="18806" x="5259388" y="3308350"/>
          <p14:tracePt t="18816" x="5272088" y="3322638"/>
          <p14:tracePt t="18827" x="5329238" y="3387725"/>
          <p14:tracePt t="18843" x="5341938" y="3413125"/>
          <p14:tracePt t="18860" x="5364163" y="3444875"/>
          <p14:tracePt t="18878" x="5389563" y="3465513"/>
          <p14:tracePt t="18895" x="5403850" y="3487738"/>
          <p14:tracePt t="18907" x="5416550" y="3500438"/>
          <p14:tracePt t="18924" x="5424488" y="3517900"/>
          <p14:tracePt t="18941" x="5429250" y="3532188"/>
          <p14:tracePt t="18945" x="5438775" y="3544888"/>
          <p14:tracePt t="18959" x="5441950" y="3557588"/>
          <p14:tracePt t="18974" x="5464175" y="3579813"/>
          <p14:tracePt t="18991" x="5476875" y="3592513"/>
          <p14:tracePt t="19008" x="5494338" y="3602038"/>
          <p14:tracePt t="19024" x="5499100" y="3614738"/>
          <p14:tracePt t="19041" x="5508625" y="3624263"/>
          <p14:tracePt t="19057" x="5508625" y="3627438"/>
          <p14:tracePt t="19074" x="5521325" y="3627438"/>
          <p14:tracePt t="19171" x="5521325" y="3636963"/>
          <p14:tracePt t="19290" x="5521325" y="3649663"/>
          <p14:tracePt t="19385" x="5526088" y="3649663"/>
          <p14:tracePt t="20743" x="5688013" y="3619500"/>
          <p14:tracePt t="20752" x="6115050" y="3579813"/>
          <p14:tracePt t="20762" x="6448425" y="3562350"/>
          <p14:tracePt t="20767" x="6985000" y="3544888"/>
          <p14:tracePt t="20775" x="7413625" y="3482975"/>
          <p14:tracePt t="20779" x="8004175" y="3482975"/>
          <p14:tracePt t="20791" x="9026525" y="3562350"/>
          <p14:tracePt t="20808" x="9831388" y="3679825"/>
          <p14:tracePt t="20824" x="10496550" y="3806825"/>
          <p14:tracePt t="20841" x="10985500" y="3903663"/>
          <p14:tracePt t="20845" x="11182350" y="3929063"/>
          <p14:tracePt t="20858" x="11391900" y="3998913"/>
          <p14:tracePt t="20874" x="11606213" y="4048125"/>
          <p14:tracePt t="20891" x="11733213" y="4078288"/>
          <p14:tracePt t="20908" x="11755438" y="4095750"/>
          <p14:tracePt t="21322" x="11872913" y="4117975"/>
          <p14:tracePt t="21332" x="11938000" y="4148138"/>
          <p14:tracePt t="51023" x="11466513" y="6618288"/>
          <p14:tracePt t="51029" x="11077575" y="6600825"/>
          <p14:tracePt t="51035" x="10788650" y="6548438"/>
          <p14:tracePt t="51044" x="10631488" y="6534150"/>
          <p14:tracePt t="51059" x="10250488" y="6481763"/>
          <p14:tracePt t="51077" x="10128250" y="6459538"/>
          <p14:tracePt t="51083" x="10106025" y="6451600"/>
          <p14:tracePt t="51093" x="10023475" y="6424613"/>
          <p14:tracePt t="51109" x="9966325" y="6399213"/>
          <p14:tracePt t="51124" x="9945688" y="6399213"/>
          <p14:tracePt t="51141" x="9940925" y="6399213"/>
          <p14:tracePt t="51166" x="10255250" y="6219825"/>
          <p14:tracePt t="51440" x="9786938" y="6097588"/>
          <p14:tracePt t="51448" x="9145588" y="5965825"/>
          <p14:tracePt t="51462" x="7672388" y="5783263"/>
          <p14:tracePt t="51477" x="6346825" y="5629275"/>
          <p14:tracePt t="51494" x="5346700" y="5524500"/>
          <p14:tracePt t="51512" x="4659313" y="5464175"/>
          <p14:tracePt t="51527" x="4551363" y="5446713"/>
          <p14:tracePt t="51544" x="4494213" y="5419725"/>
          <p14:tracePt t="51561" x="4471988" y="5389563"/>
          <p14:tracePt t="51565" x="4464050" y="5389563"/>
          <p14:tracePt t="51578" x="4464050" y="5341938"/>
          <p14:tracePt t="51836" x="4344988" y="5332413"/>
          <p14:tracePt t="51845" x="4200525" y="5292725"/>
          <p14:tracePt t="51861" x="3881438" y="5170488"/>
          <p14:tracePt t="51866" x="3733800" y="5148263"/>
          <p14:tracePt t="51879" x="3397250" y="5053013"/>
          <p14:tracePt t="51896" x="3108325" y="4973638"/>
          <p14:tracePt t="51908" x="2894013" y="4891088"/>
          <p14:tracePt t="51925" x="2684463" y="4826000"/>
          <p14:tracePt t="51942" x="2562225" y="4711700"/>
          <p14:tracePt t="51946" x="2540000" y="4689475"/>
          <p14:tracePt t="51960" x="2443163" y="4619625"/>
          <p14:tracePt t="51975" x="2333625" y="4576763"/>
          <p14:tracePt t="51992" x="2228850" y="4502150"/>
          <p14:tracePt t="52009" x="2163763" y="4471988"/>
          <p14:tracePt t="52025" x="2116138" y="4440238"/>
          <p14:tracePt t="52042" x="2085975" y="4405313"/>
          <p14:tracePt t="52059" x="2054225" y="4392613"/>
          <p14:tracePt t="52076" x="2011363" y="4362450"/>
          <p14:tracePt t="52092" x="1989138" y="4352925"/>
          <p14:tracePt t="52109" x="1971675" y="4352925"/>
          <p14:tracePt t="52125" x="1958975" y="4349750"/>
          <p14:tracePt t="52129" x="1949450" y="4349750"/>
          <p14:tracePt t="52143" x="1931988" y="4340225"/>
          <p14:tracePt t="52158" x="1892300" y="4335463"/>
          <p14:tracePt t="52178" x="1879600" y="4335463"/>
          <p14:tracePt t="52183" x="1874838" y="4335463"/>
          <p14:tracePt t="52197" x="1862138" y="4335463"/>
          <p14:tracePt t="52211" x="1849438" y="4335463"/>
          <p14:tracePt t="52555" x="1844675" y="4327525"/>
          <p14:tracePt t="52563" x="1827213" y="4305300"/>
          <p14:tracePt t="52578" x="1814513" y="4283075"/>
          <p14:tracePt t="52592" x="1801813" y="4248150"/>
          <p14:tracePt t="52609" x="1801813" y="4222750"/>
          <p14:tracePt t="52613" x="1801813" y="4213225"/>
          <p14:tracePt t="52626" x="1801813" y="4187825"/>
          <p14:tracePt t="52642" x="1801813" y="4173538"/>
          <p14:tracePt t="52659" x="1809750" y="4170363"/>
          <p14:tracePt t="52676" x="1831975" y="4148138"/>
          <p14:tracePt t="52679" x="1844675" y="4138613"/>
          <p14:tracePt t="52693" x="1866900" y="4117975"/>
          <p14:tracePt t="52709" x="1897063" y="4108450"/>
          <p14:tracePt t="52726" x="1936750" y="4100513"/>
          <p14:tracePt t="52743" x="1979613" y="4086225"/>
          <p14:tracePt t="52759" x="2019300" y="4073525"/>
          <p14:tracePt t="52775" x="2046288" y="4065588"/>
          <p14:tracePt t="52792" x="2076450" y="4065588"/>
          <p14:tracePt t="52797" x="2089150" y="4065588"/>
          <p14:tracePt t="52810" x="2103438" y="4048125"/>
          <p14:tracePt t="52826" x="2116138" y="4048125"/>
          <p14:tracePt t="52842" x="2133600" y="4043363"/>
          <p14:tracePt t="52859" x="2146300" y="4043363"/>
          <p14:tracePt t="52863" x="2155825" y="4033838"/>
          <p14:tracePt t="52875" x="2159000" y="4033838"/>
          <p14:tracePt t="52893" x="2173288" y="4033838"/>
          <p14:tracePt t="52909" x="2185988" y="4030663"/>
          <p14:tracePt t="52926" x="2198688" y="4030663"/>
          <p14:tracePt t="53017" x="2203450" y="4030663"/>
          <p14:tracePt t="53487" x="2251075" y="4030663"/>
          <p14:tracePt t="53495" x="2330450" y="4021138"/>
          <p14:tracePt t="53511" x="2487613" y="4021138"/>
          <p14:tracePt t="53529" x="2767013" y="4025900"/>
          <p14:tracePt t="53548" x="2884488" y="4025900"/>
          <p14:tracePt t="53561" x="3078163" y="4025900"/>
          <p14:tracePt t="53578" x="3282950" y="4038600"/>
          <p14:tracePt t="53584" x="3344863" y="4048125"/>
          <p14:tracePt t="53596" x="3487738" y="4048125"/>
          <p14:tracePt t="53612" x="3597275" y="4068763"/>
          <p14:tracePt t="53628" x="3676650" y="4078288"/>
          <p14:tracePt t="53645" x="3724275" y="4086225"/>
          <p14:tracePt t="53650" x="3736975" y="4086225"/>
          <p14:tracePt t="53662" x="3776663" y="4090988"/>
          <p14:tracePt t="53679" x="3794125" y="4100513"/>
          <p14:tracePt t="53693" x="3803650" y="4100513"/>
          <p14:tracePt t="53709" x="3806825" y="4100513"/>
          <p14:tracePt t="54279" x="3878263" y="4100513"/>
          <p14:tracePt t="54287" x="4021138" y="4100513"/>
          <p14:tracePt t="54295" x="4152900" y="4100513"/>
          <p14:tracePt t="54311" x="4392613" y="4125913"/>
          <p14:tracePt t="54316" x="4498975" y="4125913"/>
          <p14:tracePt t="54329" x="4760913" y="4138613"/>
          <p14:tracePt t="54345" x="4992688" y="4152900"/>
          <p14:tracePt t="54361" x="5172075" y="4170363"/>
          <p14:tracePt t="54378" x="5346700" y="4170363"/>
          <p14:tracePt t="54383" x="5421313" y="4170363"/>
          <p14:tracePt t="54397" x="5543550" y="4178300"/>
          <p14:tracePt t="54413" x="5613400" y="4191000"/>
          <p14:tracePt t="54429" x="5643563" y="4213225"/>
          <p14:tracePt t="54434" x="5648325" y="4217988"/>
          <p14:tracePt t="54449" x="5661025" y="4230688"/>
          <p14:tracePt t="54470" x="5673725" y="4240213"/>
          <p14:tracePt t="54481" x="5673725" y="4243388"/>
          <p14:tracePt t="55159" x="5705475" y="4252913"/>
          <p14:tracePt t="55168" x="5765800" y="4262438"/>
          <p14:tracePt t="55180" x="5830888" y="4279900"/>
          <p14:tracePt t="55195" x="5915025" y="4297363"/>
          <p14:tracePt t="55209" x="5972175" y="4305300"/>
          <p14:tracePt t="55226" x="6002338" y="4314825"/>
          <p14:tracePt t="55475" x="6007100" y="4300538"/>
          <p14:tracePt t="55497" x="6007100" y="4297363"/>
          <p14:tracePt t="59344" x="6129338" y="4287838"/>
          <p14:tracePt t="59352" x="6369050" y="4287838"/>
          <p14:tracePt t="59360" x="6592888" y="4257675"/>
          <p14:tracePt t="59374" x="7029450" y="4283075"/>
          <p14:tracePt t="59391" x="7396163" y="4292600"/>
          <p14:tracePt t="59408" x="7637463" y="4352925"/>
          <p14:tracePt t="59425" x="7899400" y="4440238"/>
          <p14:tracePt t="59441" x="8026400" y="4492625"/>
          <p14:tracePt t="59457" x="8156575" y="4572000"/>
          <p14:tracePt t="59474" x="8258175" y="4654550"/>
          <p14:tracePt t="59492" x="8310563" y="4706938"/>
          <p14:tracePt t="59939" x="8507413" y="4703763"/>
          <p14:tracePt t="59947" x="8909050" y="4646613"/>
          <p14:tracePt t="59958" x="9220200" y="4611688"/>
          <p14:tracePt t="59975" x="9993313" y="4589463"/>
          <p14:tracePt t="59977" x="10444163" y="4606925"/>
          <p14:tracePt t="59990" x="11204575" y="4664075"/>
          <p14:tracePt t="60009" x="11868150" y="4786313"/>
          <p14:tracePt t="91628" x="11561763" y="6556375"/>
          <p14:tracePt t="91631" x="11077575" y="6596063"/>
          <p14:tracePt t="91640" x="10833100" y="6613525"/>
          <p14:tracePt t="91647" x="10534650" y="6613525"/>
          <p14:tracePt t="91664" x="10215563" y="6626225"/>
          <p14:tracePt t="91677" x="10018713" y="6586538"/>
          <p14:tracePt t="91695" x="9875838" y="6556375"/>
          <p14:tracePt t="91711" x="9783763" y="6548438"/>
          <p14:tracePt t="91714" x="9752013" y="6538913"/>
          <p14:tracePt t="91728" x="9731375" y="6538913"/>
          <p14:tracePt t="91744" x="9726613" y="6538913"/>
          <p14:tracePt t="92038" x="9502775" y="6464300"/>
          <p14:tracePt t="92047" x="9031288" y="6342063"/>
          <p14:tracePt t="92063" x="8012113" y="6137275"/>
          <p14:tracePt t="92069" x="7458075" y="6027738"/>
          <p14:tracePt t="92081" x="6242050" y="5830888"/>
          <p14:tracePt t="92097" x="5237163" y="5686425"/>
          <p14:tracePt t="92114" x="4659313" y="5651500"/>
          <p14:tracePt t="92131" x="4454525" y="5651500"/>
          <p14:tracePt t="92137" x="4432300" y="5651500"/>
          <p14:tracePt t="92142" x="4375150" y="5643563"/>
          <p14:tracePt t="92147" x="4349750" y="5634038"/>
          <p14:tracePt t="92161" x="4319588" y="5611813"/>
          <p14:tracePt t="92463" x="4148138" y="5551488"/>
          <p14:tracePt t="92473" x="3956050" y="5459413"/>
          <p14:tracePt t="92484" x="3255963" y="5197475"/>
          <p14:tracePt t="92497" x="2924175" y="5087938"/>
          <p14:tracePt t="92502" x="2689225" y="5022850"/>
          <p14:tracePt t="92515" x="2181225" y="4878388"/>
          <p14:tracePt t="92531" x="1966913" y="4794250"/>
          <p14:tracePt t="92547" x="1809750" y="4716463"/>
          <p14:tracePt t="92564" x="1712913" y="4651375"/>
          <p14:tracePt t="92582" x="1692275" y="4637088"/>
          <p14:tracePt t="92597" x="1677988" y="4633913"/>
          <p14:tracePt t="92691" x="1682750" y="4633913"/>
          <p14:tracePt t="92700" x="1695450" y="4633913"/>
          <p14:tracePt t="92713" x="1704975" y="4633913"/>
          <p14:tracePt t="92730" x="1727200" y="4641850"/>
          <p14:tracePt t="92748" x="1739900" y="4646613"/>
          <p14:tracePt t="92765" x="1744663" y="4654550"/>
          <p14:tracePt t="92786" x="1752600" y="4654550"/>
          <p14:tracePt t="92797" x="1757363" y="4654550"/>
          <p14:tracePt t="92802" x="1762125" y="4659313"/>
          <p14:tracePt t="92816" x="1792288" y="4668838"/>
          <p14:tracePt t="92822" x="1814513" y="4672013"/>
          <p14:tracePt t="92832" x="1831975" y="4681538"/>
          <p14:tracePt t="92845" x="1879600" y="4706938"/>
          <p14:tracePt t="92862" x="1927225" y="4729163"/>
          <p14:tracePt t="92880" x="2058988" y="4768850"/>
          <p14:tracePt t="92895" x="2141538" y="4803775"/>
          <p14:tracePt t="92912" x="2203450" y="4829175"/>
          <p14:tracePt t="92928" x="2246313" y="4829175"/>
          <p14:tracePt t="92932" x="2263775" y="4838700"/>
          <p14:tracePt t="92946" x="2278063" y="4843463"/>
          <p14:tracePt t="92962" x="2281238" y="4843463"/>
          <p14:tracePt t="96293" x="2457450" y="4856163"/>
          <p14:tracePt t="96302" x="2724150" y="4856163"/>
          <p14:tracePt t="96315" x="3414713" y="4873625"/>
          <p14:tracePt t="96330" x="4100513" y="4860925"/>
          <p14:tracePt t="96348" x="4703763" y="4843463"/>
          <p14:tracePt t="96353" x="4943475" y="4843463"/>
          <p14:tracePt t="96364" x="5319713" y="4838700"/>
          <p14:tracePt t="96381" x="5468938" y="4838700"/>
          <p14:tracePt t="96397" x="5643563" y="4838700"/>
          <p14:tracePt t="96413" x="5730875" y="4838700"/>
          <p14:tracePt t="96431" x="5778500" y="4838700"/>
          <p14:tracePt t="96829" x="5975350" y="4838700"/>
          <p14:tracePt t="96838" x="6184900" y="4838700"/>
          <p14:tracePt t="96847" x="6373813" y="4851400"/>
          <p14:tracePt t="96852" x="6553200" y="4851400"/>
          <p14:tracePt t="96865" x="6872288" y="4864100"/>
          <p14:tracePt t="96881" x="7156450" y="4856163"/>
          <p14:tracePt t="96895" x="7361238" y="4856163"/>
          <p14:tracePt t="96912" x="7480300" y="4856163"/>
          <p14:tracePt t="96916" x="7523163" y="4856163"/>
          <p14:tracePt t="96930" x="7580313" y="4860925"/>
          <p14:tracePt t="96946" x="7620000" y="4860925"/>
          <p14:tracePt t="96962" x="7627938" y="4860925"/>
          <p14:tracePt t="97326" x="7675563" y="4860925"/>
          <p14:tracePt t="97335" x="7859713" y="4851400"/>
          <p14:tracePt t="97348" x="8126413" y="4838700"/>
          <p14:tracePt t="97364" x="8358188" y="4838700"/>
          <p14:tracePt t="97380" x="8510588" y="4829175"/>
          <p14:tracePt t="97397" x="8585200" y="4829175"/>
          <p14:tracePt t="97403" x="8612188" y="4829175"/>
          <p14:tracePt t="97415" x="8647113" y="4829175"/>
          <p14:tracePt t="97466" x="8655050" y="4829175"/>
          <p14:tracePt t="99315" x="8704263" y="4821238"/>
          <p14:tracePt t="99323" x="8834438" y="4808538"/>
          <p14:tracePt t="99332" x="8896350" y="4799013"/>
          <p14:tracePt t="99344" x="9128125" y="4786313"/>
          <p14:tracePt t="99361" x="9332913" y="4786313"/>
          <p14:tracePt t="99378" x="9525000" y="4794250"/>
          <p14:tracePt t="99394" x="9634538" y="4811713"/>
          <p14:tracePt t="99411" x="9696450" y="4829175"/>
          <p14:tracePt t="99427" x="9752013" y="4846638"/>
          <p14:tracePt t="99431" x="9761538" y="4851400"/>
          <p14:tracePt t="99445" x="9786938" y="4860925"/>
          <p14:tracePt t="99460" x="9801225" y="4860925"/>
          <p14:tracePt t="99477" x="9804400" y="4864100"/>
          <p14:tracePt t="99579" x="9813925" y="4864100"/>
          <p14:tracePt t="100136" x="9853613" y="4864100"/>
          <p14:tracePt t="100145" x="9983788" y="4851400"/>
          <p14:tracePt t="100150" x="10045700" y="4843463"/>
          <p14:tracePt t="100162" x="10145713" y="4843463"/>
          <p14:tracePt t="100165" x="10207625" y="4829175"/>
          <p14:tracePt t="100175" x="10282238" y="4829175"/>
          <p14:tracePt t="100182" x="10342563" y="4829175"/>
          <p14:tracePt t="100195" x="10444163" y="4829175"/>
          <p14:tracePt t="100212" x="10521950" y="4829175"/>
          <p14:tracePt t="100229" x="10574338" y="4843463"/>
          <p14:tracePt t="100247" x="10614025" y="4843463"/>
          <p14:tracePt t="100262" x="10631488" y="4843463"/>
          <p14:tracePt t="100279" x="10639425" y="4843463"/>
          <p14:tracePt t="100282" x="10653713" y="4846638"/>
          <p14:tracePt t="100295" x="10666413" y="4846638"/>
          <p14:tracePt t="100310" x="10679113" y="4846638"/>
          <p14:tracePt t="100327" x="10683875" y="4846638"/>
          <p14:tracePt t="100344" x="10683875" y="4856163"/>
          <p14:tracePt t="103017" x="10474325" y="4891088"/>
          <p14:tracePt t="103025" x="10023475" y="4930775"/>
          <p14:tracePt t="103032" x="9591675" y="4987925"/>
          <p14:tracePt t="103046" x="8507413" y="5092700"/>
          <p14:tracePt t="103062" x="7291388" y="5262563"/>
          <p14:tracePt t="103078" x="6189663" y="5454650"/>
          <p14:tracePt t="103095" x="5354638" y="5591175"/>
          <p14:tracePt t="103112" x="4746625" y="5695950"/>
          <p14:tracePt t="103129" x="4668838" y="5703888"/>
          <p14:tracePt t="103148" x="4621213" y="5703888"/>
          <p14:tracePt t="103153" x="4606925" y="5703888"/>
          <p14:tracePt t="103166" x="4594225" y="5703888"/>
          <p14:tracePt t="103181" x="4589463" y="5703888"/>
          <p14:tracePt t="103445" x="4467225" y="5691188"/>
          <p14:tracePt t="103454" x="4249738" y="5678488"/>
          <p14:tracePt t="103463" x="4052888" y="5646738"/>
          <p14:tracePt t="103468" x="3829050" y="5616575"/>
          <p14:tracePt t="103482" x="3225800" y="5516563"/>
          <p14:tracePt t="103495" x="2657475" y="5429250"/>
          <p14:tracePt t="103512" x="2155825" y="5362575"/>
          <p14:tracePt t="103529" x="1722438" y="5332413"/>
          <p14:tracePt t="103532" x="1604963" y="5332413"/>
          <p14:tracePt t="103547" x="1460500" y="5332413"/>
          <p14:tracePt t="103562" x="1350963" y="5310188"/>
          <p14:tracePt t="103579" x="1293813" y="5297488"/>
          <p14:tracePt t="103596" x="1246188" y="5249863"/>
          <p14:tracePt t="103612" x="1216025" y="5232400"/>
          <p14:tracePt t="103629" x="1201738" y="5222875"/>
          <p14:tracePt t="103645" x="1189038" y="5205413"/>
          <p14:tracePt t="103662" x="1189038" y="5200650"/>
          <p14:tracePt t="103679" x="1184275" y="5197475"/>
          <p14:tracePt t="103695" x="1176338" y="5187950"/>
          <p14:tracePt t="103712" x="1162050" y="5183188"/>
          <p14:tracePt t="103716" x="1149350" y="5170488"/>
          <p14:tracePt t="103729" x="1144588" y="5162550"/>
          <p14:tracePt t="103745" x="1131888" y="5157788"/>
          <p14:tracePt t="103762" x="1119188" y="5145088"/>
          <p14:tracePt t="103779" x="1101725" y="5130800"/>
          <p14:tracePt t="103796" x="1062038" y="5113338"/>
          <p14:tracePt t="103812" x="1054100" y="5110163"/>
          <p14:tracePt t="103828" x="1031875" y="5095875"/>
          <p14:tracePt t="103846" x="1019175" y="5095875"/>
          <p14:tracePt t="103862" x="1019175" y="5087938"/>
          <p14:tracePt t="105513" x="1062038" y="5092700"/>
          <p14:tracePt t="105523" x="1193800" y="5092700"/>
          <p14:tracePt t="105532" x="1293813" y="5092700"/>
          <p14:tracePt t="105537" x="1425575" y="5092700"/>
          <p14:tracePt t="105549" x="1587500" y="5092700"/>
          <p14:tracePt t="105562" x="1717675" y="5087938"/>
          <p14:tracePt t="105566" x="1822450" y="5075238"/>
          <p14:tracePt t="105579" x="2028825" y="5060950"/>
          <p14:tracePt t="105597" x="2190750" y="5053013"/>
          <p14:tracePt t="105601" x="2290763" y="5053013"/>
          <p14:tracePt t="105612" x="2351088" y="5053013"/>
          <p14:tracePt t="105616" x="2395538" y="5053013"/>
          <p14:tracePt t="105630" x="2487613" y="5053013"/>
          <p14:tracePt t="105645" x="2557463" y="5057775"/>
          <p14:tracePt t="105662" x="2622550" y="5065713"/>
          <p14:tracePt t="105680" x="2714625" y="5083175"/>
          <p14:tracePt t="105695" x="2779713" y="5095875"/>
          <p14:tracePt t="105712" x="2819400" y="5113338"/>
          <p14:tracePt t="105729" x="2867025" y="5122863"/>
          <p14:tracePt t="105733" x="2881313" y="5122863"/>
          <p14:tracePt t="105746" x="2894013" y="5122863"/>
          <p14:tracePt t="105763" x="2898775" y="5127625"/>
          <p14:tracePt t="105779" x="2898775" y="5135563"/>
          <p14:tracePt t="105879" x="2906713" y="5135563"/>
          <p14:tracePt t="105966" x="2906713" y="5148263"/>
          <p14:tracePt t="105973" x="2906713" y="5153025"/>
          <p14:tracePt t="105988" x="2901950" y="5153025"/>
          <p14:tracePt t="105994" x="2898775" y="5153025"/>
          <p14:tracePt t="106011" x="2876550" y="5153025"/>
          <p14:tracePt t="106028" x="2824163" y="5153025"/>
          <p14:tracePt t="106044" x="2767013" y="5148263"/>
          <p14:tracePt t="106048" x="2701925" y="5127625"/>
          <p14:tracePt t="106061" x="2627313" y="5127625"/>
          <p14:tracePt t="106077" x="2544763" y="5118100"/>
          <p14:tracePt t="106094" x="2492375" y="5118100"/>
          <p14:tracePt t="106112" x="2368550" y="5110163"/>
          <p14:tracePt t="106132" x="2290763" y="5110163"/>
          <p14:tracePt t="106147" x="2233613" y="5110163"/>
          <p14:tracePt t="106165" x="2190750" y="5110163"/>
          <p14:tracePt t="106181" x="2163763" y="5110163"/>
          <p14:tracePt t="106198" x="2141538" y="5113338"/>
          <p14:tracePt t="106217" x="2116138" y="5118100"/>
          <p14:tracePt t="106234" x="2098675" y="5118100"/>
          <p14:tracePt t="106249" x="2085975" y="5118100"/>
          <p14:tracePt t="106265" x="2081213" y="5118100"/>
          <p14:tracePt t="106357" x="2093913" y="5118100"/>
          <p14:tracePt t="106366" x="2120900" y="5118100"/>
          <p14:tracePt t="106381" x="2168525" y="5110163"/>
          <p14:tracePt t="106395" x="2233613" y="5100638"/>
          <p14:tracePt t="106412" x="2408238" y="5100638"/>
          <p14:tracePt t="106428" x="2530475" y="5087938"/>
          <p14:tracePt t="106445" x="2622550" y="5087938"/>
          <p14:tracePt t="106461" x="2736850" y="5087938"/>
          <p14:tracePt t="106479" x="2871788" y="5087938"/>
          <p14:tracePt t="106495" x="2951163" y="5095875"/>
          <p14:tracePt t="106511" x="2998788" y="5095875"/>
          <p14:tracePt t="106528" x="3025775" y="5095875"/>
          <p14:tracePt t="106546" x="3038475" y="5095875"/>
          <p14:tracePt t="106562" x="3043238" y="5095875"/>
          <p14:tracePt t="106604" x="3051175" y="5095875"/>
          <p14:tracePt t="106611" x="3055938" y="5095875"/>
          <p14:tracePt t="106619" x="3063875" y="5095875"/>
          <p14:tracePt t="106634" x="3068638" y="5095875"/>
          <p14:tracePt t="106645" x="3073400" y="5095875"/>
          <p14:tracePt t="106663" x="3095625" y="5095875"/>
          <p14:tracePt t="106678" x="3108325" y="5092700"/>
          <p14:tracePt t="106695" x="3125788" y="5092700"/>
          <p14:tracePt t="106712" x="3151188" y="5092700"/>
          <p14:tracePt t="106716" x="3168650" y="5092700"/>
          <p14:tracePt t="106729" x="3208338" y="5078413"/>
          <p14:tracePt t="106745" x="3243263" y="5078413"/>
          <p14:tracePt t="106762" x="3282950" y="5078413"/>
          <p14:tracePt t="106780" x="3330575" y="5078413"/>
          <p14:tracePt t="106795" x="3379788" y="5078413"/>
          <p14:tracePt t="106812" x="3400425" y="5078413"/>
          <p14:tracePt t="106828" x="3427413" y="5078413"/>
          <p14:tracePt t="106846" x="3470275" y="5078413"/>
          <p14:tracePt t="106862" x="3487738" y="5078413"/>
          <p14:tracePt t="106878" x="3502025" y="5078413"/>
          <p14:tracePt t="106895" x="3514725" y="5078413"/>
          <p14:tracePt t="106899" x="3527425" y="5078413"/>
          <p14:tracePt t="106913" x="3540125" y="5078413"/>
          <p14:tracePt t="106929" x="3554413" y="5078413"/>
          <p14:tracePt t="107875" x="3536950" y="5078413"/>
          <p14:tracePt t="107884" x="3514725" y="5087938"/>
          <p14:tracePt t="107897" x="3432175" y="5105400"/>
          <p14:tracePt t="107915" x="3330575" y="5122863"/>
          <p14:tracePt t="107933" x="3173413" y="5153025"/>
          <p14:tracePt t="107949" x="3090863" y="5183188"/>
          <p14:tracePt t="107963" x="3011488" y="5192713"/>
          <p14:tracePt t="107979" x="2919413" y="5200650"/>
          <p14:tracePt t="107996" x="2854325" y="5210175"/>
          <p14:tracePt t="108000" x="2819400" y="5210175"/>
          <p14:tracePt t="108014" x="2771775" y="5214938"/>
          <p14:tracePt t="108029" x="2727325" y="5214938"/>
          <p14:tracePt t="108046" x="2679700" y="5214938"/>
          <p14:tracePt t="108063" x="2627313" y="5214938"/>
          <p14:tracePt t="108080" x="2592388" y="5214938"/>
          <p14:tracePt t="108096" x="2562225" y="5214938"/>
          <p14:tracePt t="108113" x="2547938" y="5214938"/>
          <p14:tracePt t="108130" x="2522538" y="5214938"/>
          <p14:tracePt t="108146" x="2517775" y="5214938"/>
          <p14:tracePt t="108163" x="2513013" y="5214938"/>
          <p14:tracePt t="108180" x="2500313" y="5205413"/>
          <p14:tracePt t="108196" x="2492375" y="5205413"/>
          <p14:tracePt t="108212" x="2492375" y="5200650"/>
          <p14:tracePt t="108328" x="2487613" y="5200650"/>
          <p14:tracePt t="108358" x="2474913" y="5200650"/>
          <p14:tracePt t="108365" x="2474913" y="5197475"/>
          <p14:tracePt t="108380" x="2460625" y="5187950"/>
          <p14:tracePt t="108397" x="2457450" y="5187950"/>
          <p14:tracePt t="108415" x="2447925" y="5170488"/>
          <p14:tracePt t="108439" x="2447925" y="5162550"/>
          <p14:tracePt t="108445" x="2443163" y="5162550"/>
          <p14:tracePt t="108462" x="2443163" y="5157788"/>
          <p14:tracePt t="108479" x="2435225" y="5157788"/>
          <p14:tracePt t="108496" x="2435225" y="5148263"/>
          <p14:tracePt t="108534" x="2435225" y="5135563"/>
          <p14:tracePt t="108549" x="2435225" y="5130800"/>
          <p14:tracePt t="108562" x="2435225" y="5127625"/>
          <p14:tracePt t="108579" x="2435225" y="5118100"/>
          <p14:tracePt t="108600" x="2435225" y="5105400"/>
          <p14:tracePt t="108629" x="2435225" y="5100638"/>
          <p14:tracePt t="108710" x="2439988" y="5092700"/>
          <p14:tracePt t="109071" x="2465388" y="5092700"/>
          <p14:tracePt t="109080" x="2500313" y="5092700"/>
          <p14:tracePt t="109085" x="2557463" y="5095875"/>
          <p14:tracePt t="109097" x="2592388" y="5118100"/>
          <p14:tracePt t="109101" x="2627313" y="5122863"/>
          <p14:tracePt t="109107" x="2657475" y="5122863"/>
          <p14:tracePt t="109116" x="2706688" y="5135563"/>
          <p14:tracePt t="109129" x="2762250" y="5148263"/>
          <p14:tracePt t="109146" x="2836863" y="5148263"/>
          <p14:tracePt t="109164" x="2959100" y="5157788"/>
          <p14:tracePt t="109180" x="3016250" y="5157788"/>
          <p14:tracePt t="109196" x="3086100" y="5157788"/>
          <p14:tracePt t="109213" x="3138488" y="5157788"/>
          <p14:tracePt t="109217" x="3173413" y="5157788"/>
          <p14:tracePt t="109230" x="3208338" y="5157788"/>
          <p14:tracePt t="109246" x="3278188" y="5157788"/>
          <p14:tracePt t="109262" x="3305175" y="5157788"/>
          <p14:tracePt t="109279" x="3352800" y="5175250"/>
          <p14:tracePt t="109297" x="3397250" y="5187950"/>
          <p14:tracePt t="109312" x="3432175" y="5197475"/>
          <p14:tracePt t="109330" x="3449638" y="5197475"/>
          <p14:tracePt t="109346" x="3470275" y="5197475"/>
          <p14:tracePt t="109350" x="3475038" y="5197475"/>
          <p14:tracePt t="109363" x="3505200" y="5197475"/>
          <p14:tracePt t="109379" x="3514725" y="5197475"/>
          <p14:tracePt t="109396" x="3527425" y="5197475"/>
          <p14:tracePt t="109413" x="3562350" y="5197475"/>
          <p14:tracePt t="109429" x="3567113" y="5192713"/>
          <p14:tracePt t="109446" x="3579813" y="5192713"/>
          <p14:tracePt t="109465" x="3589338" y="5187950"/>
          <p14:tracePt t="109679" x="3562350" y="5187950"/>
          <p14:tracePt t="109688" x="3540125" y="5180013"/>
          <p14:tracePt t="109698" x="3497263" y="5180013"/>
          <p14:tracePt t="109703" x="3462338" y="5170488"/>
          <p14:tracePt t="109713" x="3392488" y="5170488"/>
          <p14:tracePt t="109728" x="3362325" y="5170488"/>
          <p14:tracePt t="109745" x="3352800" y="5170488"/>
          <p14:tracePt t="109762" x="3344863" y="5170488"/>
          <p14:tracePt t="109795" x="3352800" y="5170488"/>
          <p14:tracePt t="109802" x="3365500" y="5170488"/>
          <p14:tracePt t="109812" x="3414713" y="5162550"/>
          <p14:tracePt t="109828" x="3479800" y="5162550"/>
          <p14:tracePt t="109846" x="3611563" y="5162550"/>
          <p14:tracePt t="109863" x="3676650" y="5162550"/>
          <p14:tracePt t="109879" x="3719513" y="5162550"/>
          <p14:tracePt t="109895" x="3751263" y="5162550"/>
          <p14:tracePt t="109972" x="3736975" y="5162550"/>
          <p14:tracePt t="109986" x="3729038" y="5162550"/>
          <p14:tracePt t="110001" x="3724275" y="5162550"/>
          <p14:tracePt t="110537" x="3746500" y="5162550"/>
          <p14:tracePt t="110544" x="3781425" y="5162550"/>
          <p14:tracePt t="110552" x="3838575" y="5162550"/>
          <p14:tracePt t="110562" x="3859213" y="5162550"/>
          <p14:tracePt t="110581" x="3948113" y="5165725"/>
          <p14:tracePt t="110597" x="3986213" y="5165725"/>
          <p14:tracePt t="110613" x="4003675" y="5165725"/>
          <p14:tracePt t="110630" x="4038600" y="5165725"/>
          <p14:tracePt t="110646" x="4043363" y="5165725"/>
          <p14:tracePt t="110662" x="4052888" y="5165725"/>
          <p14:tracePt t="110679" x="4056063" y="5165725"/>
          <p14:tracePt t="110696" x="4065588" y="5165725"/>
          <p14:tracePt t="110712" x="4070350" y="5170488"/>
          <p14:tracePt t="110729" x="4083050" y="5170488"/>
          <p14:tracePt t="110745" x="4100513" y="5170488"/>
          <p14:tracePt t="110763" x="4122738" y="5170488"/>
          <p14:tracePt t="110779" x="4125913" y="5170488"/>
          <p14:tracePt t="110796" x="4135438" y="5170488"/>
          <p14:tracePt t="110812" x="4148138" y="5180013"/>
          <p14:tracePt t="110829" x="4165600" y="5180013"/>
          <p14:tracePt t="110846" x="4179888" y="5180013"/>
          <p14:tracePt t="110863" x="4192588" y="5180013"/>
          <p14:tracePt t="110880" x="4197350" y="5183188"/>
          <p14:tracePt t="110978" x="4197350" y="5192713"/>
          <p14:tracePt t="111007" x="4197350" y="5197475"/>
          <p14:tracePt t="111043" x="4192588" y="5205413"/>
          <p14:tracePt t="111058" x="4183063" y="5205413"/>
          <p14:tracePt t="111069" x="4179888" y="5205413"/>
          <p14:tracePt t="111081" x="4170363" y="5205413"/>
          <p14:tracePt t="111182" x="4165600" y="5205413"/>
          <p14:tracePt t="111189" x="4152900" y="5205413"/>
          <p14:tracePt t="111195" x="4143375" y="5205413"/>
          <p14:tracePt t="111213" x="4135438" y="5205413"/>
          <p14:tracePt t="111234" x="4113213" y="5205413"/>
          <p14:tracePt t="111240" x="4100513" y="5200650"/>
          <p14:tracePt t="111252" x="4087813" y="5200650"/>
          <p14:tracePt t="111265" x="4073525" y="5200650"/>
          <p14:tracePt t="111337" x="4073525" y="5197475"/>
          <p14:tracePt t="112106" x="4117975" y="5197475"/>
          <p14:tracePt t="112111" x="4179888" y="5197475"/>
          <p14:tracePt t="112120" x="4240213" y="5210175"/>
          <p14:tracePt t="112129" x="4314825" y="5210175"/>
          <p14:tracePt t="112150" x="4449763" y="5218113"/>
          <p14:tracePt t="112168" x="4498975" y="5227638"/>
          <p14:tracePt t="112182" x="4554538" y="5227638"/>
          <p14:tracePt t="112198" x="4581525" y="5227638"/>
          <p14:tracePt t="112217" x="4633913" y="5232400"/>
          <p14:tracePt t="112233" x="4656138" y="5232400"/>
          <p14:tracePt t="112248" x="4691063" y="5232400"/>
          <p14:tracePt t="112265" x="4721225" y="5232400"/>
          <p14:tracePt t="112269" x="4733925" y="5232400"/>
          <p14:tracePt t="112283" x="4768850" y="5232400"/>
          <p14:tracePt t="112299" x="4791075" y="5232400"/>
          <p14:tracePt t="112307" x="4803775" y="5232400"/>
          <p14:tracePt t="112317" x="4835525" y="5232400"/>
          <p14:tracePt t="112322" x="4852988" y="5232400"/>
          <p14:tracePt t="112332" x="4856163" y="5232400"/>
          <p14:tracePt t="112336" x="4878388" y="5227638"/>
          <p14:tracePt t="112348" x="4905375" y="5227638"/>
          <p14:tracePt t="112364" x="4926013" y="5227638"/>
          <p14:tracePt t="112381" x="4943475" y="5227638"/>
          <p14:tracePt t="112399" x="4965700" y="5222875"/>
          <p14:tracePt t="112404" x="4978400" y="5222875"/>
          <p14:tracePt t="112409" x="4983163" y="5222875"/>
          <p14:tracePt t="112418" x="4992688" y="5218113"/>
          <p14:tracePt t="112431" x="5005388" y="5218113"/>
          <p14:tracePt t="112448" x="5030788" y="5210175"/>
          <p14:tracePt t="112465" x="5045075" y="5205413"/>
          <p14:tracePt t="112481" x="5048250" y="5205413"/>
          <p14:tracePt t="112877" x="5119688" y="5197475"/>
          <p14:tracePt t="112886" x="5267325" y="5170488"/>
          <p14:tracePt t="112899" x="5499100" y="5148263"/>
          <p14:tracePt t="112915" x="5695950" y="5113338"/>
          <p14:tracePt t="112931" x="5900738" y="5092700"/>
          <p14:tracePt t="112949" x="6037263" y="5078413"/>
          <p14:tracePt t="112955" x="6107113" y="5078413"/>
          <p14:tracePt t="112959" x="6184900" y="5087938"/>
          <p14:tracePt t="112969" x="6216650" y="5087938"/>
          <p14:tracePt t="112972" x="6251575" y="5105400"/>
          <p14:tracePt t="112979" x="6273800" y="5105400"/>
          <p14:tracePt t="112996" x="6303963" y="5118100"/>
          <p14:tracePt t="113014" x="6334125" y="5130800"/>
          <p14:tracePt t="113083" x="6334125" y="5140325"/>
          <p14:tracePt t="113112" x="6329363" y="5145088"/>
          <p14:tracePt t="113120" x="6316663" y="5153025"/>
          <p14:tracePt t="113131" x="6311900" y="5153025"/>
          <p14:tracePt t="113135" x="6291263" y="5153025"/>
          <p14:tracePt t="113150" x="6242050" y="5157788"/>
          <p14:tracePt t="113165" x="6129338" y="5157788"/>
          <p14:tracePt t="113181" x="6010275" y="5157788"/>
          <p14:tracePt t="113186" x="5949950" y="5157788"/>
          <p14:tracePt t="113199" x="5900738" y="5157788"/>
          <p14:tracePt t="113215" x="5830888" y="5165725"/>
          <p14:tracePt t="113231" x="5775325" y="5165725"/>
          <p14:tracePt t="113248" x="5740400" y="5175250"/>
          <p14:tracePt t="113253" x="5722938" y="5175250"/>
          <p14:tracePt t="113265" x="5705475" y="5175250"/>
          <p14:tracePt t="113279" x="5691188" y="5175250"/>
          <p14:tracePt t="113316" x="5708650" y="5175250"/>
          <p14:tracePt t="113323" x="5730875" y="5175250"/>
          <p14:tracePt t="113331" x="5765800" y="5175250"/>
          <p14:tracePt t="113346" x="5830888" y="5175250"/>
          <p14:tracePt t="113363" x="5918200" y="5175250"/>
          <p14:tracePt t="113379" x="6080125" y="5175250"/>
          <p14:tracePt t="113383" x="6124575" y="5175250"/>
          <p14:tracePt t="113397" x="6202363" y="5175250"/>
          <p14:tracePt t="113413" x="6234113" y="5175250"/>
          <p14:tracePt t="113455" x="6224588" y="5175250"/>
          <p14:tracePt t="113462" x="6167438" y="5175250"/>
          <p14:tracePt t="113470" x="6142038" y="5170488"/>
          <p14:tracePt t="113479" x="6062663" y="5162550"/>
          <p14:tracePt t="113496" x="5984875" y="5153025"/>
          <p14:tracePt t="113513" x="5880100" y="5135563"/>
          <p14:tracePt t="113529" x="5830888" y="5135563"/>
          <p14:tracePt t="113546" x="5778500" y="5135563"/>
          <p14:tracePt t="113563" x="5740400" y="5127625"/>
          <p14:tracePt t="113567" x="5735638" y="5127625"/>
          <p14:tracePt t="113580" x="5726113" y="5127625"/>
          <p14:tracePt t="113602" x="5753100" y="5122863"/>
          <p14:tracePt t="113613" x="5783263" y="5122863"/>
          <p14:tracePt t="113632" x="5935663" y="5127625"/>
          <p14:tracePt t="113647" x="6111875" y="5140325"/>
          <p14:tracePt t="113662" x="6219825" y="5148263"/>
          <p14:tracePt t="113679" x="6294438" y="5148263"/>
          <p14:tracePt t="113697" x="6338888" y="5165725"/>
          <p14:tracePt t="113727" x="6334125" y="5165725"/>
          <p14:tracePt t="113734" x="6286500" y="5165725"/>
          <p14:tracePt t="113746" x="6211888" y="5165725"/>
          <p14:tracePt t="113750" x="6149975" y="5157788"/>
          <p14:tracePt t="113765" x="6002338" y="5135563"/>
          <p14:tracePt t="113779" x="5954713" y="5122863"/>
          <p14:tracePt t="113796" x="5875338" y="5110163"/>
          <p14:tracePt t="113814" x="5840413" y="5105400"/>
          <p14:tracePt t="113829" x="5827713" y="5095875"/>
          <p14:tracePt t="113852" x="5835650" y="5083175"/>
          <p14:tracePt t="113863" x="5870575" y="5075238"/>
          <p14:tracePt t="113880" x="6072188" y="5075238"/>
          <p14:tracePt t="113896" x="6237288" y="5105400"/>
          <p14:tracePt t="113913" x="6386513" y="5127625"/>
          <p14:tracePt t="113932" x="6570663" y="5153025"/>
          <p14:tracePt t="113948" x="6640513" y="5162550"/>
          <p14:tracePt t="113965" x="6653213" y="5162550"/>
          <p14:tracePt t="113982" x="6653213" y="5170488"/>
          <p14:tracePt t="113987" x="6653213" y="5175250"/>
          <p14:tracePt t="114102" x="6665913" y="5175250"/>
          <p14:tracePt t="114112" x="6675438" y="5175250"/>
          <p14:tracePt t="114117" x="6688138" y="5175250"/>
          <p14:tracePt t="114123" x="6710363" y="5170488"/>
          <p14:tracePt t="114134" x="6723063" y="5170488"/>
          <p14:tracePt t="114145" x="6770688" y="5170488"/>
          <p14:tracePt t="114164" x="6792913" y="5170488"/>
          <p14:tracePt t="114167" x="6797675" y="5170488"/>
          <p14:tracePt t="115063" x="6897688" y="5153025"/>
          <p14:tracePt t="115072" x="7029450" y="5140325"/>
          <p14:tracePt t="115082" x="7265988" y="5083175"/>
          <p14:tracePt t="115087" x="7540625" y="5065713"/>
          <p14:tracePt t="115095" x="7824788" y="5018088"/>
          <p14:tracePt t="115098" x="8183563" y="5018088"/>
          <p14:tracePt t="115113" x="8864600" y="5018088"/>
          <p14:tracePt t="115128" x="9569450" y="5065713"/>
          <p14:tracePt t="115145" x="10106025" y="5148263"/>
          <p14:tracePt t="115163" x="10674350" y="5262563"/>
          <p14:tracePt t="115179" x="10920413" y="5345113"/>
          <p14:tracePt t="115195" x="11082338" y="5437188"/>
          <p14:tracePt t="115212" x="11169650" y="5484813"/>
          <p14:tracePt t="115231" x="11234738" y="5524500"/>
          <p14:tracePt t="115245" x="11239500" y="5529263"/>
          <p14:tracePt t="115261" x="11247438" y="5529263"/>
          <p14:tracePt t="115592" x="11456988" y="5556250"/>
          <p14:tracePt t="115601" x="11825288" y="5591175"/>
          <p14:tracePt t="121495" x="9809163" y="6705600"/>
          <p14:tracePt t="121502" x="9058275" y="6796088"/>
          <p14:tracePt t="121511" x="8283575" y="6818313"/>
          <p14:tracePt t="121561" x="6618288" y="6848475"/>
          <p14:tracePt t="121571" x="6610350" y="6848475"/>
          <p14:tracePt t="121877" x="6430963" y="6800850"/>
          <p14:tracePt t="121887" x="6080125" y="6726238"/>
          <p14:tracePt t="121899" x="5262563" y="6407150"/>
          <p14:tracePt t="121916" x="4572000" y="6184900"/>
          <p14:tracePt t="121933" x="4017963" y="6049963"/>
          <p14:tracePt t="121939" x="3868738" y="6035675"/>
          <p14:tracePt t="121952" x="3589338" y="5957888"/>
          <p14:tracePt t="121966" x="3422650" y="5948363"/>
          <p14:tracePt t="121983" x="3322638" y="5918200"/>
          <p14:tracePt t="121998" x="3230563" y="5900738"/>
          <p14:tracePt t="122003" x="3160713" y="5870575"/>
          <p14:tracePt t="122016" x="3051175" y="5853113"/>
          <p14:tracePt t="122032" x="2994025" y="5835650"/>
          <p14:tracePt t="122048" x="2946400" y="5835650"/>
          <p14:tracePt t="122067" x="2894013" y="5813425"/>
          <p14:tracePt t="122084" x="2863850" y="5786438"/>
          <p14:tracePt t="122099" x="2824163" y="5773738"/>
          <p14:tracePt t="122115" x="2776538" y="5756275"/>
          <p14:tracePt t="122120" x="2741613" y="5748338"/>
          <p14:tracePt t="122130" x="2679700" y="5726113"/>
          <p14:tracePt t="122134" x="2617788" y="5716588"/>
          <p14:tracePt t="122147" x="2562225" y="5691188"/>
          <p14:tracePt t="122163" x="2513013" y="5686425"/>
          <p14:tracePt t="122180" x="2482850" y="5678488"/>
          <p14:tracePt t="122198" x="2447925" y="5668963"/>
          <p14:tracePt t="122213" x="2413000" y="5661025"/>
          <p14:tracePt t="122230" x="2373313" y="5651500"/>
          <p14:tracePt t="122247" x="2333625" y="5651500"/>
          <p14:tracePt t="122251" x="2312988" y="5646738"/>
          <p14:tracePt t="122264" x="2255838" y="5646738"/>
          <p14:tracePt t="122280" x="2220913" y="5646738"/>
          <p14:tracePt t="122297" x="2190750" y="5646738"/>
          <p14:tracePt t="122313" x="2185988" y="5646738"/>
          <p14:tracePt t="122566" x="2124075" y="5638800"/>
          <p14:tracePt t="122575" x="2011363" y="5638800"/>
          <p14:tracePt t="122585" x="1949450" y="5626100"/>
          <p14:tracePt t="122590" x="1857375" y="5626100"/>
          <p14:tracePt t="122600" x="1797050" y="5616575"/>
          <p14:tracePt t="122604" x="1739900" y="5616575"/>
          <p14:tracePt t="122612" x="1692275" y="5608638"/>
          <p14:tracePt t="122630" x="1547813" y="5599113"/>
          <p14:tracePt t="122646" x="1490663" y="5591175"/>
          <p14:tracePt t="122663" x="1460500" y="5591175"/>
          <p14:tracePt t="122680" x="1450975" y="5591175"/>
          <p14:tracePt t="122683" x="1443038" y="5591175"/>
          <p14:tracePt t="122712" x="1443038" y="5581650"/>
          <p14:tracePt t="122726" x="1450975" y="5576888"/>
          <p14:tracePt t="122734" x="1468438" y="5559425"/>
          <p14:tracePt t="122747" x="1552575" y="5524500"/>
          <p14:tracePt t="122763" x="1630363" y="5516563"/>
          <p14:tracePt t="122779" x="1717675" y="5516563"/>
          <p14:tracePt t="122796" x="1836738" y="5516563"/>
          <p14:tracePt t="122814" x="2085975" y="5516563"/>
          <p14:tracePt t="122830" x="2273300" y="5516563"/>
          <p14:tracePt t="122846" x="2465388" y="5516563"/>
          <p14:tracePt t="122863" x="2667000" y="5502275"/>
          <p14:tracePt t="122866" x="2771775" y="5494338"/>
          <p14:tracePt t="122881" x="2933700" y="5494338"/>
          <p14:tracePt t="122896" x="3025775" y="5494338"/>
          <p14:tracePt t="122915" x="3108325" y="5499100"/>
          <p14:tracePt t="122920" x="3130550" y="5499100"/>
          <p14:tracePt t="122933" x="3151188" y="5499100"/>
          <p14:tracePt t="122939" x="3155950" y="5499100"/>
          <p14:tracePt t="123924" x="3208338" y="5507038"/>
          <p14:tracePt t="123933" x="3282950" y="5529263"/>
          <p14:tracePt t="123949" x="3397250" y="5559425"/>
          <p14:tracePt t="123966" x="3527425" y="5616575"/>
          <p14:tracePt t="123983" x="3567113" y="5621338"/>
          <p14:tracePt t="123999" x="3571875" y="5629275"/>
          <p14:tracePt t="124054" x="3562350" y="5629275"/>
          <p14:tracePt t="124061" x="3557588" y="5629275"/>
          <p14:tracePt t="124069" x="3536950" y="5629275"/>
          <p14:tracePt t="124080" x="3522663" y="5629275"/>
          <p14:tracePt t="124097" x="3479800" y="5616575"/>
          <p14:tracePt t="124113" x="3449638" y="5616575"/>
          <p14:tracePt t="124130" x="3432175" y="5603875"/>
          <p14:tracePt t="124147" x="3417888" y="5603875"/>
          <p14:tracePt t="124164" x="3417888" y="5591175"/>
          <p14:tracePt t="124180" x="3417888" y="5586413"/>
          <p14:tracePt t="124197" x="3432175" y="5564188"/>
          <p14:tracePt t="124213" x="3479800" y="5541963"/>
          <p14:tracePt t="124217" x="3502025" y="5534025"/>
          <p14:tracePt t="124231" x="3540125" y="5524500"/>
          <p14:tracePt t="124247" x="3589338" y="5516563"/>
          <p14:tracePt t="124263" x="3606800" y="5516563"/>
          <p14:tracePt t="124281" x="3611563" y="5519738"/>
          <p14:tracePt t="124304" x="3611563" y="5524500"/>
          <p14:tracePt t="124325" x="3606800" y="5524500"/>
          <p14:tracePt t="124332" x="3584575" y="5524500"/>
          <p14:tracePt t="124349" x="3536950" y="5507038"/>
          <p14:tracePt t="124366" x="3505200" y="5499100"/>
          <p14:tracePt t="124383" x="3484563" y="5499100"/>
          <p14:tracePt t="124388" x="3470275" y="5499100"/>
          <p14:tracePt t="124399" x="3467100" y="5499100"/>
          <p14:tracePt t="124415" x="3462338" y="5499100"/>
          <p14:tracePt t="124459" x="3462338" y="5494338"/>
          <p14:tracePt t="124468" x="3484563" y="5494338"/>
          <p14:tracePt t="124482" x="3509963" y="5499100"/>
          <p14:tracePt t="124499" x="3540125" y="5511800"/>
          <p14:tracePt t="124517" x="3589338" y="5534025"/>
          <p14:tracePt t="124531" x="3597275" y="5546725"/>
          <p14:tracePt t="134025" x="3719513" y="5546725"/>
          <p14:tracePt t="134033" x="3821113" y="5546725"/>
          <p14:tracePt t="134049" x="4083050" y="5546725"/>
          <p14:tracePt t="134064" x="4371975" y="5568950"/>
          <p14:tracePt t="134069" x="4449763" y="5581650"/>
          <p14:tracePt t="134082" x="4656138" y="5603875"/>
          <p14:tracePt t="134097" x="4818063" y="5626100"/>
          <p14:tracePt t="134114" x="4913313" y="5656263"/>
          <p14:tracePt t="134134" x="4995863" y="5681663"/>
          <p14:tracePt t="134141" x="5013325" y="5691188"/>
          <p14:tracePt t="134156" x="5022850" y="5695950"/>
          <p14:tracePt t="134170" x="5022850" y="5699125"/>
          <p14:tracePt t="134183" x="5030788" y="5699125"/>
          <p14:tracePt t="134229" x="5030788" y="5708650"/>
          <p14:tracePt t="134296" x="5030788" y="5713413"/>
          <p14:tracePt t="134347" x="5027613" y="5713413"/>
          <p14:tracePt t="134362" x="5022850" y="5713413"/>
          <p14:tracePt t="134376" x="5018088" y="5713413"/>
          <p14:tracePt t="134385" x="5005388" y="5713413"/>
          <p14:tracePt t="134399" x="4992688" y="5713413"/>
          <p14:tracePt t="134416" x="4978400" y="5713413"/>
          <p14:tracePt t="134434" x="4953000" y="5713413"/>
          <p14:tracePt t="134451" x="4926013" y="5713413"/>
          <p14:tracePt t="134467" x="4913313" y="5713413"/>
          <p14:tracePt t="134483" x="4900613" y="5713413"/>
          <p14:tracePt t="134489" x="4891088" y="5713413"/>
          <p14:tracePt t="134500" x="4873625" y="5713413"/>
          <p14:tracePt t="134514" x="4860925" y="5703888"/>
          <p14:tracePt t="134595" x="4856163" y="5703888"/>
          <p14:tracePt t="134683" x="4856163" y="5699125"/>
          <p14:tracePt t="137465" x="4918075" y="5699125"/>
          <p14:tracePt t="137473" x="5132388" y="5656263"/>
          <p14:tracePt t="137482" x="5434013" y="5638800"/>
          <p14:tracePt t="137500" x="6403975" y="5499100"/>
          <p14:tracePt t="137517" x="7169150" y="5424488"/>
          <p14:tracePt t="137533" x="7881938" y="5424488"/>
          <p14:tracePt t="137550" x="8475663" y="5424488"/>
          <p14:tracePt t="137555" x="8751888" y="5437188"/>
          <p14:tracePt t="137569" x="9043988" y="5464175"/>
          <p14:tracePt t="137581" x="9240838" y="5519738"/>
          <p14:tracePt t="137597" x="9363075" y="5537200"/>
          <p14:tracePt t="137614" x="9447213" y="5576888"/>
          <p14:tracePt t="137631" x="9494838" y="5603875"/>
          <p14:tracePt t="137647" x="9507538" y="5626100"/>
          <p14:tracePt t="137664" x="9512300" y="5638800"/>
          <p14:tracePt t="137680" x="9512300" y="5656263"/>
          <p14:tracePt t="138125" x="9450388" y="5668963"/>
          <p14:tracePt t="138136" x="9245600" y="5681663"/>
          <p14:tracePt t="138141" x="8991600" y="5713413"/>
          <p14:tracePt t="138153" x="8362950" y="5730875"/>
          <p14:tracePt t="138164" x="7977188" y="5730875"/>
          <p14:tracePt t="138181" x="6627813" y="5713413"/>
          <p14:tracePt t="138197" x="5822950" y="5726113"/>
          <p14:tracePt t="138214" x="5272088" y="5734050"/>
          <p14:tracePt t="138231" x="4852988" y="5743575"/>
          <p14:tracePt t="138235" x="4778375" y="5756275"/>
          <p14:tracePt t="138248" x="4598988" y="5756275"/>
          <p14:tracePt t="138267" x="4476750" y="5738813"/>
          <p14:tracePt t="138283" x="4437063" y="5726113"/>
          <p14:tracePt t="138288" x="4432300" y="5716588"/>
          <p14:tracePt t="138296" x="4427538" y="5716588"/>
          <p14:tracePt t="138601" x="4367213" y="5721350"/>
          <p14:tracePt t="138611" x="4279900" y="5734050"/>
          <p14:tracePt t="138619" x="4078288" y="5734050"/>
          <p14:tracePt t="138630" x="3806825" y="5743575"/>
          <p14:tracePt t="138647" x="3544888" y="5756275"/>
          <p14:tracePt t="138665" x="3165475" y="5803900"/>
          <p14:tracePt t="138682" x="2954338" y="5861050"/>
          <p14:tracePt t="138698" x="2771775" y="5895975"/>
          <p14:tracePt t="138714" x="2617788" y="5953125"/>
          <p14:tracePt t="138732" x="2447925" y="5992813"/>
          <p14:tracePt t="138748" x="2400300" y="6000750"/>
          <p14:tracePt t="138764" x="2343150" y="6010275"/>
          <p14:tracePt t="138781" x="2312988" y="6018213"/>
          <p14:tracePt t="138785" x="2298700" y="6032500"/>
          <p14:tracePt t="138799" x="2286000" y="6032500"/>
          <p14:tracePt t="138814" x="2278063" y="6032500"/>
          <p14:tracePt t="139100" x="2263775" y="6045200"/>
          <p14:tracePt t="139109" x="2251075" y="6062663"/>
          <p14:tracePt t="139120" x="2233613" y="6080125"/>
          <p14:tracePt t="139124" x="2220913" y="6092825"/>
          <p14:tracePt t="139135" x="2185988" y="6122988"/>
          <p14:tracePt t="139148" x="2173288" y="6140450"/>
          <p14:tracePt t="139152" x="2163763" y="6154738"/>
          <p14:tracePt t="139166" x="2151063" y="6167438"/>
          <p14:tracePt t="139182" x="2151063" y="6184900"/>
          <p14:tracePt t="139198" x="2151063" y="6197600"/>
          <p14:tracePt t="139214" x="2159000" y="6207125"/>
          <p14:tracePt t="139218" x="2168525" y="6207125"/>
          <p14:tracePt t="139231" x="2185988" y="6219825"/>
          <p14:tracePt t="139248" x="2225675" y="6229350"/>
          <p14:tracePt t="139265" x="2255838" y="6232525"/>
          <p14:tracePt t="139269" x="2268538" y="6249988"/>
          <p14:tracePt t="139282" x="2308225" y="6259513"/>
          <p14:tracePt t="139298" x="2355850" y="6259513"/>
          <p14:tracePt t="139315" x="2382838" y="6264275"/>
          <p14:tracePt t="139331" x="2405063" y="6264275"/>
          <p14:tracePt t="139334" x="2417763" y="6264275"/>
          <p14:tracePt t="139348" x="2430463" y="6272213"/>
          <p14:tracePt t="139365" x="2435225" y="6272213"/>
          <p14:tracePt t="140059" x="2557463" y="6272213"/>
          <p14:tracePt t="140066" x="2600325" y="6272213"/>
          <p14:tracePt t="140080" x="2832100" y="6264275"/>
          <p14:tracePt t="140096" x="3068638" y="6254750"/>
          <p14:tracePt t="140113" x="3275013" y="6242050"/>
          <p14:tracePt t="140130" x="3479800" y="6242050"/>
          <p14:tracePt t="140147" x="3684588" y="6242050"/>
          <p14:tracePt t="140163" x="3768725" y="6242050"/>
          <p14:tracePt t="140179" x="3803650" y="6246813"/>
          <p14:tracePt t="140196" x="3816350" y="6249988"/>
          <p14:tracePt t="140257" x="3824288" y="6249988"/>
          <p14:tracePt t="140309" x="3829050" y="6249988"/>
          <p14:tracePt t="140919" x="3956050" y="6229350"/>
          <p14:tracePt t="140928" x="4200525" y="6145213"/>
          <p14:tracePt t="140933" x="4471988" y="6062663"/>
          <p14:tracePt t="140948" x="5332413" y="5800725"/>
          <p14:tracePt t="140958" x="5945188" y="5691188"/>
          <p14:tracePt t="140965" x="6465888" y="5608638"/>
          <p14:tracePt t="140981" x="7602538" y="5546725"/>
          <p14:tracePt t="140998" x="9215438" y="5581650"/>
          <p14:tracePt t="141014" x="10093325" y="5661025"/>
          <p14:tracePt t="141031" x="10801350" y="5730875"/>
          <p14:tracePt t="141047" x="11352213" y="5765800"/>
          <p14:tracePt t="141051" x="11483975" y="5765800"/>
          <p14:tracePt t="141066" x="11772900" y="5786438"/>
          <p14:tracePt t="141080" x="11934825" y="5786438"/>
          <p14:tracePt t="141097" x="12004675" y="5803900"/>
          <p14:tracePt t="141115" x="12030075" y="5803900"/>
          <p14:tracePt t="141411" x="12187238" y="5800725"/>
          <p14:tracePt t="165158" x="11287125" y="6092825"/>
          <p14:tracePt t="165166" x="10858500" y="6053138"/>
          <p14:tracePt t="165176" x="10621963" y="6018213"/>
          <p14:tracePt t="165183" x="10452100" y="5965825"/>
          <p14:tracePt t="165190" x="10334625" y="5953125"/>
          <p14:tracePt t="165198" x="10260013" y="5930900"/>
          <p14:tracePt t="165215" x="10180638" y="5873750"/>
          <p14:tracePt t="165232" x="10120313" y="5848350"/>
          <p14:tracePt t="165235" x="10098088" y="5843588"/>
          <p14:tracePt t="165250" x="10067925" y="5843588"/>
          <p14:tracePt t="165265" x="10063163" y="5843588"/>
          <p14:tracePt t="165559" x="9801225" y="5848350"/>
          <p14:tracePt t="165569" x="9293225" y="5870575"/>
          <p14:tracePt t="165574" x="8747125" y="5930900"/>
          <p14:tracePt t="165584" x="8121650" y="5953125"/>
          <p14:tracePt t="165589" x="7553325" y="5997575"/>
          <p14:tracePt t="165602" x="6443663" y="6080125"/>
          <p14:tracePt t="165619" x="5626100" y="6140450"/>
          <p14:tracePt t="165634" x="5276850" y="6162675"/>
          <p14:tracePt t="165651" x="5045075" y="6162675"/>
          <p14:tracePt t="165655" x="5000625" y="6162675"/>
          <p14:tracePt t="165667" x="4943475" y="6162675"/>
          <p14:tracePt t="165682" x="4930775" y="6162675"/>
          <p14:tracePt t="165926" x="4843463" y="6184900"/>
          <p14:tracePt t="165935" x="4694238" y="6207125"/>
          <p14:tracePt t="165951" x="4314825" y="6264275"/>
          <p14:tracePt t="165955" x="4165600" y="6284913"/>
          <p14:tracePt t="165965" x="4008438" y="6299200"/>
          <p14:tracePt t="165969" x="3890963" y="6311900"/>
          <p14:tracePt t="165984" x="3629025" y="6346825"/>
          <p14:tracePt t="165998" x="3422650" y="6346825"/>
          <p14:tracePt t="166015" x="3317875" y="6354763"/>
          <p14:tracePt t="166033" x="3151188" y="6354763"/>
          <p14:tracePt t="166049" x="3060700" y="6354763"/>
          <p14:tracePt t="166065" x="2981325" y="6351588"/>
          <p14:tracePt t="166082" x="2941638" y="6342063"/>
          <p14:tracePt t="166099" x="2871788" y="6334125"/>
          <p14:tracePt t="166115" x="2832100" y="6319838"/>
          <p14:tracePt t="166131" x="2811463" y="6311900"/>
          <p14:tracePt t="166148" x="2794000" y="6299200"/>
          <p14:tracePt t="166165" x="2759075" y="6311900"/>
          <p14:tracePt t="166181" x="2719388" y="6324600"/>
          <p14:tracePt t="166197" x="2609850" y="6376988"/>
          <p14:tracePt t="166214" x="2522538" y="6446838"/>
          <p14:tracePt t="166231" x="2360613" y="6586538"/>
          <p14:tracePt t="166247" x="2211388" y="6708775"/>
          <p14:tracePt t="166264" x="2063750" y="6823075"/>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317C6CF-61C1-896B-87D9-E48196CD2EB9}"/>
              </a:ext>
            </a:extLst>
          </p:cNvPr>
          <p:cNvSpPr>
            <a:spLocks noGrp="1"/>
          </p:cNvSpPr>
          <p:nvPr>
            <p:ph idx="1"/>
          </p:nvPr>
        </p:nvSpPr>
        <p:spPr>
          <a:xfrm>
            <a:off x="314324" y="314326"/>
            <a:ext cx="8843963" cy="1676400"/>
          </a:xfrm>
        </p:spPr>
        <p:txBody>
          <a:bodyPr>
            <a:normAutofit/>
          </a:bodyPr>
          <a:lstStyle/>
          <a:p>
            <a:pPr marL="457200" lvl="1" indent="0">
              <a:lnSpc>
                <a:spcPct val="120000"/>
              </a:lnSpc>
              <a:spcBef>
                <a:spcPts val="1200"/>
              </a:spcBef>
              <a:spcAft>
                <a:spcPts val="600"/>
              </a:spcAft>
              <a:buNone/>
            </a:pPr>
            <a:r>
              <a:rPr lang="en-US" sz="4000" b="1" dirty="0">
                <a:solidFill>
                  <a:schemeClr val="accent4">
                    <a:lumMod val="60000"/>
                    <a:lumOff val="40000"/>
                  </a:schemeClr>
                </a:solidFill>
              </a:rPr>
              <a:t>The Impact of Fintech Innovations on The Future of Financial Planning:</a:t>
            </a:r>
            <a:endParaRPr lang="ar-EG" sz="4000" b="1" dirty="0">
              <a:solidFill>
                <a:schemeClr val="bg1"/>
              </a:solidFill>
            </a:endParaRPr>
          </a:p>
        </p:txBody>
      </p:sp>
      <p:sp>
        <p:nvSpPr>
          <p:cNvPr id="4" name="TextBox 3">
            <a:extLst>
              <a:ext uri="{FF2B5EF4-FFF2-40B4-BE49-F238E27FC236}">
                <a16:creationId xmlns:a16="http://schemas.microsoft.com/office/drawing/2014/main" id="{CEA7F1B1-BBC0-94EC-92E4-29B981DE10DF}"/>
              </a:ext>
            </a:extLst>
          </p:cNvPr>
          <p:cNvSpPr txBox="1"/>
          <p:nvPr/>
        </p:nvSpPr>
        <p:spPr>
          <a:xfrm>
            <a:off x="0" y="1933312"/>
            <a:ext cx="12053888" cy="4493538"/>
          </a:xfrm>
          <a:prstGeom prst="rect">
            <a:avLst/>
          </a:prstGeom>
          <a:noFill/>
        </p:spPr>
        <p:txBody>
          <a:bodyPr wrap="square">
            <a:spAutoFit/>
          </a:bodyPr>
          <a:lstStyle/>
          <a:p>
            <a:pPr lvl="1">
              <a:lnSpc>
                <a:spcPct val="150000"/>
              </a:lnSpc>
              <a:spcBef>
                <a:spcPts val="1200"/>
              </a:spcBef>
              <a:spcAft>
                <a:spcPts val="600"/>
              </a:spcAft>
            </a:pPr>
            <a:r>
              <a:rPr lang="en-US" sz="3200" b="1" i="0" dirty="0">
                <a:solidFill>
                  <a:srgbClr val="FFFF00"/>
                </a:solidFill>
                <a:effectLst/>
                <a:latin typeface="Söhne"/>
              </a:rPr>
              <a:t>Future Trends and Considerations</a:t>
            </a:r>
          </a:p>
          <a:p>
            <a:pPr marL="742950" lvl="1" indent="-285750">
              <a:spcBef>
                <a:spcPts val="600"/>
              </a:spcBef>
              <a:spcAft>
                <a:spcPts val="600"/>
              </a:spcAft>
              <a:buFont typeface="Arial" panose="020B0604020202020204" pitchFamily="34" charset="0"/>
              <a:buChar char="•"/>
            </a:pPr>
            <a:r>
              <a:rPr lang="en-US" sz="2200" b="1" dirty="0">
                <a:solidFill>
                  <a:schemeClr val="bg1"/>
                </a:solidFill>
              </a:rPr>
              <a:t>Integration of Services: A future trend in FinTech is the integration of various financial services into seamless platforms, providing a one-stop solution for all financial planning needs.</a:t>
            </a:r>
          </a:p>
          <a:p>
            <a:pPr marL="742950" lvl="1" indent="-285750">
              <a:spcBef>
                <a:spcPts val="600"/>
              </a:spcBef>
              <a:spcAft>
                <a:spcPts val="600"/>
              </a:spcAft>
              <a:buFont typeface="Arial" panose="020B0604020202020204" pitchFamily="34" charset="0"/>
              <a:buChar char="•"/>
            </a:pPr>
            <a:r>
              <a:rPr lang="en-US" sz="2200" b="1" dirty="0">
                <a:solidFill>
                  <a:schemeClr val="bg1"/>
                </a:solidFill>
              </a:rPr>
              <a:t>Regulatory Challenges: As FinTech continues to evolve, it faces regulatory challenges. Ensuring consumer protection, data security, and compliance with financial regulations are crucial.</a:t>
            </a:r>
          </a:p>
          <a:p>
            <a:pPr marL="742950" lvl="1" indent="-285750">
              <a:spcBef>
                <a:spcPts val="600"/>
              </a:spcBef>
              <a:spcAft>
                <a:spcPts val="600"/>
              </a:spcAft>
              <a:buFont typeface="Arial" panose="020B0604020202020204" pitchFamily="34" charset="0"/>
              <a:buChar char="•"/>
            </a:pPr>
            <a:r>
              <a:rPr lang="en-US" sz="2200" b="1" dirty="0">
                <a:solidFill>
                  <a:schemeClr val="bg1"/>
                </a:solidFill>
              </a:rPr>
              <a:t>Ethical and Privacy Concerns: With the increased use of personal data, FinTech must navigate ethical considerations and privacy concerns, ensuring that user data is protected and used responsibly.</a:t>
            </a:r>
          </a:p>
          <a:p>
            <a:pPr marL="742950" lvl="1" indent="-285750">
              <a:spcBef>
                <a:spcPts val="600"/>
              </a:spcBef>
              <a:spcAft>
                <a:spcPts val="600"/>
              </a:spcAft>
              <a:buFont typeface="Arial" panose="020B0604020202020204" pitchFamily="34" charset="0"/>
              <a:buChar char="•"/>
            </a:pPr>
            <a:r>
              <a:rPr lang="en-US" sz="2200" b="1" dirty="0">
                <a:solidFill>
                  <a:schemeClr val="bg1"/>
                </a:solidFill>
              </a:rPr>
              <a:t>Financial Inclusion: FinTech has the potential to enhance financial inclusion, reaching underserved populations who have limited access to traditional financial services.</a:t>
            </a:r>
          </a:p>
        </p:txBody>
      </p:sp>
    </p:spTree>
    <p:extLst>
      <p:ext uri="{BB962C8B-B14F-4D97-AF65-F5344CB8AC3E}">
        <p14:creationId xmlns:p14="http://schemas.microsoft.com/office/powerpoint/2010/main" val="1310353270"/>
      </p:ext>
    </p:extLst>
  </p:cSld>
  <p:clrMapOvr>
    <a:masterClrMapping/>
  </p:clrMapOvr>
  <mc:AlternateContent xmlns:mc="http://schemas.openxmlformats.org/markup-compatibility/2006">
    <mc:Choice xmlns:p14="http://schemas.microsoft.com/office/powerpoint/2010/main" Requires="p14">
      <p:transition spd="slow" p14:dur="2000" advTm="128463"/>
    </mc:Choice>
    <mc:Fallback>
      <p:transition spd="slow" advTm="128463"/>
    </mc:Fallback>
  </mc:AlternateContent>
  <p:extLst>
    <p:ext uri="{3A86A75C-4F4B-4683-9AE1-C65F6400EC91}">
      <p14:laserTraceLst xmlns:p14="http://schemas.microsoft.com/office/powerpoint/2010/main">
        <p14:tracePtLst>
          <p14:tracePt t="21176" x="1455738" y="6670675"/>
          <p14:tracePt t="21182" x="1433513" y="6591300"/>
          <p14:tracePt t="21191" x="1411288" y="6529388"/>
          <p14:tracePt t="21203" x="1411288" y="6299200"/>
          <p14:tracePt t="21213" x="1398588" y="6192838"/>
          <p14:tracePt t="21218" x="1390650" y="6062663"/>
          <p14:tracePt t="21227" x="1390650" y="5962650"/>
          <p14:tracePt t="21236" x="1390650" y="5830888"/>
          <p14:tracePt t="21239" x="1390650" y="5756275"/>
          <p14:tracePt t="21254" x="1376363" y="5551488"/>
          <p14:tracePt t="21270" x="1376363" y="5362575"/>
          <p14:tracePt t="21286" x="1398588" y="5145088"/>
          <p14:tracePt t="21304" x="1460500" y="4987925"/>
          <p14:tracePt t="21320" x="1477963" y="4895850"/>
          <p14:tracePt t="21336" x="1508125" y="4799013"/>
          <p14:tracePt t="21353" x="1520825" y="4729163"/>
          <p14:tracePt t="21370" x="1590675" y="4651375"/>
          <p14:tracePt t="21739" x="1587500" y="4602163"/>
          <p14:tracePt t="21749" x="1565275" y="4554538"/>
          <p14:tracePt t="21760" x="1547813" y="4457700"/>
          <p14:tracePt t="21771" x="1538288" y="4427538"/>
          <p14:tracePt t="21786" x="1520825" y="4344988"/>
          <p14:tracePt t="21790" x="1503363" y="4310063"/>
          <p14:tracePt t="21803" x="1503363" y="4217988"/>
          <p14:tracePt t="21819" x="1495425" y="4125913"/>
          <p14:tracePt t="21836" x="1485900" y="4051300"/>
          <p14:tracePt t="21854" x="1477963" y="3963988"/>
          <p14:tracePt t="21870" x="1460500" y="3898900"/>
          <p14:tracePt t="21886" x="1450975" y="3836988"/>
          <p14:tracePt t="21902" x="1438275" y="3811588"/>
          <p14:tracePt t="21920" x="1416050" y="3763963"/>
          <p14:tracePt t="21936" x="1408113" y="3746500"/>
          <p14:tracePt t="21952" x="1398588" y="3724275"/>
          <p14:tracePt t="21969" x="1385888" y="3697288"/>
          <p14:tracePt t="21987" x="1381125" y="3671888"/>
          <p14:tracePt t="22002" x="1373188" y="3654425"/>
          <p14:tracePt t="22021" x="1368425" y="3636963"/>
          <p14:tracePt t="22026" x="1355725" y="3624263"/>
          <p14:tracePt t="22039" x="1346200" y="3606800"/>
          <p14:tracePt t="22055" x="1341438" y="3567113"/>
          <p14:tracePt t="22072" x="1333500" y="3527425"/>
          <p14:tracePt t="22090" x="1323975" y="3475038"/>
          <p14:tracePt t="22107" x="1316038" y="3452813"/>
          <p14:tracePt t="22122" x="1316038" y="3435350"/>
          <p14:tracePt t="22138" x="1316038" y="3413125"/>
          <p14:tracePt t="22156" x="1316038" y="3395663"/>
          <p14:tracePt t="22169" x="1316038" y="3382963"/>
          <p14:tracePt t="22186" x="1316038" y="3370263"/>
          <p14:tracePt t="22203" x="1316038" y="3340100"/>
          <p14:tracePt t="22221" x="1316038" y="3322638"/>
          <p14:tracePt t="22251" x="1316038" y="3317875"/>
          <p14:tracePt t="22319" x="1316038" y="3308350"/>
          <p14:tracePt t="22869" x="1311275" y="3308350"/>
          <p14:tracePt t="22878" x="1303338" y="3305175"/>
          <p14:tracePt t="22889" x="1293813" y="3305175"/>
          <p14:tracePt t="22906" x="1281113" y="3295650"/>
          <p14:tracePt t="22921" x="1268413" y="3290888"/>
          <p14:tracePt t="22938" x="1246188" y="3282950"/>
          <p14:tracePt t="22943" x="1233488" y="3278188"/>
          <p14:tracePt t="22954" x="1211263" y="3270250"/>
          <p14:tracePt t="22971" x="1201738" y="3265488"/>
          <p14:tracePt t="22985" x="1184275" y="3255963"/>
          <p14:tracePt t="23002" x="1179513" y="3255963"/>
          <p14:tracePt t="23019" x="1179513" y="3243263"/>
          <p14:tracePt t="23866" x="1211263" y="3233738"/>
          <p14:tracePt t="23875" x="1285875" y="3225800"/>
          <p14:tracePt t="23888" x="1450975" y="3190875"/>
          <p14:tracePt t="23905" x="1717675" y="3155950"/>
          <p14:tracePt t="23923" x="1958975" y="3121025"/>
          <p14:tracePt t="23940" x="2190750" y="3128963"/>
          <p14:tracePt t="23955" x="2355850" y="3173413"/>
          <p14:tracePt t="23971" x="2482850" y="3216275"/>
          <p14:tracePt t="23990" x="2689225" y="3278188"/>
          <p14:tracePt t="23997" x="2749550" y="3300413"/>
          <p14:tracePt t="24012" x="2819400" y="3335338"/>
          <p14:tracePt t="24024" x="2836863" y="3335338"/>
          <p14:tracePt t="24028" x="2849563" y="3335338"/>
          <p14:tracePt t="24036" x="2854325" y="3343275"/>
          <p14:tracePt t="24054" x="2867025" y="3348038"/>
          <p14:tracePt t="24085" x="2876550" y="3348038"/>
          <p14:tracePt t="24099" x="2889250" y="3348038"/>
          <p14:tracePt t="24150" x="2894013" y="3348038"/>
          <p14:tracePt t="24210" x="2898775" y="3348038"/>
          <p14:tracePt t="24232" x="2906713" y="3340100"/>
          <p14:tracePt t="24247" x="2911475" y="3340100"/>
          <p14:tracePt t="24284" x="2919413" y="3325813"/>
          <p14:tracePt t="24600" x="2933700" y="3322638"/>
          <p14:tracePt t="24609" x="2941638" y="3313113"/>
          <p14:tracePt t="24627" x="2946400" y="3308350"/>
          <p14:tracePt t="24649" x="2954338" y="3300413"/>
          <p14:tracePt t="24657" x="2959100" y="3300413"/>
          <p14:tracePt t="24678" x="2963863" y="3295650"/>
          <p14:tracePt t="24754" x="2971800" y="3295650"/>
          <p14:tracePt t="31098" x="2971800" y="3313113"/>
          <p14:tracePt t="31107" x="2968625" y="3325813"/>
          <p14:tracePt t="31122" x="2968625" y="3375025"/>
          <p14:tracePt t="31139" x="2954338" y="3405188"/>
          <p14:tracePt t="31144" x="2954338" y="3422650"/>
          <p14:tracePt t="31157" x="2954338" y="3452813"/>
          <p14:tracePt t="31163" x="2946400" y="3462338"/>
          <p14:tracePt t="31174" x="2946400" y="3475038"/>
          <p14:tracePt t="31187" x="2936875" y="3487738"/>
          <p14:tracePt t="31203" x="2936875" y="3514725"/>
          <p14:tracePt t="31221" x="2924175" y="3532188"/>
          <p14:tracePt t="31237" x="2911475" y="3544888"/>
          <p14:tracePt t="31253" x="2911475" y="3557588"/>
          <p14:tracePt t="31270" x="2901950" y="3575050"/>
          <p14:tracePt t="31274" x="2901950" y="3584575"/>
          <p14:tracePt t="31288" x="2898775" y="3587750"/>
          <p14:tracePt t="31339" x="2898775" y="3597275"/>
          <p14:tracePt t="31353" x="2898775" y="3602038"/>
          <p14:tracePt t="31361" x="2889250" y="3602038"/>
          <p14:tracePt t="31371" x="2889250" y="3606800"/>
          <p14:tracePt t="31390" x="2884488" y="3614738"/>
          <p14:tracePt t="31420" x="2876550" y="3619500"/>
          <p14:tracePt t="31435" x="2876550" y="3632200"/>
          <p14:tracePt t="31450" x="2876550" y="3641725"/>
          <p14:tracePt t="31461" x="2871788" y="3644900"/>
          <p14:tracePt t="31560" x="2871788" y="3654425"/>
          <p14:tracePt t="31575" x="2867025" y="3654425"/>
          <p14:tracePt t="44493" x="3051175" y="3644900"/>
          <p14:tracePt t="44503" x="3327400" y="3659188"/>
          <p14:tracePt t="44507" x="3689350" y="3676650"/>
          <p14:tracePt t="44513" x="4073525" y="3676650"/>
          <p14:tracePt t="44525" x="4498975" y="3714750"/>
          <p14:tracePt t="44540" x="5451475" y="3854450"/>
          <p14:tracePt t="44558" x="6894513" y="4078288"/>
          <p14:tracePt t="44565" x="7283450" y="4095750"/>
          <p14:tracePt t="44572" x="7658100" y="4152900"/>
          <p14:tracePt t="44586" x="8253413" y="4240213"/>
          <p14:tracePt t="44595" x="8458200" y="4283075"/>
          <p14:tracePt t="44603" x="8707438" y="4314825"/>
          <p14:tracePt t="44622" x="9061450" y="4419600"/>
          <p14:tracePt t="44637" x="9245600" y="4462463"/>
          <p14:tracePt t="44655" x="9359900" y="4527550"/>
          <p14:tracePt t="45006" x="9639300" y="4606925"/>
          <p14:tracePt t="45015" x="10133013" y="4706938"/>
          <p14:tracePt t="45027" x="10955338" y="4903788"/>
          <p14:tracePt t="45039" x="11379200" y="5065713"/>
          <p14:tracePt t="45042" x="11750675" y="5240338"/>
          <p14:tracePt t="68451" x="11155363" y="5856288"/>
          <p14:tracePt t="68458" x="10601325" y="5748338"/>
          <p14:tracePt t="68466" x="10145713" y="5691188"/>
          <p14:tracePt t="68472" x="9769475" y="5634038"/>
          <p14:tracePt t="68479" x="9377363" y="5594350"/>
          <p14:tracePt t="68492" x="8983663" y="5537200"/>
          <p14:tracePt t="68507" x="8721725" y="5524500"/>
          <p14:tracePt t="68521" x="8589963" y="5524500"/>
          <p14:tracePt t="68538" x="8524875" y="5524500"/>
          <p14:tracePt t="68556" x="8515350" y="5524500"/>
          <p14:tracePt t="68867" x="8174038" y="5441950"/>
          <p14:tracePt t="68877" x="7527925" y="5289550"/>
          <p14:tracePt t="68882" x="6845300" y="5035550"/>
          <p14:tracePt t="68892" x="6102350" y="4803775"/>
          <p14:tracePt t="68897" x="5394325" y="4598988"/>
          <p14:tracePt t="68908" x="4699000" y="4484688"/>
          <p14:tracePt t="68913" x="4117975" y="4379913"/>
          <p14:tracePt t="68922" x="3571875" y="4314825"/>
          <p14:tracePt t="68925" x="3225800" y="4262438"/>
          <p14:tracePt t="68939" x="2684463" y="4156075"/>
          <p14:tracePt t="68955" x="2544763" y="4125913"/>
          <p14:tracePt t="68974" x="2460625" y="4095750"/>
          <p14:tracePt t="68978" x="2452688" y="4095750"/>
          <p14:tracePt t="68989" x="2425700" y="4083050"/>
          <p14:tracePt t="69322" x="2368550" y="4100513"/>
          <p14:tracePt t="69332" x="2303463" y="4117975"/>
          <p14:tracePt t="69343" x="2168525" y="4152900"/>
          <p14:tracePt t="69359" x="2081213" y="4160838"/>
          <p14:tracePt t="69372" x="2001838" y="4187825"/>
          <p14:tracePt t="69389" x="1944688" y="4187825"/>
          <p14:tracePt t="69406" x="1897063" y="4187825"/>
          <p14:tracePt t="69409" x="1892300" y="4187825"/>
          <p14:tracePt t="69423" x="1866900" y="4187825"/>
          <p14:tracePt t="69439" x="1857375" y="4187825"/>
          <p14:tracePt t="69510" x="1862138" y="4187825"/>
          <p14:tracePt t="69517" x="1866900" y="4187825"/>
          <p14:tracePt t="69525" x="1879600" y="4173538"/>
          <p14:tracePt t="69540" x="1909763" y="4165600"/>
          <p14:tracePt t="69554" x="1924050" y="4165600"/>
          <p14:tracePt t="69571" x="1949450" y="4165600"/>
          <p14:tracePt t="69587" x="1962150" y="4165600"/>
          <p14:tracePt t="69604" x="1976438" y="4165600"/>
          <p14:tracePt t="70745" x="2046288" y="4170363"/>
          <p14:tracePt t="70755" x="2190750" y="4183063"/>
          <p14:tracePt t="70759" x="2351088" y="4191000"/>
          <p14:tracePt t="70765" x="2452688" y="4191000"/>
          <p14:tracePt t="70775" x="2609850" y="4205288"/>
          <p14:tracePt t="70789" x="2924175" y="4230688"/>
          <p14:tracePt t="70806" x="3213100" y="4243388"/>
          <p14:tracePt t="70823" x="3514725" y="4314825"/>
          <p14:tracePt t="70838" x="3681413" y="4352925"/>
          <p14:tracePt t="70855" x="3794125" y="4392613"/>
          <p14:tracePt t="70872" x="3851275" y="4410075"/>
          <p14:tracePt t="70876" x="3859213" y="4414838"/>
          <p14:tracePt t="70889" x="3873500" y="4422775"/>
          <p14:tracePt t="70905" x="3878263" y="4422775"/>
          <p14:tracePt t="70948" x="3878263" y="4427538"/>
          <p14:tracePt t="88754" x="4035425" y="4410075"/>
          <p14:tracePt t="88765" x="4375150" y="4375150"/>
          <p14:tracePt t="88769" x="4651375" y="4275138"/>
          <p14:tracePt t="88779" x="5114925" y="4191000"/>
          <p14:tracePt t="88791" x="5865813" y="4038600"/>
          <p14:tracePt t="88809" x="6665913" y="3946525"/>
          <p14:tracePt t="88814" x="7186613" y="3863975"/>
          <p14:tracePt t="88826" x="7956550" y="3767138"/>
          <p14:tracePt t="88841" x="8532813" y="3736975"/>
          <p14:tracePt t="88856" x="8953500" y="3729038"/>
          <p14:tracePt t="88873" x="9188450" y="3729038"/>
          <p14:tracePt t="88890" x="9367838" y="3749675"/>
          <p14:tracePt t="88907" x="9450388" y="3767138"/>
          <p14:tracePt t="88923" x="9494838" y="3784600"/>
          <p14:tracePt t="88940" x="9547225" y="3802063"/>
          <p14:tracePt t="88944" x="9569450" y="3816350"/>
          <p14:tracePt t="88958" x="9577388" y="3829050"/>
          <p14:tracePt t="89407" x="9756775" y="3863975"/>
          <p14:tracePt t="89416" x="10050463" y="3933825"/>
          <p14:tracePt t="89428" x="10583863" y="4083050"/>
          <p14:tracePt t="89443" x="11120438" y="4344988"/>
          <p14:tracePt t="89460" x="11541125" y="4524375"/>
          <p14:tracePt t="89475" x="11890375" y="4664075"/>
          <p14:tracePt t="89492" x="12074525" y="4741863"/>
          <p14:tracePt t="89497" x="12139613" y="4799013"/>
          <p14:tracePt t="111199" x="1765300" y="6757988"/>
          <p14:tracePt t="111205" x="1822450" y="6678613"/>
          <p14:tracePt t="111212" x="1871663" y="6569075"/>
          <p14:tracePt t="111219" x="1909763" y="6516688"/>
          <p14:tracePt t="111225" x="1954213" y="6451600"/>
          <p14:tracePt t="111240" x="2071688" y="6281738"/>
          <p14:tracePt t="111257" x="2146300" y="6175375"/>
          <p14:tracePt t="111275" x="2198688" y="6067425"/>
          <p14:tracePt t="111290" x="2225675" y="6015038"/>
          <p14:tracePt t="111307" x="2238375" y="5988050"/>
          <p14:tracePt t="111324" x="2246313" y="5962650"/>
          <p14:tracePt t="111341" x="2251075" y="5935663"/>
          <p14:tracePt t="111357" x="2260600" y="5905500"/>
          <p14:tracePt t="111374" x="2263775" y="5892800"/>
          <p14:tracePt t="111390" x="2263775" y="5888038"/>
          <p14:tracePt t="111681" x="2295525" y="5900738"/>
          <p14:tracePt t="111690" x="2320925" y="5905500"/>
          <p14:tracePt t="111695" x="2351088" y="5913438"/>
          <p14:tracePt t="111709" x="2408238" y="5922963"/>
          <p14:tracePt t="111723" x="2457450" y="5930900"/>
          <p14:tracePt t="111737" x="2478088" y="5930900"/>
          <p14:tracePt t="111741" x="2505075" y="5930900"/>
          <p14:tracePt t="111746" x="2517775" y="5930900"/>
          <p14:tracePt t="111758" x="2522538" y="5930900"/>
          <p14:tracePt t="111767" x="2530475" y="5930900"/>
          <p14:tracePt t="111782" x="2535238" y="5930900"/>
          <p14:tracePt t="111797" x="2544763" y="5930900"/>
          <p14:tracePt t="111884" x="2547938" y="5930900"/>
          <p14:tracePt t="111892" x="2552700" y="5930900"/>
          <p14:tracePt t="111899" x="2570163" y="5930900"/>
          <p14:tracePt t="111913" x="2574925" y="5930900"/>
          <p14:tracePt t="111928" x="2579688" y="5930900"/>
          <p14:tracePt t="111939" x="2587625" y="5935663"/>
          <p14:tracePt t="111957" x="2600325" y="5953125"/>
          <p14:tracePt t="111973" x="2617788" y="5962650"/>
          <p14:tracePt t="111990" x="2640013" y="5980113"/>
          <p14:tracePt t="112006" x="2662238" y="5992813"/>
          <p14:tracePt t="112023" x="2689225" y="6018213"/>
          <p14:tracePt t="112039" x="2709863" y="6032500"/>
          <p14:tracePt t="112056" x="2714625" y="6045200"/>
          <p14:tracePt t="112074" x="2719388" y="6053138"/>
          <p14:tracePt t="112111" x="2719388" y="6062663"/>
          <p14:tracePt t="112164" x="2714625" y="6062663"/>
          <p14:tracePt t="112171" x="2706688" y="6062663"/>
          <p14:tracePt t="112178" x="2684463" y="6062663"/>
          <p14:tracePt t="112192" x="2649538" y="6062663"/>
          <p14:tracePt t="112210" x="2617788" y="6062663"/>
          <p14:tracePt t="112227" x="2592388" y="6057900"/>
          <p14:tracePt t="112244" x="2540000" y="6053138"/>
          <p14:tracePt t="112262" x="2505075" y="6053138"/>
          <p14:tracePt t="112277" x="2465388" y="6053138"/>
          <p14:tracePt t="112293" x="2439988" y="6053138"/>
          <p14:tracePt t="112298" x="2430463" y="6053138"/>
          <p14:tracePt t="112311" x="2405063" y="6053138"/>
          <p14:tracePt t="112327" x="2390775" y="6053138"/>
          <p14:tracePt t="112415" x="2395538" y="6053138"/>
          <p14:tracePt t="112424" x="2413000" y="6053138"/>
          <p14:tracePt t="112429" x="2430463" y="6053138"/>
          <p14:tracePt t="112436" x="2443163" y="6053138"/>
          <p14:tracePt t="112442" x="2470150" y="6062663"/>
          <p14:tracePt t="112452" x="2500313" y="6062663"/>
          <p14:tracePt t="112457" x="2535238" y="6070600"/>
          <p14:tracePt t="112474" x="2600325" y="6070600"/>
          <p14:tracePt t="112491" x="2674938" y="6070600"/>
          <p14:tracePt t="112495" x="2701925" y="6070600"/>
          <p14:tracePt t="112509" x="2744788" y="6070600"/>
          <p14:tracePt t="112524" x="2767013" y="6070600"/>
          <p14:tracePt t="112541" x="2771775" y="6070600"/>
          <p14:tracePt t="112558" x="2779713" y="6070600"/>
          <p14:tracePt t="126702" x="2776538" y="6075363"/>
          <p14:tracePt t="126711" x="2771775" y="6075363"/>
          <p14:tracePt t="126727" x="2759075" y="6088063"/>
          <p14:tracePt t="126732" x="2754313" y="6097588"/>
          <p14:tracePt t="126742" x="2744788" y="6102350"/>
          <p14:tracePt t="126746" x="2719388" y="6110288"/>
          <p14:tracePt t="126759" x="2689225" y="6122988"/>
          <p14:tracePt t="126775" x="2635250" y="6157913"/>
          <p14:tracePt t="126792" x="2605088" y="6172200"/>
          <p14:tracePt t="126809" x="2552700" y="6192838"/>
          <p14:tracePt t="126825" x="2540000" y="6215063"/>
          <p14:tracePt t="126842" x="2517775" y="6229350"/>
          <p14:tracePt t="126858" x="2505075" y="6242050"/>
          <p14:tracePt t="126875" x="2470150" y="6272213"/>
          <p14:tracePt t="126892" x="2452688" y="6299200"/>
          <p14:tracePt t="126908" x="2439988" y="6311900"/>
          <p14:tracePt t="126925" x="2417763" y="6324600"/>
          <p14:tracePt t="126943" x="2405063" y="6351588"/>
          <p14:tracePt t="126959" x="2400300" y="6364288"/>
          <p14:tracePt t="126975" x="2387600" y="6372225"/>
          <p14:tracePt t="126993" x="2373313" y="6394450"/>
          <p14:tracePt t="127008" x="2351088" y="6416675"/>
          <p14:tracePt t="127025" x="2347913" y="6434138"/>
          <p14:tracePt t="127042" x="2333625" y="6456363"/>
          <p14:tracePt t="127059" x="2320925" y="6481763"/>
          <p14:tracePt t="127075" x="2308225" y="6494463"/>
          <p14:tracePt t="127092" x="2295525" y="6511925"/>
          <p14:tracePt t="127108" x="2281238" y="6526213"/>
          <p14:tracePt t="127112" x="2273300" y="6548438"/>
          <p14:tracePt t="127126" x="2260600" y="6578600"/>
          <p14:tracePt t="127141" x="2243138" y="6626225"/>
          <p14:tracePt t="127158" x="2211388" y="6665913"/>
          <p14:tracePt t="127175" x="2193925" y="6705600"/>
          <p14:tracePt t="127179" x="2190750" y="6723063"/>
          <p14:tracePt t="127192" x="2176463" y="6740525"/>
          <p14:tracePt t="127208" x="2138363" y="6778625"/>
          <p14:tracePt t="127225" x="2120900" y="6810375"/>
          <p14:tracePt t="127242" x="2093913" y="6835775"/>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normAutofit/>
          </a:bodyPr>
          <a:lstStyle/>
          <a:p>
            <a:pPr marL="0" indent="0">
              <a:buNone/>
            </a:pPr>
            <a:r>
              <a:rPr lang="en-US" sz="3200" dirty="0">
                <a:solidFill>
                  <a:srgbClr val="FFFF00"/>
                </a:solidFill>
              </a:rPr>
              <a:t>Evolution of Personal Finance Apps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Personal Financial Management Tools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746760" y="2166045"/>
            <a:ext cx="10698480" cy="4031873"/>
          </a:xfrm>
          <a:prstGeom prst="rect">
            <a:avLst/>
          </a:prstGeom>
          <a:noFill/>
        </p:spPr>
        <p:txBody>
          <a:bodyPr wrap="square">
            <a:spAutoFit/>
          </a:bodyPr>
          <a:lstStyle/>
          <a:p>
            <a:pPr algn="l">
              <a:spcBef>
                <a:spcPts val="600"/>
              </a:spcBef>
              <a:spcAft>
                <a:spcPts val="600"/>
              </a:spcAft>
              <a:buFont typeface="Arial" panose="020B0604020202020204" pitchFamily="34" charset="0"/>
              <a:buChar char="•"/>
            </a:pPr>
            <a:r>
              <a:rPr lang="en-US" sz="2800" b="1" i="0" dirty="0">
                <a:solidFill>
                  <a:srgbClr val="D1D5DB"/>
                </a:solidFill>
                <a:effectLst/>
                <a:latin typeface="Söhne"/>
              </a:rPr>
              <a:t> History &amp; Development:</a:t>
            </a:r>
            <a:endParaRPr lang="en-US" sz="2800" b="0" i="0" dirty="0">
              <a:solidFill>
                <a:srgbClr val="D1D5DB"/>
              </a:solidFill>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Emerged with the rise of fintech.</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Continuous evolution with technological advancements.</a:t>
            </a:r>
          </a:p>
          <a:p>
            <a:pPr algn="l">
              <a:spcBef>
                <a:spcPts val="600"/>
              </a:spcBef>
              <a:spcAft>
                <a:spcPts val="600"/>
              </a:spcAft>
              <a:buFont typeface="Arial" panose="020B0604020202020204" pitchFamily="34" charset="0"/>
              <a:buChar char="•"/>
            </a:pPr>
            <a:r>
              <a:rPr lang="en-US" sz="2800" b="1" i="0" dirty="0">
                <a:solidFill>
                  <a:srgbClr val="D1D5DB"/>
                </a:solidFill>
                <a:effectLst/>
                <a:latin typeface="Söhne"/>
              </a:rPr>
              <a:t> Transformation in Finance:</a:t>
            </a:r>
            <a:endParaRPr lang="en-US" sz="2800" b="0" i="0" dirty="0">
              <a:solidFill>
                <a:srgbClr val="D1D5DB"/>
              </a:solidFill>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Personal budgeting: Real-time tracking and categorization.</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Saving: Automated savings plans and goal-setting.</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Investing: Accessible investment platforms and </a:t>
            </a:r>
            <a:r>
              <a:rPr lang="en-US" sz="2800" b="0" i="0" dirty="0" err="1">
                <a:solidFill>
                  <a:srgbClr val="D1D5DB"/>
                </a:solidFill>
                <a:effectLst/>
                <a:latin typeface="Söhne"/>
              </a:rPr>
              <a:t>robo</a:t>
            </a:r>
            <a:r>
              <a:rPr lang="en-US" sz="2800" b="0" i="0" dirty="0">
                <a:solidFill>
                  <a:srgbClr val="D1D5DB"/>
                </a:solidFill>
                <a:effectLst/>
                <a:latin typeface="Söhne"/>
              </a:rPr>
              <a:t>-advisors.</a:t>
            </a:r>
          </a:p>
        </p:txBody>
      </p:sp>
    </p:spTree>
    <p:extLst>
      <p:ext uri="{BB962C8B-B14F-4D97-AF65-F5344CB8AC3E}">
        <p14:creationId xmlns:p14="http://schemas.microsoft.com/office/powerpoint/2010/main" val="959155113"/>
      </p:ext>
    </p:extLst>
  </p:cSld>
  <p:clrMapOvr>
    <a:masterClrMapping/>
  </p:clrMapOvr>
  <mc:AlternateContent xmlns:mc="http://schemas.openxmlformats.org/markup-compatibility/2006">
    <mc:Choice xmlns:p14="http://schemas.microsoft.com/office/powerpoint/2010/main" Requires="p14">
      <p:transition spd="slow" p14:dur="2000" advTm="77304"/>
    </mc:Choice>
    <mc:Fallback>
      <p:transition spd="slow" advTm="77304"/>
    </mc:Fallback>
  </mc:AlternateContent>
  <p:extLst>
    <p:ext uri="{3A86A75C-4F4B-4683-9AE1-C65F6400EC91}">
      <p14:laserTraceLst xmlns:p14="http://schemas.microsoft.com/office/powerpoint/2010/main">
        <p14:tracePtLst>
          <p14:tracePt t="4161" x="1517650" y="6346825"/>
          <p14:tracePt t="4167" x="1500188" y="5988050"/>
          <p14:tracePt t="4173" x="1500188" y="5541963"/>
          <p14:tracePt t="4183" x="1500188" y="5214938"/>
          <p14:tracePt t="4196" x="1552575" y="4484688"/>
          <p14:tracePt t="4213" x="1617663" y="3981450"/>
          <p14:tracePt t="4229" x="1643063" y="3575050"/>
          <p14:tracePt t="4233" x="1670050" y="3409950"/>
          <p14:tracePt t="4248" x="1730375" y="3021013"/>
          <p14:tracePt t="4263" x="1787525" y="2876550"/>
          <p14:tracePt t="4279" x="1862138" y="2749550"/>
          <p14:tracePt t="4297" x="1906588" y="2667000"/>
          <p14:tracePt t="4651" x="1857375" y="2614613"/>
          <p14:tracePt t="4661" x="1822450" y="2508250"/>
          <p14:tracePt t="4665" x="1770063" y="2338388"/>
          <p14:tracePt t="4679" x="1727200" y="2154238"/>
          <p14:tracePt t="4694" x="1700213" y="1993900"/>
          <p14:tracePt t="4705" x="1674813" y="1787525"/>
          <p14:tracePt t="4713" x="1674813" y="1739900"/>
          <p14:tracePt t="4730" x="1674813" y="1533525"/>
          <p14:tracePt t="4746" x="1695450" y="1443038"/>
          <p14:tracePt t="4763" x="1739900" y="1289050"/>
          <p14:tracePt t="4780" x="1792288" y="1176338"/>
          <p14:tracePt t="4783" x="1809750" y="1136650"/>
          <p14:tracePt t="4797" x="1839913" y="1074738"/>
          <p14:tracePt t="4813" x="1879600" y="1022350"/>
          <p14:tracePt t="4829" x="1909763" y="1009650"/>
          <p14:tracePt t="4847" x="1954213" y="987425"/>
          <p14:tracePt t="4863" x="1993900" y="974725"/>
          <p14:tracePt t="4879" x="2036763" y="965200"/>
          <p14:tracePt t="4896" x="2076450" y="947738"/>
          <p14:tracePt t="4913" x="2155825" y="947738"/>
          <p14:tracePt t="4929" x="2225675" y="947738"/>
          <p14:tracePt t="4946" x="2325688" y="947738"/>
          <p14:tracePt t="4963" x="2430463" y="965200"/>
          <p14:tracePt t="4966" x="2492375" y="974725"/>
          <p14:tracePt t="4980" x="2600325" y="974725"/>
          <p14:tracePt t="4996" x="2701925" y="984250"/>
          <p14:tracePt t="5013" x="2797175" y="992188"/>
          <p14:tracePt t="5030" x="2933700" y="1022350"/>
          <p14:tracePt t="5046" x="2990850" y="1039813"/>
          <p14:tracePt t="5063" x="3090863" y="1089025"/>
          <p14:tracePt t="5079" x="3165475" y="1114425"/>
          <p14:tracePt t="5096" x="3238500" y="1162050"/>
          <p14:tracePt t="5113" x="3278188" y="1179513"/>
          <p14:tracePt t="5129" x="3287713" y="1184275"/>
          <p14:tracePt t="5146" x="3292475" y="1193800"/>
          <p14:tracePt t="5568" x="3435350" y="1166813"/>
          <p14:tracePt t="5578" x="3632200" y="1136650"/>
          <p14:tracePt t="5582" x="3833813" y="1092200"/>
          <p14:tracePt t="5596" x="4297363" y="1004888"/>
          <p14:tracePt t="5607" x="4611688" y="952500"/>
          <p14:tracePt t="5614" x="4786313" y="912813"/>
          <p14:tracePt t="5630" x="5302250" y="895350"/>
          <p14:tracePt t="5634" x="5407025" y="882650"/>
          <p14:tracePt t="5647" x="5743575" y="869950"/>
          <p14:tracePt t="5663" x="5975350" y="869950"/>
          <p14:tracePt t="5680" x="6137275" y="869950"/>
          <p14:tracePt t="5698" x="6399213" y="892175"/>
          <p14:tracePt t="5713" x="6508750" y="900113"/>
          <p14:tracePt t="5730" x="6618288" y="930275"/>
          <p14:tracePt t="5747" x="6710363" y="939800"/>
          <p14:tracePt t="5764" x="6784975" y="952500"/>
          <p14:tracePt t="5780" x="6802438" y="962025"/>
          <p14:tracePt t="5797" x="6815138" y="962025"/>
          <p14:tracePt t="6170" x="6867525" y="979488"/>
          <p14:tracePt t="6181" x="6967538" y="987425"/>
          <p14:tracePt t="6185" x="7129463" y="1001713"/>
          <p14:tracePt t="6190" x="7204075" y="1014413"/>
          <p14:tracePt t="6204" x="7413625" y="1049338"/>
          <p14:tracePt t="6213" x="7518400" y="1049338"/>
          <p14:tracePt t="6230" x="7727950" y="1092200"/>
          <p14:tracePt t="6248" x="7939088" y="1114425"/>
          <p14:tracePt t="6263" x="8048625" y="1144588"/>
          <p14:tracePt t="6280" x="8143875" y="1176338"/>
          <p14:tracePt t="6297" x="8201025" y="1179513"/>
          <p14:tracePt t="6314" x="8270875" y="1189038"/>
          <p14:tracePt t="6330" x="8301038" y="1189038"/>
          <p14:tracePt t="6346" x="8328025" y="1196975"/>
          <p14:tracePt t="6363" x="8335963" y="1196975"/>
          <p14:tracePt t="6380" x="8340725" y="1196975"/>
          <p14:tracePt t="6440" x="8340725" y="1201738"/>
          <p14:tracePt t="6461" x="8340725" y="1211263"/>
          <p14:tracePt t="6588" x="8340725" y="1206500"/>
          <p14:tracePt t="30666" x="8545513" y="1206500"/>
          <p14:tracePt t="30674" x="8904288" y="1206500"/>
          <p14:tracePt t="30682" x="9350375" y="1223963"/>
          <p14:tracePt t="30698" x="10212388" y="1341438"/>
          <p14:tracePt t="30715" x="11160125" y="1630363"/>
          <p14:tracePt t="30718" x="11645900" y="1844675"/>
          <p14:tracePt t="74341" x="11842750" y="6673850"/>
          <p14:tracePt t="74347" x="11768138" y="6653213"/>
          <p14:tracePt t="74354" x="11715750" y="6621463"/>
          <p14:tracePt t="74368" x="11653838" y="6578600"/>
          <p14:tracePt t="74382" x="11628438" y="6561138"/>
          <p14:tracePt t="74387" x="11593513" y="6511925"/>
          <p14:tracePt t="74392" x="11583988" y="6511925"/>
          <p14:tracePt t="74735" x="11418888" y="6469063"/>
          <p14:tracePt t="74747" x="10955338" y="6389688"/>
          <p14:tracePt t="74751" x="10487025" y="6264275"/>
          <p14:tracePt t="74768" x="9148763" y="6045200"/>
          <p14:tracePt t="74772" x="8402638" y="5975350"/>
          <p14:tracePt t="74781" x="7693025" y="5975350"/>
          <p14:tracePt t="74785" x="6867525" y="5975350"/>
          <p14:tracePt t="74792" x="6089650" y="6018213"/>
          <p14:tracePt t="74799" x="5491163" y="6080125"/>
          <p14:tracePt t="74815" x="4414838" y="6267450"/>
          <p14:tracePt t="74832" x="3824288" y="6316663"/>
          <p14:tracePt t="74849" x="3676650" y="6337300"/>
          <p14:tracePt t="74851" x="3614738" y="6337300"/>
          <p14:tracePt t="74865" x="3602038" y="6337300"/>
          <p14:tracePt t="75161" x="3492500" y="6354763"/>
          <p14:tracePt t="75169" x="3348038" y="6376988"/>
          <p14:tracePt t="75186" x="2998788" y="6429375"/>
          <p14:tracePt t="75204" x="2343150" y="6548438"/>
          <p14:tracePt t="75220" x="1966913" y="6635750"/>
          <p14:tracePt t="75234" x="1670050" y="6708775"/>
          <p14:tracePt t="75251" x="1460500" y="6770688"/>
          <p14:tracePt t="75268" x="1381125" y="6788150"/>
          <p14:tracePt t="75272" x="1355725" y="6792913"/>
          <p14:tracePt t="75285" x="1323975" y="6792913"/>
          <p14:tracePt t="75301" x="1306513" y="6792913"/>
          <p14:tracePt t="75682" x="1311275" y="6813550"/>
          <p14:tracePt t="75691" x="1316038" y="6840538"/>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How Fintech is Changing Consumer Financial Behavior?</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Personal Financial Management Tools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594360" y="2033092"/>
            <a:ext cx="10949940" cy="4549835"/>
          </a:xfrm>
          <a:prstGeom prst="rect">
            <a:avLst/>
          </a:prstGeom>
          <a:noFill/>
        </p:spPr>
        <p:txBody>
          <a:bodyPr wrap="square">
            <a:spAutoFit/>
          </a:bodyPr>
          <a:lstStyle/>
          <a:p>
            <a:pPr marL="457200" indent="-457200" algn="l">
              <a:lnSpc>
                <a:spcPct val="150000"/>
              </a:lnSpc>
              <a:buFont typeface="Arial" panose="020B0604020202020204" pitchFamily="34" charset="0"/>
              <a:buChar char="•"/>
            </a:pPr>
            <a:r>
              <a:rPr lang="en-US" sz="2800" b="1" i="0" dirty="0">
                <a:solidFill>
                  <a:srgbClr val="D1D5DB"/>
                </a:solidFill>
                <a:effectLst/>
                <a:latin typeface="Söhne"/>
              </a:rPr>
              <a:t>Fintech's Impact on Consumer Habits</a:t>
            </a:r>
            <a:endParaRPr lang="en-US" sz="2800" b="0" i="0" dirty="0">
              <a:solidFill>
                <a:srgbClr val="D1D5DB"/>
              </a:solidFill>
              <a:effectLst/>
              <a:latin typeface="Söhne"/>
            </a:endParaRPr>
          </a:p>
          <a:p>
            <a:pPr marL="457200" indent="-457200" algn="l">
              <a:lnSpc>
                <a:spcPct val="150000"/>
              </a:lnSpc>
              <a:buFont typeface="Arial" panose="020B0604020202020204" pitchFamily="34" charset="0"/>
              <a:buChar char="•"/>
            </a:pPr>
            <a:r>
              <a:rPr lang="en-US" sz="2800" b="1" i="0" dirty="0">
                <a:solidFill>
                  <a:srgbClr val="D1D5DB"/>
                </a:solidFill>
                <a:effectLst/>
                <a:latin typeface="Söhne"/>
              </a:rPr>
              <a:t>Influence on Decision-Making:</a:t>
            </a:r>
            <a:endParaRPr lang="en-US" sz="2800" b="0" i="0" dirty="0">
              <a:solidFill>
                <a:srgbClr val="D1D5DB"/>
              </a:solidFill>
              <a:effectLst/>
              <a:latin typeface="Söhne"/>
            </a:endParaRPr>
          </a:p>
          <a:p>
            <a:pPr marL="914400" lvl="1" indent="-457200" algn="l">
              <a:lnSpc>
                <a:spcPct val="150000"/>
              </a:lnSpc>
              <a:buFont typeface="Arial" panose="020B0604020202020204" pitchFamily="34" charset="0"/>
              <a:buChar char="•"/>
            </a:pPr>
            <a:r>
              <a:rPr lang="en-US" sz="2800" b="0" i="0" dirty="0">
                <a:solidFill>
                  <a:srgbClr val="D1D5DB"/>
                </a:solidFill>
                <a:effectLst/>
                <a:latin typeface="Söhne"/>
              </a:rPr>
              <a:t>Seamless and personalized financial experiences.</a:t>
            </a:r>
          </a:p>
          <a:p>
            <a:pPr marL="914400" lvl="1" indent="-457200" algn="l">
              <a:lnSpc>
                <a:spcPct val="150000"/>
              </a:lnSpc>
              <a:buFont typeface="Arial" panose="020B0604020202020204" pitchFamily="34" charset="0"/>
              <a:buChar char="•"/>
            </a:pPr>
            <a:r>
              <a:rPr lang="en-US" sz="2800" b="0" i="0" dirty="0">
                <a:solidFill>
                  <a:srgbClr val="D1D5DB"/>
                </a:solidFill>
                <a:effectLst/>
                <a:latin typeface="Söhne"/>
              </a:rPr>
              <a:t>Accessibility to diverse financial products.</a:t>
            </a:r>
          </a:p>
          <a:p>
            <a:pPr marL="457200" indent="-457200" algn="l">
              <a:lnSpc>
                <a:spcPct val="150000"/>
              </a:lnSpc>
              <a:buFont typeface="Arial" panose="020B0604020202020204" pitchFamily="34" charset="0"/>
              <a:buChar char="•"/>
            </a:pPr>
            <a:r>
              <a:rPr lang="en-US" sz="2800" b="1" i="0" dirty="0">
                <a:solidFill>
                  <a:srgbClr val="D1D5DB"/>
                </a:solidFill>
                <a:effectLst/>
                <a:latin typeface="Söhne"/>
              </a:rPr>
              <a:t>Shifts in Expectations:</a:t>
            </a:r>
            <a:endParaRPr lang="en-US" sz="2800" b="0" i="0" dirty="0">
              <a:solidFill>
                <a:srgbClr val="D1D5DB"/>
              </a:solidFill>
              <a:effectLst/>
              <a:latin typeface="Söhne"/>
            </a:endParaRPr>
          </a:p>
          <a:p>
            <a:pPr marL="914400" lvl="1" indent="-457200" algn="l">
              <a:lnSpc>
                <a:spcPct val="150000"/>
              </a:lnSpc>
              <a:buFont typeface="Arial" panose="020B0604020202020204" pitchFamily="34" charset="0"/>
              <a:buChar char="•"/>
            </a:pPr>
            <a:r>
              <a:rPr lang="en-US" sz="2800" b="0" i="0" dirty="0">
                <a:solidFill>
                  <a:srgbClr val="D1D5DB"/>
                </a:solidFill>
                <a:effectLst/>
                <a:latin typeface="Söhne"/>
              </a:rPr>
              <a:t>Demand for real-time services.</a:t>
            </a:r>
          </a:p>
          <a:p>
            <a:pPr marL="914400" lvl="1" indent="-457200" algn="l">
              <a:lnSpc>
                <a:spcPct val="150000"/>
              </a:lnSpc>
              <a:buFont typeface="Arial" panose="020B0604020202020204" pitchFamily="34" charset="0"/>
              <a:buChar char="•"/>
            </a:pPr>
            <a:r>
              <a:rPr lang="en-US" sz="2800" b="0" i="0" dirty="0">
                <a:solidFill>
                  <a:srgbClr val="D1D5DB"/>
                </a:solidFill>
                <a:effectLst/>
                <a:latin typeface="Söhne"/>
              </a:rPr>
              <a:t>Preference for user-friendly and digital-first solutions.</a:t>
            </a:r>
          </a:p>
        </p:txBody>
      </p:sp>
    </p:spTree>
    <p:extLst>
      <p:ext uri="{BB962C8B-B14F-4D97-AF65-F5344CB8AC3E}">
        <p14:creationId xmlns:p14="http://schemas.microsoft.com/office/powerpoint/2010/main" val="2888500786"/>
      </p:ext>
    </p:extLst>
  </p:cSld>
  <p:clrMapOvr>
    <a:masterClrMapping/>
  </p:clrMapOvr>
  <mc:AlternateContent xmlns:mc="http://schemas.openxmlformats.org/markup-compatibility/2006">
    <mc:Choice xmlns:p14="http://schemas.microsoft.com/office/powerpoint/2010/main" Requires="p14">
      <p:transition spd="slow" p14:dur="2000" advTm="113754"/>
    </mc:Choice>
    <mc:Fallback>
      <p:transition spd="slow" advTm="113754"/>
    </mc:Fallback>
  </mc:AlternateContent>
  <p:extLst>
    <p:ext uri="{3A86A75C-4F4B-4683-9AE1-C65F6400EC91}">
      <p14:laserTraceLst xmlns:p14="http://schemas.microsoft.com/office/powerpoint/2010/main">
        <p14:tracePtLst>
          <p14:tracePt t="53816" x="5591175" y="6556375"/>
          <p14:tracePt t="53822" x="5653088" y="6446838"/>
          <p14:tracePt t="53829" x="5783263" y="6264275"/>
          <p14:tracePt t="53834" x="5840413" y="6192838"/>
          <p14:tracePt t="53845" x="5910263" y="6084888"/>
          <p14:tracePt t="53856" x="6024563" y="5953125"/>
          <p14:tracePt t="53863" x="6080125" y="5870575"/>
          <p14:tracePt t="53880" x="6164263" y="5765800"/>
          <p14:tracePt t="53896" x="6189663" y="5730875"/>
          <p14:tracePt t="53913" x="6291263" y="5621338"/>
          <p14:tracePt t="53930" x="6338888" y="5581650"/>
          <p14:tracePt t="54890" x="6688138" y="5319713"/>
          <p14:tracePt t="54894" x="6797675" y="5257800"/>
          <p14:tracePt t="54904" x="6937375" y="5183188"/>
          <p14:tracePt t="54917" x="7191375" y="5065713"/>
          <p14:tracePt t="54933" x="7431088" y="5022850"/>
          <p14:tracePt t="54939" x="7535863" y="4987925"/>
          <p14:tracePt t="54947" x="7640638" y="4948238"/>
          <p14:tracePt t="54951" x="7720013" y="4926013"/>
          <p14:tracePt t="54961" x="7851775" y="4918075"/>
          <p14:tracePt t="54970" x="7929563" y="4881563"/>
          <p14:tracePt t="54974" x="8031163" y="4868863"/>
          <p14:tracePt t="54981" x="8083550" y="4838700"/>
          <p14:tracePt t="54998" x="8156575" y="4811713"/>
          <p14:tracePt t="55014" x="8213725" y="4786313"/>
          <p14:tracePt t="55018" x="8235950" y="4781550"/>
          <p14:tracePt t="55031" x="8258175" y="4756150"/>
          <p14:tracePt t="55048" x="8266113" y="4751388"/>
          <p14:tracePt t="55064" x="8270875" y="4746625"/>
          <p14:tracePt t="55081" x="8283575" y="4738688"/>
          <p14:tracePt t="55494" x="8332788" y="4721225"/>
          <p14:tracePt t="55502" x="8405813" y="4706938"/>
          <p14:tracePt t="55517" x="8532813" y="4668838"/>
          <p14:tracePt t="55534" x="8664575" y="4602163"/>
          <p14:tracePt t="55550" x="8774113" y="4562475"/>
          <p14:tracePt t="55556" x="8821738" y="4554538"/>
          <p14:tracePt t="55570" x="8869363" y="4519613"/>
          <p14:tracePt t="55585" x="8899525" y="4506913"/>
          <p14:tracePt t="55600" x="8913813" y="4497388"/>
          <p14:tracePt t="60983" x="9101138" y="4497388"/>
          <p14:tracePt t="60992" x="9324975" y="4467225"/>
          <p14:tracePt t="61001" x="9717088" y="4484688"/>
          <p14:tracePt t="61006" x="10085388" y="4519613"/>
          <p14:tracePt t="61018" x="10915650" y="4637088"/>
          <p14:tracePt t="61032" x="11693525" y="4891088"/>
          <p14:tracePt t="69515" x="11549063" y="6529388"/>
          <p14:tracePt t="69521" x="11095038" y="6491288"/>
          <p14:tracePt t="69529" x="10815638" y="6456363"/>
          <p14:tracePt t="69532" x="10417175" y="6421438"/>
          <p14:tracePt t="69541" x="10229850" y="6407150"/>
          <p14:tracePt t="69551" x="10115550" y="6407150"/>
          <p14:tracePt t="69565" x="9704388" y="6319838"/>
          <p14:tracePt t="69582" x="9569450" y="6299200"/>
          <p14:tracePt t="69586" x="9525000" y="6299200"/>
          <p14:tracePt t="69599" x="9429750" y="6272213"/>
          <p14:tracePt t="69616" x="9372600" y="6254750"/>
          <p14:tracePt t="69632" x="9363075" y="6254750"/>
          <p14:tracePt t="69924" x="9170988" y="6242050"/>
          <p14:tracePt t="69934" x="8882063" y="6192838"/>
          <p14:tracePt t="69951" x="8043863" y="6035675"/>
          <p14:tracePt t="69956" x="7515225" y="5910263"/>
          <p14:tracePt t="69961" x="6989763" y="5783263"/>
          <p14:tracePt t="69971" x="6461125" y="5656263"/>
          <p14:tracePt t="69976" x="5940425" y="5573713"/>
          <p14:tracePt t="69985" x="5534025" y="5494338"/>
          <p14:tracePt t="69998" x="4818063" y="5384800"/>
          <p14:tracePt t="70015" x="4529138" y="5310188"/>
          <p14:tracePt t="70018" x="4379913" y="5257800"/>
          <p14:tracePt t="70032" x="4297363" y="5200650"/>
          <p14:tracePt t="70048" x="4262438" y="5153025"/>
          <p14:tracePt t="70065" x="4244975" y="5105400"/>
          <p14:tracePt t="70083" x="4270375" y="5022850"/>
          <p14:tracePt t="70408" x="4130675" y="5022850"/>
          <p14:tracePt t="70418" x="4043363" y="5030788"/>
          <p14:tracePt t="70436" x="3629025" y="5078413"/>
          <p14:tracePt t="70452" x="3387725" y="5140325"/>
          <p14:tracePt t="70459" x="3300413" y="5153025"/>
          <p14:tracePt t="70473" x="3078163" y="5183188"/>
          <p14:tracePt t="70488" x="2894013" y="5218113"/>
          <p14:tracePt t="70495" x="2824163" y="5218113"/>
          <p14:tracePt t="70502" x="2749550" y="5218113"/>
          <p14:tracePt t="70518" x="2670175" y="5222875"/>
          <p14:tracePt t="70524" x="2644775" y="5222875"/>
          <p14:tracePt t="70539" x="2565400" y="5222875"/>
          <p14:tracePt t="70551" x="2552700" y="5222875"/>
          <p14:tracePt t="70555" x="2530475" y="5222875"/>
          <p14:tracePt t="70565" x="2505075" y="5222875"/>
          <p14:tracePt t="70569" x="2500313" y="5222875"/>
          <p14:tracePt t="70583" x="2482850" y="5222875"/>
          <p14:tracePt t="70598" x="2460625" y="5222875"/>
          <p14:tracePt t="70615" x="2443163" y="5222875"/>
          <p14:tracePt t="70632" x="2430463" y="5222875"/>
          <p14:tracePt t="70685" x="2422525" y="5222875"/>
          <p14:tracePt t="70691" x="2417763" y="5222875"/>
          <p14:tracePt t="70707" x="2413000" y="5222875"/>
          <p14:tracePt t="70722" x="2405063" y="5222875"/>
          <p14:tracePt t="70825" x="2408238" y="5222875"/>
          <p14:tracePt t="70832" x="2413000" y="5222875"/>
          <p14:tracePt t="70839" x="2425700" y="5222875"/>
          <p14:tracePt t="70849" x="2470150" y="5222875"/>
          <p14:tracePt t="70869" x="2579688" y="5222875"/>
          <p14:tracePt t="70880" x="2640013" y="5245100"/>
          <p14:tracePt t="70884" x="2670175" y="5245100"/>
          <p14:tracePt t="70897" x="2706688" y="5245100"/>
          <p14:tracePt t="70902" x="2744788" y="5245100"/>
          <p14:tracePt t="70914" x="2814638" y="5232400"/>
          <p14:tracePt t="70926" x="2846388" y="5232400"/>
          <p14:tracePt t="70931" x="2871788" y="5232400"/>
          <p14:tracePt t="70934" x="2916238" y="5232400"/>
          <p14:tracePt t="70949" x="2971800" y="5222875"/>
          <p14:tracePt t="70965" x="2994025" y="5222875"/>
          <p14:tracePt t="70980" x="3021013" y="5222875"/>
          <p14:tracePt t="70997" x="3038475" y="5222875"/>
          <p14:tracePt t="71014" x="3060700" y="5222875"/>
          <p14:tracePt t="71036" x="3063875" y="5222875"/>
          <p14:tracePt t="71065" x="3073400" y="5222875"/>
          <p14:tracePt t="71435" x="3190875" y="5232400"/>
          <p14:tracePt t="71445" x="3265488" y="5245100"/>
          <p14:tracePt t="71455" x="3457575" y="5254625"/>
          <p14:tracePt t="71466" x="3562350" y="5280025"/>
          <p14:tracePt t="71482" x="3768725" y="5302250"/>
          <p14:tracePt t="71486" x="3898900" y="5302250"/>
          <p14:tracePt t="71501" x="3990975" y="5310188"/>
          <p14:tracePt t="71515" x="4073525" y="5327650"/>
          <p14:tracePt t="71532" x="4130675" y="5337175"/>
          <p14:tracePt t="71550" x="4179888" y="5337175"/>
          <p14:tracePt t="71566" x="4200525" y="5337175"/>
          <p14:tracePt t="71582" x="4214813" y="5337175"/>
          <p14:tracePt t="71599" x="4217988" y="5337175"/>
          <p14:tracePt t="71617" x="4232275" y="5337175"/>
          <p14:tracePt t="71634" x="4244975" y="5337175"/>
          <p14:tracePt t="71649" x="4257675" y="5337175"/>
          <p14:tracePt t="71666" x="4267200" y="5337175"/>
          <p14:tracePt t="71712" x="4267200" y="5345113"/>
          <p14:tracePt t="72073" x="4270375" y="5341938"/>
          <p14:tracePt t="72095" x="4284663" y="5341938"/>
          <p14:tracePt t="72131" x="4292600" y="5337175"/>
          <p14:tracePt t="72146" x="4297363" y="5337175"/>
          <p14:tracePt t="72167" x="4302125" y="5337175"/>
          <p14:tracePt t="72275" x="4310063" y="5327650"/>
          <p14:tracePt t="72326" x="4314825" y="5324475"/>
          <p14:tracePt t="72349" x="4322763" y="5314950"/>
          <p14:tracePt t="72356" x="4327525" y="5310188"/>
          <p14:tracePt t="72364" x="4332288" y="5310188"/>
          <p14:tracePt t="72380" x="4349750" y="5310188"/>
          <p14:tracePt t="72397" x="4354513" y="5310188"/>
          <p14:tracePt t="72415" x="4371975" y="5297488"/>
          <p14:tracePt t="72430" x="4384675" y="5292725"/>
          <p14:tracePt t="72448" x="4389438" y="5292725"/>
          <p14:tracePt t="72466" x="4414838" y="5280025"/>
          <p14:tracePt t="72481" x="4424363" y="5280025"/>
          <p14:tracePt t="72499" x="4437063" y="5272088"/>
          <p14:tracePt t="72514" x="4445000" y="5272088"/>
          <p14:tracePt t="72533" x="4459288" y="5267325"/>
          <p14:tracePt t="72547" x="4481513" y="5257800"/>
          <p14:tracePt t="72566" x="4484688" y="5257800"/>
          <p14:tracePt t="72569" x="4494213" y="5257800"/>
          <p14:tracePt t="72580" x="4498975" y="5257800"/>
          <p14:tracePt t="72598" x="4516438" y="5257800"/>
          <p14:tracePt t="72614" x="4537075" y="5257800"/>
          <p14:tracePt t="72630" x="4551363" y="5257800"/>
          <p14:tracePt t="72647" x="4554538" y="5257800"/>
          <p14:tracePt t="72664" x="4568825" y="5257800"/>
          <p14:tracePt t="72680" x="4576763" y="5257800"/>
          <p14:tracePt t="72708" x="4581525" y="5257800"/>
          <p14:tracePt t="89619" x="4533900" y="5289550"/>
          <p14:tracePt t="89629" x="4414838" y="5327650"/>
          <p14:tracePt t="89640" x="4200525" y="5432425"/>
          <p14:tracePt t="89655" x="3895725" y="5634038"/>
          <p14:tracePt t="89667" x="3452813" y="5913438"/>
          <p14:tracePt t="89684" x="3003550" y="6119813"/>
          <p14:tracePt t="89700" x="2652713" y="6259513"/>
          <p14:tracePt t="89716" x="2390775" y="6434138"/>
          <p14:tracePt t="89734" x="2181225" y="6551613"/>
          <p14:tracePt t="89750" x="2120900" y="6596063"/>
          <p14:tracePt t="89767" x="2063750" y="6613525"/>
          <p14:tracePt t="89783" x="2014538" y="6630988"/>
          <p14:tracePt t="89801" x="1971675" y="6653213"/>
          <p14:tracePt t="89817" x="1958975" y="6653213"/>
          <p14:tracePt t="89833" x="1944688" y="6656388"/>
          <p14:tracePt t="89889" x="1971675" y="6638925"/>
          <p14:tracePt t="90271" x="1971675" y="6656388"/>
          <p14:tracePt t="90281" x="1971675" y="6661150"/>
          <p14:tracePt t="90286" x="1962150" y="6678613"/>
          <p14:tracePt t="90292" x="1962150" y="6691313"/>
          <p14:tracePt t="90304" x="1962150" y="6713538"/>
          <p14:tracePt t="90309" x="1954213" y="6740525"/>
          <p14:tracePt t="90318" x="1954213" y="6753225"/>
          <p14:tracePt t="90337" x="1936750" y="6823075"/>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Integration of AI for Personalized Financial Insights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Personal Financial Management Tools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605790" y="2033092"/>
            <a:ext cx="10306050" cy="4031873"/>
          </a:xfrm>
          <a:prstGeom prst="rect">
            <a:avLst/>
          </a:prstGeom>
          <a:noFill/>
        </p:spPr>
        <p:txBody>
          <a:bodyPr wrap="square">
            <a:spAutoFit/>
          </a:bodyPr>
          <a:lstStyle/>
          <a:p>
            <a:pPr algn="l">
              <a:spcBef>
                <a:spcPts val="600"/>
              </a:spcBef>
              <a:spcAft>
                <a:spcPts val="600"/>
              </a:spcAft>
            </a:pPr>
            <a:r>
              <a:rPr lang="en-US" sz="2800" b="1" i="0" dirty="0">
                <a:solidFill>
                  <a:srgbClr val="D1D5DB"/>
                </a:solidFill>
                <a:effectLst/>
                <a:latin typeface="Söhne"/>
              </a:rPr>
              <a:t>AI in Personalized Financial Advice:</a:t>
            </a:r>
            <a:endParaRPr lang="en-US" sz="2800" b="0" i="0" dirty="0">
              <a:solidFill>
                <a:srgbClr val="D1D5DB"/>
              </a:solidFill>
              <a:effectLst/>
              <a:latin typeface="Söhne"/>
            </a:endParaRPr>
          </a:p>
          <a:p>
            <a:pPr algn="l">
              <a:spcBef>
                <a:spcPts val="600"/>
              </a:spcBef>
              <a:spcAft>
                <a:spcPts val="600"/>
              </a:spcAft>
              <a:buFont typeface="Arial" panose="020B0604020202020204" pitchFamily="34" charset="0"/>
              <a:buChar char="•"/>
            </a:pPr>
            <a:r>
              <a:rPr lang="en-US" sz="2800" b="1" i="0" dirty="0">
                <a:solidFill>
                  <a:srgbClr val="D1D5DB"/>
                </a:solidFill>
                <a:effectLst/>
                <a:latin typeface="Söhne"/>
              </a:rPr>
              <a:t>Providing Insights:</a:t>
            </a:r>
            <a:endParaRPr lang="en-US" sz="2800" b="0" i="0" dirty="0">
              <a:solidFill>
                <a:srgbClr val="D1D5DB"/>
              </a:solidFill>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AI analyzes user financial data.</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Offers personalized advice and recommendations.</a:t>
            </a:r>
          </a:p>
          <a:p>
            <a:pPr algn="l">
              <a:spcBef>
                <a:spcPts val="600"/>
              </a:spcBef>
              <a:spcAft>
                <a:spcPts val="600"/>
              </a:spcAft>
              <a:buFont typeface="Arial" panose="020B0604020202020204" pitchFamily="34" charset="0"/>
              <a:buChar char="•"/>
            </a:pPr>
            <a:r>
              <a:rPr lang="en-US" sz="2800" b="1" i="0" dirty="0">
                <a:solidFill>
                  <a:srgbClr val="D1D5DB"/>
                </a:solidFill>
                <a:effectLst/>
                <a:latin typeface="Söhne"/>
              </a:rPr>
              <a:t>AI-Enabled Features:</a:t>
            </a:r>
            <a:endParaRPr lang="en-US" sz="2800" b="0" i="0" dirty="0">
              <a:solidFill>
                <a:srgbClr val="D1D5DB"/>
              </a:solidFill>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Spending Analysis: Categorizes and tracks expenses.</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Financial Forecasting: Predicts future financial scenarios.</a:t>
            </a:r>
          </a:p>
        </p:txBody>
      </p:sp>
    </p:spTree>
    <p:extLst>
      <p:ext uri="{BB962C8B-B14F-4D97-AF65-F5344CB8AC3E}">
        <p14:creationId xmlns:p14="http://schemas.microsoft.com/office/powerpoint/2010/main" val="1344006111"/>
      </p:ext>
    </p:extLst>
  </p:cSld>
  <p:clrMapOvr>
    <a:masterClrMapping/>
  </p:clrMapOvr>
  <mc:AlternateContent xmlns:mc="http://schemas.openxmlformats.org/markup-compatibility/2006">
    <mc:Choice xmlns:p14="http://schemas.microsoft.com/office/powerpoint/2010/main" Requires="p14">
      <p:transition spd="slow" p14:dur="2000" advTm="108320"/>
    </mc:Choice>
    <mc:Fallback>
      <p:transition spd="slow" advTm="108320"/>
    </mc:Fallback>
  </mc:AlternateContent>
  <p:extLst>
    <p:ext uri="{3A86A75C-4F4B-4683-9AE1-C65F6400EC91}">
      <p14:laserTraceLst xmlns:p14="http://schemas.microsoft.com/office/powerpoint/2010/main">
        <p14:tracePtLst>
          <p14:tracePt t="1124" x="7924800" y="12700"/>
          <p14:tracePt t="1131" x="7904163" y="65088"/>
          <p14:tracePt t="1156" x="7847013" y="349250"/>
          <p14:tracePt t="1174" x="7777163" y="585788"/>
          <p14:tracePt t="1176" x="7754938" y="638175"/>
          <p14:tracePt t="1190" x="7650163" y="822325"/>
          <p14:tracePt t="1207" x="7570788" y="1036638"/>
          <p14:tracePt t="1224" x="7470775" y="1184275"/>
          <p14:tracePt t="1241" x="7361238" y="1306513"/>
          <p14:tracePt t="1256" x="7321550" y="1368425"/>
          <p14:tracePt t="1274" x="7256463" y="1468438"/>
          <p14:tracePt t="1290" x="7226300" y="1516063"/>
          <p14:tracePt t="1307" x="7178675" y="1582738"/>
          <p14:tracePt t="1324" x="7164388" y="1595438"/>
          <p14:tracePt t="1340" x="7161213" y="1612900"/>
          <p14:tracePt t="1359" x="7161213" y="1620838"/>
          <p14:tracePt t="1374" x="7151688" y="1635125"/>
          <p14:tracePt t="1390" x="7134225" y="1652588"/>
          <p14:tracePt t="1407" x="7124700" y="1709738"/>
          <p14:tracePt t="1424" x="7116763" y="1874838"/>
          <p14:tracePt t="1440" x="7116763" y="2011363"/>
          <p14:tracePt t="1457" x="7116763" y="2128838"/>
          <p14:tracePt t="1474" x="7116763" y="2185988"/>
          <p14:tracePt t="1491" x="7116763" y="2286000"/>
          <p14:tracePt t="1507" x="7104063" y="2413000"/>
          <p14:tracePt t="1524" x="7094538" y="2617788"/>
          <p14:tracePt t="1541" x="7086600" y="2709863"/>
          <p14:tracePt t="1543" x="7077075" y="2744788"/>
          <p14:tracePt t="1557" x="7077075" y="2771775"/>
          <p14:tracePt t="1574" x="7077075" y="2779713"/>
          <p14:tracePt t="1968" x="7077075" y="2792413"/>
          <p14:tracePt t="1974" x="7077075" y="2814638"/>
          <p14:tracePt t="1983" x="7077075" y="2827338"/>
          <p14:tracePt t="1990" x="7077075" y="2854325"/>
          <p14:tracePt t="2007" x="7077075" y="2879725"/>
          <p14:tracePt t="2024" x="7069138" y="2894013"/>
          <p14:tracePt t="2041" x="7069138" y="2919413"/>
          <p14:tracePt t="2092" x="7069138" y="2924175"/>
          <p14:tracePt t="10600" x="6902450" y="2981325"/>
          <p14:tracePt t="10607" x="6613525" y="3033713"/>
          <p14:tracePt t="10615" x="6438900" y="3073400"/>
          <p14:tracePt t="10624" x="6154738" y="3121025"/>
          <p14:tracePt t="10641" x="5630863" y="3238500"/>
          <p14:tracePt t="10657" x="5114925" y="3400425"/>
          <p14:tracePt t="10659" x="4818063" y="3487738"/>
          <p14:tracePt t="10674" x="4354513" y="3662363"/>
          <p14:tracePt t="10691" x="3878263" y="3876675"/>
          <p14:tracePt t="10707" x="3594100" y="4030663"/>
          <p14:tracePt t="10724" x="3143250" y="4275138"/>
          <p14:tracePt t="10741" x="2971800" y="4352925"/>
          <p14:tracePt t="10758" x="2854325" y="4427538"/>
          <p14:tracePt t="10774" x="2709863" y="4492625"/>
          <p14:tracePt t="10792" x="2632075" y="4510088"/>
          <p14:tracePt t="10807" x="2609850" y="4510088"/>
          <p14:tracePt t="10824" x="2592388" y="4510088"/>
          <p14:tracePt t="10842" x="2582863" y="4510088"/>
          <p14:tracePt t="10865" x="2662238" y="4427538"/>
          <p14:tracePt t="11121" x="2627313" y="4387850"/>
          <p14:tracePt t="11128" x="2605088" y="4362450"/>
          <p14:tracePt t="11141" x="2565400" y="4322763"/>
          <p14:tracePt t="11158" x="2452688" y="4191000"/>
          <p14:tracePt t="11174" x="2408238" y="4117975"/>
          <p14:tracePt t="11191" x="2365375" y="4078288"/>
          <p14:tracePt t="11208" x="2316163" y="3990975"/>
          <p14:tracePt t="11210" x="2308225" y="3943350"/>
          <p14:tracePt t="11224" x="2278063" y="3886200"/>
          <p14:tracePt t="11241" x="2260600" y="3829050"/>
          <p14:tracePt t="11257" x="2243138" y="3776663"/>
          <p14:tracePt t="11274" x="2243138" y="3732213"/>
          <p14:tracePt t="11291" x="2243138" y="3706813"/>
          <p14:tracePt t="11307" x="2243138" y="3702050"/>
          <p14:tracePt t="11341" x="2243138" y="3694113"/>
          <p14:tracePt t="11356" x="2246313" y="3689350"/>
          <p14:tracePt t="11364" x="2251075" y="3689350"/>
          <p14:tracePt t="11374" x="2255838" y="3689350"/>
          <p14:tracePt t="11392" x="2308225" y="3689350"/>
          <p14:tracePt t="11407" x="2338388" y="3679825"/>
          <p14:tracePt t="11424" x="2382838" y="3679825"/>
          <p14:tracePt t="11441" x="2430463" y="3679825"/>
          <p14:tracePt t="11458" x="2530475" y="3684588"/>
          <p14:tracePt t="11475" x="2570163" y="3694113"/>
          <p14:tracePt t="11491" x="2627313" y="3711575"/>
          <p14:tracePt t="11508" x="2684463" y="3711575"/>
          <p14:tracePt t="11524" x="2754313" y="3711575"/>
          <p14:tracePt t="11540" x="2779713" y="3711575"/>
          <p14:tracePt t="11557" x="2801938" y="3711575"/>
          <p14:tracePt t="11575" x="2824163" y="3711575"/>
          <p14:tracePt t="11598" x="2832100" y="3711575"/>
          <p14:tracePt t="11656" x="2836863" y="3706813"/>
          <p14:tracePt t="11671" x="2846388" y="3706813"/>
          <p14:tracePt t="12060" x="2916238" y="3697288"/>
          <p14:tracePt t="12067" x="3016250" y="3689350"/>
          <p14:tracePt t="12074" x="3095625" y="3667125"/>
          <p14:tracePt t="12091" x="3225800" y="3667125"/>
          <p14:tracePt t="12108" x="3362325" y="3654425"/>
          <p14:tracePt t="12125" x="3527425" y="3636963"/>
          <p14:tracePt t="12142" x="3606800" y="3636963"/>
          <p14:tracePt t="12157" x="3654425" y="3627438"/>
          <p14:tracePt t="12174" x="3676650" y="3627438"/>
          <p14:tracePt t="12191" x="3689350" y="3627438"/>
          <p14:tracePt t="12208" x="3706813" y="3627438"/>
          <p14:tracePt t="12224" x="3711575" y="3627438"/>
          <p14:tracePt t="12241" x="3719513" y="3627438"/>
          <p14:tracePt t="12243" x="3724275" y="3627438"/>
          <p14:tracePt t="12257" x="3733800" y="3627438"/>
          <p14:tracePt t="12280" x="3736975" y="3627438"/>
          <p14:tracePt t="13020" x="3746500" y="3636963"/>
          <p14:tracePt t="13029" x="3759200" y="3641725"/>
          <p14:tracePt t="13035" x="3781425" y="3641725"/>
          <p14:tracePt t="13042" x="3786188" y="3649663"/>
          <p14:tracePt t="13058" x="3798888" y="3654425"/>
          <p14:tracePt t="13074" x="3829050" y="3671888"/>
          <p14:tracePt t="13091" x="3859213" y="3676650"/>
          <p14:tracePt t="13108" x="3898900" y="3689350"/>
          <p14:tracePt t="13124" x="3938588" y="3697288"/>
          <p14:tracePt t="13141" x="3968750" y="3714750"/>
          <p14:tracePt t="13157" x="3978275" y="3714750"/>
          <p14:tracePt t="13174" x="4013200" y="3719513"/>
          <p14:tracePt t="13191" x="4025900" y="3729038"/>
          <p14:tracePt t="13207" x="4030663" y="3732213"/>
          <p14:tracePt t="13224" x="4043363" y="3732213"/>
          <p14:tracePt t="13241" x="4043363" y="3741738"/>
          <p14:tracePt t="13306" x="4056063" y="3741738"/>
          <p14:tracePt t="45062" x="4140200" y="3749675"/>
          <p14:tracePt t="45069" x="4214813" y="3759200"/>
          <p14:tracePt t="45076" x="4344988" y="3784600"/>
          <p14:tracePt t="45093" x="4541838" y="3829050"/>
          <p14:tracePt t="45109" x="4681538" y="3868738"/>
          <p14:tracePt t="45126" x="4865688" y="3911600"/>
          <p14:tracePt t="45143" x="5057775" y="3998913"/>
          <p14:tracePt t="45159" x="5167313" y="4038600"/>
          <p14:tracePt t="45176" x="5267325" y="4083050"/>
          <p14:tracePt t="45193" x="5329238" y="4103688"/>
          <p14:tracePt t="45195" x="5359400" y="4113213"/>
          <p14:tracePt t="45209" x="5381625" y="4125913"/>
          <p14:tracePt t="45226" x="5394325" y="4143375"/>
          <p14:tracePt t="45243" x="5394325" y="4148138"/>
          <p14:tracePt t="45260" x="5411788" y="4156075"/>
          <p14:tracePt t="45297" x="5411788" y="4160838"/>
          <p14:tracePt t="45311" x="5421313" y="4160838"/>
          <p14:tracePt t="45334" x="5421313" y="4165600"/>
          <p14:tracePt t="45370" x="5421313" y="4173538"/>
          <p14:tracePt t="45392" x="5416550" y="4178300"/>
          <p14:tracePt t="45400" x="5403850" y="4187825"/>
          <p14:tracePt t="45409" x="5399088" y="4187825"/>
          <p14:tracePt t="45426" x="5394325" y="4191000"/>
          <p14:tracePt t="45443" x="5354638" y="4213225"/>
          <p14:tracePt t="45459" x="5297488" y="4230688"/>
          <p14:tracePt t="45476" x="5241925" y="4240213"/>
          <p14:tracePt t="45493" x="5202238" y="4243388"/>
          <p14:tracePt t="45510" x="5149850" y="4262438"/>
          <p14:tracePt t="45526" x="5122863" y="4270375"/>
          <p14:tracePt t="45543" x="5092700" y="4283075"/>
          <p14:tracePt t="45560" x="5067300" y="4287838"/>
          <p14:tracePt t="45576" x="5053013" y="4297363"/>
          <p14:tracePt t="45593" x="5035550" y="4300538"/>
          <p14:tracePt t="45610" x="5022850" y="4300538"/>
          <p14:tracePt t="45626" x="5010150" y="4310063"/>
          <p14:tracePt t="45643" x="5005388" y="4314825"/>
          <p14:tracePt t="45659" x="4992688" y="4322763"/>
          <p14:tracePt t="45676" x="4987925" y="4327525"/>
          <p14:tracePt t="45693" x="4970463" y="4335463"/>
          <p14:tracePt t="45709" x="4965700" y="4335463"/>
          <p14:tracePt t="45726" x="4960938" y="4340225"/>
          <p14:tracePt t="45743" x="4948238" y="4340225"/>
          <p14:tracePt t="45745" x="4940300" y="4352925"/>
          <p14:tracePt t="45759" x="4926013" y="4352925"/>
          <p14:tracePt t="45776" x="4908550" y="4352925"/>
          <p14:tracePt t="45793" x="4895850" y="4352925"/>
          <p14:tracePt t="45810" x="4895850" y="4362450"/>
          <p14:tracePt t="45826" x="4891088" y="4362450"/>
          <p14:tracePt t="45848" x="4883150" y="4362450"/>
          <p14:tracePt t="45869" x="4878388" y="4362450"/>
          <p14:tracePt t="45876" x="4878388" y="4367213"/>
          <p14:tracePt t="45893" x="4870450" y="4367213"/>
          <p14:tracePt t="45920" x="4865688" y="4367213"/>
          <p14:tracePt t="50996" x="5075238" y="4322763"/>
          <p14:tracePt t="51003" x="5595938" y="4262438"/>
          <p14:tracePt t="51010" x="5997575" y="4183063"/>
          <p14:tracePt t="51027" x="7094538" y="4038600"/>
          <p14:tracePt t="51043" x="8296275" y="3929063"/>
          <p14:tracePt t="51060" x="9367838" y="3906838"/>
          <p14:tracePt t="51062" x="9896475" y="3906838"/>
          <p14:tracePt t="51076" x="10718800" y="3981450"/>
          <p14:tracePt t="51093" x="11334750" y="4117975"/>
          <p14:tracePt t="51110" x="11807825" y="4243388"/>
          <p14:tracePt t="51127" x="12017375" y="4344988"/>
          <p14:tracePt t="51143" x="12117388" y="4392613"/>
          <p14:tracePt t="51159" x="12165013" y="4414838"/>
          <p14:tracePt t="68199" x="11737975" y="5962650"/>
          <p14:tracePt t="68211" x="11583988" y="5910263"/>
          <p14:tracePt t="68227" x="11344275" y="5853113"/>
          <p14:tracePt t="68244" x="11172825" y="5768975"/>
          <p14:tracePt t="68260" x="11129963" y="5713413"/>
          <p14:tracePt t="68573" x="10818813" y="5681663"/>
          <p14:tracePt t="68581" x="10439400" y="5603875"/>
          <p14:tracePt t="68594" x="9858375" y="5499100"/>
          <p14:tracePt t="68611" x="7964488" y="5302250"/>
          <p14:tracePt t="68627" x="6911975" y="5218113"/>
          <p14:tracePt t="68644" x="6097588" y="5180013"/>
          <p14:tracePt t="68660" x="5526088" y="5165725"/>
          <p14:tracePt t="68663" x="5438775" y="5165725"/>
          <p14:tracePt t="68677" x="5276850" y="5165725"/>
          <p14:tracePt t="68694" x="5219700" y="5157788"/>
          <p14:tracePt t="68710" x="5197475" y="5157788"/>
          <p14:tracePt t="68728" x="5192713" y="5157788"/>
          <p14:tracePt t="68977" x="5084763" y="5157788"/>
          <p14:tracePt t="68984" x="4992688" y="5162550"/>
          <p14:tracePt t="68994" x="4791075" y="5153025"/>
          <p14:tracePt t="69010" x="4305300" y="5140325"/>
          <p14:tracePt t="69027" x="3789363" y="5122863"/>
          <p14:tracePt t="69029" x="3554413" y="5122863"/>
          <p14:tracePt t="69044" x="3178175" y="5095875"/>
          <p14:tracePt t="69060" x="2884488" y="5105400"/>
          <p14:tracePt t="69077" x="2684463" y="5105400"/>
          <p14:tracePt t="69094" x="2487613" y="5095875"/>
          <p14:tracePt t="69111" x="2405063" y="5095875"/>
          <p14:tracePt t="69127" x="2347913" y="5083175"/>
          <p14:tracePt t="69144" x="2333625" y="5075238"/>
          <p14:tracePt t="69161" x="2330450" y="5070475"/>
          <p14:tracePt t="69395" x="2325688" y="5070475"/>
          <p14:tracePt t="69402" x="2312988" y="5070475"/>
          <p14:tracePt t="69410" x="2295525" y="5060950"/>
          <p14:tracePt t="69427" x="2278063" y="5057775"/>
          <p14:tracePt t="69444" x="2263775" y="5057775"/>
          <p14:tracePt t="69462" x="2220913" y="5040313"/>
          <p14:tracePt t="69477" x="2208213" y="5035550"/>
          <p14:tracePt t="69494" x="2198688" y="5026025"/>
          <p14:tracePt t="69511" x="2190750" y="5026025"/>
          <p14:tracePt t="69527" x="2176463" y="5022850"/>
          <p14:tracePt t="69630" x="2176463" y="5013325"/>
          <p14:tracePt t="72057" x="2193925" y="5026025"/>
          <p14:tracePt t="72064" x="2220913" y="5043488"/>
          <p14:tracePt t="72078" x="2263775" y="5070475"/>
          <p14:tracePt t="72079" x="2303463" y="5110163"/>
          <p14:tracePt t="72094" x="2365375" y="5145088"/>
          <p14:tracePt t="72110" x="2413000" y="5183188"/>
          <p14:tracePt t="72127" x="2457450" y="5218113"/>
          <p14:tracePt t="72144" x="2517775" y="5267325"/>
          <p14:tracePt t="72161" x="2540000" y="5280025"/>
          <p14:tracePt t="72177" x="2562225" y="5302250"/>
          <p14:tracePt t="72194" x="2600325" y="5324475"/>
          <p14:tracePt t="72211" x="2627313" y="5354638"/>
          <p14:tracePt t="72227" x="2657475" y="5367338"/>
          <p14:tracePt t="72244" x="2670175" y="5372100"/>
          <p14:tracePt t="72261" x="2679700" y="5380038"/>
          <p14:tracePt t="72262" x="2689225" y="5384800"/>
          <p14:tracePt t="72277" x="2706688" y="5394325"/>
          <p14:tracePt t="72294" x="2727325" y="5411788"/>
          <p14:tracePt t="72310" x="2749550" y="5419725"/>
          <p14:tracePt t="72327" x="2767013" y="5419725"/>
          <p14:tracePt t="72344" x="2771775" y="5424488"/>
          <p14:tracePt t="72361" x="2784475" y="5424488"/>
          <p14:tracePt t="72378" x="2794000" y="5432425"/>
          <p14:tracePt t="72409" x="2797175" y="5437188"/>
          <p14:tracePt t="72416" x="2806700" y="5437188"/>
          <p14:tracePt t="72438" x="2806700" y="5441950"/>
          <p14:tracePt t="72482" x="2806700" y="5449888"/>
          <p14:tracePt t="72526" x="2806700" y="5454650"/>
          <p14:tracePt t="72533" x="2806700" y="5467350"/>
          <p14:tracePt t="72548" x="2801938" y="5476875"/>
          <p14:tracePt t="72561" x="2797175" y="5481638"/>
          <p14:tracePt t="72578" x="2771775" y="5489575"/>
          <p14:tracePt t="72594" x="2741613" y="5494338"/>
          <p14:tracePt t="72611" x="2706688" y="5494338"/>
          <p14:tracePt t="72628" x="2667000" y="5494338"/>
          <p14:tracePt t="72630" x="2652713" y="5494338"/>
          <p14:tracePt t="72644" x="2614613" y="5502275"/>
          <p14:tracePt t="72661" x="2587625" y="5502275"/>
          <p14:tracePt t="72677" x="2562225" y="5502275"/>
          <p14:tracePt t="72680" x="2552700" y="5502275"/>
          <p14:tracePt t="72694" x="2544763" y="5502275"/>
          <p14:tracePt t="72711" x="2535238" y="5502275"/>
          <p14:tracePt t="72907" x="2552700" y="5502275"/>
          <p14:tracePt t="72915" x="2574925" y="5502275"/>
          <p14:tracePt t="72927" x="2587625" y="5502275"/>
          <p14:tracePt t="72944" x="2632075" y="5502275"/>
          <p14:tracePt t="72961" x="2640013" y="5502275"/>
          <p14:tracePt t="72977" x="2644775" y="5507038"/>
          <p14:tracePt t="73018" x="2644775" y="5516563"/>
          <p14:tracePt t="73024" x="2635250" y="5519738"/>
          <p14:tracePt t="73032" x="2614613" y="5534025"/>
          <p14:tracePt t="73044" x="2582863" y="5534025"/>
          <p14:tracePt t="73061" x="2443163" y="5534025"/>
          <p14:tracePt t="73077" x="2338388" y="5534025"/>
          <p14:tracePt t="73094" x="2281238" y="5524500"/>
          <p14:tracePt t="73111" x="2228850" y="5524500"/>
          <p14:tracePt t="73127" x="2193925" y="5516563"/>
          <p14:tracePt t="73144" x="2181225" y="5516563"/>
          <p14:tracePt t="73215" x="2193925" y="5516563"/>
          <p14:tracePt t="73222" x="2220913" y="5507038"/>
          <p14:tracePt t="73230" x="2233613" y="5507038"/>
          <p14:tracePt t="73244" x="2281238" y="5499100"/>
          <p14:tracePt t="73261" x="2347913" y="5502275"/>
          <p14:tracePt t="73277" x="2413000" y="5519738"/>
          <p14:tracePt t="73294" x="2452688" y="5537200"/>
          <p14:tracePt t="73311" x="2465388" y="5541963"/>
          <p14:tracePt t="73348" x="2474913" y="5541963"/>
          <p14:tracePt t="73457" x="2487613" y="5551488"/>
          <p14:tracePt t="73465" x="2500313" y="5551488"/>
          <p14:tracePt t="73472" x="2513013" y="5551488"/>
          <p14:tracePt t="73479" x="2527300" y="5551488"/>
          <p14:tracePt t="73494" x="2582863" y="5551488"/>
          <p14:tracePt t="73511" x="2652713" y="5546725"/>
          <p14:tracePt t="73527" x="2759075" y="5546725"/>
          <p14:tracePt t="73545" x="2898775" y="5516563"/>
          <p14:tracePt t="73561" x="2990850" y="5516563"/>
          <p14:tracePt t="73579" x="3081338" y="5507038"/>
          <p14:tracePt t="73594" x="3148013" y="5507038"/>
          <p14:tracePt t="73611" x="3225800" y="5507038"/>
          <p14:tracePt t="73627" x="3238500" y="5507038"/>
          <p14:tracePt t="73646" x="3248025" y="5507038"/>
          <p14:tracePt t="73714" x="3260725" y="5507038"/>
          <p14:tracePt t="88468" x="3636963" y="5432425"/>
          <p14:tracePt t="88476" x="4227513" y="5280025"/>
          <p14:tracePt t="88484" x="4856163" y="5214938"/>
          <p14:tracePt t="88495" x="5516563" y="5170488"/>
          <p14:tracePt t="88512" x="7321550" y="5187950"/>
          <p14:tracePt t="88528" x="8313738" y="5249863"/>
          <p14:tracePt t="88545" x="8983663" y="5302250"/>
          <p14:tracePt t="88562" x="9293225" y="5372100"/>
          <p14:tracePt t="88579" x="9617075" y="5402263"/>
          <p14:tracePt t="88595" x="9664700" y="5424488"/>
          <p14:tracePt t="88945" x="10040938" y="5424488"/>
          <p14:tracePt t="88952" x="10491788" y="5441950"/>
          <p14:tracePt t="88961" x="10998200" y="5464175"/>
          <p14:tracePt t="88978" x="11877675" y="5541963"/>
          <p14:tracePt t="102350" x="11291888" y="5643563"/>
          <p14:tracePt t="102364" x="10574338" y="5656263"/>
          <p14:tracePt t="102380" x="10125075" y="5713413"/>
          <p14:tracePt t="102396" x="9769475" y="5713413"/>
          <p14:tracePt t="102412" x="9686925" y="5708650"/>
          <p14:tracePt t="102429" x="9644063" y="5691188"/>
          <p14:tracePt t="102431" x="9626600" y="5691188"/>
          <p14:tracePt t="102445" x="9621838" y="5691188"/>
          <p14:tracePt t="103039" x="9447213" y="5668963"/>
          <p14:tracePt t="103046" x="9101138" y="5616575"/>
          <p14:tracePt t="103054" x="8786813" y="5564188"/>
          <p14:tracePt t="103063" x="8261350" y="5459413"/>
          <p14:tracePt t="103079" x="7024688" y="5307013"/>
          <p14:tracePt t="103096" x="5835650" y="5284788"/>
          <p14:tracePt t="103113" x="4392613" y="5354638"/>
          <p14:tracePt t="103129" x="3729038" y="5389563"/>
          <p14:tracePt t="103146" x="3567113" y="5402263"/>
          <p14:tracePt t="103162" x="3467100" y="5402263"/>
          <p14:tracePt t="103164" x="3435350" y="5402263"/>
          <p14:tracePt t="103179" x="3405188" y="5402263"/>
          <p14:tracePt t="103196" x="3400425" y="5402263"/>
          <p14:tracePt t="103882" x="3340100" y="5429250"/>
          <p14:tracePt t="103889" x="3217863" y="5516563"/>
          <p14:tracePt t="103897" x="3151188" y="5546725"/>
          <p14:tracePt t="103913" x="3016250" y="5668963"/>
          <p14:tracePt t="103929" x="2841625" y="5786438"/>
          <p14:tracePt t="103946" x="2697163" y="5873750"/>
          <p14:tracePt t="103963" x="2447925" y="6015038"/>
          <p14:tracePt t="103979" x="2273300" y="6140450"/>
          <p14:tracePt t="103996" x="2138363" y="6242050"/>
          <p14:tracePt t="104013" x="2032000" y="6337300"/>
          <p14:tracePt t="104015" x="2006600" y="6351588"/>
          <p14:tracePt t="104030" x="1944688" y="6394450"/>
          <p14:tracePt t="104046" x="1919288" y="6411913"/>
          <p14:tracePt t="104063" x="1906588" y="6416675"/>
          <p14:tracePt t="104080" x="1892300" y="6416675"/>
          <p14:tracePt t="104975" x="1993900" y="6224588"/>
          <p14:tracePt t="104983" x="2233613" y="5945188"/>
          <p14:tracePt t="104990" x="2439988" y="5511800"/>
          <p14:tracePt t="104997" x="2754313" y="5095875"/>
          <p14:tracePt t="105013" x="3467100" y="4003675"/>
          <p14:tracePt t="105029" x="4270375" y="2928938"/>
          <p14:tracePt t="105047" x="4957763" y="2032000"/>
          <p14:tracePt t="105049" x="5267325" y="1762125"/>
          <p14:tracePt t="105063" x="5691188" y="1263650"/>
          <p14:tracePt t="105080" x="5949950" y="1009650"/>
          <p14:tracePt t="105096" x="6102350" y="860425"/>
          <p14:tracePt t="105113" x="6154738" y="808038"/>
          <p14:tracePt t="105115" x="6356350" y="608013"/>
          <p14:tracePt t="105415" x="6548438" y="363538"/>
          <p14:tracePt t="105422" x="6810375" y="82550"/>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Electronic Trading Platforms and Algorithmic Trading</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Capital Markets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46709" y="2033092"/>
            <a:ext cx="11625655" cy="4909036"/>
          </a:xfrm>
          <a:prstGeom prst="rect">
            <a:avLst/>
          </a:prstGeom>
          <a:noFill/>
        </p:spPr>
        <p:txBody>
          <a:bodyPr wrap="square">
            <a:spAutoFit/>
          </a:bodyPr>
          <a:lstStyle/>
          <a:p>
            <a:pPr marL="342900" indent="-342900" algn="l">
              <a:spcBef>
                <a:spcPts val="600"/>
              </a:spcBef>
              <a:buFont typeface="Arial" panose="020B0604020202020204" pitchFamily="34" charset="0"/>
              <a:buChar char="•"/>
            </a:pPr>
            <a:r>
              <a:rPr lang="en-US" sz="2400" b="1" i="0" dirty="0">
                <a:solidFill>
                  <a:srgbClr val="D1D5DB"/>
                </a:solidFill>
                <a:effectLst/>
                <a:latin typeface="Söhne"/>
              </a:rPr>
              <a:t>Electronic trading platforms facilitate the buying and selling of financial instruments through computer-based systems.</a:t>
            </a:r>
          </a:p>
          <a:p>
            <a:pPr marL="342900" indent="-342900" algn="l">
              <a:spcBef>
                <a:spcPts val="600"/>
              </a:spcBef>
              <a:buFont typeface="Arial" panose="020B0604020202020204" pitchFamily="34" charset="0"/>
              <a:buChar char="•"/>
            </a:pPr>
            <a:r>
              <a:rPr lang="en-US" sz="2400" b="1" i="0" dirty="0">
                <a:solidFill>
                  <a:srgbClr val="D1D5DB"/>
                </a:solidFill>
                <a:effectLst/>
                <a:latin typeface="Söhne"/>
              </a:rPr>
              <a:t>These platforms enhance market transparency by providing real-time pricing information, order book data, and historical market data.</a:t>
            </a:r>
          </a:p>
          <a:p>
            <a:pPr marL="342900" indent="-342900" algn="l">
              <a:spcBef>
                <a:spcPts val="600"/>
              </a:spcBef>
              <a:buFont typeface="Arial" panose="020B0604020202020204" pitchFamily="34" charset="0"/>
              <a:buChar char="•"/>
            </a:pPr>
            <a:r>
              <a:rPr lang="en-US" sz="2400" b="1" i="0" dirty="0">
                <a:solidFill>
                  <a:srgbClr val="D1D5DB"/>
                </a:solidFill>
                <a:effectLst/>
                <a:latin typeface="Söhne"/>
              </a:rPr>
              <a:t>Traders can choose from various order types, such as market orders, limit orders, and stop orders, based on their trading strategies.</a:t>
            </a:r>
          </a:p>
          <a:p>
            <a:pPr marL="342900" indent="-342900" algn="l">
              <a:spcBef>
                <a:spcPts val="600"/>
              </a:spcBef>
              <a:buFont typeface="Arial" panose="020B0604020202020204" pitchFamily="34" charset="0"/>
              <a:buChar char="•"/>
            </a:pPr>
            <a:r>
              <a:rPr lang="en-US" sz="2400" b="1" i="0" dirty="0">
                <a:solidFill>
                  <a:srgbClr val="D1D5DB"/>
                </a:solidFill>
                <a:effectLst/>
                <a:latin typeface="Söhne"/>
              </a:rPr>
              <a:t>Electronic trading platforms connect to exchanges and liquidity providers, enabling traders to access multiple markets and trade different financial instruments.</a:t>
            </a:r>
          </a:p>
          <a:p>
            <a:pPr marL="342900" indent="-342900" algn="l">
              <a:spcBef>
                <a:spcPts val="600"/>
              </a:spcBef>
              <a:buFont typeface="Arial" panose="020B0604020202020204" pitchFamily="34" charset="0"/>
              <a:buChar char="•"/>
            </a:pPr>
            <a:r>
              <a:rPr lang="en-US" sz="2400" b="1" i="0" dirty="0">
                <a:solidFill>
                  <a:srgbClr val="D1D5DB"/>
                </a:solidFill>
                <a:effectLst/>
                <a:latin typeface="Söhne"/>
              </a:rPr>
              <a:t>They support automated execution, allowing orders to be executed automatically based on predefined criteria, which is beneficial for algorithmic trading strategies.</a:t>
            </a:r>
          </a:p>
          <a:p>
            <a:pPr marL="342900" indent="-342900" algn="l">
              <a:spcBef>
                <a:spcPts val="600"/>
              </a:spcBef>
              <a:buFont typeface="Arial" panose="020B0604020202020204" pitchFamily="34" charset="0"/>
              <a:buChar char="•"/>
            </a:pPr>
            <a:r>
              <a:rPr lang="en-US" sz="2400" b="1" i="0" dirty="0">
                <a:solidFill>
                  <a:srgbClr val="D1D5DB"/>
                </a:solidFill>
                <a:effectLst/>
                <a:latin typeface="Söhne"/>
              </a:rPr>
              <a:t>Traders can route their orders to different liquidity sources using these platforms, ensuring the best possible execution for their trades.</a:t>
            </a:r>
            <a:endParaRPr lang="en-US" sz="2400" b="0" i="0" dirty="0">
              <a:solidFill>
                <a:srgbClr val="D1D5DB"/>
              </a:solidFill>
              <a:effectLst/>
              <a:latin typeface="Söhne"/>
            </a:endParaRPr>
          </a:p>
        </p:txBody>
      </p:sp>
    </p:spTree>
    <p:extLst>
      <p:ext uri="{BB962C8B-B14F-4D97-AF65-F5344CB8AC3E}">
        <p14:creationId xmlns:p14="http://schemas.microsoft.com/office/powerpoint/2010/main" val="999014382"/>
      </p:ext>
    </p:extLst>
  </p:cSld>
  <p:clrMapOvr>
    <a:masterClrMapping/>
  </p:clrMapOvr>
  <mc:AlternateContent xmlns:mc="http://schemas.openxmlformats.org/markup-compatibility/2006">
    <mc:Choice xmlns:p14="http://schemas.microsoft.com/office/powerpoint/2010/main" Requires="p14">
      <p:transition spd="slow" p14:dur="2000" advTm="223752"/>
    </mc:Choice>
    <mc:Fallback>
      <p:transition spd="slow" advTm="223752"/>
    </mc:Fallback>
  </mc:AlternateContent>
  <p:extLst>
    <p:ext uri="{3A86A75C-4F4B-4683-9AE1-C65F6400EC91}">
      <p14:laserTraceLst xmlns:p14="http://schemas.microsoft.com/office/powerpoint/2010/main">
        <p14:tracePtLst>
          <p14:tracePt t="5439" x="3175000" y="6283325"/>
          <p14:tracePt t="6442" x="3698875" y="6294438"/>
          <p14:tracePt t="6465" x="3602038" y="5022850"/>
          <p14:tracePt t="6479" x="3602038" y="4160838"/>
          <p14:tracePt t="6497" x="3667125" y="3570288"/>
          <p14:tracePt t="6513" x="3698875" y="3021013"/>
          <p14:tracePt t="6530" x="3736975" y="2560638"/>
          <p14:tracePt t="6546" x="3759200" y="2452688"/>
          <p14:tracePt t="6563" x="3776663" y="2386013"/>
          <p14:tracePt t="6955" x="3663950" y="2330450"/>
          <p14:tracePt t="6962" x="3579813" y="2259013"/>
          <p14:tracePt t="6969" x="3452813" y="2141538"/>
          <p14:tracePt t="6979" x="3340100" y="2046288"/>
          <p14:tracePt t="6996" x="3133725" y="1817688"/>
          <p14:tracePt t="7014" x="2876550" y="1485900"/>
          <p14:tracePt t="7029" x="2762250" y="1311275"/>
          <p14:tracePt t="7046" x="2662238" y="1166813"/>
          <p14:tracePt t="7063" x="2574925" y="1031875"/>
          <p14:tracePt t="7066" x="2557463" y="1009650"/>
          <p14:tracePt t="7079" x="2522538" y="947738"/>
          <p14:tracePt t="7096" x="2509838" y="917575"/>
          <p14:tracePt t="7113" x="2487613" y="912813"/>
          <p14:tracePt t="7129" x="2487613" y="904875"/>
          <p14:tracePt t="7731" x="2513013" y="927100"/>
          <p14:tracePt t="7738" x="2540000" y="939800"/>
          <p14:tracePt t="7746" x="2574925" y="969963"/>
          <p14:tracePt t="7763" x="2622550" y="1009650"/>
          <p14:tracePt t="7779" x="2662238" y="1039813"/>
          <p14:tracePt t="7796" x="2709863" y="1071563"/>
          <p14:tracePt t="7812" x="2732088" y="1084263"/>
          <p14:tracePt t="7829" x="2744788" y="1084263"/>
          <p14:tracePt t="7845" x="2749550" y="1092200"/>
          <p14:tracePt t="7863" x="2759075" y="1092200"/>
          <p14:tracePt t="7879" x="2759075" y="1096963"/>
          <p14:tracePt t="7895" x="2762250" y="1096963"/>
          <p14:tracePt t="7913" x="2767013" y="1096963"/>
          <p14:tracePt t="7929" x="2776538" y="1096963"/>
          <p14:tracePt t="7946" x="2797175" y="1096963"/>
          <p14:tracePt t="7963" x="2801938" y="1096963"/>
          <p14:tracePt t="7980" x="2801938" y="1106488"/>
          <p14:tracePt t="7996" x="2806700" y="1106488"/>
          <p14:tracePt t="10927" x="2806700" y="1154113"/>
          <p14:tracePt t="10934" x="2806700" y="1211263"/>
          <p14:tracePt t="10946" x="2806700" y="1258888"/>
          <p14:tracePt t="10964" x="2824163" y="1338263"/>
          <p14:tracePt t="10979" x="2854325" y="1433513"/>
          <p14:tracePt t="10996" x="2871788" y="1516063"/>
          <p14:tracePt t="11014" x="2901950" y="1600200"/>
          <p14:tracePt t="11029" x="2928938" y="1657350"/>
          <p14:tracePt t="11046" x="2959100" y="1747838"/>
          <p14:tracePt t="11062" x="2981325" y="1809750"/>
          <p14:tracePt t="11065" x="2998788" y="1822450"/>
          <p14:tracePt t="11080" x="3016250" y="1870075"/>
          <p14:tracePt t="11096" x="3028950" y="1919288"/>
          <p14:tracePt t="11113" x="3028950" y="1931988"/>
          <p14:tracePt t="11129" x="3038475" y="1962150"/>
          <p14:tracePt t="11146" x="3038475" y="1966913"/>
          <p14:tracePt t="22799" x="3038475" y="1954213"/>
          <p14:tracePt t="22806" x="3038475" y="1944688"/>
          <p14:tracePt t="22814" x="3038475" y="1939925"/>
          <p14:tracePt t="22830" x="3043238" y="1931988"/>
          <p14:tracePt t="22846" x="3043238" y="1927225"/>
          <p14:tracePt t="22864" x="3051175" y="1892300"/>
          <p14:tracePt t="22880" x="3051175" y="1879600"/>
          <p14:tracePt t="22902" x="3051175" y="1874838"/>
          <p14:tracePt t="22913" x="3055938" y="1866900"/>
          <p14:tracePt t="22930" x="3055938" y="1862138"/>
          <p14:tracePt t="22975" x="3055938" y="1857375"/>
          <p14:tracePt t="22982" x="3055938" y="1844675"/>
          <p14:tracePt t="23019" x="3055938" y="1835150"/>
          <p14:tracePt t="27687" x="3055938" y="1852613"/>
          <p14:tracePt t="27695" x="3055938" y="1874838"/>
          <p14:tracePt t="27702" x="3055938" y="1931988"/>
          <p14:tracePt t="27713" x="3055938" y="1954213"/>
          <p14:tracePt t="27731" x="3055938" y="2058988"/>
          <p14:tracePt t="27747" x="3055938" y="2111375"/>
          <p14:tracePt t="27764" x="3055938" y="2159000"/>
          <p14:tracePt t="27781" x="3055938" y="2181225"/>
          <p14:tracePt t="27782" x="3055938" y="2193925"/>
          <p14:tracePt t="27797" x="3055938" y="2228850"/>
          <p14:tracePt t="27814" x="3055938" y="2276475"/>
          <p14:tracePt t="27831" x="3055938" y="2303463"/>
          <p14:tracePt t="27847" x="3068638" y="2338388"/>
          <p14:tracePt t="27864" x="3068638" y="2351088"/>
          <p14:tracePt t="27881" x="3081338" y="2378075"/>
          <p14:tracePt t="27897" x="3090863" y="2400300"/>
          <p14:tracePt t="27915" x="3095625" y="2417763"/>
          <p14:tracePt t="27930" x="3108325" y="2438400"/>
          <p14:tracePt t="27947" x="3125788" y="2452688"/>
          <p14:tracePt t="27964" x="3133725" y="2460625"/>
          <p14:tracePt t="27981" x="3143250" y="2460625"/>
          <p14:tracePt t="27997" x="3155950" y="2470150"/>
          <p14:tracePt t="28014" x="3160713" y="2470150"/>
          <p14:tracePt t="28031" x="3168650" y="2473325"/>
          <p14:tracePt t="28061" x="3168650" y="2482850"/>
          <p14:tracePt t="28112" x="3173413" y="2482850"/>
          <p14:tracePt t="28126" x="3186113" y="2482850"/>
          <p14:tracePt t="28141" x="3195638" y="2482850"/>
          <p14:tracePt t="28156" x="3200400" y="2482850"/>
          <p14:tracePt t="28237" x="3203575" y="2482850"/>
          <p14:tracePt t="28244" x="3213100" y="2482850"/>
          <p14:tracePt t="28267" x="3217863" y="2478088"/>
          <p14:tracePt t="28274" x="3225800" y="2478088"/>
          <p14:tracePt t="28288" x="3230563" y="2478088"/>
          <p14:tracePt t="28303" x="3238500" y="2478088"/>
          <p14:tracePt t="28314" x="3252788" y="2473325"/>
          <p14:tracePt t="28331" x="3255963" y="2473325"/>
          <p14:tracePt t="28348" x="3270250" y="2473325"/>
          <p14:tracePt t="28364" x="3282950" y="2473325"/>
          <p14:tracePt t="28381" x="3295650" y="2473325"/>
          <p14:tracePt t="28383" x="3313113" y="2473325"/>
          <p14:tracePt t="28397" x="3335338" y="2473325"/>
          <p14:tracePt t="28414" x="3352800" y="2473325"/>
          <p14:tracePt t="28430" x="3382963" y="2478088"/>
          <p14:tracePt t="28447" x="3414713" y="2482850"/>
          <p14:tracePt t="28450" x="3417888" y="2482850"/>
          <p14:tracePt t="28464" x="3435350" y="2482850"/>
          <p14:tracePt t="28480" x="3457575" y="2482850"/>
          <p14:tracePt t="28497" x="3479800" y="2482850"/>
          <p14:tracePt t="28514" x="3497263" y="2482850"/>
          <p14:tracePt t="28531" x="3514725" y="2482850"/>
          <p14:tracePt t="28547" x="3527425" y="2482850"/>
          <p14:tracePt t="28563" x="3540125" y="2482850"/>
          <p14:tracePt t="28581" x="3554413" y="2482850"/>
          <p14:tracePt t="28597" x="3567113" y="2482850"/>
          <p14:tracePt t="28618" x="3579813" y="2482850"/>
          <p14:tracePt t="39149" x="3719513" y="2465388"/>
          <p14:tracePt t="39156" x="3824288" y="2465388"/>
          <p14:tracePt t="39164" x="4090988" y="2452688"/>
          <p14:tracePt t="39181" x="4554538" y="2478088"/>
          <p14:tracePt t="39198" x="5202238" y="2547938"/>
          <p14:tracePt t="39200" x="5456238" y="2578100"/>
          <p14:tracePt t="39215" x="6027738" y="2679700"/>
          <p14:tracePt t="39231" x="6456363" y="2814638"/>
          <p14:tracePt t="39248" x="6735763" y="2959100"/>
          <p14:tracePt t="39265" x="6964363" y="3108325"/>
          <p14:tracePt t="39282" x="7069138" y="3168650"/>
          <p14:tracePt t="39298" x="7107238" y="3186113"/>
          <p14:tracePt t="39314" x="7129463" y="3208338"/>
          <p14:tracePt t="40190" x="7181850" y="3186113"/>
          <p14:tracePt t="40197" x="7286625" y="3125788"/>
          <p14:tracePt t="40205" x="7500938" y="3068638"/>
          <p14:tracePt t="40214" x="7754938" y="3038475"/>
          <p14:tracePt t="40231" x="8108950" y="3024188"/>
          <p14:tracePt t="40249" x="8764588" y="3059113"/>
          <p14:tracePt t="40264" x="9183688" y="3116263"/>
          <p14:tracePt t="40282" x="9390063" y="3163888"/>
          <p14:tracePt t="40298" x="9586913" y="3213100"/>
          <p14:tracePt t="40314" x="9617075" y="3225800"/>
          <p14:tracePt t="40331" x="9639300" y="3238500"/>
          <p14:tracePt t="40348" x="9644063" y="3238500"/>
          <p14:tracePt t="40768" x="9696450" y="3265488"/>
          <p14:tracePt t="40776" x="9888538" y="3322638"/>
          <p14:tracePt t="40784" x="10163175" y="3422650"/>
          <p14:tracePt t="40798" x="10539413" y="3575050"/>
          <p14:tracePt t="40815" x="11112500" y="3881438"/>
          <p14:tracePt t="40832" x="11566525" y="4108450"/>
          <p14:tracePt t="40834" x="11676063" y="4178300"/>
          <p14:tracePt t="40848" x="11982450" y="4349750"/>
          <p14:tracePt t="221720" x="11999913" y="6015038"/>
          <p14:tracePt t="221727" x="11938000" y="5992813"/>
          <p14:tracePt t="221733" x="11899900" y="5965825"/>
          <p14:tracePt t="221739" x="11833225" y="5910263"/>
          <p14:tracePt t="221756" x="11790363" y="5870575"/>
          <p14:tracePt t="221766" x="11780838" y="5870575"/>
          <p14:tracePt t="221769" x="11741150" y="5738813"/>
          <p14:tracePt t="222077" x="11439525" y="5634038"/>
          <p14:tracePt t="222084" x="11090275" y="5437188"/>
          <p14:tracePt t="222093" x="10636250" y="5254625"/>
          <p14:tracePt t="222112" x="8821738" y="4397375"/>
          <p14:tracePt t="222129" x="7727950" y="3894138"/>
          <p14:tracePt t="222144" x="6907213" y="3400425"/>
          <p14:tracePt t="222160" x="6635750" y="3116263"/>
          <p14:tracePt t="222178" x="6378575" y="2701925"/>
          <p14:tracePt t="222193" x="6391275" y="2435225"/>
          <p14:tracePt t="222210" x="6473825" y="2189163"/>
          <p14:tracePt t="222481" x="6399213" y="2154238"/>
          <p14:tracePt t="222494" x="6251575" y="2041525"/>
          <p14:tracePt t="222509" x="6176963" y="1792288"/>
          <p14:tracePt t="222516" x="6176963" y="1635125"/>
          <p14:tracePt t="222522" x="6199188" y="1473200"/>
          <p14:tracePt t="222530" x="6256338" y="1096963"/>
          <p14:tracePt t="222545" x="6443663" y="523875"/>
          <p14:tracePt t="222553" x="6565900" y="109538"/>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The Role of Fintech in Securities Issuance and Trading</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Capital Markets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15290" y="1885910"/>
            <a:ext cx="11018520" cy="4549835"/>
          </a:xfrm>
          <a:prstGeom prst="rect">
            <a:avLst/>
          </a:prstGeom>
          <a:noFill/>
        </p:spPr>
        <p:txBody>
          <a:bodyPr wrap="square">
            <a:spAutoFit/>
          </a:bodyPr>
          <a:lstStyle/>
          <a:p>
            <a:pPr algn="l">
              <a:lnSpc>
                <a:spcPct val="150000"/>
              </a:lnSpc>
            </a:pPr>
            <a:r>
              <a:rPr lang="en-US" sz="2800" b="1" i="0" dirty="0">
                <a:solidFill>
                  <a:srgbClr val="D1D5DB"/>
                </a:solidFill>
                <a:effectLst/>
                <a:latin typeface="Söhne"/>
              </a:rPr>
              <a:t>Fintech in Securities Issuance and Trading:</a:t>
            </a:r>
            <a:endParaRPr lang="en-US" sz="2800" b="0" i="0" dirty="0">
              <a:solidFill>
                <a:srgbClr val="D1D5DB"/>
              </a:solidFill>
              <a:effectLst/>
              <a:latin typeface="Söhne"/>
            </a:endParaRPr>
          </a:p>
          <a:p>
            <a:pPr algn="l">
              <a:lnSpc>
                <a:spcPct val="150000"/>
              </a:lnSpc>
              <a:buFont typeface="Arial" panose="020B0604020202020204" pitchFamily="34" charset="0"/>
              <a:buChar char="•"/>
            </a:pPr>
            <a:r>
              <a:rPr lang="en-US" sz="2800" b="1" i="0" dirty="0">
                <a:solidFill>
                  <a:srgbClr val="D1D5DB"/>
                </a:solidFill>
                <a:effectLst/>
                <a:latin typeface="Söhne"/>
              </a:rPr>
              <a:t>Streamlining Processes:</a:t>
            </a:r>
            <a:endParaRPr lang="en-US" sz="2800" b="0" i="0" dirty="0">
              <a:solidFill>
                <a:srgbClr val="D1D5DB"/>
              </a:solidFill>
              <a:effectLst/>
              <a:latin typeface="Söhne"/>
            </a:endParaRP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Automation in issuance and trading.</a:t>
            </a: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Reduced administrative complexities.</a:t>
            </a:r>
          </a:p>
          <a:p>
            <a:pPr algn="l">
              <a:lnSpc>
                <a:spcPct val="150000"/>
              </a:lnSpc>
              <a:buFont typeface="Arial" panose="020B0604020202020204" pitchFamily="34" charset="0"/>
              <a:buChar char="•"/>
            </a:pPr>
            <a:r>
              <a:rPr lang="en-US" sz="2800" b="1" i="0" dirty="0">
                <a:solidFill>
                  <a:srgbClr val="D1D5DB"/>
                </a:solidFill>
                <a:effectLst/>
                <a:latin typeface="Söhne"/>
              </a:rPr>
              <a:t>Impact on Market Access:</a:t>
            </a:r>
            <a:endParaRPr lang="en-US" sz="2800" b="0" i="0" dirty="0">
              <a:solidFill>
                <a:srgbClr val="D1D5DB"/>
              </a:solidFill>
              <a:effectLst/>
              <a:latin typeface="Söhne"/>
            </a:endParaRP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Increased accessibility for retail investors.</a:t>
            </a: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Improved market efficiency and liquidity.</a:t>
            </a:r>
          </a:p>
        </p:txBody>
      </p:sp>
    </p:spTree>
    <p:extLst>
      <p:ext uri="{BB962C8B-B14F-4D97-AF65-F5344CB8AC3E}">
        <p14:creationId xmlns:p14="http://schemas.microsoft.com/office/powerpoint/2010/main" val="2239637514"/>
      </p:ext>
    </p:extLst>
  </p:cSld>
  <p:clrMapOvr>
    <a:masterClrMapping/>
  </p:clrMapOvr>
  <mc:AlternateContent xmlns:mc="http://schemas.openxmlformats.org/markup-compatibility/2006">
    <mc:Choice xmlns:p14="http://schemas.microsoft.com/office/powerpoint/2010/main" Requires="p14">
      <p:transition spd="slow" p14:dur="2000" advTm="74279"/>
    </mc:Choice>
    <mc:Fallback>
      <p:transition spd="slow" advTm="74279"/>
    </mc:Fallback>
  </mc:AlternateContent>
  <p:extLst>
    <p:ext uri="{3A86A75C-4F4B-4683-9AE1-C65F6400EC91}">
      <p14:laserTraceLst xmlns:p14="http://schemas.microsoft.com/office/powerpoint/2010/main">
        <p14:tracePtLst>
          <p14:tracePt t="10160" x="10267950" y="12700"/>
          <p14:tracePt t="10169" x="10714038" y="306388"/>
          <p14:tracePt t="10174" x="11152188" y="581025"/>
          <p14:tracePt t="10184" x="11579225" y="765175"/>
          <p14:tracePt t="10189" x="11942763" y="1044575"/>
          <p14:tracePt t="69770" x="11549063" y="6381750"/>
          <p14:tracePt t="69780" x="11099800" y="6403975"/>
          <p14:tracePt t="69798" x="10347325" y="6438900"/>
          <p14:tracePt t="69801" x="10080625" y="6438900"/>
          <p14:tracePt t="69815" x="9664700" y="6438900"/>
          <p14:tracePt t="69830" x="9499600" y="6421438"/>
          <p14:tracePt t="69849" x="9398000" y="6372225"/>
          <p14:tracePt t="69864" x="9355138" y="6354763"/>
          <p14:tracePt t="69867" x="9350375" y="6354763"/>
          <p14:tracePt t="69880" x="9342438" y="6354763"/>
          <p14:tracePt t="70238" x="9188450" y="6346825"/>
          <p14:tracePt t="70246" x="8948738" y="6346825"/>
          <p14:tracePt t="70254" x="8555038" y="6307138"/>
          <p14:tracePt t="70263" x="8218488" y="6289675"/>
          <p14:tracePt t="70281" x="7383463" y="6272213"/>
          <p14:tracePt t="70284" x="6967538" y="6272213"/>
          <p14:tracePt t="70297" x="6242050" y="6302375"/>
          <p14:tracePt t="70314" x="5795963" y="6359525"/>
          <p14:tracePt t="70330" x="5394325" y="6416675"/>
          <p14:tracePt t="70347" x="5272088" y="6438900"/>
          <p14:tracePt t="70365" x="5189538" y="6459538"/>
          <p14:tracePt t="70381" x="5180013" y="6459538"/>
          <p14:tracePt t="70726" x="5070475" y="6459538"/>
          <p14:tracePt t="70735" x="4953000" y="6459538"/>
          <p14:tracePt t="70749" x="4568825" y="6459538"/>
          <p14:tracePt t="70765" x="4244975" y="6473825"/>
          <p14:tracePt t="70783" x="3754438" y="6521450"/>
          <p14:tracePt t="70799" x="3532188" y="6569075"/>
          <p14:tracePt t="70815" x="3352800" y="6613525"/>
          <p14:tracePt t="70833" x="3190875" y="6673850"/>
          <p14:tracePt t="70850" x="3148013" y="6696075"/>
          <p14:tracePt t="70865" x="3133725" y="6696075"/>
          <p14:tracePt t="71194" x="3078163" y="6696075"/>
          <p14:tracePt t="71203" x="2998788" y="6708775"/>
          <p14:tracePt t="71218" x="2863850" y="6740525"/>
          <p14:tracePt t="71232" x="2697163" y="6783388"/>
          <p14:tracePt t="71249" x="2570163" y="6818313"/>
          <p14:tracePt t="71253" x="2492375" y="684847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Impact on Liquidity and Market Efficiency</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Capital Markets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590550" y="1950720"/>
            <a:ext cx="10885170" cy="4549835"/>
          </a:xfrm>
          <a:prstGeom prst="rect">
            <a:avLst/>
          </a:prstGeom>
          <a:noFill/>
        </p:spPr>
        <p:txBody>
          <a:bodyPr wrap="square">
            <a:spAutoFit/>
          </a:bodyPr>
          <a:lstStyle/>
          <a:p>
            <a:pPr algn="l">
              <a:lnSpc>
                <a:spcPct val="150000"/>
              </a:lnSpc>
            </a:pPr>
            <a:r>
              <a:rPr lang="en-US" sz="2800" b="1" i="0" dirty="0">
                <a:solidFill>
                  <a:srgbClr val="D1D5DB"/>
                </a:solidFill>
                <a:effectLst/>
                <a:latin typeface="Söhne"/>
              </a:rPr>
              <a:t>Fintech's Impact on Market Efficiency:</a:t>
            </a:r>
            <a:endParaRPr lang="en-US" sz="2800" b="0" i="0" dirty="0">
              <a:solidFill>
                <a:srgbClr val="D1D5DB"/>
              </a:solidFill>
              <a:effectLst/>
              <a:latin typeface="Söhne"/>
            </a:endParaRPr>
          </a:p>
          <a:p>
            <a:pPr algn="l">
              <a:lnSpc>
                <a:spcPct val="150000"/>
              </a:lnSpc>
              <a:buFont typeface="Arial" panose="020B0604020202020204" pitchFamily="34" charset="0"/>
              <a:buChar char="•"/>
            </a:pPr>
            <a:r>
              <a:rPr lang="en-US" sz="2800" b="1" i="0" dirty="0">
                <a:solidFill>
                  <a:srgbClr val="D1D5DB"/>
                </a:solidFill>
                <a:effectLst/>
                <a:latin typeface="Söhne"/>
              </a:rPr>
              <a:t>Influence on Liquidity:</a:t>
            </a:r>
            <a:endParaRPr lang="en-US" sz="2800" b="0" i="0" dirty="0">
              <a:solidFill>
                <a:srgbClr val="D1D5DB"/>
              </a:solidFill>
              <a:effectLst/>
              <a:latin typeface="Söhne"/>
            </a:endParaRP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Improved liquidity through automated processes.</a:t>
            </a: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Increased trading volumes and market depth.</a:t>
            </a:r>
          </a:p>
          <a:p>
            <a:pPr algn="l">
              <a:lnSpc>
                <a:spcPct val="150000"/>
              </a:lnSpc>
              <a:buFont typeface="Arial" panose="020B0604020202020204" pitchFamily="34" charset="0"/>
              <a:buChar char="•"/>
            </a:pPr>
            <a:r>
              <a:rPr lang="en-US" sz="2800" b="1" i="0" dirty="0">
                <a:solidFill>
                  <a:srgbClr val="D1D5DB"/>
                </a:solidFill>
                <a:effectLst/>
                <a:latin typeface="Söhne"/>
              </a:rPr>
              <a:t>Role in Transparent Capital Markets:</a:t>
            </a:r>
            <a:endParaRPr lang="en-US" sz="2800" b="0" i="0" dirty="0">
              <a:solidFill>
                <a:srgbClr val="D1D5DB"/>
              </a:solidFill>
              <a:effectLst/>
              <a:latin typeface="Söhne"/>
            </a:endParaRP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Fintech solutions enhance transparency.</a:t>
            </a: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Efficient price discovery and reduced information asymmetry.</a:t>
            </a:r>
          </a:p>
        </p:txBody>
      </p:sp>
    </p:spTree>
    <p:extLst>
      <p:ext uri="{BB962C8B-B14F-4D97-AF65-F5344CB8AC3E}">
        <p14:creationId xmlns:p14="http://schemas.microsoft.com/office/powerpoint/2010/main" val="4114816109"/>
      </p:ext>
    </p:extLst>
  </p:cSld>
  <p:clrMapOvr>
    <a:masterClrMapping/>
  </p:clrMapOvr>
  <mc:AlternateContent xmlns:mc="http://schemas.openxmlformats.org/markup-compatibility/2006">
    <mc:Choice xmlns:p14="http://schemas.microsoft.com/office/powerpoint/2010/main" Requires="p14">
      <p:transition spd="slow" p14:dur="2000" advTm="74425"/>
    </mc:Choice>
    <mc:Fallback>
      <p:transition spd="slow" advTm="74425"/>
    </mc:Fallback>
  </mc:AlternateContent>
  <p:extLst>
    <p:ext uri="{3A86A75C-4F4B-4683-9AE1-C65F6400EC91}">
      <p14:laserTraceLst xmlns:p14="http://schemas.microsoft.com/office/powerpoint/2010/main">
        <p14:tracePtLst>
          <p14:tracePt t="22394" x="4135438" y="6653213"/>
          <p14:tracePt t="22400" x="4860925" y="6538913"/>
          <p14:tracePt t="22407" x="5665788" y="6491288"/>
          <p14:tracePt t="22413" x="6461125" y="6491288"/>
          <p14:tracePt t="22420" x="7234238" y="6534150"/>
          <p14:tracePt t="22425" x="7929563" y="6621463"/>
          <p14:tracePt t="22434" x="8472488" y="6665913"/>
          <p14:tracePt t="22448" x="9402763" y="6845300"/>
          <p14:tracePt t="22884" x="10933113" y="6783388"/>
          <p14:tracePt t="22890" x="11401425" y="6683375"/>
          <p14:tracePt t="22899" x="11780838" y="6586538"/>
          <p14:tracePt t="71859" x="4603750" y="6688138"/>
          <p14:tracePt t="71865" x="4175125" y="6648450"/>
          <p14:tracePt t="71873" x="3632200" y="6586538"/>
          <p14:tracePt t="71889" x="3173413" y="6573838"/>
          <p14:tracePt t="71895" x="2928938" y="6556375"/>
          <p14:tracePt t="71903" x="2867025" y="6556375"/>
          <p14:tracePt t="71907" x="2806700" y="6548438"/>
          <p14:tracePt t="71917" x="2784475" y="6538913"/>
          <p14:tracePt t="71934" x="2736850" y="6469063"/>
          <p14:tracePt t="71950" x="2928938" y="6172200"/>
          <p14:tracePt t="72238" x="2884488" y="6184900"/>
          <p14:tracePt t="72246" x="2828925" y="6184900"/>
          <p14:tracePt t="72252" x="2801938" y="6192838"/>
          <p14:tracePt t="72266" x="2697163" y="6215063"/>
          <p14:tracePt t="72288" x="2527300" y="6254750"/>
          <p14:tracePt t="72294" x="2478088" y="6272213"/>
          <p14:tracePt t="72309" x="2390775" y="6294438"/>
          <p14:tracePt t="72320" x="2333625" y="6311900"/>
          <p14:tracePt t="72334" x="2303463" y="6342063"/>
          <p14:tracePt t="72340" x="2286000" y="6369050"/>
          <p14:tracePt t="72346" x="2273300" y="6372225"/>
          <p14:tracePt t="72352" x="2255838" y="6389688"/>
          <p14:tracePt t="72362" x="2251075" y="6403975"/>
          <p14:tracePt t="72370" x="2243138" y="6421438"/>
          <p14:tracePt t="72385" x="2233613" y="6459538"/>
          <p14:tracePt t="72401" x="2233613" y="6477000"/>
          <p14:tracePt t="72406" x="2228850" y="6481763"/>
          <p14:tracePt t="72418" x="2228850" y="6503988"/>
          <p14:tracePt t="73146" x="2211388" y="6526213"/>
          <p14:tracePt t="73156" x="2193925" y="6543675"/>
          <p14:tracePt t="73170" x="2173288" y="6591300"/>
          <p14:tracePt t="73189" x="2120900" y="6673850"/>
          <p14:tracePt t="73196" x="2103438" y="6700838"/>
          <p14:tracePt t="73203" x="2098675" y="6723063"/>
          <p14:tracePt t="73216" x="2046288" y="6810375"/>
          <p14:tracePt t="73227" x="2032000" y="6827838"/>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59080" y="1298257"/>
            <a:ext cx="10515600" cy="652463"/>
          </a:xfrm>
        </p:spPr>
        <p:txBody>
          <a:bodyPr/>
          <a:lstStyle/>
          <a:p>
            <a:pPr marL="0" indent="0">
              <a:buNone/>
            </a:pPr>
            <a:r>
              <a:rPr lang="en-US" dirty="0">
                <a:solidFill>
                  <a:srgbClr val="FFFF00"/>
                </a:solidFill>
              </a:rPr>
              <a:t>Disruption of Traditional Remittance Processes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International Money Transfers and Remittances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35280" y="1950720"/>
            <a:ext cx="11369040" cy="4616648"/>
          </a:xfrm>
          <a:prstGeom prst="rect">
            <a:avLst/>
          </a:prstGeom>
          <a:noFill/>
        </p:spPr>
        <p:txBody>
          <a:bodyPr wrap="square">
            <a:spAutoFit/>
          </a:bodyPr>
          <a:lstStyle/>
          <a:p>
            <a:pPr algn="l">
              <a:spcBef>
                <a:spcPts val="600"/>
              </a:spcBef>
              <a:spcAft>
                <a:spcPts val="600"/>
              </a:spcAft>
            </a:pPr>
            <a:r>
              <a:rPr lang="en-US" sz="2800" b="1" i="0" dirty="0">
                <a:solidFill>
                  <a:srgbClr val="D1D5DB"/>
                </a:solidFill>
                <a:effectLst/>
                <a:latin typeface="Söhne"/>
              </a:rPr>
              <a:t>Fintech Disruption in International Money Transfers:</a:t>
            </a:r>
            <a:endParaRPr lang="en-US" sz="2800" b="0" i="0" dirty="0">
              <a:solidFill>
                <a:srgbClr val="D1D5DB"/>
              </a:solidFill>
              <a:effectLst/>
              <a:latin typeface="Söhne"/>
            </a:endParaRPr>
          </a:p>
          <a:p>
            <a:pPr algn="l">
              <a:spcBef>
                <a:spcPts val="600"/>
              </a:spcBef>
              <a:spcAft>
                <a:spcPts val="600"/>
              </a:spcAft>
              <a:buFont typeface="Arial" panose="020B0604020202020204" pitchFamily="34" charset="0"/>
              <a:buChar char="•"/>
            </a:pPr>
            <a:r>
              <a:rPr lang="en-US" sz="2800" b="1" i="0" dirty="0">
                <a:solidFill>
                  <a:srgbClr val="D1D5DB"/>
                </a:solidFill>
                <a:effectLst/>
                <a:latin typeface="Söhne"/>
              </a:rPr>
              <a:t>Disruption of Traditional Methods:</a:t>
            </a:r>
            <a:endParaRPr lang="en-US" sz="2800" b="0" i="0" dirty="0">
              <a:solidFill>
                <a:srgbClr val="D1D5DB"/>
              </a:solidFill>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Shift from traditional banking to fintech solutions.</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Emphasis on digital platforms for cross-border transfers.</a:t>
            </a:r>
          </a:p>
          <a:p>
            <a:pPr algn="l">
              <a:spcBef>
                <a:spcPts val="600"/>
              </a:spcBef>
              <a:spcAft>
                <a:spcPts val="600"/>
              </a:spcAft>
              <a:buFont typeface="Arial" panose="020B0604020202020204" pitchFamily="34" charset="0"/>
              <a:buChar char="•"/>
            </a:pPr>
            <a:r>
              <a:rPr lang="en-US" sz="2800" b="1" i="0" dirty="0">
                <a:solidFill>
                  <a:srgbClr val="D1D5DB"/>
                </a:solidFill>
                <a:effectLst/>
                <a:latin typeface="Söhne"/>
              </a:rPr>
              <a:t>Advantages of Fintech in Remittances:</a:t>
            </a:r>
            <a:endParaRPr lang="en-US" sz="2800" b="0" i="0" dirty="0">
              <a:solidFill>
                <a:srgbClr val="D1D5DB"/>
              </a:solidFill>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Cost-Effective: Lower fees compared to traditional methods.</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Speed: Swift and real-time transfer capabilities.</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Accessibility: Digital platforms accessible globally.</a:t>
            </a:r>
          </a:p>
        </p:txBody>
      </p:sp>
    </p:spTree>
    <p:extLst>
      <p:ext uri="{BB962C8B-B14F-4D97-AF65-F5344CB8AC3E}">
        <p14:creationId xmlns:p14="http://schemas.microsoft.com/office/powerpoint/2010/main" val="4220682537"/>
      </p:ext>
    </p:extLst>
  </p:cSld>
  <p:clrMapOvr>
    <a:masterClrMapping/>
  </p:clrMapOvr>
  <mc:AlternateContent xmlns:mc="http://schemas.openxmlformats.org/markup-compatibility/2006">
    <mc:Choice xmlns:p14="http://schemas.microsoft.com/office/powerpoint/2010/main" Requires="p14">
      <p:transition spd="slow" p14:dur="2000" advTm="67297"/>
    </mc:Choice>
    <mc:Fallback>
      <p:transition spd="slow" advTm="67297"/>
    </mc:Fallback>
  </mc:AlternateContent>
  <p:extLst>
    <p:ext uri="{3A86A75C-4F4B-4683-9AE1-C65F6400EC91}">
      <p14:laserTraceLst xmlns:p14="http://schemas.microsoft.com/office/powerpoint/2010/main">
        <p14:tracePtLst>
          <p14:tracePt t="33910" x="4611688" y="6827838"/>
          <p14:tracePt t="33916" x="4743450" y="6827838"/>
          <p14:tracePt t="33925" x="4818063" y="6818313"/>
          <p14:tracePt t="33930" x="4878388" y="6818313"/>
          <p14:tracePt t="33938" x="4908550" y="6810375"/>
          <p14:tracePt t="33944" x="4935538" y="6800850"/>
          <p14:tracePt t="33958" x="4940300" y="6800850"/>
          <p14:tracePt t="34038" x="4940300" y="6805613"/>
          <p14:tracePt t="34051" x="4940300" y="6810375"/>
          <p14:tracePt t="34056" x="4940300" y="6813550"/>
          <p14:tracePt t="34061" x="4940300" y="6823075"/>
          <p14:tracePt t="34072" x="4940300" y="6827838"/>
          <p14:tracePt t="34077" x="4940300" y="6835775"/>
          <p14:tracePt t="34349" x="6142038" y="6232525"/>
          <p14:tracePt t="34357" x="6211888" y="5940425"/>
          <p14:tracePt t="34364" x="6294438" y="5695950"/>
          <p14:tracePt t="34370" x="6343650" y="5411788"/>
          <p14:tracePt t="34377" x="6416675" y="5222875"/>
          <p14:tracePt t="34385" x="6451600" y="5113338"/>
          <p14:tracePt t="34389" x="6521450" y="4900613"/>
          <p14:tracePt t="34397" x="6565900" y="4833938"/>
          <p14:tracePt t="34406" x="6600825" y="4756150"/>
          <p14:tracePt t="34422" x="6653213" y="4606925"/>
          <p14:tracePt t="34425" x="6680200" y="4559300"/>
          <p14:tracePt t="34439" x="6723063" y="4510088"/>
          <p14:tracePt t="34456" x="6788150" y="4445000"/>
          <p14:tracePt t="34471" x="6889750" y="4384675"/>
          <p14:tracePt t="34489" x="6959600" y="4349750"/>
          <p14:tracePt t="34505" x="7037388" y="4314825"/>
          <p14:tracePt t="34977" x="7124700" y="4322763"/>
          <p14:tracePt t="34986" x="7231063" y="4344988"/>
          <p14:tracePt t="34998" x="7724775" y="4405313"/>
          <p14:tracePt t="35004" x="7899400" y="4445000"/>
          <p14:tracePt t="35019" x="8458200" y="4581525"/>
          <p14:tracePt t="35026" x="8739188" y="4703763"/>
          <p14:tracePt t="35034" x="9013825" y="4808538"/>
          <p14:tracePt t="35040" x="9245600" y="4851400"/>
          <p14:tracePt t="35056" x="9534525" y="4970463"/>
          <p14:tracePt t="35072" x="9756775" y="5048250"/>
          <p14:tracePt t="35078" x="9893300" y="5110163"/>
          <p14:tracePt t="35084" x="9953625" y="5145088"/>
          <p14:tracePt t="35092" x="10010775" y="5197475"/>
          <p14:tracePt t="35107" x="10125075" y="5249863"/>
          <p14:tracePt t="35118" x="10137775" y="5272088"/>
          <p14:tracePt t="35126" x="10163175" y="5289550"/>
          <p14:tracePt t="35131" x="10167938" y="5292725"/>
          <p14:tracePt t="35173" x="10167938" y="5284788"/>
          <p14:tracePt t="36083" x="10347325" y="5319713"/>
          <p14:tracePt t="36093" x="10636250" y="5367338"/>
          <p14:tracePt t="36111" x="11287125" y="5664200"/>
          <p14:tracePt t="36116" x="11615738" y="5778500"/>
          <p14:tracePt t="36122" x="11977688" y="5910263"/>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289560" y="1606867"/>
            <a:ext cx="10515600" cy="652463"/>
          </a:xfrm>
        </p:spPr>
        <p:txBody>
          <a:bodyPr/>
          <a:lstStyle/>
          <a:p>
            <a:pPr marL="0" indent="0">
              <a:buNone/>
            </a:pPr>
            <a:r>
              <a:rPr lang="en-US" dirty="0">
                <a:solidFill>
                  <a:srgbClr val="FFFF00"/>
                </a:solidFill>
              </a:rPr>
              <a:t>Blockchain and Cross-Border Payments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International Money Transfers and Remittances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20040" y="2324060"/>
            <a:ext cx="11052810" cy="3929666"/>
          </a:xfrm>
          <a:prstGeom prst="rect">
            <a:avLst/>
          </a:prstGeom>
          <a:noFill/>
        </p:spPr>
        <p:txBody>
          <a:bodyPr wrap="square">
            <a:spAutoFit/>
          </a:bodyPr>
          <a:lstStyle/>
          <a:p>
            <a:pPr algn="l">
              <a:lnSpc>
                <a:spcPct val="120000"/>
              </a:lnSpc>
              <a:spcBef>
                <a:spcPts val="600"/>
              </a:spcBef>
              <a:spcAft>
                <a:spcPts val="600"/>
              </a:spcAft>
              <a:buFont typeface="Arial" panose="020B0604020202020204" pitchFamily="34" charset="0"/>
              <a:buChar char="•"/>
            </a:pPr>
            <a:r>
              <a:rPr lang="en-US" sz="2800" b="1" i="0" dirty="0">
                <a:solidFill>
                  <a:srgbClr val="D1D5DB"/>
                </a:solidFill>
                <a:effectLst/>
                <a:latin typeface="Söhne"/>
              </a:rPr>
              <a:t> Facilitating Secure Transactions:</a:t>
            </a:r>
            <a:endParaRPr lang="en-US" sz="2800" b="0" i="0" dirty="0">
              <a:solidFill>
                <a:srgbClr val="D1D5DB"/>
              </a:solidFill>
              <a:effectLst/>
              <a:latin typeface="Söhne"/>
            </a:endParaRPr>
          </a:p>
          <a:p>
            <a:pPr marL="742950" lvl="1" indent="-285750" algn="l">
              <a:lnSpc>
                <a:spcPct val="120000"/>
              </a:lnSpc>
              <a:spcBef>
                <a:spcPts val="600"/>
              </a:spcBef>
              <a:spcAft>
                <a:spcPts val="600"/>
              </a:spcAft>
              <a:buFont typeface="Arial" panose="020B0604020202020204" pitchFamily="34" charset="0"/>
              <a:buChar char="•"/>
            </a:pPr>
            <a:r>
              <a:rPr lang="en-US" sz="2800" b="0" i="0" dirty="0">
                <a:solidFill>
                  <a:srgbClr val="D1D5DB"/>
                </a:solidFill>
                <a:effectLst/>
                <a:latin typeface="Söhne"/>
              </a:rPr>
              <a:t>Blockchain ensures secure and tamper-resistant transactions.</a:t>
            </a:r>
          </a:p>
          <a:p>
            <a:pPr marL="742950" lvl="1" indent="-285750" algn="l">
              <a:lnSpc>
                <a:spcPct val="120000"/>
              </a:lnSpc>
              <a:spcBef>
                <a:spcPts val="600"/>
              </a:spcBef>
              <a:spcAft>
                <a:spcPts val="600"/>
              </a:spcAft>
              <a:buFont typeface="Arial" panose="020B0604020202020204" pitchFamily="34" charset="0"/>
              <a:buChar char="•"/>
            </a:pPr>
            <a:r>
              <a:rPr lang="en-US" sz="2800" b="0" i="0" dirty="0">
                <a:solidFill>
                  <a:srgbClr val="D1D5DB"/>
                </a:solidFill>
                <a:effectLst/>
                <a:latin typeface="Söhne"/>
              </a:rPr>
              <a:t>Decentralized ledger for transparent and immutable records.</a:t>
            </a:r>
          </a:p>
          <a:p>
            <a:pPr algn="l">
              <a:lnSpc>
                <a:spcPct val="120000"/>
              </a:lnSpc>
              <a:spcBef>
                <a:spcPts val="600"/>
              </a:spcBef>
              <a:spcAft>
                <a:spcPts val="600"/>
              </a:spcAft>
              <a:buFont typeface="Arial" panose="020B0604020202020204" pitchFamily="34" charset="0"/>
              <a:buChar char="•"/>
            </a:pPr>
            <a:r>
              <a:rPr lang="en-US" sz="2800" b="1" i="0" dirty="0">
                <a:solidFill>
                  <a:srgbClr val="D1D5DB"/>
                </a:solidFill>
                <a:effectLst/>
                <a:latin typeface="Söhne"/>
              </a:rPr>
              <a:t> Impact on Remittance Costs:</a:t>
            </a:r>
            <a:endParaRPr lang="en-US" sz="2800" b="0" i="0" dirty="0">
              <a:solidFill>
                <a:srgbClr val="D1D5DB"/>
              </a:solidFill>
              <a:effectLst/>
              <a:latin typeface="Söhne"/>
            </a:endParaRPr>
          </a:p>
          <a:p>
            <a:pPr marL="742950" lvl="1" indent="-285750" algn="l">
              <a:lnSpc>
                <a:spcPct val="120000"/>
              </a:lnSpc>
              <a:spcBef>
                <a:spcPts val="600"/>
              </a:spcBef>
              <a:spcAft>
                <a:spcPts val="600"/>
              </a:spcAft>
              <a:buFont typeface="Arial" panose="020B0604020202020204" pitchFamily="34" charset="0"/>
              <a:buChar char="•"/>
            </a:pPr>
            <a:r>
              <a:rPr lang="en-US" sz="2800" b="0" i="0" dirty="0">
                <a:solidFill>
                  <a:srgbClr val="D1D5DB"/>
                </a:solidFill>
                <a:effectLst/>
                <a:latin typeface="Söhne"/>
              </a:rPr>
              <a:t>Cost Reduction: Minimizes intermediaries and associated fees.</a:t>
            </a:r>
          </a:p>
          <a:p>
            <a:pPr marL="742950" lvl="1" indent="-285750" algn="l">
              <a:lnSpc>
                <a:spcPct val="120000"/>
              </a:lnSpc>
              <a:spcBef>
                <a:spcPts val="600"/>
              </a:spcBef>
              <a:spcAft>
                <a:spcPts val="600"/>
              </a:spcAft>
              <a:buFont typeface="Arial" panose="020B0604020202020204" pitchFamily="34" charset="0"/>
              <a:buChar char="•"/>
            </a:pPr>
            <a:r>
              <a:rPr lang="en-US" sz="2800" b="0" i="0" dirty="0">
                <a:solidFill>
                  <a:srgbClr val="D1D5DB"/>
                </a:solidFill>
                <a:effectLst/>
                <a:latin typeface="Söhne"/>
              </a:rPr>
              <a:t>Improved Transparency: Real-time tracking of transactions.</a:t>
            </a:r>
          </a:p>
        </p:txBody>
      </p:sp>
    </p:spTree>
    <p:extLst>
      <p:ext uri="{BB962C8B-B14F-4D97-AF65-F5344CB8AC3E}">
        <p14:creationId xmlns:p14="http://schemas.microsoft.com/office/powerpoint/2010/main" val="2558729891"/>
      </p:ext>
    </p:extLst>
  </p:cSld>
  <p:clrMapOvr>
    <a:masterClrMapping/>
  </p:clrMapOvr>
  <mc:AlternateContent xmlns:mc="http://schemas.openxmlformats.org/markup-compatibility/2006">
    <mc:Choice xmlns:p14="http://schemas.microsoft.com/office/powerpoint/2010/main" Requires="p14">
      <p:transition spd="slow" p14:dur="2000" advTm="63630"/>
    </mc:Choice>
    <mc:Fallback>
      <p:transition spd="slow" advTm="63630"/>
    </mc:Fallback>
  </mc:AlternateContent>
  <p:extLst>
    <p:ext uri="{3A86A75C-4F4B-4683-9AE1-C65F6400EC91}">
      <p14:laserTraceLst xmlns:p14="http://schemas.microsoft.com/office/powerpoint/2010/main">
        <p14:tracePtLst>
          <p14:tracePt t="8684" x="2430463" y="6823075"/>
          <p14:tracePt t="8690" x="2457450" y="6796088"/>
          <p14:tracePt t="8697" x="2492375" y="6778625"/>
          <p14:tracePt t="8702" x="2517775" y="6770688"/>
          <p14:tracePt t="8707" x="2530475" y="6761163"/>
          <p14:tracePt t="8716" x="2540000" y="6757988"/>
          <p14:tracePt t="8723" x="2552700" y="6743700"/>
          <p14:tracePt t="8738" x="2574925" y="6723063"/>
          <p14:tracePt t="8753" x="2579688" y="6713538"/>
          <p14:tracePt t="8769" x="2587625" y="6708775"/>
          <p14:tracePt t="8790" x="2592388" y="6700838"/>
          <p14:tracePt t="11921" x="2544763" y="6648450"/>
          <p14:tracePt t="11931" x="2425700" y="6442075"/>
          <p14:tracePt t="11936" x="2347913" y="6372225"/>
          <p14:tracePt t="11942" x="2260600" y="6175375"/>
          <p14:tracePt t="11948" x="2193925" y="6119813"/>
          <p14:tracePt t="11955" x="2103438" y="5980113"/>
          <p14:tracePt t="11970" x="1931988" y="5686425"/>
          <p14:tracePt t="11977" x="1854200" y="5472113"/>
          <p14:tracePt t="11994" x="1770063" y="5354638"/>
          <p14:tracePt t="12007" x="1687513" y="5153025"/>
          <p14:tracePt t="12022" x="1635125" y="5026025"/>
          <p14:tracePt t="12038" x="1582738" y="4913313"/>
          <p14:tracePt t="12054" x="1573213" y="4846638"/>
          <p14:tracePt t="12072" x="1560513" y="4794250"/>
          <p14:tracePt t="12088" x="1560513" y="4756150"/>
          <p14:tracePt t="12104" x="1560513" y="4738688"/>
          <p14:tracePt t="12121" x="1560513" y="4724400"/>
          <p14:tracePt t="12126" x="1560513" y="4711700"/>
          <p14:tracePt t="12138" x="1560513" y="4703763"/>
          <p14:tracePt t="12154" x="1560513" y="4699000"/>
          <p14:tracePt t="12171" x="1560513" y="4689475"/>
          <p14:tracePt t="12189" x="1560513" y="4681538"/>
          <p14:tracePt t="12206" x="1560513" y="4668838"/>
          <p14:tracePt t="12221" x="1560513" y="4646613"/>
          <p14:tracePt t="12238" x="1560513" y="4637088"/>
          <p14:tracePt t="12243" x="1560513" y="4619625"/>
          <p14:tracePt t="12255" x="1560513" y="4602163"/>
          <p14:tracePt t="12271" x="1560513" y="4581525"/>
          <p14:tracePt t="12288" x="1560513" y="4559300"/>
          <p14:tracePt t="12304" x="1560513" y="4545013"/>
          <p14:tracePt t="12309" x="1560513" y="4541838"/>
          <p14:tracePt t="12323" x="1560513" y="4510088"/>
          <p14:tracePt t="12338" x="1560513" y="4492625"/>
          <p14:tracePt t="12354" x="1570038" y="4471988"/>
          <p14:tracePt t="12372" x="1612900" y="4437063"/>
          <p14:tracePt t="12388" x="1643063" y="4419600"/>
          <p14:tracePt t="12404" x="1674813" y="4405313"/>
          <p14:tracePt t="12421" x="1712913" y="4387850"/>
          <p14:tracePt t="12425" x="1727200" y="4379913"/>
          <p14:tracePt t="12438" x="1774825" y="4367213"/>
          <p14:tracePt t="12454" x="1822450" y="4357688"/>
          <p14:tracePt t="12471" x="1889125" y="4357688"/>
          <p14:tracePt t="12489" x="1989138" y="4379913"/>
          <p14:tracePt t="12506" x="2071688" y="4405313"/>
          <p14:tracePt t="12521" x="2138363" y="4422775"/>
          <p14:tracePt t="12538" x="2198688" y="4440238"/>
          <p14:tracePt t="12555" x="2281238" y="4471988"/>
          <p14:tracePt t="12571" x="2338388" y="4479925"/>
          <p14:tracePt t="12588" x="2368550" y="4492625"/>
          <p14:tracePt t="12604" x="2422525" y="4502150"/>
          <p14:tracePt t="12609" x="2435225" y="4502150"/>
          <p14:tracePt t="12621" x="2465388" y="4502150"/>
          <p14:tracePt t="12636" x="2487613" y="4502150"/>
          <p14:tracePt t="12982" x="2544763" y="4475163"/>
          <p14:tracePt t="12992" x="2736850" y="4437063"/>
          <p14:tracePt t="13006" x="2901950" y="4392613"/>
          <p14:tracePt t="13023" x="3138488" y="4357688"/>
          <p14:tracePt t="13029" x="3270250" y="4344988"/>
          <p14:tracePt t="13042" x="3417888" y="4322763"/>
          <p14:tracePt t="13056" x="3584575" y="4300538"/>
          <p14:tracePt t="13071" x="3702050" y="4300538"/>
          <p14:tracePt t="13087" x="3786188" y="4300538"/>
          <p14:tracePt t="13105" x="3838575" y="4305300"/>
          <p14:tracePt t="13121" x="3856038" y="4310063"/>
          <p14:tracePt t="13137" x="3863975" y="4310063"/>
          <p14:tracePt t="13157" x="3868738" y="4310063"/>
          <p14:tracePt t="13172" x="3881438" y="4310063"/>
          <p14:tracePt t="13187" x="3890963" y="4310063"/>
          <p14:tracePt t="13208" x="3895725" y="4310063"/>
          <p14:tracePt t="13221" x="3903663" y="4310063"/>
          <p14:tracePt t="13237" x="3913188" y="4310063"/>
          <p14:tracePt t="13254" x="3925888" y="4310063"/>
          <p14:tracePt t="13271" x="3948113" y="4310063"/>
          <p14:tracePt t="13288" x="3960813" y="4310063"/>
          <p14:tracePt t="13304" x="3965575" y="4310063"/>
          <p14:tracePt t="13321" x="3973513" y="4310063"/>
          <p14:tracePt t="13338" x="3978275" y="4310063"/>
          <p14:tracePt t="13354" x="3986213" y="4310063"/>
          <p14:tracePt t="13458" x="3990975" y="4310063"/>
          <p14:tracePt t="13480" x="3995738" y="4310063"/>
          <p14:tracePt t="13490" x="4013200" y="4300538"/>
          <p14:tracePt t="13507" x="4017963" y="4287838"/>
          <p14:tracePt t="29772" x="4073525" y="4265613"/>
          <p14:tracePt t="29782" x="4270375" y="4213225"/>
          <p14:tracePt t="29787" x="4476750" y="4152900"/>
          <p14:tracePt t="29792" x="4818063" y="4117975"/>
          <p14:tracePt t="29806" x="5386388" y="4038600"/>
          <p14:tracePt t="29816" x="5778500" y="4016375"/>
          <p14:tracePt t="29822" x="6076950" y="4016375"/>
          <p14:tracePt t="29838" x="6750050" y="4065588"/>
          <p14:tracePt t="29857" x="7532688" y="4225925"/>
          <p14:tracePt t="29873" x="7799388" y="4297363"/>
          <p14:tracePt t="29889" x="7951788" y="4340225"/>
          <p14:tracePt t="29905" x="8074025" y="4362450"/>
          <p14:tracePt t="29923" x="8166100" y="4370388"/>
          <p14:tracePt t="29938" x="8196263" y="4384675"/>
          <p14:tracePt t="29955" x="8218488" y="4384675"/>
          <p14:tracePt t="29972" x="8235950" y="4384675"/>
          <p14:tracePt t="29976" x="8240713" y="4384675"/>
          <p14:tracePt t="29988" x="8248650" y="4384675"/>
          <p14:tracePt t="30026" x="8253413" y="4375150"/>
          <p14:tracePt t="30033" x="8261350" y="4370388"/>
          <p14:tracePt t="30040" x="8266113" y="4349750"/>
          <p14:tracePt t="30562" x="8275638" y="4340225"/>
          <p14:tracePt t="30572" x="8278813" y="4340225"/>
          <p14:tracePt t="30578" x="8288338" y="4340225"/>
          <p14:tracePt t="30584" x="8293100" y="4340225"/>
          <p14:tracePt t="30589" x="8301038" y="4340225"/>
          <p14:tracePt t="30597" x="8305800" y="4340225"/>
          <p14:tracePt t="30612" x="8318500" y="4335463"/>
          <p14:tracePt t="30622" x="8332788" y="4335463"/>
          <p14:tracePt t="30642" x="8350250" y="4335463"/>
          <p14:tracePt t="30656" x="8358188" y="4327525"/>
          <p14:tracePt t="30671" x="8370888" y="4327525"/>
          <p14:tracePt t="30688" x="8385175" y="4327525"/>
          <p14:tracePt t="30706" x="8410575" y="4322763"/>
          <p14:tracePt t="30723" x="8423275" y="4322763"/>
          <p14:tracePt t="30738" x="8445500" y="4314825"/>
          <p14:tracePt t="30755" x="8462963" y="4310063"/>
          <p14:tracePt t="30772" x="8485188" y="4310063"/>
          <p14:tracePt t="30788" x="8497888" y="4310063"/>
          <p14:tracePt t="30805" x="8515350" y="4300538"/>
          <p14:tracePt t="30822" x="8528050" y="4300538"/>
          <p14:tracePt t="30839" x="8537575" y="4297363"/>
          <p14:tracePt t="30855" x="8542338" y="4297363"/>
          <p14:tracePt t="30872" x="8550275" y="4297363"/>
          <p14:tracePt t="30890" x="8555038" y="4297363"/>
          <p14:tracePt t="30905" x="8559800" y="4297363"/>
          <p14:tracePt t="31156" x="8567738" y="4297363"/>
          <p14:tracePt t="59389" x="8559800" y="4305300"/>
          <p14:tracePt t="59399" x="8510588" y="4335463"/>
          <p14:tracePt t="59411" x="8353425" y="4402138"/>
          <p14:tracePt t="59417" x="8188325" y="4440238"/>
          <p14:tracePt t="59432" x="7934325" y="4541838"/>
          <p14:tracePt t="59441" x="7764463" y="4624388"/>
          <p14:tracePt t="59456" x="7343775" y="4826000"/>
          <p14:tracePt t="59473" x="6897688" y="5035550"/>
          <p14:tracePt t="59478" x="6692900" y="5078413"/>
          <p14:tracePt t="59491" x="6264275" y="5232400"/>
          <p14:tracePt t="59506" x="5935663" y="5384800"/>
          <p14:tracePt t="59523" x="5626100" y="5494338"/>
          <p14:tracePt t="59541" x="5311775" y="5599113"/>
          <p14:tracePt t="59556" x="5127625" y="5656263"/>
          <p14:tracePt t="59573" x="5045075" y="5681663"/>
          <p14:tracePt t="59590" x="4995863" y="5699125"/>
          <p14:tracePt t="59594" x="4975225" y="5699125"/>
          <p14:tracePt t="59607" x="4943475" y="5699125"/>
          <p14:tracePt t="59623" x="4922838" y="5699125"/>
          <p14:tracePt t="59939" x="4860925" y="5726113"/>
          <p14:tracePt t="59948" x="4699000" y="5751513"/>
          <p14:tracePt t="59960" x="4302125" y="5826125"/>
          <p14:tracePt t="59965" x="4083050" y="5838825"/>
          <p14:tracePt t="59973" x="3895725" y="5853113"/>
          <p14:tracePt t="59990" x="3382963" y="5865813"/>
          <p14:tracePt t="60007" x="2954338" y="5856288"/>
          <p14:tracePt t="60025" x="2470150" y="5830888"/>
          <p14:tracePt t="60040" x="2278063" y="5803900"/>
          <p14:tracePt t="60057" x="2141538" y="5795963"/>
          <p14:tracePt t="60074" x="2019300" y="5773738"/>
          <p14:tracePt t="60078" x="1997075" y="5773738"/>
          <p14:tracePt t="60091" x="1966913" y="5765800"/>
          <p14:tracePt t="60108" x="1941513" y="5761038"/>
          <p14:tracePt t="60123" x="1919288" y="5751513"/>
          <p14:tracePt t="60142" x="1914525" y="5748338"/>
          <p14:tracePt t="60172" x="1914525" y="5738813"/>
          <p14:tracePt t="60180" x="1914525" y="5734050"/>
          <p14:tracePt t="60194" x="1924050" y="5721350"/>
          <p14:tracePt t="60208" x="1944688" y="5699125"/>
          <p14:tracePt t="60224" x="1984375" y="5681663"/>
          <p14:tracePt t="60240" x="2024063" y="5651500"/>
          <p14:tracePt t="60257" x="2063750" y="5651500"/>
          <p14:tracePt t="60262" x="2076450" y="5643563"/>
          <p14:tracePt t="60274" x="2116138" y="5643563"/>
          <p14:tracePt t="60290" x="2146300" y="5634038"/>
          <p14:tracePt t="60307" x="2193925" y="5634038"/>
          <p14:tracePt t="60324" x="2263775" y="5634038"/>
          <p14:tracePt t="60340" x="2320925" y="5634038"/>
          <p14:tracePt t="60357" x="2413000" y="5634038"/>
          <p14:tracePt t="60374" x="2513013" y="5634038"/>
          <p14:tracePt t="60379" x="2574925" y="5634038"/>
          <p14:tracePt t="60391" x="2679700" y="5634038"/>
          <p14:tracePt t="60407" x="2762250" y="5634038"/>
          <p14:tracePt t="60424" x="2828925" y="5634038"/>
          <p14:tracePt t="60440" x="2854325" y="5634038"/>
          <p14:tracePt t="60445" x="2863850" y="5634038"/>
          <p14:tracePt t="60458" x="2867025" y="5634038"/>
          <p14:tracePt t="60495" x="2881313" y="5634038"/>
          <p14:tracePt t="60531" x="2884488" y="5634038"/>
          <p14:tracePt t="60546" x="2894013" y="5634038"/>
          <p14:tracePt t="61089" x="2871788" y="5673725"/>
          <p14:tracePt t="61098" x="2854325" y="5695950"/>
          <p14:tracePt t="61106" x="2806700" y="5768975"/>
          <p14:tracePt t="61110" x="2771775" y="5830888"/>
          <p14:tracePt t="61124" x="2697163" y="5948363"/>
          <p14:tracePt t="61142" x="2627313" y="6053138"/>
          <p14:tracePt t="61156" x="2570163" y="6140450"/>
          <p14:tracePt t="61174" x="2487613" y="6259513"/>
          <p14:tracePt t="61190" x="2443163" y="6319838"/>
          <p14:tracePt t="61207" x="2408238" y="6359525"/>
          <p14:tracePt t="61224" x="2395538" y="6372225"/>
          <p14:tracePt t="61227" x="2390775" y="6394450"/>
          <p14:tracePt t="61240" x="2390775" y="6407150"/>
          <p14:tracePt t="61257" x="2390775" y="6421438"/>
          <p14:tracePt t="61273" x="2408238" y="6438900"/>
          <p14:tracePt t="61290" x="2443163" y="6459538"/>
          <p14:tracePt t="61294" x="2470150" y="6469063"/>
          <p14:tracePt t="61308" x="2540000" y="6494463"/>
          <p14:tracePt t="61323" x="2627313" y="6503988"/>
          <p14:tracePt t="61340" x="2736850" y="6511925"/>
          <p14:tracePt t="61358" x="2954338" y="6511925"/>
          <p14:tracePt t="61373" x="3103563" y="6511925"/>
          <p14:tracePt t="61390" x="3208338" y="6526213"/>
          <p14:tracePt t="61407" x="3300413" y="6534150"/>
          <p14:tracePt t="61424" x="3382963" y="6561138"/>
          <p14:tracePt t="61441" x="3422650" y="6565900"/>
          <p14:tracePt t="61456" x="3462338" y="6573838"/>
          <p14:tracePt t="61474" x="3484563" y="6573838"/>
          <p14:tracePt t="61478" x="3487738" y="6583363"/>
          <p14:tracePt t="61498" x="3492500" y="6583363"/>
          <p14:tracePt t="61880" x="3440113" y="6608763"/>
          <p14:tracePt t="61890" x="3400425" y="6626225"/>
          <p14:tracePt t="61895" x="3335338" y="6683375"/>
          <p14:tracePt t="61902" x="3165475" y="6735763"/>
          <p14:tracePt t="61908" x="3081338" y="6778625"/>
        </p14:tracePtLst>
      </p14:laserTrace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77190" y="1530667"/>
            <a:ext cx="10515600" cy="652463"/>
          </a:xfrm>
        </p:spPr>
        <p:txBody>
          <a:bodyPr/>
          <a:lstStyle/>
          <a:p>
            <a:pPr marL="0" indent="0">
              <a:buNone/>
            </a:pPr>
            <a:r>
              <a:rPr lang="en-US" dirty="0">
                <a:solidFill>
                  <a:srgbClr val="FFFF00"/>
                </a:solidFill>
              </a:rPr>
              <a:t>Case Studies: Fintech Companies Transforming Remittances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Fintech in International Money Transfers and Remittances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41960" y="2183130"/>
            <a:ext cx="11186160" cy="5232202"/>
          </a:xfrm>
          <a:prstGeom prst="rect">
            <a:avLst/>
          </a:prstGeom>
          <a:noFill/>
        </p:spPr>
        <p:txBody>
          <a:bodyPr wrap="square">
            <a:spAutoFit/>
          </a:bodyPr>
          <a:lstStyle/>
          <a:p>
            <a:pPr algn="l">
              <a:spcBef>
                <a:spcPts val="600"/>
              </a:spcBef>
              <a:spcAft>
                <a:spcPts val="600"/>
              </a:spcAft>
            </a:pPr>
            <a:r>
              <a:rPr lang="en-US" sz="2800" b="1" i="0" dirty="0">
                <a:solidFill>
                  <a:srgbClr val="D1D5DB"/>
                </a:solidFill>
                <a:effectLst/>
                <a:latin typeface="Söhne"/>
              </a:rPr>
              <a:t>Transformative Fintech in Remittances:</a:t>
            </a:r>
            <a:endParaRPr lang="en-US" sz="2800" b="0" i="0" dirty="0">
              <a:solidFill>
                <a:srgbClr val="D1D5DB"/>
              </a:solidFill>
              <a:effectLst/>
              <a:latin typeface="Söhne"/>
            </a:endParaRPr>
          </a:p>
          <a:p>
            <a:pPr algn="l">
              <a:spcBef>
                <a:spcPts val="600"/>
              </a:spcBef>
              <a:spcAft>
                <a:spcPts val="600"/>
              </a:spcAft>
              <a:buFont typeface="Arial" panose="020B0604020202020204" pitchFamily="34" charset="0"/>
              <a:buChar char="•"/>
            </a:pPr>
            <a:r>
              <a:rPr lang="en-US" sz="2800" b="1" i="0" dirty="0">
                <a:solidFill>
                  <a:srgbClr val="D1D5DB"/>
                </a:solidFill>
                <a:effectLst/>
                <a:latin typeface="Söhne"/>
              </a:rPr>
              <a:t>Exemplary Fintech Companies:</a:t>
            </a:r>
            <a:endParaRPr lang="en-US" sz="2800" b="0" i="0" dirty="0">
              <a:solidFill>
                <a:srgbClr val="D1D5DB"/>
              </a:solidFill>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err="1">
                <a:solidFill>
                  <a:srgbClr val="D1D5DB"/>
                </a:solidFill>
                <a:effectLst/>
                <a:latin typeface="Söhne"/>
              </a:rPr>
              <a:t>Remitly</a:t>
            </a:r>
            <a:r>
              <a:rPr lang="en-US" sz="2800" b="0" i="0" dirty="0">
                <a:solidFill>
                  <a:srgbClr val="D1D5DB"/>
                </a:solidFill>
                <a:effectLst/>
                <a:latin typeface="Söhne"/>
              </a:rPr>
              <a:t>, Wise (formerly TransferWise), and Ripple.</a:t>
            </a:r>
          </a:p>
          <a:p>
            <a:pPr algn="l">
              <a:spcBef>
                <a:spcPts val="600"/>
              </a:spcBef>
              <a:spcAft>
                <a:spcPts val="600"/>
              </a:spcAft>
              <a:buFont typeface="Arial" panose="020B0604020202020204" pitchFamily="34" charset="0"/>
              <a:buChar char="•"/>
            </a:pPr>
            <a:r>
              <a:rPr lang="en-US" sz="2800" b="1" i="0" dirty="0">
                <a:solidFill>
                  <a:srgbClr val="D1D5DB"/>
                </a:solidFill>
                <a:effectLst/>
                <a:latin typeface="Söhne"/>
              </a:rPr>
              <a:t>Success Stories and Models:</a:t>
            </a:r>
            <a:endParaRPr lang="en-US" sz="2800" b="0" i="0" dirty="0">
              <a:solidFill>
                <a:srgbClr val="D1D5DB"/>
              </a:solidFill>
              <a:effectLst/>
              <a:latin typeface="Söhne"/>
            </a:endParaRPr>
          </a:p>
          <a:p>
            <a:pPr marL="742950" lvl="1" indent="-285750" algn="l">
              <a:spcBef>
                <a:spcPts val="600"/>
              </a:spcBef>
              <a:spcAft>
                <a:spcPts val="600"/>
              </a:spcAft>
              <a:buFont typeface="Arial" panose="020B0604020202020204" pitchFamily="34" charset="0"/>
              <a:buChar char="•"/>
            </a:pPr>
            <a:r>
              <a:rPr lang="en-US" sz="2800" b="0" i="0" dirty="0" err="1">
                <a:solidFill>
                  <a:srgbClr val="D1D5DB"/>
                </a:solidFill>
                <a:effectLst/>
                <a:latin typeface="Söhne"/>
              </a:rPr>
              <a:t>Remitly's</a:t>
            </a:r>
            <a:r>
              <a:rPr lang="en-US" sz="2800" b="0" i="0" dirty="0">
                <a:solidFill>
                  <a:srgbClr val="D1D5DB"/>
                </a:solidFill>
                <a:effectLst/>
                <a:latin typeface="Söhne"/>
              </a:rPr>
              <a:t> user-friendly app and competitive rates.</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Wise's peer-to-peer model and transparent fee structure.</a:t>
            </a:r>
          </a:p>
          <a:p>
            <a:pPr marL="742950" lvl="1" indent="-285750" algn="l">
              <a:spcBef>
                <a:spcPts val="600"/>
              </a:spcBef>
              <a:spcAft>
                <a:spcPts val="600"/>
              </a:spcAft>
              <a:buFont typeface="Arial" panose="020B0604020202020204" pitchFamily="34" charset="0"/>
              <a:buChar char="•"/>
            </a:pPr>
            <a:r>
              <a:rPr lang="en-US" sz="2800" b="0" i="0" dirty="0">
                <a:solidFill>
                  <a:srgbClr val="D1D5DB"/>
                </a:solidFill>
                <a:effectLst/>
                <a:latin typeface="Söhne"/>
              </a:rPr>
              <a:t>Ripple's blockchain solutions for banks, enhancing efficiency.</a:t>
            </a:r>
          </a:p>
          <a:p>
            <a:pPr>
              <a:spcBef>
                <a:spcPts val="600"/>
              </a:spcBef>
              <a:spcAft>
                <a:spcPts val="600"/>
              </a:spcAft>
            </a:pPr>
            <a:br>
              <a:rPr lang="en-US" sz="2800" dirty="0"/>
            </a:br>
            <a:endParaRPr lang="en-US" sz="4000" b="1" dirty="0">
              <a:solidFill>
                <a:schemeClr val="bg1"/>
              </a:solidFill>
            </a:endParaRPr>
          </a:p>
        </p:txBody>
      </p:sp>
    </p:spTree>
    <p:extLst>
      <p:ext uri="{BB962C8B-B14F-4D97-AF65-F5344CB8AC3E}">
        <p14:creationId xmlns:p14="http://schemas.microsoft.com/office/powerpoint/2010/main" val="1569734284"/>
      </p:ext>
    </p:extLst>
  </p:cSld>
  <p:clrMapOvr>
    <a:masterClrMapping/>
  </p:clrMapOvr>
  <mc:AlternateContent xmlns:mc="http://schemas.openxmlformats.org/markup-compatibility/2006">
    <mc:Choice xmlns:p14="http://schemas.microsoft.com/office/powerpoint/2010/main" Requires="p14">
      <p:transition spd="slow" p14:dur="2000" advTm="61974"/>
    </mc:Choice>
    <mc:Fallback>
      <p:transition spd="slow" advTm="61974"/>
    </mc:Fallback>
  </mc:AlternateContent>
  <p:extLst>
    <p:ext uri="{3A86A75C-4F4B-4683-9AE1-C65F6400EC91}">
      <p14:laserTraceLst xmlns:p14="http://schemas.microsoft.com/office/powerpoint/2010/main">
        <p14:tracePtLst>
          <p14:tracePt t="5903" x="1730375" y="6643688"/>
          <p14:tracePt t="5909" x="1747838" y="6311900"/>
          <p14:tracePt t="5918" x="1765300" y="6067425"/>
          <p14:tracePt t="5923" x="1765300" y="5910263"/>
          <p14:tracePt t="5930" x="1765300" y="5664200"/>
          <p14:tracePt t="5942" x="1779588" y="5319713"/>
          <p14:tracePt t="5953" x="1792288" y="5135563"/>
          <p14:tracePt t="5966" x="1792288" y="4960938"/>
          <p14:tracePt t="5972" x="1792288" y="4918075"/>
          <p14:tracePt t="5980" x="1814513" y="4851400"/>
          <p14:tracePt t="5987" x="1814513" y="4794250"/>
          <p14:tracePt t="6001" x="1822450" y="4729163"/>
          <p14:tracePt t="6018" x="1836738" y="4689475"/>
          <p14:tracePt t="6033" x="1854200" y="4641850"/>
          <p14:tracePt t="6050" x="1866900" y="4633913"/>
          <p14:tracePt t="6503" x="1854200" y="4589463"/>
          <p14:tracePt t="6514" x="1844675" y="4492625"/>
          <p14:tracePt t="6530" x="1836738" y="4427538"/>
          <p14:tracePt t="6537" x="1836738" y="4392613"/>
          <p14:tracePt t="6546" x="1836738" y="4349750"/>
          <p14:tracePt t="6552" x="1836738" y="4305300"/>
          <p14:tracePt t="6568" x="1836738" y="4240213"/>
          <p14:tracePt t="6583" x="1836738" y="4200525"/>
          <p14:tracePt t="6601" x="1836738" y="4160838"/>
          <p14:tracePt t="6617" x="1836738" y="4130675"/>
          <p14:tracePt t="6633" x="1836738" y="4113213"/>
          <p14:tracePt t="6650" x="1836738" y="4103688"/>
          <p14:tracePt t="6653" x="1836738" y="4100513"/>
          <p14:tracePt t="6667" x="1836738" y="4090988"/>
          <p14:tracePt t="6683" x="1836738" y="4078288"/>
          <p14:tracePt t="6700" x="1836738" y="4065588"/>
          <p14:tracePt t="6717" x="1836738" y="4060825"/>
          <p14:tracePt t="6720" x="1836738" y="4051300"/>
          <p14:tracePt t="6733" x="1836738" y="4048125"/>
          <p14:tracePt t="6750" x="1836738" y="4033838"/>
          <p14:tracePt t="6767" x="1836738" y="4030663"/>
          <p14:tracePt t="6784" x="1836738" y="4016375"/>
          <p14:tracePt t="6800" x="1836738" y="4008438"/>
          <p14:tracePt t="6817" x="1836738" y="3981450"/>
          <p14:tracePt t="6834" x="1836738" y="3968750"/>
          <p14:tracePt t="6837" x="1836738" y="3963988"/>
          <p14:tracePt t="6850" x="1844675" y="3951288"/>
          <p14:tracePt t="6867" x="1844675" y="3946525"/>
          <p14:tracePt t="6894" x="1849438" y="3929063"/>
          <p14:tracePt t="6916" x="1849438" y="3925888"/>
          <p14:tracePt t="9667" x="1901825" y="3929063"/>
          <p14:tracePt t="9676" x="1958975" y="3929063"/>
          <p14:tracePt t="9688" x="2081213" y="3951288"/>
          <p14:tracePt t="9703" x="2203450" y="3960813"/>
          <p14:tracePt t="9718" x="2347913" y="3960813"/>
          <p14:tracePt t="9735" x="2470150" y="3973513"/>
          <p14:tracePt t="9752" x="2570163" y="3978275"/>
          <p14:tracePt t="9768" x="2597150" y="3978275"/>
          <p14:tracePt t="9785" x="2627313" y="3986213"/>
          <p14:tracePt t="9801" x="2640013" y="3986213"/>
          <p14:tracePt t="9817" x="2644775" y="3986213"/>
          <p14:tracePt t="9833" x="2644775" y="3995738"/>
          <p14:tracePt t="10961" x="2744788" y="4003675"/>
          <p14:tracePt t="10967" x="2906713" y="4016375"/>
          <p14:tracePt t="10975" x="3008313" y="4016375"/>
          <p14:tracePt t="10983" x="3165475" y="4016375"/>
          <p14:tracePt t="11000" x="3567113" y="4068763"/>
          <p14:tracePt t="11016" x="3938588" y="4138613"/>
          <p14:tracePt t="11021" x="4135438" y="4170363"/>
          <p14:tracePt t="11033" x="4464050" y="4217988"/>
          <p14:tracePt t="11050" x="4694238" y="4283075"/>
          <p14:tracePt t="11067" x="4865688" y="4340225"/>
          <p14:tracePt t="11084" x="4960938" y="4375150"/>
          <p14:tracePt t="11100" x="5000625" y="4375150"/>
          <p14:tracePt t="11116" x="5018088" y="4375150"/>
          <p14:tracePt t="11133" x="5027613" y="4375150"/>
          <p14:tracePt t="11188" x="5030788" y="4375150"/>
          <p14:tracePt t="11194" x="5040313" y="4362450"/>
          <p14:tracePt t="11202" x="5040313" y="4352925"/>
          <p14:tracePt t="11218" x="5040313" y="4340225"/>
          <p14:tracePt t="11233" x="5053013" y="4322763"/>
          <p14:tracePt t="11250" x="5053013" y="4310063"/>
          <p14:tracePt t="11649" x="5084763" y="4300538"/>
          <p14:tracePt t="11656" x="5145088" y="4292600"/>
          <p14:tracePt t="11667" x="5189538" y="4283075"/>
          <p14:tracePt t="11684" x="5289550" y="4252913"/>
          <p14:tracePt t="11687" x="5332413" y="4243388"/>
          <p14:tracePt t="11700" x="5403850" y="4217988"/>
          <p14:tracePt t="11717" x="5464175" y="4200525"/>
          <p14:tracePt t="11733" x="5508625" y="4191000"/>
          <p14:tracePt t="11751" x="5556250" y="4170363"/>
          <p14:tracePt t="11768" x="5581650" y="4165600"/>
          <p14:tracePt t="11783" x="5595938" y="4156075"/>
          <p14:tracePt t="11800" x="5608638" y="4143375"/>
          <p14:tracePt t="11817" x="5613400" y="4138613"/>
          <p14:tracePt t="12721" x="5683250" y="4138613"/>
          <p14:tracePt t="12731" x="5788025" y="4125913"/>
          <p14:tracePt t="12743" x="6062663" y="4125913"/>
          <p14:tracePt t="12749" x="6199188" y="4135438"/>
          <p14:tracePt t="12759" x="6299200" y="4135438"/>
          <p14:tracePt t="12768" x="6456363" y="4143375"/>
          <p14:tracePt t="12785" x="6775450" y="4178300"/>
          <p14:tracePt t="12801" x="6967538" y="4191000"/>
          <p14:tracePt t="12818" x="7116763" y="4200525"/>
          <p14:tracePt t="12835" x="7239000" y="4243388"/>
          <p14:tracePt t="12839" x="7273925" y="4243388"/>
          <p14:tracePt t="12853" x="7339013" y="4252913"/>
          <p14:tracePt t="12868" x="7388225" y="4252913"/>
          <p14:tracePt t="12885" x="7405688" y="4262438"/>
          <p14:tracePt t="12902" x="7413625" y="4262438"/>
          <p14:tracePt t="13007" x="7418388" y="4262438"/>
          <p14:tracePt t="13095" x="7426325" y="4262438"/>
          <p14:tracePt t="13118" x="7431088" y="4257675"/>
          <p14:tracePt t="13128" x="7445375" y="4257675"/>
          <p14:tracePt t="13134" x="7448550" y="4252913"/>
          <p14:tracePt t="13145" x="7458075" y="4240213"/>
          <p14:tracePt t="13154" x="7462838" y="4230688"/>
          <p14:tracePt t="13168" x="7475538" y="4213225"/>
          <p14:tracePt t="13185" x="7488238" y="4200525"/>
          <p14:tracePt t="13203" x="7523163" y="4178300"/>
          <p14:tracePt t="13219" x="7535863" y="4165600"/>
          <p14:tracePt t="13235" x="7550150" y="4160838"/>
          <p14:tracePt t="13252" x="7562850" y="4148138"/>
          <p14:tracePt t="13256" x="7575550" y="4138613"/>
          <p14:tracePt t="13269" x="7585075" y="4135438"/>
          <p14:tracePt t="13285" x="7588250" y="4121150"/>
          <p14:tracePt t="13307" x="7597775" y="4113213"/>
          <p14:tracePt t="13403" x="7602538" y="4108450"/>
          <p14:tracePt t="19390" x="7562850" y="4143375"/>
          <p14:tracePt t="19400" x="7470775" y="4217988"/>
          <p14:tracePt t="19404" x="7318375" y="4265613"/>
          <p14:tracePt t="19411" x="7199313" y="4300538"/>
          <p14:tracePt t="19417" x="7077075" y="4375150"/>
          <p14:tracePt t="19429" x="6985000" y="4410075"/>
          <p14:tracePt t="19435" x="6723063" y="4502150"/>
          <p14:tracePt t="19453" x="6024563" y="4918075"/>
          <p14:tracePt t="19468" x="5526088" y="5113338"/>
          <p14:tracePt t="19484" x="5087938" y="5222875"/>
          <p14:tracePt t="19501" x="4756150" y="5314950"/>
          <p14:tracePt t="19519" x="4414838" y="5397500"/>
          <p14:tracePt t="19534" x="4210050" y="5419725"/>
          <p14:tracePt t="19551" x="4060825" y="5441950"/>
          <p14:tracePt t="19568" x="3973513" y="5454650"/>
          <p14:tracePt t="19585" x="3868738" y="5472113"/>
          <p14:tracePt t="19602" x="3816350" y="5472113"/>
          <p14:tracePt t="19618" x="3759200" y="5472113"/>
          <p14:tracePt t="19635" x="3741738" y="5472113"/>
          <p14:tracePt t="19651" x="3733800" y="5472113"/>
          <p14:tracePt t="20042" x="3694113" y="5459413"/>
          <p14:tracePt t="20052" x="3667125" y="5441950"/>
          <p14:tracePt t="20058" x="3611563" y="5424488"/>
          <p14:tracePt t="20070" x="3519488" y="5362575"/>
          <p14:tracePt t="20078" x="3470275" y="5345113"/>
          <p14:tracePt t="20084" x="3435350" y="5327650"/>
          <p14:tracePt t="20098" x="3348038" y="5289550"/>
          <p14:tracePt t="20109" x="3327400" y="5280025"/>
          <p14:tracePt t="20120" x="3265488" y="5262563"/>
          <p14:tracePt t="20136" x="3217863" y="5249863"/>
          <p14:tracePt t="20152" x="3168650" y="5222875"/>
          <p14:tracePt t="20169" x="3138488" y="5200650"/>
          <p14:tracePt t="20174" x="3116263" y="5192713"/>
          <p14:tracePt t="20186" x="3086100" y="5180013"/>
          <p14:tracePt t="20202" x="3063875" y="5170488"/>
          <p14:tracePt t="20219" x="3038475" y="5157788"/>
          <p14:tracePt t="20235" x="3025775" y="5153025"/>
          <p14:tracePt t="20240" x="3021013" y="5153025"/>
          <p14:tracePt t="20253" x="3008313" y="5135563"/>
          <p14:tracePt t="20269" x="2994025" y="5135563"/>
          <p14:tracePt t="20286" x="2981325" y="5130800"/>
          <p14:tracePt t="20304" x="2971800" y="5130800"/>
          <p14:tracePt t="20319" x="2971800" y="5122863"/>
          <p14:tracePt t="20336" x="2968625" y="5122863"/>
          <p14:tracePt t="20352" x="2959100" y="5122863"/>
          <p14:tracePt t="20384" x="2954338" y="5122863"/>
          <p14:tracePt t="20445" x="2954338" y="5118100"/>
          <p14:tracePt t="21610" x="2971800" y="5122863"/>
          <p14:tracePt t="21620" x="3003550" y="5122863"/>
          <p14:tracePt t="21624" x="3051175" y="5130800"/>
          <p14:tracePt t="21630" x="3095625" y="5130800"/>
          <p14:tracePt t="21637" x="3130550" y="5140325"/>
          <p14:tracePt t="21650" x="3160713" y="5140325"/>
          <p14:tracePt t="21656" x="3182938" y="5140325"/>
          <p14:tracePt t="21668" x="3252788" y="5148263"/>
          <p14:tracePt t="21674" x="3295650" y="5148263"/>
          <p14:tracePt t="21688" x="3317875" y="5153025"/>
          <p14:tracePt t="21693" x="3340100" y="5153025"/>
          <p14:tracePt t="21698" x="3375025" y="5153025"/>
          <p14:tracePt t="21706" x="3387725" y="5153025"/>
          <p14:tracePt t="21719" x="3444875" y="5153025"/>
          <p14:tracePt t="21736" x="3479800" y="5153025"/>
          <p14:tracePt t="21754" x="3536950" y="5153025"/>
          <p14:tracePt t="21769" x="3562350" y="5153025"/>
          <p14:tracePt t="21786" x="3602038" y="5153025"/>
          <p14:tracePt t="21803" x="3614738" y="5153025"/>
          <p14:tracePt t="21807" x="3619500" y="5153025"/>
          <p14:tracePt t="21820" x="3636963" y="5153025"/>
          <p14:tracePt t="21836" x="3671888" y="5153025"/>
          <p14:tracePt t="21853" x="3684588" y="5153025"/>
          <p14:tracePt t="21870" x="3706813" y="5153025"/>
          <p14:tracePt t="21886" x="3724275" y="5153025"/>
          <p14:tracePt t="21904" x="3736975" y="5153025"/>
          <p14:tracePt t="21919" x="3751263" y="5153025"/>
          <p14:tracePt t="21937" x="3763963" y="5153025"/>
          <p14:tracePt t="21952" x="3776663" y="5153025"/>
          <p14:tracePt t="21969" x="3789363" y="5153025"/>
          <p14:tracePt t="21986" x="3794125" y="5153025"/>
          <p14:tracePt t="21991" x="3798888" y="5153025"/>
          <p14:tracePt t="22003" x="3806825" y="5145088"/>
          <p14:tracePt t="22026" x="3811588" y="5145088"/>
          <p14:tracePt t="22036" x="3821113" y="5145088"/>
          <p14:tracePt t="22053" x="3824288" y="5145088"/>
          <p14:tracePt t="22069" x="3829050" y="5145088"/>
          <p14:tracePt t="22086" x="3838575" y="5140325"/>
          <p14:tracePt t="22103" x="3851275" y="5140325"/>
          <p14:tracePt t="22120" x="3863975" y="5135563"/>
          <p14:tracePt t="22136" x="3878263" y="5135563"/>
          <p14:tracePt t="22153" x="3881438" y="5127625"/>
          <p14:tracePt t="22171" x="3898900" y="5122863"/>
          <p14:tracePt t="22186" x="3913188" y="5122863"/>
          <p14:tracePt t="22202" x="3933825" y="5113338"/>
          <p14:tracePt t="22219" x="3948113" y="5113338"/>
          <p14:tracePt t="22237" x="3990975" y="5110163"/>
          <p14:tracePt t="22254" x="4025900" y="5100638"/>
          <p14:tracePt t="22269" x="4073525" y="5092700"/>
          <p14:tracePt t="22286" x="4108450" y="5083175"/>
          <p14:tracePt t="22304" x="4183063" y="5070475"/>
          <p14:tracePt t="22319" x="4232275" y="5053013"/>
          <p14:tracePt t="22336" x="4270375" y="5043488"/>
          <p14:tracePt t="22353" x="4297363" y="5043488"/>
          <p14:tracePt t="22358" x="4310063" y="5035550"/>
          <p14:tracePt t="22371" x="4332288" y="5035550"/>
          <p14:tracePt t="22386" x="4357688" y="5035550"/>
          <p14:tracePt t="22403" x="4371975" y="5035550"/>
          <p14:tracePt t="22420" x="4389438" y="5030788"/>
          <p14:tracePt t="22436" x="4402138" y="5030788"/>
          <p14:tracePt t="22453" x="4427538" y="5022850"/>
          <p14:tracePt t="22469" x="4437063" y="5022850"/>
          <p14:tracePt t="22474" x="4441825" y="5022850"/>
          <p14:tracePt t="22486" x="4449763" y="5022850"/>
          <p14:tracePt t="22503" x="4454525" y="5022850"/>
          <p14:tracePt t="22520" x="4459288" y="5022850"/>
          <p14:tracePt t="22537" x="4471988" y="5022850"/>
          <p14:tracePt t="22552" x="4484688" y="5022850"/>
          <p14:tracePt t="22569" x="4494213" y="5022850"/>
          <p14:tracePt t="22586" x="4498975" y="5022850"/>
          <p14:tracePt t="22604" x="4506913" y="5022850"/>
          <p14:tracePt t="24519" x="4502150" y="5026025"/>
          <p14:tracePt t="24529" x="4489450" y="5040313"/>
          <p14:tracePt t="24534" x="4484688" y="5043488"/>
          <p14:tracePt t="24539" x="4464050" y="5053013"/>
          <p14:tracePt t="24548" x="4427538" y="5060950"/>
          <p14:tracePt t="24555" x="4384675" y="5060950"/>
          <p14:tracePt t="24569" x="4275138" y="5070475"/>
          <p14:tracePt t="24584" x="4157663" y="5070475"/>
          <p14:tracePt t="24601" x="4013200" y="5070475"/>
          <p14:tracePt t="24605" x="3965575" y="5070475"/>
          <p14:tracePt t="24619" x="3803650" y="5070475"/>
          <p14:tracePt t="24635" x="3698875" y="5057775"/>
          <p14:tracePt t="24651" x="3589338" y="5043488"/>
          <p14:tracePt t="24669" x="3462338" y="5043488"/>
          <p14:tracePt t="24685" x="3387725" y="5043488"/>
          <p14:tracePt t="24701" x="3330575" y="5043488"/>
          <p14:tracePt t="24718" x="3282950" y="5043488"/>
          <p14:tracePt t="24735" x="3235325" y="5043488"/>
          <p14:tracePt t="24751" x="3186113" y="5043488"/>
          <p14:tracePt t="24768" x="3165475" y="5048250"/>
          <p14:tracePt t="24785" x="3130550" y="5048250"/>
          <p14:tracePt t="24788" x="3121025" y="5048250"/>
          <p14:tracePt t="24801" x="3113088" y="5048250"/>
          <p14:tracePt t="24818" x="3098800" y="5048250"/>
          <p14:tracePt t="24835" x="3086100" y="5048250"/>
          <p14:tracePt t="24852" x="3060700" y="5048250"/>
          <p14:tracePt t="24868" x="3043238" y="5048250"/>
          <p14:tracePt t="24885" x="3028950" y="5048250"/>
          <p14:tracePt t="24901" x="3021013" y="5048250"/>
          <p14:tracePt t="24987" x="3025775" y="5043488"/>
          <p14:tracePt t="24997" x="3028950" y="5040313"/>
          <p14:tracePt t="25010" x="3068638" y="5030788"/>
          <p14:tracePt t="25021" x="3116263" y="5022850"/>
          <p14:tracePt t="25036" x="3168650" y="5022850"/>
          <p14:tracePt t="25052" x="3217863" y="5022850"/>
          <p14:tracePt t="25069" x="3275013" y="5026025"/>
          <p14:tracePt t="25085" x="3344863" y="5035550"/>
          <p14:tracePt t="25089" x="3365500" y="5035550"/>
          <p14:tracePt t="25103" x="3457575" y="5043488"/>
          <p14:tracePt t="25118" x="3544888" y="5053013"/>
          <p14:tracePt t="25135" x="3649663" y="5053013"/>
          <p14:tracePt t="25153" x="3798888" y="5053013"/>
          <p14:tracePt t="25169" x="3908425" y="5048250"/>
          <p14:tracePt t="25185" x="3995738" y="5048250"/>
          <p14:tracePt t="25202" x="4073525" y="5048250"/>
          <p14:tracePt t="25219" x="4165600" y="5053013"/>
          <p14:tracePt t="25235" x="4200525" y="5060950"/>
          <p14:tracePt t="25252" x="4249738" y="5065713"/>
          <p14:tracePt t="25270" x="4310063" y="5075238"/>
          <p14:tracePt t="25285" x="4340225" y="5092700"/>
          <p14:tracePt t="25302" x="4389438" y="5100638"/>
          <p14:tracePt t="25319" x="4414838" y="5105400"/>
          <p14:tracePt t="25336" x="4467225" y="5113338"/>
          <p14:tracePt t="25352" x="4481513" y="5113338"/>
          <p14:tracePt t="25369" x="4489450" y="5113338"/>
          <p14:tracePt t="30014" x="4586288" y="5113338"/>
          <p14:tracePt t="30023" x="4646613" y="5113338"/>
          <p14:tracePt t="30036" x="5010150" y="5083175"/>
          <p14:tracePt t="30040" x="5167313" y="5083175"/>
          <p14:tracePt t="30053" x="5368925" y="5083175"/>
          <p14:tracePt t="30057" x="5526088" y="5083175"/>
          <p14:tracePt t="30070" x="5848350" y="5092700"/>
          <p14:tracePt t="30086" x="6137275" y="5118100"/>
          <p14:tracePt t="30103" x="6273800" y="5127625"/>
          <p14:tracePt t="30121" x="6538913" y="5140325"/>
          <p14:tracePt t="30138" x="6630988" y="5140325"/>
          <p14:tracePt t="30153" x="6665913" y="5140325"/>
          <p14:tracePt t="30170" x="6692900" y="5140325"/>
          <p14:tracePt t="30187" x="6715125" y="5135563"/>
          <p14:tracePt t="30231" x="6718300" y="5130800"/>
          <p14:tracePt t="30261" x="6723063" y="5130800"/>
          <p14:tracePt t="30282" x="6732588" y="5122863"/>
          <p14:tracePt t="30298" x="6735763" y="5118100"/>
          <p14:tracePt t="30312" x="6745288" y="5118100"/>
          <p14:tracePt t="30334" x="6757988" y="5118100"/>
          <p14:tracePt t="30386" x="6762750" y="5113338"/>
          <p14:tracePt t="30400" x="6762750" y="5105400"/>
          <p14:tracePt t="30408" x="6762750" y="5100638"/>
          <p14:tracePt t="31082" x="6810375" y="5100638"/>
          <p14:tracePt t="31091" x="6915150" y="5118100"/>
          <p14:tracePt t="31107" x="7037388" y="5127625"/>
          <p14:tracePt t="31122" x="7231063" y="5153025"/>
          <p14:tracePt t="31138" x="7418388" y="5162550"/>
          <p14:tracePt t="31144" x="7480300" y="5162550"/>
          <p14:tracePt t="31154" x="7627938" y="5183188"/>
          <p14:tracePt t="31170" x="7750175" y="5205413"/>
          <p14:tracePt t="31187" x="7859713" y="5227638"/>
          <p14:tracePt t="31203" x="7924800" y="5227638"/>
          <p14:tracePt t="31208" x="7951788" y="5232400"/>
          <p14:tracePt t="31221" x="7999413" y="5232400"/>
          <p14:tracePt t="31236" x="8026400" y="5232400"/>
          <p14:tracePt t="31253" x="8043863" y="5232400"/>
          <p14:tracePt t="31270" x="8066088" y="5232400"/>
          <p14:tracePt t="31275" x="8069263" y="5232400"/>
          <p14:tracePt t="31286" x="8078788" y="5232400"/>
          <p14:tracePt t="31375" x="8083550" y="5232400"/>
          <p14:tracePt t="31382" x="8091488" y="5232400"/>
          <p14:tracePt t="31397" x="8096250" y="5227638"/>
          <p14:tracePt t="31403" x="8104188" y="5218113"/>
          <p14:tracePt t="31420" x="8108950" y="5218113"/>
          <p14:tracePt t="31437" x="8121650" y="5205413"/>
          <p14:tracePt t="31455" x="8131175" y="5200650"/>
          <p14:tracePt t="31470" x="8135938" y="5192713"/>
          <p14:tracePt t="31487" x="8139113" y="5187950"/>
          <p14:tracePt t="31507" x="8148638" y="5180013"/>
          <p14:tracePt t="31521" x="8153400" y="5180013"/>
          <p14:tracePt t="31537" x="8161338" y="5175250"/>
          <p14:tracePt t="31558" x="8166100" y="5165725"/>
          <p14:tracePt t="31580" x="8174038" y="5162550"/>
          <p14:tracePt t="31595" x="8188325" y="5153025"/>
          <p14:tracePt t="31616" x="8191500" y="5148263"/>
          <p14:tracePt t="31624" x="8201025" y="5145088"/>
          <p14:tracePt t="31639" x="8205788" y="5135563"/>
          <p14:tracePt t="31653" x="8208963" y="5130800"/>
          <p14:tracePt t="31670" x="8218488" y="5122863"/>
          <p14:tracePt t="31697" x="8223250" y="5118100"/>
          <p14:tracePt t="31750" x="8231188" y="5110163"/>
          <p14:tracePt t="32812" x="8196263" y="5113338"/>
          <p14:tracePt t="32820" x="8135938" y="5113338"/>
          <p14:tracePt t="32837" x="7974013" y="5127625"/>
          <p14:tracePt t="32854" x="7724775" y="5127625"/>
          <p14:tracePt t="32870" x="7562850" y="5127625"/>
          <p14:tracePt t="32887" x="7413625" y="5127625"/>
          <p14:tracePt t="32903" x="7313613" y="5127625"/>
          <p14:tracePt t="32907" x="7278688" y="5127625"/>
          <p14:tracePt t="32922" x="7191375" y="5135563"/>
          <p14:tracePt t="32936" x="7143750" y="5135563"/>
          <p14:tracePt t="32953" x="7112000" y="5135563"/>
          <p14:tracePt t="32971" x="7081838" y="5135563"/>
          <p14:tracePt t="32988" x="7059613" y="5135563"/>
          <p14:tracePt t="33003" x="7054850" y="5135563"/>
          <p14:tracePt t="35399" x="6994525" y="5135563"/>
          <p14:tracePt t="35408" x="6832600" y="5162550"/>
          <p14:tracePt t="35422" x="6570663" y="5162550"/>
          <p14:tracePt t="35439" x="6308725" y="5183188"/>
          <p14:tracePt t="35445" x="6164263" y="5197475"/>
          <p14:tracePt t="35457" x="5900738" y="5218113"/>
          <p14:tracePt t="35472" x="5591175" y="5267325"/>
          <p14:tracePt t="35486" x="5359400" y="5292725"/>
          <p14:tracePt t="35503" x="5102225" y="5341938"/>
          <p14:tracePt t="35521" x="4835525" y="5397500"/>
          <p14:tracePt t="35536" x="4681538" y="5414963"/>
          <p14:tracePt t="35553" x="4603750" y="5437188"/>
          <p14:tracePt t="35570" x="4564063" y="5441950"/>
          <p14:tracePt t="35587" x="4537075" y="5441950"/>
          <p14:tracePt t="35948" x="4467225" y="5472113"/>
          <p14:tracePt t="35958" x="4349750" y="5499100"/>
          <p14:tracePt t="35972" x="4200525" y="5507038"/>
          <p14:tracePt t="35989" x="4065588" y="5529263"/>
          <p14:tracePt t="35995" x="4017963" y="5529263"/>
          <p14:tracePt t="36007" x="3881438" y="5559425"/>
          <p14:tracePt t="36014" x="3821113" y="5559425"/>
          <p14:tracePt t="36020" x="3759200" y="5581650"/>
          <p14:tracePt t="36031" x="3716338" y="5581650"/>
          <p14:tracePt t="36042" x="3589338" y="5611813"/>
          <p14:tracePt t="36053" x="3567113" y="5621338"/>
          <p14:tracePt t="36071" x="3484563" y="5629275"/>
          <p14:tracePt t="36087" x="3427413" y="5646738"/>
          <p14:tracePt t="36103" x="3365500" y="5646738"/>
          <p14:tracePt t="36120" x="3322638" y="5656263"/>
          <p14:tracePt t="36124" x="3295650" y="5656263"/>
          <p14:tracePt t="36139" x="3260725" y="5656263"/>
          <p14:tracePt t="36153" x="3213100" y="5656263"/>
          <p14:tracePt t="36170" x="3173413" y="5664200"/>
          <p14:tracePt t="36188" x="3148013" y="5668963"/>
          <p14:tracePt t="36203" x="3138488" y="5668963"/>
          <p14:tracePt t="36220" x="3116263" y="5668963"/>
          <p14:tracePt t="36237" x="3113088" y="5668963"/>
          <p14:tracePt t="36241" x="3103563" y="5668963"/>
          <p14:tracePt t="36262" x="3098800" y="5668963"/>
          <p14:tracePt t="36277" x="3090863" y="5668963"/>
          <p14:tracePt t="36291" x="3086100" y="5668963"/>
          <p14:tracePt t="36304" x="3081338" y="5678488"/>
          <p14:tracePt t="36308" x="3073400" y="5678488"/>
          <p14:tracePt t="36328" x="3060700" y="5678488"/>
          <p14:tracePt t="36337" x="3060700" y="5681663"/>
          <p14:tracePt t="36682" x="3011488" y="5681663"/>
          <p14:tracePt t="36692" x="2981325" y="5681663"/>
          <p14:tracePt t="36697" x="2954338" y="5681663"/>
          <p14:tracePt t="36707" x="2951163" y="5681663"/>
          <p14:tracePt t="36713" x="2941638" y="5681663"/>
          <p14:tracePt t="36723" x="2933700" y="5681663"/>
          <p14:tracePt t="36740" x="2924175" y="5681663"/>
          <p14:tracePt t="36776" x="2928938" y="5681663"/>
          <p14:tracePt t="36787" x="2941638" y="5681663"/>
          <p14:tracePt t="36793" x="2954338" y="5681663"/>
          <p14:tracePt t="36805" x="3003550" y="5691188"/>
          <p14:tracePt t="36812" x="3033713" y="5691188"/>
          <p14:tracePt t="36818" x="3055938" y="5691188"/>
          <p14:tracePt t="36831" x="3098800" y="5691188"/>
          <p14:tracePt t="36836" x="3148013" y="5699125"/>
          <p14:tracePt t="36841" x="3195638" y="5699125"/>
          <p14:tracePt t="36850" x="3252788" y="5699125"/>
          <p14:tracePt t="36858" x="3295650" y="5699125"/>
          <p14:tracePt t="36870" x="3387725" y="5699125"/>
          <p14:tracePt t="36886" x="3457575" y="5695950"/>
          <p14:tracePt t="36903" x="3514725" y="5695950"/>
          <p14:tracePt t="36921" x="3584575" y="5695950"/>
          <p14:tracePt t="36936" x="3611563" y="5695950"/>
          <p14:tracePt t="36953" x="3641725" y="5695950"/>
          <p14:tracePt t="36970" x="3671888" y="5686425"/>
          <p14:tracePt t="36974" x="3676650" y="5686425"/>
          <p14:tracePt t="36988" x="3694113" y="5681663"/>
          <p14:tracePt t="37004" x="3716338" y="5673725"/>
          <p14:tracePt t="37020" x="3733800" y="5673725"/>
          <p14:tracePt t="37037" x="3754438" y="5673725"/>
          <p14:tracePt t="37053" x="3759200" y="5668963"/>
          <p14:tracePt t="37070" x="3771900" y="5668963"/>
          <p14:tracePt t="37087" x="3776663" y="5668963"/>
          <p14:tracePt t="37091" x="3789363" y="5668963"/>
          <p14:tracePt t="37103" x="3798888" y="5664200"/>
          <p14:tracePt t="37120" x="3811588" y="5664200"/>
          <p14:tracePt t="37148" x="3816350" y="5664200"/>
          <p14:tracePt t="37163" x="3821113" y="5664200"/>
          <p14:tracePt t="51846" x="3811588" y="5673725"/>
          <p14:tracePt t="51854" x="3806825" y="5678488"/>
          <p14:tracePt t="51861" x="3798888" y="5686425"/>
          <p14:tracePt t="51869" x="3786188" y="5699125"/>
          <p14:tracePt t="51886" x="3771900" y="5730875"/>
          <p14:tracePt t="51902" x="3751263" y="5761038"/>
          <p14:tracePt t="51920" x="3724275" y="5821363"/>
          <p14:tracePt t="51936" x="3716338" y="5853113"/>
          <p14:tracePt t="51953" x="3716338" y="5905500"/>
          <p14:tracePt t="51969" x="3716338" y="5935663"/>
          <p14:tracePt t="51972" x="3719513" y="5957888"/>
          <p14:tracePt t="51986" x="3729038" y="5980113"/>
          <p14:tracePt t="52003" x="3751263" y="6015038"/>
          <p14:tracePt t="52019" x="3786188" y="6057900"/>
          <p14:tracePt t="52037" x="3811588" y="6084888"/>
          <p14:tracePt t="52053" x="3824288" y="6105525"/>
          <p14:tracePt t="52069" x="3838575" y="6115050"/>
          <p14:tracePt t="52087" x="3838575" y="6122988"/>
          <p14:tracePt t="52090" x="3838575" y="6127750"/>
          <p14:tracePt t="52117" x="3841750" y="6127750"/>
          <p14:tracePt t="52228" x="3841750" y="6137275"/>
          <p14:tracePt t="52242" x="3841750" y="6140450"/>
          <p14:tracePt t="52258" x="3838575" y="6140450"/>
          <p14:tracePt t="52264" x="3829050" y="6149975"/>
          <p14:tracePt t="52272" x="3824288" y="6149975"/>
          <p14:tracePt t="52286" x="3811588" y="6157913"/>
          <p14:tracePt t="52303" x="3789363" y="6175375"/>
          <p14:tracePt t="52320" x="3751263" y="6180138"/>
          <p14:tracePt t="52337" x="3719513" y="6189663"/>
          <p14:tracePt t="52353" x="3681413" y="6192838"/>
          <p14:tracePt t="52370" x="3663950" y="6202363"/>
          <p14:tracePt t="52387" x="3641725" y="6207125"/>
          <p14:tracePt t="52389" x="3636963" y="6207125"/>
          <p14:tracePt t="52404" x="3606800" y="6207125"/>
          <p14:tracePt t="52420" x="3597275" y="6215063"/>
          <p14:tracePt t="52436" x="3584575" y="6215063"/>
          <p14:tracePt t="52454" x="3557588" y="6215063"/>
          <p14:tracePt t="52478" x="3549650" y="6215063"/>
          <p14:tracePt t="55315" x="3614738" y="6215063"/>
          <p14:tracePt t="55325" x="3689350" y="6224588"/>
          <p14:tracePt t="55340" x="3881438" y="6237288"/>
          <p14:tracePt t="55346" x="4013200" y="6259513"/>
          <p14:tracePt t="55358" x="4222750" y="6284913"/>
          <p14:tracePt t="55365" x="4379913" y="6294438"/>
          <p14:tracePt t="55372" x="4454525" y="6307138"/>
          <p14:tracePt t="55386" x="4638675" y="6364288"/>
          <p14:tracePt t="55396" x="4711700" y="6372225"/>
          <p14:tracePt t="55408" x="4852988" y="6403975"/>
          <p14:tracePt t="55420" x="4913313" y="6416675"/>
          <p14:tracePt t="55424" x="4935538" y="6416675"/>
          <p14:tracePt t="55437" x="5005388" y="6442075"/>
          <p14:tracePt t="55453" x="5035550" y="6451600"/>
          <p14:tracePt t="55470" x="5070475" y="6451600"/>
          <p14:tracePt t="55487" x="5092700" y="6451600"/>
          <p14:tracePt t="55503" x="5105400" y="6451600"/>
          <p14:tracePt t="55519" x="5119688" y="6451600"/>
          <p14:tracePt t="55540" x="5122863" y="6446838"/>
          <p14:tracePt t="59990" x="5070475" y="6459538"/>
          <p14:tracePt t="60000" x="4908550" y="6473825"/>
          <p14:tracePt t="60012" x="4481513" y="6529388"/>
          <p14:tracePt t="60018" x="4305300" y="6569075"/>
          <p14:tracePt t="60033" x="3811588" y="6683375"/>
          <p14:tracePt t="60043" x="3522663" y="6731000"/>
          <p14:tracePt t="60055" x="3138488" y="6818313"/>
        </p14:tracePtLst>
      </p14:laserTrace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12420" y="1500147"/>
            <a:ext cx="10515600" cy="652463"/>
          </a:xfrm>
        </p:spPr>
        <p:txBody>
          <a:bodyPr>
            <a:normAutofit/>
          </a:bodyPr>
          <a:lstStyle/>
          <a:p>
            <a:pPr marL="0" indent="0">
              <a:buNone/>
            </a:pPr>
            <a:r>
              <a:rPr lang="en-US" dirty="0">
                <a:solidFill>
                  <a:srgbClr val="FFFF00"/>
                </a:solidFill>
              </a:rPr>
              <a:t>Next-Generation Technologies in Fintech (Quantum Computing, 5G)</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Emerging Technologies and Future Trends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495300" y="2152610"/>
            <a:ext cx="10988040" cy="4401205"/>
          </a:xfrm>
          <a:prstGeom prst="rect">
            <a:avLst/>
          </a:prstGeom>
          <a:noFill/>
        </p:spPr>
        <p:txBody>
          <a:bodyPr wrap="square">
            <a:spAutoFit/>
          </a:bodyPr>
          <a:lstStyle/>
          <a:p>
            <a:pPr algn="l"/>
            <a:r>
              <a:rPr lang="en-US" sz="2800" b="1" i="0" dirty="0">
                <a:solidFill>
                  <a:srgbClr val="D1D5DB"/>
                </a:solidFill>
                <a:effectLst/>
                <a:latin typeface="Söhne"/>
              </a:rPr>
              <a:t>Impact of Emerging Technologies on Fintech:</a:t>
            </a:r>
            <a:endParaRPr lang="en-US" sz="2800" b="0" i="0" dirty="0">
              <a:solidFill>
                <a:srgbClr val="D1D5DB"/>
              </a:solidFill>
              <a:effectLst/>
              <a:latin typeface="Söhne"/>
            </a:endParaRPr>
          </a:p>
          <a:p>
            <a:pPr algn="l">
              <a:buFont typeface="Arial" panose="020B0604020202020204" pitchFamily="34" charset="0"/>
              <a:buChar char="•"/>
            </a:pPr>
            <a:r>
              <a:rPr lang="en-US" sz="2800" b="1" i="0" dirty="0">
                <a:solidFill>
                  <a:srgbClr val="D1D5DB"/>
                </a:solidFill>
                <a:effectLst/>
                <a:latin typeface="Söhne"/>
              </a:rPr>
              <a:t>Quantum Computing:</a:t>
            </a:r>
            <a:endParaRPr lang="en-US" sz="2800" b="0" i="0" dirty="0">
              <a:solidFill>
                <a:srgbClr val="D1D5DB"/>
              </a:solidFill>
              <a:effectLst/>
              <a:latin typeface="Söhne"/>
            </a:endParaRPr>
          </a:p>
          <a:p>
            <a:pPr marL="742950" lvl="1" indent="-285750" algn="l">
              <a:buFont typeface="Arial" panose="020B0604020202020204" pitchFamily="34" charset="0"/>
              <a:buChar char="•"/>
            </a:pPr>
            <a:r>
              <a:rPr lang="en-US" sz="2800" b="0" i="0" dirty="0">
                <a:solidFill>
                  <a:srgbClr val="D1D5DB"/>
                </a:solidFill>
                <a:effectLst/>
                <a:latin typeface="Söhne"/>
              </a:rPr>
              <a:t>Potential for complex calculations and enhanced security.</a:t>
            </a:r>
          </a:p>
          <a:p>
            <a:pPr marL="742950" lvl="1" indent="-285750" algn="l">
              <a:buFont typeface="Arial" panose="020B0604020202020204" pitchFamily="34" charset="0"/>
              <a:buChar char="•"/>
            </a:pPr>
            <a:r>
              <a:rPr lang="en-US" sz="2800" b="0" i="0" dirty="0">
                <a:solidFill>
                  <a:srgbClr val="D1D5DB"/>
                </a:solidFill>
                <a:effectLst/>
                <a:latin typeface="Söhne"/>
              </a:rPr>
              <a:t>Transformative impact on data encryption and risk analysis.</a:t>
            </a:r>
          </a:p>
          <a:p>
            <a:pPr algn="l">
              <a:buFont typeface="Arial" panose="020B0604020202020204" pitchFamily="34" charset="0"/>
              <a:buChar char="•"/>
            </a:pPr>
            <a:r>
              <a:rPr lang="en-US" sz="2800" b="1" i="0" dirty="0">
                <a:solidFill>
                  <a:srgbClr val="D1D5DB"/>
                </a:solidFill>
                <a:effectLst/>
                <a:latin typeface="Söhne"/>
              </a:rPr>
              <a:t>5G Technology:</a:t>
            </a:r>
            <a:endParaRPr lang="en-US" sz="2800" b="0" i="0" dirty="0">
              <a:solidFill>
                <a:srgbClr val="D1D5DB"/>
              </a:solidFill>
              <a:effectLst/>
              <a:latin typeface="Söhne"/>
            </a:endParaRPr>
          </a:p>
          <a:p>
            <a:pPr marL="742950" lvl="1" indent="-285750" algn="l">
              <a:buFont typeface="Arial" panose="020B0604020202020204" pitchFamily="34" charset="0"/>
              <a:buChar char="•"/>
            </a:pPr>
            <a:r>
              <a:rPr lang="en-US" sz="2800" b="0" i="0" dirty="0">
                <a:solidFill>
                  <a:srgbClr val="D1D5DB"/>
                </a:solidFill>
                <a:effectLst/>
                <a:latin typeface="Söhne"/>
              </a:rPr>
              <a:t>Faster data transfer and improved connectivity.</a:t>
            </a:r>
          </a:p>
          <a:p>
            <a:pPr marL="742950" lvl="1" indent="-285750" algn="l">
              <a:buFont typeface="Arial" panose="020B0604020202020204" pitchFamily="34" charset="0"/>
              <a:buChar char="•"/>
            </a:pPr>
            <a:r>
              <a:rPr lang="en-US" sz="2800" b="0" i="0" dirty="0">
                <a:solidFill>
                  <a:srgbClr val="D1D5DB"/>
                </a:solidFill>
                <a:effectLst/>
                <a:latin typeface="Söhne"/>
              </a:rPr>
              <a:t>Facilitates real-time transactions and enhances user experience.</a:t>
            </a:r>
          </a:p>
          <a:p>
            <a:pPr algn="l">
              <a:buFont typeface="Arial" panose="020B0604020202020204" pitchFamily="34" charset="0"/>
              <a:buChar char="•"/>
            </a:pPr>
            <a:r>
              <a:rPr lang="en-US" sz="2800" b="1" i="0" dirty="0">
                <a:solidFill>
                  <a:srgbClr val="D1D5DB"/>
                </a:solidFill>
                <a:effectLst/>
                <a:latin typeface="Söhne"/>
              </a:rPr>
              <a:t>Predictions:</a:t>
            </a:r>
            <a:endParaRPr lang="en-US" sz="2800" b="0" i="0" dirty="0">
              <a:solidFill>
                <a:srgbClr val="D1D5DB"/>
              </a:solidFill>
              <a:effectLst/>
              <a:latin typeface="Söhne"/>
            </a:endParaRPr>
          </a:p>
          <a:p>
            <a:pPr marL="742950" lvl="1" indent="-285750" algn="l">
              <a:buFont typeface="Arial" panose="020B0604020202020204" pitchFamily="34" charset="0"/>
              <a:buChar char="•"/>
            </a:pPr>
            <a:r>
              <a:rPr lang="en-US" sz="2800" b="0" i="0" dirty="0">
                <a:solidFill>
                  <a:srgbClr val="D1D5DB"/>
                </a:solidFill>
                <a:effectLst/>
                <a:latin typeface="Söhne"/>
              </a:rPr>
              <a:t>Quantum computing revolutionizing cryptography.</a:t>
            </a:r>
          </a:p>
          <a:p>
            <a:pPr marL="742950" lvl="1" indent="-285750" algn="l">
              <a:buFont typeface="Arial" panose="020B0604020202020204" pitchFamily="34" charset="0"/>
              <a:buChar char="•"/>
            </a:pPr>
            <a:r>
              <a:rPr lang="en-US" sz="2800" b="0" i="0" dirty="0">
                <a:solidFill>
                  <a:srgbClr val="D1D5DB"/>
                </a:solidFill>
                <a:effectLst/>
                <a:latin typeface="Söhne"/>
              </a:rPr>
              <a:t>5G enabling seamless integration of IoT in financial services.</a:t>
            </a:r>
          </a:p>
        </p:txBody>
      </p:sp>
    </p:spTree>
    <p:extLst>
      <p:ext uri="{BB962C8B-B14F-4D97-AF65-F5344CB8AC3E}">
        <p14:creationId xmlns:p14="http://schemas.microsoft.com/office/powerpoint/2010/main" val="3312594405"/>
      </p:ext>
    </p:extLst>
  </p:cSld>
  <p:clrMapOvr>
    <a:masterClrMapping/>
  </p:clrMapOvr>
  <mc:AlternateContent xmlns:mc="http://schemas.openxmlformats.org/markup-compatibility/2006">
    <mc:Choice xmlns:p14="http://schemas.microsoft.com/office/powerpoint/2010/main" Requires="p14">
      <p:transition spd="slow" p14:dur="2000" advTm="93365"/>
    </mc:Choice>
    <mc:Fallback>
      <p:transition spd="slow" advTm="93365"/>
    </mc:Fallback>
  </mc:AlternateContent>
  <p:extLst>
    <p:ext uri="{3A86A75C-4F4B-4683-9AE1-C65F6400EC91}">
      <p14:laserTraceLst xmlns:p14="http://schemas.microsoft.com/office/powerpoint/2010/main">
        <p14:tracePtLst>
          <p14:tracePt t="35489" x="4310063" y="6810375"/>
          <p14:tracePt t="35496" x="4656138" y="6735763"/>
          <p14:tracePt t="35508" x="5192713" y="6670675"/>
          <p14:tracePt t="35515" x="5468938" y="6653213"/>
          <p14:tracePt t="35522" x="5695950" y="6608763"/>
          <p14:tracePt t="35538" x="6080125" y="6569075"/>
          <p14:tracePt t="35545" x="6224588" y="6569075"/>
          <p14:tracePt t="35554" x="6396038" y="6529388"/>
          <p14:tracePt t="35561" x="6469063" y="6529388"/>
          <p14:tracePt t="35573" x="6705600" y="6503988"/>
          <p14:tracePt t="35590" x="6837363" y="6503988"/>
          <p14:tracePt t="35606" x="6946900" y="6503988"/>
          <p14:tracePt t="35625" x="7042150" y="6503988"/>
          <p14:tracePt t="35640" x="7059613" y="6503988"/>
          <p14:tracePt t="35656" x="7121525" y="6486525"/>
          <p14:tracePt t="36481" x="7191375" y="6459538"/>
          <p14:tracePt t="36488" x="7343775" y="6407150"/>
          <p14:tracePt t="36495" x="7567613" y="6311900"/>
          <p14:tracePt t="36506" x="7697788" y="6302375"/>
          <p14:tracePt t="36524" x="8423275" y="6049963"/>
          <p14:tracePt t="36539" x="9009063" y="5910263"/>
          <p14:tracePt t="36557" x="9626600" y="5751513"/>
          <p14:tracePt t="36573" x="10120313" y="5638800"/>
          <p14:tracePt t="36591" x="10556875" y="5591175"/>
          <p14:tracePt t="36606" x="10731500" y="5591175"/>
          <p14:tracePt t="36623" x="10863263" y="5591175"/>
          <p14:tracePt t="36640" x="10955338" y="5591175"/>
          <p14:tracePt t="36658" x="11033125" y="5591175"/>
          <p14:tracePt t="36673" x="11047413" y="5591175"/>
          <p14:tracePt t="37092" x="11204575" y="5576888"/>
          <p14:tracePt t="37101" x="11391900" y="5586413"/>
          <p14:tracePt t="37113" x="11811000" y="5586413"/>
          <p14:tracePt t="37119" x="12034838" y="5616575"/>
        </p14:tracePtLst>
      </p14:laserTrace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88620" y="1443037"/>
            <a:ext cx="10515600" cy="652463"/>
          </a:xfrm>
        </p:spPr>
        <p:txBody>
          <a:bodyPr>
            <a:normAutofit/>
          </a:bodyPr>
          <a:lstStyle/>
          <a:p>
            <a:pPr marL="0" indent="0">
              <a:buNone/>
            </a:pPr>
            <a:r>
              <a:rPr lang="en-US" dirty="0">
                <a:solidFill>
                  <a:srgbClr val="FFFF00"/>
                </a:solidFill>
              </a:rPr>
              <a:t>Predictions for Future Fintech Innovations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Emerging Technologies and Future Trends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12420" y="2095500"/>
            <a:ext cx="11369040" cy="3903504"/>
          </a:xfrm>
          <a:prstGeom prst="rect">
            <a:avLst/>
          </a:prstGeom>
          <a:noFill/>
        </p:spPr>
        <p:txBody>
          <a:bodyPr wrap="square">
            <a:spAutoFit/>
          </a:bodyPr>
          <a:lstStyle/>
          <a:p>
            <a:pPr algn="l">
              <a:lnSpc>
                <a:spcPct val="150000"/>
              </a:lnSpc>
              <a:buFont typeface="Arial" panose="020B0604020202020204" pitchFamily="34" charset="0"/>
              <a:buChar char="•"/>
            </a:pPr>
            <a:r>
              <a:rPr lang="en-US" sz="2800" b="1" i="0" dirty="0">
                <a:solidFill>
                  <a:srgbClr val="D1D5DB"/>
                </a:solidFill>
                <a:effectLst/>
                <a:latin typeface="Söhne"/>
              </a:rPr>
              <a:t>Anticipating Developments:</a:t>
            </a:r>
            <a:endParaRPr lang="en-US" sz="2800" b="0" i="0" dirty="0">
              <a:solidFill>
                <a:srgbClr val="D1D5DB"/>
              </a:solidFill>
              <a:effectLst/>
              <a:latin typeface="Söhne"/>
            </a:endParaRP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Continued growth of decentralized finance (DeFi) platforms.</a:t>
            </a: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Integration of AI and machine learning for advanced financial insights.</a:t>
            </a:r>
          </a:p>
          <a:p>
            <a:pPr algn="l">
              <a:lnSpc>
                <a:spcPct val="150000"/>
              </a:lnSpc>
              <a:buFont typeface="Arial" panose="020B0604020202020204" pitchFamily="34" charset="0"/>
              <a:buChar char="•"/>
            </a:pPr>
            <a:r>
              <a:rPr lang="en-US" sz="2800" b="1" i="0" dirty="0">
                <a:solidFill>
                  <a:srgbClr val="D1D5DB"/>
                </a:solidFill>
                <a:effectLst/>
                <a:latin typeface="Söhne"/>
              </a:rPr>
              <a:t>Potential Areas for Breakthroughs:</a:t>
            </a:r>
            <a:endParaRPr lang="en-US" sz="2800" b="0" i="0" dirty="0">
              <a:solidFill>
                <a:srgbClr val="D1D5DB"/>
              </a:solidFill>
              <a:effectLst/>
              <a:latin typeface="Söhne"/>
            </a:endParaRP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Expansion of blockchain applications beyond cryptocurrencies.</a:t>
            </a:r>
          </a:p>
          <a:p>
            <a:pPr marL="742950" lvl="1" indent="-285750" algn="l">
              <a:lnSpc>
                <a:spcPct val="150000"/>
              </a:lnSpc>
              <a:buFont typeface="Arial" panose="020B0604020202020204" pitchFamily="34" charset="0"/>
              <a:buChar char="•"/>
            </a:pPr>
            <a:r>
              <a:rPr lang="en-US" sz="2800" b="0" i="0" dirty="0">
                <a:solidFill>
                  <a:srgbClr val="D1D5DB"/>
                </a:solidFill>
                <a:effectLst/>
                <a:latin typeface="Söhne"/>
              </a:rPr>
              <a:t>Rise of sustainable and socially responsible fintech solutions.</a:t>
            </a:r>
          </a:p>
        </p:txBody>
      </p:sp>
    </p:spTree>
    <p:extLst>
      <p:ext uri="{BB962C8B-B14F-4D97-AF65-F5344CB8AC3E}">
        <p14:creationId xmlns:p14="http://schemas.microsoft.com/office/powerpoint/2010/main" val="3491573985"/>
      </p:ext>
    </p:extLst>
  </p:cSld>
  <p:clrMapOvr>
    <a:masterClrMapping/>
  </p:clrMapOvr>
  <mc:AlternateContent xmlns:mc="http://schemas.openxmlformats.org/markup-compatibility/2006">
    <mc:Choice xmlns:p14="http://schemas.microsoft.com/office/powerpoint/2010/main" Requires="p14">
      <p:transition spd="slow" p14:dur="2000" advTm="91754"/>
    </mc:Choice>
    <mc:Fallback>
      <p:transition spd="slow" advTm="91754"/>
    </mc:Fallback>
  </mc:AlternateContent>
  <p:extLst>
    <p:ext uri="{3A86A75C-4F4B-4683-9AE1-C65F6400EC91}">
      <p14:laserTraceLst xmlns:p14="http://schemas.microsoft.com/office/powerpoint/2010/main">
        <p14:tracePtLst>
          <p14:tracePt t="28827" x="3990975" y="6656388"/>
          <p14:tracePt t="28833" x="4524375" y="6486525"/>
          <p14:tracePt t="28841" x="5053013" y="6359525"/>
          <p14:tracePt t="28847" x="5556250" y="6211888"/>
          <p14:tracePt t="28852" x="6111875" y="6084888"/>
          <p14:tracePt t="28859" x="6553200" y="5983288"/>
          <p14:tracePt t="28866" x="6964363" y="5888038"/>
          <p14:tracePt t="28872" x="7331075" y="5853113"/>
          <p14:tracePt t="28888" x="7869238" y="5768975"/>
          <p14:tracePt t="28905" x="8143875" y="5748338"/>
          <p14:tracePt t="28921" x="8345488" y="5748338"/>
          <p14:tracePt t="28938" x="8450263" y="5748338"/>
          <p14:tracePt t="28955" x="8629650" y="5734050"/>
          <p14:tracePt t="29345" x="9113838" y="5695950"/>
          <p14:tracePt t="29354" x="9574213" y="5634038"/>
          <p14:tracePt t="29359" x="10110788" y="5611813"/>
          <p14:tracePt t="29365" x="10587038" y="5594350"/>
          <p14:tracePt t="29379" x="11483975" y="5611813"/>
          <p14:tracePt t="29389" x="11899900" y="5611813"/>
          <p14:tracePt t="86200" x="7567613" y="6743700"/>
          <p14:tracePt t="86207" x="7029450" y="6723063"/>
          <p14:tracePt t="86216" x="6538913" y="6638925"/>
          <p14:tracePt t="86221" x="6002338" y="6621463"/>
          <p14:tracePt t="86228" x="5581650" y="6600825"/>
          <p14:tracePt t="86241" x="4826000" y="6635750"/>
          <p14:tracePt t="86250" x="4668838" y="6635750"/>
          <p14:tracePt t="86257" x="4459288" y="6673850"/>
          <p14:tracePt t="86261" x="4297363" y="6688138"/>
          <p14:tracePt t="86269" x="4275138" y="6688138"/>
          <p14:tracePt t="86276" x="4210050" y="6688138"/>
          <p14:tracePt t="86293" x="4179888" y="6688138"/>
          <p14:tracePt t="86310" x="4157663" y="6678613"/>
          <p14:tracePt t="86327" x="4152900" y="6678613"/>
          <p14:tracePt t="87070" x="4060825" y="6683375"/>
          <p14:tracePt t="87080" x="3983038" y="6713538"/>
          <p14:tracePt t="87095" x="3803650" y="6748463"/>
          <p14:tracePt t="87101" x="3711575" y="6796088"/>
          <p14:tracePt t="87109" x="3594100" y="6805613"/>
          <p14:tracePt t="87113" x="3519488" y="6827838"/>
          <p14:tracePt t="87128" x="3352800" y="6848475"/>
        </p14:tracePtLst>
      </p14:laserTrace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971DA6-2860-6BC6-7EC4-391D773BC36A}"/>
              </a:ext>
            </a:extLst>
          </p:cNvPr>
          <p:cNvSpPr>
            <a:spLocks noGrp="1"/>
          </p:cNvSpPr>
          <p:nvPr>
            <p:ph idx="1"/>
          </p:nvPr>
        </p:nvSpPr>
        <p:spPr>
          <a:xfrm>
            <a:off x="354330" y="1549677"/>
            <a:ext cx="10515600" cy="652463"/>
          </a:xfrm>
        </p:spPr>
        <p:txBody>
          <a:bodyPr>
            <a:normAutofit/>
          </a:bodyPr>
          <a:lstStyle/>
          <a:p>
            <a:pPr marL="0" indent="0">
              <a:buNone/>
            </a:pPr>
            <a:r>
              <a:rPr lang="en-US" dirty="0">
                <a:solidFill>
                  <a:srgbClr val="FFFF00"/>
                </a:solidFill>
              </a:rPr>
              <a:t>Potential Impact on Global Financial Ecosystems</a:t>
            </a:r>
          </a:p>
        </p:txBody>
      </p:sp>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effectLst/>
                <a:latin typeface="Segoe UI" panose="020B0502040204020203" pitchFamily="34" charset="0"/>
                <a:ea typeface="Times New Roman" panose="02020603050405020304" pitchFamily="18" charset="0"/>
              </a:rPr>
              <a:t>Emerging Technologies and Future Trends</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54330" y="2202140"/>
            <a:ext cx="10885170" cy="4556504"/>
          </a:xfrm>
          <a:prstGeom prst="rect">
            <a:avLst/>
          </a:prstGeom>
          <a:noFill/>
        </p:spPr>
        <p:txBody>
          <a:bodyPr wrap="square">
            <a:spAutoFit/>
          </a:bodyPr>
          <a:lstStyle/>
          <a:p>
            <a:pPr algn="l">
              <a:lnSpc>
                <a:spcPct val="125000"/>
              </a:lnSpc>
            </a:pPr>
            <a:r>
              <a:rPr lang="en-US" sz="2600" b="1" i="0" dirty="0">
                <a:solidFill>
                  <a:srgbClr val="D1D5DB"/>
                </a:solidFill>
                <a:effectLst/>
                <a:latin typeface="Söhne"/>
              </a:rPr>
              <a:t>Prospective Influence of Fintech on Global Finance:</a:t>
            </a:r>
            <a:endParaRPr lang="en-US" sz="2600" b="0" i="0" dirty="0">
              <a:solidFill>
                <a:srgbClr val="D1D5DB"/>
              </a:solidFill>
              <a:effectLst/>
              <a:latin typeface="Söhne"/>
            </a:endParaRPr>
          </a:p>
          <a:p>
            <a:pPr algn="l">
              <a:lnSpc>
                <a:spcPct val="125000"/>
              </a:lnSpc>
              <a:buFont typeface="Arial" panose="020B0604020202020204" pitchFamily="34" charset="0"/>
              <a:buChar char="•"/>
            </a:pPr>
            <a:r>
              <a:rPr lang="en-US" sz="2600" b="1" i="0" dirty="0">
                <a:solidFill>
                  <a:srgbClr val="D1D5DB"/>
                </a:solidFill>
                <a:effectLst/>
                <a:latin typeface="Söhne"/>
              </a:rPr>
              <a:t>Analyzing Innovations:</a:t>
            </a:r>
            <a:endParaRPr lang="en-US" sz="2600" b="0" i="0" dirty="0">
              <a:solidFill>
                <a:srgbClr val="D1D5DB"/>
              </a:solidFill>
              <a:effectLst/>
              <a:latin typeface="Söhne"/>
            </a:endParaRPr>
          </a:p>
          <a:p>
            <a:pPr marL="742950" lvl="1" indent="-285750" algn="l">
              <a:lnSpc>
                <a:spcPct val="125000"/>
              </a:lnSpc>
              <a:buFont typeface="Arial" panose="020B0604020202020204" pitchFamily="34" charset="0"/>
              <a:buChar char="•"/>
            </a:pPr>
            <a:r>
              <a:rPr lang="en-US" sz="2600" b="0" i="0" dirty="0">
                <a:solidFill>
                  <a:srgbClr val="D1D5DB"/>
                </a:solidFill>
                <a:effectLst/>
                <a:latin typeface="Söhne"/>
              </a:rPr>
              <a:t>Continuous advancements in fintech disrupting traditional financial systems.</a:t>
            </a:r>
          </a:p>
          <a:p>
            <a:pPr marL="742950" lvl="1" indent="-285750" algn="l">
              <a:lnSpc>
                <a:spcPct val="125000"/>
              </a:lnSpc>
              <a:buFont typeface="Arial" panose="020B0604020202020204" pitchFamily="34" charset="0"/>
              <a:buChar char="•"/>
            </a:pPr>
            <a:r>
              <a:rPr lang="en-US" sz="2600" b="0" i="0" dirty="0">
                <a:solidFill>
                  <a:srgbClr val="D1D5DB"/>
                </a:solidFill>
                <a:effectLst/>
                <a:latin typeface="Söhne"/>
              </a:rPr>
              <a:t>Fintech's role in reshaping global economic interactions.</a:t>
            </a:r>
          </a:p>
          <a:p>
            <a:pPr algn="l">
              <a:lnSpc>
                <a:spcPct val="125000"/>
              </a:lnSpc>
              <a:buFont typeface="Arial" panose="020B0604020202020204" pitchFamily="34" charset="0"/>
              <a:buChar char="•"/>
            </a:pPr>
            <a:r>
              <a:rPr lang="en-US" sz="2600" b="1" i="0" dirty="0">
                <a:solidFill>
                  <a:srgbClr val="D1D5DB"/>
                </a:solidFill>
                <a:effectLst/>
                <a:latin typeface="Söhne"/>
              </a:rPr>
              <a:t>Shaping the Future:</a:t>
            </a:r>
            <a:endParaRPr lang="en-US" sz="2600" b="0" i="0" dirty="0">
              <a:solidFill>
                <a:srgbClr val="D1D5DB"/>
              </a:solidFill>
              <a:effectLst/>
              <a:latin typeface="Söhne"/>
            </a:endParaRPr>
          </a:p>
          <a:p>
            <a:pPr marL="742950" lvl="1" indent="-285750" algn="l">
              <a:lnSpc>
                <a:spcPct val="125000"/>
              </a:lnSpc>
              <a:buFont typeface="Arial" panose="020B0604020202020204" pitchFamily="34" charset="0"/>
              <a:buChar char="•"/>
            </a:pPr>
            <a:r>
              <a:rPr lang="en-US" sz="2600" b="0" i="0" dirty="0">
                <a:solidFill>
                  <a:srgbClr val="D1D5DB"/>
                </a:solidFill>
                <a:effectLst/>
                <a:latin typeface="Söhne"/>
              </a:rPr>
              <a:t>Increased financial inclusion and accessibility globally.</a:t>
            </a:r>
          </a:p>
          <a:p>
            <a:pPr marL="742950" lvl="1" indent="-285750" algn="l">
              <a:lnSpc>
                <a:spcPct val="125000"/>
              </a:lnSpc>
              <a:buFont typeface="Arial" panose="020B0604020202020204" pitchFamily="34" charset="0"/>
              <a:buChar char="•"/>
            </a:pPr>
            <a:r>
              <a:rPr lang="en-US" sz="2600" b="0" i="0" dirty="0">
                <a:solidFill>
                  <a:srgbClr val="D1D5DB"/>
                </a:solidFill>
                <a:effectLst/>
                <a:latin typeface="Söhne"/>
              </a:rPr>
              <a:t>Potential transformation in cross-border transactions and economic dynamics.</a:t>
            </a:r>
          </a:p>
        </p:txBody>
      </p:sp>
    </p:spTree>
    <p:extLst>
      <p:ext uri="{BB962C8B-B14F-4D97-AF65-F5344CB8AC3E}">
        <p14:creationId xmlns:p14="http://schemas.microsoft.com/office/powerpoint/2010/main" val="2533631141"/>
      </p:ext>
    </p:extLst>
  </p:cSld>
  <p:clrMapOvr>
    <a:masterClrMapping/>
  </p:clrMapOvr>
  <mc:AlternateContent xmlns:mc="http://schemas.openxmlformats.org/markup-compatibility/2006">
    <mc:Choice xmlns:p14="http://schemas.microsoft.com/office/powerpoint/2010/main" Requires="p14">
      <p:transition spd="slow" p14:dur="2000" advTm="63137"/>
    </mc:Choice>
    <mc:Fallback>
      <p:transition spd="slow" advTm="63137"/>
    </mc:Fallback>
  </mc:AlternateContent>
  <p:extLst>
    <p:ext uri="{3A86A75C-4F4B-4683-9AE1-C65F6400EC91}">
      <p14:laserTraceLst xmlns:p14="http://schemas.microsoft.com/office/powerpoint/2010/main">
        <p14:tracePtLst>
          <p14:tracePt t="9339" x="3098800" y="6600825"/>
          <p14:tracePt t="9345" x="3811588" y="6369050"/>
          <p14:tracePt t="9355" x="4576763" y="6184900"/>
          <p14:tracePt t="9358" x="5254625" y="6000750"/>
          <p14:tracePt t="9367" x="5980113" y="5888038"/>
          <p14:tracePt t="9383" x="7178675" y="5778500"/>
          <p14:tracePt t="9401" x="8480425" y="5681663"/>
          <p14:tracePt t="9418" x="8878888" y="5611813"/>
          <p14:tracePt t="9433" x="9031288" y="5581650"/>
          <p14:tracePt t="9450" x="9128125" y="5551488"/>
          <p14:tracePt t="9466" x="9205913" y="5489575"/>
          <p14:tracePt t="9483" x="9240838" y="5429250"/>
          <p14:tracePt t="9499" x="9255125" y="5411788"/>
          <p14:tracePt t="9834" x="9477375" y="5372100"/>
          <p14:tracePt t="9841" x="9848850" y="5314950"/>
          <p14:tracePt t="9849" x="10360025" y="5275263"/>
          <p14:tracePt t="9866" x="11322050" y="5214938"/>
          <p14:tracePt t="54307" x="11488738" y="6119813"/>
          <p14:tracePt t="54313" x="11068050" y="5980113"/>
          <p14:tracePt t="54322" x="10714038" y="5888038"/>
          <p14:tracePt t="54327" x="10394950" y="5818188"/>
          <p14:tracePt t="54332" x="10053638" y="5783263"/>
          <p14:tracePt t="54339" x="9761538" y="5713413"/>
          <p14:tracePt t="54352" x="9337675" y="5664200"/>
          <p14:tracePt t="54369" x="9070975" y="5616575"/>
          <p14:tracePt t="54384" x="8916988" y="5559425"/>
          <p14:tracePt t="54401" x="8839200" y="5534025"/>
          <p14:tracePt t="54418" x="8791575" y="5507038"/>
          <p14:tracePt t="59001" x="8704263" y="5534025"/>
          <p14:tracePt t="59011" x="8528050" y="5599113"/>
          <p14:tracePt t="59023" x="7929563" y="5773738"/>
          <p14:tracePt t="59029" x="7558088" y="5830888"/>
          <p14:tracePt t="59038" x="7178675" y="5927725"/>
          <p14:tracePt t="59049" x="6653213" y="6032500"/>
          <p14:tracePt t="59062" x="5740400" y="6254750"/>
          <p14:tracePt t="59069" x="5364163" y="6329363"/>
          <p14:tracePt t="59086" x="4519613" y="6511925"/>
          <p14:tracePt t="59103" x="4165600" y="6604000"/>
          <p14:tracePt t="59119" x="4043363" y="6626225"/>
          <p14:tracePt t="59135" x="3986213" y="6630988"/>
          <p14:tracePt t="59154" x="3968750" y="6630988"/>
          <p14:tracePt t="61676" x="3933825" y="6673850"/>
          <p14:tracePt t="61685" x="3868738" y="6731000"/>
          <p14:tracePt t="61690" x="3746500" y="6805613"/>
          <p14:tracePt t="61697" x="3698875" y="6823075"/>
        </p14:tracePtLst>
      </p14:laserTrace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3BC8-0B22-7A12-9DE8-6819C0117CCA}"/>
              </a:ext>
            </a:extLst>
          </p:cNvPr>
          <p:cNvSpPr>
            <a:spLocks noGrp="1"/>
          </p:cNvSpPr>
          <p:nvPr>
            <p:ph type="title"/>
          </p:nvPr>
        </p:nvSpPr>
        <p:spPr>
          <a:xfrm>
            <a:off x="259080" y="289560"/>
            <a:ext cx="9784080" cy="926325"/>
          </a:xfrm>
        </p:spPr>
        <p:txBody>
          <a:bodyPr>
            <a:noAutofit/>
          </a:bodyPr>
          <a:lstStyle/>
          <a:p>
            <a:r>
              <a:rPr lang="en-US" b="1" dirty="0">
                <a:solidFill>
                  <a:schemeClr val="accent4">
                    <a:lumMod val="60000"/>
                    <a:lumOff val="40000"/>
                  </a:schemeClr>
                </a:solidFill>
                <a:latin typeface="Segoe UI" panose="020B0502040204020203" pitchFamily="34" charset="0"/>
              </a:rPr>
              <a:t>Discussion</a:t>
            </a:r>
            <a:endParaRPr lang="en-US" dirty="0">
              <a:solidFill>
                <a:schemeClr val="accent4">
                  <a:lumMod val="60000"/>
                  <a:lumOff val="40000"/>
                </a:schemeClr>
              </a:solidFill>
            </a:endParaRPr>
          </a:p>
        </p:txBody>
      </p:sp>
      <p:sp>
        <p:nvSpPr>
          <p:cNvPr id="11" name="TextBox 10">
            <a:extLst>
              <a:ext uri="{FF2B5EF4-FFF2-40B4-BE49-F238E27FC236}">
                <a16:creationId xmlns:a16="http://schemas.microsoft.com/office/drawing/2014/main" id="{66CB11B7-BB77-304D-5973-08FDFF8A73E5}"/>
              </a:ext>
            </a:extLst>
          </p:cNvPr>
          <p:cNvSpPr txBox="1"/>
          <p:nvPr/>
        </p:nvSpPr>
        <p:spPr>
          <a:xfrm>
            <a:off x="383963" y="1567140"/>
            <a:ext cx="10885170" cy="4438266"/>
          </a:xfrm>
          <a:prstGeom prst="rect">
            <a:avLst/>
          </a:prstGeom>
          <a:noFill/>
        </p:spPr>
        <p:txBody>
          <a:bodyPr wrap="square">
            <a:spAutoFit/>
          </a:bodyPr>
          <a:lstStyle/>
          <a:p>
            <a:pPr marL="457200" indent="-457200" algn="l">
              <a:lnSpc>
                <a:spcPct val="125000"/>
              </a:lnSpc>
              <a:spcBef>
                <a:spcPts val="1200"/>
              </a:spcBef>
              <a:spcAft>
                <a:spcPts val="1200"/>
              </a:spcAft>
              <a:buFont typeface="Arial" panose="020B0604020202020204" pitchFamily="34" charset="0"/>
              <a:buChar char="•"/>
            </a:pPr>
            <a:r>
              <a:rPr lang="en-US" sz="2800" b="1" i="0" dirty="0">
                <a:solidFill>
                  <a:srgbClr val="D1D5DB"/>
                </a:solidFill>
                <a:effectLst/>
                <a:latin typeface="Söhne"/>
              </a:rPr>
              <a:t>Explain one key benefit of Insurtech advancements in the insurance industry and how it impacts customer experience.</a:t>
            </a:r>
          </a:p>
          <a:p>
            <a:pPr marL="457200" indent="-457200" algn="l">
              <a:lnSpc>
                <a:spcPct val="125000"/>
              </a:lnSpc>
              <a:spcBef>
                <a:spcPts val="1200"/>
              </a:spcBef>
              <a:spcAft>
                <a:spcPts val="1200"/>
              </a:spcAft>
              <a:buFont typeface="Arial" panose="020B0604020202020204" pitchFamily="34" charset="0"/>
              <a:buChar char="•"/>
            </a:pPr>
            <a:r>
              <a:rPr lang="en-US" sz="2800" b="1" i="0" dirty="0">
                <a:solidFill>
                  <a:srgbClr val="D1D5DB"/>
                </a:solidFill>
                <a:effectLst/>
                <a:latin typeface="Söhne"/>
              </a:rPr>
              <a:t>Describe the main components typically involved in creating a customized financial plan using various financial instruments.</a:t>
            </a:r>
          </a:p>
          <a:p>
            <a:pPr marL="457200" indent="-457200" algn="l">
              <a:lnSpc>
                <a:spcPct val="125000"/>
              </a:lnSpc>
              <a:spcBef>
                <a:spcPts val="1200"/>
              </a:spcBef>
              <a:spcAft>
                <a:spcPts val="1200"/>
              </a:spcAft>
              <a:buFont typeface="Arial" panose="020B0604020202020204" pitchFamily="34" charset="0"/>
              <a:buChar char="•"/>
            </a:pPr>
            <a:r>
              <a:rPr lang="en-US" sz="2800" b="1" i="0" dirty="0">
                <a:solidFill>
                  <a:srgbClr val="D1D5DB"/>
                </a:solidFill>
                <a:effectLst/>
                <a:latin typeface="Söhne"/>
              </a:rPr>
              <a:t>Identify and briefly explain two ways Fintech solutions have transformed international money transfers, emphasizing their impact on reducing costs and ensuring security. </a:t>
            </a:r>
            <a:endParaRPr lang="en-US" sz="2800" b="0" i="0" dirty="0">
              <a:solidFill>
                <a:srgbClr val="D1D5DB"/>
              </a:solidFill>
              <a:effectLst/>
              <a:latin typeface="Söhne"/>
            </a:endParaRPr>
          </a:p>
        </p:txBody>
      </p:sp>
    </p:spTree>
    <p:extLst>
      <p:ext uri="{BB962C8B-B14F-4D97-AF65-F5344CB8AC3E}">
        <p14:creationId xmlns:p14="http://schemas.microsoft.com/office/powerpoint/2010/main" val="2159859169"/>
      </p:ext>
    </p:extLst>
  </p:cSld>
  <p:clrMapOvr>
    <a:masterClrMapping/>
  </p:clrMapOvr>
  <mc:AlternateContent xmlns:mc="http://schemas.openxmlformats.org/markup-compatibility/2006">
    <mc:Choice xmlns:p14="http://schemas.microsoft.com/office/powerpoint/2010/main" Requires="p14">
      <p:transition spd="slow" p14:dur="2000" advTm="149350"/>
    </mc:Choice>
    <mc:Fallback>
      <p:transition spd="slow" advTm="149350"/>
    </mc:Fallback>
  </mc:AlternateContent>
  <p:extLst>
    <p:ext uri="{3A86A75C-4F4B-4683-9AE1-C65F6400EC91}">
      <p14:laserTraceLst xmlns:p14="http://schemas.microsoft.com/office/powerpoint/2010/main">
        <p14:tracePtLst>
          <p14:tracePt t="6553" x="2368550" y="6753225"/>
          <p14:tracePt t="6562" x="2478088" y="6691313"/>
          <p14:tracePt t="6569" x="2527300" y="6673850"/>
          <p14:tracePt t="6574" x="2565400" y="6630988"/>
          <p14:tracePt t="6582" x="2614613" y="6613525"/>
          <p14:tracePt t="6598" x="2674938" y="6569075"/>
          <p14:tracePt t="6616" x="2727325" y="6503988"/>
          <p14:tracePt t="6631" x="2736850" y="6491288"/>
          <p14:tracePt t="6647" x="2749550" y="6464300"/>
          <p14:tracePt t="6664" x="2771775" y="6451600"/>
          <p14:tracePt t="6682" x="2784475" y="6429375"/>
          <p14:tracePt t="6699" x="2794000" y="6424613"/>
          <p14:tracePt t="6714" x="2794000" y="6416675"/>
          <p14:tracePt t="6731" x="2794000" y="6403975"/>
          <p14:tracePt t="146547" x="3230563" y="6294438"/>
          <p14:tracePt t="146557" x="3754438" y="6167438"/>
          <p14:tracePt t="146575" x="5421313" y="5803900"/>
          <p14:tracePt t="146582" x="5795963" y="5748338"/>
          <p14:tracePt t="146589" x="6167438" y="5691188"/>
          <p14:tracePt t="146604" x="6448425" y="5661025"/>
          <p14:tracePt t="146609" x="6683375" y="5594350"/>
          <p14:tracePt t="146614" x="6854825" y="5568950"/>
          <p14:tracePt t="146622" x="6954838" y="5568950"/>
          <p14:tracePt t="146639" x="7234238" y="5576888"/>
          <p14:tracePt t="146655" x="7265988" y="5576888"/>
          <p14:tracePt t="146672" x="7383463" y="5626100"/>
          <p14:tracePt t="146689" x="7383463" y="5629275"/>
          <p14:tracePt t="146706" x="7602538" y="5691188"/>
          <p14:tracePt t="147339" x="7156450" y="5678488"/>
          <p14:tracePt t="147349" x="6557963" y="5634038"/>
          <p14:tracePt t="147360" x="5132388" y="5673725"/>
          <p14:tracePt t="147371" x="4476750" y="5716588"/>
          <p14:tracePt t="147374" x="3689350" y="5856288"/>
          <p14:tracePt t="147390" x="2447925" y="6211888"/>
          <p14:tracePt t="147404" x="1398588" y="6591300"/>
        </p14:tracePtLst>
      </p14:laserTrace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mc:Choice xmlns:p14="http://schemas.microsoft.com/office/powerpoint/2010/main" Requires="p14">
      <p:transition spd="slow" p14:dur="2000" advTm="20206"/>
    </mc:Choice>
    <mc:Fallback>
      <p:transition spd="slow" advTm="20206"/>
    </mc:Fallback>
  </mc:AlternateContent>
  <p:extLst>
    <p:ext uri="{3A86A75C-4F4B-4683-9AE1-C65F6400EC91}">
      <p14:laserTraceLst xmlns:p14="http://schemas.microsoft.com/office/powerpoint/2010/main">
        <p14:tracePtLst>
          <p14:tracePt t="18089" x="2163763" y="6416675"/>
          <p14:tracePt t="18096" x="2260600" y="6307138"/>
          <p14:tracePt t="18105" x="2408238" y="6119813"/>
          <p14:tracePt t="18109" x="2535238" y="5808663"/>
          <p14:tracePt t="18117" x="2689225" y="5573713"/>
          <p14:tracePt t="18122" x="2849563" y="5424488"/>
          <p14:tracePt t="18132" x="3003550" y="5257800"/>
          <p14:tracePt t="18139" x="3151188" y="4921250"/>
          <p14:tracePt t="18151" x="3305175" y="4641850"/>
          <p14:tracePt t="18168" x="3540125" y="4335463"/>
          <p14:tracePt t="18184" x="3698875" y="4117975"/>
          <p14:tracePt t="18201" x="3821113" y="3981450"/>
          <p14:tracePt t="18217" x="3895725" y="3911600"/>
          <p14:tracePt t="18234" x="3968750" y="3876675"/>
          <p14:tracePt t="18250" x="4065588" y="3836988"/>
          <p14:tracePt t="18268" x="4135438" y="3811588"/>
          <p14:tracePt t="18784" x="4287838" y="3584575"/>
          <p14:tracePt t="18794" x="4432300" y="3295650"/>
          <p14:tracePt t="18800" x="4624388" y="3121025"/>
          <p14:tracePt t="18805" x="4870450" y="2841625"/>
          <p14:tracePt t="18820" x="5294313" y="2263775"/>
          <p14:tracePt t="18829" x="5459413" y="2116138"/>
          <p14:tracePt t="18834" x="5665788" y="1817688"/>
          <p14:tracePt t="18851" x="5897563" y="1555750"/>
          <p14:tracePt t="18868" x="6007100" y="1446213"/>
          <p14:tracePt t="19158" x="6067425" y="1355725"/>
          <p14:tracePt t="19169" x="6234113" y="1141413"/>
          <p14:tracePt t="19175" x="6343650" y="1031875"/>
          <p14:tracePt t="19184" x="6792913" y="515938"/>
          <p14:tracePt t="19193" x="6977063" y="296863"/>
          <p14:tracePt t="19201" x="7046913" y="214313"/>
        </p14:tracePtLst>
      </p14:laserTrace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new " id="{9214B149-2B9E-4532-BD98-E10D1226A2F0}" vid="{68EC42E1-B546-4279-913C-450F8ABEAB3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D69D1FB-FEC7-448A-BAD8-9B8385051765}"/>
</file>

<file path=customXml/itemProps2.xml><?xml version="1.0" encoding="utf-8"?>
<ds:datastoreItem xmlns:ds="http://schemas.openxmlformats.org/officeDocument/2006/customXml" ds:itemID="{EAD35D22-5438-4F46-81EC-C74B5D171DAE}"/>
</file>

<file path=docProps/app.xml><?xml version="1.0" encoding="utf-8"?>
<Properties xmlns="http://schemas.openxmlformats.org/officeDocument/2006/extended-properties" xmlns:vt="http://schemas.openxmlformats.org/officeDocument/2006/docPropsVTypes">
  <TotalTime>6151</TotalTime>
  <Words>3337</Words>
  <Application>Microsoft Office PowerPoint</Application>
  <PresentationFormat>Widescreen</PresentationFormat>
  <Paragraphs>319</Paragraphs>
  <Slides>42</Slides>
  <Notes>42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Segoe UI</vt:lpstr>
      <vt:lpstr>Söhne</vt:lpstr>
      <vt:lpstr>Times New Roman</vt:lpstr>
      <vt:lpstr>Office Theme</vt:lpstr>
      <vt:lpstr>PowerPoint Presentation</vt:lpstr>
      <vt:lpstr>PowerPoint Presentation</vt:lpstr>
      <vt:lpstr>Discussion</vt:lpstr>
      <vt:lpstr>Discussion</vt:lpstr>
      <vt:lpstr>Discussion</vt:lpstr>
      <vt:lpstr>Objectives:</vt:lpstr>
      <vt:lpstr>Investment Management and Robo-Advisors  </vt:lpstr>
      <vt:lpstr>Investment Management and Robo-Advisors </vt:lpstr>
      <vt:lpstr>Investment Management and Robo-Advisors </vt:lpstr>
      <vt:lpstr>Investment Management and Robo-Advisors </vt:lpstr>
      <vt:lpstr>Investment Management and Robo-Advisors </vt:lpstr>
      <vt:lpstr>Investment Management and Robo-Advisors </vt:lpstr>
      <vt:lpstr>Insurance Technology (Insurtech)</vt:lpstr>
      <vt:lpstr>Insurance Technology (Insurtech)</vt:lpstr>
      <vt:lpstr>Insurance Technology (Insurtech)</vt:lpstr>
      <vt:lpstr>Insurance Technology (Insurtech)</vt:lpstr>
      <vt:lpstr>Insurance Technology (Insurtech)</vt:lpstr>
      <vt:lpstr>Insurance Technology (Insurtech)</vt:lpstr>
      <vt:lpstr>Insurance Technology (Insurtech)</vt:lpstr>
      <vt:lpstr>Insurance Technology (Insurtech)</vt:lpstr>
      <vt:lpstr>Wealth Management and Financial Planning</vt:lpstr>
      <vt:lpstr>Wealth Management and Financial Planning</vt:lpstr>
      <vt:lpstr>Wealth Management and Financial Planning</vt:lpstr>
      <vt:lpstr>PowerPoint Presentation</vt:lpstr>
      <vt:lpstr>PowerPoint Presentation</vt:lpstr>
      <vt:lpstr>PowerPoint Presentation</vt:lpstr>
      <vt:lpstr>PowerPoint Presentation</vt:lpstr>
      <vt:lpstr>PowerPoint Presentation</vt:lpstr>
      <vt:lpstr>Personal Financial Management Tools</vt:lpstr>
      <vt:lpstr>Personal Financial Management Tools</vt:lpstr>
      <vt:lpstr>Personal Financial Management Tools</vt:lpstr>
      <vt:lpstr>Fintech in Capital Markets</vt:lpstr>
      <vt:lpstr>Fintech in Capital Markets</vt:lpstr>
      <vt:lpstr>Fintech in Capital Markets</vt:lpstr>
      <vt:lpstr>Fintech in International Money Transfers and Remittances</vt:lpstr>
      <vt:lpstr>Fintech in International Money Transfers and Remittances</vt:lpstr>
      <vt:lpstr>Fintech in International Money Transfers and Remittances</vt:lpstr>
      <vt:lpstr>Emerging Technologies and Future Trends</vt:lpstr>
      <vt:lpstr>Emerging Technologies and Future Trends</vt:lpstr>
      <vt:lpstr>Emerging Technologies and Future Trends</vt:lpstr>
      <vt:lpstr>Discussion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Muhammed Saleem</cp:lastModifiedBy>
  <cp:revision>70</cp:revision>
  <dcterms:created xsi:type="dcterms:W3CDTF">2023-09-15T16:04:41Z</dcterms:created>
  <dcterms:modified xsi:type="dcterms:W3CDTF">2023-11-21T01:50:12Z</dcterms:modified>
</cp:coreProperties>
</file>