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455" r:id="rId4"/>
    <p:sldId id="434" r:id="rId5"/>
    <p:sldId id="436" r:id="rId6"/>
    <p:sldId id="437" r:id="rId7"/>
    <p:sldId id="456" r:id="rId8"/>
    <p:sldId id="435" r:id="rId9"/>
    <p:sldId id="299" r:id="rId10"/>
    <p:sldId id="433" r:id="rId11"/>
    <p:sldId id="473" r:id="rId12"/>
    <p:sldId id="457" r:id="rId13"/>
    <p:sldId id="440" r:id="rId14"/>
    <p:sldId id="439" r:id="rId15"/>
    <p:sldId id="438" r:id="rId16"/>
    <p:sldId id="441" r:id="rId17"/>
    <p:sldId id="442" r:id="rId18"/>
    <p:sldId id="443" r:id="rId19"/>
    <p:sldId id="444" r:id="rId20"/>
    <p:sldId id="356" r:id="rId21"/>
    <p:sldId id="446" r:id="rId22"/>
    <p:sldId id="458" r:id="rId23"/>
    <p:sldId id="450" r:id="rId24"/>
    <p:sldId id="459" r:id="rId25"/>
    <p:sldId id="449" r:id="rId26"/>
    <p:sldId id="454" r:id="rId27"/>
    <p:sldId id="448" r:id="rId28"/>
    <p:sldId id="453" r:id="rId29"/>
    <p:sldId id="447" r:id="rId30"/>
    <p:sldId id="395" r:id="rId31"/>
    <p:sldId id="452" r:id="rId32"/>
    <p:sldId id="451" r:id="rId33"/>
    <p:sldId id="460" r:id="rId34"/>
    <p:sldId id="461" r:id="rId35"/>
    <p:sldId id="467" r:id="rId36"/>
    <p:sldId id="466" r:id="rId37"/>
    <p:sldId id="465" r:id="rId38"/>
    <p:sldId id="464" r:id="rId39"/>
    <p:sldId id="474" r:id="rId40"/>
    <p:sldId id="463" r:id="rId41"/>
    <p:sldId id="462" r:id="rId42"/>
    <p:sldId id="490" r:id="rId43"/>
    <p:sldId id="491" r:id="rId44"/>
    <p:sldId id="492" r:id="rId45"/>
    <p:sldId id="472" r:id="rId46"/>
    <p:sldId id="479" r:id="rId47"/>
    <p:sldId id="480" r:id="rId48"/>
    <p:sldId id="481" r:id="rId49"/>
    <p:sldId id="483" r:id="rId50"/>
    <p:sldId id="482" r:id="rId51"/>
    <p:sldId id="485" r:id="rId52"/>
    <p:sldId id="484" r:id="rId53"/>
    <p:sldId id="488" r:id="rId54"/>
    <p:sldId id="487" r:id="rId55"/>
    <p:sldId id="39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61"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cairo24.com/2020/11/10/%D8%B9%D8%A7%D8%AC%D9%84-%D8%A7%D9%84%D9%81%D9%86%D8%A7%D9%86%D8%A9-%D8%A7%D9%84%D9%83%D8%A8%D9%8A%D8%B1%D8%A9-%D8%B9%D8%A8%D9%84%D8%A9-%D9%83%D8%A7%D9%85%D9%84-%D8%AA%D9%8F%D8%B5%D8%A7%D8%B1%D8%B9/"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masrawy.com/arts/zoom/details/2020/11/10/1909705/%D8%A3%D9%88%D9%84-%D8%AA%D8%B9%D9%84%D9%8A%D9%82-%D9%85%D9%86-%D8%A7%D8%A8%D9%86%D8%A9-%D8%B9%D8%A8%D9%84%D8%A9-%D9%83%D8%A7%D9%85%D9%84-%D8%B9%D9%84%D9%89-%D8%B4%D8%A7%D8%A6%D8%B9%D8%A7%D8%AA-%D8%AA%D8%AF%D9%87%D9%88%D8%B1-%D8%AD%D8%A7%D9%84%D8%AA%D9%87%D8%A7-%D8%A7%D9%84%D8%B5%D8%AD%D9%8A%D8%A9"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alarabiya.net/ar/culture-and-art/2020/11/10/%D8%AA%D9%88%D8%A7%D8%AC%D9%87-%D8%A7%D9%84%D9%85%D8%B1%D8%B6-%D8%A7%D9%84%D8%AE%D8%A8%D9%8A%D8%AB-%D9%81%D9%8A-%D8%B5%D9%85%D8%AA-%D8%B9%D8%A7%D8%A6%D9%84%D8%A9-%D8%B9%D8%A8%D9%84%D8%A9-%D9%83%D8%A7%D9%85%D9%84-%D8%BA%D8%A7%D8%B6%D8%A8%D8%A9-%D9%84%D9%84%D8%BA%D8%A7%D9%8A%D8%A9"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arabic.cnn.com/entertainment/article/2020/11/11/abla-kamel-cancer-rumer-respon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jfif"/><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الأجندة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210773" y="1676813"/>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221461" y="4771595"/>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046818" y="179548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مفهوم ونشأة الأخبار الكاذبة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178768" y="491501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أمثلة على الأخبار والصور الزائفة</a:t>
            </a:r>
            <a:endParaRPr kumimoji="0" lang="en-US"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19F550A9-54E0-B77F-955F-612A99ED3A76}"/>
              </a:ext>
            </a:extLst>
          </p:cNvPr>
          <p:cNvGrpSpPr/>
          <p:nvPr/>
        </p:nvGrpSpPr>
        <p:grpSpPr>
          <a:xfrm>
            <a:off x="5207275" y="2674938"/>
            <a:ext cx="6126253" cy="768000"/>
            <a:chOff x="3168700" y="1131591"/>
            <a:chExt cx="5427365" cy="576000"/>
          </a:xfrm>
        </p:grpSpPr>
        <p:sp>
          <p:nvSpPr>
            <p:cNvPr id="10" name="Round Same Side Corner Rectangle 3">
              <a:extLst>
                <a:ext uri="{FF2B5EF4-FFF2-40B4-BE49-F238E27FC236}">
                  <a16:creationId xmlns:a16="http://schemas.microsoft.com/office/drawing/2014/main" id="{81BC2C2D-8C26-9D09-4ED1-90CB71E525E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2" name="AutoShape 92">
              <a:extLst>
                <a:ext uri="{FF2B5EF4-FFF2-40B4-BE49-F238E27FC236}">
                  <a16:creationId xmlns:a16="http://schemas.microsoft.com/office/drawing/2014/main" id="{2F543BAD-27FF-033C-4856-EED30A0E09AC}"/>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3" name="TextBox 12">
              <a:extLst>
                <a:ext uri="{FF2B5EF4-FFF2-40B4-BE49-F238E27FC236}">
                  <a16:creationId xmlns:a16="http://schemas.microsoft.com/office/drawing/2014/main" id="{CCD3DDEE-0383-53D7-4528-E204ABBC135E}"/>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14" name="TextBox 13">
            <a:extLst>
              <a:ext uri="{FF2B5EF4-FFF2-40B4-BE49-F238E27FC236}">
                <a16:creationId xmlns:a16="http://schemas.microsoft.com/office/drawing/2014/main" id="{BAE47D2D-4B09-4706-3FCF-01F26F515408}"/>
              </a:ext>
            </a:extLst>
          </p:cNvPr>
          <p:cNvSpPr txBox="1"/>
          <p:nvPr/>
        </p:nvSpPr>
        <p:spPr>
          <a:xfrm>
            <a:off x="4105561" y="2770905"/>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آلية عمل الأخبار الزائفة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5" name="Group 14">
            <a:extLst>
              <a:ext uri="{FF2B5EF4-FFF2-40B4-BE49-F238E27FC236}">
                <a16:creationId xmlns:a16="http://schemas.microsoft.com/office/drawing/2014/main" id="{DEB31924-CD50-79BD-ABBF-E9BA5208D536}"/>
              </a:ext>
            </a:extLst>
          </p:cNvPr>
          <p:cNvGrpSpPr/>
          <p:nvPr/>
        </p:nvGrpSpPr>
        <p:grpSpPr>
          <a:xfrm>
            <a:off x="5221461" y="3754369"/>
            <a:ext cx="6126253" cy="768000"/>
            <a:chOff x="3168700" y="1131591"/>
            <a:chExt cx="5427365" cy="576000"/>
          </a:xfrm>
        </p:grpSpPr>
        <p:sp>
          <p:nvSpPr>
            <p:cNvPr id="16" name="Round Same Side Corner Rectangle 3">
              <a:extLst>
                <a:ext uri="{FF2B5EF4-FFF2-40B4-BE49-F238E27FC236}">
                  <a16:creationId xmlns:a16="http://schemas.microsoft.com/office/drawing/2014/main" id="{18A94CE0-B819-9396-9B31-B0B8197025DF}"/>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7" name="AutoShape 92">
              <a:extLst>
                <a:ext uri="{FF2B5EF4-FFF2-40B4-BE49-F238E27FC236}">
                  <a16:creationId xmlns:a16="http://schemas.microsoft.com/office/drawing/2014/main" id="{E57F2325-D2D6-53FC-2EBD-90F13CEEF3ED}"/>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8" name="TextBox 17">
              <a:extLst>
                <a:ext uri="{FF2B5EF4-FFF2-40B4-BE49-F238E27FC236}">
                  <a16:creationId xmlns:a16="http://schemas.microsoft.com/office/drawing/2014/main" id="{5341C986-E7AA-F5CF-18C8-55E9BFB3925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sp>
        <p:nvSpPr>
          <p:cNvPr id="23" name="TextBox 22">
            <a:extLst>
              <a:ext uri="{FF2B5EF4-FFF2-40B4-BE49-F238E27FC236}">
                <a16:creationId xmlns:a16="http://schemas.microsoft.com/office/drawing/2014/main" id="{D59F769A-F7E8-5038-84ED-2C5D6AFF0191}"/>
              </a:ext>
            </a:extLst>
          </p:cNvPr>
          <p:cNvSpPr txBox="1"/>
          <p:nvPr/>
        </p:nvSpPr>
        <p:spPr>
          <a:xfrm>
            <a:off x="4178768" y="388937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اكتشاف الأخبار الزائفة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الكاذبة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2093843" y="3052529"/>
            <a:ext cx="6327912" cy="83099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4800" b="1" dirty="0">
                <a:solidFill>
                  <a:srgbClr val="24A9E1"/>
                </a:solidFill>
                <a:latin typeface="Simplified Arabic" panose="02020603050405020304" pitchFamily="18" charset="-78"/>
                <a:cs typeface="Simplified Arabic" panose="02020603050405020304" pitchFamily="18" charset="-78"/>
              </a:rPr>
              <a:t>مفهوم الأخبار الزائفة</a:t>
            </a:r>
            <a:endParaRPr kumimoji="0" lang="ar-EG" sz="4800"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735235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Simplified Arabic" panose="02020603050405020304" pitchFamily="18" charset="-78"/>
                <a:cs typeface="Simplified Arabic" panose="02020603050405020304" pitchFamily="18" charset="-78"/>
              </a:rPr>
              <a:t>مفهوم </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الكاذبة: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هي معلومات خطأ أو مضللة تتخذ هيئة أخبار حقيقية بشكل عام، تنقسم الأخبار الكاذبة إلى فئتين:</a:t>
            </a:r>
          </a:p>
        </p:txBody>
      </p:sp>
      <p:pic>
        <p:nvPicPr>
          <p:cNvPr id="9" name="Picture 2" descr="D:\abdo\cairo university\PPT\images\fake.png">
            <a:extLst>
              <a:ext uri="{FF2B5EF4-FFF2-40B4-BE49-F238E27FC236}">
                <a16:creationId xmlns:a16="http://schemas.microsoft.com/office/drawing/2014/main" id="{8BA698FA-1CD5-3EAD-25B6-67EAC39506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3203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190047" y="1610200"/>
            <a:ext cx="6327912"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المضللة عمدًا: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أي أن الأشخاص الذين ينشرونها يعرفون أنها كاذبة ولكنهم ينشرونها على أي حال، وقد يكون هذا للتلاعب بالرأي العام أو توجيه حركة المرور إلى موقع ويب معين.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07AC9CF-3362-B79E-C474-D7B07EA3354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408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الأخبار التي تحتوي على عناصر من الحقيقة: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ولكنها غير دقيقة في مجملها، قد يكون السبب في ذلك هو أن الكاتب لم يتحر صحة كل الحقائق، أو بالغ في بعض الجوانب لإثبات نقطة معينة.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87AAC7B6-A869-6480-D4C7-94988169056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448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1527074" y="3052529"/>
            <a:ext cx="6327912" cy="9233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نشأة الأخبار الزائفة</a:t>
            </a:r>
            <a:endParaRPr kumimoji="0" lang="en-US" sz="5400"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1180813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37923" y="1849676"/>
            <a:ext cx="6327912"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المعلومات المضللة ليست ظاهرة جديدة، فقد تم استخدام مصطلح الأخبار الكاذبة في الواقع خلال القرن التاسع عشر، لكن الإنترنت ووسائل الإعلام الحديثة غيرت طريقة صياغتها وترويجها.</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299C794C-1F82-7680-8898-5D4F723602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619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060403" y="1765390"/>
            <a:ext cx="6327912"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قبل ظهور الإنترنت، كان الناس يميلون إلى تلقي أخبارهم من مصادر إعلامية موثوقة طُلب من صحفييها اتباع قواعد ممارسات صارمة.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ثم جاء الإنترنت فأتاح طرقًا جديدة لنشر الأخبار والمعلومات ومشاركتها والاطلاع عليها، مع افتقار نسبي للتنظيم ومعايير التحرير.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4" name="Picture 2" descr="D:\abdo\cairo university\PPT\images\fake.png">
            <a:extLst>
              <a:ext uri="{FF2B5EF4-FFF2-40B4-BE49-F238E27FC236}">
                <a16:creationId xmlns:a16="http://schemas.microsoft.com/office/drawing/2014/main" id="{C61CDD61-F668-708F-6EFB-654C320C07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0337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نشأة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يستقي العديد من الأشخاص الآن الأخبار من وسائل التواصل الاجتماعي والمصادر الأخرى عبر الإنترنت، ولكن ليس من السهل دائمًا تحديد أي الأخبار موثوق وأيها كاذب.</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4E418BFF-8028-FDCD-AE48-380B5D0624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691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تأثير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969549"/>
            <a:ext cx="6327912" cy="3539430"/>
          </a:xfrm>
          <a:prstGeom prst="rect">
            <a:avLst/>
          </a:prstGeom>
          <a:noFill/>
        </p:spPr>
        <p:txBody>
          <a:bodyPr wrap="square">
            <a:spAutoFit/>
          </a:bodyPr>
          <a:lstStyle/>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الشخص أو العمل. </a:t>
            </a:r>
            <a:endParaRPr lang="en-US"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endParaRPr>
          </a:p>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الحكومات. </a:t>
            </a:r>
          </a:p>
          <a:p>
            <a:pPr marL="457200" indent="-457200" algn="r" defTabSz="457200" rtl="1">
              <a:lnSpc>
                <a:spcPct val="200000"/>
              </a:lnSpc>
              <a:buFont typeface="Arial" panose="020B0604020202020204" pitchFamily="34" charset="0"/>
              <a:buChar char="•"/>
            </a:pPr>
            <a:r>
              <a:rPr lang="ar-EG" sz="3200" dirty="0">
                <a:solidFill>
                  <a:schemeClr val="bg2">
                    <a:lumMod val="25000"/>
                  </a:schemeClr>
                </a:solidFill>
                <a:latin typeface="DIN Next LT Arabic" panose="020B0503020203050203" pitchFamily="34" charset="-78"/>
                <a:ea typeface="DotumChe" panose="020B0609000101010101" pitchFamily="49" charset="-127"/>
                <a:cs typeface="DIN Next LT Arabic" panose="020B0503020203050203" pitchFamily="34" charset="-78"/>
              </a:rPr>
              <a:t>على مستوى المجتمع.</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405281A0-21E1-A78D-9A24-E376453832C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6289" y="2802711"/>
            <a:ext cx="5090734" cy="3181709"/>
          </a:xfrm>
          <a:prstGeom prst="rect">
            <a:avLst/>
          </a:prstGeom>
        </p:spPr>
      </p:pic>
    </p:spTree>
    <p:extLst>
      <p:ext uri="{BB962C8B-B14F-4D97-AF65-F5344CB8AC3E}">
        <p14:creationId xmlns:p14="http://schemas.microsoft.com/office/powerpoint/2010/main" val="2113969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1834408" y="3038706"/>
            <a:ext cx="6327912" cy="9233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أنواع الأخبار الزائفة</a:t>
            </a:r>
            <a:endParaRPr kumimoji="0" lang="en-US"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3568547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أنواع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هناك أنواع مختلفة من الأخبار الكاذبة، حسب دوافع من يؤلفونها كما يلي:</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b="1"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4E079FBF-38CF-A8A8-D8DC-496D58123F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449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424929"/>
            <a:ext cx="63279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المستدرجة للنقر: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تؤدي القصص الغريبة والصور المشوهة إلى زيادة النقرات والمشاركة عبر الإنترنت، وتشير العناوين المستدرجة للنقر إلى الأخبار المصممة عمدًا للحصول على المزيد من زوار الموقع وزيادة عائدات الإعلانات لأصحاب مواقع الويب، ما يأتي غالبًا على حساب الحقيقة والدقة.</a:t>
            </a:r>
          </a:p>
        </p:txBody>
      </p:sp>
      <p:pic>
        <p:nvPicPr>
          <p:cNvPr id="9" name="Picture 2" descr="D:\abdo\cairo university\PPT\images\fake.png">
            <a:extLst>
              <a:ext uri="{FF2B5EF4-FFF2-40B4-BE49-F238E27FC236}">
                <a16:creationId xmlns:a16="http://schemas.microsoft.com/office/drawing/2014/main" id="{82F4CB17-EE8B-EDC3-DF9D-BACCD5455D2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249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64939" y="2115154"/>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الدعاية الرنانة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تشير هذه إلى الأخبار الكاذبة أو الزائفة المؤلفة لتضليل الجمهور وتعزيز أجندة سياسية أو منظور متحيز.</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7212D116-43FA-F233-76B8-73895D0083F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6598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999027"/>
            <a:ext cx="6327912"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الصحافة الركيكة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لا يتوفر للصحفيين الوقت للتحقق من جميع الحقائق قبل النشر، مما يؤدي إلى تحول الأخطاء المرتَكبة بحسن نية إلى أخبار زائفة، ومع ذلك فإن المصادر الإخبارية الموثوقة ستصحح الأخطاء الصادرة عنها وتتحلى بالشفافية مع القراء عند وقوعها في مثل هذا النوع من الأخطاء.</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D278D7B-27F6-77A2-C16C-27756D1D4B3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228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259237"/>
            <a:ext cx="6327912" cy="452431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العناوين المضللة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في بعض الأحيان قد يكون الخبر صحيحًا في مجمله، ولكن يتم استخدام عنوان مثير أو مضلل لحث القراء على النقر عليه، وقد يؤدي ذلك إلى ترويج أخبار كاذبة، حيث يتم عادةً عرض العنوان الرئيسي والمقتطفات الصغيرة فقط من المقالة على وسائل التواصل الاجتماعي، حيث يمكن أن تنتشر بسرعة.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C9E8A024-03DB-763B-C6F7-C670520306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567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257799" y="1824121"/>
            <a:ext cx="6327912"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المحتوى الاحتيالي</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يحدث هذا عندما يتم انتحال شخصية مصادر الأخبار الحقيقية بإصدار أخبار كاذبة ومختلقة لخداع الجمهور أو تضليله.</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D:\abdo\cairo university\PPT\images\fake.png">
            <a:extLst>
              <a:ext uri="{FF2B5EF4-FFF2-40B4-BE49-F238E27FC236}">
                <a16:creationId xmlns:a16="http://schemas.microsoft.com/office/drawing/2014/main" id="{8AE4F6B8-9172-83A7-D277-B1D874BF44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1957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B9292CB2-5807-F6C7-E502-C1D75416DBB9}"/>
              </a:ext>
            </a:extLst>
          </p:cNvPr>
          <p:cNvSpPr txBox="1"/>
          <p:nvPr/>
        </p:nvSpPr>
        <p:spPr>
          <a:xfrm>
            <a:off x="5103777" y="897019"/>
            <a:ext cx="6327912" cy="501675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الهجاء أو المحاكاة الساخرة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تُنشر بعض الأخبار الكاذبة بغرض الترفيه، على سبيل المثال تستخدم القصص الساخرة الدعابة أو السخرية أو المبالغة للمزاح حول الأخبار أو المشاهير، ولا تحاول هذه الأخبار تضليل الجماهير لأنه لا يُقصد بها أن تؤخذ على محمل الجد، وتشمل الأمثلة البارزة للمواقع الساخرة </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Onion </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a:t>
            </a:r>
            <a:r>
              <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The Daily Mash.</a:t>
            </a:r>
          </a:p>
        </p:txBody>
      </p:sp>
      <p:pic>
        <p:nvPicPr>
          <p:cNvPr id="9" name="Picture 2" descr="D:\abdo\cairo university\PPT\images\fake.png">
            <a:extLst>
              <a:ext uri="{FF2B5EF4-FFF2-40B4-BE49-F238E27FC236}">
                <a16:creationId xmlns:a16="http://schemas.microsoft.com/office/drawing/2014/main" id="{377D24FB-8822-BA67-D78D-5033C0AFC8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541" y="2775544"/>
            <a:ext cx="2531637" cy="2531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063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1761763" y="2885040"/>
            <a:ext cx="7336630" cy="9233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SY" sz="54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آلية عمل الأخبار الكاذبة</a:t>
            </a:r>
            <a:endParaRPr kumimoji="0" lang="en-US" sz="5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Tree>
    <p:extLst>
      <p:ext uri="{BB962C8B-B14F-4D97-AF65-F5344CB8AC3E}">
        <p14:creationId xmlns:p14="http://schemas.microsoft.com/office/powerpoint/2010/main" val="29937505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34044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نشر الأخبار الكاذبة من خلال مواقع الأخبار الكاذبة، والتي غالبًا ما تحاكي مصادر الأخبار الأصيلة في محاولة لاكتساب المصداقية. </a:t>
            </a:r>
          </a:p>
        </p:txBody>
      </p:sp>
      <p:pic>
        <p:nvPicPr>
          <p:cNvPr id="10" name="Picture 5" descr="D:\abdo\cairo university\PPT\images\fake-news.png">
            <a:extLst>
              <a:ext uri="{FF2B5EF4-FFF2-40B4-BE49-F238E27FC236}">
                <a16:creationId xmlns:a16="http://schemas.microsoft.com/office/drawing/2014/main" id="{325A9078-B3AD-847E-03EC-3D7417F90E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068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34044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وفقًا للأبحاث، تمكّن وسائل التواصل الاجتماعي من انتشار الادعاءات الكاذبة، ما يسبب ترويجها أسرع من ترويج الأخبار الحقيقية في واقع الأمر.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27A07013-93A6-5B78-327F-E0C31B9D6D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331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146922" y="2338646"/>
            <a:ext cx="7477125" cy="206210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تنتشر الأخبار الكاذبة بسرعة لأنها مصممة عادةً لجذب الانتباه وجذب المشاعر؛ وهذا هو السبب في أنها غالبًا ما تحتوي على ادعاءات أو قصص غريبة تثير الغضب أو الخوف.</a:t>
            </a:r>
          </a:p>
        </p:txBody>
      </p:sp>
      <p:pic>
        <p:nvPicPr>
          <p:cNvPr id="10" name="Picture 5" descr="D:\abdo\cairo university\PPT\images\fake-news.png">
            <a:extLst>
              <a:ext uri="{FF2B5EF4-FFF2-40B4-BE49-F238E27FC236}">
                <a16:creationId xmlns:a16="http://schemas.microsoft.com/office/drawing/2014/main" id="{B616A08C-2EB6-ABD2-6BD5-011A0DC280B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153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146922" y="2338646"/>
            <a:ext cx="7477125" cy="2062103"/>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يعطي الموجز بوسائل التواصل الاجتماعي الأولوية للمحتوى بناءً على مقاييس التفاعل - أي عدد مرات مشاركته وإبداء الإعجاب به - وليس على مدى دقته أو تحري الصدق فيه.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1D8BB5DF-4B3C-645D-3CC3-81780AC163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6175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10062"/>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أن يسمح هذا النهج بانتشار العنوان الجاذبة للنقر والمبالغة والمعلومات الخطأ على نطاق واسع. </a:t>
            </a:r>
          </a:p>
        </p:txBody>
      </p:sp>
      <p:pic>
        <p:nvPicPr>
          <p:cNvPr id="10" name="Picture 5" descr="D:\abdo\cairo university\PPT\images\fake-news.png">
            <a:extLst>
              <a:ext uri="{FF2B5EF4-FFF2-40B4-BE49-F238E27FC236}">
                <a16:creationId xmlns:a16="http://schemas.microsoft.com/office/drawing/2014/main" id="{2C1DAB0C-60CE-7229-0B4D-17D155462B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3985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10062"/>
            <a:ext cx="7477125" cy="255454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يُنظر إلى شركات وسائل التواصل الاجتماعي على أنها منصات وليست ناشرين، مما يعني أنه لا تتحمل نفس المسؤوليات القانونية مثل وسائل الإعلام التقليدية، مع أن هذا قد يتغير مع تطور المشهد السياسي والقانوني.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2C074EAD-3BD4-B603-5498-EEB18D750FA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71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49490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لروبوتات وسائل التواصل الاجتماعي أن تنشر أخبارًا كاذبة لأنها تنتج وتنشر المقالات على نطاق واسع، بغض النظر عن مصداقية مصادرها.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A4645FB9-4958-C316-A252-AB8C8E038FE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4330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494901"/>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يمكن لل</a:t>
            </a:r>
            <a:r>
              <a:rPr lang="ar-EG" sz="3200" dirty="0">
                <a:solidFill>
                  <a:prstClr val="black"/>
                </a:solidFill>
                <a:latin typeface="Simplified Arabic" panose="02020603050405020304" pitchFamily="18" charset="-78"/>
                <a:cs typeface="Simplified Arabic" panose="02020603050405020304" pitchFamily="18" charset="-78"/>
              </a:rPr>
              <a:t>روبوتات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إنشاء حسابات زائفة عبر الإنترنت، والتي تكتسب بعد ذلك متابعين وتقدير وسلطة، وبعضها مبرمج لنشر معلومات مضللة.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019561B7-91CD-C386-0E73-6AF965E0A6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1383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9" name="TextBox 8">
            <a:extLst>
              <a:ext uri="{FF2B5EF4-FFF2-40B4-BE49-F238E27FC236}">
                <a16:creationId xmlns:a16="http://schemas.microsoft.com/office/drawing/2014/main" id="{1741A11F-2D1D-BEA3-969D-8B4F4CB8739E}"/>
              </a:ext>
            </a:extLst>
          </p:cNvPr>
          <p:cNvSpPr txBox="1"/>
          <p:nvPr/>
        </p:nvSpPr>
        <p:spPr>
          <a:xfrm>
            <a:off x="4336263" y="2294125"/>
            <a:ext cx="7477125" cy="2554545"/>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المتصيُّدون هم مستخدمو الإنترنت الذين يحاولون عمدًا بدء الجدال أو إزعاج الناس</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وهؤلاء يلعبون أيضًا دورًا لا بأس به في نشر الأخبار الكاذبة بل أنهم قد يكونون، في بعض الأحيان، مأجورين للقيام بذلك لأسباب سياسية.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4023A794-8CA1-DA92-27AB-4F3F9EA20D8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46783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تُستخدم أحيانًا مصطلحات "اللجان الإلكترونية" في هذا السياق للإشارة إلى مجموعات مؤسسية من المتصيُّدين الذين يحاولون التدخل في صنع القرار السياسي.</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5" descr="D:\abdo\cairo university\PPT\images\fake-news.png">
            <a:extLst>
              <a:ext uri="{FF2B5EF4-FFF2-40B4-BE49-F238E27FC236}">
                <a16:creationId xmlns:a16="http://schemas.microsoft.com/office/drawing/2014/main" id="{E5EDCAA9-5365-D04F-C1BF-94E0FC4D97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7203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2077307"/>
            <a:ext cx="7477125" cy="206210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تتضمن الأخبار الكاذبة أحيانًا استخدام تقنية التزييف العميق</a:t>
            </a: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وهذه عبارة عن مقاطع فيديو مزيفة تم إنشاؤها باستخدام البرامج الرقمية والتعلم الآلي ومبادلة الوجوه. </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5" descr="D:\abdo\cairo university\PPT\images\fake-news.png">
            <a:extLst>
              <a:ext uri="{FF2B5EF4-FFF2-40B4-BE49-F238E27FC236}">
                <a16:creationId xmlns:a16="http://schemas.microsoft.com/office/drawing/2014/main" id="{7471F42E-BA8D-9BDA-FA82-23F1B29F4C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79026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1569660"/>
          </a:xfrm>
          <a:prstGeom prst="rect">
            <a:avLst/>
          </a:prstGeom>
          <a:noFill/>
        </p:spPr>
        <p:txBody>
          <a:bodyPr wrap="square">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يتم دمج الصور لإنشاء لقطات جديدة تعرض أحداثًا أو إجراءات لم تحدث على أرض الواقع. يمكن أن تكون النتائج مقنعة للغاية ويصعب اكتشاف أنها زائفة.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5" descr="D:\abdo\cairo university\PPT\images\fake-news.png">
            <a:extLst>
              <a:ext uri="{FF2B5EF4-FFF2-40B4-BE49-F238E27FC236}">
                <a16:creationId xmlns:a16="http://schemas.microsoft.com/office/drawing/2014/main" id="{33D07874-8BA2-9D06-5893-5EE6E517A3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6544" y="2745208"/>
            <a:ext cx="2579996" cy="257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338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اكتشاف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336263" y="2967335"/>
            <a:ext cx="7477125" cy="92333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طرق اكتشاف الأخبار الكاذبة</a:t>
            </a:r>
            <a:endParaRPr kumimoji="0" lang="en-US" sz="54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pic>
        <p:nvPicPr>
          <p:cNvPr id="23" name="Picture 5" descr="D:\abdo\cairo university\PPT\images\seo.png">
            <a:extLst>
              <a:ext uri="{FF2B5EF4-FFF2-40B4-BE49-F238E27FC236}">
                <a16:creationId xmlns:a16="http://schemas.microsoft.com/office/drawing/2014/main" id="{BE1AEEAB-79F2-8B2F-F259-3E5C0ABDB99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380" y="2722265"/>
            <a:ext cx="2709534" cy="2709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178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اكتشاف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Freeform 10">
            <a:extLst>
              <a:ext uri="{FF2B5EF4-FFF2-40B4-BE49-F238E27FC236}">
                <a16:creationId xmlns:a16="http://schemas.microsoft.com/office/drawing/2014/main" id="{4C514819-62E5-80F8-5081-21BCB84FDA78}"/>
              </a:ext>
            </a:extLst>
          </p:cNvPr>
          <p:cNvSpPr>
            <a:spLocks noChangeArrowheads="1"/>
          </p:cNvSpPr>
          <p:nvPr/>
        </p:nvSpPr>
        <p:spPr bwMode="auto">
          <a:xfrm>
            <a:off x="5356405" y="2981895"/>
            <a:ext cx="963461" cy="934659"/>
          </a:xfrm>
          <a:custGeom>
            <a:avLst/>
            <a:gdLst>
              <a:gd name="T0" fmla="*/ 2604 w 2951"/>
              <a:gd name="T1" fmla="*/ 1625 h 2861"/>
              <a:gd name="T2" fmla="*/ 2746 w 2951"/>
              <a:gd name="T3" fmla="*/ 1486 h 2861"/>
              <a:gd name="T4" fmla="*/ 2746 w 2951"/>
              <a:gd name="T5" fmla="*/ 979 h 2861"/>
              <a:gd name="T6" fmla="*/ 2482 w 2951"/>
              <a:gd name="T7" fmla="*/ 709 h 2861"/>
              <a:gd name="T8" fmla="*/ 1116 w 2951"/>
              <a:gd name="T9" fmla="*/ 709 h 2861"/>
              <a:gd name="T10" fmla="*/ 1116 w 2951"/>
              <a:gd name="T11" fmla="*/ 709 h 2861"/>
              <a:gd name="T12" fmla="*/ 566 w 2951"/>
              <a:gd name="T13" fmla="*/ 1133 h 2861"/>
              <a:gd name="T14" fmla="*/ 566 w 2951"/>
              <a:gd name="T15" fmla="*/ 1133 h 2861"/>
              <a:gd name="T16" fmla="*/ 0 w 2951"/>
              <a:gd name="T17" fmla="*/ 566 h 2861"/>
              <a:gd name="T18" fmla="*/ 0 w 2951"/>
              <a:gd name="T19" fmla="*/ 566 h 2861"/>
              <a:gd name="T20" fmla="*/ 566 w 2951"/>
              <a:gd name="T21" fmla="*/ 0 h 2861"/>
              <a:gd name="T22" fmla="*/ 566 w 2951"/>
              <a:gd name="T23" fmla="*/ 0 h 2861"/>
              <a:gd name="T24" fmla="*/ 1130 w 2951"/>
              <a:gd name="T25" fmla="*/ 505 h 2861"/>
              <a:gd name="T26" fmla="*/ 2566 w 2951"/>
              <a:gd name="T27" fmla="*/ 505 h 2861"/>
              <a:gd name="T28" fmla="*/ 2950 w 2951"/>
              <a:gd name="T29" fmla="*/ 897 h 2861"/>
              <a:gd name="T30" fmla="*/ 2950 w 2951"/>
              <a:gd name="T31" fmla="*/ 2652 h 2861"/>
              <a:gd name="T32" fmla="*/ 2746 w 2951"/>
              <a:gd name="T33" fmla="*/ 2860 h 2861"/>
              <a:gd name="T34" fmla="*/ 2746 w 2951"/>
              <a:gd name="T35" fmla="*/ 1588 h 2861"/>
              <a:gd name="T36" fmla="*/ 2746 w 2951"/>
              <a:gd name="T37" fmla="*/ 1588 h 2861"/>
              <a:gd name="T38" fmla="*/ 2636 w 2951"/>
              <a:gd name="T39" fmla="*/ 1699 h 2861"/>
              <a:gd name="T40" fmla="*/ 1579 w 2951"/>
              <a:gd name="T41" fmla="*/ 1699 h 2861"/>
              <a:gd name="T42" fmla="*/ 1482 w 2951"/>
              <a:gd name="T43" fmla="*/ 1794 h 2861"/>
              <a:gd name="T44" fmla="*/ 1482 w 2951"/>
              <a:gd name="T45" fmla="*/ 2316 h 2861"/>
              <a:gd name="T46" fmla="*/ 1482 w 2951"/>
              <a:gd name="T47" fmla="*/ 2420 h 2861"/>
              <a:gd name="T48" fmla="*/ 1482 w 2951"/>
              <a:gd name="T49" fmla="*/ 2420 h 2861"/>
              <a:gd name="T50" fmla="*/ 1367 w 2951"/>
              <a:gd name="T51" fmla="*/ 2533 h 2861"/>
              <a:gd name="T52" fmla="*/ 314 w 2951"/>
              <a:gd name="T53" fmla="*/ 2533 h 2861"/>
              <a:gd name="T54" fmla="*/ 314 w 2951"/>
              <a:gd name="T55" fmla="*/ 2533 h 2861"/>
              <a:gd name="T56" fmla="*/ 202 w 2951"/>
              <a:gd name="T57" fmla="*/ 2608 h 2861"/>
              <a:gd name="T58" fmla="*/ 202 w 2951"/>
              <a:gd name="T59" fmla="*/ 2608 h 2861"/>
              <a:gd name="T60" fmla="*/ 81 w 2951"/>
              <a:gd name="T61" fmla="*/ 2487 h 2861"/>
              <a:gd name="T62" fmla="*/ 81 w 2951"/>
              <a:gd name="T63" fmla="*/ 2487 h 2861"/>
              <a:gd name="T64" fmla="*/ 202 w 2951"/>
              <a:gd name="T65" fmla="*/ 2367 h 2861"/>
              <a:gd name="T66" fmla="*/ 202 w 2951"/>
              <a:gd name="T67" fmla="*/ 2367 h 2861"/>
              <a:gd name="T68" fmla="*/ 321 w 2951"/>
              <a:gd name="T69" fmla="*/ 2458 h 2861"/>
              <a:gd name="T70" fmla="*/ 1336 w 2951"/>
              <a:gd name="T71" fmla="*/ 2458 h 2861"/>
              <a:gd name="T72" fmla="*/ 1407 w 2951"/>
              <a:gd name="T73" fmla="*/ 2388 h 2861"/>
              <a:gd name="T74" fmla="*/ 1407 w 2951"/>
              <a:gd name="T75" fmla="*/ 1763 h 2861"/>
              <a:gd name="T76" fmla="*/ 1550 w 2951"/>
              <a:gd name="T77" fmla="*/ 1625 h 2861"/>
              <a:gd name="T78" fmla="*/ 2604 w 2951"/>
              <a:gd name="T79" fmla="*/ 1625 h 2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951" h="2861">
                <a:moveTo>
                  <a:pt x="2604" y="1625"/>
                </a:moveTo>
                <a:lnTo>
                  <a:pt x="2746" y="1486"/>
                </a:lnTo>
                <a:lnTo>
                  <a:pt x="2746" y="979"/>
                </a:lnTo>
                <a:lnTo>
                  <a:pt x="2482" y="709"/>
                </a:lnTo>
                <a:lnTo>
                  <a:pt x="1116" y="709"/>
                </a:lnTo>
                <a:lnTo>
                  <a:pt x="1116" y="709"/>
                </a:lnTo>
                <a:cubicBezTo>
                  <a:pt x="1052" y="952"/>
                  <a:pt x="831" y="1133"/>
                  <a:pt x="566" y="1133"/>
                </a:cubicBezTo>
                <a:lnTo>
                  <a:pt x="566" y="1133"/>
                </a:lnTo>
                <a:cubicBezTo>
                  <a:pt x="254" y="1133"/>
                  <a:pt x="0" y="878"/>
                  <a:pt x="0" y="566"/>
                </a:cubicBezTo>
                <a:lnTo>
                  <a:pt x="0" y="566"/>
                </a:lnTo>
                <a:cubicBezTo>
                  <a:pt x="0" y="253"/>
                  <a:pt x="254" y="0"/>
                  <a:pt x="566" y="0"/>
                </a:cubicBezTo>
                <a:lnTo>
                  <a:pt x="566" y="0"/>
                </a:lnTo>
                <a:cubicBezTo>
                  <a:pt x="859" y="0"/>
                  <a:pt x="1099" y="221"/>
                  <a:pt x="1130" y="505"/>
                </a:cubicBezTo>
                <a:lnTo>
                  <a:pt x="2566" y="505"/>
                </a:lnTo>
                <a:lnTo>
                  <a:pt x="2950" y="897"/>
                </a:lnTo>
                <a:lnTo>
                  <a:pt x="2950" y="2652"/>
                </a:lnTo>
                <a:lnTo>
                  <a:pt x="2746" y="2860"/>
                </a:lnTo>
                <a:lnTo>
                  <a:pt x="2746" y="1588"/>
                </a:lnTo>
                <a:lnTo>
                  <a:pt x="2746" y="1588"/>
                </a:lnTo>
                <a:cubicBezTo>
                  <a:pt x="2709" y="1625"/>
                  <a:pt x="2672" y="1661"/>
                  <a:pt x="2636" y="1699"/>
                </a:cubicBezTo>
                <a:lnTo>
                  <a:pt x="1579" y="1699"/>
                </a:lnTo>
                <a:lnTo>
                  <a:pt x="1482" y="1794"/>
                </a:lnTo>
                <a:lnTo>
                  <a:pt x="1482" y="2316"/>
                </a:lnTo>
                <a:lnTo>
                  <a:pt x="1482" y="2420"/>
                </a:lnTo>
                <a:lnTo>
                  <a:pt x="1482" y="2420"/>
                </a:lnTo>
                <a:cubicBezTo>
                  <a:pt x="1443" y="2456"/>
                  <a:pt x="1406" y="2494"/>
                  <a:pt x="1367" y="2533"/>
                </a:cubicBezTo>
                <a:lnTo>
                  <a:pt x="314" y="2533"/>
                </a:lnTo>
                <a:lnTo>
                  <a:pt x="314" y="2533"/>
                </a:lnTo>
                <a:cubicBezTo>
                  <a:pt x="297" y="2577"/>
                  <a:pt x="253" y="2608"/>
                  <a:pt x="202" y="2608"/>
                </a:cubicBezTo>
                <a:lnTo>
                  <a:pt x="202" y="2608"/>
                </a:lnTo>
                <a:cubicBezTo>
                  <a:pt x="136" y="2608"/>
                  <a:pt x="81" y="2553"/>
                  <a:pt x="81" y="2487"/>
                </a:cubicBezTo>
                <a:lnTo>
                  <a:pt x="81" y="2487"/>
                </a:lnTo>
                <a:cubicBezTo>
                  <a:pt x="81" y="2421"/>
                  <a:pt x="136" y="2367"/>
                  <a:pt x="202" y="2367"/>
                </a:cubicBezTo>
                <a:lnTo>
                  <a:pt x="202" y="2367"/>
                </a:lnTo>
                <a:cubicBezTo>
                  <a:pt x="259" y="2367"/>
                  <a:pt x="307" y="2406"/>
                  <a:pt x="321" y="2458"/>
                </a:cubicBezTo>
                <a:lnTo>
                  <a:pt x="1336" y="2458"/>
                </a:lnTo>
                <a:lnTo>
                  <a:pt x="1407" y="2388"/>
                </a:lnTo>
                <a:lnTo>
                  <a:pt x="1407" y="1763"/>
                </a:lnTo>
                <a:lnTo>
                  <a:pt x="1550" y="1625"/>
                </a:lnTo>
                <a:lnTo>
                  <a:pt x="2604" y="1625"/>
                </a:ln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0" name="Freeform 11">
            <a:extLst>
              <a:ext uri="{FF2B5EF4-FFF2-40B4-BE49-F238E27FC236}">
                <a16:creationId xmlns:a16="http://schemas.microsoft.com/office/drawing/2014/main" id="{5FEDD3D7-C3F5-7E00-294D-9CC6AE6D8E40}"/>
              </a:ext>
            </a:extLst>
          </p:cNvPr>
          <p:cNvSpPr>
            <a:spLocks noChangeArrowheads="1"/>
          </p:cNvSpPr>
          <p:nvPr/>
        </p:nvSpPr>
        <p:spPr bwMode="auto">
          <a:xfrm>
            <a:off x="6201070" y="3588760"/>
            <a:ext cx="1852035" cy="581821"/>
          </a:xfrm>
          <a:custGeom>
            <a:avLst/>
            <a:gdLst>
              <a:gd name="T0" fmla="*/ 4540 w 5670"/>
              <a:gd name="T1" fmla="*/ 817 h 1782"/>
              <a:gd name="T2" fmla="*/ 2310 w 5670"/>
              <a:gd name="T3" fmla="*/ 817 h 1782"/>
              <a:gd name="T4" fmla="*/ 2310 w 5670"/>
              <a:gd name="T5" fmla="*/ 817 h 1782"/>
              <a:gd name="T6" fmla="*/ 2414 w 5670"/>
              <a:gd name="T7" fmla="*/ 714 h 1782"/>
              <a:gd name="T8" fmla="*/ 2414 w 5670"/>
              <a:gd name="T9" fmla="*/ 494 h 1782"/>
              <a:gd name="T10" fmla="*/ 2510 w 5670"/>
              <a:gd name="T11" fmla="*/ 395 h 1782"/>
              <a:gd name="T12" fmla="*/ 2934 w 5670"/>
              <a:gd name="T13" fmla="*/ 395 h 1782"/>
              <a:gd name="T14" fmla="*/ 2934 w 5670"/>
              <a:gd name="T15" fmla="*/ 395 h 1782"/>
              <a:gd name="T16" fmla="*/ 3046 w 5670"/>
              <a:gd name="T17" fmla="*/ 469 h 1782"/>
              <a:gd name="T18" fmla="*/ 3046 w 5670"/>
              <a:gd name="T19" fmla="*/ 469 h 1782"/>
              <a:gd name="T20" fmla="*/ 3167 w 5670"/>
              <a:gd name="T21" fmla="*/ 349 h 1782"/>
              <a:gd name="T22" fmla="*/ 3167 w 5670"/>
              <a:gd name="T23" fmla="*/ 349 h 1782"/>
              <a:gd name="T24" fmla="*/ 3046 w 5670"/>
              <a:gd name="T25" fmla="*/ 228 h 1782"/>
              <a:gd name="T26" fmla="*/ 3046 w 5670"/>
              <a:gd name="T27" fmla="*/ 228 h 1782"/>
              <a:gd name="T28" fmla="*/ 2929 w 5670"/>
              <a:gd name="T29" fmla="*/ 322 h 1782"/>
              <a:gd name="T30" fmla="*/ 2478 w 5670"/>
              <a:gd name="T31" fmla="*/ 322 h 1782"/>
              <a:gd name="T32" fmla="*/ 2415 w 5670"/>
              <a:gd name="T33" fmla="*/ 387 h 1782"/>
              <a:gd name="T34" fmla="*/ 2415 w 5670"/>
              <a:gd name="T35" fmla="*/ 215 h 1782"/>
              <a:gd name="T36" fmla="*/ 2275 w 5670"/>
              <a:gd name="T37" fmla="*/ 73 h 1782"/>
              <a:gd name="T38" fmla="*/ 1803 w 5670"/>
              <a:gd name="T39" fmla="*/ 73 h 1782"/>
              <a:gd name="T40" fmla="*/ 1803 w 5670"/>
              <a:gd name="T41" fmla="*/ 73 h 1782"/>
              <a:gd name="T42" fmla="*/ 1692 w 5670"/>
              <a:gd name="T43" fmla="*/ 0 h 1782"/>
              <a:gd name="T44" fmla="*/ 1692 w 5670"/>
              <a:gd name="T45" fmla="*/ 0 h 1782"/>
              <a:gd name="T46" fmla="*/ 1571 w 5670"/>
              <a:gd name="T47" fmla="*/ 121 h 1782"/>
              <a:gd name="T48" fmla="*/ 1571 w 5670"/>
              <a:gd name="T49" fmla="*/ 121 h 1782"/>
              <a:gd name="T50" fmla="*/ 1692 w 5670"/>
              <a:gd name="T51" fmla="*/ 243 h 1782"/>
              <a:gd name="T52" fmla="*/ 1692 w 5670"/>
              <a:gd name="T53" fmla="*/ 243 h 1782"/>
              <a:gd name="T54" fmla="*/ 1810 w 5670"/>
              <a:gd name="T55" fmla="*/ 147 h 1782"/>
              <a:gd name="T56" fmla="*/ 2245 w 5670"/>
              <a:gd name="T57" fmla="*/ 147 h 1782"/>
              <a:gd name="T58" fmla="*/ 2341 w 5670"/>
              <a:gd name="T59" fmla="*/ 245 h 1782"/>
              <a:gd name="T60" fmla="*/ 2341 w 5670"/>
              <a:gd name="T61" fmla="*/ 245 h 1782"/>
              <a:gd name="T62" fmla="*/ 2339 w 5670"/>
              <a:gd name="T63" fmla="*/ 682 h 1782"/>
              <a:gd name="T64" fmla="*/ 2206 w 5670"/>
              <a:gd name="T65" fmla="*/ 817 h 1782"/>
              <a:gd name="T66" fmla="*/ 383 w 5670"/>
              <a:gd name="T67" fmla="*/ 817 h 1782"/>
              <a:gd name="T68" fmla="*/ 0 w 5670"/>
              <a:gd name="T69" fmla="*/ 1211 h 1782"/>
              <a:gd name="T70" fmla="*/ 0 w 5670"/>
              <a:gd name="T71" fmla="*/ 1572 h 1782"/>
              <a:gd name="T72" fmla="*/ 204 w 5670"/>
              <a:gd name="T73" fmla="*/ 1781 h 1782"/>
              <a:gd name="T74" fmla="*/ 204 w 5670"/>
              <a:gd name="T75" fmla="*/ 1292 h 1782"/>
              <a:gd name="T76" fmla="*/ 468 w 5670"/>
              <a:gd name="T77" fmla="*/ 1021 h 1782"/>
              <a:gd name="T78" fmla="*/ 4553 w 5670"/>
              <a:gd name="T79" fmla="*/ 1021 h 1782"/>
              <a:gd name="T80" fmla="*/ 4553 w 5670"/>
              <a:gd name="T81" fmla="*/ 1021 h 1782"/>
              <a:gd name="T82" fmla="*/ 5103 w 5670"/>
              <a:gd name="T83" fmla="*/ 1450 h 1782"/>
              <a:gd name="T84" fmla="*/ 5103 w 5670"/>
              <a:gd name="T85" fmla="*/ 1450 h 1782"/>
              <a:gd name="T86" fmla="*/ 5669 w 5670"/>
              <a:gd name="T87" fmla="*/ 884 h 1782"/>
              <a:gd name="T88" fmla="*/ 5669 w 5670"/>
              <a:gd name="T89" fmla="*/ 884 h 1782"/>
              <a:gd name="T90" fmla="*/ 5103 w 5670"/>
              <a:gd name="T91" fmla="*/ 317 h 1782"/>
              <a:gd name="T92" fmla="*/ 5103 w 5670"/>
              <a:gd name="T93" fmla="*/ 317 h 1782"/>
              <a:gd name="T94" fmla="*/ 4540 w 5670"/>
              <a:gd name="T95" fmla="*/ 817 h 1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670" h="1782">
                <a:moveTo>
                  <a:pt x="4540" y="817"/>
                </a:moveTo>
                <a:lnTo>
                  <a:pt x="2310" y="817"/>
                </a:lnTo>
                <a:lnTo>
                  <a:pt x="2310" y="817"/>
                </a:lnTo>
                <a:cubicBezTo>
                  <a:pt x="2345" y="782"/>
                  <a:pt x="2379" y="749"/>
                  <a:pt x="2414" y="714"/>
                </a:cubicBezTo>
                <a:lnTo>
                  <a:pt x="2414" y="494"/>
                </a:lnTo>
                <a:lnTo>
                  <a:pt x="2510" y="395"/>
                </a:lnTo>
                <a:lnTo>
                  <a:pt x="2934" y="395"/>
                </a:lnTo>
                <a:lnTo>
                  <a:pt x="2934" y="395"/>
                </a:lnTo>
                <a:cubicBezTo>
                  <a:pt x="2952" y="439"/>
                  <a:pt x="2996" y="469"/>
                  <a:pt x="3046" y="469"/>
                </a:cubicBezTo>
                <a:lnTo>
                  <a:pt x="3046" y="469"/>
                </a:lnTo>
                <a:cubicBezTo>
                  <a:pt x="3113" y="469"/>
                  <a:pt x="3167" y="417"/>
                  <a:pt x="3167" y="349"/>
                </a:cubicBezTo>
                <a:lnTo>
                  <a:pt x="3167" y="349"/>
                </a:lnTo>
                <a:cubicBezTo>
                  <a:pt x="3167" y="283"/>
                  <a:pt x="3113" y="228"/>
                  <a:pt x="3046" y="228"/>
                </a:cubicBezTo>
                <a:lnTo>
                  <a:pt x="3046" y="228"/>
                </a:lnTo>
                <a:cubicBezTo>
                  <a:pt x="2989" y="228"/>
                  <a:pt x="2941" y="268"/>
                  <a:pt x="2929" y="322"/>
                </a:cubicBezTo>
                <a:lnTo>
                  <a:pt x="2478" y="322"/>
                </a:lnTo>
                <a:lnTo>
                  <a:pt x="2415" y="387"/>
                </a:lnTo>
                <a:lnTo>
                  <a:pt x="2415" y="215"/>
                </a:lnTo>
                <a:lnTo>
                  <a:pt x="2275" y="73"/>
                </a:lnTo>
                <a:lnTo>
                  <a:pt x="1803" y="73"/>
                </a:lnTo>
                <a:lnTo>
                  <a:pt x="1803" y="73"/>
                </a:lnTo>
                <a:cubicBezTo>
                  <a:pt x="1784" y="30"/>
                  <a:pt x="1741" y="0"/>
                  <a:pt x="1692" y="0"/>
                </a:cubicBezTo>
                <a:lnTo>
                  <a:pt x="1692" y="0"/>
                </a:lnTo>
                <a:cubicBezTo>
                  <a:pt x="1625" y="0"/>
                  <a:pt x="1571" y="55"/>
                  <a:pt x="1571" y="121"/>
                </a:cubicBezTo>
                <a:lnTo>
                  <a:pt x="1571" y="121"/>
                </a:lnTo>
                <a:cubicBezTo>
                  <a:pt x="1571" y="189"/>
                  <a:pt x="1625" y="243"/>
                  <a:pt x="1692" y="243"/>
                </a:cubicBezTo>
                <a:lnTo>
                  <a:pt x="1692" y="243"/>
                </a:lnTo>
                <a:cubicBezTo>
                  <a:pt x="1750" y="243"/>
                  <a:pt x="1798" y="202"/>
                  <a:pt x="1810" y="147"/>
                </a:cubicBezTo>
                <a:lnTo>
                  <a:pt x="2245" y="147"/>
                </a:lnTo>
                <a:lnTo>
                  <a:pt x="2341" y="245"/>
                </a:lnTo>
                <a:lnTo>
                  <a:pt x="2341" y="245"/>
                </a:lnTo>
                <a:cubicBezTo>
                  <a:pt x="2341" y="391"/>
                  <a:pt x="2339" y="536"/>
                  <a:pt x="2339" y="682"/>
                </a:cubicBezTo>
                <a:lnTo>
                  <a:pt x="2206" y="817"/>
                </a:lnTo>
                <a:lnTo>
                  <a:pt x="383" y="817"/>
                </a:lnTo>
                <a:lnTo>
                  <a:pt x="0" y="1211"/>
                </a:lnTo>
                <a:lnTo>
                  <a:pt x="0" y="1572"/>
                </a:lnTo>
                <a:lnTo>
                  <a:pt x="204" y="1781"/>
                </a:lnTo>
                <a:lnTo>
                  <a:pt x="204" y="1292"/>
                </a:lnTo>
                <a:lnTo>
                  <a:pt x="468" y="1021"/>
                </a:lnTo>
                <a:lnTo>
                  <a:pt x="4553" y="1021"/>
                </a:lnTo>
                <a:lnTo>
                  <a:pt x="4553" y="1021"/>
                </a:lnTo>
                <a:cubicBezTo>
                  <a:pt x="4615" y="1267"/>
                  <a:pt x="4838" y="1450"/>
                  <a:pt x="5103" y="1450"/>
                </a:cubicBezTo>
                <a:lnTo>
                  <a:pt x="5103" y="1450"/>
                </a:lnTo>
                <a:cubicBezTo>
                  <a:pt x="5416" y="1450"/>
                  <a:pt x="5669" y="1197"/>
                  <a:pt x="5669" y="884"/>
                </a:cubicBezTo>
                <a:lnTo>
                  <a:pt x="5669" y="884"/>
                </a:lnTo>
                <a:cubicBezTo>
                  <a:pt x="5669" y="570"/>
                  <a:pt x="5416" y="317"/>
                  <a:pt x="5103" y="317"/>
                </a:cubicBezTo>
                <a:lnTo>
                  <a:pt x="5103" y="317"/>
                </a:lnTo>
                <a:cubicBezTo>
                  <a:pt x="4812" y="317"/>
                  <a:pt x="4573" y="536"/>
                  <a:pt x="4540" y="817"/>
                </a:cubicBezTo>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1" name="Freeform 12">
            <a:extLst>
              <a:ext uri="{FF2B5EF4-FFF2-40B4-BE49-F238E27FC236}">
                <a16:creationId xmlns:a16="http://schemas.microsoft.com/office/drawing/2014/main" id="{B2137A72-1B89-BD06-FE95-FEAE968E5909}"/>
              </a:ext>
            </a:extLst>
          </p:cNvPr>
          <p:cNvSpPr>
            <a:spLocks noChangeArrowheads="1"/>
          </p:cNvSpPr>
          <p:nvPr/>
        </p:nvSpPr>
        <p:spPr bwMode="auto">
          <a:xfrm>
            <a:off x="4398705" y="3917380"/>
            <a:ext cx="1909641" cy="963461"/>
          </a:xfrm>
          <a:custGeom>
            <a:avLst/>
            <a:gdLst>
              <a:gd name="T0" fmla="*/ 5846 w 5847"/>
              <a:gd name="T1" fmla="*/ 2949 h 2950"/>
              <a:gd name="T2" fmla="*/ 5846 w 5847"/>
              <a:gd name="T3" fmla="*/ 2949 h 2950"/>
              <a:gd name="T4" fmla="*/ 5845 w 5847"/>
              <a:gd name="T5" fmla="*/ 2949 h 2950"/>
              <a:gd name="T6" fmla="*/ 5846 w 5847"/>
              <a:gd name="T7" fmla="*/ 2949 h 2950"/>
              <a:gd name="T8" fmla="*/ 566 w 5847"/>
              <a:gd name="T9" fmla="*/ 0 h 2950"/>
              <a:gd name="T10" fmla="*/ 566 w 5847"/>
              <a:gd name="T11" fmla="*/ 0 h 2950"/>
              <a:gd name="T12" fmla="*/ 1127 w 5847"/>
              <a:gd name="T13" fmla="*/ 486 h 2950"/>
              <a:gd name="T14" fmla="*/ 5462 w 5847"/>
              <a:gd name="T15" fmla="*/ 486 h 2950"/>
              <a:gd name="T16" fmla="*/ 5846 w 5847"/>
              <a:gd name="T17" fmla="*/ 879 h 2950"/>
              <a:gd name="T18" fmla="*/ 5846 w 5847"/>
              <a:gd name="T19" fmla="*/ 2658 h 2950"/>
              <a:gd name="T20" fmla="*/ 5642 w 5847"/>
              <a:gd name="T21" fmla="*/ 2867 h 2950"/>
              <a:gd name="T22" fmla="*/ 5642 w 5847"/>
              <a:gd name="T23" fmla="*/ 961 h 2950"/>
              <a:gd name="T24" fmla="*/ 5378 w 5847"/>
              <a:gd name="T25" fmla="*/ 690 h 2950"/>
              <a:gd name="T26" fmla="*/ 1120 w 5847"/>
              <a:gd name="T27" fmla="*/ 690 h 2950"/>
              <a:gd name="T28" fmla="*/ 1120 w 5847"/>
              <a:gd name="T29" fmla="*/ 690 h 2950"/>
              <a:gd name="T30" fmla="*/ 566 w 5847"/>
              <a:gd name="T31" fmla="*/ 1133 h 2950"/>
              <a:gd name="T32" fmla="*/ 566 w 5847"/>
              <a:gd name="T33" fmla="*/ 1133 h 2950"/>
              <a:gd name="T34" fmla="*/ 0 w 5847"/>
              <a:gd name="T35" fmla="*/ 567 h 2950"/>
              <a:gd name="T36" fmla="*/ 0 w 5847"/>
              <a:gd name="T37" fmla="*/ 567 h 2950"/>
              <a:gd name="T38" fmla="*/ 566 w 5847"/>
              <a:gd name="T39" fmla="*/ 0 h 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47" h="2950">
                <a:moveTo>
                  <a:pt x="5846" y="2949"/>
                </a:moveTo>
                <a:lnTo>
                  <a:pt x="5846" y="2949"/>
                </a:lnTo>
                <a:lnTo>
                  <a:pt x="5845" y="2949"/>
                </a:lnTo>
                <a:lnTo>
                  <a:pt x="5846" y="2949"/>
                </a:lnTo>
                <a:close/>
                <a:moveTo>
                  <a:pt x="566" y="0"/>
                </a:moveTo>
                <a:lnTo>
                  <a:pt x="566" y="0"/>
                </a:lnTo>
                <a:cubicBezTo>
                  <a:pt x="852" y="0"/>
                  <a:pt x="1088" y="212"/>
                  <a:pt x="1127" y="486"/>
                </a:cubicBezTo>
                <a:lnTo>
                  <a:pt x="5462" y="486"/>
                </a:lnTo>
                <a:lnTo>
                  <a:pt x="5846" y="879"/>
                </a:lnTo>
                <a:lnTo>
                  <a:pt x="5846" y="2658"/>
                </a:lnTo>
                <a:lnTo>
                  <a:pt x="5642" y="2867"/>
                </a:lnTo>
                <a:lnTo>
                  <a:pt x="5642" y="961"/>
                </a:lnTo>
                <a:lnTo>
                  <a:pt x="5378" y="690"/>
                </a:lnTo>
                <a:lnTo>
                  <a:pt x="1120" y="690"/>
                </a:lnTo>
                <a:lnTo>
                  <a:pt x="1120" y="690"/>
                </a:lnTo>
                <a:cubicBezTo>
                  <a:pt x="1063" y="944"/>
                  <a:pt x="837" y="1133"/>
                  <a:pt x="566" y="1133"/>
                </a:cubicBezTo>
                <a:lnTo>
                  <a:pt x="566" y="1133"/>
                </a:lnTo>
                <a:cubicBezTo>
                  <a:pt x="253" y="1133"/>
                  <a:pt x="0" y="880"/>
                  <a:pt x="0" y="567"/>
                </a:cubicBezTo>
                <a:lnTo>
                  <a:pt x="0" y="567"/>
                </a:lnTo>
                <a:cubicBezTo>
                  <a:pt x="0" y="253"/>
                  <a:pt x="253" y="0"/>
                  <a:pt x="566" y="0"/>
                </a:cubicBezTo>
                <a:close/>
              </a:path>
            </a:pathLst>
          </a:custGeom>
          <a:solidFill>
            <a:schemeClr val="accent4"/>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2" name="Freeform 13">
            <a:extLst>
              <a:ext uri="{FF2B5EF4-FFF2-40B4-BE49-F238E27FC236}">
                <a16:creationId xmlns:a16="http://schemas.microsoft.com/office/drawing/2014/main" id="{95CEADAB-9DE3-8874-E2CD-4C7CEE5DB2A4}"/>
              </a:ext>
            </a:extLst>
          </p:cNvPr>
          <p:cNvSpPr>
            <a:spLocks noChangeArrowheads="1"/>
          </p:cNvSpPr>
          <p:nvPr/>
        </p:nvSpPr>
        <p:spPr bwMode="auto">
          <a:xfrm>
            <a:off x="6267465" y="4083840"/>
            <a:ext cx="1019627" cy="845369"/>
          </a:xfrm>
          <a:custGeom>
            <a:avLst/>
            <a:gdLst>
              <a:gd name="T0" fmla="*/ 1385 w 3124"/>
              <a:gd name="T1" fmla="*/ 1623 h 2587"/>
              <a:gd name="T2" fmla="*/ 1033 w 3124"/>
              <a:gd name="T3" fmla="*/ 1623 h 2587"/>
              <a:gd name="T4" fmla="*/ 1033 w 3124"/>
              <a:gd name="T5" fmla="*/ 1623 h 2587"/>
              <a:gd name="T6" fmla="*/ 1134 w 3124"/>
              <a:gd name="T7" fmla="*/ 1522 h 2587"/>
              <a:gd name="T8" fmla="*/ 1134 w 3124"/>
              <a:gd name="T9" fmla="*/ 263 h 2587"/>
              <a:gd name="T10" fmla="*/ 1230 w 3124"/>
              <a:gd name="T11" fmla="*/ 164 h 2587"/>
              <a:gd name="T12" fmla="*/ 2889 w 3124"/>
              <a:gd name="T13" fmla="*/ 164 h 2587"/>
              <a:gd name="T14" fmla="*/ 2889 w 3124"/>
              <a:gd name="T15" fmla="*/ 164 h 2587"/>
              <a:gd name="T16" fmla="*/ 3002 w 3124"/>
              <a:gd name="T17" fmla="*/ 242 h 2587"/>
              <a:gd name="T18" fmla="*/ 3002 w 3124"/>
              <a:gd name="T19" fmla="*/ 242 h 2587"/>
              <a:gd name="T20" fmla="*/ 3123 w 3124"/>
              <a:gd name="T21" fmla="*/ 121 h 2587"/>
              <a:gd name="T22" fmla="*/ 3123 w 3124"/>
              <a:gd name="T23" fmla="*/ 121 h 2587"/>
              <a:gd name="T24" fmla="*/ 3002 w 3124"/>
              <a:gd name="T25" fmla="*/ 0 h 2587"/>
              <a:gd name="T26" fmla="*/ 3002 w 3124"/>
              <a:gd name="T27" fmla="*/ 0 h 2587"/>
              <a:gd name="T28" fmla="*/ 2884 w 3124"/>
              <a:gd name="T29" fmla="*/ 90 h 2587"/>
              <a:gd name="T30" fmla="*/ 1199 w 3124"/>
              <a:gd name="T31" fmla="*/ 90 h 2587"/>
              <a:gd name="T32" fmla="*/ 1060 w 3124"/>
              <a:gd name="T33" fmla="*/ 233 h 2587"/>
              <a:gd name="T34" fmla="*/ 1060 w 3124"/>
              <a:gd name="T35" fmla="*/ 1491 h 2587"/>
              <a:gd name="T36" fmla="*/ 929 w 3124"/>
              <a:gd name="T37" fmla="*/ 1623 h 2587"/>
              <a:gd name="T38" fmla="*/ 383 w 3124"/>
              <a:gd name="T39" fmla="*/ 1623 h 2587"/>
              <a:gd name="T40" fmla="*/ 0 w 3124"/>
              <a:gd name="T41" fmla="*/ 2015 h 2587"/>
              <a:gd name="T42" fmla="*/ 0 w 3124"/>
              <a:gd name="T43" fmla="*/ 2378 h 2587"/>
              <a:gd name="T44" fmla="*/ 204 w 3124"/>
              <a:gd name="T45" fmla="*/ 2586 h 2587"/>
              <a:gd name="T46" fmla="*/ 204 w 3124"/>
              <a:gd name="T47" fmla="*/ 2097 h 2587"/>
              <a:gd name="T48" fmla="*/ 468 w 3124"/>
              <a:gd name="T49" fmla="*/ 1827 h 2587"/>
              <a:gd name="T50" fmla="*/ 1374 w 3124"/>
              <a:gd name="T51" fmla="*/ 1827 h 2587"/>
              <a:gd name="T52" fmla="*/ 1374 w 3124"/>
              <a:gd name="T53" fmla="*/ 1827 h 2587"/>
              <a:gd name="T54" fmla="*/ 1936 w 3124"/>
              <a:gd name="T55" fmla="*/ 2321 h 2587"/>
              <a:gd name="T56" fmla="*/ 1936 w 3124"/>
              <a:gd name="T57" fmla="*/ 2321 h 2587"/>
              <a:gd name="T58" fmla="*/ 2502 w 3124"/>
              <a:gd name="T59" fmla="*/ 1755 h 2587"/>
              <a:gd name="T60" fmla="*/ 2502 w 3124"/>
              <a:gd name="T61" fmla="*/ 1755 h 2587"/>
              <a:gd name="T62" fmla="*/ 1936 w 3124"/>
              <a:gd name="T63" fmla="*/ 1188 h 2587"/>
              <a:gd name="T64" fmla="*/ 1936 w 3124"/>
              <a:gd name="T65" fmla="*/ 1188 h 2587"/>
              <a:gd name="T66" fmla="*/ 1385 w 3124"/>
              <a:gd name="T67" fmla="*/ 1623 h 2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24" h="2587">
                <a:moveTo>
                  <a:pt x="1385" y="1623"/>
                </a:moveTo>
                <a:lnTo>
                  <a:pt x="1033" y="1623"/>
                </a:lnTo>
                <a:lnTo>
                  <a:pt x="1033" y="1623"/>
                </a:lnTo>
                <a:cubicBezTo>
                  <a:pt x="1066" y="1588"/>
                  <a:pt x="1100" y="1555"/>
                  <a:pt x="1134" y="1522"/>
                </a:cubicBezTo>
                <a:lnTo>
                  <a:pt x="1134" y="263"/>
                </a:lnTo>
                <a:lnTo>
                  <a:pt x="1230" y="164"/>
                </a:lnTo>
                <a:lnTo>
                  <a:pt x="2889" y="164"/>
                </a:lnTo>
                <a:lnTo>
                  <a:pt x="2889" y="164"/>
                </a:lnTo>
                <a:cubicBezTo>
                  <a:pt x="2906" y="209"/>
                  <a:pt x="2950" y="242"/>
                  <a:pt x="3002" y="242"/>
                </a:cubicBezTo>
                <a:lnTo>
                  <a:pt x="3002" y="242"/>
                </a:lnTo>
                <a:cubicBezTo>
                  <a:pt x="3069" y="242"/>
                  <a:pt x="3123" y="187"/>
                  <a:pt x="3123" y="121"/>
                </a:cubicBezTo>
                <a:lnTo>
                  <a:pt x="3123" y="121"/>
                </a:lnTo>
                <a:cubicBezTo>
                  <a:pt x="3123" y="53"/>
                  <a:pt x="3069" y="0"/>
                  <a:pt x="3002" y="0"/>
                </a:cubicBezTo>
                <a:lnTo>
                  <a:pt x="3002" y="0"/>
                </a:lnTo>
                <a:cubicBezTo>
                  <a:pt x="2945" y="0"/>
                  <a:pt x="2898" y="38"/>
                  <a:pt x="2884" y="90"/>
                </a:cubicBezTo>
                <a:lnTo>
                  <a:pt x="1199" y="90"/>
                </a:lnTo>
                <a:lnTo>
                  <a:pt x="1060" y="233"/>
                </a:lnTo>
                <a:lnTo>
                  <a:pt x="1060" y="1491"/>
                </a:lnTo>
                <a:lnTo>
                  <a:pt x="929" y="1623"/>
                </a:lnTo>
                <a:lnTo>
                  <a:pt x="383" y="1623"/>
                </a:lnTo>
                <a:lnTo>
                  <a:pt x="0" y="2015"/>
                </a:lnTo>
                <a:lnTo>
                  <a:pt x="0" y="2378"/>
                </a:lnTo>
                <a:lnTo>
                  <a:pt x="204" y="2586"/>
                </a:lnTo>
                <a:lnTo>
                  <a:pt x="204" y="2097"/>
                </a:lnTo>
                <a:lnTo>
                  <a:pt x="468" y="1827"/>
                </a:lnTo>
                <a:lnTo>
                  <a:pt x="1374" y="1827"/>
                </a:lnTo>
                <a:lnTo>
                  <a:pt x="1374" y="1827"/>
                </a:lnTo>
                <a:cubicBezTo>
                  <a:pt x="1410" y="2105"/>
                  <a:pt x="1647" y="2321"/>
                  <a:pt x="1936" y="2321"/>
                </a:cubicBezTo>
                <a:lnTo>
                  <a:pt x="1936" y="2321"/>
                </a:lnTo>
                <a:cubicBezTo>
                  <a:pt x="2248" y="2321"/>
                  <a:pt x="2502" y="2068"/>
                  <a:pt x="2502" y="1755"/>
                </a:cubicBezTo>
                <a:lnTo>
                  <a:pt x="2502" y="1755"/>
                </a:lnTo>
                <a:cubicBezTo>
                  <a:pt x="2502" y="1443"/>
                  <a:pt x="2248" y="1188"/>
                  <a:pt x="1936" y="1188"/>
                </a:cubicBezTo>
                <a:lnTo>
                  <a:pt x="1936" y="1188"/>
                </a:lnTo>
                <a:cubicBezTo>
                  <a:pt x="1668" y="1188"/>
                  <a:pt x="1444" y="1374"/>
                  <a:pt x="1385" y="1623"/>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3" name="Freeform 14">
            <a:extLst>
              <a:ext uri="{FF2B5EF4-FFF2-40B4-BE49-F238E27FC236}">
                <a16:creationId xmlns:a16="http://schemas.microsoft.com/office/drawing/2014/main" id="{972CB821-B278-E266-7434-9F3D4AD6C5DE}"/>
              </a:ext>
            </a:extLst>
          </p:cNvPr>
          <p:cNvSpPr>
            <a:spLocks noChangeArrowheads="1"/>
          </p:cNvSpPr>
          <p:nvPr/>
        </p:nvSpPr>
        <p:spPr bwMode="auto">
          <a:xfrm>
            <a:off x="5379447" y="4163645"/>
            <a:ext cx="940419" cy="1434391"/>
          </a:xfrm>
          <a:custGeom>
            <a:avLst/>
            <a:gdLst>
              <a:gd name="T0" fmla="*/ 710 w 2880"/>
              <a:gd name="T1" fmla="*/ 1347 h 4394"/>
              <a:gd name="T2" fmla="*/ 1929 w 2880"/>
              <a:gd name="T3" fmla="*/ 1762 h 4394"/>
              <a:gd name="T4" fmla="*/ 1838 w 2880"/>
              <a:gd name="T5" fmla="*/ 1669 h 4394"/>
              <a:gd name="T6" fmla="*/ 1741 w 2880"/>
              <a:gd name="T7" fmla="*/ 996 h 4394"/>
              <a:gd name="T8" fmla="*/ 1117 w 2880"/>
              <a:gd name="T9" fmla="*/ 996 h 4394"/>
              <a:gd name="T10" fmla="*/ 1003 w 2880"/>
              <a:gd name="T11" fmla="*/ 881 h 4394"/>
              <a:gd name="T12" fmla="*/ 907 w 2880"/>
              <a:gd name="T13" fmla="*/ 157 h 4394"/>
              <a:gd name="T14" fmla="*/ 237 w 2880"/>
              <a:gd name="T15" fmla="*/ 157 h 4394"/>
              <a:gd name="T16" fmla="*/ 121 w 2880"/>
              <a:gd name="T17" fmla="*/ 242 h 4394"/>
              <a:gd name="T18" fmla="*/ 0 w 2880"/>
              <a:gd name="T19" fmla="*/ 121 h 4394"/>
              <a:gd name="T20" fmla="*/ 121 w 2880"/>
              <a:gd name="T21" fmla="*/ 0 h 4394"/>
              <a:gd name="T22" fmla="*/ 938 w 2880"/>
              <a:gd name="T23" fmla="*/ 82 h 4394"/>
              <a:gd name="T24" fmla="*/ 1077 w 2880"/>
              <a:gd name="T25" fmla="*/ 851 h 4394"/>
              <a:gd name="T26" fmla="*/ 1772 w 2880"/>
              <a:gd name="T27" fmla="*/ 922 h 4394"/>
              <a:gd name="T28" fmla="*/ 1911 w 2880"/>
              <a:gd name="T29" fmla="*/ 1638 h 4394"/>
              <a:gd name="T30" fmla="*/ 2495 w 2880"/>
              <a:gd name="T31" fmla="*/ 1762 h 4394"/>
              <a:gd name="T32" fmla="*/ 2879 w 2880"/>
              <a:gd name="T33" fmla="*/ 4184 h 4394"/>
              <a:gd name="T34" fmla="*/ 2675 w 2880"/>
              <a:gd name="T35" fmla="*/ 2236 h 4394"/>
              <a:gd name="T36" fmla="*/ 2047 w 2880"/>
              <a:gd name="T37" fmla="*/ 1965 h 4394"/>
              <a:gd name="T38" fmla="*/ 1911 w 2880"/>
              <a:gd name="T39" fmla="*/ 2678 h 4394"/>
              <a:gd name="T40" fmla="*/ 1148 w 2880"/>
              <a:gd name="T41" fmla="*/ 2819 h 4394"/>
              <a:gd name="T42" fmla="*/ 1077 w 2880"/>
              <a:gd name="T43" fmla="*/ 3210 h 4394"/>
              <a:gd name="T44" fmla="*/ 1158 w 2880"/>
              <a:gd name="T45" fmla="*/ 3324 h 4394"/>
              <a:gd name="T46" fmla="*/ 1037 w 2880"/>
              <a:gd name="T47" fmla="*/ 3445 h 4394"/>
              <a:gd name="T48" fmla="*/ 915 w 2880"/>
              <a:gd name="T49" fmla="*/ 3324 h 4394"/>
              <a:gd name="T50" fmla="*/ 1003 w 2880"/>
              <a:gd name="T51" fmla="*/ 3208 h 4394"/>
              <a:gd name="T52" fmla="*/ 1003 w 2880"/>
              <a:gd name="T53" fmla="*/ 2860 h 4394"/>
              <a:gd name="T54" fmla="*/ 1221 w 2880"/>
              <a:gd name="T55" fmla="*/ 2746 h 4394"/>
              <a:gd name="T56" fmla="*/ 1838 w 2880"/>
              <a:gd name="T57" fmla="*/ 2648 h 4394"/>
              <a:gd name="T58" fmla="*/ 1838 w 2880"/>
              <a:gd name="T59" fmla="*/ 2072 h 4394"/>
              <a:gd name="T60" fmla="*/ 1274 w 2880"/>
              <a:gd name="T61" fmla="*/ 1965 h 4394"/>
              <a:gd name="T62" fmla="*/ 710 w 2880"/>
              <a:gd name="T63" fmla="*/ 2480 h 4394"/>
              <a:gd name="T64" fmla="*/ 143 w 2880"/>
              <a:gd name="T65" fmla="*/ 1914 h 4394"/>
              <a:gd name="T66" fmla="*/ 710 w 2880"/>
              <a:gd name="T67" fmla="*/ 1347 h 4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80" h="4394">
                <a:moveTo>
                  <a:pt x="710" y="1347"/>
                </a:moveTo>
                <a:lnTo>
                  <a:pt x="710" y="1347"/>
                </a:lnTo>
                <a:cubicBezTo>
                  <a:pt x="970" y="1347"/>
                  <a:pt x="1189" y="1522"/>
                  <a:pt x="1255" y="1762"/>
                </a:cubicBezTo>
                <a:lnTo>
                  <a:pt x="1929" y="1762"/>
                </a:lnTo>
                <a:lnTo>
                  <a:pt x="1929" y="1762"/>
                </a:lnTo>
                <a:cubicBezTo>
                  <a:pt x="1898" y="1730"/>
                  <a:pt x="1868" y="1700"/>
                  <a:pt x="1838" y="1669"/>
                </a:cubicBezTo>
                <a:lnTo>
                  <a:pt x="1838" y="1093"/>
                </a:lnTo>
                <a:lnTo>
                  <a:pt x="1741" y="996"/>
                </a:lnTo>
                <a:lnTo>
                  <a:pt x="1221" y="996"/>
                </a:lnTo>
                <a:lnTo>
                  <a:pt x="1117" y="996"/>
                </a:lnTo>
                <a:lnTo>
                  <a:pt x="1117" y="996"/>
                </a:lnTo>
                <a:cubicBezTo>
                  <a:pt x="1079" y="958"/>
                  <a:pt x="1041" y="920"/>
                  <a:pt x="1003" y="881"/>
                </a:cubicBezTo>
                <a:lnTo>
                  <a:pt x="1003" y="254"/>
                </a:lnTo>
                <a:lnTo>
                  <a:pt x="907" y="157"/>
                </a:lnTo>
                <a:lnTo>
                  <a:pt x="237" y="157"/>
                </a:lnTo>
                <a:lnTo>
                  <a:pt x="237" y="157"/>
                </a:lnTo>
                <a:cubicBezTo>
                  <a:pt x="222" y="205"/>
                  <a:pt x="176" y="242"/>
                  <a:pt x="121" y="242"/>
                </a:cubicBezTo>
                <a:lnTo>
                  <a:pt x="121" y="242"/>
                </a:lnTo>
                <a:cubicBezTo>
                  <a:pt x="55" y="242"/>
                  <a:pt x="0" y="187"/>
                  <a:pt x="0" y="121"/>
                </a:cubicBezTo>
                <a:lnTo>
                  <a:pt x="0" y="121"/>
                </a:lnTo>
                <a:cubicBezTo>
                  <a:pt x="0" y="54"/>
                  <a:pt x="55" y="0"/>
                  <a:pt x="121" y="0"/>
                </a:cubicBezTo>
                <a:lnTo>
                  <a:pt x="121" y="0"/>
                </a:lnTo>
                <a:cubicBezTo>
                  <a:pt x="174" y="0"/>
                  <a:pt x="220" y="34"/>
                  <a:pt x="236" y="82"/>
                </a:cubicBezTo>
                <a:lnTo>
                  <a:pt x="938" y="82"/>
                </a:lnTo>
                <a:lnTo>
                  <a:pt x="1077" y="224"/>
                </a:lnTo>
                <a:lnTo>
                  <a:pt x="1077" y="851"/>
                </a:lnTo>
                <a:lnTo>
                  <a:pt x="1148" y="922"/>
                </a:lnTo>
                <a:lnTo>
                  <a:pt x="1772" y="922"/>
                </a:lnTo>
                <a:lnTo>
                  <a:pt x="1911" y="1064"/>
                </a:lnTo>
                <a:lnTo>
                  <a:pt x="1911" y="1638"/>
                </a:lnTo>
                <a:lnTo>
                  <a:pt x="2032" y="1762"/>
                </a:lnTo>
                <a:lnTo>
                  <a:pt x="2495" y="1762"/>
                </a:lnTo>
                <a:lnTo>
                  <a:pt x="2879" y="2153"/>
                </a:lnTo>
                <a:lnTo>
                  <a:pt x="2879" y="4184"/>
                </a:lnTo>
                <a:lnTo>
                  <a:pt x="2675" y="4393"/>
                </a:lnTo>
                <a:lnTo>
                  <a:pt x="2675" y="2236"/>
                </a:lnTo>
                <a:lnTo>
                  <a:pt x="2411" y="1965"/>
                </a:lnTo>
                <a:lnTo>
                  <a:pt x="2047" y="1965"/>
                </a:lnTo>
                <a:lnTo>
                  <a:pt x="1911" y="2103"/>
                </a:lnTo>
                <a:lnTo>
                  <a:pt x="1911" y="2678"/>
                </a:lnTo>
                <a:lnTo>
                  <a:pt x="1772" y="2819"/>
                </a:lnTo>
                <a:lnTo>
                  <a:pt x="1148" y="2819"/>
                </a:lnTo>
                <a:lnTo>
                  <a:pt x="1077" y="2893"/>
                </a:lnTo>
                <a:lnTo>
                  <a:pt x="1077" y="3210"/>
                </a:lnTo>
                <a:lnTo>
                  <a:pt x="1077" y="3210"/>
                </a:lnTo>
                <a:cubicBezTo>
                  <a:pt x="1123" y="3227"/>
                  <a:pt x="1158" y="3272"/>
                  <a:pt x="1158" y="3324"/>
                </a:cubicBezTo>
                <a:lnTo>
                  <a:pt x="1158" y="3324"/>
                </a:lnTo>
                <a:cubicBezTo>
                  <a:pt x="1158" y="3390"/>
                  <a:pt x="1103" y="3445"/>
                  <a:pt x="1037" y="3445"/>
                </a:cubicBezTo>
                <a:lnTo>
                  <a:pt x="1037" y="3445"/>
                </a:lnTo>
                <a:cubicBezTo>
                  <a:pt x="970" y="3445"/>
                  <a:pt x="915" y="3390"/>
                  <a:pt x="915" y="3324"/>
                </a:cubicBezTo>
                <a:lnTo>
                  <a:pt x="915" y="3324"/>
                </a:lnTo>
                <a:cubicBezTo>
                  <a:pt x="915" y="3268"/>
                  <a:pt x="952" y="3222"/>
                  <a:pt x="1003" y="3208"/>
                </a:cubicBezTo>
                <a:lnTo>
                  <a:pt x="1003" y="2860"/>
                </a:lnTo>
                <a:lnTo>
                  <a:pt x="1003" y="2860"/>
                </a:lnTo>
                <a:cubicBezTo>
                  <a:pt x="1041" y="2822"/>
                  <a:pt x="1079" y="2785"/>
                  <a:pt x="1117" y="2746"/>
                </a:cubicBezTo>
                <a:lnTo>
                  <a:pt x="1221" y="2746"/>
                </a:lnTo>
                <a:lnTo>
                  <a:pt x="1741" y="2746"/>
                </a:lnTo>
                <a:lnTo>
                  <a:pt x="1838" y="2648"/>
                </a:lnTo>
                <a:lnTo>
                  <a:pt x="1838" y="2072"/>
                </a:lnTo>
                <a:lnTo>
                  <a:pt x="1838" y="2072"/>
                </a:lnTo>
                <a:cubicBezTo>
                  <a:pt x="1872" y="2036"/>
                  <a:pt x="1908" y="2001"/>
                  <a:pt x="1943" y="1965"/>
                </a:cubicBezTo>
                <a:lnTo>
                  <a:pt x="1274" y="1965"/>
                </a:lnTo>
                <a:lnTo>
                  <a:pt x="1274" y="1965"/>
                </a:lnTo>
                <a:cubicBezTo>
                  <a:pt x="1249" y="2254"/>
                  <a:pt x="1006" y="2480"/>
                  <a:pt x="710" y="2480"/>
                </a:cubicBezTo>
                <a:lnTo>
                  <a:pt x="710" y="2480"/>
                </a:lnTo>
                <a:cubicBezTo>
                  <a:pt x="397" y="2480"/>
                  <a:pt x="143" y="2227"/>
                  <a:pt x="143" y="1914"/>
                </a:cubicBezTo>
                <a:lnTo>
                  <a:pt x="143" y="1914"/>
                </a:lnTo>
                <a:cubicBezTo>
                  <a:pt x="143" y="1601"/>
                  <a:pt x="397" y="1347"/>
                  <a:pt x="710" y="1347"/>
                </a:cubicBezTo>
              </a:path>
            </a:pathLst>
          </a:custGeom>
          <a:solidFill>
            <a:schemeClr val="bg1">
              <a:lumMod val="75000"/>
            </a:schemeClr>
          </a:solidFill>
          <a:ln>
            <a:noFill/>
          </a:ln>
          <a:effectLst/>
        </p:spPr>
        <p:txBody>
          <a:bodyPr wrap="none" anchor="ctr"/>
          <a:lstStyle/>
          <a:p>
            <a:pPr defTabSz="914217"/>
            <a:endParaRPr lang="en-US" sz="3266" dirty="0">
              <a:solidFill>
                <a:srgbClr val="272727"/>
              </a:solidFill>
              <a:latin typeface="Lato Light" panose="020F0502020204030203" pitchFamily="34" charset="0"/>
            </a:endParaRPr>
          </a:p>
        </p:txBody>
      </p:sp>
      <p:sp>
        <p:nvSpPr>
          <p:cNvPr id="14" name="Freeform 27">
            <a:extLst>
              <a:ext uri="{FF2B5EF4-FFF2-40B4-BE49-F238E27FC236}">
                <a16:creationId xmlns:a16="http://schemas.microsoft.com/office/drawing/2014/main" id="{01738D92-A731-ACC6-C203-E2EA691DBEFE}"/>
              </a:ext>
            </a:extLst>
          </p:cNvPr>
          <p:cNvSpPr>
            <a:spLocks noChangeArrowheads="1"/>
          </p:cNvSpPr>
          <p:nvPr/>
        </p:nvSpPr>
        <p:spPr bwMode="auto">
          <a:xfrm>
            <a:off x="5669246" y="1911706"/>
            <a:ext cx="1196439" cy="1285728"/>
          </a:xfrm>
          <a:custGeom>
            <a:avLst/>
            <a:gdLst>
              <a:gd name="connsiteX0" fmla="*/ 1033242 w 2392877"/>
              <a:gd name="connsiteY0" fmla="*/ 106368 h 2571456"/>
              <a:gd name="connsiteX1" fmla="*/ 763128 w 2392877"/>
              <a:gd name="connsiteY1" fmla="*/ 375227 h 2571456"/>
              <a:gd name="connsiteX2" fmla="*/ 1033242 w 2392877"/>
              <a:gd name="connsiteY2" fmla="*/ 644738 h 2571456"/>
              <a:gd name="connsiteX3" fmla="*/ 1302048 w 2392877"/>
              <a:gd name="connsiteY3" fmla="*/ 375227 h 2571456"/>
              <a:gd name="connsiteX4" fmla="*/ 1033242 w 2392877"/>
              <a:gd name="connsiteY4" fmla="*/ 106368 h 2571456"/>
              <a:gd name="connsiteX5" fmla="*/ 1033242 w 2392877"/>
              <a:gd name="connsiteY5" fmla="*/ 83528 h 2571456"/>
              <a:gd name="connsiteX6" fmla="*/ 1324285 w 2392877"/>
              <a:gd name="connsiteY6" fmla="*/ 375227 h 2571456"/>
              <a:gd name="connsiteX7" fmla="*/ 1033242 w 2392877"/>
              <a:gd name="connsiteY7" fmla="*/ 667578 h 2571456"/>
              <a:gd name="connsiteX8" fmla="*/ 740237 w 2392877"/>
              <a:gd name="connsiteY8" fmla="*/ 375227 h 2571456"/>
              <a:gd name="connsiteX9" fmla="*/ 1033242 w 2392877"/>
              <a:gd name="connsiteY9" fmla="*/ 83528 h 2571456"/>
              <a:gd name="connsiteX10" fmla="*/ 1030557 w 2392877"/>
              <a:gd name="connsiteY10" fmla="*/ 65985 h 2571456"/>
              <a:gd name="connsiteX11" fmla="*/ 719039 w 2392877"/>
              <a:gd name="connsiteY11" fmla="*/ 377617 h 2571456"/>
              <a:gd name="connsiteX12" fmla="*/ 1030557 w 2392877"/>
              <a:gd name="connsiteY12" fmla="*/ 688596 h 2571456"/>
              <a:gd name="connsiteX13" fmla="*/ 1340769 w 2392877"/>
              <a:gd name="connsiteY13" fmla="*/ 377617 h 2571456"/>
              <a:gd name="connsiteX14" fmla="*/ 1030557 w 2392877"/>
              <a:gd name="connsiteY14" fmla="*/ 65985 h 2571456"/>
              <a:gd name="connsiteX15" fmla="*/ 1030557 w 2392877"/>
              <a:gd name="connsiteY15" fmla="*/ 0 h 2571456"/>
              <a:gd name="connsiteX16" fmla="*/ 1406729 w 2392877"/>
              <a:gd name="connsiteY16" fmla="*/ 377617 h 2571456"/>
              <a:gd name="connsiteX17" fmla="*/ 1054721 w 2392877"/>
              <a:gd name="connsiteY17" fmla="*/ 753928 h 2571456"/>
              <a:gd name="connsiteX18" fmla="*/ 1054721 w 2392877"/>
              <a:gd name="connsiteY18" fmla="*/ 1086466 h 2571456"/>
              <a:gd name="connsiteX19" fmla="*/ 1097171 w 2392877"/>
              <a:gd name="connsiteY19" fmla="*/ 1043347 h 2571456"/>
              <a:gd name="connsiteX20" fmla="*/ 1504691 w 2392877"/>
              <a:gd name="connsiteY20" fmla="*/ 1043347 h 2571456"/>
              <a:gd name="connsiteX21" fmla="*/ 1550407 w 2392877"/>
              <a:gd name="connsiteY21" fmla="*/ 995655 h 2571456"/>
              <a:gd name="connsiteX22" fmla="*/ 1550407 w 2392877"/>
              <a:gd name="connsiteY22" fmla="*/ 627184 h 2571456"/>
              <a:gd name="connsiteX23" fmla="*/ 1641184 w 2392877"/>
              <a:gd name="connsiteY23" fmla="*/ 533760 h 2571456"/>
              <a:gd name="connsiteX24" fmla="*/ 1884129 w 2392877"/>
              <a:gd name="connsiteY24" fmla="*/ 533760 h 2571456"/>
              <a:gd name="connsiteX25" fmla="*/ 1962499 w 2392877"/>
              <a:gd name="connsiteY25" fmla="*/ 465815 h 2571456"/>
              <a:gd name="connsiteX26" fmla="*/ 2041521 w 2392877"/>
              <a:gd name="connsiteY26" fmla="*/ 544867 h 2571456"/>
              <a:gd name="connsiteX27" fmla="*/ 1962499 w 2392877"/>
              <a:gd name="connsiteY27" fmla="*/ 623265 h 2571456"/>
              <a:gd name="connsiteX28" fmla="*/ 1892619 w 2392877"/>
              <a:gd name="connsiteY28" fmla="*/ 582759 h 2571456"/>
              <a:gd name="connsiteX29" fmla="*/ 1662083 w 2392877"/>
              <a:gd name="connsiteY29" fmla="*/ 582759 h 2571456"/>
              <a:gd name="connsiteX30" fmla="*/ 1598734 w 2392877"/>
              <a:gd name="connsiteY30" fmla="*/ 646784 h 2571456"/>
              <a:gd name="connsiteX31" fmla="*/ 1598734 w 2392877"/>
              <a:gd name="connsiteY31" fmla="*/ 1016561 h 2571456"/>
              <a:gd name="connsiteX32" fmla="*/ 1524283 w 2392877"/>
              <a:gd name="connsiteY32" fmla="*/ 1091693 h 2571456"/>
              <a:gd name="connsiteX33" fmla="*/ 1117416 w 2392877"/>
              <a:gd name="connsiteY33" fmla="*/ 1091040 h 2571456"/>
              <a:gd name="connsiteX34" fmla="*/ 1054721 w 2392877"/>
              <a:gd name="connsiteY34" fmla="*/ 1155065 h 2571456"/>
              <a:gd name="connsiteX35" fmla="*/ 1055374 w 2392877"/>
              <a:gd name="connsiteY35" fmla="*/ 1891353 h 2571456"/>
              <a:gd name="connsiteX36" fmla="*/ 1112191 w 2392877"/>
              <a:gd name="connsiteY36" fmla="*/ 1948845 h 2571456"/>
              <a:gd name="connsiteX37" fmla="*/ 1229092 w 2392877"/>
              <a:gd name="connsiteY37" fmla="*/ 1829288 h 2571456"/>
              <a:gd name="connsiteX38" fmla="*/ 1660777 w 2392877"/>
              <a:gd name="connsiteY38" fmla="*/ 1829288 h 2571456"/>
              <a:gd name="connsiteX39" fmla="*/ 2023235 w 2392877"/>
              <a:gd name="connsiteY39" fmla="*/ 1532029 h 2571456"/>
              <a:gd name="connsiteX40" fmla="*/ 2392877 w 2392877"/>
              <a:gd name="connsiteY40" fmla="*/ 1902459 h 2571456"/>
              <a:gd name="connsiteX41" fmla="*/ 2023235 w 2392877"/>
              <a:gd name="connsiteY41" fmla="*/ 2272890 h 2571456"/>
              <a:gd name="connsiteX42" fmla="*/ 1658165 w 2392877"/>
              <a:gd name="connsiteY42" fmla="*/ 1962564 h 2571456"/>
              <a:gd name="connsiteX43" fmla="*/ 1284604 w 2392877"/>
              <a:gd name="connsiteY43" fmla="*/ 1962564 h 2571456"/>
              <a:gd name="connsiteX44" fmla="*/ 1112191 w 2392877"/>
              <a:gd name="connsiteY44" fmla="*/ 2139613 h 2571456"/>
              <a:gd name="connsiteX45" fmla="*/ 1112191 w 2392877"/>
              <a:gd name="connsiteY45" fmla="*/ 2571456 h 2571456"/>
              <a:gd name="connsiteX46" fmla="*/ 978964 w 2392877"/>
              <a:gd name="connsiteY46" fmla="*/ 2435566 h 2571456"/>
              <a:gd name="connsiteX47" fmla="*/ 978964 w 2392877"/>
              <a:gd name="connsiteY47" fmla="*/ 2086041 h 2571456"/>
              <a:gd name="connsiteX48" fmla="*/ 1078885 w 2392877"/>
              <a:gd name="connsiteY48" fmla="*/ 1983471 h 2571456"/>
              <a:gd name="connsiteX49" fmla="*/ 1007046 w 2392877"/>
              <a:gd name="connsiteY49" fmla="*/ 1912259 h 2571456"/>
              <a:gd name="connsiteX50" fmla="*/ 1007046 w 2392877"/>
              <a:gd name="connsiteY50" fmla="*/ 1535295 h 2571456"/>
              <a:gd name="connsiteX51" fmla="*/ 945003 w 2392877"/>
              <a:gd name="connsiteY51" fmla="*/ 1470617 h 2571456"/>
              <a:gd name="connsiteX52" fmla="*/ 536830 w 2392877"/>
              <a:gd name="connsiteY52" fmla="*/ 1470617 h 2571456"/>
              <a:gd name="connsiteX53" fmla="*/ 462379 w 2392877"/>
              <a:gd name="connsiteY53" fmla="*/ 1396139 h 2571456"/>
              <a:gd name="connsiteX54" fmla="*/ 462379 w 2392877"/>
              <a:gd name="connsiteY54" fmla="*/ 986509 h 2571456"/>
              <a:gd name="connsiteX55" fmla="*/ 400337 w 2392877"/>
              <a:gd name="connsiteY55" fmla="*/ 921830 h 2571456"/>
              <a:gd name="connsiteX56" fmla="*/ 152820 w 2392877"/>
              <a:gd name="connsiteY56" fmla="*/ 921830 h 2571456"/>
              <a:gd name="connsiteX57" fmla="*/ 79022 w 2392877"/>
              <a:gd name="connsiteY57" fmla="*/ 973442 h 2571456"/>
              <a:gd name="connsiteX58" fmla="*/ 0 w 2392877"/>
              <a:gd name="connsiteY58" fmla="*/ 894391 h 2571456"/>
              <a:gd name="connsiteX59" fmla="*/ 79022 w 2392877"/>
              <a:gd name="connsiteY59" fmla="*/ 814686 h 2571456"/>
              <a:gd name="connsiteX60" fmla="*/ 156086 w 2392877"/>
              <a:gd name="connsiteY60" fmla="*/ 873485 h 2571456"/>
              <a:gd name="connsiteX61" fmla="*/ 419929 w 2392877"/>
              <a:gd name="connsiteY61" fmla="*/ 873485 h 2571456"/>
              <a:gd name="connsiteX62" fmla="*/ 510707 w 2392877"/>
              <a:gd name="connsiteY62" fmla="*/ 966909 h 2571456"/>
              <a:gd name="connsiteX63" fmla="*/ 510707 w 2392877"/>
              <a:gd name="connsiteY63" fmla="*/ 1375886 h 2571456"/>
              <a:gd name="connsiteX64" fmla="*/ 557075 w 2392877"/>
              <a:gd name="connsiteY64" fmla="*/ 1422271 h 2571456"/>
              <a:gd name="connsiteX65" fmla="*/ 964596 w 2392877"/>
              <a:gd name="connsiteY65" fmla="*/ 1422271 h 2571456"/>
              <a:gd name="connsiteX66" fmla="*/ 1006393 w 2392877"/>
              <a:gd name="connsiteY66" fmla="*/ 1465390 h 2571456"/>
              <a:gd name="connsiteX67" fmla="*/ 1006393 w 2392877"/>
              <a:gd name="connsiteY67" fmla="*/ 753928 h 2571456"/>
              <a:gd name="connsiteX68" fmla="*/ 652425 w 2392877"/>
              <a:gd name="connsiteY68" fmla="*/ 377617 h 2571456"/>
              <a:gd name="connsiteX69" fmla="*/ 1030557 w 2392877"/>
              <a:gd name="connsiteY69" fmla="*/ 0 h 2571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392877" h="2571456">
                <a:moveTo>
                  <a:pt x="1033242" y="106368"/>
                </a:moveTo>
                <a:cubicBezTo>
                  <a:pt x="884123" y="106368"/>
                  <a:pt x="763128" y="226441"/>
                  <a:pt x="763128" y="375227"/>
                </a:cubicBezTo>
                <a:cubicBezTo>
                  <a:pt x="763128" y="524012"/>
                  <a:pt x="884123" y="644738"/>
                  <a:pt x="1033242" y="644738"/>
                </a:cubicBezTo>
                <a:cubicBezTo>
                  <a:pt x="1181707" y="644738"/>
                  <a:pt x="1302048" y="524012"/>
                  <a:pt x="1302048" y="375227"/>
                </a:cubicBezTo>
                <a:cubicBezTo>
                  <a:pt x="1302048" y="226441"/>
                  <a:pt x="1181707" y="106368"/>
                  <a:pt x="1033242" y="106368"/>
                </a:cubicBezTo>
                <a:close/>
                <a:moveTo>
                  <a:pt x="1033242" y="83528"/>
                </a:moveTo>
                <a:cubicBezTo>
                  <a:pt x="1194133" y="83528"/>
                  <a:pt x="1324285" y="215347"/>
                  <a:pt x="1324285" y="375227"/>
                </a:cubicBezTo>
                <a:cubicBezTo>
                  <a:pt x="1324285" y="535759"/>
                  <a:pt x="1194133" y="667578"/>
                  <a:pt x="1033242" y="667578"/>
                </a:cubicBezTo>
                <a:cubicBezTo>
                  <a:pt x="871697" y="667578"/>
                  <a:pt x="740237" y="535759"/>
                  <a:pt x="740237" y="375227"/>
                </a:cubicBezTo>
                <a:cubicBezTo>
                  <a:pt x="740237" y="215347"/>
                  <a:pt x="871697" y="83528"/>
                  <a:pt x="1033242" y="83528"/>
                </a:cubicBezTo>
                <a:close/>
                <a:moveTo>
                  <a:pt x="1030557" y="65985"/>
                </a:moveTo>
                <a:cubicBezTo>
                  <a:pt x="858144" y="65985"/>
                  <a:pt x="719039" y="205795"/>
                  <a:pt x="719039" y="377617"/>
                </a:cubicBezTo>
                <a:cubicBezTo>
                  <a:pt x="719039" y="549440"/>
                  <a:pt x="858144" y="688596"/>
                  <a:pt x="1030557" y="688596"/>
                </a:cubicBezTo>
                <a:cubicBezTo>
                  <a:pt x="1201663" y="688596"/>
                  <a:pt x="1340769" y="549440"/>
                  <a:pt x="1340769" y="377617"/>
                </a:cubicBezTo>
                <a:cubicBezTo>
                  <a:pt x="1340769" y="205795"/>
                  <a:pt x="1201663" y="65985"/>
                  <a:pt x="1030557" y="65985"/>
                </a:cubicBezTo>
                <a:close/>
                <a:moveTo>
                  <a:pt x="1030557" y="0"/>
                </a:moveTo>
                <a:cubicBezTo>
                  <a:pt x="1238235" y="0"/>
                  <a:pt x="1406729" y="168556"/>
                  <a:pt x="1406729" y="377617"/>
                </a:cubicBezTo>
                <a:cubicBezTo>
                  <a:pt x="1406729" y="577532"/>
                  <a:pt x="1251297" y="741515"/>
                  <a:pt x="1054721" y="753928"/>
                </a:cubicBezTo>
                <a:lnTo>
                  <a:pt x="1054721" y="1086466"/>
                </a:lnTo>
                <a:lnTo>
                  <a:pt x="1097171" y="1043347"/>
                </a:lnTo>
                <a:lnTo>
                  <a:pt x="1504691" y="1043347"/>
                </a:lnTo>
                <a:lnTo>
                  <a:pt x="1550407" y="995655"/>
                </a:lnTo>
                <a:lnTo>
                  <a:pt x="1550407" y="627184"/>
                </a:lnTo>
                <a:lnTo>
                  <a:pt x="1641184" y="533760"/>
                </a:lnTo>
                <a:lnTo>
                  <a:pt x="1884129" y="533760"/>
                </a:lnTo>
                <a:cubicBezTo>
                  <a:pt x="1889354" y="495214"/>
                  <a:pt x="1922661" y="465815"/>
                  <a:pt x="1962499" y="465815"/>
                </a:cubicBezTo>
                <a:cubicBezTo>
                  <a:pt x="2005602" y="465815"/>
                  <a:pt x="2041521" y="501748"/>
                  <a:pt x="2041521" y="544867"/>
                </a:cubicBezTo>
                <a:cubicBezTo>
                  <a:pt x="2041521" y="589292"/>
                  <a:pt x="2005602" y="623265"/>
                  <a:pt x="1962499" y="623265"/>
                </a:cubicBezTo>
                <a:cubicBezTo>
                  <a:pt x="1932457" y="623265"/>
                  <a:pt x="1906334" y="606932"/>
                  <a:pt x="1892619" y="582759"/>
                </a:cubicBezTo>
                <a:lnTo>
                  <a:pt x="1662083" y="582759"/>
                </a:lnTo>
                <a:lnTo>
                  <a:pt x="1598734" y="646784"/>
                </a:lnTo>
                <a:lnTo>
                  <a:pt x="1598734" y="1016561"/>
                </a:lnTo>
                <a:cubicBezTo>
                  <a:pt x="1573917" y="1041387"/>
                  <a:pt x="1549753" y="1066214"/>
                  <a:pt x="1524283" y="1091693"/>
                </a:cubicBezTo>
                <a:cubicBezTo>
                  <a:pt x="1388443" y="1091693"/>
                  <a:pt x="1252603" y="1091040"/>
                  <a:pt x="1117416" y="1091040"/>
                </a:cubicBezTo>
                <a:lnTo>
                  <a:pt x="1054721" y="1155065"/>
                </a:lnTo>
                <a:cubicBezTo>
                  <a:pt x="1054721" y="1403978"/>
                  <a:pt x="1055374" y="1643092"/>
                  <a:pt x="1055374" y="1891353"/>
                </a:cubicBezTo>
                <a:lnTo>
                  <a:pt x="1112191" y="1948845"/>
                </a:lnTo>
                <a:lnTo>
                  <a:pt x="1229092" y="1829288"/>
                </a:lnTo>
                <a:lnTo>
                  <a:pt x="1660777" y="1829288"/>
                </a:lnTo>
                <a:cubicBezTo>
                  <a:pt x="1694737" y="1659425"/>
                  <a:pt x="1843639" y="1532029"/>
                  <a:pt x="2023235" y="1532029"/>
                </a:cubicBezTo>
                <a:cubicBezTo>
                  <a:pt x="2227648" y="1532029"/>
                  <a:pt x="2392877" y="1697971"/>
                  <a:pt x="2392877" y="1902459"/>
                </a:cubicBezTo>
                <a:cubicBezTo>
                  <a:pt x="2392877" y="2106294"/>
                  <a:pt x="2227648" y="2272890"/>
                  <a:pt x="2023235" y="2272890"/>
                </a:cubicBezTo>
                <a:cubicBezTo>
                  <a:pt x="1839720" y="2272890"/>
                  <a:pt x="1686900" y="2138307"/>
                  <a:pt x="1658165" y="1962564"/>
                </a:cubicBezTo>
                <a:lnTo>
                  <a:pt x="1284604" y="1962564"/>
                </a:lnTo>
                <a:lnTo>
                  <a:pt x="1112191" y="2139613"/>
                </a:lnTo>
                <a:lnTo>
                  <a:pt x="1112191" y="2571456"/>
                </a:lnTo>
                <a:lnTo>
                  <a:pt x="978964" y="2435566"/>
                </a:lnTo>
                <a:lnTo>
                  <a:pt x="978964" y="2086041"/>
                </a:lnTo>
                <a:lnTo>
                  <a:pt x="1078885" y="1983471"/>
                </a:lnTo>
                <a:cubicBezTo>
                  <a:pt x="1055374" y="1959298"/>
                  <a:pt x="1031210" y="1935778"/>
                  <a:pt x="1007046" y="1912259"/>
                </a:cubicBezTo>
                <a:lnTo>
                  <a:pt x="1007046" y="1535295"/>
                </a:lnTo>
                <a:lnTo>
                  <a:pt x="945003" y="1470617"/>
                </a:lnTo>
                <a:lnTo>
                  <a:pt x="536830" y="1470617"/>
                </a:lnTo>
                <a:cubicBezTo>
                  <a:pt x="512013" y="1445791"/>
                  <a:pt x="487849" y="1420965"/>
                  <a:pt x="462379" y="1396139"/>
                </a:cubicBezTo>
                <a:lnTo>
                  <a:pt x="462379" y="986509"/>
                </a:lnTo>
                <a:lnTo>
                  <a:pt x="400337" y="921830"/>
                </a:lnTo>
                <a:lnTo>
                  <a:pt x="152820" y="921830"/>
                </a:lnTo>
                <a:cubicBezTo>
                  <a:pt x="141718" y="952536"/>
                  <a:pt x="112329" y="973442"/>
                  <a:pt x="79022" y="973442"/>
                </a:cubicBezTo>
                <a:cubicBezTo>
                  <a:pt x="35266" y="973442"/>
                  <a:pt x="0" y="937510"/>
                  <a:pt x="0" y="894391"/>
                </a:cubicBezTo>
                <a:cubicBezTo>
                  <a:pt x="0" y="849966"/>
                  <a:pt x="35266" y="814686"/>
                  <a:pt x="79022" y="814686"/>
                </a:cubicBezTo>
                <a:cubicBezTo>
                  <a:pt x="116248" y="814686"/>
                  <a:pt x="146943" y="839512"/>
                  <a:pt x="156086" y="873485"/>
                </a:cubicBezTo>
                <a:lnTo>
                  <a:pt x="419929" y="873485"/>
                </a:lnTo>
                <a:lnTo>
                  <a:pt x="510707" y="966909"/>
                </a:lnTo>
                <a:lnTo>
                  <a:pt x="510707" y="1375886"/>
                </a:lnTo>
                <a:lnTo>
                  <a:pt x="557075" y="1422271"/>
                </a:lnTo>
                <a:lnTo>
                  <a:pt x="964596" y="1422271"/>
                </a:lnTo>
                <a:lnTo>
                  <a:pt x="1006393" y="1465390"/>
                </a:lnTo>
                <a:lnTo>
                  <a:pt x="1006393" y="753928"/>
                </a:lnTo>
                <a:cubicBezTo>
                  <a:pt x="809163" y="742822"/>
                  <a:pt x="652425" y="577532"/>
                  <a:pt x="652425" y="377617"/>
                </a:cubicBezTo>
                <a:cubicBezTo>
                  <a:pt x="652425" y="168556"/>
                  <a:pt x="822225" y="0"/>
                  <a:pt x="1030557" y="0"/>
                </a:cubicBezTo>
                <a:close/>
              </a:path>
            </a:pathLst>
          </a:custGeom>
          <a:solidFill>
            <a:schemeClr val="bg1">
              <a:lumMod val="75000"/>
            </a:schemeClr>
          </a:solidFill>
          <a:ln>
            <a:noFill/>
          </a:ln>
          <a:effectLst/>
        </p:spPr>
        <p:txBody>
          <a:bodyPr wrap="square" anchor="ctr">
            <a:noAutofit/>
          </a:bodyPr>
          <a:lstStyle/>
          <a:p>
            <a:pPr defTabSz="914217"/>
            <a:endParaRPr lang="en-US" sz="3266" dirty="0">
              <a:solidFill>
                <a:srgbClr val="272727"/>
              </a:solidFill>
              <a:latin typeface="Lato Light" panose="020F0502020204030203" pitchFamily="34" charset="0"/>
            </a:endParaRPr>
          </a:p>
        </p:txBody>
      </p:sp>
      <p:sp>
        <p:nvSpPr>
          <p:cNvPr id="23" name="Round Diagonal Corner Rectangle 12">
            <a:extLst>
              <a:ext uri="{FF2B5EF4-FFF2-40B4-BE49-F238E27FC236}">
                <a16:creationId xmlns:a16="http://schemas.microsoft.com/office/drawing/2014/main" id="{4F4203D4-2496-86DE-65B0-7DF8B9054AD5}"/>
              </a:ext>
            </a:extLst>
          </p:cNvPr>
          <p:cNvSpPr/>
          <p:nvPr/>
        </p:nvSpPr>
        <p:spPr>
          <a:xfrm>
            <a:off x="6933241" y="2276407"/>
            <a:ext cx="2157301"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4" name="Round Diagonal Corner Rectangle 16">
            <a:extLst>
              <a:ext uri="{FF2B5EF4-FFF2-40B4-BE49-F238E27FC236}">
                <a16:creationId xmlns:a16="http://schemas.microsoft.com/office/drawing/2014/main" id="{826A08AB-8DD5-978F-9EF9-81BB8153E303}"/>
              </a:ext>
            </a:extLst>
          </p:cNvPr>
          <p:cNvSpPr/>
          <p:nvPr/>
        </p:nvSpPr>
        <p:spPr>
          <a:xfrm>
            <a:off x="8106100" y="3588760"/>
            <a:ext cx="2157301"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5" name="Round Diagonal Corner Rectangle 15">
            <a:extLst>
              <a:ext uri="{FF2B5EF4-FFF2-40B4-BE49-F238E27FC236}">
                <a16:creationId xmlns:a16="http://schemas.microsoft.com/office/drawing/2014/main" id="{B4794A74-F8D8-010D-254D-73B6C84CA5E8}"/>
              </a:ext>
            </a:extLst>
          </p:cNvPr>
          <p:cNvSpPr/>
          <p:nvPr/>
        </p:nvSpPr>
        <p:spPr>
          <a:xfrm>
            <a:off x="7226587" y="4627246"/>
            <a:ext cx="2157301"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6" name="Round Diagonal Corner Rectangle 19">
            <a:extLst>
              <a:ext uri="{FF2B5EF4-FFF2-40B4-BE49-F238E27FC236}">
                <a16:creationId xmlns:a16="http://schemas.microsoft.com/office/drawing/2014/main" id="{B6C55D70-B035-0D0C-EC0D-BC02F2D3C87A}"/>
              </a:ext>
            </a:extLst>
          </p:cNvPr>
          <p:cNvSpPr/>
          <p:nvPr/>
        </p:nvSpPr>
        <p:spPr>
          <a:xfrm>
            <a:off x="3103408" y="2587294"/>
            <a:ext cx="2157984"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7" name="Round Diagonal Corner Rectangle 18">
            <a:extLst>
              <a:ext uri="{FF2B5EF4-FFF2-40B4-BE49-F238E27FC236}">
                <a16:creationId xmlns:a16="http://schemas.microsoft.com/office/drawing/2014/main" id="{33F9CE11-60D8-3AC7-A8C7-713F209E3948}"/>
              </a:ext>
            </a:extLst>
          </p:cNvPr>
          <p:cNvSpPr/>
          <p:nvPr/>
        </p:nvSpPr>
        <p:spPr>
          <a:xfrm>
            <a:off x="2176857" y="3607329"/>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8" name="Round Diagonal Corner Rectangle 10">
            <a:extLst>
              <a:ext uri="{FF2B5EF4-FFF2-40B4-BE49-F238E27FC236}">
                <a16:creationId xmlns:a16="http://schemas.microsoft.com/office/drawing/2014/main" id="{906F5DF4-F9FC-D0CA-8FF5-4B7C13E73F7A}"/>
              </a:ext>
            </a:extLst>
          </p:cNvPr>
          <p:cNvSpPr/>
          <p:nvPr/>
        </p:nvSpPr>
        <p:spPr>
          <a:xfrm>
            <a:off x="3084974" y="4728346"/>
            <a:ext cx="2157984"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9" name="Subtitle 2">
            <a:extLst>
              <a:ext uri="{FF2B5EF4-FFF2-40B4-BE49-F238E27FC236}">
                <a16:creationId xmlns:a16="http://schemas.microsoft.com/office/drawing/2014/main" id="{054CE07A-8C89-CA15-7856-744B3688AD70}"/>
              </a:ext>
            </a:extLst>
          </p:cNvPr>
          <p:cNvSpPr txBox="1">
            <a:spLocks/>
          </p:cNvSpPr>
          <p:nvPr/>
        </p:nvSpPr>
        <p:spPr>
          <a:xfrm>
            <a:off x="7091976" y="244647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النقد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0" name="Subtitle 2">
            <a:extLst>
              <a:ext uri="{FF2B5EF4-FFF2-40B4-BE49-F238E27FC236}">
                <a16:creationId xmlns:a16="http://schemas.microsoft.com/office/drawing/2014/main" id="{34F893A0-1839-9A00-EAED-8FBCA0E1B0B7}"/>
              </a:ext>
            </a:extLst>
          </p:cNvPr>
          <p:cNvSpPr txBox="1">
            <a:spLocks/>
          </p:cNvSpPr>
          <p:nvPr/>
        </p:nvSpPr>
        <p:spPr>
          <a:xfrm>
            <a:off x="8221116" y="374976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التحقق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1" name="Subtitle 2">
            <a:extLst>
              <a:ext uri="{FF2B5EF4-FFF2-40B4-BE49-F238E27FC236}">
                <a16:creationId xmlns:a16="http://schemas.microsoft.com/office/drawing/2014/main" id="{CB9E821C-C7FD-6991-1454-B2CEE1FF41D9}"/>
              </a:ext>
            </a:extLst>
          </p:cNvPr>
          <p:cNvSpPr txBox="1">
            <a:spLocks/>
          </p:cNvSpPr>
          <p:nvPr/>
        </p:nvSpPr>
        <p:spPr>
          <a:xfrm>
            <a:off x="7287092" y="4800415"/>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الفحص</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2" name="Subtitle 2">
            <a:extLst>
              <a:ext uri="{FF2B5EF4-FFF2-40B4-BE49-F238E27FC236}">
                <a16:creationId xmlns:a16="http://schemas.microsoft.com/office/drawing/2014/main" id="{F0F7805A-1109-A984-655D-2629A5815343}"/>
              </a:ext>
            </a:extLst>
          </p:cNvPr>
          <p:cNvSpPr txBox="1">
            <a:spLocks/>
          </p:cNvSpPr>
          <p:nvPr/>
        </p:nvSpPr>
        <p:spPr>
          <a:xfrm>
            <a:off x="3384529" y="4833920"/>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التدقيق</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3" name="Subtitle 2">
            <a:extLst>
              <a:ext uri="{FF2B5EF4-FFF2-40B4-BE49-F238E27FC236}">
                <a16:creationId xmlns:a16="http://schemas.microsoft.com/office/drawing/2014/main" id="{5A7C7962-4D39-52D8-C153-F5D53AB6B42D}"/>
              </a:ext>
            </a:extLst>
          </p:cNvPr>
          <p:cNvSpPr txBox="1">
            <a:spLocks/>
          </p:cNvSpPr>
          <p:nvPr/>
        </p:nvSpPr>
        <p:spPr>
          <a:xfrm>
            <a:off x="2361868" y="3738256"/>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التأكد</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4" name="Subtitle 2">
            <a:extLst>
              <a:ext uri="{FF2B5EF4-FFF2-40B4-BE49-F238E27FC236}">
                <a16:creationId xmlns:a16="http://schemas.microsoft.com/office/drawing/2014/main" id="{D2AEC130-3BC1-B580-3304-C7B7FB5575E8}"/>
              </a:ext>
            </a:extLst>
          </p:cNvPr>
          <p:cNvSpPr txBox="1">
            <a:spLocks/>
          </p:cNvSpPr>
          <p:nvPr/>
        </p:nvSpPr>
        <p:spPr>
          <a:xfrm>
            <a:off x="3314955" y="2710334"/>
            <a:ext cx="1820532" cy="477054"/>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800" b="1" dirty="0">
                <a:solidFill>
                  <a:srgbClr val="FFFFFF"/>
                </a:solidFill>
                <a:latin typeface="DIN Next LT Arabic" pitchFamily="34" charset="-78"/>
                <a:ea typeface="Lato Light" panose="020F0502020204030203" pitchFamily="34" charset="0"/>
                <a:cs typeface="DIN Next LT Arabic" pitchFamily="34" charset="-78"/>
              </a:rPr>
              <a:t>المصدر</a:t>
            </a:r>
            <a:endParaRPr lang="en-US" sz="2800" b="1" dirty="0">
              <a:solidFill>
                <a:srgbClr val="FFFFFF"/>
              </a:solidFill>
              <a:latin typeface="DIN Next LT Arabic" pitchFamily="34" charset="-78"/>
              <a:ea typeface="Lato Light" panose="020F0502020204030203" pitchFamily="34" charset="0"/>
              <a:cs typeface="DIN Next LT Arabic" pitchFamily="34" charset="-78"/>
            </a:endParaRPr>
          </a:p>
        </p:txBody>
      </p:sp>
    </p:spTree>
    <p:extLst>
      <p:ext uri="{BB962C8B-B14F-4D97-AF65-F5344CB8AC3E}">
        <p14:creationId xmlns:p14="http://schemas.microsoft.com/office/powerpoint/2010/main" val="3618259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741826"/>
            <a:ext cx="7477125"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العقلية النقدية: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dirty="0"/>
              <a:t>أحد الأسباب الرئيسية التي تجعل الأخبار الكاذبة مشكلة كبيرة هو أنها غالبًا ما تكون قابلة للتصديق من الضروري أن تحافظ على استجابتك العاطفية لمثل هذه القصص، أي أنه يجب أن تعامل مع ما تراه وتسمعه بعقلانية ونقدية.</a:t>
            </a: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2" descr="C:\Users\ahmed nabil\Downloads\businessman.png">
            <a:extLst>
              <a:ext uri="{FF2B5EF4-FFF2-40B4-BE49-F238E27FC236}">
                <a16:creationId xmlns:a16="http://schemas.microsoft.com/office/drawing/2014/main" id="{6E6A7D4A-CAFE-AF1E-619C-105DB6DAAC9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5910" y="2595291"/>
            <a:ext cx="2836509" cy="283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3567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763785"/>
            <a:ext cx="7477125" cy="403187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التحقق من المصدر: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t>تحقق من عنوان الويب للصفحة التي تقرأها، قد تعني الأخطاء الإملائية في أسماء الشركات ، أو الامتدادات التي تبدو غريبة مثل "</a:t>
            </a:r>
            <a:r>
              <a:rPr lang="en-US" sz="3200" dirty="0" err="1"/>
              <a:t>infonet</a:t>
            </a:r>
            <a:r>
              <a:rPr lang="en-US" sz="3200" dirty="0"/>
              <a:t>." </a:t>
            </a:r>
            <a:r>
              <a:rPr lang="ar-EG" sz="3200" dirty="0"/>
              <a:t>و " </a:t>
            </a:r>
            <a:r>
              <a:rPr lang="en-US" sz="3200" dirty="0"/>
              <a:t> “offer." </a:t>
            </a:r>
            <a:r>
              <a:rPr lang="ar-EG" sz="3200" dirty="0"/>
              <a:t>بدلاً من </a:t>
            </a:r>
            <a:r>
              <a:rPr lang="en-US" sz="3200" dirty="0"/>
              <a:t>com." </a:t>
            </a:r>
            <a:r>
              <a:rPr lang="ar-EG" sz="3200" dirty="0"/>
              <a:t>أو "</a:t>
            </a:r>
            <a:r>
              <a:rPr lang="en-US" sz="3200" dirty="0"/>
              <a:t>co.uk."، </a:t>
            </a:r>
            <a:r>
              <a:rPr lang="ar-EG" sz="3200" dirty="0"/>
              <a:t>وهذا يؤكد أن المصدر مشكوك فيه.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3" descr="D:\abdo\cairo university\PPT\images\fake-news (2).png">
            <a:extLst>
              <a:ext uri="{FF2B5EF4-FFF2-40B4-BE49-F238E27FC236}">
                <a16:creationId xmlns:a16="http://schemas.microsoft.com/office/drawing/2014/main" id="{4CA35DDE-DF6A-6F8B-C53C-6DECAF6A33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79" y="2722265"/>
            <a:ext cx="2709535" cy="2709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788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4534" y="2311817"/>
            <a:ext cx="7477125" cy="255454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من مصدر الخبر: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algn="just" rtl="1">
              <a:defRPr/>
            </a:pPr>
            <a:r>
              <a:rPr lang="ar-EG" sz="3200" dirty="0"/>
              <a:t>هل التقط أي شخص آخر القصة؟ ماذا تقول المصادر الأخرى عنها؟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2" descr="D:\abdo\cairo university\PPT\images\design-thinking.png">
            <a:extLst>
              <a:ext uri="{FF2B5EF4-FFF2-40B4-BE49-F238E27FC236}">
                <a16:creationId xmlns:a16="http://schemas.microsoft.com/office/drawing/2014/main" id="{484BF3AE-F9BE-C92C-83B0-A2425AE719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7508" y="2491284"/>
            <a:ext cx="3066887" cy="3066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937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84339" y="1532807"/>
            <a:ext cx="7477125" cy="550920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لا تحكم على الأمور من ظاهرها (التدقيق):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EG" sz="3200" dirty="0"/>
              <a:t>جعلت برامج التحرير الحديثة من السهل على الأشخاص إنشاء صور مزيفة تبدو حقيقية. </a:t>
            </a:r>
            <a:br>
              <a:rPr lang="ar-EG" sz="3200" dirty="0"/>
            </a:br>
            <a:endParaRPr lang="ar-EG" sz="3200" dirty="0"/>
          </a:p>
          <a:p>
            <a:pPr marL="457200" indent="-457200" algn="r" rtl="1">
              <a:buFont typeface="Arial" panose="020B0604020202020204" pitchFamily="34" charset="0"/>
              <a:buChar char="•"/>
            </a:pPr>
            <a:r>
              <a:rPr lang="ar-EG" sz="3200" dirty="0"/>
              <a:t>هناك بعض العلامات التحذيرية التي يمكنك البحث عنها ( ظلال غريبة على الصورة ، أو حواف خشنة حول الشكل أو لون مخالف لطبيعة الصورة أو غيرها من العلامات).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1" name="Picture 2" descr="D:\abdo\cairo university\PPT\images\surprised.png">
            <a:extLst>
              <a:ext uri="{FF2B5EF4-FFF2-40B4-BE49-F238E27FC236}">
                <a16:creationId xmlns:a16="http://schemas.microsoft.com/office/drawing/2014/main" id="{68EB7D50-F2E5-0C72-644D-FD181C2DFA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615" y="2566092"/>
            <a:ext cx="2613074" cy="2613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86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84339" y="1532807"/>
            <a:ext cx="7477125" cy="353943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فحص الأدلة:</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0" indent="0" algn="r" rtl="1">
              <a:buNone/>
            </a:pPr>
            <a:r>
              <a:rPr lang="ar-EG" sz="3200" dirty="0"/>
              <a:t>هل تتضمن القصة الإخبارية الموثوقة الكثير من الحقائق - اقتباسات من الخبراء وبيانات المسح والإحصاءات الرسمية ، على سبيل المثال أو روايات شهود عيان مفصلة ومتسقة وموثقة من الناس في مكان الحادث.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906CFA4E-D9D3-F618-4274-77D0E6C77A4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1825" y="3518041"/>
            <a:ext cx="3530634" cy="1931565"/>
          </a:xfrm>
          <a:prstGeom prst="rect">
            <a:avLst/>
          </a:prstGeom>
        </p:spPr>
      </p:pic>
    </p:spTree>
    <p:extLst>
      <p:ext uri="{BB962C8B-B14F-4D97-AF65-F5344CB8AC3E}">
        <p14:creationId xmlns:p14="http://schemas.microsoft.com/office/powerpoint/2010/main" val="11763164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آلية عمل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46922" y="1800694"/>
            <a:ext cx="7477125" cy="30469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تأكد من صحة المعلومة</a:t>
            </a:r>
            <a:r>
              <a:rPr kumimoji="0" lang="ar-EG" sz="3200" b="1"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استخدم الفطرة السليمة</a:t>
            </a:r>
            <a:endParaRPr kumimoji="0" lang="ar-EG"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Y"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ضع في اعتبارك أن الأخبار الكاذبة مصممة "لتغذية" تحيزاتك أو آمالك أو مخاوفك.</a:t>
            </a:r>
          </a:p>
        </p:txBody>
      </p:sp>
      <p:pic>
        <p:nvPicPr>
          <p:cNvPr id="10" name="Picture 2" descr="D:\abdo\cairo university\PPT\images\loupe.png">
            <a:extLst>
              <a:ext uri="{FF2B5EF4-FFF2-40B4-BE49-F238E27FC236}">
                <a16:creationId xmlns:a16="http://schemas.microsoft.com/office/drawing/2014/main" id="{3CDAB1CB-A27B-F327-E411-08E8F3E5AC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8243" y="2294125"/>
            <a:ext cx="3244851" cy="3244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3406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1076326" y="1259237"/>
            <a:ext cx="10547722" cy="4031873"/>
          </a:xfrm>
          <a:prstGeom prst="rect">
            <a:avLst/>
          </a:prstGeom>
          <a:noFill/>
        </p:spPr>
        <p:txBody>
          <a:bodyPr wrap="square">
            <a:spAutoFit/>
          </a:bodyPr>
          <a:lstStyle/>
          <a:p>
            <a:pPr marL="0" indent="0" algn="r" rtl="1">
              <a:buNone/>
            </a:pPr>
            <a:endParaRPr lang="ar-EG" sz="3200" b="1" dirty="0">
              <a:solidFill>
                <a:srgbClr val="FF0000"/>
              </a:solidFill>
            </a:endParaRPr>
          </a:p>
          <a:p>
            <a:pPr marL="0" indent="0" algn="r" rtl="1">
              <a:buNone/>
            </a:pPr>
            <a:r>
              <a:rPr lang="ar-EG" sz="3200" b="1" dirty="0">
                <a:solidFill>
                  <a:srgbClr val="FF0000"/>
                </a:solidFill>
                <a:hlinkClick r:id="rId6"/>
              </a:rPr>
              <a:t>عاجل.. الفنانة الكبيرة عبلة كامل تُصارع السرطان في مرحلته الأخيرة (خاص)</a:t>
            </a:r>
            <a:endParaRPr lang="ar-EG" sz="3200" b="1" dirty="0">
              <a:solidFill>
                <a:srgbClr val="FF0000"/>
              </a:solidFill>
            </a:endParaRPr>
          </a:p>
          <a:p>
            <a:pPr marL="0" indent="0" algn="r" rtl="1">
              <a:buNone/>
            </a:pPr>
            <a:endParaRPr lang="en-US" sz="3200" b="1" dirty="0">
              <a:solidFill>
                <a:srgbClr val="FF0000"/>
              </a:solidFill>
            </a:endParaRPr>
          </a:p>
          <a:p>
            <a:pPr marL="0" indent="0" algn="r" rtl="1">
              <a:buNone/>
            </a:pPr>
            <a:endParaRPr lang="en-US" sz="3200" b="1" dirty="0">
              <a:solidFill>
                <a:srgbClr val="FF0000"/>
              </a:solidFill>
            </a:endParaRPr>
          </a:p>
          <a:p>
            <a:pPr marL="0" indent="0" algn="r" rtl="1">
              <a:buNone/>
            </a:pP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endParaRPr lang="en-US" sz="3200" b="1" dirty="0">
              <a:solidFill>
                <a:srgbClr val="FF0000"/>
              </a:solidFill>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10E0B313-6541-89BC-6FFD-A489F90C0B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71875" y="2359326"/>
            <a:ext cx="5238750" cy="3589918"/>
          </a:xfrm>
          <a:prstGeom prst="rect">
            <a:avLst/>
          </a:prstGeom>
        </p:spPr>
      </p:pic>
    </p:spTree>
    <p:extLst>
      <p:ext uri="{BB962C8B-B14F-4D97-AF65-F5344CB8AC3E}">
        <p14:creationId xmlns:p14="http://schemas.microsoft.com/office/powerpoint/2010/main" val="23050539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2696816" y="703918"/>
            <a:ext cx="8927231" cy="4031873"/>
          </a:xfrm>
          <a:prstGeom prst="rect">
            <a:avLst/>
          </a:prstGeom>
          <a:noFill/>
        </p:spPr>
        <p:txBody>
          <a:bodyPr wrap="square">
            <a:spAutoFit/>
          </a:bodyPr>
          <a:lstStyle/>
          <a:p>
            <a:pPr marL="0" indent="0" algn="r" rtl="1">
              <a:buNone/>
            </a:pP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r>
              <a:rPr lang="ar-EG" sz="3200" b="1" dirty="0">
                <a:solidFill>
                  <a:srgbClr val="FF0000"/>
                </a:solidFill>
                <a:hlinkClick r:id="rId6"/>
              </a:rPr>
              <a:t>أول تعليق من ابنة عبلة كامل على شائعات تدهور حالتها الصحية</a:t>
            </a:r>
            <a:endParaRPr lang="en-US" sz="3200" b="1" dirty="0">
              <a:solidFill>
                <a:srgbClr val="FF0000"/>
              </a:solidFill>
            </a:endParaRPr>
          </a:p>
          <a:p>
            <a:pPr marL="0" indent="0" algn="r" rtl="1">
              <a:buNone/>
            </a:pPr>
            <a:endParaRPr lang="en-US" sz="3200" b="1" dirty="0">
              <a:solidFill>
                <a:srgbClr val="FF0000"/>
              </a:solidFill>
            </a:endParaRPr>
          </a:p>
          <a:p>
            <a:pPr marL="0" indent="0" algn="r" rtl="1">
              <a:buNone/>
            </a:pPr>
            <a:endParaRPr lang="ar-EG" sz="3200" b="1" dirty="0">
              <a:solidFill>
                <a:srgbClr val="FF0000"/>
              </a:solidFill>
            </a:endParaRPr>
          </a:p>
          <a:p>
            <a:pPr marL="0" indent="0" algn="r" rtl="1">
              <a:buNone/>
            </a:pPr>
            <a:endParaRPr lang="ar-EG" sz="3200" b="1" dirty="0">
              <a:solidFill>
                <a:srgbClr val="FF0000"/>
              </a:solidFill>
            </a:endParaRPr>
          </a:p>
          <a:p>
            <a:pPr marL="0" indent="0" algn="r" rtl="1">
              <a:buNone/>
            </a:pPr>
            <a:endParaRPr lang="en-US" sz="3200" b="1" dirty="0">
              <a:solidFill>
                <a:srgbClr val="FF0000"/>
              </a:solidFill>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26542E9B-FF4E-F6CF-EA10-C606D0904DB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52925" y="2472690"/>
            <a:ext cx="5448300" cy="3228014"/>
          </a:xfrm>
          <a:prstGeom prst="rect">
            <a:avLst/>
          </a:prstGeom>
        </p:spPr>
      </p:pic>
    </p:spTree>
    <p:extLst>
      <p:ext uri="{BB962C8B-B14F-4D97-AF65-F5344CB8AC3E}">
        <p14:creationId xmlns:p14="http://schemas.microsoft.com/office/powerpoint/2010/main" val="41088009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2352676" y="1734286"/>
            <a:ext cx="9271372" cy="1569660"/>
          </a:xfrm>
          <a:prstGeom prst="rect">
            <a:avLst/>
          </a:prstGeom>
          <a:noFill/>
        </p:spPr>
        <p:txBody>
          <a:bodyPr wrap="square">
            <a:spAutoFit/>
          </a:bodyPr>
          <a:lstStyle/>
          <a:p>
            <a:pPr marL="0" indent="0" algn="r" rtl="1">
              <a:buNone/>
            </a:pPr>
            <a:r>
              <a:rPr lang="ar-EG" sz="3200" b="1" dirty="0">
                <a:hlinkClick r:id="rId6"/>
              </a:rPr>
              <a:t>تواجه المرض الخبيث في صمت!.. عائلة عبلة كامل غاضبة للغاية</a:t>
            </a:r>
            <a:br>
              <a:rPr lang="ar-EG" sz="3200" b="1" dirty="0"/>
            </a:br>
            <a:endParaRPr lang="ar-EG" sz="32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3F44DEB-EED6-1704-30DA-D71DE2CDAF1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86099" y="2754982"/>
            <a:ext cx="7258052" cy="2529136"/>
          </a:xfrm>
          <a:prstGeom prst="rect">
            <a:avLst/>
          </a:prstGeom>
        </p:spPr>
      </p:pic>
    </p:spTree>
    <p:extLst>
      <p:ext uri="{BB962C8B-B14F-4D97-AF65-F5344CB8AC3E}">
        <p14:creationId xmlns:p14="http://schemas.microsoft.com/office/powerpoint/2010/main" val="28533230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أمثلة على الأخبار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2085976" y="1734286"/>
            <a:ext cx="9538072" cy="1569660"/>
          </a:xfrm>
          <a:prstGeom prst="rect">
            <a:avLst/>
          </a:prstGeom>
          <a:noFill/>
        </p:spPr>
        <p:txBody>
          <a:bodyPr wrap="square">
            <a:spAutoFit/>
          </a:bodyPr>
          <a:lstStyle/>
          <a:p>
            <a:pPr marL="0" indent="0" algn="r" rtl="1">
              <a:buNone/>
            </a:pPr>
            <a:r>
              <a:rPr lang="ar-EG" sz="3200" b="1" dirty="0">
                <a:hlinkClick r:id="rId6"/>
              </a:rPr>
              <a:t>بعد تداول خبر إصابتها بالسرطان.. عبلة كامل: "والله العظيم عيب«</a:t>
            </a:r>
            <a:br>
              <a:rPr lang="ar-EG" sz="3200" b="1" dirty="0"/>
            </a:br>
            <a:endParaRPr lang="en-US" sz="32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10" name="Picture 9">
            <a:extLst>
              <a:ext uri="{FF2B5EF4-FFF2-40B4-BE49-F238E27FC236}">
                <a16:creationId xmlns:a16="http://schemas.microsoft.com/office/drawing/2014/main" id="{A065809D-3B8C-EA30-B0C3-9AD27064762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43225" y="2645088"/>
            <a:ext cx="6496050" cy="3128994"/>
          </a:xfrm>
          <a:prstGeom prst="rect">
            <a:avLst/>
          </a:prstGeom>
        </p:spPr>
      </p:pic>
    </p:spTree>
    <p:extLst>
      <p:ext uri="{BB962C8B-B14F-4D97-AF65-F5344CB8AC3E}">
        <p14:creationId xmlns:p14="http://schemas.microsoft.com/office/powerpoint/2010/main" val="37983778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0DE91FA4-1567-3B25-408C-6506C650F772}"/>
              </a:ext>
            </a:extLst>
          </p:cNvPr>
          <p:cNvSpPr txBox="1"/>
          <p:nvPr/>
        </p:nvSpPr>
        <p:spPr>
          <a:xfrm>
            <a:off x="2875722" y="2799018"/>
            <a:ext cx="6308034" cy="923330"/>
          </a:xfrm>
          <a:prstGeom prst="rect">
            <a:avLst/>
          </a:prstGeom>
          <a:noFill/>
        </p:spPr>
        <p:txBody>
          <a:bodyPr wrap="square">
            <a:spAutoFit/>
          </a:bodyPr>
          <a:lstStyle/>
          <a:p>
            <a:pPr marL="0" indent="0" algn="ctr" rtl="1">
              <a:buNone/>
            </a:pPr>
            <a:r>
              <a:rPr lang="ar-EG" sz="5400" b="1" dirty="0">
                <a:solidFill>
                  <a:srgbClr val="24A9E1"/>
                </a:solidFill>
              </a:rPr>
              <a:t>الصور الزائفة</a:t>
            </a:r>
            <a:endParaRPr lang="en-US" sz="5400" dirty="0">
              <a:solidFill>
                <a:srgbClr val="24A9E1"/>
              </a:solidFill>
            </a:endParaRPr>
          </a:p>
        </p:txBody>
      </p:sp>
    </p:spTree>
    <p:extLst>
      <p:ext uri="{BB962C8B-B14F-4D97-AF65-F5344CB8AC3E}">
        <p14:creationId xmlns:p14="http://schemas.microsoft.com/office/powerpoint/2010/main" val="42719981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8546E6AD-B16C-0ED7-CA1F-909D40742F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0772" y="1499380"/>
            <a:ext cx="6503506" cy="4316982"/>
          </a:xfrm>
          <a:prstGeom prst="rect">
            <a:avLst/>
          </a:prstGeom>
        </p:spPr>
      </p:pic>
    </p:spTree>
    <p:extLst>
      <p:ext uri="{BB962C8B-B14F-4D97-AF65-F5344CB8AC3E}">
        <p14:creationId xmlns:p14="http://schemas.microsoft.com/office/powerpoint/2010/main" val="987526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283F4F9C-DE6B-E32A-DEAA-26E739F24E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0788" y="1544504"/>
            <a:ext cx="7463474" cy="4022100"/>
          </a:xfrm>
          <a:prstGeom prst="rect">
            <a:avLst/>
          </a:prstGeom>
        </p:spPr>
      </p:pic>
    </p:spTree>
    <p:extLst>
      <p:ext uri="{BB962C8B-B14F-4D97-AF65-F5344CB8AC3E}">
        <p14:creationId xmlns:p14="http://schemas.microsoft.com/office/powerpoint/2010/main" val="3888941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90FE412F-2AD4-DFCF-9926-8366EBEB00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96816" y="1620247"/>
            <a:ext cx="7058096" cy="3970178"/>
          </a:xfrm>
          <a:prstGeom prst="rect">
            <a:avLst/>
          </a:prstGeom>
        </p:spPr>
      </p:pic>
    </p:spTree>
    <p:extLst>
      <p:ext uri="{BB962C8B-B14F-4D97-AF65-F5344CB8AC3E}">
        <p14:creationId xmlns:p14="http://schemas.microsoft.com/office/powerpoint/2010/main" val="40517264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4A173CC0-06EE-06F3-55BC-4DF02C41B0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5894" y="1610200"/>
            <a:ext cx="6900212" cy="4140128"/>
          </a:xfrm>
          <a:prstGeom prst="rect">
            <a:avLst/>
          </a:prstGeom>
        </p:spPr>
      </p:pic>
    </p:spTree>
    <p:extLst>
      <p:ext uri="{BB962C8B-B14F-4D97-AF65-F5344CB8AC3E}">
        <p14:creationId xmlns:p14="http://schemas.microsoft.com/office/powerpoint/2010/main" val="37417919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2B5A5A84-5C18-7746-2451-32F3DA3849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00800" y="1698219"/>
            <a:ext cx="6966880" cy="4163006"/>
          </a:xfrm>
          <a:prstGeom prst="rect">
            <a:avLst/>
          </a:prstGeom>
        </p:spPr>
      </p:pic>
    </p:spTree>
    <p:extLst>
      <p:ext uri="{BB962C8B-B14F-4D97-AF65-F5344CB8AC3E}">
        <p14:creationId xmlns:p14="http://schemas.microsoft.com/office/powerpoint/2010/main" val="23711613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F0737623-2CFA-C646-5860-416E944753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09188" y="1485900"/>
            <a:ext cx="7594420" cy="4392104"/>
          </a:xfrm>
          <a:prstGeom prst="rect">
            <a:avLst/>
          </a:prstGeom>
        </p:spPr>
      </p:pic>
    </p:spTree>
    <p:extLst>
      <p:ext uri="{BB962C8B-B14F-4D97-AF65-F5344CB8AC3E}">
        <p14:creationId xmlns:p14="http://schemas.microsoft.com/office/powerpoint/2010/main" val="380694805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9">
            <a:extLst>
              <a:ext uri="{FF2B5EF4-FFF2-40B4-BE49-F238E27FC236}">
                <a16:creationId xmlns:a16="http://schemas.microsoft.com/office/drawing/2014/main" id="{B2047D85-527F-0385-CA5A-590132D87B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11588" y="1565072"/>
            <a:ext cx="7380112" cy="4164418"/>
          </a:xfrm>
          <a:prstGeom prst="rect">
            <a:avLst/>
          </a:prstGeom>
        </p:spPr>
      </p:pic>
    </p:spTree>
    <p:extLst>
      <p:ext uri="{BB962C8B-B14F-4D97-AF65-F5344CB8AC3E}">
        <p14:creationId xmlns:p14="http://schemas.microsoft.com/office/powerpoint/2010/main" val="9601358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93276F7D-C62C-C997-2D68-A34A7C7C3E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24225" y="1335099"/>
            <a:ext cx="6000748" cy="4448982"/>
          </a:xfrm>
          <a:prstGeom prst="rect">
            <a:avLst/>
          </a:prstGeom>
        </p:spPr>
      </p:pic>
    </p:spTree>
    <p:extLst>
      <p:ext uri="{BB962C8B-B14F-4D97-AF65-F5344CB8AC3E}">
        <p14:creationId xmlns:p14="http://schemas.microsoft.com/office/powerpoint/2010/main" val="40087304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الصور الزائفة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8BD735C7-049E-A3AD-E6AC-B7033EEAECF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73563" y="1435772"/>
            <a:ext cx="6256162" cy="4459076"/>
          </a:xfrm>
          <a:prstGeom prst="rect">
            <a:avLst/>
          </a:prstGeom>
        </p:spPr>
      </p:pic>
    </p:spTree>
    <p:extLst>
      <p:ext uri="{BB962C8B-B14F-4D97-AF65-F5344CB8AC3E}">
        <p14:creationId xmlns:p14="http://schemas.microsoft.com/office/powerpoint/2010/main" val="10651243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الثامنة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1858</TotalTime>
  <Words>1557</Words>
  <Application>Microsoft Office PowerPoint</Application>
  <PresentationFormat>Widescreen</PresentationFormat>
  <Paragraphs>258</Paragraphs>
  <Slides>55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55</vt:i4>
      </vt:variant>
    </vt:vector>
  </HeadingPairs>
  <TitlesOfParts>
    <vt:vector size="64" baseType="lpstr">
      <vt:lpstr>Arial</vt:lpstr>
      <vt:lpstr>Calibri</vt:lpstr>
      <vt:lpstr>Calibri Light</vt:lpstr>
      <vt:lpstr>DIN Next LT Arabic</vt:lpstr>
      <vt:lpstr>Lato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72</cp:revision>
  <dcterms:created xsi:type="dcterms:W3CDTF">2021-08-03T13:03:26Z</dcterms:created>
  <dcterms:modified xsi:type="dcterms:W3CDTF">2023-11-24T15:41:17Z</dcterms:modified>
</cp:coreProperties>
</file>