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8" r:id="rId2"/>
    <p:sldId id="260" r:id="rId3"/>
    <p:sldId id="500" r:id="rId4"/>
    <p:sldId id="543" r:id="rId5"/>
    <p:sldId id="501" r:id="rId6"/>
    <p:sldId id="502" r:id="rId7"/>
    <p:sldId id="503" r:id="rId8"/>
    <p:sldId id="504" r:id="rId9"/>
    <p:sldId id="505" r:id="rId10"/>
    <p:sldId id="518" r:id="rId11"/>
    <p:sldId id="523" r:id="rId12"/>
    <p:sldId id="522" r:id="rId13"/>
    <p:sldId id="541" r:id="rId14"/>
    <p:sldId id="544" r:id="rId15"/>
    <p:sldId id="517" r:id="rId16"/>
    <p:sldId id="542" r:id="rId17"/>
    <p:sldId id="510" r:id="rId18"/>
    <p:sldId id="511" r:id="rId19"/>
    <p:sldId id="525" r:id="rId20"/>
    <p:sldId id="512" r:id="rId21"/>
    <p:sldId id="526" r:id="rId22"/>
    <p:sldId id="513" r:id="rId23"/>
    <p:sldId id="514" r:id="rId24"/>
    <p:sldId id="545" r:id="rId25"/>
    <p:sldId id="515" r:id="rId26"/>
    <p:sldId id="516" r:id="rId27"/>
    <p:sldId id="527" r:id="rId28"/>
    <p:sldId id="528" r:id="rId29"/>
    <p:sldId id="546" r:id="rId30"/>
    <p:sldId id="531" r:id="rId31"/>
    <p:sldId id="549" r:id="rId32"/>
    <p:sldId id="536" r:id="rId33"/>
    <p:sldId id="550" r:id="rId34"/>
    <p:sldId id="547" r:id="rId35"/>
    <p:sldId id="537" r:id="rId36"/>
    <p:sldId id="532" r:id="rId37"/>
    <p:sldId id="533" r:id="rId38"/>
    <p:sldId id="534" r:id="rId39"/>
    <p:sldId id="535" r:id="rId40"/>
    <p:sldId id="548" r:id="rId41"/>
    <p:sldId id="529" r:id="rId42"/>
    <p:sldId id="508" r:id="rId43"/>
    <p:sldId id="509" r:id="rId44"/>
    <p:sldId id="538" r:id="rId45"/>
    <p:sldId id="539" r:id="rId46"/>
    <p:sldId id="552" r:id="rId47"/>
    <p:sldId id="551" r:id="rId48"/>
    <p:sldId id="55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7.jpe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9.jpe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jpe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9.png"/><Relationship Id="rId4" Type="http://schemas.openxmlformats.org/officeDocument/2006/relationships/image" Target="../media/image9.emf"/><Relationship Id="rId9" Type="http://schemas.openxmlformats.org/officeDocument/2006/relationships/image" Target="../media/image28.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22850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82125" y="-24756"/>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Data Acquisition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a:solidFill>
                  <a:srgbClr val="FF9518"/>
                </a:solidFill>
                <a:latin typeface="Tajawal Medium" panose="00000600000000000000" pitchFamily="2" charset="-78"/>
                <a:cs typeface="Tajawal Medium" panose="00000600000000000000" pitchFamily="2" charset="-78"/>
              </a:rPr>
              <a:t>CYB 770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a:t>Exploring evidence</a:t>
            </a:r>
          </a:p>
          <a:p>
            <a:pPr marL="342900" indent="-342900">
              <a:buFont typeface="Arial" panose="020B0604020202020204" pitchFamily="34" charset="0"/>
              <a:buChar char="•"/>
            </a:pPr>
            <a:r>
              <a:rPr lang="en-US" sz="2400" dirty="0"/>
              <a:t>Disk Drive</a:t>
            </a:r>
          </a:p>
          <a:p>
            <a:pPr marL="342900" indent="-342900">
              <a:buFont typeface="Arial" panose="020B0604020202020204" pitchFamily="34" charset="0"/>
              <a:buChar char="•"/>
            </a:pPr>
            <a:r>
              <a:rPr lang="en-US" sz="2400" dirty="0"/>
              <a:t>Data Acquisition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255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1"/>
            <a:ext cx="5633550" cy="1569660"/>
          </a:xfrm>
          <a:prstGeom prst="rect">
            <a:avLst/>
          </a:prstGeom>
          <a:noFill/>
        </p:spPr>
        <p:txBody>
          <a:bodyPr wrap="square" rtlCol="0">
            <a:spAutoFit/>
          </a:bodyPr>
          <a:lstStyle/>
          <a:p>
            <a:r>
              <a:rPr lang="en-US" sz="2400" dirty="0"/>
              <a:t>Law matter produced before a court of law in an attempt to prove or disprove a point in issue, such as the statements of witnesses, documents or material objects.</a:t>
            </a:r>
          </a:p>
        </p:txBody>
      </p:sp>
    </p:spTree>
    <p:extLst>
      <p:ext uri="{BB962C8B-B14F-4D97-AF65-F5344CB8AC3E}">
        <p14:creationId xmlns:p14="http://schemas.microsoft.com/office/powerpoint/2010/main" val="4073384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Disk Drive</a:t>
            </a:r>
          </a:p>
        </p:txBody>
      </p:sp>
    </p:spTree>
    <p:extLst>
      <p:ext uri="{BB962C8B-B14F-4D97-AF65-F5344CB8AC3E}">
        <p14:creationId xmlns:p14="http://schemas.microsoft.com/office/powerpoint/2010/main" val="2934165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22935"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Disk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856905" y="1632098"/>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Magnetic storage devices</a:t>
            </a:r>
          </a:p>
          <a:p>
            <a:pPr marL="800100" lvl="1" indent="-342900">
              <a:buFont typeface="Arial" panose="020B0604020202020204" pitchFamily="34" charset="0"/>
              <a:buChar char="•"/>
            </a:pPr>
            <a:r>
              <a:rPr lang="en-US" sz="2400" dirty="0"/>
              <a:t>Magnetic storage devices read and write data by using electromagnetic read/write heads (</a:t>
            </a:r>
            <a:r>
              <a:rPr lang="en-US" sz="2400" dirty="0" err="1"/>
              <a:t>flopy</a:t>
            </a:r>
            <a:r>
              <a:rPr lang="en-US" sz="2400" dirty="0"/>
              <a:t> and magnetic tap)</a:t>
            </a:r>
          </a:p>
          <a:p>
            <a:pPr marL="342900" indent="-342900">
              <a:buFont typeface="Arial" panose="020B0604020202020204" pitchFamily="34" charset="0"/>
              <a:buChar char="•"/>
            </a:pPr>
            <a:r>
              <a:rPr lang="en-US" sz="2400" dirty="0"/>
              <a:t>Optical storage devices</a:t>
            </a:r>
          </a:p>
          <a:p>
            <a:pPr marL="800100" lvl="1" indent="-342900">
              <a:buFont typeface="Arial" panose="020B0604020202020204" pitchFamily="34" charset="0"/>
              <a:buChar char="•"/>
            </a:pPr>
            <a:r>
              <a:rPr lang="en-US" sz="2400" dirty="0"/>
              <a:t>CD/DVD </a:t>
            </a:r>
          </a:p>
          <a:p>
            <a:pPr marL="342900" indent="-342900">
              <a:buFont typeface="Arial" panose="020B0604020202020204" pitchFamily="34" charset="0"/>
              <a:buChar char="•"/>
            </a:pPr>
            <a:r>
              <a:rPr lang="en-US" sz="2400" dirty="0"/>
              <a:t>Flash Memory Device</a:t>
            </a:r>
          </a:p>
        </p:txBody>
      </p:sp>
    </p:spTree>
    <p:extLst>
      <p:ext uri="{BB962C8B-B14F-4D97-AF65-F5344CB8AC3E}">
        <p14:creationId xmlns:p14="http://schemas.microsoft.com/office/powerpoint/2010/main" val="2375654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43161"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Hard Disks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636790" y="1573975"/>
            <a:ext cx="58625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HDD</a:t>
            </a:r>
          </a:p>
          <a:p>
            <a:pPr marL="800100" lvl="1" indent="-342900" algn="just">
              <a:buFont typeface="Arial" panose="020B0604020202020204" pitchFamily="34" charset="0"/>
              <a:buChar char="•"/>
            </a:pPr>
            <a:r>
              <a:rPr lang="en-US" sz="2000" dirty="0"/>
              <a:t>Capacity of hard disk </a:t>
            </a:r>
          </a:p>
          <a:p>
            <a:pPr marL="800100" lvl="1" indent="-342900" algn="just">
              <a:buFont typeface="Arial" panose="020B0604020202020204" pitchFamily="34" charset="0"/>
              <a:buChar char="•"/>
            </a:pPr>
            <a:r>
              <a:rPr lang="en-US" sz="2000" dirty="0"/>
              <a:t>Several disks known as platters</a:t>
            </a:r>
          </a:p>
          <a:p>
            <a:pPr marL="800100" lvl="1" indent="-342900" algn="just">
              <a:buFont typeface="Arial" panose="020B0604020202020204" pitchFamily="34" charset="0"/>
              <a:buChar char="•"/>
            </a:pPr>
            <a:r>
              <a:rPr lang="en-US" sz="2000" dirty="0"/>
              <a:t>(sector and tracks)</a:t>
            </a:r>
          </a:p>
          <a:p>
            <a:pPr marL="800100" lvl="1" indent="-342900" algn="just">
              <a:buFont typeface="Arial" panose="020B0604020202020204" pitchFamily="34" charset="0"/>
              <a:buChar char="•"/>
            </a:pPr>
            <a:r>
              <a:rPr lang="en-US" sz="2000" dirty="0"/>
              <a:t>Data is read, written or erased as the magnetic dots pass under read/write heads</a:t>
            </a:r>
          </a:p>
          <a:p>
            <a:pPr marL="800100" lvl="1" indent="-342900" algn="just">
              <a:buFont typeface="Arial" panose="020B0604020202020204" pitchFamily="34" charset="0"/>
              <a:buChar char="•"/>
            </a:pPr>
            <a:r>
              <a:rPr lang="en-US" sz="2000" dirty="0"/>
              <a:t>(seek time , access time , transfer time)</a:t>
            </a:r>
          </a:p>
          <a:p>
            <a:pPr marL="342900" indent="-342900" algn="just">
              <a:buFont typeface="Arial" panose="020B0604020202020204" pitchFamily="34" charset="0"/>
              <a:buChar char="•"/>
            </a:pPr>
            <a:r>
              <a:rPr lang="en-US" sz="2000" dirty="0"/>
              <a:t>SSD </a:t>
            </a:r>
          </a:p>
          <a:p>
            <a:pPr marL="800100" lvl="1" indent="-342900" algn="just">
              <a:buFont typeface="Arial" panose="020B0604020202020204" pitchFamily="34" charset="0"/>
              <a:buChar char="•"/>
            </a:pPr>
            <a:r>
              <a:rPr lang="en-US" sz="2000" dirty="0"/>
              <a:t>Data is stored by controlling the movement of electrons within a NAND chip</a:t>
            </a:r>
          </a:p>
          <a:p>
            <a:pPr marL="800100" lvl="1" indent="-342900" algn="just">
              <a:buFont typeface="Arial" panose="020B0604020202020204" pitchFamily="34" charset="0"/>
              <a:buChar char="•"/>
            </a:pPr>
            <a:r>
              <a:rPr lang="en-US" sz="2000" dirty="0"/>
              <a:t>Data is stored as 0s and 1s in millions of tiny transistors within the chip</a:t>
            </a:r>
          </a:p>
        </p:txBody>
      </p:sp>
      <p:pic>
        <p:nvPicPr>
          <p:cNvPr id="22" name="Picture 2" descr="Hard Disk: What is HDD? How Does Hard Disk work ? - TechInTangent">
            <a:extLst>
              <a:ext uri="{FF2B5EF4-FFF2-40B4-BE49-F238E27FC236}">
                <a16:creationId xmlns:a16="http://schemas.microsoft.com/office/drawing/2014/main" id="{877533D0-38DC-9353-CD5C-9230D05CE6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0273" y="483632"/>
            <a:ext cx="4158343" cy="311875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Amazon.com: Zheino mSATA SSD 256GB M3 Internal Mini SATA SSD Drive 3D Nand  Flash Solid State Drive for Mini PC Notebooks Tablets PC: Computers &amp;  Accessories">
            <a:extLst>
              <a:ext uri="{FF2B5EF4-FFF2-40B4-BE49-F238E27FC236}">
                <a16:creationId xmlns:a16="http://schemas.microsoft.com/office/drawing/2014/main" id="{4FF1A70A-47BC-79FE-B21D-D3E0FEECF51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t="37072" b="37072"/>
          <a:stretch>
            <a:fillRect/>
          </a:stretch>
        </p:blipFill>
        <p:spPr bwMode="auto">
          <a:xfrm>
            <a:off x="6525088" y="3716899"/>
            <a:ext cx="5888854" cy="223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826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040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27" name="Picture 2" descr="What is a Hard Drive?">
            <a:extLst>
              <a:ext uri="{FF2B5EF4-FFF2-40B4-BE49-F238E27FC236}">
                <a16:creationId xmlns:a16="http://schemas.microsoft.com/office/drawing/2014/main" id="{C08E81A7-1760-366C-643F-FC4B94D4BA8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65" y="1724377"/>
            <a:ext cx="4762500" cy="3057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265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 </a:t>
            </a:r>
            <a:r>
              <a:rPr lang="en-US" sz="2800" dirty="0" err="1">
                <a:solidFill>
                  <a:schemeClr val="bg1"/>
                </a:solidFill>
                <a:latin typeface="Tajawal Medium" panose="00000600000000000000" pitchFamily="2" charset="-78"/>
                <a:cs typeface="Tajawal Medium" panose="00000600000000000000" pitchFamily="2" charset="-78"/>
              </a:rPr>
              <a:t>Capels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19" name="Picture 2" descr="SAtA">
            <a:extLst>
              <a:ext uri="{FF2B5EF4-FFF2-40B4-BE49-F238E27FC236}">
                <a16:creationId xmlns:a16="http://schemas.microsoft.com/office/drawing/2014/main" id="{7CA8C54E-2332-E186-78BF-791D637D75D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7442" y="1377130"/>
            <a:ext cx="3842851" cy="216086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DE PATA Connectors And Ribbon Cables For Computer Hard Drive,.. Stock  Photo, Picture And Royalty Free Image. Image 9394902.">
            <a:extLst>
              <a:ext uri="{FF2B5EF4-FFF2-40B4-BE49-F238E27FC236}">
                <a16:creationId xmlns:a16="http://schemas.microsoft.com/office/drawing/2014/main" id="{68C5F9C2-5284-6DC8-5917-0CFE2F443AB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7047" y="1675539"/>
            <a:ext cx="3842851" cy="2794801"/>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14D7F071-2189-99AE-B687-D74203E0A8D7}"/>
              </a:ext>
            </a:extLst>
          </p:cNvPr>
          <p:cNvSpPr txBox="1"/>
          <p:nvPr/>
        </p:nvSpPr>
        <p:spPr>
          <a:xfrm>
            <a:off x="7044563" y="3862425"/>
            <a:ext cx="2103120" cy="369332"/>
          </a:xfrm>
          <a:prstGeom prst="rect">
            <a:avLst/>
          </a:prstGeom>
          <a:noFill/>
        </p:spPr>
        <p:txBody>
          <a:bodyPr wrap="square" rtlCol="0">
            <a:spAutoFit/>
          </a:bodyPr>
          <a:lstStyle/>
          <a:p>
            <a:r>
              <a:rPr lang="en-US" dirty="0"/>
              <a:t>SATA</a:t>
            </a:r>
          </a:p>
        </p:txBody>
      </p:sp>
      <p:sp>
        <p:nvSpPr>
          <p:cNvPr id="22" name="TextBox 21">
            <a:extLst>
              <a:ext uri="{FF2B5EF4-FFF2-40B4-BE49-F238E27FC236}">
                <a16:creationId xmlns:a16="http://schemas.microsoft.com/office/drawing/2014/main" id="{7AF4DC64-76BA-0009-0E6E-D9CE76C4413A}"/>
              </a:ext>
            </a:extLst>
          </p:cNvPr>
          <p:cNvSpPr txBox="1"/>
          <p:nvPr/>
        </p:nvSpPr>
        <p:spPr>
          <a:xfrm>
            <a:off x="1103312" y="3994914"/>
            <a:ext cx="2153920" cy="369332"/>
          </a:xfrm>
          <a:prstGeom prst="rect">
            <a:avLst/>
          </a:prstGeom>
          <a:noFill/>
        </p:spPr>
        <p:txBody>
          <a:bodyPr wrap="square" rtlCol="0">
            <a:spAutoFit/>
          </a:bodyPr>
          <a:lstStyle/>
          <a:p>
            <a:r>
              <a:rPr lang="en-US" dirty="0"/>
              <a:t>IDE(PATA)</a:t>
            </a:r>
          </a:p>
        </p:txBody>
      </p:sp>
    </p:spTree>
    <p:extLst>
      <p:ext uri="{BB962C8B-B14F-4D97-AF65-F5344CB8AC3E}">
        <p14:creationId xmlns:p14="http://schemas.microsoft.com/office/powerpoint/2010/main" val="181181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628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 Structure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617446" y="2525526"/>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1026" name="Picture 2" descr="Why Lost Data Can't be Recovered with Recoverit">
            <a:extLst>
              <a:ext uri="{FF2B5EF4-FFF2-40B4-BE49-F238E27FC236}">
                <a16:creationId xmlns:a16="http://schemas.microsoft.com/office/drawing/2014/main" id="{BB99EC45-65E7-533E-9EBF-1555CF566B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5052" y="1627044"/>
            <a:ext cx="7211095" cy="459278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ntroducing computing and IT: 5.1 The structure of a hard disk drive -  OpenLearn - Open University">
            <a:extLst>
              <a:ext uri="{FF2B5EF4-FFF2-40B4-BE49-F238E27FC236}">
                <a16:creationId xmlns:a16="http://schemas.microsoft.com/office/drawing/2014/main" id="{E5624B38-B416-AC49-96DA-E602F8074F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5691" y="1891950"/>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Operating Systems: Mass-Storage Structure">
            <a:extLst>
              <a:ext uri="{FF2B5EF4-FFF2-40B4-BE49-F238E27FC236}">
                <a16:creationId xmlns:a16="http://schemas.microsoft.com/office/drawing/2014/main" id="{B65F32BE-A011-4A1B-8839-F5BE9A1632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76338" y="3613406"/>
            <a:ext cx="249555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932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86542" y="1633537"/>
            <a:ext cx="5642499" cy="4351338"/>
          </a:xfrm>
        </p:spPr>
        <p:txBody>
          <a:bodyPr>
            <a:normAutofit/>
          </a:bodyPr>
          <a:lstStyle/>
          <a:p>
            <a:endParaRPr lang="en-US" sz="2400" dirty="0"/>
          </a:p>
          <a:p>
            <a:r>
              <a:rPr lang="en-US" sz="2400" dirty="0"/>
              <a:t>Track  : Disk platters are formatted in a system of concentric circles, or rings, called tracks.</a:t>
            </a:r>
          </a:p>
          <a:p>
            <a:r>
              <a:rPr lang="en-US" sz="2400" dirty="0"/>
              <a:t>Sector : Within each track are sectors, which subdivide the circle into a system of arcs, each formatted to hold the same amount of data—typically 512 bytes</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3074" name="Picture 2" descr="Hard Disk Drive (HDD) Secondary memory - GeeksforGeeks">
            <a:extLst>
              <a:ext uri="{FF2B5EF4-FFF2-40B4-BE49-F238E27FC236}">
                <a16:creationId xmlns:a16="http://schemas.microsoft.com/office/drawing/2014/main" id="{1A446EA1-5FC2-36D3-D4C4-458379E0C5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55876" y="2043640"/>
            <a:ext cx="3391807" cy="2422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590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5" name="TextBox 4">
            <a:extLst>
              <a:ext uri="{FF2B5EF4-FFF2-40B4-BE49-F238E27FC236}">
                <a16:creationId xmlns:a16="http://schemas.microsoft.com/office/drawing/2014/main" id="{491E4C41-4A11-8027-180B-2F5E0F4CE440}"/>
              </a:ext>
            </a:extLst>
          </p:cNvPr>
          <p:cNvSpPr txBox="1"/>
          <p:nvPr/>
        </p:nvSpPr>
        <p:spPr>
          <a:xfrm>
            <a:off x="1262952" y="1924340"/>
            <a:ext cx="6454066" cy="923330"/>
          </a:xfrm>
          <a:prstGeom prst="rect">
            <a:avLst/>
          </a:prstGeom>
          <a:noFill/>
        </p:spPr>
        <p:txBody>
          <a:bodyPr wrap="square" rtlCol="0">
            <a:spAutoFit/>
          </a:bodyPr>
          <a:lstStyle/>
          <a:p>
            <a:pPr marL="285750" indent="-285750">
              <a:buFont typeface="Arial" panose="020B0604020202020204" pitchFamily="34" charset="0"/>
              <a:buChar char="•"/>
            </a:pPr>
            <a:r>
              <a:rPr lang="en-US" sz="1800" b="1" dirty="0">
                <a:solidFill>
                  <a:srgbClr val="548ED5"/>
                </a:solidFill>
                <a:latin typeface="Candara-Bold"/>
              </a:rPr>
              <a:t>Bad Sector :  </a:t>
            </a:r>
            <a:r>
              <a:rPr lang="en-US" b="0" i="0" dirty="0">
                <a:solidFill>
                  <a:srgbClr val="000000"/>
                </a:solidFill>
                <a:effectLst/>
                <a:latin typeface="Muli"/>
              </a:rPr>
              <a:t>Bad sectors refer to areas on the disk where data cannot be appropriately accessed due to logical or physical errors.</a:t>
            </a:r>
            <a:r>
              <a:rPr lang="en-US" sz="1800" b="1" dirty="0">
                <a:solidFill>
                  <a:srgbClr val="548ED5"/>
                </a:solidFill>
                <a:latin typeface="Candara-Bold"/>
              </a:rPr>
              <a:t>  </a:t>
            </a:r>
          </a:p>
        </p:txBody>
      </p:sp>
      <p:sp>
        <p:nvSpPr>
          <p:cNvPr id="10" name="TextBox 9">
            <a:extLst>
              <a:ext uri="{FF2B5EF4-FFF2-40B4-BE49-F238E27FC236}">
                <a16:creationId xmlns:a16="http://schemas.microsoft.com/office/drawing/2014/main" id="{725CB1D0-C77A-0E9F-3ED3-26A2E22FB591}"/>
              </a:ext>
            </a:extLst>
          </p:cNvPr>
          <p:cNvSpPr txBox="1"/>
          <p:nvPr/>
        </p:nvSpPr>
        <p:spPr>
          <a:xfrm>
            <a:off x="1297116" y="2928277"/>
            <a:ext cx="7089299" cy="2585323"/>
          </a:xfrm>
          <a:prstGeom prst="rect">
            <a:avLst/>
          </a:prstGeom>
          <a:noFill/>
        </p:spPr>
        <p:txBody>
          <a:bodyPr wrap="square" rtlCol="0">
            <a:spAutoFit/>
          </a:bodyPr>
          <a:lstStyle/>
          <a:p>
            <a:pPr marL="285750" indent="-285750">
              <a:buFont typeface="Arial" panose="020B0604020202020204" pitchFamily="34" charset="0"/>
              <a:buChar char="•"/>
            </a:pPr>
            <a:r>
              <a:rPr lang="en-US" sz="1800" b="1" dirty="0">
                <a:solidFill>
                  <a:srgbClr val="548ED5"/>
                </a:solidFill>
                <a:latin typeface="Candara-Bold"/>
              </a:rPr>
              <a:t>Sector is used but not allocated</a:t>
            </a:r>
          </a:p>
          <a:p>
            <a:pPr algn="l"/>
            <a:r>
              <a:rPr lang="en-US" b="0" i="0" dirty="0">
                <a:solidFill>
                  <a:srgbClr val="172B4D"/>
                </a:solidFill>
                <a:effectLst/>
                <a:latin typeface="-apple-system"/>
              </a:rPr>
              <a:t>Unallocated Space</a:t>
            </a:r>
          </a:p>
          <a:p>
            <a:pPr algn="l"/>
            <a:r>
              <a:rPr lang="en-US" b="0" i="0" dirty="0">
                <a:solidFill>
                  <a:srgbClr val="172B4D"/>
                </a:solidFill>
                <a:effectLst/>
                <a:latin typeface="-apple-system"/>
              </a:rPr>
              <a:t>One of the most neglected areas in forensic data recovery is that of unallocated Space.  When a file on a hard drive containing data is deleted, the data belonging to the file remains on the disk.  This area is known as unallocated space.  The data will remain there until it is overwritten by another file.  </a:t>
            </a:r>
            <a:r>
              <a:rPr lang="en-US" b="0" i="0" u="sng" dirty="0">
                <a:solidFill>
                  <a:srgbClr val="172B4D"/>
                </a:solidFill>
                <a:effectLst/>
                <a:latin typeface="-apple-system"/>
              </a:rPr>
              <a:t>Any data found in this area at one time belonged to a file which has since been deleted.</a:t>
            </a:r>
          </a:p>
          <a:p>
            <a:r>
              <a:rPr lang="en-US" sz="1800" b="1" dirty="0">
                <a:solidFill>
                  <a:srgbClr val="548ED5"/>
                </a:solidFill>
                <a:latin typeface="Candara-Bold"/>
              </a:rPr>
              <a:t> </a:t>
            </a:r>
          </a:p>
        </p:txBody>
      </p:sp>
      <p:pic>
        <p:nvPicPr>
          <p:cNvPr id="19" name="Picture 2" descr="Hard Disk Drive (HDD) Secondary memory - GeeksforGeeks">
            <a:extLst>
              <a:ext uri="{FF2B5EF4-FFF2-40B4-BE49-F238E27FC236}">
                <a16:creationId xmlns:a16="http://schemas.microsoft.com/office/drawing/2014/main" id="{7236F0B6-1946-3EBB-37C6-CE0A1267B7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9920" y="1714500"/>
            <a:ext cx="3391807" cy="2422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958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Hard Drive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20" name="Content Placeholder 2">
            <a:extLst>
              <a:ext uri="{FF2B5EF4-FFF2-40B4-BE49-F238E27FC236}">
                <a16:creationId xmlns:a16="http://schemas.microsoft.com/office/drawing/2014/main" id="{011FB4DF-58CD-CA76-DD02-D7BA47226BDD}"/>
              </a:ext>
            </a:extLst>
          </p:cNvPr>
          <p:cNvSpPr txBox="1">
            <a:spLocks/>
          </p:cNvSpPr>
          <p:nvPr/>
        </p:nvSpPr>
        <p:spPr>
          <a:xfrm>
            <a:off x="1512248" y="1521095"/>
            <a:ext cx="7924715" cy="21808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solidFill>
                  <a:srgbClr val="202124"/>
                </a:solidFill>
                <a:latin typeface="arial" panose="020B0604020202020204" pitchFamily="34" charset="0"/>
              </a:rPr>
              <a:t>Slack space</a:t>
            </a:r>
            <a:r>
              <a:rPr lang="en-US" sz="2400" dirty="0">
                <a:solidFill>
                  <a:srgbClr val="202124"/>
                </a:solidFill>
                <a:latin typeface="arial" panose="020B0604020202020204" pitchFamily="34" charset="0"/>
              </a:rPr>
              <a:t> is the leftover storage that exists on a computer's hard disk drive when a computer file does not need all the </a:t>
            </a:r>
            <a:r>
              <a:rPr lang="en-US" sz="2400" b="1" dirty="0">
                <a:solidFill>
                  <a:srgbClr val="202124"/>
                </a:solidFill>
                <a:latin typeface="arial" panose="020B0604020202020204" pitchFamily="34" charset="0"/>
              </a:rPr>
              <a:t>space</a:t>
            </a:r>
            <a:r>
              <a:rPr lang="en-US" sz="2400" dirty="0">
                <a:solidFill>
                  <a:srgbClr val="202124"/>
                </a:solidFill>
                <a:latin typeface="arial" panose="020B0604020202020204" pitchFamily="34" charset="0"/>
              </a:rPr>
              <a:t> it has been allocated by the operating system. </a:t>
            </a:r>
          </a:p>
          <a:p>
            <a:pPr algn="just"/>
            <a:r>
              <a:rPr lang="en-US" sz="2400" dirty="0">
                <a:solidFill>
                  <a:srgbClr val="202124"/>
                </a:solidFill>
                <a:latin typeface="arial" panose="020B0604020202020204" pitchFamily="34" charset="0"/>
              </a:rPr>
              <a:t>The examination of </a:t>
            </a:r>
            <a:r>
              <a:rPr lang="en-US" sz="2400" b="1" dirty="0">
                <a:solidFill>
                  <a:srgbClr val="202124"/>
                </a:solidFill>
                <a:latin typeface="arial" panose="020B0604020202020204" pitchFamily="34" charset="0"/>
              </a:rPr>
              <a:t>slack space</a:t>
            </a:r>
            <a:r>
              <a:rPr lang="en-US" sz="2400" dirty="0">
                <a:solidFill>
                  <a:srgbClr val="202124"/>
                </a:solidFill>
                <a:latin typeface="arial" panose="020B0604020202020204" pitchFamily="34" charset="0"/>
              </a:rPr>
              <a:t> is an important aspect of computer forensics.</a:t>
            </a:r>
            <a:endParaRPr lang="x-none" sz="1800" dirty="0">
              <a:solidFill>
                <a:srgbClr val="000000"/>
              </a:solidFill>
              <a:latin typeface="Calibri" panose="020F0502020204030204" pitchFamily="34" charset="0"/>
            </a:endParaRPr>
          </a:p>
        </p:txBody>
      </p:sp>
      <p:pic>
        <p:nvPicPr>
          <p:cNvPr id="21" name="Picture 2" descr="Digital Forensics and Cyber Crime Datamining">
            <a:extLst>
              <a:ext uri="{FF2B5EF4-FFF2-40B4-BE49-F238E27FC236}">
                <a16:creationId xmlns:a16="http://schemas.microsoft.com/office/drawing/2014/main" id="{43CB1AEC-E7AD-B2A3-03AC-F5EB55C052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6946" y="3995465"/>
            <a:ext cx="6467475" cy="1714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035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5" name="Content Placeholder 2">
            <a:extLst>
              <a:ext uri="{FF2B5EF4-FFF2-40B4-BE49-F238E27FC236}">
                <a16:creationId xmlns:a16="http://schemas.microsoft.com/office/drawing/2014/main" id="{9AFF9E60-642E-6E5B-F1D7-9CDE751D201D}"/>
              </a:ext>
            </a:extLst>
          </p:cNvPr>
          <p:cNvSpPr txBox="1">
            <a:spLocks/>
          </p:cNvSpPr>
          <p:nvPr/>
        </p:nvSpPr>
        <p:spPr>
          <a:xfrm>
            <a:off x="1057255" y="1941922"/>
            <a:ext cx="5209867"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x-none" sz="1800" dirty="0">
              <a:solidFill>
                <a:srgbClr val="000000"/>
              </a:solidFill>
              <a:latin typeface="Calibri" panose="020F0502020204030204" pitchFamily="34" charset="0"/>
            </a:endParaRPr>
          </a:p>
        </p:txBody>
      </p:sp>
      <p:sp>
        <p:nvSpPr>
          <p:cNvPr id="19" name="TextBox 18">
            <a:extLst>
              <a:ext uri="{FF2B5EF4-FFF2-40B4-BE49-F238E27FC236}">
                <a16:creationId xmlns:a16="http://schemas.microsoft.com/office/drawing/2014/main" id="{D625ACA0-CE98-A614-968B-554F4E11B918}"/>
              </a:ext>
            </a:extLst>
          </p:cNvPr>
          <p:cNvSpPr txBox="1"/>
          <p:nvPr/>
        </p:nvSpPr>
        <p:spPr>
          <a:xfrm>
            <a:off x="1467035" y="1885669"/>
            <a:ext cx="6343094" cy="2031325"/>
          </a:xfrm>
          <a:prstGeom prst="rect">
            <a:avLst/>
          </a:prstGeom>
          <a:noFill/>
        </p:spPr>
        <p:txBody>
          <a:bodyPr wrap="square">
            <a:spAutoFit/>
          </a:bodyPr>
          <a:lstStyle/>
          <a:p>
            <a:pPr marL="285750" indent="-285750">
              <a:buFont typeface="Arial" panose="020B0604020202020204" pitchFamily="34" charset="0"/>
              <a:buChar char="•"/>
            </a:pPr>
            <a:r>
              <a:rPr lang="en-US" dirty="0"/>
              <a:t>Understanding Storage Formats for Digital Evidence</a:t>
            </a:r>
          </a:p>
          <a:p>
            <a:pPr marL="285750" indent="-285750">
              <a:buFont typeface="Arial" panose="020B0604020202020204" pitchFamily="34" charset="0"/>
              <a:buChar char="•"/>
            </a:pPr>
            <a:r>
              <a:rPr lang="en-US" dirty="0"/>
              <a:t>Understanding write blocking</a:t>
            </a:r>
          </a:p>
          <a:p>
            <a:pPr marL="285750" indent="-285750">
              <a:buFont typeface="Arial" panose="020B0604020202020204" pitchFamily="34" charset="0"/>
              <a:buChar char="•"/>
            </a:pPr>
            <a:r>
              <a:rPr lang="en-US" dirty="0"/>
              <a:t>Data Acquisition Types</a:t>
            </a:r>
          </a:p>
          <a:p>
            <a:pPr marL="285750" indent="-285750">
              <a:buFont typeface="Arial" panose="020B0604020202020204" pitchFamily="34" charset="0"/>
              <a:buChar char="•"/>
            </a:pPr>
            <a:r>
              <a:rPr lang="en-US" dirty="0"/>
              <a:t>Data Acquisition Methods</a:t>
            </a:r>
          </a:p>
          <a:p>
            <a:pPr marL="285750" indent="-285750">
              <a:buFont typeface="Arial" panose="020B0604020202020204" pitchFamily="34" charset="0"/>
              <a:buChar char="•"/>
            </a:pPr>
            <a:r>
              <a:rPr lang="en-US" dirty="0"/>
              <a:t>Defining forensic imaging</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225323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71577" y="2177383"/>
            <a:ext cx="83814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435006" y="2413333"/>
            <a:ext cx="7950100" cy="461665"/>
          </a:xfrm>
          <a:prstGeom prst="rect">
            <a:avLst/>
          </a:prstGeom>
          <a:noFill/>
        </p:spPr>
        <p:txBody>
          <a:bodyPr wrap="square" rtlCol="0">
            <a:spAutoFit/>
          </a:bodyPr>
          <a:lstStyle/>
          <a:p>
            <a:pPr algn="ctr"/>
            <a:r>
              <a:rPr lang="en-US" sz="2400" dirty="0">
                <a:solidFill>
                  <a:schemeClr val="bg1"/>
                </a:solidFill>
              </a:rPr>
              <a:t>Understanding Storage Formats for Digital Evidence</a:t>
            </a:r>
          </a:p>
        </p:txBody>
      </p:sp>
    </p:spTree>
    <p:extLst>
      <p:ext uri="{BB962C8B-B14F-4D97-AF65-F5344CB8AC3E}">
        <p14:creationId xmlns:p14="http://schemas.microsoft.com/office/powerpoint/2010/main" val="1331682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80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15300"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Storage Formats for Digital Evidence</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17901"/>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5" name="Rectangle 3">
            <a:extLst>
              <a:ext uri="{FF2B5EF4-FFF2-40B4-BE49-F238E27FC236}">
                <a16:creationId xmlns:a16="http://schemas.microsoft.com/office/drawing/2014/main" id="{589D048E-F31F-0774-AFCB-5A816E349DB1}"/>
              </a:ext>
            </a:extLst>
          </p:cNvPr>
          <p:cNvSpPr txBox="1">
            <a:spLocks noChangeArrowheads="1"/>
          </p:cNvSpPr>
          <p:nvPr/>
        </p:nvSpPr>
        <p:spPr>
          <a:xfrm>
            <a:off x="838200" y="1825625"/>
            <a:ext cx="7950693" cy="29794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200" dirty="0"/>
              <a:t>Data in a forensics acquisition tool is stored as an image file</a:t>
            </a:r>
          </a:p>
          <a:p>
            <a:pPr algn="l"/>
            <a:r>
              <a:rPr lang="en-US" sz="2200" b="0" i="0" u="none" strike="noStrike" baseline="0" dirty="0">
                <a:latin typeface="Caladea-Regular"/>
              </a:rPr>
              <a:t>Each vendor has unique features, so several different proprietary formats are available. </a:t>
            </a:r>
          </a:p>
          <a:p>
            <a:pPr algn="l"/>
            <a:r>
              <a:rPr lang="en-US" sz="2200" b="0" i="0" u="none" strike="noStrike" baseline="0" dirty="0">
                <a:latin typeface="Caladea-Regular"/>
              </a:rPr>
              <a:t>Depending on the proprietary format, many  forensics analysis tools can read other vendors’ formatted acquisitions.</a:t>
            </a:r>
            <a:endParaRPr lang="en-US" altLang="en-US" sz="2200" dirty="0"/>
          </a:p>
        </p:txBody>
      </p:sp>
    </p:spTree>
    <p:extLst>
      <p:ext uri="{BB962C8B-B14F-4D97-AF65-F5344CB8AC3E}">
        <p14:creationId xmlns:p14="http://schemas.microsoft.com/office/powerpoint/2010/main" val="32167549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91991" cy="1246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3485" y="716542"/>
            <a:ext cx="7306808" cy="461665"/>
          </a:xfrm>
          <a:prstGeom prst="rect">
            <a:avLst/>
          </a:prstGeom>
          <a:noFill/>
        </p:spPr>
        <p:txBody>
          <a:bodyPr wrap="none" rtlCol="0">
            <a:spAutoFit/>
          </a:bodyPr>
          <a:lstStyle/>
          <a:p>
            <a:r>
              <a:rPr lang="en-US" sz="2400" dirty="0">
                <a:solidFill>
                  <a:schemeClr val="bg1">
                    <a:lumMod val="95000"/>
                  </a:schemeClr>
                </a:solidFill>
                <a:latin typeface="Tajawal Medium" panose="00000600000000000000" pitchFamily="2" charset="-78"/>
                <a:cs typeface="Tajawal Medium" panose="00000600000000000000" pitchFamily="2" charset="-78"/>
              </a:rPr>
              <a:t>Understanding Storage Formats for Digital Evidence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a:xfrm>
            <a:off x="838200" y="1825625"/>
            <a:ext cx="4147819" cy="4351338"/>
          </a:xfrm>
        </p:spPr>
        <p:txBody>
          <a:bodyPr>
            <a:normAutofit/>
          </a:bodyPr>
          <a:lstStyle/>
          <a:p>
            <a:pPr algn="ctr"/>
            <a:r>
              <a:rPr lang="en-US" sz="2400" dirty="0"/>
              <a:t>Bit Stream </a:t>
            </a:r>
          </a:p>
          <a:p>
            <a:pPr algn="just"/>
            <a:r>
              <a:rPr lang="en-US" sz="2400" dirty="0"/>
              <a:t>Bit Stream (mirror image/ evidence grade  backups) involves capturing data on the copied media.</a:t>
            </a:r>
          </a:p>
          <a:p>
            <a:pPr algn="just"/>
            <a:r>
              <a:rPr lang="en-US" sz="2400" dirty="0"/>
              <a:t>This include hidden and residual data (slack, space , swap, unused space, residue, deleted  files , etc.)</a:t>
            </a:r>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9" name="Content Placeholder 18">
            <a:extLst>
              <a:ext uri="{FF2B5EF4-FFF2-40B4-BE49-F238E27FC236}">
                <a16:creationId xmlns:a16="http://schemas.microsoft.com/office/drawing/2014/main" id="{E033AE80-48D6-7DFC-BAF3-B170067A92E2}"/>
              </a:ext>
            </a:extLst>
          </p:cNvPr>
          <p:cNvSpPr>
            <a:spLocks noGrp="1"/>
          </p:cNvSpPr>
          <p:nvPr>
            <p:ph sz="half" idx="2"/>
          </p:nvPr>
        </p:nvSpPr>
        <p:spPr>
          <a:xfrm>
            <a:off x="5000956" y="1790120"/>
            <a:ext cx="4283065" cy="4351338"/>
          </a:xfrm>
        </p:spPr>
        <p:txBody>
          <a:bodyPr>
            <a:normAutofit/>
          </a:bodyPr>
          <a:lstStyle/>
          <a:p>
            <a:pPr algn="ctr"/>
            <a:r>
              <a:rPr lang="en-US" sz="2400" dirty="0"/>
              <a:t>Backup </a:t>
            </a:r>
          </a:p>
          <a:p>
            <a:pPr algn="just"/>
            <a:r>
              <a:rPr lang="en-US" sz="2400" dirty="0"/>
              <a:t>Slack, residue , deleted ,etc.. Are not indexed .</a:t>
            </a:r>
          </a:p>
          <a:p>
            <a:pPr algn="just"/>
            <a:r>
              <a:rPr lang="en-US" sz="2400" dirty="0"/>
              <a:t>Backup usually </a:t>
            </a:r>
            <a:r>
              <a:rPr lang="en-US" sz="2400" dirty="0" err="1"/>
              <a:t>donot</a:t>
            </a:r>
            <a:r>
              <a:rPr lang="en-US" sz="2400" dirty="0"/>
              <a:t> capture this data they modify the timestamps of data contaminating the timeline .</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5" name="Content Placeholder 2">
            <a:extLst>
              <a:ext uri="{FF2B5EF4-FFF2-40B4-BE49-F238E27FC236}">
                <a16:creationId xmlns:a16="http://schemas.microsoft.com/office/drawing/2014/main" id="{8CA44019-B384-CE7E-4BD3-9559737F3231}"/>
              </a:ext>
            </a:extLst>
          </p:cNvPr>
          <p:cNvSpPr txBox="1">
            <a:spLocks/>
          </p:cNvSpPr>
          <p:nvPr/>
        </p:nvSpPr>
        <p:spPr>
          <a:xfrm>
            <a:off x="1978755" y="1731691"/>
            <a:ext cx="5413147" cy="43983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800" dirty="0"/>
          </a:p>
        </p:txBody>
      </p:sp>
    </p:spTree>
    <p:extLst>
      <p:ext uri="{BB962C8B-B14F-4D97-AF65-F5344CB8AC3E}">
        <p14:creationId xmlns:p14="http://schemas.microsoft.com/office/powerpoint/2010/main" val="9855919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80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15300"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Storage Formats for Digital Evidence</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17901"/>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5" name="Rectangle 3">
            <a:extLst>
              <a:ext uri="{FF2B5EF4-FFF2-40B4-BE49-F238E27FC236}">
                <a16:creationId xmlns:a16="http://schemas.microsoft.com/office/drawing/2014/main" id="{589D048E-F31F-0774-AFCB-5A816E349DB1}"/>
              </a:ext>
            </a:extLst>
          </p:cNvPr>
          <p:cNvSpPr txBox="1">
            <a:spLocks noChangeArrowheads="1"/>
          </p:cNvSpPr>
          <p:nvPr/>
        </p:nvSpPr>
        <p:spPr>
          <a:xfrm>
            <a:off x="838200" y="1825625"/>
            <a:ext cx="7950693" cy="29794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Three formats</a:t>
            </a:r>
          </a:p>
          <a:p>
            <a:pPr lvl="1"/>
            <a:r>
              <a:rPr lang="en-US" altLang="en-US" dirty="0"/>
              <a:t>Raw format</a:t>
            </a:r>
          </a:p>
          <a:p>
            <a:pPr lvl="1"/>
            <a:r>
              <a:rPr lang="en-US" altLang="en-US" dirty="0"/>
              <a:t>Proprietary formats</a:t>
            </a:r>
          </a:p>
          <a:p>
            <a:pPr lvl="1"/>
            <a:r>
              <a:rPr lang="en-US" altLang="en-US" dirty="0"/>
              <a:t>Advanced Forensics Format (AFF)</a:t>
            </a:r>
          </a:p>
        </p:txBody>
      </p:sp>
    </p:spTree>
    <p:extLst>
      <p:ext uri="{BB962C8B-B14F-4D97-AF65-F5344CB8AC3E}">
        <p14:creationId xmlns:p14="http://schemas.microsoft.com/office/powerpoint/2010/main" val="1864799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43536"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Raw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633537"/>
            <a:ext cx="9227548" cy="4351338"/>
          </a:xfrm>
        </p:spPr>
        <p:txBody>
          <a:bodyPr>
            <a:noAutofit/>
          </a:bodyPr>
          <a:lstStyle/>
          <a:p>
            <a:pPr algn="l"/>
            <a:r>
              <a:rPr lang="en-US" sz="2200" dirty="0"/>
              <a:t>Examiners performed a bit-by-bit copy from one disk to another disk the same size or larger.</a:t>
            </a:r>
            <a:endParaRPr lang="en-US" altLang="en-US" sz="2200" dirty="0"/>
          </a:p>
          <a:p>
            <a:pPr eaLnBrk="1" hangingPunct="1"/>
            <a:r>
              <a:rPr lang="en-US" altLang="en-US" sz="2200" dirty="0"/>
              <a:t>Makes it possible to write bit-stream data to files.</a:t>
            </a:r>
          </a:p>
          <a:p>
            <a:pPr algn="l"/>
            <a:r>
              <a:rPr lang="en-US" sz="2200" b="0" i="0" u="none" strike="noStrike" baseline="0" dirty="0">
                <a:solidFill>
                  <a:srgbClr val="000000"/>
                </a:solidFill>
                <a:latin typeface="Caladea-Regular"/>
              </a:rPr>
              <a:t>This copy technique creates simple sequential flat files of a suspect drive</a:t>
            </a:r>
          </a:p>
          <a:p>
            <a:pPr marL="0" indent="0" algn="l">
              <a:buNone/>
            </a:pPr>
            <a:r>
              <a:rPr lang="en-US" sz="2200" b="0" i="0" u="none" strike="noStrike" baseline="0" dirty="0">
                <a:solidFill>
                  <a:srgbClr val="000000"/>
                </a:solidFill>
                <a:latin typeface="Caladea-Regular"/>
              </a:rPr>
              <a:t>or data set. The output of these flat files is referred to as a </a:t>
            </a:r>
            <a:r>
              <a:rPr lang="en-US" sz="2200" b="1" i="0" u="none" strike="noStrike" baseline="0" dirty="0">
                <a:solidFill>
                  <a:srgbClr val="00609B"/>
                </a:solidFill>
                <a:latin typeface="Caladea-Bold"/>
              </a:rPr>
              <a:t>raw format </a:t>
            </a:r>
            <a:r>
              <a:rPr lang="en-US" sz="2200" b="0" i="0" u="none" strike="noStrike" baseline="0" dirty="0">
                <a:solidFill>
                  <a:srgbClr val="000000"/>
                </a:solidFill>
                <a:latin typeface="Caladea-Regular"/>
              </a:rPr>
              <a:t>.</a:t>
            </a:r>
          </a:p>
          <a:p>
            <a:pPr algn="l"/>
            <a:endParaRPr lang="en-US" sz="2200" dirty="0"/>
          </a:p>
          <a:p>
            <a:endParaRPr lang="en-US" sz="2200" dirty="0"/>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3628121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43536"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Raw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633537"/>
            <a:ext cx="9227548" cy="4351338"/>
          </a:xfrm>
        </p:spPr>
        <p:txBody>
          <a:bodyPr>
            <a:noAutofit/>
          </a:bodyPr>
          <a:lstStyle/>
          <a:p>
            <a:pPr eaLnBrk="1" hangingPunct="1"/>
            <a:r>
              <a:rPr lang="en-US" altLang="en-US" sz="2200" dirty="0"/>
              <a:t>Advantages</a:t>
            </a:r>
          </a:p>
          <a:p>
            <a:pPr lvl="1" eaLnBrk="1" hangingPunct="1"/>
            <a:r>
              <a:rPr lang="en-US" altLang="en-US" sz="2200" dirty="0"/>
              <a:t>Fast data transfers</a:t>
            </a:r>
          </a:p>
          <a:p>
            <a:pPr lvl="1" eaLnBrk="1" hangingPunct="1"/>
            <a:r>
              <a:rPr lang="en-US" altLang="en-US" sz="2200" dirty="0"/>
              <a:t>Ignores minor data read errors on source drive</a:t>
            </a:r>
          </a:p>
          <a:p>
            <a:pPr lvl="1" eaLnBrk="1" hangingPunct="1"/>
            <a:r>
              <a:rPr lang="en-US" altLang="en-US" sz="2200" dirty="0"/>
              <a:t>Most computer forensics tools can read raw format</a:t>
            </a:r>
          </a:p>
          <a:p>
            <a:pPr eaLnBrk="1" hangingPunct="1"/>
            <a:r>
              <a:rPr lang="en-US" altLang="en-US" sz="2200" dirty="0"/>
              <a:t>Disadvantages</a:t>
            </a:r>
          </a:p>
          <a:p>
            <a:pPr lvl="1" eaLnBrk="1" hangingPunct="1"/>
            <a:r>
              <a:rPr lang="en-US" altLang="en-US" sz="2200" dirty="0"/>
              <a:t>Requires as much storage as original disk or data</a:t>
            </a:r>
          </a:p>
          <a:p>
            <a:pPr lvl="1" eaLnBrk="1" hangingPunct="1"/>
            <a:r>
              <a:rPr lang="es-EC" altLang="en-US" sz="2200" dirty="0"/>
              <a:t>Tools </a:t>
            </a:r>
            <a:r>
              <a:rPr lang="en-US" altLang="en-US" sz="2200" dirty="0"/>
              <a:t>might not collect marginal (bad) sectors</a:t>
            </a:r>
          </a:p>
          <a:p>
            <a:pPr algn="l"/>
            <a:endParaRPr lang="en-US" sz="2200" dirty="0"/>
          </a:p>
          <a:p>
            <a:endParaRPr lang="en-US" sz="2200" dirty="0"/>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1975442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63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Proprietary Formats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56460" y="1606830"/>
            <a:ext cx="9451020" cy="4351338"/>
          </a:xfrm>
        </p:spPr>
        <p:txBody>
          <a:bodyPr>
            <a:normAutofit/>
          </a:bodyPr>
          <a:lstStyle/>
          <a:p>
            <a:pPr algn="l"/>
            <a:r>
              <a:rPr lang="en-US" sz="2400" b="0" i="0" u="none" strike="noStrike" baseline="0" dirty="0">
                <a:latin typeface="Caladea-Regular"/>
              </a:rPr>
              <a:t>Most commercial forensics tools have their own formats for collecting digital evidence.</a:t>
            </a:r>
          </a:p>
          <a:p>
            <a:pPr marL="0" indent="0">
              <a:buNone/>
            </a:pPr>
            <a:r>
              <a:rPr lang="en-US" sz="2400" b="1" i="0" u="none" strike="noStrike" baseline="0" dirty="0">
                <a:latin typeface="Caladea-Regular"/>
              </a:rPr>
              <a:t>Proprietary formats </a:t>
            </a:r>
            <a:r>
              <a:rPr lang="en-US" sz="2400" b="0" i="0" u="none" strike="noStrike" baseline="0" dirty="0">
                <a:latin typeface="Caladea-Regular"/>
              </a:rPr>
              <a:t>typically offer several features that complement the vendor’s analysis.</a:t>
            </a:r>
          </a:p>
          <a:p>
            <a:r>
              <a:rPr lang="en-US" sz="2400" dirty="0"/>
              <a:t>Features offered</a:t>
            </a:r>
          </a:p>
          <a:p>
            <a:pPr lvl="1"/>
            <a:r>
              <a:rPr lang="en-US" dirty="0"/>
              <a:t>Option to compress or not compress image files</a:t>
            </a:r>
          </a:p>
          <a:p>
            <a:pPr lvl="1"/>
            <a:r>
              <a:rPr lang="en-US" dirty="0"/>
              <a:t>Can split an image into smaller segmented files</a:t>
            </a:r>
          </a:p>
          <a:p>
            <a:pPr lvl="1"/>
            <a:r>
              <a:rPr lang="en-US" dirty="0"/>
              <a:t>Can integrate metadata into the image file</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2520916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63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Proprietary Formats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56460" y="1615722"/>
            <a:ext cx="9451020" cy="4351338"/>
          </a:xfrm>
        </p:spPr>
        <p:txBody>
          <a:bodyPr>
            <a:normAutofit/>
          </a:bodyPr>
          <a:lstStyle/>
          <a:p>
            <a:r>
              <a:rPr lang="en-US" sz="2400" dirty="0"/>
              <a:t>Disadvantages</a:t>
            </a:r>
          </a:p>
          <a:p>
            <a:pPr lvl="1"/>
            <a:r>
              <a:rPr lang="en-US" dirty="0"/>
              <a:t>Inability to share an image between different tools</a:t>
            </a:r>
          </a:p>
          <a:p>
            <a:pPr lvl="1"/>
            <a:r>
              <a:rPr lang="en-US" dirty="0"/>
              <a:t>File size limitation for each segmented volume</a:t>
            </a:r>
          </a:p>
          <a:p>
            <a:pPr lvl="1"/>
            <a:r>
              <a:rPr lang="en-US" dirty="0"/>
              <a:t>The Expert Witness format is unofficial standard</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1552594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9601" y="339610"/>
            <a:ext cx="86080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82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Forensics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F2D76544-A4F0-F7B8-84A2-DDE7426DFC5A}"/>
              </a:ext>
            </a:extLst>
          </p:cNvPr>
          <p:cNvSpPr>
            <a:spLocks noGrp="1"/>
          </p:cNvSpPr>
          <p:nvPr>
            <p:ph sz="half" idx="2"/>
          </p:nvPr>
        </p:nvSpPr>
        <p:spPr>
          <a:xfrm>
            <a:off x="1540515" y="1755128"/>
            <a:ext cx="6511532" cy="4351338"/>
          </a:xfrm>
        </p:spPr>
        <p:txBody>
          <a:bodyPr>
            <a:normAutofit/>
          </a:bodyPr>
          <a:lstStyle/>
          <a:p>
            <a:pPr eaLnBrk="1" hangingPunct="1">
              <a:defRPr/>
            </a:pPr>
            <a:r>
              <a:rPr lang="en-US" altLang="en-US" dirty="0"/>
              <a:t>Developed by Dr. Simson L. Garfinkel as an open-source acquisition format</a:t>
            </a:r>
          </a:p>
          <a:p>
            <a:pPr eaLnBrk="1" hangingPunct="1">
              <a:defRPr/>
            </a:pPr>
            <a:r>
              <a:rPr lang="en-US" altLang="en-US" dirty="0"/>
              <a:t>Design goals</a:t>
            </a:r>
          </a:p>
          <a:p>
            <a:pPr lvl="1" eaLnBrk="1" hangingPunct="1">
              <a:defRPr/>
            </a:pPr>
            <a:r>
              <a:rPr lang="en-US" altLang="en-US" dirty="0"/>
              <a:t>Provide compressed or uncompressed image files</a:t>
            </a:r>
          </a:p>
          <a:p>
            <a:pPr lvl="1" eaLnBrk="1" hangingPunct="1">
              <a:defRPr/>
            </a:pPr>
            <a:r>
              <a:rPr lang="en-US" altLang="en-US" dirty="0"/>
              <a:t>No size restriction for disk-to-image files</a:t>
            </a:r>
          </a:p>
          <a:p>
            <a:pPr lvl="1" eaLnBrk="1" hangingPunct="1">
              <a:defRPr/>
            </a:pPr>
            <a:r>
              <a:rPr lang="en-US" altLang="en-US" dirty="0"/>
              <a:t>Provide space in the image file or segmented files for metadata</a:t>
            </a:r>
          </a:p>
          <a:p>
            <a:pPr lvl="1" eaLnBrk="1" hangingPunct="1">
              <a:defRPr/>
            </a:pPr>
            <a:r>
              <a:rPr lang="en-US" altLang="en-US" dirty="0"/>
              <a:t>Simple design with extensibility</a:t>
            </a:r>
          </a:p>
          <a:p>
            <a:pPr lvl="1" eaLnBrk="1" hangingPunct="1">
              <a:defRPr/>
            </a:pPr>
            <a:r>
              <a:rPr lang="en-US" altLang="en-US" dirty="0"/>
              <a:t>Open source for multiple platforms and OSs</a:t>
            </a:r>
          </a:p>
          <a:p>
            <a:endParaRPr lang="en-US"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40110327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221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82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Forensics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5" name="Rectangle 3">
            <a:extLst>
              <a:ext uri="{FF2B5EF4-FFF2-40B4-BE49-F238E27FC236}">
                <a16:creationId xmlns:a16="http://schemas.microsoft.com/office/drawing/2014/main" id="{97A2CF17-7EC3-E345-6009-A37074417C40}"/>
              </a:ext>
            </a:extLst>
          </p:cNvPr>
          <p:cNvSpPr txBox="1">
            <a:spLocks noChangeArrowheads="1"/>
          </p:cNvSpPr>
          <p:nvPr/>
        </p:nvSpPr>
        <p:spPr>
          <a:xfrm>
            <a:off x="838200" y="1825625"/>
            <a:ext cx="6991905" cy="43284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Design goals </a:t>
            </a:r>
            <a:endParaRPr lang="ar-EG" altLang="en-US" dirty="0"/>
          </a:p>
          <a:p>
            <a:pPr lvl="1"/>
            <a:r>
              <a:rPr lang="en-US" altLang="en-US" dirty="0"/>
              <a:t>Internal consistency checks for self-authentication</a:t>
            </a:r>
          </a:p>
          <a:p>
            <a:r>
              <a:rPr lang="en-US" altLang="en-US" dirty="0"/>
              <a:t>File extensions include .</a:t>
            </a:r>
            <a:r>
              <a:rPr lang="en-US" altLang="en-US" dirty="0" err="1"/>
              <a:t>afd</a:t>
            </a:r>
            <a:r>
              <a:rPr lang="en-US" altLang="en-US" dirty="0"/>
              <a:t> for segmented image files and .</a:t>
            </a:r>
            <a:r>
              <a:rPr lang="en-US" altLang="en-US" dirty="0" err="1"/>
              <a:t>afm</a:t>
            </a:r>
            <a:r>
              <a:rPr lang="en-US" altLang="en-US" dirty="0"/>
              <a:t> for AFF metadata</a:t>
            </a:r>
          </a:p>
        </p:txBody>
      </p:sp>
    </p:spTree>
    <p:extLst>
      <p:ext uri="{BB962C8B-B14F-4D97-AF65-F5344CB8AC3E}">
        <p14:creationId xmlns:p14="http://schemas.microsoft.com/office/powerpoint/2010/main" val="433379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47964" y="2426687"/>
            <a:ext cx="531310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write blocking</a:t>
            </a:r>
            <a:endParaRPr lang="en-US" sz="24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79974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923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061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write blocking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0" name="Content Placeholder 9">
            <a:extLst>
              <a:ext uri="{FF2B5EF4-FFF2-40B4-BE49-F238E27FC236}">
                <a16:creationId xmlns:a16="http://schemas.microsoft.com/office/drawing/2014/main" id="{C2BEECBB-DFDD-C85F-E3C5-5925450D4347}"/>
              </a:ext>
            </a:extLst>
          </p:cNvPr>
          <p:cNvSpPr>
            <a:spLocks noGrp="1"/>
          </p:cNvSpPr>
          <p:nvPr>
            <p:ph sz="half" idx="2"/>
          </p:nvPr>
        </p:nvSpPr>
        <p:spPr>
          <a:xfrm>
            <a:off x="238564" y="1501863"/>
            <a:ext cx="8372036" cy="4351338"/>
          </a:xfrm>
        </p:spPr>
        <p:txBody>
          <a:bodyPr/>
          <a:lstStyle/>
          <a:p>
            <a:r>
              <a:rPr lang="en-US" dirty="0"/>
              <a:t>We want to ensure we do not</a:t>
            </a:r>
            <a:r>
              <a:rPr lang="ar-EG" dirty="0"/>
              <a:t> </a:t>
            </a:r>
            <a:r>
              <a:rPr lang="en-US" dirty="0"/>
              <a:t>change a single bit of data on the source device.</a:t>
            </a:r>
          </a:p>
          <a:p>
            <a:r>
              <a:rPr lang="en-US" dirty="0"/>
              <a:t>To prevent the alteration of the source device, we must use a write blocker.</a:t>
            </a:r>
          </a:p>
          <a:p>
            <a:r>
              <a:rPr lang="en-US" dirty="0"/>
              <a:t>You have a choice of utilizing a "hardware write blocker" or a "software write blocker."</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3447826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643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651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Hardware write blocker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123259" y="1661707"/>
            <a:ext cx="5383810" cy="3115920"/>
          </a:xfrm>
        </p:spPr>
        <p:txBody>
          <a:bodyPr/>
          <a:lstStyle/>
          <a:p>
            <a:r>
              <a:rPr lang="en-US" dirty="0"/>
              <a:t>A hardware write blocker is a device that intercepts and prevents any modification to the source device.</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pic>
        <p:nvPicPr>
          <p:cNvPr id="21" name="Picture 20">
            <a:extLst>
              <a:ext uri="{FF2B5EF4-FFF2-40B4-BE49-F238E27FC236}">
                <a16:creationId xmlns:a16="http://schemas.microsoft.com/office/drawing/2014/main" id="{790252D5-4EDD-438A-68DD-82185C3CE9B7}"/>
              </a:ext>
            </a:extLst>
          </p:cNvPr>
          <p:cNvPicPr>
            <a:picLocks noChangeAspect="1"/>
          </p:cNvPicPr>
          <p:nvPr/>
        </p:nvPicPr>
        <p:blipFill>
          <a:blip r:embed="rId7"/>
          <a:stretch>
            <a:fillRect/>
          </a:stretch>
        </p:blipFill>
        <p:spPr>
          <a:xfrm>
            <a:off x="6991714" y="1287705"/>
            <a:ext cx="2357610" cy="3828361"/>
          </a:xfrm>
          <a:prstGeom prst="rect">
            <a:avLst/>
          </a:prstGeom>
        </p:spPr>
      </p:pic>
    </p:spTree>
    <p:extLst>
      <p:ext uri="{BB962C8B-B14F-4D97-AF65-F5344CB8AC3E}">
        <p14:creationId xmlns:p14="http://schemas.microsoft.com/office/powerpoint/2010/main" val="2012409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write blocker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842613" y="1501863"/>
            <a:ext cx="6901892" cy="4351338"/>
          </a:xfrm>
        </p:spPr>
        <p:txBody>
          <a:bodyPr>
            <a:normAutofit/>
          </a:bodyPr>
          <a:lstStyle/>
          <a:p>
            <a:r>
              <a:rPr lang="en-US" dirty="0"/>
              <a:t>Software write blocking is where a change is made to the operating system to stop it from making writes to the device. </a:t>
            </a:r>
            <a:endParaRPr lang="ar-EG" dirty="0"/>
          </a:p>
          <a:p>
            <a:r>
              <a:rPr lang="en-US" dirty="0"/>
              <a:t>For a Windows</a:t>
            </a:r>
            <a:r>
              <a:rPr lang="ar-EG" dirty="0"/>
              <a:t> </a:t>
            </a:r>
            <a:r>
              <a:rPr lang="en-US" dirty="0"/>
              <a:t>based system, there is a registry change you can make to prevent rights to attached USB devices. </a:t>
            </a:r>
          </a:p>
          <a:p>
            <a:r>
              <a:rPr lang="en-US" dirty="0"/>
              <a:t>This will require you to have a hard drive dock to connect to the system.</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3603343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write blocker</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842613" y="1501863"/>
            <a:ext cx="5181600" cy="4351338"/>
          </a:xfrm>
        </p:spPr>
        <p:txBody>
          <a:bodyPr/>
          <a:lstStyle/>
          <a:p>
            <a:pPr marL="0" indent="0" algn="l">
              <a:buNone/>
            </a:pPr>
            <a:r>
              <a:rPr lang="en-US" sz="1800" b="1" i="0" u="none" strike="noStrike" baseline="0" dirty="0">
                <a:solidFill>
                  <a:srgbClr val="222222"/>
                </a:solidFill>
                <a:latin typeface="TimesNewRomanPS-BoldMT"/>
              </a:rPr>
              <a:t>Paladin toolbox</a:t>
            </a:r>
          </a:p>
          <a:p>
            <a:pPr marL="0" indent="0" algn="l">
              <a:buNone/>
            </a:pPr>
            <a:r>
              <a:rPr lang="en-US" sz="1800" b="0" i="0" u="none" strike="noStrike" baseline="0" dirty="0">
                <a:solidFill>
                  <a:srgbClr val="222222"/>
                </a:solidFill>
                <a:latin typeface="TimesNewRomanPSMT"/>
              </a:rPr>
              <a:t>There are two options when you mount a device:</a:t>
            </a:r>
          </a:p>
          <a:p>
            <a:pPr algn="l"/>
            <a:r>
              <a:rPr lang="en-US" sz="1800" b="0" i="0" u="none" strike="noStrike" baseline="0" dirty="0">
                <a:solidFill>
                  <a:srgbClr val="222222"/>
                </a:solidFill>
                <a:latin typeface="TimesNewRomanPSMT"/>
              </a:rPr>
              <a:t>Read-only</a:t>
            </a:r>
          </a:p>
          <a:p>
            <a:pPr algn="l"/>
            <a:r>
              <a:rPr lang="en-US" sz="1800" b="0" i="0" u="none" strike="noStrike" baseline="0" dirty="0">
                <a:solidFill>
                  <a:srgbClr val="222222"/>
                </a:solidFill>
                <a:latin typeface="TimesNewRomanPSMT"/>
              </a:rPr>
              <a:t>Read/write</a:t>
            </a:r>
          </a:p>
          <a:p>
            <a:pPr algn="l"/>
            <a:r>
              <a:rPr lang="en-US" sz="1800" b="0" i="0" u="none" strike="noStrike" baseline="0" dirty="0">
                <a:solidFill>
                  <a:srgbClr val="222222"/>
                </a:solidFill>
                <a:latin typeface="TimesNewRomanPSMT"/>
              </a:rPr>
              <a:t>You </a:t>
            </a:r>
            <a:r>
              <a:rPr lang="en-US" sz="1800" b="1" i="0" u="none" strike="noStrike" baseline="0" dirty="0">
                <a:solidFill>
                  <a:srgbClr val="222222"/>
                </a:solidFill>
                <a:latin typeface="TimesNewRomanPSMT"/>
              </a:rPr>
              <a:t>should not mount </a:t>
            </a:r>
            <a:r>
              <a:rPr lang="en-US" sz="1800" b="0" i="0" u="none" strike="noStrike" baseline="0" dirty="0">
                <a:solidFill>
                  <a:srgbClr val="222222"/>
                </a:solidFill>
                <a:latin typeface="TimesNewRomanPSMT"/>
              </a:rPr>
              <a:t>a device read/write unless you want to change the device. </a:t>
            </a:r>
          </a:p>
          <a:p>
            <a:pPr algn="l"/>
            <a:r>
              <a:rPr lang="en-US" sz="1800" b="0" i="0" u="none" strike="noStrike" baseline="0" dirty="0">
                <a:solidFill>
                  <a:srgbClr val="222222"/>
                </a:solidFill>
                <a:latin typeface="TimesNewRomanPSMT"/>
              </a:rPr>
              <a:t>If you create a </a:t>
            </a:r>
            <a:r>
              <a:rPr lang="en-US" sz="1800" b="1" i="0" u="none" strike="noStrike" baseline="0" dirty="0">
                <a:solidFill>
                  <a:srgbClr val="222222"/>
                </a:solidFill>
                <a:latin typeface="TimesNewRomanPSMT"/>
              </a:rPr>
              <a:t>forensic image of the device</a:t>
            </a:r>
            <a:r>
              <a:rPr lang="en-US" sz="1800" b="0" i="0" u="none" strike="noStrike" baseline="0" dirty="0">
                <a:solidFill>
                  <a:srgbClr val="222222"/>
                </a:solidFill>
                <a:latin typeface="TimesNewRomanPSMT"/>
              </a:rPr>
              <a:t>, then you should mount read-only.</a:t>
            </a:r>
            <a:endParaRPr lang="en-US"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pic>
        <p:nvPicPr>
          <p:cNvPr id="10" name="Picture 9">
            <a:extLst>
              <a:ext uri="{FF2B5EF4-FFF2-40B4-BE49-F238E27FC236}">
                <a16:creationId xmlns:a16="http://schemas.microsoft.com/office/drawing/2014/main" id="{F946A4BF-FAD4-16C4-849A-7971570F28FB}"/>
              </a:ext>
            </a:extLst>
          </p:cNvPr>
          <p:cNvPicPr>
            <a:picLocks noChangeAspect="1"/>
          </p:cNvPicPr>
          <p:nvPr/>
        </p:nvPicPr>
        <p:blipFill>
          <a:blip r:embed="rId7"/>
          <a:stretch>
            <a:fillRect/>
          </a:stretch>
        </p:blipFill>
        <p:spPr>
          <a:xfrm>
            <a:off x="6956947" y="1613351"/>
            <a:ext cx="5067759" cy="2622014"/>
          </a:xfrm>
          <a:prstGeom prst="rect">
            <a:avLst/>
          </a:prstGeom>
        </p:spPr>
      </p:pic>
    </p:spTree>
    <p:extLst>
      <p:ext uri="{BB962C8B-B14F-4D97-AF65-F5344CB8AC3E}">
        <p14:creationId xmlns:p14="http://schemas.microsoft.com/office/powerpoint/2010/main" val="18652570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Data Acquisition Types</a:t>
            </a:r>
          </a:p>
        </p:txBody>
      </p:sp>
    </p:spTree>
    <p:extLst>
      <p:ext uri="{BB962C8B-B14F-4D97-AF65-F5344CB8AC3E}">
        <p14:creationId xmlns:p14="http://schemas.microsoft.com/office/powerpoint/2010/main" val="1454246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363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1127691" y="1618015"/>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b="1" dirty="0"/>
              <a:t>Two types of data acquisition</a:t>
            </a:r>
          </a:p>
          <a:p>
            <a:pPr lvl="1"/>
            <a:r>
              <a:rPr lang="en-US" altLang="en-US" sz="2000" b="1" dirty="0"/>
              <a:t>Static acquisition</a:t>
            </a:r>
          </a:p>
          <a:p>
            <a:pPr lvl="1"/>
            <a:r>
              <a:rPr lang="en-US" altLang="en-US" sz="2000" b="1" dirty="0"/>
              <a:t>Live acquisition</a:t>
            </a:r>
          </a:p>
          <a:p>
            <a:pPr marL="1371600" lvl="3" indent="0">
              <a:buNone/>
            </a:pPr>
            <a:endParaRPr lang="en-US" altLang="en-US" dirty="0"/>
          </a:p>
        </p:txBody>
      </p:sp>
    </p:spTree>
    <p:extLst>
      <p:ext uri="{BB962C8B-B14F-4D97-AF65-F5344CB8AC3E}">
        <p14:creationId xmlns:p14="http://schemas.microsoft.com/office/powerpoint/2010/main" val="24256997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158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354178" y="1499745"/>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000" b="1" dirty="0"/>
              <a:t>Static acquisition</a:t>
            </a:r>
          </a:p>
          <a:p>
            <a:pPr lvl="2"/>
            <a:r>
              <a:rPr lang="en-US" altLang="en-US" sz="2200" dirty="0"/>
              <a:t>Static data acquisition refers to the process of extracting and gathering the </a:t>
            </a:r>
            <a:r>
              <a:rPr lang="en-US" altLang="en-US" sz="2200" b="1" dirty="0"/>
              <a:t>unaltered data from storage media</a:t>
            </a:r>
            <a:r>
              <a:rPr lang="en-US" altLang="en-US" sz="2200" dirty="0"/>
              <a:t>.</a:t>
            </a:r>
          </a:p>
          <a:p>
            <a:pPr lvl="2"/>
            <a:r>
              <a:rPr lang="en-US" altLang="en-US" sz="2200" dirty="0"/>
              <a:t> Sources of non-volatile data include hard drives, DVD-ROMs, USB drives, flash cards, smart-phones, external hard drives, etc.</a:t>
            </a:r>
          </a:p>
          <a:p>
            <a:pPr lvl="2"/>
            <a:r>
              <a:rPr lang="en-US" altLang="en-US" sz="2200" dirty="0"/>
              <a:t>Copying a hard drive from a powered-off system</a:t>
            </a:r>
          </a:p>
          <a:p>
            <a:pPr lvl="2"/>
            <a:r>
              <a:rPr lang="en-US" altLang="en-US" sz="2200" dirty="0"/>
              <a:t>Used to be the standard</a:t>
            </a:r>
          </a:p>
          <a:p>
            <a:pPr lvl="2"/>
            <a:r>
              <a:rPr lang="en-US" altLang="en-US" sz="2200" dirty="0"/>
              <a:t>Does not alter the data, so it's repeatable</a:t>
            </a:r>
          </a:p>
          <a:p>
            <a:pPr lvl="2"/>
            <a:endParaRPr lang="en-US" altLang="en-US" dirty="0"/>
          </a:p>
          <a:p>
            <a:pPr lvl="3"/>
            <a:endParaRPr lang="en-US" altLang="en-US" dirty="0"/>
          </a:p>
        </p:txBody>
      </p:sp>
    </p:spTree>
    <p:extLst>
      <p:ext uri="{BB962C8B-B14F-4D97-AF65-F5344CB8AC3E}">
        <p14:creationId xmlns:p14="http://schemas.microsoft.com/office/powerpoint/2010/main" val="6306061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158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214318" y="1633537"/>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US" altLang="en-US" sz="2000" b="1" dirty="0"/>
          </a:p>
          <a:p>
            <a:pPr lvl="1"/>
            <a:r>
              <a:rPr lang="en-US" altLang="en-US" sz="2000" b="1" dirty="0"/>
              <a:t>Live acquisition</a:t>
            </a:r>
          </a:p>
          <a:p>
            <a:pPr lvl="2" algn="just"/>
            <a:r>
              <a:rPr lang="en-US" altLang="en-US" sz="2100" dirty="0"/>
              <a:t>A live acquisition is where data is retrieved from a digital device directly via its normal interface; for example, switching a computer on and running programs from within the operating system. This has some level of risk, as data is likely to be modified.</a:t>
            </a:r>
          </a:p>
          <a:p>
            <a:pPr lvl="2"/>
            <a:r>
              <a:rPr lang="en-US" altLang="en-US" sz="2100" dirty="0"/>
              <a:t>Copying data from a running computer</a:t>
            </a:r>
          </a:p>
          <a:p>
            <a:pPr lvl="2"/>
            <a:r>
              <a:rPr lang="en-US" altLang="en-US" sz="2100" dirty="0"/>
              <a:t>Now the preferred type, because of hard disk encryption</a:t>
            </a:r>
          </a:p>
          <a:p>
            <a:pPr lvl="2"/>
            <a:r>
              <a:rPr lang="en-US" altLang="en-US" sz="2100" dirty="0"/>
              <a:t>Cannot be repeated exactly—alters the data</a:t>
            </a:r>
          </a:p>
          <a:p>
            <a:pPr lvl="2"/>
            <a:r>
              <a:rPr lang="en-US" altLang="en-US" sz="2100" dirty="0"/>
              <a:t>Also, collecting RAM data is becoming more important</a:t>
            </a:r>
          </a:p>
          <a:p>
            <a:pPr lvl="3"/>
            <a:r>
              <a:rPr lang="en-US" altLang="en-US" sz="2100" dirty="0"/>
              <a:t>But RAM data has no timestamp, which makes it much harder to use</a:t>
            </a:r>
          </a:p>
          <a:p>
            <a:pPr lvl="3"/>
            <a:endParaRPr lang="en-US" altLang="en-US" dirty="0"/>
          </a:p>
        </p:txBody>
      </p:sp>
    </p:spTree>
    <p:extLst>
      <p:ext uri="{BB962C8B-B14F-4D97-AF65-F5344CB8AC3E}">
        <p14:creationId xmlns:p14="http://schemas.microsoft.com/office/powerpoint/2010/main" val="42632915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158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214318" y="1633537"/>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000" b="1" dirty="0"/>
              <a:t>Order of volatility</a:t>
            </a:r>
          </a:p>
          <a:p>
            <a:pPr lvl="3"/>
            <a:endParaRPr lang="en-US" altLang="en-US" dirty="0"/>
          </a:p>
        </p:txBody>
      </p:sp>
      <p:pic>
        <p:nvPicPr>
          <p:cNvPr id="22" name="Picture 21">
            <a:extLst>
              <a:ext uri="{FF2B5EF4-FFF2-40B4-BE49-F238E27FC236}">
                <a16:creationId xmlns:a16="http://schemas.microsoft.com/office/drawing/2014/main" id="{C568A222-16A7-E8A5-897D-954A44E3A154}"/>
              </a:ext>
            </a:extLst>
          </p:cNvPr>
          <p:cNvPicPr>
            <a:picLocks noChangeAspect="1"/>
          </p:cNvPicPr>
          <p:nvPr/>
        </p:nvPicPr>
        <p:blipFill>
          <a:blip r:embed="rId9"/>
          <a:stretch>
            <a:fillRect/>
          </a:stretch>
        </p:blipFill>
        <p:spPr>
          <a:xfrm>
            <a:off x="798285" y="1992698"/>
            <a:ext cx="7230073" cy="3542916"/>
          </a:xfrm>
          <a:prstGeom prst="rect">
            <a:avLst/>
          </a:prstGeom>
        </p:spPr>
      </p:pic>
    </p:spTree>
    <p:extLst>
      <p:ext uri="{BB962C8B-B14F-4D97-AF65-F5344CB8AC3E}">
        <p14:creationId xmlns:p14="http://schemas.microsoft.com/office/powerpoint/2010/main" val="14024467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Data Acquisition Methods</a:t>
            </a:r>
          </a:p>
        </p:txBody>
      </p:sp>
    </p:spTree>
    <p:extLst>
      <p:ext uri="{BB962C8B-B14F-4D97-AF65-F5344CB8AC3E}">
        <p14:creationId xmlns:p14="http://schemas.microsoft.com/office/powerpoint/2010/main" val="1161126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96146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When making a copy, consider:</a:t>
            </a:r>
          </a:p>
          <a:p>
            <a:pPr marL="800100" lvl="1" indent="-342900">
              <a:buFont typeface="Arial" panose="020B0604020202020204" pitchFamily="34" charset="0"/>
              <a:buChar char="•"/>
            </a:pPr>
            <a:r>
              <a:rPr lang="en-US" sz="2400" dirty="0"/>
              <a:t>Size of the source disk</a:t>
            </a:r>
          </a:p>
          <a:p>
            <a:pPr marL="1257300" lvl="2" indent="-342900">
              <a:buFont typeface="Arial" panose="020B0604020202020204" pitchFamily="34" charset="0"/>
              <a:buChar char="•"/>
            </a:pPr>
            <a:r>
              <a:rPr lang="en-US" sz="2400" dirty="0"/>
              <a:t>Use digital signatures for verification</a:t>
            </a:r>
          </a:p>
          <a:p>
            <a:pPr marL="800100" lvl="1" indent="-342900">
              <a:buFont typeface="Arial" panose="020B0604020202020204" pitchFamily="34" charset="0"/>
              <a:buChar char="•"/>
            </a:pPr>
            <a:r>
              <a:rPr lang="en-US" sz="2400" dirty="0"/>
              <a:t>When working with large drives, an alternative is using tape backup systems whether you can retain the disk</a:t>
            </a:r>
          </a:p>
        </p:txBody>
      </p:sp>
    </p:spTree>
    <p:extLst>
      <p:ext uri="{BB962C8B-B14F-4D97-AF65-F5344CB8AC3E}">
        <p14:creationId xmlns:p14="http://schemas.microsoft.com/office/powerpoint/2010/main" val="3121940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643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0722" y="2262657"/>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41755"/>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6590024" cy="1938992"/>
          </a:xfrm>
          <a:prstGeom prst="rect">
            <a:avLst/>
          </a:prstGeom>
          <a:noFill/>
        </p:spPr>
        <p:txBody>
          <a:bodyPr wrap="square" rtlCol="0">
            <a:spAutoFit/>
          </a:bodyPr>
          <a:lstStyle/>
          <a:p>
            <a:r>
              <a:rPr lang="en-US" sz="2400" dirty="0"/>
              <a:t>Methods of data collection</a:t>
            </a:r>
          </a:p>
          <a:p>
            <a:pPr marL="342900" indent="-342900">
              <a:buFont typeface="Arial" panose="020B0604020202020204" pitchFamily="34" charset="0"/>
              <a:buChar char="•"/>
            </a:pPr>
            <a:r>
              <a:rPr lang="en-US" sz="2400" dirty="0"/>
              <a:t>Creating a disk-to-image file</a:t>
            </a:r>
          </a:p>
          <a:p>
            <a:pPr marL="342900" indent="-342900">
              <a:buFont typeface="Arial" panose="020B0604020202020204" pitchFamily="34" charset="0"/>
              <a:buChar char="•"/>
            </a:pPr>
            <a:r>
              <a:rPr lang="en-US" sz="2400" dirty="0"/>
              <a:t>Creating a disk-to-disk</a:t>
            </a:r>
          </a:p>
          <a:p>
            <a:pPr marL="342900" indent="-342900">
              <a:buFont typeface="Arial" panose="020B0604020202020204" pitchFamily="34" charset="0"/>
              <a:buChar char="•"/>
            </a:pPr>
            <a:r>
              <a:rPr lang="en-US" sz="2400" dirty="0"/>
              <a:t>Creating a logical disk-to-disk or disk-to-data file</a:t>
            </a:r>
          </a:p>
          <a:p>
            <a:r>
              <a:rPr lang="en-US" sz="2400" dirty="0"/>
              <a:t>Or Creating a sparse data copy of a file or folder</a:t>
            </a:r>
          </a:p>
        </p:txBody>
      </p:sp>
    </p:spTree>
    <p:extLst>
      <p:ext uri="{BB962C8B-B14F-4D97-AF65-F5344CB8AC3E}">
        <p14:creationId xmlns:p14="http://schemas.microsoft.com/office/powerpoint/2010/main" val="27395505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102361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Creating a disk-to-image file</a:t>
            </a:r>
          </a:p>
          <a:p>
            <a:pPr marL="800100" lvl="1" indent="-342900">
              <a:buFont typeface="Arial" panose="020B0604020202020204" pitchFamily="34" charset="0"/>
              <a:buChar char="•"/>
            </a:pPr>
            <a:r>
              <a:rPr lang="en-US" sz="2400" dirty="0"/>
              <a:t>Most common method and offers most flexibility</a:t>
            </a:r>
          </a:p>
          <a:p>
            <a:pPr marL="800100" lvl="1" indent="-342900">
              <a:buFont typeface="Arial" panose="020B0604020202020204" pitchFamily="34" charset="0"/>
              <a:buChar char="•"/>
            </a:pPr>
            <a:r>
              <a:rPr lang="en-US" sz="2400" dirty="0"/>
              <a:t>Can make more than one copy</a:t>
            </a:r>
          </a:p>
          <a:p>
            <a:pPr marL="800100" lvl="1" indent="-342900">
              <a:buFont typeface="Arial" panose="020B0604020202020204" pitchFamily="34" charset="0"/>
              <a:buChar char="•"/>
            </a:pPr>
            <a:r>
              <a:rPr lang="en-US" sz="2400" dirty="0"/>
              <a:t>Copies are bit-for-bit replications of the original drive</a:t>
            </a:r>
          </a:p>
          <a:p>
            <a:pPr marL="800100" lvl="1" indent="-342900">
              <a:buFont typeface="Arial" panose="020B0604020202020204" pitchFamily="34" charset="0"/>
              <a:buChar char="•"/>
            </a:pPr>
            <a:r>
              <a:rPr lang="en-US" sz="2400" dirty="0" err="1"/>
              <a:t>ProDiscover</a:t>
            </a:r>
            <a:r>
              <a:rPr lang="en-US" sz="2400" dirty="0"/>
              <a:t>, EnCase, FTK, SMART, Sleuth Kit, X-Ways, </a:t>
            </a:r>
            <a:r>
              <a:rPr lang="en-US" sz="2400" dirty="0" err="1"/>
              <a:t>iLookIX</a:t>
            </a:r>
            <a:endParaRPr lang="en-US" sz="2400" dirty="0"/>
          </a:p>
        </p:txBody>
      </p:sp>
    </p:spTree>
    <p:extLst>
      <p:ext uri="{BB962C8B-B14F-4D97-AF65-F5344CB8AC3E}">
        <p14:creationId xmlns:p14="http://schemas.microsoft.com/office/powerpoint/2010/main" val="1693812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73685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816901" y="1678432"/>
            <a:ext cx="7657766"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Creating a disk-to-disk</a:t>
            </a:r>
          </a:p>
          <a:p>
            <a:pPr marL="800100" lvl="1" indent="-342900">
              <a:buFont typeface="Arial" panose="020B0604020202020204" pitchFamily="34" charset="0"/>
              <a:buChar char="•"/>
            </a:pPr>
            <a:r>
              <a:rPr lang="en-US" sz="2400" dirty="0"/>
              <a:t>When can’t make a disk-to-image file because of hardware or software errors or incompatibilities Or acquire older drives </a:t>
            </a:r>
          </a:p>
          <a:p>
            <a:pPr marL="800100" lvl="1" indent="-342900">
              <a:buFont typeface="Arial" panose="020B0604020202020204" pitchFamily="34" charset="0"/>
              <a:buChar char="•"/>
            </a:pPr>
            <a:r>
              <a:rPr lang="en-US" sz="2400" dirty="0"/>
              <a:t>Several imaging Tools can copy data exactly from an older disk to a newer disk</a:t>
            </a:r>
          </a:p>
          <a:p>
            <a:pPr marL="800100" lvl="1" indent="-342900">
              <a:buFont typeface="Arial" panose="020B0604020202020204" pitchFamily="34" charset="0"/>
              <a:buChar char="•"/>
            </a:pPr>
            <a:r>
              <a:rPr lang="en-US" sz="2400" dirty="0"/>
              <a:t>Tools can adjust disk’s geometry configuration (its cylinder, head, and track configuration)</a:t>
            </a:r>
          </a:p>
          <a:p>
            <a:pPr marL="800100" lvl="1" indent="-342900">
              <a:buFont typeface="Arial" panose="020B0604020202020204" pitchFamily="34" charset="0"/>
              <a:buChar char="•"/>
            </a:pPr>
            <a:r>
              <a:rPr lang="en-US" sz="2400" dirty="0"/>
              <a:t>EnCase, </a:t>
            </a:r>
            <a:r>
              <a:rPr lang="en-US" sz="2400" dirty="0" err="1"/>
              <a:t>SafeBack</a:t>
            </a:r>
            <a:r>
              <a:rPr lang="en-US" sz="2400" dirty="0"/>
              <a:t>, </a:t>
            </a:r>
            <a:r>
              <a:rPr lang="en-US" sz="2400" dirty="0" err="1"/>
              <a:t>SnapCopy</a:t>
            </a:r>
            <a:endParaRPr lang="en-US" sz="2400" dirty="0"/>
          </a:p>
        </p:txBody>
      </p:sp>
    </p:spTree>
    <p:extLst>
      <p:ext uri="{BB962C8B-B14F-4D97-AF65-F5344CB8AC3E}">
        <p14:creationId xmlns:p14="http://schemas.microsoft.com/office/powerpoint/2010/main" val="2367622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241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Logical acquisition or sparse acquisition</a:t>
            </a:r>
          </a:p>
          <a:p>
            <a:pPr marL="800100" lvl="1" indent="-342900">
              <a:buFont typeface="Arial" panose="020B0604020202020204" pitchFamily="34" charset="0"/>
              <a:buChar char="•"/>
            </a:pPr>
            <a:r>
              <a:rPr lang="en-US" sz="2400" dirty="0"/>
              <a:t>Can take several hours; use when your time is limited</a:t>
            </a:r>
          </a:p>
          <a:p>
            <a:pPr marL="800100" lvl="1" indent="-342900">
              <a:buFont typeface="Arial" panose="020B0604020202020204" pitchFamily="34" charset="0"/>
              <a:buChar char="•"/>
            </a:pPr>
            <a:r>
              <a:rPr lang="en-US" sz="2400" dirty="0"/>
              <a:t>Logical acquisition captures only specific files of interest to the case</a:t>
            </a:r>
          </a:p>
          <a:p>
            <a:pPr marL="800100" lvl="1" indent="-342900">
              <a:buFont typeface="Arial" panose="020B0604020202020204" pitchFamily="34" charset="0"/>
              <a:buChar char="•"/>
            </a:pPr>
            <a:r>
              <a:rPr lang="en-US" sz="2400" dirty="0"/>
              <a:t>Sparse acquisition collects fragments of unallocated (deleted) data</a:t>
            </a:r>
          </a:p>
          <a:p>
            <a:pPr marL="800100" lvl="1" indent="-342900">
              <a:buFont typeface="Arial" panose="020B0604020202020204" pitchFamily="34" charset="0"/>
              <a:buChar char="•"/>
            </a:pPr>
            <a:r>
              <a:rPr lang="en-US" sz="2400" dirty="0"/>
              <a:t>For large disks</a:t>
            </a:r>
          </a:p>
          <a:p>
            <a:pPr marL="800100" lvl="1" indent="-342900">
              <a:buFont typeface="Arial" panose="020B0604020202020204" pitchFamily="34" charset="0"/>
              <a:buChar char="•"/>
            </a:pPr>
            <a:r>
              <a:rPr lang="en-US" sz="2400" dirty="0"/>
              <a:t>PST or OST mail files, RAID servers</a:t>
            </a:r>
          </a:p>
        </p:txBody>
      </p:sp>
    </p:spTree>
    <p:extLst>
      <p:ext uri="{BB962C8B-B14F-4D97-AF65-F5344CB8AC3E}">
        <p14:creationId xmlns:p14="http://schemas.microsoft.com/office/powerpoint/2010/main" val="3867251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Defining forensic imaging</a:t>
            </a:r>
          </a:p>
        </p:txBody>
      </p:sp>
    </p:spTree>
    <p:extLst>
      <p:ext uri="{BB962C8B-B14F-4D97-AF65-F5344CB8AC3E}">
        <p14:creationId xmlns:p14="http://schemas.microsoft.com/office/powerpoint/2010/main" val="39999060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761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258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forensic imaging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848348" y="1501863"/>
            <a:ext cx="5181600" cy="4351338"/>
          </a:xfrm>
        </p:spPr>
        <p:txBody>
          <a:bodyPr/>
          <a:lstStyle/>
          <a:p>
            <a:pPr algn="just"/>
            <a:r>
              <a:rPr lang="en-US" sz="1800" dirty="0">
                <a:solidFill>
                  <a:srgbClr val="222222"/>
                </a:solidFill>
                <a:latin typeface="TimesNewRomanPSMT"/>
              </a:rPr>
              <a:t>W</a:t>
            </a:r>
            <a:r>
              <a:rPr lang="en-US" sz="1800" b="0" i="0" u="none" strike="noStrike" baseline="0" dirty="0">
                <a:solidFill>
                  <a:srgbClr val="222222"/>
                </a:solidFill>
                <a:latin typeface="TimesNewRomanPSMT"/>
              </a:rPr>
              <a:t>e never want to change the source device/digital evidence</a:t>
            </a:r>
            <a:endParaRPr lang="ar-EG" sz="1800" b="0" i="0" u="none" strike="noStrike" baseline="0" dirty="0">
              <a:solidFill>
                <a:srgbClr val="222222"/>
              </a:solidFill>
              <a:latin typeface="TimesNewRomanPSMT"/>
            </a:endParaRPr>
          </a:p>
          <a:p>
            <a:pPr algn="just"/>
            <a:r>
              <a:rPr lang="en-US" sz="1800" b="0" i="0" u="none" strike="noStrike" baseline="0" dirty="0">
                <a:solidFill>
                  <a:srgbClr val="222222"/>
                </a:solidFill>
                <a:latin typeface="TimesNewRomanPSMT"/>
              </a:rPr>
              <a:t>You should only conduct your digital forensic analysis on a copy and not the original.</a:t>
            </a:r>
          </a:p>
          <a:p>
            <a:pPr algn="just"/>
            <a:r>
              <a:rPr lang="en-US" sz="1800" dirty="0">
                <a:solidFill>
                  <a:srgbClr val="222222"/>
                </a:solidFill>
                <a:latin typeface="TimesNewRomanPSMT"/>
              </a:rPr>
              <a:t>R</a:t>
            </a:r>
            <a:r>
              <a:rPr lang="en-US" sz="1800" b="0" i="0" u="none" strike="noStrike" baseline="0" dirty="0">
                <a:solidFill>
                  <a:srgbClr val="222222"/>
                </a:solidFill>
                <a:latin typeface="TimesNewRomanPSMT"/>
              </a:rPr>
              <a:t>emember the forensic copy you make will also be considered the evidence and will have the same responsibilities as the original source device in terms of evidence.</a:t>
            </a:r>
            <a:endParaRPr lang="ar-EG" sz="1800" b="0" i="0" u="none" strike="noStrike" baseline="0" dirty="0">
              <a:solidFill>
                <a:srgbClr val="222222"/>
              </a:solidFill>
              <a:latin typeface="TimesNewRomanPSMT"/>
            </a:endParaRPr>
          </a:p>
          <a:p>
            <a:pPr algn="just"/>
            <a:endParaRPr lang="en-US"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16660718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5276"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Forensic image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5571755"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5" name="Content Placeholder 2">
            <a:extLst>
              <a:ext uri="{FF2B5EF4-FFF2-40B4-BE49-F238E27FC236}">
                <a16:creationId xmlns:a16="http://schemas.microsoft.com/office/drawing/2014/main" id="{8CA44019-B384-CE7E-4BD3-9559737F3231}"/>
              </a:ext>
            </a:extLst>
          </p:cNvPr>
          <p:cNvSpPr txBox="1">
            <a:spLocks/>
          </p:cNvSpPr>
          <p:nvPr/>
        </p:nvSpPr>
        <p:spPr>
          <a:xfrm>
            <a:off x="1978755" y="1731691"/>
            <a:ext cx="7040025" cy="43983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We are creating a bit-for-bit copy of the source device, but we store that data in a forensic image format.</a:t>
            </a:r>
          </a:p>
          <a:p>
            <a:r>
              <a:rPr lang="en-US" sz="1800" dirty="0">
                <a:solidFill>
                  <a:srgbClr val="222222"/>
                </a:solidFill>
                <a:latin typeface="TimesNewRomanPSMT"/>
              </a:rPr>
              <a:t> This could be a DD image, an E01 image, or an AFF image. </a:t>
            </a:r>
          </a:p>
          <a:p>
            <a:endParaRPr lang="en-US" sz="1800" dirty="0">
              <a:solidFill>
                <a:srgbClr val="222222"/>
              </a:solidFill>
              <a:latin typeface="TimesNewRomanPSMT"/>
            </a:endParaRPr>
          </a:p>
          <a:p>
            <a:r>
              <a:rPr lang="en-US" sz="1800" dirty="0">
                <a:solidFill>
                  <a:srgbClr val="222222"/>
                </a:solidFill>
                <a:latin typeface="TimesNewRomanPSMT"/>
              </a:rPr>
              <a:t>We take that source data and wrap it in a protective wrapper of the forensic image. </a:t>
            </a:r>
          </a:p>
          <a:p>
            <a:endParaRPr lang="en-US" sz="1800" dirty="0">
              <a:solidFill>
                <a:srgbClr val="222222"/>
              </a:solidFill>
              <a:latin typeface="TimesNewRomanPSMT"/>
            </a:endParaRPr>
          </a:p>
          <a:p>
            <a:r>
              <a:rPr lang="en-US" sz="1800" dirty="0">
                <a:solidFill>
                  <a:srgbClr val="222222"/>
                </a:solidFill>
                <a:latin typeface="TimesNewRomanPSMT"/>
              </a:rPr>
              <a:t>We will recover deleted files, file slack, and partition slack.</a:t>
            </a:r>
          </a:p>
          <a:p>
            <a:endParaRPr lang="en-US" sz="1800" dirty="0"/>
          </a:p>
        </p:txBody>
      </p:sp>
    </p:spTree>
    <p:extLst>
      <p:ext uri="{BB962C8B-B14F-4D97-AF65-F5344CB8AC3E}">
        <p14:creationId xmlns:p14="http://schemas.microsoft.com/office/powerpoint/2010/main" val="13693245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05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6516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Logical forensic image: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5" name="Content Placeholder 2">
            <a:extLst>
              <a:ext uri="{FF2B5EF4-FFF2-40B4-BE49-F238E27FC236}">
                <a16:creationId xmlns:a16="http://schemas.microsoft.com/office/drawing/2014/main" id="{C513B09C-F200-7158-1587-C68DCC0F9506}"/>
              </a:ext>
            </a:extLst>
          </p:cNvPr>
          <p:cNvSpPr txBox="1">
            <a:spLocks/>
          </p:cNvSpPr>
          <p:nvPr/>
        </p:nvSpPr>
        <p:spPr>
          <a:xfrm>
            <a:off x="2142322" y="1409082"/>
            <a:ext cx="5151890" cy="45668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Sometimes, we are restricted to only accessing specific datasets. They do not allow us to access the entire container. </a:t>
            </a:r>
          </a:p>
          <a:p>
            <a:endParaRPr lang="en-US" sz="1800" dirty="0">
              <a:solidFill>
                <a:srgbClr val="222222"/>
              </a:solidFill>
              <a:latin typeface="TimesNewRomanPSMT"/>
            </a:endParaRPr>
          </a:p>
          <a:p>
            <a:r>
              <a:rPr lang="en-US" sz="1800" dirty="0">
                <a:solidFill>
                  <a:srgbClr val="222222"/>
                </a:solidFill>
                <a:latin typeface="TimesNewRomanPSMT"/>
              </a:rPr>
              <a:t>We cannot create a bit-for-bit copy of a forensic image or a forensic copy. </a:t>
            </a:r>
          </a:p>
          <a:p>
            <a:r>
              <a:rPr lang="en-US" sz="1800" dirty="0">
                <a:solidFill>
                  <a:srgbClr val="222222"/>
                </a:solidFill>
                <a:latin typeface="TimesNewRomanPSMT"/>
              </a:rPr>
              <a:t>This could be when we are extracting data from a server, and we cannot shut the server down to create a forensic image from the source hard drives. </a:t>
            </a:r>
          </a:p>
          <a:p>
            <a:r>
              <a:rPr lang="en-US" sz="1800" dirty="0">
                <a:solidFill>
                  <a:srgbClr val="222222"/>
                </a:solidFill>
                <a:latin typeface="TimesNewRomanPSMT"/>
              </a:rPr>
              <a:t>Due to this, we can make logical copies of the files and folders pertinent to the investigation. </a:t>
            </a:r>
          </a:p>
          <a:p>
            <a:r>
              <a:rPr lang="en-US" sz="1800" dirty="0">
                <a:solidFill>
                  <a:srgbClr val="222222"/>
                </a:solidFill>
                <a:latin typeface="TimesNewRomanPSMT"/>
              </a:rPr>
              <a:t>We will NOT be able to recover deleted files, file slack, and partition slack.</a:t>
            </a:r>
            <a:endParaRPr lang="en-US" sz="1800" dirty="0"/>
          </a:p>
          <a:p>
            <a:endParaRPr lang="en-US" sz="1800" dirty="0"/>
          </a:p>
        </p:txBody>
      </p:sp>
    </p:spTree>
    <p:extLst>
      <p:ext uri="{BB962C8B-B14F-4D97-AF65-F5344CB8AC3E}">
        <p14:creationId xmlns:p14="http://schemas.microsoft.com/office/powerpoint/2010/main" val="28238979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113644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28152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Contingency Planning for Image Acquisitions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52508"/>
            <a:ext cx="3179850" cy="5250926"/>
          </a:xfrm>
          <a:prstGeom prst="rect">
            <a:avLst/>
          </a:prstGeom>
        </p:spPr>
      </p:pic>
      <p:pic>
        <p:nvPicPr>
          <p:cNvPr id="5" name="Picture 4"/>
          <p:cNvPicPr>
            <a:picLocks noChangeAspect="1"/>
          </p:cNvPicPr>
          <p:nvPr/>
        </p:nvPicPr>
        <p:blipFill>
          <a:blip r:embed="rId8"/>
          <a:stretch>
            <a:fillRect/>
          </a:stretch>
        </p:blipFill>
        <p:spPr>
          <a:xfrm>
            <a:off x="8652999" y="1079942"/>
            <a:ext cx="3267424" cy="536640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1" name="Rectangle 3">
            <a:extLst>
              <a:ext uri="{FF2B5EF4-FFF2-40B4-BE49-F238E27FC236}">
                <a16:creationId xmlns:a16="http://schemas.microsoft.com/office/drawing/2014/main" id="{04260B8E-3274-126E-415A-A8158A2D037F}"/>
              </a:ext>
            </a:extLst>
          </p:cNvPr>
          <p:cNvSpPr txBox="1">
            <a:spLocks noChangeArrowheads="1"/>
          </p:cNvSpPr>
          <p:nvPr/>
        </p:nvSpPr>
        <p:spPr>
          <a:xfrm>
            <a:off x="548166" y="1633538"/>
            <a:ext cx="8052150" cy="402344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Create a duplicate copy of your evidence image file</a:t>
            </a:r>
          </a:p>
          <a:p>
            <a:r>
              <a:rPr lang="en-US" altLang="en-US" dirty="0"/>
              <a:t>Make at least two images of digital evidence</a:t>
            </a:r>
          </a:p>
          <a:p>
            <a:pPr lvl="1"/>
            <a:r>
              <a:rPr lang="en-US" altLang="en-US" dirty="0"/>
              <a:t>Use different tools or techniques</a:t>
            </a:r>
          </a:p>
          <a:p>
            <a:r>
              <a:rPr lang="en-US" altLang="en-US" dirty="0"/>
              <a:t>Copy </a:t>
            </a:r>
            <a:r>
              <a:rPr lang="en-US" altLang="en-US" b="1" dirty="0"/>
              <a:t>host protected area </a:t>
            </a:r>
            <a:r>
              <a:rPr lang="en-US" altLang="en-US" dirty="0"/>
              <a:t>of a disk drive as well</a:t>
            </a:r>
          </a:p>
          <a:p>
            <a:pPr lvl="1"/>
            <a:r>
              <a:rPr lang="en-US" altLang="en-US" dirty="0"/>
              <a:t>Consider using a hardware acquisition tool that can access the drive at the BIOS level</a:t>
            </a:r>
          </a:p>
          <a:p>
            <a:r>
              <a:rPr lang="en-US" altLang="en-US" dirty="0"/>
              <a:t>Be prepared to deal with encrypted drives</a:t>
            </a:r>
          </a:p>
          <a:p>
            <a:pPr lvl="1"/>
            <a:r>
              <a:rPr lang="en-US" altLang="en-US" b="1" dirty="0"/>
              <a:t>Whole disk encryption</a:t>
            </a:r>
            <a:r>
              <a:rPr lang="en-US" altLang="en-US" dirty="0"/>
              <a:t> feature in Windows called BitLocker makes static acquisitions more difficult</a:t>
            </a:r>
          </a:p>
          <a:p>
            <a:pPr lvl="1"/>
            <a:r>
              <a:rPr lang="en-US" altLang="en-US" dirty="0"/>
              <a:t>May require user to provide decryption key</a:t>
            </a:r>
          </a:p>
        </p:txBody>
      </p:sp>
    </p:spTree>
    <p:extLst>
      <p:ext uri="{BB962C8B-B14F-4D97-AF65-F5344CB8AC3E}">
        <p14:creationId xmlns:p14="http://schemas.microsoft.com/office/powerpoint/2010/main" val="39326016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184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2308324"/>
          </a:xfrm>
          <a:prstGeom prst="rect">
            <a:avLst/>
          </a:prstGeom>
          <a:noFill/>
        </p:spPr>
        <p:txBody>
          <a:bodyPr wrap="square" rtlCol="0">
            <a:spAutoFit/>
          </a:bodyPr>
          <a:lstStyle/>
          <a:p>
            <a:pPr marL="571500" indent="-571500">
              <a:buFont typeface="Arial" panose="020B0604020202020204" pitchFamily="34" charset="0"/>
              <a:buChar char="•"/>
            </a:pPr>
            <a:r>
              <a:rPr lang="en-US" sz="3600" dirty="0" err="1"/>
              <a:t>Autospy</a:t>
            </a:r>
            <a:endParaRPr lang="en-US" sz="3600" dirty="0"/>
          </a:p>
          <a:p>
            <a:pPr marL="571500" indent="-571500">
              <a:buFont typeface="Arial" panose="020B0604020202020204" pitchFamily="34" charset="0"/>
              <a:buChar char="•"/>
            </a:pPr>
            <a:r>
              <a:rPr lang="en-US" sz="3600" dirty="0" err="1"/>
              <a:t>Easeuse</a:t>
            </a:r>
            <a:endParaRPr lang="en-US" sz="3600" dirty="0"/>
          </a:p>
          <a:p>
            <a:pPr marL="571500" indent="-571500">
              <a:buFont typeface="Arial" panose="020B0604020202020204" pitchFamily="34" charset="0"/>
              <a:buChar char="•"/>
            </a:pPr>
            <a:r>
              <a:rPr lang="en-US" sz="3600" dirty="0" err="1"/>
              <a:t>WinHex</a:t>
            </a:r>
            <a:endParaRPr lang="en-US" sz="3600" dirty="0"/>
          </a:p>
          <a:p>
            <a:pPr marL="571500" indent="-571500">
              <a:buFont typeface="Arial" panose="020B0604020202020204" pitchFamily="34" charset="0"/>
              <a:buChar char="•"/>
            </a:pPr>
            <a:endParaRPr lang="en-US" sz="3600" dirty="0"/>
          </a:p>
        </p:txBody>
      </p:sp>
    </p:spTree>
    <p:extLst>
      <p:ext uri="{BB962C8B-B14F-4D97-AF65-F5344CB8AC3E}">
        <p14:creationId xmlns:p14="http://schemas.microsoft.com/office/powerpoint/2010/main" val="24484392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pic>
        <p:nvPicPr>
          <p:cNvPr id="2050" name="Picture 2">
            <a:extLst>
              <a:ext uri="{FF2B5EF4-FFF2-40B4-BE49-F238E27FC236}">
                <a16:creationId xmlns:a16="http://schemas.microsoft.com/office/drawing/2014/main" id="{F37A0740-5ED6-D7D8-E582-BEEF5BFDD5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 y="1155585"/>
            <a:ext cx="12106275" cy="585889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D0AD70E-EB55-1881-6756-820BC15CA0C4}"/>
              </a:ext>
            </a:extLst>
          </p:cNvPr>
          <p:cNvSpPr txBox="1"/>
          <p:nvPr/>
        </p:nvSpPr>
        <p:spPr>
          <a:xfrm>
            <a:off x="2690223" y="670410"/>
            <a:ext cx="3577412" cy="523220"/>
          </a:xfrm>
          <a:prstGeom prst="rect">
            <a:avLst/>
          </a:prstGeom>
          <a:noFill/>
        </p:spPr>
        <p:txBody>
          <a:bodyPr wrap="square">
            <a:spAutoFit/>
          </a:bodyPr>
          <a:lstStyle/>
          <a:p>
            <a:pPr algn="ctr"/>
            <a:r>
              <a:rPr lang="en-US" sz="2800" dirty="0" err="1">
                <a:solidFill>
                  <a:schemeClr val="bg1"/>
                </a:solidFill>
              </a:rPr>
              <a:t>Autospy</a:t>
            </a:r>
            <a:endParaRPr lang="en-US" sz="2800" dirty="0">
              <a:solidFill>
                <a:schemeClr val="bg1"/>
              </a:solidFill>
            </a:endParaRPr>
          </a:p>
        </p:txBody>
      </p:sp>
    </p:spTree>
    <p:extLst>
      <p:ext uri="{BB962C8B-B14F-4D97-AF65-F5344CB8AC3E}">
        <p14:creationId xmlns:p14="http://schemas.microsoft.com/office/powerpoint/2010/main" val="18210755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pic>
        <p:nvPicPr>
          <p:cNvPr id="1026" name="Picture 2" descr="Autopsy">
            <a:extLst>
              <a:ext uri="{FF2B5EF4-FFF2-40B4-BE49-F238E27FC236}">
                <a16:creationId xmlns:a16="http://schemas.microsoft.com/office/drawing/2014/main" id="{8293BF73-4E8E-BFF8-68A8-3D95171C97D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216" y="991273"/>
            <a:ext cx="11820899" cy="51072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B8BDACF-FD0C-7305-D612-7605A1A3AC42}"/>
              </a:ext>
            </a:extLst>
          </p:cNvPr>
          <p:cNvPicPr>
            <a:picLocks noChangeAspect="1"/>
          </p:cNvPicPr>
          <p:nvPr/>
        </p:nvPicPr>
        <p:blipFill>
          <a:blip r:embed="rId10"/>
          <a:stretch>
            <a:fillRect/>
          </a:stretch>
        </p:blipFill>
        <p:spPr>
          <a:xfrm>
            <a:off x="2834993" y="394935"/>
            <a:ext cx="3578662" cy="755970"/>
          </a:xfrm>
          <a:prstGeom prst="rect">
            <a:avLst/>
          </a:prstGeom>
        </p:spPr>
      </p:pic>
    </p:spTree>
    <p:extLst>
      <p:ext uri="{BB962C8B-B14F-4D97-AF65-F5344CB8AC3E}">
        <p14:creationId xmlns:p14="http://schemas.microsoft.com/office/powerpoint/2010/main" val="42316158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646331"/>
          </a:xfrm>
          <a:prstGeom prst="rect">
            <a:avLst/>
          </a:prstGeom>
          <a:noFill/>
        </p:spPr>
        <p:txBody>
          <a:bodyPr wrap="square" rtlCol="0">
            <a:spAutoFit/>
          </a:bodyPr>
          <a:lstStyle/>
          <a:p>
            <a:pPr algn="ctr"/>
            <a:r>
              <a:rPr lang="en-US" sz="3600" dirty="0"/>
              <a:t>Thank you</a:t>
            </a:r>
          </a:p>
        </p:txBody>
      </p:sp>
    </p:spTree>
    <p:extLst>
      <p:ext uri="{BB962C8B-B14F-4D97-AF65-F5344CB8AC3E}">
        <p14:creationId xmlns:p14="http://schemas.microsoft.com/office/powerpoint/2010/main" val="32495333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21464</TotalTime>
  <Words>1901</Words>
  <Application>Microsoft Office PowerPoint</Application>
  <PresentationFormat>Widescreen</PresentationFormat>
  <Paragraphs>672</Paragraphs>
  <Slides>48</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48</vt:i4>
      </vt:variant>
    </vt:vector>
  </HeadingPairs>
  <TitlesOfParts>
    <vt:vector size="61" baseType="lpstr">
      <vt:lpstr>-apple-system</vt:lpstr>
      <vt:lpstr>arial</vt:lpstr>
      <vt:lpstr>arial</vt:lpstr>
      <vt:lpstr>Caladea-Bold</vt:lpstr>
      <vt:lpstr>Caladea-Regular</vt:lpstr>
      <vt:lpstr>Calibri</vt:lpstr>
      <vt:lpstr>Calibri Light</vt:lpstr>
      <vt:lpstr>Candara-Bold</vt:lpstr>
      <vt:lpstr>Muli</vt:lpstr>
      <vt:lpstr>Tajawal Medium</vt:lpstr>
      <vt:lpstr>TimesNewRomanPS-BoldMT</vt:lpstr>
      <vt:lpstr>TimesNewRomanPSMT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197</cp:revision>
  <dcterms:created xsi:type="dcterms:W3CDTF">2021-08-03T13:03:26Z</dcterms:created>
  <dcterms:modified xsi:type="dcterms:W3CDTF">2023-01-03T13:36:55Z</dcterms:modified>
</cp:coreProperties>
</file>