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68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A3737-9499-172D-A9F7-D809F9A2C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22D543-E160-9D81-4DEA-D53EEAFC3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50D20-A9D0-4320-BED1-1795A4F5C6EB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A7114-7B61-E700-6D25-94A6DD38F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356FFE-EE9A-1F16-D141-0F16E53A1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D9A09-1684-4DEB-9C8F-0F40D5494E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992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58D35B-E75F-15E9-1D75-6424E56E5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75714-24AB-2621-1921-B5BAA4C2A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638A1D-B117-32CD-0730-FEA5778BD3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450D20-A9D0-4320-BED1-1795A4F5C6EB}" type="datetimeFigureOut">
              <a:rPr lang="en-US" smtClean="0"/>
              <a:t>10/9/2025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33132-50C5-E165-4B65-E143B32625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6A1860-BAC8-5472-B9A2-EEEC65C9E6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6D9A09-1684-4DEB-9C8F-0F40D5494E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729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s://paperswithcode.com/paper/language-models-are-unsupervised-multitask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C02F1-79ED-4400-D457-E16A0F4DF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F4A91E-F6D5-2DAD-5E2D-EE6627EE29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3141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1FFCDD-6E7F-660C-054C-88F95BD64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740061-E6BC-C1B9-81BA-DB1AF92E2E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006145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77FBA0-8A5D-3B34-4F4B-70CA00AEB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456D77-4092-0F19-9A3F-90A5773B9D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397572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1F23C9-2AC6-43D6-7709-5282B050A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Artificial Intelligence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00CEF-73BD-E94F-4924-BAF4E63E8B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735922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349D7E-99B2-2661-DF81-296038C1A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/>
              <a:t>Learning from Data</a:t>
            </a:r>
            <a:endParaRPr lang="en-US" sz="4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DBE3FD-838E-E563-F8C1-06A365B9E5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70026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18376-C0B0-396D-1466-1CF79AEF1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Machine Learning?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CA59D-AA14-017C-3072-7146C40A48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064463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E9BE7C-2540-265C-D382-BDCE0AD49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Traditional Programming vs 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EB345A-4A3C-CC8D-8D10-1F98D3256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928742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6C516C-39E2-B5EB-8A70-4DE1604D8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Do We Use Machine Learning?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A92F9-1830-A989-02C5-9BF334758B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84472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AADAF9-2114-8585-0218-F59AA5751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FED1D3-1890-5AB0-521E-2AF34D64EF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491626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1290C9-48C0-4054-652A-D91D93FEC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ML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678A2D-C350-7EA2-E80F-A98A8C6257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70149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150157-815A-C776-962E-4D8353EDC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Recommender Systems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C99F4-947B-B93E-F645-D3059F63D8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100696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F83309-7244-3AD2-E5AF-4B9FAA6BE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of 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F44351-BF13-EB3C-5A19-826330F62B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7423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BB2997-988E-B0A7-1B5E-4D703C551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of 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A52511-B1BE-CCB3-4DD3-2021BC451D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837357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D213DD-3E97-07AD-1B03-F9F62AB49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of 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15D557-D85F-AAA8-1D13-4F20A3125E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41073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91741D-E71B-5C18-B061-FB1E83028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of 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0C3C4E-23D8-0C42-F6DD-3B65888F2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191845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4CF6C6-2A76-2661-3F65-9D23B29C5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6225A-104F-9A04-CAB0-6E02CF48C7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985388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0AFC92-8308-78FC-607C-E7CB2CDF8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GPT 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58959A-591D-8728-8440-F94F6C0C02A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286735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D686F2-A666-2C5D-EDAD-5A56E9BDA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hlinkClick r:id="rId2"/>
              </a:rPr>
              <a:t>GPT language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94A1F3-F17E-1429-56AA-39ADFDB1A8F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95480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4133A-263B-AAE2-8CCA-1DFDDA91F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Deep Fake?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4E605D-07EF-403E-A1C4-37A7EDFE17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083834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D0FCA-A2CB-42CC-565C-815506D94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of 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0B4A9D-2EC8-6D3F-A47D-66DF6828F2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523627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CFB8A2-3BAF-A374-6291-BADB2ED46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of 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6D28AD-1791-1D46-8632-5A701F9A20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625153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2658B4-1ABF-4E0C-A935-56E78264A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 of Machine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567A1C-5865-5A01-E80B-8FB101B54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20807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9364CB-F5B4-E162-6D82-AE1AAD32C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DALL·E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F11918-31D9-1006-53C9-C40521DE50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031547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2B39FA-74AC-008D-708A-FF093EF4B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DALL·E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DB872E-2394-5E0E-73B8-088D8ACCEE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50655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9CEBF-27E0-6E6F-0010-0EF231C33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Deep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AF95F5-AE54-D99C-B4C7-06AF5C2AE1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07154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B3089-686C-07E2-AD2D-ACA527F43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Deep Learning?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8F0C3E-CD53-942A-200C-2BC06E6AE8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845019"/>
      </p:ext>
    </p:extLst>
  </p:cSld>
  <p:clrMapOvr>
    <a:masterClrMapping/>
  </p:clrMapOvr>
  <p:transition spd="slow">
    <p:push dir="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2FBFE9-152F-E2C5-9DC2-2A0C03784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ML vs DL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7FCE1B-43CC-81F7-E0E6-FEEC63B462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700889"/>
      </p:ext>
    </p:extLst>
  </p:cSld>
  <p:clrMapOvr>
    <a:masterClrMapping/>
  </p:clrMapOvr>
  <p:transition spd="slow">
    <p:push dir="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A7973C-1DB6-7E1A-522E-71F8B484F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Structured vs Unstructured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EE951-5552-1E96-5B04-89A7FE7610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38154"/>
      </p:ext>
    </p:extLst>
  </p:cSld>
  <p:clrMapOvr>
    <a:masterClrMapping/>
  </p:clrMapOvr>
  <p:transition spd="slow">
    <p:push dir="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F3851-0B52-A3A8-27DB-AF8AB6C6A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Structured vs Unstructured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8A7B2-3812-5754-6BC5-63C0A63BA9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90130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61FDBE-A8FD-421D-59F1-FFA143C02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Structured vs Unstructured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DDB559-7FF1-244B-67A9-930109BCF6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654269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0CF708-19EA-606B-1BB7-A818B3F7E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ML vs DL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3D881B-8282-FDEF-D9EB-1FC050FADC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32555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688E23-B6B8-BD65-391B-2A2AEE862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ML vs DL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8E1A2-6E4A-C218-270E-4CF72B003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963747"/>
      </p:ext>
    </p:extLst>
  </p:cSld>
  <p:clrMapOvr>
    <a:masterClrMapping/>
  </p:clrMapOvr>
  <p:transition spd="slow">
    <p:push dir="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644DFE-7C0E-7D3B-FA0F-375514EB9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now?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014387-8734-67E5-5D12-8F1986647D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527001"/>
      </p:ext>
    </p:extLst>
  </p:cSld>
  <p:clrMapOvr>
    <a:masterClrMapping/>
  </p:clrMapOvr>
  <p:transition spd="slow">
    <p:push dir="u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EEBB33-2B6E-61F0-05FA-FA7012FE1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ML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E7E15A-3711-0491-28BF-741394529B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923627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6B76EC-CAF1-A9C9-E51F-A4EE162D6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ML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C94321-3D1F-32A5-EF96-42B05BB7FE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958596"/>
      </p:ext>
    </p:extLst>
  </p:cSld>
  <p:clrMapOvr>
    <a:masterClrMapping/>
  </p:clrMapOvr>
  <p:transition spd="slow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781E1D-3FE5-2E62-EAC9-9310E9FD9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ML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B0C5DE-6353-CDD0-1C50-1E183E549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460520"/>
      </p:ext>
    </p:extLst>
  </p:cSld>
  <p:clrMapOvr>
    <a:masterClrMapping/>
  </p:clrMapOvr>
  <p:transition spd="slow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9D6C3C-1BB0-559C-6C13-051CAAF18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ML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F02E72-1D6B-9B35-B85C-5DC235435A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73101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18BF09-A66E-A789-572E-411A785F1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ML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2F0381-34A4-EF78-92F2-E1E26FA4E6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44750"/>
      </p:ext>
    </p:extLst>
  </p:cSld>
  <p:clrMapOvr>
    <a:masterClrMapping/>
  </p:clrMapOvr>
  <p:transition spd="slow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4A97DE-E540-88C9-25A0-1F1690809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Machine Learning Life Cycle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FFB4C3-A794-CB49-80C7-9A00F40767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341102"/>
      </p:ext>
    </p:extLst>
  </p:cSld>
  <p:clrMapOvr>
    <a:masterClrMapping/>
  </p:clrMapOvr>
  <p:transition spd="slow">
    <p:push dir="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D8004B-6884-687C-7F76-8CC746502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Where Does Data Come From?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370168-006A-6743-2188-A1DB2D7133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35987"/>
      </p:ext>
    </p:extLst>
  </p:cSld>
  <p:clrMapOvr>
    <a:masterClrMapping/>
  </p:clrMapOvr>
  <p:transition spd="slow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28F910-3074-59C0-C17E-7EDFEAAC78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Where Does Data Come From?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2B185E-820B-709C-E896-027770E01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518678"/>
      </p:ext>
    </p:extLst>
  </p:cSld>
  <p:clrMapOvr>
    <a:masterClrMapping/>
  </p:clrMapOvr>
  <p:transition spd="slow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4FD454-17B4-3D4C-39C4-3741AF4B6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Where Does Data Come From?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1F87B9-0EF0-034C-74F4-A03E0A2C3D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262730"/>
      </p:ext>
    </p:extLst>
  </p:cSld>
  <p:clrMapOvr>
    <a:masterClrMapping/>
  </p:clrMapOvr>
  <p:transition spd="slow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99A2D4-E239-D855-3FF5-DB344B5C4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68A044-465C-9912-1106-88369F572B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957357"/>
      </p:ext>
    </p:extLst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24EF29-4DED-8404-6E5A-9412560D6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Preprocessing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F8CCA9-38AF-23B5-AC19-43056469CC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918376"/>
      </p:ext>
    </p:extLst>
  </p:cSld>
  <p:clrMapOvr>
    <a:masterClrMapping/>
  </p:clrMapOvr>
  <p:transition spd="slow">
    <p:push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4F8DD6-98A2-27E9-B97D-D98D89D78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924804-B483-CEC6-FEA9-99276F8B32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192183"/>
      </p:ext>
    </p:extLst>
  </p:cSld>
  <p:clrMapOvr>
    <a:masterClrMapping/>
  </p:clrMapOvr>
  <p:transition spd="slow">
    <p:push dir="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3B5E09-99F2-5FBA-D4FA-BD58EA96D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5E3793-E05F-203F-352F-307847F4F0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030747"/>
      </p:ext>
    </p:extLst>
  </p:cSld>
  <p:clrMapOvr>
    <a:masterClrMapping/>
  </p:clrMapOvr>
  <p:transition spd="slow">
    <p:push dir="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9791A8-6B09-14D6-878B-52C44E9D6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Train-Test sets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07A43-1648-31BB-067A-0BD1993CEE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432863"/>
      </p:ext>
    </p:extLst>
  </p:cSld>
  <p:clrMapOvr>
    <a:masterClrMapping/>
  </p:clrMapOvr>
  <p:transition spd="slow">
    <p:push dir="u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25444-8199-AB76-CB3E-C5F8E480C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Machine Learning Cycle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787805-1C6D-E208-18C9-30F407451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05900"/>
      </p:ext>
    </p:extLst>
  </p:cSld>
  <p:clrMapOvr>
    <a:masterClrMapping/>
  </p:clrMapOvr>
  <p:transition spd="slow">
    <p:push dir="u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35F3F-C20C-F121-D01F-885B3FEB5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2F1BBE-6102-E671-DB48-B3C4DC2F8F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97972"/>
      </p:ext>
    </p:extLst>
  </p:cSld>
  <p:clrMapOvr>
    <a:masterClrMapping/>
  </p:clrMapOvr>
  <p:transition spd="slow">
    <p:push dir="u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9EF630-B616-CB54-307E-40E55DC35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Neuron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02E72-6FCF-F74B-9D42-35FFA27578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167991"/>
      </p:ext>
    </p:extLst>
  </p:cSld>
  <p:clrMapOvr>
    <a:masterClrMapping/>
  </p:clrMapOvr>
  <p:transition spd="slow">
    <p:push dir="u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A7022C-26DD-E1B3-C64F-D1A43CC28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Biological Neuron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CD9219-460A-C574-D2E5-8E76AFA5AF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423303"/>
      </p:ext>
    </p:extLst>
  </p:cSld>
  <p:clrMapOvr>
    <a:masterClrMapping/>
  </p:clrMapOvr>
  <p:transition spd="slow">
    <p:push dir="u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8B0D59-4153-D98B-F617-DA1B90EEF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Artificial Neuron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83DD20-A1A7-53AD-AA35-C41C787977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77960"/>
      </p:ext>
    </p:extLst>
  </p:cSld>
  <p:clrMapOvr>
    <a:masterClrMapping/>
  </p:clrMapOvr>
  <p:transition spd="slow">
    <p:push dir="u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55DA94-E0FF-0FF8-7E1F-46299B1D6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 : Nnets and the brain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722418-7ABA-0B91-809E-35142E5BD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53433"/>
      </p:ext>
    </p:extLst>
  </p:cSld>
  <p:clrMapOvr>
    <a:masterClrMapping/>
  </p:clrMapOvr>
  <p:transition spd="slow">
    <p:push dir="u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421A83-96F5-191D-5429-11AA02347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 what are neural networks??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757798-14CD-E194-637B-9C43E852D5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126545"/>
      </p:ext>
    </p:extLst>
  </p:cSld>
  <p:clrMapOvr>
    <a:masterClrMapping/>
  </p:clrMapOvr>
  <p:transition spd="slow">
    <p:push dir="u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A27906-C367-5AFB-3E3F-1B3EFA43E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human perspective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0D491-5ED3-F0DD-892B-BF87E23D0A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551536"/>
      </p:ext>
    </p:extLst>
  </p:cSld>
  <p:clrMapOvr>
    <a:masterClrMapping/>
  </p:clrMapOvr>
  <p:transition spd="slow">
    <p:push dir="u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B4D73E-2870-3FB6-3D89-9705D14FA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C17C3B-33C8-A6DD-EE92-9C1F3FD510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582709"/>
      </p:ext>
    </p:extLst>
  </p:cSld>
  <p:clrMapOvr>
    <a:masterClrMapping/>
  </p:clrMapOvr>
  <p:transition spd="slow">
    <p:push dir="u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CC3A50-9FD8-6F5E-4CBF-92979A15A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09C015-B535-E726-BADB-E1A80D8373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522341"/>
      </p:ext>
    </p:extLst>
  </p:cSld>
  <p:clrMapOvr>
    <a:masterClrMapping/>
  </p:clrMapOvr>
  <p:transition spd="slow">
    <p:push dir="u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D8351D-BB58-8DE8-D1B7-25531702B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Teachable Machine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663819-E150-FEE6-06BA-37FD381EB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426795"/>
      </p:ext>
    </p:extLst>
  </p:cSld>
  <p:clrMapOvr>
    <a:masterClrMapping/>
  </p:clrMapOvr>
  <p:transition spd="slow">
    <p:push dir="u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BA989D-CE2E-51BE-F49F-29B60E78D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15ECE7-E7B1-894F-DA0B-D0B3C861E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609202"/>
      </p:ext>
    </p:extLst>
  </p:cSld>
  <p:clrMapOvr>
    <a:masterClrMapping/>
  </p:clrMapOvr>
  <p:transition spd="slow">
    <p:push dir="u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C79C84-46C5-B77C-ED74-C85559D01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1C130D-59A3-4B9F-44A0-5E7A8B5BA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43238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3275310-0E75-43F0-AB53-546B48CF82D0}"/>
</file>

<file path=customXml/itemProps2.xml><?xml version="1.0" encoding="utf-8"?>
<ds:datastoreItem xmlns:ds="http://schemas.openxmlformats.org/officeDocument/2006/customXml" ds:itemID="{99221F38-0FEB-4A7F-ADFF-47CA2E9AF640}"/>
</file>

<file path=customXml/itemProps3.xml><?xml version="1.0" encoding="utf-8"?>
<ds:datastoreItem xmlns:ds="http://schemas.openxmlformats.org/officeDocument/2006/customXml" ds:itemID="{3C6D3A82-C0DF-4EE9-A394-0A41287ECC3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Widescreen</PresentationFormat>
  <Paragraphs>55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Artificial Intelligence</vt:lpstr>
      <vt:lpstr>Learning from Data</vt:lpstr>
      <vt:lpstr>What is Machine Learning?</vt:lpstr>
      <vt:lpstr>Traditional Programming vs Machine Learning</vt:lpstr>
      <vt:lpstr>When Do We Use Machine Learning?</vt:lpstr>
      <vt:lpstr>Machine Learning</vt:lpstr>
      <vt:lpstr>Applications of ML</vt:lpstr>
      <vt:lpstr>Recommender Systems</vt:lpstr>
      <vt:lpstr>Application of Machine Learning</vt:lpstr>
      <vt:lpstr>Application of Machine Learning</vt:lpstr>
      <vt:lpstr>Application of Machine Learning</vt:lpstr>
      <vt:lpstr>Application of Machine Learning</vt:lpstr>
      <vt:lpstr>PowerPoint Presentation</vt:lpstr>
      <vt:lpstr>GPT language model</vt:lpstr>
      <vt:lpstr>GPT language model</vt:lpstr>
      <vt:lpstr>Deep Fake?</vt:lpstr>
      <vt:lpstr>Application of Machine Learning</vt:lpstr>
      <vt:lpstr>Application of Machine Learning</vt:lpstr>
      <vt:lpstr>Application of Machine Learning</vt:lpstr>
      <vt:lpstr>DALL·E</vt:lpstr>
      <vt:lpstr>DALL·E</vt:lpstr>
      <vt:lpstr>Deep Learning</vt:lpstr>
      <vt:lpstr>What is Deep Learning?</vt:lpstr>
      <vt:lpstr>ML vs DL</vt:lpstr>
      <vt:lpstr>Structured vs Unstructured Data</vt:lpstr>
      <vt:lpstr>Structured vs Unstructured Data</vt:lpstr>
      <vt:lpstr>Structured vs Unstructured Data</vt:lpstr>
      <vt:lpstr>ML vs DL</vt:lpstr>
      <vt:lpstr>ML vs DL</vt:lpstr>
      <vt:lpstr>Why now?</vt:lpstr>
      <vt:lpstr>Limitation of ML</vt:lpstr>
      <vt:lpstr>Limitation of ML</vt:lpstr>
      <vt:lpstr>Limitation of ML</vt:lpstr>
      <vt:lpstr>Limitation of ML</vt:lpstr>
      <vt:lpstr>Limitation of ML</vt:lpstr>
      <vt:lpstr>Machine Learning Life Cycle</vt:lpstr>
      <vt:lpstr>Where Does Data Come From?</vt:lpstr>
      <vt:lpstr>Where Does Data Come From?</vt:lpstr>
      <vt:lpstr>Where Does Data Come From?</vt:lpstr>
      <vt:lpstr>DATA</vt:lpstr>
      <vt:lpstr>Data Preprocessing</vt:lpstr>
      <vt:lpstr>Dataset</vt:lpstr>
      <vt:lpstr>Dataset</vt:lpstr>
      <vt:lpstr>Train-Test sets</vt:lpstr>
      <vt:lpstr>Machine Learning Cycle</vt:lpstr>
      <vt:lpstr>Types of Learning</vt:lpstr>
      <vt:lpstr>Neuron</vt:lpstr>
      <vt:lpstr>Biological Neuron</vt:lpstr>
      <vt:lpstr>Artificial Neuron</vt:lpstr>
      <vt:lpstr>Recap : Nnets and the brain</vt:lpstr>
      <vt:lpstr>So what are neural networks??</vt:lpstr>
      <vt:lpstr>The human perspective</vt:lpstr>
      <vt:lpstr>Example</vt:lpstr>
      <vt:lpstr>Summary</vt:lpstr>
      <vt:lpstr>Teachable Machine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2025-10-09T15:32:39Z</dcterms:created>
  <dcterms:modified xsi:type="dcterms:W3CDTF">2025-10-09T15:32:39Z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