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webp" ContentType="image/webp"/>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ppt/ink/ink11.xml" ContentType="application/inkml+xml"/>
  <Override PartName="/ppt/ink/ink12.xml" ContentType="application/inkml+xml"/>
  <Override PartName="/ppt/ink/ink13.xml" ContentType="application/inkml+xml"/>
  <Override PartName="/ppt/ink/ink14.xml" ContentType="application/inkml+xml"/>
  <Override PartName="/ppt/ink/ink15.xml" ContentType="application/inkml+xml"/>
  <Override PartName="/ppt/ink/ink16.xml" ContentType="application/inkml+xml"/>
  <Override PartName="/ppt/ink/ink17.xml" ContentType="application/inkml+xml"/>
  <Override PartName="/ppt/ink/ink18.xml" ContentType="application/inkml+xml"/>
  <Override PartName="/ppt/ink/ink19.xml" ContentType="application/inkml+xml"/>
  <Override PartName="/ppt/ink/ink20.xml" ContentType="application/inkml+xml"/>
  <Override PartName="/ppt/ink/ink21.xml" ContentType="application/inkml+xml"/>
  <Override PartName="/ppt/ink/ink22.xml" ContentType="application/inkml+xml"/>
  <Override PartName="/ppt/ink/ink23.xml" ContentType="application/inkml+xml"/>
  <Override PartName="/ppt/ink/ink24.xml" ContentType="application/inkml+xml"/>
  <Override PartName="/ppt/ink/ink25.xml" ContentType="application/inkml+xml"/>
  <Override PartName="/ppt/ink/ink26.xml" ContentType="application/inkml+xml"/>
  <Override PartName="/ppt/ink/ink27.xml" ContentType="application/inkml+xml"/>
  <Override PartName="/ppt/ink/ink28.xml" ContentType="application/inkml+xml"/>
  <Override PartName="/ppt/ink/ink29.xml" ContentType="application/inkml+xml"/>
  <Override PartName="/ppt/ink/ink30.xml" ContentType="application/inkml+xml"/>
  <Override PartName="/ppt/ink/ink31.xml" ContentType="application/inkml+xml"/>
  <Override PartName="/ppt/ink/ink32.xml" ContentType="application/inkml+xml"/>
  <Override PartName="/ppt/ink/ink33.xml" ContentType="application/inkml+xml"/>
  <Override PartName="/ppt/ink/ink34.xml" ContentType="application/inkml+xml"/>
  <Override PartName="/ppt/ink/ink35.xml" ContentType="application/inkml+xml"/>
  <Override PartName="/ppt/ink/ink36.xml" ContentType="application/inkml+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480" r:id="rId5"/>
    <p:sldId id="271" r:id="rId6"/>
    <p:sldId id="509" r:id="rId7"/>
    <p:sldId id="614" r:id="rId8"/>
    <p:sldId id="615" r:id="rId9"/>
    <p:sldId id="630" r:id="rId10"/>
    <p:sldId id="616" r:id="rId11"/>
    <p:sldId id="631" r:id="rId12"/>
    <p:sldId id="632" r:id="rId13"/>
    <p:sldId id="633" r:id="rId14"/>
    <p:sldId id="634" r:id="rId15"/>
    <p:sldId id="636" r:id="rId16"/>
    <p:sldId id="635" r:id="rId17"/>
    <p:sldId id="618" r:id="rId18"/>
    <p:sldId id="637" r:id="rId19"/>
    <p:sldId id="638" r:id="rId20"/>
    <p:sldId id="639" r:id="rId21"/>
    <p:sldId id="640" r:id="rId22"/>
    <p:sldId id="641" r:id="rId23"/>
    <p:sldId id="642" r:id="rId24"/>
    <p:sldId id="652" r:id="rId25"/>
    <p:sldId id="643" r:id="rId26"/>
    <p:sldId id="644" r:id="rId27"/>
    <p:sldId id="645" r:id="rId28"/>
    <p:sldId id="647" r:id="rId29"/>
    <p:sldId id="648" r:id="rId30"/>
    <p:sldId id="662" r:id="rId31"/>
    <p:sldId id="650" r:id="rId32"/>
    <p:sldId id="653" r:id="rId33"/>
    <p:sldId id="649" r:id="rId34"/>
    <p:sldId id="654" r:id="rId35"/>
    <p:sldId id="657" r:id="rId36"/>
    <p:sldId id="659" r:id="rId37"/>
    <p:sldId id="663" r:id="rId38"/>
    <p:sldId id="651" r:id="rId39"/>
    <p:sldId id="660" r:id="rId40"/>
    <p:sldId id="661" r:id="rId41"/>
    <p:sldId id="664" r:id="rId42"/>
    <p:sldId id="507" r:id="rId43"/>
    <p:sldId id="508"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509"/>
            <p14:sldId id="614"/>
            <p14:sldId id="615"/>
            <p14:sldId id="630"/>
            <p14:sldId id="616"/>
            <p14:sldId id="631"/>
            <p14:sldId id="632"/>
            <p14:sldId id="633"/>
            <p14:sldId id="634"/>
            <p14:sldId id="636"/>
            <p14:sldId id="635"/>
            <p14:sldId id="618"/>
            <p14:sldId id="637"/>
            <p14:sldId id="638"/>
            <p14:sldId id="639"/>
            <p14:sldId id="640"/>
            <p14:sldId id="641"/>
            <p14:sldId id="642"/>
            <p14:sldId id="652"/>
            <p14:sldId id="643"/>
            <p14:sldId id="644"/>
            <p14:sldId id="645"/>
            <p14:sldId id="647"/>
            <p14:sldId id="648"/>
            <p14:sldId id="662"/>
            <p14:sldId id="650"/>
            <p14:sldId id="653"/>
            <p14:sldId id="649"/>
            <p14:sldId id="654"/>
            <p14:sldId id="657"/>
            <p14:sldId id="659"/>
            <p14:sldId id="663"/>
            <p14:sldId id="651"/>
            <p14:sldId id="660"/>
            <p14:sldId id="661"/>
            <p14:sldId id="664"/>
            <p14:sldId id="507"/>
            <p14:sldId id="50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ENOVO" initials="L" lastIdx="1" clrIdx="0">
    <p:extLst>
      <p:ext uri="{19B8F6BF-5375-455C-9EA6-DF929625EA0E}">
        <p15:presenceInfo xmlns:p15="http://schemas.microsoft.com/office/powerpoint/2012/main" userId="LENOVO"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203E5F"/>
    <a:srgbClr val="FFD200"/>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3741" autoAdjust="0"/>
  </p:normalViewPr>
  <p:slideViewPr>
    <p:cSldViewPr snapToGrid="0">
      <p:cViewPr>
        <p:scale>
          <a:sx n="80" d="100"/>
          <a:sy n="80" d="100"/>
        </p:scale>
        <p:origin x="112" y="-5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commentAuthors" Target="commentAuthors.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‹N°›</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fr-FR"/>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11/13/2025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11/13/2025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11/13/2025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11/13/2025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‹N°›</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customXml" Target="../ink/ink1.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 Id="rId9" Type="http://schemas.microsoft.com/office/2007/relationships/hdphoto" Target="../media/hdphoto2.wdp"/></Relationships>
</file>

<file path=ppt/slides/_rels/slide4.xml.rels><?xml version="1.0" encoding="UTF-8" standalone="yes"?>
<Relationships xmlns="http://schemas.openxmlformats.org/package/2006/relationships"><Relationship Id="rId3" Type="http://schemas.openxmlformats.org/officeDocument/2006/relationships/customXml" Target="../ink/ink2.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customXml" Target="../ink/ink3.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customXml" Target="../ink/ink4.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8" Type="http://schemas.openxmlformats.org/officeDocument/2006/relationships/image" Target="../media/image8.jpg"/><Relationship Id="rId3" Type="http://schemas.openxmlformats.org/officeDocument/2006/relationships/customXml" Target="../ink/ink5.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customXml" Target="../ink/ink6.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customXml" Target="../ink/ink7.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customXml" Target="../ink/ink8.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 Id="rId9" Type="http://schemas.microsoft.com/office/2007/relationships/hdphoto" Target="../media/hdphoto3.wdp"/></Relationships>
</file>

<file path=ppt/slides/_rels/slide11.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customXml" Target="../ink/ink9.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 Id="rId9" Type="http://schemas.microsoft.com/office/2007/relationships/hdphoto" Target="../media/hdphoto4.wdp"/></Relationships>
</file>

<file path=ppt/slides/_rels/slide12.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customXml" Target="../ink/ink10.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customXml" Target="../ink/ink11.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customXml" Target="../ink/ink12.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customXml" Target="../ink/ink13.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customXml" Target="../ink/ink14.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 Id="rId9" Type="http://schemas.microsoft.com/office/2007/relationships/hdphoto" Target="../media/hdphoto5.wdp"/></Relationships>
</file>

<file path=ppt/slides/_rels/slide17.xml.rels><?xml version="1.0" encoding="UTF-8" standalone="yes"?>
<Relationships xmlns="http://schemas.openxmlformats.org/package/2006/relationships"><Relationship Id="rId3" Type="http://schemas.openxmlformats.org/officeDocument/2006/relationships/customXml" Target="../ink/ink15.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customXml" Target="../ink/ink16.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customXml" Target="../ink/ink17.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customXml" Target="../ink/ink18.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 Id="rId9" Type="http://schemas.microsoft.com/office/2007/relationships/hdphoto" Target="../media/hdphoto6.wdp"/></Relationships>
</file>

<file path=ppt/slides/_rels/slide21.xml.rels><?xml version="1.0" encoding="UTF-8" standalone="yes"?>
<Relationships xmlns="http://schemas.openxmlformats.org/package/2006/relationships"><Relationship Id="rId3" Type="http://schemas.openxmlformats.org/officeDocument/2006/relationships/customXml" Target="../ink/ink19.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customXml" Target="../ink/ink20.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8" Type="http://schemas.openxmlformats.org/officeDocument/2006/relationships/image" Target="../media/image15.webp"/><Relationship Id="rId3" Type="http://schemas.openxmlformats.org/officeDocument/2006/relationships/customXml" Target="../ink/ink21.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customXml" Target="../ink/ink22.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 Id="rId9" Type="http://schemas.microsoft.com/office/2007/relationships/hdphoto" Target="../media/hdphoto7.wdp"/></Relationships>
</file>

<file path=ppt/slides/_rels/slide25.xml.rels><?xml version="1.0" encoding="UTF-8" standalone="yes"?>
<Relationships xmlns="http://schemas.openxmlformats.org/package/2006/relationships"><Relationship Id="rId3" Type="http://schemas.openxmlformats.org/officeDocument/2006/relationships/customXml" Target="../ink/ink23.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customXml" Target="../ink/ink24.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customXml" Target="../ink/ink25.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customXml" Target="../ink/ink26.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customXml" Target="../ink/ink27.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customXml" Target="../ink/ink28.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customXml" Target="../ink/ink29.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customXml" Target="../ink/ink30.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customXml" Target="../ink/ink31.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customXml" Target="../ink/ink32.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customXml" Target="../ink/ink33.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customXml" Target="../ink/ink34.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customXml" Target="../ink/ink35.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customXml" Target="../ink/ink36.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15.xml"/><Relationship Id="rId5" Type="http://schemas.openxmlformats.org/officeDocument/2006/relationships/image" Target="../media/image23.png"/><Relationship Id="rId4" Type="http://schemas.openxmlformats.org/officeDocument/2006/relationships/image" Target="../media/image2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373765" y="3830774"/>
            <a:ext cx="5216525" cy="523220"/>
          </a:xfrm>
          <a:prstGeom prst="rect">
            <a:avLst/>
          </a:prstGeom>
          <a:noFill/>
        </p:spPr>
        <p:txBody>
          <a:bodyPr wrap="square" rtlCol="0">
            <a:spAutoFit/>
          </a:bodyPr>
          <a:lstStyle/>
          <a:p>
            <a:r>
              <a:rPr lang="ar-DZ" sz="2800" b="1" dirty="0">
                <a:latin typeface="Alexandria"/>
                <a:cs typeface="Alexandria" charset="0"/>
              </a:rPr>
              <a:t>الدكتور: توفيـــــــــق عمـــــــري</a:t>
            </a:r>
            <a:endParaRPr lang="en-US" sz="2800" b="1" dirty="0">
              <a:latin typeface="Alexandria"/>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193128" y="5662082"/>
            <a:ext cx="4658360"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2800" b="1" dirty="0">
                <a:solidFill>
                  <a:schemeClr val="bg1"/>
                </a:solidFill>
                <a:latin typeface="Alexandria" charset="0"/>
                <a:cs typeface="Alexandria" charset="0"/>
              </a:rPr>
              <a:t>المحاضــــــــــرة الثامنة</a:t>
            </a:r>
            <a:endParaRPr lang="en-US" sz="2800" b="1" dirty="0">
              <a:solidFill>
                <a:schemeClr val="bg1"/>
              </a:solidFill>
              <a:latin typeface="Alexandria" charset="0"/>
              <a:cs typeface="Alexandria" charset="0"/>
            </a:endParaRPr>
          </a:p>
        </p:txBody>
      </p:sp>
      <p:sp>
        <p:nvSpPr>
          <p:cNvPr id="46" name="TextBox 45"/>
          <p:cNvSpPr txBox="1"/>
          <p:nvPr/>
        </p:nvSpPr>
        <p:spPr>
          <a:xfrm>
            <a:off x="-76345" y="4861863"/>
            <a:ext cx="3379451" cy="800219"/>
          </a:xfrm>
          <a:prstGeom prst="rect">
            <a:avLst/>
          </a:prstGeom>
          <a:noFill/>
        </p:spPr>
        <p:txBody>
          <a:bodyPr wrap="none" rtlCol="0">
            <a:spAutoFit/>
          </a:bodyPr>
          <a:lstStyle/>
          <a:p>
            <a:r>
              <a:rPr lang="ar-DZ" b="1" dirty="0"/>
              <a:t>                         </a:t>
            </a:r>
            <a:r>
              <a:rPr lang="fr-FR" b="1" dirty="0"/>
              <a:t>DGM</a:t>
            </a:r>
            <a:r>
              <a:rPr lang="ar-DZ" b="1" dirty="0"/>
              <a:t>413</a:t>
            </a:r>
          </a:p>
          <a:p>
            <a:r>
              <a:rPr lang="ar-EG" sz="2800" b="1" dirty="0"/>
              <a:t>نقد اللغة ا</a:t>
            </a:r>
            <a:r>
              <a:rPr lang="ar-DZ" sz="2800" b="1" dirty="0" err="1"/>
              <a:t>لإ</a:t>
            </a:r>
            <a:r>
              <a:rPr lang="ar-EG" sz="2800" b="1" dirty="0"/>
              <a:t>ع</a:t>
            </a:r>
            <a:r>
              <a:rPr lang="ar-DZ" sz="2800" b="1" dirty="0"/>
              <a:t>لا</a:t>
            </a:r>
            <a:r>
              <a:rPr lang="ar-EG" sz="2800" b="1" dirty="0"/>
              <a:t>مية</a:t>
            </a:r>
            <a:r>
              <a:rPr lang="ar-DZ" sz="2800" b="1" dirty="0"/>
              <a:t>          </a:t>
            </a:r>
            <a:r>
              <a:rPr lang="ar-EG" sz="2800" b="1" dirty="0"/>
              <a:t> </a:t>
            </a:r>
            <a:endParaRPr lang="fr-FR" sz="2800" b="1" dirty="0"/>
          </a:p>
        </p:txBody>
      </p:sp>
      <p:sp>
        <p:nvSpPr>
          <p:cNvPr id="14" name="Oval 13"/>
          <p:cNvSpPr/>
          <p:nvPr/>
        </p:nvSpPr>
        <p:spPr>
          <a:xfrm>
            <a:off x="6008898" y="-228207"/>
            <a:ext cx="7410450" cy="7461214"/>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29">
            <a:extLst>
              <a:ext uri="{FF2B5EF4-FFF2-40B4-BE49-F238E27FC236}">
                <a16:creationId xmlns:a16="http://schemas.microsoft.com/office/drawing/2014/main" id="{E57C396E-130A-9AB1-DEC7-99BAA15B03A1}"/>
              </a:ext>
            </a:extLst>
          </p:cNvPr>
          <p:cNvSpPr txBox="1"/>
          <p:nvPr/>
        </p:nvSpPr>
        <p:spPr>
          <a:xfrm>
            <a:off x="329269" y="1938000"/>
            <a:ext cx="5335229" cy="1446550"/>
          </a:xfrm>
          <a:prstGeom prst="rect">
            <a:avLst/>
          </a:prstGeom>
          <a:noFill/>
        </p:spPr>
        <p:txBody>
          <a:bodyPr wrap="square" rtlCol="0">
            <a:spAutoFit/>
          </a:bodyPr>
          <a:lstStyle/>
          <a:p>
            <a:pPr algn="ctr"/>
            <a:r>
              <a:rPr lang="ar-DZ" sz="4400" b="1" dirty="0">
                <a:solidFill>
                  <a:schemeClr val="accent1">
                    <a:lumMod val="50000"/>
                  </a:schemeClr>
                </a:solidFill>
                <a:latin typeface="Alexandria"/>
                <a:cs typeface="Alexandria" charset="0"/>
              </a:rPr>
              <a:t>النَّقــــــــــد الإعـــــــــــــــلامــــــــــــــــي</a:t>
            </a:r>
          </a:p>
          <a:p>
            <a:pPr algn="ctr"/>
            <a:r>
              <a:rPr lang="en-US" sz="4400" b="1" dirty="0">
                <a:solidFill>
                  <a:schemeClr val="accent1">
                    <a:lumMod val="50000"/>
                  </a:schemeClr>
                </a:solidFill>
                <a:latin typeface="Alexandria"/>
                <a:cs typeface="Alexandria" charset="0"/>
              </a:rPr>
              <a:t>Media criticism</a:t>
            </a:r>
          </a:p>
        </p:txBody>
      </p:sp>
    </p:spTree>
  </p:cSld>
  <p:clrMapOvr>
    <a:masterClrMapping/>
  </p:clrMapOvr>
  <mc:AlternateContent xmlns:mc="http://schemas.openxmlformats.org/markup-compatibility/2006" xmlns:p14="http://schemas.microsoft.com/office/powerpoint/2010/main">
    <mc:Choice Requires="p14">
      <p:transition p14:dur="0" advTm="40297"/>
    </mc:Choice>
    <mc:Fallback xmlns="">
      <p:transition advTm="4029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p:cNvSpPr/>
          <p:nvPr/>
        </p:nvSpPr>
        <p:spPr>
          <a:xfrm>
            <a:off x="623066" y="1660497"/>
            <a:ext cx="4964076" cy="4615786"/>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1" name="Rectangle 10"/>
          <p:cNvSpPr/>
          <p:nvPr/>
        </p:nvSpPr>
        <p:spPr>
          <a:xfrm>
            <a:off x="3882681" y="581718"/>
            <a:ext cx="4018229" cy="73399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DZ" sz="3600" b="1" dirty="0">
              <a:solidFill>
                <a:schemeClr val="bg1"/>
              </a:solidFill>
              <a:latin typeface="Alexandria" charset="0"/>
              <a:cs typeface="Alexandria" charset="0"/>
            </a:endParaRPr>
          </a:p>
          <a:p>
            <a:pPr algn="ctr"/>
            <a:r>
              <a:rPr lang="ar-DZ" sz="3600" b="1" dirty="0">
                <a:solidFill>
                  <a:schemeClr val="bg1"/>
                </a:solidFill>
                <a:latin typeface="Alexandria" charset="0"/>
                <a:cs typeface="Alexandria" charset="0"/>
              </a:rPr>
              <a:t>المحاضــــــــــرة الثامنة</a:t>
            </a:r>
            <a:endParaRPr lang="en-US" sz="3600" b="1" dirty="0">
              <a:solidFill>
                <a:schemeClr val="bg1"/>
              </a:solidFill>
              <a:latin typeface="Alexandria" charset="0"/>
              <a:cs typeface="Alexandria" charset="0"/>
            </a:endParaRPr>
          </a:p>
          <a:p>
            <a:pPr algn="ctr"/>
            <a:endParaRPr lang="en-US" sz="3600" b="1" dirty="0">
              <a:solidFill>
                <a:schemeClr val="bg1"/>
              </a:solidFill>
              <a:latin typeface="Alexandria" charset="0"/>
              <a:cs typeface="Alexandria" charset="0"/>
            </a:endParaRPr>
          </a:p>
          <a:p>
            <a:pPr algn="ctr"/>
            <a:endParaRPr lang="en-US" sz="1100" dirty="0">
              <a:solidFill>
                <a:srgbClr val="00B0F0"/>
              </a:solidFill>
              <a:ea typeface="Roboto Light" panose="02000000000000000000" pitchFamily="2" charset="0"/>
            </a:endParaRPr>
          </a:p>
        </p:txBody>
      </p:sp>
      <p:sp>
        <p:nvSpPr>
          <p:cNvPr id="6" name="Rectangle 5"/>
          <p:cNvSpPr/>
          <p:nvPr/>
        </p:nvSpPr>
        <p:spPr>
          <a:xfrm>
            <a:off x="2276857" y="468196"/>
            <a:ext cx="9915143" cy="703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5382287" y="840910"/>
            <a:ext cx="6150468" cy="6921254"/>
          </a:xfrm>
          <a:prstGeom prst="rect">
            <a:avLst/>
          </a:prstGeom>
          <a:noFill/>
        </p:spPr>
        <p:txBody>
          <a:bodyPr wrap="square">
            <a:spAutoFit/>
          </a:bodyPr>
          <a:lstStyle/>
          <a:p>
            <a:pPr algn="r">
              <a:lnSpc>
                <a:spcPct val="120000"/>
              </a:lnSpc>
            </a:pPr>
            <a:r>
              <a:rPr lang="ar-DZ" sz="3200" b="1" dirty="0">
                <a:latin typeface="Alexandria" charset="0"/>
                <a:cs typeface="Alexandria" charset="0"/>
              </a:rPr>
              <a:t>محتويات المحاضرة :</a:t>
            </a:r>
          </a:p>
          <a:p>
            <a:pPr lvl="0" algn="just" rtl="1"/>
            <a:r>
              <a:rPr lang="ar-DZ" sz="2000" b="1" dirty="0"/>
              <a:t>- مقدمة</a:t>
            </a:r>
          </a:p>
          <a:p>
            <a:pPr lvl="0" algn="just" rtl="1"/>
            <a:r>
              <a:rPr lang="ar-DZ" sz="2000" b="1" dirty="0"/>
              <a:t>1- </a:t>
            </a:r>
            <a:r>
              <a:rPr lang="ar-EG" sz="2000" b="1" dirty="0"/>
              <a:t>مفهوم ال</a:t>
            </a:r>
            <a:r>
              <a:rPr lang="ar-DZ" sz="2000" b="1" dirty="0"/>
              <a:t>لغة الإعلامية</a:t>
            </a:r>
            <a:r>
              <a:rPr lang="ar-EG" sz="2000" b="1" dirty="0"/>
              <a:t>.</a:t>
            </a:r>
            <a:endParaRPr lang="ar-DZ" sz="2000" b="1" dirty="0"/>
          </a:p>
          <a:p>
            <a:pPr lvl="0" algn="just" rtl="1"/>
            <a:r>
              <a:rPr lang="ar-DZ" dirty="0"/>
              <a:t>- مدخل مفاهيمي</a:t>
            </a:r>
            <a:r>
              <a:rPr lang="ar-EG" dirty="0"/>
              <a:t> </a:t>
            </a:r>
            <a:endParaRPr lang="fr-FR" dirty="0"/>
          </a:p>
          <a:p>
            <a:pPr lvl="0" algn="just" rtl="1"/>
            <a:r>
              <a:rPr lang="ar-DZ" sz="2000" b="1" dirty="0"/>
              <a:t>2- اللغة العربية في وسائل الإعلام</a:t>
            </a:r>
            <a:r>
              <a:rPr lang="ar-SA" sz="2000" b="1" dirty="0"/>
              <a:t>.</a:t>
            </a:r>
            <a:endParaRPr lang="ar-DZ" sz="2000" b="1" dirty="0"/>
          </a:p>
          <a:p>
            <a:pPr lvl="0" algn="just" rtl="1"/>
            <a:r>
              <a:rPr lang="ar-DZ" sz="2000" b="1" dirty="0"/>
              <a:t>3- تطور اللغة الإعلامية</a:t>
            </a:r>
          </a:p>
          <a:p>
            <a:pPr algn="just" rtl="1"/>
            <a:r>
              <a:rPr lang="ar-DZ" sz="2000" b="1" dirty="0"/>
              <a:t>4- معايير اللغة الإعلامية</a:t>
            </a:r>
          </a:p>
          <a:p>
            <a:pPr algn="just" rtl="1"/>
            <a:r>
              <a:rPr lang="ar-DZ" sz="2000" b="1" dirty="0"/>
              <a:t>5-قراءة تقييمية للغة الإعلامية</a:t>
            </a:r>
          </a:p>
          <a:p>
            <a:pPr lvl="0" algn="just" rtl="1"/>
            <a:r>
              <a:rPr lang="ar-DZ" sz="2000" b="1" dirty="0"/>
              <a:t>6- مستويات اللغة الإعلامية</a:t>
            </a:r>
          </a:p>
          <a:p>
            <a:pPr algn="just" rtl="1"/>
            <a:r>
              <a:rPr lang="ar-DZ" sz="2000" dirty="0"/>
              <a:t> -  أمثلة توضيحية.</a:t>
            </a:r>
            <a:endParaRPr lang="ar-DZ" sz="2000" b="1" dirty="0"/>
          </a:p>
          <a:p>
            <a:pPr lvl="0" algn="just" rtl="1"/>
            <a:r>
              <a:rPr lang="ar-DZ" sz="2000" b="1" dirty="0"/>
              <a:t>7- اللغة العربية في الاعلام المكتوب السمعي المرئي والرقمي.</a:t>
            </a:r>
            <a:endParaRPr lang="fr-FR" sz="2000" b="1" dirty="0"/>
          </a:p>
          <a:p>
            <a:pPr marL="342900" indent="-342900" algn="just" rtl="1">
              <a:buFontTx/>
              <a:buChar char="-"/>
            </a:pPr>
            <a:r>
              <a:rPr lang="ar-DZ" sz="2000" dirty="0"/>
              <a:t>أمثلة توضيحية.</a:t>
            </a:r>
          </a:p>
          <a:p>
            <a:pPr marL="342900" indent="-342900" algn="just" rtl="1">
              <a:buFontTx/>
              <a:buChar char="-"/>
            </a:pPr>
            <a:r>
              <a:rPr lang="ar-DZ" sz="2000" dirty="0"/>
              <a:t>دراسات علمية</a:t>
            </a:r>
          </a:p>
          <a:p>
            <a:pPr algn="just" rtl="1"/>
            <a:r>
              <a:rPr lang="ar-DZ" sz="2000" b="1" dirty="0"/>
              <a:t>8-نقد لغة مواقع التواصل </a:t>
            </a:r>
            <a:r>
              <a:rPr lang="ar-DZ" sz="2000" b="1" dirty="0" err="1"/>
              <a:t>الإِجتماعي</a:t>
            </a:r>
            <a:r>
              <a:rPr lang="ar-DZ" sz="2000" b="1" dirty="0"/>
              <a:t>.</a:t>
            </a:r>
          </a:p>
          <a:p>
            <a:pPr algn="just" rtl="1"/>
            <a:r>
              <a:rPr lang="ar-DZ" sz="2000" b="1" dirty="0"/>
              <a:t>9-أخطاء شائعة في اللغة الإعلامية.</a:t>
            </a:r>
          </a:p>
          <a:p>
            <a:pPr algn="just" rtl="1"/>
            <a:r>
              <a:rPr lang="ar-DZ" sz="2400" b="1" dirty="0"/>
              <a:t>- </a:t>
            </a:r>
            <a:r>
              <a:rPr lang="ar-DZ" sz="2000" b="1" dirty="0"/>
              <a:t>خلاصة</a:t>
            </a:r>
            <a:r>
              <a:rPr lang="ar-DZ" sz="2400" b="1" dirty="0"/>
              <a:t>.</a:t>
            </a:r>
            <a:endParaRPr lang="fr-FR" sz="2400" b="1" dirty="0"/>
          </a:p>
          <a:p>
            <a:pPr algn="r">
              <a:lnSpc>
                <a:spcPct val="120000"/>
              </a:lnSpc>
            </a:pPr>
            <a:endParaRPr lang="ar-DZ" sz="3200" b="1" dirty="0">
              <a:latin typeface="Alexandria" charset="0"/>
              <a:cs typeface="Alexandria" charset="0"/>
            </a:endParaRPr>
          </a:p>
          <a:p>
            <a:pPr algn="r">
              <a:lnSpc>
                <a:spcPct val="120000"/>
              </a:lnSpc>
            </a:pPr>
            <a:endParaRPr lang="ar-DZ" sz="2800" b="1" dirty="0">
              <a:latin typeface="Alexandria" charset="0"/>
              <a:cs typeface="Alexandria" charset="0"/>
            </a:endParaRPr>
          </a:p>
          <a:p>
            <a:pPr algn="r">
              <a:lnSpc>
                <a:spcPct val="120000"/>
              </a:lnSpc>
            </a:pPr>
            <a:endParaRPr lang="en-US" sz="2800" b="1" dirty="0">
              <a:latin typeface="Alexandria" charset="0"/>
              <a:cs typeface="Alexandria" charset="0"/>
            </a:endParaRPr>
          </a:p>
        </p:txBody>
      </p:sp>
      <p:sp>
        <p:nvSpPr>
          <p:cNvPr id="41" name="TextBox 40"/>
          <p:cNvSpPr txBox="1"/>
          <p:nvPr/>
        </p:nvSpPr>
        <p:spPr>
          <a:xfrm>
            <a:off x="8202457" y="1014165"/>
            <a:ext cx="184730" cy="646331"/>
          </a:xfrm>
          <a:prstGeom prst="rect">
            <a:avLst/>
          </a:prstGeom>
          <a:noFill/>
        </p:spPr>
        <p:txBody>
          <a:bodyPr wrap="none" rtlCol="0">
            <a:spAutoFit/>
          </a:bodyPr>
          <a:lstStyle/>
          <a:p>
            <a:pPr algn="ctr"/>
            <a:endParaRPr lang="en-US" sz="3600" b="1" dirty="0">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Image 3">
            <a:extLst>
              <a:ext uri="{FF2B5EF4-FFF2-40B4-BE49-F238E27FC236}">
                <a16:creationId xmlns:a16="http://schemas.microsoft.com/office/drawing/2014/main" id="{EDA55227-9739-C155-0025-A35526964D13}"/>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25000"/>
                    </a14:imgEffect>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924613" y="1500655"/>
            <a:ext cx="4964076" cy="4325281"/>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Tree>
  </p:cSld>
  <p:clrMapOvr>
    <a:masterClrMapping/>
  </p:clrMapOvr>
  <mc:AlternateContent xmlns:mc="http://schemas.openxmlformats.org/markup-compatibility/2006" xmlns:p14="http://schemas.microsoft.com/office/powerpoint/2010/main">
    <mc:Choice Requires="p14">
      <p:transition spd="slow" p14:dur="800" advTm="26357">
        <p:circle/>
      </p:transition>
    </mc:Choice>
    <mc:Fallback xmlns="">
      <p:transition spd="slow" advTm="26357">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0DB160-E1A2-0BC1-1762-197B2D80804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3FB7C61-E917-C634-6500-69C502C5A34C}"/>
              </a:ext>
            </a:extLst>
          </p:cNvPr>
          <p:cNvSpPr/>
          <p:nvPr/>
        </p:nvSpPr>
        <p:spPr>
          <a:xfrm>
            <a:off x="4052236" y="1582558"/>
            <a:ext cx="7517330" cy="49529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1"/>
            <a:r>
              <a:rPr lang="ar-SA" b="1" dirty="0"/>
              <a:t>مقدمة :</a:t>
            </a:r>
            <a:endParaRPr lang="fr-FR" dirty="0"/>
          </a:p>
          <a:p>
            <a:pPr algn="just" rtl="1"/>
            <a:endParaRPr lang="fr-FR" sz="2400" dirty="0">
              <a:solidFill>
                <a:schemeClr val="tx1"/>
              </a:solidFill>
            </a:endParaRPr>
          </a:p>
        </p:txBody>
      </p:sp>
      <p:sp>
        <p:nvSpPr>
          <p:cNvPr id="17" name="TextBox 16">
            <a:extLst>
              <a:ext uri="{FF2B5EF4-FFF2-40B4-BE49-F238E27FC236}">
                <a16:creationId xmlns:a16="http://schemas.microsoft.com/office/drawing/2014/main" id="{FE892149-FCAE-8B28-CA5F-9C17B892E03F}"/>
              </a:ext>
            </a:extLst>
          </p:cNvPr>
          <p:cNvSpPr txBox="1"/>
          <p:nvPr/>
        </p:nvSpPr>
        <p:spPr>
          <a:xfrm>
            <a:off x="7565113" y="565737"/>
            <a:ext cx="4113898" cy="850682"/>
          </a:xfrm>
          <a:prstGeom prst="rect">
            <a:avLst/>
          </a:prstGeom>
          <a:noFill/>
        </p:spPr>
        <p:txBody>
          <a:bodyPr wrap="square" rtlCol="0">
            <a:spAutoFit/>
          </a:bodyPr>
          <a:lstStyle/>
          <a:p>
            <a:pPr algn="ctr">
              <a:lnSpc>
                <a:spcPct val="120000"/>
              </a:lnSpc>
            </a:pPr>
            <a:r>
              <a:rPr lang="ar-DZ" sz="4400" b="1" dirty="0">
                <a:solidFill>
                  <a:srgbClr val="00B0F0"/>
                </a:solidFill>
                <a:latin typeface="Alexandria" charset="0"/>
                <a:cs typeface="Alexandria" charset="0"/>
              </a:rPr>
              <a:t>       مقدمـــــــــــــــــــــــة</a:t>
            </a:r>
          </a:p>
        </p:txBody>
      </p:sp>
      <p:sp>
        <p:nvSpPr>
          <p:cNvPr id="29" name="Rectangle 28">
            <a:extLst>
              <a:ext uri="{FF2B5EF4-FFF2-40B4-BE49-F238E27FC236}">
                <a16:creationId xmlns:a16="http://schemas.microsoft.com/office/drawing/2014/main" id="{347E6AA2-4EA9-AF2A-5CCB-DE4212CFA70B}"/>
              </a:ext>
            </a:extLst>
          </p:cNvPr>
          <p:cNvSpPr/>
          <p:nvPr/>
        </p:nvSpPr>
        <p:spPr>
          <a:xfrm flipV="1">
            <a:off x="2227489" y="518946"/>
            <a:ext cx="507179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EDD865B-BEA7-5D2F-39FC-C8E8C2546A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401DDDB5-FBB7-964D-C0E5-293DAC1D8807}"/>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4" name="ZoneTexte 3">
            <a:extLst>
              <a:ext uri="{FF2B5EF4-FFF2-40B4-BE49-F238E27FC236}">
                <a16:creationId xmlns:a16="http://schemas.microsoft.com/office/drawing/2014/main" id="{412A23B2-0B56-6142-47D7-4B4B0AAF18A6}"/>
              </a:ext>
            </a:extLst>
          </p:cNvPr>
          <p:cNvSpPr txBox="1"/>
          <p:nvPr/>
        </p:nvSpPr>
        <p:spPr>
          <a:xfrm>
            <a:off x="4663178" y="2041608"/>
            <a:ext cx="6376736" cy="470000"/>
          </a:xfrm>
          <a:prstGeom prst="rect">
            <a:avLst/>
          </a:prstGeom>
          <a:noFill/>
        </p:spPr>
        <p:txBody>
          <a:bodyPr wrap="square">
            <a:spAutoFit/>
          </a:bodyPr>
          <a:lstStyle/>
          <a:p>
            <a:pPr algn="r" rtl="1">
              <a:lnSpc>
                <a:spcPct val="107000"/>
              </a:lnSpc>
              <a:spcAft>
                <a:spcPts val="800"/>
              </a:spcAft>
              <a:buNone/>
            </a:pPr>
            <a:r>
              <a:rPr lang="fr-FR" sz="2400" kern="100" dirty="0">
                <a:effectLst/>
                <a:latin typeface="Calibri" panose="020F0502020204030204" pitchFamily="34" charset="0"/>
                <a:ea typeface="Calibri" panose="020F0502020204030204" pitchFamily="34" charset="0"/>
                <a:cs typeface="Arial" panose="020B0604020202020204" pitchFamily="34" charset="0"/>
              </a:rPr>
              <a:t>.</a:t>
            </a:r>
          </a:p>
        </p:txBody>
      </p:sp>
      <p:sp>
        <p:nvSpPr>
          <p:cNvPr id="5" name="ZoneTexte 4">
            <a:extLst>
              <a:ext uri="{FF2B5EF4-FFF2-40B4-BE49-F238E27FC236}">
                <a16:creationId xmlns:a16="http://schemas.microsoft.com/office/drawing/2014/main" id="{CFE6C11E-360F-5AB4-68F4-BF8F9D507975}"/>
              </a:ext>
            </a:extLst>
          </p:cNvPr>
          <p:cNvSpPr txBox="1"/>
          <p:nvPr/>
        </p:nvSpPr>
        <p:spPr>
          <a:xfrm>
            <a:off x="4340994" y="1908487"/>
            <a:ext cx="6872438" cy="4419351"/>
          </a:xfrm>
          <a:prstGeom prst="rect">
            <a:avLst/>
          </a:prstGeom>
          <a:noFill/>
        </p:spPr>
        <p:txBody>
          <a:bodyPr wrap="square">
            <a:spAutoFit/>
          </a:bodyPr>
          <a:lstStyle/>
          <a:p>
            <a:pPr algn="just" rtl="1">
              <a:lnSpc>
                <a:spcPct val="107000"/>
              </a:lnSpc>
              <a:spcAft>
                <a:spcPts val="800"/>
              </a:spcAft>
              <a:buNone/>
            </a:pPr>
            <a:r>
              <a:rPr lang="ar-SA" sz="2400" dirty="0">
                <a:effectLst/>
                <a:latin typeface="Calibri" panose="020F0502020204030204" pitchFamily="34" charset="0"/>
                <a:ea typeface="Calibri" panose="020F0502020204030204" pitchFamily="34" charset="0"/>
                <a:cs typeface="Arial" panose="020B0604020202020204" pitchFamily="34" charset="0"/>
              </a:rPr>
              <a:t>تُعدّ اللغة الإعلامية الأداة الأساسية</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 التي يعتمد عليها الصحفي والإعلامي في نقل الأفكار والمعلومات إلى الجمهور، فهي ليست مجرد وسيلة للتواصل، بل عنصر فاعل في تشكيل الرأي العام وتوجيهه. ومن هنا تأتي أهمية نقد اللغة الإعلامية بوصفه عملية تحليل وتقييم للطريقة التي تُستخدم بها اللغة في وسائل الإعلام، من حيث الدقة، والموضوعية، والأسلوب، والمضامين. </a:t>
            </a:r>
            <a:r>
              <a:rPr lang="ar-SA" sz="2400" dirty="0" err="1">
                <a:effectLst/>
                <a:latin typeface="Calibri" panose="020F0502020204030204" pitchFamily="34" charset="0"/>
                <a:ea typeface="Calibri" panose="020F0502020204030204" pitchFamily="34" charset="0"/>
                <a:cs typeface="Arial" panose="020B0604020202020204" pitchFamily="34" charset="0"/>
              </a:rPr>
              <a:t>فالن</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قد اللغوي الإعلامي يهدف إلى كشف ال</a:t>
            </a:r>
            <a:r>
              <a:rPr lang="ar-DZ" sz="2400" dirty="0">
                <a:effectLst/>
                <a:latin typeface="Calibri" panose="020F0502020204030204" pitchFamily="34" charset="0"/>
                <a:ea typeface="Calibri" panose="020F0502020204030204" pitchFamily="34" charset="0"/>
                <a:cs typeface="Arial" panose="020B0604020202020204" pitchFamily="34" charset="0"/>
              </a:rPr>
              <a:t>إِ</a:t>
            </a:r>
            <a:r>
              <a:rPr lang="ar-SA" sz="2400" dirty="0" err="1">
                <a:effectLst/>
                <a:latin typeface="Calibri" panose="020F0502020204030204" pitchFamily="34" charset="0"/>
                <a:ea typeface="Calibri" panose="020F0502020204030204" pitchFamily="34" charset="0"/>
                <a:cs typeface="Arial" panose="020B0604020202020204" pitchFamily="34" charset="0"/>
              </a:rPr>
              <a:t>نحرافات</a:t>
            </a:r>
            <a:r>
              <a:rPr lang="ar-SA" sz="2400" dirty="0">
                <a:effectLst/>
                <a:latin typeface="Calibri" panose="020F0502020204030204" pitchFamily="34" charset="0"/>
                <a:ea typeface="Calibri" panose="020F0502020204030204" pitchFamily="34" charset="0"/>
                <a:cs typeface="Arial" panose="020B0604020202020204" pitchFamily="34" charset="0"/>
              </a:rPr>
              <a:t> اللغوية والدلالية</a:t>
            </a:r>
            <a:r>
              <a:rPr lang="ar-DZ" sz="2400" dirty="0">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 التي قد ت</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err="1">
                <a:effectLst/>
                <a:latin typeface="Calibri" panose="020F0502020204030204" pitchFamily="34" charset="0"/>
                <a:ea typeface="Calibri" panose="020F0502020204030204" pitchFamily="34" charset="0"/>
                <a:cs typeface="Arial" panose="020B0604020202020204" pitchFamily="34" charset="0"/>
              </a:rPr>
              <a:t>ؤد</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ي إلى تضليل المتلقي أو تشويه الحقائق، كما يسعى إلى ترسيخ معايير لغوية وأخلاقية تضمن جودة الرسالة الإعلامية وصدقها. وبذلك، فإن</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 نقد اللغة الإعلامية ي</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سهم في ال</a:t>
            </a:r>
            <a:r>
              <a:rPr lang="ar-DZ" sz="2400" dirty="0">
                <a:effectLst/>
                <a:latin typeface="Calibri" panose="020F0502020204030204" pitchFamily="34" charset="0"/>
                <a:ea typeface="Calibri" panose="020F0502020204030204" pitchFamily="34" charset="0"/>
                <a:cs typeface="Arial" panose="020B0604020202020204" pitchFamily="34" charset="0"/>
              </a:rPr>
              <a:t>إِ</a:t>
            </a:r>
            <a:r>
              <a:rPr lang="ar-SA" sz="2400" dirty="0">
                <a:effectLst/>
                <a:latin typeface="Calibri" panose="020F0502020204030204" pitchFamily="34" charset="0"/>
                <a:ea typeface="Calibri" panose="020F0502020204030204" pitchFamily="34" charset="0"/>
                <a:cs typeface="Arial" panose="020B0604020202020204" pitchFamily="34" charset="0"/>
              </a:rPr>
              <a:t>رتقاء بالممارسة الصحفية، ويعز</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ز ثقة الجمهور في الإعلام بوصفه سلطة معرفية ومجتمعية مسؤولة</a:t>
            </a:r>
            <a:r>
              <a:rPr lang="en-GB" sz="2400" dirty="0">
                <a:effectLst/>
                <a:latin typeface="Calibri" panose="020F0502020204030204" pitchFamily="34" charset="0"/>
                <a:ea typeface="Calibri" panose="020F0502020204030204" pitchFamily="34" charset="0"/>
                <a:cs typeface="Arial" panose="020B0604020202020204" pitchFamily="34" charset="0"/>
              </a:rPr>
              <a:t>.</a:t>
            </a:r>
            <a:endParaRPr lang="fr-FR" sz="16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Image 5">
            <a:extLst>
              <a:ext uri="{FF2B5EF4-FFF2-40B4-BE49-F238E27FC236}">
                <a16:creationId xmlns:a16="http://schemas.microsoft.com/office/drawing/2014/main" id="{8BEA3F41-8BF3-A8D3-D802-3B6CA8CB3086}"/>
              </a:ext>
            </a:extLst>
          </p:cNvPr>
          <p:cNvPicPr>
            <a:picLocks noChangeAspect="1"/>
          </p:cNvPicPr>
          <p:nvPr/>
        </p:nvPicPr>
        <p:blipFill>
          <a:blip r:embed="rId8">
            <a:extLst>
              <a:ext uri="{BEBA8EAE-BF5A-486C-A8C5-ECC9F3942E4B}">
                <a14:imgProps xmlns:a14="http://schemas.microsoft.com/office/drawing/2010/main">
                  <a14:imgLayer r:embed="rId9">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432758" y="2424223"/>
            <a:ext cx="3475099" cy="3096801"/>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4142154390"/>
      </p:ext>
    </p:extLst>
  </p:cSld>
  <p:clrMapOvr>
    <a:masterClrMapping/>
  </p:clrMapOvr>
  <p:transition spd="slow" advTm="2137">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092DE8-4A10-8EEF-3564-0ACCA8FC5B77}"/>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53D7AEA4-56C5-B45E-AAB7-95CBC19C831F}"/>
              </a:ext>
            </a:extLst>
          </p:cNvPr>
          <p:cNvSpPr txBox="1"/>
          <p:nvPr/>
        </p:nvSpPr>
        <p:spPr>
          <a:xfrm>
            <a:off x="8183007" y="67015"/>
            <a:ext cx="4113898" cy="850682"/>
          </a:xfrm>
          <a:prstGeom prst="rect">
            <a:avLst/>
          </a:prstGeom>
          <a:noFill/>
        </p:spPr>
        <p:txBody>
          <a:bodyPr wrap="square" rtlCol="0">
            <a:spAutoFit/>
          </a:bodyPr>
          <a:lstStyle/>
          <a:p>
            <a:pPr algn="ctr">
              <a:lnSpc>
                <a:spcPct val="120000"/>
              </a:lnSpc>
            </a:pPr>
            <a:r>
              <a:rPr lang="ar-DZ" sz="4400" b="1" dirty="0">
                <a:solidFill>
                  <a:srgbClr val="00B0F0"/>
                </a:solidFill>
                <a:latin typeface="Alexandria" charset="0"/>
                <a:cs typeface="Alexandria" charset="0"/>
              </a:rPr>
              <a:t>       اللغة الإعلامية  </a:t>
            </a:r>
          </a:p>
        </p:txBody>
      </p:sp>
      <p:sp>
        <p:nvSpPr>
          <p:cNvPr id="29" name="Rectangle 28">
            <a:extLst>
              <a:ext uri="{FF2B5EF4-FFF2-40B4-BE49-F238E27FC236}">
                <a16:creationId xmlns:a16="http://schemas.microsoft.com/office/drawing/2014/main" id="{9C1F89AC-9838-50DA-7D2B-7B67EE523EF3}"/>
              </a:ext>
            </a:extLst>
          </p:cNvPr>
          <p:cNvSpPr/>
          <p:nvPr/>
        </p:nvSpPr>
        <p:spPr>
          <a:xfrm flipV="1">
            <a:off x="2227489" y="518946"/>
            <a:ext cx="507179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ECDDC8E-2A89-149B-6616-E7887315AFA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B281CEBE-E779-55DD-32DE-B2FA3178FB87}"/>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DB94E8CC-C8C6-F5CD-CEFC-9648C3078A6E}"/>
              </a:ext>
            </a:extLst>
          </p:cNvPr>
          <p:cNvSpPr/>
          <p:nvPr/>
        </p:nvSpPr>
        <p:spPr>
          <a:xfrm>
            <a:off x="7369264" y="67015"/>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01</a:t>
            </a:r>
            <a:endParaRPr lang="en-US" sz="4000" b="1" dirty="0">
              <a:ea typeface="Roboto Light" panose="02000000000000000000" pitchFamily="2" charset="0"/>
            </a:endParaRPr>
          </a:p>
        </p:txBody>
      </p:sp>
      <p:sp>
        <p:nvSpPr>
          <p:cNvPr id="5" name="ZoneTexte 4">
            <a:extLst>
              <a:ext uri="{FF2B5EF4-FFF2-40B4-BE49-F238E27FC236}">
                <a16:creationId xmlns:a16="http://schemas.microsoft.com/office/drawing/2014/main" id="{F6C3FAEA-0878-BAA8-A3AB-024C463172B3}"/>
              </a:ext>
            </a:extLst>
          </p:cNvPr>
          <p:cNvSpPr txBox="1"/>
          <p:nvPr/>
        </p:nvSpPr>
        <p:spPr>
          <a:xfrm>
            <a:off x="1783080" y="1718398"/>
            <a:ext cx="9297162" cy="4286430"/>
          </a:xfrm>
          <a:prstGeom prst="rect">
            <a:avLst/>
          </a:prstGeom>
          <a:noFill/>
        </p:spPr>
        <p:txBody>
          <a:bodyPr wrap="square">
            <a:spAutoFit/>
          </a:bodyPr>
          <a:lstStyle/>
          <a:p>
            <a:pPr marL="457200" indent="-457200" algn="just" rtl="1">
              <a:buFont typeface="Wingdings" panose="05000000000000000000" pitchFamily="2" charset="2"/>
              <a:buChar char="v"/>
            </a:pPr>
            <a:r>
              <a:rPr lang="ar-DZ" sz="3200" b="1" dirty="0">
                <a:solidFill>
                  <a:schemeClr val="accent1"/>
                </a:solidFill>
              </a:rPr>
              <a:t>المفهوم :</a:t>
            </a:r>
          </a:p>
          <a:p>
            <a:pPr algn="just" rtl="1"/>
            <a:r>
              <a:rPr lang="ar-DZ" sz="2400" dirty="0" err="1"/>
              <a:t>إِختلفت</a:t>
            </a:r>
            <a:r>
              <a:rPr lang="ar-DZ" sz="2400" dirty="0"/>
              <a:t> تعريفات الباحثين للُّغة </a:t>
            </a:r>
            <a:r>
              <a:rPr lang="ar-DZ" sz="2400" dirty="0" err="1"/>
              <a:t>بإِختلاف</a:t>
            </a:r>
            <a:r>
              <a:rPr lang="ar-DZ" sz="2400" dirty="0"/>
              <a:t> العلوم، التي </a:t>
            </a:r>
            <a:r>
              <a:rPr lang="ar-DZ" sz="2400" dirty="0" err="1"/>
              <a:t>إٍنتسبوا</a:t>
            </a:r>
            <a:r>
              <a:rPr lang="ar-DZ" sz="2400" dirty="0"/>
              <a:t> إليها، إذْ يعرِّفها العالم الأمريكي </a:t>
            </a:r>
            <a:r>
              <a:rPr lang="ar-DZ" sz="2400" dirty="0" err="1"/>
              <a:t>سابير</a:t>
            </a:r>
            <a:r>
              <a:rPr lang="ar-DZ" sz="2400" dirty="0"/>
              <a:t> في كتابه "اللغة" بأنها: وسيلة لتوصيل الأفكار </a:t>
            </a:r>
            <a:r>
              <a:rPr lang="ar-DZ" sz="2400" dirty="0" err="1"/>
              <a:t>والإِنفعالات</a:t>
            </a:r>
            <a:r>
              <a:rPr lang="ar-DZ" sz="2400" dirty="0"/>
              <a:t> والرغبات عن طريق نظام من الرموز التي يستخدمها الفرد </a:t>
            </a:r>
            <a:r>
              <a:rPr lang="ar-DZ" sz="2400" dirty="0" err="1"/>
              <a:t>بإِختياره</a:t>
            </a:r>
            <a:r>
              <a:rPr lang="ar-DZ" sz="2400" dirty="0"/>
              <a:t> .</a:t>
            </a:r>
            <a:endParaRPr lang="fr-FR" sz="2400" dirty="0"/>
          </a:p>
          <a:p>
            <a:pPr lvl="0" algn="just" rtl="1"/>
            <a:r>
              <a:rPr lang="ar-DZ" sz="2400" dirty="0"/>
              <a:t>كما يعرِّفها "هنري سويت" في كتابه "مدخل إلى تاريخ اللغة" بأنَّها التعبير عن الفكر عن طريق الأصوات اللغوية".</a:t>
            </a:r>
            <a:endParaRPr lang="fr-FR" sz="2400" dirty="0"/>
          </a:p>
          <a:p>
            <a:pPr lvl="0" algn="just" rtl="1"/>
            <a:r>
              <a:rPr lang="ar-DZ" sz="2400" dirty="0"/>
              <a:t>ويعرِّفها إِبن جني في "الخصائص" بقوله: إن حدَّ اللغة أصوات يعبر بها كل قوم عن أغراضهم ويرى إِبن خلدون" أن اللغة هي عبارة المتكلم عن مقصودة".</a:t>
            </a:r>
            <a:endParaRPr lang="fr-FR" sz="2400" dirty="0"/>
          </a:p>
          <a:p>
            <a:pPr lvl="0" algn="just" rtl="1"/>
            <a:r>
              <a:rPr lang="ar-DZ" sz="2400" dirty="0"/>
              <a:t>ونستخلص من هذه التعاريف أن خصائص اللغة تتمثل في كونها أصوات وأنها أداة تعبير وأنها عرفية وأنها مكتسبة.</a:t>
            </a:r>
            <a:endParaRPr lang="fr-FR" sz="2400" dirty="0"/>
          </a:p>
          <a:p>
            <a:pPr algn="r" rtl="1">
              <a:lnSpc>
                <a:spcPct val="107000"/>
              </a:lnSpc>
              <a:spcAft>
                <a:spcPts val="800"/>
              </a:spcAft>
              <a:buNone/>
            </a:pPr>
            <a:endParaRPr lang="fr-FR" sz="2400" kern="1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3544036670"/>
      </p:ext>
    </p:extLst>
  </p:cSld>
  <p:clrMapOvr>
    <a:masterClrMapping/>
  </p:clrMapOvr>
  <p:transition spd="slow" advTm="2137">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BFC21B-5D23-3927-2F7D-B68C6A7DB415}"/>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83F9A755-E720-3B4C-BDFE-CE2D38BE097E}"/>
              </a:ext>
            </a:extLst>
          </p:cNvPr>
          <p:cNvSpPr txBox="1"/>
          <p:nvPr/>
        </p:nvSpPr>
        <p:spPr>
          <a:xfrm>
            <a:off x="5810664" y="173788"/>
            <a:ext cx="6200905" cy="781752"/>
          </a:xfrm>
          <a:prstGeom prst="rect">
            <a:avLst/>
          </a:prstGeom>
          <a:noFill/>
        </p:spPr>
        <p:txBody>
          <a:bodyPr wrap="square" rtlCol="0">
            <a:spAutoFit/>
          </a:bodyPr>
          <a:lstStyle/>
          <a:p>
            <a:pPr algn="ctr">
              <a:lnSpc>
                <a:spcPct val="120000"/>
              </a:lnSpc>
            </a:pPr>
            <a:r>
              <a:rPr lang="ar-DZ" sz="4000" b="1" dirty="0">
                <a:solidFill>
                  <a:srgbClr val="00B0F0"/>
                </a:solidFill>
                <a:latin typeface="Alexandria" charset="0"/>
                <a:cs typeface="Alexandria" charset="0"/>
              </a:rPr>
              <a:t>اللغة العربية في وسائل الإعلام</a:t>
            </a:r>
          </a:p>
        </p:txBody>
      </p:sp>
      <p:sp>
        <p:nvSpPr>
          <p:cNvPr id="29" name="Rectangle 28">
            <a:extLst>
              <a:ext uri="{FF2B5EF4-FFF2-40B4-BE49-F238E27FC236}">
                <a16:creationId xmlns:a16="http://schemas.microsoft.com/office/drawing/2014/main" id="{11D9AAB7-80DE-2D06-4503-958934822151}"/>
              </a:ext>
            </a:extLst>
          </p:cNvPr>
          <p:cNvSpPr/>
          <p:nvPr/>
        </p:nvSpPr>
        <p:spPr>
          <a:xfrm>
            <a:off x="2227489" y="564664"/>
            <a:ext cx="401786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7482179-A630-D0CF-905B-B1EF4AC8A9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C5361B9F-06C8-1496-C41A-DD303F064B1F}"/>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99EE91AC-3718-570C-6E41-92418A7E004A}"/>
              </a:ext>
            </a:extLst>
          </p:cNvPr>
          <p:cNvSpPr/>
          <p:nvPr/>
        </p:nvSpPr>
        <p:spPr>
          <a:xfrm>
            <a:off x="4735097" y="55796"/>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02</a:t>
            </a:r>
            <a:endParaRPr lang="en-US" sz="4000" b="1" dirty="0">
              <a:ea typeface="Roboto Light" panose="02000000000000000000" pitchFamily="2" charset="0"/>
            </a:endParaRPr>
          </a:p>
        </p:txBody>
      </p:sp>
      <p:pic>
        <p:nvPicPr>
          <p:cNvPr id="3" name="Image 2">
            <a:extLst>
              <a:ext uri="{FF2B5EF4-FFF2-40B4-BE49-F238E27FC236}">
                <a16:creationId xmlns:a16="http://schemas.microsoft.com/office/drawing/2014/main" id="{30B06B22-700C-5896-6B27-B544B8BBD440}"/>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2900" y="2367073"/>
            <a:ext cx="3314700" cy="3314700"/>
          </a:xfrm>
          <a:prstGeom prst="rect">
            <a:avLst/>
          </a:prstGeom>
        </p:spPr>
      </p:pic>
      <p:sp>
        <p:nvSpPr>
          <p:cNvPr id="4" name="ZoneTexte 3">
            <a:extLst>
              <a:ext uri="{FF2B5EF4-FFF2-40B4-BE49-F238E27FC236}">
                <a16:creationId xmlns:a16="http://schemas.microsoft.com/office/drawing/2014/main" id="{5BCBE9DD-F12C-23C2-118A-B407BDCE4092}"/>
              </a:ext>
            </a:extLst>
          </p:cNvPr>
          <p:cNvSpPr txBox="1"/>
          <p:nvPr/>
        </p:nvSpPr>
        <p:spPr>
          <a:xfrm>
            <a:off x="3851593" y="1464408"/>
            <a:ext cx="7194042" cy="4126771"/>
          </a:xfrm>
          <a:prstGeom prst="rect">
            <a:avLst/>
          </a:prstGeom>
          <a:noFill/>
        </p:spPr>
        <p:txBody>
          <a:bodyPr wrap="square">
            <a:spAutoFit/>
          </a:bodyPr>
          <a:lstStyle/>
          <a:p>
            <a:pPr algn="just" rtl="1">
              <a:lnSpc>
                <a:spcPct val="107000"/>
              </a:lnSpc>
              <a:spcAft>
                <a:spcPts val="800"/>
              </a:spcAft>
              <a:buNone/>
            </a:pPr>
            <a:r>
              <a:rPr lang="ar-DZ" sz="2400" dirty="0">
                <a:effectLst/>
                <a:latin typeface="Calibri" panose="020F0502020204030204" pitchFamily="34" charset="0"/>
                <a:ea typeface="Calibri" panose="020F0502020204030204" pitchFamily="34" charset="0"/>
                <a:cs typeface="Arial" panose="020B0604020202020204" pitchFamily="34" charset="0"/>
              </a:rPr>
              <a:t>تعتبر اللغة العربية ذات مستويات ثلاث وهي: اللغة الأدبية واللغة العلمية واللغة الإعلامية. أما اللغة الأدبية فإنَّها تَنبع من ذات الأديب، وتُعبر عن أحاسيسه و تحمل المفردة فيها أكثر من معنى. وأما اللغة العلمية فهي تختلف حسب أصناف العلوم من طب وفلسفة وتاريخ ... وتعني: </a:t>
            </a:r>
            <a:r>
              <a:rPr lang="ar-DZ" sz="2400" dirty="0" err="1">
                <a:effectLst/>
                <a:latin typeface="Calibri" panose="020F0502020204030204" pitchFamily="34" charset="0"/>
                <a:ea typeface="Calibri" panose="020F0502020204030204" pitchFamily="34" charset="0"/>
                <a:cs typeface="Arial" panose="020B0604020202020204" pitchFamily="34" charset="0"/>
              </a:rPr>
              <a:t>الإِستخدامات</a:t>
            </a:r>
            <a:r>
              <a:rPr lang="ar-DZ" sz="2400" dirty="0">
                <a:effectLst/>
                <a:latin typeface="Calibri" panose="020F0502020204030204" pitchFamily="34" charset="0"/>
                <a:ea typeface="Calibri" panose="020F0502020204030204" pitchFamily="34" charset="0"/>
                <a:cs typeface="Arial" panose="020B0604020202020204" pitchFamily="34" charset="0"/>
              </a:rPr>
              <a:t> العلمية المفردات في إطار مناهج وأساليب كتابية معينة.</a:t>
            </a:r>
            <a:endParaRPr lang="fr-FR" sz="24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DZ" sz="2400" dirty="0">
                <a:effectLst/>
                <a:latin typeface="Calibri" panose="020F0502020204030204" pitchFamily="34" charset="0"/>
                <a:ea typeface="Calibri" panose="020F0502020204030204" pitchFamily="34" charset="0"/>
                <a:cs typeface="Arial" panose="020B0604020202020204" pitchFamily="34" charset="0"/>
              </a:rPr>
              <a:t>وأما اللغة الإعلامية فإنها تقوم على مفردات تحمل معنى واحد لا يتجاوز المعنى القاموسي المتداول. وهي بمثابة وسيط يجب </a:t>
            </a:r>
            <a:r>
              <a:rPr lang="ar-DZ" sz="2400" dirty="0" err="1">
                <a:effectLst/>
                <a:latin typeface="Calibri" panose="020F0502020204030204" pitchFamily="34" charset="0"/>
                <a:ea typeface="Calibri" panose="020F0502020204030204" pitchFamily="34" charset="0"/>
                <a:cs typeface="Arial" panose="020B0604020202020204" pitchFamily="34" charset="0"/>
              </a:rPr>
              <a:t>إِختياره</a:t>
            </a:r>
            <a:r>
              <a:rPr lang="ar-DZ" sz="2400" dirty="0">
                <a:effectLst/>
                <a:latin typeface="Calibri" panose="020F0502020204030204" pitchFamily="34" charset="0"/>
                <a:ea typeface="Calibri" panose="020F0502020204030204" pitchFamily="34" charset="0"/>
                <a:cs typeface="Arial" panose="020B0604020202020204" pitchFamily="34" charset="0"/>
              </a:rPr>
              <a:t> بدقة لنقل الفكرة التي يستهدفها القائم بالاتصال، و على رجل الإعلام أن يستخدم لغة بسيطة و صياغة واضحة كي تتحقق الغاية من العملية الإعلامية، وهو فك رموز الرسالة الإعلامية وفهمها فهما سليما.</a:t>
            </a:r>
            <a:endParaRPr lang="fr-FR" sz="24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65834997"/>
      </p:ext>
    </p:extLst>
  </p:cSld>
  <p:clrMapOvr>
    <a:masterClrMapping/>
  </p:clrMapOvr>
  <p:transition spd="slow" advTm="2137">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67FD5-BC04-38A8-10C1-749135C15471}"/>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FB4019E4-9B1D-0517-6C05-50B6AD4B4A90}"/>
              </a:ext>
            </a:extLst>
          </p:cNvPr>
          <p:cNvSpPr txBox="1"/>
          <p:nvPr/>
        </p:nvSpPr>
        <p:spPr>
          <a:xfrm>
            <a:off x="5810664" y="173788"/>
            <a:ext cx="6200905" cy="781752"/>
          </a:xfrm>
          <a:prstGeom prst="rect">
            <a:avLst/>
          </a:prstGeom>
          <a:noFill/>
        </p:spPr>
        <p:txBody>
          <a:bodyPr wrap="square" rtlCol="0">
            <a:spAutoFit/>
          </a:bodyPr>
          <a:lstStyle/>
          <a:p>
            <a:pPr algn="ctr">
              <a:lnSpc>
                <a:spcPct val="120000"/>
              </a:lnSpc>
            </a:pPr>
            <a:r>
              <a:rPr lang="ar-DZ" sz="4000" b="1" dirty="0">
                <a:solidFill>
                  <a:srgbClr val="00B0F0"/>
                </a:solidFill>
                <a:latin typeface="Alexandria" charset="0"/>
                <a:cs typeface="Alexandria" charset="0"/>
              </a:rPr>
              <a:t>اللغة العربية في وسائل الإعلام</a:t>
            </a:r>
          </a:p>
        </p:txBody>
      </p:sp>
      <p:sp>
        <p:nvSpPr>
          <p:cNvPr id="29" name="Rectangle 28">
            <a:extLst>
              <a:ext uri="{FF2B5EF4-FFF2-40B4-BE49-F238E27FC236}">
                <a16:creationId xmlns:a16="http://schemas.microsoft.com/office/drawing/2014/main" id="{97DD4CF6-4251-B0C4-3468-71A8F2E71C7D}"/>
              </a:ext>
            </a:extLst>
          </p:cNvPr>
          <p:cNvSpPr/>
          <p:nvPr/>
        </p:nvSpPr>
        <p:spPr>
          <a:xfrm>
            <a:off x="2227489" y="564664"/>
            <a:ext cx="401786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8EE6191-C9E7-9E93-9A1C-E2ED94D1C21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C3E326BB-FE06-47E1-9C64-427D2CFF8CA8}"/>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67451499-F954-7DE7-9F82-0793AA468A82}"/>
              </a:ext>
            </a:extLst>
          </p:cNvPr>
          <p:cNvSpPr/>
          <p:nvPr/>
        </p:nvSpPr>
        <p:spPr>
          <a:xfrm>
            <a:off x="4735097" y="55796"/>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02</a:t>
            </a:r>
            <a:endParaRPr lang="en-US" sz="4000" b="1" dirty="0">
              <a:ea typeface="Roboto Light" panose="02000000000000000000" pitchFamily="2" charset="0"/>
            </a:endParaRPr>
          </a:p>
        </p:txBody>
      </p:sp>
      <p:sp>
        <p:nvSpPr>
          <p:cNvPr id="5" name="ZoneTexte 4">
            <a:extLst>
              <a:ext uri="{FF2B5EF4-FFF2-40B4-BE49-F238E27FC236}">
                <a16:creationId xmlns:a16="http://schemas.microsoft.com/office/drawing/2014/main" id="{8917D181-F066-F97D-682B-881A52B3C516}"/>
              </a:ext>
            </a:extLst>
          </p:cNvPr>
          <p:cNvSpPr txBox="1"/>
          <p:nvPr/>
        </p:nvSpPr>
        <p:spPr>
          <a:xfrm>
            <a:off x="1794891" y="1740197"/>
            <a:ext cx="8602218" cy="3731599"/>
          </a:xfrm>
          <a:prstGeom prst="rect">
            <a:avLst/>
          </a:prstGeom>
          <a:noFill/>
        </p:spPr>
        <p:txBody>
          <a:bodyPr wrap="square">
            <a:spAutoFit/>
          </a:bodyPr>
          <a:lstStyle/>
          <a:p>
            <a:pPr marL="342900" indent="-342900" algn="r" rtl="1">
              <a:lnSpc>
                <a:spcPct val="107000"/>
              </a:lnSpc>
              <a:spcAft>
                <a:spcPts val="800"/>
              </a:spcAft>
              <a:buFont typeface="Wingdings" panose="05000000000000000000" pitchFamily="2" charset="2"/>
              <a:buChar char="§"/>
            </a:pPr>
            <a:r>
              <a:rPr lang="ar-DZ" sz="2400" dirty="0">
                <a:effectLst/>
                <a:latin typeface="Calibri" panose="020F0502020204030204" pitchFamily="34" charset="0"/>
                <a:ea typeface="Calibri" panose="020F0502020204030204" pitchFamily="34" charset="0"/>
                <a:cs typeface="Arial" panose="020B0604020202020204" pitchFamily="34" charset="0"/>
              </a:rPr>
              <a:t>إِن</a:t>
            </a:r>
            <a:r>
              <a:rPr lang="ar-DZ" sz="2400" dirty="0">
                <a:latin typeface="Calibri" panose="020F0502020204030204" pitchFamily="34" charset="0"/>
                <a:ea typeface="Calibri" panose="020F0502020204030204" pitchFamily="34" charset="0"/>
                <a:cs typeface="Arial" panose="020B0604020202020204" pitchFamily="34" charset="0"/>
              </a:rPr>
              <a:t>َّ</a:t>
            </a:r>
            <a:r>
              <a:rPr lang="ar-DZ" sz="2400" dirty="0">
                <a:effectLst/>
                <a:latin typeface="Calibri" panose="020F0502020204030204" pitchFamily="34" charset="0"/>
                <a:ea typeface="Calibri" panose="020F0502020204030204" pitchFamily="34" charset="0"/>
                <a:cs typeface="Arial" panose="020B0604020202020204" pitchFamily="34" charset="0"/>
              </a:rPr>
              <a:t> الملاحظ على وسائل الإعلام العربية، </a:t>
            </a:r>
            <a:r>
              <a:rPr lang="ar-DZ" sz="2400" dirty="0" err="1">
                <a:effectLst/>
                <a:latin typeface="Calibri" panose="020F0502020204030204" pitchFamily="34" charset="0"/>
                <a:ea typeface="Calibri" panose="020F0502020204030204" pitchFamily="34" charset="0"/>
                <a:cs typeface="Arial" panose="020B0604020202020204" pitchFamily="34" charset="0"/>
              </a:rPr>
              <a:t>إِعتماد</a:t>
            </a:r>
            <a:r>
              <a:rPr lang="ar-DZ" sz="2400" dirty="0">
                <a:effectLst/>
                <a:latin typeface="Calibri" panose="020F0502020204030204" pitchFamily="34" charset="0"/>
                <a:ea typeface="Calibri" panose="020F0502020204030204" pitchFamily="34" charset="0"/>
                <a:cs typeface="Arial" panose="020B0604020202020204" pitchFamily="34" charset="0"/>
              </a:rPr>
              <a:t> لغة بسيطة متداولة إلى درجة أن العامية نَفَذ</a:t>
            </a:r>
            <a:r>
              <a:rPr lang="ar-DZ" sz="2400" dirty="0">
                <a:latin typeface="Calibri" panose="020F0502020204030204" pitchFamily="34" charset="0"/>
                <a:ea typeface="Calibri" panose="020F0502020204030204" pitchFamily="34" charset="0"/>
                <a:cs typeface="Arial" panose="020B0604020202020204" pitchFamily="34" charset="0"/>
              </a:rPr>
              <a:t>َ</a:t>
            </a:r>
            <a:r>
              <a:rPr lang="ar-DZ" sz="2400" dirty="0">
                <a:effectLst/>
                <a:latin typeface="Calibri" panose="020F0502020204030204" pitchFamily="34" charset="0"/>
                <a:ea typeface="Calibri" panose="020F0502020204030204" pitchFamily="34" charset="0"/>
                <a:cs typeface="Arial" panose="020B0604020202020204" pitchFamily="34" charset="0"/>
              </a:rPr>
              <a:t>ت إلى الكثير من البرامج الإذاعية والتلفزيونية، وبعض الصحف ممَّا أدى إلى ظهور حالة أخرى، وهي التساهل في </a:t>
            </a:r>
            <a:r>
              <a:rPr lang="ar-DZ" sz="2400" dirty="0" err="1">
                <a:effectLst/>
                <a:latin typeface="Calibri" panose="020F0502020204030204" pitchFamily="34" charset="0"/>
                <a:ea typeface="Calibri" panose="020F0502020204030204" pitchFamily="34" charset="0"/>
                <a:cs typeface="Arial" panose="020B0604020202020204" pitchFamily="34" charset="0"/>
              </a:rPr>
              <a:t>إِستخدام</a:t>
            </a:r>
            <a:r>
              <a:rPr lang="ar-DZ" sz="2400" dirty="0">
                <a:effectLst/>
                <a:latin typeface="Calibri" panose="020F0502020204030204" pitchFamily="34" charset="0"/>
                <a:ea typeface="Calibri" panose="020F0502020204030204" pitchFamily="34" charset="0"/>
                <a:cs typeface="Arial" panose="020B0604020202020204" pitchFamily="34" charset="0"/>
              </a:rPr>
              <a:t> العربية الفصحى، وهو ما يُعرف بالعامية الفصحى أو اللغة الثالثة بين الفصحى والعامية.</a:t>
            </a:r>
            <a:endParaRPr lang="fr-FR" sz="24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r" rtl="1">
              <a:lnSpc>
                <a:spcPct val="107000"/>
              </a:lnSpc>
              <a:spcAft>
                <a:spcPts val="800"/>
              </a:spcAft>
              <a:buFont typeface="Wingdings" panose="05000000000000000000" pitchFamily="2" charset="2"/>
              <a:buChar char="§"/>
            </a:pPr>
            <a:r>
              <a:rPr lang="ar-DZ" sz="2400" dirty="0">
                <a:effectLst/>
                <a:latin typeface="Calibri" panose="020F0502020204030204" pitchFamily="34" charset="0"/>
                <a:ea typeface="Calibri" panose="020F0502020204030204" pitchFamily="34" charset="0"/>
                <a:cs typeface="Arial" panose="020B0604020202020204" pitchFamily="34" charset="0"/>
              </a:rPr>
              <a:t>وتستمد اللغة الإعلامية بعض خصائصها من اللغة الأدبية غير أنها تختلف عنها اختلافا بينا وهو ما يحدِّده عبد العزيز شرف بقوله: "التحرير" الإعلامي تعبير موضوعي يبتعد قطعا عن الذاتية التي يتَّصف بها الأديب مثلا: الإعلام يعكس مشاعر الجماعة وآرائها وهو مقيد بمصالح المجموع وجوهر التحرير الإعلامي رواية الأحداث وتفسيرها </a:t>
            </a:r>
            <a:r>
              <a:rPr lang="ar-DZ" sz="2400" dirty="0" err="1">
                <a:effectLst/>
                <a:latin typeface="Calibri" panose="020F0502020204030204" pitchFamily="34" charset="0"/>
                <a:ea typeface="Calibri" panose="020F0502020204030204" pitchFamily="34" charset="0"/>
                <a:cs typeface="Arial" panose="020B0604020202020204" pitchFamily="34" charset="0"/>
              </a:rPr>
              <a:t>بإِستخدام</a:t>
            </a:r>
            <a:r>
              <a:rPr lang="ar-DZ" sz="2400" dirty="0">
                <a:effectLst/>
                <a:latin typeface="Calibri" panose="020F0502020204030204" pitchFamily="34" charset="0"/>
                <a:ea typeface="Calibri" panose="020F0502020204030204" pitchFamily="34" charset="0"/>
                <a:cs typeface="Arial" panose="020B0604020202020204" pitchFamily="34" charset="0"/>
              </a:rPr>
              <a:t> الأشكال والأساليب الفنية المختلفة.</a:t>
            </a:r>
            <a:endParaRPr lang="fr-FR" sz="24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39605421"/>
      </p:ext>
    </p:extLst>
  </p:cSld>
  <p:clrMapOvr>
    <a:masterClrMapping/>
  </p:clrMapOvr>
  <p:transition spd="slow" advTm="2137">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617380-C4A2-7E27-C6CA-02CFD03E31F1}"/>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4877EAD4-54C5-EE93-49DD-7B4B6E61D475}"/>
              </a:ext>
            </a:extLst>
          </p:cNvPr>
          <p:cNvSpPr txBox="1"/>
          <p:nvPr/>
        </p:nvSpPr>
        <p:spPr>
          <a:xfrm>
            <a:off x="7205472" y="67015"/>
            <a:ext cx="5091433" cy="850682"/>
          </a:xfrm>
          <a:prstGeom prst="rect">
            <a:avLst/>
          </a:prstGeom>
          <a:noFill/>
        </p:spPr>
        <p:txBody>
          <a:bodyPr wrap="square" rtlCol="0">
            <a:spAutoFit/>
          </a:bodyPr>
          <a:lstStyle/>
          <a:p>
            <a:pPr algn="ctr">
              <a:lnSpc>
                <a:spcPct val="120000"/>
              </a:lnSpc>
            </a:pPr>
            <a:r>
              <a:rPr lang="ar-DZ" sz="4400" b="1" dirty="0">
                <a:solidFill>
                  <a:srgbClr val="00B0F0"/>
                </a:solidFill>
                <a:latin typeface="Alexandria" charset="0"/>
                <a:cs typeface="Alexandria" charset="0"/>
              </a:rPr>
              <a:t>       تطور اللغة الإعلامية</a:t>
            </a:r>
          </a:p>
        </p:txBody>
      </p:sp>
      <p:sp>
        <p:nvSpPr>
          <p:cNvPr id="29" name="Rectangle 28">
            <a:extLst>
              <a:ext uri="{FF2B5EF4-FFF2-40B4-BE49-F238E27FC236}">
                <a16:creationId xmlns:a16="http://schemas.microsoft.com/office/drawing/2014/main" id="{E1626D85-D191-09D7-A842-56B3A25AE171}"/>
              </a:ext>
            </a:extLst>
          </p:cNvPr>
          <p:cNvSpPr/>
          <p:nvPr/>
        </p:nvSpPr>
        <p:spPr>
          <a:xfrm>
            <a:off x="2227489" y="564663"/>
            <a:ext cx="425560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91D0702-8166-2E63-38B4-BE3E716E5B8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4F126F31-4A29-882D-3A86-DF527C8BC756}"/>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CB3772A3-AC8C-8D0B-1FB0-6CA067B800F8}"/>
              </a:ext>
            </a:extLst>
          </p:cNvPr>
          <p:cNvSpPr/>
          <p:nvPr/>
        </p:nvSpPr>
        <p:spPr>
          <a:xfrm>
            <a:off x="5699661" y="135085"/>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03</a:t>
            </a:r>
            <a:endParaRPr lang="en-US" sz="4000" b="1" dirty="0">
              <a:ea typeface="Roboto Light" panose="02000000000000000000" pitchFamily="2" charset="0"/>
            </a:endParaRPr>
          </a:p>
        </p:txBody>
      </p:sp>
      <p:sp>
        <p:nvSpPr>
          <p:cNvPr id="3" name="ZoneTexte 2">
            <a:extLst>
              <a:ext uri="{FF2B5EF4-FFF2-40B4-BE49-F238E27FC236}">
                <a16:creationId xmlns:a16="http://schemas.microsoft.com/office/drawing/2014/main" id="{1DFC5F8F-7340-ABB6-6DBB-20E91E7BA03B}"/>
              </a:ext>
            </a:extLst>
          </p:cNvPr>
          <p:cNvSpPr txBox="1"/>
          <p:nvPr/>
        </p:nvSpPr>
        <p:spPr>
          <a:xfrm>
            <a:off x="800940" y="1661267"/>
            <a:ext cx="10762005" cy="2943626"/>
          </a:xfrm>
          <a:prstGeom prst="rect">
            <a:avLst/>
          </a:prstGeom>
          <a:noFill/>
        </p:spPr>
        <p:txBody>
          <a:bodyPr wrap="square">
            <a:spAutoFit/>
          </a:bodyPr>
          <a:lstStyle/>
          <a:p>
            <a:pPr marL="342900" indent="-342900" algn="just" rtl="1">
              <a:lnSpc>
                <a:spcPct val="107000"/>
              </a:lnSpc>
              <a:spcAft>
                <a:spcPts val="800"/>
              </a:spcAft>
              <a:buFont typeface="Wingdings" panose="05000000000000000000" pitchFamily="2" charset="2"/>
              <a:buChar char="§"/>
            </a:pPr>
            <a:r>
              <a:rPr lang="ar-DZ" sz="2400" dirty="0"/>
              <a:t>تعتبر اللغة الإعلامية هي لغة الناس اليومية في صياغتها الفصحى السليمة، وهي تساهم في ترقية اللهجات وتهذيبها وتساعد الفصحى على </a:t>
            </a:r>
            <a:r>
              <a:rPr lang="ar-DZ" sz="2400" dirty="0" err="1"/>
              <a:t>الإِنتشار</a:t>
            </a:r>
            <a:r>
              <a:rPr lang="ar-DZ" sz="2400" dirty="0"/>
              <a:t> </a:t>
            </a:r>
            <a:r>
              <a:rPr lang="ar-DZ" sz="2400" dirty="0" err="1"/>
              <a:t>وإِكتساب</a:t>
            </a:r>
            <a:r>
              <a:rPr lang="ar-DZ" sz="2400" dirty="0"/>
              <a:t> المفردات الجديدة تاريخيا، بدأت بوادر </a:t>
            </a:r>
            <a:r>
              <a:rPr lang="ar-DZ" sz="2400" dirty="0" err="1"/>
              <a:t>الإِهتمام</a:t>
            </a:r>
            <a:r>
              <a:rPr lang="ar-DZ" sz="2400" dirty="0"/>
              <a:t> باللغة الصحفية إلى سنة 1904م عندما أصدر إبراهيم اليازجي كتابه " لغة الجرائد وبعد ثلاثين سنة تعزَّزت المكتبة الإعلامية بكتاب آخر لعبد القادر المغربي بعنوان "الأساليب" لسنة 1934 ثم كتاب "الصحافة" و"تجديد اللغة العبد الله كنون إلاَّ أن الحديث عن علم الإعلام اللغوي يكاد يكون محصورا في عدد قليل من الكتب والأبحاث.</a:t>
            </a:r>
            <a:endParaRPr lang="fr-FR" sz="2400" dirty="0"/>
          </a:p>
          <a:p>
            <a:pPr algn="just" rtl="1">
              <a:lnSpc>
                <a:spcPct val="107000"/>
              </a:lnSpc>
              <a:spcAft>
                <a:spcPts val="800"/>
              </a:spcAft>
              <a:buNone/>
            </a:pP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Image 5">
            <a:extLst>
              <a:ext uri="{FF2B5EF4-FFF2-40B4-BE49-F238E27FC236}">
                <a16:creationId xmlns:a16="http://schemas.microsoft.com/office/drawing/2014/main" id="{EBB489E6-8D79-63AE-F009-15351FAEE3D6}"/>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399042" y="3902149"/>
            <a:ext cx="4702968" cy="282076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699237468"/>
      </p:ext>
    </p:extLst>
  </p:cSld>
  <p:clrMapOvr>
    <a:masterClrMapping/>
  </p:clrMapOvr>
  <p:transition spd="slow" advTm="2137">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5EC870-9627-627A-F5F7-38C65ECB8870}"/>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65DD3E88-A320-454F-3EE8-8270C44D342D}"/>
              </a:ext>
            </a:extLst>
          </p:cNvPr>
          <p:cNvSpPr txBox="1"/>
          <p:nvPr/>
        </p:nvSpPr>
        <p:spPr>
          <a:xfrm>
            <a:off x="6664226" y="67015"/>
            <a:ext cx="5632680" cy="850682"/>
          </a:xfrm>
          <a:prstGeom prst="rect">
            <a:avLst/>
          </a:prstGeom>
          <a:noFill/>
        </p:spPr>
        <p:txBody>
          <a:bodyPr wrap="square" rtlCol="0">
            <a:spAutoFit/>
          </a:bodyPr>
          <a:lstStyle/>
          <a:p>
            <a:pPr algn="ctr">
              <a:lnSpc>
                <a:spcPct val="120000"/>
              </a:lnSpc>
            </a:pPr>
            <a:r>
              <a:rPr lang="ar-DZ" sz="4400" b="1" dirty="0">
                <a:solidFill>
                  <a:srgbClr val="00B0F0"/>
                </a:solidFill>
                <a:latin typeface="Alexandria" charset="0"/>
                <a:cs typeface="Alexandria" charset="0"/>
              </a:rPr>
              <a:t>      معايير اللغة الإعلامية</a:t>
            </a:r>
          </a:p>
        </p:txBody>
      </p:sp>
      <p:sp>
        <p:nvSpPr>
          <p:cNvPr id="29" name="Rectangle 28">
            <a:extLst>
              <a:ext uri="{FF2B5EF4-FFF2-40B4-BE49-F238E27FC236}">
                <a16:creationId xmlns:a16="http://schemas.microsoft.com/office/drawing/2014/main" id="{E96E0B9C-5312-9A59-45EA-37AB67F7CFB4}"/>
              </a:ext>
            </a:extLst>
          </p:cNvPr>
          <p:cNvSpPr/>
          <p:nvPr/>
        </p:nvSpPr>
        <p:spPr>
          <a:xfrm>
            <a:off x="2227489" y="564663"/>
            <a:ext cx="425560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0CEDEAB-E114-D384-A5BF-3D506E306FB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2C46E62C-7989-451F-0B2E-4536FF95558F}"/>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9944ED70-C9C4-6D35-A8AE-65C276259C58}"/>
              </a:ext>
            </a:extLst>
          </p:cNvPr>
          <p:cNvSpPr/>
          <p:nvPr/>
        </p:nvSpPr>
        <p:spPr>
          <a:xfrm>
            <a:off x="5699661" y="135085"/>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04</a:t>
            </a:r>
            <a:endParaRPr lang="en-US" sz="4000" b="1" dirty="0">
              <a:ea typeface="Roboto Light" panose="02000000000000000000" pitchFamily="2" charset="0"/>
            </a:endParaRPr>
          </a:p>
        </p:txBody>
      </p:sp>
      <p:sp>
        <p:nvSpPr>
          <p:cNvPr id="3" name="ZoneTexte 2">
            <a:extLst>
              <a:ext uri="{FF2B5EF4-FFF2-40B4-BE49-F238E27FC236}">
                <a16:creationId xmlns:a16="http://schemas.microsoft.com/office/drawing/2014/main" id="{0B643817-05FD-B375-C8AD-9F182A884C8A}"/>
              </a:ext>
            </a:extLst>
          </p:cNvPr>
          <p:cNvSpPr txBox="1"/>
          <p:nvPr/>
        </p:nvSpPr>
        <p:spPr>
          <a:xfrm>
            <a:off x="4125432" y="1716672"/>
            <a:ext cx="6827483" cy="3793987"/>
          </a:xfrm>
          <a:prstGeom prst="rect">
            <a:avLst/>
          </a:prstGeom>
          <a:noFill/>
        </p:spPr>
        <p:txBody>
          <a:bodyPr wrap="square">
            <a:spAutoFit/>
          </a:bodyPr>
          <a:lstStyle/>
          <a:p>
            <a:pPr marL="342900" indent="-342900" algn="just" rtl="1">
              <a:buFont typeface="Wingdings" panose="05000000000000000000" pitchFamily="2" charset="2"/>
              <a:buChar char="§"/>
            </a:pPr>
            <a:r>
              <a:rPr lang="ar-DZ" sz="2400" dirty="0"/>
              <a:t>توصف اللغة الإعلامية أو اللغة الصحفية بأنَّها واضحة الدلالة تقترب كثيرا من لغة الخطاب اليومي وتتفاعل مع الواقع الخارجي وفيها الكثير من التراكيب الجديدة، التي تعبر عن معانٍ حديثة       ( فالحدث يصنع لغة خاصة به) وقد حدَّد بعض الباحثين جملة من الشروط التي يجدر باللغة الإعلامية أن تتحلَّى بها، كما قسَّم النقاد النثر إلى ثلاثة أقسام.</a:t>
            </a:r>
            <a:endParaRPr lang="fr-FR" sz="2400" dirty="0"/>
          </a:p>
          <a:p>
            <a:pPr marL="342900" lvl="0" indent="-342900" algn="just" rtl="1">
              <a:buFont typeface="Wingdings" panose="05000000000000000000" pitchFamily="2" charset="2"/>
              <a:buChar char="§"/>
            </a:pPr>
            <a:r>
              <a:rPr lang="ar-DZ" sz="2400" dirty="0"/>
              <a:t>النثر العادي ويستخدمه عامة الناس.</a:t>
            </a:r>
          </a:p>
          <a:p>
            <a:pPr marL="342900" lvl="0" indent="-342900" algn="just" rtl="1">
              <a:buFont typeface="Wingdings" panose="05000000000000000000" pitchFamily="2" charset="2"/>
              <a:buChar char="§"/>
            </a:pPr>
            <a:r>
              <a:rPr lang="ar-DZ" sz="2400" dirty="0"/>
              <a:t>النثر العلمي وتقدم به الحقائق العلمية.</a:t>
            </a:r>
          </a:p>
          <a:p>
            <a:pPr marL="342900" lvl="0" indent="-342900" algn="just" rtl="1">
              <a:buFont typeface="Wingdings" panose="05000000000000000000" pitchFamily="2" charset="2"/>
              <a:buChar char="§"/>
            </a:pPr>
            <a:r>
              <a:rPr lang="ar-DZ" sz="2400" dirty="0"/>
              <a:t>النثر الفني وهو يعتني بالألفاظ والتراكيب والجمل</a:t>
            </a:r>
            <a:r>
              <a:rPr lang="ar-DZ" dirty="0"/>
              <a:t>. </a:t>
            </a:r>
            <a:endParaRPr lang="fr-FR" dirty="0"/>
          </a:p>
          <a:p>
            <a:pPr algn="just" rtl="1">
              <a:lnSpc>
                <a:spcPct val="107000"/>
              </a:lnSpc>
              <a:spcAft>
                <a:spcPts val="800"/>
              </a:spcAft>
              <a:buNone/>
            </a:pP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4" name="Image 3">
            <a:extLst>
              <a:ext uri="{FF2B5EF4-FFF2-40B4-BE49-F238E27FC236}">
                <a16:creationId xmlns:a16="http://schemas.microsoft.com/office/drawing/2014/main" id="{4024F589-FCEB-D442-7ABD-E989E4BAA22F}"/>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6572" y="2078662"/>
            <a:ext cx="3918101" cy="3918101"/>
          </a:xfrm>
          <a:prstGeom prst="rect">
            <a:avLst/>
          </a:prstGeom>
        </p:spPr>
      </p:pic>
    </p:spTree>
    <p:extLst>
      <p:ext uri="{BB962C8B-B14F-4D97-AF65-F5344CB8AC3E}">
        <p14:creationId xmlns:p14="http://schemas.microsoft.com/office/powerpoint/2010/main" val="2512813987"/>
      </p:ext>
    </p:extLst>
  </p:cSld>
  <p:clrMapOvr>
    <a:masterClrMapping/>
  </p:clrMapOvr>
  <p:transition spd="slow" advTm="2137">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B74EB8-386A-44E2-3FFE-AD1E72DE93C2}"/>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CE0863E1-374E-7B6C-71E8-94B972E18736}"/>
              </a:ext>
            </a:extLst>
          </p:cNvPr>
          <p:cNvSpPr txBox="1"/>
          <p:nvPr/>
        </p:nvSpPr>
        <p:spPr>
          <a:xfrm>
            <a:off x="6664226" y="67015"/>
            <a:ext cx="5632680" cy="850682"/>
          </a:xfrm>
          <a:prstGeom prst="rect">
            <a:avLst/>
          </a:prstGeom>
          <a:noFill/>
        </p:spPr>
        <p:txBody>
          <a:bodyPr wrap="square" rtlCol="0">
            <a:spAutoFit/>
          </a:bodyPr>
          <a:lstStyle/>
          <a:p>
            <a:pPr algn="ctr">
              <a:lnSpc>
                <a:spcPct val="120000"/>
              </a:lnSpc>
            </a:pPr>
            <a:r>
              <a:rPr lang="ar-DZ" sz="4400" b="1" dirty="0">
                <a:solidFill>
                  <a:srgbClr val="00B0F0"/>
                </a:solidFill>
                <a:latin typeface="Alexandria" charset="0"/>
                <a:cs typeface="Alexandria" charset="0"/>
              </a:rPr>
              <a:t>      معايير اللغة الإعلامية</a:t>
            </a:r>
          </a:p>
        </p:txBody>
      </p:sp>
      <p:sp>
        <p:nvSpPr>
          <p:cNvPr id="29" name="Rectangle 28">
            <a:extLst>
              <a:ext uri="{FF2B5EF4-FFF2-40B4-BE49-F238E27FC236}">
                <a16:creationId xmlns:a16="http://schemas.microsoft.com/office/drawing/2014/main" id="{180CE04F-DCE5-13ED-7C81-BA5385381316}"/>
              </a:ext>
            </a:extLst>
          </p:cNvPr>
          <p:cNvSpPr/>
          <p:nvPr/>
        </p:nvSpPr>
        <p:spPr>
          <a:xfrm>
            <a:off x="2227489" y="564663"/>
            <a:ext cx="425560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53DBFDF-1B20-64B0-05DE-410171F137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BC23CCFF-0C68-9250-EAA5-9A95AD0868E4}"/>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392B18B2-D3E8-AB8B-D753-5252662547E7}"/>
              </a:ext>
            </a:extLst>
          </p:cNvPr>
          <p:cNvSpPr/>
          <p:nvPr/>
        </p:nvSpPr>
        <p:spPr>
          <a:xfrm>
            <a:off x="5699661" y="135085"/>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04</a:t>
            </a:r>
            <a:endParaRPr lang="en-US" sz="4000" b="1" dirty="0">
              <a:ea typeface="Roboto Light" panose="02000000000000000000" pitchFamily="2" charset="0"/>
            </a:endParaRPr>
          </a:p>
        </p:txBody>
      </p:sp>
      <p:sp>
        <p:nvSpPr>
          <p:cNvPr id="4" name="ZoneTexte 3">
            <a:extLst>
              <a:ext uri="{FF2B5EF4-FFF2-40B4-BE49-F238E27FC236}">
                <a16:creationId xmlns:a16="http://schemas.microsoft.com/office/drawing/2014/main" id="{7D6EE56E-1A2C-5DA0-5570-7F04D5CE91D8}"/>
              </a:ext>
            </a:extLst>
          </p:cNvPr>
          <p:cNvSpPr txBox="1"/>
          <p:nvPr/>
        </p:nvSpPr>
        <p:spPr>
          <a:xfrm>
            <a:off x="1499616" y="1223939"/>
            <a:ext cx="9710928" cy="5636223"/>
          </a:xfrm>
          <a:prstGeom prst="rect">
            <a:avLst/>
          </a:prstGeom>
          <a:noFill/>
        </p:spPr>
        <p:txBody>
          <a:bodyPr wrap="square">
            <a:spAutoFit/>
          </a:bodyPr>
          <a:lstStyle/>
          <a:p>
            <a:pPr algn="just" rtl="1">
              <a:lnSpc>
                <a:spcPct val="107000"/>
              </a:lnSpc>
              <a:spcAft>
                <a:spcPts val="800"/>
              </a:spcAft>
              <a:buNone/>
            </a:pPr>
            <a:r>
              <a:rPr lang="ar-DZ" sz="2300" dirty="0">
                <a:effectLst/>
                <a:latin typeface="Calibri" panose="020F0502020204030204" pitchFamily="34" charset="0"/>
                <a:ea typeface="Calibri" panose="020F0502020204030204" pitchFamily="34" charset="0"/>
                <a:cs typeface="Arial" panose="020B0604020202020204" pitchFamily="34" charset="0"/>
              </a:rPr>
              <a:t> يرى محمد سيد محمد أنَّه قد ظهر نوع رابع من أنواع النثر يُسمى" بالنثر الصحفي</a:t>
            </a:r>
            <a:r>
              <a:rPr lang="ar-DZ" sz="2300" dirty="0">
                <a:latin typeface="Calibri" panose="020F0502020204030204" pitchFamily="34" charset="0"/>
                <a:ea typeface="Calibri" panose="020F0502020204030204" pitchFamily="34" charset="0"/>
                <a:cs typeface="Arial" panose="020B0604020202020204" pitchFamily="34" charset="0"/>
              </a:rPr>
              <a:t>"</a:t>
            </a:r>
            <a:r>
              <a:rPr lang="ar-DZ" sz="2300" dirty="0">
                <a:effectLst/>
                <a:latin typeface="Calibri" panose="020F0502020204030204" pitchFamily="34" charset="0"/>
                <a:ea typeface="Calibri" panose="020F0502020204030204" pitchFamily="34" charset="0"/>
                <a:cs typeface="Arial" panose="020B0604020202020204" pitchFamily="34" charset="0"/>
              </a:rPr>
              <a:t> أو" النثر العملي" في القرن  له موقف وسط بين لغة الأدب ولغة التخاطب اليومي، ويحدد عبد اللطيف حمزة ستة شروط للُّغة التي تُكتب بها المادة الصحفية وهي:</a:t>
            </a:r>
            <a:endParaRPr lang="fr-FR" sz="23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DZ" sz="2300" dirty="0">
                <a:effectLst/>
                <a:latin typeface="Calibri" panose="020F0502020204030204" pitchFamily="34" charset="0"/>
                <a:ea typeface="Calibri" panose="020F0502020204030204" pitchFamily="34" charset="0"/>
                <a:cs typeface="Arial" panose="020B0604020202020204" pitchFamily="34" charset="0"/>
              </a:rPr>
              <a:t>1- </a:t>
            </a:r>
            <a:r>
              <a:rPr lang="ar-DZ" sz="2300" dirty="0" err="1">
                <a:latin typeface="Calibri" panose="020F0502020204030204" pitchFamily="34" charset="0"/>
                <a:ea typeface="Calibri" panose="020F0502020204030204" pitchFamily="34" charset="0"/>
                <a:cs typeface="Arial" panose="020B0604020202020204" pitchFamily="34" charset="0"/>
              </a:rPr>
              <a:t>إِ</a:t>
            </a:r>
            <a:r>
              <a:rPr lang="ar-DZ" sz="2300" dirty="0" err="1">
                <a:effectLst/>
                <a:latin typeface="Calibri" panose="020F0502020204030204" pitchFamily="34" charset="0"/>
                <a:ea typeface="Calibri" panose="020F0502020204030204" pitchFamily="34" charset="0"/>
                <a:cs typeface="Arial" panose="020B0604020202020204" pitchFamily="34" charset="0"/>
              </a:rPr>
              <a:t>ستخدام</a:t>
            </a:r>
            <a:r>
              <a:rPr lang="ar-DZ" sz="2300" dirty="0">
                <a:effectLst/>
                <a:latin typeface="Calibri" panose="020F0502020204030204" pitchFamily="34" charset="0"/>
                <a:ea typeface="Calibri" panose="020F0502020204030204" pitchFamily="34" charset="0"/>
                <a:cs typeface="Arial" panose="020B0604020202020204" pitchFamily="34" charset="0"/>
              </a:rPr>
              <a:t> الجمل القصيرة على الجمل الطويلة.</a:t>
            </a:r>
            <a:endParaRPr lang="fr-FR" sz="23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DZ" sz="2300" dirty="0">
                <a:effectLst/>
                <a:latin typeface="Calibri" panose="020F0502020204030204" pitchFamily="34" charset="0"/>
                <a:ea typeface="Calibri" panose="020F0502020204030204" pitchFamily="34" charset="0"/>
                <a:cs typeface="Arial" panose="020B0604020202020204" pitchFamily="34" charset="0"/>
              </a:rPr>
              <a:t>2-</a:t>
            </a:r>
            <a:r>
              <a:rPr lang="ar-DZ" sz="2300" dirty="0">
                <a:latin typeface="Calibri" panose="020F0502020204030204" pitchFamily="34" charset="0"/>
                <a:ea typeface="Calibri" panose="020F0502020204030204" pitchFamily="34" charset="0"/>
                <a:cs typeface="Arial" panose="020B0604020202020204" pitchFamily="34" charset="0"/>
              </a:rPr>
              <a:t> </a:t>
            </a:r>
            <a:r>
              <a:rPr lang="ar-DZ" sz="2300" dirty="0" err="1">
                <a:latin typeface="Calibri" panose="020F0502020204030204" pitchFamily="34" charset="0"/>
                <a:ea typeface="Calibri" panose="020F0502020204030204" pitchFamily="34" charset="0"/>
                <a:cs typeface="Arial" panose="020B0604020202020204" pitchFamily="34" charset="0"/>
              </a:rPr>
              <a:t>إِ</a:t>
            </a:r>
            <a:r>
              <a:rPr lang="ar-DZ" sz="2300" dirty="0" err="1">
                <a:effectLst/>
                <a:latin typeface="Calibri" panose="020F0502020204030204" pitchFamily="34" charset="0"/>
                <a:ea typeface="Calibri" panose="020F0502020204030204" pitchFamily="34" charset="0"/>
                <a:cs typeface="Arial" panose="020B0604020202020204" pitchFamily="34" charset="0"/>
              </a:rPr>
              <a:t>ستخدام</a:t>
            </a:r>
            <a:r>
              <a:rPr lang="ar-DZ" sz="2300" dirty="0">
                <a:effectLst/>
                <a:latin typeface="Calibri" panose="020F0502020204030204" pitchFamily="34" charset="0"/>
                <a:ea typeface="Calibri" panose="020F0502020204030204" pitchFamily="34" charset="0"/>
                <a:cs typeface="Arial" panose="020B0604020202020204" pitchFamily="34" charset="0"/>
              </a:rPr>
              <a:t> الفقرات القصيرة على الفقرات الطويلة.</a:t>
            </a:r>
            <a:endParaRPr lang="fr-FR" sz="23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DZ" sz="2300" dirty="0">
                <a:effectLst/>
                <a:latin typeface="Calibri" panose="020F0502020204030204" pitchFamily="34" charset="0"/>
                <a:ea typeface="Calibri" panose="020F0502020204030204" pitchFamily="34" charset="0"/>
                <a:cs typeface="Arial" panose="020B0604020202020204" pitchFamily="34" charset="0"/>
              </a:rPr>
              <a:t>3- الحرص على </a:t>
            </a:r>
            <a:r>
              <a:rPr lang="ar-DZ" sz="2300" dirty="0" err="1">
                <a:effectLst/>
                <a:latin typeface="Calibri" panose="020F0502020204030204" pitchFamily="34" charset="0"/>
                <a:ea typeface="Calibri" panose="020F0502020204030204" pitchFamily="34" charset="0"/>
                <a:cs typeface="Arial" panose="020B0604020202020204" pitchFamily="34" charset="0"/>
              </a:rPr>
              <a:t>إِستخدام</a:t>
            </a:r>
            <a:r>
              <a:rPr lang="ar-DZ" sz="2300" dirty="0">
                <a:effectLst/>
                <a:latin typeface="Calibri" panose="020F0502020204030204" pitchFamily="34" charset="0"/>
                <a:ea typeface="Calibri" panose="020F0502020204030204" pitchFamily="34" charset="0"/>
                <a:cs typeface="Arial" panose="020B0604020202020204" pitchFamily="34" charset="0"/>
              </a:rPr>
              <a:t> الألفاظ الم</a:t>
            </a:r>
            <a:r>
              <a:rPr lang="ar-DZ" sz="2300" dirty="0">
                <a:latin typeface="Calibri" panose="020F0502020204030204" pitchFamily="34" charset="0"/>
                <a:ea typeface="Calibri" panose="020F0502020204030204" pitchFamily="34" charset="0"/>
                <a:cs typeface="Arial" panose="020B0604020202020204" pitchFamily="34" charset="0"/>
              </a:rPr>
              <a:t>أ</a:t>
            </a:r>
            <a:r>
              <a:rPr lang="ar-DZ" sz="2300" dirty="0">
                <a:effectLst/>
                <a:latin typeface="Calibri" panose="020F0502020204030204" pitchFamily="34" charset="0"/>
                <a:ea typeface="Calibri" panose="020F0502020204030204" pitchFamily="34" charset="0"/>
                <a:cs typeface="Arial" panose="020B0604020202020204" pitchFamily="34" charset="0"/>
              </a:rPr>
              <a:t>لوفة وتجنُّب العبارات غير المألوفة.</a:t>
            </a:r>
            <a:endParaRPr lang="fr-FR" sz="23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DZ" sz="2300" dirty="0">
                <a:effectLst/>
                <a:latin typeface="Calibri" panose="020F0502020204030204" pitchFamily="34" charset="0"/>
                <a:ea typeface="Calibri" panose="020F0502020204030204" pitchFamily="34" charset="0"/>
                <a:cs typeface="Arial" panose="020B0604020202020204" pitchFamily="34" charset="0"/>
              </a:rPr>
              <a:t>4- </a:t>
            </a:r>
            <a:r>
              <a:rPr lang="ar-DZ" sz="2300" dirty="0" err="1">
                <a:effectLst/>
                <a:latin typeface="Calibri" panose="020F0502020204030204" pitchFamily="34" charset="0"/>
                <a:ea typeface="Calibri" panose="020F0502020204030204" pitchFamily="34" charset="0"/>
                <a:cs typeface="Arial" panose="020B0604020202020204" pitchFamily="34" charset="0"/>
              </a:rPr>
              <a:t>إِستخدام</a:t>
            </a:r>
            <a:r>
              <a:rPr lang="ar-DZ" sz="2300" dirty="0">
                <a:effectLst/>
                <a:latin typeface="Calibri" panose="020F0502020204030204" pitchFamily="34" charset="0"/>
                <a:ea typeface="Calibri" panose="020F0502020204030204" pitchFamily="34" charset="0"/>
                <a:cs typeface="Arial" panose="020B0604020202020204" pitchFamily="34" charset="0"/>
              </a:rPr>
              <a:t> الأفعال المجردة وتفضيلها على الأفعال المزيدة أو المبالغ في </a:t>
            </a:r>
            <a:r>
              <a:rPr lang="ar-DZ" sz="2300" dirty="0" err="1">
                <a:effectLst/>
                <a:latin typeface="Calibri" panose="020F0502020204030204" pitchFamily="34" charset="0"/>
                <a:ea typeface="Calibri" panose="020F0502020204030204" pitchFamily="34" charset="0"/>
                <a:cs typeface="Arial" panose="020B0604020202020204" pitchFamily="34" charset="0"/>
              </a:rPr>
              <a:t>إِشتقاقها</a:t>
            </a:r>
            <a:r>
              <a:rPr lang="ar-DZ" sz="2300" dirty="0">
                <a:effectLst/>
                <a:latin typeface="Calibri" panose="020F0502020204030204" pitchFamily="34" charset="0"/>
                <a:ea typeface="Calibri" panose="020F0502020204030204" pitchFamily="34" charset="0"/>
                <a:cs typeface="Arial" panose="020B0604020202020204" pitchFamily="34" charset="0"/>
              </a:rPr>
              <a:t> على صورة من الصور.</a:t>
            </a:r>
            <a:endParaRPr lang="fr-FR" sz="23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DZ" sz="2300" dirty="0">
                <a:effectLst/>
                <a:latin typeface="Calibri" panose="020F0502020204030204" pitchFamily="34" charset="0"/>
                <a:ea typeface="Calibri" panose="020F0502020204030204" pitchFamily="34" charset="0"/>
                <a:cs typeface="Arial" panose="020B0604020202020204" pitchFamily="34" charset="0"/>
              </a:rPr>
              <a:t>5-إِستعمال الفعل المَبني للمعلوم وتجنب </a:t>
            </a:r>
            <a:r>
              <a:rPr lang="ar-DZ" sz="2300" dirty="0" err="1">
                <a:effectLst/>
                <a:latin typeface="Calibri" panose="020F0502020204030204" pitchFamily="34" charset="0"/>
                <a:ea typeface="Calibri" panose="020F0502020204030204" pitchFamily="34" charset="0"/>
                <a:cs typeface="Arial" panose="020B0604020202020204" pitchFamily="34" charset="0"/>
              </a:rPr>
              <a:t>إِستعمال</a:t>
            </a:r>
            <a:r>
              <a:rPr lang="ar-DZ" sz="2300" dirty="0">
                <a:effectLst/>
                <a:latin typeface="Calibri" panose="020F0502020204030204" pitchFamily="34" charset="0"/>
                <a:ea typeface="Calibri" panose="020F0502020204030204" pitchFamily="34" charset="0"/>
                <a:cs typeface="Arial" panose="020B0604020202020204" pitchFamily="34" charset="0"/>
              </a:rPr>
              <a:t> الفعل المبني للمجهول ،إلَّا إذا </a:t>
            </a:r>
            <a:r>
              <a:rPr lang="ar-DZ" sz="2300" dirty="0" err="1">
                <a:effectLst/>
                <a:latin typeface="Calibri" panose="020F0502020204030204" pitchFamily="34" charset="0"/>
                <a:ea typeface="Calibri" panose="020F0502020204030204" pitchFamily="34" charset="0"/>
                <a:cs typeface="Arial" panose="020B0604020202020204" pitchFamily="34" charset="0"/>
              </a:rPr>
              <a:t>إِقتضى</a:t>
            </a:r>
            <a:r>
              <a:rPr lang="ar-DZ" sz="2300" dirty="0">
                <a:effectLst/>
                <a:latin typeface="Calibri" panose="020F0502020204030204" pitchFamily="34" charset="0"/>
                <a:ea typeface="Calibri" panose="020F0502020204030204" pitchFamily="34" charset="0"/>
                <a:cs typeface="Arial" panose="020B0604020202020204" pitchFamily="34" charset="0"/>
              </a:rPr>
              <a:t> الحال الضرورة.</a:t>
            </a:r>
            <a:endParaRPr lang="fr-FR" sz="23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DZ" sz="2300" dirty="0">
                <a:effectLst/>
                <a:latin typeface="Calibri" panose="020F0502020204030204" pitchFamily="34" charset="0"/>
                <a:ea typeface="Calibri" panose="020F0502020204030204" pitchFamily="34" charset="0"/>
                <a:cs typeface="Arial" panose="020B0604020202020204" pitchFamily="34" charset="0"/>
              </a:rPr>
              <a:t>6- لا يُستعان في كتابة الخبر بالأشعار وكلام المشاهير من الكُتَّاب والخطباء، وفي هذا الصدد يقول دانيال </a:t>
            </a:r>
            <a:r>
              <a:rPr lang="ar-DZ" sz="2300" dirty="0" err="1">
                <a:effectLst/>
                <a:latin typeface="Calibri" panose="020F0502020204030204" pitchFamily="34" charset="0"/>
                <a:ea typeface="Calibri" panose="020F0502020204030204" pitchFamily="34" charset="0"/>
                <a:cs typeface="Arial" panose="020B0604020202020204" pitchFamily="34" charset="0"/>
              </a:rPr>
              <a:t>ديفو</a:t>
            </a:r>
            <a:r>
              <a:rPr lang="ar-DZ" sz="2300" dirty="0">
                <a:effectLst/>
                <a:latin typeface="Calibri" panose="020F0502020204030204" pitchFamily="34" charset="0"/>
                <a:ea typeface="Calibri" panose="020F0502020204030204" pitchFamily="34" charset="0"/>
                <a:cs typeface="Arial" panose="020B0604020202020204" pitchFamily="34" charset="0"/>
              </a:rPr>
              <a:t> " إذا سألني سائل عن الأسلوب الذي </a:t>
            </a:r>
            <a:r>
              <a:rPr lang="ar-DZ" sz="2300" dirty="0">
                <a:latin typeface="Calibri" panose="020F0502020204030204" pitchFamily="34" charset="0"/>
                <a:ea typeface="Calibri" panose="020F0502020204030204" pitchFamily="34" charset="0"/>
                <a:cs typeface="Arial" panose="020B0604020202020204" pitchFamily="34" charset="0"/>
              </a:rPr>
              <a:t>أَ</a:t>
            </a:r>
            <a:r>
              <a:rPr lang="ar-DZ" sz="2300" dirty="0">
                <a:effectLst/>
                <a:latin typeface="Calibri" panose="020F0502020204030204" pitchFamily="34" charset="0"/>
                <a:ea typeface="Calibri" panose="020F0502020204030204" pitchFamily="34" charset="0"/>
                <a:cs typeface="Arial" panose="020B0604020202020204" pitchFamily="34" charset="0"/>
              </a:rPr>
              <a:t>كتب به لقلت أنه الذي إذا تحدثت به إلى خمسة آلاف شخص ممن يختلفون </a:t>
            </a:r>
            <a:r>
              <a:rPr lang="ar-DZ" sz="2300" dirty="0" err="1">
                <a:effectLst/>
                <a:latin typeface="Calibri" panose="020F0502020204030204" pitchFamily="34" charset="0"/>
                <a:ea typeface="Calibri" panose="020F0502020204030204" pitchFamily="34" charset="0"/>
                <a:cs typeface="Arial" panose="020B0604020202020204" pitchFamily="34" charset="0"/>
              </a:rPr>
              <a:t>إِختلافا</a:t>
            </a:r>
            <a:r>
              <a:rPr lang="ar-DZ" sz="2300" dirty="0">
                <a:effectLst/>
                <a:latin typeface="Calibri" panose="020F0502020204030204" pitchFamily="34" charset="0"/>
                <a:ea typeface="Calibri" panose="020F0502020204030204" pitchFamily="34" charset="0"/>
                <a:cs typeface="Arial" panose="020B0604020202020204" pitchFamily="34" charset="0"/>
              </a:rPr>
              <a:t> عظيما،  فإنهم يفهمون ما أقول .</a:t>
            </a:r>
            <a:endParaRPr lang="fr-FR" sz="23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buNone/>
            </a:pPr>
            <a:r>
              <a:rPr lang="en-GB" sz="1800" dirty="0">
                <a:effectLst/>
                <a:latin typeface="Arial" panose="020B0604020202020204" pitchFamily="34" charset="0"/>
                <a:ea typeface="Calibri" panose="020F0502020204030204" pitchFamily="34" charset="0"/>
                <a:cs typeface="Arial" panose="020B0604020202020204" pitchFamily="34" charset="0"/>
              </a:rPr>
              <a:t> </a:t>
            </a:r>
            <a:endParaRPr lang="fr-FR" sz="12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635726215"/>
      </p:ext>
    </p:extLst>
  </p:cSld>
  <p:clrMapOvr>
    <a:masterClrMapping/>
  </p:clrMapOvr>
  <p:transition spd="slow" advTm="2137">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3C507C-518C-DFDF-7C1A-A18597BF2EDD}"/>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A6786894-777A-2F2F-45FB-C7C2C56833F6}"/>
              </a:ext>
            </a:extLst>
          </p:cNvPr>
          <p:cNvSpPr txBox="1"/>
          <p:nvPr/>
        </p:nvSpPr>
        <p:spPr>
          <a:xfrm>
            <a:off x="6664226" y="67015"/>
            <a:ext cx="5632680" cy="850682"/>
          </a:xfrm>
          <a:prstGeom prst="rect">
            <a:avLst/>
          </a:prstGeom>
          <a:noFill/>
        </p:spPr>
        <p:txBody>
          <a:bodyPr wrap="square" rtlCol="0">
            <a:spAutoFit/>
          </a:bodyPr>
          <a:lstStyle/>
          <a:p>
            <a:pPr algn="ctr">
              <a:lnSpc>
                <a:spcPct val="120000"/>
              </a:lnSpc>
            </a:pPr>
            <a:r>
              <a:rPr lang="ar-DZ" sz="4400" b="1" dirty="0">
                <a:solidFill>
                  <a:srgbClr val="00B0F0"/>
                </a:solidFill>
                <a:latin typeface="Alexandria" charset="0"/>
                <a:cs typeface="Alexandria" charset="0"/>
              </a:rPr>
              <a:t>      معايير اللغة الإعلامية</a:t>
            </a:r>
          </a:p>
        </p:txBody>
      </p:sp>
      <p:sp>
        <p:nvSpPr>
          <p:cNvPr id="29" name="Rectangle 28">
            <a:extLst>
              <a:ext uri="{FF2B5EF4-FFF2-40B4-BE49-F238E27FC236}">
                <a16:creationId xmlns:a16="http://schemas.microsoft.com/office/drawing/2014/main" id="{5B5B64DF-F8CA-7BBB-B07D-363E103A1B07}"/>
              </a:ext>
            </a:extLst>
          </p:cNvPr>
          <p:cNvSpPr/>
          <p:nvPr/>
        </p:nvSpPr>
        <p:spPr>
          <a:xfrm>
            <a:off x="2227489" y="564663"/>
            <a:ext cx="425560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33E7862-D198-5A62-D7C8-17753CEAB66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04716307-A724-149A-2499-35AFBC953026}"/>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0A53386F-FCBB-02C4-5F94-A1DB8CDF5D92}"/>
              </a:ext>
            </a:extLst>
          </p:cNvPr>
          <p:cNvSpPr/>
          <p:nvPr/>
        </p:nvSpPr>
        <p:spPr>
          <a:xfrm>
            <a:off x="5699661" y="135085"/>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04</a:t>
            </a:r>
            <a:endParaRPr lang="en-US" sz="4000" b="1" dirty="0">
              <a:ea typeface="Roboto Light" panose="02000000000000000000" pitchFamily="2" charset="0"/>
            </a:endParaRPr>
          </a:p>
        </p:txBody>
      </p:sp>
      <p:sp>
        <p:nvSpPr>
          <p:cNvPr id="5" name="ZoneTexte 4">
            <a:extLst>
              <a:ext uri="{FF2B5EF4-FFF2-40B4-BE49-F238E27FC236}">
                <a16:creationId xmlns:a16="http://schemas.microsoft.com/office/drawing/2014/main" id="{65BBB3B9-6152-9CC3-2229-41679217EBD3}"/>
              </a:ext>
            </a:extLst>
          </p:cNvPr>
          <p:cNvSpPr txBox="1"/>
          <p:nvPr/>
        </p:nvSpPr>
        <p:spPr>
          <a:xfrm>
            <a:off x="4856632" y="1720840"/>
            <a:ext cx="6158484" cy="3416320"/>
          </a:xfrm>
          <a:prstGeom prst="rect">
            <a:avLst/>
          </a:prstGeom>
          <a:noFill/>
        </p:spPr>
        <p:txBody>
          <a:bodyPr wrap="square">
            <a:spAutoFit/>
          </a:bodyPr>
          <a:lstStyle/>
          <a:p>
            <a:pPr algn="r"/>
            <a:r>
              <a:rPr lang="ar-DZ" sz="2400" b="1" dirty="0"/>
              <a:t>الكلمة المنطوقة بالإذاعة: </a:t>
            </a:r>
            <a:endParaRPr lang="ar-DZ" sz="2400" dirty="0">
              <a:ea typeface="Calibri" panose="020F0502020204030204" pitchFamily="34" charset="0"/>
            </a:endParaRPr>
          </a:p>
          <a:p>
            <a:pPr algn="just"/>
            <a:r>
              <a:rPr lang="ar-DZ" sz="2400" dirty="0">
                <a:ea typeface="Calibri" panose="020F0502020204030204" pitchFamily="34" charset="0"/>
              </a:rPr>
              <a:t>  تعتبر الكلمة المنطوقة بالإذاعة </a:t>
            </a:r>
            <a:r>
              <a:rPr lang="ar-DZ" sz="2400" dirty="0">
                <a:effectLst/>
                <a:ea typeface="Calibri" panose="020F0502020204030204" pitchFamily="34" charset="0"/>
                <a:cs typeface="Arial" panose="020B0604020202020204" pitchFamily="34" charset="0"/>
              </a:rPr>
              <a:t>هي محور النجاح والتفوق يكون على مستوى </a:t>
            </a:r>
            <a:r>
              <a:rPr lang="ar-DZ" sz="2400" dirty="0" err="1">
                <a:effectLst/>
                <a:ea typeface="Calibri" panose="020F0502020204030204" pitchFamily="34" charset="0"/>
                <a:cs typeface="Arial" panose="020B0604020202020204" pitchFamily="34" charset="0"/>
              </a:rPr>
              <a:t>إِختيار</a:t>
            </a:r>
            <a:r>
              <a:rPr lang="ar-DZ" sz="2400" dirty="0">
                <a:effectLst/>
                <a:ea typeface="Calibri" panose="020F0502020204030204" pitchFamily="34" charset="0"/>
                <a:cs typeface="Arial" panose="020B0604020202020204" pitchFamily="34" charset="0"/>
              </a:rPr>
              <a:t> الكلمات والأداء الصوتي، وفي هذا الصدد يرى كرم شلبي أنَّه من سمات اللغة الإعلامية الإذاعية الجيدة عدم الوقف بين الفعل والفاعل أو الوقف بينهما وبين المفعول به أو بين المضاف والمضاف إليه ، مثل "مجلس </a:t>
            </a:r>
            <a:r>
              <a:rPr lang="ar-DZ" sz="2400" dirty="0" err="1">
                <a:effectLst/>
                <a:ea typeface="Calibri" panose="020F0502020204030204" pitchFamily="34" charset="0"/>
                <a:cs typeface="Arial" panose="020B0604020202020204" pitchFamily="34" charset="0"/>
              </a:rPr>
              <a:t>الشورى"،وذلك</a:t>
            </a:r>
            <a:r>
              <a:rPr lang="ar-DZ" sz="2400" dirty="0">
                <a:effectLst/>
                <a:ea typeface="Calibri" panose="020F0502020204030204" pitchFamily="34" charset="0"/>
                <a:cs typeface="Arial" panose="020B0604020202020204" pitchFamily="34" charset="0"/>
              </a:rPr>
              <a:t> لأنَّها تراكيب لا يمكن تجزئتها في اللغة العربية</a:t>
            </a:r>
          </a:p>
          <a:p>
            <a:pPr algn="r"/>
            <a:r>
              <a:rPr lang="ar-DZ" sz="2400" dirty="0">
                <a:effectLst/>
                <a:ea typeface="Calibri" panose="020F0502020204030204" pitchFamily="34" charset="0"/>
                <a:cs typeface="Arial" panose="020B0604020202020204" pitchFamily="34" charset="0"/>
              </a:rPr>
              <a:t>والذي يمكن تجزئته هو النص أو الفقرة.</a:t>
            </a:r>
          </a:p>
          <a:p>
            <a:pPr algn="just"/>
            <a:endParaRPr lang="fr-FR" sz="2400" dirty="0"/>
          </a:p>
        </p:txBody>
      </p:sp>
      <p:pic>
        <p:nvPicPr>
          <p:cNvPr id="3" name="Image 2">
            <a:extLst>
              <a:ext uri="{FF2B5EF4-FFF2-40B4-BE49-F238E27FC236}">
                <a16:creationId xmlns:a16="http://schemas.microsoft.com/office/drawing/2014/main" id="{D3892A1B-9842-0394-3BD8-0CBE0EB4C778}"/>
              </a:ext>
            </a:extLst>
          </p:cNvPr>
          <p:cNvPicPr>
            <a:picLocks noChangeAspect="1"/>
          </p:cNvPicPr>
          <p:nvPr/>
        </p:nvPicPr>
        <p:blipFill>
          <a:blip r:embed="rId8" cstate="print">
            <a:extLst>
              <a:ext uri="{BEBA8EAE-BF5A-486C-A8C5-ECC9F3942E4B}">
                <a14:imgProps xmlns:a14="http://schemas.microsoft.com/office/drawing/2010/main">
                  <a14:imgLayer r:embed="rId9">
                    <a14:imgEffect>
                      <a14:saturation sat="66000"/>
                    </a14:imgEffect>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114511" y="1536174"/>
            <a:ext cx="4742121" cy="4742121"/>
          </a:xfrm>
          <a:prstGeom prst="rect">
            <a:avLst/>
          </a:prstGeom>
        </p:spPr>
      </p:pic>
    </p:spTree>
    <p:extLst>
      <p:ext uri="{BB962C8B-B14F-4D97-AF65-F5344CB8AC3E}">
        <p14:creationId xmlns:p14="http://schemas.microsoft.com/office/powerpoint/2010/main" val="586884495"/>
      </p:ext>
    </p:extLst>
  </p:cSld>
  <p:clrMapOvr>
    <a:masterClrMapping/>
  </p:clrMapOvr>
  <p:transition spd="slow" advTm="2137">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4F9177-C7B8-0441-BA42-3E9BFF8CB538}"/>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0F0827BB-5B66-8C26-1D20-E034C942E508}"/>
              </a:ext>
            </a:extLst>
          </p:cNvPr>
          <p:cNvSpPr txBox="1"/>
          <p:nvPr/>
        </p:nvSpPr>
        <p:spPr>
          <a:xfrm>
            <a:off x="6664226" y="67015"/>
            <a:ext cx="5632680" cy="850682"/>
          </a:xfrm>
          <a:prstGeom prst="rect">
            <a:avLst/>
          </a:prstGeom>
          <a:noFill/>
        </p:spPr>
        <p:txBody>
          <a:bodyPr wrap="square" rtlCol="0">
            <a:spAutoFit/>
          </a:bodyPr>
          <a:lstStyle/>
          <a:p>
            <a:pPr algn="ctr">
              <a:lnSpc>
                <a:spcPct val="120000"/>
              </a:lnSpc>
            </a:pPr>
            <a:r>
              <a:rPr lang="ar-DZ" sz="4400" b="1" dirty="0">
                <a:solidFill>
                  <a:srgbClr val="00B0F0"/>
                </a:solidFill>
                <a:latin typeface="Alexandria" charset="0"/>
                <a:cs typeface="Alexandria" charset="0"/>
              </a:rPr>
              <a:t>      معايير اللغة الإعلامية</a:t>
            </a:r>
          </a:p>
        </p:txBody>
      </p:sp>
      <p:sp>
        <p:nvSpPr>
          <p:cNvPr id="29" name="Rectangle 28">
            <a:extLst>
              <a:ext uri="{FF2B5EF4-FFF2-40B4-BE49-F238E27FC236}">
                <a16:creationId xmlns:a16="http://schemas.microsoft.com/office/drawing/2014/main" id="{756C358C-FC62-A4EC-93EE-94C917F2EC99}"/>
              </a:ext>
            </a:extLst>
          </p:cNvPr>
          <p:cNvSpPr/>
          <p:nvPr/>
        </p:nvSpPr>
        <p:spPr>
          <a:xfrm>
            <a:off x="2227489" y="564663"/>
            <a:ext cx="425560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0D793EF-063B-AAFF-EB94-8DB89CDD037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FFA7D04A-9EB2-39F4-8CDE-2CDD519D0DFE}"/>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17A8E43B-A4AD-0B3C-CEF8-2CFC1949E71B}"/>
              </a:ext>
            </a:extLst>
          </p:cNvPr>
          <p:cNvSpPr/>
          <p:nvPr/>
        </p:nvSpPr>
        <p:spPr>
          <a:xfrm>
            <a:off x="5699661" y="135085"/>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04</a:t>
            </a:r>
            <a:endParaRPr lang="en-US" sz="4000" b="1" dirty="0">
              <a:ea typeface="Roboto Light" panose="02000000000000000000" pitchFamily="2" charset="0"/>
            </a:endParaRPr>
          </a:p>
        </p:txBody>
      </p:sp>
      <p:sp>
        <p:nvSpPr>
          <p:cNvPr id="3" name="ZoneTexte 2">
            <a:extLst>
              <a:ext uri="{FF2B5EF4-FFF2-40B4-BE49-F238E27FC236}">
                <a16:creationId xmlns:a16="http://schemas.microsoft.com/office/drawing/2014/main" id="{2924D65F-616C-454F-C35E-DF15C46B3CF9}"/>
              </a:ext>
            </a:extLst>
          </p:cNvPr>
          <p:cNvSpPr txBox="1"/>
          <p:nvPr/>
        </p:nvSpPr>
        <p:spPr>
          <a:xfrm>
            <a:off x="4520963" y="1596018"/>
            <a:ext cx="6673296" cy="4141968"/>
          </a:xfrm>
          <a:prstGeom prst="rect">
            <a:avLst/>
          </a:prstGeom>
          <a:noFill/>
        </p:spPr>
        <p:txBody>
          <a:bodyPr wrap="square">
            <a:spAutoFit/>
          </a:bodyPr>
          <a:lstStyle/>
          <a:p>
            <a:pPr algn="just" rtl="1">
              <a:lnSpc>
                <a:spcPct val="107000"/>
              </a:lnSpc>
              <a:spcAft>
                <a:spcPts val="800"/>
              </a:spcAft>
              <a:buNone/>
            </a:pPr>
            <a:r>
              <a:rPr lang="ar-DZ" sz="2400" dirty="0">
                <a:effectLst/>
                <a:latin typeface="Calibri" panose="020F0502020204030204" pitchFamily="34" charset="0"/>
                <a:ea typeface="Calibri" panose="020F0502020204030204" pitchFamily="34" charset="0"/>
                <a:cs typeface="Arial" panose="020B0604020202020204" pitchFamily="34" charset="0"/>
              </a:rPr>
              <a:t>ويضع توماس بيري مبادئ أساسية للكتابة للسمعي البصري تمثَّلت في الآتي:</a:t>
            </a:r>
          </a:p>
          <a:p>
            <a:pPr marL="342900" indent="-342900" algn="just" rtl="1">
              <a:lnSpc>
                <a:spcPct val="107000"/>
              </a:lnSpc>
              <a:spcAft>
                <a:spcPts val="800"/>
              </a:spcAft>
              <a:buFont typeface="Wingdings" panose="05000000000000000000" pitchFamily="2" charset="2"/>
              <a:buChar char="ü"/>
            </a:pPr>
            <a:r>
              <a:rPr lang="ar-DZ" sz="2400" dirty="0">
                <a:effectLst/>
                <a:latin typeface="Calibri" panose="020F0502020204030204" pitchFamily="34" charset="0"/>
                <a:ea typeface="Calibri" panose="020F0502020204030204" pitchFamily="34" charset="0"/>
                <a:cs typeface="Arial" panose="020B0604020202020204" pitchFamily="34" charset="0"/>
              </a:rPr>
              <a:t> </a:t>
            </a:r>
            <a:r>
              <a:rPr lang="ar-DZ" sz="2400" dirty="0">
                <a:latin typeface="Calibri" panose="020F0502020204030204" pitchFamily="34" charset="0"/>
                <a:ea typeface="Calibri" panose="020F0502020204030204" pitchFamily="34" charset="0"/>
                <a:cs typeface="Arial" panose="020B0604020202020204" pitchFamily="34" charset="0"/>
              </a:rPr>
              <a:t>أ</a:t>
            </a:r>
            <a:r>
              <a:rPr lang="ar-DZ" sz="2400" dirty="0">
                <a:effectLst/>
                <a:latin typeface="Calibri" panose="020F0502020204030204" pitchFamily="34" charset="0"/>
                <a:ea typeface="Calibri" panose="020F0502020204030204" pitchFamily="34" charset="0"/>
                <a:cs typeface="Arial" panose="020B0604020202020204" pitchFamily="34" charset="0"/>
              </a:rPr>
              <a:t>نَّ الكتابة الإذاعية يجب أن تكون مستساغة القراءة بحيث تُصاغ بأسلوب المذيع المتكلم وليس بأسلوب الكاتب.</a:t>
            </a:r>
            <a:endParaRPr lang="fr-FR" sz="24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07000"/>
              </a:lnSpc>
              <a:spcAft>
                <a:spcPts val="800"/>
              </a:spcAft>
              <a:buFont typeface="Wingdings" panose="05000000000000000000" pitchFamily="2" charset="2"/>
              <a:buChar char=""/>
            </a:pPr>
            <a:r>
              <a:rPr lang="ar-DZ" sz="2400" dirty="0">
                <a:effectLst/>
                <a:latin typeface="Calibri" panose="020F0502020204030204" pitchFamily="34" charset="0"/>
                <a:ea typeface="Calibri" panose="020F0502020204030204" pitchFamily="34" charset="0"/>
                <a:cs typeface="Arial" panose="020B0604020202020204" pitchFamily="34" charset="0"/>
              </a:rPr>
              <a:t>يُستحسن </a:t>
            </a:r>
            <a:r>
              <a:rPr lang="ar-DZ" sz="2400" dirty="0">
                <a:latin typeface="Calibri" panose="020F0502020204030204" pitchFamily="34" charset="0"/>
                <a:ea typeface="Calibri" panose="020F0502020204030204" pitchFamily="34" charset="0"/>
                <a:cs typeface="Arial" panose="020B0604020202020204" pitchFamily="34" charset="0"/>
              </a:rPr>
              <a:t>عدم</a:t>
            </a:r>
            <a:r>
              <a:rPr lang="ar-DZ" sz="2400" dirty="0">
                <a:effectLst/>
                <a:latin typeface="Calibri" panose="020F0502020204030204" pitchFamily="34" charset="0"/>
                <a:ea typeface="Calibri" panose="020F0502020204030204" pitchFamily="34" charset="0"/>
                <a:cs typeface="Arial" panose="020B0604020202020204" pitchFamily="34" charset="0"/>
              </a:rPr>
              <a:t> </a:t>
            </a:r>
            <a:r>
              <a:rPr lang="ar-DZ" sz="2400" dirty="0" err="1">
                <a:latin typeface="Calibri" panose="020F0502020204030204" pitchFamily="34" charset="0"/>
                <a:ea typeface="Calibri" panose="020F0502020204030204" pitchFamily="34" charset="0"/>
                <a:cs typeface="Arial" panose="020B0604020202020204" pitchFamily="34" charset="0"/>
              </a:rPr>
              <a:t>إ</a:t>
            </a:r>
            <a:r>
              <a:rPr lang="ar-DZ" sz="2400" dirty="0" err="1">
                <a:effectLst/>
                <a:latin typeface="Calibri" panose="020F0502020204030204" pitchFamily="34" charset="0"/>
                <a:ea typeface="Calibri" panose="020F0502020204030204" pitchFamily="34" charset="0"/>
                <a:cs typeface="Arial" panose="020B0604020202020204" pitchFamily="34" charset="0"/>
              </a:rPr>
              <a:t>ستخدام</a:t>
            </a:r>
            <a:r>
              <a:rPr lang="ar-DZ" sz="2400" dirty="0">
                <a:effectLst/>
                <a:latin typeface="Calibri" panose="020F0502020204030204" pitchFamily="34" charset="0"/>
                <a:ea typeface="Calibri" panose="020F0502020204030204" pitchFamily="34" charset="0"/>
                <a:cs typeface="Arial" panose="020B0604020202020204" pitchFamily="34" charset="0"/>
              </a:rPr>
              <a:t> الضمائر بكثرة في الخبر الإذاعي والتلفزيوني.</a:t>
            </a:r>
            <a:endParaRPr lang="fr-FR" sz="24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Font typeface="Wingdings" panose="05000000000000000000" pitchFamily="2" charset="2"/>
              <a:buChar char=""/>
            </a:pPr>
            <a:r>
              <a:rPr lang="ar-DZ" sz="2400" dirty="0" err="1">
                <a:latin typeface="Calibri" panose="020F0502020204030204" pitchFamily="34" charset="0"/>
                <a:ea typeface="Calibri" panose="020F0502020204030204" pitchFamily="34" charset="0"/>
                <a:cs typeface="Arial" panose="020B0604020202020204" pitchFamily="34" charset="0"/>
              </a:rPr>
              <a:t>إِ</a:t>
            </a:r>
            <a:r>
              <a:rPr lang="ar-DZ" sz="2400" dirty="0" err="1">
                <a:effectLst/>
                <a:latin typeface="Calibri" panose="020F0502020204030204" pitchFamily="34" charset="0"/>
                <a:ea typeface="Calibri" panose="020F0502020204030204" pitchFamily="34" charset="0"/>
                <a:cs typeface="Arial" panose="020B0604020202020204" pitchFamily="34" charset="0"/>
              </a:rPr>
              <a:t>ستخدام</a:t>
            </a:r>
            <a:r>
              <a:rPr lang="ar-DZ" sz="2400" dirty="0">
                <a:effectLst/>
                <a:latin typeface="Calibri" panose="020F0502020204030204" pitchFamily="34" charset="0"/>
                <a:ea typeface="Calibri" panose="020F0502020204030204" pitchFamily="34" charset="0"/>
                <a:cs typeface="Arial" panose="020B0604020202020204" pitchFamily="34" charset="0"/>
              </a:rPr>
              <a:t> المناصب و الصفات قبل الأسماء.</a:t>
            </a:r>
            <a:endParaRPr lang="fr-FR" sz="24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Font typeface="Wingdings" panose="05000000000000000000" pitchFamily="2" charset="2"/>
              <a:buChar char=""/>
            </a:pPr>
            <a:r>
              <a:rPr lang="ar-DZ" sz="2400" dirty="0">
                <a:effectLst/>
                <a:latin typeface="Calibri" panose="020F0502020204030204" pitchFamily="34" charset="0"/>
                <a:ea typeface="Calibri" panose="020F0502020204030204" pitchFamily="34" charset="0"/>
                <a:cs typeface="Arial" panose="020B0604020202020204" pitchFamily="34" charset="0"/>
              </a:rPr>
              <a:t>عدم </a:t>
            </a:r>
            <a:r>
              <a:rPr lang="ar-DZ" sz="2400" dirty="0" err="1">
                <a:effectLst/>
                <a:latin typeface="Calibri" panose="020F0502020204030204" pitchFamily="34" charset="0"/>
                <a:ea typeface="Calibri" panose="020F0502020204030204" pitchFamily="34" charset="0"/>
                <a:cs typeface="Arial" panose="020B0604020202020204" pitchFamily="34" charset="0"/>
              </a:rPr>
              <a:t>إِستهلال</a:t>
            </a:r>
            <a:r>
              <a:rPr lang="ar-DZ" sz="2400" dirty="0">
                <a:effectLst/>
                <a:latin typeface="Calibri" panose="020F0502020204030204" pitchFamily="34" charset="0"/>
                <a:ea typeface="Calibri" panose="020F0502020204030204" pitchFamily="34" charset="0"/>
                <a:cs typeface="Arial" panose="020B0604020202020204" pitchFamily="34" charset="0"/>
              </a:rPr>
              <a:t> الأخبار بالإحصائيات والأرقام.</a:t>
            </a:r>
            <a:endParaRPr lang="fr-FR" sz="24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Font typeface="Wingdings" panose="05000000000000000000" pitchFamily="2" charset="2"/>
              <a:buChar char=""/>
            </a:pPr>
            <a:r>
              <a:rPr lang="ar-DZ" sz="2400" dirty="0">
                <a:effectLst/>
                <a:latin typeface="Calibri" panose="020F0502020204030204" pitchFamily="34" charset="0"/>
                <a:ea typeface="Calibri" panose="020F0502020204030204" pitchFamily="34" charset="0"/>
                <a:cs typeface="Arial" panose="020B0604020202020204" pitchFamily="34" charset="0"/>
              </a:rPr>
              <a:t>تجنُّب الإِجابة على جميع أَسئلة الخبر في المقدمة .</a:t>
            </a:r>
            <a:endParaRPr lang="fr-FR" sz="24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Image 5">
            <a:extLst>
              <a:ext uri="{FF2B5EF4-FFF2-40B4-BE49-F238E27FC236}">
                <a16:creationId xmlns:a16="http://schemas.microsoft.com/office/drawing/2014/main" id="{816A4C7C-8774-A3D7-C7DF-9C86B0CC38E9}"/>
              </a:ext>
            </a:extLst>
          </p:cNvPr>
          <p:cNvPicPr>
            <a:picLocks noChangeAspect="1"/>
          </p:cNvPicPr>
          <p:nvPr/>
        </p:nvPicPr>
        <p:blipFill>
          <a:blip r:embed="rId8" cstate="print">
            <a:extLst>
              <a:ext uri="{BEBA8EAE-BF5A-486C-A8C5-ECC9F3942E4B}">
                <a14:imgProps xmlns:a14="http://schemas.microsoft.com/office/drawing/2010/main">
                  <a14:imgLayer r:embed="rId9">
                    <a14:imgEffect>
                      <a14:brightnessContrast bright="40000" contrast="-20000"/>
                    </a14:imgEffect>
                  </a14:imgLayer>
                </a14:imgProps>
              </a:ext>
              <a:ext uri="{28A0092B-C50C-407E-A947-70E740481C1C}">
                <a14:useLocalDpi xmlns:a14="http://schemas.microsoft.com/office/drawing/2010/main" val="0"/>
              </a:ext>
            </a:extLst>
          </a:blip>
          <a:stretch>
            <a:fillRect/>
          </a:stretch>
        </p:blipFill>
        <p:spPr>
          <a:xfrm>
            <a:off x="474671" y="1997781"/>
            <a:ext cx="3746455" cy="369375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748534529"/>
      </p:ext>
    </p:extLst>
  </p:cSld>
  <p:clrMapOvr>
    <a:masterClrMapping/>
  </p:clrMapOvr>
  <p:transition spd="slow" advTm="2137">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5DF2F0-5091-3619-91CC-61D5F8BEF29D}"/>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76759FBA-13CD-10C1-6B12-4C742758948A}"/>
              </a:ext>
            </a:extLst>
          </p:cNvPr>
          <p:cNvSpPr txBox="1"/>
          <p:nvPr/>
        </p:nvSpPr>
        <p:spPr>
          <a:xfrm>
            <a:off x="7205472" y="67015"/>
            <a:ext cx="5091433" cy="850682"/>
          </a:xfrm>
          <a:prstGeom prst="rect">
            <a:avLst/>
          </a:prstGeom>
          <a:noFill/>
        </p:spPr>
        <p:txBody>
          <a:bodyPr wrap="square" rtlCol="0">
            <a:spAutoFit/>
          </a:bodyPr>
          <a:lstStyle/>
          <a:p>
            <a:pPr algn="ctr">
              <a:lnSpc>
                <a:spcPct val="120000"/>
              </a:lnSpc>
            </a:pPr>
            <a:r>
              <a:rPr lang="ar-DZ" sz="4400" b="1" dirty="0">
                <a:solidFill>
                  <a:srgbClr val="00B0F0"/>
                </a:solidFill>
                <a:latin typeface="Alexandria" charset="0"/>
                <a:cs typeface="Alexandria" charset="0"/>
              </a:rPr>
              <a:t>       </a:t>
            </a:r>
          </a:p>
        </p:txBody>
      </p:sp>
      <p:sp>
        <p:nvSpPr>
          <p:cNvPr id="29" name="Rectangle 28">
            <a:extLst>
              <a:ext uri="{FF2B5EF4-FFF2-40B4-BE49-F238E27FC236}">
                <a16:creationId xmlns:a16="http://schemas.microsoft.com/office/drawing/2014/main" id="{CF6B8671-81B2-FF15-D232-4626EB35345B}"/>
              </a:ext>
            </a:extLst>
          </p:cNvPr>
          <p:cNvSpPr/>
          <p:nvPr/>
        </p:nvSpPr>
        <p:spPr>
          <a:xfrm>
            <a:off x="2227489" y="564664"/>
            <a:ext cx="41915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4081EBA-7235-8DF8-FE24-5BAAA1847C1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1E4FD34D-2991-D328-74A1-FE483B1CEDC1}"/>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6345B0F1-97DD-2301-16E6-48A4A55481A4}"/>
              </a:ext>
            </a:extLst>
          </p:cNvPr>
          <p:cNvSpPr/>
          <p:nvPr/>
        </p:nvSpPr>
        <p:spPr>
          <a:xfrm>
            <a:off x="5563364" y="135085"/>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05</a:t>
            </a:r>
            <a:endParaRPr lang="en-US" sz="4000" b="1" dirty="0">
              <a:ea typeface="Roboto Light" panose="02000000000000000000" pitchFamily="2" charset="0"/>
            </a:endParaRPr>
          </a:p>
        </p:txBody>
      </p:sp>
      <p:sp>
        <p:nvSpPr>
          <p:cNvPr id="5" name="TextBox 16">
            <a:extLst>
              <a:ext uri="{FF2B5EF4-FFF2-40B4-BE49-F238E27FC236}">
                <a16:creationId xmlns:a16="http://schemas.microsoft.com/office/drawing/2014/main" id="{94D8EBDF-8654-D533-6572-AB0ED2AC7653}"/>
              </a:ext>
            </a:extLst>
          </p:cNvPr>
          <p:cNvSpPr txBox="1"/>
          <p:nvPr/>
        </p:nvSpPr>
        <p:spPr>
          <a:xfrm>
            <a:off x="6096000" y="261285"/>
            <a:ext cx="5291118"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قراءة تقييمية للغة الإعلامية</a:t>
            </a:r>
          </a:p>
        </p:txBody>
      </p:sp>
      <p:sp>
        <p:nvSpPr>
          <p:cNvPr id="7" name="ZoneTexte 6">
            <a:extLst>
              <a:ext uri="{FF2B5EF4-FFF2-40B4-BE49-F238E27FC236}">
                <a16:creationId xmlns:a16="http://schemas.microsoft.com/office/drawing/2014/main" id="{67BD4057-B2CD-B554-9200-ADD160733B2D}"/>
              </a:ext>
            </a:extLst>
          </p:cNvPr>
          <p:cNvSpPr txBox="1"/>
          <p:nvPr/>
        </p:nvSpPr>
        <p:spPr>
          <a:xfrm>
            <a:off x="4983001" y="1479383"/>
            <a:ext cx="6149340" cy="3441391"/>
          </a:xfrm>
          <a:prstGeom prst="rect">
            <a:avLst/>
          </a:prstGeom>
          <a:noFill/>
        </p:spPr>
        <p:txBody>
          <a:bodyPr wrap="square">
            <a:spAutoFit/>
          </a:bodyPr>
          <a:lstStyle/>
          <a:p>
            <a:pPr algn="just" rtl="1">
              <a:lnSpc>
                <a:spcPct val="107000"/>
              </a:lnSpc>
              <a:spcAft>
                <a:spcPts val="800"/>
              </a:spcAft>
              <a:buNone/>
            </a:pPr>
            <a:r>
              <a:rPr lang="ar-DZ" sz="2400" dirty="0">
                <a:latin typeface="Calibri" panose="020F0502020204030204" pitchFamily="34" charset="0"/>
                <a:ea typeface="Calibri" panose="020F0502020204030204" pitchFamily="34" charset="0"/>
                <a:cs typeface="Arial" panose="020B0604020202020204" pitchFamily="34" charset="0"/>
              </a:rPr>
              <a:t>إ</a:t>
            </a:r>
            <a:r>
              <a:rPr lang="ar-DZ" sz="2400" dirty="0">
                <a:effectLst/>
                <a:latin typeface="Calibri" panose="020F0502020204030204" pitchFamily="34" charset="0"/>
                <a:ea typeface="Calibri" panose="020F0502020204030204" pitchFamily="34" charset="0"/>
                <a:cs typeface="Arial" panose="020B0604020202020204" pitchFamily="34" charset="0"/>
              </a:rPr>
              <a:t>نَّ واجب القائم بالاتصال مساعدة الجمهور على فهم الكلمات التي صيغت بها  الرسالة الاعلامية و أن</a:t>
            </a:r>
            <a:r>
              <a:rPr lang="ar-DZ" sz="2400" dirty="0">
                <a:latin typeface="Calibri" panose="020F0502020204030204" pitchFamily="34" charset="0"/>
                <a:ea typeface="Calibri" panose="020F0502020204030204" pitchFamily="34" charset="0"/>
                <a:cs typeface="Arial" panose="020B0604020202020204" pitchFamily="34" charset="0"/>
              </a:rPr>
              <a:t>ْ</a:t>
            </a:r>
            <a:r>
              <a:rPr lang="ar-DZ" sz="2400" dirty="0">
                <a:effectLst/>
                <a:latin typeface="Calibri" panose="020F0502020204030204" pitchFamily="34" charset="0"/>
                <a:ea typeface="Calibri" panose="020F0502020204030204" pitchFamily="34" charset="0"/>
                <a:cs typeface="Arial" panose="020B0604020202020204" pitchFamily="34" charset="0"/>
              </a:rPr>
              <a:t> تكون الصياغة صياغة لغوية واضحة و هو ما يجعلنا نستخدم هذا البعد معيارا لتقييم الرسائل الإِعلامية المبثوثة عبر وسائل الاعلام العربية سواء كانت مسموعة أم مرئية أم مكتوبة. إِذْ يلاحظ على اللغة الإِعلامية المستخدمة في وسائل الإِعلام العربية ما يأتي : </a:t>
            </a:r>
          </a:p>
          <a:p>
            <a:pPr marL="342900" indent="-342900" algn="just" rtl="1">
              <a:lnSpc>
                <a:spcPct val="107000"/>
              </a:lnSpc>
              <a:spcAft>
                <a:spcPts val="800"/>
              </a:spcAft>
              <a:buFont typeface="Wingdings" panose="05000000000000000000" pitchFamily="2" charset="2"/>
              <a:buChar char="§"/>
            </a:pPr>
            <a:r>
              <a:rPr lang="ar-DZ" sz="2400" dirty="0"/>
              <a:t>تغليب الجملة الإِسمية على الجملة الفعلية في </a:t>
            </a:r>
            <a:r>
              <a:rPr lang="ar-DZ" sz="2400" dirty="0" err="1"/>
              <a:t>الإِستخدام</a:t>
            </a:r>
            <a:r>
              <a:rPr lang="ar-DZ" sz="2400" dirty="0"/>
              <a:t> .</a:t>
            </a:r>
            <a:endParaRPr lang="fr-FR" sz="2400" dirty="0"/>
          </a:p>
          <a:p>
            <a:pPr algn="just" rtl="1">
              <a:lnSpc>
                <a:spcPct val="107000"/>
              </a:lnSpc>
              <a:spcAft>
                <a:spcPts val="800"/>
              </a:spcAft>
              <a:buNone/>
            </a:pPr>
            <a:endParaRPr lang="fr-FR" sz="24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Image 5">
            <a:extLst>
              <a:ext uri="{FF2B5EF4-FFF2-40B4-BE49-F238E27FC236}">
                <a16:creationId xmlns:a16="http://schemas.microsoft.com/office/drawing/2014/main" id="{B64C35F5-4A51-B2CE-C96F-DAE76279B98E}"/>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29078" y="2251444"/>
            <a:ext cx="5829300" cy="3886200"/>
          </a:xfrm>
          <a:prstGeom prst="rect">
            <a:avLst/>
          </a:prstGeom>
        </p:spPr>
      </p:pic>
    </p:spTree>
    <p:extLst>
      <p:ext uri="{BB962C8B-B14F-4D97-AF65-F5344CB8AC3E}">
        <p14:creationId xmlns:p14="http://schemas.microsoft.com/office/powerpoint/2010/main" val="1974446207"/>
      </p:ext>
    </p:extLst>
  </p:cSld>
  <p:clrMapOvr>
    <a:masterClrMapping/>
  </p:clrMapOvr>
  <p:transition spd="slow" advTm="2137">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DA953E-8D69-2622-61C6-CC5CF4EE5C26}"/>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9B865470-1748-5B2E-31C9-4CA1F67667E5}"/>
              </a:ext>
            </a:extLst>
          </p:cNvPr>
          <p:cNvSpPr txBox="1"/>
          <p:nvPr/>
        </p:nvSpPr>
        <p:spPr>
          <a:xfrm>
            <a:off x="7205472" y="67015"/>
            <a:ext cx="5091433" cy="850682"/>
          </a:xfrm>
          <a:prstGeom prst="rect">
            <a:avLst/>
          </a:prstGeom>
          <a:noFill/>
        </p:spPr>
        <p:txBody>
          <a:bodyPr wrap="square" rtlCol="0">
            <a:spAutoFit/>
          </a:bodyPr>
          <a:lstStyle/>
          <a:p>
            <a:pPr algn="ctr">
              <a:lnSpc>
                <a:spcPct val="120000"/>
              </a:lnSpc>
            </a:pPr>
            <a:r>
              <a:rPr lang="ar-DZ" sz="4400" b="1" dirty="0">
                <a:solidFill>
                  <a:srgbClr val="00B0F0"/>
                </a:solidFill>
                <a:latin typeface="Alexandria" charset="0"/>
                <a:cs typeface="Alexandria" charset="0"/>
              </a:rPr>
              <a:t>       </a:t>
            </a:r>
          </a:p>
        </p:txBody>
      </p:sp>
      <p:sp>
        <p:nvSpPr>
          <p:cNvPr id="29" name="Rectangle 28">
            <a:extLst>
              <a:ext uri="{FF2B5EF4-FFF2-40B4-BE49-F238E27FC236}">
                <a16:creationId xmlns:a16="http://schemas.microsoft.com/office/drawing/2014/main" id="{0CA26FA7-C3E6-C20A-176B-DB0105102CF6}"/>
              </a:ext>
            </a:extLst>
          </p:cNvPr>
          <p:cNvSpPr/>
          <p:nvPr/>
        </p:nvSpPr>
        <p:spPr>
          <a:xfrm>
            <a:off x="2227490" y="564664"/>
            <a:ext cx="44367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7B0B95B-6CAB-FE09-5F68-FAB9DF263E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E5076DEA-D06E-EAB5-84CC-E67858DFED31}"/>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93DDDE3F-FD36-DD5D-9210-B61C95B7E485}"/>
              </a:ext>
            </a:extLst>
          </p:cNvPr>
          <p:cNvSpPr/>
          <p:nvPr/>
        </p:nvSpPr>
        <p:spPr>
          <a:xfrm>
            <a:off x="5699661" y="188117"/>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05</a:t>
            </a:r>
            <a:endParaRPr lang="en-US" sz="4000" b="1" dirty="0">
              <a:ea typeface="Roboto Light" panose="02000000000000000000" pitchFamily="2" charset="0"/>
            </a:endParaRPr>
          </a:p>
        </p:txBody>
      </p:sp>
      <p:sp>
        <p:nvSpPr>
          <p:cNvPr id="2" name="TextBox 16">
            <a:extLst>
              <a:ext uri="{FF2B5EF4-FFF2-40B4-BE49-F238E27FC236}">
                <a16:creationId xmlns:a16="http://schemas.microsoft.com/office/drawing/2014/main" id="{FF7B4BCD-5D5E-80DE-129B-3B393EA99A30}"/>
              </a:ext>
            </a:extLst>
          </p:cNvPr>
          <p:cNvSpPr txBox="1"/>
          <p:nvPr/>
        </p:nvSpPr>
        <p:spPr>
          <a:xfrm>
            <a:off x="6181943" y="253971"/>
            <a:ext cx="5291118"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قراءة تقييمية للغة الإعلامية</a:t>
            </a:r>
          </a:p>
        </p:txBody>
      </p:sp>
      <p:sp>
        <p:nvSpPr>
          <p:cNvPr id="4" name="ZoneTexte 3">
            <a:extLst>
              <a:ext uri="{FF2B5EF4-FFF2-40B4-BE49-F238E27FC236}">
                <a16:creationId xmlns:a16="http://schemas.microsoft.com/office/drawing/2014/main" id="{A6B1E2BA-BD16-4164-E4CB-29A3AFC91DC8}"/>
              </a:ext>
            </a:extLst>
          </p:cNvPr>
          <p:cNvSpPr txBox="1"/>
          <p:nvPr/>
        </p:nvSpPr>
        <p:spPr>
          <a:xfrm>
            <a:off x="2816352" y="1466716"/>
            <a:ext cx="8355330" cy="6042936"/>
          </a:xfrm>
          <a:prstGeom prst="rect">
            <a:avLst/>
          </a:prstGeom>
          <a:noFill/>
        </p:spPr>
        <p:txBody>
          <a:bodyPr wrap="square">
            <a:spAutoFit/>
          </a:bodyPr>
          <a:lstStyle/>
          <a:p>
            <a:pPr marL="342900" lvl="0" indent="-342900" algn="just" rtl="1">
              <a:lnSpc>
                <a:spcPct val="107000"/>
              </a:lnSpc>
              <a:spcBef>
                <a:spcPts val="1200"/>
              </a:spcBef>
              <a:spcAft>
                <a:spcPts val="800"/>
              </a:spcAft>
              <a:buFont typeface="Wingdings" panose="05000000000000000000" pitchFamily="2" charset="2"/>
              <a:buChar char="§"/>
            </a:pPr>
            <a:r>
              <a:rPr lang="ar-DZ" sz="2400" dirty="0">
                <a:effectLst/>
                <a:latin typeface="Calibri" panose="020F0502020204030204" pitchFamily="34" charset="0"/>
                <a:ea typeface="Calibri" panose="020F0502020204030204" pitchFamily="34" charset="0"/>
                <a:cs typeface="Arial" panose="020B0604020202020204" pitchFamily="34" charset="0"/>
              </a:rPr>
              <a:t>تعدِّية الأَفعال : تنقسم الأَفعال في اللغة العربية من حيث اللُّزوم والتَّعدية </a:t>
            </a:r>
            <a:r>
              <a:rPr lang="ar-DZ" sz="2400" dirty="0">
                <a:latin typeface="Calibri" panose="020F0502020204030204" pitchFamily="34" charset="0"/>
                <a:ea typeface="Calibri" panose="020F0502020204030204" pitchFamily="34" charset="0"/>
                <a:cs typeface="Arial" panose="020B0604020202020204" pitchFamily="34" charset="0"/>
              </a:rPr>
              <a:t>إِ</a:t>
            </a:r>
            <a:r>
              <a:rPr lang="ar-DZ" sz="2400" dirty="0">
                <a:effectLst/>
                <a:latin typeface="Calibri" panose="020F0502020204030204" pitchFamily="34" charset="0"/>
                <a:ea typeface="Calibri" panose="020F0502020204030204" pitchFamily="34" charset="0"/>
                <a:cs typeface="Arial" panose="020B0604020202020204" pitchFamily="34" charset="0"/>
              </a:rPr>
              <a:t>لى قسمين : لازم و متعدي . و قد يتعدَّى الفعل إِلى مفعول به واحد أو أكثر في اللغة بقواعد تنظم تعدية الفعل إِلى أكثر من مفعول , ومخالفة هذه القواعد من شأنِه أنْ يُنشئ لغة رَكِيكة صعبة الفهم على المتلقي . </a:t>
            </a:r>
            <a:endParaRPr lang="ar-DZ" sz="2400" dirty="0">
              <a:latin typeface="Calibri" panose="020F0502020204030204" pitchFamily="34" charset="0"/>
              <a:ea typeface="Calibri" panose="020F0502020204030204" pitchFamily="34" charset="0"/>
              <a:cs typeface="Arial" panose="020B0604020202020204" pitchFamily="34" charset="0"/>
            </a:endParaRPr>
          </a:p>
          <a:p>
            <a:pPr lvl="0" algn="just" rtl="1">
              <a:lnSpc>
                <a:spcPct val="107000"/>
              </a:lnSpc>
              <a:spcBef>
                <a:spcPts val="1200"/>
              </a:spcBef>
              <a:spcAft>
                <a:spcPts val="800"/>
              </a:spcAft>
            </a:pPr>
            <a:r>
              <a:rPr lang="ar-DZ" sz="2400" dirty="0">
                <a:effectLst/>
                <a:latin typeface="Calibri" panose="020F0502020204030204" pitchFamily="34" charset="0"/>
                <a:ea typeface="Calibri" panose="020F0502020204030204" pitchFamily="34" charset="0"/>
                <a:cs typeface="Arial" panose="020B0604020202020204" pitchFamily="34" charset="0"/>
              </a:rPr>
              <a:t>و مثالها قول بعضهم :"وهبت منظمة اليونيسكو الرئيس جائزة " والصواب أن يقال : " و هَبَت منظمة اليونيسكو جائزة إِلى الرئيس " </a:t>
            </a:r>
            <a:endParaRPr lang="ar-DZ" sz="2400" dirty="0">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Bef>
                <a:spcPts val="1200"/>
              </a:spcBef>
              <a:spcAft>
                <a:spcPts val="800"/>
              </a:spcAft>
              <a:buFont typeface="Wingdings" panose="05000000000000000000" pitchFamily="2" charset="2"/>
              <a:buChar char="§"/>
            </a:pPr>
            <a:r>
              <a:rPr lang="ar-DZ" sz="2400" dirty="0">
                <a:effectLst/>
                <a:latin typeface="Calibri" panose="020F0502020204030204" pitchFamily="34" charset="0"/>
                <a:ea typeface="Calibri" panose="020F0502020204030204" pitchFamily="34" charset="0"/>
                <a:cs typeface="Arial" panose="020B0604020202020204" pitchFamily="34" charset="0"/>
              </a:rPr>
              <a:t>يُلَاحظ على اللغة المستخدمة في وسائل الإِعلام، </a:t>
            </a:r>
            <a:r>
              <a:rPr lang="ar-DZ" sz="2400" dirty="0" err="1">
                <a:effectLst/>
                <a:latin typeface="Calibri" panose="020F0502020204030204" pitchFamily="34" charset="0"/>
                <a:ea typeface="Calibri" panose="020F0502020204030204" pitchFamily="34" charset="0"/>
                <a:cs typeface="Arial" panose="020B0604020202020204" pitchFamily="34" charset="0"/>
              </a:rPr>
              <a:t>إختلاط</a:t>
            </a:r>
            <a:r>
              <a:rPr lang="ar-DZ" sz="2400" dirty="0">
                <a:effectLst/>
                <a:latin typeface="Calibri" panose="020F0502020204030204" pitchFamily="34" charset="0"/>
                <a:ea typeface="Calibri" panose="020F0502020204030204" pitchFamily="34" charset="0"/>
                <a:cs typeface="Arial" panose="020B0604020202020204" pitchFamily="34" charset="0"/>
              </a:rPr>
              <a:t> الأَزمنة في الخبر الإِعلامي و كثرة التكرار، و حضور بعض الأخطاء النحوية و الصرفية و ذلك لأنَّ وسائل الاعلام، تهدف بالدرجة الأولى إِلى إِيصال الرسالة الإِعلامية، دون النَّظر في اللغة المستخدمة. كما أنَّ اللغة أحيانا ما تكون عامية ضعيفة المستوى خاصة إن كانت البرامج ترفيهية .</a:t>
            </a:r>
            <a:r>
              <a:rPr lang="ar-DZ" sz="1800" dirty="0">
                <a:effectLst/>
                <a:latin typeface="Calibri" panose="020F0502020204030204" pitchFamily="34" charset="0"/>
                <a:ea typeface="Calibri" panose="020F0502020204030204" pitchFamily="34" charset="0"/>
                <a:cs typeface="Arial" panose="020B0604020202020204" pitchFamily="34" charset="0"/>
              </a:rPr>
              <a:t>	</a:t>
            </a:r>
            <a:endParaRPr lang="fr-FR" sz="1200" dirty="0">
              <a:effectLst/>
              <a:latin typeface="Calibri" panose="020F0502020204030204" pitchFamily="34" charset="0"/>
              <a:ea typeface="Calibri" panose="020F0502020204030204" pitchFamily="34" charset="0"/>
              <a:cs typeface="Arial" panose="020B0604020202020204" pitchFamily="34" charset="0"/>
            </a:endParaRPr>
          </a:p>
          <a:p>
            <a:pPr marL="571500" algn="r" rtl="1">
              <a:lnSpc>
                <a:spcPct val="107000"/>
              </a:lnSpc>
              <a:spcBef>
                <a:spcPts val="1200"/>
              </a:spcBef>
              <a:spcAft>
                <a:spcPts val="800"/>
              </a:spcAft>
              <a:buNone/>
            </a:pPr>
            <a:r>
              <a:rPr lang="en-GB" sz="1800" dirty="0">
                <a:effectLst/>
                <a:latin typeface="Arial" panose="020B0604020202020204" pitchFamily="34" charset="0"/>
                <a:ea typeface="Calibri" panose="020F0502020204030204" pitchFamily="34" charset="0"/>
                <a:cs typeface="Arial" panose="020B0604020202020204" pitchFamily="34" charset="0"/>
              </a:rPr>
              <a:t> </a:t>
            </a:r>
            <a:endParaRPr lang="fr-FR" sz="1200" dirty="0">
              <a:effectLst/>
              <a:latin typeface="Calibri" panose="020F0502020204030204" pitchFamily="34" charset="0"/>
              <a:ea typeface="Calibri" panose="020F0502020204030204" pitchFamily="34" charset="0"/>
              <a:cs typeface="Arial" panose="020B0604020202020204" pitchFamily="34" charset="0"/>
            </a:endParaRPr>
          </a:p>
          <a:p>
            <a:pPr marL="571500" algn="r" rtl="1">
              <a:lnSpc>
                <a:spcPct val="107000"/>
              </a:lnSpc>
              <a:spcBef>
                <a:spcPts val="1200"/>
              </a:spcBef>
              <a:spcAft>
                <a:spcPts val="800"/>
              </a:spcAft>
              <a:buNone/>
            </a:pPr>
            <a:r>
              <a:rPr lang="en-GB" sz="1800" dirty="0">
                <a:effectLst/>
                <a:latin typeface="Arial" panose="020B0604020202020204" pitchFamily="34" charset="0"/>
                <a:ea typeface="Calibri" panose="020F0502020204030204" pitchFamily="34" charset="0"/>
                <a:cs typeface="Arial" panose="020B0604020202020204" pitchFamily="34" charset="0"/>
              </a:rPr>
              <a:t> </a:t>
            </a:r>
            <a:endParaRPr lang="fr-FR" sz="12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109592544"/>
      </p:ext>
    </p:extLst>
  </p:cSld>
  <p:clrMapOvr>
    <a:masterClrMapping/>
  </p:clrMapOvr>
  <p:transition spd="slow" advTm="2137">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1EFA19-2D28-7F58-6034-0B5E06666D20}"/>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C04D4EA2-ABA7-F60E-00D9-9807DE08CFD2}"/>
              </a:ext>
            </a:extLst>
          </p:cNvPr>
          <p:cNvSpPr/>
          <p:nvPr/>
        </p:nvSpPr>
        <p:spPr>
          <a:xfrm flipV="1">
            <a:off x="2227489" y="518945"/>
            <a:ext cx="357654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0F169D9-FFAE-96F4-A955-DF5ADEDE57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028F30C8-61A3-1B66-9350-5A780482CB58}"/>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D5F46BFF-DD8E-C594-F3BA-FB69ED95C6ED}"/>
              </a:ext>
            </a:extLst>
          </p:cNvPr>
          <p:cNvSpPr/>
          <p:nvPr/>
        </p:nvSpPr>
        <p:spPr>
          <a:xfrm>
            <a:off x="5685153" y="79526"/>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4000" b="1" dirty="0">
                <a:ea typeface="Roboto Light" panose="02000000000000000000" pitchFamily="2" charset="0"/>
              </a:rPr>
              <a:t>06</a:t>
            </a:r>
            <a:endParaRPr lang="en-US" sz="4000" b="1" dirty="0">
              <a:ea typeface="Roboto Light" panose="02000000000000000000" pitchFamily="2" charset="0"/>
            </a:endParaRPr>
          </a:p>
        </p:txBody>
      </p:sp>
      <p:sp>
        <p:nvSpPr>
          <p:cNvPr id="2" name="TextBox 16">
            <a:extLst>
              <a:ext uri="{FF2B5EF4-FFF2-40B4-BE49-F238E27FC236}">
                <a16:creationId xmlns:a16="http://schemas.microsoft.com/office/drawing/2014/main" id="{FD6C7F76-00B0-2E2C-EDE8-98B3E5DCBC08}"/>
              </a:ext>
            </a:extLst>
          </p:cNvPr>
          <p:cNvSpPr txBox="1"/>
          <p:nvPr/>
        </p:nvSpPr>
        <p:spPr>
          <a:xfrm>
            <a:off x="6181943" y="253971"/>
            <a:ext cx="5291118"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مستويات اللغة الإعلامية</a:t>
            </a:r>
          </a:p>
        </p:txBody>
      </p:sp>
      <p:sp>
        <p:nvSpPr>
          <p:cNvPr id="9" name="ZoneTexte 8">
            <a:extLst>
              <a:ext uri="{FF2B5EF4-FFF2-40B4-BE49-F238E27FC236}">
                <a16:creationId xmlns:a16="http://schemas.microsoft.com/office/drawing/2014/main" id="{9146791F-2F03-DA36-81C7-F4DB95D3DBE4}"/>
              </a:ext>
            </a:extLst>
          </p:cNvPr>
          <p:cNvSpPr txBox="1"/>
          <p:nvPr/>
        </p:nvSpPr>
        <p:spPr>
          <a:xfrm>
            <a:off x="1068403" y="1405852"/>
            <a:ext cx="10404657" cy="5131533"/>
          </a:xfrm>
          <a:prstGeom prst="rect">
            <a:avLst/>
          </a:prstGeom>
          <a:noFill/>
        </p:spPr>
        <p:txBody>
          <a:bodyPr wrap="square">
            <a:spAutoFit/>
          </a:bodyPr>
          <a:lstStyle/>
          <a:p>
            <a:pPr marL="342900" indent="-342900" algn="just" rtl="1">
              <a:lnSpc>
                <a:spcPct val="107000"/>
              </a:lnSpc>
              <a:spcAft>
                <a:spcPts val="800"/>
              </a:spcAft>
              <a:buFont typeface="Wingdings" panose="05000000000000000000" pitchFamily="2" charset="2"/>
              <a:buChar char="§"/>
            </a:pPr>
            <a:r>
              <a:rPr lang="ar-DZ" sz="2400" kern="100" dirty="0">
                <a:effectLst/>
                <a:latin typeface="Calibri" panose="020F0502020204030204" pitchFamily="34" charset="0"/>
                <a:ea typeface="Calibri" panose="020F0502020204030204" pitchFamily="34" charset="0"/>
                <a:cs typeface="Arial" panose="020B0604020202020204" pitchFamily="34" charset="0"/>
              </a:rPr>
              <a:t>ال</a:t>
            </a:r>
            <a:r>
              <a:rPr lang="ar-SA" sz="2400" kern="100" dirty="0">
                <a:effectLst/>
                <a:latin typeface="Calibri" panose="020F0502020204030204" pitchFamily="34" charset="0"/>
                <a:ea typeface="Calibri" panose="020F0502020204030204" pitchFamily="34" charset="0"/>
                <a:cs typeface="Arial" panose="020B0604020202020204" pitchFamily="34" charset="0"/>
              </a:rPr>
              <a:t>لغة الإعلامية</a:t>
            </a:r>
            <a:r>
              <a:rPr lang="ar-DZ"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هي لغة خاصة تتميز بملامحها ومحدداتها، وترتبط بظروف النشر اليومي وطبيعة الجمهور والوسيلة الإعلامية</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a:p>
            <a:pPr marL="342900" indent="-342900" algn="just" rtl="1">
              <a:lnSpc>
                <a:spcPct val="107000"/>
              </a:lnSpc>
              <a:spcAft>
                <a:spcPts val="800"/>
              </a:spcAft>
              <a:buFont typeface="Wingdings" panose="05000000000000000000" pitchFamily="2" charset="2"/>
              <a:buChar char="§"/>
            </a:pPr>
            <a:r>
              <a:rPr lang="ar-SA" sz="2400" kern="100" dirty="0">
                <a:effectLst/>
                <a:latin typeface="Calibri" panose="020F0502020204030204" pitchFamily="34" charset="0"/>
                <a:ea typeface="Calibri" panose="020F0502020204030204" pitchFamily="34" charset="0"/>
                <a:cs typeface="Arial" panose="020B0604020202020204" pitchFamily="34" charset="0"/>
              </a:rPr>
              <a:t>مر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 اللغة الإعلامية العربية بمراحل طويلة حتى </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ستقرت</a:t>
            </a:r>
            <a:r>
              <a:rPr lang="ar-SA" sz="2400" kern="100" dirty="0">
                <a:effectLst/>
                <a:latin typeface="Calibri" panose="020F0502020204030204" pitchFamily="34" charset="0"/>
                <a:ea typeface="Calibri" panose="020F0502020204030204" pitchFamily="34" charset="0"/>
                <a:cs typeface="Arial" panose="020B0604020202020204" pitchFamily="34" charset="0"/>
              </a:rPr>
              <a:t> بشكلها الحالي، نتيجة تطور الألفاظ والتعبيرات والمصطلحات</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endParaRPr lang="ar-DZ" sz="2400" kern="100" dirty="0">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07000"/>
              </a:lnSpc>
              <a:spcAft>
                <a:spcPts val="800"/>
              </a:spcAft>
              <a:buFont typeface="Wingdings" panose="05000000000000000000" pitchFamily="2" charset="2"/>
              <a:buChar char="§"/>
            </a:pPr>
            <a:r>
              <a:rPr lang="ar-SA" sz="2400" kern="100" dirty="0">
                <a:effectLst/>
                <a:latin typeface="Calibri" panose="020F0502020204030204" pitchFamily="34" charset="0"/>
                <a:ea typeface="Calibri" panose="020F0502020204030204" pitchFamily="34" charset="0"/>
                <a:cs typeface="Arial" panose="020B0604020202020204" pitchFamily="34" charset="0"/>
              </a:rPr>
              <a:t>تُستخدم على نطاق واسع وتُعد قاسماً مشتركاً بين مختلف مجالات الحياة: الثقافة، العلوم، الاقتصاد، والفنون</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endParaRPr lang="ar-DZ" sz="2400" kern="1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07000"/>
              </a:lnSpc>
              <a:spcAft>
                <a:spcPts val="800"/>
              </a:spcAft>
              <a:buFont typeface="Wingdings" panose="05000000000000000000" pitchFamily="2" charset="2"/>
              <a:buChar char="§"/>
            </a:pPr>
            <a:r>
              <a:rPr lang="ar-SA" sz="2400" kern="100" dirty="0">
                <a:effectLst/>
                <a:latin typeface="Calibri" panose="020F0502020204030204" pitchFamily="34" charset="0"/>
                <a:ea typeface="Calibri" panose="020F0502020204030204" pitchFamily="34" charset="0"/>
                <a:cs typeface="Arial" panose="020B0604020202020204" pitchFamily="34" charset="0"/>
              </a:rPr>
              <a:t>تخاطب جمهوراً عربياً مشتركاً، وتوح</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د التواصل اللغوي في الوطن العربي</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endParaRPr lang="ar-DZ" sz="2400" kern="1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07000"/>
              </a:lnSpc>
              <a:spcAft>
                <a:spcPts val="800"/>
              </a:spcAft>
              <a:buFont typeface="Wingdings" panose="05000000000000000000" pitchFamily="2" charset="2"/>
              <a:buChar char="§"/>
            </a:pPr>
            <a:r>
              <a:rPr lang="ar-SA" sz="2400" kern="100" dirty="0">
                <a:effectLst/>
                <a:latin typeface="Calibri" panose="020F0502020204030204" pitchFamily="34" charset="0"/>
                <a:ea typeface="Calibri" panose="020F0502020204030204" pitchFamily="34" charset="0"/>
                <a:cs typeface="Arial" panose="020B0604020202020204" pitchFamily="34" charset="0"/>
              </a:rPr>
              <a:t>الفصحى هي اللغة الأصلح للإعلام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لأن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ها لغة الأمة والدين والثقافة والتعليم</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endParaRPr lang="ar-DZ" sz="2400" kern="1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07000"/>
              </a:lnSpc>
              <a:spcAft>
                <a:spcPts val="800"/>
              </a:spcAft>
              <a:buFont typeface="Wingdings" panose="05000000000000000000" pitchFamily="2" charset="2"/>
              <a:buChar char="§"/>
            </a:pPr>
            <a:r>
              <a:rPr lang="ar-SA" sz="2400" kern="100" dirty="0">
                <a:effectLst/>
                <a:latin typeface="Calibri" panose="020F0502020204030204" pitchFamily="34" charset="0"/>
                <a:ea typeface="Calibri" panose="020F0502020204030204" pitchFamily="34" charset="0"/>
                <a:cs typeface="Arial" panose="020B0604020202020204" pitchFamily="34" charset="0"/>
              </a:rPr>
              <a:t>اللهجات العامية أدوات تعبير محدودة بيئياً ولا تُعد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لغات قائمة بذاتها</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endParaRPr lang="ar-DZ" sz="2400" kern="1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07000"/>
              </a:lnSpc>
              <a:spcAft>
                <a:spcPts val="800"/>
              </a:spcAft>
              <a:buFont typeface="Wingdings" panose="05000000000000000000" pitchFamily="2" charset="2"/>
              <a:buChar char="§"/>
            </a:pPr>
            <a:r>
              <a:rPr lang="ar-SA" sz="2400" kern="100" dirty="0">
                <a:effectLst/>
                <a:latin typeface="Calibri" panose="020F0502020204030204" pitchFamily="34" charset="0"/>
                <a:ea typeface="Calibri" panose="020F0502020204030204" pitchFamily="34" charset="0"/>
                <a:cs typeface="Arial" panose="020B0604020202020204" pitchFamily="34" charset="0"/>
              </a:rPr>
              <a:t>يرى وديع فلسطين أن العامية ليست لغة، بل لهجات غير مقي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دة</a:t>
            </a:r>
            <a:r>
              <a:rPr lang="ar-SA" sz="2400" kern="100" dirty="0">
                <a:effectLst/>
                <a:latin typeface="Calibri" panose="020F0502020204030204" pitchFamily="34" charset="0"/>
                <a:ea typeface="Calibri" panose="020F0502020204030204" pitchFamily="34" charset="0"/>
                <a:cs typeface="Arial" panose="020B0604020202020204" pitchFamily="34" charset="0"/>
              </a:rPr>
              <a:t> بقواعد أو مناهج</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a:p>
            <a:pPr algn="r">
              <a:buNone/>
            </a:pPr>
            <a:r>
              <a:rPr lang="ar-SA" sz="2400" dirty="0">
                <a:effectLst/>
                <a:latin typeface="Calibri" panose="020F0502020204030204" pitchFamily="34" charset="0"/>
                <a:ea typeface="Calibri" panose="020F0502020204030204" pitchFamily="34" charset="0"/>
                <a:cs typeface="Arial" panose="020B0604020202020204" pitchFamily="34" charset="0"/>
              </a:rPr>
              <a:t>لا يمكن للعامية أن تنافس الفصحى أو ت</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ح</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ل</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 محلها في الإعلام</a:t>
            </a:r>
            <a:r>
              <a:rPr lang="ar-DZ" sz="2400" dirty="0">
                <a:effectLst/>
                <a:latin typeface="Calibri" panose="020F0502020204030204" pitchFamily="34" charset="0"/>
                <a:ea typeface="Calibri" panose="020F0502020204030204" pitchFamily="34" charset="0"/>
                <a:cs typeface="Arial" panose="020B0604020202020204" pitchFamily="34" charset="0"/>
              </a:rPr>
              <a:t>.</a:t>
            </a:r>
            <a:endParaRPr lang="fr-FR" sz="2400" dirty="0"/>
          </a:p>
        </p:txBody>
      </p:sp>
    </p:spTree>
    <p:extLst>
      <p:ext uri="{BB962C8B-B14F-4D97-AF65-F5344CB8AC3E}">
        <p14:creationId xmlns:p14="http://schemas.microsoft.com/office/powerpoint/2010/main" val="2710550854"/>
      </p:ext>
    </p:extLst>
  </p:cSld>
  <p:clrMapOvr>
    <a:masterClrMapping/>
  </p:clrMapOvr>
  <p:transition spd="slow" advTm="2137">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9C1A4D-1B05-65C5-FE62-38EC61328D60}"/>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C010494A-18A5-38D3-77E7-DD33556C27DF}"/>
              </a:ext>
            </a:extLst>
          </p:cNvPr>
          <p:cNvSpPr/>
          <p:nvPr/>
        </p:nvSpPr>
        <p:spPr>
          <a:xfrm flipV="1">
            <a:off x="2227489" y="518945"/>
            <a:ext cx="357654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2FDD6E2-288D-F1DA-61AD-36C7BDD788B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1F999781-A4E8-5351-5E00-4733A259F99B}"/>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06F1183D-C698-3CE1-465B-5C9F10D41214}"/>
              </a:ext>
            </a:extLst>
          </p:cNvPr>
          <p:cNvSpPr/>
          <p:nvPr/>
        </p:nvSpPr>
        <p:spPr>
          <a:xfrm>
            <a:off x="5685153" y="79526"/>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4000" b="1" dirty="0">
                <a:ea typeface="Roboto Light" panose="02000000000000000000" pitchFamily="2" charset="0"/>
              </a:rPr>
              <a:t>06</a:t>
            </a:r>
            <a:endParaRPr lang="en-US" sz="4000" b="1" dirty="0">
              <a:ea typeface="Roboto Light" panose="02000000000000000000" pitchFamily="2" charset="0"/>
            </a:endParaRPr>
          </a:p>
        </p:txBody>
      </p:sp>
      <p:sp>
        <p:nvSpPr>
          <p:cNvPr id="2" name="TextBox 16">
            <a:extLst>
              <a:ext uri="{FF2B5EF4-FFF2-40B4-BE49-F238E27FC236}">
                <a16:creationId xmlns:a16="http://schemas.microsoft.com/office/drawing/2014/main" id="{998F15E1-03AB-05E8-E423-7D680210DF82}"/>
              </a:ext>
            </a:extLst>
          </p:cNvPr>
          <p:cNvSpPr txBox="1"/>
          <p:nvPr/>
        </p:nvSpPr>
        <p:spPr>
          <a:xfrm>
            <a:off x="6181943" y="253971"/>
            <a:ext cx="5291118"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مستويات اللغة الإعلامية</a:t>
            </a:r>
          </a:p>
        </p:txBody>
      </p:sp>
      <p:sp>
        <p:nvSpPr>
          <p:cNvPr id="4" name="ZoneTexte 3">
            <a:extLst>
              <a:ext uri="{FF2B5EF4-FFF2-40B4-BE49-F238E27FC236}">
                <a16:creationId xmlns:a16="http://schemas.microsoft.com/office/drawing/2014/main" id="{F09FB3BF-B2E0-2158-0D79-C249DDE557F6}"/>
              </a:ext>
            </a:extLst>
          </p:cNvPr>
          <p:cNvSpPr txBox="1"/>
          <p:nvPr/>
        </p:nvSpPr>
        <p:spPr>
          <a:xfrm>
            <a:off x="2041451" y="1401233"/>
            <a:ext cx="9431609" cy="4742324"/>
          </a:xfrm>
          <a:prstGeom prst="rect">
            <a:avLst/>
          </a:prstGeom>
          <a:noFill/>
        </p:spPr>
        <p:txBody>
          <a:bodyPr wrap="square">
            <a:spAutoFit/>
          </a:bodyPr>
          <a:lstStyle/>
          <a:p>
            <a:pPr marL="342900" indent="-342900" algn="just" rtl="1">
              <a:lnSpc>
                <a:spcPct val="107000"/>
              </a:lnSpc>
              <a:spcAft>
                <a:spcPts val="800"/>
              </a:spcAft>
              <a:buFont typeface="Wingdings" panose="05000000000000000000" pitchFamily="2" charset="2"/>
              <a:buChar char="§"/>
            </a:pPr>
            <a:r>
              <a:rPr lang="ar-DZ" sz="2400" kern="100" dirty="0">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زدادت</a:t>
            </a:r>
            <a:r>
              <a:rPr lang="ar-SA" sz="2400" kern="100" dirty="0">
                <a:effectLst/>
                <a:latin typeface="Calibri" panose="020F0502020204030204" pitchFamily="34" charset="0"/>
                <a:ea typeface="Calibri" panose="020F0502020204030204" pitchFamily="34" charset="0"/>
                <a:cs typeface="Arial" panose="020B0604020202020204" pitchFamily="34" charset="0"/>
              </a:rPr>
              <a:t> مكان</a:t>
            </a:r>
            <a:r>
              <a:rPr lang="ar-DZ" sz="2400" kern="100" dirty="0">
                <a:effectLst/>
                <a:latin typeface="Calibri" panose="020F0502020204030204" pitchFamily="34" charset="0"/>
                <a:ea typeface="Calibri" panose="020F0502020204030204" pitchFamily="34" charset="0"/>
                <a:cs typeface="Arial" panose="020B0604020202020204" pitchFamily="34" charset="0"/>
              </a:rPr>
              <a:t>ة اللغة </a:t>
            </a:r>
            <a:r>
              <a:rPr lang="ar-SA" sz="2400" kern="100" dirty="0">
                <a:effectLst/>
                <a:latin typeface="Calibri" panose="020F0502020204030204" pitchFamily="34" charset="0"/>
                <a:ea typeface="Calibri" panose="020F0502020204030204" pitchFamily="34" charset="0"/>
                <a:cs typeface="Arial" panose="020B0604020202020204" pitchFamily="34" charset="0"/>
              </a:rPr>
              <a:t>بفضل التطور الإعلامي، وأصبحت لغة </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a:effectLst/>
                <a:latin typeface="Calibri" panose="020F0502020204030204" pitchFamily="34" charset="0"/>
                <a:ea typeface="Calibri" panose="020F0502020204030204" pitchFamily="34" charset="0"/>
                <a:cs typeface="Arial" panose="020B0604020202020204" pitchFamily="34" charset="0"/>
              </a:rPr>
              <a:t>تصال جماهيري محلياً ودولياً، ولغة عمل في بعض المنظمات الدولية.</a:t>
            </a:r>
            <a:endParaRPr lang="ar-DZ" sz="2400" kern="100" dirty="0">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07000"/>
              </a:lnSpc>
              <a:spcAft>
                <a:spcPts val="800"/>
              </a:spcAft>
              <a:buFont typeface="Wingdings" panose="05000000000000000000" pitchFamily="2" charset="2"/>
              <a:buChar char="§"/>
            </a:pPr>
            <a:r>
              <a:rPr lang="ar-SA" sz="2400" kern="100" dirty="0">
                <a:effectLst/>
                <a:latin typeface="Calibri" panose="020F0502020204030204" pitchFamily="34" charset="0"/>
                <a:ea typeface="Calibri" panose="020F0502020204030204" pitchFamily="34" charset="0"/>
                <a:cs typeface="Arial" panose="020B0604020202020204" pitchFamily="34" charset="0"/>
              </a:rPr>
              <a:t>تسعى للجمع بين التراث والمعاصرة.</a:t>
            </a:r>
            <a:endParaRPr lang="ar-DZ" sz="2400" kern="100" dirty="0">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07000"/>
              </a:lnSpc>
              <a:spcAft>
                <a:spcPts val="800"/>
              </a:spcAft>
              <a:buFont typeface="Wingdings" panose="05000000000000000000" pitchFamily="2" charset="2"/>
              <a:buChar char="§"/>
            </a:pPr>
            <a:r>
              <a:rPr lang="ar-SA" sz="2400" kern="100" dirty="0">
                <a:effectLst/>
                <a:latin typeface="Calibri" panose="020F0502020204030204" pitchFamily="34" charset="0"/>
                <a:ea typeface="Calibri" panose="020F0502020204030204" pitchFamily="34" charset="0"/>
                <a:cs typeface="Arial" panose="020B0604020202020204" pitchFamily="34" charset="0"/>
              </a:rPr>
              <a:t>تقع بين العامية واللغة الأدبية.</a:t>
            </a:r>
            <a:endParaRPr lang="ar-DZ" sz="2400" kern="100" dirty="0">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07000"/>
              </a:lnSpc>
              <a:spcAft>
                <a:spcPts val="800"/>
              </a:spcAft>
              <a:buFont typeface="Wingdings" panose="05000000000000000000" pitchFamily="2" charset="2"/>
              <a:buChar char="§"/>
            </a:pPr>
            <a:r>
              <a:rPr lang="ar-SA" sz="2400" kern="100" dirty="0">
                <a:effectLst/>
                <a:latin typeface="Calibri" panose="020F0502020204030204" pitchFamily="34" charset="0"/>
                <a:ea typeface="Calibri" panose="020F0502020204030204" pitchFamily="34" charset="0"/>
                <a:cs typeface="Arial" panose="020B0604020202020204" pitchFamily="34" charset="0"/>
              </a:rPr>
              <a:t>بسيطة، واضحة، بعيدة عن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التكل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ف والزخرفة.</a:t>
            </a:r>
            <a:endParaRPr lang="ar-DZ" sz="2400" kern="100" dirty="0">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07000"/>
              </a:lnSpc>
              <a:spcAft>
                <a:spcPts val="800"/>
              </a:spcAft>
              <a:buFont typeface="Wingdings" panose="05000000000000000000" pitchFamily="2" charset="2"/>
              <a:buChar char="§"/>
            </a:pPr>
            <a:r>
              <a:rPr lang="ar-SA" sz="2400" kern="100" dirty="0">
                <a:effectLst/>
                <a:latin typeface="Calibri" panose="020F0502020204030204" pitchFamily="34" charset="0"/>
                <a:ea typeface="Calibri" panose="020F0502020204030204" pitchFamily="34" charset="0"/>
                <a:cs typeface="Arial" panose="020B0604020202020204" pitchFamily="34" charset="0"/>
              </a:rPr>
              <a:t>تختار الألفاظ الأقصر والأكثر دلالة. </a:t>
            </a:r>
            <a:endParaRPr lang="ar-DZ" sz="2400" kern="100" dirty="0">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07000"/>
              </a:lnSpc>
              <a:spcAft>
                <a:spcPts val="800"/>
              </a:spcAft>
              <a:buFont typeface="Wingdings" panose="05000000000000000000" pitchFamily="2" charset="2"/>
              <a:buChar char="§"/>
            </a:pPr>
            <a:r>
              <a:rPr lang="ar-DZ" sz="2400" kern="100" dirty="0">
                <a:effectLst/>
                <a:latin typeface="Calibri" panose="020F0502020204030204" pitchFamily="34" charset="0"/>
                <a:ea typeface="Calibri" panose="020F0502020204030204" pitchFamily="34" charset="0"/>
                <a:cs typeface="Arial" panose="020B0604020202020204" pitchFamily="34" charset="0"/>
              </a:rPr>
              <a:t>تُ</a:t>
            </a:r>
            <a:r>
              <a:rPr lang="ar-SA" sz="2400" kern="100" dirty="0">
                <a:effectLst/>
                <a:latin typeface="Calibri" panose="020F0502020204030204" pitchFamily="34" charset="0"/>
                <a:ea typeface="Calibri" panose="020F0502020204030204" pitchFamily="34" charset="0"/>
                <a:cs typeface="Arial" panose="020B0604020202020204" pitchFamily="34" charset="0"/>
              </a:rPr>
              <a:t>ستخدم في الصحافة، والإذاعة، والتلفزيون، والرواية، والمقالة، والبرامج الثقافية والعلمية والدرامية.</a:t>
            </a:r>
            <a:endParaRPr lang="ar-DZ" sz="2400" kern="100" dirty="0">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07000"/>
              </a:lnSpc>
              <a:spcAft>
                <a:spcPts val="800"/>
              </a:spcAft>
              <a:buFont typeface="Wingdings" panose="05000000000000000000" pitchFamily="2" charset="2"/>
              <a:buChar char="§"/>
            </a:pPr>
            <a:r>
              <a:rPr lang="ar-SA" sz="2400" kern="100" dirty="0">
                <a:effectLst/>
                <a:latin typeface="Calibri" panose="020F0502020204030204" pitchFamily="34" charset="0"/>
                <a:ea typeface="Calibri" panose="020F0502020204030204" pitchFamily="34" charset="0"/>
                <a:cs typeface="Arial" panose="020B0604020202020204" pitchFamily="34" charset="0"/>
              </a:rPr>
              <a:t>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سهم في نشر الفصحى وتطويرها وتقريبها من الجمهور.</a:t>
            </a:r>
            <a:endParaRPr lang="ar-DZ" sz="2400" kern="100" dirty="0">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07000"/>
              </a:lnSpc>
              <a:spcAft>
                <a:spcPts val="800"/>
              </a:spcAft>
              <a:buFont typeface="Wingdings" panose="05000000000000000000" pitchFamily="2" charset="2"/>
              <a:buChar char="§"/>
            </a:pPr>
            <a:r>
              <a:rPr lang="ar-SA" sz="2400" kern="100" dirty="0">
                <a:effectLst/>
                <a:latin typeface="Calibri" panose="020F0502020204030204" pitchFamily="34" charset="0"/>
                <a:ea typeface="Calibri" panose="020F0502020204030204" pitchFamily="34" charset="0"/>
                <a:cs typeface="Arial" panose="020B0604020202020204" pitchFamily="34" charset="0"/>
              </a:rPr>
              <a:t>تعز</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ز وحدة اللغة العربية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وتدعم التواصل الثقافي والمعرفي بين الشعوب العربية.</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p:txBody>
      </p:sp>
    </p:spTree>
    <p:extLst>
      <p:ext uri="{BB962C8B-B14F-4D97-AF65-F5344CB8AC3E}">
        <p14:creationId xmlns:p14="http://schemas.microsoft.com/office/powerpoint/2010/main" val="359031933"/>
      </p:ext>
    </p:extLst>
  </p:cSld>
  <p:clrMapOvr>
    <a:masterClrMapping/>
  </p:clrMapOvr>
  <p:transition spd="slow" advTm="2137">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8B3747-FB97-A476-9131-20458C20BBD3}"/>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0824908B-86CE-6AE0-4857-FE7FFC06D6AD}"/>
              </a:ext>
            </a:extLst>
          </p:cNvPr>
          <p:cNvSpPr/>
          <p:nvPr/>
        </p:nvSpPr>
        <p:spPr>
          <a:xfrm flipV="1">
            <a:off x="2227489" y="518945"/>
            <a:ext cx="357654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915EE99-2FDC-13B3-09EA-986603C6587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62B8391C-0FC9-69F2-FD85-FC1F9FD9344D}"/>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493D227C-5C7B-5164-5DEA-BD3AFEC2FEDC}"/>
              </a:ext>
            </a:extLst>
          </p:cNvPr>
          <p:cNvSpPr/>
          <p:nvPr/>
        </p:nvSpPr>
        <p:spPr>
          <a:xfrm>
            <a:off x="5685153" y="79526"/>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4000" b="1" dirty="0">
                <a:ea typeface="Roboto Light" panose="02000000000000000000" pitchFamily="2" charset="0"/>
              </a:rPr>
              <a:t>06</a:t>
            </a:r>
            <a:endParaRPr lang="en-US" sz="4000" b="1" dirty="0">
              <a:ea typeface="Roboto Light" panose="02000000000000000000" pitchFamily="2" charset="0"/>
            </a:endParaRPr>
          </a:p>
        </p:txBody>
      </p:sp>
      <p:sp>
        <p:nvSpPr>
          <p:cNvPr id="2" name="TextBox 16">
            <a:extLst>
              <a:ext uri="{FF2B5EF4-FFF2-40B4-BE49-F238E27FC236}">
                <a16:creationId xmlns:a16="http://schemas.microsoft.com/office/drawing/2014/main" id="{9D016D03-A280-7470-7307-848C24262294}"/>
              </a:ext>
            </a:extLst>
          </p:cNvPr>
          <p:cNvSpPr txBox="1"/>
          <p:nvPr/>
        </p:nvSpPr>
        <p:spPr>
          <a:xfrm>
            <a:off x="6181943" y="253971"/>
            <a:ext cx="5291118"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مستويات اللغة الإعلامية</a:t>
            </a:r>
          </a:p>
        </p:txBody>
      </p:sp>
      <p:sp>
        <p:nvSpPr>
          <p:cNvPr id="9" name="ZoneTexte 8">
            <a:extLst>
              <a:ext uri="{FF2B5EF4-FFF2-40B4-BE49-F238E27FC236}">
                <a16:creationId xmlns:a16="http://schemas.microsoft.com/office/drawing/2014/main" id="{BA9DF3F4-704B-80B8-D01D-2DA2EE2AC5AD}"/>
              </a:ext>
            </a:extLst>
          </p:cNvPr>
          <p:cNvSpPr txBox="1"/>
          <p:nvPr/>
        </p:nvSpPr>
        <p:spPr>
          <a:xfrm>
            <a:off x="4891508" y="1603203"/>
            <a:ext cx="6581553" cy="4624536"/>
          </a:xfrm>
          <a:prstGeom prst="rect">
            <a:avLst/>
          </a:prstGeom>
          <a:noFill/>
        </p:spPr>
        <p:txBody>
          <a:bodyPr wrap="square">
            <a:spAutoFit/>
          </a:bodyPr>
          <a:lstStyle/>
          <a:p>
            <a:pPr marL="342900" indent="-342900" algn="just" rtl="1">
              <a:lnSpc>
                <a:spcPct val="107000"/>
              </a:lnSpc>
              <a:spcAft>
                <a:spcPts val="800"/>
              </a:spcAft>
              <a:buFont typeface="Wingdings" panose="05000000000000000000" pitchFamily="2" charset="2"/>
              <a:buChar char="§"/>
            </a:pPr>
            <a:r>
              <a:rPr lang="ar-SA" sz="2400" kern="100" dirty="0">
                <a:effectLst/>
                <a:latin typeface="Calibri" panose="020F0502020204030204" pitchFamily="34" charset="0"/>
                <a:ea typeface="Calibri" panose="020F0502020204030204" pitchFamily="34" charset="0"/>
                <a:cs typeface="Arial" panose="020B0604020202020204" pitchFamily="34" charset="0"/>
              </a:rPr>
              <a:t>الصحافة ووسائل 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a:effectLst/>
                <a:latin typeface="Calibri" panose="020F0502020204030204" pitchFamily="34" charset="0"/>
                <a:ea typeface="Calibri" panose="020F0502020204030204" pitchFamily="34" charset="0"/>
                <a:cs typeface="Arial" panose="020B0604020202020204" pitchFamily="34" charset="0"/>
              </a:rPr>
              <a:t>تصال الحديثة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تقدم لغة إعلامية متجددة تواكب الأحداث والتطورات السياسية، وتستجيب لمتغيراتها، مما أغنى اللغة الصحفية بمفردات ومصطلحات جديدة نتيجة الانفتاح على العالم والترجمة</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endParaRPr lang="ar-DZ" sz="2400" kern="1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07000"/>
              </a:lnSpc>
              <a:spcAft>
                <a:spcPts val="800"/>
              </a:spcAft>
              <a:buFont typeface="Wingdings" panose="05000000000000000000" pitchFamily="2" charset="2"/>
              <a:buChar char="§"/>
            </a:pPr>
            <a:r>
              <a:rPr lang="ar-SA" sz="2400" kern="100" dirty="0">
                <a:effectLst/>
                <a:latin typeface="Calibri" panose="020F0502020204030204" pitchFamily="34" charset="0"/>
                <a:ea typeface="Calibri" panose="020F0502020204030204" pitchFamily="34" charset="0"/>
                <a:cs typeface="Arial" panose="020B0604020202020204" pitchFamily="34" charset="0"/>
              </a:rPr>
              <a:t>تلتزم الصحف العربية الكبرى باستخدام العربية الفصحى في الأخبار والمقالات والمقابلات، وتستعمل العامية نادراً في الإعلانات أو للتعبير عن السخرية والتقريب إلى القارئ</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endParaRPr lang="ar-DZ" sz="2400" kern="1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07000"/>
              </a:lnSpc>
              <a:spcAft>
                <a:spcPts val="800"/>
              </a:spcAft>
              <a:buFont typeface="Wingdings" panose="05000000000000000000" pitchFamily="2" charset="2"/>
              <a:buChar char="§"/>
            </a:pPr>
            <a:r>
              <a:rPr lang="ar-SA" sz="2400" kern="100" dirty="0">
                <a:effectLst/>
                <a:latin typeface="Calibri" panose="020F0502020204030204" pitchFamily="34" charset="0"/>
                <a:ea typeface="Calibri" panose="020F0502020204030204" pitchFamily="34" charset="0"/>
                <a:cs typeface="Arial" panose="020B0604020202020204" pitchFamily="34" charset="0"/>
              </a:rPr>
              <a:t>يُلاحظ وجود تفاوت في مستويات اللغة الصحفية تبعاً للموضوع والأسلوب، فلكل مقام مقال، وتتنوع اللغة بين الجدية والإبداع، كما في الإعلام الرياضي الذي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ميل إلى 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بالغة والتشويق في التعبير</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p:txBody>
      </p:sp>
      <p:pic>
        <p:nvPicPr>
          <p:cNvPr id="13" name="Image 12">
            <a:extLst>
              <a:ext uri="{FF2B5EF4-FFF2-40B4-BE49-F238E27FC236}">
                <a16:creationId xmlns:a16="http://schemas.microsoft.com/office/drawing/2014/main" id="{7EB65B24-801D-2D0D-FEE1-FBF54404566E}"/>
              </a:ext>
            </a:extLst>
          </p:cNvPr>
          <p:cNvPicPr>
            <a:picLocks noChangeAspect="1"/>
          </p:cNvPicPr>
          <p:nvPr/>
        </p:nvPicPr>
        <p:blipFill>
          <a:blip r:embed="rId8" cstate="print">
            <a:extLst>
              <a:ext uri="{BEBA8EAE-BF5A-486C-A8C5-ECC9F3942E4B}">
                <a14:imgProps xmlns:a14="http://schemas.microsoft.com/office/drawing/2010/main">
                  <a14:imgLayer r:embed="rId9">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470702" y="1765880"/>
            <a:ext cx="4029739" cy="423601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622360835"/>
      </p:ext>
    </p:extLst>
  </p:cSld>
  <p:clrMapOvr>
    <a:masterClrMapping/>
  </p:clrMapOvr>
  <p:transition spd="slow" advTm="2137">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87860D-EC49-45ED-5AA9-1A32C0E8064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537FF69-933E-9D7A-94D9-03D77479B9CD}"/>
              </a:ext>
            </a:extLst>
          </p:cNvPr>
          <p:cNvSpPr/>
          <p:nvPr/>
        </p:nvSpPr>
        <p:spPr>
          <a:xfrm>
            <a:off x="2227489" y="564663"/>
            <a:ext cx="2194325" cy="5202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767BD14-94A1-F735-2CAD-0E4E57A00E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C8ED8DE7-D1C9-D3F5-56ED-D7975778AAB6}"/>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080C42F2-0946-2A47-D5C2-ADA178FF31D2}"/>
              </a:ext>
            </a:extLst>
          </p:cNvPr>
          <p:cNvSpPr/>
          <p:nvPr/>
        </p:nvSpPr>
        <p:spPr>
          <a:xfrm>
            <a:off x="3457250" y="188117"/>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4000" b="1" dirty="0">
                <a:ea typeface="Roboto Light" panose="02000000000000000000" pitchFamily="2" charset="0"/>
              </a:rPr>
              <a:t>06</a:t>
            </a:r>
            <a:endParaRPr lang="en-US" sz="4000" b="1" dirty="0">
              <a:ea typeface="Roboto Light" panose="02000000000000000000" pitchFamily="2" charset="0"/>
            </a:endParaRPr>
          </a:p>
        </p:txBody>
      </p:sp>
      <p:sp>
        <p:nvSpPr>
          <p:cNvPr id="2" name="TextBox 16">
            <a:extLst>
              <a:ext uri="{FF2B5EF4-FFF2-40B4-BE49-F238E27FC236}">
                <a16:creationId xmlns:a16="http://schemas.microsoft.com/office/drawing/2014/main" id="{8F1C776F-E5AA-8D76-6F5B-8640C466F7C6}"/>
              </a:ext>
            </a:extLst>
          </p:cNvPr>
          <p:cNvSpPr txBox="1"/>
          <p:nvPr/>
        </p:nvSpPr>
        <p:spPr>
          <a:xfrm>
            <a:off x="4421814" y="261285"/>
            <a:ext cx="7227360"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اللغة العربية في الاعلام المكتوب، السمعي المرئي والرقمي</a:t>
            </a:r>
          </a:p>
        </p:txBody>
      </p:sp>
      <p:sp>
        <p:nvSpPr>
          <p:cNvPr id="4" name="ZoneTexte 3">
            <a:extLst>
              <a:ext uri="{FF2B5EF4-FFF2-40B4-BE49-F238E27FC236}">
                <a16:creationId xmlns:a16="http://schemas.microsoft.com/office/drawing/2014/main" id="{D664B2F4-E6AF-8364-83F0-8AD022EB8C58}"/>
              </a:ext>
            </a:extLst>
          </p:cNvPr>
          <p:cNvSpPr txBox="1"/>
          <p:nvPr/>
        </p:nvSpPr>
        <p:spPr>
          <a:xfrm>
            <a:off x="1073888" y="1155869"/>
            <a:ext cx="9877647" cy="5034904"/>
          </a:xfrm>
          <a:prstGeom prst="rect">
            <a:avLst/>
          </a:prstGeom>
          <a:noFill/>
        </p:spPr>
        <p:txBody>
          <a:bodyPr wrap="square">
            <a:spAutoFit/>
          </a:bodyPr>
          <a:lstStyle/>
          <a:p>
            <a:pPr algn="just" rtl="1">
              <a:lnSpc>
                <a:spcPct val="107000"/>
              </a:lnSpc>
              <a:spcAft>
                <a:spcPts val="800"/>
              </a:spcAft>
              <a:buNone/>
            </a:pPr>
            <a:r>
              <a:rPr lang="ar-SA" sz="2400" b="1" dirty="0">
                <a:solidFill>
                  <a:srgbClr val="FF0000"/>
                </a:solidFill>
                <a:effectLst/>
                <a:latin typeface="Calibri" panose="020F0502020204030204" pitchFamily="34" charset="0"/>
                <a:ea typeface="Calibri" panose="020F0502020204030204" pitchFamily="34" charset="0"/>
                <a:cs typeface="Arial" panose="020B0604020202020204" pitchFamily="34" charset="0"/>
              </a:rPr>
              <a:t>أولا- لغة الإعلام المكتوب</a:t>
            </a:r>
            <a:r>
              <a:rPr lang="en-GB" sz="2400" b="1" dirty="0">
                <a:solidFill>
                  <a:srgbClr val="FF0000"/>
                </a:solidFill>
                <a:effectLst/>
                <a:latin typeface="Calibri" panose="020F0502020204030204" pitchFamily="34" charset="0"/>
                <a:ea typeface="Calibri" panose="020F0502020204030204" pitchFamily="34" charset="0"/>
                <a:cs typeface="Arial" panose="020B0604020202020204" pitchFamily="34" charset="0"/>
              </a:rPr>
              <a:t>:</a:t>
            </a:r>
            <a:endParaRPr lang="fr-FR" sz="18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07000"/>
              </a:lnSpc>
              <a:spcAft>
                <a:spcPts val="800"/>
              </a:spcAft>
              <a:buFont typeface="Wingdings" panose="05000000000000000000" pitchFamily="2" charset="2"/>
              <a:buChar char="§"/>
            </a:pPr>
            <a:r>
              <a:rPr lang="ar-SA" sz="2400" b="1" dirty="0">
                <a:effectLst/>
                <a:latin typeface="Calibri" panose="020F0502020204030204" pitchFamily="34" charset="0"/>
                <a:ea typeface="Calibri" panose="020F0502020204030204" pitchFamily="34" charset="0"/>
                <a:cs typeface="Arial" panose="020B0604020202020204" pitchFamily="34" charset="0"/>
              </a:rPr>
              <a:t>دور الصحافة</a:t>
            </a:r>
            <a:r>
              <a:rPr lang="en-GB" sz="2400" b="1" dirty="0">
                <a:effectLst/>
                <a:latin typeface="Calibri" panose="020F0502020204030204" pitchFamily="34" charset="0"/>
                <a:ea typeface="Calibri" panose="020F0502020204030204" pitchFamily="34" charset="0"/>
                <a:cs typeface="Arial" panose="020B0604020202020204" pitchFamily="34" charset="0"/>
              </a:rPr>
              <a:t>:</a:t>
            </a:r>
            <a:r>
              <a:rPr lang="ar-DZ" sz="2400" b="1" dirty="0">
                <a:latin typeface="Calibri" panose="020F0502020204030204" pitchFamily="34" charset="0"/>
                <a:ea typeface="Calibri" panose="020F0502020204030204" pitchFamily="34" charset="0"/>
                <a:cs typeface="Arial" panose="020B0604020202020204" pitchFamily="34" charset="0"/>
              </a:rPr>
              <a:t> </a:t>
            </a:r>
            <a:r>
              <a:rPr lang="ar-SA" sz="2400" dirty="0">
                <a:effectLst/>
                <a:latin typeface="Calibri" panose="020F0502020204030204" pitchFamily="34" charset="0"/>
                <a:ea typeface="Calibri" panose="020F0502020204030204" pitchFamily="34" charset="0"/>
                <a:cs typeface="Arial" panose="020B0604020202020204" pitchFamily="34" charset="0"/>
              </a:rPr>
              <a:t>للصحف والمجلات دور كبير في تجديد اللغة الإعلامية وجعلها أكثر بساطة ووضوحاً لتعبّر عن الحياة اليومية</a:t>
            </a:r>
            <a:r>
              <a:rPr lang="fr-FR" sz="2400" dirty="0">
                <a:effectLst/>
                <a:latin typeface="Calibri" panose="020F0502020204030204" pitchFamily="34" charset="0"/>
                <a:ea typeface="Calibri" panose="020F0502020204030204" pitchFamily="34" charset="0"/>
                <a:cs typeface="Arial" panose="020B0604020202020204" pitchFamily="34" charset="0"/>
              </a:rPr>
              <a:t>.</a:t>
            </a:r>
          </a:p>
          <a:p>
            <a:pPr marL="342900" indent="-342900" algn="just" rtl="1">
              <a:lnSpc>
                <a:spcPct val="107000"/>
              </a:lnSpc>
              <a:spcAft>
                <a:spcPts val="800"/>
              </a:spcAft>
              <a:buFont typeface="Wingdings" panose="05000000000000000000" pitchFamily="2" charset="2"/>
              <a:buChar char="§"/>
            </a:pPr>
            <a:r>
              <a:rPr lang="ar-SA" sz="2400" b="1" dirty="0">
                <a:effectLst/>
                <a:latin typeface="Calibri" panose="020F0502020204030204" pitchFamily="34" charset="0"/>
                <a:ea typeface="Calibri" panose="020F0502020204030204" pitchFamily="34" charset="0"/>
                <a:cs typeface="Arial" panose="020B0604020202020204" pitchFamily="34" charset="0"/>
              </a:rPr>
              <a:t>آراء مختلفة</a:t>
            </a:r>
            <a:r>
              <a:rPr lang="fr-FR" sz="2400" b="1" dirty="0">
                <a:effectLst/>
                <a:latin typeface="Calibri" panose="020F0502020204030204" pitchFamily="34" charset="0"/>
                <a:ea typeface="Calibri" panose="020F0502020204030204" pitchFamily="34" charset="0"/>
                <a:cs typeface="Arial" panose="020B0604020202020204" pitchFamily="34" charset="0"/>
              </a:rPr>
              <a:t>:</a:t>
            </a:r>
            <a:r>
              <a:rPr lang="ar-DZ" sz="2400" b="1" dirty="0">
                <a:latin typeface="Calibri" panose="020F0502020204030204" pitchFamily="34" charset="0"/>
                <a:ea typeface="Calibri" panose="020F0502020204030204" pitchFamily="34" charset="0"/>
                <a:cs typeface="Arial" panose="020B0604020202020204" pitchFamily="34" charset="0"/>
              </a:rPr>
              <a:t> </a:t>
            </a:r>
            <a:r>
              <a:rPr lang="ar-SA" sz="2400" dirty="0">
                <a:effectLst/>
                <a:latin typeface="Calibri" panose="020F0502020204030204" pitchFamily="34" charset="0"/>
                <a:ea typeface="Calibri" panose="020F0502020204030204" pitchFamily="34" charset="0"/>
                <a:cs typeface="Arial" panose="020B0604020202020204" pitchFamily="34" charset="0"/>
              </a:rPr>
              <a:t>بعض الباحثين يرون أن الصحافة ساهمت في تطوير أسلوب الكتابة العربية</a:t>
            </a:r>
            <a:r>
              <a:rPr lang="fr-FR"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وآخرون يرون أنها أضعفت اللغة بإدخال ألفاظ دخيلة وعبارات عامية تحتاج إلى معجم </a:t>
            </a:r>
            <a:r>
              <a:rPr lang="ar-SA" sz="2400" dirty="0" err="1">
                <a:effectLst/>
                <a:latin typeface="Calibri" panose="020F0502020204030204" pitchFamily="34" charset="0"/>
                <a:ea typeface="Calibri" panose="020F0502020204030204" pitchFamily="34" charset="0"/>
                <a:cs typeface="Arial" panose="020B0604020202020204" pitchFamily="34" charset="0"/>
              </a:rPr>
              <a:t>خا</a:t>
            </a:r>
            <a:r>
              <a:rPr lang="ar-DZ" sz="2400" dirty="0">
                <a:effectLst/>
                <a:latin typeface="Calibri" panose="020F0502020204030204" pitchFamily="34" charset="0"/>
                <a:ea typeface="Calibri" panose="020F0502020204030204" pitchFamily="34" charset="0"/>
                <a:cs typeface="Arial" panose="020B0604020202020204" pitchFamily="34" charset="0"/>
              </a:rPr>
              <a:t>ص</a:t>
            </a:r>
            <a:r>
              <a:rPr lang="ar-DZ" sz="2400" dirty="0">
                <a:latin typeface="Calibri" panose="020F0502020204030204" pitchFamily="34" charset="0"/>
                <a:ea typeface="Calibri" panose="020F0502020204030204" pitchFamily="34" charset="0"/>
                <a:cs typeface="Arial" panose="020B0604020202020204" pitchFamily="34" charset="0"/>
              </a:rPr>
              <a:t>.</a:t>
            </a:r>
          </a:p>
          <a:p>
            <a:pPr marL="342900" indent="-342900" algn="just" rtl="1">
              <a:lnSpc>
                <a:spcPct val="107000"/>
              </a:lnSpc>
              <a:spcAft>
                <a:spcPts val="800"/>
              </a:spcAft>
              <a:buFont typeface="Wingdings" panose="05000000000000000000" pitchFamily="2" charset="2"/>
              <a:buChar char="§"/>
            </a:pPr>
            <a:r>
              <a:rPr lang="ar-SA" sz="2400" b="1" dirty="0">
                <a:effectLst/>
                <a:latin typeface="Calibri" panose="020F0502020204030204" pitchFamily="34" charset="0"/>
                <a:ea typeface="Calibri" panose="020F0502020204030204" pitchFamily="34" charset="0"/>
                <a:cs typeface="Arial" panose="020B0604020202020204" pitchFamily="34" charset="0"/>
              </a:rPr>
              <a:t>التأثير الإيجابي</a:t>
            </a:r>
            <a:r>
              <a:rPr lang="fr-FR" sz="2400" b="1" dirty="0">
                <a:effectLst/>
                <a:latin typeface="Calibri" panose="020F0502020204030204" pitchFamily="34" charset="0"/>
                <a:ea typeface="Calibri" panose="020F0502020204030204" pitchFamily="34" charset="0"/>
                <a:cs typeface="Arial" panose="020B0604020202020204" pitchFamily="34" charset="0"/>
              </a:rPr>
              <a:t>:</a:t>
            </a:r>
            <a:r>
              <a:rPr lang="ar-DZ" sz="2400" b="1" dirty="0">
                <a:latin typeface="Calibri" panose="020F0502020204030204" pitchFamily="34" charset="0"/>
                <a:ea typeface="Calibri" panose="020F0502020204030204" pitchFamily="34" charset="0"/>
                <a:cs typeface="Arial" panose="020B0604020202020204" pitchFamily="34" charset="0"/>
              </a:rPr>
              <a:t> </a:t>
            </a:r>
            <a:r>
              <a:rPr lang="ar-SA" sz="2400" dirty="0">
                <a:effectLst/>
                <a:latin typeface="Calibri" panose="020F0502020204030204" pitchFamily="34" charset="0"/>
                <a:ea typeface="Calibri" panose="020F0502020204030204" pitchFamily="34" charset="0"/>
                <a:cs typeface="Arial" panose="020B0604020202020204" pitchFamily="34" charset="0"/>
              </a:rPr>
              <a:t>الصحافة جعلت اللغة مرنة وعصرية، و</a:t>
            </a:r>
            <a:r>
              <a:rPr lang="ar-DZ" sz="2400" dirty="0">
                <a:effectLst/>
                <a:latin typeface="Calibri" panose="020F0502020204030204" pitchFamily="34" charset="0"/>
                <a:ea typeface="Calibri" panose="020F0502020204030204" pitchFamily="34" charset="0"/>
                <a:cs typeface="Arial" panose="020B0604020202020204" pitchFamily="34" charset="0"/>
              </a:rPr>
              <a:t>إِ</a:t>
            </a:r>
            <a:r>
              <a:rPr lang="ar-SA" sz="2400" dirty="0" err="1">
                <a:effectLst/>
                <a:latin typeface="Calibri" panose="020F0502020204030204" pitchFamily="34" charset="0"/>
                <a:ea typeface="Calibri" panose="020F0502020204030204" pitchFamily="34" charset="0"/>
                <a:cs typeface="Arial" panose="020B0604020202020204" pitchFamily="34" charset="0"/>
              </a:rPr>
              <a:t>ستحدثت</a:t>
            </a:r>
            <a:r>
              <a:rPr lang="ar-SA" sz="2400" dirty="0">
                <a:effectLst/>
                <a:latin typeface="Calibri" panose="020F0502020204030204" pitchFamily="34" charset="0"/>
                <a:ea typeface="Calibri" panose="020F0502020204030204" pitchFamily="34" charset="0"/>
                <a:cs typeface="Arial" panose="020B0604020202020204" pitchFamily="34" charset="0"/>
              </a:rPr>
              <a:t> مصطلحات جديدة علمية وثقافية، مما وسّع آفاق الفصحى</a:t>
            </a:r>
            <a:r>
              <a:rPr lang="fr-FR" sz="2400" dirty="0">
                <a:effectLst/>
                <a:latin typeface="Calibri" panose="020F0502020204030204" pitchFamily="34" charset="0"/>
                <a:ea typeface="Calibri" panose="020F0502020204030204" pitchFamily="34" charset="0"/>
                <a:cs typeface="Arial" panose="020B0604020202020204" pitchFamily="34" charset="0"/>
              </a:rPr>
              <a:t>.</a:t>
            </a:r>
            <a:endParaRPr lang="ar-DZ" sz="24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07000"/>
              </a:lnSpc>
              <a:spcAft>
                <a:spcPts val="800"/>
              </a:spcAft>
              <a:buFont typeface="Wingdings" panose="05000000000000000000" pitchFamily="2" charset="2"/>
              <a:buChar char="§"/>
            </a:pPr>
            <a:r>
              <a:rPr lang="ar-SA" sz="2400" b="1" dirty="0">
                <a:effectLst/>
                <a:latin typeface="Calibri" panose="020F0502020204030204" pitchFamily="34" charset="0"/>
                <a:ea typeface="Calibri" panose="020F0502020204030204" pitchFamily="34" charset="0"/>
                <a:cs typeface="Arial" panose="020B0604020202020204" pitchFamily="34" charset="0"/>
              </a:rPr>
              <a:t>التأثير السلبي</a:t>
            </a:r>
            <a:r>
              <a:rPr lang="fr-FR" sz="2400" b="1" dirty="0">
                <a:effectLst/>
                <a:latin typeface="Calibri" panose="020F0502020204030204" pitchFamily="34" charset="0"/>
                <a:ea typeface="Calibri" panose="020F0502020204030204" pitchFamily="34" charset="0"/>
                <a:cs typeface="Arial" panose="020B0604020202020204" pitchFamily="34" charset="0"/>
              </a:rPr>
              <a:t>:</a:t>
            </a:r>
            <a:endParaRPr lang="fr-FR" sz="24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SzPts val="1000"/>
              <a:buFont typeface="Symbol" panose="05050102010706020507" pitchFamily="18" charset="2"/>
              <a:buChar char=""/>
              <a:tabLst>
                <a:tab pos="457200" algn="l"/>
              </a:tabLst>
            </a:pPr>
            <a:r>
              <a:rPr lang="ar-SA" sz="2400" dirty="0">
                <a:effectLst/>
                <a:latin typeface="Calibri" panose="020F0502020204030204" pitchFamily="34" charset="0"/>
                <a:ea typeface="Calibri" panose="020F0502020204030204" pitchFamily="34" charset="0"/>
                <a:cs typeface="Arial" panose="020B0604020202020204" pitchFamily="34" charset="0"/>
              </a:rPr>
              <a:t>ض</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عف تأهيل بعض الكتّاب والمترجمين أدى إلى أخطاء لغوية وترجمات حرفية شوهت سلامة العربية</a:t>
            </a:r>
            <a:r>
              <a:rPr lang="fr-FR" sz="2400" dirty="0">
                <a:effectLst/>
                <a:latin typeface="Calibri" panose="020F0502020204030204" pitchFamily="34" charset="0"/>
                <a:ea typeface="Calibri" panose="020F0502020204030204" pitchFamily="34" charset="0"/>
                <a:cs typeface="Arial" panose="020B0604020202020204" pitchFamily="34" charset="0"/>
              </a:rPr>
              <a:t>.</a:t>
            </a:r>
          </a:p>
          <a:p>
            <a:pPr marL="342900" lvl="0" indent="-342900" algn="just" rtl="1">
              <a:lnSpc>
                <a:spcPct val="107000"/>
              </a:lnSpc>
              <a:spcAft>
                <a:spcPts val="800"/>
              </a:spcAft>
              <a:buSzPts val="1000"/>
              <a:buFont typeface="Symbol" panose="05050102010706020507" pitchFamily="18" charset="2"/>
              <a:buChar char=""/>
              <a:tabLst>
                <a:tab pos="457200" algn="l"/>
              </a:tabLst>
            </a:pPr>
            <a:r>
              <a:rPr lang="ar-SA" sz="2400" dirty="0">
                <a:effectLst/>
                <a:latin typeface="Calibri" panose="020F0502020204030204" pitchFamily="34" charset="0"/>
                <a:ea typeface="Calibri" panose="020F0502020204030204" pitchFamily="34" charset="0"/>
                <a:cs typeface="Arial" panose="020B0604020202020204" pitchFamily="34" charset="0"/>
              </a:rPr>
              <a:t>الإفراط في </a:t>
            </a:r>
            <a:r>
              <a:rPr lang="ar-DZ" sz="2400" dirty="0">
                <a:effectLst/>
                <a:latin typeface="Calibri" panose="020F0502020204030204" pitchFamily="34" charset="0"/>
                <a:ea typeface="Calibri" panose="020F0502020204030204" pitchFamily="34" charset="0"/>
                <a:cs typeface="Arial" panose="020B0604020202020204" pitchFamily="34" charset="0"/>
              </a:rPr>
              <a:t>إ</a:t>
            </a:r>
            <a:r>
              <a:rPr lang="ar-SA" sz="2400" dirty="0" err="1">
                <a:effectLst/>
                <a:latin typeface="Calibri" panose="020F0502020204030204" pitchFamily="34" charset="0"/>
                <a:ea typeface="Calibri" panose="020F0502020204030204" pitchFamily="34" charset="0"/>
                <a:cs typeface="Arial" panose="020B0604020202020204" pitchFamily="34" charset="0"/>
              </a:rPr>
              <a:t>ستخدام</a:t>
            </a:r>
            <a:r>
              <a:rPr lang="ar-SA" sz="2400" dirty="0">
                <a:effectLst/>
                <a:latin typeface="Calibri" panose="020F0502020204030204" pitchFamily="34" charset="0"/>
                <a:ea typeface="Calibri" panose="020F0502020204030204" pitchFamily="34" charset="0"/>
                <a:cs typeface="Arial" panose="020B0604020202020204" pitchFamily="34" charset="0"/>
              </a:rPr>
              <a:t> </a:t>
            </a:r>
            <a:r>
              <a:rPr lang="ar-SA" sz="2400" b="1" dirty="0">
                <a:effectLst/>
                <a:latin typeface="Calibri" panose="020F0502020204030204" pitchFamily="34" charset="0"/>
                <a:ea typeface="Calibri" panose="020F0502020204030204" pitchFamily="34" charset="0"/>
                <a:cs typeface="Arial" panose="020B0604020202020204" pitchFamily="34" charset="0"/>
              </a:rPr>
              <a:t>ا</a:t>
            </a:r>
            <a:r>
              <a:rPr lang="ar-SA" sz="2400" dirty="0">
                <a:effectLst/>
                <a:latin typeface="Calibri" panose="020F0502020204030204" pitchFamily="34" charset="0"/>
                <a:ea typeface="Calibri" panose="020F0502020204030204" pitchFamily="34" charset="0"/>
                <a:cs typeface="Arial" panose="020B0604020202020204" pitchFamily="34" charset="0"/>
              </a:rPr>
              <a:t>لعامية أضعف الفصحى المشتركة</a:t>
            </a:r>
            <a:r>
              <a:rPr lang="fr-FR" sz="2400" dirty="0">
                <a:effectLst/>
                <a:latin typeface="Calibri" panose="020F0502020204030204" pitchFamily="34" charset="0"/>
                <a:ea typeface="Calibri" panose="020F0502020204030204" pitchFamily="34" charset="0"/>
                <a:cs typeface="Arial" panose="020B0604020202020204" pitchFamily="34" charset="0"/>
              </a:rPr>
              <a:t>.</a:t>
            </a:r>
          </a:p>
        </p:txBody>
      </p:sp>
    </p:spTree>
    <p:extLst>
      <p:ext uri="{BB962C8B-B14F-4D97-AF65-F5344CB8AC3E}">
        <p14:creationId xmlns:p14="http://schemas.microsoft.com/office/powerpoint/2010/main" val="4036038552"/>
      </p:ext>
    </p:extLst>
  </p:cSld>
  <p:clrMapOvr>
    <a:masterClrMapping/>
  </p:clrMapOvr>
  <p:transition spd="slow" advTm="2137">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141FBD-7854-E944-D537-E3378D6442EE}"/>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4642B2B5-6EFF-B1E7-C6FE-C885665A0B92}"/>
              </a:ext>
            </a:extLst>
          </p:cNvPr>
          <p:cNvSpPr/>
          <p:nvPr/>
        </p:nvSpPr>
        <p:spPr>
          <a:xfrm>
            <a:off x="2227489" y="564663"/>
            <a:ext cx="2194325" cy="5202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7AACA45-0F82-FB6C-D055-BF1BB510E49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0F11E766-4079-4D47-92C4-1ECBFF28DAE9}"/>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9784C43D-8BED-F38B-D214-9F827CDB9375}"/>
              </a:ext>
            </a:extLst>
          </p:cNvPr>
          <p:cNvSpPr/>
          <p:nvPr/>
        </p:nvSpPr>
        <p:spPr>
          <a:xfrm>
            <a:off x="3457250" y="188117"/>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4000" b="1" dirty="0">
                <a:ea typeface="Roboto Light" panose="02000000000000000000" pitchFamily="2" charset="0"/>
              </a:rPr>
              <a:t>06</a:t>
            </a:r>
            <a:endParaRPr lang="en-US" sz="4000" b="1" dirty="0">
              <a:ea typeface="Roboto Light" panose="02000000000000000000" pitchFamily="2" charset="0"/>
            </a:endParaRPr>
          </a:p>
        </p:txBody>
      </p:sp>
      <p:sp>
        <p:nvSpPr>
          <p:cNvPr id="2" name="TextBox 16">
            <a:extLst>
              <a:ext uri="{FF2B5EF4-FFF2-40B4-BE49-F238E27FC236}">
                <a16:creationId xmlns:a16="http://schemas.microsoft.com/office/drawing/2014/main" id="{B4F5B489-52E1-C56A-8DA0-ADFE4F284F62}"/>
              </a:ext>
            </a:extLst>
          </p:cNvPr>
          <p:cNvSpPr txBox="1"/>
          <p:nvPr/>
        </p:nvSpPr>
        <p:spPr>
          <a:xfrm>
            <a:off x="4421814" y="261285"/>
            <a:ext cx="7227360"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اللغة العربية في الاعلام المكتوب، السمعي المرئي والرقمي</a:t>
            </a:r>
          </a:p>
        </p:txBody>
      </p:sp>
      <p:sp>
        <p:nvSpPr>
          <p:cNvPr id="4" name="ZoneTexte 3">
            <a:extLst>
              <a:ext uri="{FF2B5EF4-FFF2-40B4-BE49-F238E27FC236}">
                <a16:creationId xmlns:a16="http://schemas.microsoft.com/office/drawing/2014/main" id="{1F4C3000-5DC2-5CCC-AE0D-56284BE9DC66}"/>
              </a:ext>
            </a:extLst>
          </p:cNvPr>
          <p:cNvSpPr txBox="1"/>
          <p:nvPr/>
        </p:nvSpPr>
        <p:spPr>
          <a:xfrm>
            <a:off x="1063256" y="1532414"/>
            <a:ext cx="9877647" cy="3821752"/>
          </a:xfrm>
          <a:prstGeom prst="rect">
            <a:avLst/>
          </a:prstGeom>
          <a:noFill/>
        </p:spPr>
        <p:txBody>
          <a:bodyPr wrap="square">
            <a:spAutoFit/>
          </a:bodyPr>
          <a:lstStyle/>
          <a:p>
            <a:pPr marL="342900" indent="-342900" algn="just" rtl="1">
              <a:lnSpc>
                <a:spcPct val="107000"/>
              </a:lnSpc>
              <a:spcAft>
                <a:spcPts val="800"/>
              </a:spcAft>
              <a:buFont typeface="Wingdings" panose="05000000000000000000" pitchFamily="2" charset="2"/>
              <a:buChar char="§"/>
            </a:pPr>
            <a:r>
              <a:rPr lang="ar-SA" sz="2400" b="1" dirty="0"/>
              <a:t>دور الصحافي ومسؤوليته</a:t>
            </a:r>
            <a:r>
              <a:rPr lang="fr-FR" sz="2400" b="1" dirty="0"/>
              <a:t>:</a:t>
            </a:r>
            <a:endParaRPr lang="fr-FR" sz="2400" dirty="0"/>
          </a:p>
          <a:p>
            <a:pPr lvl="0" algn="r" rtl="1"/>
            <a:r>
              <a:rPr lang="ar-SA" sz="2400" dirty="0"/>
              <a:t>حذّر الشيخ إبراهيم اليازجي الصحفيين من خطورة تأثيرهم اللغوي قائلاً</a:t>
            </a:r>
            <a:r>
              <a:rPr lang="fr-FR" sz="2400" dirty="0"/>
              <a:t>:</a:t>
            </a:r>
          </a:p>
          <a:p>
            <a:pPr algn="r" rtl="1"/>
            <a:r>
              <a:rPr lang="fr-FR" sz="2400" dirty="0"/>
              <a:t>"</a:t>
            </a:r>
            <a:r>
              <a:rPr lang="ar-SA" sz="2400" dirty="0"/>
              <a:t>ما يخط</a:t>
            </a:r>
            <a:r>
              <a:rPr lang="ar-DZ" sz="2400" dirty="0"/>
              <a:t>ُّ</a:t>
            </a:r>
            <a:r>
              <a:rPr lang="ar-SA" sz="2400" dirty="0"/>
              <a:t>ونه على الورق تنطبع به القلوب بحروف لا تُمحى</a:t>
            </a:r>
            <a:r>
              <a:rPr lang="fr-FR" sz="2400" dirty="0"/>
              <a:t>."</a:t>
            </a:r>
          </a:p>
          <a:p>
            <a:pPr marL="342900" indent="-342900" algn="r" rtl="1">
              <a:buFont typeface="Wingdings" panose="05000000000000000000" pitchFamily="2" charset="2"/>
              <a:buChar char="§"/>
            </a:pPr>
            <a:r>
              <a:rPr lang="fr-FR" sz="2400" dirty="0"/>
              <a:t>  </a:t>
            </a:r>
            <a:r>
              <a:rPr lang="ar-SA" sz="2400" b="1" dirty="0"/>
              <a:t>تطور الإعلام</a:t>
            </a:r>
            <a:r>
              <a:rPr lang="fr-FR" sz="2400" b="1" dirty="0"/>
              <a:t>:</a:t>
            </a:r>
            <a:endParaRPr lang="fr-FR" sz="2400" dirty="0"/>
          </a:p>
          <a:p>
            <a:pPr lvl="0" algn="r" rtl="1"/>
            <a:r>
              <a:rPr lang="ar-SA" sz="2400" dirty="0"/>
              <a:t>مع تنوع وسائل الإعلام، ظهرت لغة وسطى تجمع بين الفصحى والعامية، قريبة من لغة الناس، رغم </a:t>
            </a:r>
            <a:r>
              <a:rPr lang="ar-DZ" sz="2400" dirty="0"/>
              <a:t>إِ</a:t>
            </a:r>
            <a:r>
              <a:rPr lang="ar-SA" sz="2400" dirty="0" err="1"/>
              <a:t>عتراض</a:t>
            </a:r>
            <a:r>
              <a:rPr lang="ar-SA" sz="2400" dirty="0"/>
              <a:t> اللغويين المحافظين</a:t>
            </a:r>
            <a:r>
              <a:rPr lang="fr-FR" sz="2400" dirty="0"/>
              <a:t>.</a:t>
            </a:r>
          </a:p>
          <a:p>
            <a:pPr algn="r" rtl="1"/>
            <a:r>
              <a:rPr lang="ar-SA" sz="2400" b="1" dirty="0"/>
              <a:t>مثال توضيحي :</a:t>
            </a:r>
            <a:endParaRPr lang="fr-FR" sz="2400" dirty="0"/>
          </a:p>
          <a:p>
            <a:pPr lvl="0" algn="r" rtl="1"/>
            <a:r>
              <a:rPr lang="ar-SA" sz="2400" dirty="0"/>
              <a:t>في المقالات الرياضية أو السياسية، تُستخدم كلمات مثل </a:t>
            </a:r>
            <a:r>
              <a:rPr lang="fr-FR" sz="2400" dirty="0"/>
              <a:t>“</a:t>
            </a:r>
            <a:r>
              <a:rPr lang="ar-SA" sz="2400" dirty="0"/>
              <a:t>الصمود</a:t>
            </a:r>
            <a:r>
              <a:rPr lang="fr-FR" sz="2400" dirty="0"/>
              <a:t>” </a:t>
            </a:r>
            <a:r>
              <a:rPr lang="ar-SA" sz="2400" dirty="0"/>
              <a:t>أو </a:t>
            </a:r>
            <a:r>
              <a:rPr lang="fr-FR" sz="2400" dirty="0"/>
              <a:t>“</a:t>
            </a:r>
            <a:r>
              <a:rPr lang="ar-SA" sz="2400" dirty="0"/>
              <a:t>التقييم</a:t>
            </a:r>
            <a:r>
              <a:rPr lang="fr-FR" sz="2400" dirty="0"/>
              <a:t>” </a:t>
            </a:r>
            <a:r>
              <a:rPr lang="ar-SA" sz="2400" dirty="0"/>
              <a:t>التي لم تكن موجودة قديماً في القواميس، لكنها أصبحت اليوم شائعة في لغة الإعلام المعاصر</a:t>
            </a:r>
            <a:r>
              <a:rPr lang="fr-FR" sz="2400" dirty="0"/>
              <a:t>.</a:t>
            </a:r>
          </a:p>
          <a:p>
            <a:pPr rtl="1"/>
            <a:r>
              <a:rPr lang="fr-FR" dirty="0"/>
              <a:t> </a:t>
            </a:r>
            <a:endParaRPr lang="fr-FR" sz="18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57691811"/>
      </p:ext>
    </p:extLst>
  </p:cSld>
  <p:clrMapOvr>
    <a:masterClrMapping/>
  </p:clrMapOvr>
  <p:transition spd="slow" advTm="2137">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09EAA1-4DDF-148F-0527-2ECC77D70523}"/>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9B085402-9704-74A7-D947-CB9D6FF0848F}"/>
              </a:ext>
            </a:extLst>
          </p:cNvPr>
          <p:cNvSpPr/>
          <p:nvPr/>
        </p:nvSpPr>
        <p:spPr>
          <a:xfrm>
            <a:off x="2227489" y="564663"/>
            <a:ext cx="2194325" cy="5202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4E7CA59-DE3F-E21B-6494-7C0D221A57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02D78AB8-EE67-F051-F520-D7BB503BA25B}"/>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7B7C83E5-E747-7279-E84A-CB07E43F4512}"/>
              </a:ext>
            </a:extLst>
          </p:cNvPr>
          <p:cNvSpPr/>
          <p:nvPr/>
        </p:nvSpPr>
        <p:spPr>
          <a:xfrm>
            <a:off x="3457250" y="188117"/>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4000" b="1" dirty="0">
                <a:ea typeface="Roboto Light" panose="02000000000000000000" pitchFamily="2" charset="0"/>
              </a:rPr>
              <a:t>06</a:t>
            </a:r>
            <a:endParaRPr lang="en-US" sz="4000" b="1" dirty="0">
              <a:ea typeface="Roboto Light" panose="02000000000000000000" pitchFamily="2" charset="0"/>
            </a:endParaRPr>
          </a:p>
        </p:txBody>
      </p:sp>
      <p:sp>
        <p:nvSpPr>
          <p:cNvPr id="2" name="TextBox 16">
            <a:extLst>
              <a:ext uri="{FF2B5EF4-FFF2-40B4-BE49-F238E27FC236}">
                <a16:creationId xmlns:a16="http://schemas.microsoft.com/office/drawing/2014/main" id="{A06123C3-ED23-0529-62E3-7C43C252D5F1}"/>
              </a:ext>
            </a:extLst>
          </p:cNvPr>
          <p:cNvSpPr txBox="1"/>
          <p:nvPr/>
        </p:nvSpPr>
        <p:spPr>
          <a:xfrm>
            <a:off x="4421814" y="261285"/>
            <a:ext cx="7227360"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اللغة العربية في الاعلام المكتوب، السمعي المرئي والرقمي</a:t>
            </a:r>
          </a:p>
        </p:txBody>
      </p:sp>
      <p:sp>
        <p:nvSpPr>
          <p:cNvPr id="5" name="ZoneTexte 4">
            <a:extLst>
              <a:ext uri="{FF2B5EF4-FFF2-40B4-BE49-F238E27FC236}">
                <a16:creationId xmlns:a16="http://schemas.microsoft.com/office/drawing/2014/main" id="{0467D043-9092-36D9-1BBC-A881E109A1A0}"/>
              </a:ext>
            </a:extLst>
          </p:cNvPr>
          <p:cNvSpPr txBox="1"/>
          <p:nvPr/>
        </p:nvSpPr>
        <p:spPr>
          <a:xfrm>
            <a:off x="1903227" y="1321323"/>
            <a:ext cx="9299379" cy="4707635"/>
          </a:xfrm>
          <a:prstGeom prst="rect">
            <a:avLst/>
          </a:prstGeom>
          <a:noFill/>
        </p:spPr>
        <p:txBody>
          <a:bodyPr wrap="square">
            <a:spAutoFit/>
          </a:bodyPr>
          <a:lstStyle/>
          <a:p>
            <a:pPr algn="just" rtl="1">
              <a:lnSpc>
                <a:spcPct val="107000"/>
              </a:lnSpc>
              <a:spcAft>
                <a:spcPts val="800"/>
              </a:spcAft>
              <a:buNone/>
            </a:pPr>
            <a:r>
              <a:rPr lang="ar-DZ" sz="2400" b="1" dirty="0">
                <a:solidFill>
                  <a:srgbClr val="FF0000"/>
                </a:solidFill>
                <a:effectLst/>
                <a:latin typeface="Calibri" panose="020F0502020204030204" pitchFamily="34" charset="0"/>
                <a:ea typeface="Calibri" panose="020F0502020204030204" pitchFamily="34" charset="0"/>
              </a:rPr>
              <a:t>ثانيا : </a:t>
            </a:r>
            <a:r>
              <a:rPr lang="ar-SA" sz="2400" b="1" dirty="0">
                <a:solidFill>
                  <a:srgbClr val="FF0000"/>
                </a:solidFill>
                <a:effectLst/>
                <a:latin typeface="Calibri" panose="020F0502020204030204" pitchFamily="34" charset="0"/>
                <a:ea typeface="Calibri" panose="020F0502020204030204" pitchFamily="34" charset="0"/>
              </a:rPr>
              <a:t>لغة الإعلام المرئي والمسموع </a:t>
            </a:r>
            <a:endParaRPr lang="ar-DZ" sz="2400" b="1" dirty="0">
              <a:solidFill>
                <a:srgbClr val="FF0000"/>
              </a:solidFill>
              <a:effectLst/>
              <a:latin typeface="Calibri" panose="020F0502020204030204" pitchFamily="34" charset="0"/>
              <a:ea typeface="Calibri" panose="020F0502020204030204" pitchFamily="34" charset="0"/>
            </a:endParaRPr>
          </a:p>
          <a:p>
            <a:pPr marL="342900" indent="-342900" algn="just" rtl="1">
              <a:lnSpc>
                <a:spcPct val="107000"/>
              </a:lnSpc>
              <a:spcAft>
                <a:spcPts val="800"/>
              </a:spcAft>
              <a:buFont typeface="Wingdings" panose="05000000000000000000" pitchFamily="2" charset="2"/>
              <a:buChar char="§"/>
            </a:pPr>
            <a:r>
              <a:rPr lang="ar-SA" sz="2200" b="1" dirty="0">
                <a:effectLst/>
                <a:latin typeface="Calibri" panose="020F0502020204030204" pitchFamily="34" charset="0"/>
                <a:ea typeface="Calibri" panose="020F0502020204030204" pitchFamily="34" charset="0"/>
              </a:rPr>
              <a:t>خصائص الوسيلة</a:t>
            </a:r>
            <a:r>
              <a:rPr lang="fr-FR" sz="2200" b="1" dirty="0">
                <a:effectLst/>
                <a:latin typeface="Calibri" panose="020F0502020204030204" pitchFamily="34" charset="0"/>
                <a:ea typeface="Calibri" panose="020F0502020204030204" pitchFamily="34" charset="0"/>
              </a:rPr>
              <a:t>:</a:t>
            </a:r>
            <a:r>
              <a:rPr lang="ar-DZ" sz="2200" b="1" dirty="0">
                <a:latin typeface="Calibri" panose="020F0502020204030204" pitchFamily="34" charset="0"/>
                <a:ea typeface="Calibri" panose="020F0502020204030204" pitchFamily="34" charset="0"/>
              </a:rPr>
              <a:t> </a:t>
            </a:r>
            <a:r>
              <a:rPr lang="ar-SA" sz="2200" dirty="0">
                <a:effectLst/>
                <a:latin typeface="Calibri" panose="020F0502020204030204" pitchFamily="34" charset="0"/>
                <a:ea typeface="Calibri" panose="020F0502020204030204" pitchFamily="34" charset="0"/>
              </a:rPr>
              <a:t>التلفزيون وسيلة سمعية بصرية قوية التأثير، تجمع بين الصوت والصورة فتجذب المشاهد وتؤثر فيه مباشرة</a:t>
            </a:r>
            <a:r>
              <a:rPr lang="fr-FR" sz="2200" dirty="0">
                <a:effectLst/>
                <a:latin typeface="Calibri" panose="020F0502020204030204" pitchFamily="34" charset="0"/>
                <a:ea typeface="Calibri" panose="020F0502020204030204" pitchFamily="34" charset="0"/>
              </a:rPr>
              <a:t>.</a:t>
            </a:r>
            <a:endParaRPr lang="ar-DZ" sz="2200" dirty="0">
              <a:effectLst/>
              <a:latin typeface="Calibri" panose="020F0502020204030204" pitchFamily="34" charset="0"/>
              <a:ea typeface="Calibri" panose="020F0502020204030204" pitchFamily="34" charset="0"/>
            </a:endParaRPr>
          </a:p>
          <a:p>
            <a:pPr marL="342900" indent="-342900" algn="just" rtl="1">
              <a:lnSpc>
                <a:spcPct val="107000"/>
              </a:lnSpc>
              <a:spcAft>
                <a:spcPts val="800"/>
              </a:spcAft>
              <a:buFont typeface="Wingdings" panose="05000000000000000000" pitchFamily="2" charset="2"/>
              <a:buChar char="§"/>
            </a:pPr>
            <a:r>
              <a:rPr lang="ar-SA" sz="2200" b="1" dirty="0">
                <a:effectLst/>
                <a:latin typeface="Calibri" panose="020F0502020204030204" pitchFamily="34" charset="0"/>
                <a:ea typeface="Calibri" panose="020F0502020204030204" pitchFamily="34" charset="0"/>
              </a:rPr>
              <a:t>التأثير اللغوي</a:t>
            </a:r>
            <a:r>
              <a:rPr lang="fr-FR" sz="2200" b="1" dirty="0">
                <a:effectLst/>
                <a:latin typeface="Calibri" panose="020F0502020204030204" pitchFamily="34" charset="0"/>
                <a:ea typeface="Calibri" panose="020F0502020204030204" pitchFamily="34" charset="0"/>
              </a:rPr>
              <a:t>:</a:t>
            </a:r>
            <a:endParaRPr lang="fr-FR" sz="2200" dirty="0">
              <a:effectLst/>
              <a:latin typeface="Calibri" panose="020F0502020204030204" pitchFamily="34" charset="0"/>
              <a:ea typeface="Calibri" panose="020F0502020204030204" pitchFamily="34" charset="0"/>
            </a:endParaRPr>
          </a:p>
          <a:p>
            <a:pPr marL="800100" lvl="1" indent="-342900" algn="just" rtl="1">
              <a:lnSpc>
                <a:spcPct val="107000"/>
              </a:lnSpc>
              <a:spcAft>
                <a:spcPts val="800"/>
              </a:spcAft>
              <a:buSzPts val="1000"/>
              <a:buFontTx/>
              <a:buChar char="-"/>
              <a:tabLst>
                <a:tab pos="914400" algn="l"/>
              </a:tabLst>
            </a:pPr>
            <a:r>
              <a:rPr lang="ar-SA" sz="2200" dirty="0">
                <a:effectLst/>
                <a:latin typeface="Calibri" panose="020F0502020204030204" pitchFamily="34" charset="0"/>
                <a:ea typeface="Calibri" panose="020F0502020204030204" pitchFamily="34" charset="0"/>
              </a:rPr>
              <a:t>ترافق اللغة مع الصورة جعل الناس يتأثرون بأسلوب البرامج، ما أدى إلى ظهور مشكلات لغوية نتيجة تبسيط المذيعين للغة بشكل مفرط</a:t>
            </a:r>
            <a:r>
              <a:rPr lang="fr-FR" sz="2200" dirty="0">
                <a:effectLst/>
                <a:latin typeface="Calibri" panose="020F0502020204030204" pitchFamily="34" charset="0"/>
                <a:ea typeface="Calibri" panose="020F0502020204030204" pitchFamily="34" charset="0"/>
              </a:rPr>
              <a:t>.</a:t>
            </a:r>
            <a:endParaRPr lang="ar-DZ" sz="2200" dirty="0">
              <a:effectLst/>
              <a:latin typeface="Calibri" panose="020F0502020204030204" pitchFamily="34" charset="0"/>
              <a:ea typeface="Calibri" panose="020F0502020204030204" pitchFamily="34" charset="0"/>
            </a:endParaRPr>
          </a:p>
          <a:p>
            <a:pPr marL="800100" lvl="1" indent="-342900" algn="just" rtl="1">
              <a:lnSpc>
                <a:spcPct val="107000"/>
              </a:lnSpc>
              <a:spcAft>
                <a:spcPts val="800"/>
              </a:spcAft>
              <a:buSzPts val="1000"/>
              <a:buFontTx/>
              <a:buChar char="-"/>
              <a:tabLst>
                <a:tab pos="914400" algn="l"/>
              </a:tabLst>
            </a:pPr>
            <a:r>
              <a:rPr lang="ar-SA" sz="2200" dirty="0">
                <a:effectLst/>
                <a:latin typeface="Calibri" panose="020F0502020204030204" pitchFamily="34" charset="0"/>
                <a:ea typeface="Calibri" panose="020F0502020204030204" pitchFamily="34" charset="0"/>
              </a:rPr>
              <a:t>هذا التبسيط سبب ركاكة لغوية وأخطاء في النطق والتراكيب، ما دفع اللغويين إلى المطالبة بإصلاح اللغة الإعلامية</a:t>
            </a:r>
            <a:r>
              <a:rPr lang="fr-FR" sz="2200" dirty="0">
                <a:effectLst/>
                <a:latin typeface="Calibri" panose="020F0502020204030204" pitchFamily="34" charset="0"/>
                <a:ea typeface="Calibri" panose="020F0502020204030204" pitchFamily="34" charset="0"/>
              </a:rPr>
              <a:t>.</a:t>
            </a:r>
          </a:p>
          <a:p>
            <a:pPr marL="342900" lvl="0" indent="-342900" algn="just" rtl="1">
              <a:lnSpc>
                <a:spcPct val="107000"/>
              </a:lnSpc>
              <a:spcAft>
                <a:spcPts val="800"/>
              </a:spcAft>
              <a:buFont typeface="Wingdings" panose="05000000000000000000" pitchFamily="2" charset="2"/>
              <a:buChar char="§"/>
              <a:tabLst>
                <a:tab pos="457200" algn="l"/>
              </a:tabLst>
            </a:pPr>
            <a:r>
              <a:rPr lang="ar-SA" sz="2200" b="1" dirty="0">
                <a:effectLst/>
                <a:latin typeface="Calibri" panose="020F0502020204030204" pitchFamily="34" charset="0"/>
                <a:ea typeface="Calibri" panose="020F0502020204030204" pitchFamily="34" charset="0"/>
              </a:rPr>
              <a:t>الجانب الإيجابي</a:t>
            </a:r>
            <a:r>
              <a:rPr lang="fr-FR" sz="2200" b="1" dirty="0">
                <a:effectLst/>
                <a:latin typeface="Calibri" panose="020F0502020204030204" pitchFamily="34" charset="0"/>
                <a:ea typeface="Calibri" panose="020F0502020204030204" pitchFamily="34" charset="0"/>
              </a:rPr>
              <a:t>:</a:t>
            </a:r>
            <a:endParaRPr lang="fr-FR" sz="2200" dirty="0">
              <a:effectLst/>
              <a:latin typeface="Calibri" panose="020F0502020204030204" pitchFamily="34" charset="0"/>
              <a:ea typeface="Calibri" panose="020F0502020204030204" pitchFamily="34" charset="0"/>
            </a:endParaRPr>
          </a:p>
          <a:p>
            <a:pPr lvl="1" algn="just" rtl="1">
              <a:lnSpc>
                <a:spcPct val="107000"/>
              </a:lnSpc>
              <a:spcAft>
                <a:spcPts val="800"/>
              </a:spcAft>
              <a:buSzPts val="1000"/>
              <a:tabLst>
                <a:tab pos="914400" algn="l"/>
              </a:tabLst>
            </a:pPr>
            <a:r>
              <a:rPr lang="ar-DZ" sz="2200" dirty="0">
                <a:effectLst/>
                <a:latin typeface="Calibri" panose="020F0502020204030204" pitchFamily="34" charset="0"/>
                <a:ea typeface="Calibri" panose="020F0502020204030204" pitchFamily="34" charset="0"/>
              </a:rPr>
              <a:t>- </a:t>
            </a:r>
            <a:r>
              <a:rPr lang="ar-SA" sz="2200" dirty="0">
                <a:effectLst/>
                <a:latin typeface="Calibri" panose="020F0502020204030204" pitchFamily="34" charset="0"/>
                <a:ea typeface="Calibri" panose="020F0502020204030204" pitchFamily="34" charset="0"/>
              </a:rPr>
              <a:t>بعض الإعلاميين سعوا إلى إحياء العربية الفصحى وتطويرها ب</a:t>
            </a:r>
            <a:r>
              <a:rPr lang="ar-DZ" sz="2200" dirty="0">
                <a:effectLst/>
                <a:latin typeface="Calibri" panose="020F0502020204030204" pitchFamily="34" charset="0"/>
                <a:ea typeface="Calibri" panose="020F0502020204030204" pitchFamily="34" charset="0"/>
              </a:rPr>
              <a:t>ِ</a:t>
            </a:r>
            <a:r>
              <a:rPr lang="ar-SA" sz="2200" dirty="0">
                <a:effectLst/>
                <a:latin typeface="Calibri" panose="020F0502020204030204" pitchFamily="34" charset="0"/>
                <a:ea typeface="Calibri" panose="020F0502020204030204" pitchFamily="34" charset="0"/>
              </a:rPr>
              <a:t>ل</a:t>
            </a:r>
            <a:r>
              <a:rPr lang="ar-DZ" sz="2200" dirty="0">
                <a:effectLst/>
                <a:latin typeface="Calibri" panose="020F0502020204030204" pitchFamily="34" charset="0"/>
                <a:ea typeface="Calibri" panose="020F0502020204030204" pitchFamily="34" charset="0"/>
              </a:rPr>
              <a:t>ُ</a:t>
            </a:r>
            <a:r>
              <a:rPr lang="ar-SA" sz="2200" dirty="0" err="1">
                <a:effectLst/>
                <a:latin typeface="Calibri" panose="020F0502020204030204" pitchFamily="34" charset="0"/>
                <a:ea typeface="Calibri" panose="020F0502020204030204" pitchFamily="34" charset="0"/>
              </a:rPr>
              <a:t>غة</a:t>
            </a:r>
            <a:r>
              <a:rPr lang="ar-SA" sz="2200" dirty="0">
                <a:effectLst/>
                <a:latin typeface="Calibri" panose="020F0502020204030204" pitchFamily="34" charset="0"/>
                <a:ea typeface="Calibri" panose="020F0502020204030204" pitchFamily="34" charset="0"/>
              </a:rPr>
              <a:t> حديثة م</a:t>
            </a:r>
            <a:r>
              <a:rPr lang="ar-DZ" sz="2200" dirty="0">
                <a:effectLst/>
                <a:latin typeface="Calibri" panose="020F0502020204030204" pitchFamily="34" charset="0"/>
                <a:ea typeface="Calibri" panose="020F0502020204030204" pitchFamily="34" charset="0"/>
              </a:rPr>
              <a:t>َ</a:t>
            </a:r>
            <a:r>
              <a:rPr lang="ar-SA" sz="2200" dirty="0">
                <a:effectLst/>
                <a:latin typeface="Calibri" panose="020F0502020204030204" pitchFamily="34" charset="0"/>
                <a:ea typeface="Calibri" panose="020F0502020204030204" pitchFamily="34" charset="0"/>
              </a:rPr>
              <a:t>ر</a:t>
            </a:r>
            <a:r>
              <a:rPr lang="ar-DZ" sz="2200" dirty="0">
                <a:effectLst/>
                <a:latin typeface="Calibri" panose="020F0502020204030204" pitchFamily="34" charset="0"/>
                <a:ea typeface="Calibri" panose="020F0502020204030204" pitchFamily="34" charset="0"/>
              </a:rPr>
              <a:t>ِ</a:t>
            </a:r>
            <a:r>
              <a:rPr lang="ar-SA" sz="2200" dirty="0" err="1">
                <a:effectLst/>
                <a:latin typeface="Calibri" panose="020F0502020204030204" pitchFamily="34" charset="0"/>
                <a:ea typeface="Calibri" panose="020F0502020204030204" pitchFamily="34" charset="0"/>
              </a:rPr>
              <a:t>نة</a:t>
            </a:r>
            <a:r>
              <a:rPr lang="ar-SA" sz="2200" dirty="0">
                <a:effectLst/>
                <a:latin typeface="Calibri" panose="020F0502020204030204" pitchFamily="34" charset="0"/>
                <a:ea typeface="Calibri" panose="020F0502020204030204" pitchFamily="34" charset="0"/>
              </a:rPr>
              <a:t> ت</a:t>
            </a:r>
            <a:r>
              <a:rPr lang="ar-DZ" sz="2200" dirty="0">
                <a:effectLst/>
                <a:latin typeface="Calibri" panose="020F0502020204030204" pitchFamily="34" charset="0"/>
                <a:ea typeface="Calibri" panose="020F0502020204030204" pitchFamily="34" charset="0"/>
              </a:rPr>
              <a:t>ُ</a:t>
            </a:r>
            <a:r>
              <a:rPr lang="ar-SA" sz="2200" dirty="0">
                <a:effectLst/>
                <a:latin typeface="Calibri" panose="020F0502020204030204" pitchFamily="34" charset="0"/>
                <a:ea typeface="Calibri" panose="020F0502020204030204" pitchFamily="34" charset="0"/>
              </a:rPr>
              <a:t>ناسب الإعلام، مع ال</a:t>
            </a:r>
            <a:r>
              <a:rPr lang="ar-DZ" sz="2200" dirty="0">
                <a:effectLst/>
                <a:latin typeface="Calibri" panose="020F0502020204030204" pitchFamily="34" charset="0"/>
                <a:ea typeface="Calibri" panose="020F0502020204030204" pitchFamily="34" charset="0"/>
              </a:rPr>
              <a:t>إ</a:t>
            </a:r>
            <a:r>
              <a:rPr lang="ar-SA" sz="2200" dirty="0" err="1">
                <a:effectLst/>
                <a:latin typeface="Calibri" panose="020F0502020204030204" pitchFamily="34" charset="0"/>
                <a:ea typeface="Calibri" panose="020F0502020204030204" pitchFamily="34" charset="0"/>
              </a:rPr>
              <a:t>عتدال</a:t>
            </a:r>
            <a:r>
              <a:rPr lang="ar-SA" sz="2200" dirty="0">
                <a:effectLst/>
                <a:latin typeface="Calibri" panose="020F0502020204030204" pitchFamily="34" charset="0"/>
                <a:ea typeface="Calibri" panose="020F0502020204030204" pitchFamily="34" charset="0"/>
              </a:rPr>
              <a:t> في </a:t>
            </a:r>
            <a:r>
              <a:rPr lang="ar-DZ" sz="2200" dirty="0">
                <a:effectLst/>
                <a:latin typeface="Calibri" panose="020F0502020204030204" pitchFamily="34" charset="0"/>
                <a:ea typeface="Calibri" panose="020F0502020204030204" pitchFamily="34" charset="0"/>
              </a:rPr>
              <a:t>إِ</a:t>
            </a:r>
            <a:r>
              <a:rPr lang="ar-SA" sz="2200" dirty="0" err="1">
                <a:effectLst/>
                <a:latin typeface="Calibri" panose="020F0502020204030204" pitchFamily="34" charset="0"/>
                <a:ea typeface="Calibri" panose="020F0502020204030204" pitchFamily="34" charset="0"/>
              </a:rPr>
              <a:t>ستخدام</a:t>
            </a:r>
            <a:r>
              <a:rPr lang="ar-SA" sz="2200" dirty="0">
                <a:effectLst/>
                <a:latin typeface="Calibri" panose="020F0502020204030204" pitchFamily="34" charset="0"/>
                <a:ea typeface="Calibri" panose="020F0502020204030204" pitchFamily="34" charset="0"/>
              </a:rPr>
              <a:t> الألفاظ الجديدة</a:t>
            </a:r>
            <a:r>
              <a:rPr lang="ar-DZ" sz="2200" dirty="0">
                <a:effectLst/>
                <a:latin typeface="Calibri" panose="020F0502020204030204" pitchFamily="34" charset="0"/>
                <a:ea typeface="Calibri" panose="020F0502020204030204" pitchFamily="34" charset="0"/>
              </a:rPr>
              <a:t>،</a:t>
            </a:r>
            <a:r>
              <a:rPr lang="ar-SA" sz="2200" dirty="0">
                <a:effectLst/>
                <a:latin typeface="Calibri" panose="020F0502020204030204" pitchFamily="34" charset="0"/>
                <a:ea typeface="Calibri" panose="020F0502020204030204" pitchFamily="34" charset="0"/>
              </a:rPr>
              <a:t> دون الإضرار بأصالة اللغة</a:t>
            </a:r>
            <a:r>
              <a:rPr lang="fr-FR" sz="2200" dirty="0">
                <a:effectLst/>
                <a:latin typeface="Calibri" panose="020F0502020204030204" pitchFamily="34" charset="0"/>
                <a:ea typeface="Calibri" panose="020F0502020204030204" pitchFamily="34" charset="0"/>
              </a:rPr>
              <a:t>.</a:t>
            </a:r>
          </a:p>
        </p:txBody>
      </p:sp>
    </p:spTree>
    <p:extLst>
      <p:ext uri="{BB962C8B-B14F-4D97-AF65-F5344CB8AC3E}">
        <p14:creationId xmlns:p14="http://schemas.microsoft.com/office/powerpoint/2010/main" val="2339847911"/>
      </p:ext>
    </p:extLst>
  </p:cSld>
  <p:clrMapOvr>
    <a:masterClrMapping/>
  </p:clrMapOvr>
  <p:transition spd="slow" advTm="2137">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49F27C-97CD-046E-2F71-A75FADAB4AFE}"/>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BA35F535-633C-3AA7-339C-94CAADCA7972}"/>
              </a:ext>
            </a:extLst>
          </p:cNvPr>
          <p:cNvSpPr/>
          <p:nvPr/>
        </p:nvSpPr>
        <p:spPr>
          <a:xfrm>
            <a:off x="2227489" y="564663"/>
            <a:ext cx="2194325" cy="5202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1C4F1B6-5AA7-1526-B541-29C31000A3A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D8ED1ECF-A8B9-C918-5798-FC53F6F1E958}"/>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403452BE-B33B-DFA7-E2A6-B924A4137019}"/>
              </a:ext>
            </a:extLst>
          </p:cNvPr>
          <p:cNvSpPr/>
          <p:nvPr/>
        </p:nvSpPr>
        <p:spPr>
          <a:xfrm>
            <a:off x="3457250" y="188117"/>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4000" b="1" dirty="0">
                <a:ea typeface="Roboto Light" panose="02000000000000000000" pitchFamily="2" charset="0"/>
              </a:rPr>
              <a:t>06</a:t>
            </a:r>
            <a:endParaRPr lang="en-US" sz="4000" b="1" dirty="0">
              <a:ea typeface="Roboto Light" panose="02000000000000000000" pitchFamily="2" charset="0"/>
            </a:endParaRPr>
          </a:p>
        </p:txBody>
      </p:sp>
      <p:sp>
        <p:nvSpPr>
          <p:cNvPr id="2" name="TextBox 16">
            <a:extLst>
              <a:ext uri="{FF2B5EF4-FFF2-40B4-BE49-F238E27FC236}">
                <a16:creationId xmlns:a16="http://schemas.microsoft.com/office/drawing/2014/main" id="{87189896-8C68-0372-EF0F-745FCFE40BEF}"/>
              </a:ext>
            </a:extLst>
          </p:cNvPr>
          <p:cNvSpPr txBox="1"/>
          <p:nvPr/>
        </p:nvSpPr>
        <p:spPr>
          <a:xfrm>
            <a:off x="4421814" y="261285"/>
            <a:ext cx="7227360"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اللغة العربية في الاعلام المكتوب، السمعي المرئي والرقمي</a:t>
            </a:r>
          </a:p>
        </p:txBody>
      </p:sp>
      <p:sp>
        <p:nvSpPr>
          <p:cNvPr id="4" name="ZoneTexte 3">
            <a:extLst>
              <a:ext uri="{FF2B5EF4-FFF2-40B4-BE49-F238E27FC236}">
                <a16:creationId xmlns:a16="http://schemas.microsoft.com/office/drawing/2014/main" id="{5D0F76FE-D3FA-B95F-2028-555A648D992A}"/>
              </a:ext>
            </a:extLst>
          </p:cNvPr>
          <p:cNvSpPr txBox="1"/>
          <p:nvPr/>
        </p:nvSpPr>
        <p:spPr>
          <a:xfrm>
            <a:off x="4813828" y="1429800"/>
            <a:ext cx="6443331" cy="4829720"/>
          </a:xfrm>
          <a:prstGeom prst="rect">
            <a:avLst/>
          </a:prstGeom>
          <a:noFill/>
        </p:spPr>
        <p:txBody>
          <a:bodyPr wrap="square">
            <a:spAutoFit/>
          </a:bodyPr>
          <a:lstStyle/>
          <a:p>
            <a:pPr marL="342900" lvl="0" indent="-342900" algn="just" rtl="1">
              <a:lnSpc>
                <a:spcPct val="107000"/>
              </a:lnSpc>
              <a:spcAft>
                <a:spcPts val="800"/>
              </a:spcAft>
              <a:buFont typeface="Wingdings" panose="05000000000000000000" pitchFamily="2" charset="2"/>
              <a:buChar char="§"/>
              <a:tabLst>
                <a:tab pos="457200" algn="l"/>
              </a:tabLst>
            </a:pPr>
            <a:r>
              <a:rPr lang="ar-SA" sz="2400" b="1" dirty="0">
                <a:effectLst/>
                <a:latin typeface="Calibri" panose="020F0502020204030204" pitchFamily="34" charset="0"/>
                <a:ea typeface="Calibri" panose="020F0502020204030204" pitchFamily="34" charset="0"/>
                <a:cs typeface="Arial" panose="020B0604020202020204" pitchFamily="34" charset="0"/>
              </a:rPr>
              <a:t>قو</a:t>
            </a:r>
            <a:r>
              <a:rPr lang="ar-DZ" sz="2400" b="1" dirty="0">
                <a:effectLst/>
                <a:latin typeface="Calibri" panose="020F0502020204030204" pitchFamily="34" charset="0"/>
                <a:ea typeface="Calibri" panose="020F0502020204030204" pitchFamily="34" charset="0"/>
                <a:cs typeface="Arial" panose="020B0604020202020204" pitchFamily="34" charset="0"/>
              </a:rPr>
              <a:t>َّ</a:t>
            </a:r>
            <a:r>
              <a:rPr lang="ar-SA" sz="2400" b="1" dirty="0">
                <a:effectLst/>
                <a:latin typeface="Calibri" panose="020F0502020204030204" pitchFamily="34" charset="0"/>
                <a:ea typeface="Calibri" panose="020F0502020204030204" pitchFamily="34" charset="0"/>
                <a:cs typeface="Arial" panose="020B0604020202020204" pitchFamily="34" charset="0"/>
              </a:rPr>
              <a:t>ة التأثير البصري</a:t>
            </a:r>
            <a:r>
              <a:rPr lang="fr-FR" sz="2400" b="1"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الدراسات أثبتت أن</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 الإنسان </a:t>
            </a:r>
            <a:r>
              <a:rPr lang="ar-SA" sz="2400" dirty="0" err="1">
                <a:effectLst/>
                <a:latin typeface="Calibri" panose="020F0502020204030204" pitchFamily="34" charset="0"/>
                <a:ea typeface="Calibri" panose="020F0502020204030204" pitchFamily="34" charset="0"/>
                <a:cs typeface="Arial" panose="020B0604020202020204" pitchFamily="34" charset="0"/>
              </a:rPr>
              <a:t>يتأث</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ر أكثر</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 بما يراه ويسمعه معاً (بنسبة 50%)، لذا فالتلفزيون أكثر تأثيراً من الصحافة والراديو</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 لأن</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ه يخاطب العين والأذن في آن واحد</a:t>
            </a:r>
            <a:r>
              <a:rPr lang="fr-FR" sz="2400" dirty="0">
                <a:effectLst/>
                <a:latin typeface="Calibri" panose="020F0502020204030204" pitchFamily="34" charset="0"/>
                <a:ea typeface="Calibri" panose="020F0502020204030204" pitchFamily="34" charset="0"/>
                <a:cs typeface="Times New Roman" panose="02020603050405020304" pitchFamily="18" charset="0"/>
              </a:rPr>
              <a:t>.</a:t>
            </a:r>
            <a:endParaRPr lang="ar-DZ"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07000"/>
              </a:lnSpc>
              <a:spcAft>
                <a:spcPts val="800"/>
              </a:spcAft>
              <a:buFont typeface="Wingdings" panose="05000000000000000000" pitchFamily="2" charset="2"/>
              <a:buChar char="§"/>
              <a:tabLst>
                <a:tab pos="457200" algn="l"/>
              </a:tabLst>
            </a:pPr>
            <a:r>
              <a:rPr lang="ar-DZ" sz="2400" b="1" dirty="0">
                <a:latin typeface="Calibri" panose="020F0502020204030204" pitchFamily="34" charset="0"/>
                <a:ea typeface="Calibri" panose="020F0502020204030204" pitchFamily="34" charset="0"/>
                <a:cs typeface="Arial" panose="020B0604020202020204" pitchFamily="34" charset="0"/>
              </a:rPr>
              <a:t>إ</a:t>
            </a:r>
            <a:r>
              <a:rPr lang="ar-SA" sz="2400" b="1" dirty="0">
                <a:effectLst/>
                <a:latin typeface="Calibri" panose="020F0502020204030204" pitchFamily="34" charset="0"/>
                <a:ea typeface="Calibri" panose="020F0502020204030204" pitchFamily="34" charset="0"/>
                <a:cs typeface="Arial" panose="020B0604020202020204" pitchFamily="34" charset="0"/>
              </a:rPr>
              <a:t>تجاه عامية الإعلام</a:t>
            </a:r>
            <a:r>
              <a:rPr lang="fr-FR" sz="2400" b="1" dirty="0">
                <a:effectLst/>
                <a:latin typeface="Calibri" panose="020F0502020204030204" pitchFamily="34" charset="0"/>
                <a:ea typeface="Calibri" panose="020F0502020204030204" pitchFamily="34" charset="0"/>
                <a:cs typeface="Arial" panose="020B0604020202020204" pitchFamily="34" charset="0"/>
              </a:rPr>
              <a:t>:</a:t>
            </a:r>
            <a:endParaRPr lang="ar-DZ" sz="2400" b="1" dirty="0">
              <a:latin typeface="Calibri" panose="020F0502020204030204" pitchFamily="34" charset="0"/>
              <a:ea typeface="Calibri" panose="020F0502020204030204" pitchFamily="34" charset="0"/>
              <a:cs typeface="Arial" panose="020B0604020202020204" pitchFamily="34" charset="0"/>
            </a:endParaRPr>
          </a:p>
          <a:p>
            <a:pPr lvl="0" algn="just" rtl="1">
              <a:lnSpc>
                <a:spcPct val="107000"/>
              </a:lnSpc>
              <a:spcAft>
                <a:spcPts val="800"/>
              </a:spcAft>
              <a:tabLst>
                <a:tab pos="457200" algn="l"/>
              </a:tabLst>
            </a:pPr>
            <a:r>
              <a:rPr lang="ar-SA" sz="2400" dirty="0">
                <a:effectLst/>
                <a:latin typeface="Calibri" panose="020F0502020204030204" pitchFamily="34" charset="0"/>
                <a:ea typeface="Calibri" panose="020F0502020204030204" pitchFamily="34" charset="0"/>
                <a:cs typeface="Arial" panose="020B0604020202020204" pitchFamily="34" charset="0"/>
              </a:rPr>
              <a:t>كثير من البرامج الإذاعية والتلفزيونية تميل إلى </a:t>
            </a:r>
            <a:r>
              <a:rPr lang="ar-DZ" sz="2400" dirty="0">
                <a:effectLst/>
                <a:latin typeface="Calibri" panose="020F0502020204030204" pitchFamily="34" charset="0"/>
                <a:ea typeface="Calibri" panose="020F0502020204030204" pitchFamily="34" charset="0"/>
                <a:cs typeface="Arial" panose="020B0604020202020204" pitchFamily="34" charset="0"/>
              </a:rPr>
              <a:t>إِ</a:t>
            </a:r>
            <a:r>
              <a:rPr lang="ar-SA" sz="2400" dirty="0" err="1">
                <a:effectLst/>
                <a:latin typeface="Calibri" panose="020F0502020204030204" pitchFamily="34" charset="0"/>
                <a:ea typeface="Calibri" panose="020F0502020204030204" pitchFamily="34" charset="0"/>
                <a:cs typeface="Arial" panose="020B0604020202020204" pitchFamily="34" charset="0"/>
              </a:rPr>
              <a:t>ستخدام</a:t>
            </a:r>
            <a:r>
              <a:rPr lang="ar-SA" sz="2400" dirty="0">
                <a:effectLst/>
                <a:latin typeface="Calibri" panose="020F0502020204030204" pitchFamily="34" charset="0"/>
                <a:ea typeface="Calibri" panose="020F0502020204030204" pitchFamily="34" charset="0"/>
                <a:cs typeface="Arial" panose="020B0604020202020204" pitchFamily="34" charset="0"/>
              </a:rPr>
              <a:t> اللغة الم</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ح</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ك</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err="1">
                <a:effectLst/>
                <a:latin typeface="Calibri" panose="020F0502020204030204" pitchFamily="34" charset="0"/>
                <a:ea typeface="Calibri" panose="020F0502020204030204" pitchFamily="34" charset="0"/>
                <a:cs typeface="Arial" panose="020B0604020202020204" pitchFamily="34" charset="0"/>
              </a:rPr>
              <a:t>ية</a:t>
            </a:r>
            <a:r>
              <a:rPr lang="ar-SA" sz="2400" dirty="0">
                <a:effectLst/>
                <a:latin typeface="Calibri" panose="020F0502020204030204" pitchFamily="34" charset="0"/>
                <a:ea typeface="Calibri" panose="020F0502020204030204" pitchFamily="34" charset="0"/>
                <a:cs typeface="Arial" panose="020B0604020202020204" pitchFamily="34" charset="0"/>
              </a:rPr>
              <a:t> (العامية) لتقريب المحتوى من الجمهور</a:t>
            </a:r>
            <a:r>
              <a:rPr lang="fr-FR" sz="2400" dirty="0">
                <a:effectLst/>
                <a:latin typeface="Calibri" panose="020F0502020204030204" pitchFamily="34" charset="0"/>
                <a:ea typeface="Calibri" panose="020F0502020204030204" pitchFamily="34" charset="0"/>
                <a:cs typeface="Times New Roman" panose="02020603050405020304" pitchFamily="18" charset="0"/>
              </a:rPr>
              <a:t>.</a:t>
            </a:r>
          </a:p>
          <a:p>
            <a:pPr marL="342900" lvl="0" indent="-342900" algn="just" rtl="1">
              <a:lnSpc>
                <a:spcPct val="107000"/>
              </a:lnSpc>
              <a:spcAft>
                <a:spcPts val="800"/>
              </a:spcAft>
              <a:buFont typeface="+mj-lt"/>
              <a:buAutoNum type="arabicPeriod"/>
              <a:tabLst>
                <a:tab pos="457200" algn="l"/>
              </a:tabLst>
            </a:pPr>
            <a:r>
              <a:rPr lang="ar-SA" sz="2400" b="1" dirty="0">
                <a:effectLst/>
                <a:latin typeface="Calibri" panose="020F0502020204030204" pitchFamily="34" charset="0"/>
                <a:ea typeface="Calibri" panose="020F0502020204030204" pitchFamily="34" charset="0"/>
                <a:cs typeface="Arial" panose="020B0604020202020204" pitchFamily="34" charset="0"/>
              </a:rPr>
              <a:t>مثال</a:t>
            </a:r>
            <a:r>
              <a:rPr lang="fr-FR" sz="2400" b="1" dirty="0">
                <a:effectLst/>
                <a:latin typeface="Calibri" panose="020F0502020204030204" pitchFamily="34" charset="0"/>
                <a:ea typeface="Calibri" panose="020F0502020204030204" pitchFamily="34" charset="0"/>
                <a:cs typeface="Arial" panose="020B0604020202020204" pitchFamily="34" charset="0"/>
              </a:rPr>
              <a:t>:</a:t>
            </a:r>
            <a:endParaRPr lang="fr-FR" sz="2400" dirty="0">
              <a:effectLst/>
              <a:latin typeface="Calibri" panose="020F0502020204030204" pitchFamily="34" charset="0"/>
              <a:ea typeface="Calibri" panose="020F0502020204030204" pitchFamily="34" charset="0"/>
              <a:cs typeface="Arial" panose="020B0604020202020204" pitchFamily="34" charset="0"/>
            </a:endParaRPr>
          </a:p>
          <a:p>
            <a:pPr lvl="1" algn="just" rtl="1">
              <a:lnSpc>
                <a:spcPct val="107000"/>
              </a:lnSpc>
              <a:spcAft>
                <a:spcPts val="800"/>
              </a:spcAft>
              <a:buSzPts val="1000"/>
              <a:tabLst>
                <a:tab pos="914400" algn="l"/>
              </a:tabLst>
            </a:pPr>
            <a:r>
              <a:rPr lang="ar-DZ" sz="2400" dirty="0">
                <a:effectLst/>
                <a:latin typeface="Calibri" panose="020F0502020204030204" pitchFamily="34" charset="0"/>
                <a:ea typeface="Calibri" panose="020F0502020204030204" pitchFamily="34" charset="0"/>
                <a:cs typeface="Arial" panose="020B0604020202020204" pitchFamily="34" charset="0"/>
              </a:rPr>
              <a:t>- </a:t>
            </a:r>
            <a:r>
              <a:rPr lang="ar-SA" sz="2400" dirty="0">
                <a:effectLst/>
                <a:latin typeface="Calibri" panose="020F0502020204030204" pitchFamily="34" charset="0"/>
                <a:ea typeface="Calibri" panose="020F0502020204030204" pitchFamily="34" charset="0"/>
                <a:cs typeface="Arial" panose="020B0604020202020204" pitchFamily="34" charset="0"/>
              </a:rPr>
              <a:t>البرامج مثل </a:t>
            </a:r>
            <a:r>
              <a:rPr lang="fr-FR" sz="2400" b="1" dirty="0">
                <a:effectLst/>
                <a:latin typeface="Calibri" panose="020F0502020204030204" pitchFamily="34" charset="0"/>
                <a:ea typeface="Calibri" panose="020F0502020204030204" pitchFamily="34" charset="0"/>
                <a:cs typeface="Times New Roman" panose="02020603050405020304" pitchFamily="18"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سيرة وانفتحت</a:t>
            </a:r>
            <a:r>
              <a:rPr lang="fr-FR" sz="2400" b="1" dirty="0">
                <a:effectLst/>
                <a:latin typeface="Calibri" panose="020F0502020204030204" pitchFamily="34" charset="0"/>
                <a:ea typeface="Calibri" panose="020F0502020204030204" pitchFamily="34" charset="0"/>
                <a:cs typeface="Times New Roman" panose="02020603050405020304" pitchFamily="18" charset="0"/>
              </a:rPr>
              <a:t>"</a:t>
            </a:r>
            <a:r>
              <a:rPr lang="fr-FR" sz="2400" dirty="0">
                <a:effectLst/>
                <a:latin typeface="Calibri" panose="020F0502020204030204" pitchFamily="34" charset="0"/>
                <a:ea typeface="Calibri" panose="020F0502020204030204" pitchFamily="34" charset="0"/>
                <a:cs typeface="Times New Roman" panose="02020603050405020304" pitchFamily="18" charset="0"/>
              </a:rPr>
              <a:t> </a:t>
            </a:r>
            <a:r>
              <a:rPr lang="ar-DZ" sz="2400" dirty="0">
                <a:effectLst/>
                <a:latin typeface="Calibri" panose="020F0502020204030204" pitchFamily="34" charset="0"/>
                <a:ea typeface="Calibri" panose="020F0502020204030204" pitchFamily="34" charset="0"/>
                <a:cs typeface="Arial" panose="020B0604020202020204" pitchFamily="34" charset="0"/>
              </a:rPr>
              <a:t>ي</a:t>
            </a:r>
            <a:r>
              <a:rPr lang="ar-SA" sz="2400" dirty="0">
                <a:effectLst/>
                <a:latin typeface="Calibri" panose="020F0502020204030204" pitchFamily="34" charset="0"/>
                <a:ea typeface="Calibri" panose="020F0502020204030204" pitchFamily="34" charset="0"/>
                <a:cs typeface="Arial" panose="020B0604020202020204" pitchFamily="34" charset="0"/>
              </a:rPr>
              <a:t>قدَّم باللهجة العامية، ما جعلها قريبة من الناس</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 لكنها ساهمت في إضعاف حضور الفصحى في الإعلام المرئي والمسموع</a:t>
            </a:r>
            <a:r>
              <a:rPr lang="fr-FR" sz="2400" dirty="0">
                <a:effectLst/>
                <a:latin typeface="Calibri" panose="020F0502020204030204" pitchFamily="34" charset="0"/>
                <a:ea typeface="Calibri" panose="020F0502020204030204" pitchFamily="34" charset="0"/>
                <a:cs typeface="Times New Roman" panose="02020603050405020304" pitchFamily="18" charset="0"/>
              </a:rPr>
              <a:t>.</a:t>
            </a:r>
          </a:p>
        </p:txBody>
      </p:sp>
      <p:pic>
        <p:nvPicPr>
          <p:cNvPr id="9" name="Image 8">
            <a:extLst>
              <a:ext uri="{FF2B5EF4-FFF2-40B4-BE49-F238E27FC236}">
                <a16:creationId xmlns:a16="http://schemas.microsoft.com/office/drawing/2014/main" id="{32E980D3-DBD3-0CA6-01C3-5D46A7530EB5}"/>
              </a:ext>
            </a:extLst>
          </p:cNvPr>
          <p:cNvPicPr>
            <a:picLocks noChangeAspect="1"/>
          </p:cNvPicPr>
          <p:nvPr/>
        </p:nvPicPr>
        <p:blipFill>
          <a:blip r:embed="rId8">
            <a:extLst>
              <a:ext uri="{BEBA8EAE-BF5A-486C-A8C5-ECC9F3942E4B}">
                <a14:imgProps xmlns:a14="http://schemas.microsoft.com/office/drawing/2010/main">
                  <a14:imgLayer r:embed="rId9">
                    <a14:imgEffect>
                      <a14:brightnessContrast bright="20000"/>
                    </a14:imgEffect>
                  </a14:imgLayer>
                </a14:imgProps>
              </a:ext>
              <a:ext uri="{28A0092B-C50C-407E-A947-70E740481C1C}">
                <a14:useLocalDpi xmlns:a14="http://schemas.microsoft.com/office/drawing/2010/main" val="0"/>
              </a:ext>
            </a:extLst>
          </a:blip>
          <a:stretch>
            <a:fillRect/>
          </a:stretch>
        </p:blipFill>
        <p:spPr>
          <a:xfrm>
            <a:off x="785359" y="2149103"/>
            <a:ext cx="3400425" cy="339045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602463153"/>
      </p:ext>
    </p:extLst>
  </p:cSld>
  <p:clrMapOvr>
    <a:masterClrMapping/>
  </p:clrMapOvr>
  <p:transition spd="slow" advTm="2137">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1B019C-4756-F6E3-6D4F-3DFDEEDA3D43}"/>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C87330DD-198F-07C3-36FF-821FB03581F5}"/>
              </a:ext>
            </a:extLst>
          </p:cNvPr>
          <p:cNvSpPr/>
          <p:nvPr/>
        </p:nvSpPr>
        <p:spPr>
          <a:xfrm>
            <a:off x="2227489" y="564663"/>
            <a:ext cx="2194325" cy="5202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3248192-7FEC-B7AB-E398-28867C956A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235BC724-35A3-AFCE-5FAB-B9EFA3985909}"/>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586B8204-E7C1-8E03-4246-6D0AAA849194}"/>
              </a:ext>
            </a:extLst>
          </p:cNvPr>
          <p:cNvSpPr/>
          <p:nvPr/>
        </p:nvSpPr>
        <p:spPr>
          <a:xfrm>
            <a:off x="3457250" y="188117"/>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4000" b="1" dirty="0">
                <a:ea typeface="Roboto Light" panose="02000000000000000000" pitchFamily="2" charset="0"/>
              </a:rPr>
              <a:t>06</a:t>
            </a:r>
            <a:endParaRPr lang="en-US" sz="4000" b="1" dirty="0">
              <a:ea typeface="Roboto Light" panose="02000000000000000000" pitchFamily="2" charset="0"/>
            </a:endParaRPr>
          </a:p>
        </p:txBody>
      </p:sp>
      <p:sp>
        <p:nvSpPr>
          <p:cNvPr id="2" name="TextBox 16">
            <a:extLst>
              <a:ext uri="{FF2B5EF4-FFF2-40B4-BE49-F238E27FC236}">
                <a16:creationId xmlns:a16="http://schemas.microsoft.com/office/drawing/2014/main" id="{903A05DC-085B-3777-D18B-FF0FF1BE68ED}"/>
              </a:ext>
            </a:extLst>
          </p:cNvPr>
          <p:cNvSpPr txBox="1"/>
          <p:nvPr/>
        </p:nvSpPr>
        <p:spPr>
          <a:xfrm>
            <a:off x="4421814" y="261285"/>
            <a:ext cx="7227360"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اللغة العربية في الاعلام المكتوب، السمعي المرئي والرقمي</a:t>
            </a:r>
          </a:p>
        </p:txBody>
      </p:sp>
      <p:sp>
        <p:nvSpPr>
          <p:cNvPr id="5" name="ZoneTexte 4">
            <a:extLst>
              <a:ext uri="{FF2B5EF4-FFF2-40B4-BE49-F238E27FC236}">
                <a16:creationId xmlns:a16="http://schemas.microsoft.com/office/drawing/2014/main" id="{7426EEB7-8F17-7F1F-07A3-63EE02687BD5}"/>
              </a:ext>
            </a:extLst>
          </p:cNvPr>
          <p:cNvSpPr txBox="1"/>
          <p:nvPr/>
        </p:nvSpPr>
        <p:spPr>
          <a:xfrm>
            <a:off x="1254643" y="1021636"/>
            <a:ext cx="10196622" cy="5069914"/>
          </a:xfrm>
          <a:prstGeom prst="rect">
            <a:avLst/>
          </a:prstGeom>
          <a:noFill/>
        </p:spPr>
        <p:txBody>
          <a:bodyPr wrap="square">
            <a:spAutoFit/>
          </a:bodyPr>
          <a:lstStyle/>
          <a:p>
            <a:pPr marL="342900" indent="-342900" algn="just" rtl="1">
              <a:lnSpc>
                <a:spcPct val="107000"/>
              </a:lnSpc>
              <a:spcAft>
                <a:spcPts val="800"/>
              </a:spcAft>
              <a:buFont typeface="Wingdings" panose="05000000000000000000" pitchFamily="2" charset="2"/>
              <a:buChar char="q"/>
            </a:pPr>
            <a:r>
              <a:rPr lang="ar-SA" sz="2400" b="1"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rPr>
              <a:t>دراسة : إبراهيم سعيد عبد الكريم - 2013</a:t>
            </a:r>
            <a:endParaRPr lang="fr-FR" sz="2400" b="1"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200" dirty="0">
                <a:effectLst/>
                <a:latin typeface="Calibri" panose="020F0502020204030204" pitchFamily="34" charset="0"/>
                <a:ea typeface="Calibri" panose="020F0502020204030204" pitchFamily="34" charset="0"/>
                <a:cs typeface="Arial" panose="020B0604020202020204" pitchFamily="34" charset="0"/>
              </a:rPr>
              <a:t>الدراسة ع</a:t>
            </a:r>
            <a:r>
              <a:rPr lang="ar-DZ" sz="2200" dirty="0">
                <a:effectLst/>
                <a:latin typeface="Calibri" panose="020F0502020204030204" pitchFamily="34" charset="0"/>
                <a:ea typeface="Calibri" panose="020F0502020204030204" pitchFamily="34" charset="0"/>
                <a:cs typeface="Arial" panose="020B0604020202020204" pitchFamily="34" charset="0"/>
              </a:rPr>
              <a:t>ٌ</a:t>
            </a:r>
            <a:r>
              <a:rPr lang="ar-SA" sz="2200" dirty="0" err="1">
                <a:effectLst/>
                <a:latin typeface="Calibri" panose="020F0502020204030204" pitchFamily="34" charset="0"/>
                <a:ea typeface="Calibri" panose="020F0502020204030204" pitchFamily="34" charset="0"/>
                <a:cs typeface="Arial" panose="020B0604020202020204" pitchFamily="34" charset="0"/>
              </a:rPr>
              <a:t>نونت</a:t>
            </a:r>
            <a:r>
              <a:rPr lang="ar-SA" sz="2200" dirty="0">
                <a:effectLst/>
                <a:latin typeface="Calibri" panose="020F0502020204030204" pitchFamily="34" charset="0"/>
                <a:ea typeface="Calibri" panose="020F0502020204030204" pitchFamily="34" charset="0"/>
                <a:cs typeface="Arial" panose="020B0604020202020204" pitchFamily="34" charset="0"/>
              </a:rPr>
              <a:t> بــ: " المآخذ اللغويـة على أداء مذيعي النشرات الإخبارية بقنوات التلفزيون المصري الرسمي</a:t>
            </a:r>
            <a:endParaRPr lang="ar-DZ" sz="22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200" dirty="0">
                <a:effectLst/>
                <a:latin typeface="Calibri" panose="020F0502020204030204" pitchFamily="34" charset="0"/>
                <a:ea typeface="Calibri" panose="020F0502020204030204" pitchFamily="34" charset="0"/>
                <a:cs typeface="Arial" panose="020B0604020202020204" pitchFamily="34" charset="0"/>
              </a:rPr>
              <a:t> </a:t>
            </a:r>
            <a:r>
              <a:rPr lang="en-GB" sz="2200" dirty="0">
                <a:effectLst/>
                <a:latin typeface="Calibri" panose="020F0502020204030204" pitchFamily="34" charset="0"/>
                <a:ea typeface="Calibri" panose="020F0502020204030204" pitchFamily="34" charset="0"/>
                <a:cs typeface="Arial" panose="020B0604020202020204" pitchFamily="34" charset="0"/>
              </a:rPr>
              <a:t>) </a:t>
            </a:r>
            <a:r>
              <a:rPr lang="ar-SA" sz="2200" dirty="0">
                <a:effectLst/>
                <a:latin typeface="Calibri" panose="020F0502020204030204" pitchFamily="34" charset="0"/>
                <a:ea typeface="Calibri" panose="020F0502020204030204" pitchFamily="34" charset="0"/>
                <a:cs typeface="Arial" panose="020B0604020202020204" pitchFamily="34" charset="0"/>
              </a:rPr>
              <a:t>الأولى – السادسة –النيل الإخبارية)" </a:t>
            </a:r>
            <a:endParaRPr lang="fr-FR" sz="22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DZ" sz="2200" dirty="0">
                <a:latin typeface="Calibri" panose="020F0502020204030204" pitchFamily="34" charset="0"/>
                <a:ea typeface="Calibri" panose="020F0502020204030204" pitchFamily="34" charset="0"/>
                <a:cs typeface="Arial" panose="020B0604020202020204" pitchFamily="34" charset="0"/>
              </a:rPr>
              <a:t>إ</a:t>
            </a:r>
            <a:r>
              <a:rPr lang="ar-SA" sz="2200" dirty="0" err="1">
                <a:effectLst/>
                <a:latin typeface="Calibri" panose="020F0502020204030204" pitchFamily="34" charset="0"/>
                <a:ea typeface="Calibri" panose="020F0502020204030204" pitchFamily="34" charset="0"/>
                <a:cs typeface="Arial" panose="020B0604020202020204" pitchFamily="34" charset="0"/>
              </a:rPr>
              <a:t>عتمدت</a:t>
            </a:r>
            <a:r>
              <a:rPr lang="ar-SA" sz="2200" dirty="0">
                <a:effectLst/>
                <a:latin typeface="Calibri" panose="020F0502020204030204" pitchFamily="34" charset="0"/>
                <a:ea typeface="Calibri" panose="020F0502020204030204" pitchFamily="34" charset="0"/>
                <a:cs typeface="Arial" panose="020B0604020202020204" pitchFamily="34" charset="0"/>
              </a:rPr>
              <a:t> الدراسة على منهج تحليل المضمون الإعلامي من خلال تحليل نشرات إخبارية ب</a:t>
            </a:r>
            <a:r>
              <a:rPr lang="ar-DZ" sz="2200" dirty="0">
                <a:effectLst/>
                <a:latin typeface="Calibri" panose="020F0502020204030204" pitchFamily="34" charset="0"/>
                <a:ea typeface="Calibri" panose="020F0502020204030204" pitchFamily="34" charset="0"/>
                <a:cs typeface="Arial" panose="020B0604020202020204" pitchFamily="34" charset="0"/>
              </a:rPr>
              <a:t>ُ</a:t>
            </a:r>
            <a:r>
              <a:rPr lang="ar-SA" sz="2200" dirty="0" err="1">
                <a:effectLst/>
                <a:latin typeface="Calibri" panose="020F0502020204030204" pitchFamily="34" charset="0"/>
                <a:ea typeface="Calibri" panose="020F0502020204030204" pitchFamily="34" charset="0"/>
                <a:cs typeface="Arial" panose="020B0604020202020204" pitchFamily="34" charset="0"/>
              </a:rPr>
              <a:t>ثَّت</a:t>
            </a:r>
            <a:r>
              <a:rPr lang="ar-SA" sz="2200" dirty="0">
                <a:effectLst/>
                <a:latin typeface="Calibri" panose="020F0502020204030204" pitchFamily="34" charset="0"/>
                <a:ea typeface="Calibri" panose="020F0502020204030204" pitchFamily="34" charset="0"/>
                <a:cs typeface="Arial" panose="020B0604020202020204" pitchFamily="34" charset="0"/>
              </a:rPr>
              <a:t> على القنوات التلفزيونية الثلاث (شهر أكتوبر 2013)، من خلال إخضاع </a:t>
            </a:r>
            <a:r>
              <a:rPr lang="ar-SA" sz="2200" dirty="0" err="1">
                <a:effectLst/>
                <a:latin typeface="Calibri" panose="020F0502020204030204" pitchFamily="34" charset="0"/>
                <a:ea typeface="Calibri" panose="020F0502020204030204" pitchFamily="34" charset="0"/>
                <a:cs typeface="Arial" panose="020B0604020202020204" pitchFamily="34" charset="0"/>
              </a:rPr>
              <a:t>الآداء</a:t>
            </a:r>
            <a:r>
              <a:rPr lang="ar-SA" sz="2200" dirty="0">
                <a:effectLst/>
                <a:latin typeface="Calibri" panose="020F0502020204030204" pitchFamily="34" charset="0"/>
                <a:ea typeface="Calibri" panose="020F0502020204030204" pitchFamily="34" charset="0"/>
                <a:cs typeface="Arial" panose="020B0604020202020204" pitchFamily="34" charset="0"/>
              </a:rPr>
              <a:t> اللغوي لمذيعيها وما يرتبط به من أخطاء وعيوب،  بمعدل نشرة إخبارية مفصلة يوميا من كل قناة (93 نشرة). </a:t>
            </a:r>
            <a:endParaRPr lang="fr-FR" sz="22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200" dirty="0">
                <a:effectLst/>
                <a:latin typeface="Calibri" panose="020F0502020204030204" pitchFamily="34" charset="0"/>
                <a:ea typeface="Calibri" panose="020F0502020204030204" pitchFamily="34" charset="0"/>
                <a:cs typeface="Arial" panose="020B0604020202020204" pitchFamily="34" charset="0"/>
              </a:rPr>
              <a:t>وتوص</a:t>
            </a:r>
            <a:r>
              <a:rPr lang="ar-DZ" sz="2200" dirty="0">
                <a:effectLst/>
                <a:latin typeface="Calibri" panose="020F0502020204030204" pitchFamily="34" charset="0"/>
                <a:ea typeface="Calibri" panose="020F0502020204030204" pitchFamily="34" charset="0"/>
                <a:cs typeface="Arial" panose="020B0604020202020204" pitchFamily="34" charset="0"/>
              </a:rPr>
              <a:t>َّ</a:t>
            </a:r>
            <a:r>
              <a:rPr lang="ar-SA" sz="2200" dirty="0">
                <a:effectLst/>
                <a:latin typeface="Calibri" panose="020F0502020204030204" pitchFamily="34" charset="0"/>
                <a:ea typeface="Calibri" panose="020F0502020204030204" pitchFamily="34" charset="0"/>
                <a:cs typeface="Arial" panose="020B0604020202020204" pitchFamily="34" charset="0"/>
              </a:rPr>
              <a:t>لت الدراسة إلى بعض النتائج المهمة منها: </a:t>
            </a:r>
            <a:endParaRPr lang="fr-FR" sz="22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200" dirty="0">
                <a:effectLst/>
                <a:latin typeface="Calibri" panose="020F0502020204030204" pitchFamily="34" charset="0"/>
                <a:ea typeface="Calibri" panose="020F0502020204030204" pitchFamily="34" charset="0"/>
                <a:cs typeface="Arial" panose="020B0604020202020204" pitchFamily="34" charset="0"/>
              </a:rPr>
              <a:t>تبيَّن أنَّ جميع الاخبار الواردة بالنشرات الإخبارية قد ق</a:t>
            </a:r>
            <a:r>
              <a:rPr lang="ar-DZ" sz="2200" dirty="0">
                <a:effectLst/>
                <a:latin typeface="Calibri" panose="020F0502020204030204" pitchFamily="34" charset="0"/>
                <a:ea typeface="Calibri" panose="020F0502020204030204" pitchFamily="34" charset="0"/>
                <a:cs typeface="Arial" panose="020B0604020202020204" pitchFamily="34" charset="0"/>
              </a:rPr>
              <a:t>ُ</a:t>
            </a:r>
            <a:r>
              <a:rPr lang="ar-SA" sz="2200" dirty="0">
                <a:effectLst/>
                <a:latin typeface="Calibri" panose="020F0502020204030204" pitchFamily="34" charset="0"/>
                <a:ea typeface="Calibri" panose="020F0502020204030204" pitchFamily="34" charset="0"/>
                <a:cs typeface="Arial" panose="020B0604020202020204" pitchFamily="34" charset="0"/>
              </a:rPr>
              <a:t>د</a:t>
            </a:r>
            <a:r>
              <a:rPr lang="ar-DZ" sz="2200" dirty="0">
                <a:effectLst/>
                <a:latin typeface="Calibri" panose="020F0502020204030204" pitchFamily="34" charset="0"/>
                <a:ea typeface="Calibri" panose="020F0502020204030204" pitchFamily="34" charset="0"/>
                <a:cs typeface="Arial" panose="020B0604020202020204" pitchFamily="34" charset="0"/>
              </a:rPr>
              <a:t>ِّ</a:t>
            </a:r>
            <a:r>
              <a:rPr lang="ar-SA" sz="2200" dirty="0">
                <a:effectLst/>
                <a:latin typeface="Calibri" panose="020F0502020204030204" pitchFamily="34" charset="0"/>
                <a:ea typeface="Calibri" panose="020F0502020204030204" pitchFamily="34" charset="0"/>
                <a:cs typeface="Arial" panose="020B0604020202020204" pitchFamily="34" charset="0"/>
              </a:rPr>
              <a:t>مت باللغة العربية الفصحى (رغم </a:t>
            </a:r>
            <a:r>
              <a:rPr lang="ar-SA" sz="2200" dirty="0" err="1">
                <a:effectLst/>
                <a:latin typeface="Calibri" panose="020F0502020204030204" pitchFamily="34" charset="0"/>
                <a:ea typeface="Calibri" panose="020F0502020204030204" pitchFamily="34" charset="0"/>
                <a:cs typeface="Arial" panose="020B0604020202020204" pitchFamily="34" charset="0"/>
              </a:rPr>
              <a:t>ماشاب</a:t>
            </a:r>
            <a:r>
              <a:rPr lang="ar-DZ" sz="2200" dirty="0">
                <a:effectLst/>
                <a:latin typeface="Calibri" panose="020F0502020204030204" pitchFamily="34" charset="0"/>
                <a:ea typeface="Calibri" panose="020F0502020204030204" pitchFamily="34" charset="0"/>
                <a:cs typeface="Arial" panose="020B0604020202020204" pitchFamily="34" charset="0"/>
              </a:rPr>
              <a:t>ه</a:t>
            </a:r>
            <a:r>
              <a:rPr lang="ar-SA" sz="2200" dirty="0">
                <a:effectLst/>
                <a:latin typeface="Calibri" panose="020F0502020204030204" pitchFamily="34" charset="0"/>
                <a:ea typeface="Calibri" panose="020F0502020204030204" pitchFamily="34" charset="0"/>
                <a:cs typeface="Arial" panose="020B0604020202020204" pitchFamily="34" charset="0"/>
              </a:rPr>
              <a:t>ها من عيوب متنوعة).</a:t>
            </a:r>
            <a:endParaRPr lang="fr-FR" sz="22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200" dirty="0">
                <a:effectLst/>
                <a:latin typeface="Calibri" panose="020F0502020204030204" pitchFamily="34" charset="0"/>
                <a:ea typeface="Calibri" panose="020F0502020204030204" pitchFamily="34" charset="0"/>
                <a:cs typeface="Arial" panose="020B0604020202020204" pitchFamily="34" charset="0"/>
              </a:rPr>
              <a:t>بلغ عدد ال</a:t>
            </a:r>
            <a:r>
              <a:rPr lang="ar-DZ" sz="2200" dirty="0">
                <a:effectLst/>
                <a:latin typeface="Calibri" panose="020F0502020204030204" pitchFamily="34" charset="0"/>
                <a:ea typeface="Calibri" panose="020F0502020204030204" pitchFamily="34" charset="0"/>
                <a:cs typeface="Arial" panose="020B0604020202020204" pitchFamily="34" charset="0"/>
              </a:rPr>
              <a:t>أَ</a:t>
            </a:r>
            <a:r>
              <a:rPr lang="ar-SA" sz="2200" dirty="0">
                <a:effectLst/>
                <a:latin typeface="Calibri" panose="020F0502020204030204" pitchFamily="34" charset="0"/>
                <a:ea typeface="Calibri" panose="020F0502020204030204" pitchFamily="34" charset="0"/>
                <a:cs typeface="Arial" panose="020B0604020202020204" pitchFamily="34" charset="0"/>
              </a:rPr>
              <a:t>خبار التي تتضمن أخطاء لغوية 75 بالمئة من إجمالي عدد النشرات محل الدراسة</a:t>
            </a:r>
            <a:r>
              <a:rPr lang="ar-DZ" sz="2200" dirty="0">
                <a:effectLst/>
                <a:latin typeface="Calibri" panose="020F0502020204030204" pitchFamily="34" charset="0"/>
                <a:ea typeface="Calibri" panose="020F0502020204030204" pitchFamily="34" charset="0"/>
                <a:cs typeface="Arial" panose="020B0604020202020204" pitchFamily="34" charset="0"/>
              </a:rPr>
              <a:t>،</a:t>
            </a:r>
            <a:r>
              <a:rPr lang="ar-SA" sz="2200" dirty="0">
                <a:effectLst/>
                <a:latin typeface="Calibri" panose="020F0502020204030204" pitchFamily="34" charset="0"/>
                <a:ea typeface="Calibri" panose="020F0502020204030204" pitchFamily="34" charset="0"/>
                <a:cs typeface="Arial" panose="020B0604020202020204" pitchFamily="34" charset="0"/>
              </a:rPr>
              <a:t> وكانت القناة السادسة تتصدر الترتيب من حيث كمية ال</a:t>
            </a:r>
            <a:r>
              <a:rPr lang="ar-DZ" sz="2200" dirty="0">
                <a:effectLst/>
                <a:latin typeface="Calibri" panose="020F0502020204030204" pitchFamily="34" charset="0"/>
                <a:ea typeface="Calibri" panose="020F0502020204030204" pitchFamily="34" charset="0"/>
                <a:cs typeface="Arial" panose="020B0604020202020204" pitchFamily="34" charset="0"/>
              </a:rPr>
              <a:t>أَ</a:t>
            </a:r>
            <a:r>
              <a:rPr lang="ar-SA" sz="2200" dirty="0">
                <a:effectLst/>
                <a:latin typeface="Calibri" panose="020F0502020204030204" pitchFamily="34" charset="0"/>
                <a:ea typeface="Calibri" panose="020F0502020204030204" pitchFamily="34" charset="0"/>
                <a:cs typeface="Arial" panose="020B0604020202020204" pitchFamily="34" charset="0"/>
              </a:rPr>
              <a:t>خبار التي وردت بها أخطاء لغوية. كما تبيَّن أن مذيعي  القناة الأولى كانوا أكثر </a:t>
            </a:r>
            <a:r>
              <a:rPr lang="ar-SA" sz="2200" dirty="0" err="1">
                <a:effectLst/>
                <a:latin typeface="Calibri" panose="020F0502020204030204" pitchFamily="34" charset="0"/>
                <a:ea typeface="Calibri" panose="020F0502020204030204" pitchFamily="34" charset="0"/>
                <a:cs typeface="Arial" panose="020B0604020202020204" pitchFamily="34" charset="0"/>
              </a:rPr>
              <a:t>إلتزاما</a:t>
            </a:r>
            <a:r>
              <a:rPr lang="ar-SA" sz="2200" dirty="0">
                <a:effectLst/>
                <a:latin typeface="Calibri" panose="020F0502020204030204" pitchFamily="34" charset="0"/>
                <a:ea typeface="Calibri" panose="020F0502020204030204" pitchFamily="34" charset="0"/>
                <a:cs typeface="Arial" panose="020B0604020202020204" pitchFamily="34" charset="0"/>
              </a:rPr>
              <a:t> نسبيا بالدِّقة والسلامة اللغوية عند تقديمهم للنشرات .</a:t>
            </a:r>
            <a:endParaRPr lang="fr-FR" sz="22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ZoneTexte 6">
            <a:extLst>
              <a:ext uri="{FF2B5EF4-FFF2-40B4-BE49-F238E27FC236}">
                <a16:creationId xmlns:a16="http://schemas.microsoft.com/office/drawing/2014/main" id="{D99339B9-E944-CE99-4B38-4314C17254F6}"/>
              </a:ext>
            </a:extLst>
          </p:cNvPr>
          <p:cNvSpPr txBox="1"/>
          <p:nvPr/>
        </p:nvSpPr>
        <p:spPr>
          <a:xfrm>
            <a:off x="1937722" y="5880366"/>
            <a:ext cx="6097772" cy="400110"/>
          </a:xfrm>
          <a:prstGeom prst="rect">
            <a:avLst/>
          </a:prstGeom>
          <a:noFill/>
        </p:spPr>
        <p:txBody>
          <a:bodyPr wrap="square">
            <a:spAutoFit/>
          </a:bodyPr>
          <a:lstStyle/>
          <a:p>
            <a:r>
              <a:rPr lang="fr-FR" sz="2000" b="1" dirty="0"/>
              <a:t>https://h1.nu/1je4C</a:t>
            </a:r>
          </a:p>
        </p:txBody>
      </p:sp>
    </p:spTree>
    <p:extLst>
      <p:ext uri="{BB962C8B-B14F-4D97-AF65-F5344CB8AC3E}">
        <p14:creationId xmlns:p14="http://schemas.microsoft.com/office/powerpoint/2010/main" val="2201668056"/>
      </p:ext>
    </p:extLst>
  </p:cSld>
  <p:clrMapOvr>
    <a:masterClrMapping/>
  </p:clrMapOvr>
  <p:transition spd="slow" advTm="2137">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3B7042-9BD0-146C-7D4E-46BCA75DBE76}"/>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8FFC9146-6B13-6527-A798-48A30995A141}"/>
              </a:ext>
            </a:extLst>
          </p:cNvPr>
          <p:cNvSpPr/>
          <p:nvPr/>
        </p:nvSpPr>
        <p:spPr>
          <a:xfrm>
            <a:off x="2227489" y="564663"/>
            <a:ext cx="2194325" cy="5202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1E70727-D3FC-9AA2-6FCA-87A2C3D2788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A6DACE5C-4ED2-3B43-7522-77F091DA751D}"/>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4E8BAFB4-41DC-3ECD-129A-F792965B9C68}"/>
              </a:ext>
            </a:extLst>
          </p:cNvPr>
          <p:cNvSpPr/>
          <p:nvPr/>
        </p:nvSpPr>
        <p:spPr>
          <a:xfrm>
            <a:off x="3457250" y="188117"/>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4000" b="1" dirty="0">
                <a:ea typeface="Roboto Light" panose="02000000000000000000" pitchFamily="2" charset="0"/>
              </a:rPr>
              <a:t>06</a:t>
            </a:r>
            <a:endParaRPr lang="en-US" sz="4000" b="1" dirty="0">
              <a:ea typeface="Roboto Light" panose="02000000000000000000" pitchFamily="2" charset="0"/>
            </a:endParaRPr>
          </a:p>
        </p:txBody>
      </p:sp>
      <p:sp>
        <p:nvSpPr>
          <p:cNvPr id="2" name="TextBox 16">
            <a:extLst>
              <a:ext uri="{FF2B5EF4-FFF2-40B4-BE49-F238E27FC236}">
                <a16:creationId xmlns:a16="http://schemas.microsoft.com/office/drawing/2014/main" id="{83816CAA-B4F5-D7A3-A261-8B39CE38BD17}"/>
              </a:ext>
            </a:extLst>
          </p:cNvPr>
          <p:cNvSpPr txBox="1"/>
          <p:nvPr/>
        </p:nvSpPr>
        <p:spPr>
          <a:xfrm>
            <a:off x="4421814" y="261285"/>
            <a:ext cx="7227360"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اللغة العربية في الاعلام المكتوب، السمعي المرئي والرقمي</a:t>
            </a:r>
          </a:p>
        </p:txBody>
      </p:sp>
      <p:sp>
        <p:nvSpPr>
          <p:cNvPr id="6" name="ZoneTexte 5">
            <a:extLst>
              <a:ext uri="{FF2B5EF4-FFF2-40B4-BE49-F238E27FC236}">
                <a16:creationId xmlns:a16="http://schemas.microsoft.com/office/drawing/2014/main" id="{8AA87E8A-9537-434D-DCC8-5049B45C2396}"/>
              </a:ext>
            </a:extLst>
          </p:cNvPr>
          <p:cNvSpPr txBox="1"/>
          <p:nvPr/>
        </p:nvSpPr>
        <p:spPr>
          <a:xfrm>
            <a:off x="2137144" y="1229037"/>
            <a:ext cx="9061597" cy="5034904"/>
          </a:xfrm>
          <a:prstGeom prst="rect">
            <a:avLst/>
          </a:prstGeom>
          <a:noFill/>
        </p:spPr>
        <p:txBody>
          <a:bodyPr wrap="square">
            <a:spAutoFit/>
          </a:bodyPr>
          <a:lstStyle/>
          <a:p>
            <a:pPr algn="r" rtl="1">
              <a:lnSpc>
                <a:spcPct val="107000"/>
              </a:lnSpc>
              <a:spcAft>
                <a:spcPts val="800"/>
              </a:spcAft>
              <a:buNone/>
            </a:pPr>
            <a:r>
              <a:rPr lang="ar-DZ" sz="2400" b="1" dirty="0">
                <a:solidFill>
                  <a:srgbClr val="FF0000"/>
                </a:solidFill>
                <a:effectLst/>
                <a:latin typeface="Calibri" panose="020F0502020204030204" pitchFamily="34" charset="0"/>
                <a:ea typeface="Calibri" panose="020F0502020204030204" pitchFamily="34" charset="0"/>
                <a:cs typeface="Arial" panose="020B0604020202020204" pitchFamily="34" charset="0"/>
              </a:rPr>
              <a:t>ثالثا : </a:t>
            </a:r>
            <a:r>
              <a:rPr lang="ar-EG" sz="2400" b="1" dirty="0">
                <a:solidFill>
                  <a:srgbClr val="FF0000"/>
                </a:solidFill>
                <a:effectLst/>
                <a:latin typeface="Calibri" panose="020F0502020204030204" pitchFamily="34" charset="0"/>
                <a:ea typeface="Calibri" panose="020F0502020204030204" pitchFamily="34" charset="0"/>
                <a:cs typeface="Arial" panose="020B0604020202020204" pitchFamily="34" charset="0"/>
              </a:rPr>
              <a:t>لغة الإعلان</a:t>
            </a:r>
            <a:endParaRPr lang="ar-DZ" sz="2400" b="1"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lvl="1" algn="r" rtl="1">
              <a:lnSpc>
                <a:spcPct val="107000"/>
              </a:lnSpc>
              <a:spcAft>
                <a:spcPts val="800"/>
              </a:spcAft>
              <a:tabLst>
                <a:tab pos="914400" algn="l"/>
              </a:tabLst>
            </a:pPr>
            <a:r>
              <a:rPr lang="ar-EG" sz="2400" dirty="0">
                <a:effectLst/>
                <a:latin typeface="Calibri" panose="020F0502020204030204" pitchFamily="34" charset="0"/>
                <a:ea typeface="Calibri" panose="020F0502020204030204" pitchFamily="34" charset="0"/>
                <a:cs typeface="Arial" panose="020B0604020202020204" pitchFamily="34" charset="0"/>
              </a:rPr>
              <a:t>الإعلان وسيلة </a:t>
            </a:r>
            <a:r>
              <a:rPr lang="ar-DZ" sz="2400" dirty="0">
                <a:effectLst/>
                <a:latin typeface="Calibri" panose="020F0502020204030204" pitchFamily="34" charset="0"/>
                <a:ea typeface="Calibri" panose="020F0502020204030204" pitchFamily="34" charset="0"/>
                <a:cs typeface="Arial" panose="020B0604020202020204" pitchFamily="34" charset="0"/>
              </a:rPr>
              <a:t>إِ</a:t>
            </a:r>
            <a:r>
              <a:rPr lang="ar-EG" sz="2400" dirty="0">
                <a:effectLst/>
                <a:latin typeface="Calibri" panose="020F0502020204030204" pitchFamily="34" charset="0"/>
                <a:ea typeface="Calibri" panose="020F0502020204030204" pitchFamily="34" charset="0"/>
                <a:cs typeface="Arial" panose="020B0604020202020204" pitchFamily="34" charset="0"/>
              </a:rPr>
              <a:t>تصال جماهيري</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EG" sz="2400" dirty="0">
                <a:effectLst/>
                <a:latin typeface="Calibri" panose="020F0502020204030204" pitchFamily="34" charset="0"/>
                <a:ea typeface="Calibri" panose="020F0502020204030204" pitchFamily="34" charset="0"/>
                <a:cs typeface="Arial" panose="020B0604020202020204" pitchFamily="34" charset="0"/>
              </a:rPr>
              <a:t> تهدف إلى جذب ال</a:t>
            </a:r>
            <a:r>
              <a:rPr lang="ar-DZ" sz="2400" dirty="0">
                <a:effectLst/>
                <a:latin typeface="Calibri" panose="020F0502020204030204" pitchFamily="34" charset="0"/>
                <a:ea typeface="Calibri" panose="020F0502020204030204" pitchFamily="34" charset="0"/>
                <a:cs typeface="Arial" panose="020B0604020202020204" pitchFamily="34" charset="0"/>
              </a:rPr>
              <a:t>إِ</a:t>
            </a:r>
            <a:r>
              <a:rPr lang="ar-EG" sz="2400" dirty="0">
                <a:effectLst/>
                <a:latin typeface="Calibri" panose="020F0502020204030204" pitchFamily="34" charset="0"/>
                <a:ea typeface="Calibri" panose="020F0502020204030204" pitchFamily="34" charset="0"/>
                <a:cs typeface="Arial" panose="020B0604020202020204" pitchFamily="34" charset="0"/>
              </a:rPr>
              <a:t>نتباه والتأثير في الجمهور، وله لغة خاصة تقوم على الإقناع والتأثير النفسي.</a:t>
            </a:r>
            <a:endParaRPr lang="ar-DZ" sz="2400" dirty="0">
              <a:latin typeface="Calibri" panose="020F0502020204030204" pitchFamily="34" charset="0"/>
              <a:ea typeface="Calibri" panose="020F0502020204030204" pitchFamily="34" charset="0"/>
              <a:cs typeface="Arial" panose="020B0604020202020204" pitchFamily="34" charset="0"/>
            </a:endParaRPr>
          </a:p>
          <a:p>
            <a:pPr marL="800100" lvl="1" indent="-342900" algn="r" rtl="1">
              <a:lnSpc>
                <a:spcPct val="107000"/>
              </a:lnSpc>
              <a:spcAft>
                <a:spcPts val="800"/>
              </a:spcAft>
              <a:buFont typeface="Wingdings" panose="05000000000000000000" pitchFamily="2" charset="2"/>
              <a:buChar char="§"/>
              <a:tabLst>
                <a:tab pos="914400" algn="l"/>
              </a:tabLst>
            </a:pPr>
            <a:r>
              <a:rPr lang="ar-EG" sz="2400" b="1" dirty="0">
                <a:effectLst/>
                <a:latin typeface="Calibri" panose="020F0502020204030204" pitchFamily="34" charset="0"/>
                <a:ea typeface="Calibri" panose="020F0502020204030204" pitchFamily="34" charset="0"/>
                <a:cs typeface="Arial" panose="020B0604020202020204" pitchFamily="34" charset="0"/>
              </a:rPr>
              <a:t>تطورها:</a:t>
            </a:r>
            <a:endParaRPr lang="fr-FR" sz="2400" dirty="0">
              <a:effectLst/>
              <a:latin typeface="Calibri" panose="020F0502020204030204" pitchFamily="34" charset="0"/>
              <a:ea typeface="Calibri" panose="020F0502020204030204" pitchFamily="34" charset="0"/>
              <a:cs typeface="Arial" panose="020B0604020202020204" pitchFamily="34" charset="0"/>
            </a:endParaRPr>
          </a:p>
          <a:p>
            <a:pPr lvl="1" algn="just" rtl="1">
              <a:lnSpc>
                <a:spcPct val="107000"/>
              </a:lnSpc>
              <a:spcAft>
                <a:spcPts val="800"/>
              </a:spcAft>
              <a:tabLst>
                <a:tab pos="914400" algn="l"/>
              </a:tabLst>
            </a:pPr>
            <a:r>
              <a:rPr lang="ar-DZ" sz="2400" dirty="0">
                <a:effectLst/>
                <a:latin typeface="Calibri" panose="020F0502020204030204" pitchFamily="34" charset="0"/>
                <a:ea typeface="Calibri" panose="020F0502020204030204" pitchFamily="34" charset="0"/>
                <a:cs typeface="Arial" panose="020B0604020202020204" pitchFamily="34" charset="0"/>
              </a:rPr>
              <a:t>- </a:t>
            </a:r>
            <a:r>
              <a:rPr lang="ar-EG" sz="2400" dirty="0">
                <a:effectLst/>
                <a:latin typeface="Calibri" panose="020F0502020204030204" pitchFamily="34" charset="0"/>
                <a:ea typeface="Calibri" panose="020F0502020204030204" pitchFamily="34" charset="0"/>
                <a:cs typeface="Arial" panose="020B0604020202020204" pitchFamily="34" charset="0"/>
              </a:rPr>
              <a:t>تطورت لغة الإعلان مع </a:t>
            </a:r>
            <a:r>
              <a:rPr lang="ar-DZ" sz="2400" dirty="0">
                <a:effectLst/>
                <a:latin typeface="Calibri" panose="020F0502020204030204" pitchFamily="34" charset="0"/>
                <a:ea typeface="Calibri" panose="020F0502020204030204" pitchFamily="34" charset="0"/>
                <a:cs typeface="Arial" panose="020B0604020202020204" pitchFamily="34" charset="0"/>
              </a:rPr>
              <a:t>إِ</a:t>
            </a:r>
            <a:r>
              <a:rPr lang="ar-EG" sz="2400" dirty="0">
                <a:effectLst/>
                <a:latin typeface="Calibri" panose="020F0502020204030204" pitchFamily="34" charset="0"/>
                <a:ea typeface="Calibri" panose="020F0502020204030204" pitchFamily="34" charset="0"/>
                <a:cs typeface="Arial" panose="020B0604020202020204" pitchFamily="34" charset="0"/>
              </a:rPr>
              <a:t>نتشار التعليم ووسائل الإعلام الحديثة مثل</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EG" sz="2400" dirty="0">
                <a:effectLst/>
                <a:latin typeface="Calibri" panose="020F0502020204030204" pitchFamily="34" charset="0"/>
                <a:ea typeface="Calibri" panose="020F0502020204030204" pitchFamily="34" charset="0"/>
                <a:cs typeface="Arial" panose="020B0604020202020204" pitchFamily="34" charset="0"/>
              </a:rPr>
              <a:t> الصحف، الإذاعة، التلفزيون، والإنترنت، الذي أصبح أوسع وأسرع وسيلة للإعلان.</a:t>
            </a:r>
            <a:endParaRPr lang="fr-FR" sz="24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Font typeface="Wingdings" panose="05000000000000000000" pitchFamily="2" charset="2"/>
              <a:buChar char="§"/>
              <a:tabLst>
                <a:tab pos="457200" algn="l"/>
              </a:tabLst>
            </a:pPr>
            <a:r>
              <a:rPr lang="ar-EG" sz="2400" b="1" dirty="0">
                <a:effectLst/>
                <a:latin typeface="Calibri" panose="020F0502020204030204" pitchFamily="34" charset="0"/>
                <a:ea typeface="Calibri" panose="020F0502020204030204" pitchFamily="34" charset="0"/>
                <a:cs typeface="Arial" panose="020B0604020202020204" pitchFamily="34" charset="0"/>
              </a:rPr>
              <a:t>الجانب اللغوي:</a:t>
            </a:r>
            <a:endParaRPr lang="fr-FR" sz="2400" dirty="0">
              <a:effectLst/>
              <a:latin typeface="Calibri" panose="020F0502020204030204" pitchFamily="34" charset="0"/>
              <a:ea typeface="Calibri" panose="020F0502020204030204" pitchFamily="34" charset="0"/>
              <a:cs typeface="Arial" panose="020B0604020202020204" pitchFamily="34" charset="0"/>
            </a:endParaRPr>
          </a:p>
          <a:p>
            <a:pPr marL="800100" lvl="1" indent="-342900" algn="just" rtl="1">
              <a:lnSpc>
                <a:spcPct val="107000"/>
              </a:lnSpc>
              <a:spcAft>
                <a:spcPts val="800"/>
              </a:spcAft>
              <a:buFontTx/>
              <a:buChar char="-"/>
              <a:tabLst>
                <a:tab pos="914400" algn="l"/>
              </a:tabLst>
            </a:pPr>
            <a:r>
              <a:rPr lang="ar-EG" sz="2400" dirty="0">
                <a:effectLst/>
                <a:latin typeface="Calibri" panose="020F0502020204030204" pitchFamily="34" charset="0"/>
                <a:ea typeface="Calibri" panose="020F0502020204030204" pitchFamily="34" charset="0"/>
                <a:cs typeface="Arial" panose="020B0604020202020204" pitchFamily="34" charset="0"/>
              </a:rPr>
              <a:t>تعاني الإعلانات من أخطاء لغوية وركاكة في التعبير، و</a:t>
            </a:r>
            <a:r>
              <a:rPr lang="ar-DZ" sz="2400" dirty="0">
                <a:effectLst/>
                <a:latin typeface="Calibri" panose="020F0502020204030204" pitchFamily="34" charset="0"/>
                <a:ea typeface="Calibri" panose="020F0502020204030204" pitchFamily="34" charset="0"/>
                <a:cs typeface="Arial" panose="020B0604020202020204" pitchFamily="34" charset="0"/>
              </a:rPr>
              <a:t>إِ</a:t>
            </a:r>
            <a:r>
              <a:rPr lang="ar-EG" sz="2400" dirty="0" err="1">
                <a:effectLst/>
                <a:latin typeface="Calibri" panose="020F0502020204030204" pitchFamily="34" charset="0"/>
                <a:ea typeface="Calibri" panose="020F0502020204030204" pitchFamily="34" charset="0"/>
                <a:cs typeface="Arial" panose="020B0604020202020204" pitchFamily="34" charset="0"/>
              </a:rPr>
              <a:t>ستخدام</a:t>
            </a:r>
            <a:r>
              <a:rPr lang="ar-EG" sz="2400" dirty="0">
                <a:effectLst/>
                <a:latin typeface="Calibri" panose="020F0502020204030204" pitchFamily="34" charset="0"/>
                <a:ea typeface="Calibri" panose="020F0502020204030204" pitchFamily="34" charset="0"/>
                <a:cs typeface="Arial" panose="020B0604020202020204" pitchFamily="34" charset="0"/>
              </a:rPr>
              <a:t> العامية أو الخلط بين العربية والأجنبية، مما ي</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EG" sz="2400" dirty="0">
                <a:effectLst/>
                <a:latin typeface="Calibri" panose="020F0502020204030204" pitchFamily="34" charset="0"/>
                <a:ea typeface="Calibri" panose="020F0502020204030204" pitchFamily="34" charset="0"/>
                <a:cs typeface="Arial" panose="020B0604020202020204" pitchFamily="34" charset="0"/>
              </a:rPr>
              <a:t>شوّه الذوق اللغوي العام.</a:t>
            </a:r>
            <a:endParaRPr lang="ar-DZ" sz="2400" dirty="0">
              <a:latin typeface="Calibri" panose="020F0502020204030204" pitchFamily="34" charset="0"/>
              <a:ea typeface="Calibri" panose="020F0502020204030204" pitchFamily="34" charset="0"/>
              <a:cs typeface="Arial" panose="020B0604020202020204" pitchFamily="34" charset="0"/>
            </a:endParaRPr>
          </a:p>
          <a:p>
            <a:pPr marL="800100" lvl="1" indent="-342900" algn="just" rtl="1">
              <a:lnSpc>
                <a:spcPct val="107000"/>
              </a:lnSpc>
              <a:spcAft>
                <a:spcPts val="800"/>
              </a:spcAft>
              <a:buFontTx/>
              <a:buChar char="-"/>
              <a:tabLst>
                <a:tab pos="914400" algn="l"/>
              </a:tabLst>
            </a:pPr>
            <a:r>
              <a:rPr lang="ar-EG" sz="2400" dirty="0">
                <a:effectLst/>
                <a:latin typeface="Calibri" panose="020F0502020204030204" pitchFamily="34" charset="0"/>
                <a:ea typeface="Calibri" panose="020F0502020204030204" pitchFamily="34" charset="0"/>
                <a:cs typeface="Arial" panose="020B0604020202020204" pitchFamily="34" charset="0"/>
              </a:rPr>
              <a:t>في بعض الإعلانات، تُكتب كلمات أجنبية بحروف عربية، في</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EG" sz="2400" dirty="0">
                <a:effectLst/>
                <a:latin typeface="Calibri" panose="020F0502020204030204" pitchFamily="34" charset="0"/>
                <a:ea typeface="Calibri" panose="020F0502020204030204" pitchFamily="34" charset="0"/>
                <a:cs typeface="Arial" panose="020B0604020202020204" pitchFamily="34" charset="0"/>
              </a:rPr>
              <a:t>فقد النص جماله ووضوحه.</a:t>
            </a:r>
            <a:endParaRPr lang="fr-FR" sz="24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718847038"/>
      </p:ext>
    </p:extLst>
  </p:cSld>
  <p:clrMapOvr>
    <a:masterClrMapping/>
  </p:clrMapOvr>
  <p:transition spd="slow" advTm="2137">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DC778C-1083-400D-1CD6-4BA3A8662023}"/>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C58EE25E-B08A-5558-98FB-86BE72E146B6}"/>
              </a:ext>
            </a:extLst>
          </p:cNvPr>
          <p:cNvSpPr/>
          <p:nvPr/>
        </p:nvSpPr>
        <p:spPr>
          <a:xfrm>
            <a:off x="2227489" y="564663"/>
            <a:ext cx="2194325" cy="5202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2B32A34-52FE-04A7-84F6-BFF0D04197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ACA9EA39-4783-20B5-6D7A-C05D03FD3447}"/>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15AC2A85-BE48-8DF0-CB62-157E0423E43C}"/>
              </a:ext>
            </a:extLst>
          </p:cNvPr>
          <p:cNvSpPr/>
          <p:nvPr/>
        </p:nvSpPr>
        <p:spPr>
          <a:xfrm>
            <a:off x="3457250" y="188117"/>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4000" b="1" dirty="0">
                <a:ea typeface="Roboto Light" panose="02000000000000000000" pitchFamily="2" charset="0"/>
              </a:rPr>
              <a:t>06</a:t>
            </a:r>
            <a:endParaRPr lang="en-US" sz="4000" b="1" dirty="0">
              <a:ea typeface="Roboto Light" panose="02000000000000000000" pitchFamily="2" charset="0"/>
            </a:endParaRPr>
          </a:p>
        </p:txBody>
      </p:sp>
      <p:sp>
        <p:nvSpPr>
          <p:cNvPr id="2" name="TextBox 16">
            <a:extLst>
              <a:ext uri="{FF2B5EF4-FFF2-40B4-BE49-F238E27FC236}">
                <a16:creationId xmlns:a16="http://schemas.microsoft.com/office/drawing/2014/main" id="{59DF066B-4919-0D6F-F333-7F2DF1492FC3}"/>
              </a:ext>
            </a:extLst>
          </p:cNvPr>
          <p:cNvSpPr txBox="1"/>
          <p:nvPr/>
        </p:nvSpPr>
        <p:spPr>
          <a:xfrm>
            <a:off x="4421814" y="261285"/>
            <a:ext cx="7227360"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اللغة العربية في الاعلام المكتوب، السمعي المرئي والرقمي</a:t>
            </a:r>
          </a:p>
        </p:txBody>
      </p:sp>
      <p:sp>
        <p:nvSpPr>
          <p:cNvPr id="4" name="ZoneTexte 3">
            <a:extLst>
              <a:ext uri="{FF2B5EF4-FFF2-40B4-BE49-F238E27FC236}">
                <a16:creationId xmlns:a16="http://schemas.microsoft.com/office/drawing/2014/main" id="{E2662701-9F3B-A62D-36D6-796EB75053A5}"/>
              </a:ext>
            </a:extLst>
          </p:cNvPr>
          <p:cNvSpPr txBox="1"/>
          <p:nvPr/>
        </p:nvSpPr>
        <p:spPr>
          <a:xfrm>
            <a:off x="5156790" y="1892355"/>
            <a:ext cx="5990457" cy="3220112"/>
          </a:xfrm>
          <a:prstGeom prst="rect">
            <a:avLst/>
          </a:prstGeom>
          <a:noFill/>
        </p:spPr>
        <p:txBody>
          <a:bodyPr wrap="square">
            <a:spAutoFit/>
          </a:bodyPr>
          <a:lstStyle/>
          <a:p>
            <a:pPr marL="342900" lvl="0" indent="-342900" algn="just" rtl="1">
              <a:buFont typeface="Wingdings" panose="05000000000000000000" pitchFamily="2" charset="2"/>
              <a:buChar char="§"/>
              <a:tabLst>
                <a:tab pos="457200" algn="l"/>
              </a:tabLst>
            </a:pPr>
            <a:r>
              <a:rPr lang="ar-SA" sz="2400" b="1" dirty="0">
                <a:effectLst/>
                <a:latin typeface="Times New Roman" panose="02020603050405020304" pitchFamily="18" charset="0"/>
                <a:ea typeface="Times New Roman" panose="02020603050405020304" pitchFamily="18" charset="0"/>
              </a:rPr>
              <a:t>الآثار الاجتماعية</a:t>
            </a:r>
            <a:r>
              <a:rPr lang="fr-FR" sz="2400" b="1" dirty="0">
                <a:effectLst/>
                <a:latin typeface="Times New Roman" panose="02020603050405020304" pitchFamily="18" charset="0"/>
                <a:ea typeface="Times New Roman" panose="02020603050405020304" pitchFamily="18" charset="0"/>
              </a:rPr>
              <a:t>:</a:t>
            </a:r>
            <a:endParaRPr lang="ar-DZ" sz="2400" b="1" dirty="0">
              <a:latin typeface="Times New Roman" panose="02020603050405020304" pitchFamily="18" charset="0"/>
              <a:ea typeface="Times New Roman" panose="02020603050405020304" pitchFamily="18" charset="0"/>
            </a:endParaRPr>
          </a:p>
          <a:p>
            <a:pPr lvl="0" algn="just" rtl="1">
              <a:tabLst>
                <a:tab pos="457200" algn="l"/>
              </a:tabLst>
            </a:pPr>
            <a:r>
              <a:rPr lang="ar-DZ" sz="2400" b="1"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الإعلانات </a:t>
            </a:r>
            <a:r>
              <a:rPr lang="ar-SA" sz="2400" dirty="0" err="1">
                <a:effectLst/>
                <a:latin typeface="Times New Roman" panose="02020603050405020304" pitchFamily="18" charset="0"/>
                <a:ea typeface="Times New Roman" panose="02020603050405020304" pitchFamily="18" charset="0"/>
              </a:rPr>
              <a:t>تؤث</a:t>
            </a:r>
            <a:r>
              <a:rPr lang="ar-DZ" sz="2400" dirty="0">
                <a:effectLst/>
                <a:latin typeface="Times New Roman" panose="02020603050405020304" pitchFamily="18" charset="0"/>
                <a:ea typeface="Times New Roman" panose="02020603050405020304" pitchFamily="18" charset="0"/>
              </a:rPr>
              <a:t>ِّ</a:t>
            </a:r>
            <a:r>
              <a:rPr lang="ar-SA" sz="2400" dirty="0">
                <a:effectLst/>
                <a:latin typeface="Times New Roman" panose="02020603050405020304" pitchFamily="18" charset="0"/>
                <a:ea typeface="Times New Roman" panose="02020603050405020304" pitchFamily="18" charset="0"/>
              </a:rPr>
              <a:t>ر نفسيًا و</a:t>
            </a:r>
            <a:r>
              <a:rPr lang="ar-DZ" sz="2400" dirty="0">
                <a:effectLst/>
                <a:latin typeface="Times New Roman" panose="02020603050405020304" pitchFamily="18" charset="0"/>
                <a:ea typeface="Times New Roman" panose="02020603050405020304" pitchFamily="18" charset="0"/>
              </a:rPr>
              <a:t>إِ</a:t>
            </a:r>
            <a:r>
              <a:rPr lang="ar-SA" sz="2400" dirty="0" err="1">
                <a:effectLst/>
                <a:latin typeface="Times New Roman" panose="02020603050405020304" pitchFamily="18" charset="0"/>
                <a:ea typeface="Times New Roman" panose="02020603050405020304" pitchFamily="18" charset="0"/>
              </a:rPr>
              <a:t>جتماعيًا</a:t>
            </a:r>
            <a:r>
              <a:rPr lang="ar-SA" sz="2400" dirty="0">
                <a:effectLst/>
                <a:latin typeface="Times New Roman" panose="02020603050405020304" pitchFamily="18" charset="0"/>
                <a:ea typeface="Times New Roman" panose="02020603050405020304" pitchFamily="18" charset="0"/>
              </a:rPr>
              <a:t>، خصوصًا على الأطفال الذين لا ي</a:t>
            </a:r>
            <a:r>
              <a:rPr lang="ar-DZ" sz="2400" dirty="0">
                <a:effectLst/>
                <a:latin typeface="Times New Roman" panose="02020603050405020304" pitchFamily="18" charset="0"/>
                <a:ea typeface="Times New Roman" panose="02020603050405020304" pitchFamily="18" charset="0"/>
              </a:rPr>
              <a:t>ُ</a:t>
            </a:r>
            <a:r>
              <a:rPr lang="ar-SA" sz="2400" dirty="0">
                <a:effectLst/>
                <a:latin typeface="Times New Roman" panose="02020603050405020304" pitchFamily="18" charset="0"/>
                <a:ea typeface="Times New Roman" panose="02020603050405020304" pitchFamily="18" charset="0"/>
              </a:rPr>
              <a:t>مي</a:t>
            </a:r>
            <a:r>
              <a:rPr lang="ar-DZ" sz="2400" dirty="0">
                <a:effectLst/>
                <a:latin typeface="Times New Roman" panose="02020603050405020304" pitchFamily="18" charset="0"/>
                <a:ea typeface="Times New Roman" panose="02020603050405020304" pitchFamily="18" charset="0"/>
              </a:rPr>
              <a:t>ِّ</a:t>
            </a:r>
            <a:r>
              <a:rPr lang="ar-SA" sz="2400" dirty="0">
                <a:effectLst/>
                <a:latin typeface="Times New Roman" panose="02020603050405020304" pitchFamily="18" charset="0"/>
                <a:ea typeface="Times New Roman" panose="02020603050405020304" pitchFamily="18" charset="0"/>
              </a:rPr>
              <a:t>زون بين المفيد والضار، مم</a:t>
            </a:r>
            <a:r>
              <a:rPr lang="ar-DZ" sz="2400" dirty="0">
                <a:effectLst/>
                <a:latin typeface="Times New Roman" panose="02020603050405020304" pitchFamily="18" charset="0"/>
                <a:ea typeface="Times New Roman" panose="02020603050405020304" pitchFamily="18" charset="0"/>
              </a:rPr>
              <a:t>َّ</a:t>
            </a:r>
            <a:r>
              <a:rPr lang="ar-SA" sz="2400" dirty="0">
                <a:effectLst/>
                <a:latin typeface="Times New Roman" panose="02020603050405020304" pitchFamily="18" charset="0"/>
                <a:ea typeface="Times New Roman" panose="02020603050405020304" pitchFamily="18" charset="0"/>
              </a:rPr>
              <a:t>ا يجعلهم أكثر </a:t>
            </a:r>
            <a:r>
              <a:rPr lang="ar-SA" sz="2400" dirty="0" err="1">
                <a:effectLst/>
                <a:latin typeface="Times New Roman" panose="02020603050405020304" pitchFamily="18" charset="0"/>
                <a:ea typeface="Times New Roman" panose="02020603050405020304" pitchFamily="18" charset="0"/>
              </a:rPr>
              <a:t>تأث</a:t>
            </a:r>
            <a:r>
              <a:rPr lang="ar-DZ" sz="2400" dirty="0">
                <a:effectLst/>
                <a:latin typeface="Times New Roman" panose="02020603050405020304" pitchFamily="18" charset="0"/>
                <a:ea typeface="Times New Roman" panose="02020603050405020304" pitchFamily="18" charset="0"/>
              </a:rPr>
              <a:t>ُّ</a:t>
            </a:r>
            <a:r>
              <a:rPr lang="ar-SA" sz="2400" dirty="0">
                <a:effectLst/>
                <a:latin typeface="Times New Roman" panose="02020603050405020304" pitchFamily="18" charset="0"/>
                <a:ea typeface="Times New Roman" panose="02020603050405020304" pitchFamily="18" charset="0"/>
              </a:rPr>
              <a:t>رًا بالرسائل الدعائية</a:t>
            </a:r>
            <a:r>
              <a:rPr lang="fr-FR" sz="2400" dirty="0">
                <a:effectLst/>
                <a:latin typeface="Times New Roman" panose="02020603050405020304" pitchFamily="18" charset="0"/>
                <a:ea typeface="Times New Roman" panose="02020603050405020304" pitchFamily="18" charset="0"/>
              </a:rPr>
              <a:t>.</a:t>
            </a:r>
          </a:p>
          <a:p>
            <a:pPr marL="342900" lvl="0" indent="-342900" algn="just" rtl="1">
              <a:buFont typeface="Wingdings" panose="05000000000000000000" pitchFamily="2" charset="2"/>
              <a:buChar char="§"/>
              <a:tabLst>
                <a:tab pos="457200" algn="l"/>
              </a:tabLst>
            </a:pPr>
            <a:r>
              <a:rPr lang="ar-SA" sz="2400" b="1" dirty="0">
                <a:effectLst/>
                <a:latin typeface="Times New Roman" panose="02020603050405020304" pitchFamily="18" charset="0"/>
                <a:ea typeface="Times New Roman" panose="02020603050405020304" pitchFamily="18" charset="0"/>
              </a:rPr>
              <a:t>الحاجة إلى الفصحى</a:t>
            </a:r>
            <a:r>
              <a:rPr lang="fr-FR" sz="2400" b="1" dirty="0">
                <a:effectLst/>
                <a:latin typeface="Times New Roman" panose="02020603050405020304" pitchFamily="18" charset="0"/>
                <a:ea typeface="Times New Roman" panose="02020603050405020304" pitchFamily="18" charset="0"/>
              </a:rPr>
              <a:t>:</a:t>
            </a:r>
            <a:endParaRPr lang="ar-DZ" sz="2400" b="1" dirty="0">
              <a:latin typeface="Times New Roman" panose="02020603050405020304" pitchFamily="18" charset="0"/>
              <a:ea typeface="Times New Roman" panose="02020603050405020304" pitchFamily="18" charset="0"/>
            </a:endParaRPr>
          </a:p>
          <a:p>
            <a:pPr marL="342900" lvl="0" indent="-342900" algn="just" rtl="1">
              <a:buNone/>
              <a:tabLst>
                <a:tab pos="457200" algn="l"/>
              </a:tabLst>
            </a:pPr>
            <a:r>
              <a:rPr lang="ar-SA" sz="2400" dirty="0">
                <a:effectLst/>
                <a:latin typeface="Times New Roman" panose="02020603050405020304" pitchFamily="18" charset="0"/>
                <a:ea typeface="Times New Roman" panose="02020603050405020304" pitchFamily="18" charset="0"/>
              </a:rPr>
              <a:t>مع تطور الإعلام الفضائي، أصبح من الضروري الحفاظ على العربية</a:t>
            </a:r>
            <a:r>
              <a:rPr lang="ar-DZ" sz="2400" dirty="0">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الفصحى وتطويرها ل</a:t>
            </a:r>
            <a:r>
              <a:rPr lang="ar-DZ" sz="2400" dirty="0">
                <a:effectLst/>
                <a:latin typeface="Times New Roman" panose="02020603050405020304" pitchFamily="18" charset="0"/>
                <a:ea typeface="Times New Roman" panose="02020603050405020304" pitchFamily="18" charset="0"/>
              </a:rPr>
              <a:t>ِ</a:t>
            </a:r>
            <a:r>
              <a:rPr lang="ar-SA" sz="2400" dirty="0">
                <a:effectLst/>
                <a:latin typeface="Times New Roman" panose="02020603050405020304" pitchFamily="18" charset="0"/>
                <a:ea typeface="Times New Roman" panose="02020603050405020304" pitchFamily="18" charset="0"/>
              </a:rPr>
              <a:t>ت</a:t>
            </a:r>
            <a:r>
              <a:rPr lang="ar-DZ" sz="2400" dirty="0">
                <a:effectLst/>
                <a:latin typeface="Times New Roman" panose="02020603050405020304" pitchFamily="18" charset="0"/>
                <a:ea typeface="Times New Roman" panose="02020603050405020304" pitchFamily="18" charset="0"/>
              </a:rPr>
              <a:t>ُ</a:t>
            </a:r>
            <a:r>
              <a:rPr lang="ar-SA" sz="2400" dirty="0">
                <a:effectLst/>
                <a:latin typeface="Times New Roman" panose="02020603050405020304" pitchFamily="18" charset="0"/>
                <a:ea typeface="Times New Roman" panose="02020603050405020304" pitchFamily="18" charset="0"/>
              </a:rPr>
              <a:t>واكب الحداثة وتو</a:t>
            </a:r>
            <a:r>
              <a:rPr lang="ar-DZ" sz="2400" dirty="0">
                <a:effectLst/>
                <a:latin typeface="Times New Roman" panose="02020603050405020304" pitchFamily="18" charset="0"/>
                <a:ea typeface="Times New Roman" panose="02020603050405020304" pitchFamily="18" charset="0"/>
              </a:rPr>
              <a:t>َ</a:t>
            </a:r>
            <a:r>
              <a:rPr lang="ar-SA" sz="2400" dirty="0">
                <a:effectLst/>
                <a:latin typeface="Times New Roman" panose="02020603050405020304" pitchFamily="18" charset="0"/>
                <a:ea typeface="Times New Roman" panose="02020603050405020304" pitchFamily="18" charset="0"/>
              </a:rPr>
              <a:t>حّ</a:t>
            </a:r>
            <a:r>
              <a:rPr lang="ar-DZ" sz="2400" dirty="0">
                <a:effectLst/>
                <a:latin typeface="Times New Roman" panose="02020603050405020304" pitchFamily="18" charset="0"/>
                <a:ea typeface="Times New Roman" panose="02020603050405020304" pitchFamily="18" charset="0"/>
              </a:rPr>
              <a:t>ِ</a:t>
            </a:r>
            <a:r>
              <a:rPr lang="ar-SA" sz="2400" dirty="0">
                <a:effectLst/>
                <a:latin typeface="Times New Roman" panose="02020603050405020304" pitchFamily="18" charset="0"/>
                <a:ea typeface="Times New Roman" panose="02020603050405020304" pitchFamily="18" charset="0"/>
              </a:rPr>
              <a:t>د الخطاب الإعلامي العربي</a:t>
            </a:r>
            <a:r>
              <a:rPr lang="fr-FR" sz="2400" dirty="0">
                <a:effectLst/>
                <a:latin typeface="Times New Roman" panose="02020603050405020304" pitchFamily="18" charset="0"/>
                <a:ea typeface="Times New Roman" panose="02020603050405020304" pitchFamily="18" charset="0"/>
              </a:rPr>
              <a:t>.</a:t>
            </a:r>
            <a:endParaRPr lang="ar-DZ" sz="2400" dirty="0">
              <a:latin typeface="Times New Roman" panose="02020603050405020304" pitchFamily="18" charset="0"/>
              <a:ea typeface="Times New Roman" panose="02020603050405020304" pitchFamily="18" charset="0"/>
            </a:endParaRPr>
          </a:p>
          <a:p>
            <a:pPr marL="685800" algn="r" rtl="1">
              <a:lnSpc>
                <a:spcPct val="107000"/>
              </a:lnSpc>
              <a:spcAft>
                <a:spcPts val="800"/>
              </a:spcAft>
              <a:buNone/>
            </a:pPr>
            <a:r>
              <a:rPr lang="fr-FR" sz="1100" dirty="0">
                <a:effectLst/>
                <a:latin typeface="Calibri" panose="020F0502020204030204" pitchFamily="34" charset="0"/>
                <a:ea typeface="Calibri" panose="020F0502020204030204" pitchFamily="34" charset="0"/>
                <a:cs typeface="Arial" panose="020B0604020202020204" pitchFamily="34" charset="0"/>
              </a:rPr>
              <a:t> </a:t>
            </a:r>
          </a:p>
        </p:txBody>
      </p:sp>
      <p:pic>
        <p:nvPicPr>
          <p:cNvPr id="6" name="Image 5">
            <a:extLst>
              <a:ext uri="{FF2B5EF4-FFF2-40B4-BE49-F238E27FC236}">
                <a16:creationId xmlns:a16="http://schemas.microsoft.com/office/drawing/2014/main" id="{B251046F-A305-BC33-5BE7-A2D484C45BD9}"/>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40231" y="1892355"/>
            <a:ext cx="4328633" cy="4064000"/>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45954473"/>
      </p:ext>
    </p:extLst>
  </p:cSld>
  <p:clrMapOvr>
    <a:masterClrMapping/>
  </p:clrMapOvr>
  <p:transition spd="slow" advTm="2137">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936E20-EA01-94AA-B1DC-510CDEB2A87F}"/>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A66247CB-4F21-DF9D-E7A4-1FE4C593B6CD}"/>
              </a:ext>
            </a:extLst>
          </p:cNvPr>
          <p:cNvSpPr/>
          <p:nvPr/>
        </p:nvSpPr>
        <p:spPr>
          <a:xfrm>
            <a:off x="2227489" y="564663"/>
            <a:ext cx="2194325" cy="5202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E2B11E0-0E86-BFE6-5BC6-B8F653EBE5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0E651E87-29F6-E1BE-A15C-10FC89CF43F2}"/>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1F58C4F6-1439-661F-C1EF-1A39C72F568B}"/>
              </a:ext>
            </a:extLst>
          </p:cNvPr>
          <p:cNvSpPr/>
          <p:nvPr/>
        </p:nvSpPr>
        <p:spPr>
          <a:xfrm>
            <a:off x="3457250" y="188117"/>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4000" b="1" dirty="0">
                <a:ea typeface="Roboto Light" panose="02000000000000000000" pitchFamily="2" charset="0"/>
              </a:rPr>
              <a:t>06</a:t>
            </a:r>
            <a:endParaRPr lang="en-US" sz="4000" b="1" dirty="0">
              <a:ea typeface="Roboto Light" panose="02000000000000000000" pitchFamily="2" charset="0"/>
            </a:endParaRPr>
          </a:p>
        </p:txBody>
      </p:sp>
      <p:sp>
        <p:nvSpPr>
          <p:cNvPr id="2" name="TextBox 16">
            <a:extLst>
              <a:ext uri="{FF2B5EF4-FFF2-40B4-BE49-F238E27FC236}">
                <a16:creationId xmlns:a16="http://schemas.microsoft.com/office/drawing/2014/main" id="{1F575D31-AC84-FFEB-BA6A-9D91C530C9A6}"/>
              </a:ext>
            </a:extLst>
          </p:cNvPr>
          <p:cNvSpPr txBox="1"/>
          <p:nvPr/>
        </p:nvSpPr>
        <p:spPr>
          <a:xfrm>
            <a:off x="4421814" y="261285"/>
            <a:ext cx="7227360"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اللغة العربية في الاعلام المكتوب، السمعي المرئي والرقمي</a:t>
            </a:r>
          </a:p>
        </p:txBody>
      </p:sp>
      <p:sp>
        <p:nvSpPr>
          <p:cNvPr id="4" name="ZoneTexte 3">
            <a:extLst>
              <a:ext uri="{FF2B5EF4-FFF2-40B4-BE49-F238E27FC236}">
                <a16:creationId xmlns:a16="http://schemas.microsoft.com/office/drawing/2014/main" id="{403D189D-F2A4-8D0F-498B-27DB56F39AAF}"/>
              </a:ext>
            </a:extLst>
          </p:cNvPr>
          <p:cNvSpPr txBox="1"/>
          <p:nvPr/>
        </p:nvSpPr>
        <p:spPr>
          <a:xfrm>
            <a:off x="5454502" y="1350655"/>
            <a:ext cx="5672714" cy="4126771"/>
          </a:xfrm>
          <a:prstGeom prst="rect">
            <a:avLst/>
          </a:prstGeom>
          <a:noFill/>
        </p:spPr>
        <p:txBody>
          <a:bodyPr wrap="square">
            <a:spAutoFit/>
          </a:bodyPr>
          <a:lstStyle/>
          <a:p>
            <a:pPr algn="r" rtl="1">
              <a:lnSpc>
                <a:spcPct val="107000"/>
              </a:lnSpc>
              <a:spcAft>
                <a:spcPts val="800"/>
              </a:spcAft>
              <a:buNone/>
            </a:pPr>
            <a:r>
              <a:rPr lang="ar-DZ" sz="2400" b="1" dirty="0">
                <a:solidFill>
                  <a:srgbClr val="FF0000"/>
                </a:solidFill>
              </a:rPr>
              <a:t>رابعا: </a:t>
            </a:r>
            <a:r>
              <a:rPr lang="ar-EG" sz="2400" b="1" dirty="0">
                <a:solidFill>
                  <a:srgbClr val="FF0000"/>
                </a:solidFill>
              </a:rPr>
              <a:t>أثر الإعلان ووسائله في اللغة العربية: </a:t>
            </a:r>
            <a:endParaRPr lang="ar-DZ" sz="2400" b="1"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dirty="0" err="1">
                <a:effectLst/>
                <a:latin typeface="Calibri" panose="020F0502020204030204" pitchFamily="34" charset="0"/>
                <a:ea typeface="Calibri" panose="020F0502020204030204" pitchFamily="34" charset="0"/>
                <a:cs typeface="Arial" panose="020B0604020202020204" pitchFamily="34" charset="0"/>
              </a:rPr>
              <a:t>يؤث</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ر الإعلان تأثيراً كبيراً على اللغة العربية، إذ</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 ي</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ستغل م</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صم</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موه العوامل النفسية لجذب الناس دون وعي، فيستخدمون أساليب لغوية وصورية جذابة تُبرز السلع كأن</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ها الأفضل. ومع </a:t>
            </a:r>
            <a:r>
              <a:rPr lang="ar-DZ" sz="2400" dirty="0">
                <a:effectLst/>
                <a:latin typeface="Calibri" panose="020F0502020204030204" pitchFamily="34" charset="0"/>
                <a:ea typeface="Calibri" panose="020F0502020204030204" pitchFamily="34" charset="0"/>
                <a:cs typeface="Arial" panose="020B0604020202020204" pitchFamily="34" charset="0"/>
              </a:rPr>
              <a:t>إِ</a:t>
            </a:r>
            <a:r>
              <a:rPr lang="ar-SA" sz="2400" dirty="0">
                <a:effectLst/>
                <a:latin typeface="Calibri" panose="020F0502020204030204" pitchFamily="34" charset="0"/>
                <a:ea typeface="Calibri" panose="020F0502020204030204" pitchFamily="34" charset="0"/>
                <a:cs typeface="Arial" panose="020B0604020202020204" pitchFamily="34" charset="0"/>
              </a:rPr>
              <a:t>نتشار الإعلانات في الصحف، التلفزيون، والإنترنت، تزايدت الفوضى اللغوية</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 بسبب خلط الفصحى بالعامية أو الأجنبية، ما أدى إلى تدهور في مستوى اللغة العربية وضعف الإحساس بها لدى الجمهور، خاصة مع ال</a:t>
            </a:r>
            <a:r>
              <a:rPr lang="ar-DZ" sz="2400" dirty="0">
                <a:effectLst/>
                <a:latin typeface="Calibri" panose="020F0502020204030204" pitchFamily="34" charset="0"/>
                <a:ea typeface="Calibri" panose="020F0502020204030204" pitchFamily="34" charset="0"/>
                <a:cs typeface="Arial" panose="020B0604020202020204" pitchFamily="34" charset="0"/>
              </a:rPr>
              <a:t>إِ</a:t>
            </a:r>
            <a:r>
              <a:rPr lang="ar-SA" sz="2400" dirty="0" err="1">
                <a:effectLst/>
                <a:latin typeface="Calibri" panose="020F0502020204030204" pitchFamily="34" charset="0"/>
                <a:ea typeface="Calibri" panose="020F0502020204030204" pitchFamily="34" charset="0"/>
                <a:cs typeface="Arial" panose="020B0604020202020204" pitchFamily="34" charset="0"/>
              </a:rPr>
              <a:t>عتماد</a:t>
            </a:r>
            <a:r>
              <a:rPr lang="ar-SA" sz="2400" dirty="0">
                <a:effectLst/>
                <a:latin typeface="Calibri" panose="020F0502020204030204" pitchFamily="34" charset="0"/>
                <a:ea typeface="Calibri" panose="020F0502020204030204" pitchFamily="34" charset="0"/>
                <a:cs typeface="Arial" panose="020B0604020202020204" pitchFamily="34" charset="0"/>
              </a:rPr>
              <a:t> الكبير على الإعلام المرئي والمسموع</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 الذي ي</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غلب عليه </a:t>
            </a:r>
            <a:r>
              <a:rPr lang="ar-DZ" sz="2400" dirty="0">
                <a:effectLst/>
                <a:latin typeface="Calibri" panose="020F0502020204030204" pitchFamily="34" charset="0"/>
                <a:ea typeface="Calibri" panose="020F0502020204030204" pitchFamily="34" charset="0"/>
                <a:cs typeface="Arial" panose="020B0604020202020204" pitchFamily="34" charset="0"/>
              </a:rPr>
              <a:t>إِ</a:t>
            </a:r>
            <a:r>
              <a:rPr lang="ar-SA" sz="2400" dirty="0" err="1">
                <a:effectLst/>
                <a:latin typeface="Calibri" panose="020F0502020204030204" pitchFamily="34" charset="0"/>
                <a:ea typeface="Calibri" panose="020F0502020204030204" pitchFamily="34" charset="0"/>
                <a:cs typeface="Arial" panose="020B0604020202020204" pitchFamily="34" charset="0"/>
              </a:rPr>
              <a:t>ستخدام</a:t>
            </a:r>
            <a:r>
              <a:rPr lang="ar-SA" sz="2400" dirty="0">
                <a:effectLst/>
                <a:latin typeface="Calibri" panose="020F0502020204030204" pitchFamily="34" charset="0"/>
                <a:ea typeface="Calibri" panose="020F0502020204030204" pitchFamily="34" charset="0"/>
                <a:cs typeface="Arial" panose="020B0604020202020204" pitchFamily="34" charset="0"/>
              </a:rPr>
              <a:t> اللهجات</a:t>
            </a:r>
            <a:r>
              <a:rPr lang="fr-FR" sz="2400" dirty="0">
                <a:effectLst/>
                <a:latin typeface="Calibri" panose="020F0502020204030204" pitchFamily="34" charset="0"/>
                <a:ea typeface="Calibri" panose="020F0502020204030204" pitchFamily="34" charset="0"/>
                <a:cs typeface="Arial" panose="020B0604020202020204" pitchFamily="34" charset="0"/>
              </a:rPr>
              <a:t>.</a:t>
            </a:r>
          </a:p>
        </p:txBody>
      </p:sp>
      <p:pic>
        <p:nvPicPr>
          <p:cNvPr id="6" name="Image 5">
            <a:extLst>
              <a:ext uri="{FF2B5EF4-FFF2-40B4-BE49-F238E27FC236}">
                <a16:creationId xmlns:a16="http://schemas.microsoft.com/office/drawing/2014/main" id="{F9ECB76D-46B7-65A6-F0B6-9D494A67B0A9}"/>
              </a:ext>
            </a:extLst>
          </p:cNvPr>
          <p:cNvPicPr>
            <a:picLocks noChangeAspect="1"/>
          </p:cNvPicPr>
          <p:nvPr/>
        </p:nvPicPr>
        <p:blipFill>
          <a:blip r:embed="rId8">
            <a:extLst>
              <a:ext uri="{BEBA8EAE-BF5A-486C-A8C5-ECC9F3942E4B}">
                <a14:imgProps xmlns:a14="http://schemas.microsoft.com/office/drawing/2010/main">
                  <a14:imgLayer r:embed="rId9">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523727" y="1532415"/>
            <a:ext cx="4679950" cy="3945012"/>
          </a:xfrm>
          <a:prstGeom prst="ellipse">
            <a:avLst/>
          </a:prstGeom>
          <a:ln>
            <a:noFill/>
          </a:ln>
          <a:effectLst>
            <a:softEdge rad="112500"/>
          </a:effectLst>
        </p:spPr>
      </p:pic>
    </p:spTree>
    <p:extLst>
      <p:ext uri="{BB962C8B-B14F-4D97-AF65-F5344CB8AC3E}">
        <p14:creationId xmlns:p14="http://schemas.microsoft.com/office/powerpoint/2010/main" val="4086316342"/>
      </p:ext>
    </p:extLst>
  </p:cSld>
  <p:clrMapOvr>
    <a:masterClrMapping/>
  </p:clrMapOvr>
  <p:transition spd="slow" advTm="2137">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23CB5D-87B5-ED94-006B-DD415EFB8614}"/>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A5086BD2-4FEA-B0C5-F4E8-0BCFA0F81965}"/>
              </a:ext>
            </a:extLst>
          </p:cNvPr>
          <p:cNvSpPr/>
          <p:nvPr/>
        </p:nvSpPr>
        <p:spPr>
          <a:xfrm>
            <a:off x="2227489" y="564663"/>
            <a:ext cx="2194325" cy="5202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3C0043D-5D44-0C57-751A-1365864546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9D12C0E9-CE42-09FC-20B4-A7CB5A00C04B}"/>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6B733616-6F18-4292-83C0-0CD4205C3C57}"/>
              </a:ext>
            </a:extLst>
          </p:cNvPr>
          <p:cNvSpPr/>
          <p:nvPr/>
        </p:nvSpPr>
        <p:spPr>
          <a:xfrm>
            <a:off x="3457250" y="188117"/>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4000" b="1" dirty="0">
                <a:ea typeface="Roboto Light" panose="02000000000000000000" pitchFamily="2" charset="0"/>
              </a:rPr>
              <a:t>06</a:t>
            </a:r>
            <a:endParaRPr lang="en-US" sz="4000" b="1" dirty="0">
              <a:ea typeface="Roboto Light" panose="02000000000000000000" pitchFamily="2" charset="0"/>
            </a:endParaRPr>
          </a:p>
        </p:txBody>
      </p:sp>
      <p:sp>
        <p:nvSpPr>
          <p:cNvPr id="2" name="TextBox 16">
            <a:extLst>
              <a:ext uri="{FF2B5EF4-FFF2-40B4-BE49-F238E27FC236}">
                <a16:creationId xmlns:a16="http://schemas.microsoft.com/office/drawing/2014/main" id="{5D6AA7C1-7062-BD1F-0ED2-756044F15A3D}"/>
              </a:ext>
            </a:extLst>
          </p:cNvPr>
          <p:cNvSpPr txBox="1"/>
          <p:nvPr/>
        </p:nvSpPr>
        <p:spPr>
          <a:xfrm>
            <a:off x="4421814" y="261285"/>
            <a:ext cx="7227360"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اللغة العربية في الاعلام المكتوب، السمعي المرئي والرقمي</a:t>
            </a:r>
          </a:p>
        </p:txBody>
      </p:sp>
      <p:sp>
        <p:nvSpPr>
          <p:cNvPr id="4" name="ZoneTexte 3">
            <a:extLst>
              <a:ext uri="{FF2B5EF4-FFF2-40B4-BE49-F238E27FC236}">
                <a16:creationId xmlns:a16="http://schemas.microsoft.com/office/drawing/2014/main" id="{2C2CC42D-652E-F0D6-8020-24D377077C9C}"/>
              </a:ext>
            </a:extLst>
          </p:cNvPr>
          <p:cNvSpPr txBox="1"/>
          <p:nvPr/>
        </p:nvSpPr>
        <p:spPr>
          <a:xfrm>
            <a:off x="2485572" y="1350655"/>
            <a:ext cx="8221626" cy="4744632"/>
          </a:xfrm>
          <a:prstGeom prst="rect">
            <a:avLst/>
          </a:prstGeom>
          <a:noFill/>
        </p:spPr>
        <p:txBody>
          <a:bodyPr wrap="square">
            <a:spAutoFit/>
          </a:bodyPr>
          <a:lstStyle/>
          <a:p>
            <a:pPr algn="just" rtl="1"/>
            <a:r>
              <a:rPr lang="ar-SA" sz="2400" b="1" dirty="0">
                <a:solidFill>
                  <a:srgbClr val="FF0000"/>
                </a:solidFill>
              </a:rPr>
              <a:t>خامسا</a:t>
            </a:r>
            <a:r>
              <a:rPr lang="ar-DZ" sz="2400" b="1" dirty="0">
                <a:solidFill>
                  <a:srgbClr val="FF0000"/>
                </a:solidFill>
              </a:rPr>
              <a:t>:</a:t>
            </a:r>
            <a:r>
              <a:rPr lang="ar-SA" sz="2400" b="1" dirty="0">
                <a:solidFill>
                  <a:srgbClr val="FF0000"/>
                </a:solidFill>
              </a:rPr>
              <a:t> أثر اللغة الإعلانية في المتلقي</a:t>
            </a:r>
            <a:r>
              <a:rPr lang="en-GB" sz="2400" dirty="0"/>
              <a:t>:</a:t>
            </a:r>
            <a:endParaRPr lang="fr-FR" sz="2400" dirty="0"/>
          </a:p>
          <a:p>
            <a:pPr algn="just" rtl="1"/>
            <a:r>
              <a:rPr lang="ar-SA" sz="2400" dirty="0"/>
              <a:t>تهدف اللغة الإعلانية إلى جذب </a:t>
            </a:r>
            <a:r>
              <a:rPr lang="ar-DZ" sz="2400" dirty="0"/>
              <a:t>إِ</a:t>
            </a:r>
            <a:r>
              <a:rPr lang="ar-SA" sz="2400" dirty="0"/>
              <a:t>نتباه المتلقي وإقناعه بالسلعة، لذلك يعتمد المعلنون على أساليب لغوية مؤثرة وبسيطة</a:t>
            </a:r>
            <a:r>
              <a:rPr lang="ar-DZ" sz="2400" dirty="0"/>
              <a:t>،</a:t>
            </a:r>
            <a:r>
              <a:rPr lang="ar-SA" sz="2400" dirty="0"/>
              <a:t> ت</a:t>
            </a:r>
            <a:r>
              <a:rPr lang="ar-DZ" sz="2400" dirty="0"/>
              <a:t>ُ</a:t>
            </a:r>
            <a:r>
              <a:rPr lang="ar-SA" sz="2400" dirty="0"/>
              <a:t>رك</a:t>
            </a:r>
            <a:r>
              <a:rPr lang="ar-DZ" sz="2400" dirty="0"/>
              <a:t>ِّ</a:t>
            </a:r>
            <a:r>
              <a:rPr lang="ar-SA" sz="2400" dirty="0"/>
              <a:t>ز على الص</a:t>
            </a:r>
            <a:r>
              <a:rPr lang="ar-DZ" sz="2400" dirty="0"/>
              <a:t>ِ</a:t>
            </a:r>
            <a:r>
              <a:rPr lang="ar-SA" sz="2400" dirty="0"/>
              <a:t>فات الجذابة مثل</a:t>
            </a:r>
            <a:r>
              <a:rPr lang="ar-DZ" sz="2400" dirty="0"/>
              <a:t>:</a:t>
            </a:r>
            <a:r>
              <a:rPr lang="ar-SA" sz="2400" dirty="0"/>
              <a:t> جديد، الأفضل، رائع، نظيف، ذهبي</a:t>
            </a:r>
            <a:r>
              <a:rPr lang="fr-FR" sz="2400" dirty="0"/>
              <a:t>. </a:t>
            </a:r>
            <a:r>
              <a:rPr lang="ar-SA" sz="2400" dirty="0"/>
              <a:t>وتكث</a:t>
            </a:r>
            <a:r>
              <a:rPr lang="ar-DZ" sz="2400" dirty="0"/>
              <a:t>ً</a:t>
            </a:r>
            <a:r>
              <a:rPr lang="ar-SA" sz="2400" dirty="0"/>
              <a:t>ر فيها المبالغة والتشبيه</a:t>
            </a:r>
            <a:r>
              <a:rPr lang="ar-DZ" sz="2400" dirty="0"/>
              <a:t>،</a:t>
            </a:r>
            <a:r>
              <a:rPr lang="ar-SA" sz="2400" dirty="0"/>
              <a:t> وأحياناً الأخطاء اللغوية </a:t>
            </a:r>
            <a:r>
              <a:rPr lang="ar-SA" sz="2400" dirty="0" err="1"/>
              <a:t>المتعم</a:t>
            </a:r>
            <a:r>
              <a:rPr lang="ar-DZ" sz="2400" dirty="0"/>
              <a:t>َّ</a:t>
            </a:r>
            <a:r>
              <a:rPr lang="ar-SA" sz="2400" dirty="0" err="1"/>
              <a:t>دة</a:t>
            </a:r>
            <a:r>
              <a:rPr lang="ar-SA" sz="2400" dirty="0"/>
              <a:t> لجعل الإعلان أقرب للناس</a:t>
            </a:r>
            <a:r>
              <a:rPr lang="ar-DZ" sz="2400" dirty="0"/>
              <a:t> </a:t>
            </a:r>
            <a:r>
              <a:rPr lang="fr-FR" sz="2400" dirty="0"/>
              <a:t>.</a:t>
            </a:r>
            <a:r>
              <a:rPr lang="ar-SA" sz="2400" dirty="0"/>
              <a:t>لكن هذه اللغة أثرت سلباً على الفصحى، إذ طغت العامية والألفاظ الأجنبية في الإعلانات المرئية والمكتوبة، بينما ما تزال الصحافة الورقية تحافظ نسبياً على الفصحى. وتُعد الإعلانات التلفزيونية الأخطر، لأنها تخاطب جمهوراً واسعاً وتُشيع الأسلوب العامي</a:t>
            </a:r>
            <a:r>
              <a:rPr lang="fr-FR" sz="2400" dirty="0"/>
              <a:t>. </a:t>
            </a:r>
            <a:endParaRPr lang="ar-DZ" sz="2400" dirty="0"/>
          </a:p>
          <a:p>
            <a:pPr marL="342900" indent="-342900" algn="r" rtl="1">
              <a:buFont typeface="Wingdings" panose="05000000000000000000" pitchFamily="2" charset="2"/>
              <a:buChar char="ü"/>
            </a:pPr>
            <a:r>
              <a:rPr lang="ar-SA" sz="2400" b="1" dirty="0"/>
              <a:t>مثال </a:t>
            </a:r>
            <a:r>
              <a:rPr lang="ar-DZ" sz="2400" b="1" dirty="0"/>
              <a:t>توضيحي</a:t>
            </a:r>
            <a:r>
              <a:rPr lang="fr-FR" sz="2400" b="1" dirty="0"/>
              <a:t>:</a:t>
            </a:r>
            <a:br>
              <a:rPr lang="fr-FR" sz="2400" dirty="0"/>
            </a:br>
            <a:r>
              <a:rPr lang="ar-SA" sz="2400" dirty="0"/>
              <a:t>إعلانات مثل "شو اللي </a:t>
            </a:r>
            <a:r>
              <a:rPr lang="ar-SA" sz="2400" dirty="0" err="1"/>
              <a:t>بيجمع</a:t>
            </a:r>
            <a:r>
              <a:rPr lang="ar-SA" sz="2400" dirty="0"/>
              <a:t> الطعمة الطيبة والفائدة الكبيرة؟" أو "</a:t>
            </a:r>
            <a:r>
              <a:rPr lang="ar-DZ" sz="2400" dirty="0"/>
              <a:t>إ</a:t>
            </a:r>
            <a:r>
              <a:rPr lang="ar-SA" sz="2400" dirty="0"/>
              <a:t>ختار الذكي يختار الأرخص والأحسن" </a:t>
            </a:r>
            <a:r>
              <a:rPr lang="ar-DZ" sz="2400" dirty="0"/>
              <a:t> </a:t>
            </a:r>
            <a:r>
              <a:rPr lang="ar-SA" sz="2400" dirty="0"/>
              <a:t>تُظهر </a:t>
            </a:r>
            <a:r>
              <a:rPr lang="ar-DZ" sz="2400" dirty="0"/>
              <a:t>إ</a:t>
            </a:r>
            <a:r>
              <a:rPr lang="ar-SA" sz="2400" dirty="0" err="1"/>
              <a:t>عتماد</a:t>
            </a:r>
            <a:r>
              <a:rPr lang="ar-SA" sz="2400" dirty="0"/>
              <a:t> اللهجة العامية بدلاً من الفصحى، مم</a:t>
            </a:r>
            <a:r>
              <a:rPr lang="ar-DZ" sz="2400" dirty="0"/>
              <a:t>َّ</a:t>
            </a:r>
            <a:r>
              <a:rPr lang="ar-SA" sz="2400" dirty="0"/>
              <a:t>ا يُضعف حضور اللغة العربية السليمة في الإعلام</a:t>
            </a:r>
            <a:r>
              <a:rPr lang="fr-FR" sz="2400" dirty="0"/>
              <a:t>.</a:t>
            </a:r>
          </a:p>
          <a:p>
            <a:pPr algn="r" rtl="1">
              <a:lnSpc>
                <a:spcPct val="107000"/>
              </a:lnSpc>
              <a:spcAft>
                <a:spcPts val="800"/>
              </a:spcAft>
              <a:buNone/>
            </a:pPr>
            <a:endParaRPr lang="fr-FR" sz="14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119705129"/>
      </p:ext>
    </p:extLst>
  </p:cSld>
  <p:clrMapOvr>
    <a:masterClrMapping/>
  </p:clrMapOvr>
  <p:transition spd="slow" advTm="2137">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498505-7BF4-4C2D-8C06-5737FFB26833}"/>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B0AA0812-E220-B723-1A88-2F20E6913923}"/>
              </a:ext>
            </a:extLst>
          </p:cNvPr>
          <p:cNvSpPr/>
          <p:nvPr/>
        </p:nvSpPr>
        <p:spPr>
          <a:xfrm>
            <a:off x="2227489" y="564663"/>
            <a:ext cx="2194325" cy="5202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0DD476F-FE99-E98D-2246-8FC3C29785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083F3819-7E43-96A2-20F3-A560B5A8FEC0}"/>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661901F7-4F91-CB72-97A9-D71B8411FDD6}"/>
              </a:ext>
            </a:extLst>
          </p:cNvPr>
          <p:cNvSpPr/>
          <p:nvPr/>
        </p:nvSpPr>
        <p:spPr>
          <a:xfrm>
            <a:off x="3457250" y="188117"/>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4000" b="1" dirty="0">
                <a:ea typeface="Roboto Light" panose="02000000000000000000" pitchFamily="2" charset="0"/>
              </a:rPr>
              <a:t>06</a:t>
            </a:r>
            <a:endParaRPr lang="en-US" sz="4000" b="1" dirty="0">
              <a:ea typeface="Roboto Light" panose="02000000000000000000" pitchFamily="2" charset="0"/>
            </a:endParaRPr>
          </a:p>
        </p:txBody>
      </p:sp>
      <p:sp>
        <p:nvSpPr>
          <p:cNvPr id="2" name="TextBox 16">
            <a:extLst>
              <a:ext uri="{FF2B5EF4-FFF2-40B4-BE49-F238E27FC236}">
                <a16:creationId xmlns:a16="http://schemas.microsoft.com/office/drawing/2014/main" id="{8055FD7D-D1A3-E543-544D-186981CB1EB6}"/>
              </a:ext>
            </a:extLst>
          </p:cNvPr>
          <p:cNvSpPr txBox="1"/>
          <p:nvPr/>
        </p:nvSpPr>
        <p:spPr>
          <a:xfrm>
            <a:off x="4421814" y="261285"/>
            <a:ext cx="7227360"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اللغة العربية في الاعلام المكتوب، السمعي المرئي والرقمي</a:t>
            </a:r>
          </a:p>
        </p:txBody>
      </p:sp>
      <p:sp>
        <p:nvSpPr>
          <p:cNvPr id="7" name="ZoneTexte 6">
            <a:extLst>
              <a:ext uri="{FF2B5EF4-FFF2-40B4-BE49-F238E27FC236}">
                <a16:creationId xmlns:a16="http://schemas.microsoft.com/office/drawing/2014/main" id="{437F376C-F5ED-7FDB-51EF-4B914784EAC4}"/>
              </a:ext>
            </a:extLst>
          </p:cNvPr>
          <p:cNvSpPr txBox="1"/>
          <p:nvPr/>
        </p:nvSpPr>
        <p:spPr>
          <a:xfrm>
            <a:off x="1124514" y="1563200"/>
            <a:ext cx="10054290" cy="3834191"/>
          </a:xfrm>
          <a:prstGeom prst="rect">
            <a:avLst/>
          </a:prstGeom>
          <a:noFill/>
        </p:spPr>
        <p:txBody>
          <a:bodyPr wrap="square">
            <a:spAutoFit/>
          </a:bodyPr>
          <a:lstStyle/>
          <a:p>
            <a:pPr algn="just" rtl="1">
              <a:lnSpc>
                <a:spcPct val="107000"/>
              </a:lnSpc>
              <a:spcAft>
                <a:spcPts val="800"/>
              </a:spcAft>
              <a:buNone/>
            </a:pPr>
            <a:r>
              <a:rPr lang="ar-SA" sz="2400" dirty="0">
                <a:effectLst/>
                <a:latin typeface="Calibri" panose="020F0502020204030204" pitchFamily="34" charset="0"/>
                <a:ea typeface="Calibri" panose="020F0502020204030204" pitchFamily="34" charset="0"/>
                <a:cs typeface="Arial" panose="020B0604020202020204" pitchFamily="34" charset="0"/>
              </a:rPr>
              <a:t>يُعد الإعلام الإلكتروني اليوم من أبرز وسائل الاتصال الحديثة، إذ يشمل الإنترنت، والمنصات المرئية والمسموعة، والوسائط المتعددة. وقد جمع بين خصائص الوسائل القديمة مثل</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 الصحافة الورقية والإذاعة والتلفزيون، دون أن ي</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لغيها، بل طوّرها وأتاح </a:t>
            </a:r>
            <a:r>
              <a:rPr lang="ar-DZ" sz="2400" dirty="0">
                <a:effectLst/>
                <a:latin typeface="Calibri" panose="020F0502020204030204" pitchFamily="34" charset="0"/>
                <a:ea typeface="Calibri" panose="020F0502020204030204" pitchFamily="34" charset="0"/>
                <a:cs typeface="Arial" panose="020B0604020202020204" pitchFamily="34" charset="0"/>
              </a:rPr>
              <a:t>إِ</a:t>
            </a:r>
            <a:r>
              <a:rPr lang="ar-SA" sz="2400" dirty="0">
                <a:effectLst/>
                <a:latin typeface="Calibri" panose="020F0502020204030204" pitchFamily="34" charset="0"/>
                <a:ea typeface="Calibri" panose="020F0502020204030204" pitchFamily="34" charset="0"/>
                <a:cs typeface="Arial" panose="020B0604020202020204" pitchFamily="34" charset="0"/>
              </a:rPr>
              <a:t>نتشارها على نطاق عالمي</a:t>
            </a:r>
            <a:r>
              <a:rPr lang="fr-FR" sz="2400" dirty="0">
                <a:effectLst/>
                <a:latin typeface="Calibri" panose="020F0502020204030204" pitchFamily="34" charset="0"/>
                <a:ea typeface="Calibri" panose="020F0502020204030204" pitchFamily="34" charset="0"/>
                <a:cs typeface="Arial" panose="020B0604020202020204" pitchFamily="34" charset="0"/>
              </a:rPr>
              <a:t>.</a:t>
            </a:r>
            <a:endParaRPr lang="ar-DZ" sz="24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dirty="0">
                <a:effectLst/>
                <a:latin typeface="Calibri" panose="020F0502020204030204" pitchFamily="34" charset="0"/>
                <a:ea typeface="Calibri" panose="020F0502020204030204" pitchFamily="34" charset="0"/>
                <a:cs typeface="Arial" panose="020B0604020202020204" pitchFamily="34" charset="0"/>
              </a:rPr>
              <a:t>شهد العالم العربي ارتفاعًا كبيرًا في</a:t>
            </a:r>
            <a:r>
              <a:rPr lang="ar-DZ" sz="2400" dirty="0">
                <a:effectLst/>
                <a:latin typeface="Calibri" panose="020F0502020204030204" pitchFamily="34" charset="0"/>
                <a:ea typeface="Calibri" panose="020F0502020204030204" pitchFamily="34" charset="0"/>
                <a:cs typeface="Arial" panose="020B0604020202020204" pitchFamily="34" charset="0"/>
              </a:rPr>
              <a:t> إِ</a:t>
            </a:r>
            <a:r>
              <a:rPr lang="ar-SA" sz="2400" dirty="0" err="1">
                <a:effectLst/>
                <a:latin typeface="Calibri" panose="020F0502020204030204" pitchFamily="34" charset="0"/>
                <a:ea typeface="Calibri" panose="020F0502020204030204" pitchFamily="34" charset="0"/>
                <a:cs typeface="Arial" panose="020B0604020202020204" pitchFamily="34" charset="0"/>
              </a:rPr>
              <a:t>ستخدام</a:t>
            </a:r>
            <a:r>
              <a:rPr lang="ar-SA" sz="2400" dirty="0">
                <a:effectLst/>
                <a:latin typeface="Calibri" panose="020F0502020204030204" pitchFamily="34" charset="0"/>
                <a:ea typeface="Calibri" panose="020F0502020204030204" pitchFamily="34" charset="0"/>
                <a:cs typeface="Arial" panose="020B0604020202020204" pitchFamily="34" charset="0"/>
              </a:rPr>
              <a:t> الإنترنت، ما جعل اللغة العربية</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 تحتل مكانة مهمة في المحتوى الإلكتروني، رغم </a:t>
            </a:r>
            <a:r>
              <a:rPr lang="ar-DZ" sz="2400" dirty="0">
                <a:effectLst/>
                <a:latin typeface="Calibri" panose="020F0502020204030204" pitchFamily="34" charset="0"/>
                <a:ea typeface="Calibri" panose="020F0502020204030204" pitchFamily="34" charset="0"/>
                <a:cs typeface="Arial" panose="020B0604020202020204" pitchFamily="34" charset="0"/>
              </a:rPr>
              <a:t>إِ</a:t>
            </a:r>
            <a:r>
              <a:rPr lang="ar-SA" sz="2400" dirty="0" err="1">
                <a:effectLst/>
                <a:latin typeface="Calibri" panose="020F0502020204030204" pitchFamily="34" charset="0"/>
                <a:ea typeface="Calibri" panose="020F0502020204030204" pitchFamily="34" charset="0"/>
                <a:cs typeface="Arial" panose="020B0604020202020204" pitchFamily="34" charset="0"/>
              </a:rPr>
              <a:t>ستمرار</a:t>
            </a:r>
            <a:r>
              <a:rPr lang="ar-SA" sz="2400" dirty="0">
                <a:effectLst/>
                <a:latin typeface="Calibri" panose="020F0502020204030204" pitchFamily="34" charset="0"/>
                <a:ea typeface="Calibri" panose="020F0502020204030204" pitchFamily="34" charset="0"/>
                <a:cs typeface="Arial" panose="020B0604020202020204" pitchFamily="34" charset="0"/>
              </a:rPr>
              <a:t> تحد</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err="1">
                <a:effectLst/>
                <a:latin typeface="Calibri" panose="020F0502020204030204" pitchFamily="34" charset="0"/>
                <a:ea typeface="Calibri" panose="020F0502020204030204" pitchFamily="34" charset="0"/>
                <a:cs typeface="Arial" panose="020B0604020202020204" pitchFamily="34" charset="0"/>
              </a:rPr>
              <a:t>يات</a:t>
            </a:r>
            <a:r>
              <a:rPr lang="ar-SA" sz="2400" dirty="0">
                <a:effectLst/>
                <a:latin typeface="Calibri" panose="020F0502020204030204" pitchFamily="34" charset="0"/>
                <a:ea typeface="Calibri" panose="020F0502020204030204" pitchFamily="34" charset="0"/>
                <a:cs typeface="Arial" panose="020B0604020202020204" pitchFamily="34" charset="0"/>
              </a:rPr>
              <a:t> المنافسة مع المواقع العالمية مثل</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fr-FR" sz="2400" i="1" dirty="0">
                <a:effectLst/>
                <a:latin typeface="Calibri" panose="020F0502020204030204" pitchFamily="34" charset="0"/>
                <a:ea typeface="Calibri" panose="020F0502020204030204" pitchFamily="34" charset="0"/>
                <a:cs typeface="Arial" panose="020B0604020202020204" pitchFamily="34" charset="0"/>
              </a:rPr>
              <a:t>BBC </a:t>
            </a:r>
            <a:r>
              <a:rPr lang="fr-FR" sz="2400" i="1" dirty="0" err="1">
                <a:effectLst/>
                <a:latin typeface="Calibri" panose="020F0502020204030204" pitchFamily="34" charset="0"/>
                <a:ea typeface="Calibri" panose="020F0502020204030204" pitchFamily="34" charset="0"/>
                <a:cs typeface="Arial" panose="020B0604020202020204" pitchFamily="34" charset="0"/>
              </a:rPr>
              <a:t>Arabic</a:t>
            </a:r>
            <a:r>
              <a:rPr lang="fr-FR" sz="2400" dirty="0">
                <a:effectLst/>
                <a:latin typeface="Calibri" panose="020F0502020204030204" pitchFamily="34" charset="0"/>
                <a:ea typeface="Calibri" panose="020F0502020204030204" pitchFamily="34" charset="0"/>
                <a:cs typeface="Arial" panose="020B0604020202020204" pitchFamily="34" charset="0"/>
              </a:rPr>
              <a:t> </a:t>
            </a:r>
            <a:r>
              <a:rPr lang="ar-DZ" sz="2400" dirty="0">
                <a:latin typeface="Calibri" panose="020F0502020204030204" pitchFamily="34" charset="0"/>
                <a:ea typeface="Calibri" panose="020F0502020204030204" pitchFamily="34" charset="0"/>
                <a:cs typeface="Arial" panose="020B0604020202020204" pitchFamily="34" charset="0"/>
              </a:rPr>
              <a:t> </a:t>
            </a:r>
            <a:r>
              <a:rPr lang="ar-SA" sz="2400" dirty="0">
                <a:effectLst/>
                <a:latin typeface="Calibri" panose="020F0502020204030204" pitchFamily="34" charset="0"/>
                <a:ea typeface="Calibri" panose="020F0502020204030204" pitchFamily="34" charset="0"/>
                <a:cs typeface="Arial" panose="020B0604020202020204" pitchFamily="34" charset="0"/>
              </a:rPr>
              <a:t>و</a:t>
            </a:r>
            <a:r>
              <a:rPr lang="fr-FR" sz="2400" i="1" dirty="0">
                <a:effectLst/>
                <a:latin typeface="Calibri" panose="020F0502020204030204" pitchFamily="34" charset="0"/>
                <a:ea typeface="Calibri" panose="020F0502020204030204" pitchFamily="34" charset="0"/>
                <a:cs typeface="Arial" panose="020B0604020202020204" pitchFamily="34" charset="0"/>
              </a:rPr>
              <a:t>Cnn </a:t>
            </a:r>
            <a:endParaRPr lang="ar-DZ" sz="2400" i="1" dirty="0">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buNone/>
            </a:pPr>
            <a:r>
              <a:rPr lang="fr-FR" sz="2400" i="1" dirty="0" err="1">
                <a:effectLst/>
                <a:latin typeface="Calibri" panose="020F0502020204030204" pitchFamily="34" charset="0"/>
                <a:ea typeface="Calibri" panose="020F0502020204030204" pitchFamily="34" charset="0"/>
                <a:cs typeface="Arial" panose="020B0604020202020204" pitchFamily="34" charset="0"/>
              </a:rPr>
              <a:t>Arabic</a:t>
            </a:r>
            <a:r>
              <a:rPr lang="ar-DZ" sz="2400" i="1" dirty="0">
                <a:effectLst/>
                <a:latin typeface="Calibri" panose="020F0502020204030204" pitchFamily="34" charset="0"/>
                <a:ea typeface="Calibri" panose="020F0502020204030204" pitchFamily="34" charset="0"/>
                <a:cs typeface="Arial" panose="020B0604020202020204" pitchFamily="34" charset="0"/>
              </a:rPr>
              <a:t> </a:t>
            </a:r>
            <a:r>
              <a:rPr lang="ar-SA" sz="2400" dirty="0">
                <a:effectLst/>
                <a:latin typeface="Calibri" panose="020F0502020204030204" pitchFamily="34" charset="0"/>
                <a:ea typeface="Calibri" panose="020F0502020204030204" pitchFamily="34" charset="0"/>
                <a:cs typeface="Arial" panose="020B0604020202020204" pitchFamily="34" charset="0"/>
              </a:rPr>
              <a:t>التي</a:t>
            </a:r>
            <a:r>
              <a:rPr lang="ar-DZ" sz="2400" dirty="0">
                <a:latin typeface="Calibri" panose="020F0502020204030204" pitchFamily="34" charset="0"/>
                <a:ea typeface="Calibri" panose="020F0502020204030204" pitchFamily="34" charset="0"/>
                <a:cs typeface="Arial" panose="020B0604020202020204" pitchFamily="34" charset="0"/>
              </a:rPr>
              <a:t> </a:t>
            </a:r>
            <a:r>
              <a:rPr lang="ar-SA" sz="2400" dirty="0">
                <a:effectLst/>
                <a:latin typeface="Calibri" panose="020F0502020204030204" pitchFamily="34" charset="0"/>
                <a:ea typeface="Calibri" panose="020F0502020204030204" pitchFamily="34" charset="0"/>
                <a:cs typeface="Arial" panose="020B0604020202020204" pitchFamily="34" charset="0"/>
              </a:rPr>
              <a:t>تقدم محتوى ب</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ل</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err="1">
                <a:effectLst/>
                <a:latin typeface="Calibri" panose="020F0502020204030204" pitchFamily="34" charset="0"/>
                <a:ea typeface="Calibri" panose="020F0502020204030204" pitchFamily="34" charset="0"/>
                <a:cs typeface="Arial" panose="020B0604020202020204" pitchFamily="34" charset="0"/>
              </a:rPr>
              <a:t>غة</a:t>
            </a:r>
            <a:r>
              <a:rPr lang="ar-SA" sz="2400" dirty="0">
                <a:effectLst/>
                <a:latin typeface="Calibri" panose="020F0502020204030204" pitchFamily="34" charset="0"/>
                <a:ea typeface="Calibri" panose="020F0502020204030204" pitchFamily="34" charset="0"/>
                <a:cs typeface="Arial" panose="020B0604020202020204" pitchFamily="34" charset="0"/>
              </a:rPr>
              <a:t> عربية جذابة ومدروسة</a:t>
            </a:r>
            <a:r>
              <a:rPr lang="fr-FR" sz="2400" dirty="0">
                <a:effectLst/>
                <a:latin typeface="Calibri" panose="020F0502020204030204" pitchFamily="34" charset="0"/>
                <a:ea typeface="Calibri" panose="020F0502020204030204" pitchFamily="34" charset="0"/>
                <a:cs typeface="Arial" panose="020B0604020202020204" pitchFamily="34" charset="0"/>
              </a:rPr>
              <a:t>.</a:t>
            </a:r>
            <a:br>
              <a:rPr lang="fr-FR" sz="2400" dirty="0">
                <a:effectLst/>
                <a:latin typeface="Calibri" panose="020F0502020204030204" pitchFamily="34" charset="0"/>
                <a:ea typeface="Calibri" panose="020F0502020204030204" pitchFamily="34" charset="0"/>
                <a:cs typeface="Arial" panose="020B0604020202020204" pitchFamily="34" charset="0"/>
              </a:rPr>
            </a:br>
            <a:r>
              <a:rPr lang="ar-SA" sz="2400" dirty="0">
                <a:effectLst/>
                <a:latin typeface="Calibri" panose="020F0502020204030204" pitchFamily="34" charset="0"/>
                <a:ea typeface="Calibri" panose="020F0502020204030204" pitchFamily="34" charset="0"/>
                <a:cs typeface="Arial" panose="020B0604020202020204" pitchFamily="34" charset="0"/>
              </a:rPr>
              <a:t>لكن رغم ال</a:t>
            </a:r>
            <a:r>
              <a:rPr lang="ar-DZ" sz="2400" dirty="0">
                <a:effectLst/>
                <a:latin typeface="Calibri" panose="020F0502020204030204" pitchFamily="34" charset="0"/>
                <a:ea typeface="Calibri" panose="020F0502020204030204" pitchFamily="34" charset="0"/>
                <a:cs typeface="Arial" panose="020B0604020202020204" pitchFamily="34" charset="0"/>
              </a:rPr>
              <a:t>إِ</a:t>
            </a:r>
            <a:r>
              <a:rPr lang="ar-SA" sz="2400" dirty="0">
                <a:effectLst/>
                <a:latin typeface="Calibri" panose="020F0502020204030204" pitchFamily="34" charset="0"/>
                <a:ea typeface="Calibri" panose="020F0502020204030204" pitchFamily="34" charset="0"/>
                <a:cs typeface="Arial" panose="020B0604020202020204" pitchFamily="34" charset="0"/>
              </a:rPr>
              <a:t>نتشار، ما زال الإعلام الإلكتروني العربي يواجه مشكلات مثل</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 ضعف البنية التقنية، وتأخر بعض الصحف في التحول الرقمي، وهيمنة المحتوى الفردي أو الشعبي (كالمدونات وصفحات التواصل الاجتماعي)</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 الذي </a:t>
            </a:r>
            <a:r>
              <a:rPr lang="ar-SA" sz="2400" dirty="0" err="1">
                <a:effectLst/>
                <a:latin typeface="Calibri" panose="020F0502020204030204" pitchFamily="34" charset="0"/>
                <a:ea typeface="Calibri" panose="020F0502020204030204" pitchFamily="34" charset="0"/>
                <a:cs typeface="Arial" panose="020B0604020202020204" pitchFamily="34" charset="0"/>
              </a:rPr>
              <a:t>يؤث</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ر أحيانًا على جودة اللغة والمصداقية</a:t>
            </a:r>
            <a:r>
              <a:rPr lang="fr-FR" sz="2400" dirty="0">
                <a:effectLst/>
                <a:latin typeface="Calibri" panose="020F0502020204030204" pitchFamily="34" charset="0"/>
                <a:ea typeface="Calibri" panose="020F0502020204030204" pitchFamily="34" charset="0"/>
                <a:cs typeface="Arial" panose="020B0604020202020204" pitchFamily="34" charset="0"/>
              </a:rPr>
              <a:t>.</a:t>
            </a:r>
          </a:p>
        </p:txBody>
      </p:sp>
    </p:spTree>
    <p:extLst>
      <p:ext uri="{BB962C8B-B14F-4D97-AF65-F5344CB8AC3E}">
        <p14:creationId xmlns:p14="http://schemas.microsoft.com/office/powerpoint/2010/main" val="2630482035"/>
      </p:ext>
    </p:extLst>
  </p:cSld>
  <p:clrMapOvr>
    <a:masterClrMapping/>
  </p:clrMapOvr>
  <p:transition spd="slow" advTm="2137">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F9A8E4-13E4-56B9-03DC-8DE148927166}"/>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5753C6D1-61A5-74A7-E780-42ED0AC19E5D}"/>
              </a:ext>
            </a:extLst>
          </p:cNvPr>
          <p:cNvSpPr/>
          <p:nvPr/>
        </p:nvSpPr>
        <p:spPr>
          <a:xfrm>
            <a:off x="2227489" y="564663"/>
            <a:ext cx="2194325" cy="5202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320242C-15C7-7CF0-15DD-B888054414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4504B3AF-A080-6BEF-C595-743A528BA640}"/>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524E0D0A-3C7A-1B85-2A5B-3296B5F7403F}"/>
              </a:ext>
            </a:extLst>
          </p:cNvPr>
          <p:cNvSpPr/>
          <p:nvPr/>
        </p:nvSpPr>
        <p:spPr>
          <a:xfrm>
            <a:off x="3457250" y="188117"/>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4000" b="1" dirty="0">
                <a:ea typeface="Roboto Light" panose="02000000000000000000" pitchFamily="2" charset="0"/>
              </a:rPr>
              <a:t>06</a:t>
            </a:r>
            <a:endParaRPr lang="en-US" sz="4000" b="1" dirty="0">
              <a:ea typeface="Roboto Light" panose="02000000000000000000" pitchFamily="2" charset="0"/>
            </a:endParaRPr>
          </a:p>
        </p:txBody>
      </p:sp>
      <p:sp>
        <p:nvSpPr>
          <p:cNvPr id="2" name="TextBox 16">
            <a:extLst>
              <a:ext uri="{FF2B5EF4-FFF2-40B4-BE49-F238E27FC236}">
                <a16:creationId xmlns:a16="http://schemas.microsoft.com/office/drawing/2014/main" id="{86BFC3E5-C8E2-8425-8004-C1B5DE935A8A}"/>
              </a:ext>
            </a:extLst>
          </p:cNvPr>
          <p:cNvSpPr txBox="1"/>
          <p:nvPr/>
        </p:nvSpPr>
        <p:spPr>
          <a:xfrm>
            <a:off x="4421814" y="261285"/>
            <a:ext cx="7227360"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اللغة العربية في الاعلام المكتوب، السمعي المرئي والرقمي</a:t>
            </a:r>
          </a:p>
        </p:txBody>
      </p:sp>
      <p:sp>
        <p:nvSpPr>
          <p:cNvPr id="5" name="ZoneTexte 4">
            <a:extLst>
              <a:ext uri="{FF2B5EF4-FFF2-40B4-BE49-F238E27FC236}">
                <a16:creationId xmlns:a16="http://schemas.microsoft.com/office/drawing/2014/main" id="{02EF4FFF-25D3-BC01-7FBA-A7552FEF5411}"/>
              </a:ext>
            </a:extLst>
          </p:cNvPr>
          <p:cNvSpPr txBox="1"/>
          <p:nvPr/>
        </p:nvSpPr>
        <p:spPr>
          <a:xfrm>
            <a:off x="1435395" y="1304948"/>
            <a:ext cx="9983971" cy="5224892"/>
          </a:xfrm>
          <a:prstGeom prst="rect">
            <a:avLst/>
          </a:prstGeom>
          <a:noFill/>
        </p:spPr>
        <p:txBody>
          <a:bodyPr wrap="square">
            <a:spAutoFit/>
          </a:bodyPr>
          <a:lstStyle/>
          <a:p>
            <a:pPr marL="800100" indent="-342900" algn="just" rtl="1">
              <a:lnSpc>
                <a:spcPct val="107000"/>
              </a:lnSpc>
              <a:spcAft>
                <a:spcPts val="800"/>
              </a:spcAft>
              <a:buFont typeface="Wingdings" panose="05000000000000000000" pitchFamily="2" charset="2"/>
              <a:buChar char="q"/>
            </a:pPr>
            <a:r>
              <a:rPr lang="ar-SA" sz="2400" b="1" dirty="0">
                <a:solidFill>
                  <a:schemeClr val="accent2"/>
                </a:solidFill>
                <a:effectLst/>
                <a:latin typeface="Calibri" panose="020F0502020204030204" pitchFamily="34" charset="0"/>
                <a:ea typeface="Calibri" panose="020F0502020204030204" pitchFamily="34" charset="0"/>
                <a:cs typeface="Arial" panose="020B0604020202020204" pitchFamily="34" charset="0"/>
              </a:rPr>
              <a:t>دراسة :إبراهيم بن منصور التركي - 2008</a:t>
            </a:r>
            <a:endParaRPr lang="fr-FR" sz="2400" b="1" dirty="0">
              <a:solidFill>
                <a:schemeClr val="accent2"/>
              </a:solidFill>
              <a:effectLst/>
              <a:latin typeface="Calibri" panose="020F0502020204030204" pitchFamily="34" charset="0"/>
              <a:ea typeface="Calibri" panose="020F0502020204030204" pitchFamily="34" charset="0"/>
              <a:cs typeface="Arial" panose="020B0604020202020204" pitchFamily="34" charset="0"/>
            </a:endParaRPr>
          </a:p>
          <a:p>
            <a:pPr marL="457200" algn="just" rtl="1">
              <a:lnSpc>
                <a:spcPct val="107000"/>
              </a:lnSpc>
              <a:spcAft>
                <a:spcPts val="800"/>
              </a:spcAft>
              <a:buNone/>
            </a:pPr>
            <a:r>
              <a:rPr lang="ar-SA" sz="2400" dirty="0">
                <a:effectLst/>
                <a:latin typeface="Calibri" panose="020F0502020204030204" pitchFamily="34" charset="0"/>
                <a:ea typeface="Calibri" panose="020F0502020204030204" pitchFamily="34" charset="0"/>
                <a:cs typeface="Arial" panose="020B0604020202020204" pitchFamily="34" charset="0"/>
              </a:rPr>
              <a:t>دراسة موسومة بــ: لغة الإعلان التجاري ، دراسة بلاغية "، </a:t>
            </a:r>
            <a:r>
              <a:rPr lang="ar-SA" sz="2400" dirty="0" err="1">
                <a:effectLst/>
                <a:latin typeface="Calibri" panose="020F0502020204030204" pitchFamily="34" charset="0"/>
                <a:ea typeface="Calibri" panose="020F0502020204030204" pitchFamily="34" charset="0"/>
                <a:cs typeface="Arial" panose="020B0604020202020204" pitchFamily="34" charset="0"/>
              </a:rPr>
              <a:t>إعتمدت</a:t>
            </a:r>
            <a:r>
              <a:rPr lang="ar-SA" sz="2400" dirty="0">
                <a:effectLst/>
                <a:latin typeface="Calibri" panose="020F0502020204030204" pitchFamily="34" charset="0"/>
                <a:ea typeface="Calibri" panose="020F0502020204030204" pitchFamily="34" charset="0"/>
                <a:cs typeface="Arial" panose="020B0604020202020204" pitchFamily="34" charset="0"/>
              </a:rPr>
              <a:t> الدراسة على المنهج الاحصائي من خلال ال</a:t>
            </a:r>
            <a:r>
              <a:rPr lang="ar-DZ" sz="2400" dirty="0">
                <a:effectLst/>
                <a:latin typeface="Calibri" panose="020F0502020204030204" pitchFamily="34" charset="0"/>
                <a:ea typeface="Calibri" panose="020F0502020204030204" pitchFamily="34" charset="0"/>
                <a:cs typeface="Arial" panose="020B0604020202020204" pitchFamily="34" charset="0"/>
              </a:rPr>
              <a:t>إِ</a:t>
            </a:r>
            <a:r>
              <a:rPr lang="ar-SA" sz="2400" dirty="0" err="1">
                <a:effectLst/>
                <a:latin typeface="Calibri" panose="020F0502020204030204" pitchFamily="34" charset="0"/>
                <a:ea typeface="Calibri" panose="020F0502020204030204" pitchFamily="34" charset="0"/>
                <a:cs typeface="Arial" panose="020B0604020202020204" pitchFamily="34" charset="0"/>
              </a:rPr>
              <a:t>ستفادة</a:t>
            </a:r>
            <a:r>
              <a:rPr lang="ar-SA" sz="2400" dirty="0">
                <a:effectLst/>
                <a:latin typeface="Calibri" panose="020F0502020204030204" pitchFamily="34" charset="0"/>
                <a:ea typeface="Calibri" panose="020F0502020204030204" pitchFamily="34" charset="0"/>
                <a:cs typeface="Arial" panose="020B0604020202020204" pitchFamily="34" charset="0"/>
              </a:rPr>
              <a:t> من دلالة الأرقام وتحليل  الإعلانات المنشورة في جريدة الرياض السعودية، و</a:t>
            </a:r>
            <a:r>
              <a:rPr lang="ar-DZ" sz="2400" dirty="0">
                <a:effectLst/>
                <a:latin typeface="Calibri" panose="020F0502020204030204" pitchFamily="34" charset="0"/>
                <a:ea typeface="Calibri" panose="020F0502020204030204" pitchFamily="34" charset="0"/>
                <a:cs typeface="Arial" panose="020B0604020202020204" pitchFamily="34" charset="0"/>
              </a:rPr>
              <a:t>إِ</a:t>
            </a:r>
            <a:r>
              <a:rPr lang="ar-SA" sz="2400" dirty="0">
                <a:effectLst/>
                <a:latin typeface="Calibri" panose="020F0502020204030204" pitchFamily="34" charset="0"/>
                <a:ea typeface="Calibri" panose="020F0502020204030204" pitchFamily="34" charset="0"/>
                <a:cs typeface="Arial" panose="020B0604020202020204" pitchFamily="34" charset="0"/>
              </a:rPr>
              <a:t>ختار الباحث جريدة الرياض</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 لأنها أكثر الصحف السعودية إعلانات في العام 2008.</a:t>
            </a:r>
            <a:endParaRPr lang="fr-FR" sz="24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Font typeface="Wingdings" panose="05000000000000000000" pitchFamily="2" charset="2"/>
              <a:buChar char="§"/>
            </a:pPr>
            <a:r>
              <a:rPr lang="ar-DZ" sz="2400" dirty="0">
                <a:latin typeface="Calibri" panose="020F0502020204030204" pitchFamily="34" charset="0"/>
                <a:ea typeface="Calibri" panose="020F0502020204030204" pitchFamily="34" charset="0"/>
                <a:cs typeface="Arial" panose="020B0604020202020204" pitchFamily="34" charset="0"/>
              </a:rPr>
              <a:t>وتوصلت الدراسة إلى : إِ</a:t>
            </a:r>
            <a:r>
              <a:rPr lang="ar-SA" sz="2400" dirty="0" err="1">
                <a:effectLst/>
                <a:latin typeface="Calibri" panose="020F0502020204030204" pitchFamily="34" charset="0"/>
                <a:ea typeface="Calibri" panose="020F0502020204030204" pitchFamily="34" charset="0"/>
                <a:cs typeface="Arial" panose="020B0604020202020204" pitchFamily="34" charset="0"/>
              </a:rPr>
              <a:t>رتباط</a:t>
            </a:r>
            <a:r>
              <a:rPr lang="ar-SA" sz="2400" dirty="0">
                <a:effectLst/>
                <a:latin typeface="Calibri" panose="020F0502020204030204" pitchFamily="34" charset="0"/>
                <a:ea typeface="Calibri" panose="020F0502020204030204" pitchFamily="34" charset="0"/>
                <a:cs typeface="Arial" panose="020B0604020202020204" pitchFamily="34" charset="0"/>
              </a:rPr>
              <a:t> البلاغة بالواقع، حيث تبيّن أن الخطاب البلاغي يعكس الظواهر ال</a:t>
            </a:r>
            <a:r>
              <a:rPr lang="ar-DZ" sz="2400" dirty="0">
                <a:effectLst/>
                <a:latin typeface="Calibri" panose="020F0502020204030204" pitchFamily="34" charset="0"/>
                <a:ea typeface="Calibri" panose="020F0502020204030204" pitchFamily="34" charset="0"/>
                <a:cs typeface="Arial" panose="020B0604020202020204" pitchFamily="34" charset="0"/>
              </a:rPr>
              <a:t>إِ</a:t>
            </a:r>
            <a:r>
              <a:rPr lang="ar-SA" sz="2400" dirty="0" err="1">
                <a:effectLst/>
                <a:latin typeface="Calibri" panose="020F0502020204030204" pitchFamily="34" charset="0"/>
                <a:ea typeface="Calibri" panose="020F0502020204030204" pitchFamily="34" charset="0"/>
                <a:cs typeface="Arial" panose="020B0604020202020204" pitchFamily="34" charset="0"/>
              </a:rPr>
              <a:t>جتماعية</a:t>
            </a:r>
            <a:r>
              <a:rPr lang="ar-SA" sz="2400" dirty="0">
                <a:effectLst/>
                <a:latin typeface="Calibri" panose="020F0502020204030204" pitchFamily="34" charset="0"/>
                <a:ea typeface="Calibri" panose="020F0502020204030204" pitchFamily="34" charset="0"/>
                <a:cs typeface="Arial" panose="020B0604020202020204" pitchFamily="34" charset="0"/>
              </a:rPr>
              <a:t> والثقافية، ويتأثر بالبيئات اللغوية المختلفة</a:t>
            </a:r>
            <a:r>
              <a:rPr lang="fr-FR" sz="2400" dirty="0">
                <a:effectLst/>
                <a:latin typeface="Calibri" panose="020F0502020204030204" pitchFamily="34" charset="0"/>
                <a:ea typeface="Calibri" panose="020F0502020204030204" pitchFamily="34" charset="0"/>
                <a:cs typeface="Arial" panose="020B0604020202020204" pitchFamily="34" charset="0"/>
              </a:rPr>
              <a:t>.</a:t>
            </a:r>
          </a:p>
          <a:p>
            <a:pPr marL="342900" lvl="0" indent="-342900" algn="just" rtl="1">
              <a:lnSpc>
                <a:spcPct val="107000"/>
              </a:lnSpc>
              <a:spcAft>
                <a:spcPts val="800"/>
              </a:spcAft>
              <a:buFont typeface="Wingdings" panose="05000000000000000000" pitchFamily="2" charset="2"/>
              <a:buChar char=""/>
            </a:pPr>
            <a:r>
              <a:rPr lang="ar-SA" sz="2400" dirty="0">
                <a:effectLst/>
                <a:latin typeface="Calibri" panose="020F0502020204030204" pitchFamily="34" charset="0"/>
                <a:ea typeface="Calibri" panose="020F0502020204030204" pitchFamily="34" charset="0"/>
                <a:cs typeface="Arial" panose="020B0604020202020204" pitchFamily="34" charset="0"/>
              </a:rPr>
              <a:t>من خلال تحليل النصوص الإعلانية التجارية، كشفت عن غياب واضح لأدوات التوكيد في الإعلانات، مم</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ا يدل على تغير في </a:t>
            </a:r>
            <a:r>
              <a:rPr lang="ar-DZ" sz="2400" dirty="0">
                <a:effectLst/>
                <a:latin typeface="Calibri" panose="020F0502020204030204" pitchFamily="34" charset="0"/>
                <a:ea typeface="Calibri" panose="020F0502020204030204" pitchFamily="34" charset="0"/>
                <a:cs typeface="Arial" panose="020B0604020202020204" pitchFamily="34" charset="0"/>
              </a:rPr>
              <a:t>إِ</a:t>
            </a:r>
            <a:r>
              <a:rPr lang="ar-SA" sz="2400" dirty="0" err="1">
                <a:effectLst/>
                <a:latin typeface="Calibri" panose="020F0502020204030204" pitchFamily="34" charset="0"/>
                <a:ea typeface="Calibri" panose="020F0502020204030204" pitchFamily="34" charset="0"/>
                <a:cs typeface="Arial" panose="020B0604020202020204" pitchFamily="34" charset="0"/>
              </a:rPr>
              <a:t>ستخدام</a:t>
            </a:r>
            <a:r>
              <a:rPr lang="ar-SA" sz="2400" dirty="0">
                <a:effectLst/>
                <a:latin typeface="Calibri" panose="020F0502020204030204" pitchFamily="34" charset="0"/>
                <a:ea typeface="Calibri" panose="020F0502020204030204" pitchFamily="34" charset="0"/>
                <a:cs typeface="Arial" panose="020B0604020202020204" pitchFamily="34" charset="0"/>
              </a:rPr>
              <a:t> الأساليب البلاغية في اللغة المعاصرة، وربما </a:t>
            </a:r>
            <a:r>
              <a:rPr lang="ar-DZ" sz="2400" dirty="0">
                <a:effectLst/>
                <a:latin typeface="Calibri" panose="020F0502020204030204" pitchFamily="34" charset="0"/>
                <a:ea typeface="Calibri" panose="020F0502020204030204" pitchFamily="34" charset="0"/>
                <a:cs typeface="Arial" panose="020B0604020202020204" pitchFamily="34" charset="0"/>
              </a:rPr>
              <a:t>إِ</a:t>
            </a:r>
            <a:r>
              <a:rPr lang="ar-SA" sz="2400" dirty="0" err="1">
                <a:effectLst/>
                <a:latin typeface="Calibri" panose="020F0502020204030204" pitchFamily="34" charset="0"/>
                <a:ea typeface="Calibri" panose="020F0502020204030204" pitchFamily="34" charset="0"/>
                <a:cs typeface="Arial" panose="020B0604020202020204" pitchFamily="34" charset="0"/>
              </a:rPr>
              <a:t>ندثار</a:t>
            </a:r>
            <a:r>
              <a:rPr lang="ar-SA" sz="2400" dirty="0">
                <a:effectLst/>
                <a:latin typeface="Calibri" panose="020F0502020204030204" pitchFamily="34" charset="0"/>
                <a:ea typeface="Calibri" panose="020F0502020204030204" pitchFamily="34" charset="0"/>
                <a:cs typeface="Arial" panose="020B0604020202020204" pitchFamily="34" charset="0"/>
              </a:rPr>
              <a:t> بعضها مع الزمن.</a:t>
            </a:r>
            <a:endParaRPr lang="fr-FR" sz="24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Font typeface="Wingdings" panose="05000000000000000000" pitchFamily="2" charset="2"/>
              <a:buChar char=""/>
            </a:pPr>
            <a:r>
              <a:rPr lang="ar-SA" sz="2400" dirty="0">
                <a:effectLst/>
                <a:latin typeface="Calibri" panose="020F0502020204030204" pitchFamily="34" charset="0"/>
                <a:ea typeface="Calibri" panose="020F0502020204030204" pitchFamily="34" charset="0"/>
                <a:cs typeface="Arial" panose="020B0604020202020204" pitchFamily="34" charset="0"/>
              </a:rPr>
              <a:t>البلاغة حاضرة بقوة في لغة الإعلان المعاصر وفي </a:t>
            </a:r>
            <a:r>
              <a:rPr lang="ar-DZ" sz="2400" dirty="0">
                <a:effectLst/>
                <a:latin typeface="Calibri" panose="020F0502020204030204" pitchFamily="34" charset="0"/>
                <a:ea typeface="Calibri" panose="020F0502020204030204" pitchFamily="34" charset="0"/>
                <a:cs typeface="Arial" panose="020B0604020202020204" pitchFamily="34" charset="0"/>
              </a:rPr>
              <a:t>إِ</a:t>
            </a:r>
            <a:r>
              <a:rPr lang="ar-SA" sz="2400" dirty="0" err="1">
                <a:effectLst/>
                <a:latin typeface="Calibri" panose="020F0502020204030204" pitchFamily="34" charset="0"/>
                <a:ea typeface="Calibri" panose="020F0502020204030204" pitchFamily="34" charset="0"/>
                <a:cs typeface="Arial" panose="020B0604020202020204" pitchFamily="34" charset="0"/>
              </a:rPr>
              <a:t>ستعمالاتنا</a:t>
            </a:r>
            <a:r>
              <a:rPr lang="ar-SA" sz="2400" dirty="0">
                <a:effectLst/>
                <a:latin typeface="Calibri" panose="020F0502020204030204" pitchFamily="34" charset="0"/>
                <a:ea typeface="Calibri" panose="020F0502020204030204" pitchFamily="34" charset="0"/>
                <a:cs typeface="Arial" panose="020B0604020202020204" pitchFamily="34" charset="0"/>
              </a:rPr>
              <a:t> اليومية، مم</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ا ي</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دح</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ض القول ب</a:t>
            </a:r>
            <a:r>
              <a:rPr lang="ar-DZ" sz="2400" dirty="0">
                <a:effectLst/>
                <a:latin typeface="Calibri" panose="020F0502020204030204" pitchFamily="34" charset="0"/>
                <a:ea typeface="Calibri" panose="020F0502020204030204" pitchFamily="34" charset="0"/>
                <a:cs typeface="Arial" panose="020B0604020202020204" pitchFamily="34" charset="0"/>
              </a:rPr>
              <a:t>إِ</a:t>
            </a:r>
            <a:r>
              <a:rPr lang="ar-SA" sz="2400" dirty="0" err="1">
                <a:effectLst/>
                <a:latin typeface="Calibri" panose="020F0502020204030204" pitchFamily="34" charset="0"/>
                <a:ea typeface="Calibri" panose="020F0502020204030204" pitchFamily="34" charset="0"/>
                <a:cs typeface="Arial" panose="020B0604020202020204" pitchFamily="34" charset="0"/>
              </a:rPr>
              <a:t>نحسارها</a:t>
            </a:r>
            <a:r>
              <a:rPr lang="ar-SA" sz="2400" dirty="0">
                <a:effectLst/>
                <a:latin typeface="Calibri" panose="020F0502020204030204" pitchFamily="34" charset="0"/>
                <a:ea typeface="Calibri" panose="020F0502020204030204" pitchFamily="34" charset="0"/>
                <a:cs typeface="Arial" panose="020B0604020202020204" pitchFamily="34" charset="0"/>
              </a:rPr>
              <a:t>. كما أن</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 السياق التجاري والاقتصادي</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 أثّ</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ر في لغة الإعلان، فبرز</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 فيها ال</a:t>
            </a:r>
            <a:r>
              <a:rPr lang="ar-DZ" sz="2400" dirty="0">
                <a:effectLst/>
                <a:latin typeface="Calibri" panose="020F0502020204030204" pitchFamily="34" charset="0"/>
                <a:ea typeface="Calibri" panose="020F0502020204030204" pitchFamily="34" charset="0"/>
                <a:cs typeface="Arial" panose="020B0604020202020204" pitchFamily="34" charset="0"/>
              </a:rPr>
              <a:t>إِ</a:t>
            </a:r>
            <a:r>
              <a:rPr lang="ar-SA" sz="2400" dirty="0" err="1">
                <a:effectLst/>
                <a:latin typeface="Calibri" panose="020F0502020204030204" pitchFamily="34" charset="0"/>
                <a:ea typeface="Calibri" panose="020F0502020204030204" pitchFamily="34" charset="0"/>
                <a:cs typeface="Arial" panose="020B0604020202020204" pitchFamily="34" charset="0"/>
              </a:rPr>
              <a:t>ختصار</a:t>
            </a:r>
            <a:r>
              <a:rPr lang="ar-SA" sz="2400" dirty="0">
                <a:effectLst/>
                <a:latin typeface="Calibri" panose="020F0502020204030204" pitchFamily="34" charset="0"/>
                <a:ea typeface="Calibri" panose="020F0502020204030204" pitchFamily="34" charset="0"/>
                <a:cs typeface="Arial" panose="020B0604020202020204" pitchFamily="34" charset="0"/>
              </a:rPr>
              <a:t> الل</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فظي مقابل كثافة المعنى والتأثير</a:t>
            </a:r>
            <a:r>
              <a:rPr lang="en-GB" sz="2400" dirty="0">
                <a:effectLst/>
                <a:latin typeface="Calibri" panose="020F0502020204030204" pitchFamily="34" charset="0"/>
                <a:ea typeface="Calibri" panose="020F0502020204030204" pitchFamily="34" charset="0"/>
                <a:cs typeface="Arial" panose="020B0604020202020204" pitchFamily="34" charset="0"/>
              </a:rPr>
              <a:t>.</a:t>
            </a:r>
            <a:endParaRPr lang="fr-FR" sz="24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396884536"/>
      </p:ext>
    </p:extLst>
  </p:cSld>
  <p:clrMapOvr>
    <a:masterClrMapping/>
  </p:clrMapOvr>
  <p:transition spd="slow" advTm="2137">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3BD4F1-0F90-E2C5-2A5A-113DCDD535F7}"/>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0DD542F4-ED31-EDC7-3C66-2F9B518F4AC2}"/>
              </a:ext>
            </a:extLst>
          </p:cNvPr>
          <p:cNvSpPr/>
          <p:nvPr/>
        </p:nvSpPr>
        <p:spPr>
          <a:xfrm>
            <a:off x="2227489" y="564663"/>
            <a:ext cx="2194325" cy="5202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ECF4E9B-33D2-9ED3-BBD5-8DB809B3EB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A4855ACA-5DB8-8899-AE67-08528EFAFB60}"/>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A942B2F3-B079-4B01-5ABD-8D6808434101}"/>
              </a:ext>
            </a:extLst>
          </p:cNvPr>
          <p:cNvSpPr/>
          <p:nvPr/>
        </p:nvSpPr>
        <p:spPr>
          <a:xfrm>
            <a:off x="3457250" y="188117"/>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4000" b="1" dirty="0">
                <a:ea typeface="Roboto Light" panose="02000000000000000000" pitchFamily="2" charset="0"/>
              </a:rPr>
              <a:t>06</a:t>
            </a:r>
            <a:endParaRPr lang="en-US" sz="4000" b="1" dirty="0">
              <a:ea typeface="Roboto Light" panose="02000000000000000000" pitchFamily="2" charset="0"/>
            </a:endParaRPr>
          </a:p>
        </p:txBody>
      </p:sp>
      <p:sp>
        <p:nvSpPr>
          <p:cNvPr id="2" name="TextBox 16">
            <a:extLst>
              <a:ext uri="{FF2B5EF4-FFF2-40B4-BE49-F238E27FC236}">
                <a16:creationId xmlns:a16="http://schemas.microsoft.com/office/drawing/2014/main" id="{9FDC17B4-4007-AA1E-78DC-CFE853042B01}"/>
              </a:ext>
            </a:extLst>
          </p:cNvPr>
          <p:cNvSpPr txBox="1"/>
          <p:nvPr/>
        </p:nvSpPr>
        <p:spPr>
          <a:xfrm>
            <a:off x="4421814" y="261285"/>
            <a:ext cx="7227360"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اللغة العربية في الاعلام المكتوب، السمعي المرئي والرقمي</a:t>
            </a:r>
          </a:p>
        </p:txBody>
      </p:sp>
      <p:sp>
        <p:nvSpPr>
          <p:cNvPr id="4" name="ZoneTexte 3">
            <a:extLst>
              <a:ext uri="{FF2B5EF4-FFF2-40B4-BE49-F238E27FC236}">
                <a16:creationId xmlns:a16="http://schemas.microsoft.com/office/drawing/2014/main" id="{36BB3AAD-CCA5-FCB7-FC3E-98A8D644C05C}"/>
              </a:ext>
            </a:extLst>
          </p:cNvPr>
          <p:cNvSpPr txBox="1"/>
          <p:nvPr/>
        </p:nvSpPr>
        <p:spPr>
          <a:xfrm>
            <a:off x="1167809" y="1641006"/>
            <a:ext cx="9856381" cy="4244560"/>
          </a:xfrm>
          <a:prstGeom prst="rect">
            <a:avLst/>
          </a:prstGeom>
          <a:noFill/>
        </p:spPr>
        <p:txBody>
          <a:bodyPr wrap="square">
            <a:spAutoFit/>
          </a:bodyPr>
          <a:lstStyle/>
          <a:p>
            <a:pPr algn="r" rtl="1">
              <a:lnSpc>
                <a:spcPct val="107000"/>
              </a:lnSpc>
              <a:spcAft>
                <a:spcPts val="800"/>
              </a:spcAft>
              <a:buNone/>
            </a:pPr>
            <a:r>
              <a:rPr lang="ar-DZ" sz="2400" b="1" dirty="0">
                <a:solidFill>
                  <a:srgbClr val="FF0000"/>
                </a:solidFill>
                <a:effectLst/>
                <a:latin typeface="Calibri" panose="020F0502020204030204" pitchFamily="34" charset="0"/>
                <a:ea typeface="Calibri" panose="020F0502020204030204" pitchFamily="34" charset="0"/>
              </a:rPr>
              <a:t>سادسا : </a:t>
            </a:r>
            <a:r>
              <a:rPr lang="ar-SA" sz="2400" b="1" dirty="0">
                <a:solidFill>
                  <a:srgbClr val="FF0000"/>
                </a:solidFill>
                <a:effectLst/>
                <a:latin typeface="Calibri" panose="020F0502020204030204" pitchFamily="34" charset="0"/>
                <a:ea typeface="Calibri" panose="020F0502020204030204" pitchFamily="34" charset="0"/>
              </a:rPr>
              <a:t>اللغة العربية في الإعلام ال</a:t>
            </a:r>
            <a:r>
              <a:rPr lang="ar-DZ" sz="2400" b="1" dirty="0">
                <a:solidFill>
                  <a:srgbClr val="FF0000"/>
                </a:solidFill>
                <a:effectLst/>
                <a:latin typeface="Calibri" panose="020F0502020204030204" pitchFamily="34" charset="0"/>
                <a:ea typeface="Calibri" panose="020F0502020204030204" pitchFamily="34" charset="0"/>
              </a:rPr>
              <a:t>رقمي</a:t>
            </a:r>
            <a:r>
              <a:rPr lang="fr-FR" sz="2400" b="1" dirty="0">
                <a:solidFill>
                  <a:srgbClr val="FF0000"/>
                </a:solidFill>
                <a:effectLst/>
                <a:latin typeface="Calibri" panose="020F0502020204030204" pitchFamily="34" charset="0"/>
                <a:ea typeface="Calibri" panose="020F0502020204030204" pitchFamily="34" charset="0"/>
              </a:rPr>
              <a:t>:</a:t>
            </a:r>
            <a:br>
              <a:rPr lang="fr-FR" sz="2400" dirty="0">
                <a:effectLst/>
                <a:latin typeface="Calibri" panose="020F0502020204030204" pitchFamily="34" charset="0"/>
                <a:ea typeface="Calibri" panose="020F0502020204030204" pitchFamily="34" charset="0"/>
              </a:rPr>
            </a:br>
            <a:r>
              <a:rPr lang="ar-SA" sz="2400" dirty="0">
                <a:effectLst/>
                <a:latin typeface="Calibri" panose="020F0502020204030204" pitchFamily="34" charset="0"/>
                <a:ea typeface="Calibri" panose="020F0502020204030204" pitchFamily="34" charset="0"/>
              </a:rPr>
              <a:t>تحتل اللغة العربية مكانة بارزة في المواقع العربية، لكن هناك مشكلات لغوية في بعض المواقع، منها</a:t>
            </a:r>
            <a:r>
              <a:rPr lang="fr-FR" sz="2400" dirty="0">
                <a:effectLst/>
                <a:latin typeface="Calibri" panose="020F0502020204030204" pitchFamily="34" charset="0"/>
                <a:ea typeface="Calibri" panose="020F0502020204030204" pitchFamily="34" charset="0"/>
              </a:rPr>
              <a:t>:</a:t>
            </a:r>
            <a:endParaRPr lang="ar-DZ" sz="2400" dirty="0">
              <a:effectLst/>
              <a:latin typeface="Calibri" panose="020F0502020204030204" pitchFamily="34" charset="0"/>
              <a:ea typeface="Calibri" panose="020F0502020204030204" pitchFamily="34" charset="0"/>
            </a:endParaRPr>
          </a:p>
          <a:p>
            <a:pPr marL="342900" indent="-342900" algn="r" rtl="1">
              <a:lnSpc>
                <a:spcPct val="107000"/>
              </a:lnSpc>
              <a:spcAft>
                <a:spcPts val="800"/>
              </a:spcAft>
              <a:buFont typeface="Wingdings" panose="05000000000000000000" pitchFamily="2" charset="2"/>
              <a:buChar char="Ø"/>
            </a:pPr>
            <a:r>
              <a:rPr lang="ar-DZ" sz="2400" dirty="0">
                <a:latin typeface="Calibri" panose="020F0502020204030204" pitchFamily="34" charset="0"/>
                <a:ea typeface="Calibri" panose="020F0502020204030204" pitchFamily="34" charset="0"/>
              </a:rPr>
              <a:t>إ</a:t>
            </a:r>
            <a:r>
              <a:rPr lang="ar-SA" sz="2400" dirty="0" err="1">
                <a:effectLst/>
                <a:latin typeface="Calibri" panose="020F0502020204030204" pitchFamily="34" charset="0"/>
                <a:ea typeface="Calibri" panose="020F0502020204030204" pitchFamily="34" charset="0"/>
              </a:rPr>
              <a:t>عتماد</a:t>
            </a:r>
            <a:r>
              <a:rPr lang="ar-SA" sz="2400" dirty="0">
                <a:effectLst/>
                <a:latin typeface="Calibri" panose="020F0502020204030204" pitchFamily="34" charset="0"/>
                <a:ea typeface="Calibri" panose="020F0502020204030204" pitchFamily="34" charset="0"/>
              </a:rPr>
              <a:t> الترجمة الحرفية وضعف جودة المحتوى</a:t>
            </a:r>
            <a:r>
              <a:rPr lang="fr-FR" sz="2400" dirty="0">
                <a:effectLst/>
                <a:latin typeface="Calibri" panose="020F0502020204030204" pitchFamily="34" charset="0"/>
                <a:ea typeface="Calibri" panose="020F0502020204030204" pitchFamily="34" charset="0"/>
              </a:rPr>
              <a:t>.</a:t>
            </a:r>
            <a:endParaRPr lang="ar-DZ" sz="2400" dirty="0">
              <a:effectLst/>
              <a:latin typeface="Calibri" panose="020F0502020204030204" pitchFamily="34" charset="0"/>
              <a:ea typeface="Calibri" panose="020F0502020204030204" pitchFamily="34" charset="0"/>
            </a:endParaRPr>
          </a:p>
          <a:p>
            <a:pPr marL="342900" indent="-342900" algn="r" rtl="1">
              <a:lnSpc>
                <a:spcPct val="107000"/>
              </a:lnSpc>
              <a:spcAft>
                <a:spcPts val="800"/>
              </a:spcAft>
              <a:buFont typeface="Wingdings" panose="05000000000000000000" pitchFamily="2" charset="2"/>
              <a:buChar char="Ø"/>
            </a:pPr>
            <a:r>
              <a:rPr lang="ar-SA" sz="2400" dirty="0">
                <a:effectLst/>
                <a:latin typeface="Calibri" panose="020F0502020204030204" pitchFamily="34" charset="0"/>
                <a:ea typeface="Calibri" panose="020F0502020204030204" pitchFamily="34" charset="0"/>
              </a:rPr>
              <a:t>قلة المواقع التي تقدم محتوى أصيلاً بلغات متعددة</a:t>
            </a:r>
            <a:endParaRPr lang="ar-DZ" sz="2400" dirty="0">
              <a:effectLst/>
              <a:latin typeface="Calibri" panose="020F0502020204030204" pitchFamily="34" charset="0"/>
              <a:ea typeface="Calibri" panose="020F0502020204030204" pitchFamily="34" charset="0"/>
            </a:endParaRPr>
          </a:p>
          <a:p>
            <a:pPr lvl="0" algn="r" rtl="1">
              <a:lnSpc>
                <a:spcPct val="107000"/>
              </a:lnSpc>
              <a:spcAft>
                <a:spcPts val="800"/>
              </a:spcAft>
              <a:buSzPts val="1000"/>
              <a:tabLst>
                <a:tab pos="457200" algn="l"/>
              </a:tabLst>
            </a:pPr>
            <a:r>
              <a:rPr lang="fr-FR" sz="2400" dirty="0">
                <a:effectLst/>
                <a:latin typeface="Calibri" panose="020F0502020204030204" pitchFamily="34" charset="0"/>
                <a:ea typeface="Calibri" panose="020F0502020204030204" pitchFamily="34" charset="0"/>
              </a:rPr>
              <a:t> </a:t>
            </a:r>
            <a:r>
              <a:rPr lang="ar-SA" sz="2400" b="1" dirty="0">
                <a:effectLst/>
                <a:latin typeface="Calibri" panose="020F0502020204030204" pitchFamily="34" charset="0"/>
                <a:ea typeface="Calibri" panose="020F0502020204030204" pitchFamily="34" charset="0"/>
              </a:rPr>
              <a:t>التحديات</a:t>
            </a:r>
            <a:r>
              <a:rPr lang="fr-FR" sz="2400" b="1" dirty="0">
                <a:effectLst/>
                <a:latin typeface="Calibri" panose="020F0502020204030204" pitchFamily="34" charset="0"/>
                <a:ea typeface="Calibri" panose="020F0502020204030204" pitchFamily="34" charset="0"/>
              </a:rPr>
              <a:t>:</a:t>
            </a:r>
            <a:endParaRPr lang="ar-DZ" sz="2400" b="1" dirty="0">
              <a:effectLst/>
              <a:latin typeface="Calibri" panose="020F0502020204030204" pitchFamily="34" charset="0"/>
              <a:ea typeface="Calibri" panose="020F0502020204030204" pitchFamily="34" charset="0"/>
            </a:endParaRPr>
          </a:p>
          <a:p>
            <a:pPr marL="342900" indent="-342900" algn="r" rtl="1">
              <a:lnSpc>
                <a:spcPct val="107000"/>
              </a:lnSpc>
              <a:spcAft>
                <a:spcPts val="800"/>
              </a:spcAft>
              <a:buFont typeface="Wingdings" panose="05000000000000000000" pitchFamily="2" charset="2"/>
              <a:buChar char="Ø"/>
              <a:tabLst>
                <a:tab pos="457200" algn="l"/>
              </a:tabLst>
            </a:pPr>
            <a:r>
              <a:rPr lang="ar-SA" sz="2400" dirty="0">
                <a:latin typeface="Calibri" panose="020F0502020204030204" pitchFamily="34" charset="0"/>
                <a:ea typeface="Calibri" panose="020F0502020204030204" pitchFamily="34" charset="0"/>
              </a:rPr>
              <a:t>المنافسة العالمية</a:t>
            </a:r>
            <a:r>
              <a:rPr lang="fr-FR" sz="2400" dirty="0">
                <a:latin typeface="Calibri" panose="020F0502020204030204" pitchFamily="34" charset="0"/>
                <a:ea typeface="Calibri" panose="020F0502020204030204" pitchFamily="34" charset="0"/>
              </a:rPr>
              <a:t>: </a:t>
            </a:r>
            <a:r>
              <a:rPr lang="ar-SA" sz="2400" dirty="0">
                <a:latin typeface="Calibri" panose="020F0502020204030204" pitchFamily="34" charset="0"/>
                <a:ea typeface="Calibri" panose="020F0502020204030204" pitchFamily="34" charset="0"/>
              </a:rPr>
              <a:t>وجود مواقع كبرى تقدم محتوى عربي مثل</a:t>
            </a:r>
            <a:r>
              <a:rPr lang="ar-DZ" sz="2400" dirty="0">
                <a:latin typeface="Calibri" panose="020F0502020204030204" pitchFamily="34" charset="0"/>
                <a:ea typeface="Calibri" panose="020F0502020204030204" pitchFamily="34" charset="0"/>
              </a:rPr>
              <a:t>:</a:t>
            </a:r>
            <a:r>
              <a:rPr lang="ar-SA" sz="2400" dirty="0">
                <a:latin typeface="Calibri" panose="020F0502020204030204" pitchFamily="34" charset="0"/>
                <a:ea typeface="Calibri" panose="020F0502020204030204" pitchFamily="34" charset="0"/>
              </a:rPr>
              <a:t> </a:t>
            </a:r>
            <a:r>
              <a:rPr lang="fr-FR" sz="2400" i="1" dirty="0">
                <a:latin typeface="Calibri" panose="020F0502020204030204" pitchFamily="34" charset="0"/>
                <a:ea typeface="Calibri" panose="020F0502020204030204" pitchFamily="34" charset="0"/>
              </a:rPr>
              <a:t>BBC </a:t>
            </a:r>
            <a:r>
              <a:rPr lang="fr-FR" sz="2400" i="1" dirty="0" err="1">
                <a:latin typeface="Calibri" panose="020F0502020204030204" pitchFamily="34" charset="0"/>
                <a:ea typeface="Calibri" panose="020F0502020204030204" pitchFamily="34" charset="0"/>
              </a:rPr>
              <a:t>Arabic</a:t>
            </a:r>
            <a:r>
              <a:rPr lang="fr-FR" sz="2400" dirty="0">
                <a:latin typeface="Calibri" panose="020F0502020204030204" pitchFamily="34" charset="0"/>
                <a:ea typeface="Calibri" panose="020F0502020204030204" pitchFamily="34" charset="0"/>
              </a:rPr>
              <a:t> </a:t>
            </a:r>
            <a:r>
              <a:rPr lang="ar-SA" sz="2400" dirty="0">
                <a:latin typeface="Calibri" panose="020F0502020204030204" pitchFamily="34" charset="0"/>
                <a:ea typeface="Calibri" panose="020F0502020204030204" pitchFamily="34" charset="0"/>
              </a:rPr>
              <a:t>و</a:t>
            </a:r>
            <a:r>
              <a:rPr lang="fr-FR" sz="2400" i="1" dirty="0">
                <a:latin typeface="Calibri" panose="020F0502020204030204" pitchFamily="34" charset="0"/>
                <a:ea typeface="Calibri" panose="020F0502020204030204" pitchFamily="34" charset="0"/>
              </a:rPr>
              <a:t>CNN </a:t>
            </a:r>
            <a:r>
              <a:rPr lang="ar-SA" sz="2400" dirty="0">
                <a:latin typeface="Calibri" panose="020F0502020204030204" pitchFamily="34" charset="0"/>
                <a:ea typeface="Calibri" panose="020F0502020204030204" pitchFamily="34" charset="0"/>
              </a:rPr>
              <a:t>بالعربية</a:t>
            </a:r>
            <a:r>
              <a:rPr lang="fr-FR" sz="2400" dirty="0">
                <a:latin typeface="Calibri" panose="020F0502020204030204" pitchFamily="34" charset="0"/>
                <a:ea typeface="Calibri" panose="020F0502020204030204" pitchFamily="34" charset="0"/>
              </a:rPr>
              <a:t>.</a:t>
            </a:r>
            <a:endParaRPr lang="ar-DZ" sz="2400" dirty="0">
              <a:effectLst/>
              <a:latin typeface="Calibri" panose="020F0502020204030204" pitchFamily="34" charset="0"/>
              <a:ea typeface="Calibri" panose="020F0502020204030204" pitchFamily="34" charset="0"/>
            </a:endParaRPr>
          </a:p>
          <a:p>
            <a:pPr marL="342900" lvl="0" indent="-342900" algn="r" rtl="1">
              <a:lnSpc>
                <a:spcPct val="107000"/>
              </a:lnSpc>
              <a:spcAft>
                <a:spcPts val="800"/>
              </a:spcAft>
              <a:buFont typeface="Wingdings" panose="05000000000000000000" pitchFamily="2" charset="2"/>
              <a:buChar char="Ø"/>
              <a:tabLst>
                <a:tab pos="457200" algn="l"/>
              </a:tabLst>
            </a:pPr>
            <a:r>
              <a:rPr lang="ar-SA" sz="2400" dirty="0">
                <a:effectLst/>
                <a:latin typeface="Calibri" panose="020F0502020204030204" pitchFamily="34" charset="0"/>
                <a:ea typeface="Calibri" panose="020F0502020204030204" pitchFamily="34" charset="0"/>
              </a:rPr>
              <a:t>الإعلام الشعبي والفردي</a:t>
            </a:r>
            <a:r>
              <a:rPr lang="fr-FR" sz="2400" dirty="0">
                <a:effectLst/>
                <a:latin typeface="Calibri" panose="020F0502020204030204" pitchFamily="34" charset="0"/>
                <a:ea typeface="Calibri" panose="020F0502020204030204" pitchFamily="34" charset="0"/>
              </a:rPr>
              <a:t>: </a:t>
            </a:r>
            <a:r>
              <a:rPr lang="ar-DZ" sz="2400" dirty="0">
                <a:latin typeface="Calibri" panose="020F0502020204030204" pitchFamily="34" charset="0"/>
                <a:ea typeface="Calibri" panose="020F0502020204030204" pitchFamily="34" charset="0"/>
              </a:rPr>
              <a:t>إِ</a:t>
            </a:r>
            <a:r>
              <a:rPr lang="ar-SA" sz="2400" dirty="0">
                <a:effectLst/>
                <a:latin typeface="Calibri" panose="020F0502020204030204" pitchFamily="34" charset="0"/>
                <a:ea typeface="Calibri" panose="020F0502020204030204" pitchFamily="34" charset="0"/>
              </a:rPr>
              <a:t>نتشار المنتديات والمدونات</a:t>
            </a:r>
            <a:r>
              <a:rPr lang="ar-DZ" sz="2400" dirty="0">
                <a:effectLst/>
                <a:latin typeface="Calibri" panose="020F0502020204030204" pitchFamily="34" charset="0"/>
                <a:ea typeface="Calibri" panose="020F0502020204030204" pitchFamily="34" charset="0"/>
              </a:rPr>
              <a:t>،</a:t>
            </a:r>
            <a:r>
              <a:rPr lang="ar-SA" sz="2400" dirty="0">
                <a:effectLst/>
                <a:latin typeface="Calibri" panose="020F0502020204030204" pitchFamily="34" charset="0"/>
                <a:ea typeface="Calibri" panose="020F0502020204030204" pitchFamily="34" charset="0"/>
              </a:rPr>
              <a:t> التي تصل زياراتها اليومية إلى مئات الآلاف</a:t>
            </a:r>
            <a:r>
              <a:rPr lang="fr-FR" sz="2400" dirty="0">
                <a:effectLst/>
                <a:latin typeface="Calibri" panose="020F0502020204030204" pitchFamily="34" charset="0"/>
                <a:ea typeface="Calibri" panose="020F0502020204030204" pitchFamily="34" charset="0"/>
              </a:rPr>
              <a:t>.</a:t>
            </a:r>
            <a:endParaRPr lang="ar-DZ" sz="2400" dirty="0">
              <a:effectLst/>
              <a:latin typeface="Calibri" panose="020F0502020204030204" pitchFamily="34" charset="0"/>
              <a:ea typeface="Calibri" panose="020F0502020204030204" pitchFamily="34" charset="0"/>
            </a:endParaRPr>
          </a:p>
          <a:p>
            <a:pPr marL="342900" lvl="0" indent="-342900" algn="r" rtl="1">
              <a:lnSpc>
                <a:spcPct val="107000"/>
              </a:lnSpc>
              <a:spcAft>
                <a:spcPts val="800"/>
              </a:spcAft>
              <a:buFont typeface="Wingdings" panose="05000000000000000000" pitchFamily="2" charset="2"/>
              <a:buChar char="Ø"/>
              <a:tabLst>
                <a:tab pos="457200" algn="l"/>
              </a:tabLst>
            </a:pPr>
            <a:r>
              <a:rPr lang="ar-SA" sz="2400" dirty="0">
                <a:effectLst/>
                <a:latin typeface="Calibri" panose="020F0502020204030204" pitchFamily="34" charset="0"/>
                <a:ea typeface="Calibri" panose="020F0502020204030204" pitchFamily="34" charset="0"/>
              </a:rPr>
              <a:t>ضعف البنية التحتية والت</a:t>
            </a:r>
            <a:r>
              <a:rPr lang="ar-DZ" sz="2400" dirty="0">
                <a:effectLst/>
                <a:latin typeface="Calibri" panose="020F0502020204030204" pitchFamily="34" charset="0"/>
                <a:ea typeface="Calibri" panose="020F0502020204030204" pitchFamily="34" charset="0"/>
              </a:rPr>
              <a:t>َّ</a:t>
            </a:r>
            <a:r>
              <a:rPr lang="ar-SA" sz="2400" dirty="0">
                <a:effectLst/>
                <a:latin typeface="Calibri" panose="020F0502020204030204" pitchFamily="34" charset="0"/>
                <a:ea typeface="Calibri" panose="020F0502020204030204" pitchFamily="34" charset="0"/>
              </a:rPr>
              <a:t>أخر في تطوير الصحافة الإلكترونية العربية مقارنة بالعالم</a:t>
            </a:r>
            <a:r>
              <a:rPr lang="fr-FR" sz="2400" dirty="0">
                <a:effectLst/>
                <a:latin typeface="Calibri" panose="020F0502020204030204" pitchFamily="34" charset="0"/>
                <a:ea typeface="Calibri" panose="020F0502020204030204" pitchFamily="34" charset="0"/>
              </a:rPr>
              <a:t>.</a:t>
            </a:r>
          </a:p>
        </p:txBody>
      </p:sp>
    </p:spTree>
    <p:extLst>
      <p:ext uri="{BB962C8B-B14F-4D97-AF65-F5344CB8AC3E}">
        <p14:creationId xmlns:p14="http://schemas.microsoft.com/office/powerpoint/2010/main" val="3430826468"/>
      </p:ext>
    </p:extLst>
  </p:cSld>
  <p:clrMapOvr>
    <a:masterClrMapping/>
  </p:clrMapOvr>
  <p:transition spd="slow" advTm="2137">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943360-8A4F-7694-51E8-62807D8F1160}"/>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C8450452-3AE6-005A-D08B-8188DB11D92E}"/>
              </a:ext>
            </a:extLst>
          </p:cNvPr>
          <p:cNvSpPr/>
          <p:nvPr/>
        </p:nvSpPr>
        <p:spPr>
          <a:xfrm>
            <a:off x="2227489" y="564663"/>
            <a:ext cx="2194325" cy="5202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FDF824B-883D-A331-0E21-A2FCEF3BB56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BD5B15A7-4FFE-1A8D-F3A9-A19D66636053}"/>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77570CDA-B639-5022-585B-F4557270CD09}"/>
              </a:ext>
            </a:extLst>
          </p:cNvPr>
          <p:cNvSpPr/>
          <p:nvPr/>
        </p:nvSpPr>
        <p:spPr>
          <a:xfrm>
            <a:off x="3457250" y="188117"/>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4000" b="1" dirty="0">
                <a:ea typeface="Roboto Light" panose="02000000000000000000" pitchFamily="2" charset="0"/>
              </a:rPr>
              <a:t>06</a:t>
            </a:r>
            <a:endParaRPr lang="en-US" sz="4000" b="1" dirty="0">
              <a:ea typeface="Roboto Light" panose="02000000000000000000" pitchFamily="2" charset="0"/>
            </a:endParaRPr>
          </a:p>
        </p:txBody>
      </p:sp>
      <p:sp>
        <p:nvSpPr>
          <p:cNvPr id="2" name="TextBox 16">
            <a:extLst>
              <a:ext uri="{FF2B5EF4-FFF2-40B4-BE49-F238E27FC236}">
                <a16:creationId xmlns:a16="http://schemas.microsoft.com/office/drawing/2014/main" id="{45E9F61E-A4C6-D1B3-2012-8CE5A3CF436D}"/>
              </a:ext>
            </a:extLst>
          </p:cNvPr>
          <p:cNvSpPr txBox="1"/>
          <p:nvPr/>
        </p:nvSpPr>
        <p:spPr>
          <a:xfrm>
            <a:off x="4421814" y="261285"/>
            <a:ext cx="7227360"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اللغة العربية في الاعلام المكتوب، السمعي المرئي والرقمي</a:t>
            </a:r>
          </a:p>
        </p:txBody>
      </p:sp>
      <p:sp>
        <p:nvSpPr>
          <p:cNvPr id="4" name="ZoneTexte 3">
            <a:extLst>
              <a:ext uri="{FF2B5EF4-FFF2-40B4-BE49-F238E27FC236}">
                <a16:creationId xmlns:a16="http://schemas.microsoft.com/office/drawing/2014/main" id="{BE628242-DA2B-8D01-FC1A-408732FE8B1C}"/>
              </a:ext>
            </a:extLst>
          </p:cNvPr>
          <p:cNvSpPr txBox="1"/>
          <p:nvPr/>
        </p:nvSpPr>
        <p:spPr>
          <a:xfrm>
            <a:off x="1167809" y="1641006"/>
            <a:ext cx="9856381" cy="4938083"/>
          </a:xfrm>
          <a:prstGeom prst="rect">
            <a:avLst/>
          </a:prstGeom>
          <a:noFill/>
        </p:spPr>
        <p:txBody>
          <a:bodyPr wrap="square">
            <a:spAutoFit/>
          </a:bodyPr>
          <a:lstStyle/>
          <a:p>
            <a:pPr algn="r" rtl="1">
              <a:lnSpc>
                <a:spcPct val="107000"/>
              </a:lnSpc>
              <a:spcAft>
                <a:spcPts val="800"/>
              </a:spcAft>
            </a:pPr>
            <a:r>
              <a:rPr lang="ar-DZ" sz="2400" b="1" dirty="0">
                <a:solidFill>
                  <a:srgbClr val="FF0000"/>
                </a:solidFill>
                <a:effectLst/>
                <a:latin typeface="Calibri" panose="020F0502020204030204" pitchFamily="34" charset="0"/>
                <a:ea typeface="Calibri" panose="020F0502020204030204" pitchFamily="34" charset="0"/>
              </a:rPr>
              <a:t>سابعا: </a:t>
            </a:r>
            <a:r>
              <a:rPr lang="ar-SA" sz="2400" b="1" dirty="0">
                <a:solidFill>
                  <a:srgbClr val="FF0000"/>
                </a:solidFill>
              </a:rPr>
              <a:t>أثر الإعلام الإلكتروني في اللغة العربية:</a:t>
            </a:r>
            <a:endParaRPr lang="ar-DZ" sz="2400" b="1" dirty="0">
              <a:solidFill>
                <a:srgbClr val="FF0000"/>
              </a:solidFill>
              <a:effectLst/>
              <a:latin typeface="Calibri" panose="020F0502020204030204" pitchFamily="34" charset="0"/>
              <a:ea typeface="Calibri" panose="020F0502020204030204" pitchFamily="34" charset="0"/>
            </a:endParaRPr>
          </a:p>
          <a:p>
            <a:pPr algn="just" rtl="1"/>
            <a:r>
              <a:rPr lang="ar-SA" sz="2400" dirty="0"/>
              <a:t>الإعلام الإلكتروني أثّر بعمق في اللغة العربية، إذ</a:t>
            </a:r>
            <a:r>
              <a:rPr lang="ar-DZ" sz="2400" dirty="0"/>
              <a:t>ْ</a:t>
            </a:r>
            <a:r>
              <a:rPr lang="ar-SA" sz="2400" dirty="0"/>
              <a:t> أصبح وسيلة أساسية لنقل الأخبار والمعلومات، لكن</a:t>
            </a:r>
            <a:r>
              <a:rPr lang="ar-DZ" sz="2400" dirty="0"/>
              <a:t>َّ</a:t>
            </a:r>
            <a:r>
              <a:rPr lang="ar-SA" sz="2400" dirty="0"/>
              <a:t>ه يواجه مشكلات في المصداقية بسبب </a:t>
            </a:r>
            <a:r>
              <a:rPr lang="ar-DZ" sz="2400" dirty="0"/>
              <a:t>إِ</a:t>
            </a:r>
            <a:r>
              <a:rPr lang="ar-SA" sz="2400" dirty="0"/>
              <a:t>نتشار الشائعات والمحتوى غير الموثوق. كما أدى التطور التكنولوجي السريع إلى تشتيت المستخدمين بين الأجهزة المختلفة، وظهور ظواهر لغوية سلبية تهد</a:t>
            </a:r>
            <a:r>
              <a:rPr lang="ar-DZ" sz="2400" dirty="0"/>
              <a:t>ِّ</a:t>
            </a:r>
            <a:r>
              <a:rPr lang="ar-SA" sz="2400" dirty="0"/>
              <a:t>د العربية الفصحى</a:t>
            </a:r>
            <a:r>
              <a:rPr lang="fr-FR" sz="2400" dirty="0"/>
              <a:t>.</a:t>
            </a:r>
          </a:p>
          <a:p>
            <a:pPr algn="just" rtl="1"/>
            <a:r>
              <a:rPr lang="ar-SA" sz="2400" b="1" dirty="0"/>
              <a:t>من أبرز السلبيات اللغوية</a:t>
            </a:r>
            <a:r>
              <a:rPr lang="fr-FR" sz="2400" dirty="0"/>
              <a:t>:</a:t>
            </a:r>
          </a:p>
          <a:p>
            <a:pPr marL="342900" lvl="0" indent="-342900" algn="just" rtl="1">
              <a:buFont typeface="Wingdings" panose="05000000000000000000" pitchFamily="2" charset="2"/>
              <a:buChar char="§"/>
            </a:pPr>
            <a:r>
              <a:rPr lang="ar-DZ" sz="2400" dirty="0"/>
              <a:t>إ</a:t>
            </a:r>
            <a:r>
              <a:rPr lang="ar-SA" sz="2400" dirty="0"/>
              <a:t>نتشار العامية بدل الفصحى</a:t>
            </a:r>
            <a:r>
              <a:rPr lang="fr-FR" sz="2400" dirty="0"/>
              <a:t>.</a:t>
            </a:r>
            <a:endParaRPr lang="ar-DZ" sz="2400" dirty="0"/>
          </a:p>
          <a:p>
            <a:pPr marL="342900" lvl="0" indent="-342900" algn="just" rtl="1">
              <a:buFont typeface="Wingdings" panose="05000000000000000000" pitchFamily="2" charset="2"/>
              <a:buChar char="§"/>
            </a:pPr>
            <a:r>
              <a:rPr lang="ar-SA" sz="2400" dirty="0"/>
              <a:t>مزج العربية باللغات الأجنبية في الكلام والكتابة</a:t>
            </a:r>
            <a:r>
              <a:rPr lang="fr-FR" sz="2400" dirty="0"/>
              <a:t>.</a:t>
            </a:r>
            <a:endParaRPr lang="ar-DZ" sz="2400" dirty="0"/>
          </a:p>
          <a:p>
            <a:pPr marL="342900" lvl="0" indent="-342900" algn="just" rtl="1">
              <a:buFont typeface="Wingdings" panose="05000000000000000000" pitchFamily="2" charset="2"/>
              <a:buChar char="§"/>
            </a:pPr>
            <a:r>
              <a:rPr lang="ar-DZ" sz="2400" dirty="0"/>
              <a:t>إ</a:t>
            </a:r>
            <a:r>
              <a:rPr lang="ar-SA" sz="2400" dirty="0" err="1"/>
              <a:t>ستعمال</a:t>
            </a:r>
            <a:r>
              <a:rPr lang="ar-SA" sz="2400" dirty="0"/>
              <a:t> الحروف والأرقام اللاتينية لكتابة العربية</a:t>
            </a:r>
            <a:r>
              <a:rPr lang="fr-FR" sz="2400" dirty="0"/>
              <a:t> </a:t>
            </a:r>
            <a:r>
              <a:rPr lang="ar-SA" sz="2400" dirty="0"/>
              <a:t>مثل</a:t>
            </a:r>
            <a:r>
              <a:rPr lang="ar-DZ" sz="2400" dirty="0"/>
              <a:t>:</a:t>
            </a:r>
            <a:r>
              <a:rPr lang="fr-FR" sz="2400" dirty="0"/>
              <a:t> "Sba7" </a:t>
            </a:r>
            <a:r>
              <a:rPr lang="ar-SA" sz="2400" dirty="0"/>
              <a:t>بدل "صباح</a:t>
            </a:r>
            <a:r>
              <a:rPr lang="ar-DZ" sz="2400" dirty="0"/>
              <a:t>".</a:t>
            </a:r>
          </a:p>
          <a:p>
            <a:pPr marL="342900" lvl="0" indent="-342900" algn="just" rtl="1">
              <a:buFont typeface="Wingdings" panose="05000000000000000000" pitchFamily="2" charset="2"/>
              <a:buChar char="§"/>
            </a:pPr>
            <a:r>
              <a:rPr lang="ar-SA" sz="2400" dirty="0"/>
              <a:t>تحويل الكلمات الأجنبية إلى أفعال عربية مثل: </a:t>
            </a:r>
            <a:r>
              <a:rPr lang="ar-DZ" sz="2400" dirty="0"/>
              <a:t>(</a:t>
            </a:r>
            <a:r>
              <a:rPr lang="ar-SA" sz="2400" dirty="0"/>
              <a:t>فكس، </a:t>
            </a:r>
            <a:r>
              <a:rPr lang="ar-SA" sz="2400" dirty="0" err="1"/>
              <a:t>دبرس</a:t>
            </a:r>
            <a:r>
              <a:rPr lang="ar-DZ" sz="2400" dirty="0"/>
              <a:t>).</a:t>
            </a:r>
          </a:p>
          <a:p>
            <a:pPr marL="342900" lvl="0" indent="-342900" algn="just" rtl="1">
              <a:buFont typeface="Wingdings" panose="05000000000000000000" pitchFamily="2" charset="2"/>
              <a:buChar char="§"/>
            </a:pPr>
            <a:r>
              <a:rPr lang="ar-DZ" sz="2400" dirty="0"/>
              <a:t>إ</a:t>
            </a:r>
            <a:r>
              <a:rPr lang="ar-SA" sz="2400" dirty="0" err="1"/>
              <a:t>ستبدال</a:t>
            </a:r>
            <a:r>
              <a:rPr lang="ar-SA" sz="2400" dirty="0"/>
              <a:t> الكلمات بالرموز والصور التعبيرية في التواصل</a:t>
            </a:r>
            <a:r>
              <a:rPr lang="fr-FR" dirty="0"/>
              <a:t>.</a:t>
            </a:r>
          </a:p>
          <a:p>
            <a:pPr rtl="1"/>
            <a:r>
              <a:rPr lang="ar-SA" dirty="0"/>
              <a:t> </a:t>
            </a:r>
            <a:endParaRPr lang="fr-FR" dirty="0"/>
          </a:p>
          <a:p>
            <a:pPr algn="r" rtl="1">
              <a:lnSpc>
                <a:spcPct val="107000"/>
              </a:lnSpc>
              <a:spcAft>
                <a:spcPts val="800"/>
              </a:spcAft>
              <a:buNone/>
            </a:pPr>
            <a:r>
              <a:rPr lang="fr-FR" sz="2400" dirty="0">
                <a:effectLst/>
                <a:latin typeface="Calibri" panose="020F0502020204030204" pitchFamily="34" charset="0"/>
                <a:ea typeface="Calibri" panose="020F0502020204030204" pitchFamily="34" charset="0"/>
              </a:rPr>
              <a:t>.</a:t>
            </a:r>
          </a:p>
        </p:txBody>
      </p:sp>
    </p:spTree>
    <p:extLst>
      <p:ext uri="{BB962C8B-B14F-4D97-AF65-F5344CB8AC3E}">
        <p14:creationId xmlns:p14="http://schemas.microsoft.com/office/powerpoint/2010/main" val="3202699101"/>
      </p:ext>
    </p:extLst>
  </p:cSld>
  <p:clrMapOvr>
    <a:masterClrMapping/>
  </p:clrMapOvr>
  <p:transition spd="slow" advTm="2137">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B3A384-D585-B530-F9DB-031EA49618A7}"/>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303DA58F-60F9-CCE3-C7EE-0BAB3F45DC62}"/>
              </a:ext>
            </a:extLst>
          </p:cNvPr>
          <p:cNvSpPr/>
          <p:nvPr/>
        </p:nvSpPr>
        <p:spPr>
          <a:xfrm>
            <a:off x="2227489" y="564663"/>
            <a:ext cx="2194325" cy="5202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F8E5153-A6C7-85B6-DA27-4F459ACEEB2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EB7FDE78-B85B-07E6-C210-DEE200515E93}"/>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6D748994-90B2-4576-8931-CBDF96B8ADCB}"/>
              </a:ext>
            </a:extLst>
          </p:cNvPr>
          <p:cNvSpPr/>
          <p:nvPr/>
        </p:nvSpPr>
        <p:spPr>
          <a:xfrm>
            <a:off x="3457250" y="188117"/>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4000" b="1" dirty="0">
                <a:ea typeface="Roboto Light" panose="02000000000000000000" pitchFamily="2" charset="0"/>
              </a:rPr>
              <a:t>06</a:t>
            </a:r>
            <a:endParaRPr lang="en-US" sz="4000" b="1" dirty="0">
              <a:ea typeface="Roboto Light" panose="02000000000000000000" pitchFamily="2" charset="0"/>
            </a:endParaRPr>
          </a:p>
        </p:txBody>
      </p:sp>
      <p:sp>
        <p:nvSpPr>
          <p:cNvPr id="2" name="TextBox 16">
            <a:extLst>
              <a:ext uri="{FF2B5EF4-FFF2-40B4-BE49-F238E27FC236}">
                <a16:creationId xmlns:a16="http://schemas.microsoft.com/office/drawing/2014/main" id="{9891857D-8539-58A1-5BD9-FADD6681A3E5}"/>
              </a:ext>
            </a:extLst>
          </p:cNvPr>
          <p:cNvSpPr txBox="1"/>
          <p:nvPr/>
        </p:nvSpPr>
        <p:spPr>
          <a:xfrm>
            <a:off x="4421814" y="261285"/>
            <a:ext cx="7227360"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اللغة العربية في الاعلام المكتوب، السمعي المرئي والرقمي</a:t>
            </a:r>
          </a:p>
        </p:txBody>
      </p:sp>
      <p:sp>
        <p:nvSpPr>
          <p:cNvPr id="4" name="ZoneTexte 3">
            <a:extLst>
              <a:ext uri="{FF2B5EF4-FFF2-40B4-BE49-F238E27FC236}">
                <a16:creationId xmlns:a16="http://schemas.microsoft.com/office/drawing/2014/main" id="{CC7F1460-9669-F04F-5F2D-FD9985D6F86D}"/>
              </a:ext>
            </a:extLst>
          </p:cNvPr>
          <p:cNvSpPr txBox="1"/>
          <p:nvPr/>
        </p:nvSpPr>
        <p:spPr>
          <a:xfrm>
            <a:off x="1237308" y="1437408"/>
            <a:ext cx="10122194" cy="4890762"/>
          </a:xfrm>
          <a:prstGeom prst="rect">
            <a:avLst/>
          </a:prstGeom>
          <a:noFill/>
        </p:spPr>
        <p:txBody>
          <a:bodyPr wrap="square">
            <a:spAutoFit/>
          </a:bodyPr>
          <a:lstStyle/>
          <a:p>
            <a:pPr marL="342900" indent="-342900" algn="just" rtl="1">
              <a:buFont typeface="Wingdings" panose="05000000000000000000" pitchFamily="2" charset="2"/>
              <a:buChar char="q"/>
            </a:pPr>
            <a:r>
              <a:rPr lang="ar-SA" sz="2400" b="1" dirty="0">
                <a:solidFill>
                  <a:schemeClr val="accent2">
                    <a:lumMod val="75000"/>
                  </a:schemeClr>
                </a:solidFill>
              </a:rPr>
              <a:t>دراسة : عيسى محمد مبشر آل هادي العسيري</a:t>
            </a:r>
            <a:r>
              <a:rPr lang="ar-DZ" sz="2400" b="1" dirty="0">
                <a:solidFill>
                  <a:schemeClr val="accent2">
                    <a:lumMod val="75000"/>
                  </a:schemeClr>
                </a:solidFill>
              </a:rPr>
              <a:t>.</a:t>
            </a:r>
            <a:endParaRPr lang="fr-FR" sz="2400" b="1" dirty="0">
              <a:solidFill>
                <a:schemeClr val="accent2">
                  <a:lumMod val="75000"/>
                </a:schemeClr>
              </a:solidFill>
            </a:endParaRPr>
          </a:p>
          <a:p>
            <a:pPr algn="just" rtl="1"/>
            <a:r>
              <a:rPr lang="ar-SA" sz="2400" dirty="0"/>
              <a:t>دراسة موسومة ب: الأخطاء اللغوية و</a:t>
            </a:r>
            <a:r>
              <a:rPr lang="ar-DZ" sz="2400" dirty="0"/>
              <a:t>الإملائية</a:t>
            </a:r>
            <a:r>
              <a:rPr lang="ar-SA" sz="2400" dirty="0"/>
              <a:t> الشائعة لد</a:t>
            </a:r>
            <a:r>
              <a:rPr lang="ar-DZ" sz="2400" dirty="0"/>
              <a:t>ى</a:t>
            </a:r>
            <a:r>
              <a:rPr lang="ar-SA" sz="2400" dirty="0"/>
              <a:t> مغردي تويتر دراسة لغوية تحليلية.</a:t>
            </a:r>
            <a:endParaRPr lang="fr-FR" sz="2400" dirty="0"/>
          </a:p>
          <a:p>
            <a:pPr algn="just" rtl="1"/>
            <a:r>
              <a:rPr lang="ar-DZ" sz="2400" dirty="0"/>
              <a:t>و</a:t>
            </a:r>
            <a:r>
              <a:rPr lang="ar-SA" sz="2400" dirty="0"/>
              <a:t>تأتي هذه الدراسة للكشف عن أبرز الأخطاء اللغوية والإملائية الشائعة لد</a:t>
            </a:r>
            <a:r>
              <a:rPr lang="ar-DZ" sz="2400" dirty="0"/>
              <a:t>ى</a:t>
            </a:r>
            <a:r>
              <a:rPr lang="ar-SA" sz="2400" dirty="0"/>
              <a:t> مغر</a:t>
            </a:r>
            <a:r>
              <a:rPr lang="ar-DZ" sz="2400" dirty="0"/>
              <a:t>ِّ</a:t>
            </a:r>
            <a:r>
              <a:rPr lang="ar-SA" sz="2400" dirty="0"/>
              <a:t>دي تويتر</a:t>
            </a:r>
            <a:r>
              <a:rPr lang="ar-DZ" sz="2400" dirty="0"/>
              <a:t>،</a:t>
            </a:r>
            <a:r>
              <a:rPr lang="ar-SA" sz="2400" dirty="0"/>
              <a:t> دراسة لغوية تحليلية</a:t>
            </a:r>
            <a:r>
              <a:rPr lang="en-GB" sz="2400" dirty="0"/>
              <a:t>. </a:t>
            </a:r>
            <a:r>
              <a:rPr lang="ar-DZ" sz="2400" dirty="0" err="1"/>
              <a:t>وإِ</a:t>
            </a:r>
            <a:r>
              <a:rPr lang="ar-SA" sz="2400" dirty="0"/>
              <a:t>تبعت هذه الدارسة المنهج الوصفي التحليلي لملائمته أغراض هذا البحث، وتكوَّن مجتمع الدارسة من بعض التغريدات التي يستخدمها بعض المغردين على موقع تويتر والبالغ عددها 52 تغريده</a:t>
            </a:r>
            <a:r>
              <a:rPr lang="en-GB" sz="2400" dirty="0"/>
              <a:t>. </a:t>
            </a:r>
            <a:r>
              <a:rPr lang="ar-DZ" sz="2400" dirty="0"/>
              <a:t>و</a:t>
            </a:r>
            <a:r>
              <a:rPr lang="ar-SA" sz="2400" dirty="0"/>
              <a:t>أهم النتائج التي توص</a:t>
            </a:r>
            <a:r>
              <a:rPr lang="ar-DZ" sz="2400" dirty="0"/>
              <a:t>َّ</a:t>
            </a:r>
            <a:r>
              <a:rPr lang="ar-SA" sz="2400" dirty="0"/>
              <a:t>لت إليها الدراسة :</a:t>
            </a:r>
            <a:endParaRPr lang="fr-FR" sz="2400" dirty="0"/>
          </a:p>
          <a:p>
            <a:pPr marL="342900" indent="-342900" algn="just" rtl="1">
              <a:buFont typeface="Wingdings" panose="05000000000000000000" pitchFamily="2" charset="2"/>
              <a:buChar char="§"/>
            </a:pPr>
            <a:r>
              <a:rPr lang="ar-SA" sz="2400" dirty="0"/>
              <a:t> تفشي الأخطاء اللغوية والإملائية بين المستخدمين، وكانت أكثر الأخطاء الإملائية تتمثل في </a:t>
            </a:r>
            <a:r>
              <a:rPr lang="ar-DZ" sz="2400" dirty="0"/>
              <a:t>إِ</a:t>
            </a:r>
            <a:r>
              <a:rPr lang="ar-SA" sz="2400" dirty="0" err="1"/>
              <a:t>ستخدامات</a:t>
            </a:r>
            <a:r>
              <a:rPr lang="ar-SA" sz="2400" dirty="0"/>
              <a:t> الهمزة والتاء والضمائر، بينما في الأخطاء اللغوية تعود إلى الأخطاء الصرفية والدلالية والنحوية</a:t>
            </a:r>
            <a:r>
              <a:rPr lang="en-GB" sz="2400" dirty="0"/>
              <a:t>.</a:t>
            </a:r>
            <a:endParaRPr lang="fr-FR" sz="2400" dirty="0"/>
          </a:p>
          <a:p>
            <a:pPr marL="342900" indent="-342900" algn="just" rtl="1">
              <a:buFont typeface="Wingdings" panose="05000000000000000000" pitchFamily="2" charset="2"/>
              <a:buChar char="§"/>
            </a:pPr>
            <a:r>
              <a:rPr lang="ar-DZ" sz="2400" dirty="0"/>
              <a:t> </a:t>
            </a:r>
            <a:r>
              <a:rPr lang="ar-SA" sz="2400" dirty="0"/>
              <a:t>يمكن </a:t>
            </a:r>
            <a:r>
              <a:rPr lang="ar-SA" sz="2400" dirty="0" err="1"/>
              <a:t>الإستفادة</a:t>
            </a:r>
            <a:r>
              <a:rPr lang="ar-SA" sz="2400" dirty="0"/>
              <a:t> من مواقع التواصل </a:t>
            </a:r>
            <a:r>
              <a:rPr lang="ar-SA" sz="2400" dirty="0" err="1"/>
              <a:t>الإجتماعي</a:t>
            </a:r>
            <a:r>
              <a:rPr lang="ar-SA" sz="2400" dirty="0"/>
              <a:t> في تحسين مهارات الكتابة الفصحى</a:t>
            </a:r>
            <a:r>
              <a:rPr lang="ar-DZ" sz="2400" dirty="0"/>
              <a:t>،</a:t>
            </a:r>
            <a:r>
              <a:rPr lang="ar-SA" sz="2400" dirty="0"/>
              <a:t> من خلال التوعية </a:t>
            </a:r>
            <a:r>
              <a:rPr lang="ar-SA" sz="2400" dirty="0" err="1"/>
              <a:t>بتويتات</a:t>
            </a:r>
            <a:r>
              <a:rPr lang="ar-SA" sz="2400" dirty="0"/>
              <a:t> (منشورات قصيرة) تحوي معلومة من قواعد اللغة</a:t>
            </a:r>
            <a:r>
              <a:rPr lang="ar-DZ" sz="2400" dirty="0"/>
              <a:t>.</a:t>
            </a:r>
          </a:p>
          <a:p>
            <a:pPr marL="342900" indent="-342900" algn="just" rtl="1">
              <a:buFont typeface="Wingdings" panose="05000000000000000000" pitchFamily="2" charset="2"/>
              <a:buChar char="§"/>
            </a:pPr>
            <a:r>
              <a:rPr lang="ar-SA" sz="2400" dirty="0"/>
              <a:t>ضرورة التنقيب ورصد أشهر الأخطاء الصرفية والنحوية في مواقع التواصل الاجتماعي.</a:t>
            </a:r>
            <a:endParaRPr lang="fr-FR" sz="2400" dirty="0"/>
          </a:p>
          <a:p>
            <a:pPr algn="just" rtl="1">
              <a:lnSpc>
                <a:spcPct val="107000"/>
              </a:lnSpc>
              <a:spcAft>
                <a:spcPts val="800"/>
              </a:spcAft>
              <a:buNone/>
            </a:pPr>
            <a:endParaRPr lang="ar-DZ" sz="2400" dirty="0">
              <a:effectLst/>
              <a:latin typeface="Calibri" panose="020F0502020204030204" pitchFamily="34" charset="0"/>
              <a:ea typeface="Calibri" panose="020F0502020204030204" pitchFamily="34" charset="0"/>
            </a:endParaRPr>
          </a:p>
        </p:txBody>
      </p:sp>
      <p:sp>
        <p:nvSpPr>
          <p:cNvPr id="5" name="ZoneTexte 4">
            <a:extLst>
              <a:ext uri="{FF2B5EF4-FFF2-40B4-BE49-F238E27FC236}">
                <a16:creationId xmlns:a16="http://schemas.microsoft.com/office/drawing/2014/main" id="{CC7F1460-9669-F04F-5F2D-FD9985D6F86D}"/>
              </a:ext>
            </a:extLst>
          </p:cNvPr>
          <p:cNvSpPr txBox="1"/>
          <p:nvPr/>
        </p:nvSpPr>
        <p:spPr>
          <a:xfrm>
            <a:off x="1526980" y="6108671"/>
            <a:ext cx="10122194" cy="461665"/>
          </a:xfrm>
          <a:prstGeom prst="rect">
            <a:avLst/>
          </a:prstGeom>
          <a:noFill/>
        </p:spPr>
        <p:txBody>
          <a:bodyPr wrap="square">
            <a:spAutoFit/>
          </a:bodyPr>
          <a:lstStyle/>
          <a:p>
            <a:pPr rtl="1"/>
            <a:r>
              <a:rPr lang="fr-FR" sz="2400" b="1" dirty="0"/>
              <a:t>https://h1.nu/1eqpf</a:t>
            </a:r>
            <a:endParaRPr lang="ar-DZ" sz="3200" b="1"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3654274086"/>
      </p:ext>
    </p:extLst>
  </p:cSld>
  <p:clrMapOvr>
    <a:masterClrMapping/>
  </p:clrMapOvr>
  <p:transition spd="slow" advTm="2137">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DBE4E9-F971-307D-A81D-41B83BA71A11}"/>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157E4484-0EC5-AB3B-5A90-5D21E1399AFA}"/>
              </a:ext>
            </a:extLst>
          </p:cNvPr>
          <p:cNvSpPr/>
          <p:nvPr/>
        </p:nvSpPr>
        <p:spPr>
          <a:xfrm>
            <a:off x="2227489" y="564663"/>
            <a:ext cx="2194325" cy="5202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C276CBA-3606-8F9B-01B1-1AE39EC12A9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3D02F5A3-EDB5-201F-4888-7C6FF8DC0B2D}"/>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14714C5B-A5EC-C081-E9C4-B1EB65657686}"/>
              </a:ext>
            </a:extLst>
          </p:cNvPr>
          <p:cNvSpPr/>
          <p:nvPr/>
        </p:nvSpPr>
        <p:spPr>
          <a:xfrm>
            <a:off x="3457250" y="188117"/>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4000" b="1" dirty="0">
                <a:ea typeface="Roboto Light" panose="02000000000000000000" pitchFamily="2" charset="0"/>
              </a:rPr>
              <a:t>06</a:t>
            </a:r>
            <a:endParaRPr lang="en-US" sz="4000" b="1" dirty="0">
              <a:ea typeface="Roboto Light" panose="02000000000000000000" pitchFamily="2" charset="0"/>
            </a:endParaRPr>
          </a:p>
        </p:txBody>
      </p:sp>
      <p:sp>
        <p:nvSpPr>
          <p:cNvPr id="2" name="TextBox 16">
            <a:extLst>
              <a:ext uri="{FF2B5EF4-FFF2-40B4-BE49-F238E27FC236}">
                <a16:creationId xmlns:a16="http://schemas.microsoft.com/office/drawing/2014/main" id="{039D67A0-5165-042A-914A-A596A1437EDF}"/>
              </a:ext>
            </a:extLst>
          </p:cNvPr>
          <p:cNvSpPr txBox="1"/>
          <p:nvPr/>
        </p:nvSpPr>
        <p:spPr>
          <a:xfrm>
            <a:off x="4421814" y="261285"/>
            <a:ext cx="7227360"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اللغة العربية في الاعلام المكتوب، السمعي المرئي والرقمي</a:t>
            </a:r>
          </a:p>
        </p:txBody>
      </p:sp>
      <p:pic>
        <p:nvPicPr>
          <p:cNvPr id="3" name="Picture 1">
            <a:extLst>
              <a:ext uri="{FF2B5EF4-FFF2-40B4-BE49-F238E27FC236}">
                <a16:creationId xmlns:a16="http://schemas.microsoft.com/office/drawing/2014/main" id="{10914634-079E-9A2E-74A6-35AB9E1107F3}"/>
              </a:ext>
            </a:extLst>
          </p:cNvPr>
          <p:cNvPicPr>
            <a:picLocks noChangeAspect="1"/>
          </p:cNvPicPr>
          <p:nvPr/>
        </p:nvPicPr>
        <p:blipFill>
          <a:blip r:embed="rId8"/>
          <a:stretch>
            <a:fillRect/>
          </a:stretch>
        </p:blipFill>
        <p:spPr>
          <a:xfrm>
            <a:off x="2100663" y="1870191"/>
            <a:ext cx="8858465" cy="3967083"/>
          </a:xfrm>
          <a:prstGeom prst="rect">
            <a:avLst/>
          </a:prstGeom>
        </p:spPr>
      </p:pic>
      <p:sp>
        <p:nvSpPr>
          <p:cNvPr id="6" name="ZoneTexte 5">
            <a:extLst>
              <a:ext uri="{FF2B5EF4-FFF2-40B4-BE49-F238E27FC236}">
                <a16:creationId xmlns:a16="http://schemas.microsoft.com/office/drawing/2014/main" id="{DB9BEFAC-DA9A-67C8-1978-B11022CCA60F}"/>
              </a:ext>
            </a:extLst>
          </p:cNvPr>
          <p:cNvSpPr txBox="1"/>
          <p:nvPr/>
        </p:nvSpPr>
        <p:spPr>
          <a:xfrm>
            <a:off x="4986608" y="1325963"/>
            <a:ext cx="6097772" cy="461665"/>
          </a:xfrm>
          <a:prstGeom prst="rect">
            <a:avLst/>
          </a:prstGeom>
          <a:noFill/>
        </p:spPr>
        <p:txBody>
          <a:bodyPr wrap="square">
            <a:spAutoFit/>
          </a:bodyPr>
          <a:lstStyle/>
          <a:p>
            <a:pPr marL="342900" indent="-342900" algn="just" rtl="1">
              <a:buFont typeface="Wingdings" panose="05000000000000000000" pitchFamily="2" charset="2"/>
              <a:buChar char="q"/>
            </a:pPr>
            <a:r>
              <a:rPr lang="ar-DZ" sz="2400" b="1" dirty="0">
                <a:solidFill>
                  <a:schemeClr val="accent2">
                    <a:lumMod val="75000"/>
                  </a:schemeClr>
                </a:solidFill>
              </a:rPr>
              <a:t>مثال توضيحي: </a:t>
            </a:r>
            <a:endParaRPr lang="fr-FR" sz="2400" b="1" dirty="0">
              <a:solidFill>
                <a:schemeClr val="accent2">
                  <a:lumMod val="75000"/>
                </a:schemeClr>
              </a:solidFill>
            </a:endParaRPr>
          </a:p>
        </p:txBody>
      </p:sp>
      <p:sp>
        <p:nvSpPr>
          <p:cNvPr id="9" name="ZoneTexte 8">
            <a:extLst>
              <a:ext uri="{FF2B5EF4-FFF2-40B4-BE49-F238E27FC236}">
                <a16:creationId xmlns:a16="http://schemas.microsoft.com/office/drawing/2014/main" id="{A6F1E177-79B5-22EF-6586-4F8D26C74DB8}"/>
              </a:ext>
            </a:extLst>
          </p:cNvPr>
          <p:cNvSpPr txBox="1"/>
          <p:nvPr/>
        </p:nvSpPr>
        <p:spPr>
          <a:xfrm>
            <a:off x="1454002" y="6108671"/>
            <a:ext cx="6097772" cy="369332"/>
          </a:xfrm>
          <a:prstGeom prst="rect">
            <a:avLst/>
          </a:prstGeom>
          <a:noFill/>
        </p:spPr>
        <p:txBody>
          <a:bodyPr wrap="square">
            <a:spAutoFit/>
          </a:bodyPr>
          <a:lstStyle/>
          <a:p>
            <a:pPr rtl="1"/>
            <a:r>
              <a:rPr lang="fr-FR" sz="1800" b="1" dirty="0"/>
              <a:t>https://h1.nu/1eqpf</a:t>
            </a:r>
            <a:endParaRPr lang="ar-DZ" sz="2400" b="1"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314668610"/>
      </p:ext>
    </p:extLst>
  </p:cSld>
  <p:clrMapOvr>
    <a:masterClrMapping/>
  </p:clrMapOvr>
  <p:transition spd="slow" advTm="2137">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D11112-8765-E4C8-C566-5C9AE0C2A2DD}"/>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55ECE55B-EDC8-3CC3-DBD1-0EF492C6658E}"/>
              </a:ext>
            </a:extLst>
          </p:cNvPr>
          <p:cNvSpPr/>
          <p:nvPr/>
        </p:nvSpPr>
        <p:spPr>
          <a:xfrm>
            <a:off x="2227489" y="564663"/>
            <a:ext cx="2194325" cy="5202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A7D1A1F-44A1-DDA6-A8FE-26AE9316F91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4576AA7C-864D-C747-9B8B-61A96F8A9BF3}"/>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233C2316-9705-D638-1588-3CF22D53EBEF}"/>
              </a:ext>
            </a:extLst>
          </p:cNvPr>
          <p:cNvSpPr/>
          <p:nvPr/>
        </p:nvSpPr>
        <p:spPr>
          <a:xfrm>
            <a:off x="3457250" y="188117"/>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4000" b="1" dirty="0">
                <a:ea typeface="Roboto Light" panose="02000000000000000000" pitchFamily="2" charset="0"/>
              </a:rPr>
              <a:t>06</a:t>
            </a:r>
            <a:endParaRPr lang="en-US" sz="4000" b="1" dirty="0">
              <a:ea typeface="Roboto Light" panose="02000000000000000000" pitchFamily="2" charset="0"/>
            </a:endParaRPr>
          </a:p>
        </p:txBody>
      </p:sp>
      <p:sp>
        <p:nvSpPr>
          <p:cNvPr id="2" name="TextBox 16">
            <a:extLst>
              <a:ext uri="{FF2B5EF4-FFF2-40B4-BE49-F238E27FC236}">
                <a16:creationId xmlns:a16="http://schemas.microsoft.com/office/drawing/2014/main" id="{9418E9CD-DABD-F02B-B75C-4AEE903AB57D}"/>
              </a:ext>
            </a:extLst>
          </p:cNvPr>
          <p:cNvSpPr txBox="1"/>
          <p:nvPr/>
        </p:nvSpPr>
        <p:spPr>
          <a:xfrm>
            <a:off x="4421814" y="261285"/>
            <a:ext cx="7227360"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اللغة العربية في الاعلام المكتوب، السمعي المرئي والرقمي</a:t>
            </a:r>
          </a:p>
        </p:txBody>
      </p:sp>
      <p:pic>
        <p:nvPicPr>
          <p:cNvPr id="3" name="Picture 2">
            <a:extLst>
              <a:ext uri="{FF2B5EF4-FFF2-40B4-BE49-F238E27FC236}">
                <a16:creationId xmlns:a16="http://schemas.microsoft.com/office/drawing/2014/main" id="{D3A793A6-05DC-75C2-2BA4-7E873F2E9D55}"/>
              </a:ext>
            </a:extLst>
          </p:cNvPr>
          <p:cNvPicPr>
            <a:picLocks noChangeAspect="1"/>
          </p:cNvPicPr>
          <p:nvPr/>
        </p:nvPicPr>
        <p:blipFill>
          <a:blip r:embed="rId8"/>
          <a:stretch>
            <a:fillRect/>
          </a:stretch>
        </p:blipFill>
        <p:spPr>
          <a:xfrm>
            <a:off x="2062717" y="1747710"/>
            <a:ext cx="8700867" cy="4262987"/>
          </a:xfrm>
          <a:prstGeom prst="rect">
            <a:avLst/>
          </a:prstGeom>
        </p:spPr>
      </p:pic>
      <p:sp>
        <p:nvSpPr>
          <p:cNvPr id="5" name="ZoneTexte 4">
            <a:extLst>
              <a:ext uri="{FF2B5EF4-FFF2-40B4-BE49-F238E27FC236}">
                <a16:creationId xmlns:a16="http://schemas.microsoft.com/office/drawing/2014/main" id="{C6BA7118-3A17-91CC-80FD-04E6B476C46E}"/>
              </a:ext>
            </a:extLst>
          </p:cNvPr>
          <p:cNvSpPr txBox="1"/>
          <p:nvPr/>
        </p:nvSpPr>
        <p:spPr>
          <a:xfrm>
            <a:off x="1113760" y="6063356"/>
            <a:ext cx="6097772" cy="369332"/>
          </a:xfrm>
          <a:prstGeom prst="rect">
            <a:avLst/>
          </a:prstGeom>
          <a:noFill/>
        </p:spPr>
        <p:txBody>
          <a:bodyPr wrap="square">
            <a:spAutoFit/>
          </a:bodyPr>
          <a:lstStyle/>
          <a:p>
            <a:pPr rtl="1"/>
            <a:r>
              <a:rPr lang="fr-FR" sz="1800" b="1" dirty="0"/>
              <a:t>https://h1.nu/1eqpf</a:t>
            </a:r>
            <a:endParaRPr lang="ar-DZ" sz="2400" b="1" dirty="0">
              <a:effectLst/>
              <a:latin typeface="Calibri" panose="020F0502020204030204" pitchFamily="34" charset="0"/>
              <a:ea typeface="Calibri" panose="020F0502020204030204" pitchFamily="34" charset="0"/>
            </a:endParaRPr>
          </a:p>
        </p:txBody>
      </p:sp>
      <p:sp>
        <p:nvSpPr>
          <p:cNvPr id="7" name="ZoneTexte 6">
            <a:extLst>
              <a:ext uri="{FF2B5EF4-FFF2-40B4-BE49-F238E27FC236}">
                <a16:creationId xmlns:a16="http://schemas.microsoft.com/office/drawing/2014/main" id="{34F3A100-C922-F12B-0B27-0333230FF5D7}"/>
              </a:ext>
            </a:extLst>
          </p:cNvPr>
          <p:cNvSpPr txBox="1"/>
          <p:nvPr/>
        </p:nvSpPr>
        <p:spPr>
          <a:xfrm>
            <a:off x="4665812" y="1249775"/>
            <a:ext cx="6097772" cy="461665"/>
          </a:xfrm>
          <a:prstGeom prst="rect">
            <a:avLst/>
          </a:prstGeom>
          <a:noFill/>
        </p:spPr>
        <p:txBody>
          <a:bodyPr wrap="square">
            <a:spAutoFit/>
          </a:bodyPr>
          <a:lstStyle/>
          <a:p>
            <a:pPr marL="342900" indent="-342900" algn="just" rtl="1">
              <a:buFont typeface="Wingdings" panose="05000000000000000000" pitchFamily="2" charset="2"/>
              <a:buChar char="q"/>
            </a:pPr>
            <a:r>
              <a:rPr lang="ar-DZ" sz="2400" b="1" dirty="0">
                <a:solidFill>
                  <a:schemeClr val="accent2">
                    <a:lumMod val="75000"/>
                  </a:schemeClr>
                </a:solidFill>
              </a:rPr>
              <a:t>مثال توضيحي: </a:t>
            </a:r>
            <a:endParaRPr lang="fr-FR" sz="2400" b="1" dirty="0">
              <a:solidFill>
                <a:schemeClr val="accent2">
                  <a:lumMod val="75000"/>
                </a:schemeClr>
              </a:solidFill>
            </a:endParaRPr>
          </a:p>
        </p:txBody>
      </p:sp>
    </p:spTree>
    <p:extLst>
      <p:ext uri="{BB962C8B-B14F-4D97-AF65-F5344CB8AC3E}">
        <p14:creationId xmlns:p14="http://schemas.microsoft.com/office/powerpoint/2010/main" val="1760413567"/>
      </p:ext>
    </p:extLst>
  </p:cSld>
  <p:clrMapOvr>
    <a:masterClrMapping/>
  </p:clrMapOvr>
  <p:transition spd="slow" advTm="2137">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E63625-0E90-53B2-40FC-C8C1B63FA89C}"/>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F0BE4603-AA01-3082-7A1B-E9AA9780DC42}"/>
              </a:ext>
            </a:extLst>
          </p:cNvPr>
          <p:cNvSpPr/>
          <p:nvPr/>
        </p:nvSpPr>
        <p:spPr>
          <a:xfrm>
            <a:off x="2227489" y="564663"/>
            <a:ext cx="2194325" cy="5202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C5D8C28-7FAA-8EF9-5509-8FEA5AA8B70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FD81A60D-563E-821D-A05D-68DDDBA63B00}"/>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057AF514-A462-AED9-2E8E-5B54EA14D3C4}"/>
              </a:ext>
            </a:extLst>
          </p:cNvPr>
          <p:cNvSpPr/>
          <p:nvPr/>
        </p:nvSpPr>
        <p:spPr>
          <a:xfrm>
            <a:off x="3457250" y="188117"/>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07</a:t>
            </a:r>
            <a:endParaRPr lang="en-US" sz="4000" b="1" dirty="0">
              <a:ea typeface="Roboto Light" panose="02000000000000000000" pitchFamily="2" charset="0"/>
            </a:endParaRPr>
          </a:p>
        </p:txBody>
      </p:sp>
      <p:sp>
        <p:nvSpPr>
          <p:cNvPr id="2" name="TextBox 16">
            <a:extLst>
              <a:ext uri="{FF2B5EF4-FFF2-40B4-BE49-F238E27FC236}">
                <a16:creationId xmlns:a16="http://schemas.microsoft.com/office/drawing/2014/main" id="{F1D13BC7-6649-3D44-44CD-D838D2501433}"/>
              </a:ext>
            </a:extLst>
          </p:cNvPr>
          <p:cNvSpPr txBox="1"/>
          <p:nvPr/>
        </p:nvSpPr>
        <p:spPr>
          <a:xfrm>
            <a:off x="4421814" y="261285"/>
            <a:ext cx="7227360"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نقد لغة مواقع التواصل </a:t>
            </a:r>
            <a:r>
              <a:rPr lang="ar-DZ" sz="2800" b="1" dirty="0" err="1">
                <a:solidFill>
                  <a:srgbClr val="00B0F0"/>
                </a:solidFill>
                <a:latin typeface="Alexandria" charset="0"/>
                <a:cs typeface="Alexandria" charset="0"/>
              </a:rPr>
              <a:t>الإجتماعي</a:t>
            </a:r>
            <a:endParaRPr lang="ar-DZ" sz="2800" b="1" dirty="0">
              <a:solidFill>
                <a:srgbClr val="00B0F0"/>
              </a:solidFill>
              <a:latin typeface="Alexandria" charset="0"/>
              <a:cs typeface="Alexandria" charset="0"/>
            </a:endParaRPr>
          </a:p>
        </p:txBody>
      </p:sp>
      <p:sp>
        <p:nvSpPr>
          <p:cNvPr id="4" name="ZoneTexte 3">
            <a:extLst>
              <a:ext uri="{FF2B5EF4-FFF2-40B4-BE49-F238E27FC236}">
                <a16:creationId xmlns:a16="http://schemas.microsoft.com/office/drawing/2014/main" id="{DFFBBB68-C129-9A39-B202-9465E0D617B7}"/>
              </a:ext>
            </a:extLst>
          </p:cNvPr>
          <p:cNvSpPr txBox="1"/>
          <p:nvPr/>
        </p:nvSpPr>
        <p:spPr>
          <a:xfrm>
            <a:off x="1690577" y="1490008"/>
            <a:ext cx="9484241" cy="4247317"/>
          </a:xfrm>
          <a:prstGeom prst="rect">
            <a:avLst/>
          </a:prstGeom>
          <a:noFill/>
        </p:spPr>
        <p:txBody>
          <a:bodyPr wrap="square">
            <a:spAutoFit/>
          </a:bodyPr>
          <a:lstStyle/>
          <a:p>
            <a:pPr marL="59055" algn="r">
              <a:spcBef>
                <a:spcPts val="1200"/>
              </a:spcBef>
              <a:buNone/>
            </a:pPr>
            <a:r>
              <a:rPr lang="ar-DZ" sz="2400" b="1" dirty="0">
                <a:solidFill>
                  <a:srgbClr val="EE0000"/>
                </a:solidFill>
                <a:latin typeface="Microsoft Sans Serif" panose="020B0604020202020204" pitchFamily="34" charset="0"/>
                <a:ea typeface="Microsoft Sans Serif" panose="020B0604020202020204" pitchFamily="34" charset="0"/>
              </a:rPr>
              <a:t>1/ </a:t>
            </a:r>
            <a:r>
              <a:rPr lang="ar-SA" sz="2400" b="1" dirty="0">
                <a:solidFill>
                  <a:srgbClr val="EE0000"/>
                </a:solidFill>
                <a:effectLst/>
                <a:latin typeface="Microsoft Sans Serif" panose="020B0604020202020204" pitchFamily="34" charset="0"/>
                <a:ea typeface="Microsoft Sans Serif" panose="020B0604020202020204" pitchFamily="34" charset="0"/>
              </a:rPr>
              <a:t>نظرية تحليل الأخطاء</a:t>
            </a:r>
            <a:endParaRPr lang="fr-FR" sz="2400" dirty="0">
              <a:effectLst/>
              <a:latin typeface="Microsoft Sans Serif" panose="020B0604020202020204" pitchFamily="34" charset="0"/>
              <a:ea typeface="Microsoft Sans Serif" panose="020B0604020202020204" pitchFamily="34" charset="0"/>
            </a:endParaRPr>
          </a:p>
          <a:p>
            <a:pPr marL="59055" algn="just" rtl="1">
              <a:spcBef>
                <a:spcPts val="1200"/>
              </a:spcBef>
              <a:buNone/>
            </a:pPr>
            <a:r>
              <a:rPr lang="ar-SA" sz="2400" dirty="0">
                <a:effectLst/>
                <a:latin typeface="Microsoft Sans Serif" panose="020B0604020202020204" pitchFamily="34" charset="0"/>
                <a:ea typeface="Microsoft Sans Serif" panose="020B0604020202020204" pitchFamily="34" charset="0"/>
              </a:rPr>
              <a:t>مصطلح تحليل الأخطاء</a:t>
            </a:r>
            <a:r>
              <a:rPr lang="ar-DZ" sz="2400" dirty="0">
                <a:effectLst/>
                <a:latin typeface="Microsoft Sans Serif" panose="020B0604020202020204" pitchFamily="34" charset="0"/>
                <a:ea typeface="Microsoft Sans Serif" panose="020B0604020202020204" pitchFamily="34" charset="0"/>
              </a:rPr>
              <a:t>،</a:t>
            </a:r>
            <a:r>
              <a:rPr lang="ar-SA" sz="2400" dirty="0">
                <a:effectLst/>
                <a:latin typeface="Microsoft Sans Serif" panose="020B0604020202020204" pitchFamily="34" charset="0"/>
                <a:ea typeface="Microsoft Sans Serif" panose="020B0604020202020204" pitchFamily="34" charset="0"/>
              </a:rPr>
              <a:t> فرع من فروع علم اللغة التطبيقي، وقد </a:t>
            </a:r>
            <a:r>
              <a:rPr lang="ar-DZ" sz="2400" dirty="0">
                <a:effectLst/>
                <a:latin typeface="Microsoft Sans Serif" panose="020B0604020202020204" pitchFamily="34" charset="0"/>
                <a:ea typeface="Microsoft Sans Serif" panose="020B0604020202020204" pitchFamily="34" charset="0"/>
              </a:rPr>
              <a:t>إِ</a:t>
            </a:r>
            <a:r>
              <a:rPr lang="ar-SA" sz="2400" dirty="0">
                <a:effectLst/>
                <a:latin typeface="Microsoft Sans Serif" panose="020B0604020202020204" pitchFamily="34" charset="0"/>
                <a:ea typeface="Microsoft Sans Serif" panose="020B0604020202020204" pitchFamily="34" charset="0"/>
              </a:rPr>
              <a:t>هتم به العلماء العرب القدامى، وي</a:t>
            </a:r>
            <a:r>
              <a:rPr lang="ar-DZ" sz="2400" dirty="0">
                <a:effectLst/>
                <a:latin typeface="Microsoft Sans Serif" panose="020B0604020202020204" pitchFamily="34" charset="0"/>
                <a:ea typeface="Microsoft Sans Serif" panose="020B0604020202020204" pitchFamily="34" charset="0"/>
              </a:rPr>
              <a:t>َ</a:t>
            </a:r>
            <a:r>
              <a:rPr lang="ar-SA" sz="2400" dirty="0">
                <a:effectLst/>
                <a:latin typeface="Microsoft Sans Serif" panose="020B0604020202020204" pitchFamily="34" charset="0"/>
                <a:ea typeface="Microsoft Sans Serif" panose="020B0604020202020204" pitchFamily="34" charset="0"/>
              </a:rPr>
              <a:t>د</a:t>
            </a:r>
            <a:r>
              <a:rPr lang="ar-DZ" sz="2400" dirty="0">
                <a:effectLst/>
                <a:latin typeface="Microsoft Sans Serif" panose="020B0604020202020204" pitchFamily="34" charset="0"/>
                <a:ea typeface="Microsoft Sans Serif" panose="020B0604020202020204" pitchFamily="34" charset="0"/>
              </a:rPr>
              <a:t>َّ</a:t>
            </a:r>
            <a:r>
              <a:rPr lang="ar-SA" sz="2400" dirty="0">
                <a:effectLst/>
                <a:latin typeface="Microsoft Sans Serif" panose="020B0604020202020204" pitchFamily="34" charset="0"/>
                <a:ea typeface="Microsoft Sans Serif" panose="020B0604020202020204" pitchFamily="34" charset="0"/>
              </a:rPr>
              <a:t>ع</a:t>
            </a:r>
            <a:r>
              <a:rPr lang="ar-DZ" sz="2400" dirty="0">
                <a:effectLst/>
                <a:latin typeface="Microsoft Sans Serif" panose="020B0604020202020204" pitchFamily="34" charset="0"/>
                <a:ea typeface="Microsoft Sans Serif" panose="020B0604020202020204" pitchFamily="34" charset="0"/>
              </a:rPr>
              <a:t>ِ</a:t>
            </a:r>
            <a:r>
              <a:rPr lang="ar-SA" sz="2400" dirty="0">
                <a:effectLst/>
                <a:latin typeface="Microsoft Sans Serif" panose="020B0604020202020204" pitchFamily="34" charset="0"/>
                <a:ea typeface="Microsoft Sans Serif" panose="020B0604020202020204" pitchFamily="34" charset="0"/>
              </a:rPr>
              <a:t>ي علماء اللغة في أمريكا </a:t>
            </a:r>
            <a:r>
              <a:rPr lang="ar-SA" sz="2400" dirty="0" err="1">
                <a:effectLst/>
                <a:latin typeface="Microsoft Sans Serif" panose="020B0604020202020204" pitchFamily="34" charset="0"/>
                <a:ea typeface="Microsoft Sans Serif" panose="020B0604020202020204" pitchFamily="34" charset="0"/>
              </a:rPr>
              <a:t>وأوربا</a:t>
            </a:r>
            <a:r>
              <a:rPr lang="ar-SA" sz="2400" dirty="0">
                <a:effectLst/>
                <a:latin typeface="Microsoft Sans Serif" panose="020B0604020202020204" pitchFamily="34" charset="0"/>
                <a:ea typeface="Microsoft Sans Serif" panose="020B0604020202020204" pitchFamily="34" charset="0"/>
              </a:rPr>
              <a:t>: أن علم اللغة التطبيقي هو نتاج حضارتهم الحديثة، وخاصة نظرية تحليل الأخطاء، وي</a:t>
            </a:r>
            <a:r>
              <a:rPr lang="ar-DZ" sz="2400" dirty="0">
                <a:effectLst/>
                <a:latin typeface="Microsoft Sans Serif" panose="020B0604020202020204" pitchFamily="34" charset="0"/>
                <a:ea typeface="Microsoft Sans Serif" panose="020B0604020202020204" pitchFamily="34" charset="0"/>
              </a:rPr>
              <a:t>َ</a:t>
            </a:r>
            <a:r>
              <a:rPr lang="ar-SA" sz="2400" dirty="0">
                <a:effectLst/>
                <a:latin typeface="Microsoft Sans Serif" panose="020B0604020202020204" pitchFamily="34" charset="0"/>
                <a:ea typeface="Microsoft Sans Serif" panose="020B0604020202020204" pitchFamily="34" charset="0"/>
              </a:rPr>
              <a:t>د</a:t>
            </a:r>
            <a:r>
              <a:rPr lang="ar-DZ" sz="2400" dirty="0">
                <a:effectLst/>
                <a:latin typeface="Microsoft Sans Serif" panose="020B0604020202020204" pitchFamily="34" charset="0"/>
                <a:ea typeface="Microsoft Sans Serif" panose="020B0604020202020204" pitchFamily="34" charset="0"/>
              </a:rPr>
              <a:t>َّ</a:t>
            </a:r>
            <a:r>
              <a:rPr lang="ar-SA" sz="2400" dirty="0">
                <a:effectLst/>
                <a:latin typeface="Microsoft Sans Serif" panose="020B0604020202020204" pitchFamily="34" charset="0"/>
                <a:ea typeface="Microsoft Sans Serif" panose="020B0604020202020204" pitchFamily="34" charset="0"/>
              </a:rPr>
              <a:t>عون أن هذه النظرية ظهرت وتأس</a:t>
            </a:r>
            <a:r>
              <a:rPr lang="ar-DZ" sz="2400" dirty="0">
                <a:effectLst/>
                <a:latin typeface="Microsoft Sans Serif" panose="020B0604020202020204" pitchFamily="34" charset="0"/>
                <a:ea typeface="Microsoft Sans Serif" panose="020B0604020202020204" pitchFamily="34" charset="0"/>
              </a:rPr>
              <a:t>َّ</a:t>
            </a:r>
            <a:r>
              <a:rPr lang="ar-SA" sz="2400" dirty="0">
                <a:effectLst/>
                <a:latin typeface="Microsoft Sans Serif" panose="020B0604020202020204" pitchFamily="34" charset="0"/>
                <a:ea typeface="Microsoft Sans Serif" panose="020B0604020202020204" pitchFamily="34" charset="0"/>
              </a:rPr>
              <a:t>ست في نهاية الستينيات وبداية السبعينيات من القرن العشرين، وأن</a:t>
            </a:r>
            <a:r>
              <a:rPr lang="ar-DZ" sz="2400" dirty="0">
                <a:effectLst/>
                <a:latin typeface="Microsoft Sans Serif" panose="020B0604020202020204" pitchFamily="34" charset="0"/>
                <a:ea typeface="Microsoft Sans Serif" panose="020B0604020202020204" pitchFamily="34" charset="0"/>
              </a:rPr>
              <a:t>َّ</a:t>
            </a:r>
            <a:r>
              <a:rPr lang="ar-SA" sz="2400" dirty="0">
                <a:effectLst/>
                <a:latin typeface="Microsoft Sans Serif" panose="020B0604020202020204" pitchFamily="34" charset="0"/>
                <a:ea typeface="Microsoft Sans Serif" panose="020B0604020202020204" pitchFamily="34" charset="0"/>
              </a:rPr>
              <a:t> مؤس</a:t>
            </a:r>
            <a:r>
              <a:rPr lang="ar-DZ" sz="2400" dirty="0">
                <a:effectLst/>
                <a:latin typeface="Microsoft Sans Serif" panose="020B0604020202020204" pitchFamily="34" charset="0"/>
                <a:ea typeface="Microsoft Sans Serif" panose="020B0604020202020204" pitchFamily="34" charset="0"/>
              </a:rPr>
              <a:t>ِّ</a:t>
            </a:r>
            <a:r>
              <a:rPr lang="ar-SA" sz="2400" dirty="0">
                <a:effectLst/>
                <a:latin typeface="Microsoft Sans Serif" panose="020B0604020202020204" pitchFamily="34" charset="0"/>
                <a:ea typeface="Microsoft Sans Serif" panose="020B0604020202020204" pitchFamily="34" charset="0"/>
              </a:rPr>
              <a:t>سها هو العالم اللغوي الأمريكي الفرنسي الأصل: </a:t>
            </a:r>
            <a:r>
              <a:rPr lang="ar-SA" sz="2400" dirty="0" err="1">
                <a:effectLst/>
                <a:latin typeface="Microsoft Sans Serif" panose="020B0604020202020204" pitchFamily="34" charset="0"/>
                <a:ea typeface="Microsoft Sans Serif" panose="020B0604020202020204" pitchFamily="34" charset="0"/>
              </a:rPr>
              <a:t>كوردر</a:t>
            </a:r>
            <a:r>
              <a:rPr lang="en-US" sz="2400" dirty="0">
                <a:effectLst/>
                <a:latin typeface="Arial" panose="020B0604020202020204" pitchFamily="34" charset="0"/>
                <a:ea typeface="Microsoft Sans Serif" panose="020B0604020202020204" pitchFamily="34" charset="0"/>
              </a:rPr>
              <a:t> (Corder) </a:t>
            </a:r>
            <a:r>
              <a:rPr lang="ar-SA" sz="2400" dirty="0">
                <a:effectLst/>
                <a:latin typeface="Microsoft Sans Serif" panose="020B0604020202020204" pitchFamily="34" charset="0"/>
                <a:ea typeface="Microsoft Sans Serif" panose="020B0604020202020204" pitchFamily="34" charset="0"/>
              </a:rPr>
              <a:t>في كتاباته عن تحليل الأخطاء</a:t>
            </a:r>
            <a:r>
              <a:rPr lang="en-US" sz="2400" dirty="0">
                <a:effectLst/>
                <a:latin typeface="Arial" panose="020B0604020202020204" pitchFamily="34" charset="0"/>
                <a:ea typeface="Microsoft Sans Serif" panose="020B0604020202020204" pitchFamily="34" charset="0"/>
              </a:rPr>
              <a:t> </a:t>
            </a:r>
            <a:r>
              <a:rPr lang="ar-DZ" sz="2400" dirty="0">
                <a:effectLst/>
                <a:latin typeface="Arial" panose="020B0604020202020204" pitchFamily="34" charset="0"/>
                <a:ea typeface="Microsoft Sans Serif" panose="020B0604020202020204" pitchFamily="34" charset="0"/>
              </a:rPr>
              <a:t>.</a:t>
            </a:r>
            <a:endParaRPr lang="fr-FR" sz="2400" dirty="0">
              <a:effectLst/>
              <a:latin typeface="Microsoft Sans Serif" panose="020B0604020202020204" pitchFamily="34" charset="0"/>
              <a:ea typeface="Microsoft Sans Serif" panose="020B0604020202020204" pitchFamily="34" charset="0"/>
            </a:endParaRPr>
          </a:p>
          <a:p>
            <a:pPr marL="59055" algn="r">
              <a:spcBef>
                <a:spcPts val="1200"/>
              </a:spcBef>
              <a:buNone/>
            </a:pPr>
            <a:r>
              <a:rPr lang="ar-DZ" sz="2400" b="1" dirty="0">
                <a:solidFill>
                  <a:srgbClr val="EE0000"/>
                </a:solidFill>
                <a:effectLst/>
                <a:latin typeface="Microsoft Sans Serif" panose="020B0604020202020204" pitchFamily="34" charset="0"/>
                <a:ea typeface="Microsoft Sans Serif" panose="020B0604020202020204" pitchFamily="34" charset="0"/>
              </a:rPr>
              <a:t>2/ </a:t>
            </a:r>
            <a:r>
              <a:rPr lang="ar-SA" sz="2400" b="1" dirty="0">
                <a:solidFill>
                  <a:srgbClr val="EE0000"/>
                </a:solidFill>
                <a:effectLst/>
                <a:latin typeface="Microsoft Sans Serif" panose="020B0604020202020204" pitchFamily="34" charset="0"/>
                <a:ea typeface="Microsoft Sans Serif" panose="020B0604020202020204" pitchFamily="34" charset="0"/>
              </a:rPr>
              <a:t>مراحل تحليل الأخطاء</a:t>
            </a:r>
            <a:r>
              <a:rPr lang="ar-DZ" sz="2400" b="1" dirty="0">
                <a:solidFill>
                  <a:srgbClr val="EE0000"/>
                </a:solidFill>
                <a:effectLst/>
                <a:latin typeface="Microsoft Sans Serif" panose="020B0604020202020204" pitchFamily="34" charset="0"/>
                <a:ea typeface="Microsoft Sans Serif" panose="020B0604020202020204" pitchFamily="34" charset="0"/>
              </a:rPr>
              <a:t>:</a:t>
            </a:r>
          </a:p>
          <a:p>
            <a:pPr marL="59055" algn="r">
              <a:spcBef>
                <a:spcPts val="1200"/>
              </a:spcBef>
              <a:buNone/>
            </a:pPr>
            <a:r>
              <a:rPr lang="ar-DZ" sz="2400" b="1" dirty="0">
                <a:ea typeface="Calibri" panose="020F0502020204030204" pitchFamily="34" charset="0"/>
              </a:rPr>
              <a:t>- </a:t>
            </a:r>
            <a:r>
              <a:rPr lang="ar-SA" sz="2400" b="1" dirty="0">
                <a:ea typeface="Calibri" panose="020F0502020204030204" pitchFamily="34" charset="0"/>
              </a:rPr>
              <a:t>تعر</a:t>
            </a:r>
            <a:r>
              <a:rPr lang="ar-DZ" sz="2400" b="1" dirty="0">
                <a:ea typeface="Calibri" panose="020F0502020204030204" pitchFamily="34" charset="0"/>
              </a:rPr>
              <a:t>ي</a:t>
            </a:r>
            <a:r>
              <a:rPr lang="ar-SA" sz="2400" b="1" dirty="0">
                <a:ea typeface="Calibri" panose="020F0502020204030204" pitchFamily="34" charset="0"/>
              </a:rPr>
              <a:t>ف الخطأ: </a:t>
            </a:r>
            <a:r>
              <a:rPr lang="ar-SA" sz="2400" dirty="0">
                <a:ea typeface="Calibri" panose="020F0502020204030204" pitchFamily="34" charset="0"/>
              </a:rPr>
              <a:t>ويقصد به حصر الأخطاء الثابتة في لغة المتعلم شفويا أو كتابيا في فترة زمنية محددة. بشرط أن تكون صادرة عن جماعات وليس عن أفراد، ومخالفتها للنظام اللغوي، وأن تكون ناتجة عن الأداء الإنتاجي أو التعبيري. </a:t>
            </a:r>
            <a:endParaRPr lang="fr-FR" sz="1600" dirty="0">
              <a:effectLst/>
              <a:latin typeface="Microsoft Sans Serif" panose="020B0604020202020204" pitchFamily="34" charset="0"/>
              <a:ea typeface="Microsoft Sans Serif" panose="020B0604020202020204" pitchFamily="34" charset="0"/>
            </a:endParaRPr>
          </a:p>
        </p:txBody>
      </p:sp>
    </p:spTree>
    <p:extLst>
      <p:ext uri="{BB962C8B-B14F-4D97-AF65-F5344CB8AC3E}">
        <p14:creationId xmlns:p14="http://schemas.microsoft.com/office/powerpoint/2010/main" val="2257434589"/>
      </p:ext>
    </p:extLst>
  </p:cSld>
  <p:clrMapOvr>
    <a:masterClrMapping/>
  </p:clrMapOvr>
  <p:transition spd="slow" advTm="2137">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3CC63F-9565-1F7A-5986-531C49274F61}"/>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0911BB0F-A45F-7681-5C11-BE834957F7EA}"/>
              </a:ext>
            </a:extLst>
          </p:cNvPr>
          <p:cNvSpPr/>
          <p:nvPr/>
        </p:nvSpPr>
        <p:spPr>
          <a:xfrm>
            <a:off x="2227489" y="564663"/>
            <a:ext cx="2194325" cy="5202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165B854-2826-1043-BC30-DCF933E03B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BFB43C09-32E4-AA0F-2CB9-DB5A823BB6C4}"/>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101C3A5F-2A30-AC3E-C0B7-E00EE6EF5F7F}"/>
              </a:ext>
            </a:extLst>
          </p:cNvPr>
          <p:cNvSpPr/>
          <p:nvPr/>
        </p:nvSpPr>
        <p:spPr>
          <a:xfrm>
            <a:off x="3457250" y="188117"/>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07</a:t>
            </a:r>
            <a:endParaRPr lang="en-US" sz="4000" b="1" dirty="0">
              <a:ea typeface="Roboto Light" panose="02000000000000000000" pitchFamily="2" charset="0"/>
            </a:endParaRPr>
          </a:p>
        </p:txBody>
      </p:sp>
      <p:sp>
        <p:nvSpPr>
          <p:cNvPr id="2" name="TextBox 16">
            <a:extLst>
              <a:ext uri="{FF2B5EF4-FFF2-40B4-BE49-F238E27FC236}">
                <a16:creationId xmlns:a16="http://schemas.microsoft.com/office/drawing/2014/main" id="{00600142-170D-0835-A618-6D16EBDF7181}"/>
              </a:ext>
            </a:extLst>
          </p:cNvPr>
          <p:cNvSpPr txBox="1"/>
          <p:nvPr/>
        </p:nvSpPr>
        <p:spPr>
          <a:xfrm>
            <a:off x="4421814" y="261285"/>
            <a:ext cx="7227360"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نقد لغة مواقع التواصل </a:t>
            </a:r>
            <a:r>
              <a:rPr lang="ar-DZ" sz="2800" b="1" dirty="0" err="1">
                <a:solidFill>
                  <a:srgbClr val="00B0F0"/>
                </a:solidFill>
                <a:latin typeface="Alexandria" charset="0"/>
                <a:cs typeface="Alexandria" charset="0"/>
              </a:rPr>
              <a:t>الإجتماعي</a:t>
            </a:r>
            <a:endParaRPr lang="ar-DZ" sz="2800" b="1" dirty="0">
              <a:solidFill>
                <a:srgbClr val="00B0F0"/>
              </a:solidFill>
              <a:latin typeface="Alexandria" charset="0"/>
              <a:cs typeface="Alexandria" charset="0"/>
            </a:endParaRPr>
          </a:p>
        </p:txBody>
      </p:sp>
      <p:sp>
        <p:nvSpPr>
          <p:cNvPr id="5" name="ZoneTexte 4">
            <a:extLst>
              <a:ext uri="{FF2B5EF4-FFF2-40B4-BE49-F238E27FC236}">
                <a16:creationId xmlns:a16="http://schemas.microsoft.com/office/drawing/2014/main" id="{C066D31B-6C25-1026-54C9-93B62FC19E07}"/>
              </a:ext>
            </a:extLst>
          </p:cNvPr>
          <p:cNvSpPr txBox="1"/>
          <p:nvPr/>
        </p:nvSpPr>
        <p:spPr>
          <a:xfrm>
            <a:off x="2615609" y="1358016"/>
            <a:ext cx="7987709" cy="4244560"/>
          </a:xfrm>
          <a:prstGeom prst="rect">
            <a:avLst/>
          </a:prstGeom>
          <a:noFill/>
        </p:spPr>
        <p:txBody>
          <a:bodyPr wrap="square">
            <a:spAutoFit/>
          </a:bodyPr>
          <a:lstStyle/>
          <a:p>
            <a:pPr algn="r" rtl="1">
              <a:lnSpc>
                <a:spcPct val="107000"/>
              </a:lnSpc>
              <a:spcAft>
                <a:spcPts val="800"/>
              </a:spcAft>
              <a:buNone/>
            </a:pPr>
            <a:r>
              <a:rPr lang="ar-SA" sz="2400" dirty="0">
                <a:effectLst/>
                <a:latin typeface="Calibri" panose="020F0502020204030204" pitchFamily="34" charset="0"/>
                <a:ea typeface="Calibri" panose="020F0502020204030204" pitchFamily="34" charset="0"/>
              </a:rPr>
              <a:t>ويمر</a:t>
            </a:r>
            <a:r>
              <a:rPr lang="ar-DZ" sz="2400" dirty="0">
                <a:effectLst/>
                <a:latin typeface="Calibri" panose="020F0502020204030204" pitchFamily="34" charset="0"/>
                <a:ea typeface="Calibri" panose="020F0502020204030204" pitchFamily="34" charset="0"/>
              </a:rPr>
              <a:t> تحليل الأخطاء </a:t>
            </a:r>
            <a:r>
              <a:rPr lang="ar-SA" sz="2400" dirty="0">
                <a:effectLst/>
                <a:latin typeface="Calibri" panose="020F0502020204030204" pitchFamily="34" charset="0"/>
                <a:ea typeface="Calibri" panose="020F0502020204030204" pitchFamily="34" charset="0"/>
              </a:rPr>
              <a:t> بثلاث</a:t>
            </a:r>
            <a:r>
              <a:rPr lang="ar-DZ" sz="2400" dirty="0">
                <a:effectLst/>
                <a:latin typeface="Calibri" panose="020F0502020204030204" pitchFamily="34" charset="0"/>
                <a:ea typeface="Calibri" panose="020F0502020204030204" pitchFamily="34" charset="0"/>
              </a:rPr>
              <a:t>ة</a:t>
            </a:r>
            <a:r>
              <a:rPr lang="ar-SA" sz="2400" dirty="0">
                <a:effectLst/>
                <a:latin typeface="Calibri" panose="020F0502020204030204" pitchFamily="34" charset="0"/>
                <a:ea typeface="Calibri" panose="020F0502020204030204" pitchFamily="34" charset="0"/>
              </a:rPr>
              <a:t> مراحل رئيسية</a:t>
            </a:r>
            <a:r>
              <a:rPr lang="fr-FR" sz="2400" dirty="0">
                <a:effectLst/>
                <a:latin typeface="Calibri" panose="020F0502020204030204" pitchFamily="34" charset="0"/>
                <a:ea typeface="Calibri" panose="020F0502020204030204" pitchFamily="34" charset="0"/>
              </a:rPr>
              <a:t>:</a:t>
            </a:r>
          </a:p>
          <a:p>
            <a:pPr marL="342900" lvl="0" indent="-342900" algn="r" rtl="1">
              <a:lnSpc>
                <a:spcPct val="107000"/>
              </a:lnSpc>
              <a:spcAft>
                <a:spcPts val="800"/>
              </a:spcAft>
              <a:buNone/>
              <a:tabLst>
                <a:tab pos="457200" algn="l"/>
              </a:tabLst>
            </a:pPr>
            <a:r>
              <a:rPr lang="ar-DZ" sz="2400" b="1" dirty="0">
                <a:effectLst/>
                <a:latin typeface="Calibri" panose="020F0502020204030204" pitchFamily="34" charset="0"/>
                <a:ea typeface="Calibri" panose="020F0502020204030204" pitchFamily="34" charset="0"/>
              </a:rPr>
              <a:t>1/ </a:t>
            </a:r>
            <a:r>
              <a:rPr lang="ar-SA" sz="2400" b="1" dirty="0">
                <a:effectLst/>
                <a:latin typeface="Calibri" panose="020F0502020204030204" pitchFamily="34" charset="0"/>
                <a:ea typeface="Calibri" panose="020F0502020204030204" pitchFamily="34" charset="0"/>
              </a:rPr>
              <a:t>التعرّف على الخطأ</a:t>
            </a:r>
            <a:r>
              <a:rPr lang="fr-FR" sz="2400" b="1" dirty="0">
                <a:effectLst/>
                <a:latin typeface="Calibri" panose="020F0502020204030204" pitchFamily="34" charset="0"/>
                <a:ea typeface="Calibri" panose="020F0502020204030204" pitchFamily="34" charset="0"/>
              </a:rPr>
              <a:t>:</a:t>
            </a:r>
            <a:br>
              <a:rPr lang="fr-FR" sz="2400" dirty="0">
                <a:effectLst/>
                <a:latin typeface="Calibri" panose="020F0502020204030204" pitchFamily="34" charset="0"/>
                <a:ea typeface="Calibri" panose="020F0502020204030204" pitchFamily="34" charset="0"/>
              </a:rPr>
            </a:br>
            <a:r>
              <a:rPr lang="ar-SA" sz="2400" dirty="0">
                <a:effectLst/>
                <a:latin typeface="Calibri" panose="020F0502020204030204" pitchFamily="34" charset="0"/>
                <a:ea typeface="Calibri" panose="020F0502020204030204" pitchFamily="34" charset="0"/>
              </a:rPr>
              <a:t>يتم جمع الأخطاء اللغوية (الشفوية أو الكتابية) خلال فترة معينة، بشرط أن تكون شائعة بين مجموعة من المتعلمين، ومخالفة للنظام اللغوي</a:t>
            </a:r>
            <a:r>
              <a:rPr lang="fr-FR" sz="2400" dirty="0">
                <a:effectLst/>
                <a:latin typeface="Calibri" panose="020F0502020204030204" pitchFamily="34" charset="0"/>
                <a:ea typeface="Calibri" panose="020F0502020204030204" pitchFamily="34" charset="0"/>
              </a:rPr>
              <a:t>.</a:t>
            </a:r>
            <a:endParaRPr lang="ar-DZ" sz="2400" dirty="0">
              <a:effectLst/>
              <a:latin typeface="Calibri" panose="020F0502020204030204" pitchFamily="34" charset="0"/>
              <a:ea typeface="Calibri" panose="020F0502020204030204" pitchFamily="34" charset="0"/>
            </a:endParaRPr>
          </a:p>
          <a:p>
            <a:pPr marL="342900" lvl="0" indent="-342900" algn="r" rtl="1">
              <a:lnSpc>
                <a:spcPct val="107000"/>
              </a:lnSpc>
              <a:spcAft>
                <a:spcPts val="800"/>
              </a:spcAft>
              <a:buFont typeface="Wingdings" panose="05000000000000000000" pitchFamily="2" charset="2"/>
              <a:buChar char="v"/>
              <a:tabLst>
                <a:tab pos="457200" algn="l"/>
              </a:tabLst>
            </a:pPr>
            <a:r>
              <a:rPr lang="ar-SA" sz="2400" b="1" dirty="0">
                <a:effectLst/>
                <a:latin typeface="Calibri" panose="020F0502020204030204" pitchFamily="34" charset="0"/>
                <a:ea typeface="Calibri" panose="020F0502020204030204" pitchFamily="34" charset="0"/>
              </a:rPr>
              <a:t>أنواع الأخطاء</a:t>
            </a:r>
            <a:r>
              <a:rPr lang="fr-FR" sz="2400" b="1" dirty="0">
                <a:effectLst/>
                <a:latin typeface="Calibri" panose="020F0502020204030204" pitchFamily="34" charset="0"/>
                <a:ea typeface="Calibri" panose="020F0502020204030204" pitchFamily="34" charset="0"/>
              </a:rPr>
              <a:t>:</a:t>
            </a:r>
            <a:endParaRPr lang="ar-DZ" sz="2400" b="1" dirty="0">
              <a:effectLst/>
              <a:latin typeface="Calibri" panose="020F0502020204030204" pitchFamily="34" charset="0"/>
              <a:ea typeface="Calibri" panose="020F0502020204030204" pitchFamily="34" charset="0"/>
            </a:endParaRPr>
          </a:p>
          <a:p>
            <a:pPr marL="342900" lvl="0" indent="-342900" algn="r" rtl="1">
              <a:lnSpc>
                <a:spcPct val="107000"/>
              </a:lnSpc>
              <a:spcAft>
                <a:spcPts val="800"/>
              </a:spcAft>
              <a:buFont typeface="Wingdings" panose="05000000000000000000" pitchFamily="2" charset="2"/>
              <a:buChar char="§"/>
              <a:tabLst>
                <a:tab pos="457200" algn="l"/>
              </a:tabLst>
            </a:pPr>
            <a:r>
              <a:rPr lang="ar-SA" sz="2400" dirty="0">
                <a:effectLst/>
                <a:latin typeface="Calibri" panose="020F0502020204030204" pitchFamily="34" charset="0"/>
                <a:ea typeface="Calibri" panose="020F0502020204030204" pitchFamily="34" charset="0"/>
              </a:rPr>
              <a:t>حذف عنصر</a:t>
            </a:r>
            <a:r>
              <a:rPr lang="fr-FR" sz="2400" dirty="0">
                <a:effectLst/>
                <a:latin typeface="Calibri" panose="020F0502020204030204" pitchFamily="34" charset="0"/>
                <a:ea typeface="Calibri" panose="020F0502020204030204" pitchFamily="34" charset="0"/>
              </a:rPr>
              <a:t>.</a:t>
            </a:r>
            <a:endParaRPr lang="ar-DZ" sz="2400" dirty="0">
              <a:effectLst/>
              <a:latin typeface="Calibri" panose="020F0502020204030204" pitchFamily="34" charset="0"/>
              <a:ea typeface="Calibri" panose="020F0502020204030204" pitchFamily="34" charset="0"/>
            </a:endParaRPr>
          </a:p>
          <a:p>
            <a:pPr marL="342900" lvl="0" indent="-342900" algn="r" rtl="1">
              <a:lnSpc>
                <a:spcPct val="107000"/>
              </a:lnSpc>
              <a:spcAft>
                <a:spcPts val="800"/>
              </a:spcAft>
              <a:buFont typeface="Wingdings" panose="05000000000000000000" pitchFamily="2" charset="2"/>
              <a:buChar char="§"/>
              <a:tabLst>
                <a:tab pos="457200" algn="l"/>
              </a:tabLst>
            </a:pPr>
            <a:r>
              <a:rPr lang="ar-SA" sz="2400" dirty="0">
                <a:effectLst/>
                <a:latin typeface="Calibri" panose="020F0502020204030204" pitchFamily="34" charset="0"/>
                <a:ea typeface="Calibri" panose="020F0502020204030204" pitchFamily="34" charset="0"/>
              </a:rPr>
              <a:t>زيادة عنصر</a:t>
            </a:r>
            <a:r>
              <a:rPr lang="fr-FR" sz="2400" dirty="0">
                <a:effectLst/>
                <a:latin typeface="Calibri" panose="020F0502020204030204" pitchFamily="34" charset="0"/>
                <a:ea typeface="Calibri" panose="020F0502020204030204" pitchFamily="34" charset="0"/>
              </a:rPr>
              <a:t>.</a:t>
            </a:r>
            <a:endParaRPr lang="ar-DZ" sz="2400" dirty="0">
              <a:latin typeface="Calibri" panose="020F0502020204030204" pitchFamily="34" charset="0"/>
              <a:ea typeface="Calibri" panose="020F0502020204030204" pitchFamily="34" charset="0"/>
            </a:endParaRPr>
          </a:p>
          <a:p>
            <a:pPr marL="342900" lvl="0" indent="-342900" algn="r" rtl="1">
              <a:lnSpc>
                <a:spcPct val="107000"/>
              </a:lnSpc>
              <a:spcAft>
                <a:spcPts val="800"/>
              </a:spcAft>
              <a:buFont typeface="Wingdings" panose="05000000000000000000" pitchFamily="2" charset="2"/>
              <a:buChar char="§"/>
              <a:tabLst>
                <a:tab pos="457200" algn="l"/>
              </a:tabLst>
            </a:pPr>
            <a:r>
              <a:rPr lang="ar-DZ" sz="2400" dirty="0">
                <a:effectLst/>
                <a:latin typeface="Calibri" panose="020F0502020204030204" pitchFamily="34" charset="0"/>
                <a:ea typeface="Calibri" panose="020F0502020204030204" pitchFamily="34" charset="0"/>
              </a:rPr>
              <a:t>إِ</a:t>
            </a:r>
            <a:r>
              <a:rPr lang="ar-SA" sz="2400" dirty="0" err="1">
                <a:effectLst/>
                <a:latin typeface="Calibri" panose="020F0502020204030204" pitchFamily="34" charset="0"/>
                <a:ea typeface="Calibri" panose="020F0502020204030204" pitchFamily="34" charset="0"/>
              </a:rPr>
              <a:t>ختيار</a:t>
            </a:r>
            <a:r>
              <a:rPr lang="ar-SA" sz="2400" dirty="0">
                <a:effectLst/>
                <a:latin typeface="Calibri" panose="020F0502020204030204" pitchFamily="34" charset="0"/>
                <a:ea typeface="Calibri" panose="020F0502020204030204" pitchFamily="34" charset="0"/>
              </a:rPr>
              <a:t> عنصر غير صحيح</a:t>
            </a:r>
            <a:r>
              <a:rPr lang="ar-DZ" sz="2400" dirty="0">
                <a:effectLst/>
                <a:latin typeface="Calibri" panose="020F0502020204030204" pitchFamily="34" charset="0"/>
                <a:ea typeface="Calibri" panose="020F0502020204030204" pitchFamily="34" charset="0"/>
              </a:rPr>
              <a:t>.</a:t>
            </a:r>
            <a:endParaRPr lang="ar-DZ" sz="2400" dirty="0">
              <a:latin typeface="Calibri" panose="020F0502020204030204" pitchFamily="34" charset="0"/>
              <a:ea typeface="Calibri" panose="020F0502020204030204" pitchFamily="34" charset="0"/>
            </a:endParaRPr>
          </a:p>
          <a:p>
            <a:pPr marL="342900" lvl="0" indent="-342900" algn="r" rtl="1">
              <a:lnSpc>
                <a:spcPct val="107000"/>
              </a:lnSpc>
              <a:spcAft>
                <a:spcPts val="800"/>
              </a:spcAft>
              <a:buFont typeface="Wingdings" panose="05000000000000000000" pitchFamily="2" charset="2"/>
              <a:buChar char="§"/>
              <a:tabLst>
                <a:tab pos="457200" algn="l"/>
              </a:tabLst>
            </a:pPr>
            <a:r>
              <a:rPr lang="ar-SA" sz="2400" dirty="0">
                <a:effectLst/>
                <a:latin typeface="Calibri" panose="020F0502020204030204" pitchFamily="34" charset="0"/>
                <a:ea typeface="Calibri" panose="020F0502020204030204" pitchFamily="34" charset="0"/>
              </a:rPr>
              <a:t>ترتيب العناصر ترتيبًا خاطئًا</a:t>
            </a:r>
            <a:r>
              <a:rPr lang="fr-FR" sz="2400" dirty="0">
                <a:effectLst/>
                <a:latin typeface="Calibri" panose="020F0502020204030204" pitchFamily="34" charset="0"/>
                <a:ea typeface="Calibri" panose="020F0502020204030204" pitchFamily="34" charset="0"/>
              </a:rPr>
              <a:t>.</a:t>
            </a:r>
          </a:p>
        </p:txBody>
      </p:sp>
    </p:spTree>
    <p:extLst>
      <p:ext uri="{BB962C8B-B14F-4D97-AF65-F5344CB8AC3E}">
        <p14:creationId xmlns:p14="http://schemas.microsoft.com/office/powerpoint/2010/main" val="4149425140"/>
      </p:ext>
    </p:extLst>
  </p:cSld>
  <p:clrMapOvr>
    <a:masterClrMapping/>
  </p:clrMapOvr>
  <p:transition spd="slow" advTm="2137">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B6A492-356A-BE48-B7A7-B7B1995E8C2A}"/>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4887504F-79C7-7A85-8E1B-B4260121A2D5}"/>
              </a:ext>
            </a:extLst>
          </p:cNvPr>
          <p:cNvSpPr/>
          <p:nvPr/>
        </p:nvSpPr>
        <p:spPr>
          <a:xfrm>
            <a:off x="2227489" y="564663"/>
            <a:ext cx="2194325" cy="5202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B6D2ECE-230C-265C-4075-371C507808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E623C67E-5F0F-AE78-E295-30C17B97A973}"/>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D87CB0C3-5972-F42D-D0B8-752B29CEBC29}"/>
              </a:ext>
            </a:extLst>
          </p:cNvPr>
          <p:cNvSpPr/>
          <p:nvPr/>
        </p:nvSpPr>
        <p:spPr>
          <a:xfrm>
            <a:off x="3457250" y="188117"/>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07</a:t>
            </a:r>
            <a:endParaRPr lang="en-US" sz="4000" b="1" dirty="0">
              <a:ea typeface="Roboto Light" panose="02000000000000000000" pitchFamily="2" charset="0"/>
            </a:endParaRPr>
          </a:p>
        </p:txBody>
      </p:sp>
      <p:sp>
        <p:nvSpPr>
          <p:cNvPr id="2" name="TextBox 16">
            <a:extLst>
              <a:ext uri="{FF2B5EF4-FFF2-40B4-BE49-F238E27FC236}">
                <a16:creationId xmlns:a16="http://schemas.microsoft.com/office/drawing/2014/main" id="{B27386CF-0ECD-043B-3CB1-E14DF7AE3D42}"/>
              </a:ext>
            </a:extLst>
          </p:cNvPr>
          <p:cNvSpPr txBox="1"/>
          <p:nvPr/>
        </p:nvSpPr>
        <p:spPr>
          <a:xfrm>
            <a:off x="4421814" y="261285"/>
            <a:ext cx="7227360"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نقد لغة مواقع التواصل </a:t>
            </a:r>
            <a:r>
              <a:rPr lang="ar-DZ" sz="2800" b="1" dirty="0" err="1">
                <a:solidFill>
                  <a:srgbClr val="00B0F0"/>
                </a:solidFill>
                <a:latin typeface="Alexandria" charset="0"/>
                <a:cs typeface="Alexandria" charset="0"/>
              </a:rPr>
              <a:t>الإجتماعي</a:t>
            </a:r>
            <a:endParaRPr lang="ar-DZ" sz="2800" b="1" dirty="0">
              <a:solidFill>
                <a:srgbClr val="00B0F0"/>
              </a:solidFill>
              <a:latin typeface="Alexandria" charset="0"/>
              <a:cs typeface="Alexandria" charset="0"/>
            </a:endParaRPr>
          </a:p>
        </p:txBody>
      </p:sp>
      <p:sp>
        <p:nvSpPr>
          <p:cNvPr id="4" name="ZoneTexte 3">
            <a:extLst>
              <a:ext uri="{FF2B5EF4-FFF2-40B4-BE49-F238E27FC236}">
                <a16:creationId xmlns:a16="http://schemas.microsoft.com/office/drawing/2014/main" id="{B8B1F4F5-A5A7-628F-F15B-01C644362038}"/>
              </a:ext>
            </a:extLst>
          </p:cNvPr>
          <p:cNvSpPr txBox="1"/>
          <p:nvPr/>
        </p:nvSpPr>
        <p:spPr>
          <a:xfrm>
            <a:off x="1018953" y="1212732"/>
            <a:ext cx="10154093" cy="5240089"/>
          </a:xfrm>
          <a:prstGeom prst="rect">
            <a:avLst/>
          </a:prstGeom>
          <a:noFill/>
        </p:spPr>
        <p:txBody>
          <a:bodyPr wrap="square">
            <a:spAutoFit/>
          </a:bodyPr>
          <a:lstStyle/>
          <a:p>
            <a:pPr marL="342900" lvl="0" indent="-342900" algn="r" rtl="1">
              <a:lnSpc>
                <a:spcPct val="107000"/>
              </a:lnSpc>
              <a:spcAft>
                <a:spcPts val="800"/>
              </a:spcAft>
              <a:buNone/>
              <a:tabLst>
                <a:tab pos="457200" algn="l"/>
              </a:tabLst>
            </a:pPr>
            <a:r>
              <a:rPr lang="ar-DZ" sz="2400" b="1" dirty="0">
                <a:effectLst/>
                <a:latin typeface="Calibri" panose="020F0502020204030204" pitchFamily="34" charset="0"/>
                <a:ea typeface="Calibri" panose="020F0502020204030204" pitchFamily="34" charset="0"/>
                <a:cs typeface="Arial" panose="020B0604020202020204" pitchFamily="34" charset="0"/>
              </a:rPr>
              <a:t>2/ </a:t>
            </a:r>
            <a:r>
              <a:rPr lang="ar-SA" sz="2400" b="1" dirty="0">
                <a:effectLst/>
                <a:latin typeface="Calibri" panose="020F0502020204030204" pitchFamily="34" charset="0"/>
                <a:ea typeface="Calibri" panose="020F0502020204030204" pitchFamily="34" charset="0"/>
                <a:cs typeface="Arial" panose="020B0604020202020204" pitchFamily="34" charset="0"/>
              </a:rPr>
              <a:t>وصف وتصنيف الأخطاء</a:t>
            </a:r>
            <a:r>
              <a:rPr lang="fr-FR" sz="2400" b="1" dirty="0">
                <a:effectLst/>
                <a:latin typeface="Calibri" panose="020F0502020204030204" pitchFamily="34" charset="0"/>
                <a:ea typeface="Calibri" panose="020F0502020204030204" pitchFamily="34" charset="0"/>
                <a:cs typeface="Arial" panose="020B0604020202020204" pitchFamily="34" charset="0"/>
              </a:rPr>
              <a:t>:</a:t>
            </a:r>
            <a:r>
              <a:rPr lang="ar-DZ" sz="2400" b="1" dirty="0">
                <a:latin typeface="Calibri" panose="020F0502020204030204" pitchFamily="34" charset="0"/>
                <a:ea typeface="Calibri" panose="020F0502020204030204" pitchFamily="34" charset="0"/>
                <a:cs typeface="Arial" panose="020B0604020202020204" pitchFamily="34" charset="0"/>
              </a:rPr>
              <a:t> أي </a:t>
            </a:r>
            <a:r>
              <a:rPr lang="ar-SA" sz="2400" dirty="0">
                <a:effectLst/>
                <a:latin typeface="Calibri" panose="020F0502020204030204" pitchFamily="34" charset="0"/>
                <a:ea typeface="Calibri" panose="020F0502020204030204" pitchFamily="34" charset="0"/>
                <a:cs typeface="Arial" panose="020B0604020202020204" pitchFamily="34" charset="0"/>
              </a:rPr>
              <a:t>تحديد نوع الخطأ والقاعدة التي خُرقت، وتصنيفه إلى أخطاء صوتية، صرفية، نحوية، إملائية أو دلالية</a:t>
            </a:r>
            <a:r>
              <a:rPr lang="ar-DZ" sz="2400" dirty="0">
                <a:effectLst/>
                <a:latin typeface="Segoe UI Emoji" panose="020B0502040204020203" pitchFamily="34" charset="0"/>
                <a:ea typeface="Calibri" panose="020F0502020204030204" pitchFamily="34" charset="0"/>
                <a:cs typeface="Segoe UI Emoji" panose="020B0502040204020203" pitchFamily="34" charset="0"/>
              </a:rPr>
              <a:t>.</a:t>
            </a:r>
          </a:p>
          <a:p>
            <a:pPr marL="342900" lvl="0" indent="-342900" algn="r" rtl="1">
              <a:lnSpc>
                <a:spcPct val="107000"/>
              </a:lnSpc>
              <a:spcAft>
                <a:spcPts val="800"/>
              </a:spcAft>
              <a:buFont typeface="Wingdings" panose="05000000000000000000" pitchFamily="2" charset="2"/>
              <a:buChar char="v"/>
              <a:tabLst>
                <a:tab pos="457200" algn="l"/>
              </a:tabLst>
            </a:pPr>
            <a:r>
              <a:rPr lang="fr-FR" sz="2400" b="1" dirty="0">
                <a:effectLst/>
                <a:latin typeface="Calibri" panose="020F0502020204030204" pitchFamily="34" charset="0"/>
                <a:ea typeface="Calibri" panose="020F0502020204030204" pitchFamily="34" charset="0"/>
                <a:cs typeface="Arial" panose="020B0604020202020204" pitchFamily="34" charset="0"/>
              </a:rPr>
              <a:t> </a:t>
            </a:r>
            <a:r>
              <a:rPr lang="ar-SA" sz="2400" b="1" dirty="0">
                <a:effectLst/>
                <a:latin typeface="Calibri" panose="020F0502020204030204" pitchFamily="34" charset="0"/>
                <a:ea typeface="Calibri" panose="020F0502020204030204" pitchFamily="34" charset="0"/>
                <a:cs typeface="Arial" panose="020B0604020202020204" pitchFamily="34" charset="0"/>
              </a:rPr>
              <a:t>أسباب الأخطاء</a:t>
            </a:r>
            <a:r>
              <a:rPr lang="fr-FR" sz="2400" b="1" dirty="0">
                <a:effectLst/>
                <a:latin typeface="Calibri" panose="020F0502020204030204" pitchFamily="34" charset="0"/>
                <a:ea typeface="Calibri" panose="020F0502020204030204" pitchFamily="34" charset="0"/>
                <a:cs typeface="Arial" panose="020B0604020202020204" pitchFamily="34" charset="0"/>
              </a:rPr>
              <a:t>:</a:t>
            </a:r>
            <a:endParaRPr lang="ar-DZ" sz="2400" b="1"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07000"/>
              </a:lnSpc>
              <a:spcAft>
                <a:spcPts val="800"/>
              </a:spcAft>
              <a:buFont typeface="Wingdings" panose="05000000000000000000" pitchFamily="2" charset="2"/>
              <a:buChar char="§"/>
              <a:tabLst>
                <a:tab pos="457200" algn="l"/>
              </a:tabLst>
            </a:pPr>
            <a:r>
              <a:rPr lang="ar-SA" sz="2400" dirty="0">
                <a:effectLst/>
                <a:latin typeface="Calibri" panose="020F0502020204030204" pitchFamily="34" charset="0"/>
                <a:ea typeface="Calibri" panose="020F0502020204030204" pitchFamily="34" charset="0"/>
                <a:cs typeface="Arial" panose="020B0604020202020204" pitchFamily="34" charset="0"/>
              </a:rPr>
              <a:t>ضعف المعرفة الكاملة باللغة</a:t>
            </a:r>
            <a:r>
              <a:rPr lang="fr-FR" sz="2400" dirty="0">
                <a:effectLst/>
                <a:latin typeface="Calibri" panose="020F0502020204030204" pitchFamily="34" charset="0"/>
                <a:ea typeface="Calibri" panose="020F0502020204030204" pitchFamily="34" charset="0"/>
                <a:cs typeface="Times New Roman" panose="02020603050405020304" pitchFamily="18" charset="0"/>
              </a:rPr>
              <a:t>.</a:t>
            </a:r>
            <a:endParaRPr lang="ar-DZ"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r" rtl="1">
              <a:lnSpc>
                <a:spcPct val="107000"/>
              </a:lnSpc>
              <a:spcAft>
                <a:spcPts val="800"/>
              </a:spcAft>
              <a:buFont typeface="Wingdings" panose="05000000000000000000" pitchFamily="2" charset="2"/>
              <a:buChar char="§"/>
              <a:tabLst>
                <a:tab pos="457200" algn="l"/>
              </a:tabLst>
            </a:pPr>
            <a:r>
              <a:rPr lang="ar-SA" sz="2400" dirty="0">
                <a:effectLst/>
                <a:latin typeface="Calibri" panose="020F0502020204030204" pitchFamily="34" charset="0"/>
                <a:ea typeface="Calibri" panose="020F0502020204030204" pitchFamily="34" charset="0"/>
                <a:cs typeface="Arial" panose="020B0604020202020204" pitchFamily="34" charset="0"/>
              </a:rPr>
              <a:t>محدودية القدرات المعرفية</a:t>
            </a:r>
            <a:r>
              <a:rPr lang="fr-FR" sz="2400" dirty="0">
                <a:effectLst/>
                <a:latin typeface="Calibri" panose="020F0502020204030204" pitchFamily="34" charset="0"/>
                <a:ea typeface="Calibri" panose="020F0502020204030204" pitchFamily="34" charset="0"/>
                <a:cs typeface="Times New Roman" panose="02020603050405020304" pitchFamily="18" charset="0"/>
              </a:rPr>
              <a:t>.</a:t>
            </a:r>
            <a:endParaRPr lang="ar-DZ"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r" rtl="1">
              <a:lnSpc>
                <a:spcPct val="107000"/>
              </a:lnSpc>
              <a:spcAft>
                <a:spcPts val="800"/>
              </a:spcAft>
              <a:buFont typeface="Wingdings" panose="05000000000000000000" pitchFamily="2" charset="2"/>
              <a:buChar char="§"/>
              <a:tabLst>
                <a:tab pos="457200" algn="l"/>
              </a:tabLst>
            </a:pPr>
            <a:r>
              <a:rPr lang="ar-SA" sz="2400" dirty="0">
                <a:effectLst/>
                <a:latin typeface="Calibri" panose="020F0502020204030204" pitchFamily="34" charset="0"/>
                <a:ea typeface="Calibri" panose="020F0502020204030204" pitchFamily="34" charset="0"/>
                <a:cs typeface="Arial" panose="020B0604020202020204" pitchFamily="34" charset="0"/>
              </a:rPr>
              <a:t>تأثير اللغة الأم أو مهارات سابقة (التداخل اللغوي)</a:t>
            </a:r>
            <a:r>
              <a:rPr lang="fr-FR" sz="2400" dirty="0">
                <a:effectLst/>
                <a:latin typeface="Calibri" panose="020F0502020204030204" pitchFamily="34" charset="0"/>
                <a:ea typeface="Calibri" panose="020F0502020204030204" pitchFamily="34" charset="0"/>
                <a:cs typeface="Times New Roman" panose="02020603050405020304" pitchFamily="18" charset="0"/>
              </a:rPr>
              <a:t>.</a:t>
            </a:r>
          </a:p>
          <a:p>
            <a:pPr marL="342900" lvl="0" indent="-342900" algn="r" rtl="1">
              <a:lnSpc>
                <a:spcPct val="107000"/>
              </a:lnSpc>
              <a:spcAft>
                <a:spcPts val="800"/>
              </a:spcAft>
              <a:buNone/>
              <a:tabLst>
                <a:tab pos="457200" algn="l"/>
              </a:tabLst>
            </a:pPr>
            <a:r>
              <a:rPr lang="ar-DZ" sz="2400" b="1" dirty="0">
                <a:effectLst/>
                <a:latin typeface="Calibri" panose="020F0502020204030204" pitchFamily="34" charset="0"/>
                <a:ea typeface="Calibri" panose="020F0502020204030204" pitchFamily="34" charset="0"/>
                <a:cs typeface="Arial" panose="020B0604020202020204" pitchFamily="34" charset="0"/>
              </a:rPr>
              <a:t>3/ </a:t>
            </a:r>
            <a:r>
              <a:rPr lang="ar-SA" sz="2400" b="1" dirty="0">
                <a:effectLst/>
                <a:latin typeface="Calibri" panose="020F0502020204030204" pitchFamily="34" charset="0"/>
                <a:ea typeface="Calibri" panose="020F0502020204030204" pitchFamily="34" charset="0"/>
                <a:cs typeface="Arial" panose="020B0604020202020204" pitchFamily="34" charset="0"/>
              </a:rPr>
              <a:t>تفسير الأخطاء وتصحيحها</a:t>
            </a:r>
            <a:r>
              <a:rPr lang="fr-FR" sz="2400" b="1" dirty="0">
                <a:effectLst/>
                <a:latin typeface="Calibri" panose="020F0502020204030204" pitchFamily="34" charset="0"/>
                <a:ea typeface="Calibri" panose="020F0502020204030204" pitchFamily="34" charset="0"/>
                <a:cs typeface="Arial" panose="020B0604020202020204" pitchFamily="34" charset="0"/>
              </a:rPr>
              <a:t>:</a:t>
            </a:r>
            <a:r>
              <a:rPr lang="ar-DZ" sz="2400" b="1" dirty="0">
                <a:latin typeface="Calibri" panose="020F0502020204030204" pitchFamily="34" charset="0"/>
                <a:ea typeface="Calibri" panose="020F0502020204030204" pitchFamily="34" charset="0"/>
                <a:cs typeface="Arial" panose="020B0604020202020204" pitchFamily="34" charset="0"/>
              </a:rPr>
              <a:t> </a:t>
            </a:r>
            <a:r>
              <a:rPr lang="ar-DZ" sz="2400" dirty="0">
                <a:latin typeface="Calibri" panose="020F0502020204030204" pitchFamily="34" charset="0"/>
                <a:ea typeface="Calibri" panose="020F0502020204030204" pitchFamily="34" charset="0"/>
                <a:cs typeface="Arial" panose="020B0604020202020204" pitchFamily="34" charset="0"/>
              </a:rPr>
              <a:t>أي</a:t>
            </a:r>
            <a:r>
              <a:rPr lang="ar-DZ" sz="2400" b="1" dirty="0">
                <a:latin typeface="Calibri" panose="020F0502020204030204" pitchFamily="34" charset="0"/>
                <a:ea typeface="Calibri" panose="020F0502020204030204" pitchFamily="34" charset="0"/>
                <a:cs typeface="Arial" panose="020B0604020202020204" pitchFamily="34" charset="0"/>
              </a:rPr>
              <a:t> </a:t>
            </a:r>
            <a:r>
              <a:rPr lang="ar-SA" sz="2400" dirty="0">
                <a:effectLst/>
                <a:latin typeface="Calibri" panose="020F0502020204030204" pitchFamily="34" charset="0"/>
                <a:ea typeface="Calibri" panose="020F0502020204030204" pitchFamily="34" charset="0"/>
                <a:cs typeface="Arial" panose="020B0604020202020204" pitchFamily="34" charset="0"/>
              </a:rPr>
              <a:t>دراسة أسباب الخطأ وتقديم المادة التعليمية المناسبة لتجنبه مستقبلًا، بدل ال</a:t>
            </a:r>
            <a:r>
              <a:rPr lang="ar-DZ" sz="2400" dirty="0">
                <a:effectLst/>
                <a:latin typeface="Calibri" panose="020F0502020204030204" pitchFamily="34" charset="0"/>
                <a:ea typeface="Calibri" panose="020F0502020204030204" pitchFamily="34" charset="0"/>
                <a:cs typeface="Arial" panose="020B0604020202020204" pitchFamily="34" charset="0"/>
              </a:rPr>
              <a:t>إِ</a:t>
            </a:r>
            <a:r>
              <a:rPr lang="ar-SA" sz="2400" dirty="0">
                <a:effectLst/>
                <a:latin typeface="Calibri" panose="020F0502020204030204" pitchFamily="34" charset="0"/>
                <a:ea typeface="Calibri" panose="020F0502020204030204" pitchFamily="34" charset="0"/>
                <a:cs typeface="Arial" panose="020B0604020202020204" pitchFamily="34" charset="0"/>
              </a:rPr>
              <a:t>كتفاء بإعادة الشرح فقط</a:t>
            </a:r>
            <a:r>
              <a:rPr lang="fr-FR" sz="2400" dirty="0">
                <a:effectLst/>
                <a:latin typeface="Calibri" panose="020F0502020204030204" pitchFamily="34" charset="0"/>
                <a:ea typeface="Calibri" panose="020F0502020204030204" pitchFamily="34" charset="0"/>
                <a:cs typeface="Arial" panose="020B0604020202020204" pitchFamily="34" charset="0"/>
              </a:rPr>
              <a:t>.</a:t>
            </a:r>
          </a:p>
          <a:p>
            <a:pPr marL="342900" indent="-342900" algn="r" rtl="1">
              <a:lnSpc>
                <a:spcPct val="107000"/>
              </a:lnSpc>
              <a:spcAft>
                <a:spcPts val="800"/>
              </a:spcAft>
              <a:buFont typeface="Wingdings" panose="05000000000000000000" pitchFamily="2" charset="2"/>
              <a:buChar char="v"/>
            </a:pPr>
            <a:r>
              <a:rPr lang="ar-SA" sz="2400" b="1" dirty="0">
                <a:effectLst/>
                <a:latin typeface="Calibri" panose="020F0502020204030204" pitchFamily="34" charset="0"/>
                <a:ea typeface="Calibri" panose="020F0502020204030204" pitchFamily="34" charset="0"/>
                <a:cs typeface="Arial" panose="020B0604020202020204" pitchFamily="34" charset="0"/>
              </a:rPr>
              <a:t>فوائد تحليل الأخطاء</a:t>
            </a:r>
            <a:r>
              <a:rPr lang="fr-FR" sz="2400" b="1" dirty="0">
                <a:effectLst/>
                <a:latin typeface="Calibri" panose="020F0502020204030204" pitchFamily="34" charset="0"/>
                <a:ea typeface="Calibri" panose="020F0502020204030204" pitchFamily="34" charset="0"/>
                <a:cs typeface="Arial" panose="020B0604020202020204" pitchFamily="34" charset="0"/>
              </a:rPr>
              <a:t>:</a:t>
            </a:r>
            <a:r>
              <a:rPr lang="ar-DZ" sz="2400" b="1" dirty="0">
                <a:latin typeface="Calibri" panose="020F0502020204030204" pitchFamily="34" charset="0"/>
                <a:ea typeface="Calibri" panose="020F0502020204030204" pitchFamily="34" charset="0"/>
                <a:cs typeface="Arial" panose="020B0604020202020204" pitchFamily="34" charset="0"/>
              </a:rPr>
              <a:t>  - </a:t>
            </a:r>
            <a:r>
              <a:rPr lang="ar-SA" sz="2400" dirty="0">
                <a:effectLst/>
                <a:latin typeface="Calibri" panose="020F0502020204030204" pitchFamily="34" charset="0"/>
                <a:ea typeface="Calibri" panose="020F0502020204030204" pitchFamily="34" charset="0"/>
                <a:cs typeface="Arial" panose="020B0604020202020204" pitchFamily="34" charset="0"/>
              </a:rPr>
              <a:t>يكشف عن أثر اللغة الأم في تعلم اللغة الثانية</a:t>
            </a:r>
            <a:r>
              <a:rPr lang="fr-FR" sz="2400" dirty="0">
                <a:effectLst/>
                <a:latin typeface="Calibri" panose="020F0502020204030204" pitchFamily="34" charset="0"/>
                <a:ea typeface="Calibri" panose="020F0502020204030204" pitchFamily="34" charset="0"/>
                <a:cs typeface="Arial" panose="020B0604020202020204" pitchFamily="34" charset="0"/>
              </a:rPr>
              <a:t>.</a:t>
            </a:r>
          </a:p>
          <a:p>
            <a:pPr lvl="0" algn="r" rtl="1">
              <a:lnSpc>
                <a:spcPct val="107000"/>
              </a:lnSpc>
              <a:spcAft>
                <a:spcPts val="800"/>
              </a:spcAft>
              <a:buSzPts val="1000"/>
              <a:tabLst>
                <a:tab pos="457200" algn="l"/>
              </a:tabLst>
            </a:pPr>
            <a:r>
              <a:rPr lang="ar-DZ" sz="2400" dirty="0">
                <a:effectLst/>
                <a:latin typeface="Calibri" panose="020F0502020204030204" pitchFamily="34" charset="0"/>
                <a:ea typeface="Calibri" panose="020F0502020204030204" pitchFamily="34" charset="0"/>
                <a:cs typeface="Arial" panose="020B0604020202020204" pitchFamily="34" charset="0"/>
              </a:rPr>
              <a:t>                         - </a:t>
            </a:r>
            <a:r>
              <a:rPr lang="ar-SA" sz="2400" dirty="0">
                <a:effectLst/>
                <a:latin typeface="Calibri" panose="020F0502020204030204" pitchFamily="34" charset="0"/>
                <a:ea typeface="Calibri" panose="020F0502020204030204" pitchFamily="34" charset="0"/>
                <a:cs typeface="Arial" panose="020B0604020202020204" pitchFamily="34" charset="0"/>
              </a:rPr>
              <a:t>يساعد في فهم خصائص تعلم اللغات</a:t>
            </a:r>
            <a:r>
              <a:rPr lang="fr-FR" sz="2400" dirty="0">
                <a:effectLst/>
                <a:latin typeface="Calibri" panose="020F0502020204030204" pitchFamily="34" charset="0"/>
                <a:ea typeface="Calibri" panose="020F0502020204030204" pitchFamily="34" charset="0"/>
                <a:cs typeface="Arial" panose="020B0604020202020204" pitchFamily="34" charset="0"/>
              </a:rPr>
              <a:t>.</a:t>
            </a:r>
          </a:p>
          <a:p>
            <a:pPr lvl="0" algn="r" rtl="1">
              <a:lnSpc>
                <a:spcPct val="107000"/>
              </a:lnSpc>
              <a:spcAft>
                <a:spcPts val="800"/>
              </a:spcAft>
              <a:buSzPts val="1000"/>
              <a:tabLst>
                <a:tab pos="457200" algn="l"/>
              </a:tabLst>
            </a:pPr>
            <a:r>
              <a:rPr lang="ar-DZ" sz="2400" dirty="0">
                <a:effectLst/>
                <a:latin typeface="Calibri" panose="020F0502020204030204" pitchFamily="34" charset="0"/>
                <a:ea typeface="Calibri" panose="020F0502020204030204" pitchFamily="34" charset="0"/>
                <a:cs typeface="Arial" panose="020B0604020202020204" pitchFamily="34" charset="0"/>
              </a:rPr>
              <a:t>                         - </a:t>
            </a:r>
            <a:r>
              <a:rPr lang="ar-SA" sz="2400" dirty="0">
                <a:effectLst/>
                <a:latin typeface="Calibri" panose="020F0502020204030204" pitchFamily="34" charset="0"/>
                <a:ea typeface="Calibri" panose="020F0502020204030204" pitchFamily="34" charset="0"/>
                <a:cs typeface="Arial" panose="020B0604020202020204" pitchFamily="34" charset="0"/>
              </a:rPr>
              <a:t>ي</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حسن مهارات المتعلم في الت</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err="1">
                <a:effectLst/>
                <a:latin typeface="Calibri" panose="020F0502020204030204" pitchFamily="34" charset="0"/>
                <a:ea typeface="Calibri" panose="020F0502020204030204" pitchFamily="34" charset="0"/>
                <a:cs typeface="Arial" panose="020B0604020202020204" pitchFamily="34" charset="0"/>
              </a:rPr>
              <a:t>مييز</a:t>
            </a:r>
            <a:r>
              <a:rPr lang="ar-SA" sz="2400" dirty="0">
                <a:effectLst/>
                <a:latin typeface="Calibri" panose="020F0502020204030204" pitchFamily="34" charset="0"/>
                <a:ea typeface="Calibri" panose="020F0502020204030204" pitchFamily="34" charset="0"/>
                <a:cs typeface="Arial" panose="020B0604020202020204" pitchFamily="34" charset="0"/>
              </a:rPr>
              <a:t> بين الصواب والخطأ</a:t>
            </a:r>
            <a:r>
              <a:rPr lang="fr-FR" sz="2400" dirty="0">
                <a:effectLst/>
                <a:latin typeface="Calibri" panose="020F0502020204030204" pitchFamily="34" charset="0"/>
                <a:ea typeface="Calibri" panose="020F0502020204030204" pitchFamily="34" charset="0"/>
                <a:cs typeface="Arial" panose="020B0604020202020204" pitchFamily="34" charset="0"/>
              </a:rPr>
              <a:t>.</a:t>
            </a:r>
          </a:p>
        </p:txBody>
      </p:sp>
    </p:spTree>
    <p:extLst>
      <p:ext uri="{BB962C8B-B14F-4D97-AF65-F5344CB8AC3E}">
        <p14:creationId xmlns:p14="http://schemas.microsoft.com/office/powerpoint/2010/main" val="735135859"/>
      </p:ext>
    </p:extLst>
  </p:cSld>
  <p:clrMapOvr>
    <a:masterClrMapping/>
  </p:clrMapOvr>
  <p:transition spd="slow" advTm="2137">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C5FD25-74FF-4784-8F79-4BE345A8DB75}"/>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E87FF72B-077B-8155-690A-467A4EC15B65}"/>
              </a:ext>
            </a:extLst>
          </p:cNvPr>
          <p:cNvSpPr/>
          <p:nvPr/>
        </p:nvSpPr>
        <p:spPr>
          <a:xfrm>
            <a:off x="2227489" y="564663"/>
            <a:ext cx="2194325" cy="5202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96D6352-A1A1-E646-CB78-645EC0AB599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B1604FEC-D662-8D3D-F496-45DC3285E317}"/>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32CB8D41-FE60-BAA6-E449-E78C42802166}"/>
              </a:ext>
            </a:extLst>
          </p:cNvPr>
          <p:cNvSpPr/>
          <p:nvPr/>
        </p:nvSpPr>
        <p:spPr>
          <a:xfrm>
            <a:off x="3457250" y="188117"/>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07</a:t>
            </a:r>
            <a:endParaRPr lang="en-US" sz="4000" b="1" dirty="0">
              <a:ea typeface="Roboto Light" panose="02000000000000000000" pitchFamily="2" charset="0"/>
            </a:endParaRPr>
          </a:p>
        </p:txBody>
      </p:sp>
      <p:sp>
        <p:nvSpPr>
          <p:cNvPr id="2" name="TextBox 16">
            <a:extLst>
              <a:ext uri="{FF2B5EF4-FFF2-40B4-BE49-F238E27FC236}">
                <a16:creationId xmlns:a16="http://schemas.microsoft.com/office/drawing/2014/main" id="{0271F8AB-2763-8909-2DC0-E40250BE9C7F}"/>
              </a:ext>
            </a:extLst>
          </p:cNvPr>
          <p:cNvSpPr txBox="1"/>
          <p:nvPr/>
        </p:nvSpPr>
        <p:spPr>
          <a:xfrm>
            <a:off x="4421814" y="261285"/>
            <a:ext cx="7227360"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نقد لغة مواقع التواصل </a:t>
            </a:r>
            <a:r>
              <a:rPr lang="ar-DZ" sz="2800" b="1" dirty="0" err="1">
                <a:solidFill>
                  <a:srgbClr val="00B0F0"/>
                </a:solidFill>
                <a:latin typeface="Alexandria" charset="0"/>
                <a:cs typeface="Alexandria" charset="0"/>
              </a:rPr>
              <a:t>الإجتماعي</a:t>
            </a:r>
            <a:endParaRPr lang="ar-DZ" sz="2800" b="1" dirty="0">
              <a:solidFill>
                <a:srgbClr val="00B0F0"/>
              </a:solidFill>
              <a:latin typeface="Alexandria" charset="0"/>
              <a:cs typeface="Alexandria" charset="0"/>
            </a:endParaRPr>
          </a:p>
        </p:txBody>
      </p:sp>
      <p:sp>
        <p:nvSpPr>
          <p:cNvPr id="4" name="ZoneTexte 3">
            <a:extLst>
              <a:ext uri="{FF2B5EF4-FFF2-40B4-BE49-F238E27FC236}">
                <a16:creationId xmlns:a16="http://schemas.microsoft.com/office/drawing/2014/main" id="{FEA68BC7-5FCF-D370-F2A1-A76843FA4876}"/>
              </a:ext>
            </a:extLst>
          </p:cNvPr>
          <p:cNvSpPr txBox="1"/>
          <p:nvPr/>
        </p:nvSpPr>
        <p:spPr>
          <a:xfrm>
            <a:off x="3242930" y="1296978"/>
            <a:ext cx="7647468" cy="4860113"/>
          </a:xfrm>
          <a:prstGeom prst="rect">
            <a:avLst/>
          </a:prstGeom>
          <a:noFill/>
        </p:spPr>
        <p:txBody>
          <a:bodyPr wrap="square">
            <a:spAutoFit/>
          </a:bodyPr>
          <a:lstStyle/>
          <a:p>
            <a:pPr marL="342900" indent="-342900" algn="just" rtl="1">
              <a:lnSpc>
                <a:spcPct val="107000"/>
              </a:lnSpc>
              <a:spcAft>
                <a:spcPts val="800"/>
              </a:spcAft>
              <a:buFont typeface="Wingdings" panose="05000000000000000000" pitchFamily="2" charset="2"/>
              <a:buChar char="§"/>
            </a:pPr>
            <a:r>
              <a:rPr lang="ar-SA" sz="2400" b="1" dirty="0">
                <a:effectLst/>
                <a:latin typeface="Calibri" panose="020F0502020204030204" pitchFamily="34" charset="0"/>
                <a:ea typeface="Calibri" panose="020F0502020204030204" pitchFamily="34" charset="0"/>
                <a:cs typeface="Arial" panose="020B0604020202020204" pitchFamily="34" charset="0"/>
              </a:rPr>
              <a:t>الأخطاء الإملائية</a:t>
            </a:r>
            <a:r>
              <a:rPr lang="ar-DZ" sz="2400" b="1" dirty="0">
                <a:effectLst/>
                <a:latin typeface="Calibri" panose="020F0502020204030204" pitchFamily="34" charset="0"/>
                <a:ea typeface="Calibri" panose="020F0502020204030204" pitchFamily="34" charset="0"/>
                <a:cs typeface="Arial" panose="020B0604020202020204" pitchFamily="34" charset="0"/>
              </a:rPr>
              <a:t>:</a:t>
            </a:r>
            <a:endParaRPr lang="ar-DZ" sz="2400" b="1" dirty="0">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pPr>
            <a:r>
              <a:rPr lang="ar-SA" sz="2400" dirty="0">
                <a:effectLst/>
                <a:latin typeface="Calibri" panose="020F0502020204030204" pitchFamily="34" charset="0"/>
                <a:ea typeface="Calibri" panose="020F0502020204030204" pitchFamily="34" charset="0"/>
                <a:cs typeface="Arial" panose="020B0604020202020204" pitchFamily="34" charset="0"/>
              </a:rPr>
              <a:t>هي أكثر الأخطاء شيوعًا، وتحدث نتيجة عدم مطابقة الصوت للحرف أو القاعدة الإملائية، مثل</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 حذف أو زيادة حرف، أو كتابة الهمزة والتنوين بشكل خاطئ، مم</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ا ي</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err="1">
                <a:effectLst/>
                <a:latin typeface="Calibri" panose="020F0502020204030204" pitchFamily="34" charset="0"/>
                <a:ea typeface="Calibri" panose="020F0502020204030204" pitchFamily="34" charset="0"/>
                <a:cs typeface="Arial" panose="020B0604020202020204" pitchFamily="34" charset="0"/>
              </a:rPr>
              <a:t>ؤد</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ي إلى تشويه المعنى وصعوبة الفهم</a:t>
            </a:r>
            <a:r>
              <a:rPr lang="fr-FR" sz="2400" dirty="0">
                <a:effectLst/>
                <a:latin typeface="Calibri" panose="020F0502020204030204" pitchFamily="34" charset="0"/>
                <a:ea typeface="Calibri" panose="020F0502020204030204" pitchFamily="34" charset="0"/>
                <a:cs typeface="Arial" panose="020B0604020202020204" pitchFamily="34" charset="0"/>
              </a:rPr>
              <a:t>.</a:t>
            </a:r>
          </a:p>
          <a:p>
            <a:pPr algn="r" rtl="1">
              <a:lnSpc>
                <a:spcPct val="107000"/>
              </a:lnSpc>
              <a:spcBef>
                <a:spcPts val="1200"/>
              </a:spcBef>
              <a:spcAft>
                <a:spcPts val="800"/>
              </a:spcAft>
              <a:buNone/>
            </a:pPr>
            <a:r>
              <a:rPr lang="ar-DZ" sz="2400" b="1" dirty="0">
                <a:solidFill>
                  <a:srgbClr val="EE0000"/>
                </a:solidFill>
                <a:effectLst/>
                <a:latin typeface="Calibri" panose="020F0502020204030204" pitchFamily="34" charset="0"/>
                <a:ea typeface="Calibri" panose="020F0502020204030204" pitchFamily="34" charset="0"/>
                <a:cs typeface="Arial" panose="020B0604020202020204" pitchFamily="34" charset="0"/>
              </a:rPr>
              <a:t>3/ أنواع الأخطاء اللغوية:</a:t>
            </a:r>
            <a:endParaRPr lang="fr-FR" sz="24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Bef>
                <a:spcPts val="1200"/>
              </a:spcBef>
              <a:spcAft>
                <a:spcPts val="800"/>
              </a:spcAft>
              <a:buNone/>
            </a:pPr>
            <a:r>
              <a:rPr lang="ar-DZ" sz="2400" dirty="0">
                <a:solidFill>
                  <a:srgbClr val="000000"/>
                </a:solidFill>
                <a:latin typeface="Arial" panose="020B0604020202020204" pitchFamily="34" charset="0"/>
                <a:ea typeface="Calibri" panose="020F0502020204030204" pitchFamily="34" charset="0"/>
                <a:cs typeface="Arial" panose="020B0604020202020204" pitchFamily="34" charset="0"/>
              </a:rPr>
              <a:t>أ- </a:t>
            </a:r>
            <a:r>
              <a:rPr lang="en-GB" sz="2400" dirty="0">
                <a:solidFill>
                  <a:srgbClr val="000000"/>
                </a:solidFill>
                <a:effectLst/>
                <a:latin typeface="Arial" panose="020B0604020202020204" pitchFamily="34" charset="0"/>
                <a:ea typeface="Calibri" panose="020F0502020204030204" pitchFamily="34" charset="0"/>
                <a:cs typeface="Arial" panose="020B0604020202020204" pitchFamily="34" charset="0"/>
              </a:rPr>
              <a:t>  </a:t>
            </a:r>
            <a:r>
              <a:rPr lang="ar-DZ"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الأخطاء الفونولوجية، وهي ما تتَّعلق بالنطق والكتابة</a:t>
            </a:r>
            <a:r>
              <a:rPr lang="en-GB" sz="2400" dirty="0">
                <a:solidFill>
                  <a:srgbClr val="000000"/>
                </a:solidFill>
                <a:effectLst/>
                <a:latin typeface="Arial" panose="020B0604020202020204" pitchFamily="34" charset="0"/>
                <a:ea typeface="Calibri" panose="020F0502020204030204" pitchFamily="34" charset="0"/>
                <a:cs typeface="Arial" panose="020B0604020202020204" pitchFamily="34" charset="0"/>
              </a:rPr>
              <a:t>.</a:t>
            </a:r>
            <a:endParaRPr lang="fr-FR" sz="24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Bef>
                <a:spcPts val="1200"/>
              </a:spcBef>
              <a:spcAft>
                <a:spcPts val="800"/>
              </a:spcAft>
              <a:buNone/>
            </a:pPr>
            <a:r>
              <a:rPr lang="ar-DZ" sz="2400" dirty="0">
                <a:solidFill>
                  <a:srgbClr val="000000"/>
                </a:solidFill>
                <a:effectLst/>
                <a:latin typeface="Arial" panose="020B0604020202020204" pitchFamily="34" charset="0"/>
                <a:ea typeface="Calibri" panose="020F0502020204030204" pitchFamily="34" charset="0"/>
                <a:cs typeface="Arial" panose="020B0604020202020204" pitchFamily="34" charset="0"/>
              </a:rPr>
              <a:t>ب-</a:t>
            </a:r>
            <a:r>
              <a:rPr lang="en-GB" sz="2400" dirty="0">
                <a:solidFill>
                  <a:srgbClr val="000000"/>
                </a:solidFill>
                <a:effectLst/>
                <a:latin typeface="Arial" panose="020B0604020202020204" pitchFamily="34" charset="0"/>
                <a:ea typeface="Calibri" panose="020F0502020204030204" pitchFamily="34" charset="0"/>
                <a:cs typeface="Arial" panose="020B0604020202020204" pitchFamily="34" charset="0"/>
              </a:rPr>
              <a:t> </a:t>
            </a:r>
            <a:r>
              <a:rPr lang="ar-DZ"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الأخطاء الصرفية، وهي ما تتعلق بتراكيب الجملة</a:t>
            </a:r>
            <a:r>
              <a:rPr lang="en-GB" sz="2400" dirty="0">
                <a:solidFill>
                  <a:srgbClr val="000000"/>
                </a:solidFill>
                <a:effectLst/>
                <a:latin typeface="Arial" panose="020B0604020202020204" pitchFamily="34" charset="0"/>
                <a:ea typeface="Calibri" panose="020F0502020204030204" pitchFamily="34" charset="0"/>
                <a:cs typeface="Arial" panose="020B0604020202020204" pitchFamily="34" charset="0"/>
              </a:rPr>
              <a:t>.</a:t>
            </a:r>
            <a:endParaRPr lang="fr-FR" sz="24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Bef>
                <a:spcPts val="1200"/>
              </a:spcBef>
              <a:spcAft>
                <a:spcPts val="800"/>
              </a:spcAft>
              <a:buNone/>
            </a:pPr>
            <a:r>
              <a:rPr lang="ar-DZ" sz="2400" dirty="0">
                <a:solidFill>
                  <a:srgbClr val="000000"/>
                </a:solidFill>
                <a:effectLst/>
                <a:latin typeface="Arial" panose="020B0604020202020204" pitchFamily="34" charset="0"/>
                <a:ea typeface="Calibri" panose="020F0502020204030204" pitchFamily="34" charset="0"/>
                <a:cs typeface="Arial" panose="020B0604020202020204" pitchFamily="34" charset="0"/>
              </a:rPr>
              <a:t>جـ -  </a:t>
            </a:r>
            <a:r>
              <a:rPr lang="ar-DZ"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الأخطاء النحوية وبناء الجملة</a:t>
            </a:r>
            <a:r>
              <a:rPr lang="en-GB" sz="2400" dirty="0">
                <a:solidFill>
                  <a:srgbClr val="000000"/>
                </a:solidFill>
                <a:effectLst/>
                <a:latin typeface="Arial" panose="020B0604020202020204" pitchFamily="34" charset="0"/>
                <a:ea typeface="Calibri" panose="020F0502020204030204" pitchFamily="34" charset="0"/>
                <a:cs typeface="Arial" panose="020B0604020202020204" pitchFamily="34" charset="0"/>
              </a:rPr>
              <a:t>.</a:t>
            </a:r>
            <a:endParaRPr lang="fr-FR" sz="24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buNone/>
            </a:pPr>
            <a:r>
              <a:rPr lang="ar-DZ" sz="2400" dirty="0">
                <a:solidFill>
                  <a:srgbClr val="000000"/>
                </a:solidFill>
                <a:effectLst/>
                <a:latin typeface="Arial" panose="020B0604020202020204" pitchFamily="34" charset="0"/>
                <a:ea typeface="Calibri" panose="020F0502020204030204" pitchFamily="34" charset="0"/>
                <a:cs typeface="Arial" panose="020B0604020202020204" pitchFamily="34" charset="0"/>
              </a:rPr>
              <a:t>د-  </a:t>
            </a:r>
            <a:r>
              <a:rPr lang="ar-DZ"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الأخطاء الدلالية وهي ما تتعلق بمعاني الجمل</a:t>
            </a:r>
            <a:endParaRPr lang="fr-FR" sz="24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85984291"/>
      </p:ext>
    </p:extLst>
  </p:cSld>
  <p:clrMapOvr>
    <a:masterClrMapping/>
  </p:clrMapOvr>
  <p:transition spd="slow" advTm="2137">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1AF3B0-78F7-1CF0-CA07-C897446A7D45}"/>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610659F9-76C6-C4C0-767E-1AC3251A3392}"/>
              </a:ext>
            </a:extLst>
          </p:cNvPr>
          <p:cNvSpPr/>
          <p:nvPr/>
        </p:nvSpPr>
        <p:spPr>
          <a:xfrm>
            <a:off x="2227489" y="564663"/>
            <a:ext cx="2194325" cy="5202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D951E21-9F2A-E33B-E269-CD96F2E454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F5DBDFC7-7BE3-A062-A1BA-66E622426FD8}"/>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84A7C58E-74F5-294E-F4BE-8C5DFD1D3D43}"/>
              </a:ext>
            </a:extLst>
          </p:cNvPr>
          <p:cNvSpPr/>
          <p:nvPr/>
        </p:nvSpPr>
        <p:spPr>
          <a:xfrm>
            <a:off x="3457250" y="188117"/>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08</a:t>
            </a:r>
            <a:endParaRPr lang="en-US" sz="4000" b="1" dirty="0">
              <a:ea typeface="Roboto Light" panose="02000000000000000000" pitchFamily="2" charset="0"/>
            </a:endParaRPr>
          </a:p>
        </p:txBody>
      </p:sp>
      <p:sp>
        <p:nvSpPr>
          <p:cNvPr id="2" name="TextBox 16">
            <a:extLst>
              <a:ext uri="{FF2B5EF4-FFF2-40B4-BE49-F238E27FC236}">
                <a16:creationId xmlns:a16="http://schemas.microsoft.com/office/drawing/2014/main" id="{CAA49A33-303B-E069-E556-0FDC6E38AFC9}"/>
              </a:ext>
            </a:extLst>
          </p:cNvPr>
          <p:cNvSpPr txBox="1"/>
          <p:nvPr/>
        </p:nvSpPr>
        <p:spPr>
          <a:xfrm>
            <a:off x="4421814" y="261285"/>
            <a:ext cx="7227360"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أخطاء شائعة في اللغة الإعلامية </a:t>
            </a:r>
          </a:p>
        </p:txBody>
      </p:sp>
      <p:sp>
        <p:nvSpPr>
          <p:cNvPr id="4" name="ZoneTexte 3">
            <a:extLst>
              <a:ext uri="{FF2B5EF4-FFF2-40B4-BE49-F238E27FC236}">
                <a16:creationId xmlns:a16="http://schemas.microsoft.com/office/drawing/2014/main" id="{4D7D9317-0AFB-1C26-C159-7294A6762EB4}"/>
              </a:ext>
            </a:extLst>
          </p:cNvPr>
          <p:cNvSpPr txBox="1"/>
          <p:nvPr/>
        </p:nvSpPr>
        <p:spPr>
          <a:xfrm>
            <a:off x="3324651" y="1350655"/>
            <a:ext cx="7530509" cy="3936783"/>
          </a:xfrm>
          <a:prstGeom prst="rect">
            <a:avLst/>
          </a:prstGeom>
          <a:noFill/>
        </p:spPr>
        <p:txBody>
          <a:bodyPr wrap="square">
            <a:spAutoFit/>
          </a:bodyPr>
          <a:lstStyle/>
          <a:p>
            <a:pPr algn="just" rtl="1">
              <a:lnSpc>
                <a:spcPct val="107000"/>
              </a:lnSpc>
              <a:spcAft>
                <a:spcPts val="800"/>
              </a:spcAft>
              <a:buNone/>
            </a:pPr>
            <a:r>
              <a:rPr lang="ar-SA" sz="2400" dirty="0">
                <a:effectLst/>
                <a:latin typeface="Calibri" panose="020F0502020204030204" pitchFamily="34" charset="0"/>
                <a:ea typeface="Calibri" panose="020F0502020204030204" pitchFamily="34" charset="0"/>
                <a:cs typeface="Arial" panose="020B0604020202020204" pitchFamily="34" charset="0"/>
              </a:rPr>
              <a:t>ت</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عد</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 اللغة وعاءً لنقل محتوى وتقريبه من أذهان الناس، </a:t>
            </a:r>
            <a:r>
              <a:rPr lang="ar-SA" sz="2400" dirty="0" err="1">
                <a:effectLst/>
                <a:latin typeface="Calibri" panose="020F0502020204030204" pitchFamily="34" charset="0"/>
                <a:ea typeface="Calibri" panose="020F0502020204030204" pitchFamily="34" charset="0"/>
                <a:cs typeface="Arial" panose="020B0604020202020204" pitchFamily="34" charset="0"/>
              </a:rPr>
              <a:t>وت</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فشل اللغة الإعلامية في توصيل الرسالة في عدة حالات منها : </a:t>
            </a:r>
            <a:endParaRPr lang="fr-FR" sz="24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dirty="0">
                <a:effectLst/>
                <a:latin typeface="Calibri" panose="020F0502020204030204" pitchFamily="34" charset="0"/>
                <a:ea typeface="Calibri" panose="020F0502020204030204" pitchFamily="34" charset="0"/>
                <a:cs typeface="Arial" panose="020B0604020202020204" pitchFamily="34" charset="0"/>
              </a:rPr>
              <a:t>1- عندما تفشل في إدراك حقيقة أن الكلمات ليست سوى أصوات رمزية ومُرَدُّ هذا الخطأ إلى الأيمان بالقوة السحرية للكلمات.</a:t>
            </a:r>
            <a:endParaRPr lang="fr-FR" sz="24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dirty="0">
                <a:effectLst/>
                <a:latin typeface="Calibri" panose="020F0502020204030204" pitchFamily="34" charset="0"/>
                <a:ea typeface="Calibri" panose="020F0502020204030204" pitchFamily="34" charset="0"/>
                <a:cs typeface="Arial" panose="020B0604020202020204" pitchFamily="34" charset="0"/>
              </a:rPr>
              <a:t> 2 - عندما نفترض أن الكلمات تعطينا ضمانات بالقياس إلى الأشياء، فنحن </a:t>
            </a:r>
            <a:r>
              <a:rPr lang="ar-SA" sz="2400" dirty="0" err="1">
                <a:effectLst/>
                <a:latin typeface="Calibri" panose="020F0502020204030204" pitchFamily="34" charset="0"/>
                <a:ea typeface="Calibri" panose="020F0502020204030204" pitchFamily="34" charset="0"/>
                <a:cs typeface="Arial" panose="020B0604020202020204" pitchFamily="34" charset="0"/>
              </a:rPr>
              <a:t>نتصو</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ر أن ال</a:t>
            </a:r>
            <a:r>
              <a:rPr lang="ar-DZ" sz="2400" dirty="0">
                <a:effectLst/>
                <a:latin typeface="Calibri" panose="020F0502020204030204" pitchFamily="34" charset="0"/>
                <a:ea typeface="Calibri" panose="020F0502020204030204" pitchFamily="34" charset="0"/>
                <a:cs typeface="Arial" panose="020B0604020202020204" pitchFamily="34" charset="0"/>
              </a:rPr>
              <a:t>إِ</a:t>
            </a:r>
            <a:r>
              <a:rPr lang="ar-SA" sz="2400" dirty="0">
                <a:effectLst/>
                <a:latin typeface="Calibri" panose="020F0502020204030204" pitchFamily="34" charset="0"/>
                <a:ea typeface="Calibri" panose="020F0502020204030204" pitchFamily="34" charset="0"/>
                <a:cs typeface="Arial" panose="020B0604020202020204" pitchFamily="34" charset="0"/>
              </a:rPr>
              <a:t>سم والجرس جميل الوقع يدل على جودة صنع الشيء الذي يشير إليه، وتقتضي لغة الإعلام أن تسمي الأشياء بمسمياتها.</a:t>
            </a:r>
            <a:endParaRPr lang="ar-DZ" sz="24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DZ" sz="2400" dirty="0">
                <a:latin typeface="Calibri" panose="020F0502020204030204" pitchFamily="34" charset="0"/>
                <a:ea typeface="Calibri" panose="020F0502020204030204" pitchFamily="34" charset="0"/>
                <a:cs typeface="Arial" panose="020B0604020202020204" pitchFamily="34" charset="0"/>
              </a:rPr>
              <a:t>3</a:t>
            </a:r>
            <a:r>
              <a:rPr lang="ar-SA" sz="2400" kern="0" dirty="0">
                <a:effectLst/>
                <a:latin typeface="Calibri" panose="020F0502020204030204" pitchFamily="34" charset="0"/>
                <a:ea typeface="Calibri" panose="020F0502020204030204" pitchFamily="34" charset="0"/>
                <a:cs typeface="Arial" panose="020B0604020202020204" pitchFamily="34" charset="0"/>
              </a:rPr>
              <a:t>- عندما تكون الكلمات لها أكثر من معنى واحد يؤدي إلى الفشل في الاتصال والتحرير الإعلامي، مما يحدث التباساً</a:t>
            </a:r>
            <a:r>
              <a:rPr lang="ar-DZ" sz="2400" kern="0" dirty="0">
                <a:latin typeface="Calibri" panose="020F0502020204030204" pitchFamily="34" charset="0"/>
                <a:ea typeface="Calibri" panose="020F0502020204030204" pitchFamily="34" charset="0"/>
                <a:cs typeface="Arial" panose="020B0604020202020204" pitchFamily="34" charset="0"/>
              </a:rPr>
              <a:t>.</a:t>
            </a:r>
            <a:endParaRPr lang="fr-FR" sz="2400" dirty="0"/>
          </a:p>
        </p:txBody>
      </p:sp>
    </p:spTree>
    <p:extLst>
      <p:ext uri="{BB962C8B-B14F-4D97-AF65-F5344CB8AC3E}">
        <p14:creationId xmlns:p14="http://schemas.microsoft.com/office/powerpoint/2010/main" val="3807885717"/>
      </p:ext>
    </p:extLst>
  </p:cSld>
  <p:clrMapOvr>
    <a:masterClrMapping/>
  </p:clrMapOvr>
  <p:transition spd="slow" advTm="2137">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C1D908-ED4B-89E6-169F-49A393A4067B}"/>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FE389F7D-4A30-D8AE-A322-4790E49DD48A}"/>
              </a:ext>
            </a:extLst>
          </p:cNvPr>
          <p:cNvSpPr/>
          <p:nvPr/>
        </p:nvSpPr>
        <p:spPr>
          <a:xfrm>
            <a:off x="2227489" y="564663"/>
            <a:ext cx="2194325" cy="5202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A4ED7D7-81E9-E865-743E-CD601F2E75E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7ECFA06D-2407-4BC3-5A12-1696A9FD198E}"/>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52E53480-473B-6717-1C48-1FF9BEA29298}"/>
              </a:ext>
            </a:extLst>
          </p:cNvPr>
          <p:cNvSpPr/>
          <p:nvPr/>
        </p:nvSpPr>
        <p:spPr>
          <a:xfrm>
            <a:off x="3457250" y="188117"/>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08</a:t>
            </a:r>
            <a:endParaRPr lang="en-US" sz="4000" b="1" dirty="0">
              <a:ea typeface="Roboto Light" panose="02000000000000000000" pitchFamily="2" charset="0"/>
            </a:endParaRPr>
          </a:p>
        </p:txBody>
      </p:sp>
      <p:sp>
        <p:nvSpPr>
          <p:cNvPr id="2" name="TextBox 16">
            <a:extLst>
              <a:ext uri="{FF2B5EF4-FFF2-40B4-BE49-F238E27FC236}">
                <a16:creationId xmlns:a16="http://schemas.microsoft.com/office/drawing/2014/main" id="{A07FF0C2-F511-1937-C0E5-02415DA23E14}"/>
              </a:ext>
            </a:extLst>
          </p:cNvPr>
          <p:cNvSpPr txBox="1"/>
          <p:nvPr/>
        </p:nvSpPr>
        <p:spPr>
          <a:xfrm>
            <a:off x="4421814" y="261285"/>
            <a:ext cx="7227360"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أخطاء شائعة في اللغة الإعلامية </a:t>
            </a:r>
          </a:p>
        </p:txBody>
      </p:sp>
      <p:sp>
        <p:nvSpPr>
          <p:cNvPr id="5" name="ZoneTexte 4">
            <a:extLst>
              <a:ext uri="{FF2B5EF4-FFF2-40B4-BE49-F238E27FC236}">
                <a16:creationId xmlns:a16="http://schemas.microsoft.com/office/drawing/2014/main" id="{3F8E705A-C33C-160A-64C1-7459A4B62368}"/>
              </a:ext>
            </a:extLst>
          </p:cNvPr>
          <p:cNvSpPr txBox="1"/>
          <p:nvPr/>
        </p:nvSpPr>
        <p:spPr>
          <a:xfrm>
            <a:off x="2732567" y="1355644"/>
            <a:ext cx="8559209" cy="5233612"/>
          </a:xfrm>
          <a:prstGeom prst="rect">
            <a:avLst/>
          </a:prstGeom>
          <a:noFill/>
        </p:spPr>
        <p:txBody>
          <a:bodyPr wrap="square">
            <a:spAutoFit/>
          </a:bodyPr>
          <a:lstStyle/>
          <a:p>
            <a:pPr algn="just" rtl="1">
              <a:lnSpc>
                <a:spcPct val="107000"/>
              </a:lnSpc>
              <a:spcAft>
                <a:spcPts val="800"/>
              </a:spcAft>
              <a:buNone/>
            </a:pPr>
            <a:r>
              <a:rPr lang="ar-SA" sz="2400" dirty="0">
                <a:effectLst/>
                <a:latin typeface="Calibri" panose="020F0502020204030204" pitchFamily="34" charset="0"/>
                <a:ea typeface="Calibri" panose="020F0502020204030204" pitchFamily="34" charset="0"/>
                <a:cs typeface="Arial" panose="020B0604020202020204" pitchFamily="34" charset="0"/>
              </a:rPr>
              <a:t>وهناك عدة أنواع من ال</a:t>
            </a:r>
            <a:r>
              <a:rPr lang="ar-DZ" sz="2400" dirty="0">
                <a:effectLst/>
                <a:latin typeface="Calibri" panose="020F0502020204030204" pitchFamily="34" charset="0"/>
                <a:ea typeface="Calibri" panose="020F0502020204030204" pitchFamily="34" charset="0"/>
                <a:cs typeface="Arial" panose="020B0604020202020204" pitchFamily="34" charset="0"/>
              </a:rPr>
              <a:t>إ</a:t>
            </a:r>
            <a:r>
              <a:rPr lang="ar-SA" sz="2400" dirty="0" err="1">
                <a:effectLst/>
                <a:latin typeface="Calibri" panose="020F0502020204030204" pitchFamily="34" charset="0"/>
                <a:ea typeface="Calibri" panose="020F0502020204030204" pitchFamily="34" charset="0"/>
                <a:cs typeface="Arial" panose="020B0604020202020204" pitchFamily="34" charset="0"/>
              </a:rPr>
              <a:t>لتباس</a:t>
            </a:r>
            <a:r>
              <a:rPr lang="ar-SA" sz="2400" dirty="0">
                <a:effectLst/>
                <a:latin typeface="Calibri" panose="020F0502020204030204" pitchFamily="34" charset="0"/>
                <a:ea typeface="Calibri" panose="020F0502020204030204" pitchFamily="34" charset="0"/>
                <a:cs typeface="Arial" panose="020B0604020202020204" pitchFamily="34" charset="0"/>
              </a:rPr>
              <a:t> في الكتابة الإعلامية هي:</a:t>
            </a:r>
            <a:endParaRPr lang="fr-FR" sz="24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b="1" dirty="0">
                <a:effectLst/>
                <a:latin typeface="Calibri" panose="020F0502020204030204" pitchFamily="34" charset="0"/>
                <a:ea typeface="Calibri" panose="020F0502020204030204" pitchFamily="34" charset="0"/>
                <a:cs typeface="Arial" panose="020B0604020202020204" pitchFamily="34" charset="0"/>
              </a:rPr>
              <a:t> أ . </a:t>
            </a:r>
            <a:r>
              <a:rPr lang="ar-DZ" sz="2400" b="1" dirty="0">
                <a:effectLst/>
                <a:latin typeface="Calibri" panose="020F0502020204030204" pitchFamily="34" charset="0"/>
                <a:ea typeface="Calibri" panose="020F0502020204030204" pitchFamily="34" charset="0"/>
                <a:cs typeface="Arial" panose="020B0604020202020204" pitchFamily="34" charset="0"/>
              </a:rPr>
              <a:t>إ</a:t>
            </a:r>
            <a:r>
              <a:rPr lang="ar-SA" sz="2400" b="1" dirty="0" err="1">
                <a:effectLst/>
                <a:latin typeface="Calibri" panose="020F0502020204030204" pitchFamily="34" charset="0"/>
                <a:ea typeface="Calibri" panose="020F0502020204030204" pitchFamily="34" charset="0"/>
                <a:cs typeface="Arial" panose="020B0604020202020204" pitchFamily="34" charset="0"/>
              </a:rPr>
              <a:t>لتباس</a:t>
            </a:r>
            <a:r>
              <a:rPr lang="ar-SA" sz="2400" b="1" dirty="0">
                <a:effectLst/>
                <a:latin typeface="Calibri" panose="020F0502020204030204" pitchFamily="34" charset="0"/>
                <a:ea typeface="Calibri" panose="020F0502020204030204" pitchFamily="34" charset="0"/>
                <a:cs typeface="Arial" panose="020B0604020202020204" pitchFamily="34" charset="0"/>
              </a:rPr>
              <a:t> الجمل</a:t>
            </a:r>
            <a:r>
              <a:rPr lang="ar-SA" sz="2400" dirty="0">
                <a:effectLst/>
                <a:latin typeface="Calibri" panose="020F0502020204030204" pitchFamily="34" charset="0"/>
                <a:ea typeface="Calibri" panose="020F0502020204030204" pitchFamily="34" charset="0"/>
                <a:cs typeface="Arial" panose="020B0604020202020204" pitchFamily="34" charset="0"/>
              </a:rPr>
              <a:t>، بمعنى تركيب العبارة بالشكل يفضي إلى الخطأ في التفسير.</a:t>
            </a:r>
            <a:endParaRPr lang="fr-FR" sz="24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b="1" dirty="0">
                <a:effectLst/>
                <a:latin typeface="Calibri" panose="020F0502020204030204" pitchFamily="34" charset="0"/>
                <a:ea typeface="Calibri" panose="020F0502020204030204" pitchFamily="34" charset="0"/>
                <a:cs typeface="Arial" panose="020B0604020202020204" pitchFamily="34" charset="0"/>
              </a:rPr>
              <a:t> ب .</a:t>
            </a:r>
            <a:r>
              <a:rPr lang="ar-DZ" sz="2400" b="1" dirty="0">
                <a:effectLst/>
                <a:latin typeface="Calibri" panose="020F0502020204030204" pitchFamily="34" charset="0"/>
                <a:ea typeface="Calibri" panose="020F0502020204030204" pitchFamily="34" charset="0"/>
                <a:cs typeface="Arial" panose="020B0604020202020204" pitchFamily="34" charset="0"/>
              </a:rPr>
              <a:t>إ</a:t>
            </a:r>
            <a:r>
              <a:rPr lang="ar-SA" sz="2400" b="1" dirty="0" err="1">
                <a:effectLst/>
                <a:latin typeface="Calibri" panose="020F0502020204030204" pitchFamily="34" charset="0"/>
                <a:ea typeface="Calibri" panose="020F0502020204030204" pitchFamily="34" charset="0"/>
                <a:cs typeface="Arial" panose="020B0604020202020204" pitchFamily="34" charset="0"/>
              </a:rPr>
              <a:t>لتباس</a:t>
            </a:r>
            <a:r>
              <a:rPr lang="ar-SA" sz="2400" b="1" dirty="0">
                <a:effectLst/>
                <a:latin typeface="Calibri" panose="020F0502020204030204" pitchFamily="34" charset="0"/>
                <a:ea typeface="Calibri" panose="020F0502020204030204" pitchFamily="34" charset="0"/>
                <a:cs typeface="Arial" panose="020B0604020202020204" pitchFamily="34" charset="0"/>
              </a:rPr>
              <a:t> التطنيب</a:t>
            </a:r>
            <a:r>
              <a:rPr lang="ar-SA" sz="2400" dirty="0">
                <a:effectLst/>
                <a:latin typeface="Calibri" panose="020F0502020204030204" pitchFamily="34" charset="0"/>
                <a:ea typeface="Calibri" panose="020F0502020204030204" pitchFamily="34" charset="0"/>
                <a:cs typeface="Arial" panose="020B0604020202020204" pitchFamily="34" charset="0"/>
              </a:rPr>
              <a:t> ويحدث عندما نضع تشديداً غير مناسب على نبرة الصوت عند النطق بكلمات في الجملة.</a:t>
            </a:r>
            <a:endParaRPr lang="fr-FR" sz="24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b="1" dirty="0">
                <a:effectLst/>
                <a:latin typeface="Calibri" panose="020F0502020204030204" pitchFamily="34" charset="0"/>
                <a:ea typeface="Calibri" panose="020F0502020204030204" pitchFamily="34" charset="0"/>
                <a:cs typeface="Arial" panose="020B0604020202020204" pitchFamily="34" charset="0"/>
              </a:rPr>
              <a:t> ج -</a:t>
            </a:r>
            <a:r>
              <a:rPr lang="ar-DZ" sz="2400" b="1" dirty="0">
                <a:effectLst/>
                <a:latin typeface="Calibri" panose="020F0502020204030204" pitchFamily="34" charset="0"/>
                <a:ea typeface="Calibri" panose="020F0502020204030204" pitchFamily="34" charset="0"/>
                <a:cs typeface="Arial" panose="020B0604020202020204" pitchFamily="34" charset="0"/>
              </a:rPr>
              <a:t>إ</a:t>
            </a:r>
            <a:r>
              <a:rPr lang="ar-SA" sz="2400" b="1" dirty="0" err="1">
                <a:effectLst/>
                <a:latin typeface="Calibri" panose="020F0502020204030204" pitchFamily="34" charset="0"/>
                <a:ea typeface="Calibri" panose="020F0502020204030204" pitchFamily="34" charset="0"/>
                <a:cs typeface="Arial" panose="020B0604020202020204" pitchFamily="34" charset="0"/>
              </a:rPr>
              <a:t>لتباس</a:t>
            </a:r>
            <a:r>
              <a:rPr lang="ar-SA" sz="2400" b="1" dirty="0">
                <a:effectLst/>
                <a:latin typeface="Calibri" panose="020F0502020204030204" pitchFamily="34" charset="0"/>
                <a:ea typeface="Calibri" panose="020F0502020204030204" pitchFamily="34" charset="0"/>
                <a:cs typeface="Arial" panose="020B0604020202020204" pitchFamily="34" charset="0"/>
              </a:rPr>
              <a:t> الفحوى</a:t>
            </a:r>
            <a:r>
              <a:rPr lang="ar-SA" sz="2400" dirty="0">
                <a:effectLst/>
                <a:latin typeface="Calibri" panose="020F0502020204030204" pitchFamily="34" charset="0"/>
                <a:ea typeface="Calibri" panose="020F0502020204030204" pitchFamily="34" charset="0"/>
                <a:cs typeface="Arial" panose="020B0604020202020204" pitchFamily="34" charset="0"/>
              </a:rPr>
              <a:t> أي ال</a:t>
            </a:r>
            <a:r>
              <a:rPr lang="ar-DZ" sz="2400" dirty="0">
                <a:effectLst/>
                <a:latin typeface="Calibri" panose="020F0502020204030204" pitchFamily="34" charset="0"/>
                <a:ea typeface="Calibri" panose="020F0502020204030204" pitchFamily="34" charset="0"/>
                <a:cs typeface="Arial" panose="020B0604020202020204" pitchFamily="34" charset="0"/>
              </a:rPr>
              <a:t>إِ</a:t>
            </a:r>
            <a:r>
              <a:rPr lang="ar-SA" sz="2400" dirty="0" err="1">
                <a:effectLst/>
                <a:latin typeface="Calibri" panose="020F0502020204030204" pitchFamily="34" charset="0"/>
                <a:ea typeface="Calibri" panose="020F0502020204030204" pitchFamily="34" charset="0"/>
                <a:cs typeface="Arial" panose="020B0604020202020204" pitchFamily="34" charset="0"/>
              </a:rPr>
              <a:t>لتباس</a:t>
            </a:r>
            <a:r>
              <a:rPr lang="ar-SA" sz="2400" dirty="0">
                <a:effectLst/>
                <a:latin typeface="Calibri" panose="020F0502020204030204" pitchFamily="34" charset="0"/>
                <a:ea typeface="Calibri" panose="020F0502020204030204" pitchFamily="34" charset="0"/>
                <a:cs typeface="Arial" panose="020B0604020202020204" pitchFamily="34" charset="0"/>
              </a:rPr>
              <a:t> بالقياس إلى أهمية أو مغزى مضمون الرسالة الإعلامية.</a:t>
            </a:r>
            <a:endParaRPr lang="fr-FR" sz="24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b="1" dirty="0">
                <a:effectLst/>
                <a:latin typeface="Calibri" panose="020F0502020204030204" pitchFamily="34" charset="0"/>
                <a:ea typeface="Calibri" panose="020F0502020204030204" pitchFamily="34" charset="0"/>
                <a:cs typeface="Arial" panose="020B0604020202020204" pitchFamily="34" charset="0"/>
              </a:rPr>
              <a:t> د</a:t>
            </a:r>
            <a:r>
              <a:rPr lang="ar-DZ" sz="2400" b="1" dirty="0">
                <a:effectLst/>
                <a:latin typeface="Calibri" panose="020F0502020204030204" pitchFamily="34" charset="0"/>
                <a:ea typeface="Calibri" panose="020F0502020204030204" pitchFamily="34" charset="0"/>
                <a:cs typeface="Arial" panose="020B0604020202020204" pitchFamily="34" charset="0"/>
              </a:rPr>
              <a:t> - </a:t>
            </a:r>
            <a:r>
              <a:rPr lang="ar-DZ" sz="2400" b="1" dirty="0" err="1">
                <a:effectLst/>
                <a:latin typeface="Calibri" panose="020F0502020204030204" pitchFamily="34" charset="0"/>
                <a:ea typeface="Calibri" panose="020F0502020204030204" pitchFamily="34" charset="0"/>
                <a:cs typeface="Arial" panose="020B0604020202020204" pitchFamily="34" charset="0"/>
              </a:rPr>
              <a:t>الإ</a:t>
            </a:r>
            <a:r>
              <a:rPr lang="ar-SA" sz="2400" b="1" dirty="0">
                <a:effectLst/>
                <a:latin typeface="Calibri" panose="020F0502020204030204" pitchFamily="34" charset="0"/>
                <a:ea typeface="Calibri" panose="020F0502020204030204" pitchFamily="34" charset="0"/>
                <a:cs typeface="Arial" panose="020B0604020202020204" pitchFamily="34" charset="0"/>
              </a:rPr>
              <a:t>فتقار إلى الفهم</a:t>
            </a:r>
            <a:r>
              <a:rPr lang="ar-SA" sz="2400" dirty="0">
                <a:effectLst/>
                <a:latin typeface="Calibri" panose="020F0502020204030204" pitchFamily="34" charset="0"/>
                <a:ea typeface="Calibri" panose="020F0502020204030204" pitchFamily="34" charset="0"/>
                <a:cs typeface="Arial" panose="020B0604020202020204" pitchFamily="34" charset="0"/>
              </a:rPr>
              <a:t> حيث يؤدي إلى فشل الكتابة الإعلامية حيث لا يعرف المستقبل ما تعنيه كلمات المرسل، ولا يفهم ما يعني، ولذلك يتعين على المحرر أن يعرف فيما يتكلم، وعند </a:t>
            </a:r>
            <a:r>
              <a:rPr lang="ar-DZ" sz="2400" dirty="0">
                <a:effectLst/>
                <a:latin typeface="Calibri" panose="020F0502020204030204" pitchFamily="34" charset="0"/>
                <a:ea typeface="Calibri" panose="020F0502020204030204" pitchFamily="34" charset="0"/>
                <a:cs typeface="Arial" panose="020B0604020202020204" pitchFamily="34" charset="0"/>
              </a:rPr>
              <a:t>إِ</a:t>
            </a:r>
            <a:r>
              <a:rPr lang="ar-SA" sz="2400" dirty="0" err="1">
                <a:effectLst/>
                <a:latin typeface="Calibri" panose="020F0502020204030204" pitchFamily="34" charset="0"/>
                <a:ea typeface="Calibri" panose="020F0502020204030204" pitchFamily="34" charset="0"/>
                <a:cs typeface="Arial" panose="020B0604020202020204" pitchFamily="34" charset="0"/>
              </a:rPr>
              <a:t>ستعمال</a:t>
            </a:r>
            <a:r>
              <a:rPr lang="ar-SA" sz="2400" dirty="0">
                <a:effectLst/>
                <a:latin typeface="Calibri" panose="020F0502020204030204" pitchFamily="34" charset="0"/>
                <a:ea typeface="Calibri" panose="020F0502020204030204" pitchFamily="34" charset="0"/>
                <a:cs typeface="Arial" panose="020B0604020202020204" pitchFamily="34" charset="0"/>
              </a:rPr>
              <a:t> تجريدات لا يعرفها الجمهور العام ينبغي توضيح معانيها، كما يجب تجنب </a:t>
            </a:r>
            <a:r>
              <a:rPr lang="ar-DZ" sz="2400" dirty="0">
                <a:effectLst/>
                <a:latin typeface="Calibri" panose="020F0502020204030204" pitchFamily="34" charset="0"/>
                <a:ea typeface="Calibri" panose="020F0502020204030204" pitchFamily="34" charset="0"/>
                <a:cs typeface="Arial" panose="020B0604020202020204" pitchFamily="34" charset="0"/>
              </a:rPr>
              <a:t>إِ</a:t>
            </a:r>
            <a:r>
              <a:rPr lang="ar-SA" sz="2400" dirty="0" err="1">
                <a:effectLst/>
                <a:latin typeface="Calibri" panose="020F0502020204030204" pitchFamily="34" charset="0"/>
                <a:ea typeface="Calibri" panose="020F0502020204030204" pitchFamily="34" charset="0"/>
                <a:cs typeface="Arial" panose="020B0604020202020204" pitchFamily="34" charset="0"/>
              </a:rPr>
              <a:t>ستخدام</a:t>
            </a:r>
            <a:r>
              <a:rPr lang="ar-SA" sz="2400" dirty="0">
                <a:effectLst/>
                <a:latin typeface="Calibri" panose="020F0502020204030204" pitchFamily="34" charset="0"/>
                <a:ea typeface="Calibri" panose="020F0502020204030204" pitchFamily="34" charset="0"/>
                <a:cs typeface="Arial" panose="020B0604020202020204" pitchFamily="34" charset="0"/>
              </a:rPr>
              <a:t> التعميمات البراقة التي لا يفهمها الجمهور المستهدف. وتتعدد الأخطاء في لغة الإعلام، من حيث المستوى، ولغة التعبير</a:t>
            </a:r>
            <a:r>
              <a:rPr lang="ar-DZ" sz="2400" dirty="0">
                <a:effectLst/>
                <a:latin typeface="Calibri" panose="020F0502020204030204" pitchFamily="34" charset="0"/>
                <a:ea typeface="Calibri" panose="020F0502020204030204" pitchFamily="34" charset="0"/>
                <a:cs typeface="Arial" panose="020B0604020202020204" pitchFamily="34" charset="0"/>
              </a:rPr>
              <a:t>.</a:t>
            </a:r>
            <a:endParaRPr lang="fr-FR" sz="24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1800" dirty="0">
                <a:effectLst/>
                <a:latin typeface="Calibri" panose="020F0502020204030204" pitchFamily="34" charset="0"/>
                <a:ea typeface="Calibri" panose="020F0502020204030204" pitchFamily="34" charset="0"/>
                <a:cs typeface="Arial" panose="020B0604020202020204" pitchFamily="34" charset="0"/>
              </a:rPr>
              <a:t> </a:t>
            </a:r>
            <a:endParaRPr lang="fr-FR" sz="1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28210486"/>
      </p:ext>
    </p:extLst>
  </p:cSld>
  <p:clrMapOvr>
    <a:masterClrMapping/>
  </p:clrMapOvr>
  <p:transition spd="slow" advTm="2137">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EE087E-28C5-2650-58A2-F0A06D111CE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1E01070-1CAF-0252-32F6-11FD4DCB051B}"/>
              </a:ext>
            </a:extLst>
          </p:cNvPr>
          <p:cNvSpPr/>
          <p:nvPr/>
        </p:nvSpPr>
        <p:spPr>
          <a:xfrm>
            <a:off x="670427" y="1964835"/>
            <a:ext cx="10362624" cy="32982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3" name="TextBox 2">
            <a:extLst>
              <a:ext uri="{FF2B5EF4-FFF2-40B4-BE49-F238E27FC236}">
                <a16:creationId xmlns:a16="http://schemas.microsoft.com/office/drawing/2014/main" id="{6AECD7B2-04CC-8950-51CA-9310961C18BA}"/>
              </a:ext>
            </a:extLst>
          </p:cNvPr>
          <p:cNvSpPr txBox="1"/>
          <p:nvPr/>
        </p:nvSpPr>
        <p:spPr>
          <a:xfrm>
            <a:off x="5933610" y="986685"/>
            <a:ext cx="3902032" cy="646331"/>
          </a:xfrm>
          <a:prstGeom prst="rect">
            <a:avLst/>
          </a:prstGeom>
          <a:noFill/>
        </p:spPr>
        <p:txBody>
          <a:bodyPr wrap="square" rtlCol="0">
            <a:spAutoFit/>
          </a:bodyPr>
          <a:lstStyle/>
          <a:p>
            <a:r>
              <a:rPr lang="ar-DZ" sz="3600" b="1" dirty="0">
                <a:solidFill>
                  <a:srgbClr val="00B0F0"/>
                </a:solidFill>
                <a:latin typeface="Alexandria" charset="0"/>
                <a:cs typeface="Alexandria" charset="0"/>
              </a:rPr>
              <a:t>خـــــــــــــــــلاصــــــــــــــــة  </a:t>
            </a:r>
            <a:endParaRPr lang="en-US" sz="3600" b="1" dirty="0">
              <a:solidFill>
                <a:srgbClr val="00B0F0"/>
              </a:solidFill>
              <a:latin typeface="Alexandria" charset="0"/>
              <a:cs typeface="Alexandria" charset="0"/>
            </a:endParaRPr>
          </a:p>
        </p:txBody>
      </p:sp>
      <p:pic>
        <p:nvPicPr>
          <p:cNvPr id="7" name="Graphic 21">
            <a:extLst>
              <a:ext uri="{FF2B5EF4-FFF2-40B4-BE49-F238E27FC236}">
                <a16:creationId xmlns:a16="http://schemas.microsoft.com/office/drawing/2014/main" id="{A9DBC811-13AB-904F-BF47-9CE13621D2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ZoneTexte 1">
            <a:extLst>
              <a:ext uri="{FF2B5EF4-FFF2-40B4-BE49-F238E27FC236}">
                <a16:creationId xmlns:a16="http://schemas.microsoft.com/office/drawing/2014/main" id="{5D40B601-10D1-A1AE-CCDA-0DA066B93E8D}"/>
              </a:ext>
            </a:extLst>
          </p:cNvPr>
          <p:cNvSpPr txBox="1"/>
          <p:nvPr/>
        </p:nvSpPr>
        <p:spPr>
          <a:xfrm>
            <a:off x="996593" y="1515651"/>
            <a:ext cx="10160389" cy="1015663"/>
          </a:xfrm>
          <a:prstGeom prst="rect">
            <a:avLst/>
          </a:prstGeom>
          <a:noFill/>
        </p:spPr>
        <p:txBody>
          <a:bodyPr wrap="square">
            <a:spAutoFit/>
          </a:bodyPr>
          <a:lstStyle/>
          <a:p>
            <a:pPr algn="r" rtl="1"/>
            <a:endParaRPr lang="ar-DZ" sz="2400" dirty="0">
              <a:latin typeface="Arial" panose="020B0604020202020204" pitchFamily="34" charset="0"/>
              <a:cs typeface="Arial" panose="020B0604020202020204" pitchFamily="34" charset="0"/>
            </a:endParaRPr>
          </a:p>
          <a:p>
            <a:pPr algn="r" rtl="1"/>
            <a:endParaRPr lang="fr-FR" sz="2000" dirty="0"/>
          </a:p>
          <a:p>
            <a:pPr algn="r"/>
            <a:endParaRPr lang="fr-FR" sz="1600" b="1" dirty="0"/>
          </a:p>
        </p:txBody>
      </p:sp>
      <p:sp>
        <p:nvSpPr>
          <p:cNvPr id="5" name="ZoneTexte 4">
            <a:extLst>
              <a:ext uri="{FF2B5EF4-FFF2-40B4-BE49-F238E27FC236}">
                <a16:creationId xmlns:a16="http://schemas.microsoft.com/office/drawing/2014/main" id="{EF49F726-EBD8-4C91-3E2B-24AD71BE180C}"/>
              </a:ext>
            </a:extLst>
          </p:cNvPr>
          <p:cNvSpPr txBox="1"/>
          <p:nvPr/>
        </p:nvSpPr>
        <p:spPr>
          <a:xfrm>
            <a:off x="968240" y="2258322"/>
            <a:ext cx="9763555" cy="646331"/>
          </a:xfrm>
          <a:prstGeom prst="rect">
            <a:avLst/>
          </a:prstGeom>
          <a:noFill/>
        </p:spPr>
        <p:txBody>
          <a:bodyPr wrap="square">
            <a:spAutoFit/>
          </a:bodyPr>
          <a:lstStyle/>
          <a:p>
            <a:pPr algn="just" rtl="1">
              <a:buNone/>
            </a:pPr>
            <a:endParaRPr lang="fr-FR" sz="3600" dirty="0">
              <a:effectLst/>
              <a:latin typeface="Tahoma" panose="020B0604030504040204" pitchFamily="34" charset="0"/>
              <a:ea typeface="Tahoma" panose="020B0604030504040204" pitchFamily="34" charset="0"/>
            </a:endParaRPr>
          </a:p>
        </p:txBody>
      </p:sp>
      <p:sp>
        <p:nvSpPr>
          <p:cNvPr id="6" name="ZoneTexte 5">
            <a:extLst>
              <a:ext uri="{FF2B5EF4-FFF2-40B4-BE49-F238E27FC236}">
                <a16:creationId xmlns:a16="http://schemas.microsoft.com/office/drawing/2014/main" id="{1D7C08D1-E45F-CCD8-8929-2A387B87F14D}"/>
              </a:ext>
            </a:extLst>
          </p:cNvPr>
          <p:cNvSpPr txBox="1"/>
          <p:nvPr/>
        </p:nvSpPr>
        <p:spPr>
          <a:xfrm>
            <a:off x="1158949" y="2145047"/>
            <a:ext cx="9472315" cy="2937856"/>
          </a:xfrm>
          <a:prstGeom prst="rect">
            <a:avLst/>
          </a:prstGeom>
          <a:noFill/>
        </p:spPr>
        <p:txBody>
          <a:bodyPr wrap="square">
            <a:spAutoFit/>
          </a:bodyPr>
          <a:lstStyle/>
          <a:p>
            <a:pPr algn="just" rtl="1">
              <a:lnSpc>
                <a:spcPct val="107000"/>
              </a:lnSpc>
              <a:spcAft>
                <a:spcPts val="800"/>
              </a:spcAft>
              <a:buNone/>
            </a:pPr>
            <a:r>
              <a:rPr lang="ar-SA" sz="2800" dirty="0">
                <a:effectLst/>
                <a:latin typeface="Calibri" panose="020F0502020204030204" pitchFamily="34" charset="0"/>
                <a:ea typeface="Calibri" panose="020F0502020204030204" pitchFamily="34" charset="0"/>
              </a:rPr>
              <a:t>مع ت</a:t>
            </a:r>
            <a:r>
              <a:rPr lang="ar-DZ" sz="2800" dirty="0">
                <a:latin typeface="Calibri" panose="020F0502020204030204" pitchFamily="34" charset="0"/>
                <a:ea typeface="Calibri" panose="020F0502020204030204" pitchFamily="34" charset="0"/>
              </a:rPr>
              <a:t>َ</a:t>
            </a:r>
            <a:r>
              <a:rPr lang="ar-SA" sz="2800" dirty="0">
                <a:effectLst/>
                <a:latin typeface="Calibri" panose="020F0502020204030204" pitchFamily="34" charset="0"/>
                <a:ea typeface="Calibri" panose="020F0502020204030204" pitchFamily="34" charset="0"/>
              </a:rPr>
              <a:t>طوّ</a:t>
            </a:r>
            <a:r>
              <a:rPr lang="ar-DZ" sz="2800" dirty="0">
                <a:effectLst/>
                <a:latin typeface="Calibri" panose="020F0502020204030204" pitchFamily="34" charset="0"/>
                <a:ea typeface="Calibri" panose="020F0502020204030204" pitchFamily="34" charset="0"/>
              </a:rPr>
              <a:t>ُ</a:t>
            </a:r>
            <a:r>
              <a:rPr lang="ar-SA" sz="2800" dirty="0">
                <a:effectLst/>
                <a:latin typeface="Calibri" panose="020F0502020204030204" pitchFamily="34" charset="0"/>
                <a:ea typeface="Calibri" panose="020F0502020204030204" pitchFamily="34" charset="0"/>
              </a:rPr>
              <a:t>ر وسائل الإعلام الت</a:t>
            </a:r>
            <a:r>
              <a:rPr lang="ar-DZ" sz="2800" dirty="0">
                <a:effectLst/>
                <a:latin typeface="Calibri" panose="020F0502020204030204" pitchFamily="34" charset="0"/>
                <a:ea typeface="Calibri" panose="020F0502020204030204" pitchFamily="34" charset="0"/>
              </a:rPr>
              <a:t>َّ</a:t>
            </a:r>
            <a:r>
              <a:rPr lang="ar-SA" sz="2800" dirty="0" err="1">
                <a:effectLst/>
                <a:latin typeface="Calibri" panose="020F0502020204030204" pitchFamily="34" charset="0"/>
                <a:ea typeface="Calibri" panose="020F0502020204030204" pitchFamily="34" charset="0"/>
              </a:rPr>
              <a:t>قليدية</a:t>
            </a:r>
            <a:r>
              <a:rPr lang="ar-SA" sz="2800" dirty="0">
                <a:effectLst/>
                <a:latin typeface="Calibri" panose="020F0502020204030204" pitchFamily="34" charset="0"/>
                <a:ea typeface="Calibri" panose="020F0502020204030204" pitchFamily="34" charset="0"/>
              </a:rPr>
              <a:t> (الصحف، الإذاعة، التلفزيون)</a:t>
            </a:r>
            <a:r>
              <a:rPr lang="ar-DZ" sz="2800" dirty="0">
                <a:effectLst/>
                <a:latin typeface="Calibri" panose="020F0502020204030204" pitchFamily="34" charset="0"/>
                <a:ea typeface="Calibri" panose="020F0502020204030204" pitchFamily="34" charset="0"/>
              </a:rPr>
              <a:t>،</a:t>
            </a:r>
            <a:r>
              <a:rPr lang="ar-SA" sz="2800" dirty="0">
                <a:effectLst/>
                <a:latin typeface="Calibri" panose="020F0502020204030204" pitchFamily="34" charset="0"/>
                <a:ea typeface="Calibri" panose="020F0502020204030204" pitchFamily="34" charset="0"/>
              </a:rPr>
              <a:t> وظهور الإعلام الر</a:t>
            </a:r>
            <a:r>
              <a:rPr lang="ar-DZ" sz="2800" dirty="0">
                <a:effectLst/>
                <a:latin typeface="Calibri" panose="020F0502020204030204" pitchFamily="34" charset="0"/>
                <a:ea typeface="Calibri" panose="020F0502020204030204" pitchFamily="34" charset="0"/>
              </a:rPr>
              <a:t>َّ</a:t>
            </a:r>
            <a:r>
              <a:rPr lang="ar-SA" sz="2800" dirty="0">
                <a:effectLst/>
                <a:latin typeface="Calibri" panose="020F0502020204030204" pitchFamily="34" charset="0"/>
                <a:ea typeface="Calibri" panose="020F0502020204030204" pitchFamily="34" charset="0"/>
              </a:rPr>
              <a:t>قمي، أصبحت الل</a:t>
            </a:r>
            <a:r>
              <a:rPr lang="ar-DZ" sz="2800" dirty="0">
                <a:effectLst/>
                <a:latin typeface="Calibri" panose="020F0502020204030204" pitchFamily="34" charset="0"/>
                <a:ea typeface="Calibri" panose="020F0502020204030204" pitchFamily="34" charset="0"/>
              </a:rPr>
              <a:t>ُّ</a:t>
            </a:r>
            <a:r>
              <a:rPr lang="ar-SA" sz="2800" dirty="0" err="1">
                <a:effectLst/>
                <a:latin typeface="Calibri" panose="020F0502020204030204" pitchFamily="34" charset="0"/>
                <a:ea typeface="Calibri" panose="020F0502020204030204" pitchFamily="34" charset="0"/>
              </a:rPr>
              <a:t>غة</a:t>
            </a:r>
            <a:r>
              <a:rPr lang="ar-SA" sz="2800" dirty="0">
                <a:effectLst/>
                <a:latin typeface="Calibri" panose="020F0502020204030204" pitchFamily="34" charset="0"/>
                <a:ea typeface="Calibri" panose="020F0502020204030204" pitchFamily="34" charset="0"/>
              </a:rPr>
              <a:t> الإعلامية أ</a:t>
            </a:r>
            <a:r>
              <a:rPr lang="ar-DZ" sz="2800" dirty="0">
                <a:effectLst/>
                <a:latin typeface="Calibri" panose="020F0502020204030204" pitchFamily="34" charset="0"/>
                <a:ea typeface="Calibri" panose="020F0502020204030204" pitchFamily="34" charset="0"/>
              </a:rPr>
              <a:t>َ</a:t>
            </a:r>
            <a:r>
              <a:rPr lang="ar-SA" sz="2800" dirty="0">
                <a:effectLst/>
                <a:latin typeface="Calibri" panose="020F0502020204030204" pitchFamily="34" charset="0"/>
                <a:ea typeface="Calibri" panose="020F0502020204030204" pitchFamily="34" charset="0"/>
              </a:rPr>
              <a:t>كثر بساطة وسرعة ومباشرة، ت</a:t>
            </a:r>
            <a:r>
              <a:rPr lang="ar-DZ" sz="2800" dirty="0">
                <a:effectLst/>
                <a:latin typeface="Calibri" panose="020F0502020204030204" pitchFamily="34" charset="0"/>
                <a:ea typeface="Calibri" panose="020F0502020204030204" pitchFamily="34" charset="0"/>
              </a:rPr>
              <a:t>َ</a:t>
            </a:r>
            <a:r>
              <a:rPr lang="ar-SA" sz="2800" dirty="0">
                <a:effectLst/>
                <a:latin typeface="Calibri" panose="020F0502020204030204" pitchFamily="34" charset="0"/>
                <a:ea typeface="Calibri" panose="020F0502020204030204" pitchFamily="34" charset="0"/>
              </a:rPr>
              <a:t>سعى لجذب المتلق</a:t>
            </a:r>
            <a:r>
              <a:rPr lang="ar-DZ" sz="2800" dirty="0">
                <a:effectLst/>
                <a:latin typeface="Calibri" panose="020F0502020204030204" pitchFamily="34" charset="0"/>
                <a:ea typeface="Calibri" panose="020F0502020204030204" pitchFamily="34" charset="0"/>
              </a:rPr>
              <a:t>ِّ</a:t>
            </a:r>
            <a:r>
              <a:rPr lang="ar-SA" sz="2800" dirty="0">
                <a:effectLst/>
                <a:latin typeface="Calibri" panose="020F0502020204030204" pitchFamily="34" charset="0"/>
                <a:ea typeface="Calibri" panose="020F0502020204030204" pitchFamily="34" charset="0"/>
              </a:rPr>
              <a:t>ي وإقناعه</a:t>
            </a:r>
            <a:r>
              <a:rPr lang="en-GB" sz="2800" dirty="0">
                <a:effectLst/>
                <a:latin typeface="Calibri" panose="020F0502020204030204" pitchFamily="34" charset="0"/>
                <a:ea typeface="Calibri" panose="020F0502020204030204" pitchFamily="34" charset="0"/>
              </a:rPr>
              <a:t>.</a:t>
            </a:r>
            <a:endParaRPr lang="ar-DZ" sz="2800" dirty="0">
              <a:latin typeface="Calibri" panose="020F0502020204030204" pitchFamily="34" charset="0"/>
              <a:ea typeface="Calibri" panose="020F0502020204030204" pitchFamily="34" charset="0"/>
            </a:endParaRPr>
          </a:p>
          <a:p>
            <a:pPr algn="just" rtl="1">
              <a:lnSpc>
                <a:spcPct val="107000"/>
              </a:lnSpc>
              <a:spcAft>
                <a:spcPts val="800"/>
              </a:spcAft>
              <a:buNone/>
            </a:pPr>
            <a:r>
              <a:rPr lang="ar-DZ" sz="2800" kern="0" dirty="0">
                <a:effectLst/>
                <a:latin typeface="Calibri" panose="020F0502020204030204" pitchFamily="34" charset="0"/>
                <a:ea typeface="Calibri" panose="020F0502020204030204" pitchFamily="34" charset="0"/>
              </a:rPr>
              <a:t>و</a:t>
            </a:r>
            <a:r>
              <a:rPr lang="ar-SA" sz="2800" kern="0" dirty="0">
                <a:effectLst/>
                <a:latin typeface="Calibri" panose="020F0502020204030204" pitchFamily="34" charset="0"/>
                <a:ea typeface="Calibri" panose="020F0502020204030204" pitchFamily="34" charset="0"/>
              </a:rPr>
              <a:t>الل</a:t>
            </a:r>
            <a:r>
              <a:rPr lang="ar-DZ" sz="2800" kern="0" dirty="0">
                <a:effectLst/>
                <a:latin typeface="Calibri" panose="020F0502020204030204" pitchFamily="34" charset="0"/>
                <a:ea typeface="Calibri" panose="020F0502020204030204" pitchFamily="34" charset="0"/>
              </a:rPr>
              <a:t>َّ</a:t>
            </a:r>
            <a:r>
              <a:rPr lang="ar-SA" sz="2800" kern="0" dirty="0" err="1">
                <a:effectLst/>
                <a:latin typeface="Calibri" panose="020F0502020204030204" pitchFamily="34" charset="0"/>
                <a:ea typeface="Calibri" panose="020F0502020204030204" pitchFamily="34" charset="0"/>
              </a:rPr>
              <a:t>غة</a:t>
            </a:r>
            <a:r>
              <a:rPr lang="ar-SA" sz="2800" kern="0" dirty="0">
                <a:effectLst/>
                <a:latin typeface="Calibri" panose="020F0502020204030204" pitchFamily="34" charset="0"/>
                <a:ea typeface="Calibri" panose="020F0502020204030204" pitchFamily="34" charset="0"/>
              </a:rPr>
              <a:t> الإعلامية تعيش بين الت</a:t>
            </a:r>
            <a:r>
              <a:rPr lang="ar-DZ" sz="2800" kern="0" dirty="0">
                <a:effectLst/>
                <a:latin typeface="Calibri" panose="020F0502020204030204" pitchFamily="34" charset="0"/>
                <a:ea typeface="Calibri" panose="020F0502020204030204" pitchFamily="34" charset="0"/>
              </a:rPr>
              <a:t>َّ</a:t>
            </a:r>
            <a:r>
              <a:rPr lang="ar-SA" sz="2800" kern="0" dirty="0">
                <a:effectLst/>
                <a:latin typeface="Calibri" panose="020F0502020204030204" pitchFamily="34" charset="0"/>
                <a:ea typeface="Calibri" panose="020F0502020204030204" pitchFamily="34" charset="0"/>
              </a:rPr>
              <a:t>جديد والت</a:t>
            </a:r>
            <a:r>
              <a:rPr lang="ar-DZ" sz="2800" kern="0" dirty="0">
                <a:effectLst/>
                <a:latin typeface="Calibri" panose="020F0502020204030204" pitchFamily="34" charset="0"/>
                <a:ea typeface="Calibri" panose="020F0502020204030204" pitchFamily="34" charset="0"/>
              </a:rPr>
              <a:t>َّ</a:t>
            </a:r>
            <a:r>
              <a:rPr lang="ar-SA" sz="2800" kern="0" dirty="0">
                <a:effectLst/>
                <a:latin typeface="Calibri" panose="020F0502020204030204" pitchFamily="34" charset="0"/>
                <a:ea typeface="Calibri" panose="020F0502020204030204" pitchFamily="34" charset="0"/>
              </a:rPr>
              <a:t>قليد؛ فهي م</a:t>
            </a:r>
            <a:r>
              <a:rPr lang="ar-DZ" sz="2800" kern="0" dirty="0">
                <a:effectLst/>
                <a:latin typeface="Calibri" panose="020F0502020204030204" pitchFamily="34" charset="0"/>
                <a:ea typeface="Calibri" panose="020F0502020204030204" pitchFamily="34" charset="0"/>
              </a:rPr>
              <a:t>ُ</a:t>
            </a:r>
            <a:r>
              <a:rPr lang="ar-SA" sz="2800" kern="0" dirty="0">
                <a:effectLst/>
                <a:latin typeface="Calibri" panose="020F0502020204030204" pitchFamily="34" charset="0"/>
                <a:ea typeface="Calibri" panose="020F0502020204030204" pitchFamily="34" charset="0"/>
              </a:rPr>
              <a:t>ط</a:t>
            </a:r>
            <a:r>
              <a:rPr lang="ar-DZ" sz="2800" kern="0" dirty="0">
                <a:effectLst/>
                <a:latin typeface="Calibri" panose="020F0502020204030204" pitchFamily="34" charset="0"/>
                <a:ea typeface="Calibri" panose="020F0502020204030204" pitchFamily="34" charset="0"/>
              </a:rPr>
              <a:t>َ</a:t>
            </a:r>
            <a:r>
              <a:rPr lang="ar-SA" sz="2800" kern="0" dirty="0">
                <a:effectLst/>
                <a:latin typeface="Calibri" panose="020F0502020204030204" pitchFamily="34" charset="0"/>
                <a:ea typeface="Calibri" panose="020F0502020204030204" pitchFamily="34" charset="0"/>
              </a:rPr>
              <a:t>البة بأن ت</a:t>
            </a:r>
            <a:r>
              <a:rPr lang="ar-DZ" sz="2800" kern="0" dirty="0">
                <a:effectLst/>
                <a:latin typeface="Calibri" panose="020F0502020204030204" pitchFamily="34" charset="0"/>
                <a:ea typeface="Calibri" panose="020F0502020204030204" pitchFamily="34" charset="0"/>
              </a:rPr>
              <a:t>ُ</a:t>
            </a:r>
            <a:r>
              <a:rPr lang="ar-SA" sz="2800" kern="0" dirty="0">
                <a:effectLst/>
                <a:latin typeface="Calibri" panose="020F0502020204030204" pitchFamily="34" charset="0"/>
                <a:ea typeface="Calibri" panose="020F0502020204030204" pitchFamily="34" charset="0"/>
              </a:rPr>
              <a:t>واكب العصر </a:t>
            </a:r>
            <a:r>
              <a:rPr lang="ar-SA" sz="2800" kern="0" dirty="0" err="1">
                <a:effectLst/>
                <a:latin typeface="Calibri" panose="020F0502020204030204" pitchFamily="34" charset="0"/>
                <a:ea typeface="Calibri" panose="020F0502020204030204" pitchFamily="34" charset="0"/>
              </a:rPr>
              <a:t>وت</a:t>
            </a:r>
            <a:r>
              <a:rPr lang="ar-DZ" sz="2800" kern="0" dirty="0">
                <a:effectLst/>
                <a:latin typeface="Calibri" panose="020F0502020204030204" pitchFamily="34" charset="0"/>
                <a:ea typeface="Calibri" panose="020F0502020204030204" pitchFamily="34" charset="0"/>
              </a:rPr>
              <a:t>َ</a:t>
            </a:r>
            <a:r>
              <a:rPr lang="ar-SA" sz="2800" kern="0" dirty="0">
                <a:effectLst/>
                <a:latin typeface="Calibri" panose="020F0502020204030204" pitchFamily="34" charset="0"/>
                <a:ea typeface="Calibri" panose="020F0502020204030204" pitchFamily="34" charset="0"/>
              </a:rPr>
              <a:t>ظل</a:t>
            </a:r>
            <a:r>
              <a:rPr lang="ar-DZ" sz="2800" kern="0" dirty="0">
                <a:effectLst/>
                <a:latin typeface="Calibri" panose="020F0502020204030204" pitchFamily="34" charset="0"/>
                <a:ea typeface="Calibri" panose="020F0502020204030204" pitchFamily="34" charset="0"/>
              </a:rPr>
              <a:t>َّ</a:t>
            </a:r>
            <a:r>
              <a:rPr lang="ar-SA" sz="2800" kern="0" dirty="0">
                <a:effectLst/>
                <a:latin typeface="Calibri" panose="020F0502020204030204" pitchFamily="34" charset="0"/>
                <a:ea typeface="Calibri" panose="020F0502020204030204" pitchFamily="34" charset="0"/>
              </a:rPr>
              <a:t> في الوقت نفسه</a:t>
            </a:r>
            <a:r>
              <a:rPr lang="ar-DZ" sz="2800" kern="0" dirty="0">
                <a:effectLst/>
                <a:latin typeface="Calibri" panose="020F0502020204030204" pitchFamily="34" charset="0"/>
                <a:ea typeface="Calibri" panose="020F0502020204030204" pitchFamily="34" charset="0"/>
              </a:rPr>
              <a:t>،</a:t>
            </a:r>
            <a:r>
              <a:rPr lang="ar-SA" sz="2800" kern="0" dirty="0">
                <a:effectLst/>
                <a:latin typeface="Calibri" panose="020F0502020204030204" pitchFamily="34" charset="0"/>
                <a:ea typeface="Calibri" panose="020F0502020204030204" pitchFamily="34" charset="0"/>
              </a:rPr>
              <a:t> م</a:t>
            </a:r>
            <a:r>
              <a:rPr lang="ar-DZ" sz="2800" kern="0" dirty="0">
                <a:effectLst/>
                <a:latin typeface="Calibri" panose="020F0502020204030204" pitchFamily="34" charset="0"/>
                <a:ea typeface="Calibri" panose="020F0502020204030204" pitchFamily="34" charset="0"/>
              </a:rPr>
              <a:t>ُ</a:t>
            </a:r>
            <a:r>
              <a:rPr lang="ar-SA" sz="2800" kern="0" dirty="0">
                <a:effectLst/>
                <a:latin typeface="Calibri" panose="020F0502020204030204" pitchFamily="34" charset="0"/>
                <a:ea typeface="Calibri" panose="020F0502020204030204" pitchFamily="34" charset="0"/>
              </a:rPr>
              <a:t>حاف</a:t>
            </a:r>
            <a:r>
              <a:rPr lang="ar-DZ" sz="2800" kern="0" dirty="0">
                <a:effectLst/>
                <a:latin typeface="Calibri" panose="020F0502020204030204" pitchFamily="34" charset="0"/>
                <a:ea typeface="Calibri" panose="020F0502020204030204" pitchFamily="34" charset="0"/>
              </a:rPr>
              <a:t>ِ</a:t>
            </a:r>
            <a:r>
              <a:rPr lang="ar-SA" sz="2800" kern="0" dirty="0" err="1">
                <a:effectLst/>
                <a:latin typeface="Calibri" panose="020F0502020204030204" pitchFamily="34" charset="0"/>
                <a:ea typeface="Calibri" panose="020F0502020204030204" pitchFamily="34" charset="0"/>
              </a:rPr>
              <a:t>ظة</a:t>
            </a:r>
            <a:r>
              <a:rPr lang="ar-SA" sz="2800" kern="0" dirty="0">
                <a:effectLst/>
                <a:latin typeface="Calibri" panose="020F0502020204030204" pitchFamily="34" charset="0"/>
                <a:ea typeface="Calibri" panose="020F0502020204030204" pitchFamily="34" charset="0"/>
              </a:rPr>
              <a:t> على جمال الفصحى وسلامتها</a:t>
            </a:r>
            <a:r>
              <a:rPr lang="en-GB" sz="2800" kern="0" dirty="0">
                <a:effectLst/>
                <a:latin typeface="Calibri" panose="020F0502020204030204" pitchFamily="34" charset="0"/>
                <a:ea typeface="Calibri" panose="020F0502020204030204" pitchFamily="34" charset="0"/>
              </a:rPr>
              <a:t>. </a:t>
            </a:r>
            <a:r>
              <a:rPr lang="ar-DZ" sz="2800" kern="0" dirty="0">
                <a:effectLst/>
                <a:latin typeface="Calibri" panose="020F0502020204030204" pitchFamily="34" charset="0"/>
                <a:ea typeface="Calibri" panose="020F0502020204030204" pitchFamily="34" charset="0"/>
              </a:rPr>
              <a:t>و</a:t>
            </a:r>
            <a:r>
              <a:rPr lang="ar-SA" sz="2800" kern="0" dirty="0">
                <a:effectLst/>
                <a:latin typeface="Calibri" panose="020F0502020204030204" pitchFamily="34" charset="0"/>
                <a:ea typeface="Calibri" panose="020F0502020204030204" pitchFamily="34" charset="0"/>
              </a:rPr>
              <a:t>الت</a:t>
            </a:r>
            <a:r>
              <a:rPr lang="ar-DZ" sz="2800" kern="0" dirty="0">
                <a:effectLst/>
                <a:latin typeface="Calibri" panose="020F0502020204030204" pitchFamily="34" charset="0"/>
                <a:ea typeface="Calibri" panose="020F0502020204030204" pitchFamily="34" charset="0"/>
              </a:rPr>
              <a:t>َّ</a:t>
            </a:r>
            <a:r>
              <a:rPr lang="ar-SA" sz="2800" kern="0" dirty="0">
                <a:effectLst/>
                <a:latin typeface="Calibri" panose="020F0502020204030204" pitchFamily="34" charset="0"/>
                <a:ea typeface="Calibri" panose="020F0502020204030204" pitchFamily="34" charset="0"/>
              </a:rPr>
              <a:t>حدي الأكبر هو تحقيق التوازن بين السهولة والتأثير من جهة، والد</a:t>
            </a:r>
            <a:r>
              <a:rPr lang="ar-DZ" sz="2800" kern="0" dirty="0">
                <a:effectLst/>
                <a:latin typeface="Calibri" panose="020F0502020204030204" pitchFamily="34" charset="0"/>
                <a:ea typeface="Calibri" panose="020F0502020204030204" pitchFamily="34" charset="0"/>
              </a:rPr>
              <a:t>ِّ</a:t>
            </a:r>
            <a:r>
              <a:rPr lang="ar-SA" sz="2800" kern="0" dirty="0" err="1">
                <a:effectLst/>
                <a:latin typeface="Calibri" panose="020F0502020204030204" pitchFamily="34" charset="0"/>
                <a:ea typeface="Calibri" panose="020F0502020204030204" pitchFamily="34" charset="0"/>
              </a:rPr>
              <a:t>قة</a:t>
            </a:r>
            <a:r>
              <a:rPr lang="ar-SA" sz="2800" kern="0" dirty="0">
                <a:effectLst/>
                <a:latin typeface="Calibri" panose="020F0502020204030204" pitchFamily="34" charset="0"/>
                <a:ea typeface="Calibri" panose="020F0502020204030204" pitchFamily="34" charset="0"/>
              </a:rPr>
              <a:t> والهوية اللغوية من جهة أخرى</a:t>
            </a:r>
            <a:r>
              <a:rPr lang="ar-DZ" sz="2800" kern="0" dirty="0">
                <a:effectLst/>
                <a:latin typeface="Calibri" panose="020F0502020204030204" pitchFamily="34" charset="0"/>
                <a:ea typeface="Calibri" panose="020F0502020204030204" pitchFamily="34" charset="0"/>
              </a:rPr>
              <a:t>.</a:t>
            </a:r>
            <a:endParaRPr lang="fr-FR" sz="2800" dirty="0"/>
          </a:p>
        </p:txBody>
      </p:sp>
    </p:spTree>
    <p:extLst>
      <p:ext uri="{BB962C8B-B14F-4D97-AF65-F5344CB8AC3E}">
        <p14:creationId xmlns:p14="http://schemas.microsoft.com/office/powerpoint/2010/main" val="1026062349"/>
      </p:ext>
    </p:extLst>
  </p:cSld>
  <p:clrMapOvr>
    <a:masterClrMapping/>
  </p:clrMapOvr>
  <p:transition spd="slow" advTm="656789">
    <p:push dir="u"/>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255EC8-52F6-3C4F-B2A5-5E70DA7B67E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AC48EB2-9935-0CA1-A736-4DCEC89CCA12}"/>
              </a:ext>
            </a:extLst>
          </p:cNvPr>
          <p:cNvSpPr/>
          <p:nvPr/>
        </p:nvSpPr>
        <p:spPr>
          <a:xfrm>
            <a:off x="2269797" y="53224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7249776-2450-57D5-D6BD-2EDB0349280F}"/>
              </a:ext>
            </a:extLst>
          </p:cNvPr>
          <p:cNvSpPr/>
          <p:nvPr/>
        </p:nvSpPr>
        <p:spPr>
          <a:xfrm>
            <a:off x="7587279" y="1659659"/>
            <a:ext cx="4128422" cy="382494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88DB553-FD18-E0F1-50C8-A1F88546AB8F}"/>
              </a:ext>
            </a:extLst>
          </p:cNvPr>
          <p:cNvSpPr/>
          <p:nvPr/>
        </p:nvSpPr>
        <p:spPr>
          <a:xfrm>
            <a:off x="347366" y="1580051"/>
            <a:ext cx="8143719" cy="50536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10DB0E41-3F34-95EF-A5D7-44D96120B046}"/>
              </a:ext>
            </a:extLst>
          </p:cNvPr>
          <p:cNvSpPr txBox="1"/>
          <p:nvPr/>
        </p:nvSpPr>
        <p:spPr>
          <a:xfrm>
            <a:off x="476299" y="1728814"/>
            <a:ext cx="7885854" cy="5078313"/>
          </a:xfrm>
          <a:prstGeom prst="rect">
            <a:avLst/>
          </a:prstGeom>
          <a:noFill/>
        </p:spPr>
        <p:txBody>
          <a:bodyPr wrap="square" rtlCol="0">
            <a:spAutoFit/>
          </a:bodyPr>
          <a:lstStyle/>
          <a:p>
            <a:pPr algn="just" rtl="1"/>
            <a:r>
              <a:rPr lang="ar-SA" b="1" dirty="0"/>
              <a:t>1- عبد العزيز ياسر: " نقد الإعلام الرقمي: من الهيمنة إلى المشاركة"، القاهرة: دار روافد</a:t>
            </a:r>
            <a:r>
              <a:rPr lang="fr-FR" b="1" dirty="0"/>
              <a:t>. </a:t>
            </a:r>
            <a:r>
              <a:rPr lang="ar-SA" b="1" dirty="0"/>
              <a:t>،</a:t>
            </a:r>
            <a:r>
              <a:rPr lang="fr-FR" b="1" dirty="0"/>
              <a:t>2020</a:t>
            </a:r>
            <a:r>
              <a:rPr lang="ar-SA" b="1" dirty="0"/>
              <a:t>.</a:t>
            </a:r>
            <a:endParaRPr lang="fr-FR" b="1" dirty="0"/>
          </a:p>
          <a:p>
            <a:pPr algn="just" rtl="1"/>
            <a:r>
              <a:rPr lang="ar-DZ" b="1" dirty="0"/>
              <a:t>2- أ</a:t>
            </a:r>
            <a:r>
              <a:rPr lang="ar-SA" b="1" dirty="0"/>
              <a:t>نور عبد العزيز: "النقد واستكمال منظومة العمل الإعلامي، "، مجلة اتحاد الإذاعات العربية، ع1 ،2000.</a:t>
            </a:r>
            <a:endParaRPr lang="fr-FR" b="1" dirty="0"/>
          </a:p>
          <a:p>
            <a:pPr algn="just" rtl="1"/>
            <a:r>
              <a:rPr lang="ar-SA" b="1" dirty="0"/>
              <a:t>3- حسن عماد مكاوي:" الإعلام الجديد: المفهوم والوسائط والتأثير"، القاهرة: الدار المصرية اللبنانية،</a:t>
            </a:r>
            <a:r>
              <a:rPr lang="fr-FR" b="1" dirty="0"/>
              <a:t>2017</a:t>
            </a:r>
            <a:r>
              <a:rPr lang="ar-SA" b="1" dirty="0"/>
              <a:t>.</a:t>
            </a:r>
            <a:endParaRPr lang="fr-FR" b="1" dirty="0"/>
          </a:p>
          <a:p>
            <a:pPr algn="just" rtl="1"/>
            <a:r>
              <a:rPr lang="ar-SA" b="1" dirty="0"/>
              <a:t>4- سليمان فؤاد: "وسائل الإعلام الرقمية وتشكيل الرأي العام"، بيروت: دار الكتاب الجامعي،2019.</a:t>
            </a:r>
            <a:endParaRPr lang="fr-FR" b="1" dirty="0"/>
          </a:p>
          <a:p>
            <a:pPr algn="just" rtl="1"/>
            <a:r>
              <a:rPr lang="ar-SA" b="1" dirty="0"/>
              <a:t>5- </a:t>
            </a:r>
            <a:r>
              <a:rPr lang="ar-SA" b="1" dirty="0" err="1"/>
              <a:t>إبـراقن</a:t>
            </a:r>
            <a:r>
              <a:rPr lang="ar-SA" b="1" dirty="0"/>
              <a:t> محمود: "المبـرق قـاموس موسـوعي للإعـلام والاتصـال" (الجزائـر العاصـمة</a:t>
            </a:r>
            <a:r>
              <a:rPr lang="fr-FR" b="1" dirty="0"/>
              <a:t>: </a:t>
            </a:r>
            <a:r>
              <a:rPr lang="ar-SA" b="1" dirty="0"/>
              <a:t>المجلس الأعلى للغة العربية، 2004)</a:t>
            </a:r>
            <a:endParaRPr lang="fr-FR" b="1" dirty="0"/>
          </a:p>
          <a:p>
            <a:pPr algn="just" rtl="1"/>
            <a:r>
              <a:rPr lang="ar-SA" b="1" dirty="0"/>
              <a:t>6- مي العبد </a:t>
            </a:r>
            <a:r>
              <a:rPr lang="ar-SA" b="1" dirty="0" err="1"/>
              <a:t>االله</a:t>
            </a:r>
            <a:r>
              <a:rPr lang="ar-SA" b="1" dirty="0"/>
              <a:t>: المعجم في المفاهيم الحديثة للإعلام والاتصال، المشروع العربي لتوحيد المصطلحات، (بيروت: دار النهضة العربية2014).</a:t>
            </a:r>
            <a:endParaRPr lang="fr-FR" b="1" dirty="0"/>
          </a:p>
          <a:p>
            <a:pPr algn="just" rtl="1"/>
            <a:r>
              <a:rPr lang="ar-SA" b="1" dirty="0"/>
              <a:t>7- محمد عبد الحميد: التربية الإعلامية والوعي بالأداء الإعلامي (القاهرة: عالم الكتب، 2012).</a:t>
            </a:r>
            <a:endParaRPr lang="fr-FR" b="1" dirty="0"/>
          </a:p>
          <a:p>
            <a:pPr algn="just" rtl="1"/>
            <a:r>
              <a:rPr lang="ar-SA" b="1" dirty="0"/>
              <a:t>8- فهد بن عبد الرحمان الشميمري: التربية الإعلامية، كيف نتعامل مع الإعلام (الرياض: مكتبة الملك فهد </a:t>
            </a:r>
            <a:r>
              <a:rPr lang="ar-SA" dirty="0"/>
              <a:t>الوطنية، </a:t>
            </a:r>
            <a:r>
              <a:rPr lang="fr-FR" dirty="0"/>
              <a:t>2010</a:t>
            </a:r>
            <a:r>
              <a:rPr lang="ar-SA" dirty="0"/>
              <a:t>.</a:t>
            </a:r>
            <a:endParaRPr lang="fr-FR" dirty="0"/>
          </a:p>
          <a:p>
            <a:pPr rtl="1"/>
            <a:r>
              <a:rPr lang="fr-FR" b="1" dirty="0"/>
              <a:t>9-Bill </a:t>
            </a:r>
            <a:r>
              <a:rPr lang="fr-FR" b="1" dirty="0" err="1"/>
              <a:t>Kovach</a:t>
            </a:r>
            <a:r>
              <a:rPr lang="fr-FR" b="1" dirty="0"/>
              <a:t>, Tom </a:t>
            </a:r>
            <a:r>
              <a:rPr lang="fr-FR" b="1" dirty="0" err="1"/>
              <a:t>Rosenstiel</a:t>
            </a:r>
            <a:r>
              <a:rPr lang="fr-FR" b="1" dirty="0"/>
              <a:t> : principes du journalisme traduit de l'américain par Monique Berry, nouveaux horizons, Paris, 2004.</a:t>
            </a:r>
          </a:p>
          <a:p>
            <a:pPr rtl="1"/>
            <a:r>
              <a:rPr lang="fr-FR" b="1" dirty="0"/>
              <a:t>10-Jérome Bourdon jean- Michel </a:t>
            </a:r>
            <a:r>
              <a:rPr lang="fr-FR" b="1" dirty="0" err="1"/>
              <a:t>Frondon</a:t>
            </a:r>
            <a:r>
              <a:rPr lang="fr-FR" b="1" dirty="0"/>
              <a:t> : L’œil critique, Le journaliste critique de télévision, Médias Recherches études, Belgique,2003.</a:t>
            </a:r>
          </a:p>
          <a:p>
            <a:endParaRPr lang="en-US"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975AF3E3-9974-2E9F-FF0E-5A62FAE8E47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40">
            <a:extLst>
              <a:ext uri="{FF2B5EF4-FFF2-40B4-BE49-F238E27FC236}">
                <a16:creationId xmlns:a16="http://schemas.microsoft.com/office/drawing/2014/main" id="{8A49907F-E08B-CFF3-3E91-50A99A6369ED}"/>
              </a:ext>
            </a:extLst>
          </p:cNvPr>
          <p:cNvSpPr txBox="1"/>
          <p:nvPr/>
        </p:nvSpPr>
        <p:spPr>
          <a:xfrm>
            <a:off x="4593292" y="767407"/>
            <a:ext cx="4232952" cy="646331"/>
          </a:xfrm>
          <a:prstGeom prst="rect">
            <a:avLst/>
          </a:prstGeom>
          <a:noFill/>
        </p:spPr>
        <p:txBody>
          <a:bodyPr wrap="square" rtlCol="0">
            <a:spAutoFit/>
          </a:bodyPr>
          <a:lstStyle/>
          <a:p>
            <a:r>
              <a:rPr lang="ar-DZ" sz="3600" b="1" dirty="0">
                <a:solidFill>
                  <a:schemeClr val="bg1"/>
                </a:solidFill>
                <a:highlight>
                  <a:srgbClr val="203E5F"/>
                </a:highlight>
                <a:latin typeface="Alexandria" charset="0"/>
                <a:cs typeface="Alexandria" charset="0"/>
              </a:rPr>
              <a:t> قائمة المراجع المعتمدة  </a:t>
            </a:r>
            <a:endParaRPr lang="en-US" sz="3600" b="1" dirty="0">
              <a:solidFill>
                <a:schemeClr val="bg1"/>
              </a:solidFill>
              <a:highlight>
                <a:srgbClr val="203E5F"/>
              </a:highlight>
              <a:latin typeface="Alexandria" charset="0"/>
              <a:cs typeface="Alexandria" charset="0"/>
            </a:endParaRPr>
          </a:p>
        </p:txBody>
      </p:sp>
      <p:pic>
        <p:nvPicPr>
          <p:cNvPr id="6" name="Image 5">
            <a:extLst>
              <a:ext uri="{FF2B5EF4-FFF2-40B4-BE49-F238E27FC236}">
                <a16:creationId xmlns:a16="http://schemas.microsoft.com/office/drawing/2014/main" id="{57F92086-CA9D-B7E5-4B54-BDDE89F19E5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67149" y="1996003"/>
            <a:ext cx="3808389" cy="3808389"/>
          </a:xfrm>
          <a:prstGeom prst="rect">
            <a:avLst/>
          </a:prstGeom>
        </p:spPr>
      </p:pic>
    </p:spTree>
    <p:extLst>
      <p:ext uri="{BB962C8B-B14F-4D97-AF65-F5344CB8AC3E}">
        <p14:creationId xmlns:p14="http://schemas.microsoft.com/office/powerpoint/2010/main" val="3833497321"/>
      </p:ext>
    </p:extLst>
  </p:cSld>
  <p:clrMapOvr>
    <a:masterClrMapping/>
  </p:clrMapOvr>
  <mc:AlternateContent xmlns:mc="http://schemas.openxmlformats.org/markup-compatibility/2006" xmlns:p14="http://schemas.microsoft.com/office/powerpoint/2010/main">
    <mc:Choice Requires="p14">
      <p:transition spd="slow" p14:dur="3400" advTm="359061">
        <p14:reveal/>
      </p:transition>
    </mc:Choice>
    <mc:Fallback xmlns="">
      <p:transition spd="slow" advTm="359061">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8016929" cy="830997"/>
          </a:xfrm>
          <a:prstGeom prst="rect">
            <a:avLst/>
          </a:prstGeom>
          <a:noFill/>
        </p:spPr>
        <p:txBody>
          <a:bodyPr wrap="square" rtlCol="0">
            <a:spAutoFit/>
          </a:bodyPr>
          <a:lstStyle/>
          <a:p>
            <a:r>
              <a:rPr lang="ar-DZ" sz="4800" b="1" dirty="0">
                <a:solidFill>
                  <a:schemeClr val="bg1"/>
                </a:solidFill>
                <a:latin typeface="Alexandria" charset="0"/>
                <a:cs typeface="Alexandria" charset="0"/>
              </a:rPr>
              <a:t>تمنياتي للجميع بالتوفيق والسداد</a:t>
            </a:r>
            <a:endParaRPr lang="en-US"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515818">
        <p15:prstTrans prst="prestige"/>
      </p:transition>
    </mc:Choice>
    <mc:Fallback xmlns="">
      <p:transition spd="slow" advTm="515818">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f2262c286379a549d878d6bf2d33b56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9bf670458bf6d37f41c03f5afe839c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76C75F27-0DA6-4BD0-B569-B2BF81A663E3}"/>
</file>

<file path=customXml/itemProps3.xml><?xml version="1.0" encoding="utf-8"?>
<ds:datastoreItem xmlns:ds="http://schemas.openxmlformats.org/officeDocument/2006/customXml" ds:itemID="{ACC9A911-23AF-4D6B-960B-1A780C58D828}">
  <ds:schemaRefs>
    <ds:schemaRef ds:uri="http://purl.org/dc/terms/"/>
    <ds:schemaRef ds:uri="http://schemas.microsoft.com/office/infopath/2007/PartnerControls"/>
    <ds:schemaRef ds:uri="http://schemas.microsoft.com/office/2006/documentManagement/types"/>
    <ds:schemaRef ds:uri="http://schemas.microsoft.com/office/2006/metadata/properties"/>
    <ds:schemaRef ds:uri="688354b5-287c-4cda-825e-1d7935aea40e"/>
    <ds:schemaRef ds:uri="http://www.w3.org/XML/1998/namespace"/>
    <ds:schemaRef ds:uri="http://purl.org/dc/dcmitype/"/>
    <ds:schemaRef ds:uri="http://schemas.openxmlformats.org/package/2006/metadata/core-properties"/>
    <ds:schemaRef ds:uri="aca13214-df29-4e3c-a050-857c0bf7bd8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9703</TotalTime>
  <Words>4591</Words>
  <Application>Microsoft Office PowerPoint</Application>
  <PresentationFormat>Grand écran</PresentationFormat>
  <Paragraphs>300</Paragraphs>
  <Slides>41</Slides>
  <Notes>1</Notes>
  <HiddenSlides>0</HiddenSlides>
  <MMClips>0</MMClips>
  <ScaleCrop>false</ScaleCrop>
  <HeadingPairs>
    <vt:vector size="6" baseType="variant">
      <vt:variant>
        <vt:lpstr>Polices utilisées</vt:lpstr>
      </vt:variant>
      <vt:variant>
        <vt:i4>11</vt:i4>
      </vt:variant>
      <vt:variant>
        <vt:lpstr>Thème</vt:lpstr>
      </vt:variant>
      <vt:variant>
        <vt:i4>1</vt:i4>
      </vt:variant>
      <vt:variant>
        <vt:lpstr>Titres des diapositives</vt:lpstr>
      </vt:variant>
      <vt:variant>
        <vt:i4>41</vt:i4>
      </vt:variant>
    </vt:vector>
  </HeadingPairs>
  <TitlesOfParts>
    <vt:vector size="53" baseType="lpstr">
      <vt:lpstr>Alexandria</vt:lpstr>
      <vt:lpstr>Arial</vt:lpstr>
      <vt:lpstr>Calibri</vt:lpstr>
      <vt:lpstr>Calibri Light</vt:lpstr>
      <vt:lpstr>Microsoft Sans Serif</vt:lpstr>
      <vt:lpstr>Roboto Light</vt:lpstr>
      <vt:lpstr>Segoe UI Emoji</vt:lpstr>
      <vt:lpstr>Symbol</vt:lpstr>
      <vt:lpstr>Tahoma</vt:lpstr>
      <vt:lpstr>Times New Roman</vt:lpstr>
      <vt:lpstr>Wingdings</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Tewfik Amri</cp:lastModifiedBy>
  <cp:revision>149</cp:revision>
  <dcterms:created xsi:type="dcterms:W3CDTF">2023-04-29T09:08:00Z</dcterms:created>
  <dcterms:modified xsi:type="dcterms:W3CDTF">2025-11-13T22:55:58Z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