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24.xml" ContentType="application/vnd.openxmlformats-officedocument.presentationml.slide+xml"/>
  <Override PartName="/ppt/slides/slide7.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7.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9.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sldIdLst>
    <p:sldId id="480" r:id="rId2"/>
    <p:sldId id="594" r:id="rId3"/>
    <p:sldId id="595" r:id="rId4"/>
    <p:sldId id="596" r:id="rId5"/>
    <p:sldId id="597" r:id="rId6"/>
    <p:sldId id="598" r:id="rId7"/>
    <p:sldId id="599" r:id="rId8"/>
    <p:sldId id="600" r:id="rId9"/>
    <p:sldId id="601" r:id="rId10"/>
    <p:sldId id="602" r:id="rId11"/>
    <p:sldId id="603" r:id="rId12"/>
    <p:sldId id="604" r:id="rId13"/>
    <p:sldId id="605" r:id="rId14"/>
    <p:sldId id="606" r:id="rId15"/>
    <p:sldId id="607" r:id="rId16"/>
    <p:sldId id="608" r:id="rId17"/>
    <p:sldId id="609" r:id="rId18"/>
    <p:sldId id="610" r:id="rId19"/>
    <p:sldId id="611" r:id="rId20"/>
    <p:sldId id="612" r:id="rId21"/>
    <p:sldId id="613" r:id="rId22"/>
    <p:sldId id="614" r:id="rId23"/>
    <p:sldId id="615" r:id="rId24"/>
    <p:sldId id="616" r:id="rId25"/>
    <p:sldId id="617" r:id="rId26"/>
    <p:sldId id="618" r:id="rId27"/>
    <p:sldId id="619" r:id="rId28"/>
    <p:sldId id="620" r:id="rId29"/>
    <p:sldId id="621" r:id="rId30"/>
    <p:sldId id="622" r:id="rId31"/>
    <p:sldId id="623" r:id="rId32"/>
    <p:sldId id="624" r:id="rId33"/>
    <p:sldId id="625" r:id="rId34"/>
    <p:sldId id="626" r:id="rId35"/>
    <p:sldId id="627" r:id="rId36"/>
    <p:sldId id="628" r:id="rId37"/>
    <p:sldId id="629" r:id="rId38"/>
    <p:sldId id="630" r:id="rId39"/>
    <p:sldId id="631" r:id="rId40"/>
    <p:sldId id="632" r:id="rId41"/>
    <p:sldId id="633" r:id="rId42"/>
    <p:sldId id="634" r:id="rId43"/>
    <p:sldId id="635" r:id="rId44"/>
    <p:sldId id="636" r:id="rId45"/>
    <p:sldId id="637" r:id="rId46"/>
    <p:sldId id="638" r:id="rId47"/>
    <p:sldId id="593"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3738" autoAdjust="0"/>
  </p:normalViewPr>
  <p:slideViewPr>
    <p:cSldViewPr snapToGrid="0">
      <p:cViewPr varScale="1">
        <p:scale>
          <a:sx n="66" d="100"/>
          <a:sy n="66" d="100"/>
        </p:scale>
        <p:origin x="63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11/20/2024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2478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520640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0268704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4783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88699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18952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22482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80781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11/20/2024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
        <p:nvSpPr>
          <p:cNvPr id="7" name="TextBox 6"/>
          <p:cNvSpPr txBox="1"/>
          <p:nvPr userDrawn="1"/>
        </p:nvSpPr>
        <p:spPr>
          <a:xfrm>
            <a:off x="4456904" y="633432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24975" y="4424765"/>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08</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180946" y="317768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403790" y="5485725"/>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5933"/>
    </mc:Choice>
    <mc:Fallback xmlns="">
      <p:transition spd="slow" advTm="1593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08</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3" name="TextBox 2"/>
          <p:cNvSpPr txBox="1"/>
          <p:nvPr/>
        </p:nvSpPr>
        <p:spPr>
          <a:xfrm>
            <a:off x="5257774" y="6476736"/>
            <a:ext cx="2829815" cy="307777"/>
          </a:xfrm>
          <a:prstGeom prst="rect">
            <a:avLst/>
          </a:prstGeom>
          <a:noFill/>
        </p:spPr>
        <p:txBody>
          <a:bodyPr wrap="square" rtlCol="0">
            <a:spAutoFit/>
          </a:bodyPr>
          <a:lstStyle/>
          <a:p>
            <a:pPr algn="ctr"/>
            <a:r>
              <a:rPr lang="en-US" sz="1400" b="1" dirty="0" smtClean="0">
                <a:solidFill>
                  <a:schemeClr val="bg1"/>
                </a:solidFill>
                <a:latin typeface="Alexandria" pitchFamily="2" charset="-78"/>
                <a:cs typeface="Alexandria" pitchFamily="2" charset="-78"/>
              </a:rPr>
              <a:t>www.midocean.km</a:t>
            </a:r>
            <a:endParaRPr lang="en-US" sz="1400" b="1" dirty="0">
              <a:solidFill>
                <a:schemeClr val="bg1"/>
              </a:solidFill>
              <a:latin typeface="Alexandria" pitchFamily="2" charset="-78"/>
              <a:cs typeface="Alexandria"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58335941"/>
      </p:ext>
    </p:extLst>
  </p:cSld>
  <p:clrMapOvr>
    <a:masterClrMapping/>
  </p:clrMapOvr>
  <mc:AlternateContent xmlns:mc="http://schemas.openxmlformats.org/markup-compatibility/2006" xmlns:p14="http://schemas.microsoft.com/office/powerpoint/2010/main">
    <mc:Choice Requires="p14">
      <p:transition spd="slow" p14:dur="2000" advTm="10234"/>
    </mc:Choice>
    <mc:Fallback xmlns="">
      <p:transition spd="slow" advTm="1023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08</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flipV="1">
            <a:off x="2626179" y="426152"/>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10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707846"/>
          </a:xfrm>
          <a:prstGeom prst="rect">
            <a:avLst/>
          </a:prstGeom>
          <a:noFill/>
          <a:ln>
            <a:noFill/>
          </a:ln>
        </p:spPr>
        <p:txBody>
          <a:bodyPr spcFirstLastPara="1" wrap="square" lIns="91425" tIns="45700" rIns="91425" bIns="45700" anchor="t" anchorCtr="0">
            <a:spAutoFit/>
          </a:bodyPr>
          <a:lstStyle/>
          <a:p>
            <a:pPr algn="ctr"/>
            <a:r>
              <a:rPr lang="en-US" sz="2000" b="1" dirty="0">
                <a:latin typeface="Alexandria" pitchFamily="2" charset="-78"/>
                <a:cs typeface="Alexandria" pitchFamily="2" charset="-78"/>
              </a:rPr>
              <a:t>Opportunities and use cases of AI in</a:t>
            </a:r>
          </a:p>
          <a:p>
            <a:pPr algn="ctr"/>
            <a:r>
              <a:rPr lang="en-GB" sz="2000" b="1" dirty="0">
                <a:latin typeface="Alexandria" pitchFamily="2" charset="-78"/>
                <a:cs typeface="Alexandria" pitchFamily="2" charset="-78"/>
              </a:rPr>
              <a:t>the insurance industry</a:t>
            </a:r>
            <a:endParaRPr lang="en-US" sz="2000" b="1" dirty="0">
              <a:latin typeface="Alexandria" pitchFamily="2" charset="-78"/>
              <a:cs typeface="Alexandria" pitchFamily="2" charset="-78"/>
              <a:sym typeface="Calibri"/>
            </a:endParaRPr>
          </a:p>
        </p:txBody>
      </p:sp>
    </p:spTree>
    <p:extLst>
      <p:ext uri="{BB962C8B-B14F-4D97-AF65-F5344CB8AC3E}">
        <p14:creationId xmlns:p14="http://schemas.microsoft.com/office/powerpoint/2010/main" val="2981429945"/>
      </p:ext>
    </p:extLst>
  </p:cSld>
  <p:clrMapOvr>
    <a:masterClrMapping/>
  </p:clrMapOvr>
  <mc:AlternateContent xmlns:mc="http://schemas.openxmlformats.org/markup-compatibility/2006" xmlns:p14="http://schemas.microsoft.com/office/powerpoint/2010/main">
    <mc:Choice Requires="p14">
      <p:transition spd="slow" p14:dur="2000" advTm="24638"/>
    </mc:Choice>
    <mc:Fallback xmlns="">
      <p:transition spd="slow" advTm="246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25459" y="2359026"/>
            <a:ext cx="8282575" cy="3539430"/>
          </a:xfrm>
          <a:prstGeom prst="rect">
            <a:avLst/>
          </a:prstGeom>
          <a:noFill/>
        </p:spPr>
        <p:txBody>
          <a:bodyPr wrap="square" rtlCol="0">
            <a:spAutoFit/>
          </a:bodyPr>
          <a:lstStyle/>
          <a:p>
            <a:pPr lvl="0"/>
            <a:r>
              <a:rPr lang="en-US" altLang="en-US" sz="1600" b="1" dirty="0">
                <a:solidFill>
                  <a:srgbClr val="08A3E8"/>
                </a:solidFill>
                <a:latin typeface="Alexandria" pitchFamily="2" charset="-78"/>
                <a:cs typeface="Alexandria" pitchFamily="2" charset="-78"/>
              </a:rPr>
              <a:t>Learning </a:t>
            </a:r>
            <a:r>
              <a:rPr lang="en-US" altLang="en-US" sz="1600" b="1" dirty="0" smtClean="0">
                <a:solidFill>
                  <a:srgbClr val="08A3E8"/>
                </a:solidFill>
                <a:latin typeface="Alexandria" pitchFamily="2" charset="-78"/>
                <a:cs typeface="Alexandria" pitchFamily="2" charset="-78"/>
              </a:rPr>
              <a:t>Objectives</a:t>
            </a:r>
          </a:p>
          <a:p>
            <a:pPr marL="342900" lvl="0" indent="-342900">
              <a:buFont typeface="+mj-lt"/>
              <a:buAutoNum type="arabicPeriod"/>
            </a:pPr>
            <a:r>
              <a:rPr lang="en-US" sz="1400" dirty="0">
                <a:latin typeface="Alexandria" pitchFamily="2" charset="-78"/>
                <a:cs typeface="Alexandria" pitchFamily="2" charset="-78"/>
              </a:rPr>
              <a:t>Understanding AI Applications in the Insurance </a:t>
            </a:r>
            <a:r>
              <a:rPr lang="en-US" sz="1400" dirty="0" smtClean="0">
                <a:latin typeface="Alexandria" pitchFamily="2" charset="-78"/>
                <a:cs typeface="Alexandria" pitchFamily="2" charset="-78"/>
              </a:rPr>
              <a:t>Sector</a:t>
            </a:r>
          </a:p>
          <a:p>
            <a:pPr marL="342900" lvl="0" indent="-342900">
              <a:buFont typeface="+mj-lt"/>
              <a:buAutoNum type="arabicPeriod"/>
            </a:pPr>
            <a:r>
              <a:rPr lang="en-US" sz="1400" dirty="0">
                <a:latin typeface="Alexandria" pitchFamily="2" charset="-78"/>
                <a:cs typeface="Alexandria" pitchFamily="2" charset="-78"/>
              </a:rPr>
              <a:t>Explore the opportunities and benefits of adopting AI technologies in the insurance </a:t>
            </a:r>
            <a:r>
              <a:rPr lang="en-US" sz="1400" dirty="0" smtClean="0">
                <a:latin typeface="Alexandria" pitchFamily="2" charset="-78"/>
                <a:cs typeface="Alexandria" pitchFamily="2" charset="-78"/>
              </a:rPr>
              <a:t>sector</a:t>
            </a:r>
          </a:p>
          <a:p>
            <a:pPr marL="342900" lvl="0" indent="-342900">
              <a:buFont typeface="+mj-lt"/>
              <a:buAutoNum type="arabicPeriod"/>
            </a:pPr>
            <a:r>
              <a:rPr lang="en-US" sz="1400" dirty="0">
                <a:latin typeface="Alexandria" pitchFamily="2" charset="-78"/>
                <a:cs typeface="Alexandria" pitchFamily="2" charset="-78"/>
              </a:rPr>
              <a:t>Examine the use cases of AI in underwriting </a:t>
            </a:r>
            <a:r>
              <a:rPr lang="en-US" sz="1400" dirty="0" smtClean="0">
                <a:latin typeface="Alexandria" pitchFamily="2" charset="-78"/>
                <a:cs typeface="Alexandria" pitchFamily="2" charset="-78"/>
              </a:rPr>
              <a:t>processes</a:t>
            </a:r>
          </a:p>
          <a:p>
            <a:pPr marL="342900" lvl="0" indent="-342900">
              <a:buFont typeface="+mj-lt"/>
              <a:buAutoNum type="arabicPeriod"/>
            </a:pPr>
            <a:r>
              <a:rPr lang="en-US" sz="1400" dirty="0">
                <a:latin typeface="Alexandria" pitchFamily="2" charset="-78"/>
                <a:cs typeface="Alexandria" pitchFamily="2" charset="-78"/>
              </a:rPr>
              <a:t>Understand how AI is utilized in claims </a:t>
            </a:r>
            <a:r>
              <a:rPr lang="en-US" sz="1400" dirty="0" smtClean="0">
                <a:latin typeface="Alexandria" pitchFamily="2" charset="-78"/>
                <a:cs typeface="Alexandria" pitchFamily="2" charset="-78"/>
              </a:rPr>
              <a:t>processing</a:t>
            </a:r>
          </a:p>
          <a:p>
            <a:pPr marL="342900" lvl="0" indent="-342900">
              <a:buFont typeface="+mj-lt"/>
              <a:buAutoNum type="arabicPeriod"/>
            </a:pPr>
            <a:r>
              <a:rPr lang="en-US" sz="1400" dirty="0">
                <a:latin typeface="Alexandria" pitchFamily="2" charset="-78"/>
                <a:cs typeface="Alexandria" pitchFamily="2" charset="-78"/>
              </a:rPr>
              <a:t>Explore the role of AI in risk assessment and management within the insurance </a:t>
            </a:r>
            <a:r>
              <a:rPr lang="en-US" sz="1400" dirty="0" smtClean="0">
                <a:latin typeface="Alexandria" pitchFamily="2" charset="-78"/>
                <a:cs typeface="Alexandria" pitchFamily="2" charset="-78"/>
              </a:rPr>
              <a:t>industry</a:t>
            </a:r>
          </a:p>
          <a:p>
            <a:pPr marL="342900" lvl="0" indent="-342900">
              <a:buFont typeface="+mj-lt"/>
              <a:buAutoNum type="arabicPeriod"/>
            </a:pPr>
            <a:r>
              <a:rPr lang="en-US" sz="1400" dirty="0">
                <a:latin typeface="Alexandria" pitchFamily="2" charset="-78"/>
                <a:cs typeface="Alexandria" pitchFamily="2" charset="-78"/>
              </a:rPr>
              <a:t>Address how AI technologies can enhance customer service in the </a:t>
            </a:r>
            <a:r>
              <a:rPr lang="en-US" sz="1400" dirty="0" smtClean="0">
                <a:latin typeface="Alexandria" pitchFamily="2" charset="-78"/>
                <a:cs typeface="Alexandria" pitchFamily="2" charset="-78"/>
              </a:rPr>
              <a:t>insurance sector</a:t>
            </a:r>
          </a:p>
          <a:p>
            <a:pPr marL="342900" lvl="0" indent="-342900">
              <a:buFont typeface="+mj-lt"/>
              <a:buAutoNum type="arabicPeriod"/>
            </a:pPr>
            <a:r>
              <a:rPr lang="en-US" sz="1400" dirty="0">
                <a:latin typeface="Alexandria" pitchFamily="2" charset="-78"/>
                <a:cs typeface="Alexandria" pitchFamily="2" charset="-78"/>
              </a:rPr>
              <a:t>Examine the use of AI in fraud detection and </a:t>
            </a:r>
            <a:r>
              <a:rPr lang="en-US" sz="1400" dirty="0" smtClean="0">
                <a:latin typeface="Alexandria" pitchFamily="2" charset="-78"/>
                <a:cs typeface="Alexandria" pitchFamily="2" charset="-78"/>
              </a:rPr>
              <a:t>prevention</a:t>
            </a:r>
          </a:p>
          <a:p>
            <a:pPr marL="342900" lvl="0" indent="-342900">
              <a:buFont typeface="+mj-lt"/>
              <a:buAutoNum type="arabicPeriod"/>
            </a:pPr>
            <a:r>
              <a:rPr lang="en-US" sz="1400" dirty="0">
                <a:latin typeface="Alexandria" pitchFamily="2" charset="-78"/>
                <a:cs typeface="Alexandria" pitchFamily="2" charset="-78"/>
              </a:rPr>
              <a:t>Understand how AI-driven data analytics can provide valuable insights for insurance </a:t>
            </a:r>
            <a:r>
              <a:rPr lang="en-US" sz="1400" dirty="0" smtClean="0">
                <a:latin typeface="Alexandria" pitchFamily="2" charset="-78"/>
                <a:cs typeface="Alexandria" pitchFamily="2" charset="-78"/>
              </a:rPr>
              <a:t>companies</a:t>
            </a:r>
          </a:p>
          <a:p>
            <a:pPr marL="342900" lvl="0" indent="-342900">
              <a:buFont typeface="+mj-lt"/>
              <a:buAutoNum type="arabicPeriod"/>
            </a:pPr>
            <a:r>
              <a:rPr lang="en-US" sz="1400" dirty="0">
                <a:latin typeface="Alexandria" pitchFamily="2" charset="-78"/>
                <a:cs typeface="Alexandria" pitchFamily="2" charset="-78"/>
              </a:rPr>
              <a:t>Address the regulatory compliance requirements and ethical considerations associated with AI adoption in the insurance </a:t>
            </a:r>
            <a:r>
              <a:rPr lang="en-US" sz="1400" dirty="0" smtClean="0">
                <a:latin typeface="Alexandria" pitchFamily="2" charset="-78"/>
                <a:cs typeface="Alexandria" pitchFamily="2" charset="-78"/>
              </a:rPr>
              <a:t>industry</a:t>
            </a:r>
          </a:p>
          <a:p>
            <a:pPr marL="342900" lvl="0" indent="-342900">
              <a:buFont typeface="+mj-lt"/>
              <a:buAutoNum type="arabicPeriod"/>
            </a:pPr>
            <a:r>
              <a:rPr lang="en-US" sz="1400" dirty="0">
                <a:latin typeface="Alexandria" pitchFamily="2" charset="-78"/>
                <a:cs typeface="Alexandria" pitchFamily="2" charset="-78"/>
              </a:rPr>
              <a:t>Explore the future trends and innovations in AI insurance</a:t>
            </a:r>
            <a:endParaRPr lang="en-US" altLang="en-US" sz="1400" dirty="0" smtClean="0">
              <a:solidFill>
                <a:srgbClr val="08A3E8"/>
              </a:solidFill>
              <a:latin typeface="Alexandria" pitchFamily="2" charset="-78"/>
              <a:cs typeface="Alexandria" pitchFamily="2" charset="-78"/>
            </a:endParaRPr>
          </a:p>
          <a:p>
            <a:pPr lvl="0"/>
            <a:endParaRPr lang="en-US" altLang="en-US" sz="1400" b="1" dirty="0" smtClean="0">
              <a:solidFill>
                <a:srgbClr val="08A3E8"/>
              </a:solidFill>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666346" y="1393656"/>
            <a:ext cx="6973204" cy="707846"/>
          </a:xfrm>
          <a:prstGeom prst="rect">
            <a:avLst/>
          </a:prstGeom>
          <a:noFill/>
          <a:ln>
            <a:noFill/>
          </a:ln>
        </p:spPr>
        <p:txBody>
          <a:bodyPr spcFirstLastPara="1" wrap="square" lIns="91425" tIns="45700" rIns="91425" bIns="45700" anchor="t" anchorCtr="0">
            <a:spAutoFit/>
          </a:bodyPr>
          <a:lstStyle/>
          <a:p>
            <a:r>
              <a:rPr lang="en-US" sz="2000" b="1" dirty="0" smtClean="0">
                <a:solidFill>
                  <a:srgbClr val="0899DA"/>
                </a:solidFill>
                <a:latin typeface="Alexandria" pitchFamily="2" charset="-78"/>
                <a:cs typeface="Alexandria" pitchFamily="2" charset="-78"/>
              </a:rPr>
              <a:t>Ch. 10- </a:t>
            </a:r>
            <a:r>
              <a:rPr lang="en-US" sz="2000" b="1" dirty="0">
                <a:solidFill>
                  <a:srgbClr val="0899DA"/>
                </a:solidFill>
                <a:latin typeface="Alexandria" pitchFamily="2" charset="-78"/>
                <a:cs typeface="Alexandria" pitchFamily="2" charset="-78"/>
              </a:rPr>
              <a:t>Opportunities and use cases of AI </a:t>
            </a:r>
            <a:r>
              <a:rPr lang="en-US" sz="2000" b="1" dirty="0" smtClean="0">
                <a:solidFill>
                  <a:srgbClr val="0899DA"/>
                </a:solidFill>
                <a:latin typeface="Alexandria" pitchFamily="2" charset="-78"/>
                <a:cs typeface="Alexandria" pitchFamily="2" charset="-78"/>
              </a:rPr>
              <a:t>in </a:t>
            </a:r>
            <a:r>
              <a:rPr lang="en-GB" sz="2000" b="1" dirty="0" smtClean="0">
                <a:solidFill>
                  <a:srgbClr val="0899DA"/>
                </a:solidFill>
                <a:latin typeface="Alexandria" pitchFamily="2" charset="-78"/>
                <a:cs typeface="Alexandria" pitchFamily="2" charset="-78"/>
              </a:rPr>
              <a:t>the </a:t>
            </a:r>
            <a:r>
              <a:rPr lang="en-GB" sz="2000" b="1" dirty="0">
                <a:solidFill>
                  <a:srgbClr val="0899DA"/>
                </a:solidFill>
                <a:latin typeface="Alexandria" pitchFamily="2" charset="-78"/>
                <a:cs typeface="Alexandria" pitchFamily="2" charset="-78"/>
              </a:rPr>
              <a:t>insurance industry</a:t>
            </a:r>
            <a:endParaRPr lang="en-US" sz="2000" b="1" dirty="0" smtClean="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125445480"/>
      </p:ext>
    </p:extLst>
  </p:cSld>
  <p:clrMapOvr>
    <a:masterClrMapping/>
  </p:clrMapOvr>
  <mc:AlternateContent xmlns:mc="http://schemas.openxmlformats.org/markup-compatibility/2006" xmlns:p14="http://schemas.microsoft.com/office/powerpoint/2010/main">
    <mc:Choice Requires="p14">
      <p:transition spd="slow" p14:dur="2000" advTm="197290"/>
    </mc:Choice>
    <mc:Fallback xmlns="">
      <p:transition spd="slow" advTm="19729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554545"/>
          </a:xfrm>
          <a:prstGeom prst="rect">
            <a:avLst/>
          </a:prstGeom>
          <a:noFill/>
        </p:spPr>
        <p:txBody>
          <a:bodyPr wrap="square" rtlCol="0">
            <a:spAutoFit/>
          </a:bodyPr>
          <a:lstStyle/>
          <a:p>
            <a:pPr algn="just"/>
            <a:r>
              <a:rPr lang="en-US" sz="1600" b="1" dirty="0">
                <a:solidFill>
                  <a:srgbClr val="08A3E8"/>
                </a:solidFill>
                <a:latin typeface="Alexandria" pitchFamily="2" charset="-78"/>
                <a:cs typeface="Alexandria" pitchFamily="2" charset="-78"/>
              </a:rPr>
              <a:t>Chapter </a:t>
            </a:r>
            <a:r>
              <a:rPr lang="en-US" sz="1600" b="1" dirty="0" smtClean="0">
                <a:solidFill>
                  <a:srgbClr val="08A3E8"/>
                </a:solidFill>
                <a:latin typeface="Alexandria" pitchFamily="2" charset="-78"/>
                <a:cs typeface="Alexandria" pitchFamily="2" charset="-78"/>
              </a:rPr>
              <a:t>outline</a:t>
            </a:r>
          </a:p>
          <a:p>
            <a:pPr marL="342900" indent="-342900" algn="just">
              <a:buAutoNum type="arabicPeriod"/>
            </a:pPr>
            <a:r>
              <a:rPr lang="en-GB" sz="1600" dirty="0" smtClean="0">
                <a:latin typeface="Alexandria" pitchFamily="2" charset="-78"/>
                <a:cs typeface="Alexandria" pitchFamily="2" charset="-78"/>
              </a:rPr>
              <a:t>INTRODUCTION</a:t>
            </a:r>
          </a:p>
          <a:p>
            <a:pPr marL="342900" indent="-342900" algn="just">
              <a:buAutoNum type="arabicPeriod"/>
            </a:pPr>
            <a:r>
              <a:rPr lang="en-US" sz="1600" dirty="0" smtClean="0">
                <a:latin typeface="Alexandria" pitchFamily="2" charset="-78"/>
                <a:cs typeface="Alexandria" pitchFamily="2" charset="-78"/>
              </a:rPr>
              <a:t>OVERVIEW </a:t>
            </a:r>
            <a:r>
              <a:rPr lang="en-US" sz="1600" dirty="0">
                <a:latin typeface="Alexandria" pitchFamily="2" charset="-78"/>
                <a:cs typeface="Alexandria" pitchFamily="2" charset="-78"/>
              </a:rPr>
              <a:t>OF THE INSURANCE </a:t>
            </a:r>
            <a:r>
              <a:rPr lang="en-US" sz="1600" dirty="0" smtClean="0">
                <a:latin typeface="Alexandria" pitchFamily="2" charset="-78"/>
                <a:cs typeface="Alexandria" pitchFamily="2" charset="-78"/>
              </a:rPr>
              <a:t>INDUSTRY AND </a:t>
            </a:r>
            <a:r>
              <a:rPr lang="en-US" sz="1600" dirty="0">
                <a:latin typeface="Alexandria" pitchFamily="2" charset="-78"/>
                <a:cs typeface="Alexandria" pitchFamily="2" charset="-78"/>
              </a:rPr>
              <a:t>ITS INTERSECTION WITH </a:t>
            </a:r>
            <a:r>
              <a:rPr lang="en-US" sz="1600" dirty="0" smtClean="0">
                <a:latin typeface="Alexandria" pitchFamily="2" charset="-78"/>
                <a:cs typeface="Alexandria" pitchFamily="2" charset="-78"/>
              </a:rPr>
              <a:t>AI.</a:t>
            </a:r>
          </a:p>
          <a:p>
            <a:pPr marL="342900" indent="-342900" algn="just">
              <a:buAutoNum type="arabicPeriod"/>
            </a:pPr>
            <a:r>
              <a:rPr lang="en-US" sz="1600" dirty="0">
                <a:latin typeface="Alexandria" pitchFamily="2" charset="-78"/>
                <a:cs typeface="Alexandria" pitchFamily="2" charset="-78"/>
              </a:rPr>
              <a:t>AI USE CASES IN THE INSURANCE </a:t>
            </a:r>
            <a:r>
              <a:rPr lang="en-US" sz="1600" dirty="0" smtClean="0">
                <a:latin typeface="Alexandria" pitchFamily="2" charset="-78"/>
                <a:cs typeface="Alexandria" pitchFamily="2" charset="-78"/>
              </a:rPr>
              <a:t>INDUSTRY</a:t>
            </a:r>
          </a:p>
          <a:p>
            <a:pPr algn="just"/>
            <a:r>
              <a:rPr lang="en-US" sz="1600" dirty="0" smtClean="0">
                <a:latin typeface="Alexandria" pitchFamily="2" charset="-78"/>
                <a:cs typeface="Alexandria" pitchFamily="2" charset="-78"/>
              </a:rPr>
              <a:t>4</a:t>
            </a:r>
            <a:r>
              <a:rPr lang="en-US" sz="1600" dirty="0">
                <a:latin typeface="Alexandria" pitchFamily="2" charset="-78"/>
                <a:cs typeface="Alexandria" pitchFamily="2" charset="-78"/>
              </a:rPr>
              <a:t>. CRITICAL FACTORS FOR SUCCESSFUL </a:t>
            </a:r>
            <a:r>
              <a:rPr lang="en-US" sz="1600" dirty="0" smtClean="0">
                <a:latin typeface="Alexandria" pitchFamily="2" charset="-78"/>
                <a:cs typeface="Alexandria" pitchFamily="2" charset="-78"/>
              </a:rPr>
              <a:t>AI </a:t>
            </a:r>
            <a:r>
              <a:rPr lang="en-GB" sz="1600" dirty="0" smtClean="0">
                <a:latin typeface="Alexandria" pitchFamily="2" charset="-78"/>
                <a:cs typeface="Alexandria" pitchFamily="2" charset="-78"/>
              </a:rPr>
              <a:t>IMPLEMENTATION</a:t>
            </a:r>
          </a:p>
          <a:p>
            <a:pPr algn="just"/>
            <a:r>
              <a:rPr lang="en-US" sz="1600" dirty="0" smtClean="0">
                <a:latin typeface="Alexandria" pitchFamily="2" charset="-78"/>
                <a:cs typeface="Alexandria" pitchFamily="2" charset="-78"/>
              </a:rPr>
              <a:t>5</a:t>
            </a:r>
            <a:r>
              <a:rPr lang="en-US" sz="1600" dirty="0">
                <a:latin typeface="Alexandria" pitchFamily="2" charset="-78"/>
                <a:cs typeface="Alexandria" pitchFamily="2" charset="-78"/>
              </a:rPr>
              <a:t>. CASE STUDY ON </a:t>
            </a:r>
            <a:r>
              <a:rPr lang="en-US" sz="1600" dirty="0" smtClean="0">
                <a:latin typeface="Alexandria" pitchFamily="2" charset="-78"/>
                <a:cs typeface="Alexandria" pitchFamily="2" charset="-78"/>
              </a:rPr>
              <a:t>PRACTICAL </a:t>
            </a:r>
            <a:r>
              <a:rPr lang="en-GB" sz="1600" dirty="0" smtClean="0">
                <a:latin typeface="Alexandria" pitchFamily="2" charset="-78"/>
                <a:cs typeface="Alexandria" pitchFamily="2" charset="-78"/>
              </a:rPr>
              <a:t>IMPLEMENTATION STRATEGIES: PRUDENTIAL</a:t>
            </a:r>
          </a:p>
          <a:p>
            <a:pPr algn="just"/>
            <a:r>
              <a:rPr lang="en-US" sz="1600" dirty="0" smtClean="0">
                <a:latin typeface="Alexandria" pitchFamily="2" charset="-78"/>
                <a:cs typeface="Alexandria" pitchFamily="2" charset="-78"/>
              </a:rPr>
              <a:t>6</a:t>
            </a:r>
            <a:r>
              <a:rPr lang="en-US" sz="1600" dirty="0">
                <a:latin typeface="Alexandria" pitchFamily="2" charset="-78"/>
                <a:cs typeface="Alexandria" pitchFamily="2" charset="-78"/>
              </a:rPr>
              <a:t>. LEGAL, REGULATORY AND </a:t>
            </a:r>
            <a:r>
              <a:rPr lang="en-US" sz="1600" dirty="0" smtClean="0">
                <a:latin typeface="Alexandria" pitchFamily="2" charset="-78"/>
                <a:cs typeface="Alexandria" pitchFamily="2" charset="-78"/>
              </a:rPr>
              <a:t>ETHICAL </a:t>
            </a:r>
            <a:r>
              <a:rPr lang="en-GB" sz="1600" dirty="0" smtClean="0">
                <a:latin typeface="Alexandria" pitchFamily="2" charset="-78"/>
                <a:cs typeface="Alexandria" pitchFamily="2" charset="-78"/>
              </a:rPr>
              <a:t>CONSIDERATIONS </a:t>
            </a:r>
            <a:r>
              <a:rPr lang="en-GB" sz="1600" dirty="0">
                <a:latin typeface="Alexandria" pitchFamily="2" charset="-78"/>
                <a:cs typeface="Alexandria" pitchFamily="2" charset="-78"/>
              </a:rPr>
              <a:t>FOR </a:t>
            </a:r>
            <a:r>
              <a:rPr lang="en-GB" sz="1600" dirty="0" smtClean="0">
                <a:latin typeface="Alexandria" pitchFamily="2" charset="-78"/>
                <a:cs typeface="Alexandria" pitchFamily="2" charset="-78"/>
              </a:rPr>
              <a:t>AI</a:t>
            </a:r>
          </a:p>
          <a:p>
            <a:pPr algn="just"/>
            <a:r>
              <a:rPr lang="en-GB" sz="1600" dirty="0" smtClean="0">
                <a:latin typeface="Alexandria" pitchFamily="2" charset="-78"/>
                <a:cs typeface="Alexandria" pitchFamily="2" charset="-78"/>
              </a:rPr>
              <a:t>7. </a:t>
            </a:r>
            <a:r>
              <a:rPr lang="en-GB" sz="1600" dirty="0">
                <a:latin typeface="Alexandria" pitchFamily="2" charset="-78"/>
                <a:cs typeface="Alexandria" pitchFamily="2" charset="-78"/>
              </a:rPr>
              <a:t>CONCLUSION</a:t>
            </a:r>
            <a:endParaRPr lang="en-US" sz="1600" dirty="0">
              <a:solidFill>
                <a:srgbClr val="08A3E8"/>
              </a:solidFill>
              <a:latin typeface="Alexandria" pitchFamily="2" charset="-78"/>
              <a:cs typeface="Alexandria" pitchFamily="2" charset="-78"/>
            </a:endParaRPr>
          </a:p>
          <a:p>
            <a:pPr algn="just"/>
            <a:endParaRPr lang="en-US" sz="1600" dirty="0" smtClean="0">
              <a:solidFill>
                <a:srgbClr val="08A3E8"/>
              </a:solidFill>
              <a:latin typeface="Alexandria" pitchFamily="2" charset="-78"/>
              <a:cs typeface="Alexandria" pitchFamily="2" charset="-78"/>
            </a:endParaRPr>
          </a:p>
          <a:p>
            <a:pPr algn="just"/>
            <a:endParaRPr lang="en-US" sz="1600" dirty="0" smtClean="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227670" cy="707846"/>
          </a:xfrm>
          <a:prstGeom prst="rect">
            <a:avLst/>
          </a:prstGeom>
          <a:noFill/>
          <a:ln>
            <a:noFill/>
          </a:ln>
        </p:spPr>
        <p:txBody>
          <a:bodyPr spcFirstLastPara="1" wrap="square" lIns="91425" tIns="45700" rIns="91425" bIns="45700" anchor="t" anchorCtr="0">
            <a:spAutoFit/>
          </a:bodyPr>
          <a:lstStyle/>
          <a:p>
            <a:r>
              <a:rPr lang="en-US" sz="2000" b="1" dirty="0" smtClean="0">
                <a:solidFill>
                  <a:srgbClr val="0899DA"/>
                </a:solidFill>
                <a:latin typeface="Alexandria" pitchFamily="2" charset="-78"/>
                <a:cs typeface="Alexandria" pitchFamily="2" charset="-78"/>
              </a:rPr>
              <a:t>Ch. 10- </a:t>
            </a:r>
            <a:r>
              <a:rPr lang="en-US" sz="2000" b="1" dirty="0">
                <a:solidFill>
                  <a:srgbClr val="0899DA"/>
                </a:solidFill>
                <a:latin typeface="Alexandria" pitchFamily="2" charset="-78"/>
                <a:cs typeface="Alexandria" pitchFamily="2" charset="-78"/>
              </a:rPr>
              <a:t>Opportunities and use cases of AI in</a:t>
            </a:r>
          </a:p>
          <a:p>
            <a:r>
              <a:rPr lang="en-GB" sz="2000" b="1" dirty="0">
                <a:solidFill>
                  <a:srgbClr val="0899DA"/>
                </a:solidFill>
                <a:latin typeface="Alexandria" pitchFamily="2" charset="-78"/>
                <a:cs typeface="Alexandria" pitchFamily="2" charset="-78"/>
              </a:rPr>
              <a:t>the insurance industry</a:t>
            </a:r>
            <a:endParaRPr lang="en-US" sz="2000" b="1" dirty="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65378790"/>
      </p:ext>
    </p:extLst>
  </p:cSld>
  <p:clrMapOvr>
    <a:masterClrMapping/>
  </p:clrMapOvr>
  <mc:AlternateContent xmlns:mc="http://schemas.openxmlformats.org/markup-compatibility/2006" xmlns:p14="http://schemas.microsoft.com/office/powerpoint/2010/main">
    <mc:Choice Requires="p14">
      <p:transition spd="slow" p14:dur="2000" advTm="99940"/>
    </mc:Choice>
    <mc:Fallback xmlns="">
      <p:transition spd="slow" advTm="9994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292231" cy="3293209"/>
          </a:xfrm>
          <a:prstGeom prst="rect">
            <a:avLst/>
          </a:prstGeom>
          <a:noFill/>
        </p:spPr>
        <p:txBody>
          <a:bodyPr wrap="square" rtlCol="0">
            <a:spAutoFit/>
          </a:bodyPr>
          <a:lstStyle/>
          <a:p>
            <a:pPr marL="342900" indent="-342900" algn="just">
              <a:buFont typeface="+mj-lt"/>
              <a:buAutoNum type="arabicPeriod"/>
            </a:pPr>
            <a:r>
              <a:rPr lang="en-GB" sz="1600" b="1" dirty="0" smtClean="0">
                <a:latin typeface="Alexandria" pitchFamily="2" charset="-78"/>
                <a:cs typeface="Alexandria" pitchFamily="2" charset="-78"/>
              </a:rPr>
              <a:t>INTRODUCTION</a:t>
            </a:r>
          </a:p>
          <a:p>
            <a:pPr algn="just"/>
            <a:r>
              <a:rPr lang="en-US" sz="1600" dirty="0">
                <a:latin typeface="Alexandria" pitchFamily="2" charset="-78"/>
                <a:cs typeface="Alexandria" pitchFamily="2" charset="-78"/>
              </a:rPr>
              <a:t>In reality, AI consists of a diverse set of technologies, such as computer vision, text to speech/speech to text recognition, natural language processing, trade-off analytics and the like, that enable computers to perceive, learn, reason and assist in problem </a:t>
            </a:r>
            <a:r>
              <a:rPr lang="en-US" sz="1600" dirty="0" smtClean="0">
                <a:latin typeface="Alexandria" pitchFamily="2" charset="-78"/>
                <a:cs typeface="Alexandria" pitchFamily="2" charset="-78"/>
              </a:rPr>
              <a:t>solving.</a:t>
            </a:r>
          </a:p>
          <a:p>
            <a:pPr algn="just"/>
            <a:endParaRPr lang="en-US" sz="1600" dirty="0">
              <a:latin typeface="Alexandria" pitchFamily="2" charset="-78"/>
              <a:cs typeface="Alexandria" pitchFamily="2" charset="-78"/>
            </a:endParaRPr>
          </a:p>
          <a:p>
            <a:pPr algn="just"/>
            <a:r>
              <a:rPr lang="en-US" sz="1600" dirty="0" smtClean="0">
                <a:latin typeface="Alexandria" pitchFamily="2" charset="-78"/>
                <a:cs typeface="Alexandria" pitchFamily="2" charset="-78"/>
              </a:rPr>
              <a:t>In </a:t>
            </a:r>
            <a:r>
              <a:rPr lang="en-US" sz="1600" dirty="0">
                <a:latin typeface="Alexandria" pitchFamily="2" charset="-78"/>
                <a:cs typeface="Alexandria" pitchFamily="2" charset="-78"/>
              </a:rPr>
              <a:t>doing so, the chapter considers how AI plays a part within the traditional insurance domain, such as sales, underwriting and claims, and also how it could be leveraged to further the more modern aspirations of progressive insurers seeking to evolve from being primarily a healthcare payer to a wellness and lifestyle partner in </a:t>
            </a:r>
            <a:r>
              <a:rPr lang="en-US" sz="1600" dirty="0" smtClean="0">
                <a:latin typeface="Alexandria" pitchFamily="2" charset="-78"/>
                <a:cs typeface="Alexandria" pitchFamily="2" charset="-78"/>
              </a:rPr>
              <a:t>life.</a:t>
            </a:r>
          </a:p>
          <a:p>
            <a:pPr algn="just"/>
            <a:endParaRPr lang="en-US" sz="1600" dirty="0">
              <a:latin typeface="Alexandria" pitchFamily="2" charset="-78"/>
              <a:cs typeface="Alexandria" pitchFamily="2" charset="-78"/>
            </a:endParaRPr>
          </a:p>
          <a:p>
            <a:pPr algn="just"/>
            <a:r>
              <a:rPr lang="en-US" sz="1600" dirty="0" smtClean="0">
                <a:latin typeface="Alexandria" pitchFamily="2" charset="-78"/>
                <a:cs typeface="Alexandria" pitchFamily="2" charset="-78"/>
              </a:rPr>
              <a:t>While </a:t>
            </a:r>
            <a:r>
              <a:rPr lang="en-US" sz="1600" dirty="0">
                <a:latin typeface="Alexandria" pitchFamily="2" charset="-78"/>
                <a:cs typeface="Alexandria" pitchFamily="2" charset="-78"/>
              </a:rPr>
              <a:t>insurers are increasingly able to use AI on narrow, tactical work such as straight-through processing for simple claims or AI </a:t>
            </a:r>
            <a:r>
              <a:rPr lang="en-US" sz="1600" dirty="0" err="1">
                <a:latin typeface="Alexandria" pitchFamily="2" charset="-78"/>
                <a:cs typeface="Alexandria" pitchFamily="2" charset="-78"/>
              </a:rPr>
              <a:t>chatbots</a:t>
            </a:r>
            <a:r>
              <a:rPr lang="en-US" sz="1600" dirty="0">
                <a:latin typeface="Alexandria" pitchFamily="2" charset="-78"/>
                <a:cs typeface="Alexandria" pitchFamily="2" charset="-78"/>
              </a:rPr>
              <a:t> with a clearly defined scope, transformational use cases are still few and far between.</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63571369"/>
      </p:ext>
    </p:extLst>
  </p:cSld>
  <p:clrMapOvr>
    <a:masterClrMapping/>
  </p:clrMapOvr>
  <mc:AlternateContent xmlns:mc="http://schemas.openxmlformats.org/markup-compatibility/2006" xmlns:p14="http://schemas.microsoft.com/office/powerpoint/2010/main">
    <mc:Choice Requires="p14">
      <p:transition p14:dur="10" advTm="99158"/>
    </mc:Choice>
    <mc:Fallback xmlns="">
      <p:transition advTm="9915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solidFill>
                  <a:schemeClr val="tx1"/>
                </a:solidFill>
                <a:latin typeface="Alexandria" pitchFamily="2" charset="-78"/>
                <a:cs typeface="Alexandria" pitchFamily="2" charset="-78"/>
              </a:rPr>
              <a:t>2. OVERVIEW </a:t>
            </a:r>
            <a:r>
              <a:rPr lang="en-US" sz="2000" b="1" dirty="0">
                <a:solidFill>
                  <a:schemeClr val="tx1"/>
                </a:solidFill>
                <a:latin typeface="Alexandria" pitchFamily="2" charset="-78"/>
                <a:cs typeface="Alexandria" pitchFamily="2" charset="-78"/>
              </a:rPr>
              <a:t>OF THE INSURANCE INDUSTRY AND ITS INTERSECTION WITH AI.</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30635833"/>
      </p:ext>
    </p:extLst>
  </p:cSld>
  <p:clrMapOvr>
    <a:masterClrMapping/>
  </p:clrMapOvr>
  <p:transition spd="slow" advTm="19116">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211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293209"/>
          </a:xfrm>
          <a:prstGeom prst="rect">
            <a:avLst/>
          </a:prstGeom>
          <a:noFill/>
        </p:spPr>
        <p:txBody>
          <a:bodyPr wrap="square" rtlCol="0">
            <a:spAutoFit/>
          </a:bodyPr>
          <a:lstStyle/>
          <a:p>
            <a:pPr algn="just"/>
            <a:r>
              <a:rPr lang="en-US" sz="1600" b="1" dirty="0">
                <a:latin typeface="Alexandria" pitchFamily="2" charset="-78"/>
                <a:cs typeface="Alexandria" pitchFamily="2" charset="-78"/>
              </a:rPr>
              <a:t>2. OVERVIEW OF THE INSURANCE INDUSTRY AND ITS INTERSECTION WITH </a:t>
            </a:r>
            <a:r>
              <a:rPr lang="en-US" sz="1600" b="1" dirty="0" smtClean="0">
                <a:latin typeface="Alexandria" pitchFamily="2" charset="-78"/>
                <a:cs typeface="Alexandria" pitchFamily="2" charset="-78"/>
              </a:rPr>
              <a:t>AI</a:t>
            </a:r>
          </a:p>
          <a:p>
            <a:pPr algn="just"/>
            <a:r>
              <a:rPr lang="en-US" sz="1600" dirty="0">
                <a:latin typeface="Alexandria" pitchFamily="2" charset="-78"/>
                <a:cs typeface="Alexandria" pitchFamily="2" charset="-78"/>
              </a:rPr>
              <a:t>The insurance industry is made up of different types of insurers – by and large, life insurers, general insurers, composite insurers, reinsurers and </a:t>
            </a:r>
            <a:r>
              <a:rPr lang="en-US" sz="1600" dirty="0" smtClean="0">
                <a:latin typeface="Alexandria" pitchFamily="2" charset="-78"/>
                <a:cs typeface="Alexandria" pitchFamily="2" charset="-78"/>
              </a:rPr>
              <a:t>distributors. On </a:t>
            </a:r>
            <a:r>
              <a:rPr lang="en-US" sz="1600" dirty="0">
                <a:latin typeface="Alexandria" pitchFamily="2" charset="-78"/>
                <a:cs typeface="Alexandria" pitchFamily="2" charset="-78"/>
              </a:rPr>
              <a:t>the other hand, general insurers write all insurance businesses typically in property and casualty business lines, apart from life policies and long-term accident and health </a:t>
            </a:r>
            <a:r>
              <a:rPr lang="en-US" sz="1600" dirty="0" smtClean="0">
                <a:latin typeface="Alexandria" pitchFamily="2" charset="-78"/>
                <a:cs typeface="Alexandria" pitchFamily="2" charset="-78"/>
              </a:rPr>
              <a:t>policies. This </a:t>
            </a:r>
            <a:r>
              <a:rPr lang="en-US" sz="1600" dirty="0">
                <a:latin typeface="Alexandria" pitchFamily="2" charset="-78"/>
                <a:cs typeface="Alexandria" pitchFamily="2" charset="-78"/>
              </a:rPr>
              <a:t>may include marine insurance, commercial insurance and motor </a:t>
            </a:r>
            <a:r>
              <a:rPr lang="en-US" sz="1600" dirty="0" smtClean="0">
                <a:latin typeface="Alexandria" pitchFamily="2" charset="-78"/>
                <a:cs typeface="Alexandria" pitchFamily="2" charset="-78"/>
              </a:rPr>
              <a:t>insurance.</a:t>
            </a:r>
            <a:r>
              <a:rPr lang="en-US" sz="1600" dirty="0">
                <a:latin typeface="Alexandria" pitchFamily="2" charset="-78"/>
                <a:cs typeface="Alexandria" pitchFamily="2" charset="-78"/>
              </a:rPr>
              <a:t> </a:t>
            </a:r>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a:p>
            <a:pPr algn="just"/>
            <a:r>
              <a:rPr lang="en-US" sz="1600" dirty="0" smtClean="0">
                <a:latin typeface="Alexandria" pitchFamily="2" charset="-78"/>
                <a:cs typeface="Alexandria" pitchFamily="2" charset="-78"/>
              </a:rPr>
              <a:t>Reinsurers </a:t>
            </a:r>
            <a:r>
              <a:rPr lang="en-US" sz="1600" dirty="0">
                <a:latin typeface="Alexandria" pitchFamily="2" charset="-78"/>
                <a:cs typeface="Alexandria" pitchFamily="2" charset="-78"/>
              </a:rPr>
              <a:t>are business-to-business (B2B) focused, in that they serve insurance companies and write insurance policies to take on all or part of the insurance </a:t>
            </a:r>
            <a:r>
              <a:rPr lang="en-US" sz="1600" dirty="0" smtClean="0">
                <a:latin typeface="Alexandria" pitchFamily="2" charset="-78"/>
                <a:cs typeface="Alexandria" pitchFamily="2" charset="-78"/>
              </a:rPr>
              <a:t>risks. In </a:t>
            </a:r>
            <a:r>
              <a:rPr lang="en-US" sz="1600" dirty="0">
                <a:latin typeface="Alexandria" pitchFamily="2" charset="-78"/>
                <a:cs typeface="Alexandria" pitchFamily="2" charset="-78"/>
              </a:rPr>
              <a:t>sales and distribution, actors such as agents (otherwise known as appointed representatives) of insurance companies and financial advisors who are appointed representatives of the </a:t>
            </a:r>
            <a:r>
              <a:rPr lang="en-US" sz="1600" b="1" dirty="0">
                <a:latin typeface="Alexandria" pitchFamily="2" charset="-78"/>
                <a:cs typeface="Alexandria" pitchFamily="2" charset="-78"/>
              </a:rPr>
              <a:t>independent financial advisor (IFA) </a:t>
            </a:r>
            <a:r>
              <a:rPr lang="en-US" sz="1600" dirty="0">
                <a:latin typeface="Alexandria" pitchFamily="2" charset="-78"/>
                <a:cs typeface="Alexandria" pitchFamily="2" charset="-78"/>
              </a:rPr>
              <a:t>firms, personal bankers in </a:t>
            </a:r>
            <a:r>
              <a:rPr lang="en-US" sz="1600" dirty="0" err="1">
                <a:latin typeface="Alexandria" pitchFamily="2" charset="-78"/>
                <a:cs typeface="Alexandria" pitchFamily="2" charset="-78"/>
              </a:rPr>
              <a:t>bancassurance</a:t>
            </a:r>
            <a:r>
              <a:rPr lang="en-US" sz="1600" dirty="0">
                <a:latin typeface="Alexandria" pitchFamily="2" charset="-78"/>
                <a:cs typeface="Alexandria" pitchFamily="2" charset="-78"/>
              </a:rPr>
              <a:t> (who are appointed to represent the bank they are employed with) and insurance brokers (which are typically B2B-focused).</a:t>
            </a:r>
            <a:endParaRPr lang="en-US"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1277301"/>
      </p:ext>
    </p:extLst>
  </p:cSld>
  <p:clrMapOvr>
    <a:masterClrMapping/>
  </p:clrMapOvr>
  <mc:AlternateContent xmlns:mc="http://schemas.openxmlformats.org/markup-compatibility/2006" xmlns:p14="http://schemas.microsoft.com/office/powerpoint/2010/main">
    <mc:Choice Requires="p14">
      <p:transition p14:dur="10" advTm="124173"/>
    </mc:Choice>
    <mc:Fallback xmlns="">
      <p:transition advTm="12417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2831544"/>
          </a:xfrm>
          <a:prstGeom prst="rect">
            <a:avLst/>
          </a:prstGeom>
          <a:noFill/>
        </p:spPr>
        <p:txBody>
          <a:bodyPr wrap="square" rtlCol="0">
            <a:spAutoFit/>
          </a:bodyPr>
          <a:lstStyle/>
          <a:p>
            <a:pPr algn="just"/>
            <a:r>
              <a:rPr lang="en-US" b="1" dirty="0">
                <a:latin typeface="Alexandria" pitchFamily="2" charset="-78"/>
                <a:cs typeface="Alexandria" pitchFamily="2" charset="-78"/>
              </a:rPr>
              <a:t>2. OVERVIEW OF THE INSURANCE INDUSTRY AND ITS INTERSECTION WITH </a:t>
            </a:r>
            <a:r>
              <a:rPr lang="en-US" b="1" dirty="0" smtClean="0">
                <a:latin typeface="Alexandria" pitchFamily="2" charset="-78"/>
                <a:cs typeface="Alexandria" pitchFamily="2" charset="-78"/>
              </a:rPr>
              <a:t>AI</a:t>
            </a:r>
          </a:p>
          <a:p>
            <a:pPr algn="just"/>
            <a:r>
              <a:rPr lang="en-US" sz="1600" dirty="0">
                <a:latin typeface="Alexandria" pitchFamily="2" charset="-78"/>
              </a:rPr>
              <a:t>According to McKinsey, the future of insurance will be shaped by the explosion of data from connected consumer devices, increased prevalence of physical robots such as surgical robots which can impact risk assessments, open source and data ecosystems which enable wearable data to be shared with insurance companies, and with the advances of cognitive technologies, such deep learning can enable insurance products to be tied to an individual’s </a:t>
            </a:r>
            <a:r>
              <a:rPr lang="en-US" sz="1600" dirty="0" smtClean="0">
                <a:latin typeface="Alexandria" pitchFamily="2" charset="-78"/>
              </a:rPr>
              <a:t>behavior </a:t>
            </a:r>
            <a:r>
              <a:rPr lang="en-US" sz="1600" dirty="0">
                <a:latin typeface="Alexandria" pitchFamily="2" charset="-78"/>
              </a:rPr>
              <a:t>and </a:t>
            </a:r>
            <a:r>
              <a:rPr lang="en-US" sz="1600" dirty="0" smtClean="0">
                <a:latin typeface="Alexandria" pitchFamily="2" charset="-78"/>
              </a:rPr>
              <a:t>activities. For </a:t>
            </a:r>
            <a:r>
              <a:rPr lang="en-US" sz="1600" dirty="0">
                <a:latin typeface="Alexandria" pitchFamily="2" charset="-78"/>
              </a:rPr>
              <a:t>example, life insurance policies could be priced on a ‘pay-as-you-live’ model, analogous to </a:t>
            </a:r>
            <a:r>
              <a:rPr lang="en-US" sz="1600" b="1" dirty="0">
                <a:latin typeface="Alexandria" pitchFamily="2" charset="-78"/>
              </a:rPr>
              <a:t>usage-based insurance (UBI)</a:t>
            </a:r>
            <a:r>
              <a:rPr lang="en-US" sz="1600" dirty="0">
                <a:latin typeface="Alexandria" pitchFamily="2" charset="-78"/>
              </a:rPr>
              <a:t> in motor insurance by incentivizing drivers to develop safe driving </a:t>
            </a:r>
            <a:r>
              <a:rPr lang="en-US" sz="1600" dirty="0" smtClean="0">
                <a:latin typeface="Alexandria" pitchFamily="2" charset="-78"/>
              </a:rPr>
              <a:t>behaviors </a:t>
            </a:r>
            <a:r>
              <a:rPr lang="en-US" sz="1600" dirty="0">
                <a:latin typeface="Alexandria" pitchFamily="2" charset="-78"/>
              </a:rPr>
              <a:t>with </a:t>
            </a:r>
            <a:r>
              <a:rPr lang="en-US" sz="1600" dirty="0" smtClean="0">
                <a:latin typeface="Alexandria" pitchFamily="2" charset="-78"/>
              </a:rPr>
              <a:t>telematics. By </a:t>
            </a:r>
            <a:r>
              <a:rPr lang="en-US" sz="1600" dirty="0">
                <a:latin typeface="Alexandria" pitchFamily="2" charset="-78"/>
              </a:rPr>
              <a:t>taking advantage of data, insurance companies can have the ability to provide customers with information to mitigate hazards or prepare them for potential losses – for example being able to detect a leaking pipe and turning off the water source</a:t>
            </a:r>
            <a:r>
              <a:rPr lang="en-US" sz="1600" dirty="0" smtClean="0">
                <a:latin typeface="Alexandria" pitchFamily="2" charset="-78"/>
              </a:rPr>
              <a:t>.</a:t>
            </a:r>
            <a:endParaRPr lang="en-US"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935225"/>
      </p:ext>
    </p:extLst>
  </p:cSld>
  <p:clrMapOvr>
    <a:masterClrMapping/>
  </p:clrMapOvr>
  <mc:AlternateContent xmlns:mc="http://schemas.openxmlformats.org/markup-compatibility/2006" xmlns:p14="http://schemas.microsoft.com/office/powerpoint/2010/main">
    <mc:Choice Requires="p14">
      <p:transition p14:dur="10" advTm="213811"/>
    </mc:Choice>
    <mc:Fallback xmlns="">
      <p:transition advTm="21381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3092" y="1155869"/>
            <a:ext cx="5301544" cy="47424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tx1"/>
                </a:solidFill>
                <a:latin typeface="Alexandria" pitchFamily="2" charset="-78"/>
                <a:cs typeface="Alexandria" pitchFamily="2" charset="-78"/>
              </a:rPr>
              <a:t>3. AI </a:t>
            </a:r>
            <a:r>
              <a:rPr lang="en-US" b="1" dirty="0">
                <a:solidFill>
                  <a:schemeClr val="tx1"/>
                </a:solidFill>
                <a:latin typeface="Alexandria" pitchFamily="2" charset="-78"/>
                <a:cs typeface="Alexandria" pitchFamily="2" charset="-78"/>
              </a:rPr>
              <a:t>USE CASES IN THE INSURANCE </a:t>
            </a:r>
            <a:r>
              <a:rPr lang="en-US" b="1" dirty="0" smtClean="0">
                <a:solidFill>
                  <a:schemeClr val="tx1"/>
                </a:solidFill>
                <a:latin typeface="Alexandria" pitchFamily="2" charset="-78"/>
                <a:cs typeface="Alexandria" pitchFamily="2" charset="-78"/>
              </a:rPr>
              <a:t>INDUSTRY</a:t>
            </a:r>
          </a:p>
          <a:p>
            <a:r>
              <a:rPr lang="en-US" b="1" dirty="0" smtClean="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3.1 </a:t>
            </a:r>
            <a:r>
              <a:rPr lang="en-GB" sz="1600" b="1" dirty="0">
                <a:solidFill>
                  <a:schemeClr val="tx1"/>
                </a:solidFill>
                <a:latin typeface="Alexandria" pitchFamily="2" charset="-78"/>
                <a:cs typeface="Alexandria" pitchFamily="2" charset="-78"/>
              </a:rPr>
              <a:t>Sales and Distribution</a:t>
            </a:r>
          </a:p>
          <a:p>
            <a:pPr lvl="1"/>
            <a:r>
              <a:rPr lang="en-US" sz="1600" b="1" dirty="0" smtClean="0">
                <a:solidFill>
                  <a:schemeClr val="tx1"/>
                </a:solidFill>
                <a:latin typeface="Alexandria" pitchFamily="2" charset="-78"/>
                <a:cs typeface="Alexandria" pitchFamily="2" charset="-78"/>
              </a:rPr>
              <a:t>3.1.1 </a:t>
            </a:r>
            <a:r>
              <a:rPr lang="en-US" sz="1600" b="1" dirty="0" err="1">
                <a:solidFill>
                  <a:schemeClr val="tx1"/>
                </a:solidFill>
                <a:latin typeface="Alexandria" pitchFamily="2" charset="-78"/>
                <a:cs typeface="Alexandria" pitchFamily="2" charset="-78"/>
              </a:rPr>
              <a:t>Chatbot</a:t>
            </a:r>
            <a:r>
              <a:rPr lang="en-US" sz="1600" b="1" dirty="0">
                <a:solidFill>
                  <a:schemeClr val="tx1"/>
                </a:solidFill>
                <a:latin typeface="Alexandria" pitchFamily="2" charset="-78"/>
                <a:cs typeface="Alexandria" pitchFamily="2" charset="-78"/>
              </a:rPr>
              <a:t> for product discovery and simple product sales</a:t>
            </a:r>
          </a:p>
          <a:p>
            <a:pPr lvl="1"/>
            <a:r>
              <a:rPr lang="en-US" sz="1600" b="1" dirty="0" smtClean="0">
                <a:solidFill>
                  <a:schemeClr val="tx1"/>
                </a:solidFill>
                <a:latin typeface="Alexandria" pitchFamily="2" charset="-78"/>
                <a:cs typeface="Alexandria" pitchFamily="2" charset="-78"/>
              </a:rPr>
              <a:t>3.1.2 </a:t>
            </a:r>
            <a:r>
              <a:rPr lang="en-US" sz="1600" b="1" dirty="0">
                <a:solidFill>
                  <a:schemeClr val="tx1"/>
                </a:solidFill>
                <a:latin typeface="Alexandria" pitchFamily="2" charset="-78"/>
                <a:cs typeface="Alexandria" pitchFamily="2" charset="-78"/>
              </a:rPr>
              <a:t>Underwrite, quote and purchase</a:t>
            </a:r>
          </a:p>
          <a:p>
            <a:pPr lvl="1"/>
            <a:r>
              <a:rPr lang="en-US" sz="1600" b="1" dirty="0" smtClean="0">
                <a:solidFill>
                  <a:schemeClr val="tx1"/>
                </a:solidFill>
                <a:latin typeface="Alexandria" pitchFamily="2" charset="-78"/>
                <a:cs typeface="Alexandria" pitchFamily="2" charset="-78"/>
              </a:rPr>
              <a:t>    </a:t>
            </a:r>
            <a:r>
              <a:rPr lang="en-GB" sz="1600" i="1" dirty="0" smtClean="0">
                <a:solidFill>
                  <a:schemeClr val="tx1"/>
                </a:solidFill>
                <a:latin typeface="Alexandria" pitchFamily="2" charset="-78"/>
                <a:cs typeface="Alexandria" pitchFamily="2" charset="-78"/>
              </a:rPr>
              <a:t>3.1.2.1 </a:t>
            </a:r>
            <a:r>
              <a:rPr lang="en-GB" sz="1600" i="1" dirty="0">
                <a:solidFill>
                  <a:schemeClr val="tx1"/>
                </a:solidFill>
                <a:latin typeface="Alexandria" pitchFamily="2" charset="-78"/>
                <a:cs typeface="Alexandria" pitchFamily="2" charset="-78"/>
              </a:rPr>
              <a:t>Algorithmic underwriting</a:t>
            </a:r>
          </a:p>
          <a:p>
            <a:pPr lvl="1"/>
            <a:r>
              <a:rPr lang="en-GB" sz="1600" b="1" dirty="0" smtClean="0">
                <a:solidFill>
                  <a:schemeClr val="tx1"/>
                </a:solidFill>
                <a:latin typeface="Alexandria" pitchFamily="2" charset="-78"/>
                <a:cs typeface="Alexandria" pitchFamily="2" charset="-78"/>
              </a:rPr>
              <a:t>3.1.3 </a:t>
            </a:r>
            <a:r>
              <a:rPr lang="en-GB" sz="1600" b="1" dirty="0">
                <a:solidFill>
                  <a:schemeClr val="tx1"/>
                </a:solidFill>
                <a:latin typeface="Alexandria" pitchFamily="2" charset="-78"/>
                <a:cs typeface="Alexandria" pitchFamily="2" charset="-78"/>
              </a:rPr>
              <a:t>Customer service</a:t>
            </a:r>
          </a:p>
          <a:p>
            <a:pPr lvl="1"/>
            <a:r>
              <a:rPr lang="en-US" sz="1600" b="1" dirty="0" smtClean="0">
                <a:solidFill>
                  <a:schemeClr val="tx1"/>
                </a:solidFill>
                <a:latin typeface="Alexandria" pitchFamily="2" charset="-78"/>
                <a:cs typeface="Alexandria" pitchFamily="2" charset="-78"/>
              </a:rPr>
              <a:t>    </a:t>
            </a:r>
            <a:r>
              <a:rPr lang="en-US" sz="1600" i="1" dirty="0" smtClean="0">
                <a:solidFill>
                  <a:schemeClr val="tx1"/>
                </a:solidFill>
                <a:latin typeface="Alexandria" pitchFamily="2" charset="-78"/>
                <a:cs typeface="Alexandria" pitchFamily="2" charset="-78"/>
              </a:rPr>
              <a:t>3.1.3.1 </a:t>
            </a:r>
            <a:r>
              <a:rPr lang="en-US" sz="1600" i="1" dirty="0">
                <a:solidFill>
                  <a:schemeClr val="tx1"/>
                </a:solidFill>
                <a:latin typeface="Alexandria" pitchFamily="2" charset="-78"/>
                <a:cs typeface="Alexandria" pitchFamily="2" charset="-78"/>
              </a:rPr>
              <a:t>Intelligent virtual assistants and call </a:t>
            </a:r>
            <a:r>
              <a:rPr lang="en-US" sz="1600" i="1" dirty="0" smtClean="0">
                <a:solidFill>
                  <a:schemeClr val="tx1"/>
                </a:solidFill>
                <a:latin typeface="Alexandria" pitchFamily="2" charset="-78"/>
                <a:cs typeface="Alexandria" pitchFamily="2" charset="-78"/>
              </a:rPr>
              <a:t>centers</a:t>
            </a:r>
          </a:p>
          <a:p>
            <a:pPr marL="0" lvl="1"/>
            <a:r>
              <a:rPr lang="en-GB" sz="1600" b="1" dirty="0" smtClean="0">
                <a:solidFill>
                  <a:schemeClr val="tx1"/>
                </a:solidFill>
                <a:latin typeface="Alexandria" pitchFamily="2" charset="-78"/>
                <a:cs typeface="Alexandria" pitchFamily="2" charset="-78"/>
              </a:rPr>
              <a:t>      3.2 </a:t>
            </a:r>
            <a:r>
              <a:rPr lang="en-GB" sz="1600" b="1" dirty="0">
                <a:solidFill>
                  <a:schemeClr val="tx1"/>
                </a:solidFill>
                <a:latin typeface="Alexandria" pitchFamily="2" charset="-78"/>
                <a:cs typeface="Alexandria" pitchFamily="2" charset="-78"/>
              </a:rPr>
              <a:t>Claims Management</a:t>
            </a:r>
          </a:p>
          <a:p>
            <a:pPr lvl="1"/>
            <a:r>
              <a:rPr lang="en-US" sz="1600" b="1" dirty="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3.2.1 </a:t>
            </a:r>
            <a:r>
              <a:rPr lang="en-GB" sz="1600" b="1" dirty="0">
                <a:solidFill>
                  <a:schemeClr val="tx1"/>
                </a:solidFill>
                <a:latin typeface="Alexandria" pitchFamily="2" charset="-78"/>
                <a:cs typeface="Alexandria" pitchFamily="2" charset="-78"/>
              </a:rPr>
              <a:t>Claims estimation</a:t>
            </a:r>
          </a:p>
          <a:p>
            <a:pPr lvl="1"/>
            <a:r>
              <a:rPr lang="en-US" sz="1600" b="1" dirty="0" smtClean="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3.2.2 </a:t>
            </a:r>
            <a:r>
              <a:rPr lang="en-GB" sz="1600" b="1" dirty="0">
                <a:solidFill>
                  <a:schemeClr val="tx1"/>
                </a:solidFill>
                <a:latin typeface="Alexandria" pitchFamily="2" charset="-78"/>
                <a:cs typeface="Alexandria" pitchFamily="2" charset="-78"/>
              </a:rPr>
              <a:t>Fraud </a:t>
            </a:r>
            <a:r>
              <a:rPr lang="en-GB" sz="1600" b="1" dirty="0" smtClean="0">
                <a:solidFill>
                  <a:schemeClr val="tx1"/>
                </a:solidFill>
                <a:latin typeface="Alexandria" pitchFamily="2" charset="-78"/>
                <a:cs typeface="Alexandria" pitchFamily="2" charset="-78"/>
              </a:rPr>
              <a:t>detection</a:t>
            </a:r>
          </a:p>
          <a:p>
            <a:pPr marL="0" lvl="1"/>
            <a:r>
              <a:rPr lang="en-GB" sz="1600" b="1" dirty="0" smtClean="0">
                <a:solidFill>
                  <a:schemeClr val="tx1"/>
                </a:solidFill>
                <a:latin typeface="Alexandria" pitchFamily="2" charset="-78"/>
                <a:cs typeface="Alexandria" pitchFamily="2" charset="-78"/>
              </a:rPr>
              <a:t>      3.3 </a:t>
            </a:r>
            <a:r>
              <a:rPr lang="en-GB" sz="1600" b="1" dirty="0">
                <a:solidFill>
                  <a:schemeClr val="tx1"/>
                </a:solidFill>
                <a:latin typeface="Alexandria" pitchFamily="2" charset="-78"/>
                <a:cs typeface="Alexandria" pitchFamily="2" charset="-78"/>
              </a:rPr>
              <a:t>Product </a:t>
            </a:r>
            <a:r>
              <a:rPr lang="en-GB" sz="1600" b="1" dirty="0" smtClean="0">
                <a:solidFill>
                  <a:schemeClr val="tx1"/>
                </a:solidFill>
                <a:latin typeface="Alexandria" pitchFamily="2" charset="-78"/>
                <a:cs typeface="Alexandria" pitchFamily="2" charset="-78"/>
              </a:rPr>
              <a:t>Management</a:t>
            </a:r>
          </a:p>
          <a:p>
            <a:pPr marL="0" lvl="1"/>
            <a:r>
              <a:rPr lang="en-GB" sz="1600" b="1" dirty="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3.3.1 </a:t>
            </a:r>
            <a:r>
              <a:rPr lang="en-US" sz="1600" b="1" dirty="0">
                <a:solidFill>
                  <a:schemeClr val="tx1"/>
                </a:solidFill>
                <a:latin typeface="Alexandria" pitchFamily="2" charset="-78"/>
                <a:cs typeface="Alexandria" pitchFamily="2" charset="-78"/>
              </a:rPr>
              <a:t>Product analysis and development</a:t>
            </a:r>
          </a:p>
          <a:p>
            <a:r>
              <a:rPr lang="en-US" sz="1600" b="1" dirty="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3.4 </a:t>
            </a:r>
            <a:r>
              <a:rPr lang="en-US" sz="1600" b="1" dirty="0">
                <a:solidFill>
                  <a:schemeClr val="tx1"/>
                </a:solidFill>
                <a:latin typeface="Alexandria" pitchFamily="2" charset="-78"/>
                <a:cs typeface="Alexandria" pitchFamily="2" charset="-78"/>
              </a:rPr>
              <a:t>New Aspects of Insurance: Moving from Healthcare to Health and from Pushing Products to Being a Lifestyle Concierge</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98314537"/>
      </p:ext>
    </p:extLst>
  </p:cSld>
  <p:clrMapOvr>
    <a:masterClrMapping/>
  </p:clrMapOvr>
  <p:transition spd="slow" advTm="22948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354765"/>
          </a:xfrm>
          <a:prstGeom prst="rect">
            <a:avLst/>
          </a:prstGeom>
          <a:noFill/>
        </p:spPr>
        <p:txBody>
          <a:bodyPr wrap="square" rtlCol="0">
            <a:spAutoFit/>
          </a:bodyPr>
          <a:lstStyle/>
          <a:p>
            <a:pPr algn="just"/>
            <a:r>
              <a:rPr lang="en-US" b="1" dirty="0">
                <a:latin typeface="Alexandria" pitchFamily="2" charset="-78"/>
                <a:cs typeface="Alexandria" pitchFamily="2" charset="-78"/>
              </a:rPr>
              <a:t>3. AI USE CASES IN THE INSURANCE </a:t>
            </a:r>
            <a:r>
              <a:rPr lang="en-US" b="1" dirty="0" smtClean="0">
                <a:latin typeface="Alexandria" pitchFamily="2" charset="-78"/>
                <a:cs typeface="Alexandria" pitchFamily="2" charset="-78"/>
              </a:rPr>
              <a:t>INDUSTRY</a:t>
            </a:r>
          </a:p>
          <a:p>
            <a:pPr algn="just"/>
            <a:r>
              <a:rPr lang="en-US" sz="1600" dirty="0">
                <a:latin typeface="Alexandria" pitchFamily="2" charset="-78"/>
              </a:rPr>
              <a:t>look closely at AI use cases in the business processes</a:t>
            </a:r>
            <a:r>
              <a:rPr lang="en-US" sz="1600" dirty="0" smtClean="0">
                <a:latin typeface="Alexandria" pitchFamily="2" charset="-78"/>
              </a:rPr>
              <a:t>.</a:t>
            </a:r>
          </a:p>
          <a:p>
            <a:pPr algn="just"/>
            <a:endParaRPr lang="en-US" sz="1600" dirty="0" smtClean="0">
              <a:latin typeface="Alexandria" pitchFamily="2" charset="-78"/>
            </a:endParaRPr>
          </a:p>
          <a:p>
            <a:pPr algn="just"/>
            <a:r>
              <a:rPr lang="en-GB" b="1" dirty="0">
                <a:latin typeface="Alexandria" pitchFamily="2" charset="-78"/>
                <a:cs typeface="Alexandria" pitchFamily="2" charset="-78"/>
              </a:rPr>
              <a:t>3.1 Sales and Distribution</a:t>
            </a:r>
          </a:p>
          <a:p>
            <a:pPr algn="just"/>
            <a:r>
              <a:rPr lang="en-US" sz="1600" dirty="0">
                <a:latin typeface="Alexandria" pitchFamily="2" charset="-78"/>
              </a:rPr>
              <a:t>Lead generation is vital to any sales process. In insurance, this could </a:t>
            </a:r>
            <a:r>
              <a:rPr lang="en-US" sz="1600" dirty="0" smtClean="0">
                <a:latin typeface="Alexandria" pitchFamily="2" charset="-78"/>
              </a:rPr>
              <a:t>come from </a:t>
            </a:r>
            <a:r>
              <a:rPr lang="en-US" sz="1600" dirty="0">
                <a:latin typeface="Alexandria" pitchFamily="2" charset="-78"/>
              </a:rPr>
              <a:t>various channels, such as email campaigns, online content, social media</a:t>
            </a:r>
            <a:r>
              <a:rPr lang="en-US" sz="1600" dirty="0" smtClean="0">
                <a:latin typeface="Alexandria" pitchFamily="2" charset="-78"/>
              </a:rPr>
              <a:t>, events</a:t>
            </a:r>
            <a:r>
              <a:rPr lang="en-US" sz="1600" dirty="0">
                <a:latin typeface="Alexandria" pitchFamily="2" charset="-78"/>
              </a:rPr>
              <a:t>, or referrals. With marketing consent and a series of interactions via </a:t>
            </a:r>
            <a:r>
              <a:rPr lang="en-US" sz="1600" dirty="0" smtClean="0">
                <a:latin typeface="Alexandria" pitchFamily="2" charset="-78"/>
              </a:rPr>
              <a:t>the channels</a:t>
            </a:r>
            <a:r>
              <a:rPr lang="en-US" sz="1600" dirty="0">
                <a:latin typeface="Alexandria" pitchFamily="2" charset="-78"/>
              </a:rPr>
              <a:t>, a lead can be generated for a follow-up call or appointment.</a:t>
            </a:r>
            <a:endParaRPr lang="en-GB" sz="1600" b="1" dirty="0">
              <a:latin typeface="Alexandria" pitchFamily="2" charset="-78"/>
              <a:cs typeface="Alexandria" pitchFamily="2" charset="-78"/>
            </a:endParaRPr>
          </a:p>
          <a:p>
            <a:pPr algn="just"/>
            <a:endParaRPr lang="en-GB" sz="1600" b="1" dirty="0">
              <a:latin typeface="Alexandria" pitchFamily="2" charset="-78"/>
              <a:cs typeface="Alexandria" pitchFamily="2" charset="-78"/>
            </a:endParaRPr>
          </a:p>
          <a:p>
            <a:pPr algn="just"/>
            <a:endParaRPr lang="en-US" sz="1600" dirty="0" smtClean="0">
              <a:latin typeface="Alexandria" pitchFamily="2" charset="-78"/>
            </a:endParaRPr>
          </a:p>
          <a:p>
            <a:pPr algn="just"/>
            <a:r>
              <a:rPr lang="en-US" sz="1600" b="1" dirty="0" smtClean="0">
                <a:latin typeface="Alexandria" pitchFamily="2" charset="-78"/>
                <a:cs typeface="Alexandria" pitchFamily="2" charset="-78"/>
              </a:rPr>
              <a:t> </a:t>
            </a:r>
          </a:p>
          <a:p>
            <a:pPr algn="just"/>
            <a:endParaRPr lang="en-US" sz="1600" b="1" dirty="0" smtClean="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818065"/>
      </p:ext>
    </p:extLst>
  </p:cSld>
  <p:clrMapOvr>
    <a:masterClrMapping/>
  </p:clrMapOvr>
  <mc:AlternateContent xmlns:mc="http://schemas.openxmlformats.org/markup-compatibility/2006" xmlns:p14="http://schemas.microsoft.com/office/powerpoint/2010/main">
    <mc:Choice Requires="p14">
      <p:transition p14:dur="10" advTm="128462"/>
    </mc:Choice>
    <mc:Fallback xmlns="">
      <p:transition advTm="12846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2616101"/>
          </a:xfrm>
          <a:prstGeom prst="rect">
            <a:avLst/>
          </a:prstGeom>
          <a:noFill/>
        </p:spPr>
        <p:txBody>
          <a:bodyPr wrap="square" rtlCol="0">
            <a:spAutoFit/>
          </a:bodyPr>
          <a:lstStyle/>
          <a:p>
            <a:pPr algn="just"/>
            <a:r>
              <a:rPr lang="en-US" b="1" dirty="0">
                <a:latin typeface="Alexandria" pitchFamily="2" charset="-78"/>
                <a:cs typeface="Alexandria" pitchFamily="2" charset="-78"/>
              </a:rPr>
              <a:t>3.1.1 </a:t>
            </a:r>
            <a:r>
              <a:rPr lang="en-US" b="1" dirty="0" err="1">
                <a:latin typeface="Alexandria" pitchFamily="2" charset="-78"/>
                <a:cs typeface="Alexandria" pitchFamily="2" charset="-78"/>
              </a:rPr>
              <a:t>Chatbot</a:t>
            </a:r>
            <a:r>
              <a:rPr lang="en-US" b="1" dirty="0">
                <a:latin typeface="Alexandria" pitchFamily="2" charset="-78"/>
                <a:cs typeface="Alexandria" pitchFamily="2" charset="-78"/>
              </a:rPr>
              <a:t> for product discovery and simple product </a:t>
            </a:r>
            <a:r>
              <a:rPr lang="en-US" b="1" dirty="0" smtClean="0">
                <a:latin typeface="Alexandria" pitchFamily="2" charset="-78"/>
                <a:cs typeface="Alexandria" pitchFamily="2" charset="-78"/>
              </a:rPr>
              <a:t>sales</a:t>
            </a:r>
          </a:p>
          <a:p>
            <a:pPr algn="just"/>
            <a:r>
              <a:rPr lang="en-US" sz="1600" dirty="0">
                <a:latin typeface="Alexandria" pitchFamily="2" charset="-78"/>
              </a:rPr>
              <a:t>A </a:t>
            </a:r>
            <a:r>
              <a:rPr lang="en-US" sz="1600" dirty="0" err="1">
                <a:latin typeface="Alexandria" pitchFamily="2" charset="-78"/>
              </a:rPr>
              <a:t>chatbot</a:t>
            </a:r>
            <a:r>
              <a:rPr lang="en-US" sz="1600" dirty="0">
                <a:latin typeface="Alexandria" pitchFamily="2" charset="-78"/>
              </a:rPr>
              <a:t> on product discovery will allow customers to self-discover </a:t>
            </a:r>
            <a:r>
              <a:rPr lang="en-US" sz="1600" dirty="0" smtClean="0">
                <a:latin typeface="Alexandria" pitchFamily="2" charset="-78"/>
              </a:rPr>
              <a:t>products quickly </a:t>
            </a:r>
            <a:r>
              <a:rPr lang="en-US" sz="1600" dirty="0">
                <a:latin typeface="Alexandria" pitchFamily="2" charset="-78"/>
              </a:rPr>
              <a:t>rather than the current static way of filling out forms or </a:t>
            </a:r>
            <a:r>
              <a:rPr lang="en-US" sz="1600" dirty="0" smtClean="0">
                <a:latin typeface="Alexandria" pitchFamily="2" charset="-78"/>
              </a:rPr>
              <a:t>downloading product </a:t>
            </a:r>
            <a:r>
              <a:rPr lang="en-US" sz="1600" dirty="0">
                <a:latin typeface="Alexandria" pitchFamily="2" charset="-78"/>
              </a:rPr>
              <a:t>brochures. This is done using a series of interactive chats to understand</a:t>
            </a:r>
            <a:r>
              <a:rPr lang="en-US" sz="1600" dirty="0" smtClean="0">
                <a:latin typeface="Alexandria" pitchFamily="2" charset="-78"/>
              </a:rPr>
              <a:t>, guide</a:t>
            </a:r>
            <a:r>
              <a:rPr lang="en-US" sz="1600" dirty="0">
                <a:latin typeface="Alexandria" pitchFamily="2" charset="-78"/>
              </a:rPr>
              <a:t>, nurture and pre-qualify the prospect based on needs, preferences, </a:t>
            </a:r>
            <a:r>
              <a:rPr lang="en-US" sz="1600" dirty="0" smtClean="0">
                <a:latin typeface="Alexandria" pitchFamily="2" charset="-78"/>
              </a:rPr>
              <a:t>and suitability </a:t>
            </a:r>
            <a:r>
              <a:rPr lang="en-US" sz="1600" dirty="0">
                <a:latin typeface="Alexandria" pitchFamily="2" charset="-78"/>
              </a:rPr>
              <a:t>of a product. New leads can be generated when the user has </a:t>
            </a:r>
            <a:r>
              <a:rPr lang="en-US" sz="1600" dirty="0" smtClean="0">
                <a:latin typeface="Alexandria" pitchFamily="2" charset="-78"/>
              </a:rPr>
              <a:t>shown interest </a:t>
            </a:r>
            <a:r>
              <a:rPr lang="en-US" sz="1600" dirty="0">
                <a:latin typeface="Alexandria" pitchFamily="2" charset="-78"/>
              </a:rPr>
              <a:t>in a </a:t>
            </a:r>
            <a:r>
              <a:rPr lang="en-US" sz="1600" dirty="0" smtClean="0">
                <a:latin typeface="Alexandria" pitchFamily="2" charset="-78"/>
              </a:rPr>
              <a:t>product. </a:t>
            </a:r>
            <a:r>
              <a:rPr lang="en-US" sz="1600" dirty="0" err="1" smtClean="0">
                <a:latin typeface="Alexandria" pitchFamily="2" charset="-78"/>
              </a:rPr>
              <a:t>Chatbots</a:t>
            </a:r>
            <a:r>
              <a:rPr lang="en-US" sz="1600" dirty="0" smtClean="0">
                <a:latin typeface="Alexandria" pitchFamily="2" charset="-78"/>
              </a:rPr>
              <a:t> </a:t>
            </a:r>
            <a:r>
              <a:rPr lang="en-US" sz="1600" dirty="0">
                <a:latin typeface="Alexandria" pitchFamily="2" charset="-78"/>
              </a:rPr>
              <a:t>could start off from a rules-based </a:t>
            </a:r>
            <a:r>
              <a:rPr lang="en-US" sz="1600" dirty="0" smtClean="0">
                <a:latin typeface="Alexandria" pitchFamily="2" charset="-78"/>
              </a:rPr>
              <a:t>pre-defined Q&amp;A </a:t>
            </a:r>
            <a:r>
              <a:rPr lang="en-US" sz="1600" dirty="0">
                <a:latin typeface="Alexandria" pitchFamily="2" charset="-78"/>
              </a:rPr>
              <a:t>framework and evolve to more sophisticated algorithms leveraging </a:t>
            </a:r>
            <a:r>
              <a:rPr lang="en-GB" b="1" dirty="0"/>
              <a:t>Natural language processing (NLP)</a:t>
            </a:r>
            <a:r>
              <a:rPr lang="en-GB" dirty="0"/>
              <a:t> </a:t>
            </a:r>
            <a:r>
              <a:rPr lang="en-US" sz="1600" dirty="0" smtClean="0">
                <a:latin typeface="Alexandria" pitchFamily="2" charset="-78"/>
              </a:rPr>
              <a:t> for </a:t>
            </a:r>
            <a:r>
              <a:rPr lang="en-US" sz="1600" dirty="0">
                <a:latin typeface="Alexandria" pitchFamily="2" charset="-78"/>
              </a:rPr>
              <a:t>intent and context recognition and return recommended replies. The </a:t>
            </a:r>
            <a:r>
              <a:rPr lang="en-US" sz="1600" dirty="0" smtClean="0">
                <a:latin typeface="Alexandria" pitchFamily="2" charset="-78"/>
              </a:rPr>
              <a:t>use case </a:t>
            </a:r>
            <a:r>
              <a:rPr lang="en-US" sz="1600" dirty="0">
                <a:latin typeface="Alexandria" pitchFamily="2" charset="-78"/>
              </a:rPr>
              <a:t>can be extended to the selling of simple products through the </a:t>
            </a:r>
            <a:r>
              <a:rPr lang="en-US" sz="1600" dirty="0" err="1">
                <a:latin typeface="Alexandria" pitchFamily="2" charset="-78"/>
              </a:rPr>
              <a:t>chatbots</a:t>
            </a:r>
            <a:r>
              <a:rPr lang="en-US" sz="1600" dirty="0" smtClean="0">
                <a:latin typeface="Alexandria" pitchFamily="2" charset="-78"/>
              </a:rPr>
              <a:t>. </a:t>
            </a:r>
            <a:endParaRPr lang="en-US" sz="1600" b="1" dirty="0" smtClean="0">
              <a:latin typeface="Alexandria" pitchFamily="2" charset="-78"/>
              <a:cs typeface="Alexandria" pitchFamily="2" charset="-78"/>
            </a:endParaRPr>
          </a:p>
          <a:p>
            <a:pPr lvl="1" algn="just"/>
            <a:endParaRPr lang="en-US"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5700421"/>
      </p:ext>
    </p:extLst>
  </p:cSld>
  <p:clrMapOvr>
    <a:masterClrMapping/>
  </p:clrMapOvr>
  <mc:AlternateContent xmlns:mc="http://schemas.openxmlformats.org/markup-compatibility/2006" xmlns:p14="http://schemas.microsoft.com/office/powerpoint/2010/main">
    <mc:Choice Requires="p14">
      <p:transition p14:dur="10" advTm="184192"/>
    </mc:Choice>
    <mc:Fallback xmlns="">
      <p:transition advTm="18419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293209"/>
          </a:xfrm>
          <a:prstGeom prst="rect">
            <a:avLst/>
          </a:prstGeom>
          <a:noFill/>
        </p:spPr>
        <p:txBody>
          <a:bodyPr wrap="square" rtlCol="0">
            <a:spAutoFit/>
          </a:bodyPr>
          <a:lstStyle/>
          <a:p>
            <a:pPr algn="just"/>
            <a:r>
              <a:rPr lang="en-US" sz="1600" b="1" dirty="0">
                <a:latin typeface="Alexandria" pitchFamily="2" charset="-78"/>
                <a:cs typeface="Alexandria" pitchFamily="2" charset="-78"/>
              </a:rPr>
              <a:t>3.1.2 Underwrite, quote and </a:t>
            </a:r>
            <a:r>
              <a:rPr lang="en-US" sz="1600" b="1" dirty="0" smtClean="0">
                <a:latin typeface="Alexandria" pitchFamily="2" charset="-78"/>
                <a:cs typeface="Alexandria" pitchFamily="2" charset="-78"/>
              </a:rPr>
              <a:t>purchase</a:t>
            </a:r>
          </a:p>
          <a:p>
            <a:pPr algn="just"/>
            <a:r>
              <a:rPr lang="en-US" sz="1600" dirty="0">
                <a:latin typeface="Alexandria" pitchFamily="2" charset="-78"/>
                <a:cs typeface="Alexandria" pitchFamily="2" charset="-78"/>
              </a:rPr>
              <a:t>Underwriting may be performed through a process of collecting and </a:t>
            </a:r>
            <a:r>
              <a:rPr lang="en-US" sz="1600" dirty="0" smtClean="0">
                <a:latin typeface="Alexandria" pitchFamily="2" charset="-78"/>
                <a:cs typeface="Alexandria" pitchFamily="2" charset="-78"/>
              </a:rPr>
              <a:t>analyzing data </a:t>
            </a:r>
            <a:r>
              <a:rPr lang="en-US" sz="1600" dirty="0">
                <a:latin typeface="Alexandria" pitchFamily="2" charset="-78"/>
                <a:cs typeface="Alexandria" pitchFamily="2" charset="-78"/>
              </a:rPr>
              <a:t>at the point of application for a policy. For example, in life insurance</a:t>
            </a:r>
            <a:r>
              <a:rPr lang="en-US" sz="1600" dirty="0" smtClean="0">
                <a:latin typeface="Alexandria" pitchFamily="2" charset="-78"/>
                <a:cs typeface="Alexandria" pitchFamily="2" charset="-78"/>
              </a:rPr>
              <a:t>, medical </a:t>
            </a:r>
            <a:r>
              <a:rPr lang="en-US" sz="1600" dirty="0">
                <a:latin typeface="Alexandria" pitchFamily="2" charset="-78"/>
                <a:cs typeface="Alexandria" pitchFamily="2" charset="-78"/>
              </a:rPr>
              <a:t>history and attributes are mapped to point values to assess the </a:t>
            </a:r>
            <a:r>
              <a:rPr lang="en-US" sz="1600" dirty="0" smtClean="0">
                <a:latin typeface="Alexandria" pitchFamily="2" charset="-78"/>
                <a:cs typeface="Alexandria" pitchFamily="2" charset="-78"/>
              </a:rPr>
              <a:t>financial risks </a:t>
            </a:r>
            <a:r>
              <a:rPr lang="en-US" sz="1600" dirty="0">
                <a:latin typeface="Alexandria" pitchFamily="2" charset="-78"/>
                <a:cs typeface="Alexandria" pitchFamily="2" charset="-78"/>
              </a:rPr>
              <a:t>to the insurance company and price premiums accordingly </a:t>
            </a:r>
            <a:r>
              <a:rPr lang="en-US" sz="1600" dirty="0" smtClean="0">
                <a:latin typeface="Alexandria" pitchFamily="2" charset="-78"/>
                <a:cs typeface="Alexandria" pitchFamily="2" charset="-78"/>
              </a:rPr>
              <a:t>when </a:t>
            </a:r>
            <a:r>
              <a:rPr lang="en-GB" sz="1600" dirty="0" smtClean="0">
                <a:latin typeface="Alexandria" pitchFamily="2" charset="-78"/>
                <a:cs typeface="Alexandria" pitchFamily="2" charset="-78"/>
              </a:rPr>
              <a:t>writing </a:t>
            </a:r>
            <a:r>
              <a:rPr lang="en-GB" sz="1600" dirty="0">
                <a:latin typeface="Alexandria" pitchFamily="2" charset="-78"/>
                <a:cs typeface="Alexandria" pitchFamily="2" charset="-78"/>
              </a:rPr>
              <a:t>the policy</a:t>
            </a:r>
            <a:r>
              <a:rPr lang="en-GB"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r>
              <a:rPr lang="en-GB" sz="1600" b="1" i="1" dirty="0">
                <a:latin typeface="Alexandria" pitchFamily="2" charset="-78"/>
                <a:cs typeface="Alexandria" pitchFamily="2" charset="-78"/>
              </a:rPr>
              <a:t>3.1.2.1 Algorithmic underwriting</a:t>
            </a:r>
          </a:p>
          <a:p>
            <a:pPr algn="just"/>
            <a:r>
              <a:rPr lang="en-US" sz="1600" dirty="0">
                <a:latin typeface="Alexandria" pitchFamily="2" charset="-78"/>
                <a:cs typeface="Alexandria" pitchFamily="2" charset="-78"/>
              </a:rPr>
              <a:t>New insights to risks profiling and categorization can be made by </a:t>
            </a:r>
            <a:r>
              <a:rPr lang="en-US" sz="1600" b="1" dirty="0">
                <a:latin typeface="Alexandria" pitchFamily="2" charset="-78"/>
                <a:cs typeface="Alexandria" pitchFamily="2" charset="-78"/>
              </a:rPr>
              <a:t>machine learning (ML) </a:t>
            </a:r>
            <a:r>
              <a:rPr lang="en-US" sz="1600" dirty="0">
                <a:latin typeface="Alexandria" pitchFamily="2" charset="-78"/>
                <a:cs typeface="Alexandria" pitchFamily="2" charset="-78"/>
              </a:rPr>
              <a:t>algorithms through a feature selection of traditional and non-traditional data sources (e.g., financial data, electronic medical records, wearable sensors, etc</a:t>
            </a:r>
            <a:r>
              <a:rPr lang="en-US" sz="1600" dirty="0" smtClean="0">
                <a:latin typeface="Alexandria" pitchFamily="2" charset="-78"/>
                <a:cs typeface="Alexandria" pitchFamily="2" charset="-78"/>
              </a:rPr>
              <a:t>.) With </a:t>
            </a:r>
            <a:r>
              <a:rPr lang="en-US" sz="1600" dirty="0">
                <a:latin typeface="Alexandria" pitchFamily="2" charset="-78"/>
                <a:cs typeface="Alexandria" pitchFamily="2" charset="-78"/>
              </a:rPr>
              <a:t>adequate advancements, products can be underwritten autonomously with customized offers according to the customer’s risk profile while reducing underwriting to mere seconds and freeing up human underwriters to focus on the long-tail complex cases.</a:t>
            </a:r>
            <a:endParaRPr lang="en-US"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1990315"/>
      </p:ext>
    </p:extLst>
  </p:cSld>
  <p:clrMapOvr>
    <a:masterClrMapping/>
  </p:clrMapOvr>
  <mc:AlternateContent xmlns:mc="http://schemas.openxmlformats.org/markup-compatibility/2006" xmlns:p14="http://schemas.microsoft.com/office/powerpoint/2010/main">
    <mc:Choice Requires="p14">
      <p:transition p14:dur="10" advTm="109600"/>
    </mc:Choice>
    <mc:Fallback xmlns="">
      <p:transition advTm="1096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293209"/>
          </a:xfrm>
          <a:prstGeom prst="rect">
            <a:avLst/>
          </a:prstGeom>
          <a:noFill/>
        </p:spPr>
        <p:txBody>
          <a:bodyPr wrap="square" rtlCol="0">
            <a:spAutoFit/>
          </a:bodyPr>
          <a:lstStyle/>
          <a:p>
            <a:pPr algn="just"/>
            <a:r>
              <a:rPr lang="en-GB" b="1" dirty="0">
                <a:latin typeface="Alexandria" pitchFamily="2" charset="-78"/>
                <a:cs typeface="Alexandria" pitchFamily="2" charset="-78"/>
              </a:rPr>
              <a:t>3.1.3 Customer </a:t>
            </a:r>
            <a:r>
              <a:rPr lang="en-GB" b="1" dirty="0" smtClean="0">
                <a:latin typeface="Alexandria" pitchFamily="2" charset="-78"/>
                <a:cs typeface="Alexandria" pitchFamily="2" charset="-78"/>
              </a:rPr>
              <a:t>service</a:t>
            </a:r>
          </a:p>
          <a:p>
            <a:pPr algn="just"/>
            <a:r>
              <a:rPr lang="en-US" sz="1600" dirty="0">
                <a:latin typeface="Alexandria" pitchFamily="2" charset="-78"/>
              </a:rPr>
              <a:t>This is the business process that serves customers in customer enquiries </a:t>
            </a:r>
            <a:r>
              <a:rPr lang="en-US" sz="1600" dirty="0" smtClean="0">
                <a:latin typeface="Alexandria" pitchFamily="2" charset="-78"/>
              </a:rPr>
              <a:t>and other </a:t>
            </a:r>
            <a:r>
              <a:rPr lang="en-US" sz="1600" dirty="0">
                <a:latin typeface="Alexandria" pitchFamily="2" charset="-78"/>
              </a:rPr>
              <a:t>servicing instances, such as updating changes in customer </a:t>
            </a:r>
            <a:r>
              <a:rPr lang="en-US" sz="1600" dirty="0" smtClean="0">
                <a:latin typeface="Alexandria" pitchFamily="2" charset="-78"/>
              </a:rPr>
              <a:t>information to </a:t>
            </a:r>
            <a:r>
              <a:rPr lang="en-US" sz="1600" dirty="0">
                <a:latin typeface="Alexandria" pitchFamily="2" charset="-78"/>
              </a:rPr>
              <a:t>their contact details, residential address, payment, and bank account information</a:t>
            </a:r>
            <a:r>
              <a:rPr lang="en-US" sz="1600" dirty="0" smtClean="0">
                <a:latin typeface="Alexandria" pitchFamily="2" charset="-78"/>
              </a:rPr>
              <a:t>, </a:t>
            </a:r>
            <a:r>
              <a:rPr lang="en-GB" sz="1600" dirty="0" smtClean="0">
                <a:latin typeface="Alexandria" pitchFamily="2" charset="-78"/>
              </a:rPr>
              <a:t>etc</a:t>
            </a:r>
            <a:r>
              <a:rPr lang="en-GB" sz="1600" dirty="0">
                <a:latin typeface="Alexandria" pitchFamily="2" charset="-78"/>
              </a:rPr>
              <a:t>.</a:t>
            </a:r>
          </a:p>
          <a:p>
            <a:pPr algn="just"/>
            <a:endParaRPr lang="en-US" sz="1600" i="1" dirty="0" smtClean="0">
              <a:latin typeface="Alexandria" pitchFamily="2" charset="-78"/>
            </a:endParaRPr>
          </a:p>
          <a:p>
            <a:pPr algn="just"/>
            <a:r>
              <a:rPr lang="en-US" sz="1600" b="1" i="1" dirty="0" smtClean="0">
                <a:latin typeface="Alexandria" pitchFamily="2" charset="-78"/>
              </a:rPr>
              <a:t>3.1.3.1 </a:t>
            </a:r>
            <a:r>
              <a:rPr lang="en-US" sz="1600" b="1" i="1" dirty="0">
                <a:latin typeface="Alexandria" pitchFamily="2" charset="-78"/>
              </a:rPr>
              <a:t>Intelligent virtual assistants and call </a:t>
            </a:r>
            <a:r>
              <a:rPr lang="en-US" sz="1600" b="1" i="1" dirty="0" smtClean="0">
                <a:latin typeface="Alexandria" pitchFamily="2" charset="-78"/>
              </a:rPr>
              <a:t>centers</a:t>
            </a:r>
            <a:endParaRPr lang="en-US" sz="1600" b="1" i="1" dirty="0">
              <a:latin typeface="Alexandria" pitchFamily="2" charset="-78"/>
            </a:endParaRPr>
          </a:p>
          <a:p>
            <a:pPr algn="just"/>
            <a:r>
              <a:rPr lang="en-US" sz="1600" dirty="0">
                <a:latin typeface="Alexandria" pitchFamily="2" charset="-78"/>
              </a:rPr>
              <a:t>The volume of calls to the call </a:t>
            </a:r>
            <a:r>
              <a:rPr lang="en-US" sz="1600" dirty="0" smtClean="0">
                <a:latin typeface="Alexandria" pitchFamily="2" charset="-78"/>
              </a:rPr>
              <a:t>center </a:t>
            </a:r>
            <a:r>
              <a:rPr lang="en-US" sz="1600" dirty="0">
                <a:latin typeface="Alexandria" pitchFamily="2" charset="-78"/>
              </a:rPr>
              <a:t>can be optimized through the use </a:t>
            </a:r>
            <a:r>
              <a:rPr lang="en-US" sz="1600" dirty="0" smtClean="0">
                <a:latin typeface="Alexandria" pitchFamily="2" charset="-78"/>
              </a:rPr>
              <a:t>of intelligent </a:t>
            </a:r>
            <a:r>
              <a:rPr lang="en-US" sz="1600" dirty="0">
                <a:latin typeface="Alexandria" pitchFamily="2" charset="-78"/>
              </a:rPr>
              <a:t>call routing and deflection in an AI–human hybrid </a:t>
            </a:r>
            <a:r>
              <a:rPr lang="en-US" sz="1600" dirty="0" smtClean="0">
                <a:latin typeface="Alexandria" pitchFamily="2" charset="-78"/>
              </a:rPr>
              <a:t>setup. Simple cases </a:t>
            </a:r>
            <a:r>
              <a:rPr lang="en-US" sz="1600" dirty="0">
                <a:latin typeface="Alexandria" pitchFamily="2" charset="-78"/>
              </a:rPr>
              <a:t>such as enquiries and the updating of simple customer information </a:t>
            </a:r>
            <a:r>
              <a:rPr lang="en-US" sz="1600" dirty="0" smtClean="0">
                <a:latin typeface="Alexandria" pitchFamily="2" charset="-78"/>
              </a:rPr>
              <a:t>can be </a:t>
            </a:r>
            <a:r>
              <a:rPr lang="en-US" sz="1600" dirty="0">
                <a:latin typeface="Alexandria" pitchFamily="2" charset="-78"/>
              </a:rPr>
              <a:t>handled by </a:t>
            </a:r>
            <a:r>
              <a:rPr lang="en-US" sz="1600" dirty="0" err="1">
                <a:latin typeface="Alexandria" pitchFamily="2" charset="-78"/>
              </a:rPr>
              <a:t>chatbots</a:t>
            </a:r>
            <a:r>
              <a:rPr lang="en-US" sz="1600" dirty="0">
                <a:latin typeface="Alexandria" pitchFamily="2" charset="-78"/>
              </a:rPr>
              <a:t> for the first-level support, and complex cases can </a:t>
            </a:r>
            <a:r>
              <a:rPr lang="en-US" sz="1600" dirty="0" smtClean="0">
                <a:latin typeface="Alexandria" pitchFamily="2" charset="-78"/>
              </a:rPr>
              <a:t>be escalated </a:t>
            </a:r>
            <a:r>
              <a:rPr lang="en-US" sz="1600" dirty="0">
                <a:latin typeface="Alexandria" pitchFamily="2" charset="-78"/>
              </a:rPr>
              <a:t>seamlessly to human specialists. Such a setup will require NLP</a:t>
            </a:r>
            <a:r>
              <a:rPr lang="en-US" sz="1600" dirty="0" smtClean="0">
                <a:latin typeface="Alexandria" pitchFamily="2" charset="-78"/>
              </a:rPr>
              <a:t>, including </a:t>
            </a:r>
            <a:r>
              <a:rPr lang="en-US" sz="1600" dirty="0">
                <a:latin typeface="Alexandria" pitchFamily="2" charset="-78"/>
              </a:rPr>
              <a:t>topic modelling, text-to-speech techniques and natural </a:t>
            </a:r>
            <a:r>
              <a:rPr lang="en-US" sz="1600" dirty="0" smtClean="0">
                <a:latin typeface="Alexandria" pitchFamily="2" charset="-78"/>
              </a:rPr>
              <a:t>language generation models, </a:t>
            </a:r>
            <a:r>
              <a:rPr lang="en-US" sz="1600" dirty="0">
                <a:latin typeface="Alexandria" pitchFamily="2" charset="-78"/>
              </a:rPr>
              <a:t>which provides for richer call analytics to be carried </a:t>
            </a:r>
            <a:r>
              <a:rPr lang="en-US" sz="1600" dirty="0" smtClean="0">
                <a:latin typeface="Alexandria" pitchFamily="2" charset="-78"/>
              </a:rPr>
              <a:t>out to </a:t>
            </a:r>
            <a:r>
              <a:rPr lang="en-US" sz="1600" dirty="0">
                <a:latin typeface="Alexandria" pitchFamily="2" charset="-78"/>
              </a:rPr>
              <a:t>further improve the </a:t>
            </a:r>
            <a:r>
              <a:rPr lang="en-US" sz="1600" dirty="0" err="1">
                <a:latin typeface="Alexandria" pitchFamily="2" charset="-78"/>
              </a:rPr>
              <a:t>chatbots</a:t>
            </a:r>
            <a:r>
              <a:rPr lang="en-US" sz="1600" dirty="0">
                <a:latin typeface="Alexandria" pitchFamily="2" charset="-78"/>
              </a:rPr>
              <a:t> and call experience.</a:t>
            </a:r>
            <a:endParaRPr lang="en-GB" sz="1600" b="1" dirty="0" smtClean="0">
              <a:latin typeface="Alexandria" pitchFamily="2" charset="-78"/>
              <a:cs typeface="Alexandria" pitchFamily="2" charset="-78"/>
            </a:endParaRPr>
          </a:p>
          <a:p>
            <a:pPr lvl="1" algn="just"/>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9919536"/>
      </p:ext>
    </p:extLst>
  </p:cSld>
  <p:clrMapOvr>
    <a:masterClrMapping/>
  </p:clrMapOvr>
  <mc:AlternateContent xmlns:mc="http://schemas.openxmlformats.org/markup-compatibility/2006" xmlns:p14="http://schemas.microsoft.com/office/powerpoint/2010/main">
    <mc:Choice Requires="p14">
      <p:transition p14:dur="10" advTm="216993"/>
    </mc:Choice>
    <mc:Fallback xmlns="">
      <p:transition advTm="21699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785652"/>
          </a:xfrm>
          <a:prstGeom prst="rect">
            <a:avLst/>
          </a:prstGeom>
          <a:noFill/>
        </p:spPr>
        <p:txBody>
          <a:bodyPr wrap="square" rtlCol="0">
            <a:spAutoFit/>
          </a:bodyPr>
          <a:lstStyle/>
          <a:p>
            <a:pPr algn="just"/>
            <a:r>
              <a:rPr lang="en-GB" b="1" dirty="0">
                <a:latin typeface="Alexandria" pitchFamily="2" charset="-78"/>
                <a:cs typeface="Alexandria" pitchFamily="2" charset="-78"/>
              </a:rPr>
              <a:t> 3.2 Claims </a:t>
            </a:r>
            <a:r>
              <a:rPr lang="en-GB" b="1" dirty="0" smtClean="0">
                <a:latin typeface="Alexandria" pitchFamily="2" charset="-78"/>
                <a:cs typeface="Alexandria" pitchFamily="2" charset="-78"/>
              </a:rPr>
              <a:t>Management</a:t>
            </a:r>
          </a:p>
          <a:p>
            <a:pPr algn="just"/>
            <a:r>
              <a:rPr lang="en-US" sz="1600" dirty="0">
                <a:latin typeface="Alexandria" pitchFamily="2" charset="-78"/>
              </a:rPr>
              <a:t>A claim could be registered with the insurance company at the instance </a:t>
            </a:r>
            <a:r>
              <a:rPr lang="en-US" sz="1600" dirty="0" smtClean="0">
                <a:latin typeface="Alexandria" pitchFamily="2" charset="-78"/>
              </a:rPr>
              <a:t>of loss</a:t>
            </a:r>
            <a:r>
              <a:rPr lang="en-US" sz="1600" dirty="0">
                <a:latin typeface="Alexandria" pitchFamily="2" charset="-78"/>
              </a:rPr>
              <a:t>. Typically, claim information is collated in a structured manner and </a:t>
            </a:r>
            <a:r>
              <a:rPr lang="en-US" sz="1600" dirty="0" smtClean="0">
                <a:latin typeface="Alexandria" pitchFamily="2" charset="-78"/>
              </a:rPr>
              <a:t>is supported </a:t>
            </a:r>
            <a:r>
              <a:rPr lang="en-US" sz="1600" dirty="0">
                <a:latin typeface="Alexandria" pitchFamily="2" charset="-78"/>
              </a:rPr>
              <a:t>by unstructured data sources, such as images of reports and receipts</a:t>
            </a:r>
            <a:r>
              <a:rPr lang="en-US" sz="1600" dirty="0" smtClean="0">
                <a:latin typeface="Alexandria" pitchFamily="2" charset="-78"/>
              </a:rPr>
              <a:t>. The </a:t>
            </a:r>
            <a:r>
              <a:rPr lang="en-US" sz="1600" dirty="0">
                <a:latin typeface="Alexandria" pitchFamily="2" charset="-78"/>
              </a:rPr>
              <a:t>claim is then adjudicated and assessed for validity for payment </a:t>
            </a:r>
            <a:r>
              <a:rPr lang="en-US" sz="1600" dirty="0" smtClean="0">
                <a:latin typeface="Alexandria" pitchFamily="2" charset="-78"/>
              </a:rPr>
              <a:t>according to </a:t>
            </a:r>
            <a:r>
              <a:rPr lang="en-US" sz="1600" dirty="0">
                <a:latin typeface="Alexandria" pitchFamily="2" charset="-78"/>
              </a:rPr>
              <a:t>the policy terms and coverage.</a:t>
            </a:r>
          </a:p>
          <a:p>
            <a:pPr algn="just"/>
            <a:endParaRPr lang="en-GB" sz="1600" b="1" dirty="0" smtClean="0">
              <a:latin typeface="Alexandria" pitchFamily="2" charset="-78"/>
            </a:endParaRPr>
          </a:p>
          <a:p>
            <a:pPr algn="just"/>
            <a:r>
              <a:rPr lang="en-GB" sz="1600" b="1" dirty="0" smtClean="0">
                <a:latin typeface="Alexandria" pitchFamily="2" charset="-78"/>
              </a:rPr>
              <a:t>3.2.1 </a:t>
            </a:r>
            <a:r>
              <a:rPr lang="en-GB" sz="1600" b="1" dirty="0">
                <a:latin typeface="Alexandria" pitchFamily="2" charset="-78"/>
              </a:rPr>
              <a:t>Claims estimation</a:t>
            </a:r>
          </a:p>
          <a:p>
            <a:pPr algn="just"/>
            <a:r>
              <a:rPr lang="en-US" sz="1600" dirty="0">
                <a:latin typeface="Alexandria" pitchFamily="2" charset="-78"/>
              </a:rPr>
              <a:t>Computer vision and classification algorithms can be used to estimate </a:t>
            </a:r>
            <a:r>
              <a:rPr lang="en-US" sz="1600" dirty="0" smtClean="0">
                <a:latin typeface="Alexandria" pitchFamily="2" charset="-78"/>
              </a:rPr>
              <a:t>claims from </a:t>
            </a:r>
            <a:r>
              <a:rPr lang="en-US" sz="1600" dirty="0">
                <a:latin typeface="Alexandria" pitchFamily="2" charset="-78"/>
              </a:rPr>
              <a:t>the first notice of loss. A classical use case is in motor claims where </a:t>
            </a:r>
            <a:r>
              <a:rPr lang="en-US" sz="1600" dirty="0" smtClean="0">
                <a:latin typeface="Alexandria" pitchFamily="2" charset="-78"/>
              </a:rPr>
              <a:t>object detection </a:t>
            </a:r>
            <a:r>
              <a:rPr lang="en-US" sz="1600" dirty="0">
                <a:latin typeface="Alexandria" pitchFamily="2" charset="-78"/>
              </a:rPr>
              <a:t>algorithms are used to detect car parts and estimate the cost of </a:t>
            </a:r>
            <a:r>
              <a:rPr lang="en-US" sz="1600" dirty="0" smtClean="0">
                <a:latin typeface="Alexandria" pitchFamily="2" charset="-78"/>
              </a:rPr>
              <a:t>repairing the </a:t>
            </a:r>
            <a:r>
              <a:rPr lang="en-US" sz="1600" dirty="0">
                <a:latin typeface="Alexandria" pitchFamily="2" charset="-78"/>
              </a:rPr>
              <a:t>damage, and possibly recommend a repair or parts replacement. </a:t>
            </a:r>
            <a:r>
              <a:rPr lang="en-US" sz="1600" dirty="0" smtClean="0">
                <a:latin typeface="Alexandria" pitchFamily="2" charset="-78"/>
              </a:rPr>
              <a:t>This enables </a:t>
            </a:r>
            <a:r>
              <a:rPr lang="en-US" sz="1600" dirty="0">
                <a:latin typeface="Alexandria" pitchFamily="2" charset="-78"/>
              </a:rPr>
              <a:t>the customer to get an estimate of the total bill of the damage quickly</a:t>
            </a:r>
            <a:r>
              <a:rPr lang="en-US" sz="1600" dirty="0" smtClean="0">
                <a:latin typeface="Alexandria" pitchFamily="2" charset="-78"/>
              </a:rPr>
              <a:t>, thereby </a:t>
            </a:r>
            <a:r>
              <a:rPr lang="en-US" sz="1600" dirty="0">
                <a:latin typeface="Alexandria" pitchFamily="2" charset="-78"/>
              </a:rPr>
              <a:t>improving customer experience and informed decision-making. </a:t>
            </a:r>
            <a:r>
              <a:rPr lang="en-US" sz="1600" dirty="0" smtClean="0">
                <a:latin typeface="Alexandria" pitchFamily="2" charset="-78"/>
              </a:rPr>
              <a:t>The use </a:t>
            </a:r>
            <a:r>
              <a:rPr lang="en-US" sz="1600" dirty="0">
                <a:latin typeface="Alexandria" pitchFamily="2" charset="-78"/>
              </a:rPr>
              <a:t>case requires the computer vision and ML model to recognize damaged </a:t>
            </a:r>
            <a:r>
              <a:rPr lang="en-US" sz="1600" dirty="0" smtClean="0">
                <a:latin typeface="Alexandria" pitchFamily="2" charset="-78"/>
              </a:rPr>
              <a:t>car parts</a:t>
            </a:r>
            <a:r>
              <a:rPr lang="en-US" sz="1600" dirty="0">
                <a:latin typeface="Alexandria" pitchFamily="2" charset="-78"/>
              </a:rPr>
              <a:t>, estimate the extent of damage and size of the </a:t>
            </a:r>
            <a:r>
              <a:rPr lang="en-US" sz="1600" dirty="0" smtClean="0">
                <a:latin typeface="Alexandria" pitchFamily="2" charset="-78"/>
              </a:rPr>
              <a:t>bill.</a:t>
            </a:r>
            <a:endParaRPr lang="en-GB" sz="1600" b="1" dirty="0" smtClean="0">
              <a:latin typeface="Alexandria" pitchFamily="2" charset="-78"/>
              <a:cs typeface="Alexandria" pitchFamily="2" charset="-78"/>
            </a:endParaRPr>
          </a:p>
          <a:p>
            <a:pPr algn="just"/>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3683592"/>
      </p:ext>
    </p:extLst>
  </p:cSld>
  <p:clrMapOvr>
    <a:masterClrMapping/>
  </p:clrMapOvr>
  <mc:AlternateContent xmlns:mc="http://schemas.openxmlformats.org/markup-compatibility/2006" xmlns:p14="http://schemas.microsoft.com/office/powerpoint/2010/main">
    <mc:Choice Requires="p14">
      <p:transition p14:dur="10" advTm="212464"/>
    </mc:Choice>
    <mc:Fallback xmlns="">
      <p:transition advTm="21246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2585323"/>
          </a:xfrm>
          <a:prstGeom prst="rect">
            <a:avLst/>
          </a:prstGeom>
          <a:noFill/>
        </p:spPr>
        <p:txBody>
          <a:bodyPr wrap="square" rtlCol="0">
            <a:spAutoFit/>
          </a:bodyPr>
          <a:lstStyle/>
          <a:p>
            <a:pPr algn="just"/>
            <a:r>
              <a:rPr lang="en-GB" sz="1600" b="1" dirty="0">
                <a:latin typeface="Alexandria" pitchFamily="2" charset="-78"/>
                <a:cs typeface="Alexandria" pitchFamily="2" charset="-78"/>
              </a:rPr>
              <a:t>3.2.2 Fraud </a:t>
            </a:r>
            <a:r>
              <a:rPr lang="en-GB" sz="1600" b="1" dirty="0" smtClean="0">
                <a:latin typeface="Alexandria" pitchFamily="2" charset="-78"/>
                <a:cs typeface="Alexandria" pitchFamily="2" charset="-78"/>
              </a:rPr>
              <a:t>detection</a:t>
            </a:r>
          </a:p>
          <a:p>
            <a:pPr algn="just"/>
            <a:r>
              <a:rPr lang="en-US" sz="1600" dirty="0">
                <a:latin typeface="Alexandria" pitchFamily="2" charset="-78"/>
              </a:rPr>
              <a:t>Fraud cases are typically outliers, which in a sense is like picking a ‘</a:t>
            </a:r>
            <a:r>
              <a:rPr lang="en-US" sz="1600" dirty="0" smtClean="0">
                <a:latin typeface="Alexandria" pitchFamily="2" charset="-78"/>
              </a:rPr>
              <a:t>needle out </a:t>
            </a:r>
            <a:r>
              <a:rPr lang="en-US" sz="1600" dirty="0">
                <a:latin typeface="Alexandria" pitchFamily="2" charset="-78"/>
              </a:rPr>
              <a:t>of a haystack’. Fraud problems will have to deal with a highly skewed</a:t>
            </a:r>
            <a:r>
              <a:rPr lang="en-US" sz="1600" dirty="0" smtClean="0">
                <a:latin typeface="Alexandria" pitchFamily="2" charset="-78"/>
              </a:rPr>
              <a:t>, imbalanced </a:t>
            </a:r>
            <a:r>
              <a:rPr lang="en-US" sz="1600" dirty="0">
                <a:latin typeface="Alexandria" pitchFamily="2" charset="-78"/>
              </a:rPr>
              <a:t>dataset and the true positives of the data are not known. </a:t>
            </a:r>
            <a:r>
              <a:rPr lang="en-US" sz="1600" dirty="0" smtClean="0">
                <a:latin typeface="Alexandria" pitchFamily="2" charset="-78"/>
              </a:rPr>
              <a:t>Using unsupervised </a:t>
            </a:r>
            <a:r>
              <a:rPr lang="en-US" sz="1600" dirty="0">
                <a:latin typeface="Alexandria" pitchFamily="2" charset="-78"/>
              </a:rPr>
              <a:t>techniques such as clustering (mini-batch K-means, </a:t>
            </a:r>
            <a:r>
              <a:rPr lang="en-US" sz="1600" dirty="0" smtClean="0">
                <a:latin typeface="Alexandria" pitchFamily="2" charset="-78"/>
              </a:rPr>
              <a:t>isolation forest</a:t>
            </a:r>
            <a:r>
              <a:rPr lang="en-US" sz="1600" dirty="0">
                <a:latin typeface="Alexandria" pitchFamily="2" charset="-78"/>
              </a:rPr>
              <a:t>, etc.) can identify suspected fraud clusters. This subset of data can </a:t>
            </a:r>
            <a:r>
              <a:rPr lang="en-US" sz="1600" dirty="0" smtClean="0">
                <a:latin typeface="Alexandria" pitchFamily="2" charset="-78"/>
              </a:rPr>
              <a:t>be further </a:t>
            </a:r>
            <a:r>
              <a:rPr lang="en-US" sz="1600" dirty="0">
                <a:latin typeface="Alexandria" pitchFamily="2" charset="-78"/>
              </a:rPr>
              <a:t>worked on with sampling strategies and supervised algorithms such </a:t>
            </a:r>
            <a:r>
              <a:rPr lang="en-US" sz="1600" dirty="0" smtClean="0">
                <a:latin typeface="Alexandria" pitchFamily="2" charset="-78"/>
              </a:rPr>
              <a:t>as light </a:t>
            </a:r>
            <a:r>
              <a:rPr lang="en-GB" sz="1600" b="1" dirty="0">
                <a:latin typeface="Alexandria" pitchFamily="2" charset="-78"/>
                <a:cs typeface="Alexandria" pitchFamily="2" charset="-78"/>
              </a:rPr>
              <a:t>Gradient Boosting </a:t>
            </a:r>
            <a:r>
              <a:rPr lang="en-GB" sz="1600" b="1" dirty="0" smtClean="0">
                <a:latin typeface="Alexandria" pitchFamily="2" charset="-78"/>
                <a:cs typeface="Alexandria" pitchFamily="2" charset="-78"/>
              </a:rPr>
              <a:t>Model (</a:t>
            </a:r>
            <a:r>
              <a:rPr lang="en-US" sz="1600" b="1" dirty="0" smtClean="0">
                <a:latin typeface="Alexandria" pitchFamily="2" charset="-78"/>
                <a:cs typeface="Alexandria" pitchFamily="2" charset="-78"/>
              </a:rPr>
              <a:t>GBM)</a:t>
            </a:r>
            <a:r>
              <a:rPr lang="en-US" sz="1600" dirty="0" smtClean="0">
                <a:latin typeface="Alexandria" pitchFamily="2" charset="-78"/>
              </a:rPr>
              <a:t> </a:t>
            </a:r>
            <a:r>
              <a:rPr lang="en-US" sz="1600" dirty="0">
                <a:latin typeface="Alexandria" pitchFamily="2" charset="-78"/>
              </a:rPr>
              <a:t>and possibly enhanced using ensemble learning incorporating </a:t>
            </a:r>
            <a:r>
              <a:rPr lang="en-US" sz="1600" dirty="0" smtClean="0">
                <a:latin typeface="Alexandria" pitchFamily="2" charset="-78"/>
              </a:rPr>
              <a:t>other </a:t>
            </a:r>
            <a:r>
              <a:rPr lang="en-US" sz="1600" b="1" dirty="0" smtClean="0">
                <a:latin typeface="Alexandria" pitchFamily="2" charset="-78"/>
              </a:rPr>
              <a:t>classification </a:t>
            </a:r>
            <a:r>
              <a:rPr lang="en-US" sz="1600" b="1" dirty="0">
                <a:latin typeface="Alexandria" pitchFamily="2" charset="-78"/>
              </a:rPr>
              <a:t>and regression tree (CART) </a:t>
            </a:r>
            <a:r>
              <a:rPr lang="en-US" sz="1600" dirty="0">
                <a:latin typeface="Alexandria" pitchFamily="2" charset="-78"/>
              </a:rPr>
              <a:t>algorithms to identify cases </a:t>
            </a:r>
            <a:r>
              <a:rPr lang="en-US" sz="1600" dirty="0" smtClean="0">
                <a:latin typeface="Alexandria" pitchFamily="2" charset="-78"/>
              </a:rPr>
              <a:t>which have </a:t>
            </a:r>
            <a:r>
              <a:rPr lang="en-US" sz="1600" dirty="0">
                <a:latin typeface="Alexandria" pitchFamily="2" charset="-78"/>
              </a:rPr>
              <a:t>higher potential to be fraudulent for follow-on human </a:t>
            </a:r>
            <a:r>
              <a:rPr lang="en-US" sz="1600" dirty="0" smtClean="0">
                <a:latin typeface="Alexandria" pitchFamily="2" charset="-78"/>
              </a:rPr>
              <a:t>investigations.</a:t>
            </a:r>
            <a:endParaRPr lang="en-GB" sz="1600" b="1" dirty="0" smtClean="0">
              <a:latin typeface="Alexandria" pitchFamily="2" charset="-78"/>
              <a:cs typeface="Alexandria" pitchFamily="2" charset="-78"/>
            </a:endParaRPr>
          </a:p>
          <a:p>
            <a:pPr lvl="1" algn="just"/>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6471091"/>
      </p:ext>
    </p:extLst>
  </p:cSld>
  <p:clrMapOvr>
    <a:masterClrMapping/>
  </p:clrMapOvr>
  <mc:AlternateContent xmlns:mc="http://schemas.openxmlformats.org/markup-compatibility/2006" xmlns:p14="http://schemas.microsoft.com/office/powerpoint/2010/main">
    <mc:Choice Requires="p14">
      <p:transition p14:dur="10" advTm="198257"/>
    </mc:Choice>
    <mc:Fallback xmlns="">
      <p:transition advTm="19825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293209"/>
          </a:xfrm>
          <a:prstGeom prst="rect">
            <a:avLst/>
          </a:prstGeom>
          <a:noFill/>
        </p:spPr>
        <p:txBody>
          <a:bodyPr wrap="square" rtlCol="0">
            <a:spAutoFit/>
          </a:bodyPr>
          <a:lstStyle/>
          <a:p>
            <a:pPr marL="0" lvl="1" algn="just"/>
            <a:r>
              <a:rPr lang="en-GB" b="1" dirty="0">
                <a:latin typeface="Alexandria" pitchFamily="2" charset="-78"/>
                <a:cs typeface="Alexandria" pitchFamily="2" charset="-78"/>
              </a:rPr>
              <a:t>3.3 Product </a:t>
            </a:r>
            <a:r>
              <a:rPr lang="en-GB" b="1" dirty="0" smtClean="0">
                <a:latin typeface="Alexandria" pitchFamily="2" charset="-78"/>
                <a:cs typeface="Alexandria" pitchFamily="2" charset="-78"/>
              </a:rPr>
              <a:t>Management</a:t>
            </a:r>
          </a:p>
          <a:p>
            <a:pPr algn="just"/>
            <a:r>
              <a:rPr lang="en-US" sz="1600" dirty="0">
                <a:latin typeface="Alexandria" pitchFamily="2" charset="-78"/>
              </a:rPr>
              <a:t>This is the function that designs, develops and manages insurance products </a:t>
            </a:r>
            <a:r>
              <a:rPr lang="en-US" sz="1600" dirty="0" smtClean="0">
                <a:latin typeface="Alexandria" pitchFamily="2" charset="-78"/>
              </a:rPr>
              <a:t>for profitability </a:t>
            </a:r>
            <a:r>
              <a:rPr lang="en-US" sz="1600" dirty="0">
                <a:latin typeface="Alexandria" pitchFamily="2" charset="-78"/>
              </a:rPr>
              <a:t>and to meet the evolving needs of customers. For example, a </a:t>
            </a:r>
            <a:r>
              <a:rPr lang="en-US" sz="1600" dirty="0" smtClean="0">
                <a:latin typeface="Alexandria" pitchFamily="2" charset="-78"/>
              </a:rPr>
              <a:t>new travel </a:t>
            </a:r>
            <a:r>
              <a:rPr lang="en-US" sz="1600" dirty="0">
                <a:latin typeface="Alexandria" pitchFamily="2" charset="-78"/>
              </a:rPr>
              <a:t>insurance plan can be introduced to cater to the needs and budget of </a:t>
            </a:r>
            <a:r>
              <a:rPr lang="en-US" sz="1600" dirty="0" smtClean="0">
                <a:latin typeface="Alexandria" pitchFamily="2" charset="-78"/>
              </a:rPr>
              <a:t>the leisure traveler </a:t>
            </a:r>
            <a:r>
              <a:rPr lang="en-US" sz="1600" dirty="0">
                <a:latin typeface="Alexandria" pitchFamily="2" charset="-78"/>
              </a:rPr>
              <a:t>of various segments and consider competitive products</a:t>
            </a:r>
            <a:r>
              <a:rPr lang="en-US" sz="1600" dirty="0" smtClean="0">
                <a:latin typeface="Alexandria" pitchFamily="2" charset="-78"/>
              </a:rPr>
              <a:t>.</a:t>
            </a:r>
          </a:p>
          <a:p>
            <a:pPr algn="just"/>
            <a:endParaRPr lang="en-US" sz="1600" dirty="0">
              <a:latin typeface="Alexandria" pitchFamily="2" charset="-78"/>
            </a:endParaRPr>
          </a:p>
          <a:p>
            <a:pPr algn="just"/>
            <a:r>
              <a:rPr lang="en-US" sz="1600" b="1" dirty="0">
                <a:latin typeface="Alexandria" pitchFamily="2" charset="-78"/>
              </a:rPr>
              <a:t>3.3.1 Product analysis and development</a:t>
            </a:r>
          </a:p>
          <a:p>
            <a:pPr algn="just"/>
            <a:r>
              <a:rPr lang="en-US" sz="1600" dirty="0">
                <a:latin typeface="Alexandria" pitchFamily="2" charset="-78"/>
              </a:rPr>
              <a:t>Policy documents and contracts can be scanned using NLP techniques </a:t>
            </a:r>
            <a:r>
              <a:rPr lang="en-US" sz="1600" dirty="0" smtClean="0">
                <a:latin typeface="Alexandria" pitchFamily="2" charset="-78"/>
              </a:rPr>
              <a:t>such as </a:t>
            </a:r>
            <a:r>
              <a:rPr lang="en-US" sz="1600" dirty="0">
                <a:latin typeface="Alexandria" pitchFamily="2" charset="-78"/>
              </a:rPr>
              <a:t>NER and information extraction to </a:t>
            </a:r>
            <a:r>
              <a:rPr lang="en-US" sz="1600" dirty="0" smtClean="0">
                <a:latin typeface="Alexandria" pitchFamily="2" charset="-78"/>
              </a:rPr>
              <a:t>analyze </a:t>
            </a:r>
            <a:r>
              <a:rPr lang="en-US" sz="1600" dirty="0">
                <a:latin typeface="Alexandria" pitchFamily="2" charset="-78"/>
              </a:rPr>
              <a:t>product features, </a:t>
            </a:r>
            <a:r>
              <a:rPr lang="en-US" sz="1600" dirty="0" smtClean="0">
                <a:latin typeface="Alexandria" pitchFamily="2" charset="-78"/>
              </a:rPr>
              <a:t>competition and </a:t>
            </a:r>
            <a:r>
              <a:rPr lang="en-US" sz="1600" dirty="0">
                <a:latin typeface="Alexandria" pitchFamily="2" charset="-78"/>
              </a:rPr>
              <a:t>shorten product development cycle. Product recommendations </a:t>
            </a:r>
            <a:r>
              <a:rPr lang="en-US" sz="1600" dirty="0" smtClean="0">
                <a:latin typeface="Alexandria" pitchFamily="2" charset="-78"/>
              </a:rPr>
              <a:t>using collaborative- </a:t>
            </a:r>
            <a:r>
              <a:rPr lang="en-US" sz="1600" dirty="0">
                <a:latin typeface="Alexandria" pitchFamily="2" charset="-78"/>
              </a:rPr>
              <a:t>or content-based filtering in recommendation engines with </a:t>
            </a:r>
            <a:r>
              <a:rPr lang="en-US" sz="1600" dirty="0" smtClean="0">
                <a:latin typeface="Alexandria" pitchFamily="2" charset="-78"/>
              </a:rPr>
              <a:t>the assumption </a:t>
            </a:r>
            <a:r>
              <a:rPr lang="en-US" sz="1600" dirty="0">
                <a:latin typeface="Alexandria" pitchFamily="2" charset="-78"/>
              </a:rPr>
              <a:t>that ‘like-mindedness’ or similar customer profiles tend to </a:t>
            </a:r>
            <a:r>
              <a:rPr lang="en-US" sz="1600" dirty="0" smtClean="0">
                <a:latin typeface="Alexandria" pitchFamily="2" charset="-78"/>
              </a:rPr>
              <a:t>buy similar </a:t>
            </a:r>
            <a:r>
              <a:rPr lang="en-US" sz="1600" dirty="0">
                <a:latin typeface="Alexandria" pitchFamily="2" charset="-78"/>
              </a:rPr>
              <a:t>products can be explored to improve </a:t>
            </a:r>
            <a:r>
              <a:rPr lang="en-US" sz="1600" dirty="0" smtClean="0">
                <a:latin typeface="Alexandria" pitchFamily="2" charset="-78"/>
              </a:rPr>
              <a:t>offerings.</a:t>
            </a:r>
            <a:endParaRPr lang="en-GB" sz="1600" b="1" dirty="0" smtClean="0">
              <a:latin typeface="Alexandria" pitchFamily="2" charset="-78"/>
              <a:cs typeface="Alexandria" pitchFamily="2" charset="-78"/>
            </a:endParaRPr>
          </a:p>
          <a:p>
            <a:pPr marL="0" lvl="1" algn="just"/>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861539"/>
      </p:ext>
    </p:extLst>
  </p:cSld>
  <p:clrMapOvr>
    <a:masterClrMapping/>
  </p:clrMapOvr>
  <mc:AlternateContent xmlns:mc="http://schemas.openxmlformats.org/markup-compatibility/2006" xmlns:p14="http://schemas.microsoft.com/office/powerpoint/2010/main">
    <mc:Choice Requires="p14">
      <p:transition p14:dur="10" advTm="182990"/>
    </mc:Choice>
    <mc:Fallback xmlns="">
      <p:transition advTm="18299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600986"/>
          </a:xfrm>
          <a:prstGeom prst="rect">
            <a:avLst/>
          </a:prstGeom>
          <a:noFill/>
        </p:spPr>
        <p:txBody>
          <a:bodyPr wrap="square" rtlCol="0">
            <a:spAutoFit/>
          </a:bodyPr>
          <a:lstStyle/>
          <a:p>
            <a:pPr algn="just"/>
            <a:r>
              <a:rPr lang="en-US" b="1" dirty="0">
                <a:latin typeface="Alexandria" pitchFamily="2" charset="-78"/>
                <a:cs typeface="Alexandria" pitchFamily="2" charset="-78"/>
              </a:rPr>
              <a:t>3.4 New Aspects of Insurance: Moving from Healthcare to Health and from Pushing Products to Being a Lifestyle </a:t>
            </a:r>
            <a:r>
              <a:rPr lang="en-US" b="1" dirty="0" smtClean="0">
                <a:latin typeface="Alexandria" pitchFamily="2" charset="-78"/>
                <a:cs typeface="Alexandria" pitchFamily="2" charset="-78"/>
              </a:rPr>
              <a:t>Concierge</a:t>
            </a:r>
          </a:p>
          <a:p>
            <a:pPr algn="just"/>
            <a:r>
              <a:rPr lang="en-US" sz="1600" dirty="0">
                <a:latin typeface="Alexandria" pitchFamily="2" charset="-78"/>
              </a:rPr>
              <a:t>As technological advancements and customer expectations evolve, </a:t>
            </a:r>
            <a:r>
              <a:rPr lang="en-US" sz="1600" dirty="0" smtClean="0">
                <a:latin typeface="Alexandria" pitchFamily="2" charset="-78"/>
              </a:rPr>
              <a:t>traditional industry </a:t>
            </a:r>
            <a:r>
              <a:rPr lang="en-US" sz="1600" dirty="0">
                <a:latin typeface="Alexandria" pitchFamily="2" charset="-78"/>
              </a:rPr>
              <a:t>borders are falling away. Ecosystems have emerged across </a:t>
            </a:r>
            <a:r>
              <a:rPr lang="en-US" sz="1600" dirty="0" smtClean="0">
                <a:latin typeface="Alexandria" pitchFamily="2" charset="-78"/>
              </a:rPr>
              <a:t>industries providing </a:t>
            </a:r>
            <a:r>
              <a:rPr lang="en-US" sz="1600" dirty="0">
                <a:latin typeface="Alexandria" pitchFamily="2" charset="-78"/>
              </a:rPr>
              <a:t>a platform to connect offerings from cross-industry players </a:t>
            </a:r>
            <a:r>
              <a:rPr lang="en-US" sz="1600" dirty="0" smtClean="0">
                <a:latin typeface="Alexandria" pitchFamily="2" charset="-78"/>
              </a:rPr>
              <a:t>while embedding </a:t>
            </a:r>
            <a:r>
              <a:rPr lang="en-US" sz="1600" dirty="0">
                <a:latin typeface="Alexandria" pitchFamily="2" charset="-78"/>
              </a:rPr>
              <a:t>insurance products to offer a seamless customer </a:t>
            </a:r>
            <a:r>
              <a:rPr lang="en-US" sz="1600" dirty="0" smtClean="0">
                <a:latin typeface="Alexandria" pitchFamily="2" charset="-78"/>
              </a:rPr>
              <a:t>experience. </a:t>
            </a:r>
            <a:r>
              <a:rPr lang="en-US" sz="1600" dirty="0">
                <a:latin typeface="Alexandria" pitchFamily="2" charset="-78"/>
              </a:rPr>
              <a:t>An insurance company could position itself at the </a:t>
            </a:r>
            <a:r>
              <a:rPr lang="en-US" sz="1600" dirty="0" smtClean="0">
                <a:latin typeface="Alexandria" pitchFamily="2" charset="-78"/>
              </a:rPr>
              <a:t>center </a:t>
            </a:r>
            <a:r>
              <a:rPr lang="en-US" sz="1600" dirty="0">
                <a:latin typeface="Alexandria" pitchFamily="2" charset="-78"/>
              </a:rPr>
              <a:t>of an ecosystem of interconnected services, such as smoke, intrusion and leakage monitors for the home, and health and wellness including diagnostics and </a:t>
            </a:r>
            <a:r>
              <a:rPr lang="en-US" sz="1600" dirty="0" smtClean="0">
                <a:latin typeface="Alexandria" pitchFamily="2" charset="-78"/>
              </a:rPr>
              <a:t>advice. In </a:t>
            </a:r>
            <a:r>
              <a:rPr lang="en-US" sz="1600" dirty="0">
                <a:latin typeface="Alexandria" pitchFamily="2" charset="-78"/>
              </a:rPr>
              <a:t>the case of health insurance, the insurance company takes on a proactive stance to partner with customers in their health and wellness </a:t>
            </a:r>
            <a:r>
              <a:rPr lang="en-US" sz="1600" dirty="0" smtClean="0">
                <a:latin typeface="Alexandria" pitchFamily="2" charset="-78"/>
              </a:rPr>
              <a:t>journey. It </a:t>
            </a:r>
            <a:r>
              <a:rPr lang="en-US" sz="1600" dirty="0">
                <a:latin typeface="Alexandria" pitchFamily="2" charset="-78"/>
              </a:rPr>
              <a:t>can recommend to customers, for example, fitness regimes, nutrition plans, mental well-being, or health screenings to enhance the well-being of customers while providing an avenue and incentive for early detection of disease and </a:t>
            </a:r>
            <a:r>
              <a:rPr lang="en-US" sz="1600" dirty="0" smtClean="0">
                <a:latin typeface="Alexandria" pitchFamily="2" charset="-78"/>
              </a:rPr>
              <a:t>sickness. This </a:t>
            </a:r>
            <a:r>
              <a:rPr lang="en-US" sz="1600" dirty="0">
                <a:latin typeface="Alexandria" pitchFamily="2" charset="-78"/>
              </a:rPr>
              <a:t>is well aligned with the overall objective to ‘reinvent’ their relationship with customers, attract new customers, increase revenue, and reduce costs</a:t>
            </a:r>
            <a:r>
              <a:rPr lang="en-US" sz="1600" dirty="0" smtClean="0">
                <a:latin typeface="Alexandria" pitchFamily="2" charset="-78"/>
              </a:rPr>
              <a:t>.</a:t>
            </a:r>
            <a:endParaRPr lang="en-US" sz="1600" b="1" dirty="0" smtClean="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09355894"/>
      </p:ext>
    </p:extLst>
  </p:cSld>
  <p:clrMapOvr>
    <a:masterClrMapping/>
  </p:clrMapOvr>
  <mc:AlternateContent xmlns:mc="http://schemas.openxmlformats.org/markup-compatibility/2006" xmlns:p14="http://schemas.microsoft.com/office/powerpoint/2010/main">
    <mc:Choice Requires="p14">
      <p:transition p14:dur="10" advTm="213071"/>
    </mc:Choice>
    <mc:Fallback xmlns="">
      <p:transition advTm="21307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59433" y="1228930"/>
            <a:ext cx="4886845" cy="4040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4. CRITICAL FACTORS FOR SUCCESSFUL AI </a:t>
            </a:r>
            <a:r>
              <a:rPr lang="en-GB" b="1" dirty="0">
                <a:solidFill>
                  <a:schemeClr val="tx1"/>
                </a:solidFill>
                <a:latin typeface="Alexandria" pitchFamily="2" charset="-78"/>
                <a:cs typeface="Alexandria" pitchFamily="2" charset="-78"/>
              </a:rPr>
              <a:t>IMPLEMENTATION</a:t>
            </a:r>
          </a:p>
          <a:p>
            <a:r>
              <a:rPr lang="en-US" dirty="0">
                <a:solidFill>
                  <a:schemeClr val="tx1"/>
                </a:solidFill>
                <a:latin typeface="Alexandria" pitchFamily="2" charset="-78"/>
                <a:cs typeface="Alexandria" pitchFamily="2" charset="-78"/>
              </a:rPr>
              <a:t>        </a:t>
            </a:r>
            <a:r>
              <a:rPr lang="en-GB" sz="1600" b="1" dirty="0">
                <a:solidFill>
                  <a:schemeClr val="tx1"/>
                </a:solidFill>
                <a:latin typeface="Alexandria" pitchFamily="2" charset="-78"/>
                <a:cs typeface="Alexandria" pitchFamily="2" charset="-78"/>
              </a:rPr>
              <a:t>4.1 Data and Digital</a:t>
            </a:r>
          </a:p>
          <a:p>
            <a:r>
              <a:rPr lang="en-US" sz="1600" b="1" dirty="0">
                <a:solidFill>
                  <a:schemeClr val="tx1"/>
                </a:solidFill>
                <a:latin typeface="Alexandria" pitchFamily="2" charset="-78"/>
                <a:cs typeface="Alexandria" pitchFamily="2" charset="-78"/>
              </a:rPr>
              <a:t>	4.1.1 Clean and complete data</a:t>
            </a:r>
            <a:endParaRPr lang="en-US" sz="1600" dirty="0">
              <a:solidFill>
                <a:schemeClr val="tx1"/>
              </a:solidFill>
              <a:latin typeface="Alexandria" pitchFamily="2" charset="-78"/>
              <a:cs typeface="Alexandria" pitchFamily="2" charset="-78"/>
            </a:endParaRPr>
          </a:p>
          <a:p>
            <a:r>
              <a:rPr lang="en-US" sz="1600" b="1" dirty="0">
                <a:solidFill>
                  <a:schemeClr val="tx1"/>
                </a:solidFill>
                <a:latin typeface="Alexandria" pitchFamily="2" charset="-78"/>
                <a:cs typeface="Alexandria" pitchFamily="2" charset="-78"/>
              </a:rPr>
              <a:t>       	</a:t>
            </a:r>
            <a:r>
              <a:rPr lang="en-GB" sz="1600" b="1" dirty="0">
                <a:solidFill>
                  <a:schemeClr val="tx1"/>
                </a:solidFill>
                <a:latin typeface="Alexandria" pitchFamily="2" charset="-78"/>
                <a:cs typeface="Alexandria" pitchFamily="2" charset="-78"/>
              </a:rPr>
              <a:t>4.1.2 Connected data</a:t>
            </a:r>
          </a:p>
          <a:p>
            <a:r>
              <a:rPr lang="en-US" sz="1600" b="1" dirty="0">
                <a:solidFill>
                  <a:schemeClr val="tx1"/>
                </a:solidFill>
                <a:latin typeface="Alexandria" pitchFamily="2" charset="-78"/>
                <a:cs typeface="Alexandria" pitchFamily="2" charset="-78"/>
              </a:rPr>
              <a:t>	</a:t>
            </a:r>
            <a:r>
              <a:rPr lang="en-GB" sz="1600" b="1" dirty="0">
                <a:solidFill>
                  <a:schemeClr val="tx1"/>
                </a:solidFill>
                <a:latin typeface="Alexandria" pitchFamily="2" charset="-78"/>
                <a:cs typeface="Alexandria" pitchFamily="2" charset="-78"/>
              </a:rPr>
              <a:t>4.1.3 Comprehensive data</a:t>
            </a:r>
          </a:p>
          <a:p>
            <a:r>
              <a:rPr lang="en-US" sz="1600" b="1" dirty="0">
                <a:solidFill>
                  <a:schemeClr val="tx1"/>
                </a:solidFill>
                <a:latin typeface="Alexandria" pitchFamily="2" charset="-78"/>
                <a:cs typeface="Alexandria" pitchFamily="2" charset="-78"/>
              </a:rPr>
              <a:t>	</a:t>
            </a:r>
            <a:r>
              <a:rPr lang="en-GB" sz="1600" b="1" dirty="0">
                <a:solidFill>
                  <a:schemeClr val="tx1"/>
                </a:solidFill>
                <a:latin typeface="Alexandria" pitchFamily="2" charset="-78"/>
                <a:cs typeface="Alexandria" pitchFamily="2" charset="-78"/>
              </a:rPr>
              <a:t>4.1.4 Cyber-safe, compliant data</a:t>
            </a:r>
          </a:p>
          <a:p>
            <a:r>
              <a:rPr lang="en-GB" sz="1600" b="1" dirty="0">
                <a:solidFill>
                  <a:schemeClr val="tx1"/>
                </a:solidFill>
                <a:latin typeface="Alexandria" pitchFamily="2" charset="-78"/>
                <a:cs typeface="Alexandria" pitchFamily="2" charset="-78"/>
              </a:rPr>
              <a:t>       4.2 People</a:t>
            </a:r>
          </a:p>
          <a:p>
            <a:r>
              <a:rPr lang="en-GB" sz="1600" b="1" dirty="0">
                <a:solidFill>
                  <a:schemeClr val="tx1"/>
                </a:solidFill>
                <a:latin typeface="Alexandria" pitchFamily="2" charset="-78"/>
                <a:cs typeface="Alexandria" pitchFamily="2" charset="-78"/>
              </a:rPr>
              <a:t>	4.2.1 Skills</a:t>
            </a:r>
          </a:p>
          <a:p>
            <a:r>
              <a:rPr lang="en-US" sz="1600" b="1" dirty="0">
                <a:solidFill>
                  <a:schemeClr val="tx1"/>
                </a:solidFill>
                <a:latin typeface="Alexandria" pitchFamily="2" charset="-78"/>
                <a:cs typeface="Alexandria" pitchFamily="2" charset="-78"/>
              </a:rPr>
              <a:t>	</a:t>
            </a:r>
            <a:r>
              <a:rPr lang="en-GB" sz="1600" b="1" dirty="0">
                <a:solidFill>
                  <a:schemeClr val="tx1"/>
                </a:solidFill>
                <a:latin typeface="Alexandria" pitchFamily="2" charset="-78"/>
                <a:cs typeface="Alexandria" pitchFamily="2" charset="-78"/>
              </a:rPr>
              <a:t>4.2.2 Culture</a:t>
            </a:r>
          </a:p>
          <a:p>
            <a:r>
              <a:rPr lang="en-GB" sz="1600" b="1" dirty="0">
                <a:solidFill>
                  <a:schemeClr val="tx1"/>
                </a:solidFill>
                <a:latin typeface="Alexandria" pitchFamily="2" charset="-78"/>
                <a:cs typeface="Alexandria" pitchFamily="2" charset="-78"/>
              </a:rPr>
              <a:t>       4.3 Business Model Innovation</a:t>
            </a:r>
          </a:p>
          <a:p>
            <a:r>
              <a:rPr lang="en-GB" sz="1600" b="1" dirty="0">
                <a:solidFill>
                  <a:schemeClr val="tx1"/>
                </a:solidFill>
                <a:latin typeface="Alexandria" pitchFamily="2" charset="-78"/>
                <a:cs typeface="Alexandria" pitchFamily="2" charset="-78"/>
              </a:rPr>
              <a:t>	4.3.1 Disruptive business models</a:t>
            </a:r>
          </a:p>
          <a:p>
            <a:r>
              <a:rPr lang="en-GB" sz="1600" b="1" dirty="0">
                <a:solidFill>
                  <a:schemeClr val="tx1"/>
                </a:solidFill>
                <a:latin typeface="Alexandria" pitchFamily="2" charset="-78"/>
                <a:cs typeface="Alexandria" pitchFamily="2" charset="-78"/>
              </a:rPr>
              <a:t>	4.3.2 Open innovation ecosystem</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12277597"/>
      </p:ext>
    </p:extLst>
  </p:cSld>
  <p:clrMapOvr>
    <a:masterClrMapping/>
  </p:clrMapOvr>
  <p:transition spd="slow" advTm="139629">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571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4606"/>
            <a:ext cx="10326491" cy="3046988"/>
          </a:xfrm>
          <a:prstGeom prst="rect">
            <a:avLst/>
          </a:prstGeom>
          <a:noFill/>
        </p:spPr>
        <p:txBody>
          <a:bodyPr wrap="square" rtlCol="0">
            <a:spAutoFit/>
          </a:bodyPr>
          <a:lstStyle/>
          <a:p>
            <a:pPr algn="just"/>
            <a:r>
              <a:rPr lang="en-US" sz="1600" b="1" dirty="0">
                <a:latin typeface="Alexandria" pitchFamily="2" charset="-78"/>
                <a:cs typeface="Alexandria" pitchFamily="2" charset="-78"/>
              </a:rPr>
              <a:t>4. CRITICAL FACTORS FOR SUCCESSFUL AI </a:t>
            </a:r>
            <a:r>
              <a:rPr lang="en-GB" sz="1600" b="1" dirty="0" smtClean="0">
                <a:latin typeface="Alexandria" pitchFamily="2" charset="-78"/>
                <a:cs typeface="Alexandria" pitchFamily="2" charset="-78"/>
              </a:rPr>
              <a:t>IMPLEMENTATION</a:t>
            </a:r>
          </a:p>
          <a:p>
            <a:pPr algn="just"/>
            <a:r>
              <a:rPr lang="en-US" sz="1600" dirty="0">
                <a:latin typeface="Alexandria" pitchFamily="2" charset="-78"/>
                <a:cs typeface="Alexandria" pitchFamily="2" charset="-78"/>
              </a:rPr>
              <a:t>All major international insurers have now claimed to have embraced AI in one way or another, with insurers in the motor, property and casualty space perhaps showcasing the most transformative </a:t>
            </a:r>
            <a:r>
              <a:rPr lang="en-US" sz="1600" dirty="0" smtClean="0">
                <a:latin typeface="Alexandria" pitchFamily="2" charset="-78"/>
                <a:cs typeface="Alexandria" pitchFamily="2" charset="-78"/>
              </a:rPr>
              <a:t>changes. </a:t>
            </a:r>
            <a:r>
              <a:rPr lang="en-US" sz="1600" dirty="0">
                <a:latin typeface="Alexandria" pitchFamily="2" charset="-78"/>
                <a:cs typeface="Alexandria" pitchFamily="2" charset="-78"/>
              </a:rPr>
              <a:t>These include using ML to instantly assess the damage to motor vehicles after an accident and running open-source data through AI algorithms to understand the likelihood of future claims, risk profiles and quality of risks, </a:t>
            </a:r>
            <a:r>
              <a:rPr lang="en-US" sz="1600" dirty="0" smtClean="0">
                <a:latin typeface="Alexandria" pitchFamily="2" charset="-78"/>
                <a:cs typeface="Alexandria" pitchFamily="2" charset="-78"/>
              </a:rPr>
              <a:t>respectively. A </a:t>
            </a:r>
            <a:r>
              <a:rPr lang="en-US" sz="1600" dirty="0">
                <a:latin typeface="Alexandria" pitchFamily="2" charset="-78"/>
                <a:cs typeface="Alexandria" pitchFamily="2" charset="-78"/>
              </a:rPr>
              <a:t>2019 cross-industry ‘Demystifying AI’ study comparing 114 digital transformation leaders with 424 ‘laggards’ – which were defined as companies that either had no AI plans or were still either planning or testing out implementation – provides insights into what the differentiating organizational capabilities could </a:t>
            </a:r>
            <a:r>
              <a:rPr lang="en-US" sz="1600" dirty="0" smtClean="0">
                <a:latin typeface="Alexandria" pitchFamily="2" charset="-78"/>
                <a:cs typeface="Alexandria" pitchFamily="2" charset="-78"/>
              </a:rPr>
              <a:t>be. The </a:t>
            </a:r>
            <a:r>
              <a:rPr lang="en-US" sz="1600" dirty="0">
                <a:latin typeface="Alexandria" pitchFamily="2" charset="-78"/>
                <a:cs typeface="Alexandria" pitchFamily="2" charset="-78"/>
              </a:rPr>
              <a:t>top traits that separated the leaders from the laggards centered around three themes: data and digital (integrated data management, security strategy, digital processes, digital strategy), people (CEO priority, agility) and business model innovation (open innovation ecosystem).</a:t>
            </a:r>
            <a:endParaRPr lang="en-US"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1755632"/>
      </p:ext>
    </p:extLst>
  </p:cSld>
  <p:clrMapOvr>
    <a:masterClrMapping/>
  </p:clrMapOvr>
  <mc:AlternateContent xmlns:mc="http://schemas.openxmlformats.org/markup-compatibility/2006" xmlns:p14="http://schemas.microsoft.com/office/powerpoint/2010/main">
    <mc:Choice Requires="p14">
      <p:transition p14:dur="10" advTm="165375"/>
    </mc:Choice>
    <mc:Fallback xmlns="">
      <p:transition advTm="16537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6549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268434" cy="4031873"/>
          </a:xfrm>
          <a:prstGeom prst="rect">
            <a:avLst/>
          </a:prstGeom>
          <a:noFill/>
        </p:spPr>
        <p:txBody>
          <a:bodyPr wrap="square" rtlCol="0">
            <a:spAutoFit/>
          </a:bodyPr>
          <a:lstStyle/>
          <a:p>
            <a:pPr algn="just"/>
            <a:r>
              <a:rPr lang="en-GB" sz="1600" b="1" dirty="0">
                <a:latin typeface="Alexandria" pitchFamily="2" charset="-78"/>
                <a:cs typeface="Alexandria" pitchFamily="2" charset="-78"/>
              </a:rPr>
              <a:t>4.1 Data and </a:t>
            </a:r>
            <a:r>
              <a:rPr lang="en-GB" sz="1600" b="1" dirty="0" smtClean="0">
                <a:latin typeface="Alexandria" pitchFamily="2" charset="-78"/>
                <a:cs typeface="Alexandria" pitchFamily="2" charset="-78"/>
              </a:rPr>
              <a:t>Digital</a:t>
            </a:r>
          </a:p>
          <a:p>
            <a:pPr algn="just"/>
            <a:r>
              <a:rPr lang="en-US" sz="1600" b="1" dirty="0" smtClean="0">
                <a:latin typeface="Alexandria" pitchFamily="2" charset="-78"/>
                <a:cs typeface="Alexandria" pitchFamily="2" charset="-78"/>
              </a:rPr>
              <a:t>4.1.1 </a:t>
            </a:r>
            <a:r>
              <a:rPr lang="en-US" sz="1600" b="1" dirty="0">
                <a:latin typeface="Alexandria" pitchFamily="2" charset="-78"/>
                <a:cs typeface="Alexandria" pitchFamily="2" charset="-78"/>
              </a:rPr>
              <a:t>Clean and complete data</a:t>
            </a:r>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Insurers sit on a trove of data; much of it is gained from pre-purchase </a:t>
            </a:r>
            <a:r>
              <a:rPr lang="en-US" sz="1600" b="1" dirty="0">
                <a:latin typeface="Alexandria" pitchFamily="2" charset="-78"/>
                <a:cs typeface="Alexandria" pitchFamily="2" charset="-78"/>
              </a:rPr>
              <a:t>know your customer (KYC) </a:t>
            </a:r>
            <a:r>
              <a:rPr lang="en-US" sz="1600" dirty="0">
                <a:latin typeface="Alexandria" pitchFamily="2" charset="-78"/>
                <a:cs typeface="Alexandria" pitchFamily="2" charset="-78"/>
              </a:rPr>
              <a:t>forms and when customers make </a:t>
            </a:r>
            <a:r>
              <a:rPr lang="en-US" sz="1600" dirty="0" smtClean="0">
                <a:latin typeface="Alexandria" pitchFamily="2" charset="-78"/>
                <a:cs typeface="Alexandria" pitchFamily="2" charset="-78"/>
              </a:rPr>
              <a:t>claims. High-level </a:t>
            </a:r>
            <a:r>
              <a:rPr lang="en-US" sz="1600" dirty="0">
                <a:latin typeface="Alexandria" pitchFamily="2" charset="-78"/>
                <a:cs typeface="Alexandria" pitchFamily="2" charset="-78"/>
              </a:rPr>
              <a:t>information, such as whether the claim was paid out (yes/no/partial), how much was paid, and similar information, was usually recorded and aggregated into management reports, but the line items containing details such as what medicines were prescribed, which line item claims were approved or rejected, and other information critical for machine learning to happen were often tucked away in oblivion, still existing in the insurer’s records but without easy </a:t>
            </a:r>
            <a:r>
              <a:rPr lang="en-US" sz="1600" dirty="0" smtClean="0">
                <a:latin typeface="Alexandria" pitchFamily="2" charset="-78"/>
                <a:cs typeface="Alexandria" pitchFamily="2" charset="-78"/>
              </a:rPr>
              <a:t>access. Even </a:t>
            </a:r>
            <a:r>
              <a:rPr lang="en-US" sz="1600" dirty="0">
                <a:latin typeface="Alexandria" pitchFamily="2" charset="-78"/>
                <a:cs typeface="Alexandria" pitchFamily="2" charset="-78"/>
              </a:rPr>
              <a:t>after solving the issue of incomplete and inaccessible data, the absence of clean data would typically prevent immediate </a:t>
            </a:r>
            <a:r>
              <a:rPr lang="en-US" sz="1600" dirty="0" smtClean="0">
                <a:latin typeface="Alexandria" pitchFamily="2" charset="-78"/>
                <a:cs typeface="Alexandria" pitchFamily="2" charset="-78"/>
              </a:rPr>
              <a:t>use. AI-minded </a:t>
            </a:r>
            <a:r>
              <a:rPr lang="en-US" sz="1600" dirty="0">
                <a:latin typeface="Alexandria" pitchFamily="2" charset="-78"/>
                <a:cs typeface="Alexandria" pitchFamily="2" charset="-78"/>
              </a:rPr>
              <a:t>insurers have thus found that it was critical to build a data dictionary that functioned as a centralized repository of information about what the data meant, its relationship to other data, origin, usage and </a:t>
            </a:r>
            <a:r>
              <a:rPr lang="en-US" sz="1600" dirty="0" smtClean="0">
                <a:latin typeface="Alexandria" pitchFamily="2" charset="-78"/>
                <a:cs typeface="Alexandria" pitchFamily="2" charset="-78"/>
              </a:rPr>
              <a:t>format. For </a:t>
            </a:r>
            <a:r>
              <a:rPr lang="en-US" sz="1600" dirty="0">
                <a:latin typeface="Alexandria" pitchFamily="2" charset="-78"/>
                <a:cs typeface="Alexandria" pitchFamily="2" charset="-78"/>
              </a:rPr>
              <a:t>traditional insurers, this is sometimes a huge, multi-year task, as it involves understanding how its internal teams and external stakeholders (like the thousands of clinics and hospitals it serves) use particular phrases, and then working to standardize them in the backend, with a view on both historical and future impacts.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3833029"/>
      </p:ext>
    </p:extLst>
  </p:cSld>
  <p:clrMapOvr>
    <a:masterClrMapping/>
  </p:clrMapOvr>
  <mc:AlternateContent xmlns:mc="http://schemas.openxmlformats.org/markup-compatibility/2006" xmlns:p14="http://schemas.microsoft.com/office/powerpoint/2010/main">
    <mc:Choice Requires="p14">
      <p:transition p14:dur="10" advTm="167112"/>
    </mc:Choice>
    <mc:Fallback xmlns="">
      <p:transition advTm="16711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GB" sz="1600" b="1" dirty="0">
                <a:latin typeface="Alexandria" pitchFamily="2" charset="-78"/>
                <a:cs typeface="Alexandria" pitchFamily="2" charset="-78"/>
              </a:rPr>
              <a:t>4.1.2 Connected </a:t>
            </a:r>
            <a:r>
              <a:rPr lang="en-GB" sz="1600" b="1" dirty="0" smtClean="0">
                <a:latin typeface="Alexandria" pitchFamily="2" charset="-78"/>
                <a:cs typeface="Alexandria" pitchFamily="2" charset="-78"/>
              </a:rPr>
              <a:t>data</a:t>
            </a:r>
          </a:p>
          <a:p>
            <a:pPr algn="just"/>
            <a:r>
              <a:rPr lang="en-US" sz="1600" dirty="0">
                <a:latin typeface="Alexandria" pitchFamily="2" charset="-78"/>
              </a:rPr>
              <a:t>Insurers also quickly realized that data needed to be stored, structured, and </a:t>
            </a:r>
            <a:r>
              <a:rPr lang="en-US" sz="1600" dirty="0" smtClean="0">
                <a:latin typeface="Alexandria" pitchFamily="2" charset="-78"/>
              </a:rPr>
              <a:t>presented to </a:t>
            </a:r>
            <a:r>
              <a:rPr lang="en-US" sz="1600" dirty="0">
                <a:latin typeface="Alexandria" pitchFamily="2" charset="-78"/>
              </a:rPr>
              <a:t>the user by means of a modern data architecture, avoiding data </a:t>
            </a:r>
            <a:r>
              <a:rPr lang="en-US" sz="1600" dirty="0" smtClean="0">
                <a:latin typeface="Alexandria" pitchFamily="2" charset="-78"/>
              </a:rPr>
              <a:t>silos and </a:t>
            </a:r>
            <a:r>
              <a:rPr lang="en-US" sz="1600" dirty="0">
                <a:latin typeface="Alexandria" pitchFamily="2" charset="-78"/>
              </a:rPr>
              <a:t>incompatible data </a:t>
            </a:r>
            <a:r>
              <a:rPr lang="en-US" sz="1600" dirty="0" smtClean="0">
                <a:latin typeface="Alexandria" pitchFamily="2" charset="-78"/>
              </a:rPr>
              <a:t>formats. The </a:t>
            </a:r>
            <a:r>
              <a:rPr lang="en-US" sz="1600" dirty="0">
                <a:latin typeface="Alexandria" pitchFamily="2" charset="-78"/>
              </a:rPr>
              <a:t>traditional monolith architecture </a:t>
            </a:r>
            <a:r>
              <a:rPr lang="en-US" sz="1600" dirty="0" smtClean="0">
                <a:latin typeface="Alexandria" pitchFamily="2" charset="-78"/>
              </a:rPr>
              <a:t>had tightly </a:t>
            </a:r>
            <a:r>
              <a:rPr lang="en-US" sz="1600" dirty="0">
                <a:latin typeface="Alexandria" pitchFamily="2" charset="-78"/>
              </a:rPr>
              <a:t>linked modules with strong interdependencies and limited scalability</a:t>
            </a:r>
            <a:r>
              <a:rPr lang="en-US" sz="1600" dirty="0" smtClean="0">
                <a:latin typeface="Alexandria" pitchFamily="2" charset="-78"/>
              </a:rPr>
              <a:t>. This </a:t>
            </a:r>
            <a:r>
              <a:rPr lang="en-US" sz="1600" dirty="0">
                <a:latin typeface="Alexandria" pitchFamily="2" charset="-78"/>
              </a:rPr>
              <a:t>is increasingly being replaced by more responsive and agile systems </a:t>
            </a:r>
            <a:r>
              <a:rPr lang="en-US" sz="1600" dirty="0" smtClean="0">
                <a:latin typeface="Alexandria" pitchFamily="2" charset="-78"/>
              </a:rPr>
              <a:t>that consist </a:t>
            </a:r>
            <a:r>
              <a:rPr lang="en-US" sz="1600" dirty="0">
                <a:latin typeface="Alexandria" pitchFamily="2" charset="-78"/>
              </a:rPr>
              <a:t>of reusable components in </a:t>
            </a:r>
            <a:r>
              <a:rPr lang="en-US" sz="1600" b="1" dirty="0">
                <a:latin typeface="Alexandria" pitchFamily="2" charset="-78"/>
              </a:rPr>
              <a:t>service-oriented architecture </a:t>
            </a:r>
            <a:r>
              <a:rPr lang="en-US" sz="1600" dirty="0">
                <a:latin typeface="Alexandria" pitchFamily="2" charset="-78"/>
              </a:rPr>
              <a:t>(SOA) or </a:t>
            </a:r>
            <a:r>
              <a:rPr lang="en-US" sz="1600" dirty="0" smtClean="0">
                <a:latin typeface="Alexandria" pitchFamily="2" charset="-78"/>
              </a:rPr>
              <a:t>even </a:t>
            </a:r>
            <a:r>
              <a:rPr lang="en-US" sz="1600" dirty="0" err="1" smtClean="0">
                <a:latin typeface="Alexandria" pitchFamily="2" charset="-78"/>
              </a:rPr>
              <a:t>microservices</a:t>
            </a:r>
            <a:r>
              <a:rPr lang="en-US" sz="1600" dirty="0" smtClean="0">
                <a:latin typeface="Alexandria" pitchFamily="2" charset="-78"/>
              </a:rPr>
              <a:t> architecture. </a:t>
            </a:r>
            <a:r>
              <a:rPr lang="en-US" sz="1600" dirty="0" err="1">
                <a:latin typeface="Alexandria" pitchFamily="2" charset="-78"/>
              </a:rPr>
              <a:t>Microservices</a:t>
            </a:r>
            <a:r>
              <a:rPr lang="en-US" sz="1600" dirty="0">
                <a:latin typeface="Alexandria" pitchFamily="2" charset="-78"/>
              </a:rPr>
              <a:t> calls for the creation of a </a:t>
            </a:r>
            <a:r>
              <a:rPr lang="en-US" sz="1600" dirty="0" smtClean="0">
                <a:latin typeface="Alexandria" pitchFamily="2" charset="-78"/>
              </a:rPr>
              <a:t>large number </a:t>
            </a:r>
            <a:r>
              <a:rPr lang="en-US" sz="1600" dirty="0">
                <a:latin typeface="Alexandria" pitchFamily="2" charset="-78"/>
              </a:rPr>
              <a:t>of small, independent, highly decoupled processes communicating </a:t>
            </a:r>
            <a:r>
              <a:rPr lang="en-US" sz="1600" dirty="0" smtClean="0">
                <a:latin typeface="Alexandria" pitchFamily="2" charset="-78"/>
              </a:rPr>
              <a:t>via APIs</a:t>
            </a:r>
            <a:r>
              <a:rPr lang="en-US" sz="1600" dirty="0">
                <a:latin typeface="Alexandria" pitchFamily="2" charset="-78"/>
              </a:rPr>
              <a:t>, and is the most resilient and flexible</a:t>
            </a:r>
            <a:r>
              <a:rPr lang="en-US" sz="1600" dirty="0" smtClean="0">
                <a:latin typeface="Alexandria" pitchFamily="2" charset="-78"/>
              </a:rPr>
              <a:t>. Again</a:t>
            </a:r>
            <a:r>
              <a:rPr lang="en-US" sz="1600" dirty="0">
                <a:latin typeface="Alexandria" pitchFamily="2" charset="-78"/>
              </a:rPr>
              <a:t>, this is a large undertaking requiring significant financial and </a:t>
            </a:r>
            <a:r>
              <a:rPr lang="en-US" sz="1600" dirty="0" smtClean="0">
                <a:latin typeface="Alexandria" pitchFamily="2" charset="-78"/>
              </a:rPr>
              <a:t>people investment</a:t>
            </a:r>
            <a:r>
              <a:rPr lang="en-US" sz="1600" dirty="0">
                <a:latin typeface="Alexandria" pitchFamily="2" charset="-78"/>
              </a:rPr>
              <a:t>. Also, as each type of architecture comes with its unique set </a:t>
            </a:r>
            <a:r>
              <a:rPr lang="en-US" sz="1600" dirty="0" smtClean="0">
                <a:latin typeface="Alexandria" pitchFamily="2" charset="-78"/>
              </a:rPr>
              <a:t>of issues </a:t>
            </a:r>
            <a:r>
              <a:rPr lang="en-US" sz="1600" dirty="0">
                <a:latin typeface="Alexandria" pitchFamily="2" charset="-78"/>
              </a:rPr>
              <a:t>and </a:t>
            </a:r>
            <a:r>
              <a:rPr lang="en-US" sz="1600" dirty="0" smtClean="0">
                <a:latin typeface="Alexandria" pitchFamily="2" charset="-78"/>
              </a:rPr>
              <a:t>complexity, </a:t>
            </a:r>
            <a:r>
              <a:rPr lang="en-US" sz="1600" dirty="0">
                <a:latin typeface="Alexandria" pitchFamily="2" charset="-78"/>
              </a:rPr>
              <a:t>there also needs to be sufficient executive will to </a:t>
            </a:r>
            <a:r>
              <a:rPr lang="en-US" sz="1600" dirty="0" smtClean="0">
                <a:latin typeface="Alexandria" pitchFamily="2" charset="-78"/>
              </a:rPr>
              <a:t>push through </a:t>
            </a:r>
            <a:r>
              <a:rPr lang="en-US" sz="1600" dirty="0">
                <a:latin typeface="Alexandria" pitchFamily="2" charset="-78"/>
              </a:rPr>
              <a:t>such data integration projects.</a:t>
            </a:r>
            <a:endParaRPr lang="en-GB" sz="1600" b="1" dirty="0" smtClean="0">
              <a:latin typeface="Alexandria" pitchFamily="2" charset="-78"/>
              <a:cs typeface="Alexandria" pitchFamily="2" charset="-78"/>
            </a:endParaRPr>
          </a:p>
          <a:p>
            <a:pPr algn="just"/>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95243008"/>
      </p:ext>
    </p:extLst>
  </p:cSld>
  <p:clrMapOvr>
    <a:masterClrMapping/>
  </p:clrMapOvr>
  <mc:AlternateContent xmlns:mc="http://schemas.openxmlformats.org/markup-compatibility/2006" xmlns:p14="http://schemas.microsoft.com/office/powerpoint/2010/main">
    <mc:Choice Requires="p14">
      <p:transition p14:dur="10" advTm="116186"/>
    </mc:Choice>
    <mc:Fallback xmlns="">
      <p:transition advTm="11618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77032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1600" b="1" dirty="0">
                <a:latin typeface="Alexandria" pitchFamily="2" charset="-78"/>
                <a:cs typeface="Alexandria" pitchFamily="2" charset="-78"/>
              </a:rPr>
              <a:t>4.1.3 Comprehensive </a:t>
            </a:r>
            <a:r>
              <a:rPr lang="en-GB" sz="1600" b="1" dirty="0" smtClean="0">
                <a:latin typeface="Alexandria" pitchFamily="2" charset="-78"/>
                <a:cs typeface="Alexandria" pitchFamily="2" charset="-78"/>
              </a:rPr>
              <a:t>data</a:t>
            </a:r>
          </a:p>
          <a:p>
            <a:pPr algn="just"/>
            <a:r>
              <a:rPr lang="en-US" sz="1600" dirty="0">
                <a:latin typeface="Alexandria" pitchFamily="2" charset="-78"/>
              </a:rPr>
              <a:t>It is necessary but not sufficient for an insurer to get its internal data cleaned and connected</a:t>
            </a:r>
            <a:r>
              <a:rPr lang="en-US" sz="1600" dirty="0" smtClean="0">
                <a:latin typeface="Alexandria" pitchFamily="2" charset="-78"/>
              </a:rPr>
              <a:t>. </a:t>
            </a:r>
            <a:r>
              <a:rPr lang="en-US" sz="1600" dirty="0">
                <a:latin typeface="Alexandria" pitchFamily="2" charset="-78"/>
              </a:rPr>
              <a:t>In the case of a fresh graduate in her 20s who purchases a life insurance policy and faithfully pays her premiums for the next 20 years but otherwise has no contact with the insurer, personal details like occupation, income level, marital status, health condition and other details become </a:t>
            </a:r>
            <a:r>
              <a:rPr lang="en-US" sz="1600" dirty="0" smtClean="0">
                <a:latin typeface="Alexandria" pitchFamily="2" charset="-78"/>
              </a:rPr>
              <a:t>outdated. Progressive </a:t>
            </a:r>
            <a:r>
              <a:rPr lang="en-US" sz="1600" dirty="0">
                <a:latin typeface="Alexandria" pitchFamily="2" charset="-78"/>
              </a:rPr>
              <a:t>insurers recognize their need for a comprehensive data strategy that will allow them to have access to data that enriches and complements their internal datasets, to better serve their customers, reach out to untapped markets and proactively identify </a:t>
            </a:r>
            <a:r>
              <a:rPr lang="en-US" sz="1600" dirty="0" smtClean="0">
                <a:latin typeface="Alexandria" pitchFamily="2" charset="-78"/>
              </a:rPr>
              <a:t>risks. Open </a:t>
            </a:r>
            <a:r>
              <a:rPr lang="en-US" sz="1600" dirty="0">
                <a:latin typeface="Alexandria" pitchFamily="2" charset="-78"/>
              </a:rPr>
              <a:t>banking is also starting to make its presence felt across the globe, either mandated by government, in the case of Europe’s second </a:t>
            </a:r>
            <a:r>
              <a:rPr lang="en-US" sz="1600" b="1" dirty="0">
                <a:latin typeface="Alexandria" pitchFamily="2" charset="-78"/>
              </a:rPr>
              <a:t>Payment Services Directive (PSD2)</a:t>
            </a:r>
            <a:r>
              <a:rPr lang="en-US" sz="1600" dirty="0">
                <a:latin typeface="Alexandria" pitchFamily="2" charset="-78"/>
              </a:rPr>
              <a:t>, or strongly advocated and supported by the government, in the case of </a:t>
            </a:r>
            <a:r>
              <a:rPr lang="en-US" sz="1600" b="1" dirty="0">
                <a:latin typeface="Alexandria" pitchFamily="2" charset="-78"/>
              </a:rPr>
              <a:t>Singapore’s </a:t>
            </a:r>
            <a:r>
              <a:rPr lang="en-US" sz="1600" b="1" dirty="0" err="1">
                <a:latin typeface="Alexandria" pitchFamily="2" charset="-78"/>
              </a:rPr>
              <a:t>SGFinDex</a:t>
            </a:r>
            <a:r>
              <a:rPr lang="en-US" sz="1600" b="1" dirty="0">
                <a:latin typeface="Alexandria" pitchFamily="2" charset="-78"/>
              </a:rPr>
              <a:t> </a:t>
            </a:r>
            <a:r>
              <a:rPr lang="en-US" sz="1600" dirty="0">
                <a:latin typeface="Alexandria" pitchFamily="2" charset="-78"/>
              </a:rPr>
              <a:t>initiative, a collaboration by Singapore’s financial regulator, its tech and employment agencies as well as by participating financial </a:t>
            </a:r>
            <a:r>
              <a:rPr lang="en-US" sz="1600" dirty="0" smtClean="0">
                <a:latin typeface="Alexandria" pitchFamily="2" charset="-78"/>
              </a:rPr>
              <a:t>institutions. With </a:t>
            </a:r>
            <a:r>
              <a:rPr lang="en-US" sz="1600" dirty="0">
                <a:latin typeface="Alexandria" pitchFamily="2" charset="-78"/>
              </a:rPr>
              <a:t>this consent-enabled, consolidated access to financial information on a platform of their choice, the ability to provide customers with novel, value-added services and insights, powered by AI, will be a competitive advantage and differentiator</a:t>
            </a:r>
            <a:r>
              <a:rPr lang="en-US" sz="1600" dirty="0" smtClean="0">
                <a:latin typeface="Alexandria" pitchFamily="2" charset="-78"/>
              </a:rPr>
              <a:t>. </a:t>
            </a:r>
            <a:r>
              <a:rPr lang="en-US" sz="1600" dirty="0">
                <a:latin typeface="Alexandria" pitchFamily="2" charset="-78"/>
              </a:rPr>
              <a:t>The challenge is to do so in a cost-effective manner</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3355613"/>
      </p:ext>
    </p:extLst>
  </p:cSld>
  <p:clrMapOvr>
    <a:masterClrMapping/>
  </p:clrMapOvr>
  <mc:AlternateContent xmlns:mc="http://schemas.openxmlformats.org/markup-compatibility/2006" xmlns:p14="http://schemas.microsoft.com/office/powerpoint/2010/main">
    <mc:Choice Requires="p14">
      <p:transition p14:dur="10" advTm="214011"/>
    </mc:Choice>
    <mc:Fallback xmlns="">
      <p:transition advTm="21401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00767"/>
          </a:xfrm>
          <a:prstGeom prst="rect">
            <a:avLst/>
          </a:prstGeom>
          <a:noFill/>
        </p:spPr>
        <p:txBody>
          <a:bodyPr wrap="square" rtlCol="0">
            <a:spAutoFit/>
          </a:bodyPr>
          <a:lstStyle/>
          <a:p>
            <a:pPr algn="just"/>
            <a:r>
              <a:rPr lang="en-GB" sz="1600" b="1" dirty="0">
                <a:latin typeface="Alexandria" pitchFamily="2" charset="-78"/>
                <a:cs typeface="Alexandria" pitchFamily="2" charset="-78"/>
              </a:rPr>
              <a:t>4.1.4 Cyber-safe, compliant </a:t>
            </a:r>
            <a:r>
              <a:rPr lang="en-GB" sz="1600" b="1" dirty="0" smtClean="0">
                <a:latin typeface="Alexandria" pitchFamily="2" charset="-78"/>
                <a:cs typeface="Alexandria" pitchFamily="2" charset="-78"/>
              </a:rPr>
              <a:t>data</a:t>
            </a:r>
          </a:p>
          <a:p>
            <a:pPr algn="just"/>
            <a:r>
              <a:rPr lang="en-US" sz="1600" dirty="0">
                <a:latin typeface="Alexandria" pitchFamily="2" charset="-78"/>
              </a:rPr>
              <a:t>Learning from the failings of the tech behemoths and coming from an </a:t>
            </a:r>
            <a:r>
              <a:rPr lang="en-US" sz="1600" dirty="0" smtClean="0">
                <a:latin typeface="Alexandria" pitchFamily="2" charset="-78"/>
              </a:rPr>
              <a:t>industry that </a:t>
            </a:r>
            <a:r>
              <a:rPr lang="en-US" sz="1600" dirty="0">
                <a:latin typeface="Alexandria" pitchFamily="2" charset="-78"/>
              </a:rPr>
              <a:t>is far more heavily regulated to start with, insurers are acutely aware </a:t>
            </a:r>
            <a:r>
              <a:rPr lang="en-US" sz="1600" dirty="0" smtClean="0">
                <a:latin typeface="Alexandria" pitchFamily="2" charset="-78"/>
              </a:rPr>
              <a:t>that the </a:t>
            </a:r>
            <a:r>
              <a:rPr lang="en-US" sz="1600" dirty="0">
                <a:latin typeface="Alexandria" pitchFamily="2" charset="-78"/>
              </a:rPr>
              <a:t>data that feeds machine learning algorithms must be accessed, stored </a:t>
            </a:r>
            <a:r>
              <a:rPr lang="en-US" sz="1600" dirty="0" smtClean="0">
                <a:latin typeface="Alexandria" pitchFamily="2" charset="-78"/>
              </a:rPr>
              <a:t>and used </a:t>
            </a:r>
            <a:r>
              <a:rPr lang="en-US" sz="1600" dirty="0">
                <a:latin typeface="Alexandria" pitchFamily="2" charset="-78"/>
              </a:rPr>
              <a:t>in a manner that is ethical. The challenge here is two-fold: a technical </a:t>
            </a:r>
            <a:r>
              <a:rPr lang="en-US" sz="1600" dirty="0" smtClean="0">
                <a:latin typeface="Alexandria" pitchFamily="2" charset="-78"/>
              </a:rPr>
              <a:t>race to </a:t>
            </a:r>
            <a:r>
              <a:rPr lang="en-US" sz="1600" dirty="0">
                <a:latin typeface="Alexandria" pitchFamily="2" charset="-78"/>
              </a:rPr>
              <a:t>keep ahead of the cyber-security curve and navigating through the </a:t>
            </a:r>
            <a:r>
              <a:rPr lang="en-US" sz="1600" dirty="0" smtClean="0">
                <a:latin typeface="Alexandria" pitchFamily="2" charset="-78"/>
              </a:rPr>
              <a:t>complexities of </a:t>
            </a:r>
            <a:r>
              <a:rPr lang="en-US" sz="1600" dirty="0">
                <a:latin typeface="Alexandria" pitchFamily="2" charset="-78"/>
              </a:rPr>
              <a:t>the still-evolving legal frameworks for AI, privacy, and </a:t>
            </a:r>
            <a:r>
              <a:rPr lang="en-US" sz="1600" dirty="0" smtClean="0">
                <a:latin typeface="Alexandria" pitchFamily="2" charset="-78"/>
              </a:rPr>
              <a:t>competition law</a:t>
            </a:r>
            <a:r>
              <a:rPr lang="en-US" sz="1600" dirty="0">
                <a:latin typeface="Alexandria" pitchFamily="2" charset="-78"/>
              </a:rPr>
              <a:t>, as the various countries work out their social contract on what </a:t>
            </a:r>
            <a:r>
              <a:rPr lang="en-US" sz="1600" dirty="0" smtClean="0">
                <a:latin typeface="Alexandria" pitchFamily="2" charset="-78"/>
              </a:rPr>
              <a:t>optimal balance </a:t>
            </a:r>
            <a:r>
              <a:rPr lang="en-US" sz="1600" dirty="0">
                <a:latin typeface="Alexandria" pitchFamily="2" charset="-78"/>
              </a:rPr>
              <a:t>of security versus cutting-edge innovation should be</a:t>
            </a:r>
            <a:r>
              <a:rPr lang="en-US" sz="1600" dirty="0" smtClean="0">
                <a:latin typeface="Alexandria" pitchFamily="2" charset="-78"/>
              </a:rPr>
              <a:t>. A </a:t>
            </a:r>
            <a:r>
              <a:rPr lang="en-US" sz="1600" dirty="0">
                <a:latin typeface="Alexandria" pitchFamily="2" charset="-78"/>
              </a:rPr>
              <a:t>successful data and digital strategy is one that builds trust with the </a:t>
            </a:r>
            <a:r>
              <a:rPr lang="en-US" sz="1600" dirty="0" smtClean="0">
                <a:latin typeface="Alexandria" pitchFamily="2" charset="-78"/>
              </a:rPr>
              <a:t>customers it </a:t>
            </a:r>
            <a:r>
              <a:rPr lang="en-US" sz="1600" dirty="0">
                <a:latin typeface="Alexandria" pitchFamily="2" charset="-78"/>
              </a:rPr>
              <a:t>is serving. AI will flourish to the extent that insurers are able to </a:t>
            </a:r>
            <a:r>
              <a:rPr lang="en-US" sz="1600" dirty="0" smtClean="0">
                <a:latin typeface="Alexandria" pitchFamily="2" charset="-78"/>
              </a:rPr>
              <a:t>assure customers </a:t>
            </a:r>
            <a:r>
              <a:rPr lang="en-US" sz="1600" dirty="0">
                <a:latin typeface="Alexandria" pitchFamily="2" charset="-78"/>
              </a:rPr>
              <a:t>that their data is being used responsibly.</a:t>
            </a:r>
            <a:endParaRPr lang="en-GB" sz="1600" b="1" dirty="0" smtClean="0">
              <a:latin typeface="Alexandria" pitchFamily="2" charset="-78"/>
              <a:cs typeface="Alexandria" pitchFamily="2" charset="-78"/>
            </a:endParaRPr>
          </a:p>
          <a:p>
            <a:pPr algn="just"/>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21971381"/>
      </p:ext>
    </p:extLst>
  </p:cSld>
  <p:clrMapOvr>
    <a:masterClrMapping/>
  </p:clrMapOvr>
  <mc:AlternateContent xmlns:mc="http://schemas.openxmlformats.org/markup-compatibility/2006" xmlns:p14="http://schemas.microsoft.com/office/powerpoint/2010/main">
    <mc:Choice Requires="p14">
      <p:transition p14:dur="10" advTm="154192"/>
    </mc:Choice>
    <mc:Fallback xmlns="">
      <p:transition advTm="15419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550623"/>
            <a:ext cx="11124777" cy="4440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13011" y="2059206"/>
            <a:ext cx="10348475" cy="3385542"/>
          </a:xfrm>
          <a:prstGeom prst="rect">
            <a:avLst/>
          </a:prstGeom>
          <a:noFill/>
        </p:spPr>
        <p:txBody>
          <a:bodyPr wrap="square" rtlCol="0">
            <a:spAutoFit/>
          </a:bodyPr>
          <a:lstStyle/>
          <a:p>
            <a:pPr algn="just"/>
            <a:r>
              <a:rPr lang="en-GB" sz="1600" b="1" dirty="0">
                <a:latin typeface="Alexandria" pitchFamily="2" charset="-78"/>
                <a:cs typeface="Alexandria" pitchFamily="2" charset="-78"/>
              </a:rPr>
              <a:t>4.2 People</a:t>
            </a:r>
          </a:p>
          <a:p>
            <a:pPr algn="just"/>
            <a:r>
              <a:rPr lang="en-GB" sz="1600" b="1" dirty="0" smtClean="0">
                <a:latin typeface="Alexandria" pitchFamily="2" charset="-78"/>
                <a:cs typeface="Alexandria" pitchFamily="2" charset="-78"/>
              </a:rPr>
              <a:t>4.2.1 Skills</a:t>
            </a:r>
          </a:p>
          <a:p>
            <a:pPr algn="just"/>
            <a:r>
              <a:rPr lang="en-US" sz="1400" dirty="0">
                <a:latin typeface="Alexandria" pitchFamily="2" charset="-78"/>
                <a:cs typeface="Alexandria" pitchFamily="2" charset="-78"/>
              </a:rPr>
              <a:t>Data and digital transformation require markedly different skill sets from what insurers have traditionally recruited</a:t>
            </a:r>
            <a:r>
              <a:rPr lang="en-US" sz="1400" dirty="0" smtClean="0">
                <a:latin typeface="Alexandria" pitchFamily="2" charset="-78"/>
                <a:cs typeface="Alexandria" pitchFamily="2" charset="-78"/>
              </a:rPr>
              <a:t>. </a:t>
            </a:r>
            <a:r>
              <a:rPr lang="en-US" sz="1400" dirty="0">
                <a:latin typeface="Alexandria" pitchFamily="2" charset="-78"/>
                <a:cs typeface="Alexandria" pitchFamily="2" charset="-78"/>
              </a:rPr>
              <a:t>While information technology (IT) teams used to be tasked with incremental improvements on existing systems, insurers hoping to succeed with AI are now recruiting world-class executives who can set direction on data architecture, elite programmers who are able to work on agile sprints to support ongoing development work and AI </a:t>
            </a:r>
            <a:r>
              <a:rPr lang="en-US" sz="1400" dirty="0" smtClean="0">
                <a:latin typeface="Alexandria" pitchFamily="2" charset="-78"/>
                <a:cs typeface="Alexandria" pitchFamily="2" charset="-78"/>
              </a:rPr>
              <a:t>engineers. A </a:t>
            </a:r>
            <a:r>
              <a:rPr lang="en-US" sz="1400" dirty="0">
                <a:latin typeface="Alexandria" pitchFamily="2" charset="-78"/>
                <a:cs typeface="Alexandria" pitchFamily="2" charset="-78"/>
              </a:rPr>
              <a:t>third challenge is helping senior leaders in both management and on the board to have a good working knowledge of AI so that they will be able to effectively steer the business and provide oversight on business, regulatory and ethical issues that will arise from the use of AI in </a:t>
            </a:r>
            <a:r>
              <a:rPr lang="en-US" sz="1400" dirty="0" smtClean="0">
                <a:latin typeface="Alexandria" pitchFamily="2" charset="-78"/>
                <a:cs typeface="Alexandria" pitchFamily="2" charset="-78"/>
              </a:rPr>
              <a:t>insurance. Finally</a:t>
            </a:r>
            <a:r>
              <a:rPr lang="en-US" sz="1400" dirty="0">
                <a:latin typeface="Alexandria" pitchFamily="2" charset="-78"/>
                <a:cs typeface="Alexandria" pitchFamily="2" charset="-78"/>
              </a:rPr>
              <a:t>, besides professionals directly working on AI initiatives, supporting specialists are also critical to the success of AI in </a:t>
            </a:r>
            <a:r>
              <a:rPr lang="en-US" sz="1400" dirty="0" smtClean="0">
                <a:latin typeface="Alexandria" pitchFamily="2" charset="-78"/>
                <a:cs typeface="Alexandria" pitchFamily="2" charset="-78"/>
              </a:rPr>
              <a:t>insurance. For </a:t>
            </a:r>
            <a:r>
              <a:rPr lang="en-US" sz="1400" dirty="0">
                <a:latin typeface="Alexandria" pitchFamily="2" charset="-78"/>
                <a:cs typeface="Alexandria" pitchFamily="2" charset="-78"/>
              </a:rPr>
              <a:t>example, design innovators help the insurer work out the best use cases and solutions for AI, user experience professionals make the newly designed customer journey smoother and more frictionless, and the ecosystem partnership managers amplify the effectiveness of the firm’s AI strategies with complementary partners who provide key technology or share </a:t>
            </a:r>
            <a:r>
              <a:rPr lang="en-US" sz="1400" dirty="0" smtClean="0">
                <a:latin typeface="Alexandria" pitchFamily="2" charset="-78"/>
                <a:cs typeface="Alexandria" pitchFamily="2" charset="-78"/>
              </a:rPr>
              <a:t>data. In </a:t>
            </a:r>
            <a:r>
              <a:rPr lang="en-US" sz="1400" dirty="0">
                <a:latin typeface="Alexandria" pitchFamily="2" charset="-78"/>
                <a:cs typeface="Alexandria" pitchFamily="2" charset="-78"/>
              </a:rPr>
              <a:t>the most progressive insurers, mandatory basic AI training has been rolled out to all staff, so everybody, regardless of their functional duties, will be able to support AI initiatives.</a:t>
            </a:r>
            <a:endParaRPr lang="en-GB" sz="14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0681678"/>
      </p:ext>
    </p:extLst>
  </p:cSld>
  <p:clrMapOvr>
    <a:masterClrMapping/>
  </p:clrMapOvr>
  <mc:AlternateContent xmlns:mc="http://schemas.openxmlformats.org/markup-compatibility/2006" xmlns:p14="http://schemas.microsoft.com/office/powerpoint/2010/main">
    <mc:Choice Requires="p14">
      <p:transition p14:dur="10" advTm="177667"/>
    </mc:Choice>
    <mc:Fallback xmlns="">
      <p:transition advTm="17766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550623"/>
            <a:ext cx="10812720" cy="4191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GB" sz="1600" b="1" dirty="0">
                <a:latin typeface="Alexandria" pitchFamily="2" charset="-78"/>
                <a:cs typeface="Alexandria" pitchFamily="2" charset="-78"/>
              </a:rPr>
              <a:t>4.2.2 </a:t>
            </a:r>
            <a:r>
              <a:rPr lang="en-GB" sz="1600" b="1" dirty="0" smtClean="0">
                <a:latin typeface="Alexandria" pitchFamily="2" charset="-78"/>
                <a:cs typeface="Alexandria" pitchFamily="2" charset="-78"/>
              </a:rPr>
              <a:t>Culture</a:t>
            </a:r>
          </a:p>
          <a:p>
            <a:pPr algn="just"/>
            <a:r>
              <a:rPr lang="en-US" sz="1600" dirty="0">
                <a:latin typeface="Alexandria" pitchFamily="2" charset="-78"/>
              </a:rPr>
              <a:t>To scale up AI, insurers will also have to implement new ways of working. Functional silos, where the focus is on imposing control rather than eliciting commitment, is increasingly giving way to cross-functional, interdisciplinary collaboration. This will ensure that AI initiatives address broad enterprise-wide priorities, not just narrow departmental concerns. It will also increase the likelihood of incidental operational impact being picked up at an earlier stage, lowering implementation risk</a:t>
            </a:r>
            <a:r>
              <a:rPr lang="en-US" sz="1600" dirty="0" smtClean="0">
                <a:latin typeface="Alexandria" pitchFamily="2" charset="-78"/>
              </a:rPr>
              <a:t>. </a:t>
            </a:r>
            <a:r>
              <a:rPr lang="en-US" sz="1600" dirty="0">
                <a:latin typeface="Alexandria" pitchFamily="2" charset="-78"/>
              </a:rPr>
              <a:t>Also, given that AI implementation usually works best by starting from a minimum viable product before working its way to its full desired level of functionality through numerous test–learn cycles, the culture within an insurer also needs to shift towards becoming more agile and </a:t>
            </a:r>
            <a:r>
              <a:rPr lang="en-US" sz="1600" dirty="0" smtClean="0">
                <a:latin typeface="Alexandria" pitchFamily="2" charset="-78"/>
              </a:rPr>
              <a:t>experimental. To </a:t>
            </a:r>
            <a:r>
              <a:rPr lang="en-US" sz="1600" dirty="0">
                <a:latin typeface="Alexandria" pitchFamily="2" charset="-78"/>
              </a:rPr>
              <a:t>this end, borrowing from behavioral science principles, framing agility and test-learning as risk mitigation tools that help manage costs, business exposure, and operational risks could help these new ways of working resonate better in the insurance </a:t>
            </a:r>
            <a:r>
              <a:rPr lang="en-US" sz="1600" dirty="0" smtClean="0">
                <a:latin typeface="Alexandria" pitchFamily="2" charset="-78"/>
              </a:rPr>
              <a:t>context. Given </a:t>
            </a:r>
            <a:r>
              <a:rPr lang="en-US" sz="1600" dirty="0">
                <a:latin typeface="Alexandria" pitchFamily="2" charset="-78"/>
              </a:rPr>
              <a:t>the centrality of the role of ethics in responsible AI, insurers also need to double down on their focus on </a:t>
            </a:r>
            <a:r>
              <a:rPr lang="en-US" sz="1600" dirty="0" smtClean="0">
                <a:latin typeface="Alexandria" pitchFamily="2" charset="-78"/>
              </a:rPr>
              <a:t>ethics. </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7076857"/>
      </p:ext>
    </p:extLst>
  </p:cSld>
  <p:clrMapOvr>
    <a:masterClrMapping/>
  </p:clrMapOvr>
  <mc:AlternateContent xmlns:mc="http://schemas.openxmlformats.org/markup-compatibility/2006" xmlns:p14="http://schemas.microsoft.com/office/powerpoint/2010/main">
    <mc:Choice Requires="p14">
      <p:transition p14:dur="10" advTm="234840"/>
    </mc:Choice>
    <mc:Fallback xmlns="">
      <p:transition advTm="23484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095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00767"/>
          </a:xfrm>
          <a:prstGeom prst="rect">
            <a:avLst/>
          </a:prstGeom>
          <a:noFill/>
        </p:spPr>
        <p:txBody>
          <a:bodyPr wrap="square" rtlCol="0">
            <a:spAutoFit/>
          </a:bodyPr>
          <a:lstStyle/>
          <a:p>
            <a:pPr algn="just"/>
            <a:r>
              <a:rPr lang="en-GB" sz="1600" b="1" dirty="0">
                <a:latin typeface="Alexandria" pitchFamily="2" charset="-78"/>
                <a:cs typeface="Alexandria" pitchFamily="2" charset="-78"/>
              </a:rPr>
              <a:t>4.2.2 </a:t>
            </a:r>
            <a:r>
              <a:rPr lang="en-GB" sz="1600" b="1" dirty="0" smtClean="0">
                <a:latin typeface="Alexandria" pitchFamily="2" charset="-78"/>
                <a:cs typeface="Alexandria" pitchFamily="2" charset="-78"/>
              </a:rPr>
              <a:t>Culture</a:t>
            </a:r>
          </a:p>
          <a:p>
            <a:pPr algn="just"/>
            <a:r>
              <a:rPr lang="en-US" sz="1600" dirty="0" smtClean="0">
                <a:latin typeface="Alexandria" pitchFamily="2" charset="-78"/>
              </a:rPr>
              <a:t>While </a:t>
            </a:r>
            <a:r>
              <a:rPr lang="en-US" sz="1600" dirty="0">
                <a:latin typeface="Alexandria" pitchFamily="2" charset="-78"/>
              </a:rPr>
              <a:t>the emphasis on doing the right thing is already a key feature of many compliance and ethics programs within insurance companies, the power of social norms can be further tapped into to encourage ethical development and deployment of </a:t>
            </a:r>
            <a:r>
              <a:rPr lang="en-US" sz="1600" dirty="0" smtClean="0">
                <a:latin typeface="Alexandria" pitchFamily="2" charset="-78"/>
              </a:rPr>
              <a:t>AI. By </a:t>
            </a:r>
            <a:r>
              <a:rPr lang="en-US" sz="1600" dirty="0">
                <a:latin typeface="Alexandria" pitchFamily="2" charset="-78"/>
              </a:rPr>
              <a:t>spotlighting ethical beacons, ethical norms are created, which makes it easier and more natural for others to make ethical choices in AI and </a:t>
            </a:r>
            <a:r>
              <a:rPr lang="en-US" sz="1600" dirty="0" smtClean="0">
                <a:latin typeface="Alexandria" pitchFamily="2" charset="-78"/>
              </a:rPr>
              <a:t>beyond. Looking </a:t>
            </a:r>
            <a:r>
              <a:rPr lang="en-US" sz="1600" dirty="0">
                <a:latin typeface="Alexandria" pitchFamily="2" charset="-78"/>
              </a:rPr>
              <a:t>further into the future, as AI algorithms work alongside experienced insurance staff in creating value, decisions may increasingly be made by working-level staff who have access to the predictive analytics they had helped set management-approved parameters </a:t>
            </a:r>
            <a:r>
              <a:rPr lang="en-US" sz="1600" dirty="0" smtClean="0">
                <a:latin typeface="Alexandria" pitchFamily="2" charset="-78"/>
              </a:rPr>
              <a:t>for. While </a:t>
            </a:r>
            <a:r>
              <a:rPr lang="en-US" sz="1600" dirty="0">
                <a:latin typeface="Alexandria" pitchFamily="2" charset="-78"/>
              </a:rPr>
              <a:t>it is impossible to predict the extent of this, a culture of co-opting rather than being adversarial to AI would be helpful to accelerate AI adoption in both core insurance functions as well as in decision-making within the </a:t>
            </a:r>
            <a:r>
              <a:rPr lang="en-US" sz="1600" dirty="0" smtClean="0">
                <a:latin typeface="Alexandria" pitchFamily="2" charset="-78"/>
              </a:rPr>
              <a:t>firm.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1919083"/>
      </p:ext>
    </p:extLst>
  </p:cSld>
  <p:clrMapOvr>
    <a:masterClrMapping/>
  </p:clrMapOvr>
  <mc:AlternateContent xmlns:mc="http://schemas.openxmlformats.org/markup-compatibility/2006" xmlns:p14="http://schemas.microsoft.com/office/powerpoint/2010/main">
    <mc:Choice Requires="p14">
      <p:transition p14:dur="10" advTm="178804"/>
    </mc:Choice>
    <mc:Fallback xmlns="">
      <p:transition advTm="17880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cs typeface="Alexandria" pitchFamily="2" charset="-78"/>
              </a:rPr>
              <a:t>4.3 Business Model Innovation</a:t>
            </a:r>
            <a:endParaRPr lang="en-GB" b="1" dirty="0" smtClean="0">
              <a:latin typeface="Alexandria" pitchFamily="2" charset="-78"/>
              <a:cs typeface="Alexandria" pitchFamily="2" charset="-78"/>
            </a:endParaRPr>
          </a:p>
          <a:p>
            <a:pPr algn="just"/>
            <a:r>
              <a:rPr lang="en-GB" sz="1600" b="1" dirty="0" smtClean="0">
                <a:latin typeface="Alexandria" pitchFamily="2" charset="-78"/>
                <a:cs typeface="Alexandria" pitchFamily="2" charset="-78"/>
              </a:rPr>
              <a:t>4.3.1 </a:t>
            </a:r>
            <a:r>
              <a:rPr lang="en-GB" sz="1600" b="1" dirty="0">
                <a:latin typeface="Alexandria" pitchFamily="2" charset="-78"/>
                <a:cs typeface="Alexandria" pitchFamily="2" charset="-78"/>
              </a:rPr>
              <a:t>Disruptive business </a:t>
            </a:r>
            <a:r>
              <a:rPr lang="en-GB" sz="1600" b="1" dirty="0" smtClean="0">
                <a:latin typeface="Alexandria" pitchFamily="2" charset="-78"/>
                <a:cs typeface="Alexandria" pitchFamily="2" charset="-78"/>
              </a:rPr>
              <a:t>models</a:t>
            </a:r>
          </a:p>
          <a:p>
            <a:pPr algn="just"/>
            <a:r>
              <a:rPr lang="en-US" sz="1600" dirty="0">
                <a:latin typeface="Alexandria" pitchFamily="2" charset="-78"/>
              </a:rPr>
              <a:t>The best people building out the best technology does not necessarily bring success. Apple’s iPod with its iTunes store, which later evolved into Apple Music embedded on the iPhone, revolutionized both the music industry and portable entertainment for </a:t>
            </a:r>
            <a:r>
              <a:rPr lang="en-US" sz="1600" dirty="0" smtClean="0">
                <a:latin typeface="Alexandria" pitchFamily="2" charset="-78"/>
              </a:rPr>
              <a:t>consumers. However</a:t>
            </a:r>
            <a:r>
              <a:rPr lang="en-US" sz="1600" dirty="0">
                <a:latin typeface="Alexandria" pitchFamily="2" charset="-78"/>
              </a:rPr>
              <a:t>, few if any insurers have successfully combined AI with an innovative business model to power themselves into a clear market-leading position, the way Apple (disrupting the music and mobile phone markets), Amazon (disrupting retail) or Tata (creating a brand new market for low-cost cars in India, even without AI) </a:t>
            </a:r>
            <a:r>
              <a:rPr lang="en-US" sz="1600" dirty="0" smtClean="0">
                <a:latin typeface="Alexandria" pitchFamily="2" charset="-78"/>
              </a:rPr>
              <a:t>have. Any </a:t>
            </a:r>
            <a:r>
              <a:rPr lang="en-US" sz="1600" dirty="0">
                <a:latin typeface="Alexandria" pitchFamily="2" charset="-78"/>
              </a:rPr>
              <a:t>successes tend to be localized, as in the case of Chinese insurers, or relatively narrow in scope, as in the case of general insurers using AI and external data to manage risks in their property and casualty </a:t>
            </a:r>
            <a:r>
              <a:rPr lang="en-US" sz="1600" dirty="0" smtClean="0">
                <a:latin typeface="Alexandria" pitchFamily="2" charset="-78"/>
              </a:rPr>
              <a:t>business. </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86689942"/>
      </p:ext>
    </p:extLst>
  </p:cSld>
  <p:clrMapOvr>
    <a:masterClrMapping/>
  </p:clrMapOvr>
  <mc:AlternateContent xmlns:mc="http://schemas.openxmlformats.org/markup-compatibility/2006" xmlns:p14="http://schemas.microsoft.com/office/powerpoint/2010/main">
    <mc:Choice Requires="p14">
      <p:transition p14:dur="10" advTm="169894"/>
    </mc:Choice>
    <mc:Fallback xmlns="">
      <p:transition advTm="16989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32986"/>
            <a:ext cx="10812720" cy="45995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224891" cy="3631763"/>
          </a:xfrm>
          <a:prstGeom prst="rect">
            <a:avLst/>
          </a:prstGeom>
          <a:noFill/>
        </p:spPr>
        <p:txBody>
          <a:bodyPr wrap="square" rtlCol="0">
            <a:spAutoFit/>
          </a:bodyPr>
          <a:lstStyle/>
          <a:p>
            <a:pPr algn="just"/>
            <a:r>
              <a:rPr lang="en-GB" b="1" dirty="0">
                <a:latin typeface="Alexandria" pitchFamily="2" charset="-78"/>
                <a:cs typeface="Alexandria" pitchFamily="2" charset="-78"/>
              </a:rPr>
              <a:t>4.3 Business Model Innovation</a:t>
            </a:r>
            <a:endParaRPr lang="en-GB" b="1" dirty="0" smtClean="0">
              <a:latin typeface="Alexandria" pitchFamily="2" charset="-78"/>
              <a:cs typeface="Alexandria" pitchFamily="2" charset="-78"/>
            </a:endParaRPr>
          </a:p>
          <a:p>
            <a:pPr algn="just"/>
            <a:r>
              <a:rPr lang="en-GB" sz="1600" b="1" dirty="0" smtClean="0">
                <a:latin typeface="Alexandria" pitchFamily="2" charset="-78"/>
                <a:cs typeface="Alexandria" pitchFamily="2" charset="-78"/>
              </a:rPr>
              <a:t>4.3.1 </a:t>
            </a:r>
            <a:r>
              <a:rPr lang="en-GB" sz="1600" b="1" dirty="0">
                <a:latin typeface="Alexandria" pitchFamily="2" charset="-78"/>
                <a:cs typeface="Alexandria" pitchFamily="2" charset="-78"/>
              </a:rPr>
              <a:t>Disruptive business </a:t>
            </a:r>
            <a:r>
              <a:rPr lang="en-GB" sz="1600" b="1" dirty="0" smtClean="0">
                <a:latin typeface="Alexandria" pitchFamily="2" charset="-78"/>
                <a:cs typeface="Alexandria" pitchFamily="2" charset="-78"/>
              </a:rPr>
              <a:t>models</a:t>
            </a:r>
          </a:p>
          <a:p>
            <a:pPr algn="just"/>
            <a:r>
              <a:rPr lang="en-US" sz="1400" dirty="0" smtClean="0">
                <a:latin typeface="Alexandria" pitchFamily="2" charset="-78"/>
              </a:rPr>
              <a:t>Professor </a:t>
            </a:r>
            <a:r>
              <a:rPr lang="en-US" sz="1400" dirty="0">
                <a:latin typeface="Alexandria" pitchFamily="2" charset="-78"/>
              </a:rPr>
              <a:t>Clayton Christensen’s seminal work on disruptive innovation could be instructive to insurers wishing to go further in redesigning their business </a:t>
            </a:r>
            <a:r>
              <a:rPr lang="en-US" sz="1400" dirty="0" smtClean="0">
                <a:latin typeface="Alexandria" pitchFamily="2" charset="-78"/>
              </a:rPr>
              <a:t>models. The </a:t>
            </a:r>
            <a:r>
              <a:rPr lang="en-US" sz="1400" dirty="0">
                <a:latin typeface="Alexandria" pitchFamily="2" charset="-78"/>
              </a:rPr>
              <a:t>starting point, according to Professor Christensen, is to find opportunities to satisfy a real insurance customer who needs a job done, or in other words, to work out the customer value proposition by solving a fundamental problem for the </a:t>
            </a:r>
            <a:r>
              <a:rPr lang="en-US" sz="1400" dirty="0" smtClean="0">
                <a:latin typeface="Alexandria" pitchFamily="2" charset="-78"/>
              </a:rPr>
              <a:t>customer. The </a:t>
            </a:r>
            <a:r>
              <a:rPr lang="en-US" sz="1400" dirty="0">
                <a:latin typeface="Alexandria" pitchFamily="2" charset="-78"/>
              </a:rPr>
              <a:t>more important the problem is to the customer, and the better the proposed solution is compared with existing options, the higher the value to the </a:t>
            </a:r>
            <a:r>
              <a:rPr lang="en-US" sz="1400" dirty="0" smtClean="0">
                <a:latin typeface="Alexandria" pitchFamily="2" charset="-78"/>
              </a:rPr>
              <a:t>customer. After </a:t>
            </a:r>
            <a:r>
              <a:rPr lang="en-US" sz="1400" dirty="0">
                <a:latin typeface="Alexandria" pitchFamily="2" charset="-78"/>
              </a:rPr>
              <a:t>identifying the ‘job to be done’, the next step is to work out a blueprint, or profit formula, to solve the problem for the customer while creating value for the insurer itself, considering the revenue model, cost structure, margin model (contribution from each transaction to achieve profits), resource velocity (how resources should be utilized to support the business objectives), key resources available and key </a:t>
            </a:r>
            <a:r>
              <a:rPr lang="en-US" sz="1400" dirty="0" smtClean="0">
                <a:latin typeface="Alexandria" pitchFamily="2" charset="-78"/>
              </a:rPr>
              <a:t>processes. The </a:t>
            </a:r>
            <a:r>
              <a:rPr lang="en-US" sz="1400" dirty="0">
                <a:latin typeface="Alexandria" pitchFamily="2" charset="-78"/>
              </a:rPr>
              <a:t>recommendation by Professor Christensen is to start by setting the price required to deliver the customer value proposition and then work backwards from there to determine the other factors</a:t>
            </a:r>
            <a:r>
              <a:rPr lang="en-US" sz="1400" dirty="0" smtClean="0">
                <a:latin typeface="Alexandria" pitchFamily="2" charset="-78"/>
              </a:rPr>
              <a:t>. </a:t>
            </a:r>
            <a:r>
              <a:rPr lang="en-US" sz="1400" dirty="0">
                <a:latin typeface="Alexandria" pitchFamily="2" charset="-78"/>
              </a:rPr>
              <a:t>Ultimately, whether AI in insurance is a passing fad, a nifty add-on to </a:t>
            </a:r>
            <a:r>
              <a:rPr lang="en-US" sz="1400" dirty="0" smtClean="0">
                <a:latin typeface="Alexandria" pitchFamily="2" charset="-78"/>
              </a:rPr>
              <a:t>the core </a:t>
            </a:r>
            <a:r>
              <a:rPr lang="en-US" sz="1400" dirty="0">
                <a:latin typeface="Alexandria" pitchFamily="2" charset="-78"/>
              </a:rPr>
              <a:t>business or a real and sustainable competitive advantage will depend </a:t>
            </a:r>
            <a:r>
              <a:rPr lang="en-US" sz="1400" dirty="0" smtClean="0">
                <a:latin typeface="Alexandria" pitchFamily="2" charset="-78"/>
              </a:rPr>
              <a:t>on the </a:t>
            </a:r>
            <a:r>
              <a:rPr lang="en-US" sz="1400" dirty="0">
                <a:latin typeface="Alexandria" pitchFamily="2" charset="-78"/>
              </a:rPr>
              <a:t>viability and strength of the business model it is nestled within. This </a:t>
            </a:r>
            <a:r>
              <a:rPr lang="en-US" sz="1400" dirty="0" smtClean="0">
                <a:latin typeface="Alexandria" pitchFamily="2" charset="-78"/>
              </a:rPr>
              <a:t>would in turn affect the continuing investment into AI initiatives.</a:t>
            </a:r>
            <a:endParaRPr lang="en-GB" sz="14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2837939"/>
      </p:ext>
    </p:extLst>
  </p:cSld>
  <p:clrMapOvr>
    <a:masterClrMapping/>
  </p:clrMapOvr>
  <mc:AlternateContent xmlns:mc="http://schemas.openxmlformats.org/markup-compatibility/2006" xmlns:p14="http://schemas.microsoft.com/office/powerpoint/2010/main">
    <mc:Choice Requires="p14">
      <p:transition p14:dur="10" advTm="215817"/>
    </mc:Choice>
    <mc:Fallback xmlns="">
      <p:transition advTm="21581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00767"/>
          </a:xfrm>
          <a:prstGeom prst="rect">
            <a:avLst/>
          </a:prstGeom>
          <a:noFill/>
        </p:spPr>
        <p:txBody>
          <a:bodyPr wrap="square" rtlCol="0">
            <a:spAutoFit/>
          </a:bodyPr>
          <a:lstStyle/>
          <a:p>
            <a:pPr algn="just"/>
            <a:r>
              <a:rPr lang="en-GB" sz="1600" b="1" dirty="0">
                <a:latin typeface="Alexandria" pitchFamily="2" charset="-78"/>
                <a:cs typeface="Alexandria" pitchFamily="2" charset="-78"/>
              </a:rPr>
              <a:t>4.3.2 Open innovation </a:t>
            </a:r>
            <a:r>
              <a:rPr lang="en-GB" sz="1600" b="1" dirty="0" smtClean="0">
                <a:latin typeface="Alexandria" pitchFamily="2" charset="-78"/>
                <a:cs typeface="Alexandria" pitchFamily="2" charset="-78"/>
              </a:rPr>
              <a:t>ecosystem</a:t>
            </a:r>
          </a:p>
          <a:p>
            <a:pPr algn="just"/>
            <a:r>
              <a:rPr lang="en-US" sz="1600" dirty="0">
                <a:latin typeface="Alexandria" pitchFamily="2" charset="-78"/>
              </a:rPr>
              <a:t>It is also worth mentioning that, to scale up AI initiatives quickly, progressive insurers are pivoting from their traditionally closed ‘we will do it all ourselves’ model to that of an open ecosystem, where the focus is on working with other experts outside of the company to create </a:t>
            </a:r>
            <a:r>
              <a:rPr lang="en-US" sz="1600" dirty="0" smtClean="0">
                <a:latin typeface="Alexandria" pitchFamily="2" charset="-78"/>
              </a:rPr>
              <a:t>value. Another </a:t>
            </a:r>
            <a:r>
              <a:rPr lang="en-US" sz="1600" dirty="0">
                <a:latin typeface="Alexandria" pitchFamily="2" charset="-78"/>
              </a:rPr>
              <a:t>key feature of open innovation is the degree to which </a:t>
            </a:r>
            <a:r>
              <a:rPr lang="en-US" sz="1600" b="1" dirty="0">
                <a:latin typeface="Alexandria" pitchFamily="2" charset="-78"/>
              </a:rPr>
              <a:t>intellectual property rights (IPRs)</a:t>
            </a:r>
            <a:r>
              <a:rPr lang="en-US" sz="1600" dirty="0">
                <a:latin typeface="Alexandria" pitchFamily="2" charset="-78"/>
              </a:rPr>
              <a:t> are tightly held: while the closed model emphasizes control of IPRs so that competitors do not profit from it, open innovation advocates profiting from others’ use of our IPRs as well as buying other people’s IPRs whenever that advances the internal business </a:t>
            </a:r>
            <a:r>
              <a:rPr lang="en-US" sz="1600" dirty="0" smtClean="0">
                <a:latin typeface="Alexandria" pitchFamily="2" charset="-78"/>
              </a:rPr>
              <a:t>case. As </a:t>
            </a:r>
            <a:r>
              <a:rPr lang="en-US" sz="1600" dirty="0">
                <a:latin typeface="Alexandria" pitchFamily="2" charset="-78"/>
              </a:rPr>
              <a:t>in many other companies, insurers are not immune to the ‘not invented here’ syndrome which inhibits AI innovation, and the cultural shifts within insurers as articulated above provide a good foundation for the firm to benefit most from the open innovation ecosystem</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764140"/>
      </p:ext>
    </p:extLst>
  </p:cSld>
  <p:clrMapOvr>
    <a:masterClrMapping/>
  </p:clrMapOvr>
  <mc:AlternateContent xmlns:mc="http://schemas.openxmlformats.org/markup-compatibility/2006" xmlns:p14="http://schemas.microsoft.com/office/powerpoint/2010/main">
    <mc:Choice Requires="p14">
      <p:transition p14:dur="10" advTm="213427"/>
    </mc:Choice>
    <mc:Fallback xmlns="">
      <p:transition advTm="21342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5. CASE STUDY ON PRACTICAL </a:t>
            </a:r>
            <a:r>
              <a:rPr lang="en-GB" b="1" dirty="0">
                <a:solidFill>
                  <a:schemeClr val="tx1"/>
                </a:solidFill>
                <a:latin typeface="Alexandria" pitchFamily="2" charset="-78"/>
                <a:cs typeface="Alexandria" pitchFamily="2" charset="-78"/>
              </a:rPr>
              <a:t>IMPLEMENTATION STRATEGIES: PRUDENTIAL</a:t>
            </a:r>
          </a:p>
          <a:p>
            <a:r>
              <a:rPr lang="en-US" b="1" dirty="0">
                <a:solidFill>
                  <a:schemeClr val="tx1"/>
                </a:solidFill>
                <a:latin typeface="Alexandria" pitchFamily="2" charset="-78"/>
                <a:cs typeface="Alexandria" pitchFamily="2" charset="-78"/>
              </a:rPr>
              <a:t>      </a:t>
            </a:r>
            <a:r>
              <a:rPr lang="en-US" sz="1600" b="1" dirty="0">
                <a:solidFill>
                  <a:schemeClr val="tx1"/>
                </a:solidFill>
                <a:latin typeface="Alexandria" pitchFamily="2" charset="-78"/>
                <a:cs typeface="Alexandria" pitchFamily="2" charset="-78"/>
              </a:rPr>
              <a:t>5.1 Tone from the Top</a:t>
            </a:r>
          </a:p>
          <a:p>
            <a:r>
              <a:rPr lang="en-US" sz="1600" b="1" dirty="0">
                <a:solidFill>
                  <a:schemeClr val="tx1"/>
                </a:solidFill>
                <a:latin typeface="Alexandria" pitchFamily="2" charset="-78"/>
                <a:cs typeface="Alexandria" pitchFamily="2" charset="-78"/>
              </a:rPr>
              <a:t>      5.2 Tune in the Middle</a:t>
            </a:r>
          </a:p>
          <a:p>
            <a:r>
              <a:rPr lang="en-GB" sz="1600" b="1" dirty="0">
                <a:solidFill>
                  <a:schemeClr val="tx1"/>
                </a:solidFill>
                <a:latin typeface="Alexandria" pitchFamily="2" charset="-78"/>
                <a:cs typeface="Alexandria" pitchFamily="2" charset="-78"/>
              </a:rPr>
              <a:t>      5.3 Test-learning with Partners</a:t>
            </a:r>
          </a:p>
          <a:p>
            <a:r>
              <a:rPr lang="en-US" sz="1600" b="1" dirty="0">
                <a:solidFill>
                  <a:schemeClr val="tx1"/>
                </a:solidFill>
                <a:latin typeface="Alexandria" pitchFamily="2" charset="-78"/>
                <a:cs typeface="Alexandria" pitchFamily="2" charset="-78"/>
              </a:rPr>
              <a:t>      5.4 AI Ethics and Governance</a:t>
            </a:r>
          </a:p>
          <a:p>
            <a:r>
              <a:rPr lang="en-GB" sz="1600" b="1" dirty="0">
                <a:solidFill>
                  <a:schemeClr val="tx1"/>
                </a:solidFill>
                <a:latin typeface="Alexandria" pitchFamily="2" charset="-78"/>
                <a:cs typeface="Alexandria" pitchFamily="2" charset="-78"/>
              </a:rPr>
              <a:t>      5.5 Inclusion and Diversity</a:t>
            </a:r>
            <a:endParaRPr lang="en-US" sz="1600" b="1" dirty="0">
              <a:solidFill>
                <a:schemeClr val="tx1"/>
              </a:solidFill>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42504439"/>
      </p:ext>
    </p:extLst>
  </p:cSld>
  <p:clrMapOvr>
    <a:masterClrMapping/>
  </p:clrMapOvr>
  <p:transition spd="slow" advTm="61134">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05437"/>
            <a:ext cx="10812720" cy="4011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1" y="740078"/>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85208" y="2232213"/>
            <a:ext cx="10215021" cy="2554545"/>
          </a:xfrm>
          <a:prstGeom prst="rect">
            <a:avLst/>
          </a:prstGeom>
          <a:noFill/>
        </p:spPr>
        <p:txBody>
          <a:bodyPr wrap="square" rtlCol="0">
            <a:spAutoFit/>
          </a:bodyPr>
          <a:lstStyle/>
          <a:p>
            <a:pPr algn="just"/>
            <a:r>
              <a:rPr lang="en-US" sz="1600" b="1" dirty="0" smtClean="0">
                <a:latin typeface="Alexandria" pitchFamily="2" charset="-78"/>
                <a:cs typeface="Alexandria" pitchFamily="2" charset="-78"/>
              </a:rPr>
              <a:t>5. CASE STUDY ON PRACTICAL </a:t>
            </a:r>
            <a:r>
              <a:rPr lang="en-GB" sz="1600" b="1" dirty="0" smtClean="0">
                <a:latin typeface="Alexandria" pitchFamily="2" charset="-78"/>
                <a:cs typeface="Alexandria" pitchFamily="2" charset="-78"/>
              </a:rPr>
              <a:t>IMPLEMENTATION STRATEGIES: PRUDENTIAL</a:t>
            </a:r>
          </a:p>
          <a:p>
            <a:pPr algn="just"/>
            <a:r>
              <a:rPr lang="en-US" sz="1600" dirty="0">
                <a:latin typeface="Alexandria" pitchFamily="2" charset="-78"/>
                <a:cs typeface="Alexandria" pitchFamily="2" charset="-78"/>
              </a:rPr>
              <a:t>A study by the </a:t>
            </a:r>
            <a:r>
              <a:rPr lang="en-US" sz="1600" b="1" dirty="0">
                <a:latin typeface="Alexandria" pitchFamily="2" charset="-78"/>
                <a:cs typeface="Alexandria" pitchFamily="2" charset="-78"/>
              </a:rPr>
              <a:t>United Kingdom’s (UK) Financial Conduct Authority (FCA) </a:t>
            </a:r>
            <a:r>
              <a:rPr lang="en-US" sz="1600" dirty="0">
                <a:latin typeface="Alexandria" pitchFamily="2" charset="-78"/>
                <a:cs typeface="Alexandria" pitchFamily="2" charset="-78"/>
              </a:rPr>
              <a:t>on nearly 200 firms in 2019 suggested that barriers to adopting AI seem to be internal rather than </a:t>
            </a:r>
            <a:r>
              <a:rPr lang="en-US" sz="1600" dirty="0" smtClean="0">
                <a:latin typeface="Alexandria" pitchFamily="2" charset="-78"/>
                <a:cs typeface="Alexandria" pitchFamily="2" charset="-78"/>
              </a:rPr>
              <a:t>regulatory. Today</a:t>
            </a:r>
            <a:r>
              <a:rPr lang="en-US" sz="1600" dirty="0">
                <a:latin typeface="Alexandria" pitchFamily="2" charset="-78"/>
                <a:cs typeface="Alexandria" pitchFamily="2" charset="-78"/>
              </a:rPr>
              <a:t>, the Prudential group is taking on one of its largest AI projects yet: Pulse by Prudential (‘Pulse’), an AI-powered app with multiple service </a:t>
            </a:r>
            <a:r>
              <a:rPr lang="en-US" sz="1600" dirty="0" smtClean="0">
                <a:latin typeface="Alexandria" pitchFamily="2" charset="-78"/>
                <a:cs typeface="Alexandria" pitchFamily="2" charset="-78"/>
              </a:rPr>
              <a:t>offerings. In </a:t>
            </a:r>
            <a:r>
              <a:rPr lang="en-US" sz="1600" dirty="0">
                <a:latin typeface="Alexandria" pitchFamily="2" charset="-78"/>
                <a:cs typeface="Alexandria" pitchFamily="2" charset="-78"/>
              </a:rPr>
              <a:t>addition, Pulse offers bite-sized insurance products that can be bought directly from the app, as well as interactive AI </a:t>
            </a:r>
            <a:r>
              <a:rPr lang="en-US" sz="1600" dirty="0" smtClean="0">
                <a:latin typeface="Alexandria" pitchFamily="2" charset="-78"/>
                <a:cs typeface="Alexandria" pitchFamily="2" charset="-78"/>
              </a:rPr>
              <a:t>tools. These </a:t>
            </a:r>
            <a:r>
              <a:rPr lang="en-US" sz="1600" dirty="0">
                <a:latin typeface="Alexandria" pitchFamily="2" charset="-78"/>
                <a:cs typeface="Alexandria" pitchFamily="2" charset="-78"/>
              </a:rPr>
              <a:t>include a health check, symptom checker, and various computer-vision-based tools, such as a food log, that allow the user to gain health and wellness advice directly from their mobile </a:t>
            </a:r>
            <a:r>
              <a:rPr lang="en-US" sz="1600" dirty="0" smtClean="0">
                <a:latin typeface="Alexandria" pitchFamily="2" charset="-78"/>
                <a:cs typeface="Alexandria" pitchFamily="2" charset="-78"/>
              </a:rPr>
              <a:t>device. Pulse </a:t>
            </a:r>
            <a:r>
              <a:rPr lang="en-US" sz="1600" dirty="0">
                <a:latin typeface="Alexandria" pitchFamily="2" charset="-78"/>
                <a:cs typeface="Alexandria" pitchFamily="2" charset="-78"/>
              </a:rPr>
              <a:t>also has wealth tools (Wealth@ Pulse) that are designed to make it simpler for everyone to begin their financial planning journey.</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2708197"/>
      </p:ext>
    </p:extLst>
  </p:cSld>
  <p:clrMapOvr>
    <a:masterClrMapping/>
  </p:clrMapOvr>
  <mc:AlternateContent xmlns:mc="http://schemas.openxmlformats.org/markup-compatibility/2006" xmlns:p14="http://schemas.microsoft.com/office/powerpoint/2010/main">
    <mc:Choice Requires="p14">
      <p:transition p14:dur="10" advTm="105019"/>
    </mc:Choice>
    <mc:Fallback xmlns="">
      <p:transition advTm="10501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US" sz="1600" b="1" dirty="0" smtClean="0">
                <a:latin typeface="Alexandria" pitchFamily="2" charset="-78"/>
                <a:cs typeface="Alexandria" pitchFamily="2" charset="-78"/>
              </a:rPr>
              <a:t>5.1 </a:t>
            </a:r>
            <a:r>
              <a:rPr lang="en-US" sz="1600" b="1" dirty="0">
                <a:latin typeface="Alexandria" pitchFamily="2" charset="-78"/>
                <a:cs typeface="Alexandria" pitchFamily="2" charset="-78"/>
              </a:rPr>
              <a:t>Tone from the </a:t>
            </a:r>
            <a:r>
              <a:rPr lang="en-US" sz="1600" b="1" dirty="0" smtClean="0">
                <a:latin typeface="Alexandria" pitchFamily="2" charset="-78"/>
                <a:cs typeface="Alexandria" pitchFamily="2" charset="-78"/>
              </a:rPr>
              <a:t>Top</a:t>
            </a:r>
          </a:p>
          <a:p>
            <a:pPr algn="just"/>
            <a:r>
              <a:rPr lang="en-US" sz="1600" dirty="0">
                <a:latin typeface="Alexandria" pitchFamily="2" charset="-78"/>
              </a:rPr>
              <a:t>It is a truism that the very essence of leadership is having a vision that is articulated clearly and forcefully on every occasion</a:t>
            </a:r>
            <a:r>
              <a:rPr lang="en-US" sz="1600" dirty="0" smtClean="0">
                <a:latin typeface="Alexandria" pitchFamily="2" charset="-78"/>
              </a:rPr>
              <a:t>. </a:t>
            </a:r>
            <a:r>
              <a:rPr lang="en-US" sz="1600" dirty="0">
                <a:latin typeface="Alexandria" pitchFamily="2" charset="-78"/>
              </a:rPr>
              <a:t>‘You can’t blow an uncertain trumpet,’ influential American priest and university president Reverend Theodore Hesburgh famously </a:t>
            </a:r>
            <a:r>
              <a:rPr lang="en-US" sz="1600" dirty="0" smtClean="0">
                <a:latin typeface="Alexandria" pitchFamily="2" charset="-78"/>
              </a:rPr>
              <a:t>declared. The </a:t>
            </a:r>
            <a:r>
              <a:rPr lang="en-US" sz="1600" dirty="0">
                <a:latin typeface="Alexandria" pitchFamily="2" charset="-78"/>
              </a:rPr>
              <a:t>depth of conviction by senior members of Prudential’s group leadership team is a key reason for the traction of the Pulse </a:t>
            </a:r>
            <a:r>
              <a:rPr lang="en-US" sz="1600" dirty="0" smtClean="0">
                <a:latin typeface="Alexandria" pitchFamily="2" charset="-78"/>
              </a:rPr>
              <a:t>app. Recognizing </a:t>
            </a:r>
            <a:r>
              <a:rPr lang="en-US" sz="1600" dirty="0">
                <a:latin typeface="Alexandria" pitchFamily="2" charset="-78"/>
              </a:rPr>
              <a:t>that a smart app like Pulse could only be built with new ways of working, different </a:t>
            </a:r>
            <a:r>
              <a:rPr lang="en-US" sz="1600" dirty="0" smtClean="0">
                <a:latin typeface="Alexandria" pitchFamily="2" charset="-78"/>
              </a:rPr>
              <a:t>work streams </a:t>
            </a:r>
            <a:r>
              <a:rPr lang="en-US" sz="1600" dirty="0">
                <a:latin typeface="Alexandria" pitchFamily="2" charset="-78"/>
              </a:rPr>
              <a:t>were set up to support the digitalization </a:t>
            </a:r>
            <a:r>
              <a:rPr lang="en-US" sz="1600" dirty="0" smtClean="0">
                <a:latin typeface="Alexandria" pitchFamily="2" charset="-78"/>
              </a:rPr>
              <a:t>process. A </a:t>
            </a:r>
            <a:r>
              <a:rPr lang="en-US" sz="1600" b="1" dirty="0">
                <a:latin typeface="Alexandria" pitchFamily="2" charset="-78"/>
              </a:rPr>
              <a:t>Centre of Excellence for AI (AI </a:t>
            </a:r>
            <a:r>
              <a:rPr lang="en-US" sz="1600" b="1" dirty="0" err="1">
                <a:latin typeface="Alexandria" pitchFamily="2" charset="-78"/>
              </a:rPr>
              <a:t>CoE</a:t>
            </a:r>
            <a:r>
              <a:rPr lang="en-US" sz="1600" b="1" dirty="0">
                <a:latin typeface="Alexandria" pitchFamily="2" charset="-78"/>
              </a:rPr>
              <a:t>) </a:t>
            </a:r>
            <a:r>
              <a:rPr lang="en-US" sz="1600" dirty="0">
                <a:latin typeface="Alexandria" pitchFamily="2" charset="-78"/>
              </a:rPr>
              <a:t>was set up with the aim of applying machine learning and neural networks to large-scale, multi-structured datasets, and deploying these models into </a:t>
            </a:r>
            <a:r>
              <a:rPr lang="en-US" sz="1600" dirty="0" smtClean="0">
                <a:latin typeface="Alexandria" pitchFamily="2" charset="-78"/>
              </a:rPr>
              <a:t>Pulse. Specialists </a:t>
            </a:r>
            <a:r>
              <a:rPr lang="en-US" sz="1600" dirty="0">
                <a:latin typeface="Alexandria" pitchFamily="2" charset="-78"/>
              </a:rPr>
              <a:t>in London, Singapore, and Thailand were hired – data scientists, </a:t>
            </a:r>
            <a:r>
              <a:rPr lang="en-US" sz="1600" dirty="0" smtClean="0">
                <a:latin typeface="Alexandria" pitchFamily="2" charset="-78"/>
              </a:rPr>
              <a:t>entrepreneurs </a:t>
            </a:r>
            <a:r>
              <a:rPr lang="en-US" sz="1600" dirty="0">
                <a:latin typeface="Alexandria" pitchFamily="2" charset="-78"/>
              </a:rPr>
              <a:t>and actuaries working side by side to tackle AI </a:t>
            </a:r>
            <a:r>
              <a:rPr lang="en-US" sz="1600" dirty="0" smtClean="0">
                <a:latin typeface="Alexandria" pitchFamily="2" charset="-78"/>
              </a:rPr>
              <a:t>challenges. To </a:t>
            </a:r>
            <a:r>
              <a:rPr lang="en-US" sz="1600" dirty="0">
                <a:latin typeface="Alexandria" pitchFamily="2" charset="-78"/>
              </a:rPr>
              <a:t>ensure that Pulse was being built as a single platform with the ability to contextualize for local audiences, reporting structures were changed, regular regional hothouses were set up and agile ways of working introduced throughout the organization</a:t>
            </a:r>
            <a:r>
              <a:rPr lang="en-US" sz="1600" dirty="0" smtClean="0">
                <a:latin typeface="Alexandria" pitchFamily="2" charset="-78"/>
              </a:rPr>
              <a:t>.</a:t>
            </a:r>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502050"/>
      </p:ext>
    </p:extLst>
  </p:cSld>
  <p:clrMapOvr>
    <a:masterClrMapping/>
  </p:clrMapOvr>
  <mc:AlternateContent xmlns:mc="http://schemas.openxmlformats.org/markup-compatibility/2006" xmlns:p14="http://schemas.microsoft.com/office/powerpoint/2010/main">
    <mc:Choice Requires="p14">
      <p:transition p14:dur="10" advTm="144354"/>
    </mc:Choice>
    <mc:Fallback xmlns="">
      <p:transition advTm="14435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40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US" b="1" dirty="0" smtClean="0">
                <a:latin typeface="Alexandria" pitchFamily="2" charset="-78"/>
                <a:cs typeface="Alexandria" pitchFamily="2" charset="-78"/>
              </a:rPr>
              <a:t>5.2 </a:t>
            </a:r>
            <a:r>
              <a:rPr lang="en-US" b="1" dirty="0">
                <a:latin typeface="Alexandria" pitchFamily="2" charset="-78"/>
                <a:cs typeface="Alexandria" pitchFamily="2" charset="-78"/>
              </a:rPr>
              <a:t>Tune in the </a:t>
            </a:r>
            <a:r>
              <a:rPr lang="en-US" b="1" dirty="0" smtClean="0">
                <a:latin typeface="Alexandria" pitchFamily="2" charset="-78"/>
                <a:cs typeface="Alexandria" pitchFamily="2" charset="-78"/>
              </a:rPr>
              <a:t>Middle</a:t>
            </a:r>
          </a:p>
          <a:p>
            <a:pPr algn="just"/>
            <a:r>
              <a:rPr lang="en-US" sz="1600" dirty="0">
                <a:latin typeface="Alexandria" pitchFamily="2" charset="-78"/>
              </a:rPr>
              <a:t>A study of large-scale change and innovation efforts in 56 randomly selected companies, including those from the insurance sector, showed that only 32% succeeded. Their success was credited to the involvement of mid-level managers two or more levels below the CEO. </a:t>
            </a:r>
            <a:r>
              <a:rPr lang="en-US" sz="1600" dirty="0" smtClean="0">
                <a:latin typeface="Alexandria" pitchFamily="2" charset="-78"/>
              </a:rPr>
              <a:t> </a:t>
            </a:r>
            <a:r>
              <a:rPr lang="en-US" sz="1600" dirty="0">
                <a:latin typeface="Alexandria" pitchFamily="2" charset="-78"/>
              </a:rPr>
              <a:t>In those cases, the mid-level managers were not just managing incremental change but leading the charge by effecting change across the </a:t>
            </a:r>
            <a:r>
              <a:rPr lang="en-US" sz="1600" dirty="0" smtClean="0">
                <a:latin typeface="Alexandria" pitchFamily="2" charset="-78"/>
              </a:rPr>
              <a:t>organization. The </a:t>
            </a:r>
            <a:r>
              <a:rPr lang="en-US" sz="1600" dirty="0">
                <a:latin typeface="Alexandria" pitchFamily="2" charset="-78"/>
              </a:rPr>
              <a:t>local businesses that initially had the best track record of implementation were also the ones where the middle managers were most bought into the vision of Prudential expanding from its traditional role of providing financial protection against sickness to becoming a partner in people’s </a:t>
            </a:r>
            <a:r>
              <a:rPr lang="en-US" sz="1600" dirty="0" smtClean="0">
                <a:latin typeface="Alexandria" pitchFamily="2" charset="-78"/>
              </a:rPr>
              <a:t>wellness. Through </a:t>
            </a:r>
            <a:r>
              <a:rPr lang="en-US" sz="1600" dirty="0">
                <a:latin typeface="Alexandria" pitchFamily="2" charset="-78"/>
              </a:rPr>
              <a:t>regular sprints and hothouses (intensive multi-day workshops where an idea was brought from idea to prototype and, where appropriate, integrated into Pulse), more of the middle management and their teams from across Prudential’s Asian markets became </a:t>
            </a:r>
            <a:r>
              <a:rPr lang="en-US" sz="1600" dirty="0" smtClean="0">
                <a:latin typeface="Alexandria" pitchFamily="2" charset="-78"/>
              </a:rPr>
              <a:t>engaged. There </a:t>
            </a:r>
            <a:r>
              <a:rPr lang="en-US" sz="1600" dirty="0">
                <a:latin typeface="Alexandria" pitchFamily="2" charset="-78"/>
              </a:rPr>
              <a:t>was a high bar set for programmers to be allowed into the hothouses, and the best of them were acknowledged as elites, a coveted title many worked hard </a:t>
            </a:r>
            <a:r>
              <a:rPr lang="en-US" sz="1600" dirty="0" smtClean="0">
                <a:latin typeface="Alexandria" pitchFamily="2" charset="-78"/>
              </a:rPr>
              <a:t>for. In </a:t>
            </a:r>
            <a:r>
              <a:rPr lang="en-US" sz="1600" dirty="0">
                <a:latin typeface="Alexandria" pitchFamily="2" charset="-78"/>
              </a:rPr>
              <a:t>addition, to enable a broad-based understanding of AI throughout the organization, all staff in Prudential Singapore would have completed an AI in Finance course</a:t>
            </a:r>
            <a:r>
              <a:rPr lang="en-US" sz="1600" dirty="0" smtClean="0">
                <a:latin typeface="Alexandria" pitchFamily="2" charset="-78"/>
              </a:rPr>
              <a:t>.</a:t>
            </a:r>
            <a:endParaRPr lang="en-US"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6866064"/>
      </p:ext>
    </p:extLst>
  </p:cSld>
  <p:clrMapOvr>
    <a:masterClrMapping/>
  </p:clrMapOvr>
  <mc:AlternateContent xmlns:mc="http://schemas.openxmlformats.org/markup-compatibility/2006" xmlns:p14="http://schemas.microsoft.com/office/powerpoint/2010/main">
    <mc:Choice Requires="p14">
      <p:transition p14:dur="10" advTm="237468"/>
    </mc:Choice>
    <mc:Fallback xmlns="">
      <p:transition advTm="23746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GB" b="1" dirty="0" smtClean="0">
                <a:latin typeface="Alexandria" pitchFamily="2" charset="-78"/>
                <a:cs typeface="Alexandria" pitchFamily="2" charset="-78"/>
              </a:rPr>
              <a:t>5.3 </a:t>
            </a:r>
            <a:r>
              <a:rPr lang="en-GB" b="1" dirty="0">
                <a:latin typeface="Alexandria" pitchFamily="2" charset="-78"/>
                <a:cs typeface="Alexandria" pitchFamily="2" charset="-78"/>
              </a:rPr>
              <a:t>Test-learning with </a:t>
            </a:r>
            <a:r>
              <a:rPr lang="en-GB" b="1" dirty="0" smtClean="0">
                <a:latin typeface="Alexandria" pitchFamily="2" charset="-78"/>
                <a:cs typeface="Alexandria" pitchFamily="2" charset="-78"/>
              </a:rPr>
              <a:t>Partners</a:t>
            </a:r>
          </a:p>
          <a:p>
            <a:pPr algn="just"/>
            <a:r>
              <a:rPr lang="en-US" sz="1600" dirty="0">
                <a:latin typeface="Alexandria" pitchFamily="2" charset="-78"/>
              </a:rPr>
              <a:t>Creating something new from scratch is often challenging</a:t>
            </a:r>
            <a:r>
              <a:rPr lang="en-US" sz="1600" dirty="0" smtClean="0">
                <a:latin typeface="Alexandria" pitchFamily="2" charset="-78"/>
              </a:rPr>
              <a:t>. </a:t>
            </a:r>
            <a:r>
              <a:rPr lang="en-US" sz="1600" dirty="0">
                <a:latin typeface="Alexandria" pitchFamily="2" charset="-78"/>
              </a:rPr>
              <a:t>Prudential forged close partnerships with leading tech providers, AI start-ups, clinicians, and governments across the region, enabling it to scale up Pulse </a:t>
            </a:r>
            <a:r>
              <a:rPr lang="en-US" sz="1600" dirty="0" smtClean="0">
                <a:latin typeface="Alexandria" pitchFamily="2" charset="-78"/>
              </a:rPr>
              <a:t>quickly. A </a:t>
            </a:r>
            <a:r>
              <a:rPr lang="en-US" sz="1600" dirty="0">
                <a:latin typeface="Alexandria" pitchFamily="2" charset="-78"/>
              </a:rPr>
              <a:t>key mindset shift is to co-create solutions with partners, instead of crafting specifications of the solution then getting the partner to either build or adopt </a:t>
            </a:r>
            <a:r>
              <a:rPr lang="en-US" sz="1600" dirty="0" smtClean="0">
                <a:latin typeface="Alexandria" pitchFamily="2" charset="-78"/>
              </a:rPr>
              <a:t>it. Prudential </a:t>
            </a:r>
            <a:r>
              <a:rPr lang="en-US" sz="1600" dirty="0">
                <a:latin typeface="Alexandria" pitchFamily="2" charset="-78"/>
              </a:rPr>
              <a:t>has also been running its own open innovation competitions, with the aim of identifying talent, themes for further development, and implementable </a:t>
            </a:r>
            <a:r>
              <a:rPr lang="en-US" sz="1600" dirty="0" smtClean="0">
                <a:latin typeface="Alexandria" pitchFamily="2" charset="-78"/>
              </a:rPr>
              <a:t>solutions. A </a:t>
            </a:r>
            <a:r>
              <a:rPr lang="en-US" sz="1600" dirty="0">
                <a:latin typeface="Alexandria" pitchFamily="2" charset="-78"/>
              </a:rPr>
              <a:t>particular difficulty of doing AI proof of concepts are the legal and regulatory restrictions around sharing the confidential data required for testing machine learning </a:t>
            </a:r>
            <a:r>
              <a:rPr lang="en-US" sz="1600" dirty="0" smtClean="0">
                <a:latin typeface="Alexandria" pitchFamily="2" charset="-78"/>
              </a:rPr>
              <a:t>models. Possible </a:t>
            </a:r>
            <a:r>
              <a:rPr lang="en-US" sz="1600" dirty="0">
                <a:latin typeface="Alexandria" pitchFamily="2" charset="-78"/>
              </a:rPr>
              <a:t>ways to overcome this include anonymizing data, using third party data collaboration platforms, and bringing the machine learning algorithms within the company’s secure environment for testing, instead of allowing the data to go out.</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267362"/>
      </p:ext>
    </p:extLst>
  </p:cSld>
  <p:clrMapOvr>
    <a:masterClrMapping/>
  </p:clrMapOvr>
  <mc:AlternateContent xmlns:mc="http://schemas.openxmlformats.org/markup-compatibility/2006" xmlns:p14="http://schemas.microsoft.com/office/powerpoint/2010/main">
    <mc:Choice Requires="p14">
      <p:transition p14:dur="10" advTm="175153"/>
    </mc:Choice>
    <mc:Fallback xmlns="">
      <p:transition advTm="17515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US" b="1" dirty="0" smtClean="0">
                <a:latin typeface="Alexandria" pitchFamily="2" charset="-78"/>
                <a:cs typeface="Alexandria" pitchFamily="2" charset="-78"/>
              </a:rPr>
              <a:t>5.4 </a:t>
            </a:r>
            <a:r>
              <a:rPr lang="en-US" b="1" dirty="0">
                <a:latin typeface="Alexandria" pitchFamily="2" charset="-78"/>
                <a:cs typeface="Alexandria" pitchFamily="2" charset="-78"/>
              </a:rPr>
              <a:t>AI Ethics and </a:t>
            </a:r>
            <a:r>
              <a:rPr lang="en-US" b="1" dirty="0" smtClean="0">
                <a:latin typeface="Alexandria" pitchFamily="2" charset="-78"/>
                <a:cs typeface="Alexandria" pitchFamily="2" charset="-78"/>
              </a:rPr>
              <a:t>Governance</a:t>
            </a:r>
          </a:p>
          <a:p>
            <a:pPr algn="just"/>
            <a:r>
              <a:rPr lang="en-US" sz="1600" dirty="0">
                <a:latin typeface="Alexandria" pitchFamily="2" charset="-78"/>
              </a:rPr>
              <a:t>While the use of AI has brought significant benefits to Prudential’s customers and insurance operations, Prudential also proactively manages potential risks in deploying </a:t>
            </a:r>
            <a:r>
              <a:rPr lang="en-US" sz="1600" dirty="0" smtClean="0">
                <a:latin typeface="Alexandria" pitchFamily="2" charset="-78"/>
              </a:rPr>
              <a:t>AI. </a:t>
            </a:r>
            <a:r>
              <a:rPr lang="en-US" sz="1600" dirty="0">
                <a:latin typeface="Alexandria" pitchFamily="2" charset="-78"/>
              </a:rPr>
              <a:t>Its Global AI Council, chaired by Prudential’s Group Chief Digital Officer, is responsible for oversight of AI tools and their implementation in its </a:t>
            </a:r>
            <a:r>
              <a:rPr lang="en-US" sz="1600" dirty="0" smtClean="0">
                <a:latin typeface="Alexandria" pitchFamily="2" charset="-78"/>
              </a:rPr>
              <a:t>business. This </a:t>
            </a:r>
            <a:r>
              <a:rPr lang="en-US" sz="1600" dirty="0">
                <a:latin typeface="Alexandria" pitchFamily="2" charset="-78"/>
              </a:rPr>
              <a:t>council meets quarterly and includes six working </a:t>
            </a:r>
            <a:r>
              <a:rPr lang="en-US" sz="1600" dirty="0" smtClean="0">
                <a:latin typeface="Alexandria" pitchFamily="2" charset="-78"/>
              </a:rPr>
              <a:t>groups. </a:t>
            </a:r>
            <a:r>
              <a:rPr lang="en-US" sz="1600" dirty="0">
                <a:latin typeface="Alexandria" pitchFamily="2" charset="-78"/>
              </a:rPr>
              <a:t>The council reviews all projects incorporating AI and machine learning across the business units before they receive </a:t>
            </a:r>
            <a:r>
              <a:rPr lang="en-US" sz="1600" dirty="0" smtClean="0">
                <a:latin typeface="Alexandria" pitchFamily="2" charset="-78"/>
              </a:rPr>
              <a:t>approval. In </a:t>
            </a:r>
            <a:r>
              <a:rPr lang="en-US" sz="1600" dirty="0">
                <a:latin typeface="Alexandria" pitchFamily="2" charset="-78"/>
              </a:rPr>
              <a:t>2020, Prudential developed a set of AI ethics principles, reviewed by the Global AI </a:t>
            </a:r>
            <a:r>
              <a:rPr lang="en-US" sz="1600" dirty="0" smtClean="0">
                <a:latin typeface="Alexandria" pitchFamily="2" charset="-78"/>
              </a:rPr>
              <a:t>Council. These </a:t>
            </a:r>
            <a:r>
              <a:rPr lang="en-US" sz="1600" dirty="0">
                <a:latin typeface="Alexandria" pitchFamily="2" charset="-78"/>
              </a:rPr>
              <a:t>principles align with the Group Code of Business Conduct and set clear standards for staff responsible for designing, developing, and operating complex </a:t>
            </a:r>
            <a:r>
              <a:rPr lang="en-US" sz="1600" dirty="0" smtClean="0">
                <a:latin typeface="Alexandria" pitchFamily="2" charset="-78"/>
              </a:rPr>
              <a:t>applications. In </a:t>
            </a:r>
            <a:r>
              <a:rPr lang="en-US" sz="1600" dirty="0">
                <a:latin typeface="Alexandria" pitchFamily="2" charset="-78"/>
              </a:rPr>
              <a:t>addition, psychological safety to voice concerns is also baked into Prudential’s day-to-day operations by having </a:t>
            </a:r>
            <a:r>
              <a:rPr lang="en-US" sz="1600" b="1" dirty="0">
                <a:latin typeface="Alexandria" pitchFamily="2" charset="-78"/>
              </a:rPr>
              <a:t>‘Courageous’ </a:t>
            </a:r>
            <a:r>
              <a:rPr lang="en-US" sz="1600" dirty="0">
                <a:latin typeface="Alexandria" pitchFamily="2" charset="-78"/>
              </a:rPr>
              <a:t>as one of its five enterprise-wide values</a:t>
            </a:r>
            <a:r>
              <a:rPr lang="en-US" sz="1600" dirty="0" smtClean="0">
                <a:latin typeface="Alexandria" pitchFamily="2" charset="-78"/>
              </a:rPr>
              <a:t>. </a:t>
            </a:r>
            <a:r>
              <a:rPr lang="en-US" sz="1600" dirty="0">
                <a:latin typeface="Alexandria" pitchFamily="2" charset="-78"/>
              </a:rPr>
              <a:t>These values are continuously reinforced by senior management and people managers at company events, and staff receive regular ethics training to remind them to always do the right thing.</a:t>
            </a:r>
            <a:endParaRPr lang="en-US"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0234838"/>
      </p:ext>
    </p:extLst>
  </p:cSld>
  <p:clrMapOvr>
    <a:masterClrMapping/>
  </p:clrMapOvr>
  <mc:AlternateContent xmlns:mc="http://schemas.openxmlformats.org/markup-compatibility/2006" xmlns:p14="http://schemas.microsoft.com/office/powerpoint/2010/main">
    <mc:Choice Requires="p14">
      <p:transition p14:dur="10" advTm="176810"/>
    </mc:Choice>
    <mc:Fallback xmlns="">
      <p:transition advTm="17681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66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GB" b="1" dirty="0" smtClean="0">
                <a:latin typeface="Alexandria" pitchFamily="2" charset="-78"/>
                <a:cs typeface="Alexandria" pitchFamily="2" charset="-78"/>
              </a:rPr>
              <a:t>5.5 </a:t>
            </a:r>
            <a:r>
              <a:rPr lang="en-GB" b="1" dirty="0">
                <a:latin typeface="Alexandria" pitchFamily="2" charset="-78"/>
                <a:cs typeface="Alexandria" pitchFamily="2" charset="-78"/>
              </a:rPr>
              <a:t>Inclusion and </a:t>
            </a:r>
            <a:r>
              <a:rPr lang="en-GB" b="1" dirty="0" smtClean="0">
                <a:latin typeface="Alexandria" pitchFamily="2" charset="-78"/>
                <a:cs typeface="Alexandria" pitchFamily="2" charset="-78"/>
              </a:rPr>
              <a:t>Diversity</a:t>
            </a:r>
          </a:p>
          <a:p>
            <a:pPr algn="just"/>
            <a:r>
              <a:rPr lang="en-US" sz="1600" dirty="0">
                <a:latin typeface="Alexandria" pitchFamily="2" charset="-78"/>
              </a:rPr>
              <a:t>A lack of organizational staffing diversity has been flagged as a cause </a:t>
            </a:r>
            <a:r>
              <a:rPr lang="en-US" sz="1600" dirty="0" smtClean="0">
                <a:latin typeface="Alexandria" pitchFamily="2" charset="-78"/>
              </a:rPr>
              <a:t>of biased AI. </a:t>
            </a:r>
            <a:r>
              <a:rPr lang="en-US" sz="1600" dirty="0">
                <a:latin typeface="Alexandria" pitchFamily="2" charset="-78"/>
              </a:rPr>
              <a:t>As AI systems are built on learning from data, its fairness is </a:t>
            </a:r>
            <a:r>
              <a:rPr lang="en-US" sz="1600" dirty="0" smtClean="0">
                <a:latin typeface="Alexandria" pitchFamily="2" charset="-78"/>
              </a:rPr>
              <a:t>in part </a:t>
            </a:r>
            <a:r>
              <a:rPr lang="en-US" sz="1600" dirty="0">
                <a:latin typeface="Alexandria" pitchFamily="2" charset="-78"/>
              </a:rPr>
              <a:t>dependent on whether that data itself is in any way biased. Such bias </a:t>
            </a:r>
            <a:r>
              <a:rPr lang="en-US" sz="1600" dirty="0" smtClean="0">
                <a:latin typeface="Alexandria" pitchFamily="2" charset="-78"/>
              </a:rPr>
              <a:t>can </a:t>
            </a:r>
            <a:r>
              <a:rPr lang="en-GB" sz="1600" dirty="0" smtClean="0">
                <a:latin typeface="Alexandria" pitchFamily="2" charset="-78"/>
              </a:rPr>
              <a:t>be </a:t>
            </a:r>
            <a:r>
              <a:rPr lang="en-GB" sz="1600" dirty="0">
                <a:latin typeface="Alexandria" pitchFamily="2" charset="-78"/>
              </a:rPr>
              <a:t>unconscious</a:t>
            </a:r>
            <a:r>
              <a:rPr lang="en-GB" sz="1600" dirty="0" smtClean="0">
                <a:latin typeface="Alexandria" pitchFamily="2" charset="-78"/>
              </a:rPr>
              <a:t>. </a:t>
            </a:r>
            <a:r>
              <a:rPr lang="en-US" sz="1600" dirty="0" smtClean="0">
                <a:latin typeface="Alexandria" pitchFamily="2" charset="-78"/>
              </a:rPr>
              <a:t>Apart </a:t>
            </a:r>
            <a:r>
              <a:rPr lang="en-US" sz="1600" dirty="0">
                <a:latin typeface="Alexandria" pitchFamily="2" charset="-78"/>
              </a:rPr>
              <a:t>from the safeguards institutionalized in the governance process </a:t>
            </a:r>
            <a:r>
              <a:rPr lang="en-US" sz="1600" dirty="0" smtClean="0">
                <a:latin typeface="Alexandria" pitchFamily="2" charset="-78"/>
              </a:rPr>
              <a:t>as described </a:t>
            </a:r>
            <a:r>
              <a:rPr lang="en-US" sz="1600" dirty="0">
                <a:latin typeface="Alexandria" pitchFamily="2" charset="-78"/>
              </a:rPr>
              <a:t>above, Prudential is also taking steps to ensure its workforce </a:t>
            </a:r>
            <a:r>
              <a:rPr lang="en-US" sz="1600" dirty="0" smtClean="0">
                <a:latin typeface="Alexandria" pitchFamily="2" charset="-78"/>
              </a:rPr>
              <a:t>is diverse </a:t>
            </a:r>
            <a:r>
              <a:rPr lang="en-US" sz="1600" dirty="0">
                <a:latin typeface="Alexandria" pitchFamily="2" charset="-78"/>
              </a:rPr>
              <a:t>and inclusive. Amongst other initiatives, in 2021, Prudential’s </a:t>
            </a:r>
            <a:r>
              <a:rPr lang="en-US" sz="1600" dirty="0" smtClean="0">
                <a:latin typeface="Alexandria" pitchFamily="2" charset="-78"/>
              </a:rPr>
              <a:t>Global Chief </a:t>
            </a:r>
            <a:r>
              <a:rPr lang="en-US" sz="1600" dirty="0">
                <a:latin typeface="Alexandria" pitchFamily="2" charset="-78"/>
              </a:rPr>
              <a:t>HR Officer sponsored a Women in Tech initiative to support </a:t>
            </a:r>
            <a:r>
              <a:rPr lang="en-US" sz="1600" dirty="0" smtClean="0">
                <a:latin typeface="Alexandria" pitchFamily="2" charset="-78"/>
              </a:rPr>
              <a:t>early career female </a:t>
            </a:r>
            <a:r>
              <a:rPr lang="en-US" sz="1600" dirty="0">
                <a:latin typeface="Alexandria" pitchFamily="2" charset="-78"/>
              </a:rPr>
              <a:t>tech staff in growing their careers</a:t>
            </a:r>
            <a:r>
              <a:rPr lang="en-US" sz="1600" dirty="0" smtClean="0">
                <a:latin typeface="Alexandria" pitchFamily="2" charset="-78"/>
              </a:rPr>
              <a:t>. </a:t>
            </a:r>
            <a:endParaRPr lang="en-GB" sz="1600" b="1" dirty="0" smtClean="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8350963"/>
      </p:ext>
    </p:extLst>
  </p:cSld>
  <p:clrMapOvr>
    <a:masterClrMapping/>
  </p:clrMapOvr>
  <mc:AlternateContent xmlns:mc="http://schemas.openxmlformats.org/markup-compatibility/2006" xmlns:p14="http://schemas.microsoft.com/office/powerpoint/2010/main">
    <mc:Choice Requires="p14">
      <p:transition p14:dur="10" advTm="127381"/>
    </mc:Choice>
    <mc:Fallback xmlns="">
      <p:transition advTm="12738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1411" y="1442878"/>
            <a:ext cx="5150316" cy="31391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6. LEGAL, REGULATORY AND ETHICAL </a:t>
            </a:r>
            <a:r>
              <a:rPr lang="en-GB" b="1" dirty="0" smtClean="0">
                <a:solidFill>
                  <a:schemeClr val="tx1"/>
                </a:solidFill>
                <a:latin typeface="Alexandria" pitchFamily="2" charset="-78"/>
                <a:cs typeface="Alexandria" pitchFamily="2" charset="-78"/>
              </a:rPr>
              <a:t>CONSIDERATIONS </a:t>
            </a:r>
            <a:r>
              <a:rPr lang="en-GB" b="1" dirty="0">
                <a:solidFill>
                  <a:schemeClr val="tx1"/>
                </a:solidFill>
                <a:latin typeface="Alexandria" pitchFamily="2" charset="-78"/>
                <a:cs typeface="Alexandria" pitchFamily="2" charset="-78"/>
              </a:rPr>
              <a:t>FOR AI</a:t>
            </a:r>
          </a:p>
          <a:p>
            <a:r>
              <a:rPr lang="en-US" b="1" dirty="0">
                <a:solidFill>
                  <a:schemeClr val="tx1"/>
                </a:solidFill>
                <a:latin typeface="Alexandria" pitchFamily="2" charset="-78"/>
                <a:cs typeface="Alexandria" pitchFamily="2" charset="-78"/>
              </a:rPr>
              <a:t>      </a:t>
            </a:r>
            <a:r>
              <a:rPr lang="en-US" sz="1600" b="1" dirty="0">
                <a:solidFill>
                  <a:schemeClr val="tx1"/>
                </a:solidFill>
                <a:latin typeface="Alexandria" pitchFamily="2" charset="-78"/>
                <a:cs typeface="Alexandria" pitchFamily="2" charset="-78"/>
              </a:rPr>
              <a:t>6.1 Key Issues and the Positions Taken by Various Jurisdictions</a:t>
            </a:r>
          </a:p>
          <a:p>
            <a:r>
              <a:rPr lang="en-US" sz="1600" b="1" dirty="0" smtClean="0">
                <a:solidFill>
                  <a:schemeClr val="tx1"/>
                </a:solidFill>
                <a:latin typeface="Alexandria" pitchFamily="2" charset="-78"/>
                <a:cs typeface="Alexandria" pitchFamily="2" charset="-78"/>
              </a:rPr>
              <a:t>            6.1.1 </a:t>
            </a:r>
            <a:r>
              <a:rPr lang="en-US" sz="1600" b="1" dirty="0">
                <a:solidFill>
                  <a:schemeClr val="tx1"/>
                </a:solidFill>
                <a:latin typeface="Alexandria" pitchFamily="2" charset="-78"/>
                <a:cs typeface="Alexandria" pitchFamily="2" charset="-78"/>
              </a:rPr>
              <a:t>Who is responsible for AI in insurance?</a:t>
            </a:r>
          </a:p>
          <a:p>
            <a:r>
              <a:rPr lang="en-GB" sz="1600" b="1" dirty="0" smtClean="0">
                <a:solidFill>
                  <a:schemeClr val="tx1"/>
                </a:solidFill>
                <a:latin typeface="Alexandria" pitchFamily="2" charset="-78"/>
                <a:cs typeface="Alexandria" pitchFamily="2" charset="-78"/>
              </a:rPr>
              <a:t>            6.1.2 </a:t>
            </a:r>
            <a:r>
              <a:rPr lang="en-GB" sz="1600" b="1" dirty="0">
                <a:solidFill>
                  <a:schemeClr val="tx1"/>
                </a:solidFill>
                <a:latin typeface="Alexandria" pitchFamily="2" charset="-78"/>
                <a:cs typeface="Alexandria" pitchFamily="2" charset="-78"/>
              </a:rPr>
              <a:t>Standards for AI</a:t>
            </a:r>
          </a:p>
          <a:p>
            <a:r>
              <a:rPr lang="en-GB" sz="1600" b="1" dirty="0" smtClean="0">
                <a:solidFill>
                  <a:schemeClr val="tx1"/>
                </a:solidFill>
                <a:latin typeface="Alexandria" pitchFamily="2" charset="-78"/>
                <a:cs typeface="Alexandria" pitchFamily="2" charset="-78"/>
              </a:rPr>
              <a:t>            6.1.3 </a:t>
            </a:r>
            <a:r>
              <a:rPr lang="en-GB" sz="1600" b="1" dirty="0">
                <a:solidFill>
                  <a:schemeClr val="tx1"/>
                </a:solidFill>
                <a:latin typeface="Alexandria" pitchFamily="2" charset="-78"/>
                <a:cs typeface="Alexandria" pitchFamily="2" charset="-78"/>
              </a:rPr>
              <a:t>Data and data privacy</a:t>
            </a:r>
          </a:p>
          <a:p>
            <a:r>
              <a:rPr lang="en-GB" sz="1600" b="1" dirty="0" smtClean="0">
                <a:solidFill>
                  <a:schemeClr val="tx1"/>
                </a:solidFill>
                <a:latin typeface="Alexandria" pitchFamily="2" charset="-78"/>
                <a:cs typeface="Alexandria" pitchFamily="2" charset="-78"/>
              </a:rPr>
              <a:t>            6.1.4 </a:t>
            </a:r>
            <a:r>
              <a:rPr lang="en-GB" sz="1600" b="1" dirty="0">
                <a:solidFill>
                  <a:schemeClr val="tx1"/>
                </a:solidFill>
                <a:latin typeface="Alexandria" pitchFamily="2" charset="-78"/>
                <a:cs typeface="Alexandria" pitchFamily="2" charset="-78"/>
              </a:rPr>
              <a:t>Competition law</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6206970"/>
      </p:ext>
    </p:extLst>
  </p:cSld>
  <p:clrMapOvr>
    <a:masterClrMapping/>
  </p:clrMapOvr>
  <p:transition spd="slow" advTm="73643">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39102"/>
          </a:xfrm>
          <a:prstGeom prst="rect">
            <a:avLst/>
          </a:prstGeom>
          <a:noFill/>
        </p:spPr>
        <p:txBody>
          <a:bodyPr wrap="square" rtlCol="0">
            <a:spAutoFit/>
          </a:bodyPr>
          <a:lstStyle/>
          <a:p>
            <a:pPr algn="just"/>
            <a:r>
              <a:rPr lang="en-US" b="1" dirty="0">
                <a:latin typeface="Alexandria" pitchFamily="2" charset="-78"/>
                <a:cs typeface="Alexandria" pitchFamily="2" charset="-78"/>
              </a:rPr>
              <a:t>6. LEGAL, REGULATORY AND ETHICAL </a:t>
            </a:r>
            <a:r>
              <a:rPr lang="en-GB" b="1" dirty="0">
                <a:latin typeface="Alexandria" pitchFamily="2" charset="-78"/>
                <a:cs typeface="Alexandria" pitchFamily="2" charset="-78"/>
              </a:rPr>
              <a:t>CONSIDERATIONS FOR </a:t>
            </a:r>
            <a:r>
              <a:rPr lang="en-GB" b="1" dirty="0" smtClean="0">
                <a:latin typeface="Alexandria" pitchFamily="2" charset="-78"/>
                <a:cs typeface="Alexandria" pitchFamily="2" charset="-78"/>
              </a:rPr>
              <a:t>AI</a:t>
            </a:r>
          </a:p>
          <a:p>
            <a:pPr algn="just"/>
            <a:r>
              <a:rPr lang="en-US" sz="1600" dirty="0">
                <a:latin typeface="Alexandria" pitchFamily="2" charset="-78"/>
              </a:rPr>
              <a:t>The deployment of AI solutions in insurance provides unprecedented opportunities for improving health and wealth outcomes, as well as for financial inclusion and smarter </a:t>
            </a:r>
            <a:r>
              <a:rPr lang="en-US" sz="1600" dirty="0" smtClean="0">
                <a:latin typeface="Alexandria" pitchFamily="2" charset="-78"/>
              </a:rPr>
              <a:t>decision-making. As </a:t>
            </a:r>
            <a:r>
              <a:rPr lang="en-US" sz="1600" dirty="0">
                <a:latin typeface="Alexandria" pitchFamily="2" charset="-78"/>
              </a:rPr>
              <a:t>we briefly consider some of the legal, regulatory, and ethical issues surrounding AI in insurance, it is worth making a preliminary observation that insurance has historically been heavily regulated and closely </a:t>
            </a:r>
            <a:r>
              <a:rPr lang="en-US" sz="1600" dirty="0" smtClean="0">
                <a:latin typeface="Alexandria" pitchFamily="2" charset="-78"/>
              </a:rPr>
              <a:t>supervised. This </a:t>
            </a:r>
            <a:r>
              <a:rPr lang="en-US" sz="1600" dirty="0">
                <a:latin typeface="Alexandria" pitchFamily="2" charset="-78"/>
              </a:rPr>
              <a:t>significantly reduces the risk of </a:t>
            </a:r>
            <a:r>
              <a:rPr lang="en-US" sz="1600" dirty="0" smtClean="0">
                <a:latin typeface="Alexandria" pitchFamily="2" charset="-78"/>
              </a:rPr>
              <a:t>willful </a:t>
            </a:r>
            <a:r>
              <a:rPr lang="en-US" sz="1600" dirty="0">
                <a:latin typeface="Alexandria" pitchFamily="2" charset="-78"/>
              </a:rPr>
              <a:t>misuse of AI in insurance as, AI or not, insurers are ultimately still held accountable for their activities under current insurance laws, regulations, and practice directions.</a:t>
            </a:r>
            <a:endParaRPr lang="en-GB"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      </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7551202"/>
      </p:ext>
    </p:extLst>
  </p:cSld>
  <p:clrMapOvr>
    <a:masterClrMapping/>
  </p:clrMapOvr>
  <mc:AlternateContent xmlns:mc="http://schemas.openxmlformats.org/markup-compatibility/2006" xmlns:p14="http://schemas.microsoft.com/office/powerpoint/2010/main">
    <mc:Choice Requires="p14">
      <p:transition p14:dur="10" advTm="113439"/>
    </mc:Choice>
    <mc:Fallback xmlns="">
      <p:transition advTm="11343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88191"/>
            <a:ext cx="10812720" cy="45026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515177" cy="3600986"/>
          </a:xfrm>
          <a:prstGeom prst="rect">
            <a:avLst/>
          </a:prstGeom>
          <a:noFill/>
        </p:spPr>
        <p:txBody>
          <a:bodyPr wrap="square" rtlCol="0">
            <a:spAutoFit/>
          </a:bodyPr>
          <a:lstStyle/>
          <a:p>
            <a:pPr algn="just"/>
            <a:r>
              <a:rPr lang="en-US" sz="1600" b="1" dirty="0">
                <a:latin typeface="Alexandria" pitchFamily="2" charset="-78"/>
                <a:cs typeface="Alexandria" pitchFamily="2" charset="-78"/>
              </a:rPr>
              <a:t>6.1 Key Issues and the Positions Taken by Various Jurisdictions</a:t>
            </a:r>
          </a:p>
          <a:p>
            <a:pPr algn="just"/>
            <a:r>
              <a:rPr lang="en-US" sz="1400" dirty="0">
                <a:latin typeface="Alexandria" pitchFamily="2" charset="-78"/>
              </a:rPr>
              <a:t>Due to the constraints of brevity, we have taken a signposting approach here, spotlighting issues and suggesting avenues to further develop an </a:t>
            </a:r>
            <a:r>
              <a:rPr lang="en-US" sz="1400" dirty="0" smtClean="0">
                <a:latin typeface="Alexandria" pitchFamily="2" charset="-78"/>
              </a:rPr>
              <a:t>understanding </a:t>
            </a:r>
            <a:r>
              <a:rPr lang="en-GB" sz="1400" dirty="0" smtClean="0">
                <a:latin typeface="Alexandria" pitchFamily="2" charset="-78"/>
              </a:rPr>
              <a:t>of </a:t>
            </a:r>
            <a:r>
              <a:rPr lang="en-GB" sz="1400" dirty="0">
                <a:latin typeface="Alexandria" pitchFamily="2" charset="-78"/>
              </a:rPr>
              <a:t>those </a:t>
            </a:r>
            <a:r>
              <a:rPr lang="en-GB" sz="1400" dirty="0" smtClean="0">
                <a:latin typeface="Alexandria" pitchFamily="2" charset="-78"/>
              </a:rPr>
              <a:t>themes.</a:t>
            </a:r>
            <a:endParaRPr lang="en-US" sz="1400" b="1" dirty="0" smtClean="0">
              <a:latin typeface="Alexandria" pitchFamily="2" charset="-78"/>
              <a:cs typeface="Alexandria" pitchFamily="2" charset="-78"/>
            </a:endParaRPr>
          </a:p>
          <a:p>
            <a:pPr algn="just"/>
            <a:endParaRPr lang="en-US" sz="1400" b="1"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6.1.1 </a:t>
            </a:r>
            <a:r>
              <a:rPr lang="en-US" sz="1600" b="1" dirty="0">
                <a:latin typeface="Alexandria" pitchFamily="2" charset="-78"/>
                <a:cs typeface="Alexandria" pitchFamily="2" charset="-78"/>
              </a:rPr>
              <a:t>Who is responsible for AI in insurance</a:t>
            </a:r>
            <a:r>
              <a:rPr lang="en-US" sz="1600" b="1" dirty="0" smtClean="0">
                <a:latin typeface="Alexandria" pitchFamily="2" charset="-78"/>
                <a:cs typeface="Alexandria" pitchFamily="2" charset="-78"/>
              </a:rPr>
              <a:t>?</a:t>
            </a:r>
          </a:p>
          <a:p>
            <a:pPr algn="just"/>
            <a:r>
              <a:rPr lang="en-US" sz="1400" dirty="0">
                <a:latin typeface="Alexandria" pitchFamily="2" charset="-78"/>
              </a:rPr>
              <a:t>When humans act, they typically have direct legal responsibility over that</a:t>
            </a:r>
            <a:r>
              <a:rPr lang="en-US" sz="1400" dirty="0" smtClean="0">
                <a:latin typeface="Alexandria" pitchFamily="2" charset="-78"/>
              </a:rPr>
              <a:t>. </a:t>
            </a:r>
            <a:r>
              <a:rPr lang="en-US" sz="1400" dirty="0">
                <a:latin typeface="Alexandria" pitchFamily="2" charset="-78"/>
              </a:rPr>
              <a:t>While a good number of countries have AI ethics frameworks that make people and organizations responsible for the creation and implementation of AI accountable for them, this is not yet settled </a:t>
            </a:r>
            <a:r>
              <a:rPr lang="en-US" sz="1400" dirty="0" smtClean="0">
                <a:latin typeface="Alexandria" pitchFamily="2" charset="-78"/>
              </a:rPr>
              <a:t>law. Some </a:t>
            </a:r>
            <a:r>
              <a:rPr lang="en-US" sz="1400" dirty="0">
                <a:latin typeface="Alexandria" pitchFamily="2" charset="-78"/>
              </a:rPr>
              <a:t>scholars still consider that it is ‘difficult and important’ to be able to ascribe responsibility when a machine learning algorithm goes </a:t>
            </a:r>
            <a:r>
              <a:rPr lang="en-US" sz="1400" dirty="0" smtClean="0">
                <a:latin typeface="Alexandria" pitchFamily="2" charset="-78"/>
              </a:rPr>
              <a:t>wrong. This </a:t>
            </a:r>
            <a:r>
              <a:rPr lang="en-US" sz="1400" dirty="0">
                <a:latin typeface="Alexandria" pitchFamily="2" charset="-78"/>
              </a:rPr>
              <a:t>difficulty appears to be absent in the insurance sector, with regulators across the globe clearly placing responsibility for AI on </a:t>
            </a:r>
            <a:r>
              <a:rPr lang="en-US" sz="1400" dirty="0" smtClean="0">
                <a:latin typeface="Alexandria" pitchFamily="2" charset="-78"/>
              </a:rPr>
              <a:t>humans. In </a:t>
            </a:r>
            <a:r>
              <a:rPr lang="en-US" sz="1400" dirty="0">
                <a:latin typeface="Alexandria" pitchFamily="2" charset="-78"/>
              </a:rPr>
              <a:t>the US, the </a:t>
            </a:r>
            <a:r>
              <a:rPr lang="en-US" sz="1600" b="1" dirty="0">
                <a:latin typeface="Alexandria" pitchFamily="2" charset="-78"/>
              </a:rPr>
              <a:t>National Association of Insurance Commissioners’ (NAIC)</a:t>
            </a:r>
            <a:r>
              <a:rPr lang="en-US" sz="1600" dirty="0">
                <a:latin typeface="Alexandria" pitchFamily="2" charset="-78"/>
              </a:rPr>
              <a:t> </a:t>
            </a:r>
            <a:r>
              <a:rPr lang="en-US" sz="1400" dirty="0">
                <a:latin typeface="Alexandria" pitchFamily="2" charset="-78"/>
              </a:rPr>
              <a:t>Principles on AI guidance addresses ‘AI actors’, which they define as insurance companies and all persons or entities facilitating the business of insurance that play an active role in the AI system lifecycle, including third parties such as rating, data providers and advisory </a:t>
            </a:r>
            <a:r>
              <a:rPr lang="en-US" sz="1400" dirty="0" smtClean="0">
                <a:latin typeface="Alexandria" pitchFamily="2" charset="-78"/>
              </a:rPr>
              <a:t>organizations. In </a:t>
            </a:r>
            <a:r>
              <a:rPr lang="en-US" sz="1400" dirty="0">
                <a:latin typeface="Alexandria" pitchFamily="2" charset="-78"/>
              </a:rPr>
              <a:t>Singapore, the Monetary Authority of Singapore ensures that insurers adhere to the AI Principles it had set out, and UK regulators have also stated that the adoption of AI systems will not reduce the existing accountability burden on </a:t>
            </a:r>
            <a:r>
              <a:rPr lang="en-US" sz="1400" dirty="0" smtClean="0">
                <a:latin typeface="Alexandria" pitchFamily="2" charset="-78"/>
              </a:rPr>
              <a:t>humans. </a:t>
            </a:r>
            <a:endParaRPr lang="en-US" sz="14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11221549"/>
      </p:ext>
    </p:extLst>
  </p:cSld>
  <p:clrMapOvr>
    <a:masterClrMapping/>
  </p:clrMapOvr>
  <mc:AlternateContent xmlns:mc="http://schemas.openxmlformats.org/markup-compatibility/2006" xmlns:p14="http://schemas.microsoft.com/office/powerpoint/2010/main">
    <mc:Choice Requires="p14">
      <p:transition p14:dur="10" advTm="218036"/>
    </mc:Choice>
    <mc:Fallback xmlns="">
      <p:transition advTm="21803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40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37374" cy="3785652"/>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6.1.2 </a:t>
            </a:r>
            <a:r>
              <a:rPr lang="en-GB" sz="1600" b="1" dirty="0">
                <a:latin typeface="Alexandria" pitchFamily="2" charset="-78"/>
                <a:cs typeface="Alexandria" pitchFamily="2" charset="-78"/>
              </a:rPr>
              <a:t>Standards for </a:t>
            </a:r>
            <a:r>
              <a:rPr lang="en-GB" sz="1600" b="1" dirty="0" smtClean="0">
                <a:latin typeface="Alexandria" pitchFamily="2" charset="-78"/>
                <a:cs typeface="Alexandria" pitchFamily="2" charset="-78"/>
              </a:rPr>
              <a:t>AI</a:t>
            </a:r>
          </a:p>
          <a:p>
            <a:pPr algn="just"/>
            <a:r>
              <a:rPr lang="en-US" sz="1600" dirty="0">
                <a:latin typeface="Alexandria" pitchFamily="2" charset="-78"/>
              </a:rPr>
              <a:t>As of 2021, the EU, Australia, Canada, Japan, Singapore, and the OECD all have rolled out ethical frameworks on responsible AI. While each framework is structured differently and uses slightly different terminology, they share a similar conceptual foundation and are principles-based, rather than prescriptive</a:t>
            </a:r>
            <a:r>
              <a:rPr lang="en-US" sz="1600" dirty="0" smtClean="0">
                <a:latin typeface="Alexandria" pitchFamily="2" charset="-78"/>
              </a:rPr>
              <a:t>. </a:t>
            </a:r>
            <a:r>
              <a:rPr lang="en-US" sz="1600" dirty="0">
                <a:latin typeface="Alexandria" pitchFamily="2" charset="-78"/>
              </a:rPr>
              <a:t>There are two reasons for this: first, because AI comprises a diverse set of technologies, uses, cases, and stakeholders, and second, because the technology is still rapidly </a:t>
            </a:r>
            <a:r>
              <a:rPr lang="en-US" sz="1600" dirty="0" smtClean="0">
                <a:latin typeface="Alexandria" pitchFamily="2" charset="-78"/>
              </a:rPr>
              <a:t>evolving. Broadly</a:t>
            </a:r>
            <a:r>
              <a:rPr lang="en-US" sz="1600" dirty="0">
                <a:latin typeface="Alexandria" pitchFamily="2" charset="-78"/>
              </a:rPr>
              <a:t>, principles include that AI is being designed for the benefit of humans and avoiding unintended consequences on third parties, having governance structures and technical safeguards to avoid unfair </a:t>
            </a:r>
            <a:r>
              <a:rPr lang="en-US" sz="1600" dirty="0" smtClean="0">
                <a:latin typeface="Alexandria" pitchFamily="2" charset="-78"/>
              </a:rPr>
              <a:t>bias. In </a:t>
            </a:r>
            <a:r>
              <a:rPr lang="en-US" sz="1600" dirty="0">
                <a:latin typeface="Alexandria" pitchFamily="2" charset="-78"/>
              </a:rPr>
              <a:t>Singapore, the Monetary Authority of Singapore, which regulates insurers, has specifically and succinctly put forward 14 principles for financial institutions assessing existing or developing new internal </a:t>
            </a:r>
            <a:r>
              <a:rPr lang="en-US" sz="1600" b="1" dirty="0">
                <a:latin typeface="Alexandria" pitchFamily="2" charset="-78"/>
              </a:rPr>
              <a:t>AI and data analytics (AIDA)</a:t>
            </a:r>
            <a:r>
              <a:rPr lang="en-US" sz="1600" dirty="0">
                <a:latin typeface="Alexandria" pitchFamily="2" charset="-78"/>
              </a:rPr>
              <a:t> frameworks to </a:t>
            </a:r>
            <a:r>
              <a:rPr lang="en-US" sz="1600" dirty="0" smtClean="0">
                <a:latin typeface="Alexandria" pitchFamily="2" charset="-78"/>
              </a:rPr>
              <a:t>consider. As </a:t>
            </a:r>
            <a:r>
              <a:rPr lang="en-US" sz="1600" dirty="0">
                <a:latin typeface="Alexandria" pitchFamily="2" charset="-78"/>
              </a:rPr>
              <a:t>many AI use cases are relatively novel, there is also the issue of what weights should be reasonably attached to each limb of the relevant laws, regulations, or </a:t>
            </a:r>
            <a:r>
              <a:rPr lang="en-US" sz="1600" dirty="0" smtClean="0">
                <a:latin typeface="Alexandria" pitchFamily="2" charset="-78"/>
              </a:rPr>
              <a:t>guidelines. In </a:t>
            </a:r>
            <a:r>
              <a:rPr lang="en-US" sz="1600" dirty="0">
                <a:latin typeface="Alexandria" pitchFamily="2" charset="-78"/>
              </a:rPr>
              <a:t>this regard, the three case studies considered by the </a:t>
            </a:r>
            <a:r>
              <a:rPr lang="en-US" sz="1600" b="1" dirty="0">
                <a:latin typeface="Alexandria" pitchFamily="2" charset="-78"/>
              </a:rPr>
              <a:t>Monetary Authority of Singapore (MAS) </a:t>
            </a:r>
            <a:r>
              <a:rPr lang="en-US" sz="1600" dirty="0">
                <a:latin typeface="Alexandria" pitchFamily="2" charset="-78"/>
              </a:rPr>
              <a:t>and the </a:t>
            </a:r>
            <a:r>
              <a:rPr lang="en-US" sz="1600" b="1" dirty="0">
                <a:latin typeface="Alexandria" pitchFamily="2" charset="-78"/>
              </a:rPr>
              <a:t>Personal Data Protection Commission (PDPC)</a:t>
            </a:r>
            <a:r>
              <a:rPr lang="en-US" sz="1600" dirty="0">
                <a:latin typeface="Alexandria" pitchFamily="2" charset="-78"/>
              </a:rPr>
              <a:t> in collaboration with their industry partners are useful in providing further </a:t>
            </a:r>
            <a:r>
              <a:rPr lang="en-US" sz="1600" dirty="0" smtClean="0">
                <a:latin typeface="Alexandria" pitchFamily="2" charset="-78"/>
              </a:rPr>
              <a:t>guidance.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62488402"/>
      </p:ext>
    </p:extLst>
  </p:cSld>
  <p:clrMapOvr>
    <a:masterClrMapping/>
  </p:clrMapOvr>
  <mc:AlternateContent xmlns:mc="http://schemas.openxmlformats.org/markup-compatibility/2006" xmlns:p14="http://schemas.microsoft.com/office/powerpoint/2010/main">
    <mc:Choice Requires="p14">
      <p:transition p14:dur="10" advTm="203830"/>
    </mc:Choice>
    <mc:Fallback xmlns="">
      <p:transition advTm="20383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6.1.2 </a:t>
            </a:r>
            <a:r>
              <a:rPr lang="en-GB" sz="1600" b="1" dirty="0">
                <a:latin typeface="Alexandria" pitchFamily="2" charset="-78"/>
                <a:cs typeface="Alexandria" pitchFamily="2" charset="-78"/>
              </a:rPr>
              <a:t>Standards for </a:t>
            </a:r>
            <a:r>
              <a:rPr lang="en-GB" sz="1600" b="1" dirty="0" smtClean="0">
                <a:latin typeface="Alexandria" pitchFamily="2" charset="-78"/>
                <a:cs typeface="Alexandria" pitchFamily="2" charset="-78"/>
              </a:rPr>
              <a:t>AI</a:t>
            </a:r>
          </a:p>
          <a:p>
            <a:pPr algn="just"/>
            <a:r>
              <a:rPr lang="en-US" sz="1600" b="1" dirty="0" smtClean="0">
                <a:latin typeface="Alexandria" pitchFamily="2" charset="-78"/>
              </a:rPr>
              <a:t>In </a:t>
            </a:r>
            <a:r>
              <a:rPr lang="en-US" sz="1600" b="1" dirty="0">
                <a:latin typeface="Alexandria" pitchFamily="2" charset="-78"/>
              </a:rPr>
              <a:t>Case Study 1,</a:t>
            </a:r>
            <a:r>
              <a:rPr lang="en-US" sz="1600" dirty="0">
                <a:latin typeface="Alexandria" pitchFamily="2" charset="-78"/>
              </a:rPr>
              <a:t> AI was used to predict which credit cards would be used for travel – an issue considered included the materiality (i.e., probability and severity) of the application of </a:t>
            </a:r>
            <a:r>
              <a:rPr lang="en-US" sz="1600" dirty="0" smtClean="0">
                <a:latin typeface="Alexandria" pitchFamily="2" charset="-78"/>
              </a:rPr>
              <a:t>AI. Applying </a:t>
            </a:r>
            <a:r>
              <a:rPr lang="en-US" sz="1600" dirty="0">
                <a:latin typeface="Alexandria" pitchFamily="2" charset="-78"/>
              </a:rPr>
              <a:t>the PDPC’s AI Framework, materiality was deemed as low because the outcome of improper decision-making was a low campaign </a:t>
            </a:r>
            <a:r>
              <a:rPr lang="en-US" sz="1600" dirty="0" smtClean="0">
                <a:latin typeface="Alexandria" pitchFamily="2" charset="-78"/>
              </a:rPr>
              <a:t>success. Another </a:t>
            </a:r>
            <a:r>
              <a:rPr lang="en-US" sz="1600" dirty="0">
                <a:latin typeface="Alexandria" pitchFamily="2" charset="-78"/>
              </a:rPr>
              <a:t>factor spotlighted included that context is important in ensuring that an AI model is built fairly (e.g., as travel is seasonal, the model should ensure that individuals are not disadvantaged by decisions made by the AI solution in a particular season because the training data was gathered from a different season</a:t>
            </a:r>
            <a:r>
              <a:rPr lang="en-US" sz="1600" dirty="0" smtClean="0">
                <a:latin typeface="Alexandria" pitchFamily="2" charset="-78"/>
              </a:rPr>
              <a:t>).</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7249269"/>
      </p:ext>
    </p:extLst>
  </p:cSld>
  <p:clrMapOvr>
    <a:masterClrMapping/>
  </p:clrMapOvr>
  <mc:AlternateContent xmlns:mc="http://schemas.openxmlformats.org/markup-compatibility/2006" xmlns:p14="http://schemas.microsoft.com/office/powerpoint/2010/main">
    <mc:Choice Requires="p14">
      <p:transition p14:dur="10" advTm="140844"/>
    </mc:Choice>
    <mc:Fallback xmlns="">
      <p:transition advTm="14084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6.1.2 </a:t>
            </a:r>
            <a:r>
              <a:rPr lang="en-GB" sz="1600" b="1" dirty="0">
                <a:latin typeface="Alexandria" pitchFamily="2" charset="-78"/>
                <a:cs typeface="Alexandria" pitchFamily="2" charset="-78"/>
              </a:rPr>
              <a:t>Standards for </a:t>
            </a:r>
            <a:r>
              <a:rPr lang="en-GB" sz="1600" b="1" dirty="0" smtClean="0">
                <a:latin typeface="Alexandria" pitchFamily="2" charset="-78"/>
                <a:cs typeface="Alexandria" pitchFamily="2" charset="-78"/>
              </a:rPr>
              <a:t>AI</a:t>
            </a:r>
          </a:p>
          <a:p>
            <a:pPr algn="just"/>
            <a:r>
              <a:rPr lang="en-US" sz="1600" b="1" dirty="0">
                <a:latin typeface="Alexandria" pitchFamily="2" charset="-78"/>
              </a:rPr>
              <a:t>Case Study 2 </a:t>
            </a:r>
            <a:r>
              <a:rPr lang="en-US" sz="1600" dirty="0">
                <a:latin typeface="Alexandria" pitchFamily="2" charset="-78"/>
              </a:rPr>
              <a:t>involved using AI to automate the verification of wet ink signatures, to minimize the risk of forged signatures </a:t>
            </a:r>
            <a:r>
              <a:rPr lang="en-US" sz="1600" dirty="0" smtClean="0">
                <a:latin typeface="Alexandria" pitchFamily="2" charset="-78"/>
              </a:rPr>
              <a:t>accepted. In </a:t>
            </a:r>
            <a:r>
              <a:rPr lang="en-US" sz="1600" dirty="0">
                <a:latin typeface="Alexandria" pitchFamily="2" charset="-78"/>
              </a:rPr>
              <a:t>that case, factors considered included materiality of the application of AI (on the lower end in this case, as this was to support or replace an operational decision as to whether a client instruction should be processed or escalated to a human assessor) and transparency (balancing the need to explain the use of AI to customers versus not giving away too many details so that customers could game the system</a:t>
            </a:r>
            <a:r>
              <a:rPr lang="en-US" sz="1600" dirty="0" smtClean="0">
                <a:latin typeface="Alexandria" pitchFamily="2" charset="-78"/>
              </a:rPr>
              <a:t>). Another </a:t>
            </a:r>
            <a:r>
              <a:rPr lang="en-US" sz="1600" dirty="0">
                <a:latin typeface="Alexandria" pitchFamily="2" charset="-78"/>
              </a:rPr>
              <a:t>interesting point to note is that not all responsible AI principles are equally relevant in every context: here, it was concluded that there was no need to explain to the customers what data was used to make AI-driven decisions as the only input data was their wet ink </a:t>
            </a:r>
            <a:r>
              <a:rPr lang="en-US" sz="1600" dirty="0" smtClean="0">
                <a:latin typeface="Alexandria" pitchFamily="2" charset="-78"/>
              </a:rPr>
              <a:t>signatures. Here</a:t>
            </a:r>
            <a:r>
              <a:rPr lang="en-US" sz="1600" dirty="0">
                <a:latin typeface="Alexandria" pitchFamily="2" charset="-78"/>
              </a:rPr>
              <a:t>, data quality was flagged as a key issue affecting the materiality assessment as there is a trade-off between having a dataset as complete as possible for greater accuracy versus increasing the risks of poor data quality by using more datasets from third </a:t>
            </a:r>
            <a:r>
              <a:rPr lang="en-US" sz="1600" dirty="0" smtClean="0">
                <a:latin typeface="Alexandria" pitchFamily="2" charset="-78"/>
              </a:rPr>
              <a:t>parties. In </a:t>
            </a:r>
            <a:r>
              <a:rPr lang="en-US" sz="1600" dirty="0">
                <a:latin typeface="Alexandria" pitchFamily="2" charset="-78"/>
              </a:rPr>
              <a:t>this regard, the PDPC AI Framework acknowledges that there may be situations in which it was neither reasonable nor practical to provide information on an AI algorithm</a:t>
            </a:r>
            <a:r>
              <a:rPr lang="en-US" sz="1600" dirty="0" smtClean="0">
                <a:latin typeface="Alexandria" pitchFamily="2" charset="-78"/>
              </a:rPr>
              <a:t>.</a:t>
            </a:r>
            <a:endParaRPr lang="en-US" sz="1600" b="1" dirty="0" smtClean="0">
              <a:latin typeface="Alexandria" pitchFamily="2" charset="-78"/>
              <a:cs typeface="Alexandria" pitchFamily="2" charset="-78"/>
            </a:endParaRPr>
          </a:p>
          <a:p>
            <a:pPr algn="just"/>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6746809"/>
      </p:ext>
    </p:extLst>
  </p:cSld>
  <p:clrMapOvr>
    <a:masterClrMapping/>
  </p:clrMapOvr>
  <mc:AlternateContent xmlns:mc="http://schemas.openxmlformats.org/markup-compatibility/2006" xmlns:p14="http://schemas.microsoft.com/office/powerpoint/2010/main">
    <mc:Choice Requires="p14">
      <p:transition p14:dur="10" advTm="219899"/>
    </mc:Choice>
    <mc:Fallback xmlns="">
      <p:transition advTm="21989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6.1.3 </a:t>
            </a:r>
            <a:r>
              <a:rPr lang="en-GB" sz="1600" b="1" dirty="0">
                <a:latin typeface="Alexandria" pitchFamily="2" charset="-78"/>
                <a:cs typeface="Alexandria" pitchFamily="2" charset="-78"/>
              </a:rPr>
              <a:t>Data and data </a:t>
            </a:r>
            <a:r>
              <a:rPr lang="en-GB" sz="1600" b="1" dirty="0" smtClean="0">
                <a:latin typeface="Alexandria" pitchFamily="2" charset="-78"/>
                <a:cs typeface="Alexandria" pitchFamily="2" charset="-78"/>
              </a:rPr>
              <a:t>privacy</a:t>
            </a:r>
          </a:p>
          <a:p>
            <a:pPr algn="just"/>
            <a:r>
              <a:rPr lang="en-US" sz="1600" dirty="0">
                <a:latin typeface="Alexandria" pitchFamily="2" charset="-78"/>
              </a:rPr>
              <a:t>Data is the oil </a:t>
            </a:r>
            <a:r>
              <a:rPr lang="en-US" sz="1600" dirty="0" smtClean="0">
                <a:latin typeface="Alexandria" pitchFamily="2" charset="-78"/>
              </a:rPr>
              <a:t>fueling </a:t>
            </a:r>
            <a:r>
              <a:rPr lang="en-US" sz="1600" dirty="0">
                <a:latin typeface="Alexandria" pitchFamily="2" charset="-78"/>
              </a:rPr>
              <a:t>the growth of AI, and any further significant advances of AI in insurance will depend on the quality of well-formatted, representative data free from biases and </a:t>
            </a:r>
            <a:r>
              <a:rPr lang="en-US" sz="1600" dirty="0" smtClean="0">
                <a:latin typeface="Alexandria" pitchFamily="2" charset="-78"/>
              </a:rPr>
              <a:t>discrimination. Broadly</a:t>
            </a:r>
            <a:r>
              <a:rPr lang="en-US" sz="1600" dirty="0">
                <a:latin typeface="Alexandria" pitchFamily="2" charset="-78"/>
              </a:rPr>
              <a:t>, such data usage needs to be lawful and transparent, with full disclosure to individuals on how their data will be used and then to only use it for that purpose </a:t>
            </a:r>
            <a:r>
              <a:rPr lang="en-US" sz="1600" dirty="0" smtClean="0">
                <a:latin typeface="Alexandria" pitchFamily="2" charset="-78"/>
              </a:rPr>
              <a:t>alone. It </a:t>
            </a:r>
            <a:r>
              <a:rPr lang="en-US" sz="1600" dirty="0">
                <a:latin typeface="Alexandria" pitchFamily="2" charset="-78"/>
              </a:rPr>
              <a:t>also needs to be representative, as AI is only as fair as the data it draws </a:t>
            </a:r>
            <a:r>
              <a:rPr lang="en-US" sz="1600" dirty="0" smtClean="0">
                <a:latin typeface="Alexandria" pitchFamily="2" charset="-78"/>
              </a:rPr>
              <a:t>from. In </a:t>
            </a:r>
            <a:r>
              <a:rPr lang="en-US" sz="1600" dirty="0">
                <a:latin typeface="Alexandria" pitchFamily="2" charset="-78"/>
              </a:rPr>
              <a:t>this regard, care needs to be taken to ensure that the data does not perpetuate previous bias or discriminatory </a:t>
            </a:r>
            <a:r>
              <a:rPr lang="en-US" sz="1600" dirty="0" smtClean="0">
                <a:latin typeface="Alexandria" pitchFamily="2" charset="-78"/>
              </a:rPr>
              <a:t>behavior, </a:t>
            </a:r>
            <a:r>
              <a:rPr lang="en-US" sz="1600" dirty="0">
                <a:latin typeface="Alexandria" pitchFamily="2" charset="-78"/>
              </a:rPr>
              <a:t>for example in disallowing a disproportionate number of claims from a particular gender or racial group because historically their claims record had been more spotty</a:t>
            </a:r>
            <a:r>
              <a:rPr lang="en-US" sz="1600" dirty="0" smtClean="0">
                <a:latin typeface="Alexandria" pitchFamily="2" charset="-78"/>
              </a:rPr>
              <a:t>.</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1405142"/>
      </p:ext>
    </p:extLst>
  </p:cSld>
  <p:clrMapOvr>
    <a:masterClrMapping/>
  </p:clrMapOvr>
  <mc:AlternateContent xmlns:mc="http://schemas.openxmlformats.org/markup-compatibility/2006" xmlns:p14="http://schemas.microsoft.com/office/powerpoint/2010/main">
    <mc:Choice Requires="p14">
      <p:transition p14:dur="10" advTm="152723"/>
    </mc:Choice>
    <mc:Fallback xmlns="">
      <p:transition advTm="15272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15882"/>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6.1.4 </a:t>
            </a:r>
            <a:r>
              <a:rPr lang="en-GB" sz="1600" b="1" dirty="0">
                <a:latin typeface="Alexandria" pitchFamily="2" charset="-78"/>
                <a:cs typeface="Alexandria" pitchFamily="2" charset="-78"/>
              </a:rPr>
              <a:t>Competition </a:t>
            </a:r>
            <a:r>
              <a:rPr lang="en-GB" sz="1600" b="1" dirty="0" smtClean="0">
                <a:latin typeface="Alexandria" pitchFamily="2" charset="-78"/>
                <a:cs typeface="Alexandria" pitchFamily="2" charset="-78"/>
              </a:rPr>
              <a:t>law</a:t>
            </a:r>
          </a:p>
          <a:p>
            <a:pPr algn="just"/>
            <a:r>
              <a:rPr lang="en-US" sz="1600" dirty="0">
                <a:latin typeface="Alexandria" pitchFamily="2" charset="-78"/>
              </a:rPr>
              <a:t>With the advancement of machine learning, there is a possibility that </a:t>
            </a:r>
            <a:r>
              <a:rPr lang="en-US" sz="1600" dirty="0" smtClean="0">
                <a:latin typeface="Alexandria" pitchFamily="2" charset="-78"/>
              </a:rPr>
              <a:t>complex algorithms </a:t>
            </a:r>
            <a:r>
              <a:rPr lang="en-US" sz="1600" dirty="0">
                <a:latin typeface="Alexandria" pitchFamily="2" charset="-78"/>
              </a:rPr>
              <a:t>could one day lead to collusive activities amongst firms, such as </a:t>
            </a:r>
            <a:r>
              <a:rPr lang="en-US" sz="1600" dirty="0" smtClean="0">
                <a:latin typeface="Alexandria" pitchFamily="2" charset="-78"/>
              </a:rPr>
              <a:t>in the </a:t>
            </a:r>
            <a:r>
              <a:rPr lang="en-US" sz="1600" dirty="0">
                <a:latin typeface="Alexandria" pitchFamily="2" charset="-78"/>
              </a:rPr>
              <a:t>area of pricing. Such algorithmic collusion has been found to be the </a:t>
            </a:r>
            <a:r>
              <a:rPr lang="en-US" sz="1600" dirty="0" smtClean="0">
                <a:latin typeface="Alexandria" pitchFamily="2" charset="-78"/>
              </a:rPr>
              <a:t>case in </a:t>
            </a:r>
            <a:r>
              <a:rPr lang="en-US" sz="1600" dirty="0">
                <a:latin typeface="Alexandria" pitchFamily="2" charset="-78"/>
              </a:rPr>
              <a:t>online retailers of consumer </a:t>
            </a:r>
            <a:r>
              <a:rPr lang="en-US" sz="1600" dirty="0" smtClean="0">
                <a:latin typeface="Alexandria" pitchFamily="2" charset="-78"/>
              </a:rPr>
              <a:t>goods, </a:t>
            </a:r>
            <a:r>
              <a:rPr lang="en-US" sz="1600" dirty="0">
                <a:latin typeface="Alexandria" pitchFamily="2" charset="-78"/>
              </a:rPr>
              <a:t>in the US, UK and EU. Regulators </a:t>
            </a:r>
            <a:r>
              <a:rPr lang="en-US" sz="1600" dirty="0" smtClean="0">
                <a:latin typeface="Alexandria" pitchFamily="2" charset="-78"/>
              </a:rPr>
              <a:t>like the </a:t>
            </a:r>
            <a:r>
              <a:rPr lang="en-US" sz="1600" dirty="0">
                <a:latin typeface="Alexandria" pitchFamily="2" charset="-78"/>
              </a:rPr>
              <a:t>Competition and Markets Authority in the </a:t>
            </a:r>
            <a:r>
              <a:rPr lang="en-US" sz="1600" dirty="0" smtClean="0">
                <a:latin typeface="Alexandria" pitchFamily="2" charset="-78"/>
              </a:rPr>
              <a:t>UK, </a:t>
            </a:r>
            <a:r>
              <a:rPr lang="en-US" sz="1600" dirty="0">
                <a:latin typeface="Alexandria" pitchFamily="2" charset="-78"/>
              </a:rPr>
              <a:t>and their EU counterparts</a:t>
            </a:r>
            <a:r>
              <a:rPr lang="en-US" sz="1600" dirty="0" smtClean="0">
                <a:latin typeface="Alexandria" pitchFamily="2" charset="-78"/>
              </a:rPr>
              <a:t>, </a:t>
            </a:r>
            <a:r>
              <a:rPr lang="en-US" sz="1600" dirty="0">
                <a:latin typeface="Alexandria" pitchFamily="2" charset="-78"/>
              </a:rPr>
              <a:t>have opined that companies will not be able to escape responsibility </a:t>
            </a:r>
            <a:r>
              <a:rPr lang="en-US" sz="1600" dirty="0" smtClean="0">
                <a:latin typeface="Alexandria" pitchFamily="2" charset="-78"/>
              </a:rPr>
              <a:t>by </a:t>
            </a:r>
            <a:r>
              <a:rPr lang="en-GB" sz="1600" dirty="0" smtClean="0">
                <a:latin typeface="Alexandria" pitchFamily="2" charset="-78"/>
              </a:rPr>
              <a:t>hiding </a:t>
            </a:r>
            <a:r>
              <a:rPr lang="en-GB" sz="1600" dirty="0">
                <a:latin typeface="Alexandria" pitchFamily="2" charset="-78"/>
              </a:rPr>
              <a:t>behind a computer programme.</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5029096"/>
      </p:ext>
    </p:extLst>
  </p:cSld>
  <p:clrMapOvr>
    <a:masterClrMapping/>
  </p:clrMapOvr>
  <mc:AlternateContent xmlns:mc="http://schemas.openxmlformats.org/markup-compatibility/2006" xmlns:p14="http://schemas.microsoft.com/office/powerpoint/2010/main">
    <mc:Choice Requires="p14">
      <p:transition p14:dur="10" advTm="98244"/>
    </mc:Choice>
    <mc:Fallback xmlns="">
      <p:transition advTm="98244"/>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8" y="420914"/>
            <a:ext cx="9254647" cy="5095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71680" y="1936707"/>
            <a:ext cx="8959291" cy="3816429"/>
          </a:xfrm>
          <a:prstGeom prst="rect">
            <a:avLst/>
          </a:prstGeom>
          <a:noFill/>
        </p:spPr>
        <p:txBody>
          <a:bodyPr wrap="square" rtlCol="0">
            <a:spAutoFit/>
          </a:bodyPr>
          <a:lstStyle/>
          <a:p>
            <a:pPr algn="just"/>
            <a:r>
              <a:rPr lang="en-US" b="1" dirty="0" smtClean="0">
                <a:latin typeface="Alexandria" pitchFamily="2" charset="-78"/>
                <a:cs typeface="Alexandria" pitchFamily="2" charset="-78"/>
              </a:rPr>
              <a:t>Conclusion</a:t>
            </a:r>
          </a:p>
          <a:p>
            <a:pPr algn="just"/>
            <a:r>
              <a:rPr lang="en-US" sz="1600" dirty="0">
                <a:latin typeface="Alexandria" pitchFamily="2" charset="-78"/>
              </a:rPr>
              <a:t>In this chapter, we have explored how AI presents both opportunities and risks for insurers and their customers, and how insurers can leverage AI to achieve the best outcomes for themselves and their </a:t>
            </a:r>
            <a:r>
              <a:rPr lang="en-US" sz="1600" dirty="0" smtClean="0">
                <a:latin typeface="Alexandria" pitchFamily="2" charset="-78"/>
              </a:rPr>
              <a:t>customers. The </a:t>
            </a:r>
            <a:r>
              <a:rPr lang="en-US" sz="1600" dirty="0">
                <a:latin typeface="Alexandria" pitchFamily="2" charset="-78"/>
              </a:rPr>
              <a:t>chapter also identified potential use cases that may come into play once the technical, risk, legal and regulatory preconditions are more fully </a:t>
            </a:r>
            <a:r>
              <a:rPr lang="en-US" sz="1600" dirty="0" smtClean="0">
                <a:latin typeface="Alexandria" pitchFamily="2" charset="-78"/>
              </a:rPr>
              <a:t>present. In </a:t>
            </a:r>
            <a:r>
              <a:rPr lang="en-US" sz="1600" dirty="0">
                <a:latin typeface="Alexandria" pitchFamily="2" charset="-78"/>
              </a:rPr>
              <a:t>doing so, </a:t>
            </a:r>
            <a:r>
              <a:rPr lang="en-US" sz="1600" dirty="0" smtClean="0">
                <a:latin typeface="Alexandria" pitchFamily="2" charset="-78"/>
              </a:rPr>
              <a:t>the chapter consider </a:t>
            </a:r>
            <a:r>
              <a:rPr lang="en-US" sz="1600" dirty="0">
                <a:latin typeface="Alexandria" pitchFamily="2" charset="-78"/>
              </a:rPr>
              <a:t>how AI plays a part not just within the traditional insurance domain, such as sales, underwriting and claims, but also how it could be leveraged to further the more modern aspirations of progressive insurers seeking to evolve from being primarily a healthcare </a:t>
            </a:r>
            <a:r>
              <a:rPr lang="en-US" sz="1600" dirty="0" smtClean="0">
                <a:latin typeface="Alexandria" pitchFamily="2" charset="-78"/>
              </a:rPr>
              <a:t>payer </a:t>
            </a:r>
            <a:r>
              <a:rPr lang="en-US" sz="1600" dirty="0">
                <a:latin typeface="Alexandria" pitchFamily="2" charset="-78"/>
              </a:rPr>
              <a:t>to a wellness and lifestyle partner in </a:t>
            </a:r>
            <a:r>
              <a:rPr lang="en-US" sz="1600" dirty="0" smtClean="0">
                <a:latin typeface="Alexandria" pitchFamily="2" charset="-78"/>
              </a:rPr>
              <a:t>life. Finally</a:t>
            </a:r>
            <a:r>
              <a:rPr lang="en-US" sz="1600" dirty="0">
                <a:latin typeface="Alexandria" pitchFamily="2" charset="-78"/>
              </a:rPr>
              <a:t>, the chapter surfaces some of the key legal, regulatory and ethical considerations around AI application, and points out the significant common ground of AI governance policies worldwide while highlighting the importance to translate them into practice for insurers and AI </a:t>
            </a:r>
            <a:r>
              <a:rPr lang="en-US" sz="1600" dirty="0" err="1">
                <a:latin typeface="Alexandria" pitchFamily="2" charset="-78"/>
              </a:rPr>
              <a:t>InsureTechs</a:t>
            </a:r>
            <a:r>
              <a:rPr lang="en-US" sz="1600" dirty="0">
                <a:latin typeface="Alexandria" pitchFamily="2" charset="-78"/>
              </a:rPr>
              <a:t> with collaborative exercises and guidance, such as the ones launched by the Monetary Authority of Singapore and the Singapore Personal Data Protection Commission.</a:t>
            </a:r>
            <a:endParaRPr lang="en-US" sz="1600" b="1"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8</a:t>
            </a:r>
          </a:p>
        </p:txBody>
      </p:sp>
    </p:spTree>
    <p:extLst>
      <p:ext uri="{BB962C8B-B14F-4D97-AF65-F5344CB8AC3E}">
        <p14:creationId xmlns:p14="http://schemas.microsoft.com/office/powerpoint/2010/main" val="456425437"/>
      </p:ext>
    </p:extLst>
  </p:cSld>
  <p:clrMapOvr>
    <a:masterClrMapping/>
  </p:clrMapOvr>
  <mc:AlternateContent xmlns:mc="http://schemas.openxmlformats.org/markup-compatibility/2006" xmlns:p14="http://schemas.microsoft.com/office/powerpoint/2010/main">
    <mc:Choice Requires="p14">
      <p:transition spd="slow" p14:dur="2000" advTm="176302"/>
    </mc:Choice>
    <mc:Fallback xmlns="">
      <p:transition spd="slow" advTm="176302"/>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26153"/>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mc:AlternateContent xmlns:mc="http://schemas.openxmlformats.org/markup-compatibility/2006" xmlns:p14="http://schemas.microsoft.com/office/powerpoint/2010/main">
    <mc:Choice Requires="p14">
      <p:transition spd="slow" p14:dur="2000" advTm="18269"/>
    </mc:Choice>
    <mc:Fallback xmlns="">
      <p:transition spd="slow" advTm="18269"/>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96645"/>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6809610" y="6437151"/>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880"/>
    </mc:Choice>
    <mc:Fallback xmlns="">
      <p:transition spd="slow" advTm="1388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0A8C321-5ADD-46D2-BD3E-09D41C3C626C}"/>
</file>

<file path=customXml/itemProps2.xml><?xml version="1.0" encoding="utf-8"?>
<ds:datastoreItem xmlns:ds="http://schemas.openxmlformats.org/officeDocument/2006/customXml" ds:itemID="{670BBBA1-8EC4-4ED7-8D3D-8C8F32900E11}"/>
</file>

<file path=customXml/itemProps3.xml><?xml version="1.0" encoding="utf-8"?>
<ds:datastoreItem xmlns:ds="http://schemas.openxmlformats.org/officeDocument/2006/customXml" ds:itemID="{3FE2BF48-B7FD-490D-A8EA-C018633212C6}"/>
</file>

<file path=docProps/app.xml><?xml version="1.0" encoding="utf-8"?>
<Properties xmlns="http://schemas.openxmlformats.org/officeDocument/2006/extended-properties" xmlns:vt="http://schemas.openxmlformats.org/officeDocument/2006/docPropsVTypes">
  <Template/>
  <TotalTime>8287</TotalTime>
  <Words>6986</Words>
  <Application>Microsoft Office PowerPoint</Application>
  <PresentationFormat>Widescreen</PresentationFormat>
  <Paragraphs>286</Paragraphs>
  <Slides>48</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469</cp:revision>
  <dcterms:created xsi:type="dcterms:W3CDTF">2023-04-29T09:08:00Z</dcterms:created>
  <dcterms:modified xsi:type="dcterms:W3CDTF">2024-11-20T21:19:01Z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