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480" r:id="rId2"/>
    <p:sldId id="303" r:id="rId3"/>
    <p:sldId id="271" r:id="rId4"/>
    <p:sldId id="313" r:id="rId5"/>
    <p:sldId id="494" r:id="rId6"/>
    <p:sldId id="492" r:id="rId7"/>
    <p:sldId id="497" r:id="rId8"/>
    <p:sldId id="503" r:id="rId9"/>
    <p:sldId id="501" r:id="rId10"/>
    <p:sldId id="500" r:id="rId11"/>
    <p:sldId id="499" r:id="rId12"/>
    <p:sldId id="498" r:id="rId13"/>
    <p:sldId id="496" r:id="rId14"/>
    <p:sldId id="495" r:id="rId15"/>
    <p:sldId id="504" r:id="rId16"/>
    <p:sldId id="506" r:id="rId17"/>
    <p:sldId id="505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494"/>
            <p14:sldId id="492"/>
            <p14:sldId id="497"/>
            <p14:sldId id="503"/>
            <p14:sldId id="501"/>
            <p14:sldId id="500"/>
            <p14:sldId id="499"/>
            <p14:sldId id="498"/>
            <p14:sldId id="496"/>
            <p14:sldId id="495"/>
            <p14:sldId id="504"/>
            <p14:sldId id="506"/>
            <p14:sldId id="50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8" autoAdjust="0"/>
    <p:restoredTop sz="93738" autoAdjust="0"/>
  </p:normalViewPr>
  <p:slideViewPr>
    <p:cSldViewPr snapToGrid="0">
      <p:cViewPr varScale="1">
        <p:scale>
          <a:sx n="80" d="100"/>
          <a:sy n="80" d="100"/>
        </p:scale>
        <p:origin x="81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10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62007" y="4074897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Hoda Metwally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66725" y="1956793"/>
            <a:ext cx="677667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Principles of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42874" y="5823767"/>
            <a:ext cx="4371975" cy="52916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Introductory Lecture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2747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MGM 227</a:t>
            </a:r>
          </a:p>
          <a:p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Introductory Lecture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84738" y="4801539"/>
            <a:ext cx="13163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39DBA9-6784-7E4E-ADB4-43E18F33543B}"/>
              </a:ext>
            </a:extLst>
          </p:cNvPr>
          <p:cNvSpPr txBox="1"/>
          <p:nvPr/>
        </p:nvSpPr>
        <p:spPr>
          <a:xfrm>
            <a:off x="876300" y="2009709"/>
            <a:ext cx="376875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Accounting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28EFB3-D5C6-663C-BFA8-6D9DF155E87B}"/>
              </a:ext>
            </a:extLst>
          </p:cNvPr>
          <p:cNvSpPr txBox="1"/>
          <p:nvPr/>
        </p:nvSpPr>
        <p:spPr>
          <a:xfrm>
            <a:off x="1637069" y="3113568"/>
            <a:ext cx="684847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MGM 227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79198B6-AD1F-F8F6-48F4-E6637125DF89}"/>
              </a:ext>
            </a:extLst>
          </p:cNvPr>
          <p:cNvSpPr txBox="1"/>
          <p:nvPr/>
        </p:nvSpPr>
        <p:spPr>
          <a:xfrm>
            <a:off x="1919288" y="3221980"/>
            <a:ext cx="684847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                                                      Prepared by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DE3C72B-E061-1B38-A3C3-16EEF7E82133}"/>
              </a:ext>
            </a:extLst>
          </p:cNvPr>
          <p:cNvSpPr txBox="1"/>
          <p:nvPr/>
        </p:nvSpPr>
        <p:spPr>
          <a:xfrm>
            <a:off x="1919288" y="3191202"/>
            <a:ext cx="6848474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Hoda Metwally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7D3186D-2087-6ACA-9D03-3E6303595A85}"/>
              </a:ext>
            </a:extLst>
          </p:cNvPr>
          <p:cNvSpPr txBox="1"/>
          <p:nvPr/>
        </p:nvSpPr>
        <p:spPr>
          <a:xfrm>
            <a:off x="8485544" y="4828400"/>
            <a:ext cx="272538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Introductory Lecture 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PhD Degree in   Accounting</a:t>
            </a: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Faculty of Business- Ain Shams University.</a:t>
            </a: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Experience in teaching Accounting.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ED7D31">
                    <a:lumMod val="75000"/>
                  </a:srgbClr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Principles of Accounting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1242156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Calibri"/>
                <a:cs typeface="Calibri"/>
                <a:sym typeface="Calibri"/>
              </a:rPr>
              <a:t>The environment  of Accounting: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Calibri"/>
              <a:cs typeface="Calibri"/>
              <a:sym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/>
                <a:cs typeface="Calibri"/>
                <a:sym typeface="Calibri"/>
              </a:rPr>
              <a:t>Accountants: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/>
                <a:cs typeface="Calibri"/>
                <a:sym typeface="Calibri"/>
              </a:rPr>
              <a:t>  Not just counters’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/>
                <a:cs typeface="Calibri"/>
                <a:sym typeface="Calibri"/>
              </a:rPr>
              <a:t>–Varied and interesting work in a variety of roles</a:t>
            </a: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/>
                <a:cs typeface="Calibri"/>
                <a:sym typeface="Calibri"/>
              </a:rPr>
              <a:t>–More focus on analytical and communication skills.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141067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Non-accountants: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–Benefits of basic understanding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–Engineers: product design; costs and prices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–Marketing: maximize sales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–HR: major organizational cost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–Managers: Planning and measuring performance.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3078996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Accounting evolves as society and business changes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•Some of these 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changes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include: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–rapid developments in information and communication technologies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–increasing demand for information about organizational impact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–globalization of business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–development of international regulations and standards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089488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400" b="1" kern="0" dirty="0">
              <a:solidFill>
                <a:srgbClr val="FF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400" b="1" kern="0" dirty="0">
              <a:solidFill>
                <a:srgbClr val="FF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400" b="1" kern="0" dirty="0">
              <a:solidFill>
                <a:srgbClr val="FF0000"/>
              </a:solidFill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1–Course Description: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This course introduces accounting in general, then covers the basics of financial accounting through the accounting cycle for service and merchandising business.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The main objective of this course is to introduce the theoretical foundation of financial accounting (concepts, assumptions , and principles) and the financial statements of a profit seeking enterprise.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The course prepares the student to be capable of performing the different steps of the accounting cycle for service and merchandising businesses</a:t>
            </a: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.</a:t>
            </a:r>
            <a:endParaRPr kumimoji="0" lang="ar-EG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9524378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+mj-lt"/>
              <a:buAutoNum type="arabicPeriod" startAt="2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sym typeface="Arial"/>
              </a:rPr>
              <a:t>Course Objectives: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Upon completion of this course, students should be able to: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A. Introduce accounting in general.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B. Identify the basics of financial accounting through the accounting cycle for service and merchandise business.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C. Apply the theoretical foundation of financial accounting (concepts, assumptions, and principles) and the financial statements of a profit seeking enterprise.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D. Perform the different steps of the accounting cycle for service and    merchandising businesses</a:t>
            </a:r>
            <a:endParaRPr kumimoji="0" lang="ar-EG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2335123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3- Intended Learning Outcomes of the Course: </a:t>
            </a: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(A)</a:t>
            </a: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Through knowledge and understanding, students will be able to: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* Identify the basis of measurement, presentation, and disclosure issues related to items presented in income statements and balance sheets .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* Define journal and ledger.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* Specify the significance of alternative accounting procedures.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* List the appropriate theories, principles, and concepts relevant to financial accounting.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313925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Intended Learning Outcomes of the Course: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(</a:t>
            </a: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B)Through intellectual skills, students will be able to: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*Apply an appropriate judgment in selecting and presenting information using various methods relevant to financial accounting.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*Discuss a reasonable argument to solve familiar and unfamiliar problems relevant to financial accounting.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2975600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Intended Learning Outcomes of the Course: </a:t>
            </a:r>
            <a:endParaRPr kumimoji="0" lang="en-US" sz="2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(c</a:t>
            </a: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)Through general and transferable skills, students will be able to: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*Articulate appropriate effective written and oral communication skills relevant to accounting.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*Demonstrate the ability to work effectively as part of a group, Involving leadership, group dynamics and interpersonal skills relevant to financial accounting.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* Show how to solve problems relevant to financial accounting using ideas and techniques .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609666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– Course Outline:  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1: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Accounting is the Language of Business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2: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Who uses Accounting Data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3: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The Recording Process Using Accounting Equation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4: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The Recording Process Using the double entry system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8584629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5:</a:t>
            </a: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The Financial Statements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6:</a:t>
            </a: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The Income statement and the Balance sheet.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7:</a:t>
            </a: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Adjusting the Accounts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Chapter 8:</a:t>
            </a:r>
            <a:r>
              <a:rPr kumimoji="0" lang="en-US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Completing the Accounting Cycle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2522380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Chapter 9:</a:t>
            </a: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The closing entries and Post-Closing Trial Balance 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Chapter 10:</a:t>
            </a: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Summary of the Accounting Cycle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Chapter 11:</a:t>
            </a: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Recording purchases &amp; sales periodic /perpetual Systems Week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</a:t>
            </a: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Chapter 12:</a:t>
            </a: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Accounting for merchandising operations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Chapter 13:</a:t>
            </a: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Calibri" panose="020F0502020204030204" pitchFamily="34" charset="0"/>
                <a:cs typeface="Arial"/>
                <a:sym typeface="Arial"/>
              </a:rPr>
              <a:t> Purchase and sales returns, discount, and allowance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Calibri" panose="020F0502020204030204" pitchFamily="34" charset="0"/>
              <a:cs typeface="Arial"/>
              <a:sym typeface="Arial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1038122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B58462-4C02-FA42-436F-5E94A93D294A}"/>
              </a:ext>
            </a:extLst>
          </p:cNvPr>
          <p:cNvSpPr txBox="1"/>
          <p:nvPr/>
        </p:nvSpPr>
        <p:spPr>
          <a:xfrm>
            <a:off x="1057275" y="2163389"/>
            <a:ext cx="8086725" cy="1920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5- List of References: 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Calibri" panose="020F0502020204030204" pitchFamily="34" charset="0"/>
              <a:cs typeface="Arial" pitchFamily="34" charset="0"/>
              <a:sym typeface="Arial"/>
            </a:endParaRP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- Meigs, R, , Williams J., Haka S. and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Bettner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M., Accounting the Basis For Business Decisions, Irwin McGraw-Hill , 11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th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Edition,1999.</a:t>
            </a:r>
          </a:p>
          <a:p>
            <a:pPr marL="0" marR="0" lvl="0" indent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-Weygandt, J.,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Kieso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, D., and Kimmel, P., Accounting Principles, Wiley &amp; Sons, Inc., 7 </a:t>
            </a:r>
            <a:r>
              <a:rPr kumimoji="0" lang="en-US" sz="20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th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Calibri" panose="020F0502020204030204" pitchFamily="34" charset="0"/>
                <a:cs typeface="Arial" pitchFamily="34" charset="0"/>
                <a:sym typeface="Arial"/>
              </a:rPr>
              <a:t> Edition, 2004. </a:t>
            </a:r>
          </a:p>
        </p:txBody>
      </p:sp>
    </p:spTree>
    <p:extLst>
      <p:ext uri="{BB962C8B-B14F-4D97-AF65-F5344CB8AC3E}">
        <p14:creationId xmlns:p14="http://schemas.microsoft.com/office/powerpoint/2010/main" val="11098853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934</TotalTime>
  <Words>827</Words>
  <Application>Microsoft Office PowerPoint</Application>
  <PresentationFormat>Widescreen</PresentationFormat>
  <Paragraphs>153</Paragraphs>
  <Slides>18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 Metwally</cp:lastModifiedBy>
  <cp:revision>55</cp:revision>
  <dcterms:created xsi:type="dcterms:W3CDTF">2023-04-29T09:08:23Z</dcterms:created>
  <dcterms:modified xsi:type="dcterms:W3CDTF">2023-09-29T06:14:45Z</dcterms:modified>
</cp:coreProperties>
</file>