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</p:sldIdLst>
  <p:sldSz cx="7772400" cy="10058400"/>
  <p:notesSz cx="7772400" cy="10058400"/>
  <p:defaultTextStyle>
    <a:defPPr>
      <a:defRPr lang="ar-SA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52" d="100"/>
          <a:sy n="52" d="100"/>
        </p:scale>
        <p:origin x="-2112" y="-72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82930" y="3118104"/>
            <a:ext cx="6606540" cy="211226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65860" y="5632704"/>
            <a:ext cx="5440680" cy="25146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3/20/2023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829310" y="4551045"/>
            <a:ext cx="4679950" cy="0"/>
          </a:xfrm>
          <a:custGeom>
            <a:avLst/>
            <a:gdLst/>
            <a:ahLst/>
            <a:cxnLst/>
            <a:rect l="l" t="t" r="r" b="b"/>
            <a:pathLst>
              <a:path w="4679950">
                <a:moveTo>
                  <a:pt x="0" y="0"/>
                </a:moveTo>
                <a:lnTo>
                  <a:pt x="4679950" y="0"/>
                </a:lnTo>
              </a:path>
            </a:pathLst>
          </a:custGeom>
          <a:ln w="6096">
            <a:solidFill>
              <a:srgbClr val="80828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g object 17"/>
          <p:cNvSpPr/>
          <p:nvPr/>
        </p:nvSpPr>
        <p:spPr>
          <a:xfrm>
            <a:off x="829310" y="7461884"/>
            <a:ext cx="4679950" cy="0"/>
          </a:xfrm>
          <a:custGeom>
            <a:avLst/>
            <a:gdLst/>
            <a:ahLst/>
            <a:cxnLst/>
            <a:rect l="l" t="t" r="r" b="b"/>
            <a:pathLst>
              <a:path w="4679950">
                <a:moveTo>
                  <a:pt x="0" y="0"/>
                </a:moveTo>
                <a:lnTo>
                  <a:pt x="4679950" y="0"/>
                </a:lnTo>
              </a:path>
            </a:pathLst>
          </a:custGeom>
          <a:ln w="6096">
            <a:solidFill>
              <a:srgbClr val="80828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750" b="0" i="0">
                <a:solidFill>
                  <a:srgbClr val="221F1F"/>
                </a:solidFill>
                <a:latin typeface="Trebuchet MS"/>
                <a:cs typeface="Trebuchet MS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1400" b="1" i="0">
                <a:solidFill>
                  <a:srgbClr val="A70D11"/>
                </a:solidFill>
                <a:latin typeface="Trebuchet MS"/>
                <a:cs typeface="Trebuchet MS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3/20/2023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750" b="0" i="0">
                <a:solidFill>
                  <a:srgbClr val="221F1F"/>
                </a:solidFill>
                <a:latin typeface="Trebuchet MS"/>
                <a:cs typeface="Trebuchet MS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388620" y="2313432"/>
            <a:ext cx="3380994" cy="66385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002786" y="2313432"/>
            <a:ext cx="3380994" cy="66385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3/20/2023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750" b="0" i="0">
                <a:solidFill>
                  <a:srgbClr val="221F1F"/>
                </a:solidFill>
                <a:latin typeface="Trebuchet MS"/>
                <a:cs typeface="Trebuchet MS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3/20/2023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3/20/2023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816660" y="2022094"/>
            <a:ext cx="6139078" cy="11226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750" b="0" i="0">
                <a:solidFill>
                  <a:srgbClr val="221F1F"/>
                </a:solidFill>
                <a:latin typeface="Trebuchet MS"/>
                <a:cs typeface="Trebuchet MS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279730" y="4216120"/>
            <a:ext cx="7212939" cy="30492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400" b="1" i="0">
                <a:solidFill>
                  <a:srgbClr val="A70D11"/>
                </a:solidFill>
                <a:latin typeface="Trebuchet MS"/>
                <a:cs typeface="Trebuchet MS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642616" y="9354312"/>
            <a:ext cx="2487168" cy="5029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88620" y="9354312"/>
            <a:ext cx="1787652" cy="5029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3/20/2023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596128" y="9354312"/>
            <a:ext cx="1787652" cy="5029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5" y="5769228"/>
            <a:ext cx="7772400" cy="9525"/>
          </a:xfrm>
          <a:custGeom>
            <a:avLst/>
            <a:gdLst/>
            <a:ahLst/>
            <a:cxnLst/>
            <a:rect l="l" t="t" r="r" b="b"/>
            <a:pathLst>
              <a:path w="7772400" h="9525">
                <a:moveTo>
                  <a:pt x="0" y="0"/>
                </a:moveTo>
                <a:lnTo>
                  <a:pt x="0" y="9144"/>
                </a:lnTo>
                <a:lnTo>
                  <a:pt x="7772384" y="9144"/>
                </a:lnTo>
                <a:lnTo>
                  <a:pt x="7772384" y="0"/>
                </a:lnTo>
                <a:lnTo>
                  <a:pt x="0" y="0"/>
                </a:lnTo>
                <a:close/>
              </a:path>
            </a:pathLst>
          </a:custGeom>
          <a:solidFill>
            <a:srgbClr val="4F81B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5" y="6526656"/>
            <a:ext cx="7772400" cy="9525"/>
          </a:xfrm>
          <a:custGeom>
            <a:avLst/>
            <a:gdLst/>
            <a:ahLst/>
            <a:cxnLst/>
            <a:rect l="l" t="t" r="r" b="b"/>
            <a:pathLst>
              <a:path w="7772400" h="9525">
                <a:moveTo>
                  <a:pt x="0" y="0"/>
                </a:moveTo>
                <a:lnTo>
                  <a:pt x="0" y="9144"/>
                </a:lnTo>
                <a:lnTo>
                  <a:pt x="7772384" y="9144"/>
                </a:lnTo>
                <a:lnTo>
                  <a:pt x="7772384" y="0"/>
                </a:lnTo>
                <a:lnTo>
                  <a:pt x="0" y="0"/>
                </a:lnTo>
                <a:close/>
              </a:path>
            </a:pathLst>
          </a:custGeom>
          <a:solidFill>
            <a:srgbClr val="4F81BC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1244600"/>
            <a:ext cx="7772400" cy="4370705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16660" y="2022094"/>
            <a:ext cx="4177665" cy="1122680"/>
          </a:xfrm>
          <a:prstGeom prst="rect">
            <a:avLst/>
          </a:prstGeom>
        </p:spPr>
        <p:txBody>
          <a:bodyPr vert="horz" wrap="square" lIns="0" tIns="69850" rIns="0" bIns="0" rtlCol="0">
            <a:spAutoFit/>
          </a:bodyPr>
          <a:lstStyle/>
          <a:p>
            <a:pPr marL="12700" marR="5080">
              <a:lnSpc>
                <a:spcPts val="4130"/>
              </a:lnSpc>
              <a:spcBef>
                <a:spcPts val="550"/>
              </a:spcBef>
            </a:pPr>
            <a:r>
              <a:rPr spc="-225" dirty="0"/>
              <a:t>B</a:t>
            </a:r>
            <a:r>
              <a:rPr spc="-200" dirty="0"/>
              <a:t>u</a:t>
            </a:r>
            <a:r>
              <a:rPr spc="-160" dirty="0"/>
              <a:t>s</a:t>
            </a:r>
            <a:r>
              <a:rPr spc="-110" dirty="0"/>
              <a:t>i</a:t>
            </a:r>
            <a:r>
              <a:rPr spc="-220" dirty="0"/>
              <a:t>n</a:t>
            </a:r>
            <a:r>
              <a:rPr spc="-200" dirty="0"/>
              <a:t>e</a:t>
            </a:r>
            <a:r>
              <a:rPr spc="-160" dirty="0"/>
              <a:t>ss</a:t>
            </a:r>
            <a:r>
              <a:rPr spc="-100" dirty="0"/>
              <a:t> </a:t>
            </a:r>
            <a:r>
              <a:rPr spc="-254" dirty="0"/>
              <a:t>O</a:t>
            </a:r>
            <a:r>
              <a:rPr spc="-155" dirty="0"/>
              <a:t>r</a:t>
            </a:r>
            <a:r>
              <a:rPr spc="-185" dirty="0"/>
              <a:t>g</a:t>
            </a:r>
            <a:r>
              <a:rPr spc="-215" dirty="0"/>
              <a:t>a</a:t>
            </a:r>
            <a:r>
              <a:rPr spc="-160" dirty="0"/>
              <a:t>ni</a:t>
            </a:r>
            <a:r>
              <a:rPr spc="-190" dirty="0"/>
              <a:t>z</a:t>
            </a:r>
            <a:r>
              <a:rPr spc="-200" dirty="0"/>
              <a:t>a</a:t>
            </a:r>
            <a:r>
              <a:rPr spc="-160" dirty="0"/>
              <a:t>t</a:t>
            </a:r>
            <a:r>
              <a:rPr spc="-105" dirty="0"/>
              <a:t>i</a:t>
            </a:r>
            <a:r>
              <a:rPr spc="-165" dirty="0"/>
              <a:t>on  </a:t>
            </a:r>
            <a:r>
              <a:rPr spc="-215" dirty="0"/>
              <a:t>a</a:t>
            </a:r>
            <a:r>
              <a:rPr spc="-210" dirty="0"/>
              <a:t>n</a:t>
            </a:r>
            <a:r>
              <a:rPr spc="-220" dirty="0"/>
              <a:t>d</a:t>
            </a:r>
            <a:r>
              <a:rPr spc="-290" dirty="0"/>
              <a:t> </a:t>
            </a:r>
            <a:r>
              <a:rPr spc="-200" dirty="0"/>
              <a:t>F</a:t>
            </a:r>
            <a:r>
              <a:rPr spc="-120" dirty="0"/>
              <a:t>i</a:t>
            </a:r>
            <a:r>
              <a:rPr spc="-204" dirty="0"/>
              <a:t>n</a:t>
            </a:r>
            <a:r>
              <a:rPr spc="-215" dirty="0"/>
              <a:t>a</a:t>
            </a:r>
            <a:r>
              <a:rPr spc="-210" dirty="0"/>
              <a:t>n</a:t>
            </a:r>
            <a:r>
              <a:rPr spc="-200" dirty="0"/>
              <a:t>c</a:t>
            </a:r>
            <a:r>
              <a:rPr spc="-100" dirty="0"/>
              <a:t>i</a:t>
            </a:r>
            <a:r>
              <a:rPr spc="-215" dirty="0"/>
              <a:t>a</a:t>
            </a:r>
            <a:r>
              <a:rPr spc="-120" dirty="0"/>
              <a:t>l</a:t>
            </a:r>
            <a:r>
              <a:rPr spc="-165" dirty="0"/>
              <a:t> </a:t>
            </a:r>
            <a:r>
              <a:rPr spc="-229" dirty="0"/>
              <a:t>D</a:t>
            </a:r>
            <a:r>
              <a:rPr spc="-215" dirty="0"/>
              <a:t>a</a:t>
            </a:r>
            <a:r>
              <a:rPr spc="-150" dirty="0"/>
              <a:t>t</a:t>
            </a:r>
            <a:r>
              <a:rPr spc="-210" dirty="0"/>
              <a:t>a</a:t>
            </a:r>
          </a:p>
        </p:txBody>
      </p:sp>
      <p:sp>
        <p:nvSpPr>
          <p:cNvPr id="3" name="object 3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vert="horz" wrap="square" lIns="0" tIns="82550" rIns="0" bIns="0" rtlCol="0">
            <a:spAutoFit/>
          </a:bodyPr>
          <a:lstStyle/>
          <a:p>
            <a:pPr marL="550545">
              <a:lnSpc>
                <a:spcPct val="100000"/>
              </a:lnSpc>
              <a:spcBef>
                <a:spcPts val="650"/>
              </a:spcBef>
            </a:pPr>
            <a:r>
              <a:rPr spc="50" dirty="0"/>
              <a:t>LEAR</a:t>
            </a:r>
            <a:r>
              <a:rPr spc="-55" dirty="0"/>
              <a:t> </a:t>
            </a:r>
            <a:r>
              <a:rPr spc="40" dirty="0"/>
              <a:t>NIN</a:t>
            </a:r>
            <a:r>
              <a:rPr spc="-55" dirty="0"/>
              <a:t> </a:t>
            </a:r>
            <a:r>
              <a:rPr dirty="0"/>
              <a:t>G</a:t>
            </a:r>
            <a:r>
              <a:rPr spc="145" dirty="0"/>
              <a:t> </a:t>
            </a:r>
            <a:r>
              <a:rPr spc="70" dirty="0"/>
              <a:t>OBJECTI</a:t>
            </a:r>
            <a:r>
              <a:rPr spc="-60" dirty="0"/>
              <a:t> </a:t>
            </a:r>
            <a:r>
              <a:rPr spc="35" dirty="0"/>
              <a:t>VES</a:t>
            </a:r>
          </a:p>
          <a:p>
            <a:pPr marL="550545">
              <a:lnSpc>
                <a:spcPct val="100000"/>
              </a:lnSpc>
              <a:spcBef>
                <a:spcPts val="550"/>
              </a:spcBef>
            </a:pPr>
            <a:r>
              <a:rPr b="0" spc="25" dirty="0">
                <a:solidFill>
                  <a:srgbClr val="221F1F"/>
                </a:solidFill>
                <a:latin typeface="Times New Roman"/>
                <a:cs typeface="Times New Roman"/>
              </a:rPr>
              <a:t>After</a:t>
            </a:r>
            <a:r>
              <a:rPr b="0" spc="-1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b="0" spc="25" dirty="0">
                <a:solidFill>
                  <a:srgbClr val="221F1F"/>
                </a:solidFill>
                <a:latin typeface="Times New Roman"/>
                <a:cs typeface="Times New Roman"/>
              </a:rPr>
              <a:t>studying</a:t>
            </a:r>
            <a:r>
              <a:rPr b="0" spc="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b="0" spc="20" dirty="0">
                <a:solidFill>
                  <a:srgbClr val="221F1F"/>
                </a:solidFill>
                <a:latin typeface="Times New Roman"/>
                <a:cs typeface="Times New Roman"/>
              </a:rPr>
              <a:t>this</a:t>
            </a:r>
            <a:r>
              <a:rPr b="0" spc="1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b="0" spc="25" dirty="0">
                <a:solidFill>
                  <a:srgbClr val="221F1F"/>
                </a:solidFill>
                <a:latin typeface="Times New Roman"/>
                <a:cs typeface="Times New Roman"/>
              </a:rPr>
              <a:t>chapter,</a:t>
            </a:r>
            <a:r>
              <a:rPr b="0" spc="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b="0" spc="30" dirty="0">
                <a:solidFill>
                  <a:srgbClr val="221F1F"/>
                </a:solidFill>
                <a:latin typeface="Times New Roman"/>
                <a:cs typeface="Times New Roman"/>
              </a:rPr>
              <a:t>you</a:t>
            </a:r>
            <a:r>
              <a:rPr b="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b="0" spc="25" dirty="0">
                <a:solidFill>
                  <a:srgbClr val="221F1F"/>
                </a:solidFill>
                <a:latin typeface="Times New Roman"/>
                <a:cs typeface="Times New Roman"/>
              </a:rPr>
              <a:t>should </a:t>
            </a:r>
            <a:r>
              <a:rPr b="0" spc="35" dirty="0">
                <a:solidFill>
                  <a:srgbClr val="221F1F"/>
                </a:solidFill>
                <a:latin typeface="Times New Roman"/>
                <a:cs typeface="Times New Roman"/>
              </a:rPr>
              <a:t>be</a:t>
            </a:r>
            <a:r>
              <a:rPr b="0" spc="-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b="0" spc="25" dirty="0">
                <a:solidFill>
                  <a:srgbClr val="221F1F"/>
                </a:solidFill>
                <a:latin typeface="Times New Roman"/>
                <a:cs typeface="Times New Roman"/>
              </a:rPr>
              <a:t>able</a:t>
            </a:r>
            <a:r>
              <a:rPr b="0" spc="-4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b="0" spc="20" dirty="0">
                <a:solidFill>
                  <a:srgbClr val="221F1F"/>
                </a:solidFill>
                <a:latin typeface="Times New Roman"/>
                <a:cs typeface="Times New Roman"/>
              </a:rPr>
              <a:t>to</a:t>
            </a:r>
            <a:r>
              <a:rPr b="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b="0" spc="30" dirty="0">
                <a:solidFill>
                  <a:srgbClr val="221F1F"/>
                </a:solidFill>
                <a:latin typeface="Times New Roman"/>
                <a:cs typeface="Times New Roman"/>
              </a:rPr>
              <a:t>do</a:t>
            </a:r>
            <a:r>
              <a:rPr b="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b="0" spc="25" dirty="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b="0" spc="-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b="0" spc="25" dirty="0">
                <a:solidFill>
                  <a:srgbClr val="221F1F"/>
                </a:solidFill>
                <a:latin typeface="Times New Roman"/>
                <a:cs typeface="Times New Roman"/>
              </a:rPr>
              <a:t>following:</a:t>
            </a:r>
          </a:p>
          <a:p>
            <a:pPr marL="550545">
              <a:lnSpc>
                <a:spcPct val="100000"/>
              </a:lnSpc>
              <a:spcBef>
                <a:spcPts val="1275"/>
              </a:spcBef>
            </a:pPr>
            <a:r>
              <a:rPr b="0" spc="-5" dirty="0">
                <a:solidFill>
                  <a:srgbClr val="221F1F"/>
                </a:solidFill>
                <a:latin typeface="Times New Roman"/>
                <a:cs typeface="Times New Roman"/>
              </a:rPr>
              <a:t>LO</a:t>
            </a:r>
            <a:r>
              <a:rPr b="0" spc="-4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b="0" dirty="0">
                <a:solidFill>
                  <a:srgbClr val="221F1F"/>
                </a:solidFill>
                <a:latin typeface="Times New Roman"/>
                <a:cs typeface="Times New Roman"/>
              </a:rPr>
              <a:t>7.1</a:t>
            </a:r>
            <a:r>
              <a:rPr b="0" spc="2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b="0" spc="-5" dirty="0">
                <a:solidFill>
                  <a:srgbClr val="221F1F"/>
                </a:solidFill>
                <a:latin typeface="Times New Roman"/>
                <a:cs typeface="Times New Roman"/>
              </a:rPr>
              <a:t>Describe</a:t>
            </a:r>
            <a:r>
              <a:rPr b="0" spc="-5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b="0" spc="-5" dirty="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b="0" spc="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b="0" spc="-5" dirty="0">
                <a:solidFill>
                  <a:srgbClr val="221F1F"/>
                </a:solidFill>
                <a:latin typeface="Times New Roman"/>
                <a:cs typeface="Times New Roman"/>
              </a:rPr>
              <a:t>three</a:t>
            </a:r>
            <a:r>
              <a:rPr b="0" spc="-2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b="0" spc="-10" dirty="0">
                <a:solidFill>
                  <a:srgbClr val="221F1F"/>
                </a:solidFill>
                <a:latin typeface="Times New Roman"/>
                <a:cs typeface="Times New Roman"/>
              </a:rPr>
              <a:t>major</a:t>
            </a:r>
            <a:r>
              <a:rPr b="0" spc="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b="0" spc="-5" dirty="0">
                <a:solidFill>
                  <a:srgbClr val="221F1F"/>
                </a:solidFill>
                <a:latin typeface="Times New Roman"/>
                <a:cs typeface="Times New Roman"/>
              </a:rPr>
              <a:t>forms</a:t>
            </a:r>
            <a:r>
              <a:rPr b="0" spc="-2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b="0" dirty="0">
                <a:solidFill>
                  <a:srgbClr val="221F1F"/>
                </a:solidFill>
                <a:latin typeface="Times New Roman"/>
                <a:cs typeface="Times New Roman"/>
              </a:rPr>
              <a:t>of</a:t>
            </a:r>
            <a:r>
              <a:rPr b="0" spc="-3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b="0" spc="-5" dirty="0">
                <a:solidFill>
                  <a:srgbClr val="221F1F"/>
                </a:solidFill>
                <a:latin typeface="Times New Roman"/>
                <a:cs typeface="Times New Roman"/>
              </a:rPr>
              <a:t>business</a:t>
            </a:r>
            <a:r>
              <a:rPr b="0" spc="-2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b="0" spc="-5" dirty="0">
                <a:solidFill>
                  <a:srgbClr val="221F1F"/>
                </a:solidFill>
                <a:latin typeface="Times New Roman"/>
                <a:cs typeface="Times New Roman"/>
              </a:rPr>
              <a:t>organization.</a:t>
            </a:r>
          </a:p>
          <a:p>
            <a:pPr marL="550545" marR="1417320">
              <a:lnSpc>
                <a:spcPts val="2940"/>
              </a:lnSpc>
              <a:spcBef>
                <a:spcPts val="95"/>
              </a:spcBef>
            </a:pPr>
            <a:r>
              <a:rPr b="0" spc="-5" dirty="0">
                <a:solidFill>
                  <a:srgbClr val="221F1F"/>
                </a:solidFill>
                <a:latin typeface="Times New Roman"/>
                <a:cs typeface="Times New Roman"/>
              </a:rPr>
              <a:t>LO</a:t>
            </a:r>
            <a:r>
              <a:rPr b="0" spc="-4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b="0" dirty="0">
                <a:solidFill>
                  <a:srgbClr val="221F1F"/>
                </a:solidFill>
                <a:latin typeface="Times New Roman"/>
                <a:cs typeface="Times New Roman"/>
              </a:rPr>
              <a:t>7.2</a:t>
            </a:r>
            <a:r>
              <a:rPr b="0" spc="22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b="0" spc="-5" dirty="0">
                <a:solidFill>
                  <a:srgbClr val="221F1F"/>
                </a:solidFill>
                <a:latin typeface="Times New Roman"/>
                <a:cs typeface="Times New Roman"/>
              </a:rPr>
              <a:t>Describe</a:t>
            </a:r>
            <a:r>
              <a:rPr b="0" spc="-3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b="0" spc="-5" dirty="0">
                <a:solidFill>
                  <a:srgbClr val="221F1F"/>
                </a:solidFill>
                <a:latin typeface="Times New Roman"/>
                <a:cs typeface="Times New Roman"/>
              </a:rPr>
              <a:t>and</a:t>
            </a:r>
            <a:r>
              <a:rPr b="0" spc="-1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b="0" spc="-5" dirty="0">
                <a:solidFill>
                  <a:srgbClr val="221F1F"/>
                </a:solidFill>
                <a:latin typeface="Times New Roman"/>
                <a:cs typeface="Times New Roman"/>
              </a:rPr>
              <a:t>summarize the</a:t>
            </a:r>
            <a:r>
              <a:rPr b="0" spc="-1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b="0" spc="-5" dirty="0">
                <a:solidFill>
                  <a:srgbClr val="221F1F"/>
                </a:solidFill>
                <a:latin typeface="Times New Roman"/>
                <a:cs typeface="Times New Roman"/>
              </a:rPr>
              <a:t>information </a:t>
            </a:r>
            <a:r>
              <a:rPr b="0" dirty="0">
                <a:solidFill>
                  <a:srgbClr val="221F1F"/>
                </a:solidFill>
                <a:latin typeface="Times New Roman"/>
                <a:cs typeface="Times New Roman"/>
              </a:rPr>
              <a:t>in</a:t>
            </a:r>
            <a:r>
              <a:rPr b="0" spc="-5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b="0" spc="-5" dirty="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b="0" spc="-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b="0" spc="-10" dirty="0">
                <a:solidFill>
                  <a:srgbClr val="221F1F"/>
                </a:solidFill>
                <a:latin typeface="Times New Roman"/>
                <a:cs typeface="Times New Roman"/>
              </a:rPr>
              <a:t>income</a:t>
            </a:r>
            <a:r>
              <a:rPr b="0" spc="1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b="0" spc="-5" dirty="0">
                <a:solidFill>
                  <a:srgbClr val="221F1F"/>
                </a:solidFill>
                <a:latin typeface="Times New Roman"/>
                <a:cs typeface="Times New Roman"/>
              </a:rPr>
              <a:t>statement. </a:t>
            </a:r>
            <a:r>
              <a:rPr b="0" spc="-33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b="0" spc="-5" dirty="0">
                <a:solidFill>
                  <a:srgbClr val="221F1F"/>
                </a:solidFill>
                <a:latin typeface="Times New Roman"/>
                <a:cs typeface="Times New Roman"/>
              </a:rPr>
              <a:t>LO</a:t>
            </a:r>
            <a:r>
              <a:rPr b="0" spc="-4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b="0" dirty="0">
                <a:solidFill>
                  <a:srgbClr val="221F1F"/>
                </a:solidFill>
                <a:latin typeface="Times New Roman"/>
                <a:cs typeface="Times New Roman"/>
              </a:rPr>
              <a:t>7.3</a:t>
            </a:r>
            <a:r>
              <a:rPr b="0" spc="229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b="0" spc="-5" dirty="0">
                <a:solidFill>
                  <a:srgbClr val="221F1F"/>
                </a:solidFill>
                <a:latin typeface="Times New Roman"/>
                <a:cs typeface="Times New Roman"/>
              </a:rPr>
              <a:t>Describe</a:t>
            </a:r>
            <a:r>
              <a:rPr b="0" spc="-3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b="0" spc="-5" dirty="0">
                <a:solidFill>
                  <a:srgbClr val="221F1F"/>
                </a:solidFill>
                <a:latin typeface="Times New Roman"/>
                <a:cs typeface="Times New Roman"/>
              </a:rPr>
              <a:t>and</a:t>
            </a:r>
            <a:r>
              <a:rPr b="0" spc="-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b="0" spc="-5" dirty="0">
                <a:solidFill>
                  <a:srgbClr val="221F1F"/>
                </a:solidFill>
                <a:latin typeface="Times New Roman"/>
                <a:cs typeface="Times New Roman"/>
              </a:rPr>
              <a:t>summarize</a:t>
            </a:r>
            <a:r>
              <a:rPr b="0" spc="-1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b="0" spc="5" dirty="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b="0" spc="-1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b="0" spc="-5" dirty="0">
                <a:solidFill>
                  <a:srgbClr val="221F1F"/>
                </a:solidFill>
                <a:latin typeface="Times New Roman"/>
                <a:cs typeface="Times New Roman"/>
              </a:rPr>
              <a:t>information</a:t>
            </a:r>
            <a:r>
              <a:rPr b="0" spc="-1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b="0" dirty="0">
                <a:solidFill>
                  <a:srgbClr val="221F1F"/>
                </a:solidFill>
                <a:latin typeface="Times New Roman"/>
                <a:cs typeface="Times New Roman"/>
              </a:rPr>
              <a:t>in</a:t>
            </a:r>
            <a:r>
              <a:rPr b="0" spc="-6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b="0" spc="-5" dirty="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b="0" spc="-1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b="0" spc="-5" dirty="0">
                <a:solidFill>
                  <a:srgbClr val="221F1F"/>
                </a:solidFill>
                <a:latin typeface="Times New Roman"/>
                <a:cs typeface="Times New Roman"/>
              </a:rPr>
              <a:t>balance</a:t>
            </a:r>
            <a:r>
              <a:rPr b="0" spc="-4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b="0" spc="-5" dirty="0">
                <a:solidFill>
                  <a:srgbClr val="221F1F"/>
                </a:solidFill>
                <a:latin typeface="Times New Roman"/>
                <a:cs typeface="Times New Roman"/>
              </a:rPr>
              <a:t>sheet.</a:t>
            </a:r>
          </a:p>
          <a:p>
            <a:pPr marL="550545">
              <a:lnSpc>
                <a:spcPct val="100000"/>
              </a:lnSpc>
              <a:spcBef>
                <a:spcPts val="950"/>
              </a:spcBef>
            </a:pPr>
            <a:r>
              <a:rPr b="0" spc="-5" dirty="0">
                <a:solidFill>
                  <a:srgbClr val="221F1F"/>
                </a:solidFill>
                <a:latin typeface="Times New Roman"/>
                <a:cs typeface="Times New Roman"/>
              </a:rPr>
              <a:t>LO </a:t>
            </a:r>
            <a:r>
              <a:rPr b="0" dirty="0">
                <a:solidFill>
                  <a:srgbClr val="221F1F"/>
                </a:solidFill>
                <a:latin typeface="Times New Roman"/>
                <a:cs typeface="Times New Roman"/>
              </a:rPr>
              <a:t>7.4</a:t>
            </a:r>
            <a:r>
              <a:rPr b="0" spc="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b="0" spc="-5" dirty="0">
                <a:solidFill>
                  <a:srgbClr val="221F1F"/>
                </a:solidFill>
                <a:latin typeface="Times New Roman"/>
                <a:cs typeface="Times New Roman"/>
              </a:rPr>
              <a:t>Describe</a:t>
            </a:r>
            <a:r>
              <a:rPr b="0" spc="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b="0" spc="-5" dirty="0">
                <a:solidFill>
                  <a:srgbClr val="221F1F"/>
                </a:solidFill>
                <a:latin typeface="Times New Roman"/>
                <a:cs typeface="Times New Roman"/>
              </a:rPr>
              <a:t>and</a:t>
            </a:r>
            <a:r>
              <a:rPr b="0" spc="-1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b="0" spc="-5" dirty="0">
                <a:solidFill>
                  <a:srgbClr val="221F1F"/>
                </a:solidFill>
                <a:latin typeface="Times New Roman"/>
                <a:cs typeface="Times New Roman"/>
              </a:rPr>
              <a:t>summarize</a:t>
            </a:r>
            <a:r>
              <a:rPr b="0" spc="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b="0" dirty="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b="0" spc="-1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b="0" spc="-5" dirty="0">
                <a:solidFill>
                  <a:srgbClr val="221F1F"/>
                </a:solidFill>
                <a:latin typeface="Times New Roman"/>
                <a:cs typeface="Times New Roman"/>
              </a:rPr>
              <a:t>information</a:t>
            </a:r>
            <a:r>
              <a:rPr b="0" spc="1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b="0" spc="-5" dirty="0">
                <a:solidFill>
                  <a:srgbClr val="221F1F"/>
                </a:solidFill>
                <a:latin typeface="Times New Roman"/>
                <a:cs typeface="Times New Roman"/>
              </a:rPr>
              <a:t>in</a:t>
            </a:r>
            <a:r>
              <a:rPr b="0" spc="1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b="0" spc="-5" dirty="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b="0" spc="-1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b="0" spc="-5" dirty="0">
                <a:solidFill>
                  <a:srgbClr val="221F1F"/>
                </a:solidFill>
                <a:latin typeface="Times New Roman"/>
                <a:cs typeface="Times New Roman"/>
              </a:rPr>
              <a:t>statement </a:t>
            </a:r>
            <a:r>
              <a:rPr b="0" dirty="0">
                <a:solidFill>
                  <a:srgbClr val="221F1F"/>
                </a:solidFill>
                <a:latin typeface="Times New Roman"/>
                <a:cs typeface="Times New Roman"/>
              </a:rPr>
              <a:t>of</a:t>
            </a:r>
            <a:r>
              <a:rPr b="0" spc="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b="0" spc="-5" dirty="0">
                <a:solidFill>
                  <a:srgbClr val="221F1F"/>
                </a:solidFill>
                <a:latin typeface="Times New Roman"/>
                <a:cs typeface="Times New Roman"/>
              </a:rPr>
              <a:t>cash</a:t>
            </a:r>
            <a:r>
              <a:rPr b="0" spc="1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b="0" spc="-5" dirty="0">
                <a:solidFill>
                  <a:srgbClr val="221F1F"/>
                </a:solidFill>
                <a:latin typeface="Times New Roman"/>
                <a:cs typeface="Times New Roman"/>
              </a:rPr>
              <a:t>ﬂows.</a:t>
            </a:r>
          </a:p>
          <a:p>
            <a:pPr marL="550545">
              <a:lnSpc>
                <a:spcPct val="100000"/>
              </a:lnSpc>
              <a:spcBef>
                <a:spcPts val="1270"/>
              </a:spcBef>
            </a:pPr>
            <a:r>
              <a:rPr b="0" spc="-5" dirty="0">
                <a:solidFill>
                  <a:srgbClr val="221F1F"/>
                </a:solidFill>
                <a:latin typeface="Times New Roman"/>
                <a:cs typeface="Times New Roman"/>
              </a:rPr>
              <a:t>LO</a:t>
            </a:r>
            <a:r>
              <a:rPr b="0" spc="-4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b="0" dirty="0">
                <a:solidFill>
                  <a:srgbClr val="221F1F"/>
                </a:solidFill>
                <a:latin typeface="Times New Roman"/>
                <a:cs typeface="Times New Roman"/>
              </a:rPr>
              <a:t>7.5</a:t>
            </a:r>
            <a:r>
              <a:rPr b="0" spc="24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b="0" spc="-5" dirty="0">
                <a:solidFill>
                  <a:srgbClr val="221F1F"/>
                </a:solidFill>
                <a:latin typeface="Times New Roman"/>
                <a:cs typeface="Times New Roman"/>
              </a:rPr>
              <a:t>Identify</a:t>
            </a:r>
            <a:r>
              <a:rPr b="0" spc="-4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b="0" spc="5" dirty="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b="0" spc="-5" dirty="0">
                <a:solidFill>
                  <a:srgbClr val="221F1F"/>
                </a:solidFill>
                <a:latin typeface="Times New Roman"/>
                <a:cs typeface="Times New Roman"/>
              </a:rPr>
              <a:t> goal </a:t>
            </a:r>
            <a:r>
              <a:rPr b="0" spc="-10" dirty="0">
                <a:solidFill>
                  <a:srgbClr val="221F1F"/>
                </a:solidFill>
                <a:latin typeface="Times New Roman"/>
                <a:cs typeface="Times New Roman"/>
              </a:rPr>
              <a:t>and</a:t>
            </a:r>
            <a:r>
              <a:rPr b="0" spc="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b="0" spc="-5" dirty="0">
                <a:solidFill>
                  <a:srgbClr val="221F1F"/>
                </a:solidFill>
                <a:latin typeface="Times New Roman"/>
                <a:cs typeface="Times New Roman"/>
              </a:rPr>
              <a:t>functions </a:t>
            </a:r>
            <a:r>
              <a:rPr b="0" dirty="0">
                <a:solidFill>
                  <a:srgbClr val="221F1F"/>
                </a:solidFill>
                <a:latin typeface="Times New Roman"/>
                <a:cs typeface="Times New Roman"/>
              </a:rPr>
              <a:t>of</a:t>
            </a:r>
            <a:r>
              <a:rPr b="0" spc="-1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b="0" spc="-5" dirty="0">
                <a:solidFill>
                  <a:srgbClr val="221F1F"/>
                </a:solidFill>
                <a:latin typeface="Times New Roman"/>
                <a:cs typeface="Times New Roman"/>
              </a:rPr>
              <a:t>ﬁnancial</a:t>
            </a:r>
            <a:r>
              <a:rPr b="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b="0" spc="-5" dirty="0">
                <a:solidFill>
                  <a:srgbClr val="221F1F"/>
                </a:solidFill>
                <a:latin typeface="Times New Roman"/>
                <a:cs typeface="Times New Roman"/>
              </a:rPr>
              <a:t>management.</a:t>
            </a:r>
          </a:p>
          <a:p>
            <a:pPr marL="1045210" marR="5080" indent="-495300">
              <a:lnSpc>
                <a:spcPct val="143600"/>
              </a:lnSpc>
              <a:spcBef>
                <a:spcPts val="15"/>
              </a:spcBef>
            </a:pPr>
            <a:r>
              <a:rPr b="0" spc="-5" dirty="0">
                <a:solidFill>
                  <a:srgbClr val="221F1F"/>
                </a:solidFill>
                <a:latin typeface="Times New Roman"/>
                <a:cs typeface="Times New Roman"/>
              </a:rPr>
              <a:t>LO </a:t>
            </a:r>
            <a:r>
              <a:rPr b="0" dirty="0">
                <a:solidFill>
                  <a:srgbClr val="221F1F"/>
                </a:solidFill>
                <a:latin typeface="Times New Roman"/>
                <a:cs typeface="Times New Roman"/>
              </a:rPr>
              <a:t>7.6</a:t>
            </a:r>
            <a:r>
              <a:rPr b="0" spc="1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b="0" spc="-5" dirty="0">
                <a:solidFill>
                  <a:srgbClr val="221F1F"/>
                </a:solidFill>
                <a:latin typeface="Times New Roman"/>
                <a:cs typeface="Times New Roman"/>
              </a:rPr>
              <a:t>Describe</a:t>
            </a:r>
            <a:r>
              <a:rPr b="0" spc="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b="0" spc="-5" dirty="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b="0" spc="-1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b="0" dirty="0">
                <a:solidFill>
                  <a:srgbClr val="221F1F"/>
                </a:solidFill>
                <a:latin typeface="Times New Roman"/>
                <a:cs typeface="Times New Roman"/>
              </a:rPr>
              <a:t>agency</a:t>
            </a:r>
            <a:r>
              <a:rPr b="0" spc="-1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b="0" spc="-5" dirty="0">
                <a:solidFill>
                  <a:srgbClr val="221F1F"/>
                </a:solidFill>
                <a:latin typeface="Times New Roman"/>
                <a:cs typeface="Times New Roman"/>
              </a:rPr>
              <a:t>relationships</a:t>
            </a:r>
            <a:r>
              <a:rPr b="0" spc="-1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b="0" spc="-5" dirty="0">
                <a:solidFill>
                  <a:srgbClr val="221F1F"/>
                </a:solidFill>
                <a:latin typeface="Times New Roman"/>
                <a:cs typeface="Times New Roman"/>
              </a:rPr>
              <a:t>in</a:t>
            </a:r>
            <a:r>
              <a:rPr b="0" spc="1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b="0" dirty="0">
                <a:solidFill>
                  <a:srgbClr val="221F1F"/>
                </a:solidFill>
                <a:latin typeface="Times New Roman"/>
                <a:cs typeface="Times New Roman"/>
              </a:rPr>
              <a:t>a </a:t>
            </a:r>
            <a:r>
              <a:rPr b="0" spc="-5" dirty="0">
                <a:solidFill>
                  <a:srgbClr val="221F1F"/>
                </a:solidFill>
                <a:latin typeface="Times New Roman"/>
                <a:cs typeface="Times New Roman"/>
              </a:rPr>
              <a:t>business organization</a:t>
            </a:r>
            <a:r>
              <a:rPr b="0" spc="-1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b="0" spc="-5" dirty="0">
                <a:solidFill>
                  <a:srgbClr val="221F1F"/>
                </a:solidFill>
                <a:latin typeface="Times New Roman"/>
                <a:cs typeface="Times New Roman"/>
              </a:rPr>
              <a:t>and</a:t>
            </a:r>
            <a:r>
              <a:rPr b="0" spc="1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b="0" spc="-5" dirty="0">
                <a:solidFill>
                  <a:srgbClr val="221F1F"/>
                </a:solidFill>
                <a:latin typeface="Times New Roman"/>
                <a:cs typeface="Times New Roman"/>
              </a:rPr>
              <a:t>their</a:t>
            </a:r>
            <a:r>
              <a:rPr b="0" spc="5" dirty="0">
                <a:solidFill>
                  <a:srgbClr val="221F1F"/>
                </a:solidFill>
                <a:latin typeface="Times New Roman"/>
                <a:cs typeface="Times New Roman"/>
              </a:rPr>
              <a:t> implicationsfor </a:t>
            </a:r>
            <a:r>
              <a:rPr b="0" spc="-33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b="0" spc="-5" dirty="0">
                <a:solidFill>
                  <a:srgbClr val="221F1F"/>
                </a:solidFill>
                <a:latin typeface="Times New Roman"/>
                <a:cs typeface="Times New Roman"/>
              </a:rPr>
              <a:t>ﬁnancial</a:t>
            </a:r>
            <a:r>
              <a:rPr b="0" spc="-1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b="0" spc="-5" dirty="0">
                <a:solidFill>
                  <a:srgbClr val="221F1F"/>
                </a:solidFill>
                <a:latin typeface="Times New Roman"/>
                <a:cs typeface="Times New Roman"/>
              </a:rPr>
              <a:t>management.</a:t>
            </a:r>
          </a:p>
        </p:txBody>
      </p:sp>
      <p:grpSp>
        <p:nvGrpSpPr>
          <p:cNvPr id="4" name="object 4"/>
          <p:cNvGrpSpPr/>
          <p:nvPr/>
        </p:nvGrpSpPr>
        <p:grpSpPr>
          <a:xfrm>
            <a:off x="36196" y="403097"/>
            <a:ext cx="7701280" cy="612775"/>
            <a:chOff x="36196" y="403097"/>
            <a:chExt cx="7701280" cy="612775"/>
          </a:xfrm>
        </p:grpSpPr>
        <p:sp>
          <p:nvSpPr>
            <p:cNvPr id="5" name="object 5"/>
            <p:cNvSpPr/>
            <p:nvPr/>
          </p:nvSpPr>
          <p:spPr>
            <a:xfrm>
              <a:off x="36195" y="440562"/>
              <a:ext cx="7701280" cy="575310"/>
            </a:xfrm>
            <a:custGeom>
              <a:avLst/>
              <a:gdLst/>
              <a:ahLst/>
              <a:cxnLst/>
              <a:rect l="l" t="t" r="r" b="b"/>
              <a:pathLst>
                <a:path w="7701280" h="575310">
                  <a:moveTo>
                    <a:pt x="4942586" y="299339"/>
                  </a:moveTo>
                  <a:lnTo>
                    <a:pt x="4796155" y="299339"/>
                  </a:lnTo>
                  <a:lnTo>
                    <a:pt x="4796155" y="0"/>
                  </a:lnTo>
                  <a:lnTo>
                    <a:pt x="4751832" y="0"/>
                  </a:lnTo>
                  <a:lnTo>
                    <a:pt x="4751832" y="341249"/>
                  </a:lnTo>
                  <a:lnTo>
                    <a:pt x="4942586" y="341249"/>
                  </a:lnTo>
                  <a:lnTo>
                    <a:pt x="4942586" y="299339"/>
                  </a:lnTo>
                  <a:close/>
                </a:path>
                <a:path w="7701280" h="575310">
                  <a:moveTo>
                    <a:pt x="5180076" y="193802"/>
                  </a:moveTo>
                  <a:lnTo>
                    <a:pt x="5179682" y="188722"/>
                  </a:lnTo>
                  <a:lnTo>
                    <a:pt x="5178323" y="171094"/>
                  </a:lnTo>
                  <a:lnTo>
                    <a:pt x="5173103" y="150761"/>
                  </a:lnTo>
                  <a:lnTo>
                    <a:pt x="5164366" y="132803"/>
                  </a:lnTo>
                  <a:lnTo>
                    <a:pt x="5157825" y="124460"/>
                  </a:lnTo>
                  <a:lnTo>
                    <a:pt x="5152136" y="117221"/>
                  </a:lnTo>
                  <a:lnTo>
                    <a:pt x="5138293" y="105664"/>
                  </a:lnTo>
                  <a:lnTo>
                    <a:pt x="5138293" y="188722"/>
                  </a:lnTo>
                  <a:lnTo>
                    <a:pt x="5006975" y="188722"/>
                  </a:lnTo>
                  <a:lnTo>
                    <a:pt x="5027549" y="143510"/>
                  </a:lnTo>
                  <a:lnTo>
                    <a:pt x="5061267" y="125653"/>
                  </a:lnTo>
                  <a:lnTo>
                    <a:pt x="5074793" y="124460"/>
                  </a:lnTo>
                  <a:lnTo>
                    <a:pt x="5089029" y="125679"/>
                  </a:lnTo>
                  <a:lnTo>
                    <a:pt x="5129288" y="153530"/>
                  </a:lnTo>
                  <a:lnTo>
                    <a:pt x="5138293" y="188722"/>
                  </a:lnTo>
                  <a:lnTo>
                    <a:pt x="5138293" y="105664"/>
                  </a:lnTo>
                  <a:lnTo>
                    <a:pt x="5136388" y="104063"/>
                  </a:lnTo>
                  <a:lnTo>
                    <a:pt x="5117922" y="94653"/>
                  </a:lnTo>
                  <a:lnTo>
                    <a:pt x="5096713" y="89014"/>
                  </a:lnTo>
                  <a:lnTo>
                    <a:pt x="5072761" y="87122"/>
                  </a:lnTo>
                  <a:lnTo>
                    <a:pt x="5051679" y="89217"/>
                  </a:lnTo>
                  <a:lnTo>
                    <a:pt x="5013960" y="105879"/>
                  </a:lnTo>
                  <a:lnTo>
                    <a:pt x="4981727" y="140589"/>
                  </a:lnTo>
                  <a:lnTo>
                    <a:pt x="4963871" y="190119"/>
                  </a:lnTo>
                  <a:lnTo>
                    <a:pt x="4961636" y="219456"/>
                  </a:lnTo>
                  <a:lnTo>
                    <a:pt x="4963795" y="247650"/>
                  </a:lnTo>
                  <a:lnTo>
                    <a:pt x="4981181" y="294894"/>
                  </a:lnTo>
                  <a:lnTo>
                    <a:pt x="5012880" y="327952"/>
                  </a:lnTo>
                  <a:lnTo>
                    <a:pt x="5050790" y="343954"/>
                  </a:lnTo>
                  <a:lnTo>
                    <a:pt x="5072253" y="345948"/>
                  </a:lnTo>
                  <a:lnTo>
                    <a:pt x="5087417" y="345338"/>
                  </a:lnTo>
                  <a:lnTo>
                    <a:pt x="5128514" y="336169"/>
                  </a:lnTo>
                  <a:lnTo>
                    <a:pt x="5158359" y="318389"/>
                  </a:lnTo>
                  <a:lnTo>
                    <a:pt x="5152936" y="308610"/>
                  </a:lnTo>
                  <a:lnTo>
                    <a:pt x="5140706" y="286512"/>
                  </a:lnTo>
                  <a:lnTo>
                    <a:pt x="5127866" y="296189"/>
                  </a:lnTo>
                  <a:lnTo>
                    <a:pt x="5113553" y="303098"/>
                  </a:lnTo>
                  <a:lnTo>
                    <a:pt x="5097767" y="307238"/>
                  </a:lnTo>
                  <a:lnTo>
                    <a:pt x="5080508" y="308610"/>
                  </a:lnTo>
                  <a:lnTo>
                    <a:pt x="5065407" y="307327"/>
                  </a:lnTo>
                  <a:lnTo>
                    <a:pt x="5028692" y="288163"/>
                  </a:lnTo>
                  <a:lnTo>
                    <a:pt x="5007381" y="241490"/>
                  </a:lnTo>
                  <a:lnTo>
                    <a:pt x="5005959" y="220853"/>
                  </a:lnTo>
                  <a:lnTo>
                    <a:pt x="5176774" y="220853"/>
                  </a:lnTo>
                  <a:lnTo>
                    <a:pt x="5178196" y="214528"/>
                  </a:lnTo>
                  <a:lnTo>
                    <a:pt x="5179225" y="207899"/>
                  </a:lnTo>
                  <a:lnTo>
                    <a:pt x="5179860" y="201002"/>
                  </a:lnTo>
                  <a:lnTo>
                    <a:pt x="5180076" y="193802"/>
                  </a:lnTo>
                  <a:close/>
                </a:path>
                <a:path w="7701280" h="575310">
                  <a:moveTo>
                    <a:pt x="5404104" y="322834"/>
                  </a:moveTo>
                  <a:lnTo>
                    <a:pt x="5397792" y="308610"/>
                  </a:lnTo>
                  <a:lnTo>
                    <a:pt x="5387594" y="285623"/>
                  </a:lnTo>
                  <a:lnTo>
                    <a:pt x="5373230" y="295706"/>
                  </a:lnTo>
                  <a:lnTo>
                    <a:pt x="5358866" y="302895"/>
                  </a:lnTo>
                  <a:lnTo>
                    <a:pt x="5344630" y="307187"/>
                  </a:lnTo>
                  <a:lnTo>
                    <a:pt x="5330444" y="308610"/>
                  </a:lnTo>
                  <a:lnTo>
                    <a:pt x="5313210" y="307187"/>
                  </a:lnTo>
                  <a:lnTo>
                    <a:pt x="5273421" y="285750"/>
                  </a:lnTo>
                  <a:lnTo>
                    <a:pt x="5254129" y="239560"/>
                  </a:lnTo>
                  <a:lnTo>
                    <a:pt x="5252847" y="218948"/>
                  </a:lnTo>
                  <a:lnTo>
                    <a:pt x="5254104" y="198120"/>
                  </a:lnTo>
                  <a:lnTo>
                    <a:pt x="5272913" y="149733"/>
                  </a:lnTo>
                  <a:lnTo>
                    <a:pt x="5311127" y="126034"/>
                  </a:lnTo>
                  <a:lnTo>
                    <a:pt x="5327396" y="124460"/>
                  </a:lnTo>
                  <a:lnTo>
                    <a:pt x="5335244" y="124828"/>
                  </a:lnTo>
                  <a:lnTo>
                    <a:pt x="5373179" y="136702"/>
                  </a:lnTo>
                  <a:lnTo>
                    <a:pt x="5382006" y="143256"/>
                  </a:lnTo>
                  <a:lnTo>
                    <a:pt x="5394528" y="124460"/>
                  </a:lnTo>
                  <a:lnTo>
                    <a:pt x="5402834" y="112014"/>
                  </a:lnTo>
                  <a:lnTo>
                    <a:pt x="5397043" y="107759"/>
                  </a:lnTo>
                  <a:lnTo>
                    <a:pt x="5389829" y="103543"/>
                  </a:lnTo>
                  <a:lnTo>
                    <a:pt x="5350510" y="89192"/>
                  </a:lnTo>
                  <a:lnTo>
                    <a:pt x="5331333" y="87122"/>
                  </a:lnTo>
                  <a:lnTo>
                    <a:pt x="5304333" y="89382"/>
                  </a:lnTo>
                  <a:lnTo>
                    <a:pt x="5259336" y="107429"/>
                  </a:lnTo>
                  <a:lnTo>
                    <a:pt x="5227002" y="142748"/>
                  </a:lnTo>
                  <a:lnTo>
                    <a:pt x="5210568" y="190614"/>
                  </a:lnTo>
                  <a:lnTo>
                    <a:pt x="5208524" y="218948"/>
                  </a:lnTo>
                  <a:lnTo>
                    <a:pt x="5210492" y="246672"/>
                  </a:lnTo>
                  <a:lnTo>
                    <a:pt x="5226304" y="293014"/>
                  </a:lnTo>
                  <a:lnTo>
                    <a:pt x="5257025" y="326669"/>
                  </a:lnTo>
                  <a:lnTo>
                    <a:pt x="5297106" y="343814"/>
                  </a:lnTo>
                  <a:lnTo>
                    <a:pt x="5320284" y="345948"/>
                  </a:lnTo>
                  <a:lnTo>
                    <a:pt x="5344299" y="344500"/>
                  </a:lnTo>
                  <a:lnTo>
                    <a:pt x="5366283" y="340156"/>
                  </a:lnTo>
                  <a:lnTo>
                    <a:pt x="5386209" y="332930"/>
                  </a:lnTo>
                  <a:lnTo>
                    <a:pt x="5404104" y="322834"/>
                  </a:lnTo>
                  <a:close/>
                </a:path>
                <a:path w="7701280" h="575310">
                  <a:moveTo>
                    <a:pt x="5587238" y="338963"/>
                  </a:moveTo>
                  <a:lnTo>
                    <a:pt x="5582386" y="308610"/>
                  </a:lnTo>
                  <a:lnTo>
                    <a:pt x="5581015" y="299974"/>
                  </a:lnTo>
                  <a:lnTo>
                    <a:pt x="5572480" y="303796"/>
                  </a:lnTo>
                  <a:lnTo>
                    <a:pt x="5564073" y="306489"/>
                  </a:lnTo>
                  <a:lnTo>
                    <a:pt x="5555767" y="308089"/>
                  </a:lnTo>
                  <a:lnTo>
                    <a:pt x="5547614" y="308610"/>
                  </a:lnTo>
                  <a:lnTo>
                    <a:pt x="5537225" y="307784"/>
                  </a:lnTo>
                  <a:lnTo>
                    <a:pt x="5507685" y="277583"/>
                  </a:lnTo>
                  <a:lnTo>
                    <a:pt x="5505196" y="250698"/>
                  </a:lnTo>
                  <a:lnTo>
                    <a:pt x="5505196" y="126746"/>
                  </a:lnTo>
                  <a:lnTo>
                    <a:pt x="5570220" y="126746"/>
                  </a:lnTo>
                  <a:lnTo>
                    <a:pt x="5570220" y="91821"/>
                  </a:lnTo>
                  <a:lnTo>
                    <a:pt x="5505196" y="91821"/>
                  </a:lnTo>
                  <a:lnTo>
                    <a:pt x="5505196" y="22606"/>
                  </a:lnTo>
                  <a:lnTo>
                    <a:pt x="5463159" y="39624"/>
                  </a:lnTo>
                  <a:lnTo>
                    <a:pt x="5463159" y="91821"/>
                  </a:lnTo>
                  <a:lnTo>
                    <a:pt x="5435727" y="91821"/>
                  </a:lnTo>
                  <a:lnTo>
                    <a:pt x="5435727" y="126746"/>
                  </a:lnTo>
                  <a:lnTo>
                    <a:pt x="5463159" y="126746"/>
                  </a:lnTo>
                  <a:lnTo>
                    <a:pt x="5463159" y="268351"/>
                  </a:lnTo>
                  <a:lnTo>
                    <a:pt x="5464353" y="284403"/>
                  </a:lnTo>
                  <a:lnTo>
                    <a:pt x="5482463" y="323850"/>
                  </a:lnTo>
                  <a:lnTo>
                    <a:pt x="5516423" y="344576"/>
                  </a:lnTo>
                  <a:lnTo>
                    <a:pt x="5529961" y="345948"/>
                  </a:lnTo>
                  <a:lnTo>
                    <a:pt x="5545239" y="345503"/>
                  </a:lnTo>
                  <a:lnTo>
                    <a:pt x="5559882" y="344170"/>
                  </a:lnTo>
                  <a:lnTo>
                    <a:pt x="5573865" y="341985"/>
                  </a:lnTo>
                  <a:lnTo>
                    <a:pt x="5587238" y="338963"/>
                  </a:lnTo>
                  <a:close/>
                </a:path>
                <a:path w="7701280" h="575310">
                  <a:moveTo>
                    <a:pt x="5818251" y="91821"/>
                  </a:moveTo>
                  <a:lnTo>
                    <a:pt x="5776214" y="91821"/>
                  </a:lnTo>
                  <a:lnTo>
                    <a:pt x="5776214" y="266954"/>
                  </a:lnTo>
                  <a:lnTo>
                    <a:pt x="5772658" y="274993"/>
                  </a:lnTo>
                  <a:lnTo>
                    <a:pt x="5744489" y="301548"/>
                  </a:lnTo>
                  <a:lnTo>
                    <a:pt x="5715254" y="308610"/>
                  </a:lnTo>
                  <a:lnTo>
                    <a:pt x="5694489" y="305015"/>
                  </a:lnTo>
                  <a:lnTo>
                    <a:pt x="5679643" y="294195"/>
                  </a:lnTo>
                  <a:lnTo>
                    <a:pt x="5670728" y="276148"/>
                  </a:lnTo>
                  <a:lnTo>
                    <a:pt x="5667756" y="250825"/>
                  </a:lnTo>
                  <a:lnTo>
                    <a:pt x="5667756" y="91821"/>
                  </a:lnTo>
                  <a:lnTo>
                    <a:pt x="5625719" y="91821"/>
                  </a:lnTo>
                  <a:lnTo>
                    <a:pt x="5625719" y="255524"/>
                  </a:lnTo>
                  <a:lnTo>
                    <a:pt x="5626938" y="274993"/>
                  </a:lnTo>
                  <a:lnTo>
                    <a:pt x="5646420" y="322326"/>
                  </a:lnTo>
                  <a:lnTo>
                    <a:pt x="5687669" y="344474"/>
                  </a:lnTo>
                  <a:lnTo>
                    <a:pt x="5705983" y="345948"/>
                  </a:lnTo>
                  <a:lnTo>
                    <a:pt x="5716232" y="345186"/>
                  </a:lnTo>
                  <a:lnTo>
                    <a:pt x="5757532" y="327393"/>
                  </a:lnTo>
                  <a:lnTo>
                    <a:pt x="5775096" y="308610"/>
                  </a:lnTo>
                  <a:lnTo>
                    <a:pt x="5776214" y="306832"/>
                  </a:lnTo>
                  <a:lnTo>
                    <a:pt x="5776214" y="341249"/>
                  </a:lnTo>
                  <a:lnTo>
                    <a:pt x="5818251" y="341249"/>
                  </a:lnTo>
                  <a:lnTo>
                    <a:pt x="5818251" y="306832"/>
                  </a:lnTo>
                  <a:lnTo>
                    <a:pt x="5818251" y="91821"/>
                  </a:lnTo>
                  <a:close/>
                </a:path>
                <a:path w="7701280" h="575310">
                  <a:moveTo>
                    <a:pt x="6019546" y="91313"/>
                  </a:moveTo>
                  <a:lnTo>
                    <a:pt x="6009513" y="89484"/>
                  </a:lnTo>
                  <a:lnTo>
                    <a:pt x="6000762" y="88176"/>
                  </a:lnTo>
                  <a:lnTo>
                    <a:pt x="5993269" y="87388"/>
                  </a:lnTo>
                  <a:lnTo>
                    <a:pt x="5987034" y="87122"/>
                  </a:lnTo>
                  <a:lnTo>
                    <a:pt x="5965736" y="89916"/>
                  </a:lnTo>
                  <a:lnTo>
                    <a:pt x="5947232" y="98259"/>
                  </a:lnTo>
                  <a:lnTo>
                    <a:pt x="5931497" y="112153"/>
                  </a:lnTo>
                  <a:lnTo>
                    <a:pt x="5918581" y="131572"/>
                  </a:lnTo>
                  <a:lnTo>
                    <a:pt x="5918581" y="91821"/>
                  </a:lnTo>
                  <a:lnTo>
                    <a:pt x="5876544" y="91821"/>
                  </a:lnTo>
                  <a:lnTo>
                    <a:pt x="5876544" y="341249"/>
                  </a:lnTo>
                  <a:lnTo>
                    <a:pt x="5918581" y="341249"/>
                  </a:lnTo>
                  <a:lnTo>
                    <a:pt x="5918581" y="198247"/>
                  </a:lnTo>
                  <a:lnTo>
                    <a:pt x="5919622" y="183565"/>
                  </a:lnTo>
                  <a:lnTo>
                    <a:pt x="5935345" y="146050"/>
                  </a:lnTo>
                  <a:lnTo>
                    <a:pt x="5974334" y="124460"/>
                  </a:lnTo>
                  <a:lnTo>
                    <a:pt x="5981331" y="125082"/>
                  </a:lnTo>
                  <a:lnTo>
                    <a:pt x="5988266" y="126949"/>
                  </a:lnTo>
                  <a:lnTo>
                    <a:pt x="5995149" y="130035"/>
                  </a:lnTo>
                  <a:lnTo>
                    <a:pt x="6002020" y="134366"/>
                  </a:lnTo>
                  <a:lnTo>
                    <a:pt x="6006046" y="124460"/>
                  </a:lnTo>
                  <a:lnTo>
                    <a:pt x="6019546" y="91313"/>
                  </a:lnTo>
                  <a:close/>
                </a:path>
                <a:path w="7701280" h="575310">
                  <a:moveTo>
                    <a:pt x="6252972" y="193802"/>
                  </a:moveTo>
                  <a:lnTo>
                    <a:pt x="6252578" y="188722"/>
                  </a:lnTo>
                  <a:lnTo>
                    <a:pt x="6251219" y="171094"/>
                  </a:lnTo>
                  <a:lnTo>
                    <a:pt x="6245999" y="150761"/>
                  </a:lnTo>
                  <a:lnTo>
                    <a:pt x="6237262" y="132803"/>
                  </a:lnTo>
                  <a:lnTo>
                    <a:pt x="6230721" y="124460"/>
                  </a:lnTo>
                  <a:lnTo>
                    <a:pt x="6225032" y="117221"/>
                  </a:lnTo>
                  <a:lnTo>
                    <a:pt x="6211189" y="105664"/>
                  </a:lnTo>
                  <a:lnTo>
                    <a:pt x="6211189" y="188722"/>
                  </a:lnTo>
                  <a:lnTo>
                    <a:pt x="6079871" y="188722"/>
                  </a:lnTo>
                  <a:lnTo>
                    <a:pt x="6100445" y="143510"/>
                  </a:lnTo>
                  <a:lnTo>
                    <a:pt x="6134163" y="125653"/>
                  </a:lnTo>
                  <a:lnTo>
                    <a:pt x="6147689" y="124460"/>
                  </a:lnTo>
                  <a:lnTo>
                    <a:pt x="6161925" y="125679"/>
                  </a:lnTo>
                  <a:lnTo>
                    <a:pt x="6202184" y="153530"/>
                  </a:lnTo>
                  <a:lnTo>
                    <a:pt x="6211189" y="188722"/>
                  </a:lnTo>
                  <a:lnTo>
                    <a:pt x="6211189" y="105664"/>
                  </a:lnTo>
                  <a:lnTo>
                    <a:pt x="6209284" y="104063"/>
                  </a:lnTo>
                  <a:lnTo>
                    <a:pt x="6190818" y="94653"/>
                  </a:lnTo>
                  <a:lnTo>
                    <a:pt x="6169609" y="89014"/>
                  </a:lnTo>
                  <a:lnTo>
                    <a:pt x="6145657" y="87122"/>
                  </a:lnTo>
                  <a:lnTo>
                    <a:pt x="6124575" y="89217"/>
                  </a:lnTo>
                  <a:lnTo>
                    <a:pt x="6086856" y="105879"/>
                  </a:lnTo>
                  <a:lnTo>
                    <a:pt x="6054623" y="140589"/>
                  </a:lnTo>
                  <a:lnTo>
                    <a:pt x="6036767" y="190119"/>
                  </a:lnTo>
                  <a:lnTo>
                    <a:pt x="6034532" y="219456"/>
                  </a:lnTo>
                  <a:lnTo>
                    <a:pt x="6036691" y="247650"/>
                  </a:lnTo>
                  <a:lnTo>
                    <a:pt x="6054077" y="294894"/>
                  </a:lnTo>
                  <a:lnTo>
                    <a:pt x="6085776" y="327952"/>
                  </a:lnTo>
                  <a:lnTo>
                    <a:pt x="6123686" y="343954"/>
                  </a:lnTo>
                  <a:lnTo>
                    <a:pt x="6145149" y="345948"/>
                  </a:lnTo>
                  <a:lnTo>
                    <a:pt x="6160313" y="345338"/>
                  </a:lnTo>
                  <a:lnTo>
                    <a:pt x="6201410" y="336169"/>
                  </a:lnTo>
                  <a:lnTo>
                    <a:pt x="6231255" y="318389"/>
                  </a:lnTo>
                  <a:lnTo>
                    <a:pt x="6225832" y="308610"/>
                  </a:lnTo>
                  <a:lnTo>
                    <a:pt x="6213602" y="286512"/>
                  </a:lnTo>
                  <a:lnTo>
                    <a:pt x="6200762" y="296189"/>
                  </a:lnTo>
                  <a:lnTo>
                    <a:pt x="6186449" y="303098"/>
                  </a:lnTo>
                  <a:lnTo>
                    <a:pt x="6170663" y="307238"/>
                  </a:lnTo>
                  <a:lnTo>
                    <a:pt x="6153404" y="308610"/>
                  </a:lnTo>
                  <a:lnTo>
                    <a:pt x="6138303" y="307327"/>
                  </a:lnTo>
                  <a:lnTo>
                    <a:pt x="6101588" y="288163"/>
                  </a:lnTo>
                  <a:lnTo>
                    <a:pt x="6080277" y="241490"/>
                  </a:lnTo>
                  <a:lnTo>
                    <a:pt x="6078855" y="220853"/>
                  </a:lnTo>
                  <a:lnTo>
                    <a:pt x="6249670" y="220853"/>
                  </a:lnTo>
                  <a:lnTo>
                    <a:pt x="6251092" y="214528"/>
                  </a:lnTo>
                  <a:lnTo>
                    <a:pt x="6252121" y="207899"/>
                  </a:lnTo>
                  <a:lnTo>
                    <a:pt x="6252756" y="201002"/>
                  </a:lnTo>
                  <a:lnTo>
                    <a:pt x="6252972" y="193802"/>
                  </a:lnTo>
                  <a:close/>
                </a:path>
                <a:path w="7701280" h="575310">
                  <a:moveTo>
                    <a:pt x="7701280" y="346202"/>
                  </a:moveTo>
                  <a:lnTo>
                    <a:pt x="0" y="346202"/>
                  </a:lnTo>
                  <a:lnTo>
                    <a:pt x="0" y="574802"/>
                  </a:lnTo>
                  <a:lnTo>
                    <a:pt x="7701280" y="574802"/>
                  </a:lnTo>
                  <a:lnTo>
                    <a:pt x="7701280" y="346202"/>
                  </a:lnTo>
                  <a:close/>
                </a:path>
              </a:pathLst>
            </a:custGeom>
            <a:solidFill>
              <a:srgbClr val="5F9CA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6430517" y="403097"/>
              <a:ext cx="232410" cy="379095"/>
            </a:xfrm>
            <a:custGeom>
              <a:avLst/>
              <a:gdLst/>
              <a:ahLst/>
              <a:cxnLst/>
              <a:rect l="l" t="t" r="r" b="b"/>
              <a:pathLst>
                <a:path w="232409" h="379095">
                  <a:moveTo>
                    <a:pt x="232283" y="0"/>
                  </a:moveTo>
                  <a:lnTo>
                    <a:pt x="0" y="0"/>
                  </a:lnTo>
                  <a:lnTo>
                    <a:pt x="0" y="48895"/>
                  </a:lnTo>
                  <a:lnTo>
                    <a:pt x="169037" y="48895"/>
                  </a:lnTo>
                  <a:lnTo>
                    <a:pt x="150792" y="85873"/>
                  </a:lnTo>
                  <a:lnTo>
                    <a:pt x="131667" y="126507"/>
                  </a:lnTo>
                  <a:lnTo>
                    <a:pt x="111636" y="170785"/>
                  </a:lnTo>
                  <a:lnTo>
                    <a:pt x="90678" y="218694"/>
                  </a:lnTo>
                  <a:lnTo>
                    <a:pt x="70867" y="265985"/>
                  </a:lnTo>
                  <a:lnTo>
                    <a:pt x="54117" y="308419"/>
                  </a:lnTo>
                  <a:lnTo>
                    <a:pt x="40439" y="345995"/>
                  </a:lnTo>
                  <a:lnTo>
                    <a:pt x="29845" y="378713"/>
                  </a:lnTo>
                  <a:lnTo>
                    <a:pt x="84074" y="378713"/>
                  </a:lnTo>
                  <a:lnTo>
                    <a:pt x="88284" y="364333"/>
                  </a:lnTo>
                  <a:lnTo>
                    <a:pt x="93090" y="349011"/>
                  </a:lnTo>
                  <a:lnTo>
                    <a:pt x="117935" y="278844"/>
                  </a:lnTo>
                  <a:lnTo>
                    <a:pt x="133477" y="239141"/>
                  </a:lnTo>
                  <a:lnTo>
                    <a:pt x="158890" y="178276"/>
                  </a:lnTo>
                  <a:lnTo>
                    <a:pt x="176105" y="138888"/>
                  </a:lnTo>
                  <a:lnTo>
                    <a:pt x="192766" y="102451"/>
                  </a:lnTo>
                  <a:lnTo>
                    <a:pt x="232283" y="20066"/>
                  </a:lnTo>
                  <a:lnTo>
                    <a:pt x="232283" y="0"/>
                  </a:lnTo>
                  <a:close/>
                </a:path>
              </a:pathLst>
            </a:custGeom>
            <a:solidFill>
              <a:srgbClr val="221E1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275204" y="999108"/>
            <a:ext cx="437515" cy="279400"/>
          </a:xfrm>
          <a:prstGeom prst="rect">
            <a:avLst/>
          </a:prstGeom>
          <a:ln w="25908">
            <a:solidFill>
              <a:srgbClr val="DBDBDD"/>
            </a:solidFill>
          </a:ln>
        </p:spPr>
        <p:txBody>
          <a:bodyPr vert="horz" wrap="square" lIns="0" tIns="56515" rIns="0" bIns="0" rtlCol="0">
            <a:spAutoFit/>
          </a:bodyPr>
          <a:lstStyle/>
          <a:p>
            <a:pPr marL="88900">
              <a:lnSpc>
                <a:spcPct val="100000"/>
              </a:lnSpc>
              <a:spcBef>
                <a:spcPts val="445"/>
              </a:spcBef>
            </a:pPr>
            <a:r>
              <a:rPr sz="1050" spc="-5" dirty="0">
                <a:solidFill>
                  <a:srgbClr val="221E1E"/>
                </a:solidFill>
                <a:latin typeface="Microsoft Sans Serif"/>
                <a:cs typeface="Microsoft Sans Serif"/>
              </a:rPr>
              <a:t>7.1 </a:t>
            </a:r>
            <a:endParaRPr sz="1050">
              <a:latin typeface="Microsoft Sans Serif"/>
              <a:cs typeface="Microsoft Sans Serif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478027" y="2453690"/>
            <a:ext cx="1529080" cy="11430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43800"/>
              </a:lnSpc>
              <a:spcBef>
                <a:spcPts val="95"/>
              </a:spcBef>
            </a:pPr>
            <a:r>
              <a:rPr sz="850" spc="-5" dirty="0">
                <a:solidFill>
                  <a:srgbClr val="009CDB"/>
                </a:solidFill>
                <a:latin typeface="Times New Roman"/>
                <a:cs typeface="Times New Roman"/>
              </a:rPr>
              <a:t>proprietorship</a:t>
            </a:r>
            <a:r>
              <a:rPr sz="850" spc="415" dirty="0">
                <a:solidFill>
                  <a:srgbClr val="009CDB"/>
                </a:solidFill>
                <a:latin typeface="Times New Roman"/>
                <a:cs typeface="Times New Roman"/>
              </a:rPr>
              <a:t> </a:t>
            </a:r>
            <a:r>
              <a:rPr sz="850" spc="-5" dirty="0">
                <a:solidFill>
                  <a:srgbClr val="009CDB"/>
                </a:solidFill>
                <a:latin typeface="Times New Roman"/>
                <a:cs typeface="Times New Roman"/>
              </a:rPr>
              <a:t>(sole </a:t>
            </a:r>
            <a:r>
              <a:rPr sz="850" dirty="0">
                <a:solidFill>
                  <a:srgbClr val="009CDB"/>
                </a:solidFill>
                <a:latin typeface="Times New Roman"/>
                <a:cs typeface="Times New Roman"/>
              </a:rPr>
              <a:t> </a:t>
            </a:r>
            <a:r>
              <a:rPr sz="850" spc="-5" dirty="0">
                <a:solidFill>
                  <a:srgbClr val="009CDB"/>
                </a:solidFill>
                <a:latin typeface="Times New Roman"/>
                <a:cs typeface="Times New Roman"/>
              </a:rPr>
              <a:t>proprietorship)</a:t>
            </a:r>
            <a:r>
              <a:rPr sz="850" spc="114" dirty="0">
                <a:solidFill>
                  <a:srgbClr val="009CDB"/>
                </a:solidFill>
                <a:latin typeface="Times New Roman"/>
                <a:cs typeface="Times New Roman"/>
              </a:rPr>
              <a:t> 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a</a:t>
            </a:r>
            <a:r>
              <a:rPr sz="850" spc="80" dirty="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sz="850" spc="-5" dirty="0">
                <a:solidFill>
                  <a:srgbClr val="4A4A4D"/>
                </a:solidFill>
                <a:latin typeface="Times New Roman"/>
                <a:cs typeface="Times New Roman"/>
              </a:rPr>
              <a:t>business</a:t>
            </a:r>
            <a:r>
              <a:rPr sz="850" spc="60" dirty="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sz="850" spc="-5" dirty="0">
                <a:solidFill>
                  <a:srgbClr val="4A4A4D"/>
                </a:solidFill>
                <a:latin typeface="Times New Roman"/>
                <a:cs typeface="Times New Roman"/>
              </a:rPr>
              <a:t>venture </a:t>
            </a:r>
            <a:r>
              <a:rPr sz="850" spc="-200" dirty="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sz="850" spc="-5" dirty="0">
                <a:solidFill>
                  <a:srgbClr val="4A4A4D"/>
                </a:solidFill>
                <a:latin typeface="Times New Roman"/>
                <a:cs typeface="Times New Roman"/>
              </a:rPr>
              <a:t>owned 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by an </a:t>
            </a:r>
            <a:r>
              <a:rPr sz="850" spc="-5" dirty="0">
                <a:solidFill>
                  <a:srgbClr val="4A4A4D"/>
                </a:solidFill>
                <a:latin typeface="Times New Roman"/>
                <a:cs typeface="Times New Roman"/>
              </a:rPr>
              <a:t>individual who 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sz="850" spc="-10" dirty="0">
                <a:solidFill>
                  <a:srgbClr val="4A4A4D"/>
                </a:solidFill>
                <a:latin typeface="Times New Roman"/>
                <a:cs typeface="Times New Roman"/>
              </a:rPr>
              <a:t>personally </a:t>
            </a:r>
            <a:r>
              <a:rPr sz="850" spc="-5" dirty="0">
                <a:solidFill>
                  <a:srgbClr val="4A4A4D"/>
                </a:solidFill>
                <a:latin typeface="Times New Roman"/>
                <a:cs typeface="Times New Roman"/>
              </a:rPr>
              <a:t>receives 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all </a:t>
            </a:r>
            <a:r>
              <a:rPr sz="850" spc="-5" dirty="0">
                <a:solidFill>
                  <a:srgbClr val="4A4A4D"/>
                </a:solidFill>
                <a:latin typeface="Times New Roman"/>
                <a:cs typeface="Times New Roman"/>
              </a:rPr>
              <a:t>proﬁts and 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sz="850" spc="-5" dirty="0">
                <a:solidFill>
                  <a:srgbClr val="4A4A4D"/>
                </a:solidFill>
                <a:latin typeface="Times New Roman"/>
                <a:cs typeface="Times New Roman"/>
              </a:rPr>
              <a:t>assumes 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all </a:t>
            </a:r>
            <a:r>
              <a:rPr sz="850" spc="-5" dirty="0">
                <a:solidFill>
                  <a:srgbClr val="4A4A4D"/>
                </a:solidFill>
                <a:latin typeface="Times New Roman"/>
                <a:cs typeface="Times New Roman"/>
              </a:rPr>
              <a:t>responsibility for the 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sz="850" spc="-5" dirty="0">
                <a:solidFill>
                  <a:srgbClr val="4A4A4D"/>
                </a:solidFill>
                <a:latin typeface="Times New Roman"/>
                <a:cs typeface="Times New Roman"/>
              </a:rPr>
              <a:t>debts</a:t>
            </a:r>
            <a:r>
              <a:rPr sz="850" spc="-30" dirty="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sz="850" spc="-5" dirty="0">
                <a:solidFill>
                  <a:srgbClr val="4A4A4D"/>
                </a:solidFill>
                <a:latin typeface="Times New Roman"/>
                <a:cs typeface="Times New Roman"/>
              </a:rPr>
              <a:t>and</a:t>
            </a:r>
            <a:r>
              <a:rPr sz="850" spc="-35" dirty="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sz="850" spc="-5" dirty="0">
                <a:solidFill>
                  <a:srgbClr val="4A4A4D"/>
                </a:solidFill>
                <a:latin typeface="Times New Roman"/>
                <a:cs typeface="Times New Roman"/>
              </a:rPr>
              <a:t>losses</a:t>
            </a:r>
            <a:r>
              <a:rPr sz="850" spc="-15" dirty="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sz="850" spc="-5" dirty="0">
                <a:solidFill>
                  <a:srgbClr val="4A4A4D"/>
                </a:solidFill>
                <a:latin typeface="Times New Roman"/>
                <a:cs typeface="Times New Roman"/>
              </a:rPr>
              <a:t>of</a:t>
            </a:r>
            <a:r>
              <a:rPr sz="850" spc="-35" dirty="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sz="850" spc="-5" dirty="0">
                <a:solidFill>
                  <a:srgbClr val="4A4A4D"/>
                </a:solidFill>
                <a:latin typeface="Times New Roman"/>
                <a:cs typeface="Times New Roman"/>
              </a:rPr>
              <a:t>the</a:t>
            </a:r>
            <a:r>
              <a:rPr sz="850" spc="5" dirty="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sz="850" spc="-5" dirty="0">
                <a:solidFill>
                  <a:srgbClr val="4A4A4D"/>
                </a:solidFill>
                <a:latin typeface="Times New Roman"/>
                <a:cs typeface="Times New Roman"/>
              </a:rPr>
              <a:t>business</a:t>
            </a:r>
            <a:endParaRPr sz="85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839339" y="940054"/>
            <a:ext cx="3307079" cy="32385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950" spc="-55" dirty="0">
                <a:solidFill>
                  <a:srgbClr val="221F1F"/>
                </a:solidFill>
                <a:latin typeface="Trebuchet MS"/>
                <a:cs typeface="Trebuchet MS"/>
              </a:rPr>
              <a:t>Forms</a:t>
            </a:r>
            <a:r>
              <a:rPr sz="1950" spc="-35" dirty="0">
                <a:solidFill>
                  <a:srgbClr val="221F1F"/>
                </a:solidFill>
                <a:latin typeface="Trebuchet MS"/>
                <a:cs typeface="Trebuchet MS"/>
              </a:rPr>
              <a:t> </a:t>
            </a:r>
            <a:r>
              <a:rPr sz="1950" spc="-50" dirty="0">
                <a:solidFill>
                  <a:srgbClr val="221F1F"/>
                </a:solidFill>
                <a:latin typeface="Trebuchet MS"/>
                <a:cs typeface="Trebuchet MS"/>
              </a:rPr>
              <a:t>of</a:t>
            </a:r>
            <a:r>
              <a:rPr sz="1950" spc="40" dirty="0">
                <a:solidFill>
                  <a:srgbClr val="221F1F"/>
                </a:solidFill>
                <a:latin typeface="Trebuchet MS"/>
                <a:cs typeface="Trebuchet MS"/>
              </a:rPr>
              <a:t> </a:t>
            </a:r>
            <a:r>
              <a:rPr sz="1950" spc="-50" dirty="0">
                <a:solidFill>
                  <a:srgbClr val="221F1F"/>
                </a:solidFill>
                <a:latin typeface="Trebuchet MS"/>
                <a:cs typeface="Trebuchet MS"/>
              </a:rPr>
              <a:t>Business</a:t>
            </a:r>
            <a:r>
              <a:rPr sz="1950" spc="-30" dirty="0">
                <a:solidFill>
                  <a:srgbClr val="221F1F"/>
                </a:solidFill>
                <a:latin typeface="Trebuchet MS"/>
                <a:cs typeface="Trebuchet MS"/>
              </a:rPr>
              <a:t> </a:t>
            </a:r>
            <a:r>
              <a:rPr sz="1950" spc="-50" dirty="0">
                <a:solidFill>
                  <a:srgbClr val="221F1F"/>
                </a:solidFill>
                <a:latin typeface="Trebuchet MS"/>
                <a:cs typeface="Trebuchet MS"/>
              </a:rPr>
              <a:t>Organization</a:t>
            </a:r>
            <a:endParaRPr sz="1950">
              <a:latin typeface="Trebuchet MS"/>
              <a:cs typeface="Trebuchet MS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2225675" y="1289050"/>
            <a:ext cx="4765040" cy="282384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8100" algn="just">
              <a:lnSpc>
                <a:spcPct val="100000"/>
              </a:lnSpc>
              <a:spcBef>
                <a:spcPts val="105"/>
              </a:spcBef>
            </a:pPr>
            <a:r>
              <a:rPr sz="1950" spc="-45" dirty="0">
                <a:solidFill>
                  <a:srgbClr val="221F1F"/>
                </a:solidFill>
                <a:latin typeface="Trebuchet MS"/>
                <a:cs typeface="Trebuchet MS"/>
              </a:rPr>
              <a:t>in</a:t>
            </a:r>
            <a:r>
              <a:rPr sz="1950" spc="-254" dirty="0">
                <a:solidFill>
                  <a:srgbClr val="221F1F"/>
                </a:solidFill>
                <a:latin typeface="Trebuchet MS"/>
                <a:cs typeface="Trebuchet MS"/>
              </a:rPr>
              <a:t> </a:t>
            </a:r>
            <a:r>
              <a:rPr sz="1950" spc="-35" dirty="0">
                <a:solidFill>
                  <a:srgbClr val="221F1F"/>
                </a:solidFill>
                <a:latin typeface="Trebuchet MS"/>
                <a:cs typeface="Trebuchet MS"/>
              </a:rPr>
              <a:t>t</a:t>
            </a:r>
            <a:r>
              <a:rPr sz="1950" spc="-60" dirty="0">
                <a:solidFill>
                  <a:srgbClr val="221F1F"/>
                </a:solidFill>
                <a:latin typeface="Trebuchet MS"/>
                <a:cs typeface="Trebuchet MS"/>
              </a:rPr>
              <a:t>h</a:t>
            </a:r>
            <a:r>
              <a:rPr sz="1950" spc="-55" dirty="0">
                <a:solidFill>
                  <a:srgbClr val="221F1F"/>
                </a:solidFill>
                <a:latin typeface="Trebuchet MS"/>
                <a:cs typeface="Trebuchet MS"/>
              </a:rPr>
              <a:t>e</a:t>
            </a:r>
            <a:r>
              <a:rPr sz="1950" spc="-185" dirty="0">
                <a:solidFill>
                  <a:srgbClr val="221F1F"/>
                </a:solidFill>
                <a:latin typeface="Trebuchet MS"/>
                <a:cs typeface="Trebuchet MS"/>
              </a:rPr>
              <a:t> </a:t>
            </a:r>
            <a:r>
              <a:rPr sz="1950" spc="-55" dirty="0">
                <a:solidFill>
                  <a:srgbClr val="221F1F"/>
                </a:solidFill>
                <a:latin typeface="Trebuchet MS"/>
                <a:cs typeface="Trebuchet MS"/>
              </a:rPr>
              <a:t>Unite</a:t>
            </a:r>
            <a:r>
              <a:rPr sz="1950" spc="-60" dirty="0">
                <a:solidFill>
                  <a:srgbClr val="221F1F"/>
                </a:solidFill>
                <a:latin typeface="Trebuchet MS"/>
                <a:cs typeface="Trebuchet MS"/>
              </a:rPr>
              <a:t>d</a:t>
            </a:r>
            <a:r>
              <a:rPr sz="1950" spc="-250" dirty="0">
                <a:solidFill>
                  <a:srgbClr val="221F1F"/>
                </a:solidFill>
                <a:latin typeface="Trebuchet MS"/>
                <a:cs typeface="Trebuchet MS"/>
              </a:rPr>
              <a:t> </a:t>
            </a:r>
            <a:r>
              <a:rPr sz="1950" spc="-45" dirty="0">
                <a:solidFill>
                  <a:srgbClr val="221F1F"/>
                </a:solidFill>
                <a:latin typeface="Trebuchet MS"/>
                <a:cs typeface="Trebuchet MS"/>
              </a:rPr>
              <a:t>S</a:t>
            </a:r>
            <a:r>
              <a:rPr sz="1950" spc="-55" dirty="0">
                <a:solidFill>
                  <a:srgbClr val="221F1F"/>
                </a:solidFill>
                <a:latin typeface="Trebuchet MS"/>
                <a:cs typeface="Trebuchet MS"/>
              </a:rPr>
              <a:t>tates</a:t>
            </a:r>
            <a:endParaRPr sz="1950">
              <a:latin typeface="Trebuchet MS"/>
              <a:cs typeface="Trebuchet MS"/>
            </a:endParaRPr>
          </a:p>
          <a:p>
            <a:pPr marL="38100" marR="31115" algn="just">
              <a:lnSpc>
                <a:spcPct val="146000"/>
              </a:lnSpc>
              <a:spcBef>
                <a:spcPts val="515"/>
              </a:spcBef>
            </a:pP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Three 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major forms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business ownership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are 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used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in the United States: proprietorships,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partnerships, and corporations. Proprietorships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are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the most widely used form,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although they </a:t>
            </a:r>
            <a:r>
              <a:rPr sz="1000" spc="-23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aregenerally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the smallest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organizations in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terms of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assets.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About 72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percent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U.S. </a:t>
            </a:r>
            <a:r>
              <a:rPr sz="1000" spc="-35" dirty="0">
                <a:solidFill>
                  <a:srgbClr val="221F1F"/>
                </a:solidFill>
                <a:latin typeface="Times New Roman"/>
                <a:cs typeface="Times New Roman"/>
              </a:rPr>
              <a:t>ﬁrms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are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 proprietorships,</a:t>
            </a:r>
            <a:r>
              <a:rPr sz="1000" spc="-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about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5" dirty="0">
                <a:solidFill>
                  <a:srgbClr val="221F1F"/>
                </a:solidFill>
                <a:latin typeface="Times New Roman"/>
                <a:cs typeface="Times New Roman"/>
              </a:rPr>
              <a:t>10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percent</a:t>
            </a:r>
            <a:r>
              <a:rPr sz="1000" spc="-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are</a:t>
            </a:r>
            <a:r>
              <a:rPr sz="1000" spc="-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partnerships,</a:t>
            </a:r>
            <a:r>
              <a:rPr sz="1000" spc="-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5" dirty="0">
                <a:solidFill>
                  <a:srgbClr val="221F1F"/>
                </a:solidFill>
                <a:latin typeface="Times New Roman"/>
                <a:cs typeface="Times New Roman"/>
              </a:rPr>
              <a:t>and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sz="1000" spc="2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remaining</a:t>
            </a:r>
            <a:r>
              <a:rPr sz="1000" spc="19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18</a:t>
            </a:r>
            <a:r>
              <a:rPr sz="1000" spc="19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percent</a:t>
            </a:r>
            <a:r>
              <a:rPr sz="1000" spc="204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are </a:t>
            </a:r>
            <a:r>
              <a:rPr sz="1000" spc="-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corporations.</a:t>
            </a:r>
            <a:r>
              <a:rPr sz="1000" spc="-16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In</a:t>
            </a:r>
            <a:r>
              <a:rPr sz="1000" spc="7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terms</a:t>
            </a:r>
            <a:r>
              <a:rPr sz="1000" spc="7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of</a:t>
            </a:r>
            <a:r>
              <a:rPr sz="1000" spc="6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revenues,</a:t>
            </a:r>
            <a:r>
              <a:rPr sz="1000" spc="7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81</a:t>
            </a:r>
            <a:r>
              <a:rPr sz="1000" spc="8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percent</a:t>
            </a:r>
            <a:r>
              <a:rPr sz="1000" spc="7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of</a:t>
            </a:r>
            <a:r>
              <a:rPr sz="1000" spc="6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sales</a:t>
            </a:r>
            <a:r>
              <a:rPr sz="1000" spc="7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are</a:t>
            </a:r>
            <a:r>
              <a:rPr sz="1000" spc="8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generated</a:t>
            </a:r>
            <a:r>
              <a:rPr sz="1000" spc="8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by</a:t>
            </a:r>
            <a:r>
              <a:rPr sz="1000" spc="5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corporations,</a:t>
            </a:r>
            <a:r>
              <a:rPr sz="1000" spc="7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about </a:t>
            </a:r>
            <a:r>
              <a:rPr sz="1000" spc="-24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15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percent bypartnerships,</a:t>
            </a:r>
            <a:r>
              <a:rPr sz="1000" spc="-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and</a:t>
            </a:r>
            <a:r>
              <a:rPr sz="1000" spc="-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about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4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percent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by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 proprietorships.</a:t>
            </a:r>
            <a:r>
              <a:rPr sz="975" spc="-7" baseline="38461" dirty="0">
                <a:solidFill>
                  <a:srgbClr val="221F1F"/>
                </a:solidFill>
                <a:latin typeface="Times New Roman"/>
                <a:cs typeface="Times New Roman"/>
              </a:rPr>
              <a:t>3</a:t>
            </a:r>
            <a:endParaRPr sz="975" baseline="38461">
              <a:latin typeface="Times New Roman"/>
              <a:cs typeface="Times New Roman"/>
            </a:endParaRPr>
          </a:p>
          <a:p>
            <a:pPr marL="38100" marR="30480" indent="225425" algn="just">
              <a:lnSpc>
                <a:spcPct val="143700"/>
              </a:lnSpc>
              <a:spcBef>
                <a:spcPts val="35"/>
              </a:spcBef>
            </a:pP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The choice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 legal form 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organization for a business is a strategic matter from many </a:t>
            </a:r>
            <a:r>
              <a:rPr sz="1000" spc="-23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points of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view. Managerial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lines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authority </a:t>
            </a:r>
            <a:r>
              <a:rPr sz="1000" spc="-35" dirty="0">
                <a:solidFill>
                  <a:srgbClr val="221F1F"/>
                </a:solidFill>
                <a:latin typeface="Times New Roman"/>
                <a:cs typeface="Times New Roman"/>
              </a:rPr>
              <a:t>and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control, legal responsibility, </a:t>
            </a:r>
            <a:r>
              <a:rPr sz="1000" spc="-35" dirty="0">
                <a:solidFill>
                  <a:srgbClr val="221F1F"/>
                </a:solidFill>
                <a:latin typeface="Times New Roman"/>
                <a:cs typeface="Times New Roman"/>
              </a:rPr>
              <a:t>and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the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allocation </a:t>
            </a:r>
            <a:r>
              <a:rPr sz="1000" spc="-20" dirty="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sz="1000" spc="-23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income </a:t>
            </a:r>
            <a:r>
              <a:rPr sz="1000" spc="-35" dirty="0">
                <a:solidFill>
                  <a:srgbClr val="221F1F"/>
                </a:solidFill>
                <a:latin typeface="Times New Roman"/>
                <a:cs typeface="Times New Roman"/>
              </a:rPr>
              <a:t>and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risk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are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directly related to the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form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the organization takes. In this chapter, </a:t>
            </a:r>
            <a:r>
              <a:rPr sz="1000" spc="-40" dirty="0">
                <a:solidFill>
                  <a:srgbClr val="221F1F"/>
                </a:solidFill>
                <a:latin typeface="Times New Roman"/>
                <a:cs typeface="Times New Roman"/>
              </a:rPr>
              <a:t>we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look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at </a:t>
            </a:r>
            <a:r>
              <a:rPr sz="1000" spc="-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the relationship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between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the legal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form of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organization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and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its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sources </a:t>
            </a:r>
            <a:r>
              <a:rPr sz="1000" spc="-35" dirty="0">
                <a:solidFill>
                  <a:srgbClr val="221F1F"/>
                </a:solidFill>
                <a:latin typeface="Times New Roman"/>
                <a:cs typeface="Times New Roman"/>
              </a:rPr>
              <a:t>and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methods of ﬁnancing,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15" dirty="0">
                <a:solidFill>
                  <a:srgbClr val="221F1F"/>
                </a:solidFill>
                <a:latin typeface="Times New Roman"/>
                <a:cs typeface="Times New Roman"/>
              </a:rPr>
              <a:t>and</a:t>
            </a:r>
            <a:r>
              <a:rPr sz="1000" spc="-4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15" dirty="0">
                <a:solidFill>
                  <a:srgbClr val="221F1F"/>
                </a:solidFill>
                <a:latin typeface="Times New Roman"/>
                <a:cs typeface="Times New Roman"/>
              </a:rPr>
              <a:t>its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0" dirty="0">
                <a:solidFill>
                  <a:srgbClr val="221F1F"/>
                </a:solidFill>
                <a:latin typeface="Times New Roman"/>
                <a:cs typeface="Times New Roman"/>
              </a:rPr>
              <a:t>allocation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of</a:t>
            </a:r>
            <a:r>
              <a:rPr sz="1000" spc="-5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15" dirty="0">
                <a:solidFill>
                  <a:srgbClr val="221F1F"/>
                </a:solidFill>
                <a:latin typeface="Times New Roman"/>
                <a:cs typeface="Times New Roman"/>
              </a:rPr>
              <a:t>risk.</a:t>
            </a:r>
            <a:r>
              <a:rPr sz="1000" spc="-4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10" dirty="0">
                <a:solidFill>
                  <a:srgbClr val="009CDB"/>
                </a:solidFill>
                <a:latin typeface="Times New Roman"/>
                <a:cs typeface="Times New Roman"/>
              </a:rPr>
              <a:t>Table</a:t>
            </a:r>
            <a:r>
              <a:rPr sz="1000" spc="-25" dirty="0">
                <a:solidFill>
                  <a:srgbClr val="009CDB"/>
                </a:solidFill>
                <a:latin typeface="Times New Roman"/>
                <a:cs typeface="Times New Roman"/>
              </a:rPr>
              <a:t> </a:t>
            </a:r>
            <a:r>
              <a:rPr sz="1000" spc="-10" dirty="0">
                <a:solidFill>
                  <a:srgbClr val="009CDB"/>
                </a:solidFill>
                <a:latin typeface="Times New Roman"/>
                <a:cs typeface="Times New Roman"/>
              </a:rPr>
              <a:t>13.1</a:t>
            </a:r>
            <a:r>
              <a:rPr sz="1000" dirty="0">
                <a:solidFill>
                  <a:srgbClr val="009CDB"/>
                </a:solidFill>
                <a:latin typeface="Times New Roman"/>
                <a:cs typeface="Times New Roman"/>
              </a:rPr>
              <a:t> </a:t>
            </a:r>
            <a:r>
              <a:rPr sz="1000" spc="-15" dirty="0">
                <a:solidFill>
                  <a:srgbClr val="221F1F"/>
                </a:solidFill>
                <a:latin typeface="Times New Roman"/>
                <a:cs typeface="Times New Roman"/>
              </a:rPr>
              <a:t>summarizes</a:t>
            </a:r>
            <a:r>
              <a:rPr sz="1000" spc="-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15" dirty="0">
                <a:solidFill>
                  <a:srgbClr val="221F1F"/>
                </a:solidFill>
                <a:latin typeface="Times New Roman"/>
                <a:cs typeface="Times New Roman"/>
              </a:rPr>
              <a:t>some</a:t>
            </a:r>
            <a:r>
              <a:rPr sz="1000" spc="-4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of</a:t>
            </a:r>
            <a:r>
              <a:rPr sz="1000" spc="-3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sz="1000" spc="-4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points</a:t>
            </a:r>
            <a:r>
              <a:rPr sz="1000" spc="-7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of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this</a:t>
            </a:r>
            <a:r>
              <a:rPr sz="1000" spc="-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15" dirty="0">
                <a:solidFill>
                  <a:srgbClr val="221F1F"/>
                </a:solidFill>
                <a:latin typeface="Times New Roman"/>
                <a:cs typeface="Times New Roman"/>
              </a:rPr>
              <a:t>discussion.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2251075" y="4534027"/>
            <a:ext cx="4709795" cy="19259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50" spc="-5" dirty="0">
                <a:solidFill>
                  <a:srgbClr val="A70D11"/>
                </a:solidFill>
                <a:latin typeface="Trebuchet MS"/>
                <a:cs typeface="Trebuchet MS"/>
              </a:rPr>
              <a:t>Proprietorship</a:t>
            </a:r>
            <a:endParaRPr sz="1450">
              <a:latin typeface="Trebuchet MS"/>
              <a:cs typeface="Trebuchet MS"/>
            </a:endParaRPr>
          </a:p>
          <a:p>
            <a:pPr marL="12700" marR="5080" algn="just">
              <a:lnSpc>
                <a:spcPct val="143500"/>
              </a:lnSpc>
              <a:spcBef>
                <a:spcPts val="1165"/>
              </a:spcBef>
            </a:pP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The </a:t>
            </a:r>
            <a:r>
              <a:rPr sz="1000" spc="-5" dirty="0">
                <a:solidFill>
                  <a:srgbClr val="009CDB"/>
                </a:solidFill>
                <a:latin typeface="Times New Roman"/>
                <a:cs typeface="Times New Roman"/>
              </a:rPr>
              <a:t>proprietorship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, sometimes called a sole proprietorship,</a:t>
            </a:r>
            <a:r>
              <a:rPr sz="1000" spc="24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is a business venture owned 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by </a:t>
            </a:r>
            <a:r>
              <a:rPr sz="1000" spc="1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an individual 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who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personally receives all proﬁts and assumes all responsibility for the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debts 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5" dirty="0">
                <a:solidFill>
                  <a:srgbClr val="221F1F"/>
                </a:solidFill>
                <a:latin typeface="Times New Roman"/>
                <a:cs typeface="Times New Roman"/>
              </a:rPr>
              <a:t>and</a:t>
            </a:r>
            <a:r>
              <a:rPr sz="1000" spc="8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losses</a:t>
            </a:r>
            <a:r>
              <a:rPr sz="1000" spc="5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of</a:t>
            </a:r>
            <a:r>
              <a:rPr sz="1000" spc="6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sz="1000" spc="5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business.</a:t>
            </a:r>
            <a:r>
              <a:rPr sz="1000" spc="6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Typically,</a:t>
            </a:r>
            <a:r>
              <a:rPr sz="1000" spc="6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sz="1000" spc="5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owner</a:t>
            </a:r>
            <a:r>
              <a:rPr sz="1000" spc="6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is</a:t>
            </a:r>
            <a:r>
              <a:rPr sz="1000" spc="6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sz="1000" spc="5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manager;</a:t>
            </a:r>
            <a:r>
              <a:rPr sz="1000" spc="5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he</a:t>
            </a:r>
            <a:r>
              <a:rPr sz="1000" spc="5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or</a:t>
            </a:r>
            <a:r>
              <a:rPr sz="1000" spc="6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she</a:t>
            </a:r>
            <a:r>
              <a:rPr sz="1000" spc="5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is</a:t>
            </a:r>
            <a:r>
              <a:rPr sz="1000" spc="14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in</a:t>
            </a:r>
            <a:r>
              <a:rPr sz="1000" spc="6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total</a:t>
            </a:r>
            <a:r>
              <a:rPr sz="1000" spc="5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control</a:t>
            </a:r>
            <a:r>
              <a:rPr sz="1000" spc="5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sz="1000" spc="-24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the 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ﬁrm.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Separating the owner from the ﬁrm is diﬃcult. Proprietorships outnumber all other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forms 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business organization in the United States. However, the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economic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power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these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ﬁrms, as measured </a:t>
            </a:r>
            <a:r>
              <a:rPr sz="1000" spc="-35" dirty="0">
                <a:solidFill>
                  <a:srgbClr val="221F1F"/>
                </a:solidFill>
                <a:latin typeface="Times New Roman"/>
                <a:cs typeface="Times New Roman"/>
              </a:rPr>
              <a:t>by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number of employees </a:t>
            </a:r>
            <a:r>
              <a:rPr sz="1000" spc="-35" dirty="0">
                <a:solidFill>
                  <a:srgbClr val="221F1F"/>
                </a:solidFill>
                <a:latin typeface="Times New Roman"/>
                <a:cs typeface="Times New Roman"/>
              </a:rPr>
              <a:t>and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size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payroll, is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less than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that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the nation’s </a:t>
            </a:r>
            <a:r>
              <a:rPr sz="1000" spc="-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corporations.</a:t>
            </a:r>
            <a:endParaRPr sz="10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2"/>
          <p:cNvGraphicFramePr>
            <a:graphicFrameLocks noGrp="1"/>
          </p:cNvGraphicFramePr>
          <p:nvPr/>
        </p:nvGraphicFramePr>
        <p:xfrm>
          <a:off x="824788" y="909777"/>
          <a:ext cx="6467474" cy="5505114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822960"/>
                <a:gridCol w="869950"/>
                <a:gridCol w="789305"/>
                <a:gridCol w="733425"/>
                <a:gridCol w="618490"/>
                <a:gridCol w="852805"/>
                <a:gridCol w="843914"/>
                <a:gridCol w="936625"/>
              </a:tblGrid>
              <a:tr h="291388">
                <a:tc>
                  <a:txBody>
                    <a:bodyPr/>
                    <a:lstStyle/>
                    <a:p>
                      <a:pPr marL="83185">
                        <a:lnSpc>
                          <a:spcPct val="100000"/>
                        </a:lnSpc>
                        <a:spcBef>
                          <a:spcPts val="515"/>
                        </a:spcBef>
                      </a:pPr>
                      <a:r>
                        <a:rPr sz="900" spc="55" dirty="0">
                          <a:solidFill>
                            <a:srgbClr val="04719C"/>
                          </a:solidFill>
                          <a:latin typeface="Trebuchet MS"/>
                          <a:cs typeface="Trebuchet MS"/>
                        </a:rPr>
                        <a:t>T</a:t>
                      </a:r>
                      <a:r>
                        <a:rPr sz="900" spc="60" dirty="0">
                          <a:solidFill>
                            <a:srgbClr val="04719C"/>
                          </a:solidFill>
                          <a:latin typeface="Trebuchet MS"/>
                          <a:cs typeface="Trebuchet MS"/>
                        </a:rPr>
                        <a:t>ABL</a:t>
                      </a:r>
                      <a:r>
                        <a:rPr sz="900" dirty="0">
                          <a:solidFill>
                            <a:srgbClr val="04719C"/>
                          </a:solidFill>
                          <a:latin typeface="Trebuchet MS"/>
                          <a:cs typeface="Trebuchet MS"/>
                        </a:rPr>
                        <a:t>E </a:t>
                      </a:r>
                      <a:r>
                        <a:rPr sz="900" spc="50" dirty="0">
                          <a:solidFill>
                            <a:srgbClr val="04719C"/>
                          </a:solidFill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900" spc="-5" dirty="0">
                          <a:solidFill>
                            <a:srgbClr val="04719C"/>
                          </a:solidFill>
                          <a:latin typeface="Trebuchet MS"/>
                          <a:cs typeface="Trebuchet MS"/>
                        </a:rPr>
                        <a:t>1</a:t>
                      </a:r>
                      <a:r>
                        <a:rPr sz="900" dirty="0">
                          <a:solidFill>
                            <a:srgbClr val="04719C"/>
                          </a:solidFill>
                          <a:latin typeface="Trebuchet MS"/>
                          <a:cs typeface="Trebuchet MS"/>
                        </a:rPr>
                        <a:t>3</a:t>
                      </a:r>
                      <a:r>
                        <a:rPr sz="900" spc="-130" dirty="0">
                          <a:solidFill>
                            <a:srgbClr val="04719C"/>
                          </a:solidFill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900" dirty="0">
                          <a:solidFill>
                            <a:srgbClr val="04719C"/>
                          </a:solidFill>
                          <a:latin typeface="Trebuchet MS"/>
                          <a:cs typeface="Trebuchet MS"/>
                        </a:rPr>
                        <a:t>.1</a:t>
                      </a:r>
                      <a:endParaRPr sz="900">
                        <a:latin typeface="Trebuchet MS"/>
                        <a:cs typeface="Trebuchet MS"/>
                      </a:endParaRPr>
                    </a:p>
                  </a:txBody>
                  <a:tcPr marL="0" marR="0" marT="65405" marB="0">
                    <a:solidFill>
                      <a:srgbClr val="B9D7E6"/>
                    </a:solidFill>
                  </a:tcPr>
                </a:tc>
                <a:tc gridSpan="7">
                  <a:txBody>
                    <a:bodyPr/>
                    <a:lstStyle/>
                    <a:p>
                      <a:pPr marL="57785">
                        <a:lnSpc>
                          <a:spcPct val="100000"/>
                        </a:lnSpc>
                        <a:spcBef>
                          <a:spcPts val="480"/>
                        </a:spcBef>
                      </a:pPr>
                      <a:r>
                        <a:rPr sz="950" spc="-25" dirty="0">
                          <a:solidFill>
                            <a:srgbClr val="3A90B3"/>
                          </a:solidFill>
                          <a:latin typeface="Georgia"/>
                          <a:cs typeface="Georgia"/>
                        </a:rPr>
                        <a:t>Organizational</a:t>
                      </a:r>
                      <a:r>
                        <a:rPr sz="950" spc="85" dirty="0">
                          <a:solidFill>
                            <a:srgbClr val="3A90B3"/>
                          </a:solidFill>
                          <a:latin typeface="Georgia"/>
                          <a:cs typeface="Georgia"/>
                        </a:rPr>
                        <a:t> </a:t>
                      </a:r>
                      <a:r>
                        <a:rPr sz="950" spc="-35" dirty="0">
                          <a:solidFill>
                            <a:srgbClr val="3A90B3"/>
                          </a:solidFill>
                          <a:latin typeface="Georgia"/>
                          <a:cs typeface="Georgia"/>
                        </a:rPr>
                        <a:t>Forms</a:t>
                      </a:r>
                      <a:r>
                        <a:rPr sz="950" spc="40" dirty="0">
                          <a:solidFill>
                            <a:srgbClr val="3A90B3"/>
                          </a:solidFill>
                          <a:latin typeface="Georgia"/>
                          <a:cs typeface="Georgia"/>
                        </a:rPr>
                        <a:t> </a:t>
                      </a:r>
                      <a:r>
                        <a:rPr sz="950" spc="-35" dirty="0">
                          <a:solidFill>
                            <a:srgbClr val="3A90B3"/>
                          </a:solidFill>
                          <a:latin typeface="Georgia"/>
                          <a:cs typeface="Georgia"/>
                        </a:rPr>
                        <a:t>and</a:t>
                      </a:r>
                      <a:r>
                        <a:rPr sz="950" spc="75" dirty="0">
                          <a:solidFill>
                            <a:srgbClr val="3A90B3"/>
                          </a:solidFill>
                          <a:latin typeface="Georgia"/>
                          <a:cs typeface="Georgia"/>
                        </a:rPr>
                        <a:t> </a:t>
                      </a:r>
                      <a:r>
                        <a:rPr sz="950" spc="-25" dirty="0">
                          <a:solidFill>
                            <a:srgbClr val="3A90B3"/>
                          </a:solidFill>
                          <a:latin typeface="Georgia"/>
                          <a:cs typeface="Georgia"/>
                        </a:rPr>
                        <a:t>Financial</a:t>
                      </a:r>
                      <a:r>
                        <a:rPr sz="950" spc="70" dirty="0">
                          <a:solidFill>
                            <a:srgbClr val="3A90B3"/>
                          </a:solidFill>
                          <a:latin typeface="Georgia"/>
                          <a:cs typeface="Georgia"/>
                        </a:rPr>
                        <a:t> </a:t>
                      </a:r>
                      <a:r>
                        <a:rPr sz="950" spc="-25" dirty="0">
                          <a:solidFill>
                            <a:srgbClr val="3A90B3"/>
                          </a:solidFill>
                          <a:latin typeface="Georgia"/>
                          <a:cs typeface="Georgia"/>
                        </a:rPr>
                        <a:t>Characteristics</a:t>
                      </a:r>
                      <a:endParaRPr sz="950">
                        <a:latin typeface="Georgia"/>
                        <a:cs typeface="Georgia"/>
                      </a:endParaRPr>
                    </a:p>
                  </a:txBody>
                  <a:tcPr marL="0" marR="0" marT="6096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</a:tr>
              <a:tr h="566927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endParaRPr sz="1350">
                        <a:latin typeface="Times New Roman"/>
                        <a:cs typeface="Times New Roman"/>
                      </a:endParaRPr>
                    </a:p>
                    <a:p>
                      <a:pPr marL="59055">
                        <a:lnSpc>
                          <a:spcPts val="1190"/>
                        </a:lnSpc>
                      </a:pPr>
                      <a:r>
                        <a:rPr sz="1000" spc="5" dirty="0">
                          <a:solidFill>
                            <a:srgbClr val="FFFFFF"/>
                          </a:solidFill>
                          <a:latin typeface="Georgia"/>
                          <a:cs typeface="Georgia"/>
                        </a:rPr>
                        <a:t>Or</a:t>
                      </a:r>
                      <a:r>
                        <a:rPr sz="1000" spc="-5" dirty="0">
                          <a:solidFill>
                            <a:srgbClr val="FFFFFF"/>
                          </a:solidFill>
                          <a:latin typeface="Georgia"/>
                          <a:cs typeface="Georgia"/>
                        </a:rPr>
                        <a:t>g</a:t>
                      </a:r>
                      <a:r>
                        <a:rPr sz="1000" dirty="0">
                          <a:solidFill>
                            <a:srgbClr val="FFFFFF"/>
                          </a:solidFill>
                          <a:latin typeface="Georgia"/>
                          <a:cs typeface="Georgia"/>
                        </a:rPr>
                        <a:t>a</a:t>
                      </a:r>
                      <a:r>
                        <a:rPr sz="1000" spc="5" dirty="0">
                          <a:solidFill>
                            <a:srgbClr val="FFFFFF"/>
                          </a:solidFill>
                          <a:latin typeface="Georgia"/>
                          <a:cs typeface="Georgia"/>
                        </a:rPr>
                        <a:t>n</a:t>
                      </a:r>
                      <a:r>
                        <a:rPr sz="1000" dirty="0">
                          <a:solidFill>
                            <a:srgbClr val="FFFFFF"/>
                          </a:solidFill>
                          <a:latin typeface="Georgia"/>
                          <a:cs typeface="Georgia"/>
                        </a:rPr>
                        <a:t>iz</a:t>
                      </a:r>
                      <a:r>
                        <a:rPr sz="1000" spc="5" dirty="0">
                          <a:solidFill>
                            <a:srgbClr val="FFFFFF"/>
                          </a:solidFill>
                          <a:latin typeface="Georgia"/>
                          <a:cs typeface="Georgia"/>
                        </a:rPr>
                        <a:t>a</a:t>
                      </a:r>
                      <a:r>
                        <a:rPr sz="1000" spc="-5" dirty="0">
                          <a:solidFill>
                            <a:srgbClr val="FFFFFF"/>
                          </a:solidFill>
                          <a:latin typeface="Georgia"/>
                          <a:cs typeface="Georgia"/>
                        </a:rPr>
                        <a:t>ti</a:t>
                      </a:r>
                      <a:r>
                        <a:rPr sz="1000" spc="5" dirty="0">
                          <a:solidFill>
                            <a:srgbClr val="FFFFFF"/>
                          </a:solidFill>
                          <a:latin typeface="Georgia"/>
                          <a:cs typeface="Georgia"/>
                        </a:rPr>
                        <a:t>on</a:t>
                      </a:r>
                      <a:r>
                        <a:rPr sz="1000" dirty="0">
                          <a:solidFill>
                            <a:srgbClr val="FFFFFF"/>
                          </a:solidFill>
                          <a:latin typeface="Georgia"/>
                          <a:cs typeface="Georgia"/>
                        </a:rPr>
                        <a:t>a  </a:t>
                      </a:r>
                      <a:r>
                        <a:rPr sz="1000" spc="-5" dirty="0">
                          <a:solidFill>
                            <a:srgbClr val="FFFFFF"/>
                          </a:solidFill>
                          <a:latin typeface="Georgia"/>
                          <a:cs typeface="Georgia"/>
                        </a:rPr>
                        <a:t>Form</a:t>
                      </a:r>
                      <a:endParaRPr sz="1000">
                        <a:latin typeface="Georgia"/>
                        <a:cs typeface="Georgia"/>
                      </a:endParaRPr>
                    </a:p>
                  </a:txBody>
                  <a:tcPr marL="0" marR="0" marT="6350" marB="0">
                    <a:solidFill>
                      <a:srgbClr val="3A90B3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endParaRPr sz="1350">
                        <a:latin typeface="Times New Roman"/>
                        <a:cs typeface="Times New Roman"/>
                      </a:endParaRPr>
                    </a:p>
                    <a:p>
                      <a:pPr marL="272415" marR="90170" indent="-281305">
                        <a:lnSpc>
                          <a:spcPts val="1190"/>
                        </a:lnSpc>
                        <a:tabLst>
                          <a:tab pos="188595" algn="l"/>
                        </a:tabLst>
                      </a:pPr>
                      <a:r>
                        <a:rPr sz="1000" dirty="0">
                          <a:solidFill>
                            <a:srgbClr val="FFFFFF"/>
                          </a:solidFill>
                          <a:latin typeface="Georgia"/>
                          <a:cs typeface="Georgia"/>
                        </a:rPr>
                        <a:t>l	</a:t>
                      </a:r>
                      <a:r>
                        <a:rPr sz="1000" spc="5" dirty="0">
                          <a:solidFill>
                            <a:srgbClr val="FFFFFF"/>
                          </a:solidFill>
                          <a:latin typeface="Georgia"/>
                          <a:cs typeface="Georgia"/>
                        </a:rPr>
                        <a:t>Nu</a:t>
                      </a:r>
                      <a:r>
                        <a:rPr sz="1000" dirty="0">
                          <a:solidFill>
                            <a:srgbClr val="FFFFFF"/>
                          </a:solidFill>
                          <a:latin typeface="Georgia"/>
                          <a:cs typeface="Georgia"/>
                        </a:rPr>
                        <a:t>m</a:t>
                      </a:r>
                      <a:r>
                        <a:rPr sz="1000" spc="5" dirty="0">
                          <a:solidFill>
                            <a:srgbClr val="FFFFFF"/>
                          </a:solidFill>
                          <a:latin typeface="Georgia"/>
                          <a:cs typeface="Georgia"/>
                        </a:rPr>
                        <a:t>b</a:t>
                      </a:r>
                      <a:r>
                        <a:rPr sz="1000" spc="-5" dirty="0">
                          <a:solidFill>
                            <a:srgbClr val="FFFFFF"/>
                          </a:solidFill>
                          <a:latin typeface="Georgia"/>
                          <a:cs typeface="Georgia"/>
                        </a:rPr>
                        <a:t>e</a:t>
                      </a:r>
                      <a:r>
                        <a:rPr sz="1000" dirty="0">
                          <a:solidFill>
                            <a:srgbClr val="FFFFFF"/>
                          </a:solidFill>
                          <a:latin typeface="Georgia"/>
                          <a:cs typeface="Georgia"/>
                        </a:rPr>
                        <a:t>r</a:t>
                      </a:r>
                      <a:r>
                        <a:rPr sz="1000" spc="25" dirty="0">
                          <a:solidFill>
                            <a:srgbClr val="FFFFFF"/>
                          </a:solidFill>
                          <a:latin typeface="Georgia"/>
                          <a:cs typeface="Georgia"/>
                        </a:rPr>
                        <a:t> </a:t>
                      </a:r>
                      <a:r>
                        <a:rPr sz="1000" spc="5" dirty="0">
                          <a:solidFill>
                            <a:srgbClr val="FFFFFF"/>
                          </a:solidFill>
                          <a:latin typeface="Georgia"/>
                          <a:cs typeface="Georgia"/>
                        </a:rPr>
                        <a:t>of  </a:t>
                      </a:r>
                      <a:r>
                        <a:rPr sz="1000" spc="-10" dirty="0">
                          <a:solidFill>
                            <a:srgbClr val="FFFFFF"/>
                          </a:solidFill>
                          <a:latin typeface="Georgia"/>
                          <a:cs typeface="Georgia"/>
                        </a:rPr>
                        <a:t>Owners</a:t>
                      </a:r>
                      <a:endParaRPr sz="1000">
                        <a:latin typeface="Georgia"/>
                        <a:cs typeface="Georgia"/>
                      </a:endParaRPr>
                    </a:p>
                  </a:txBody>
                  <a:tcPr marL="0" marR="0" marT="6350" marB="0">
                    <a:solidFill>
                      <a:srgbClr val="3A90B3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endParaRPr sz="1350">
                        <a:latin typeface="Times New Roman"/>
                        <a:cs typeface="Times New Roman"/>
                      </a:endParaRPr>
                    </a:p>
                    <a:p>
                      <a:pPr marL="167640" marR="153035" indent="1270">
                        <a:lnSpc>
                          <a:spcPts val="1190"/>
                        </a:lnSpc>
                      </a:pPr>
                      <a:r>
                        <a:rPr sz="1000" spc="-5" dirty="0">
                          <a:solidFill>
                            <a:srgbClr val="FFFFFF"/>
                          </a:solidFill>
                          <a:latin typeface="Georgia"/>
                          <a:cs typeface="Georgia"/>
                        </a:rPr>
                        <a:t>Owner’s  </a:t>
                      </a:r>
                      <a:r>
                        <a:rPr sz="1000" spc="-25" dirty="0">
                          <a:solidFill>
                            <a:srgbClr val="FFFFFF"/>
                          </a:solidFill>
                          <a:latin typeface="Georgia"/>
                          <a:cs typeface="Georgia"/>
                        </a:rPr>
                        <a:t>Liability</a:t>
                      </a:r>
                      <a:endParaRPr sz="1000">
                        <a:latin typeface="Georgia"/>
                        <a:cs typeface="Georgia"/>
                      </a:endParaRPr>
                    </a:p>
                  </a:txBody>
                  <a:tcPr marL="0" marR="0" marT="6350" marB="0">
                    <a:solidFill>
                      <a:srgbClr val="3A90B3"/>
                    </a:solidFill>
                  </a:tcPr>
                </a:tc>
                <a:tc>
                  <a:txBody>
                    <a:bodyPr/>
                    <a:lstStyle/>
                    <a:p>
                      <a:pPr marL="173990" marR="133985" indent="27305" algn="just">
                        <a:lnSpc>
                          <a:spcPct val="99500"/>
                        </a:lnSpc>
                        <a:spcBef>
                          <a:spcPts val="375"/>
                        </a:spcBef>
                      </a:pPr>
                      <a:r>
                        <a:rPr sz="1000" spc="-10" dirty="0">
                          <a:solidFill>
                            <a:srgbClr val="FFFFFF"/>
                          </a:solidFill>
                          <a:latin typeface="Georgia"/>
                          <a:cs typeface="Georgia"/>
                        </a:rPr>
                        <a:t>Equity </a:t>
                      </a:r>
                      <a:r>
                        <a:rPr sz="1000" spc="-229" dirty="0">
                          <a:solidFill>
                            <a:srgbClr val="FFFFFF"/>
                          </a:solidFill>
                          <a:latin typeface="Georgia"/>
                          <a:cs typeface="Georgia"/>
                        </a:rPr>
                        <a:t> </a:t>
                      </a:r>
                      <a:r>
                        <a:rPr sz="1000" spc="-5" dirty="0">
                          <a:solidFill>
                            <a:srgbClr val="FFFFFF"/>
                          </a:solidFill>
                          <a:latin typeface="Georgia"/>
                          <a:cs typeface="Georgia"/>
                        </a:rPr>
                        <a:t>Capital </a:t>
                      </a:r>
                      <a:r>
                        <a:rPr sz="1000" spc="-229" dirty="0">
                          <a:solidFill>
                            <a:srgbClr val="FFFFFF"/>
                          </a:solidFill>
                          <a:latin typeface="Georgia"/>
                          <a:cs typeface="Georgia"/>
                        </a:rPr>
                        <a:t> </a:t>
                      </a:r>
                      <a:r>
                        <a:rPr sz="1000" spc="10" dirty="0">
                          <a:solidFill>
                            <a:srgbClr val="FFFFFF"/>
                          </a:solidFill>
                          <a:latin typeface="Georgia"/>
                          <a:cs typeface="Georgia"/>
                        </a:rPr>
                        <a:t>S</a:t>
                      </a:r>
                      <a:r>
                        <a:rPr sz="1000" spc="-5" dirty="0">
                          <a:solidFill>
                            <a:srgbClr val="FFFFFF"/>
                          </a:solidFill>
                          <a:latin typeface="Georgia"/>
                          <a:cs typeface="Georgia"/>
                        </a:rPr>
                        <a:t>o</a:t>
                      </a:r>
                      <a:r>
                        <a:rPr sz="1000" spc="5" dirty="0">
                          <a:solidFill>
                            <a:srgbClr val="FFFFFF"/>
                          </a:solidFill>
                          <a:latin typeface="Georgia"/>
                          <a:cs typeface="Georgia"/>
                        </a:rPr>
                        <a:t>ur</a:t>
                      </a:r>
                      <a:r>
                        <a:rPr sz="1000" dirty="0">
                          <a:solidFill>
                            <a:srgbClr val="FFFFFF"/>
                          </a:solidFill>
                          <a:latin typeface="Georgia"/>
                          <a:cs typeface="Georgia"/>
                        </a:rPr>
                        <a:t>c</a:t>
                      </a:r>
                      <a:r>
                        <a:rPr sz="1000" spc="-5" dirty="0">
                          <a:solidFill>
                            <a:srgbClr val="FFFFFF"/>
                          </a:solidFill>
                          <a:latin typeface="Georgia"/>
                          <a:cs typeface="Georgia"/>
                        </a:rPr>
                        <a:t>es</a:t>
                      </a:r>
                      <a:endParaRPr sz="1000">
                        <a:latin typeface="Georgia"/>
                        <a:cs typeface="Georgia"/>
                      </a:endParaRPr>
                    </a:p>
                  </a:txBody>
                  <a:tcPr marL="0" marR="0" marT="47625" marB="0">
                    <a:solidFill>
                      <a:srgbClr val="3A90B3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endParaRPr sz="1350">
                        <a:latin typeface="Times New Roman"/>
                        <a:cs typeface="Times New Roman"/>
                      </a:endParaRPr>
                    </a:p>
                    <a:p>
                      <a:pPr marL="66040" marR="76200" indent="42545">
                        <a:lnSpc>
                          <a:spcPts val="1190"/>
                        </a:lnSpc>
                      </a:pPr>
                      <a:r>
                        <a:rPr sz="1000" spc="5" dirty="0">
                          <a:solidFill>
                            <a:srgbClr val="FFFFFF"/>
                          </a:solidFill>
                          <a:latin typeface="Georgia"/>
                          <a:cs typeface="Georgia"/>
                        </a:rPr>
                        <a:t>E</a:t>
                      </a:r>
                      <a:r>
                        <a:rPr sz="1000" dirty="0">
                          <a:solidFill>
                            <a:srgbClr val="FFFFFF"/>
                          </a:solidFill>
                          <a:latin typeface="Georgia"/>
                          <a:cs typeface="Georgia"/>
                        </a:rPr>
                        <a:t>a</a:t>
                      </a:r>
                      <a:r>
                        <a:rPr sz="1000" spc="-5" dirty="0">
                          <a:solidFill>
                            <a:srgbClr val="FFFFFF"/>
                          </a:solidFill>
                          <a:latin typeface="Georgia"/>
                          <a:cs typeface="Georgia"/>
                        </a:rPr>
                        <a:t>s</a:t>
                      </a:r>
                      <a:r>
                        <a:rPr sz="1000" dirty="0">
                          <a:solidFill>
                            <a:srgbClr val="FFFFFF"/>
                          </a:solidFill>
                          <a:latin typeface="Georgia"/>
                          <a:cs typeface="Georgia"/>
                        </a:rPr>
                        <a:t>e </a:t>
                      </a:r>
                      <a:r>
                        <a:rPr sz="1000" spc="5" dirty="0">
                          <a:solidFill>
                            <a:srgbClr val="FFFFFF"/>
                          </a:solidFill>
                          <a:latin typeface="Georgia"/>
                          <a:cs typeface="Georgia"/>
                        </a:rPr>
                        <a:t>of  </a:t>
                      </a:r>
                      <a:r>
                        <a:rPr sz="1000" spc="10" dirty="0">
                          <a:solidFill>
                            <a:srgbClr val="FFFFFF"/>
                          </a:solidFill>
                          <a:latin typeface="Georgia"/>
                          <a:cs typeface="Georgia"/>
                        </a:rPr>
                        <a:t>S</a:t>
                      </a:r>
                      <a:r>
                        <a:rPr sz="1000" spc="-5" dirty="0">
                          <a:solidFill>
                            <a:srgbClr val="FFFFFF"/>
                          </a:solidFill>
                          <a:latin typeface="Georgia"/>
                          <a:cs typeface="Georgia"/>
                        </a:rPr>
                        <a:t>t</a:t>
                      </a:r>
                      <a:r>
                        <a:rPr sz="1000" dirty="0">
                          <a:solidFill>
                            <a:srgbClr val="FFFFFF"/>
                          </a:solidFill>
                          <a:latin typeface="Georgia"/>
                          <a:cs typeface="Georgia"/>
                        </a:rPr>
                        <a:t>a</a:t>
                      </a:r>
                      <a:r>
                        <a:rPr sz="1000" spc="5" dirty="0">
                          <a:solidFill>
                            <a:srgbClr val="FFFFFF"/>
                          </a:solidFill>
                          <a:latin typeface="Georgia"/>
                          <a:cs typeface="Georgia"/>
                        </a:rPr>
                        <a:t>r</a:t>
                      </a:r>
                      <a:r>
                        <a:rPr sz="1000" dirty="0">
                          <a:solidFill>
                            <a:srgbClr val="FFFFFF"/>
                          </a:solidFill>
                          <a:latin typeface="Georgia"/>
                          <a:cs typeface="Georgia"/>
                        </a:rPr>
                        <a:t>t</a:t>
                      </a:r>
                      <a:r>
                        <a:rPr sz="1000" spc="5" dirty="0">
                          <a:solidFill>
                            <a:srgbClr val="FFFFFF"/>
                          </a:solidFill>
                          <a:latin typeface="Georgia"/>
                          <a:cs typeface="Georgia"/>
                        </a:rPr>
                        <a:t>-Up</a:t>
                      </a:r>
                      <a:endParaRPr sz="1000">
                        <a:latin typeface="Georgia"/>
                        <a:cs typeface="Georgia"/>
                      </a:endParaRPr>
                    </a:p>
                  </a:txBody>
                  <a:tcPr marL="0" marR="0" marT="6350" marB="0">
                    <a:solidFill>
                      <a:srgbClr val="3A90B3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1250">
                        <a:latin typeface="Times New Roman"/>
                        <a:cs typeface="Times New Roman"/>
                      </a:endParaRPr>
                    </a:p>
                    <a:p>
                      <a:pPr marL="194945">
                        <a:lnSpc>
                          <a:spcPct val="100000"/>
                        </a:lnSpc>
                      </a:pPr>
                      <a:r>
                        <a:rPr sz="1000" spc="-5" dirty="0">
                          <a:solidFill>
                            <a:srgbClr val="FFFFFF"/>
                          </a:solidFill>
                          <a:latin typeface="Georgia"/>
                          <a:cs typeface="Georgia"/>
                        </a:rPr>
                        <a:t>Taxation</a:t>
                      </a:r>
                      <a:endParaRPr sz="1000">
                        <a:latin typeface="Georgia"/>
                        <a:cs typeface="Georgia"/>
                      </a:endParaRPr>
                    </a:p>
                  </a:txBody>
                  <a:tcPr marL="0" marR="0" marT="0" marB="0">
                    <a:solidFill>
                      <a:srgbClr val="3A90B3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endParaRPr sz="1350">
                        <a:latin typeface="Times New Roman"/>
                        <a:cs typeface="Times New Roman"/>
                      </a:endParaRPr>
                    </a:p>
                    <a:p>
                      <a:pPr marL="132080" marR="88265" indent="-22860">
                        <a:lnSpc>
                          <a:spcPts val="1190"/>
                        </a:lnSpc>
                      </a:pPr>
                      <a:r>
                        <a:rPr sz="1000" spc="-15" dirty="0">
                          <a:solidFill>
                            <a:srgbClr val="FFFFFF"/>
                          </a:solidFill>
                          <a:latin typeface="Georgia"/>
                          <a:cs typeface="Georgia"/>
                        </a:rPr>
                        <a:t>L</a:t>
                      </a:r>
                      <a:r>
                        <a:rPr sz="1000" spc="-5" dirty="0">
                          <a:solidFill>
                            <a:srgbClr val="FFFFFF"/>
                          </a:solidFill>
                          <a:latin typeface="Georgia"/>
                          <a:cs typeface="Georgia"/>
                        </a:rPr>
                        <a:t>i</a:t>
                      </a:r>
                      <a:r>
                        <a:rPr sz="1000" spc="-20" dirty="0">
                          <a:solidFill>
                            <a:srgbClr val="FFFFFF"/>
                          </a:solidFill>
                          <a:latin typeface="Georgia"/>
                          <a:cs typeface="Georgia"/>
                        </a:rPr>
                        <a:t>q</a:t>
                      </a:r>
                      <a:r>
                        <a:rPr sz="1000" dirty="0">
                          <a:solidFill>
                            <a:srgbClr val="FFFFFF"/>
                          </a:solidFill>
                          <a:latin typeface="Georgia"/>
                          <a:cs typeface="Georgia"/>
                        </a:rPr>
                        <a:t>u</a:t>
                      </a:r>
                      <a:r>
                        <a:rPr sz="1000" spc="-20" dirty="0">
                          <a:solidFill>
                            <a:srgbClr val="FFFFFF"/>
                          </a:solidFill>
                          <a:latin typeface="Georgia"/>
                          <a:cs typeface="Georgia"/>
                        </a:rPr>
                        <a:t>i</a:t>
                      </a:r>
                      <a:r>
                        <a:rPr sz="1000" spc="-10" dirty="0">
                          <a:solidFill>
                            <a:srgbClr val="FFFFFF"/>
                          </a:solidFill>
                          <a:latin typeface="Georgia"/>
                          <a:cs typeface="Georgia"/>
                        </a:rPr>
                        <a:t>d</a:t>
                      </a:r>
                      <a:r>
                        <a:rPr sz="1000" spc="-20" dirty="0">
                          <a:solidFill>
                            <a:srgbClr val="FFFFFF"/>
                          </a:solidFill>
                          <a:latin typeface="Georgia"/>
                          <a:cs typeface="Georgia"/>
                        </a:rPr>
                        <a:t>i</a:t>
                      </a:r>
                      <a:r>
                        <a:rPr sz="1000" spc="-10" dirty="0">
                          <a:solidFill>
                            <a:srgbClr val="FFFFFF"/>
                          </a:solidFill>
                          <a:latin typeface="Georgia"/>
                          <a:cs typeface="Georgia"/>
                        </a:rPr>
                        <a:t>t</a:t>
                      </a:r>
                      <a:r>
                        <a:rPr sz="1000" dirty="0">
                          <a:solidFill>
                            <a:srgbClr val="FFFFFF"/>
                          </a:solidFill>
                          <a:latin typeface="Georgia"/>
                          <a:cs typeface="Georgia"/>
                        </a:rPr>
                        <a:t>y</a:t>
                      </a:r>
                      <a:r>
                        <a:rPr sz="1000" spc="-10" dirty="0">
                          <a:solidFill>
                            <a:srgbClr val="FFFFFF"/>
                          </a:solidFill>
                          <a:latin typeface="Georgia"/>
                          <a:cs typeface="Georgia"/>
                        </a:rPr>
                        <a:t> </a:t>
                      </a:r>
                      <a:r>
                        <a:rPr sz="1000" dirty="0">
                          <a:solidFill>
                            <a:srgbClr val="FFFFFF"/>
                          </a:solidFill>
                          <a:latin typeface="Georgia"/>
                          <a:cs typeface="Georgia"/>
                        </a:rPr>
                        <a:t>of  </a:t>
                      </a:r>
                      <a:r>
                        <a:rPr sz="1000" spc="-5" dirty="0">
                          <a:solidFill>
                            <a:srgbClr val="FFFFFF"/>
                          </a:solidFill>
                          <a:latin typeface="Georgia"/>
                          <a:cs typeface="Georgia"/>
                        </a:rPr>
                        <a:t>Ownershi</a:t>
                      </a:r>
                      <a:r>
                        <a:rPr sz="1000" dirty="0">
                          <a:solidFill>
                            <a:srgbClr val="FFFFFF"/>
                          </a:solidFill>
                          <a:latin typeface="Georgia"/>
                          <a:cs typeface="Georgia"/>
                        </a:rPr>
                        <a:t>p</a:t>
                      </a:r>
                      <a:endParaRPr sz="1000">
                        <a:latin typeface="Georgia"/>
                        <a:cs typeface="Georgia"/>
                      </a:endParaRPr>
                    </a:p>
                  </a:txBody>
                  <a:tcPr marL="0" marR="0" marT="6350" marB="0">
                    <a:solidFill>
                      <a:srgbClr val="3A90B3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1250">
                        <a:latin typeface="Times New Roman"/>
                        <a:cs typeface="Times New Roman"/>
                      </a:endParaRPr>
                    </a:p>
                    <a:p>
                      <a:pPr marR="13970" algn="ctr">
                        <a:lnSpc>
                          <a:spcPct val="100000"/>
                        </a:lnSpc>
                      </a:pPr>
                      <a:r>
                        <a:rPr sz="1000" dirty="0">
                          <a:solidFill>
                            <a:srgbClr val="FFFFFF"/>
                          </a:solidFill>
                          <a:latin typeface="Georgia"/>
                          <a:cs typeface="Georgia"/>
                        </a:rPr>
                        <a:t>L</a:t>
                      </a:r>
                      <a:r>
                        <a:rPr sz="1000" spc="-5" dirty="0">
                          <a:solidFill>
                            <a:srgbClr val="FFFFFF"/>
                          </a:solidFill>
                          <a:latin typeface="Georgia"/>
                          <a:cs typeface="Georgia"/>
                        </a:rPr>
                        <a:t>if</a:t>
                      </a:r>
                      <a:r>
                        <a:rPr sz="1000" dirty="0">
                          <a:solidFill>
                            <a:srgbClr val="FFFFFF"/>
                          </a:solidFill>
                          <a:latin typeface="Georgia"/>
                          <a:cs typeface="Georgia"/>
                        </a:rPr>
                        <a:t>e</a:t>
                      </a:r>
                      <a:r>
                        <a:rPr sz="1000" spc="-20" dirty="0">
                          <a:solidFill>
                            <a:srgbClr val="FFFFFF"/>
                          </a:solidFill>
                          <a:latin typeface="Georgia"/>
                          <a:cs typeface="Georgia"/>
                        </a:rPr>
                        <a:t> </a:t>
                      </a:r>
                      <a:r>
                        <a:rPr sz="1000" dirty="0">
                          <a:solidFill>
                            <a:srgbClr val="FFFFFF"/>
                          </a:solidFill>
                          <a:latin typeface="Georgia"/>
                          <a:cs typeface="Georgia"/>
                        </a:rPr>
                        <a:t>S</a:t>
                      </a:r>
                      <a:r>
                        <a:rPr sz="1000" spc="-10" dirty="0">
                          <a:solidFill>
                            <a:srgbClr val="FFFFFF"/>
                          </a:solidFill>
                          <a:latin typeface="Georgia"/>
                          <a:cs typeface="Georgia"/>
                        </a:rPr>
                        <a:t>p</a:t>
                      </a:r>
                      <a:r>
                        <a:rPr sz="1000" dirty="0">
                          <a:solidFill>
                            <a:srgbClr val="FFFFFF"/>
                          </a:solidFill>
                          <a:latin typeface="Georgia"/>
                          <a:cs typeface="Georgia"/>
                        </a:rPr>
                        <a:t>an</a:t>
                      </a:r>
                      <a:endParaRPr sz="1000">
                        <a:latin typeface="Georgia"/>
                        <a:cs typeface="Georgia"/>
                      </a:endParaRPr>
                    </a:p>
                  </a:txBody>
                  <a:tcPr marL="0" marR="0" marT="0" marB="0">
                    <a:solidFill>
                      <a:srgbClr val="3A90B3"/>
                    </a:solidFill>
                  </a:tcPr>
                </a:tc>
              </a:tr>
              <a:tr h="492251">
                <a:tc>
                  <a:txBody>
                    <a:bodyPr/>
                    <a:lstStyle/>
                    <a:p>
                      <a:pPr marL="59055">
                        <a:lnSpc>
                          <a:spcPct val="100000"/>
                        </a:lnSpc>
                        <a:spcBef>
                          <a:spcPts val="165"/>
                        </a:spcBef>
                      </a:pP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Proprietorship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20955" marB="0">
                    <a:lnB w="12700">
                      <a:solidFill>
                        <a:srgbClr val="3A90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>
                  <a:txBody>
                    <a:bodyPr/>
                    <a:lstStyle/>
                    <a:p>
                      <a:pPr marL="96520" algn="ctr">
                        <a:lnSpc>
                          <a:spcPct val="100000"/>
                        </a:lnSpc>
                        <a:spcBef>
                          <a:spcPts val="165"/>
                        </a:spcBef>
                      </a:pP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1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20955" marB="0">
                    <a:lnB w="12700">
                      <a:solidFill>
                        <a:srgbClr val="3A90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>
                  <a:txBody>
                    <a:bodyPr/>
                    <a:lstStyle/>
                    <a:p>
                      <a:pPr marL="169545">
                        <a:lnSpc>
                          <a:spcPct val="100000"/>
                        </a:lnSpc>
                        <a:spcBef>
                          <a:spcPts val="165"/>
                        </a:spcBef>
                      </a:pP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Unlimited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20955" marB="0">
                    <a:lnB w="12700">
                      <a:solidFill>
                        <a:srgbClr val="3A90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>
                  <a:txBody>
                    <a:bodyPr/>
                    <a:lstStyle/>
                    <a:p>
                      <a:pPr marL="194310" marR="148590" indent="-6985" algn="ctr">
                        <a:lnSpc>
                          <a:spcPct val="101099"/>
                        </a:lnSpc>
                        <a:spcBef>
                          <a:spcPts val="155"/>
                        </a:spcBef>
                      </a:pP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Self, </a:t>
                      </a: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friends, </a:t>
                      </a: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r</a:t>
                      </a: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e</a:t>
                      </a: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l</a:t>
                      </a:r>
                      <a:r>
                        <a:rPr sz="900" spc="-1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a</a:t>
                      </a: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ti</a:t>
                      </a:r>
                      <a:r>
                        <a:rPr sz="900" spc="-1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v</a:t>
                      </a:r>
                      <a:r>
                        <a:rPr sz="900" spc="-2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e</a:t>
                      </a: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s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19685" marB="0">
                    <a:lnB w="12700">
                      <a:solidFill>
                        <a:srgbClr val="3A90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>
                  <a:txBody>
                    <a:bodyPr/>
                    <a:lstStyle/>
                    <a:p>
                      <a:pPr marL="140335">
                        <a:lnSpc>
                          <a:spcPct val="100000"/>
                        </a:lnSpc>
                        <a:spcBef>
                          <a:spcPts val="165"/>
                        </a:spcBef>
                      </a:pP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Simple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20955" marB="0">
                    <a:lnB w="12700">
                      <a:solidFill>
                        <a:srgbClr val="3A90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>
                  <a:txBody>
                    <a:bodyPr/>
                    <a:lstStyle/>
                    <a:p>
                      <a:pPr marL="301625" marR="179705" indent="-70485">
                        <a:lnSpc>
                          <a:spcPct val="101099"/>
                        </a:lnSpc>
                        <a:spcBef>
                          <a:spcPts val="155"/>
                        </a:spcBef>
                      </a:pP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Personal </a:t>
                      </a: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ta</a:t>
                      </a:r>
                      <a:r>
                        <a:rPr sz="900" spc="-1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x</a:t>
                      </a: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a</a:t>
                      </a:r>
                      <a:r>
                        <a:rPr sz="900" spc="-1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tio</a:t>
                      </a: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n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19685" marB="0">
                    <a:lnB w="12700">
                      <a:solidFill>
                        <a:srgbClr val="3A90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>
                  <a:txBody>
                    <a:bodyPr/>
                    <a:lstStyle/>
                    <a:p>
                      <a:pPr marL="19685" algn="ctr">
                        <a:lnSpc>
                          <a:spcPct val="100000"/>
                        </a:lnSpc>
                        <a:spcBef>
                          <a:spcPts val="165"/>
                        </a:spcBef>
                      </a:pP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Difficult </a:t>
                      </a: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to</a:t>
                      </a:r>
                      <a:r>
                        <a:rPr sz="900" spc="-1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sell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20955" marB="0">
                    <a:lnB w="12700">
                      <a:solidFill>
                        <a:srgbClr val="3A90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65"/>
                        </a:spcBef>
                      </a:pP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Linked</a:t>
                      </a:r>
                      <a:r>
                        <a:rPr sz="900" spc="-4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to</a:t>
                      </a:r>
                      <a:r>
                        <a:rPr sz="900" spc="-5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owner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20955" marB="0">
                    <a:lnB w="12700">
                      <a:solidFill>
                        <a:srgbClr val="3A90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</a:tr>
              <a:tr h="504443">
                <a:tc>
                  <a:txBody>
                    <a:bodyPr/>
                    <a:lstStyle/>
                    <a:p>
                      <a:pPr marL="59055" marR="234315">
                        <a:lnSpc>
                          <a:spcPts val="1070"/>
                        </a:lnSpc>
                        <a:spcBef>
                          <a:spcPts val="330"/>
                        </a:spcBef>
                      </a:pPr>
                      <a:r>
                        <a:rPr sz="900" spc="1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P</a:t>
                      </a: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a</a:t>
                      </a: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r</a:t>
                      </a:r>
                      <a:r>
                        <a:rPr sz="900" spc="-1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t</a:t>
                      </a:r>
                      <a:r>
                        <a:rPr sz="900" spc="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n</a:t>
                      </a: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e</a:t>
                      </a: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rship  </a:t>
                      </a: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(general)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41910" marB="0">
                    <a:lnT w="12700">
                      <a:solidFill>
                        <a:srgbClr val="3A90B3"/>
                      </a:solidFill>
                      <a:prstDash val="solid"/>
                    </a:lnT>
                    <a:lnB w="12700">
                      <a:solidFill>
                        <a:srgbClr val="3A90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>
                  <a:txBody>
                    <a:bodyPr/>
                    <a:lstStyle/>
                    <a:p>
                      <a:pPr marL="97155" algn="ct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900" spc="3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&gt;1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34925" marB="0">
                    <a:lnT w="12700">
                      <a:solidFill>
                        <a:srgbClr val="3A90B3"/>
                      </a:solidFill>
                      <a:prstDash val="solid"/>
                    </a:lnT>
                    <a:lnB w="12700">
                      <a:solidFill>
                        <a:srgbClr val="3A90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>
                  <a:txBody>
                    <a:bodyPr/>
                    <a:lstStyle/>
                    <a:p>
                      <a:pPr marL="155575" marR="133985" algn="just">
                        <a:lnSpc>
                          <a:spcPct val="101699"/>
                        </a:lnSpc>
                        <a:spcBef>
                          <a:spcPts val="254"/>
                        </a:spcBef>
                      </a:pP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U</a:t>
                      </a:r>
                      <a:r>
                        <a:rPr sz="900" spc="-1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n</a:t>
                      </a: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li</a:t>
                      </a:r>
                      <a:r>
                        <a:rPr sz="900" spc="-2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m</a:t>
                      </a:r>
                      <a:r>
                        <a:rPr sz="900" spc="-1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i</a:t>
                      </a: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t</a:t>
                      </a:r>
                      <a:r>
                        <a:rPr sz="900" spc="-1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e</a:t>
                      </a:r>
                      <a:r>
                        <a:rPr sz="900" spc="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d</a:t>
                      </a: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,  j</a:t>
                      </a: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o</a:t>
                      </a:r>
                      <a:r>
                        <a:rPr sz="900" spc="-1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in</a:t>
                      </a: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tly</a:t>
                      </a:r>
                      <a:r>
                        <a:rPr sz="900" spc="1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a</a:t>
                      </a:r>
                      <a:r>
                        <a:rPr sz="900" spc="-1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n</a:t>
                      </a: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d  </a:t>
                      </a: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severally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32384" marB="0">
                    <a:lnT w="12700">
                      <a:solidFill>
                        <a:srgbClr val="3A90B3"/>
                      </a:solidFill>
                      <a:prstDash val="solid"/>
                    </a:lnT>
                    <a:lnB w="12700">
                      <a:solidFill>
                        <a:srgbClr val="3A90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>
                  <a:txBody>
                    <a:bodyPr/>
                    <a:lstStyle/>
                    <a:p>
                      <a:pPr marL="192405" marR="140335" indent="-10795">
                        <a:lnSpc>
                          <a:spcPct val="101699"/>
                        </a:lnSpc>
                        <a:spcBef>
                          <a:spcPts val="254"/>
                        </a:spcBef>
                      </a:pPr>
                      <a:r>
                        <a:rPr sz="900" spc="1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P</a:t>
                      </a: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a</a:t>
                      </a: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r</a:t>
                      </a:r>
                      <a:r>
                        <a:rPr sz="900" spc="-1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t</a:t>
                      </a:r>
                      <a:r>
                        <a:rPr sz="900" spc="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n</a:t>
                      </a: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e</a:t>
                      </a: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rs,  </a:t>
                      </a: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friends, </a:t>
                      </a: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r</a:t>
                      </a: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e</a:t>
                      </a: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lati</a:t>
                      </a: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ve</a:t>
                      </a: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s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32384" marB="0">
                    <a:lnT w="12700">
                      <a:solidFill>
                        <a:srgbClr val="3A90B3"/>
                      </a:solidFill>
                      <a:prstDash val="solid"/>
                    </a:lnT>
                    <a:lnB w="12700">
                      <a:solidFill>
                        <a:srgbClr val="3A90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>
                  <a:txBody>
                    <a:bodyPr/>
                    <a:lstStyle/>
                    <a:p>
                      <a:pPr marL="120650" marR="126364" indent="100330">
                        <a:lnSpc>
                          <a:spcPts val="1070"/>
                        </a:lnSpc>
                        <a:spcBef>
                          <a:spcPts val="330"/>
                        </a:spcBef>
                      </a:pP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Not </a:t>
                      </a: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900" spc="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d</a:t>
                      </a: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i</a:t>
                      </a:r>
                      <a:r>
                        <a:rPr sz="900" spc="-1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f</a:t>
                      </a:r>
                      <a:r>
                        <a:rPr sz="900" spc="-1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f</a:t>
                      </a: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i</a:t>
                      </a:r>
                      <a:r>
                        <a:rPr sz="900" spc="-1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c</a:t>
                      </a:r>
                      <a:r>
                        <a:rPr sz="900" spc="-1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u</a:t>
                      </a: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lt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41910" marB="0">
                    <a:lnT w="12700">
                      <a:solidFill>
                        <a:srgbClr val="3A90B3"/>
                      </a:solidFill>
                      <a:prstDash val="solid"/>
                    </a:lnT>
                    <a:lnB w="12700">
                      <a:solidFill>
                        <a:srgbClr val="3A90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>
                  <a:txBody>
                    <a:bodyPr/>
                    <a:lstStyle/>
                    <a:p>
                      <a:pPr marL="243840" marR="223520" indent="-12700">
                        <a:lnSpc>
                          <a:spcPts val="1070"/>
                        </a:lnSpc>
                        <a:spcBef>
                          <a:spcPts val="330"/>
                        </a:spcBef>
                      </a:pP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P</a:t>
                      </a: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e</a:t>
                      </a: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r</a:t>
                      </a:r>
                      <a:r>
                        <a:rPr sz="900" spc="-1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s</a:t>
                      </a:r>
                      <a:r>
                        <a:rPr sz="900" spc="-1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o</a:t>
                      </a:r>
                      <a:r>
                        <a:rPr sz="900" spc="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n</a:t>
                      </a:r>
                      <a:r>
                        <a:rPr sz="900" spc="-2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a</a:t>
                      </a: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l  ta</a:t>
                      </a:r>
                      <a:r>
                        <a:rPr sz="900" spc="-1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x</a:t>
                      </a: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a</a:t>
                      </a: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ti</a:t>
                      </a:r>
                      <a:r>
                        <a:rPr sz="900" spc="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o</a:t>
                      </a: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n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41910" marB="0">
                    <a:lnT w="12700">
                      <a:solidFill>
                        <a:srgbClr val="3A90B3"/>
                      </a:solidFill>
                      <a:prstDash val="solid"/>
                    </a:lnT>
                    <a:lnB w="12700">
                      <a:solidFill>
                        <a:srgbClr val="3A90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>
                  <a:txBody>
                    <a:bodyPr/>
                    <a:lstStyle/>
                    <a:p>
                      <a:pPr marL="19685" algn="ct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Difficult </a:t>
                      </a: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to</a:t>
                      </a:r>
                      <a:r>
                        <a:rPr sz="900" spc="-1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sell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34925" marB="0">
                    <a:lnT w="12700">
                      <a:solidFill>
                        <a:srgbClr val="3A90B3"/>
                      </a:solidFill>
                      <a:prstDash val="solid"/>
                    </a:lnT>
                    <a:lnB w="12700">
                      <a:solidFill>
                        <a:srgbClr val="3A90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Linked</a:t>
                      </a:r>
                      <a:r>
                        <a:rPr sz="900" spc="-4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to</a:t>
                      </a:r>
                      <a:r>
                        <a:rPr sz="900" spc="-2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owners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34925" marB="0">
                    <a:lnT w="12700">
                      <a:solidFill>
                        <a:srgbClr val="3A90B3"/>
                      </a:solidFill>
                      <a:prstDash val="solid"/>
                    </a:lnT>
                    <a:lnB w="12700">
                      <a:solidFill>
                        <a:srgbClr val="3A90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</a:tr>
              <a:tr h="922400">
                <a:tc>
                  <a:txBody>
                    <a:bodyPr/>
                    <a:lstStyle/>
                    <a:p>
                      <a:pPr marL="59055" marR="247650">
                        <a:lnSpc>
                          <a:spcPct val="102200"/>
                        </a:lnSpc>
                        <a:spcBef>
                          <a:spcPts val="265"/>
                        </a:spcBef>
                      </a:pP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Limited </a:t>
                      </a: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900" spc="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p</a:t>
                      </a: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a</a:t>
                      </a:r>
                      <a:r>
                        <a:rPr sz="900" spc="-1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r</a:t>
                      </a:r>
                      <a:r>
                        <a:rPr sz="900" spc="-1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t</a:t>
                      </a:r>
                      <a:r>
                        <a:rPr sz="900" spc="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n</a:t>
                      </a:r>
                      <a:r>
                        <a:rPr sz="900" spc="-2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e</a:t>
                      </a: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r</a:t>
                      </a:r>
                      <a:r>
                        <a:rPr sz="900" spc="-1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s</a:t>
                      </a:r>
                      <a:r>
                        <a:rPr sz="900" spc="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h</a:t>
                      </a:r>
                      <a:r>
                        <a:rPr sz="900" spc="-1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i</a:t>
                      </a: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p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33655" marB="0">
                    <a:lnT w="12700">
                      <a:solidFill>
                        <a:srgbClr val="3A90B3"/>
                      </a:solidFill>
                      <a:prstDash val="solid"/>
                    </a:lnT>
                    <a:lnB w="12700">
                      <a:solidFill>
                        <a:srgbClr val="3A90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>
                  <a:txBody>
                    <a:bodyPr/>
                    <a:lstStyle/>
                    <a:p>
                      <a:pPr marL="210185" marR="104775" indent="5715" algn="ctr">
                        <a:lnSpc>
                          <a:spcPct val="100600"/>
                        </a:lnSpc>
                        <a:spcBef>
                          <a:spcPts val="290"/>
                        </a:spcBef>
                      </a:pPr>
                      <a:r>
                        <a:rPr sz="900" spc="-1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At</a:t>
                      </a: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least</a:t>
                      </a:r>
                      <a:r>
                        <a:rPr sz="900" spc="2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1 </a:t>
                      </a:r>
                      <a:r>
                        <a:rPr sz="900" spc="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900" spc="-2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ge</a:t>
                      </a:r>
                      <a:r>
                        <a:rPr sz="900" spc="-1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n</a:t>
                      </a:r>
                      <a:r>
                        <a:rPr sz="900" spc="-2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e</a:t>
                      </a: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r</a:t>
                      </a:r>
                      <a:r>
                        <a:rPr sz="900" spc="-2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a</a:t>
                      </a:r>
                      <a:r>
                        <a:rPr sz="900" spc="-1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l</a:t>
                      </a: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,</a:t>
                      </a:r>
                      <a:r>
                        <a:rPr sz="900" spc="-2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a</a:t>
                      </a:r>
                      <a:r>
                        <a:rPr sz="900" spc="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n</a:t>
                      </a: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y  </a:t>
                      </a: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number </a:t>
                      </a: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of </a:t>
                      </a:r>
                      <a:r>
                        <a:rPr sz="900" spc="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limited </a:t>
                      </a: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partners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T w="12700">
                      <a:solidFill>
                        <a:srgbClr val="3A90B3"/>
                      </a:solidFill>
                      <a:prstDash val="solid"/>
                    </a:lnT>
                    <a:lnB w="12700">
                      <a:solidFill>
                        <a:srgbClr val="3A90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>
                  <a:txBody>
                    <a:bodyPr/>
                    <a:lstStyle/>
                    <a:p>
                      <a:pPr marL="154305" marR="139065" indent="65405">
                        <a:lnSpc>
                          <a:spcPct val="100499"/>
                        </a:lnSpc>
                        <a:spcBef>
                          <a:spcPts val="295"/>
                        </a:spcBef>
                      </a:pP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Limited </a:t>
                      </a: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partners’ </a:t>
                      </a:r>
                      <a:r>
                        <a:rPr sz="900" spc="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liability</a:t>
                      </a:r>
                      <a:r>
                        <a:rPr sz="900" spc="11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is </a:t>
                      </a:r>
                      <a:r>
                        <a:rPr sz="900" spc="-21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limited</a:t>
                      </a:r>
                      <a:r>
                        <a:rPr sz="900" spc="7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to </a:t>
                      </a:r>
                      <a:r>
                        <a:rPr sz="900" spc="-21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partners’ </a:t>
                      </a:r>
                      <a:r>
                        <a:rPr sz="900" spc="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900" spc="-2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investment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T w="12700">
                      <a:solidFill>
                        <a:srgbClr val="3A90B3"/>
                      </a:solidFill>
                      <a:prstDash val="solid"/>
                    </a:lnT>
                    <a:lnB w="12700">
                      <a:solidFill>
                        <a:srgbClr val="3A90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>
                  <a:txBody>
                    <a:bodyPr/>
                    <a:lstStyle/>
                    <a:p>
                      <a:pPr marL="128270" marR="85725" indent="1905" algn="ctr">
                        <a:lnSpc>
                          <a:spcPct val="100699"/>
                        </a:lnSpc>
                        <a:spcBef>
                          <a:spcPts val="290"/>
                        </a:spcBef>
                      </a:pP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General </a:t>
                      </a: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a</a:t>
                      </a:r>
                      <a:r>
                        <a:rPr sz="900" spc="-1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n</a:t>
                      </a: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d</a:t>
                      </a: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900" spc="-1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l</a:t>
                      </a: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i</a:t>
                      </a:r>
                      <a:r>
                        <a:rPr sz="900" spc="-1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m</a:t>
                      </a: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it</a:t>
                      </a:r>
                      <a:r>
                        <a:rPr sz="900" spc="-2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e</a:t>
                      </a: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d  partners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T w="12700">
                      <a:solidFill>
                        <a:srgbClr val="3A90B3"/>
                      </a:solidFill>
                      <a:prstDash val="solid"/>
                    </a:lnT>
                    <a:lnB w="12700">
                      <a:solidFill>
                        <a:srgbClr val="3A90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>
                  <a:txBody>
                    <a:bodyPr/>
                    <a:lstStyle/>
                    <a:p>
                      <a:pPr marL="120650" marR="126364" indent="60960">
                        <a:lnSpc>
                          <a:spcPct val="102200"/>
                        </a:lnSpc>
                        <a:spcBef>
                          <a:spcPts val="265"/>
                        </a:spcBef>
                      </a:pP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More </a:t>
                      </a:r>
                      <a:r>
                        <a:rPr sz="900" spc="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d</a:t>
                      </a: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i</a:t>
                      </a:r>
                      <a:r>
                        <a:rPr sz="900" spc="-1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f</a:t>
                      </a:r>
                      <a:r>
                        <a:rPr sz="900" spc="-1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f</a:t>
                      </a: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i</a:t>
                      </a:r>
                      <a:r>
                        <a:rPr sz="900" spc="-1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c</a:t>
                      </a:r>
                      <a:r>
                        <a:rPr sz="900" spc="-1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u</a:t>
                      </a: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lt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33655" marB="0">
                    <a:lnT w="12700">
                      <a:solidFill>
                        <a:srgbClr val="3A90B3"/>
                      </a:solidFill>
                      <a:prstDash val="solid"/>
                    </a:lnT>
                    <a:lnB w="12700">
                      <a:solidFill>
                        <a:srgbClr val="3A90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>
                  <a:txBody>
                    <a:bodyPr/>
                    <a:lstStyle/>
                    <a:p>
                      <a:pPr marL="243840" marR="223520" indent="-12700">
                        <a:lnSpc>
                          <a:spcPct val="102200"/>
                        </a:lnSpc>
                        <a:spcBef>
                          <a:spcPts val="265"/>
                        </a:spcBef>
                      </a:pP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P</a:t>
                      </a: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e</a:t>
                      </a: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r</a:t>
                      </a:r>
                      <a:r>
                        <a:rPr sz="900" spc="-1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s</a:t>
                      </a:r>
                      <a:r>
                        <a:rPr sz="900" spc="-1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o</a:t>
                      </a:r>
                      <a:r>
                        <a:rPr sz="900" spc="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n</a:t>
                      </a:r>
                      <a:r>
                        <a:rPr sz="900" spc="-2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a</a:t>
                      </a: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l  ta</a:t>
                      </a:r>
                      <a:r>
                        <a:rPr sz="900" spc="-1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x</a:t>
                      </a: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a</a:t>
                      </a: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ti</a:t>
                      </a:r>
                      <a:r>
                        <a:rPr sz="900" spc="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o</a:t>
                      </a: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n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33655" marB="0">
                    <a:lnT w="12700">
                      <a:solidFill>
                        <a:srgbClr val="3A90B3"/>
                      </a:solidFill>
                      <a:prstDash val="solid"/>
                    </a:lnT>
                    <a:lnB w="12700">
                      <a:solidFill>
                        <a:srgbClr val="3A90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>
                  <a:txBody>
                    <a:bodyPr/>
                    <a:lstStyle/>
                    <a:p>
                      <a:pPr marL="22225" algn="ctr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Usually</a:t>
                      </a:r>
                      <a:r>
                        <a:rPr sz="900" spc="-3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900" spc="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poor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36195" marB="0">
                    <a:lnT w="12700">
                      <a:solidFill>
                        <a:srgbClr val="3A90B3"/>
                      </a:solidFill>
                      <a:prstDash val="solid"/>
                    </a:lnT>
                    <a:lnB w="12700">
                      <a:solidFill>
                        <a:srgbClr val="3A90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>
                  <a:txBody>
                    <a:bodyPr/>
                    <a:lstStyle/>
                    <a:p>
                      <a:pPr marL="297815" marR="71755" indent="-236854">
                        <a:lnSpc>
                          <a:spcPct val="102200"/>
                        </a:lnSpc>
                        <a:spcBef>
                          <a:spcPts val="265"/>
                        </a:spcBef>
                      </a:pPr>
                      <a:r>
                        <a:rPr sz="900" spc="-1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L</a:t>
                      </a: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i</a:t>
                      </a:r>
                      <a:r>
                        <a:rPr sz="900" spc="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n</a:t>
                      </a:r>
                      <a:r>
                        <a:rPr sz="900" spc="-1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k</a:t>
                      </a: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e</a:t>
                      </a: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d</a:t>
                      </a:r>
                      <a:r>
                        <a:rPr sz="900" spc="-1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to</a:t>
                      </a:r>
                      <a:r>
                        <a:rPr sz="900" spc="-5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900" spc="-1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g</a:t>
                      </a: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e</a:t>
                      </a:r>
                      <a:r>
                        <a:rPr sz="900" spc="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n</a:t>
                      </a: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e</a:t>
                      </a: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r</a:t>
                      </a: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a</a:t>
                      </a: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l  partner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33655" marB="0">
                    <a:lnT w="12700">
                      <a:solidFill>
                        <a:srgbClr val="3A90B3"/>
                      </a:solidFill>
                      <a:prstDash val="solid"/>
                    </a:lnT>
                    <a:lnB w="12700">
                      <a:solidFill>
                        <a:srgbClr val="3A90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</a:tr>
              <a:tr h="1335024">
                <a:tc>
                  <a:txBody>
                    <a:bodyPr/>
                    <a:lstStyle/>
                    <a:p>
                      <a:pPr marL="59055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Corporation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34925" marB="0">
                    <a:lnT w="12700">
                      <a:solidFill>
                        <a:srgbClr val="3A90B3"/>
                      </a:solidFill>
                      <a:prstDash val="solid"/>
                    </a:lnT>
                    <a:lnB w="12700">
                      <a:solidFill>
                        <a:srgbClr val="3A90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>
                  <a:txBody>
                    <a:bodyPr/>
                    <a:lstStyle/>
                    <a:p>
                      <a:pPr marL="88900" algn="ct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Unlimited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34925" marB="0">
                    <a:lnT w="12700">
                      <a:solidFill>
                        <a:srgbClr val="3A90B3"/>
                      </a:solidFill>
                      <a:prstDash val="solid"/>
                    </a:lnT>
                    <a:lnB w="12700">
                      <a:solidFill>
                        <a:srgbClr val="3A90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>
                  <a:txBody>
                    <a:bodyPr/>
                    <a:lstStyle/>
                    <a:p>
                      <a:pPr marL="97790" marR="84455" indent="-5080" algn="ctr">
                        <a:lnSpc>
                          <a:spcPct val="100600"/>
                        </a:lnSpc>
                        <a:spcBef>
                          <a:spcPts val="280"/>
                        </a:spcBef>
                      </a:pP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Limited </a:t>
                      </a: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to </a:t>
                      </a:r>
                      <a:r>
                        <a:rPr sz="900" spc="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900" spc="-1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s</a:t>
                      </a:r>
                      <a:r>
                        <a:rPr sz="900" spc="-1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h</a:t>
                      </a:r>
                      <a:r>
                        <a:rPr sz="900" spc="-2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a</a:t>
                      </a:r>
                      <a:r>
                        <a:rPr sz="900" spc="-1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r</a:t>
                      </a:r>
                      <a:r>
                        <a:rPr sz="900" spc="-2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e</a:t>
                      </a:r>
                      <a:r>
                        <a:rPr sz="900" spc="-1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hold</a:t>
                      </a:r>
                      <a:r>
                        <a:rPr sz="900" spc="-2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e</a:t>
                      </a:r>
                      <a:r>
                        <a:rPr sz="900" spc="-1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rs</a:t>
                      </a: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’  </a:t>
                      </a: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investment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T w="12700">
                      <a:solidFill>
                        <a:srgbClr val="3A90B3"/>
                      </a:solidFill>
                      <a:prstDash val="solid"/>
                    </a:lnT>
                    <a:lnB w="12700">
                      <a:solidFill>
                        <a:srgbClr val="3A90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>
                  <a:txBody>
                    <a:bodyPr/>
                    <a:lstStyle/>
                    <a:p>
                      <a:pPr marL="177165" marR="136525" indent="-635" algn="ctr">
                        <a:lnSpc>
                          <a:spcPct val="100600"/>
                        </a:lnSpc>
                        <a:spcBef>
                          <a:spcPts val="280"/>
                        </a:spcBef>
                      </a:pP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C</a:t>
                      </a:r>
                      <a:r>
                        <a:rPr sz="900" spc="1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o</a:t>
                      </a:r>
                      <a:r>
                        <a:rPr sz="900" spc="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mm</a:t>
                      </a:r>
                      <a:r>
                        <a:rPr sz="900" spc="1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o</a:t>
                      </a: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n  </a:t>
                      </a: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stock </a:t>
                      </a: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900" spc="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o</a:t>
                      </a:r>
                      <a:r>
                        <a:rPr sz="900" spc="-1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f</a:t>
                      </a: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f</a:t>
                      </a: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e</a:t>
                      </a: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ri</a:t>
                      </a:r>
                      <a:r>
                        <a:rPr sz="900" spc="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n</a:t>
                      </a:r>
                      <a:r>
                        <a:rPr sz="900" spc="-1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g</a:t>
                      </a: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s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T w="12700">
                      <a:solidFill>
                        <a:srgbClr val="3A90B3"/>
                      </a:solidFill>
                      <a:prstDash val="solid"/>
                    </a:lnT>
                    <a:lnB w="12700">
                      <a:solidFill>
                        <a:srgbClr val="3A90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>
                  <a:txBody>
                    <a:bodyPr/>
                    <a:lstStyle/>
                    <a:p>
                      <a:pPr marL="108585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Difficult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34925" marB="0">
                    <a:lnT w="12700">
                      <a:solidFill>
                        <a:srgbClr val="3A90B3"/>
                      </a:solidFill>
                      <a:prstDash val="solid"/>
                    </a:lnT>
                    <a:lnB w="12700">
                      <a:solidFill>
                        <a:srgbClr val="3A90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>
                  <a:txBody>
                    <a:bodyPr/>
                    <a:lstStyle/>
                    <a:p>
                      <a:pPr marL="143510" marR="129539" indent="635" algn="ctr">
                        <a:lnSpc>
                          <a:spcPct val="100600"/>
                        </a:lnSpc>
                        <a:spcBef>
                          <a:spcPts val="280"/>
                        </a:spcBef>
                      </a:pP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Corporate </a:t>
                      </a: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taxation,</a:t>
                      </a:r>
                      <a:r>
                        <a:rPr sz="900" spc="-4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but </a:t>
                      </a:r>
                      <a:r>
                        <a:rPr sz="900" spc="-21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dividends </a:t>
                      </a: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are taxed </a:t>
                      </a: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twice, </a:t>
                      </a: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both </a:t>
                      </a:r>
                      <a:r>
                        <a:rPr sz="900" spc="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as </a:t>
                      </a: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corporate </a:t>
                      </a:r>
                      <a:r>
                        <a:rPr sz="900" spc="-21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earnings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marL="139065" marR="124460" algn="ctr"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a</a:t>
                      </a:r>
                      <a:r>
                        <a:rPr sz="900" spc="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n</a:t>
                      </a: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d</a:t>
                      </a:r>
                      <a:r>
                        <a:rPr sz="900" spc="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p</a:t>
                      </a: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e</a:t>
                      </a: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rs</a:t>
                      </a:r>
                      <a:r>
                        <a:rPr sz="900" spc="-1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o</a:t>
                      </a:r>
                      <a:r>
                        <a:rPr sz="900" spc="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n</a:t>
                      </a: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a</a:t>
                      </a: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l  </a:t>
                      </a: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income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T w="12700">
                      <a:solidFill>
                        <a:srgbClr val="3A90B3"/>
                      </a:solidFill>
                      <a:prstDash val="solid"/>
                    </a:lnT>
                    <a:lnB w="12700">
                      <a:solidFill>
                        <a:srgbClr val="3A90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>
                  <a:txBody>
                    <a:bodyPr/>
                    <a:lstStyle/>
                    <a:p>
                      <a:pPr marL="153035">
                        <a:lnSpc>
                          <a:spcPct val="100000"/>
                        </a:lnSpc>
                        <a:spcBef>
                          <a:spcPts val="265"/>
                        </a:spcBef>
                      </a:pP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C</a:t>
                      </a: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a</a:t>
                      </a: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n</a:t>
                      </a:r>
                      <a:r>
                        <a:rPr sz="900" spc="-4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900" spc="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b</a:t>
                      </a: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e</a:t>
                      </a:r>
                      <a:r>
                        <a:rPr sz="900" spc="-4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900" spc="-1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v</a:t>
                      </a: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e</a:t>
                      </a: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ry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marL="355600"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liquid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33655" marB="0">
                    <a:lnT w="12700">
                      <a:solidFill>
                        <a:srgbClr val="3A90B3"/>
                      </a:solidFill>
                      <a:prstDash val="solid"/>
                    </a:lnT>
                    <a:lnB w="12700">
                      <a:solidFill>
                        <a:srgbClr val="3A90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>
                  <a:txBody>
                    <a:bodyPr/>
                    <a:lstStyle/>
                    <a:p>
                      <a:pPr marR="6985" algn="ct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Unlimited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34925" marB="0">
                    <a:lnT w="12700">
                      <a:solidFill>
                        <a:srgbClr val="3A90B3"/>
                      </a:solidFill>
                      <a:prstDash val="solid"/>
                    </a:lnT>
                    <a:lnB w="12700">
                      <a:solidFill>
                        <a:srgbClr val="3A90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</a:tr>
              <a:tr h="644905">
                <a:tc>
                  <a:txBody>
                    <a:bodyPr/>
                    <a:lstStyle/>
                    <a:p>
                      <a:pPr marL="59055" marR="155575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900" spc="-1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Su</a:t>
                      </a:r>
                      <a:r>
                        <a:rPr sz="900" spc="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b</a:t>
                      </a:r>
                      <a:r>
                        <a:rPr sz="900" spc="-2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c</a:t>
                      </a:r>
                      <a:r>
                        <a:rPr sz="900" spc="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h</a:t>
                      </a:r>
                      <a:r>
                        <a:rPr sz="900" spc="-2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a</a:t>
                      </a:r>
                      <a:r>
                        <a:rPr sz="900" spc="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p</a:t>
                      </a: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t</a:t>
                      </a:r>
                      <a:r>
                        <a:rPr sz="900" spc="-1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e</a:t>
                      </a: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r</a:t>
                      </a:r>
                      <a:r>
                        <a:rPr sz="900" spc="-1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S  corporation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36195" marB="0">
                    <a:lnT w="12700">
                      <a:solidFill>
                        <a:srgbClr val="3A90B3"/>
                      </a:solidFill>
                      <a:prstDash val="solid"/>
                    </a:lnT>
                    <a:lnB w="12700">
                      <a:solidFill>
                        <a:srgbClr val="3A90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>
                  <a:txBody>
                    <a:bodyPr/>
                    <a:lstStyle/>
                    <a:p>
                      <a:pPr marL="92710" algn="ctr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900" spc="1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&lt;35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36195" marB="0">
                    <a:lnT w="12700">
                      <a:solidFill>
                        <a:srgbClr val="3A90B3"/>
                      </a:solidFill>
                      <a:prstDash val="solid"/>
                    </a:lnT>
                    <a:lnB w="12700">
                      <a:solidFill>
                        <a:srgbClr val="3A90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>
                  <a:txBody>
                    <a:bodyPr/>
                    <a:lstStyle/>
                    <a:p>
                      <a:pPr marL="97790" marR="84455" indent="3810" algn="ctr">
                        <a:lnSpc>
                          <a:spcPct val="100600"/>
                        </a:lnSpc>
                        <a:spcBef>
                          <a:spcPts val="290"/>
                        </a:spcBef>
                      </a:pP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Limited</a:t>
                      </a:r>
                      <a:r>
                        <a:rPr sz="900" spc="2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to </a:t>
                      </a:r>
                      <a:r>
                        <a:rPr sz="900" spc="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900" spc="-1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s</a:t>
                      </a:r>
                      <a:r>
                        <a:rPr sz="900" spc="-1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h</a:t>
                      </a:r>
                      <a:r>
                        <a:rPr sz="900" spc="-2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a</a:t>
                      </a:r>
                      <a:r>
                        <a:rPr sz="900" spc="-1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r</a:t>
                      </a:r>
                      <a:r>
                        <a:rPr sz="900" spc="-2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e</a:t>
                      </a:r>
                      <a:r>
                        <a:rPr sz="900" spc="-1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hold</a:t>
                      </a:r>
                      <a:r>
                        <a:rPr sz="900" spc="-2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e</a:t>
                      </a:r>
                      <a:r>
                        <a:rPr sz="900" spc="-1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rs</a:t>
                      </a: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’  </a:t>
                      </a: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investment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T w="12700">
                      <a:solidFill>
                        <a:srgbClr val="3A90B3"/>
                      </a:solidFill>
                      <a:prstDash val="solid"/>
                    </a:lnT>
                    <a:lnB w="12700">
                      <a:solidFill>
                        <a:srgbClr val="3A90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>
                  <a:txBody>
                    <a:bodyPr/>
                    <a:lstStyle/>
                    <a:p>
                      <a:pPr marL="181610" marR="58419" indent="-90170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S</a:t>
                      </a:r>
                      <a:r>
                        <a:rPr sz="900" spc="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u</a:t>
                      </a: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b</a:t>
                      </a:r>
                      <a:r>
                        <a:rPr sz="900" spc="-5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S</a:t>
                      </a:r>
                      <a:r>
                        <a:rPr sz="900" spc="-3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e</a:t>
                      </a:r>
                      <a:r>
                        <a:rPr sz="900" spc="-1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q</a:t>
                      </a:r>
                      <a:r>
                        <a:rPr sz="900" spc="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u</a:t>
                      </a: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ity  </a:t>
                      </a: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investors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36195" marB="0">
                    <a:lnT w="12700">
                      <a:solidFill>
                        <a:srgbClr val="3A90B3"/>
                      </a:solidFill>
                      <a:prstDash val="solid"/>
                    </a:lnT>
                    <a:lnB w="12700">
                      <a:solidFill>
                        <a:srgbClr val="3A90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>
                  <a:txBody>
                    <a:bodyPr/>
                    <a:lstStyle/>
                    <a:p>
                      <a:pPr marL="108585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Difficult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36195" marB="0">
                    <a:lnT w="12700">
                      <a:solidFill>
                        <a:srgbClr val="3A90B3"/>
                      </a:solidFill>
                      <a:prstDash val="solid"/>
                    </a:lnT>
                    <a:lnB w="12700">
                      <a:solidFill>
                        <a:srgbClr val="3A90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>
                  <a:txBody>
                    <a:bodyPr/>
                    <a:lstStyle/>
                    <a:p>
                      <a:pPr marL="83820" marR="73660" indent="34925" algn="just">
                        <a:lnSpc>
                          <a:spcPct val="100400"/>
                        </a:lnSpc>
                        <a:spcBef>
                          <a:spcPts val="295"/>
                        </a:spcBef>
                      </a:pP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Income </a:t>
                      </a:r>
                      <a:r>
                        <a:rPr sz="900" spc="-1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flows </a:t>
                      </a:r>
                      <a:r>
                        <a:rPr sz="900" spc="-21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to</a:t>
                      </a: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900" spc="-1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s</a:t>
                      </a:r>
                      <a:r>
                        <a:rPr sz="900" spc="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h</a:t>
                      </a:r>
                      <a:r>
                        <a:rPr sz="900" spc="-2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a</a:t>
                      </a: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r</a:t>
                      </a:r>
                      <a:r>
                        <a:rPr sz="900" spc="-2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e</a:t>
                      </a:r>
                      <a:r>
                        <a:rPr sz="900" spc="-1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h</a:t>
                      </a:r>
                      <a:r>
                        <a:rPr sz="900" spc="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o</a:t>
                      </a:r>
                      <a:r>
                        <a:rPr sz="900" spc="-1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l</a:t>
                      </a:r>
                      <a:r>
                        <a:rPr sz="900" spc="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d</a:t>
                      </a:r>
                      <a:r>
                        <a:rPr sz="900" spc="-2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e</a:t>
                      </a: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rs  </a:t>
                      </a: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for </a:t>
                      </a: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taxation </a:t>
                      </a: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at </a:t>
                      </a: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personal</a:t>
                      </a:r>
                      <a:r>
                        <a:rPr sz="900" spc="-2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rates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T w="12700">
                      <a:solidFill>
                        <a:srgbClr val="3A90B3"/>
                      </a:solidFill>
                      <a:prstDash val="solid"/>
                    </a:lnT>
                    <a:lnB w="12700">
                      <a:solidFill>
                        <a:srgbClr val="3A90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>
                  <a:txBody>
                    <a:bodyPr/>
                    <a:lstStyle/>
                    <a:p>
                      <a:pPr marL="22225" algn="ctr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Usually</a:t>
                      </a:r>
                      <a:r>
                        <a:rPr sz="900" spc="-3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900" spc="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poor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36195" marB="0">
                    <a:lnT w="12700">
                      <a:solidFill>
                        <a:srgbClr val="3A90B3"/>
                      </a:solidFill>
                      <a:prstDash val="solid"/>
                    </a:lnT>
                    <a:lnB w="12700">
                      <a:solidFill>
                        <a:srgbClr val="3A90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>
                  <a:txBody>
                    <a:bodyPr/>
                    <a:lstStyle/>
                    <a:p>
                      <a:pPr marR="1270" algn="ctr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Unlimited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36195" marB="0">
                    <a:lnT w="12700">
                      <a:solidFill>
                        <a:srgbClr val="3A90B3"/>
                      </a:solidFill>
                      <a:prstDash val="solid"/>
                    </a:lnT>
                    <a:lnB w="12700">
                      <a:solidFill>
                        <a:srgbClr val="3A90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</a:tr>
              <a:tr h="645413">
                <a:tc>
                  <a:txBody>
                    <a:bodyPr/>
                    <a:lstStyle/>
                    <a:p>
                      <a:pPr marL="59055" marR="19050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900" spc="-1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L</a:t>
                      </a: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i</a:t>
                      </a:r>
                      <a:r>
                        <a:rPr sz="900" spc="-1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m</a:t>
                      </a: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it</a:t>
                      </a: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e</a:t>
                      </a: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d</a:t>
                      </a:r>
                      <a:r>
                        <a:rPr sz="900" spc="-5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900" spc="-1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l</a:t>
                      </a: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iability  </a:t>
                      </a:r>
                      <a:r>
                        <a:rPr sz="900" spc="-3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c</a:t>
                      </a:r>
                      <a:r>
                        <a:rPr sz="900" spc="-1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o</a:t>
                      </a:r>
                      <a:r>
                        <a:rPr sz="900" spc="-4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m</a:t>
                      </a:r>
                      <a:r>
                        <a:rPr sz="900" spc="-1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p</a:t>
                      </a:r>
                      <a:r>
                        <a:rPr sz="900" spc="-3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a</a:t>
                      </a:r>
                      <a:r>
                        <a:rPr sz="900" spc="-1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n</a:t>
                      </a: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y</a:t>
                      </a:r>
                      <a:r>
                        <a:rPr sz="900" spc="-7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900" spc="-1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(</a:t>
                      </a:r>
                      <a:r>
                        <a:rPr sz="900" spc="-1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L</a:t>
                      </a:r>
                      <a:r>
                        <a:rPr sz="900" spc="-2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L</a:t>
                      </a:r>
                      <a:r>
                        <a:rPr sz="900" spc="-1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C</a:t>
                      </a: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)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36195" marB="0">
                    <a:lnT w="12700">
                      <a:solidFill>
                        <a:srgbClr val="3A90B3"/>
                      </a:solidFill>
                      <a:prstDash val="solid"/>
                    </a:lnT>
                    <a:lnB w="38100">
                      <a:solidFill>
                        <a:srgbClr val="3A90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>
                  <a:txBody>
                    <a:bodyPr/>
                    <a:lstStyle/>
                    <a:p>
                      <a:pPr marL="91440" algn="ctr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Unlimited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36195" marB="0">
                    <a:lnT w="12700">
                      <a:solidFill>
                        <a:srgbClr val="3A90B3"/>
                      </a:solidFill>
                      <a:prstDash val="solid"/>
                    </a:lnT>
                    <a:lnB w="38100">
                      <a:solidFill>
                        <a:srgbClr val="3A90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>
                  <a:txBody>
                    <a:bodyPr/>
                    <a:lstStyle/>
                    <a:p>
                      <a:pPr marL="157480" marR="137795" indent="-7620" algn="ctr">
                        <a:lnSpc>
                          <a:spcPct val="100600"/>
                        </a:lnSpc>
                        <a:spcBef>
                          <a:spcPts val="290"/>
                        </a:spcBef>
                      </a:pP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Limited </a:t>
                      </a: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to </a:t>
                      </a:r>
                      <a:r>
                        <a:rPr sz="900" spc="-21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owners’ </a:t>
                      </a: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900" spc="-1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in</a:t>
                      </a:r>
                      <a:r>
                        <a:rPr sz="900" spc="-2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ve</a:t>
                      </a:r>
                      <a:r>
                        <a:rPr sz="900" spc="-1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s</a:t>
                      </a:r>
                      <a:r>
                        <a:rPr sz="900" spc="-1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t</a:t>
                      </a:r>
                      <a:r>
                        <a:rPr sz="900" spc="-3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m</a:t>
                      </a:r>
                      <a:r>
                        <a:rPr sz="900" spc="-2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e</a:t>
                      </a:r>
                      <a:r>
                        <a:rPr sz="900" spc="-1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n</a:t>
                      </a: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t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T w="12700">
                      <a:solidFill>
                        <a:srgbClr val="3A90B3"/>
                      </a:solidFill>
                      <a:prstDash val="solid"/>
                    </a:lnT>
                    <a:lnB w="38100">
                      <a:solidFill>
                        <a:srgbClr val="3A90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>
                  <a:txBody>
                    <a:bodyPr/>
                    <a:lstStyle/>
                    <a:p>
                      <a:pPr marL="177165" marR="136525" indent="-635" algn="ctr">
                        <a:lnSpc>
                          <a:spcPct val="100600"/>
                        </a:lnSpc>
                        <a:spcBef>
                          <a:spcPts val="290"/>
                        </a:spcBef>
                      </a:pP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C</a:t>
                      </a:r>
                      <a:r>
                        <a:rPr sz="900" spc="1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o</a:t>
                      </a:r>
                      <a:r>
                        <a:rPr sz="900" spc="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mm</a:t>
                      </a:r>
                      <a:r>
                        <a:rPr sz="900" spc="1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o</a:t>
                      </a: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n  </a:t>
                      </a: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stock </a:t>
                      </a: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900" spc="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o</a:t>
                      </a:r>
                      <a:r>
                        <a:rPr sz="900" spc="-1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f</a:t>
                      </a: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f</a:t>
                      </a: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e</a:t>
                      </a: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ri</a:t>
                      </a:r>
                      <a:r>
                        <a:rPr sz="900" spc="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n</a:t>
                      </a:r>
                      <a:r>
                        <a:rPr sz="900" spc="-1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g</a:t>
                      </a: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s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T w="12700">
                      <a:solidFill>
                        <a:srgbClr val="3A90B3"/>
                      </a:solidFill>
                      <a:prstDash val="solid"/>
                    </a:lnT>
                    <a:lnB w="38100">
                      <a:solidFill>
                        <a:srgbClr val="3A90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>
                  <a:txBody>
                    <a:bodyPr/>
                    <a:lstStyle/>
                    <a:p>
                      <a:pPr marL="108585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Difficult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36195" marB="0">
                    <a:lnT w="12700">
                      <a:solidFill>
                        <a:srgbClr val="3A90B3"/>
                      </a:solidFill>
                      <a:prstDash val="solid"/>
                    </a:lnT>
                    <a:lnB w="38100">
                      <a:solidFill>
                        <a:srgbClr val="3A90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>
                  <a:txBody>
                    <a:bodyPr/>
                    <a:lstStyle/>
                    <a:p>
                      <a:pPr marL="83820" marR="73660" indent="33020" algn="just">
                        <a:lnSpc>
                          <a:spcPct val="100400"/>
                        </a:lnSpc>
                        <a:spcBef>
                          <a:spcPts val="295"/>
                        </a:spcBef>
                      </a:pP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Income </a:t>
                      </a:r>
                      <a:r>
                        <a:rPr sz="900" spc="-1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flows </a:t>
                      </a: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to</a:t>
                      </a: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900" spc="-1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s</a:t>
                      </a:r>
                      <a:r>
                        <a:rPr sz="900" spc="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h</a:t>
                      </a:r>
                      <a:r>
                        <a:rPr sz="900" spc="-2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a</a:t>
                      </a: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r</a:t>
                      </a:r>
                      <a:r>
                        <a:rPr sz="900" spc="-2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e</a:t>
                      </a:r>
                      <a:r>
                        <a:rPr sz="900" spc="-1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h</a:t>
                      </a:r>
                      <a:r>
                        <a:rPr sz="900" spc="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o</a:t>
                      </a:r>
                      <a:r>
                        <a:rPr sz="900" spc="-1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l</a:t>
                      </a:r>
                      <a:r>
                        <a:rPr sz="900" spc="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d</a:t>
                      </a:r>
                      <a:r>
                        <a:rPr sz="900" spc="-2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e</a:t>
                      </a: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rs  </a:t>
                      </a: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for taxation at </a:t>
                      </a: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personal</a:t>
                      </a:r>
                      <a:r>
                        <a:rPr sz="900" spc="-1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rates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T w="12700">
                      <a:solidFill>
                        <a:srgbClr val="3A90B3"/>
                      </a:solidFill>
                      <a:prstDash val="solid"/>
                    </a:lnT>
                    <a:lnB w="38100">
                      <a:solidFill>
                        <a:srgbClr val="3A90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>
                  <a:txBody>
                    <a:bodyPr/>
                    <a:lstStyle/>
                    <a:p>
                      <a:pPr marL="15240" algn="ctr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Poor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36195" marB="0">
                    <a:lnT w="12700">
                      <a:solidFill>
                        <a:srgbClr val="3A90B3"/>
                      </a:solidFill>
                      <a:prstDash val="solid"/>
                    </a:lnT>
                    <a:lnB w="38100">
                      <a:solidFill>
                        <a:srgbClr val="3A90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>
                  <a:txBody>
                    <a:bodyPr/>
                    <a:lstStyle/>
                    <a:p>
                      <a:pPr marL="174625" marR="82550" indent="-113030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900" spc="-1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L</a:t>
                      </a: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i</a:t>
                      </a:r>
                      <a:r>
                        <a:rPr sz="900" spc="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n</a:t>
                      </a:r>
                      <a:r>
                        <a:rPr sz="900" spc="-1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k</a:t>
                      </a: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e</a:t>
                      </a: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d</a:t>
                      </a:r>
                      <a:r>
                        <a:rPr sz="900" spc="-1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to</a:t>
                      </a:r>
                      <a:r>
                        <a:rPr sz="900" spc="-5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c</a:t>
                      </a:r>
                      <a:r>
                        <a:rPr sz="900" spc="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u</a:t>
                      </a: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rr</a:t>
                      </a: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e</a:t>
                      </a:r>
                      <a:r>
                        <a:rPr sz="900" spc="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n</a:t>
                      </a: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t  shareholders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36195" marB="0">
                    <a:lnT w="12700">
                      <a:solidFill>
                        <a:srgbClr val="3A90B3"/>
                      </a:solidFill>
                      <a:prstDash val="solid"/>
                    </a:lnT>
                    <a:lnB w="38100">
                      <a:solidFill>
                        <a:srgbClr val="3A90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</a:tr>
            </a:tbl>
          </a:graphicData>
        </a:graphic>
      </p:graphicFrame>
      <p:sp>
        <p:nvSpPr>
          <p:cNvPr id="3" name="object 3"/>
          <p:cNvSpPr txBox="1"/>
          <p:nvPr/>
        </p:nvSpPr>
        <p:spPr>
          <a:xfrm>
            <a:off x="818184" y="6601738"/>
            <a:ext cx="4709795" cy="86868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 indent="225425" algn="just">
              <a:lnSpc>
                <a:spcPct val="110600"/>
              </a:lnSpc>
              <a:spcBef>
                <a:spcPts val="105"/>
              </a:spcBef>
            </a:pP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The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ﬁnancial capital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proprietorships</a:t>
            </a:r>
            <a:r>
              <a:rPr sz="1000" spc="2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is, </a:t>
            </a:r>
            <a:r>
              <a:rPr sz="1000" spc="-35" dirty="0">
                <a:solidFill>
                  <a:srgbClr val="221F1F"/>
                </a:solidFill>
                <a:latin typeface="Times New Roman"/>
                <a:cs typeface="Times New Roman"/>
              </a:rPr>
              <a:t>many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times, limited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to the savings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the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owner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and funds that may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be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borrowed from friends, relatives, and banks. The investment made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by 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sz="1000" spc="-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owner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 is</a:t>
            </a:r>
            <a:r>
              <a:rPr sz="1000" spc="-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called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009CDB"/>
                </a:solidFill>
                <a:latin typeface="Georgia"/>
                <a:cs typeface="Georgia"/>
              </a:rPr>
              <a:t>equity</a:t>
            </a:r>
            <a:r>
              <a:rPr sz="1000" spc="-20" dirty="0">
                <a:solidFill>
                  <a:srgbClr val="009CDB"/>
                </a:solidFill>
                <a:latin typeface="Georgia"/>
                <a:cs typeface="Georgia"/>
              </a:rPr>
              <a:t> </a:t>
            </a:r>
            <a:r>
              <a:rPr sz="1000" spc="-25" dirty="0">
                <a:solidFill>
                  <a:srgbClr val="009CDB"/>
                </a:solidFill>
                <a:latin typeface="Georgia"/>
                <a:cs typeface="Georgia"/>
              </a:rPr>
              <a:t>capital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,</a:t>
            </a:r>
            <a:r>
              <a:rPr sz="1000" spc="-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or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owner’s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 equity.</a:t>
            </a:r>
            <a:r>
              <a:rPr sz="1000" spc="-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5" dirty="0">
                <a:solidFill>
                  <a:srgbClr val="221F1F"/>
                </a:solidFill>
                <a:latin typeface="Times New Roman"/>
                <a:cs typeface="Times New Roman"/>
              </a:rPr>
              <a:t>As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 the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 business</a:t>
            </a:r>
            <a:r>
              <a:rPr sz="1000" spc="-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grows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5" dirty="0">
                <a:solidFill>
                  <a:srgbClr val="221F1F"/>
                </a:solidFill>
                <a:latin typeface="Times New Roman"/>
                <a:cs typeface="Times New Roman"/>
              </a:rPr>
              <a:t>and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larger </a:t>
            </a:r>
            <a:r>
              <a:rPr sz="1000" spc="-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investments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in capital </a:t>
            </a:r>
            <a:r>
              <a:rPr sz="1000" spc="-20" dirty="0">
                <a:solidFill>
                  <a:srgbClr val="221F1F"/>
                </a:solidFill>
                <a:latin typeface="Times New Roman"/>
                <a:cs typeface="Times New Roman"/>
              </a:rPr>
              <a:t>are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required,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the owner </a:t>
            </a:r>
            <a:r>
              <a:rPr sz="1000" spc="-45" dirty="0">
                <a:solidFill>
                  <a:srgbClr val="221F1F"/>
                </a:solidFill>
                <a:latin typeface="Times New Roman"/>
                <a:cs typeface="Times New Roman"/>
              </a:rPr>
              <a:t>may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reach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the point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where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additional funds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cannot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be</a:t>
            </a:r>
            <a:r>
              <a:rPr sz="1000" spc="4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borrowed</a:t>
            </a:r>
            <a:r>
              <a:rPr sz="1000" spc="5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without</a:t>
            </a:r>
            <a:r>
              <a:rPr sz="1000" spc="4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40" dirty="0">
                <a:solidFill>
                  <a:srgbClr val="221F1F"/>
                </a:solidFill>
                <a:latin typeface="Times New Roman"/>
                <a:cs typeface="Times New Roman"/>
              </a:rPr>
              <a:t>an</a:t>
            </a:r>
            <a:r>
              <a:rPr sz="1000" spc="4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increase</a:t>
            </a:r>
            <a:r>
              <a:rPr sz="1000" spc="4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in</a:t>
            </a:r>
            <a:r>
              <a:rPr sz="1000" spc="4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owner’s</a:t>
            </a:r>
            <a:r>
              <a:rPr sz="1000" spc="4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0" dirty="0">
                <a:solidFill>
                  <a:srgbClr val="221F1F"/>
                </a:solidFill>
                <a:latin typeface="Times New Roman"/>
                <a:cs typeface="Times New Roman"/>
              </a:rPr>
              <a:t>equity.</a:t>
            </a:r>
            <a:r>
              <a:rPr sz="1000" spc="4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Lenders</a:t>
            </a:r>
            <a:r>
              <a:rPr sz="1000" spc="5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will</a:t>
            </a:r>
            <a:r>
              <a:rPr sz="1000" spc="2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generally</a:t>
            </a:r>
            <a:r>
              <a:rPr sz="1000" spc="5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insist</a:t>
            </a:r>
            <a:r>
              <a:rPr sz="1000" spc="3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on</a:t>
            </a:r>
            <a:r>
              <a:rPr sz="1000" spc="4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5" dirty="0">
                <a:solidFill>
                  <a:srgbClr val="221F1F"/>
                </a:solidFill>
                <a:latin typeface="Times New Roman"/>
                <a:cs typeface="Times New Roman"/>
              </a:rPr>
              <a:t>an</a:t>
            </a:r>
            <a:r>
              <a:rPr sz="1000" spc="4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increase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3322954" y="7446010"/>
            <a:ext cx="2192655" cy="6350"/>
          </a:xfrm>
          <a:custGeom>
            <a:avLst/>
            <a:gdLst/>
            <a:ahLst/>
            <a:cxnLst/>
            <a:rect l="l" t="t" r="r" b="b"/>
            <a:pathLst>
              <a:path w="2192654" h="6350">
                <a:moveTo>
                  <a:pt x="2192147" y="0"/>
                </a:moveTo>
                <a:lnTo>
                  <a:pt x="0" y="0"/>
                </a:lnTo>
                <a:lnTo>
                  <a:pt x="0" y="6095"/>
                </a:lnTo>
                <a:lnTo>
                  <a:pt x="2192147" y="6095"/>
                </a:lnTo>
                <a:lnTo>
                  <a:pt x="2192147" y="0"/>
                </a:lnTo>
                <a:close/>
              </a:path>
            </a:pathLst>
          </a:custGeom>
          <a:solidFill>
            <a:srgbClr val="221F1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4559172" y="7654797"/>
            <a:ext cx="925830" cy="146685"/>
          </a:xfrm>
          <a:custGeom>
            <a:avLst/>
            <a:gdLst/>
            <a:ahLst/>
            <a:cxnLst/>
            <a:rect l="l" t="t" r="r" b="b"/>
            <a:pathLst>
              <a:path w="925829" h="146684">
                <a:moveTo>
                  <a:pt x="925372" y="0"/>
                </a:moveTo>
                <a:lnTo>
                  <a:pt x="0" y="0"/>
                </a:lnTo>
                <a:lnTo>
                  <a:pt x="0" y="146303"/>
                </a:lnTo>
                <a:lnTo>
                  <a:pt x="925372" y="146303"/>
                </a:lnTo>
                <a:lnTo>
                  <a:pt x="925372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818184" y="7443368"/>
            <a:ext cx="4709795" cy="1205230"/>
          </a:xfrm>
          <a:prstGeom prst="rect">
            <a:avLst/>
          </a:prstGeom>
        </p:spPr>
        <p:txBody>
          <a:bodyPr vert="horz" wrap="square" lIns="0" tIns="29209" rIns="0" bIns="0" rtlCol="0">
            <a:spAutoFit/>
          </a:bodyPr>
          <a:lstStyle/>
          <a:p>
            <a:pPr marL="12700" algn="just">
              <a:lnSpc>
                <a:spcPct val="100000"/>
              </a:lnSpc>
              <a:spcBef>
                <a:spcPts val="229"/>
              </a:spcBef>
            </a:pPr>
            <a:r>
              <a:rPr sz="1000" u="sng" spc="-2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in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the</a:t>
            </a:r>
            <a:r>
              <a:rPr sz="1000" u="sng" spc="-1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owner’s</a:t>
            </a:r>
            <a:r>
              <a:rPr sz="1000" u="sng" spc="-2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equity,</a:t>
            </a:r>
            <a:r>
              <a:rPr sz="1000" u="sng" spc="2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because</a:t>
            </a:r>
            <a:r>
              <a:rPr sz="1000" u="sng" spc="-2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that</a:t>
            </a:r>
            <a:r>
              <a:rPr sz="1000" u="sng" spc="-5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equity</a:t>
            </a:r>
            <a:r>
              <a:rPr sz="1000" u="sng" spc="-2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provides</a:t>
            </a:r>
            <a:r>
              <a:rPr sz="1000" u="sng" spc="-3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a margin</a:t>
            </a:r>
            <a:r>
              <a:rPr sz="1000" u="sng" spc="-1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of</a:t>
            </a:r>
            <a:r>
              <a:rPr sz="1000" u="sng" spc="-1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safety</a:t>
            </a:r>
            <a:r>
              <a:rPr sz="1000" u="sng" spc="-1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for</a:t>
            </a:r>
            <a:r>
              <a:rPr sz="1000" u="sng" spc="-2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the</a:t>
            </a:r>
            <a:r>
              <a:rPr sz="1000" u="sng" spc="-3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lender.</a:t>
            </a:r>
            <a:endParaRPr sz="1000">
              <a:latin typeface="Times New Roman"/>
              <a:cs typeface="Times New Roman"/>
            </a:endParaRPr>
          </a:p>
          <a:p>
            <a:pPr marL="12700" marR="5080" indent="225425" algn="just">
              <a:lnSpc>
                <a:spcPct val="110400"/>
              </a:lnSpc>
              <a:spcBef>
                <a:spcPts val="10"/>
              </a:spcBef>
            </a:pP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This point is 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where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the proprietorship form 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organization displays its basic </a:t>
            </a:r>
            <a:r>
              <a:rPr sz="1000" spc="-15" dirty="0">
                <a:solidFill>
                  <a:srgbClr val="221F1F"/>
                </a:solidFill>
                <a:latin typeface="Times New Roman"/>
                <a:cs typeface="Times New Roman"/>
              </a:rPr>
              <a:t>weakness. 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In</a:t>
            </a:r>
            <a:r>
              <a:rPr sz="1000" spc="19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5" dirty="0">
                <a:solidFill>
                  <a:srgbClr val="221F1F"/>
                </a:solidFill>
                <a:latin typeface="Times New Roman"/>
                <a:cs typeface="Times New Roman"/>
              </a:rPr>
              <a:t>many</a:t>
            </a:r>
            <a:r>
              <a:rPr sz="1000" spc="18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cases,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sz="1000" spc="204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owner’s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original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investment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exhausts</a:t>
            </a:r>
            <a:r>
              <a:rPr sz="1000" spc="42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his or her personal resources,</a:t>
            </a:r>
            <a:r>
              <a:rPr sz="1000" spc="2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5" dirty="0">
                <a:solidFill>
                  <a:srgbClr val="221F1F"/>
                </a:solidFill>
                <a:latin typeface="Times New Roman"/>
                <a:cs typeface="Times New Roman"/>
              </a:rPr>
              <a:t>and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 often</a:t>
            </a:r>
            <a:r>
              <a:rPr sz="1000" spc="9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those</a:t>
            </a:r>
            <a:r>
              <a:rPr sz="1000" spc="9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of</a:t>
            </a:r>
            <a:r>
              <a:rPr sz="1000" spc="9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friends</a:t>
            </a:r>
            <a:r>
              <a:rPr sz="1000" spc="8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5" dirty="0">
                <a:solidFill>
                  <a:srgbClr val="221F1F"/>
                </a:solidFill>
                <a:latin typeface="Times New Roman"/>
                <a:cs typeface="Times New Roman"/>
              </a:rPr>
              <a:t>and</a:t>
            </a:r>
            <a:r>
              <a:rPr sz="1000" spc="9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relatives.</a:t>
            </a:r>
            <a:r>
              <a:rPr sz="1000" spc="10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Unless</a:t>
            </a:r>
            <a:r>
              <a:rPr sz="1000" spc="8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proﬁts</a:t>
            </a:r>
            <a:r>
              <a:rPr sz="1000" spc="9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from</a:t>
            </a:r>
            <a:r>
              <a:rPr sz="1000" spc="9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sz="1000" spc="8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venture</a:t>
            </a:r>
            <a:r>
              <a:rPr sz="1000" spc="9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are</a:t>
            </a:r>
            <a:r>
              <a:rPr sz="1000" spc="12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great</a:t>
            </a:r>
            <a:r>
              <a:rPr sz="1000" spc="8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enough</a:t>
            </a:r>
            <a:r>
              <a:rPr sz="1000" spc="12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to</a:t>
            </a:r>
            <a:r>
              <a:rPr sz="1000" spc="1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5" dirty="0">
                <a:solidFill>
                  <a:srgbClr val="221F1F"/>
                </a:solidFill>
                <a:latin typeface="Times New Roman"/>
                <a:cs typeface="Times New Roman"/>
              </a:rPr>
              <a:t>meet </a:t>
            </a:r>
            <a:r>
              <a:rPr sz="1000" spc="-24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the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increased equity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needs,</a:t>
            </a:r>
            <a:r>
              <a:rPr sz="1000" spc="-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the </a:t>
            </a:r>
            <a:r>
              <a:rPr sz="1000" spc="-35" dirty="0">
                <a:solidFill>
                  <a:srgbClr val="221F1F"/>
                </a:solidFill>
                <a:latin typeface="Times New Roman"/>
                <a:cs typeface="Times New Roman"/>
              </a:rPr>
              <a:t>ﬁrm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is</a:t>
            </a:r>
            <a:r>
              <a:rPr sz="1000" spc="-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prevented from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achieving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 its </a:t>
            </a:r>
            <a:r>
              <a:rPr sz="1000" spc="-35" dirty="0">
                <a:solidFill>
                  <a:srgbClr val="221F1F"/>
                </a:solidFill>
                <a:latin typeface="Times New Roman"/>
                <a:cs typeface="Times New Roman"/>
              </a:rPr>
              <a:t>maximum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growth. 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At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this 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stage,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it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may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be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necessary to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adopt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 form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organization 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more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appropriate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for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raising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capital.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056436" y="8662111"/>
            <a:ext cx="596265" cy="146685"/>
          </a:xfrm>
          <a:prstGeom prst="rect">
            <a:avLst/>
          </a:prstGeom>
          <a:solidFill>
            <a:srgbClr val="FFFF00"/>
          </a:solidFill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100"/>
              </a:lnSpc>
            </a:pP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In</a:t>
            </a:r>
            <a:r>
              <a:rPr sz="1000" spc="3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addition,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694942" y="8662111"/>
            <a:ext cx="3230245" cy="146685"/>
          </a:xfrm>
          <a:prstGeom prst="rect">
            <a:avLst/>
          </a:prstGeom>
          <a:solidFill>
            <a:srgbClr val="FFFF00"/>
          </a:solidFill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100"/>
              </a:lnSpc>
            </a:pP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sz="1000" spc="8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life</a:t>
            </a:r>
            <a:r>
              <a:rPr sz="1000" spc="8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of</a:t>
            </a:r>
            <a:r>
              <a:rPr sz="1000" spc="7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sz="1000" spc="8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proprietorship</a:t>
            </a:r>
            <a:r>
              <a:rPr sz="1000" spc="8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is</a:t>
            </a:r>
            <a:r>
              <a:rPr sz="1000" spc="1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limited</a:t>
            </a:r>
            <a:r>
              <a:rPr sz="1000" spc="8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to</a:t>
            </a:r>
            <a:r>
              <a:rPr sz="1000" spc="8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that</a:t>
            </a:r>
            <a:r>
              <a:rPr sz="1000" spc="8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of</a:t>
            </a:r>
            <a:r>
              <a:rPr sz="1000" spc="7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sz="1000" spc="8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proprieto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4912233" y="8637269"/>
            <a:ext cx="614680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r;</a:t>
            </a:r>
            <a:r>
              <a:rPr sz="1000" spc="4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when</a:t>
            </a:r>
            <a:r>
              <a:rPr sz="1000" spc="4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818184" y="8788095"/>
            <a:ext cx="1905000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proprietor</a:t>
            </a:r>
            <a:r>
              <a:rPr sz="1000" spc="31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dies,</a:t>
            </a:r>
            <a:r>
              <a:rPr sz="1000" spc="31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sz="1000" spc="31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business</a:t>
            </a:r>
            <a:r>
              <a:rPr sz="1000" spc="3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ends.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2786507" y="8808415"/>
            <a:ext cx="2728595" cy="149860"/>
          </a:xfrm>
          <a:prstGeom prst="rect">
            <a:avLst/>
          </a:prstGeom>
          <a:solidFill>
            <a:srgbClr val="FFFF00"/>
          </a:solidFill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135"/>
              </a:lnSpc>
            </a:pP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Another</a:t>
            </a:r>
            <a:r>
              <a:rPr sz="1000" spc="33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weakness</a:t>
            </a:r>
            <a:r>
              <a:rPr sz="1000" spc="3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is</a:t>
            </a:r>
            <a:r>
              <a:rPr sz="1000" spc="3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sz="1000" spc="33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diﬃculty</a:t>
            </a:r>
            <a:r>
              <a:rPr sz="1000" spc="31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in</a:t>
            </a:r>
            <a:r>
              <a:rPr sz="1000" spc="3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transferring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830884" y="8962338"/>
            <a:ext cx="528955" cy="146685"/>
          </a:xfrm>
          <a:prstGeom prst="rect">
            <a:avLst/>
          </a:prstGeom>
          <a:solidFill>
            <a:srgbClr val="FFFF00"/>
          </a:solidFill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100"/>
              </a:lnSpc>
            </a:pPr>
            <a:r>
              <a:rPr sz="1000" spc="10" dirty="0">
                <a:solidFill>
                  <a:srgbClr val="221F1F"/>
                </a:solidFill>
                <a:latin typeface="Times New Roman"/>
                <a:cs typeface="Times New Roman"/>
              </a:rPr>
              <a:t>o</a:t>
            </a:r>
            <a:r>
              <a:rPr sz="1000" spc="-20" dirty="0">
                <a:solidFill>
                  <a:srgbClr val="221F1F"/>
                </a:solidFill>
                <a:latin typeface="Times New Roman"/>
                <a:cs typeface="Times New Roman"/>
              </a:rPr>
              <a:t>w</a:t>
            </a:r>
            <a:r>
              <a:rPr sz="1000" spc="-15" dirty="0">
                <a:solidFill>
                  <a:srgbClr val="221F1F"/>
                </a:solidFill>
                <a:latin typeface="Times New Roman"/>
                <a:cs typeface="Times New Roman"/>
              </a:rPr>
              <a:t>n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e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r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s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h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ip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1418589" y="8937447"/>
            <a:ext cx="4111625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(sometimes</a:t>
            </a:r>
            <a:r>
              <a:rPr sz="1000" spc="3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called</a:t>
            </a:r>
            <a:r>
              <a:rPr sz="1000" spc="37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ownership</a:t>
            </a:r>
            <a:r>
              <a:rPr sz="1000" spc="38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40" dirty="0">
                <a:solidFill>
                  <a:srgbClr val="221F1F"/>
                </a:solidFill>
                <a:latin typeface="Times New Roman"/>
                <a:cs typeface="Times New Roman"/>
              </a:rPr>
              <a:t>―liquidity‖)</a:t>
            </a:r>
            <a:r>
              <a:rPr sz="1000" spc="37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of</a:t>
            </a:r>
            <a:r>
              <a:rPr sz="1000" spc="39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sz="1000" spc="36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proprietorship.</a:t>
            </a:r>
            <a:r>
              <a:rPr sz="1000" spc="37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It</a:t>
            </a:r>
            <a:r>
              <a:rPr sz="1000" spc="35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can</a:t>
            </a:r>
            <a:r>
              <a:rPr sz="1000" spc="4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be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818184" y="9088322"/>
            <a:ext cx="4710430" cy="778510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 marR="5080" algn="just">
              <a:lnSpc>
                <a:spcPct val="98600"/>
              </a:lnSpc>
              <a:spcBef>
                <a:spcPts val="110"/>
              </a:spcBef>
            </a:pP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diﬃcult to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sell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</a:t>
            </a:r>
            <a:r>
              <a:rPr sz="1000" spc="24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proprietorship.</a:t>
            </a:r>
            <a:r>
              <a:rPr sz="1000" spc="24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Among</a:t>
            </a:r>
            <a:r>
              <a:rPr sz="1000" spc="229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sz="1000" spc="24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complicating</a:t>
            </a:r>
            <a:r>
              <a:rPr sz="1000" spc="24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factors</a:t>
            </a:r>
            <a:r>
              <a:rPr sz="1000" spc="24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is</a:t>
            </a:r>
            <a:r>
              <a:rPr sz="1000" spc="24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that</a:t>
            </a:r>
            <a:r>
              <a:rPr sz="1000" spc="24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sz="1000" spc="24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ﬁrm</a:t>
            </a:r>
            <a:r>
              <a:rPr sz="1000" spc="24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is </a:t>
            </a:r>
            <a:r>
              <a:rPr sz="1000" spc="1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likely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to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sell at a discount,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or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for a percentage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its value, because 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the diﬃculty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in 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determining the business’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past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proﬁtability, cash ﬂows, risks, and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future market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potential. 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Much</a:t>
            </a:r>
            <a:r>
              <a:rPr sz="1000" u="sng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of</a:t>
            </a:r>
            <a:r>
              <a:rPr sz="1000" u="sng" spc="1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what</a:t>
            </a:r>
            <a:r>
              <a:rPr sz="1000" u="sng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1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has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made</a:t>
            </a:r>
            <a:r>
              <a:rPr sz="1000" u="sng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the</a:t>
            </a:r>
            <a:r>
              <a:rPr sz="1000" u="sng" spc="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proprietorship</a:t>
            </a:r>
            <a:r>
              <a:rPr sz="1000" u="sng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successful</a:t>
            </a:r>
            <a:r>
              <a:rPr sz="1000" u="sng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may</a:t>
            </a:r>
            <a:r>
              <a:rPr sz="1000" u="sng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be</a:t>
            </a:r>
            <a:r>
              <a:rPr sz="1000" u="sng" spc="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the</a:t>
            </a:r>
            <a:r>
              <a:rPr sz="1000" u="sng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proprietor</a:t>
            </a:r>
            <a:r>
              <a:rPr sz="1000" u="sng" spc="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1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or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the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information</a:t>
            </a:r>
            <a:r>
              <a:rPr sz="1000" u="sng" spc="-1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in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the</a:t>
            </a:r>
            <a:r>
              <a:rPr sz="1000" u="sng" spc="1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proprietor’s</a:t>
            </a:r>
            <a:r>
              <a:rPr sz="1000" u="sng" spc="4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mind.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5724905" y="6942201"/>
            <a:ext cx="1381125" cy="2851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850" spc="-25" dirty="0">
                <a:solidFill>
                  <a:srgbClr val="009CDB"/>
                </a:solidFill>
                <a:latin typeface="Georgia"/>
                <a:cs typeface="Georgia"/>
              </a:rPr>
              <a:t>equity</a:t>
            </a:r>
            <a:r>
              <a:rPr sz="850" spc="35" dirty="0">
                <a:solidFill>
                  <a:srgbClr val="009CDB"/>
                </a:solidFill>
                <a:latin typeface="Georgia"/>
                <a:cs typeface="Georgia"/>
              </a:rPr>
              <a:t> </a:t>
            </a:r>
            <a:r>
              <a:rPr sz="850" spc="-25" dirty="0">
                <a:solidFill>
                  <a:srgbClr val="009CDB"/>
                </a:solidFill>
                <a:latin typeface="Georgia"/>
                <a:cs typeface="Georgia"/>
              </a:rPr>
              <a:t>capital</a:t>
            </a:r>
            <a:r>
              <a:rPr sz="850" spc="110" dirty="0">
                <a:solidFill>
                  <a:srgbClr val="009CDB"/>
                </a:solidFill>
                <a:latin typeface="Georgia"/>
                <a:cs typeface="Georgia"/>
              </a:rPr>
              <a:t> </a:t>
            </a:r>
            <a:r>
              <a:rPr sz="850" spc="-25" dirty="0">
                <a:solidFill>
                  <a:srgbClr val="4A4A4D"/>
                </a:solidFill>
                <a:latin typeface="Times New Roman"/>
                <a:cs typeface="Times New Roman"/>
              </a:rPr>
              <a:t>investment</a:t>
            </a:r>
            <a:r>
              <a:rPr sz="850" spc="30" dirty="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sz="850" spc="-35" dirty="0">
                <a:solidFill>
                  <a:srgbClr val="4A4A4D"/>
                </a:solidFill>
                <a:latin typeface="Times New Roman"/>
                <a:cs typeface="Times New Roman"/>
              </a:rPr>
              <a:t>made </a:t>
            </a:r>
            <a:r>
              <a:rPr sz="850" spc="-200" dirty="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sz="850" spc="5" dirty="0">
                <a:solidFill>
                  <a:srgbClr val="4A4A4D"/>
                </a:solidFill>
                <a:latin typeface="Times New Roman"/>
                <a:cs typeface="Times New Roman"/>
              </a:rPr>
              <a:t>b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y</a:t>
            </a:r>
            <a:r>
              <a:rPr sz="850" spc="-30" dirty="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t</a:t>
            </a:r>
            <a:r>
              <a:rPr sz="850" spc="-10" dirty="0">
                <a:solidFill>
                  <a:srgbClr val="4A4A4D"/>
                </a:solidFill>
                <a:latin typeface="Times New Roman"/>
                <a:cs typeface="Times New Roman"/>
              </a:rPr>
              <a:t>h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e</a:t>
            </a:r>
            <a:r>
              <a:rPr sz="850" spc="-40" dirty="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sz="850" spc="-10" dirty="0">
                <a:solidFill>
                  <a:srgbClr val="4A4A4D"/>
                </a:solidFill>
                <a:latin typeface="Times New Roman"/>
                <a:cs typeface="Times New Roman"/>
              </a:rPr>
              <a:t>o</a:t>
            </a:r>
            <a:r>
              <a:rPr sz="850" spc="-5" dirty="0">
                <a:solidFill>
                  <a:srgbClr val="4A4A4D"/>
                </a:solidFill>
                <a:latin typeface="Times New Roman"/>
                <a:cs typeface="Times New Roman"/>
              </a:rPr>
              <a:t>w</a:t>
            </a:r>
            <a:r>
              <a:rPr sz="850" spc="5" dirty="0">
                <a:solidFill>
                  <a:srgbClr val="4A4A4D"/>
                </a:solidFill>
                <a:latin typeface="Times New Roman"/>
                <a:cs typeface="Times New Roman"/>
              </a:rPr>
              <a:t>n</a:t>
            </a:r>
            <a:r>
              <a:rPr sz="850" spc="-10" dirty="0">
                <a:solidFill>
                  <a:srgbClr val="4A4A4D"/>
                </a:solidFill>
                <a:latin typeface="Times New Roman"/>
                <a:cs typeface="Times New Roman"/>
              </a:rPr>
              <a:t>e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r</a:t>
            </a:r>
            <a:r>
              <a:rPr sz="850" spc="-30" dirty="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i</a:t>
            </a:r>
            <a:r>
              <a:rPr sz="850" spc="-10" dirty="0">
                <a:solidFill>
                  <a:srgbClr val="4A4A4D"/>
                </a:solidFill>
                <a:latin typeface="Times New Roman"/>
                <a:cs typeface="Times New Roman"/>
              </a:rPr>
              <a:t>n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to</a:t>
            </a:r>
            <a:r>
              <a:rPr sz="850" spc="-30" dirty="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t</a:t>
            </a:r>
            <a:r>
              <a:rPr sz="850" spc="-10" dirty="0">
                <a:solidFill>
                  <a:srgbClr val="4A4A4D"/>
                </a:solidFill>
                <a:latin typeface="Times New Roman"/>
                <a:cs typeface="Times New Roman"/>
              </a:rPr>
              <a:t>h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e</a:t>
            </a:r>
            <a:r>
              <a:rPr sz="850" spc="-50" dirty="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sz="850" spc="5" dirty="0">
                <a:solidFill>
                  <a:srgbClr val="4A4A4D"/>
                </a:solidFill>
                <a:latin typeface="Times New Roman"/>
                <a:cs typeface="Times New Roman"/>
              </a:rPr>
              <a:t>co</a:t>
            </a:r>
            <a:r>
              <a:rPr sz="850" spc="-15" dirty="0">
                <a:solidFill>
                  <a:srgbClr val="4A4A4D"/>
                </a:solidFill>
                <a:latin typeface="Times New Roman"/>
                <a:cs typeface="Times New Roman"/>
              </a:rPr>
              <a:t>m</a:t>
            </a:r>
            <a:r>
              <a:rPr sz="850" spc="5" dirty="0">
                <a:solidFill>
                  <a:srgbClr val="4A4A4D"/>
                </a:solidFill>
                <a:latin typeface="Times New Roman"/>
                <a:cs typeface="Times New Roman"/>
              </a:rPr>
              <a:t>pa</a:t>
            </a:r>
            <a:r>
              <a:rPr sz="850" spc="-10" dirty="0">
                <a:solidFill>
                  <a:srgbClr val="4A4A4D"/>
                </a:solidFill>
                <a:latin typeface="Times New Roman"/>
                <a:cs typeface="Times New Roman"/>
              </a:rPr>
              <a:t>n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y</a:t>
            </a:r>
            <a:endParaRPr sz="85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478027" y="3564763"/>
            <a:ext cx="1447165" cy="550545"/>
          </a:xfrm>
          <a:prstGeom prst="rect">
            <a:avLst/>
          </a:prstGeom>
        </p:spPr>
        <p:txBody>
          <a:bodyPr vert="horz" wrap="square" lIns="0" tIns="10795" rIns="0" bIns="0" rtlCol="0">
            <a:spAutoFit/>
          </a:bodyPr>
          <a:lstStyle/>
          <a:p>
            <a:pPr marL="12700" marR="5080">
              <a:lnSpc>
                <a:spcPct val="101600"/>
              </a:lnSpc>
              <a:spcBef>
                <a:spcPts val="85"/>
              </a:spcBef>
            </a:pPr>
            <a:r>
              <a:rPr sz="850" spc="-10" dirty="0">
                <a:solidFill>
                  <a:srgbClr val="009CDB"/>
                </a:solidFill>
                <a:latin typeface="Georgia"/>
                <a:cs typeface="Georgia"/>
              </a:rPr>
              <a:t>partnership 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a </a:t>
            </a:r>
            <a:r>
              <a:rPr sz="850" spc="-5" dirty="0">
                <a:solidFill>
                  <a:srgbClr val="4A4A4D"/>
                </a:solidFill>
                <a:latin typeface="Times New Roman"/>
                <a:cs typeface="Times New Roman"/>
              </a:rPr>
              <a:t>form of business 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sz="850" spc="-10" dirty="0">
                <a:solidFill>
                  <a:srgbClr val="4A4A4D"/>
                </a:solidFill>
                <a:latin typeface="Times New Roman"/>
                <a:cs typeface="Times New Roman"/>
              </a:rPr>
              <a:t>organization</a:t>
            </a:r>
            <a:r>
              <a:rPr sz="850" spc="-60" dirty="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sz="850" spc="-5" dirty="0">
                <a:solidFill>
                  <a:srgbClr val="4A4A4D"/>
                </a:solidFill>
                <a:latin typeface="Times New Roman"/>
                <a:cs typeface="Times New Roman"/>
              </a:rPr>
              <a:t>that</a:t>
            </a:r>
            <a:r>
              <a:rPr sz="850" spc="-30" dirty="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sz="850" spc="-10" dirty="0">
                <a:solidFill>
                  <a:srgbClr val="4A4A4D"/>
                </a:solidFill>
                <a:latin typeface="Times New Roman"/>
                <a:cs typeface="Times New Roman"/>
              </a:rPr>
              <a:t>exists</a:t>
            </a:r>
            <a:r>
              <a:rPr sz="850" spc="-55" dirty="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sz="850" spc="-10" dirty="0">
                <a:solidFill>
                  <a:srgbClr val="4A4A4D"/>
                </a:solidFill>
                <a:latin typeface="Times New Roman"/>
                <a:cs typeface="Times New Roman"/>
              </a:rPr>
              <a:t>when</a:t>
            </a:r>
            <a:r>
              <a:rPr sz="850" spc="-5" dirty="0">
                <a:solidFill>
                  <a:srgbClr val="4A4A4D"/>
                </a:solidFill>
                <a:latin typeface="Times New Roman"/>
                <a:cs typeface="Times New Roman"/>
              </a:rPr>
              <a:t> two </a:t>
            </a:r>
            <a:r>
              <a:rPr sz="850" spc="-195" dirty="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sz="850" spc="-5" dirty="0">
                <a:solidFill>
                  <a:srgbClr val="4A4A4D"/>
                </a:solidFill>
                <a:latin typeface="Times New Roman"/>
                <a:cs typeface="Times New Roman"/>
              </a:rPr>
              <a:t>or </a:t>
            </a:r>
            <a:r>
              <a:rPr sz="850" spc="-10" dirty="0">
                <a:solidFill>
                  <a:srgbClr val="4A4A4D"/>
                </a:solidFill>
                <a:latin typeface="Times New Roman"/>
                <a:cs typeface="Times New Roman"/>
              </a:rPr>
              <a:t>more </a:t>
            </a:r>
            <a:r>
              <a:rPr sz="850" spc="-5" dirty="0">
                <a:solidFill>
                  <a:srgbClr val="4A4A4D"/>
                </a:solidFill>
                <a:latin typeface="Times New Roman"/>
                <a:cs typeface="Times New Roman"/>
              </a:rPr>
              <a:t>persons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sz="850" spc="-5" dirty="0">
                <a:solidFill>
                  <a:srgbClr val="4A4A4D"/>
                </a:solidFill>
                <a:latin typeface="Times New Roman"/>
                <a:cs typeface="Times New Roman"/>
              </a:rPr>
              <a:t>own</a:t>
            </a:r>
            <a:r>
              <a:rPr sz="850" spc="-10" dirty="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a </a:t>
            </a:r>
            <a:r>
              <a:rPr sz="850" spc="-5" dirty="0">
                <a:solidFill>
                  <a:srgbClr val="4A4A4D"/>
                </a:solidFill>
                <a:latin typeface="Times New Roman"/>
                <a:cs typeface="Times New Roman"/>
              </a:rPr>
              <a:t>business 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sz="850" spc="-5" dirty="0">
                <a:solidFill>
                  <a:srgbClr val="4A4A4D"/>
                </a:solidFill>
                <a:latin typeface="Times New Roman"/>
                <a:cs typeface="Times New Roman"/>
              </a:rPr>
              <a:t>operated</a:t>
            </a:r>
            <a:r>
              <a:rPr sz="850" spc="-15" dirty="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sz="850" spc="-5" dirty="0">
                <a:solidFill>
                  <a:srgbClr val="4A4A4D"/>
                </a:solidFill>
                <a:latin typeface="Times New Roman"/>
                <a:cs typeface="Times New Roman"/>
              </a:rPr>
              <a:t>for</a:t>
            </a:r>
            <a:r>
              <a:rPr sz="850" spc="-30" dirty="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sz="850" spc="-10" dirty="0">
                <a:solidFill>
                  <a:srgbClr val="4A4A4D"/>
                </a:solidFill>
                <a:latin typeface="Times New Roman"/>
                <a:cs typeface="Times New Roman"/>
              </a:rPr>
              <a:t>proﬁt</a:t>
            </a:r>
            <a:endParaRPr sz="85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2489326" y="1330705"/>
            <a:ext cx="1840230" cy="146685"/>
          </a:xfrm>
          <a:prstGeom prst="rect">
            <a:avLst/>
          </a:prstGeom>
          <a:solidFill>
            <a:srgbClr val="FFFF00"/>
          </a:solidFill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110"/>
              </a:lnSpc>
            </a:pP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Another</a:t>
            </a:r>
            <a:r>
              <a:rPr sz="1000" spc="6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weakness</a:t>
            </a:r>
            <a:r>
              <a:rPr sz="1000" spc="3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of</a:t>
            </a:r>
            <a:r>
              <a:rPr sz="1000" spc="2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proprietorship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4352925" y="1307338"/>
            <a:ext cx="2604135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is</a:t>
            </a:r>
            <a:r>
              <a:rPr sz="1000" u="sng" spc="3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that</a:t>
            </a:r>
            <a:r>
              <a:rPr sz="1000" u="sng" spc="3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the</a:t>
            </a:r>
            <a:r>
              <a:rPr sz="1000" u="sng" spc="4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owner’s</a:t>
            </a:r>
            <a:r>
              <a:rPr sz="1000" u="sng" spc="3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liability</a:t>
            </a:r>
            <a:r>
              <a:rPr sz="1000" u="sng" spc="4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for</a:t>
            </a:r>
            <a:r>
              <a:rPr sz="1000" u="sng" spc="3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debts</a:t>
            </a:r>
            <a:r>
              <a:rPr sz="1000" u="sng" spc="3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of</a:t>
            </a:r>
            <a:r>
              <a:rPr sz="1000" u="sng" spc="3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the</a:t>
            </a:r>
            <a:r>
              <a:rPr sz="1000" u="sng" spc="5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ﬁrm</a:t>
            </a:r>
            <a:r>
              <a:rPr sz="1000" u="sng" spc="4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is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2489326" y="2648966"/>
            <a:ext cx="992505" cy="146685"/>
          </a:xfrm>
          <a:custGeom>
            <a:avLst/>
            <a:gdLst/>
            <a:ahLst/>
            <a:cxnLst/>
            <a:rect l="l" t="t" r="r" b="b"/>
            <a:pathLst>
              <a:path w="992504" h="146685">
                <a:moveTo>
                  <a:pt x="992124" y="0"/>
                </a:moveTo>
                <a:lnTo>
                  <a:pt x="0" y="0"/>
                </a:lnTo>
                <a:lnTo>
                  <a:pt x="0" y="146303"/>
                </a:lnTo>
                <a:lnTo>
                  <a:pt x="992124" y="146303"/>
                </a:lnTo>
                <a:lnTo>
                  <a:pt x="992124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2251075" y="1457603"/>
            <a:ext cx="4711065" cy="200088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just">
              <a:lnSpc>
                <a:spcPct val="143800"/>
              </a:lnSpc>
              <a:spcBef>
                <a:spcPts val="100"/>
              </a:spcBef>
            </a:pPr>
            <a:r>
              <a:rPr sz="1000" u="sng" spc="-1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unlimited.</a:t>
            </a:r>
            <a:r>
              <a:rPr sz="1000" spc="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Creditors</a:t>
            </a:r>
            <a:r>
              <a:rPr sz="1000" spc="-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may</a:t>
            </a:r>
            <a:r>
              <a:rPr sz="1000" spc="-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take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assets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of</a:t>
            </a:r>
            <a:r>
              <a:rPr sz="1000" spc="1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sz="1000" spc="1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business</a:t>
            </a:r>
            <a:r>
              <a:rPr sz="1000" spc="-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to settle</a:t>
            </a:r>
            <a:r>
              <a:rPr sz="1000" spc="-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claims</a:t>
            </a:r>
            <a:r>
              <a:rPr sz="1000" spc="-3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but</a:t>
            </a:r>
            <a:r>
              <a:rPr sz="1000" spc="-4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they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may</a:t>
            </a:r>
            <a:r>
              <a:rPr sz="1000" spc="-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take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the </a:t>
            </a:r>
            <a:r>
              <a:rPr sz="1000" spc="-24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personal assets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the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proprietor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as 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well.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Thus, the proprietor 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may ﬁnd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his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or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her 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home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and 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personal property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under claim</a:t>
            </a:r>
            <a:r>
              <a:rPr sz="1000" spc="19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0" dirty="0">
                <a:solidFill>
                  <a:srgbClr val="221F1F"/>
                </a:solidFill>
                <a:latin typeface="Times New Roman"/>
                <a:cs typeface="Times New Roman"/>
              </a:rPr>
              <a:t>if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the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assets of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sz="1000" spc="42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business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are insuﬃcient</a:t>
            </a:r>
            <a:r>
              <a:rPr sz="1000" spc="19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to </a:t>
            </a:r>
            <a:r>
              <a:rPr sz="1000" spc="-35" dirty="0">
                <a:solidFill>
                  <a:srgbClr val="221F1F"/>
                </a:solidFill>
                <a:latin typeface="Times New Roman"/>
                <a:cs typeface="Times New Roman"/>
              </a:rPr>
              <a:t>meet</a:t>
            </a:r>
            <a:r>
              <a:rPr sz="1000" spc="18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the demands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creditors. The unlimited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liability 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the owner is, therefore, a serious disadvantage 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the 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proprietorship.</a:t>
            </a:r>
            <a:endParaRPr sz="1000">
              <a:latin typeface="Times New Roman"/>
              <a:cs typeface="Times New Roman"/>
            </a:endParaRPr>
          </a:p>
          <a:p>
            <a:pPr marL="12700" marR="8890" indent="225425" algn="just">
              <a:lnSpc>
                <a:spcPct val="143800"/>
              </a:lnSpc>
              <a:spcBef>
                <a:spcPts val="30"/>
              </a:spcBef>
            </a:pPr>
            <a:r>
              <a:rPr sz="1000" spc="-40" dirty="0">
                <a:solidFill>
                  <a:srgbClr val="221F1F"/>
                </a:solidFill>
                <a:latin typeface="Times New Roman"/>
                <a:cs typeface="Times New Roman"/>
              </a:rPr>
              <a:t>On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the positive </a:t>
            </a:r>
            <a:r>
              <a:rPr sz="1000" spc="-20" dirty="0">
                <a:solidFill>
                  <a:srgbClr val="221F1F"/>
                </a:solidFill>
                <a:latin typeface="Times New Roman"/>
                <a:cs typeface="Times New Roman"/>
              </a:rPr>
              <a:t>side,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a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proprietorship business is easily started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with minimal expense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and, </a:t>
            </a:r>
            <a:r>
              <a:rPr sz="1000" spc="-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generally, 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has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fewer government regulations to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comply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with than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does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 corporation. Proﬁts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from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a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proprietorship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are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taxed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 at personal,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or</a:t>
            </a:r>
            <a:r>
              <a:rPr sz="1000" spc="19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individual, rates rather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than</a:t>
            </a:r>
            <a:r>
              <a:rPr sz="1000" spc="19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at corporate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income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tax</a:t>
            </a:r>
            <a:r>
              <a:rPr sz="1000" spc="4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rates.</a:t>
            </a:r>
            <a:r>
              <a:rPr sz="1000" spc="4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Furthermore,</a:t>
            </a:r>
            <a:r>
              <a:rPr sz="1000" spc="5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converting</a:t>
            </a:r>
            <a:r>
              <a:rPr sz="1000" spc="4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</a:t>
            </a:r>
            <a:r>
              <a:rPr sz="1000" spc="5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business</a:t>
            </a:r>
            <a:r>
              <a:rPr sz="1000" spc="4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that</a:t>
            </a:r>
            <a:r>
              <a:rPr sz="1000" spc="5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was</a:t>
            </a:r>
            <a:r>
              <a:rPr sz="1000" spc="4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established</a:t>
            </a:r>
            <a:r>
              <a:rPr sz="1000" spc="5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as</a:t>
            </a:r>
            <a:r>
              <a:rPr sz="1000" spc="4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</a:t>
            </a:r>
            <a:r>
              <a:rPr sz="1000" spc="5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proprietorship</a:t>
            </a:r>
            <a:r>
              <a:rPr sz="1000" spc="5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into</a:t>
            </a:r>
            <a:r>
              <a:rPr sz="1000" spc="5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2251075" y="3500754"/>
            <a:ext cx="3804920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corporation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is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easy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when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sz="1000" spc="1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need</a:t>
            </a:r>
            <a:r>
              <a:rPr sz="1000" spc="-5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to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ﬁnance</a:t>
            </a:r>
            <a:r>
              <a:rPr sz="1000" spc="-1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growth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warrants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such</a:t>
            </a:r>
            <a:r>
              <a:rPr sz="1000" spc="-1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</a:t>
            </a:r>
            <a:r>
              <a:rPr sz="1000" spc="-1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move.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2251075" y="4105783"/>
            <a:ext cx="4704080" cy="10490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50" dirty="0">
                <a:solidFill>
                  <a:srgbClr val="A70D11"/>
                </a:solidFill>
                <a:latin typeface="Trebuchet MS"/>
                <a:cs typeface="Trebuchet MS"/>
              </a:rPr>
              <a:t>Partnership</a:t>
            </a:r>
            <a:endParaRPr sz="1450">
              <a:latin typeface="Trebuchet MS"/>
              <a:cs typeface="Trebuchet MS"/>
            </a:endParaRPr>
          </a:p>
          <a:p>
            <a:pPr marL="12700" marR="5080" algn="just">
              <a:lnSpc>
                <a:spcPct val="143500"/>
              </a:lnSpc>
              <a:spcBef>
                <a:spcPts val="1155"/>
              </a:spcBef>
            </a:pPr>
            <a:r>
              <a:rPr sz="1000" spc="-50" dirty="0">
                <a:solidFill>
                  <a:srgbClr val="221F1F"/>
                </a:solidFill>
                <a:latin typeface="Times New Roman"/>
                <a:cs typeface="Times New Roman"/>
              </a:rPr>
              <a:t>A </a:t>
            </a:r>
            <a:r>
              <a:rPr sz="1000" spc="-30" dirty="0">
                <a:solidFill>
                  <a:srgbClr val="009CDB"/>
                </a:solidFill>
                <a:latin typeface="Georgia"/>
                <a:cs typeface="Georgia"/>
              </a:rPr>
              <a:t>partnership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form of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business organization exists </a:t>
            </a:r>
            <a:r>
              <a:rPr sz="1000" spc="-35" dirty="0">
                <a:solidFill>
                  <a:srgbClr val="221F1F"/>
                </a:solidFill>
                <a:latin typeface="Times New Roman"/>
                <a:cs typeface="Times New Roman"/>
              </a:rPr>
              <a:t>when two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or </a:t>
            </a:r>
            <a:r>
              <a:rPr sz="1000" spc="-35" dirty="0">
                <a:solidFill>
                  <a:srgbClr val="221F1F"/>
                </a:solidFill>
                <a:latin typeface="Times New Roman"/>
                <a:cs typeface="Times New Roman"/>
              </a:rPr>
              <a:t>more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persons </a:t>
            </a:r>
            <a:r>
              <a:rPr sz="1000" spc="-35" dirty="0">
                <a:solidFill>
                  <a:srgbClr val="221F1F"/>
                </a:solidFill>
                <a:latin typeface="Times New Roman"/>
                <a:cs typeface="Times New Roman"/>
              </a:rPr>
              <a:t>own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a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business </a:t>
            </a:r>
            <a:r>
              <a:rPr sz="1000" spc="-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operated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for proﬁt. Although the partnership resembles the proprietorship, to some degree,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there</a:t>
            </a:r>
            <a:r>
              <a:rPr sz="1000" spc="-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are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important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diﬀerences. See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Table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13.1 for</a:t>
            </a:r>
            <a:r>
              <a:rPr sz="1000" spc="-4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summary.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3208655" y="5223331"/>
            <a:ext cx="3745865" cy="145415"/>
          </a:xfrm>
          <a:custGeom>
            <a:avLst/>
            <a:gdLst/>
            <a:ahLst/>
            <a:cxnLst/>
            <a:rect l="l" t="t" r="r" b="b"/>
            <a:pathLst>
              <a:path w="3745865" h="145414">
                <a:moveTo>
                  <a:pt x="1243888" y="0"/>
                </a:moveTo>
                <a:lnTo>
                  <a:pt x="0" y="0"/>
                </a:lnTo>
                <a:lnTo>
                  <a:pt x="0" y="145084"/>
                </a:lnTo>
                <a:lnTo>
                  <a:pt x="1243888" y="145084"/>
                </a:lnTo>
                <a:lnTo>
                  <a:pt x="1243888" y="0"/>
                </a:lnTo>
                <a:close/>
              </a:path>
              <a:path w="3745865" h="145414">
                <a:moveTo>
                  <a:pt x="3745357" y="0"/>
                </a:moveTo>
                <a:lnTo>
                  <a:pt x="1274318" y="0"/>
                </a:lnTo>
                <a:lnTo>
                  <a:pt x="1274318" y="145084"/>
                </a:lnTo>
                <a:lnTo>
                  <a:pt x="3745357" y="145084"/>
                </a:lnTo>
                <a:lnTo>
                  <a:pt x="3745357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2476626" y="5198745"/>
            <a:ext cx="712470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Undoubtedly,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3208654" y="5223332"/>
            <a:ext cx="3745865" cy="14541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100"/>
              </a:lnSpc>
            </a:pP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one</a:t>
            </a:r>
            <a:r>
              <a:rPr sz="1000" spc="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of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sz="1000" spc="3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major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reasons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for</a:t>
            </a:r>
            <a:r>
              <a:rPr sz="1000" spc="-1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popularity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of</a:t>
            </a:r>
            <a:r>
              <a:rPr sz="1000" spc="-4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sz="1000" spc="-1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partnership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arrangement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2251075" y="5349011"/>
            <a:ext cx="4717415" cy="44126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just">
              <a:lnSpc>
                <a:spcPct val="143800"/>
              </a:lnSpc>
              <a:spcBef>
                <a:spcPts val="100"/>
              </a:spcBef>
            </a:pP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is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that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it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allows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individuals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to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pool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their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resources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of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money,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 property,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equipment,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knowledge,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and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business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skills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without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complications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that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often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accompany 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incorporation. A partnership form may exist from the beginning 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 business operation. In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other cases, a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ﬁrm that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began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as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 proprietorship</a:t>
            </a:r>
            <a:r>
              <a:rPr sz="1000" spc="24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may reach the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point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where additional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growth is impossible 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without increased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equity capital. Bringing in new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equity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investors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by 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converting to a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partner-ship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arrangement is one method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increasing the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equity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capital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ﬁrm.</a:t>
            </a:r>
            <a:endParaRPr sz="1000">
              <a:latin typeface="Times New Roman"/>
              <a:cs typeface="Times New Roman"/>
            </a:endParaRPr>
          </a:p>
          <a:p>
            <a:pPr marL="12700" marR="11430" indent="225425" algn="just">
              <a:lnSpc>
                <a:spcPct val="143800"/>
              </a:lnSpc>
              <a:spcBef>
                <a:spcPts val="30"/>
              </a:spcBef>
            </a:pP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The </a:t>
            </a:r>
            <a:r>
              <a:rPr sz="1000" u="sng" spc="-1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number </a:t>
            </a:r>
            <a:r>
              <a:rPr sz="1000" u="sng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of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partners that</a:t>
            </a:r>
            <a:r>
              <a:rPr sz="1000" u="sng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1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may </a:t>
            </a:r>
            <a:r>
              <a:rPr sz="1000" u="sng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be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taken into a </a:t>
            </a:r>
            <a:r>
              <a:rPr sz="1000" u="sng" spc="-1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business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1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venture is, theoretically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,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unlimited. However, the</a:t>
            </a:r>
            <a:r>
              <a:rPr sz="1000" u="sng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managerial</a:t>
            </a:r>
            <a:r>
              <a:rPr sz="1000" u="sng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diﬃculties</a:t>
            </a:r>
            <a:r>
              <a:rPr sz="1000" u="sng" spc="24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and</a:t>
            </a:r>
            <a:r>
              <a:rPr sz="1000" u="sng" spc="24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conﬂicts </a:t>
            </a:r>
            <a:r>
              <a:rPr sz="1000" u="sng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arising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with many partners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limit</a:t>
            </a:r>
            <a:r>
              <a:rPr sz="1000" u="sng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their number</a:t>
            </a:r>
            <a:r>
              <a:rPr sz="1000" u="sng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to</a:t>
            </a:r>
            <a:r>
              <a:rPr sz="1000" u="sng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a</a:t>
            </a:r>
            <a:r>
              <a:rPr sz="1000" u="sng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practical</a:t>
            </a:r>
            <a:r>
              <a:rPr sz="1000" u="sng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size.</a:t>
            </a:r>
            <a:r>
              <a:rPr sz="1000" u="sng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Thus,</a:t>
            </a:r>
            <a:r>
              <a:rPr sz="1000" u="sng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the</a:t>
            </a:r>
            <a:r>
              <a:rPr sz="1000" u="sng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partnership,</a:t>
            </a:r>
            <a:r>
              <a:rPr sz="1000" u="sng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like</a:t>
            </a:r>
            <a:r>
              <a:rPr sz="1000" u="sng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the</a:t>
            </a:r>
            <a:r>
              <a:rPr sz="1000" u="sng" spc="24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proprietorship,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eventually</a:t>
            </a:r>
            <a:r>
              <a:rPr sz="1000" u="sng" spc="1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suﬀers</a:t>
            </a:r>
            <a:r>
              <a:rPr sz="1000" u="sng" spc="1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3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from</a:t>
            </a:r>
            <a:r>
              <a:rPr sz="1000" u="sng" spc="1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3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a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3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lack</a:t>
            </a:r>
            <a:r>
              <a:rPr sz="1000" u="sng" spc="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3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of</a:t>
            </a:r>
            <a:r>
              <a:rPr sz="1000" u="sng" spc="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2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large</a:t>
            </a:r>
            <a:r>
              <a:rPr sz="1000" u="sng" spc="1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3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amounts</a:t>
            </a:r>
            <a:r>
              <a:rPr sz="1000" u="sng" spc="-1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2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of</a:t>
            </a:r>
            <a:r>
              <a:rPr sz="1000" u="sng" spc="28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3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equity</a:t>
            </a:r>
            <a:r>
              <a:rPr sz="1000" u="sng" spc="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2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capital.</a:t>
            </a:r>
            <a:r>
              <a:rPr sz="1000" u="sng" spc="-1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It</a:t>
            </a:r>
            <a:r>
              <a:rPr sz="1000" u="sng" spc="1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2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is</a:t>
            </a:r>
            <a:r>
              <a:rPr sz="1000" u="sng" spc="-1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2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unusual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2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to</a:t>
            </a:r>
            <a:r>
              <a:rPr sz="1000" u="sng" spc="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3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ﬁnd</a:t>
            </a:r>
            <a:r>
              <a:rPr sz="1000" u="sng" spc="2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3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more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3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than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u="sng" spc="-3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a</a:t>
            </a:r>
            <a:r>
              <a:rPr sz="1000" u="sng" spc="-2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3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few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2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partners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3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in</a:t>
            </a:r>
            <a:r>
              <a:rPr sz="1000" u="sng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an</a:t>
            </a:r>
            <a:r>
              <a:rPr sz="1000" u="sng" spc="-5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industrial</a:t>
            </a:r>
            <a:r>
              <a:rPr sz="1000" u="sng" spc="1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or</a:t>
            </a:r>
            <a:r>
              <a:rPr sz="1000" u="sng" spc="-3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commercial</a:t>
            </a:r>
            <a:r>
              <a:rPr sz="1000" u="sng" spc="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1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ﬁrm.</a:t>
            </a:r>
            <a:endParaRPr sz="1000">
              <a:latin typeface="Times New Roman"/>
              <a:cs typeface="Times New Roman"/>
            </a:endParaRPr>
          </a:p>
          <a:p>
            <a:pPr marL="12700" marR="8255" indent="225425" algn="just">
              <a:lnSpc>
                <a:spcPts val="1730"/>
              </a:lnSpc>
              <a:spcBef>
                <a:spcPts val="130"/>
              </a:spcBef>
            </a:pPr>
            <a:r>
              <a:rPr sz="1000" spc="-35" dirty="0">
                <a:solidFill>
                  <a:srgbClr val="221F1F"/>
                </a:solidFill>
                <a:latin typeface="Times New Roman"/>
                <a:cs typeface="Times New Roman"/>
              </a:rPr>
              <a:t>As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is the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case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for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a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proprietorship, the life of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a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partnership is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linked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to that of its partners. </a:t>
            </a:r>
            <a:r>
              <a:rPr sz="1000" spc="-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Should a partner leave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or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die, the partnership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oﬃcially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dissolves unless a new partnership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agreement</a:t>
            </a:r>
            <a:r>
              <a:rPr sz="1000" spc="30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is</a:t>
            </a:r>
            <a:r>
              <a:rPr sz="1000" spc="31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drafted.</a:t>
            </a:r>
            <a:r>
              <a:rPr sz="1000" spc="31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For</a:t>
            </a:r>
            <a:r>
              <a:rPr sz="1000" spc="31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purposes</a:t>
            </a:r>
            <a:r>
              <a:rPr sz="1000" spc="31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of</a:t>
            </a:r>
            <a:r>
              <a:rPr sz="1000" spc="31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taxation,</a:t>
            </a:r>
            <a:r>
              <a:rPr sz="1000" spc="31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sz="1000" spc="31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partnership’s</a:t>
            </a:r>
            <a:r>
              <a:rPr sz="1000" spc="31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proﬁts</a:t>
            </a:r>
            <a:r>
              <a:rPr sz="1000" spc="35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(and</a:t>
            </a:r>
            <a:r>
              <a:rPr sz="1000" spc="32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losses)</a:t>
            </a:r>
            <a:r>
              <a:rPr sz="1000" spc="31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are</a:t>
            </a:r>
            <a:endParaRPr sz="1000">
              <a:latin typeface="Times New Roman"/>
              <a:cs typeface="Times New Roman"/>
            </a:endParaRPr>
          </a:p>
          <a:p>
            <a:pPr marL="12700" marR="6985" algn="just">
              <a:lnSpc>
                <a:spcPts val="1720"/>
              </a:lnSpc>
            </a:pP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distributed</a:t>
            </a:r>
            <a:r>
              <a:rPr sz="1000" spc="-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to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 the</a:t>
            </a:r>
            <a:r>
              <a:rPr sz="1000" spc="-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partners</a:t>
            </a:r>
            <a:r>
              <a:rPr sz="1000" spc="-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and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are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taxable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 to</a:t>
            </a:r>
            <a:r>
              <a:rPr sz="1000" spc="-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sz="1000" spc="-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individual</a:t>
            </a:r>
            <a:r>
              <a:rPr sz="1000" spc="-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partner.</a:t>
            </a:r>
            <a:r>
              <a:rPr sz="1000" spc="-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Like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 proprietorships, </a:t>
            </a:r>
            <a:r>
              <a:rPr sz="1000" spc="-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partnerships</a:t>
            </a:r>
            <a:r>
              <a:rPr sz="1000" spc="9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typically</a:t>
            </a:r>
            <a:r>
              <a:rPr sz="1000" spc="7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have</a:t>
            </a:r>
            <a:r>
              <a:rPr sz="1000" spc="7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illiquid</a:t>
            </a:r>
            <a:r>
              <a:rPr sz="1000" spc="9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ownership</a:t>
            </a:r>
            <a:r>
              <a:rPr sz="1000" spc="4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stakes.</a:t>
            </a:r>
            <a:r>
              <a:rPr sz="1000" spc="7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sz="1000" spc="5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partners’</a:t>
            </a:r>
            <a:r>
              <a:rPr sz="1000" spc="9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shares</a:t>
            </a:r>
            <a:r>
              <a:rPr sz="1000" spc="4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of</a:t>
            </a:r>
            <a:r>
              <a:rPr sz="1000" spc="7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most</a:t>
            </a:r>
            <a:r>
              <a:rPr sz="1000" spc="9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small-</a:t>
            </a:r>
            <a:r>
              <a:rPr sz="1000" spc="8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to</a:t>
            </a:r>
            <a:endParaRPr sz="1000">
              <a:latin typeface="Times New Roman"/>
              <a:cs typeface="Times New Roman"/>
            </a:endParaRPr>
          </a:p>
          <a:p>
            <a:pPr marL="12700" algn="just">
              <a:lnSpc>
                <a:spcPct val="100000"/>
              </a:lnSpc>
              <a:spcBef>
                <a:spcPts val="380"/>
              </a:spcBef>
            </a:pP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medium-sizedbusiness</a:t>
            </a:r>
            <a:r>
              <a:rPr sz="1000" spc="8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are</a:t>
            </a:r>
            <a:r>
              <a:rPr sz="1000" spc="114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often</a:t>
            </a:r>
            <a:r>
              <a:rPr sz="1000" spc="9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sold</a:t>
            </a:r>
            <a:r>
              <a:rPr sz="1000" spc="8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at</a:t>
            </a:r>
            <a:r>
              <a:rPr sz="1000" spc="8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</a:t>
            </a:r>
            <a:r>
              <a:rPr sz="1000" spc="6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discount</a:t>
            </a:r>
            <a:r>
              <a:rPr sz="1000" spc="8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that</a:t>
            </a:r>
            <a:r>
              <a:rPr sz="1000" spc="6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reﬂects</a:t>
            </a:r>
            <a:r>
              <a:rPr sz="1000" spc="6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their</a:t>
            </a:r>
            <a:r>
              <a:rPr sz="1000" spc="7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lack</a:t>
            </a:r>
            <a:r>
              <a:rPr sz="1000" spc="5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of</a:t>
            </a:r>
            <a:r>
              <a:rPr sz="1000" spc="8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liquidity,</a:t>
            </a:r>
            <a:r>
              <a:rPr sz="1000" spc="7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their</a:t>
            </a:r>
            <a:endParaRPr sz="1000">
              <a:latin typeface="Times New Roman"/>
              <a:cs typeface="Times New Roman"/>
            </a:endParaRPr>
          </a:p>
          <a:p>
            <a:pPr marL="12700" marR="8890" algn="just">
              <a:lnSpc>
                <a:spcPct val="144000"/>
              </a:lnSpc>
              <a:spcBef>
                <a:spcPts val="5"/>
              </a:spcBef>
            </a:pP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lack 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sz="1000" spc="-15" dirty="0">
                <a:solidFill>
                  <a:srgbClr val="221F1F"/>
                </a:solidFill>
                <a:latin typeface="Times New Roman"/>
                <a:cs typeface="Times New Roman"/>
              </a:rPr>
              <a:t>majoritycontrol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over the ﬁrm, </a:t>
            </a:r>
            <a:r>
              <a:rPr sz="1000" spc="-35" dirty="0">
                <a:solidFill>
                  <a:srgbClr val="221F1F"/>
                </a:solidFill>
                <a:latin typeface="Times New Roman"/>
                <a:cs typeface="Times New Roman"/>
              </a:rPr>
              <a:t>and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the </a:t>
            </a:r>
            <a:r>
              <a:rPr sz="1000" spc="-35" dirty="0">
                <a:solidFill>
                  <a:srgbClr val="221F1F"/>
                </a:solidFill>
                <a:latin typeface="Times New Roman"/>
                <a:cs typeface="Times New Roman"/>
              </a:rPr>
              <a:t>need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for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the </a:t>
            </a:r>
            <a:r>
              <a:rPr sz="1000" spc="-35" dirty="0">
                <a:solidFill>
                  <a:srgbClr val="221F1F"/>
                </a:solidFill>
                <a:latin typeface="Times New Roman"/>
                <a:cs typeface="Times New Roman"/>
              </a:rPr>
              <a:t>new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partner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to </a:t>
            </a:r>
            <a:r>
              <a:rPr sz="1000" spc="-125" dirty="0">
                <a:solidFill>
                  <a:srgbClr val="221F1F"/>
                </a:solidFill>
                <a:latin typeface="Times New Roman"/>
                <a:cs typeface="Times New Roman"/>
              </a:rPr>
              <a:t>―ﬁt‖</a:t>
            </a:r>
            <a:r>
              <a:rPr sz="1000" spc="-1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with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the existing </a:t>
            </a:r>
            <a:r>
              <a:rPr sz="1000" spc="-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partners.</a:t>
            </a:r>
            <a:endParaRPr sz="10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388111" y="611530"/>
            <a:ext cx="5139690" cy="103631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indent="223520" algn="just">
              <a:lnSpc>
                <a:spcPct val="110300"/>
              </a:lnSpc>
              <a:spcBef>
                <a:spcPts val="95"/>
              </a:spcBef>
            </a:pP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Like the </a:t>
            </a:r>
            <a:r>
              <a:rPr sz="1000" u="sng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proprietor,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the members </a:t>
            </a:r>
            <a:r>
              <a:rPr sz="1000" u="sng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of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a partnership </a:t>
            </a:r>
            <a:r>
              <a:rPr sz="1000" u="sng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team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risk their personal assets as </a:t>
            </a:r>
            <a:r>
              <a:rPr sz="1000" u="sng" spc="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wellas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their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investments </a:t>
            </a:r>
            <a:r>
              <a:rPr sz="1000" u="sng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in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the business venture.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 In addition, if one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the partners negotiates a</a:t>
            </a:r>
            <a:r>
              <a:rPr sz="1000" spc="24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contract that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results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in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substantial loss,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each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partner suﬀers a portion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the loss, based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on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previously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determined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agreement </a:t>
            </a:r>
            <a:r>
              <a:rPr sz="1000" spc="-35" dirty="0">
                <a:solidFill>
                  <a:srgbClr val="221F1F"/>
                </a:solidFill>
                <a:latin typeface="Times New Roman"/>
                <a:cs typeface="Times New Roman"/>
              </a:rPr>
              <a:t>on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distribution of proﬁts </a:t>
            </a:r>
            <a:r>
              <a:rPr sz="1000" spc="-35" dirty="0">
                <a:solidFill>
                  <a:srgbClr val="221F1F"/>
                </a:solidFill>
                <a:latin typeface="Times New Roman"/>
                <a:cs typeface="Times New Roman"/>
              </a:rPr>
              <a:t>and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losses.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The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other partners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may,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however, 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sue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the oﬀending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partner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if</a:t>
            </a:r>
            <a:r>
              <a:rPr sz="1000" spc="-4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there</a:t>
            </a:r>
            <a:r>
              <a:rPr sz="1000" spc="-3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is</a:t>
            </a:r>
            <a:r>
              <a:rPr sz="1000" spc="-4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any</a:t>
            </a:r>
            <a:r>
              <a:rPr sz="1000" spc="-3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violation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of</a:t>
            </a:r>
            <a:r>
              <a:rPr sz="1000" spc="-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the articles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of</a:t>
            </a:r>
            <a:r>
              <a:rPr sz="1000" spc="-4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co-partnership.</a:t>
            </a:r>
            <a:endParaRPr sz="1000">
              <a:latin typeface="Times New Roman"/>
              <a:cs typeface="Times New Roman"/>
            </a:endParaRPr>
          </a:p>
          <a:p>
            <a:pPr marL="236220" algn="just">
              <a:lnSpc>
                <a:spcPct val="100000"/>
              </a:lnSpc>
              <a:spcBef>
                <a:spcPts val="145"/>
              </a:spcBef>
            </a:pP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More</a:t>
            </a:r>
            <a:r>
              <a:rPr sz="1000" spc="3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serious,</a:t>
            </a:r>
            <a:r>
              <a:rPr sz="1000" spc="3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perhaps,</a:t>
            </a:r>
            <a:r>
              <a:rPr sz="1000" spc="3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is</a:t>
            </a:r>
            <a:r>
              <a:rPr sz="1000" spc="3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</a:t>
            </a:r>
            <a:r>
              <a:rPr sz="1000" spc="3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partner’s</a:t>
            </a:r>
            <a:r>
              <a:rPr sz="1000" spc="2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liability</a:t>
            </a:r>
            <a:r>
              <a:rPr sz="1000" spc="2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for</a:t>
            </a:r>
            <a:r>
              <a:rPr sz="1000" spc="3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sz="1000" spc="3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actions</a:t>
            </a:r>
            <a:r>
              <a:rPr sz="1000" spc="4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of</a:t>
            </a:r>
            <a:r>
              <a:rPr sz="1000" spc="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sz="1000" spc="3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business.</a:t>
            </a:r>
            <a:r>
              <a:rPr sz="1000" spc="3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In</a:t>
            </a:r>
            <a:r>
              <a:rPr sz="1000" spc="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legal</a:t>
            </a:r>
            <a:r>
              <a:rPr sz="1000" spc="8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terms,</a:t>
            </a:r>
            <a:r>
              <a:rPr sz="1000" spc="1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each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388111" y="1639569"/>
            <a:ext cx="4260215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partner</a:t>
            </a:r>
            <a:r>
              <a:rPr sz="1000" spc="1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is</a:t>
            </a:r>
            <a:r>
              <a:rPr sz="1000" spc="2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jointly</a:t>
            </a:r>
            <a:r>
              <a:rPr sz="1000" spc="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5" dirty="0">
                <a:solidFill>
                  <a:srgbClr val="221F1F"/>
                </a:solidFill>
                <a:latin typeface="Times New Roman"/>
                <a:cs typeface="Times New Roman"/>
              </a:rPr>
              <a:t>and</a:t>
            </a:r>
            <a:r>
              <a:rPr sz="1000" spc="1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severally</a:t>
            </a:r>
            <a:r>
              <a:rPr sz="1000" spc="1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liable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for</a:t>
            </a:r>
            <a:r>
              <a:rPr sz="1000" spc="2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partnership’s</a:t>
            </a:r>
            <a:r>
              <a:rPr sz="1000" spc="1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debts.</a:t>
            </a:r>
            <a:r>
              <a:rPr sz="1000" spc="1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Under</a:t>
            </a:r>
            <a:r>
              <a:rPr sz="1000" spc="1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partnership</a:t>
            </a:r>
            <a:r>
              <a:rPr sz="1000" spc="9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law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4632325" y="1662938"/>
            <a:ext cx="894080" cy="146685"/>
          </a:xfrm>
          <a:prstGeom prst="rect">
            <a:avLst/>
          </a:prstGeom>
          <a:solidFill>
            <a:srgbClr val="FFFF00"/>
          </a:solidFill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110"/>
              </a:lnSpc>
            </a:pP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,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each</a:t>
            </a:r>
            <a:r>
              <a:rPr sz="1000" spc="-4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partner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has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400811" y="1830577"/>
            <a:ext cx="5113020" cy="146685"/>
          </a:xfrm>
          <a:prstGeom prst="rect">
            <a:avLst/>
          </a:prstGeom>
          <a:solidFill>
            <a:srgbClr val="FFFF00"/>
          </a:solidFill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110"/>
              </a:lnSpc>
            </a:pP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unlimited</a:t>
            </a:r>
            <a:r>
              <a:rPr sz="1000" spc="14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liability</a:t>
            </a:r>
            <a:r>
              <a:rPr sz="1000" spc="8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for</a:t>
            </a:r>
            <a:r>
              <a:rPr sz="1000" spc="11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all</a:t>
            </a:r>
            <a:r>
              <a:rPr sz="1000" spc="1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sz="1000" spc="14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debts</a:t>
            </a:r>
            <a:r>
              <a:rPr sz="1000" spc="1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of</a:t>
            </a:r>
            <a:r>
              <a:rPr sz="1000" spc="1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sz="1000" spc="14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ﬁrm.</a:t>
            </a:r>
            <a:r>
              <a:rPr sz="1000" spc="8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This</a:t>
            </a:r>
            <a:r>
              <a:rPr sz="1000" spc="17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permits</a:t>
            </a:r>
            <a:r>
              <a:rPr sz="1000" spc="114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creditors</a:t>
            </a:r>
            <a:r>
              <a:rPr sz="1000" spc="15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to</a:t>
            </a:r>
            <a:r>
              <a:rPr sz="1000" spc="-1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claim</a:t>
            </a:r>
            <a:r>
              <a:rPr sz="1000" spc="1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assets</a:t>
            </a:r>
            <a:r>
              <a:rPr sz="1000" spc="14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from</a:t>
            </a:r>
            <a:r>
              <a:rPr sz="1000" spc="13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one</a:t>
            </a:r>
            <a:r>
              <a:rPr sz="1000" spc="13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or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400811" y="1998217"/>
            <a:ext cx="4449445" cy="147955"/>
          </a:xfrm>
          <a:prstGeom prst="rect">
            <a:avLst/>
          </a:prstGeom>
          <a:solidFill>
            <a:srgbClr val="FFFF00"/>
          </a:solidFill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110"/>
              </a:lnSpc>
            </a:pP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more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of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 the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partners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if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 the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remaining</a:t>
            </a:r>
            <a:r>
              <a:rPr sz="1000" spc="2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partners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are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unable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to</a:t>
            </a:r>
            <a:r>
              <a:rPr sz="1000" spc="1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cover</a:t>
            </a:r>
            <a:r>
              <a:rPr sz="1000" spc="2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their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share</a:t>
            </a:r>
            <a:r>
              <a:rPr sz="1000" spc="-3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of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 the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loss.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2189098" y="2168905"/>
            <a:ext cx="939165" cy="146685"/>
          </a:xfrm>
          <a:prstGeom prst="rect">
            <a:avLst/>
          </a:prstGeom>
          <a:solidFill>
            <a:srgbClr val="FFFF00"/>
          </a:solidFill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110"/>
              </a:lnSpc>
            </a:pP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general</a:t>
            </a:r>
            <a:r>
              <a:rPr sz="1000" spc="6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partnership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612140" y="2145538"/>
            <a:ext cx="4916170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2515235" algn="l"/>
              </a:tabLst>
            </a:pP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These</a:t>
            </a:r>
            <a:r>
              <a:rPr sz="1000" spc="9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liability</a:t>
            </a:r>
            <a:r>
              <a:rPr sz="1000" spc="10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risks</a:t>
            </a:r>
            <a:r>
              <a:rPr sz="1000" spc="1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describe</a:t>
            </a:r>
            <a:r>
              <a:rPr sz="1000" spc="114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a	</a:t>
            </a:r>
            <a:r>
              <a:rPr sz="1000" spc="-20" dirty="0">
                <a:solidFill>
                  <a:srgbClr val="221F1F"/>
                </a:solidFill>
                <a:latin typeface="Times New Roman"/>
                <a:cs typeface="Times New Roman"/>
              </a:rPr>
              <a:t>.</a:t>
            </a:r>
            <a:r>
              <a:rPr sz="1000" spc="9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0" dirty="0">
                <a:solidFill>
                  <a:srgbClr val="221F1F"/>
                </a:solidFill>
                <a:latin typeface="Times New Roman"/>
                <a:cs typeface="Times New Roman"/>
              </a:rPr>
              <a:t>A</a:t>
            </a:r>
            <a:r>
              <a:rPr sz="1000" spc="9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009CDB"/>
                </a:solidFill>
                <a:latin typeface="Georgia"/>
                <a:cs typeface="Georgia"/>
              </a:rPr>
              <a:t>limited</a:t>
            </a:r>
            <a:r>
              <a:rPr sz="1000" spc="95" dirty="0">
                <a:solidFill>
                  <a:srgbClr val="009CDB"/>
                </a:solidFill>
                <a:latin typeface="Georgia"/>
                <a:cs typeface="Georgia"/>
              </a:rPr>
              <a:t> </a:t>
            </a:r>
            <a:r>
              <a:rPr sz="1000" spc="-30" dirty="0">
                <a:solidFill>
                  <a:srgbClr val="009CDB"/>
                </a:solidFill>
                <a:latin typeface="Georgia"/>
                <a:cs typeface="Georgia"/>
              </a:rPr>
              <a:t>partnership</a:t>
            </a:r>
            <a:r>
              <a:rPr sz="1000" spc="100" dirty="0">
                <a:solidFill>
                  <a:srgbClr val="009CDB"/>
                </a:solidFill>
                <a:latin typeface="Georgia"/>
                <a:cs typeface="Georgia"/>
              </a:rPr>
              <a:t> </a:t>
            </a:r>
            <a:r>
              <a:rPr sz="1000" u="sng" spc="-3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addresses</a:t>
            </a:r>
            <a:r>
              <a:rPr sz="1000" u="sng" spc="9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2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the</a:t>
            </a:r>
            <a:r>
              <a:rPr sz="1000" u="sng" spc="9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liability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388111" y="2297327"/>
            <a:ext cx="5141595" cy="120269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algn="just">
              <a:lnSpc>
                <a:spcPct val="110400"/>
              </a:lnSpc>
              <a:spcBef>
                <a:spcPts val="95"/>
              </a:spcBef>
            </a:pP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concern </a:t>
            </a:r>
            <a:r>
              <a:rPr sz="1000" u="sng" spc="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by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identifying at</a:t>
            </a:r>
            <a:r>
              <a:rPr sz="1000" u="sng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least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one</a:t>
            </a:r>
            <a:r>
              <a:rPr sz="1000" u="sng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general</a:t>
            </a:r>
            <a:r>
              <a:rPr sz="1000" u="sng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partner</a:t>
            </a:r>
            <a:r>
              <a:rPr sz="1000" u="sng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1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who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1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has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unlimited</a:t>
            </a:r>
            <a:r>
              <a:rPr sz="1000" u="sng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liability.</a:t>
            </a:r>
            <a:r>
              <a:rPr sz="1000" u="sng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The</a:t>
            </a:r>
            <a:r>
              <a:rPr sz="1000" u="sng" spc="24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remaining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009CDB"/>
                </a:solidFill>
                <a:uFill>
                  <a:solidFill>
                    <a:srgbClr val="009CDB"/>
                  </a:solidFill>
                </a:uFill>
                <a:latin typeface="Georgia"/>
                <a:cs typeface="Georgia"/>
              </a:rPr>
              <a:t>limited</a:t>
            </a:r>
            <a:r>
              <a:rPr sz="1000" u="sng" dirty="0">
                <a:solidFill>
                  <a:srgbClr val="009CDB"/>
                </a:solidFill>
                <a:uFill>
                  <a:solidFill>
                    <a:srgbClr val="009CDB"/>
                  </a:solidFill>
                </a:uFill>
                <a:latin typeface="Georgia"/>
                <a:cs typeface="Georgia"/>
              </a:rPr>
              <a:t> </a:t>
            </a:r>
            <a:r>
              <a:rPr sz="1000" u="sng" spc="-5" dirty="0">
                <a:solidFill>
                  <a:srgbClr val="009CDB"/>
                </a:solidFill>
                <a:uFill>
                  <a:solidFill>
                    <a:srgbClr val="009CDB"/>
                  </a:solidFill>
                </a:uFill>
                <a:latin typeface="Georgia"/>
                <a:cs typeface="Georgia"/>
              </a:rPr>
              <a:t>partners</a:t>
            </a:r>
            <a:r>
              <a:rPr sz="1000" u="sng" dirty="0">
                <a:solidFill>
                  <a:srgbClr val="009CDB"/>
                </a:solidFill>
                <a:uFill>
                  <a:solidFill>
                    <a:srgbClr val="009CDB"/>
                  </a:solidFill>
                </a:uFill>
                <a:latin typeface="Georgia"/>
                <a:cs typeface="Georgia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009CDB"/>
                  </a:solidFill>
                </a:uFill>
                <a:latin typeface="Times New Roman"/>
                <a:cs typeface="Times New Roman"/>
              </a:rPr>
              <a:t>face </a:t>
            </a:r>
            <a:r>
              <a:rPr sz="1000" u="sng" dirty="0">
                <a:solidFill>
                  <a:srgbClr val="221F1F"/>
                </a:solidFill>
                <a:uFill>
                  <a:solidFill>
                    <a:srgbClr val="009CDB"/>
                  </a:solidFill>
                </a:uFill>
                <a:latin typeface="Times New Roman"/>
                <a:cs typeface="Times New Roman"/>
              </a:rPr>
              <a:t>liability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009CDB"/>
                  </a:solidFill>
                </a:uFill>
                <a:latin typeface="Times New Roman"/>
                <a:cs typeface="Times New Roman"/>
              </a:rPr>
              <a:t>limited</a:t>
            </a:r>
            <a:r>
              <a:rPr sz="1000" u="sng" dirty="0">
                <a:solidFill>
                  <a:srgbClr val="221F1F"/>
                </a:solidFill>
                <a:uFill>
                  <a:solidFill>
                    <a:srgbClr val="009CDB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009CDB"/>
                  </a:solidFill>
                </a:uFill>
                <a:latin typeface="Times New Roman"/>
                <a:cs typeface="Times New Roman"/>
              </a:rPr>
              <a:t>to their investments </a:t>
            </a:r>
            <a:r>
              <a:rPr sz="1000" u="sng" dirty="0">
                <a:solidFill>
                  <a:srgbClr val="221F1F"/>
                </a:solidFill>
                <a:uFill>
                  <a:solidFill>
                    <a:srgbClr val="009CDB"/>
                  </a:solidFill>
                </a:uFill>
                <a:latin typeface="Times New Roman"/>
                <a:cs typeface="Times New Roman"/>
              </a:rPr>
              <a:t>in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009CDB"/>
                  </a:solidFill>
                </a:uFill>
                <a:latin typeface="Times New Roman"/>
                <a:cs typeface="Times New Roman"/>
              </a:rPr>
              <a:t>the</a:t>
            </a:r>
            <a:r>
              <a:rPr sz="1000" u="sng" dirty="0">
                <a:solidFill>
                  <a:srgbClr val="221F1F"/>
                </a:solidFill>
                <a:uFill>
                  <a:solidFill>
                    <a:srgbClr val="009CDB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10" dirty="0">
                <a:solidFill>
                  <a:srgbClr val="221F1F"/>
                </a:solidFill>
                <a:uFill>
                  <a:solidFill>
                    <a:srgbClr val="009CDB"/>
                  </a:solidFill>
                </a:uFill>
                <a:latin typeface="Times New Roman"/>
                <a:cs typeface="Times New Roman"/>
              </a:rPr>
              <a:t>ﬁrm,</a:t>
            </a:r>
            <a:r>
              <a:rPr sz="1000" u="sng" spc="229" dirty="0">
                <a:solidFill>
                  <a:srgbClr val="221F1F"/>
                </a:solidFill>
                <a:uFill>
                  <a:solidFill>
                    <a:srgbClr val="009CDB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009CDB"/>
                  </a:solidFill>
                </a:uFill>
                <a:latin typeface="Times New Roman"/>
                <a:cs typeface="Times New Roman"/>
              </a:rPr>
              <a:t>meaning</a:t>
            </a:r>
            <a:r>
              <a:rPr sz="1000" u="sng" spc="240" dirty="0">
                <a:solidFill>
                  <a:srgbClr val="221F1F"/>
                </a:solidFill>
                <a:uFill>
                  <a:solidFill>
                    <a:srgbClr val="009CDB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009CDB"/>
                  </a:solidFill>
                </a:uFill>
                <a:latin typeface="Times New Roman"/>
                <a:cs typeface="Times New Roman"/>
              </a:rPr>
              <a:t>their</a:t>
            </a:r>
            <a:r>
              <a:rPr sz="1000" u="sng" spc="240" dirty="0">
                <a:solidFill>
                  <a:srgbClr val="221F1F"/>
                </a:solidFill>
                <a:uFill>
                  <a:solidFill>
                    <a:srgbClr val="009CDB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009CDB"/>
                  </a:solidFill>
                </a:uFill>
                <a:latin typeface="Times New Roman"/>
                <a:cs typeface="Times New Roman"/>
              </a:rPr>
              <a:t>personal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assets cannot </a:t>
            </a:r>
            <a:r>
              <a:rPr sz="1000" u="sng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be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attached to settle the ﬁrm’s debts. </a:t>
            </a:r>
            <a:r>
              <a:rPr sz="1000" u="sng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They are </a:t>
            </a:r>
            <a:r>
              <a:rPr sz="1000" u="sng" spc="-5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―limited‖ </a:t>
            </a:r>
            <a:r>
              <a:rPr sz="1000" u="sng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as </a:t>
            </a:r>
            <a:r>
              <a:rPr sz="1000" u="sng" spc="-1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well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in that they </a:t>
            </a:r>
            <a:r>
              <a:rPr sz="1000" u="sng" spc="-1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cannot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u="sng" spc="-1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participate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in the operations </a:t>
            </a:r>
            <a:r>
              <a:rPr sz="1000" u="sng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of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the </a:t>
            </a:r>
            <a:r>
              <a:rPr sz="1000" u="sng" spc="-1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ﬁrm.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Operating </a:t>
            </a:r>
            <a:r>
              <a:rPr sz="1000" u="sng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decisions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may</a:t>
            </a:r>
            <a:r>
              <a:rPr sz="1000" u="sng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be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made only </a:t>
            </a:r>
            <a:r>
              <a:rPr sz="1000" u="sng" spc="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by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the</a:t>
            </a:r>
            <a:r>
              <a:rPr sz="1000" u="sng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general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partners.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 Some sports teams (such as the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New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York Yankees)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are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owned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by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limited partnerships.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Broadway theater productions and real estate management and 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construction 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ﬁrms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are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other popular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limited partnership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vehicles.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388111" y="3709542"/>
            <a:ext cx="5137150" cy="14992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50" dirty="0">
                <a:solidFill>
                  <a:srgbClr val="A70D11"/>
                </a:solidFill>
                <a:latin typeface="Tahoma"/>
                <a:cs typeface="Tahoma"/>
              </a:rPr>
              <a:t>Corporation</a:t>
            </a:r>
            <a:endParaRPr sz="1450">
              <a:latin typeface="Tahoma"/>
              <a:cs typeface="Tahoma"/>
            </a:endParaRPr>
          </a:p>
          <a:p>
            <a:pPr marL="12700" marR="5080" algn="just">
              <a:lnSpc>
                <a:spcPct val="110000"/>
              </a:lnSpc>
              <a:spcBef>
                <a:spcPts val="645"/>
              </a:spcBef>
            </a:pP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 </a:t>
            </a:r>
            <a:r>
              <a:rPr sz="1000" spc="-10" dirty="0">
                <a:solidFill>
                  <a:srgbClr val="009CDB"/>
                </a:solidFill>
                <a:latin typeface="Georgia"/>
                <a:cs typeface="Georgia"/>
              </a:rPr>
              <a:t>corporation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is a legal entity created under state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law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in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the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United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States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with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an unendinglife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and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limited</a:t>
            </a:r>
            <a:r>
              <a:rPr sz="1000" spc="1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ﬁnancial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liability to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its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owners.</a:t>
            </a:r>
            <a:endParaRPr sz="1000">
              <a:latin typeface="Times New Roman"/>
              <a:cs typeface="Times New Roman"/>
            </a:endParaRPr>
          </a:p>
          <a:p>
            <a:pPr marL="12700" marR="150495" algn="just">
              <a:lnSpc>
                <a:spcPct val="110300"/>
              </a:lnSpc>
              <a:spcBef>
                <a:spcPts val="620"/>
              </a:spcBef>
            </a:pPr>
            <a:r>
              <a:rPr sz="900" dirty="0">
                <a:solidFill>
                  <a:srgbClr val="221F1F"/>
                </a:solidFill>
                <a:latin typeface="Times New Roman"/>
                <a:cs typeface="Times New Roman"/>
              </a:rPr>
              <a:t>A</a:t>
            </a:r>
            <a:r>
              <a:rPr sz="900" spc="6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900" dirty="0">
                <a:solidFill>
                  <a:srgbClr val="221F1F"/>
                </a:solidFill>
                <a:latin typeface="Times New Roman"/>
                <a:cs typeface="Times New Roman"/>
              </a:rPr>
              <a:t>corporation</a:t>
            </a:r>
            <a:r>
              <a:rPr sz="900" spc="7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900" dirty="0">
                <a:solidFill>
                  <a:srgbClr val="221F1F"/>
                </a:solidFill>
                <a:latin typeface="Times New Roman"/>
                <a:cs typeface="Times New Roman"/>
              </a:rPr>
              <a:t>is</a:t>
            </a:r>
            <a:r>
              <a:rPr sz="900" spc="7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900" spc="-5" dirty="0">
                <a:solidFill>
                  <a:srgbClr val="221F1F"/>
                </a:solidFill>
                <a:latin typeface="Times New Roman"/>
                <a:cs typeface="Times New Roman"/>
              </a:rPr>
              <a:t>an</a:t>
            </a:r>
            <a:r>
              <a:rPr sz="900" spc="7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900" spc="-5" dirty="0">
                <a:solidFill>
                  <a:srgbClr val="221F1F"/>
                </a:solidFill>
                <a:latin typeface="Times New Roman"/>
                <a:cs typeface="Times New Roman"/>
              </a:rPr>
              <a:t>artiﬁcial</a:t>
            </a:r>
            <a:r>
              <a:rPr sz="900" spc="7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900" spc="-5" dirty="0">
                <a:solidFill>
                  <a:srgbClr val="221F1F"/>
                </a:solidFill>
                <a:latin typeface="Times New Roman"/>
                <a:cs typeface="Times New Roman"/>
              </a:rPr>
              <a:t>being,</a:t>
            </a:r>
            <a:r>
              <a:rPr sz="900" spc="8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900" dirty="0">
                <a:solidFill>
                  <a:srgbClr val="221F1F"/>
                </a:solidFill>
                <a:latin typeface="Times New Roman"/>
                <a:cs typeface="Times New Roman"/>
              </a:rPr>
              <a:t>invisible,</a:t>
            </a:r>
            <a:r>
              <a:rPr sz="900" spc="6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900" spc="-5" dirty="0">
                <a:solidFill>
                  <a:srgbClr val="221F1F"/>
                </a:solidFill>
                <a:latin typeface="Times New Roman"/>
                <a:cs typeface="Times New Roman"/>
              </a:rPr>
              <a:t>intangible,</a:t>
            </a:r>
            <a:r>
              <a:rPr sz="900" spc="8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900" spc="-5" dirty="0">
                <a:solidFill>
                  <a:srgbClr val="221F1F"/>
                </a:solidFill>
                <a:latin typeface="Times New Roman"/>
                <a:cs typeface="Times New Roman"/>
              </a:rPr>
              <a:t>and</a:t>
            </a:r>
            <a:r>
              <a:rPr sz="900" spc="8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900" spc="-5" dirty="0">
                <a:solidFill>
                  <a:srgbClr val="221F1F"/>
                </a:solidFill>
                <a:latin typeface="Times New Roman"/>
                <a:cs typeface="Times New Roman"/>
              </a:rPr>
              <a:t>existing</a:t>
            </a:r>
            <a:r>
              <a:rPr sz="900" spc="7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900" dirty="0">
                <a:solidFill>
                  <a:srgbClr val="221F1F"/>
                </a:solidFill>
                <a:latin typeface="Times New Roman"/>
                <a:cs typeface="Times New Roman"/>
              </a:rPr>
              <a:t>only</a:t>
            </a:r>
            <a:r>
              <a:rPr sz="900" spc="6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900" dirty="0">
                <a:solidFill>
                  <a:srgbClr val="221F1F"/>
                </a:solidFill>
                <a:latin typeface="Times New Roman"/>
                <a:cs typeface="Times New Roman"/>
              </a:rPr>
              <a:t>in</a:t>
            </a:r>
            <a:r>
              <a:rPr sz="900" spc="8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900" spc="-5" dirty="0">
                <a:solidFill>
                  <a:srgbClr val="221F1F"/>
                </a:solidFill>
                <a:latin typeface="Times New Roman"/>
                <a:cs typeface="Times New Roman"/>
              </a:rPr>
              <a:t>contemplation</a:t>
            </a:r>
            <a:r>
              <a:rPr sz="900" spc="7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900" dirty="0">
                <a:solidFill>
                  <a:srgbClr val="221F1F"/>
                </a:solidFill>
                <a:latin typeface="Times New Roman"/>
                <a:cs typeface="Times New Roman"/>
              </a:rPr>
              <a:t>of</a:t>
            </a:r>
            <a:r>
              <a:rPr sz="900" spc="1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900" spc="-5" dirty="0">
                <a:solidFill>
                  <a:srgbClr val="221F1F"/>
                </a:solidFill>
                <a:latin typeface="Times New Roman"/>
                <a:cs typeface="Times New Roman"/>
              </a:rPr>
              <a:t>law.</a:t>
            </a:r>
            <a:r>
              <a:rPr sz="900" spc="9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900" dirty="0">
                <a:solidFill>
                  <a:srgbClr val="221F1F"/>
                </a:solidFill>
                <a:latin typeface="Times New Roman"/>
                <a:cs typeface="Times New Roman"/>
              </a:rPr>
              <a:t>Being </a:t>
            </a:r>
            <a:r>
              <a:rPr sz="900" spc="-21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900" dirty="0">
                <a:solidFill>
                  <a:srgbClr val="221F1F"/>
                </a:solidFill>
                <a:latin typeface="Times New Roman"/>
                <a:cs typeface="Times New Roman"/>
              </a:rPr>
              <a:t>the </a:t>
            </a:r>
            <a:r>
              <a:rPr sz="900" spc="-5" dirty="0">
                <a:solidFill>
                  <a:srgbClr val="221F1F"/>
                </a:solidFill>
                <a:latin typeface="Times New Roman"/>
                <a:cs typeface="Times New Roman"/>
              </a:rPr>
              <a:t>mere </a:t>
            </a:r>
            <a:r>
              <a:rPr sz="900" dirty="0">
                <a:solidFill>
                  <a:srgbClr val="221F1F"/>
                </a:solidFill>
                <a:latin typeface="Times New Roman"/>
                <a:cs typeface="Times New Roman"/>
              </a:rPr>
              <a:t>creature of </a:t>
            </a:r>
            <a:r>
              <a:rPr sz="900" spc="-5" dirty="0">
                <a:solidFill>
                  <a:srgbClr val="221F1F"/>
                </a:solidFill>
                <a:latin typeface="Times New Roman"/>
                <a:cs typeface="Times New Roman"/>
              </a:rPr>
              <a:t>law, </a:t>
            </a:r>
            <a:r>
              <a:rPr sz="900" dirty="0">
                <a:solidFill>
                  <a:srgbClr val="221F1F"/>
                </a:solidFill>
                <a:latin typeface="Times New Roman"/>
                <a:cs typeface="Times New Roman"/>
              </a:rPr>
              <a:t>it </a:t>
            </a:r>
            <a:r>
              <a:rPr sz="900" spc="-5" dirty="0">
                <a:solidFill>
                  <a:srgbClr val="221F1F"/>
                </a:solidFill>
                <a:latin typeface="Times New Roman"/>
                <a:cs typeface="Times New Roman"/>
              </a:rPr>
              <a:t>possesses </a:t>
            </a:r>
            <a:r>
              <a:rPr sz="900" dirty="0">
                <a:solidFill>
                  <a:srgbClr val="221F1F"/>
                </a:solidFill>
                <a:latin typeface="Times New Roman"/>
                <a:cs typeface="Times New Roman"/>
              </a:rPr>
              <a:t>only those properties </a:t>
            </a:r>
            <a:r>
              <a:rPr sz="900" spc="-5" dirty="0">
                <a:solidFill>
                  <a:srgbClr val="221F1F"/>
                </a:solidFill>
                <a:latin typeface="Times New Roman"/>
                <a:cs typeface="Times New Roman"/>
              </a:rPr>
              <a:t>which </a:t>
            </a:r>
            <a:r>
              <a:rPr sz="900" dirty="0">
                <a:solidFill>
                  <a:srgbClr val="221F1F"/>
                </a:solidFill>
                <a:latin typeface="Times New Roman"/>
                <a:cs typeface="Times New Roman"/>
              </a:rPr>
              <a:t>the </a:t>
            </a:r>
            <a:r>
              <a:rPr sz="900" spc="-5" dirty="0">
                <a:solidFill>
                  <a:srgbClr val="221F1F"/>
                </a:solidFill>
                <a:latin typeface="Times New Roman"/>
                <a:cs typeface="Times New Roman"/>
              </a:rPr>
              <a:t>charter </a:t>
            </a:r>
            <a:r>
              <a:rPr sz="900" dirty="0">
                <a:solidFill>
                  <a:srgbClr val="221F1F"/>
                </a:solidFill>
                <a:latin typeface="Times New Roman"/>
                <a:cs typeface="Times New Roman"/>
              </a:rPr>
              <a:t>of its </a:t>
            </a:r>
            <a:r>
              <a:rPr sz="900" spc="-5" dirty="0">
                <a:solidFill>
                  <a:srgbClr val="221F1F"/>
                </a:solidFill>
                <a:latin typeface="Times New Roman"/>
                <a:cs typeface="Times New Roman"/>
              </a:rPr>
              <a:t>creation confers </a:t>
            </a:r>
            <a:r>
              <a:rPr sz="900" dirty="0">
                <a:solidFill>
                  <a:srgbClr val="221F1F"/>
                </a:solidFill>
                <a:latin typeface="Times New Roman"/>
                <a:cs typeface="Times New Roman"/>
              </a:rPr>
              <a:t>upon </a:t>
            </a:r>
            <a:r>
              <a:rPr sz="900" spc="-5" dirty="0">
                <a:solidFill>
                  <a:srgbClr val="221F1F"/>
                </a:solidFill>
                <a:latin typeface="Times New Roman"/>
                <a:cs typeface="Times New Roman"/>
              </a:rPr>
              <a:t>it, </a:t>
            </a:r>
            <a:r>
              <a:rPr sz="9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900" spc="-5" dirty="0">
                <a:solidFill>
                  <a:srgbClr val="221F1F"/>
                </a:solidFill>
                <a:latin typeface="Times New Roman"/>
                <a:cs typeface="Times New Roman"/>
              </a:rPr>
              <a:t>either expressly,</a:t>
            </a:r>
            <a:r>
              <a:rPr sz="900" dirty="0">
                <a:solidFill>
                  <a:srgbClr val="221F1F"/>
                </a:solidFill>
                <a:latin typeface="Times New Roman"/>
                <a:cs typeface="Times New Roman"/>
              </a:rPr>
              <a:t> or </a:t>
            </a:r>
            <a:r>
              <a:rPr sz="900" spc="-5" dirty="0">
                <a:solidFill>
                  <a:srgbClr val="221F1F"/>
                </a:solidFill>
                <a:latin typeface="Times New Roman"/>
                <a:cs typeface="Times New Roman"/>
              </a:rPr>
              <a:t>as</a:t>
            </a:r>
            <a:r>
              <a:rPr sz="900" dirty="0">
                <a:solidFill>
                  <a:srgbClr val="221F1F"/>
                </a:solidFill>
                <a:latin typeface="Times New Roman"/>
                <a:cs typeface="Times New Roman"/>
              </a:rPr>
              <a:t> incidental</a:t>
            </a:r>
            <a:r>
              <a:rPr sz="900" spc="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900" dirty="0">
                <a:solidFill>
                  <a:srgbClr val="221F1F"/>
                </a:solidFill>
                <a:latin typeface="Times New Roman"/>
                <a:cs typeface="Times New Roman"/>
              </a:rPr>
              <a:t>to its </a:t>
            </a:r>
            <a:r>
              <a:rPr sz="900" spc="-5" dirty="0">
                <a:solidFill>
                  <a:srgbClr val="221F1F"/>
                </a:solidFill>
                <a:latin typeface="Times New Roman"/>
                <a:cs typeface="Times New Roman"/>
              </a:rPr>
              <a:t>very existence</a:t>
            </a:r>
            <a:r>
              <a:rPr sz="9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900" spc="-5" dirty="0">
                <a:solidFill>
                  <a:srgbClr val="221F1F"/>
                </a:solidFill>
                <a:latin typeface="Times New Roman"/>
                <a:cs typeface="Times New Roman"/>
              </a:rPr>
              <a:t>Among </a:t>
            </a:r>
            <a:r>
              <a:rPr sz="900" spc="5" dirty="0">
                <a:solidFill>
                  <a:srgbClr val="221F1F"/>
                </a:solidFill>
                <a:latin typeface="Times New Roman"/>
                <a:cs typeface="Times New Roman"/>
              </a:rPr>
              <a:t>the </a:t>
            </a:r>
            <a:r>
              <a:rPr sz="900" spc="-5" dirty="0">
                <a:solidFill>
                  <a:srgbClr val="221F1F"/>
                </a:solidFill>
                <a:latin typeface="Times New Roman"/>
                <a:cs typeface="Times New Roman"/>
              </a:rPr>
              <a:t>most </a:t>
            </a:r>
            <a:r>
              <a:rPr sz="900" dirty="0">
                <a:solidFill>
                  <a:srgbClr val="221F1F"/>
                </a:solidFill>
                <a:latin typeface="Times New Roman"/>
                <a:cs typeface="Times New Roman"/>
              </a:rPr>
              <a:t>important </a:t>
            </a:r>
            <a:r>
              <a:rPr sz="900" spc="-5" dirty="0">
                <a:solidFill>
                  <a:srgbClr val="221F1F"/>
                </a:solidFill>
                <a:latin typeface="Times New Roman"/>
                <a:cs typeface="Times New Roman"/>
              </a:rPr>
              <a:t>are </a:t>
            </a:r>
            <a:r>
              <a:rPr sz="900" dirty="0">
                <a:solidFill>
                  <a:srgbClr val="221F1F"/>
                </a:solidFill>
                <a:latin typeface="Times New Roman"/>
                <a:cs typeface="Times New Roman"/>
              </a:rPr>
              <a:t>immortality and </a:t>
            </a:r>
            <a:r>
              <a:rPr sz="900" spc="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900" spc="-5" dirty="0">
                <a:solidFill>
                  <a:srgbClr val="221F1F"/>
                </a:solidFill>
                <a:latin typeface="Times New Roman"/>
                <a:cs typeface="Times New Roman"/>
              </a:rPr>
              <a:t>individuality, </a:t>
            </a:r>
            <a:r>
              <a:rPr sz="900" dirty="0">
                <a:solidFill>
                  <a:srgbClr val="221F1F"/>
                </a:solidFill>
                <a:latin typeface="Times New Roman"/>
                <a:cs typeface="Times New Roman"/>
              </a:rPr>
              <a:t>properties by which a perpetual </a:t>
            </a:r>
            <a:r>
              <a:rPr sz="900" spc="-5" dirty="0">
                <a:solidFill>
                  <a:srgbClr val="221F1F"/>
                </a:solidFill>
                <a:latin typeface="Times New Roman"/>
                <a:cs typeface="Times New Roman"/>
              </a:rPr>
              <a:t>succession </a:t>
            </a:r>
            <a:r>
              <a:rPr sz="900" dirty="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sz="900" spc="-5" dirty="0">
                <a:solidFill>
                  <a:srgbClr val="221F1F"/>
                </a:solidFill>
                <a:latin typeface="Times New Roman"/>
                <a:cs typeface="Times New Roman"/>
              </a:rPr>
              <a:t>persons are considered as </a:t>
            </a:r>
            <a:r>
              <a:rPr sz="900" dirty="0">
                <a:solidFill>
                  <a:srgbClr val="221F1F"/>
                </a:solidFill>
                <a:latin typeface="Times New Roman"/>
                <a:cs typeface="Times New Roman"/>
              </a:rPr>
              <a:t>the same and may </a:t>
            </a:r>
            <a:r>
              <a:rPr sz="900" spc="-5" dirty="0">
                <a:solidFill>
                  <a:srgbClr val="221F1F"/>
                </a:solidFill>
                <a:latin typeface="Times New Roman"/>
                <a:cs typeface="Times New Roman"/>
              </a:rPr>
              <a:t>act </a:t>
            </a:r>
            <a:r>
              <a:rPr sz="9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900" spc="-5" dirty="0">
                <a:solidFill>
                  <a:srgbClr val="221F1F"/>
                </a:solidFill>
                <a:latin typeface="Times New Roman"/>
                <a:cs typeface="Times New Roman"/>
              </a:rPr>
              <a:t>as </a:t>
            </a:r>
            <a:r>
              <a:rPr sz="900" dirty="0">
                <a:solidFill>
                  <a:srgbClr val="221F1F"/>
                </a:solidFill>
                <a:latin typeface="Times New Roman"/>
                <a:cs typeface="Times New Roman"/>
              </a:rPr>
              <a:t>a </a:t>
            </a:r>
            <a:r>
              <a:rPr sz="900" spc="-5" dirty="0">
                <a:solidFill>
                  <a:srgbClr val="221F1F"/>
                </a:solidFill>
                <a:latin typeface="Times New Roman"/>
                <a:cs typeface="Times New Roman"/>
              </a:rPr>
              <a:t>single</a:t>
            </a:r>
            <a:r>
              <a:rPr sz="900" dirty="0">
                <a:solidFill>
                  <a:srgbClr val="221F1F"/>
                </a:solidFill>
                <a:latin typeface="Times New Roman"/>
                <a:cs typeface="Times New Roman"/>
              </a:rPr>
              <a:t> individual.</a:t>
            </a:r>
            <a:endParaRPr sz="900">
              <a:latin typeface="Times New Roman"/>
              <a:cs typeface="Times New Roman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612140" y="5267325"/>
            <a:ext cx="579120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In</a:t>
            </a:r>
            <a:r>
              <a:rPr sz="1000" spc="16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essence,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1240840" y="5290692"/>
            <a:ext cx="4272915" cy="147955"/>
          </a:xfrm>
          <a:prstGeom prst="rect">
            <a:avLst/>
          </a:prstGeom>
          <a:solidFill>
            <a:srgbClr val="FFFF00"/>
          </a:solidFill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110"/>
              </a:lnSpc>
            </a:pP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sz="1000" spc="24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5" dirty="0">
                <a:solidFill>
                  <a:srgbClr val="221F1F"/>
                </a:solidFill>
                <a:latin typeface="Times New Roman"/>
                <a:cs typeface="Times New Roman"/>
              </a:rPr>
              <a:t>law</a:t>
            </a:r>
            <a:r>
              <a:rPr sz="1000" spc="28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has</a:t>
            </a:r>
            <a:r>
              <a:rPr sz="1000" spc="23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created</a:t>
            </a:r>
            <a:r>
              <a:rPr sz="1000" spc="254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40" dirty="0">
                <a:solidFill>
                  <a:srgbClr val="221F1F"/>
                </a:solidFill>
                <a:latin typeface="Times New Roman"/>
                <a:cs typeface="Times New Roman"/>
              </a:rPr>
              <a:t>an</a:t>
            </a:r>
            <a:r>
              <a:rPr sz="1000" spc="18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artiﬁcial</a:t>
            </a:r>
            <a:r>
              <a:rPr sz="1000" spc="21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being</a:t>
            </a:r>
            <a:r>
              <a:rPr sz="1000" spc="204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that</a:t>
            </a:r>
            <a:r>
              <a:rPr sz="1000" spc="19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has</a:t>
            </a:r>
            <a:r>
              <a:rPr sz="1000" spc="21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sz="1000" spc="19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0" dirty="0">
                <a:solidFill>
                  <a:srgbClr val="221F1F"/>
                </a:solidFill>
                <a:latin typeface="Times New Roman"/>
                <a:cs typeface="Times New Roman"/>
              </a:rPr>
              <a:t>rights,</a:t>
            </a:r>
            <a:r>
              <a:rPr sz="1000" spc="22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duties,</a:t>
            </a:r>
            <a:r>
              <a:rPr sz="1000" spc="229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5" dirty="0">
                <a:solidFill>
                  <a:srgbClr val="221F1F"/>
                </a:solidFill>
                <a:latin typeface="Times New Roman"/>
                <a:cs typeface="Times New Roman"/>
              </a:rPr>
              <a:t>and</a:t>
            </a:r>
            <a:r>
              <a:rPr sz="1000" spc="24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powers</a:t>
            </a:r>
            <a:r>
              <a:rPr sz="1000" spc="2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of</a:t>
            </a:r>
            <a:r>
              <a:rPr sz="1000" spc="17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400811" y="5459857"/>
            <a:ext cx="370840" cy="146685"/>
          </a:xfrm>
          <a:prstGeom prst="rect">
            <a:avLst/>
          </a:prstGeom>
          <a:solidFill>
            <a:srgbClr val="FFFF00"/>
          </a:solidFill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110"/>
              </a:lnSpc>
            </a:pP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p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e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r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s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o</a:t>
            </a:r>
            <a:r>
              <a:rPr sz="1000" spc="-15" dirty="0">
                <a:solidFill>
                  <a:srgbClr val="221F1F"/>
                </a:solidFill>
                <a:latin typeface="Times New Roman"/>
                <a:cs typeface="Times New Roman"/>
              </a:rPr>
              <a:t>n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.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790752" y="5436489"/>
            <a:ext cx="1810385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deﬁnition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includes the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concept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2621914" y="5459857"/>
            <a:ext cx="2891790" cy="146685"/>
          </a:xfrm>
          <a:prstGeom prst="rect">
            <a:avLst/>
          </a:prstGeom>
          <a:solidFill>
            <a:srgbClr val="FFFF00"/>
          </a:solidFill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110"/>
              </a:lnSpc>
            </a:pP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many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people</a:t>
            </a:r>
            <a:r>
              <a:rPr sz="1000" spc="2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united</a:t>
            </a:r>
            <a:r>
              <a:rPr sz="1000" spc="1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into</a:t>
            </a:r>
            <a:r>
              <a:rPr sz="1000" spc="1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one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body</a:t>
            </a:r>
            <a:r>
              <a:rPr sz="1000" spc="-1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that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doesnot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change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400811" y="5627496"/>
            <a:ext cx="2009775" cy="146685"/>
          </a:xfrm>
          <a:prstGeom prst="rect">
            <a:avLst/>
          </a:prstGeom>
          <a:solidFill>
            <a:srgbClr val="FFFF00"/>
          </a:solidFill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110"/>
              </a:lnSpc>
            </a:pP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its</a:t>
            </a:r>
            <a:r>
              <a:rPr sz="1000" spc="21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identity</a:t>
            </a:r>
            <a:r>
              <a:rPr sz="1000" spc="21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with</a:t>
            </a:r>
            <a:r>
              <a:rPr sz="1000" spc="229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changes</a:t>
            </a:r>
            <a:r>
              <a:rPr sz="1000" spc="21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in</a:t>
            </a:r>
            <a:r>
              <a:rPr sz="1000" spc="21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ownership.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2458339" y="5604129"/>
            <a:ext cx="3068320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b="1" u="sng" spc="-3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Advantages</a:t>
            </a:r>
            <a:r>
              <a:rPr sz="1000" b="1" u="sng" spc="21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b="1" u="sng" spc="-2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of</a:t>
            </a:r>
            <a:r>
              <a:rPr sz="1000" b="1" u="sng" spc="229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b="1" u="sng" spc="-3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being</a:t>
            </a:r>
            <a:r>
              <a:rPr sz="1000" b="1" u="sng" spc="22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b="1" u="sng" spc="-3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organized</a:t>
            </a:r>
            <a:r>
              <a:rPr sz="1000" b="1" u="sng" spc="22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b="1" u="sng" spc="-3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as</a:t>
            </a:r>
            <a:r>
              <a:rPr sz="1000" b="1" u="sng" spc="22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b="1" u="sng" spc="-3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a</a:t>
            </a:r>
            <a:r>
              <a:rPr sz="1000" b="1" u="sng" spc="229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b="1" u="sng" spc="-3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corporation</a:t>
            </a:r>
            <a:r>
              <a:rPr sz="1000" b="1" spc="27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include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388111" y="5755919"/>
            <a:ext cx="5140960" cy="220853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8255" algn="just">
              <a:lnSpc>
                <a:spcPct val="110000"/>
              </a:lnSpc>
              <a:spcBef>
                <a:spcPts val="100"/>
              </a:spcBef>
            </a:pP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unlimited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corporate life that is not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tied to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that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of the owners, the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ability to attract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outside capital, limited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ﬁnancial liability for the owners, and the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ease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with which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ownershipcan be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transferred from investor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to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investor.</a:t>
            </a:r>
            <a:endParaRPr sz="1000">
              <a:latin typeface="Times New Roman"/>
              <a:cs typeface="Times New Roman"/>
            </a:endParaRPr>
          </a:p>
          <a:p>
            <a:pPr marL="12700" marR="5080" indent="223520" algn="just">
              <a:lnSpc>
                <a:spcPct val="110100"/>
              </a:lnSpc>
              <a:spcBef>
                <a:spcPts val="10"/>
              </a:spcBef>
            </a:pPr>
            <a:r>
              <a:rPr sz="1000" spc="-50" dirty="0">
                <a:solidFill>
                  <a:srgbClr val="221F1F"/>
                </a:solidFill>
                <a:latin typeface="Times New Roman"/>
                <a:cs typeface="Times New Roman"/>
              </a:rPr>
              <a:t>A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corporation that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has been in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existence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only a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short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time,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like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most </a:t>
            </a:r>
            <a:r>
              <a:rPr sz="1000" spc="-35" dirty="0">
                <a:solidFill>
                  <a:srgbClr val="221F1F"/>
                </a:solidFill>
                <a:latin typeface="Times New Roman"/>
                <a:cs typeface="Times New Roman"/>
              </a:rPr>
              <a:t>new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ventures, usually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ﬁnds </a:t>
            </a:r>
            <a:r>
              <a:rPr sz="1000" spc="-20" dirty="0">
                <a:solidFill>
                  <a:srgbClr val="221F1F"/>
                </a:solidFill>
                <a:latin typeface="Times New Roman"/>
                <a:cs typeface="Times New Roman"/>
              </a:rPr>
              <a:t>it </a:t>
            </a:r>
            <a:r>
              <a:rPr sz="1000" spc="-1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diﬃcult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to attract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investment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funds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from </a:t>
            </a:r>
            <a:r>
              <a:rPr sz="1000" spc="-20" dirty="0">
                <a:solidFill>
                  <a:srgbClr val="221F1F"/>
                </a:solidFill>
                <a:latin typeface="Times New Roman"/>
                <a:cs typeface="Times New Roman"/>
              </a:rPr>
              <a:t>outsiders. </a:t>
            </a:r>
            <a:r>
              <a:rPr sz="1000" u="sng" spc="-3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The </a:t>
            </a:r>
            <a:r>
              <a:rPr sz="1000" u="sng" spc="-2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corporate </a:t>
            </a:r>
            <a:r>
              <a:rPr sz="1000" u="sng" spc="-3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form </a:t>
            </a:r>
            <a:r>
              <a:rPr sz="1000" u="sng" spc="-2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of organization </a:t>
            </a:r>
            <a:r>
              <a:rPr sz="1000" u="sng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does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not ensure a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ﬂow </a:t>
            </a:r>
            <a:r>
              <a:rPr sz="1000" u="sng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of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investment funds into the business. Rather, it removes several </a:t>
            </a:r>
            <a:r>
              <a:rPr sz="1000" u="sng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of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the barriers to </a:t>
            </a:r>
            <a:r>
              <a:rPr sz="1000" u="sng" spc="-1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the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ﬂow </a:t>
            </a:r>
            <a:r>
              <a:rPr sz="1000" u="sng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of 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capital that exist </a:t>
            </a:r>
            <a:r>
              <a:rPr sz="1000" u="sng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in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other forms </a:t>
            </a:r>
            <a:r>
              <a:rPr sz="1000" u="sng" spc="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of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business organization.</a:t>
            </a:r>
            <a:r>
              <a:rPr sz="1000" spc="24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After a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corporation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becomes established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and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oﬀers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attractive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returns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for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investors,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these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special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15" dirty="0">
                <a:solidFill>
                  <a:srgbClr val="221F1F"/>
                </a:solidFill>
                <a:latin typeface="Times New Roman"/>
                <a:cs typeface="Times New Roman"/>
              </a:rPr>
              <a:t>features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of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 corporate</a:t>
            </a:r>
            <a:r>
              <a:rPr sz="1000" spc="-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form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become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 signiﬁcant. </a:t>
            </a:r>
            <a:r>
              <a:rPr sz="1000" spc="-35" dirty="0">
                <a:solidFill>
                  <a:srgbClr val="221F1F"/>
                </a:solidFill>
                <a:latin typeface="Times New Roman"/>
                <a:cs typeface="Times New Roman"/>
              </a:rPr>
              <a:t>One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 of</a:t>
            </a:r>
            <a:r>
              <a:rPr sz="1000" spc="19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the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important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reasons</a:t>
            </a:r>
            <a:r>
              <a:rPr sz="1000" spc="19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corporations </a:t>
            </a:r>
            <a:r>
              <a:rPr sz="1000" spc="-35" dirty="0">
                <a:solidFill>
                  <a:srgbClr val="221F1F"/>
                </a:solidFill>
                <a:latin typeface="Times New Roman"/>
                <a:cs typeface="Times New Roman"/>
              </a:rPr>
              <a:t>can</a:t>
            </a:r>
            <a:r>
              <a:rPr sz="1000" spc="18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accumulate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large </a:t>
            </a:r>
            <a:r>
              <a:rPr sz="1000" spc="-35" dirty="0">
                <a:solidFill>
                  <a:srgbClr val="221F1F"/>
                </a:solidFill>
                <a:latin typeface="Times New Roman"/>
                <a:cs typeface="Times New Roman"/>
              </a:rPr>
              <a:t>sums</a:t>
            </a:r>
            <a:r>
              <a:rPr sz="1000" spc="18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capital is that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they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are allowed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to sell capital stock.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The stock </a:t>
            </a:r>
            <a:r>
              <a:rPr sz="1000" spc="-40" dirty="0">
                <a:solidFill>
                  <a:srgbClr val="221F1F"/>
                </a:solidFill>
                <a:latin typeface="Times New Roman"/>
                <a:cs typeface="Times New Roman"/>
              </a:rPr>
              <a:t>may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be oﬀered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to existing stockholders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or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to </a:t>
            </a:r>
            <a:r>
              <a:rPr sz="1000" spc="-35" dirty="0">
                <a:solidFill>
                  <a:srgbClr val="221F1F"/>
                </a:solidFill>
                <a:latin typeface="Times New Roman"/>
                <a:cs typeface="Times New Roman"/>
              </a:rPr>
              <a:t>new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investors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in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amounts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suited to their purposes. </a:t>
            </a:r>
            <a:r>
              <a:rPr sz="1000" spc="-50" dirty="0">
                <a:solidFill>
                  <a:srgbClr val="221F1F"/>
                </a:solidFill>
                <a:latin typeface="Times New Roman"/>
                <a:cs typeface="Times New Roman"/>
              </a:rPr>
              <a:t>A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ﬁrm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can </a:t>
            </a:r>
            <a:r>
              <a:rPr sz="1000" b="1" u="sng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go </a:t>
            </a:r>
            <a:r>
              <a:rPr sz="1000" b="1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public</a:t>
            </a:r>
            <a:r>
              <a:rPr sz="1000" b="1" spc="-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by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ﬁrst registering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its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shares with the Securities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5" dirty="0">
                <a:solidFill>
                  <a:srgbClr val="221F1F"/>
                </a:solidFill>
                <a:latin typeface="Times New Roman"/>
                <a:cs typeface="Times New Roman"/>
              </a:rPr>
              <a:t>and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Exchange Commission (SEC) </a:t>
            </a:r>
            <a:r>
              <a:rPr sz="1000" spc="-35" dirty="0">
                <a:solidFill>
                  <a:srgbClr val="221F1F"/>
                </a:solidFill>
                <a:latin typeface="Times New Roman"/>
                <a:cs typeface="Times New Roman"/>
              </a:rPr>
              <a:t>and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then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selling </a:t>
            </a:r>
            <a:r>
              <a:rPr sz="1000" spc="-35" dirty="0">
                <a:solidFill>
                  <a:srgbClr val="221F1F"/>
                </a:solidFill>
                <a:latin typeface="Times New Roman"/>
                <a:cs typeface="Times New Roman"/>
              </a:rPr>
              <a:t>them</a:t>
            </a:r>
            <a:r>
              <a:rPr sz="1000" spc="18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to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the investing public.</a:t>
            </a:r>
            <a:r>
              <a:rPr sz="1000" spc="2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u="sng" spc="-5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A</a:t>
            </a:r>
            <a:r>
              <a:rPr sz="1000" u="sng" spc="15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2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corporation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that </a:t>
            </a:r>
            <a:r>
              <a:rPr sz="1000" u="sng" spc="-1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has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not</a:t>
            </a:r>
            <a:r>
              <a:rPr sz="1000" u="sng" spc="-2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1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gone</a:t>
            </a:r>
            <a:r>
              <a:rPr sz="1000" u="sng" spc="3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through</a:t>
            </a:r>
            <a:r>
              <a:rPr sz="1000" u="sng" spc="2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this</a:t>
            </a:r>
            <a:r>
              <a:rPr sz="1000" u="sng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process</a:t>
            </a:r>
            <a:r>
              <a:rPr sz="1000" u="sng" spc="-2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is</a:t>
            </a:r>
            <a:r>
              <a:rPr sz="1000" u="sng" spc="-3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a</a:t>
            </a:r>
            <a:r>
              <a:rPr sz="1000" u="sng" spc="-4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b="1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privately</a:t>
            </a:r>
            <a:r>
              <a:rPr sz="1000" b="1" u="sng" spc="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b="1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held</a:t>
            </a:r>
            <a:r>
              <a:rPr sz="1000" b="1" u="sng" spc="-1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b="1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corporation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.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624840" y="7980933"/>
            <a:ext cx="3855085" cy="146685"/>
          </a:xfrm>
          <a:prstGeom prst="rect">
            <a:avLst/>
          </a:prstGeom>
          <a:solidFill>
            <a:srgbClr val="FFFF00"/>
          </a:solidFill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110"/>
              </a:lnSpc>
            </a:pPr>
            <a:r>
              <a:rPr sz="1000" spc="-35" dirty="0">
                <a:solidFill>
                  <a:srgbClr val="221F1F"/>
                </a:solidFill>
                <a:latin typeface="Times New Roman"/>
                <a:cs typeface="Times New Roman"/>
              </a:rPr>
              <a:t>One</a:t>
            </a:r>
            <a:r>
              <a:rPr sz="1000" spc="7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of</a:t>
            </a:r>
            <a:r>
              <a:rPr sz="1000" spc="9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sz="1000" spc="9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advantages</a:t>
            </a:r>
            <a:r>
              <a:rPr sz="1000" spc="7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for</a:t>
            </a:r>
            <a:r>
              <a:rPr sz="1000" spc="7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corporate</a:t>
            </a:r>
            <a:r>
              <a:rPr sz="1000" spc="7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stockholders</a:t>
            </a:r>
            <a:r>
              <a:rPr sz="1000" spc="8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is</a:t>
            </a:r>
            <a:r>
              <a:rPr sz="1000" spc="7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sz="1000" spc="7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limitation</a:t>
            </a:r>
            <a:r>
              <a:rPr sz="1000" spc="7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on</a:t>
            </a:r>
            <a:r>
              <a:rPr sz="1000" spc="7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liability.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4509896" y="7957566"/>
            <a:ext cx="1017905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Ordinarily,</a:t>
            </a:r>
            <a:r>
              <a:rPr sz="1000" spc="3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creditors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388111" y="8109356"/>
            <a:ext cx="5143500" cy="154241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algn="just">
              <a:lnSpc>
                <a:spcPct val="110200"/>
              </a:lnSpc>
              <a:spcBef>
                <a:spcPts val="95"/>
              </a:spcBef>
            </a:pPr>
            <a:r>
              <a:rPr sz="1000" spc="-35" dirty="0">
                <a:solidFill>
                  <a:srgbClr val="221F1F"/>
                </a:solidFill>
                <a:latin typeface="Times New Roman"/>
                <a:cs typeface="Times New Roman"/>
              </a:rPr>
              <a:t>and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other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claimants </a:t>
            </a:r>
            <a:r>
              <a:rPr sz="1000" spc="-40" dirty="0">
                <a:solidFill>
                  <a:srgbClr val="221F1F"/>
                </a:solidFill>
                <a:latin typeface="Times New Roman"/>
                <a:cs typeface="Times New Roman"/>
              </a:rPr>
              <a:t>may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look only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to the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assets of the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corporation for satisfaction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their claims.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They 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cannot take the personal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assets of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the owners (stockholders). This advantage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is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 particularly</a:t>
            </a:r>
            <a:r>
              <a:rPr sz="1000" spc="2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appealing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 to</a:t>
            </a:r>
            <a:r>
              <a:rPr sz="1000" spc="-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sz="1000" spc="-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owner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 of</a:t>
            </a:r>
            <a:r>
              <a:rPr sz="1000" spc="-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a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 business</a:t>
            </a:r>
            <a:r>
              <a:rPr sz="1000" spc="-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40" dirty="0">
                <a:solidFill>
                  <a:srgbClr val="221F1F"/>
                </a:solidFill>
                <a:latin typeface="Times New Roman"/>
                <a:cs typeface="Times New Roman"/>
              </a:rPr>
              <a:t>who</a:t>
            </a:r>
            <a:r>
              <a:rPr sz="1000" spc="-3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has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0" dirty="0">
                <a:solidFill>
                  <a:srgbClr val="221F1F"/>
                </a:solidFill>
                <a:latin typeface="Times New Roman"/>
                <a:cs typeface="Times New Roman"/>
              </a:rPr>
              <a:t>built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up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 considerable</a:t>
            </a:r>
            <a:r>
              <a:rPr sz="1000" spc="2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personal</a:t>
            </a:r>
            <a:r>
              <a:rPr sz="1000" spc="2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wealth and 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has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other business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interests. The limitation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on liability 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may make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it possible for promoters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new ventures to attract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wealthy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investors</a:t>
            </a:r>
            <a:r>
              <a:rPr sz="1000" spc="4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15" dirty="0">
                <a:solidFill>
                  <a:srgbClr val="221F1F"/>
                </a:solidFill>
                <a:latin typeface="Times New Roman"/>
                <a:cs typeface="Times New Roman"/>
              </a:rPr>
              <a:t>who</a:t>
            </a:r>
            <a:r>
              <a:rPr sz="1000" spc="5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would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otherwise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be</a:t>
            </a:r>
            <a:r>
              <a:rPr sz="1000" spc="1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unwilling</a:t>
            </a:r>
            <a:r>
              <a:rPr sz="1000" spc="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torisk</a:t>
            </a:r>
            <a:r>
              <a:rPr sz="1000" spc="-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claims</a:t>
            </a:r>
            <a:r>
              <a:rPr sz="1000" spc="1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against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their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personal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property.</a:t>
            </a:r>
            <a:endParaRPr sz="10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1150">
              <a:latin typeface="Times New Roman"/>
              <a:cs typeface="Times New Roman"/>
            </a:endParaRPr>
          </a:p>
          <a:p>
            <a:pPr marL="12700" marR="7620" indent="223520" algn="just">
              <a:lnSpc>
                <a:spcPct val="110600"/>
              </a:lnSpc>
              <a:spcBef>
                <a:spcPts val="5"/>
              </a:spcBef>
            </a:pP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On the other </a:t>
            </a:r>
            <a:r>
              <a:rPr sz="1000" u="sng" spc="-1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hand,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the </a:t>
            </a:r>
            <a:r>
              <a:rPr sz="1000" u="sng" spc="-1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corporate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form </a:t>
            </a:r>
            <a:r>
              <a:rPr sz="1000" u="sng" spc="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of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organization may </a:t>
            </a:r>
            <a:r>
              <a:rPr sz="1000" u="sng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not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always protect stockholders from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u="sng" spc="-1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personal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risk </a:t>
            </a:r>
            <a:r>
              <a:rPr sz="1000" u="sng" spc="-1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beyond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their investment </a:t>
            </a:r>
            <a:r>
              <a:rPr sz="1000" u="sng" spc="-1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when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a business is relatively new </a:t>
            </a:r>
            <a:r>
              <a:rPr sz="1000" u="sng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or in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a weak</a:t>
            </a:r>
            <a:r>
              <a:rPr sz="1000" u="sng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ﬁnancial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condition. </a:t>
            </a:r>
            <a:r>
              <a:rPr sz="1000" u="sng" spc="-12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5724905" y="2157729"/>
            <a:ext cx="1510665" cy="1379855"/>
          </a:xfrm>
          <a:prstGeom prst="rect">
            <a:avLst/>
          </a:prstGeom>
        </p:spPr>
        <p:txBody>
          <a:bodyPr vert="horz" wrap="square" lIns="0" tIns="10160" rIns="0" bIns="0" rtlCol="0">
            <a:spAutoFit/>
          </a:bodyPr>
          <a:lstStyle/>
          <a:p>
            <a:pPr marL="12700" marR="70485">
              <a:lnSpc>
                <a:spcPct val="102099"/>
              </a:lnSpc>
              <a:spcBef>
                <a:spcPts val="80"/>
              </a:spcBef>
            </a:pPr>
            <a:r>
              <a:rPr sz="850" spc="-25" dirty="0">
                <a:solidFill>
                  <a:srgbClr val="009CDB"/>
                </a:solidFill>
                <a:latin typeface="Georgia"/>
                <a:cs typeface="Georgia"/>
              </a:rPr>
              <a:t>limited</a:t>
            </a:r>
            <a:r>
              <a:rPr sz="850" spc="-20" dirty="0">
                <a:solidFill>
                  <a:srgbClr val="009CDB"/>
                </a:solidFill>
                <a:latin typeface="Georgia"/>
                <a:cs typeface="Georgia"/>
              </a:rPr>
              <a:t> </a:t>
            </a:r>
            <a:r>
              <a:rPr sz="850" spc="-25" dirty="0">
                <a:solidFill>
                  <a:srgbClr val="009CDB"/>
                </a:solidFill>
                <a:latin typeface="Georgia"/>
                <a:cs typeface="Georgia"/>
              </a:rPr>
              <a:t>partnership</a:t>
            </a:r>
            <a:r>
              <a:rPr sz="850" spc="5" dirty="0">
                <a:solidFill>
                  <a:srgbClr val="009CDB"/>
                </a:solidFill>
                <a:latin typeface="Georgia"/>
                <a:cs typeface="Georgia"/>
              </a:rPr>
              <a:t> </a:t>
            </a:r>
            <a:r>
              <a:rPr sz="850" spc="-25" dirty="0">
                <a:solidFill>
                  <a:srgbClr val="4A4A4D"/>
                </a:solidFill>
                <a:latin typeface="Times New Roman"/>
                <a:cs typeface="Times New Roman"/>
              </a:rPr>
              <a:t>has</a:t>
            </a:r>
            <a:r>
              <a:rPr sz="850" spc="-20" dirty="0">
                <a:solidFill>
                  <a:srgbClr val="4A4A4D"/>
                </a:solidFill>
                <a:latin typeface="Times New Roman"/>
                <a:cs typeface="Times New Roman"/>
              </a:rPr>
              <a:t> at</a:t>
            </a:r>
            <a:r>
              <a:rPr sz="850" spc="-25" dirty="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sz="850" spc="-20" dirty="0">
                <a:solidFill>
                  <a:srgbClr val="4A4A4D"/>
                </a:solidFill>
                <a:latin typeface="Times New Roman"/>
                <a:cs typeface="Times New Roman"/>
              </a:rPr>
              <a:t>least </a:t>
            </a:r>
            <a:r>
              <a:rPr sz="850" spc="-15" dirty="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sz="850" spc="-10" dirty="0">
                <a:solidFill>
                  <a:srgbClr val="4A4A4D"/>
                </a:solidFill>
                <a:latin typeface="Times New Roman"/>
                <a:cs typeface="Times New Roman"/>
              </a:rPr>
              <a:t>one 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general </a:t>
            </a:r>
            <a:r>
              <a:rPr sz="850" spc="-5" dirty="0">
                <a:solidFill>
                  <a:srgbClr val="4A4A4D"/>
                </a:solidFill>
                <a:latin typeface="Times New Roman"/>
                <a:cs typeface="Times New Roman"/>
              </a:rPr>
              <a:t>partner who has 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sz="850" spc="-10" dirty="0">
                <a:solidFill>
                  <a:srgbClr val="4A4A4D"/>
                </a:solidFill>
                <a:latin typeface="Times New Roman"/>
                <a:cs typeface="Times New Roman"/>
              </a:rPr>
              <a:t>un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li</a:t>
            </a:r>
            <a:r>
              <a:rPr sz="850" spc="-15" dirty="0">
                <a:solidFill>
                  <a:srgbClr val="4A4A4D"/>
                </a:solidFill>
                <a:latin typeface="Times New Roman"/>
                <a:cs typeface="Times New Roman"/>
              </a:rPr>
              <a:t>m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it</a:t>
            </a:r>
            <a:r>
              <a:rPr sz="850" spc="5" dirty="0">
                <a:solidFill>
                  <a:srgbClr val="4A4A4D"/>
                </a:solidFill>
                <a:latin typeface="Times New Roman"/>
                <a:cs typeface="Times New Roman"/>
              </a:rPr>
              <a:t>e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d</a:t>
            </a:r>
            <a:r>
              <a:rPr sz="850" spc="-50" dirty="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li</a:t>
            </a:r>
            <a:r>
              <a:rPr sz="850" spc="-10" dirty="0">
                <a:solidFill>
                  <a:srgbClr val="4A4A4D"/>
                </a:solidFill>
                <a:latin typeface="Times New Roman"/>
                <a:cs typeface="Times New Roman"/>
              </a:rPr>
              <a:t>a</a:t>
            </a:r>
            <a:r>
              <a:rPr sz="850" spc="5" dirty="0">
                <a:solidFill>
                  <a:srgbClr val="4A4A4D"/>
                </a:solidFill>
                <a:latin typeface="Times New Roman"/>
                <a:cs typeface="Times New Roman"/>
              </a:rPr>
              <a:t>b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i</a:t>
            </a:r>
            <a:r>
              <a:rPr sz="850" spc="-10" dirty="0">
                <a:solidFill>
                  <a:srgbClr val="4A4A4D"/>
                </a:solidFill>
                <a:latin typeface="Times New Roman"/>
                <a:cs typeface="Times New Roman"/>
              </a:rPr>
              <a:t>l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it</a:t>
            </a:r>
            <a:r>
              <a:rPr sz="850" spc="-20" dirty="0">
                <a:solidFill>
                  <a:srgbClr val="4A4A4D"/>
                </a:solidFill>
                <a:latin typeface="Times New Roman"/>
                <a:cs typeface="Times New Roman"/>
              </a:rPr>
              <a:t>y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;</a:t>
            </a:r>
            <a:r>
              <a:rPr sz="850" spc="-40" dirty="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t</a:t>
            </a:r>
            <a:r>
              <a:rPr sz="850" spc="-10" dirty="0">
                <a:solidFill>
                  <a:srgbClr val="4A4A4D"/>
                </a:solidFill>
                <a:latin typeface="Times New Roman"/>
                <a:cs typeface="Times New Roman"/>
              </a:rPr>
              <a:t>h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e</a:t>
            </a:r>
            <a:r>
              <a:rPr sz="850" spc="-50" dirty="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li</a:t>
            </a:r>
            <a:r>
              <a:rPr sz="850" spc="-10" dirty="0">
                <a:solidFill>
                  <a:srgbClr val="4A4A4D"/>
                </a:solidFill>
                <a:latin typeface="Times New Roman"/>
                <a:cs typeface="Times New Roman"/>
              </a:rPr>
              <a:t>a</a:t>
            </a:r>
            <a:r>
              <a:rPr sz="850" spc="5" dirty="0">
                <a:solidFill>
                  <a:srgbClr val="4A4A4D"/>
                </a:solidFill>
                <a:latin typeface="Times New Roman"/>
                <a:cs typeface="Times New Roman"/>
              </a:rPr>
              <a:t>b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i</a:t>
            </a:r>
            <a:r>
              <a:rPr sz="850" spc="-10" dirty="0">
                <a:solidFill>
                  <a:srgbClr val="4A4A4D"/>
                </a:solidFill>
                <a:latin typeface="Times New Roman"/>
                <a:cs typeface="Times New Roman"/>
              </a:rPr>
              <a:t>l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ity</a:t>
            </a:r>
            <a:r>
              <a:rPr sz="850" spc="-60" dirty="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sz="850" spc="-10" dirty="0">
                <a:solidFill>
                  <a:srgbClr val="4A4A4D"/>
                </a:solidFill>
                <a:latin typeface="Times New Roman"/>
                <a:cs typeface="Times New Roman"/>
              </a:rPr>
              <a:t>of  </a:t>
            </a:r>
            <a:r>
              <a:rPr sz="850" spc="-5" dirty="0">
                <a:solidFill>
                  <a:srgbClr val="4A4A4D"/>
                </a:solidFill>
                <a:latin typeface="Times New Roman"/>
                <a:cs typeface="Times New Roman"/>
              </a:rPr>
              <a:t>the limited partners 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is </a:t>
            </a:r>
            <a:r>
              <a:rPr sz="850" spc="-5" dirty="0">
                <a:solidFill>
                  <a:srgbClr val="4A4A4D"/>
                </a:solidFill>
                <a:latin typeface="Times New Roman"/>
                <a:cs typeface="Times New Roman"/>
              </a:rPr>
              <a:t>limited 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to </a:t>
            </a:r>
            <a:r>
              <a:rPr sz="850" spc="5" dirty="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sz="850" spc="-5" dirty="0">
                <a:solidFill>
                  <a:srgbClr val="4A4A4D"/>
                </a:solidFill>
                <a:latin typeface="Times New Roman"/>
                <a:cs typeface="Times New Roman"/>
              </a:rPr>
              <a:t>their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sz="850" spc="-10" dirty="0">
                <a:solidFill>
                  <a:srgbClr val="4A4A4D"/>
                </a:solidFill>
                <a:latin typeface="Times New Roman"/>
                <a:cs typeface="Times New Roman"/>
              </a:rPr>
              <a:t>investment</a:t>
            </a:r>
            <a:endParaRPr sz="850">
              <a:latin typeface="Times New Roman"/>
              <a:cs typeface="Times New Roman"/>
            </a:endParaRPr>
          </a:p>
          <a:p>
            <a:pPr marL="12700" marR="5080">
              <a:lnSpc>
                <a:spcPct val="102099"/>
              </a:lnSpc>
              <a:spcBef>
                <a:spcPts val="265"/>
              </a:spcBef>
            </a:pPr>
            <a:r>
              <a:rPr sz="850" dirty="0">
                <a:solidFill>
                  <a:srgbClr val="009CDB"/>
                </a:solidFill>
                <a:latin typeface="Georgia"/>
                <a:cs typeface="Georgia"/>
              </a:rPr>
              <a:t>limited </a:t>
            </a:r>
            <a:r>
              <a:rPr sz="850" spc="-5" dirty="0">
                <a:solidFill>
                  <a:srgbClr val="009CDB"/>
                </a:solidFill>
                <a:latin typeface="Georgia"/>
                <a:cs typeface="Georgia"/>
              </a:rPr>
              <a:t>partners </a:t>
            </a:r>
            <a:r>
              <a:rPr sz="850" spc="-5" dirty="0">
                <a:solidFill>
                  <a:srgbClr val="4A4A4D"/>
                </a:solidFill>
                <a:latin typeface="Times New Roman"/>
                <a:cs typeface="Times New Roman"/>
              </a:rPr>
              <a:t>face limited 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sz="850" spc="-5" dirty="0">
                <a:solidFill>
                  <a:srgbClr val="4A4A4D"/>
                </a:solidFill>
                <a:latin typeface="Times New Roman"/>
                <a:cs typeface="Times New Roman"/>
              </a:rPr>
              <a:t>liability 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to </a:t>
            </a:r>
            <a:r>
              <a:rPr sz="850" spc="-10" dirty="0">
                <a:solidFill>
                  <a:srgbClr val="4A4A4D"/>
                </a:solidFill>
                <a:latin typeface="Times New Roman"/>
                <a:cs typeface="Times New Roman"/>
              </a:rPr>
              <a:t>their </a:t>
            </a:r>
            <a:r>
              <a:rPr sz="850" spc="-5" dirty="0">
                <a:solidFill>
                  <a:srgbClr val="4A4A4D"/>
                </a:solidFill>
                <a:latin typeface="Times New Roman"/>
                <a:cs typeface="Times New Roman"/>
              </a:rPr>
              <a:t>investments 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in </a:t>
            </a:r>
            <a:r>
              <a:rPr sz="850" spc="-5" dirty="0">
                <a:solidFill>
                  <a:srgbClr val="4A4A4D"/>
                </a:solidFill>
                <a:latin typeface="Times New Roman"/>
                <a:cs typeface="Times New Roman"/>
              </a:rPr>
              <a:t>the </a:t>
            </a:r>
            <a:r>
              <a:rPr sz="850" spc="-200" dirty="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sz="850" spc="-10" dirty="0">
                <a:solidFill>
                  <a:srgbClr val="4A4A4D"/>
                </a:solidFill>
                <a:latin typeface="Times New Roman"/>
                <a:cs typeface="Times New Roman"/>
              </a:rPr>
              <a:t>ﬁrm,</a:t>
            </a:r>
            <a:r>
              <a:rPr sz="850" spc="-25" dirty="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sz="850" spc="-5" dirty="0">
                <a:solidFill>
                  <a:srgbClr val="4A4A4D"/>
                </a:solidFill>
                <a:latin typeface="Times New Roman"/>
                <a:cs typeface="Times New Roman"/>
              </a:rPr>
              <a:t>meaning</a:t>
            </a:r>
            <a:r>
              <a:rPr sz="850" spc="-45" dirty="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sz="850" spc="-5" dirty="0">
                <a:solidFill>
                  <a:srgbClr val="4A4A4D"/>
                </a:solidFill>
                <a:latin typeface="Times New Roman"/>
                <a:cs typeface="Times New Roman"/>
              </a:rPr>
              <a:t>their</a:t>
            </a:r>
            <a:r>
              <a:rPr sz="850" spc="-30" dirty="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sz="850" spc="-5" dirty="0">
                <a:solidFill>
                  <a:srgbClr val="4A4A4D"/>
                </a:solidFill>
                <a:latin typeface="Times New Roman"/>
                <a:cs typeface="Times New Roman"/>
              </a:rPr>
              <a:t>personal</a:t>
            </a:r>
            <a:r>
              <a:rPr sz="850" spc="-45" dirty="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sz="850" spc="-5" dirty="0">
                <a:solidFill>
                  <a:srgbClr val="4A4A4D"/>
                </a:solidFill>
                <a:latin typeface="Times New Roman"/>
                <a:cs typeface="Times New Roman"/>
              </a:rPr>
              <a:t>assets </a:t>
            </a:r>
            <a:r>
              <a:rPr sz="850" spc="-200" dirty="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sz="850" spc="-5" dirty="0">
                <a:solidFill>
                  <a:srgbClr val="4A4A4D"/>
                </a:solidFill>
                <a:latin typeface="Times New Roman"/>
                <a:cs typeface="Times New Roman"/>
              </a:rPr>
              <a:t>cannot 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be </a:t>
            </a:r>
            <a:r>
              <a:rPr sz="850" spc="-5" dirty="0">
                <a:solidFill>
                  <a:srgbClr val="4A4A4D"/>
                </a:solidFill>
                <a:latin typeface="Times New Roman"/>
                <a:cs typeface="Times New Roman"/>
              </a:rPr>
              <a:t>attached 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to </a:t>
            </a:r>
            <a:r>
              <a:rPr sz="850" spc="-5" dirty="0">
                <a:solidFill>
                  <a:srgbClr val="4A4A4D"/>
                </a:solidFill>
                <a:latin typeface="Times New Roman"/>
                <a:cs typeface="Times New Roman"/>
              </a:rPr>
              <a:t>settle the 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sz="850" spc="-5" dirty="0">
                <a:solidFill>
                  <a:srgbClr val="4A4A4D"/>
                </a:solidFill>
                <a:latin typeface="Times New Roman"/>
                <a:cs typeface="Times New Roman"/>
              </a:rPr>
              <a:t>ﬁrm’s</a:t>
            </a:r>
            <a:r>
              <a:rPr sz="850" spc="-10" dirty="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sz="850" spc="-5" dirty="0">
                <a:solidFill>
                  <a:srgbClr val="4A4A4D"/>
                </a:solidFill>
                <a:latin typeface="Times New Roman"/>
                <a:cs typeface="Times New Roman"/>
              </a:rPr>
              <a:t>debt</a:t>
            </a:r>
            <a:endParaRPr sz="850">
              <a:latin typeface="Times New Roman"/>
              <a:cs typeface="Times New Roman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5724905" y="3893947"/>
            <a:ext cx="1526540" cy="550545"/>
          </a:xfrm>
          <a:prstGeom prst="rect">
            <a:avLst/>
          </a:prstGeom>
        </p:spPr>
        <p:txBody>
          <a:bodyPr vert="horz" wrap="square" lIns="0" tIns="10795" rIns="0" bIns="0" rtlCol="0">
            <a:spAutoFit/>
          </a:bodyPr>
          <a:lstStyle/>
          <a:p>
            <a:pPr marL="12700" marR="5080">
              <a:lnSpc>
                <a:spcPct val="101600"/>
              </a:lnSpc>
              <a:spcBef>
                <a:spcPts val="85"/>
              </a:spcBef>
            </a:pPr>
            <a:r>
              <a:rPr sz="850" dirty="0">
                <a:solidFill>
                  <a:srgbClr val="009CDB"/>
                </a:solidFill>
                <a:latin typeface="Georgia"/>
                <a:cs typeface="Georgia"/>
              </a:rPr>
              <a:t>corporation </a:t>
            </a:r>
            <a:r>
              <a:rPr sz="850" spc="-5" dirty="0">
                <a:solidFill>
                  <a:srgbClr val="4A4A4D"/>
                </a:solidFill>
                <a:latin typeface="Times New Roman"/>
                <a:cs typeface="Times New Roman"/>
              </a:rPr>
              <a:t>legal entity created 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sz="850" spc="-10" dirty="0">
                <a:solidFill>
                  <a:srgbClr val="4A4A4D"/>
                </a:solidFill>
                <a:latin typeface="Times New Roman"/>
                <a:cs typeface="Times New Roman"/>
              </a:rPr>
              <a:t>unde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r</a:t>
            </a:r>
            <a:r>
              <a:rPr sz="850" spc="-5" dirty="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sz="850" spc="-10" dirty="0">
                <a:solidFill>
                  <a:srgbClr val="4A4A4D"/>
                </a:solidFill>
                <a:latin typeface="Times New Roman"/>
                <a:cs typeface="Times New Roman"/>
              </a:rPr>
              <a:t>sta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te</a:t>
            </a:r>
            <a:r>
              <a:rPr sz="850" spc="-30" dirty="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sz="850" spc="-10" dirty="0">
                <a:solidFill>
                  <a:srgbClr val="4A4A4D"/>
                </a:solidFill>
                <a:latin typeface="Times New Roman"/>
                <a:cs typeface="Times New Roman"/>
              </a:rPr>
              <a:t>l</a:t>
            </a:r>
            <a:r>
              <a:rPr sz="850" spc="5" dirty="0">
                <a:solidFill>
                  <a:srgbClr val="4A4A4D"/>
                </a:solidFill>
                <a:latin typeface="Times New Roman"/>
                <a:cs typeface="Times New Roman"/>
              </a:rPr>
              <a:t>a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w</a:t>
            </a:r>
            <a:r>
              <a:rPr sz="850" spc="-60" dirty="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in</a:t>
            </a:r>
            <a:r>
              <a:rPr sz="850" spc="-30" dirty="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t</a:t>
            </a:r>
            <a:r>
              <a:rPr sz="850" spc="-10" dirty="0">
                <a:solidFill>
                  <a:srgbClr val="4A4A4D"/>
                </a:solidFill>
                <a:latin typeface="Times New Roman"/>
                <a:cs typeface="Times New Roman"/>
              </a:rPr>
              <a:t>h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e</a:t>
            </a:r>
            <a:r>
              <a:rPr sz="850" spc="-40" dirty="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sz="850" spc="-5" dirty="0">
                <a:solidFill>
                  <a:srgbClr val="4A4A4D"/>
                </a:solidFill>
                <a:latin typeface="Times New Roman"/>
                <a:cs typeface="Times New Roman"/>
              </a:rPr>
              <a:t>U</a:t>
            </a:r>
            <a:r>
              <a:rPr sz="850" spc="-10" dirty="0">
                <a:solidFill>
                  <a:srgbClr val="4A4A4D"/>
                </a:solidFill>
                <a:latin typeface="Times New Roman"/>
                <a:cs typeface="Times New Roman"/>
              </a:rPr>
              <a:t>ni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t</a:t>
            </a:r>
            <a:r>
              <a:rPr sz="850" spc="-10" dirty="0">
                <a:solidFill>
                  <a:srgbClr val="4A4A4D"/>
                </a:solidFill>
                <a:latin typeface="Times New Roman"/>
                <a:cs typeface="Times New Roman"/>
              </a:rPr>
              <a:t>e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d</a:t>
            </a:r>
            <a:r>
              <a:rPr sz="850" spc="-30" dirty="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sz="850" spc="-10" dirty="0">
                <a:solidFill>
                  <a:srgbClr val="4A4A4D"/>
                </a:solidFill>
                <a:latin typeface="Times New Roman"/>
                <a:cs typeface="Times New Roman"/>
              </a:rPr>
              <a:t>S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t</a:t>
            </a:r>
            <a:r>
              <a:rPr sz="850" spc="5" dirty="0">
                <a:solidFill>
                  <a:srgbClr val="4A4A4D"/>
                </a:solidFill>
                <a:latin typeface="Times New Roman"/>
                <a:cs typeface="Times New Roman"/>
              </a:rPr>
              <a:t>a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t</a:t>
            </a:r>
            <a:r>
              <a:rPr sz="850" spc="-10" dirty="0">
                <a:solidFill>
                  <a:srgbClr val="4A4A4D"/>
                </a:solidFill>
                <a:latin typeface="Times New Roman"/>
                <a:cs typeface="Times New Roman"/>
              </a:rPr>
              <a:t>e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s  </a:t>
            </a:r>
            <a:r>
              <a:rPr sz="850" spc="-5" dirty="0">
                <a:solidFill>
                  <a:srgbClr val="4A4A4D"/>
                </a:solidFill>
                <a:latin typeface="Times New Roman"/>
                <a:cs typeface="Times New Roman"/>
              </a:rPr>
              <a:t>with 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an </a:t>
            </a:r>
            <a:r>
              <a:rPr sz="850" spc="-5" dirty="0">
                <a:solidFill>
                  <a:srgbClr val="4A4A4D"/>
                </a:solidFill>
                <a:latin typeface="Times New Roman"/>
                <a:cs typeface="Times New Roman"/>
              </a:rPr>
              <a:t>unending 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life </a:t>
            </a:r>
            <a:r>
              <a:rPr sz="850" spc="-5" dirty="0">
                <a:solidFill>
                  <a:srgbClr val="4A4A4D"/>
                </a:solidFill>
                <a:latin typeface="Times New Roman"/>
                <a:cs typeface="Times New Roman"/>
              </a:rPr>
              <a:t>and limited 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sz="850" spc="-5" dirty="0">
                <a:solidFill>
                  <a:srgbClr val="4A4A4D"/>
                </a:solidFill>
                <a:latin typeface="Times New Roman"/>
                <a:cs typeface="Times New Roman"/>
              </a:rPr>
              <a:t>ﬁnancial</a:t>
            </a:r>
            <a:r>
              <a:rPr sz="850" spc="-20" dirty="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sz="850" spc="-5" dirty="0">
                <a:solidFill>
                  <a:srgbClr val="4A4A4D"/>
                </a:solidFill>
                <a:latin typeface="Times New Roman"/>
                <a:cs typeface="Times New Roman"/>
              </a:rPr>
              <a:t>liability</a:t>
            </a:r>
            <a:r>
              <a:rPr sz="850" spc="-30" dirty="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to</a:t>
            </a:r>
            <a:r>
              <a:rPr sz="850" spc="-5" dirty="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its</a:t>
            </a:r>
            <a:r>
              <a:rPr sz="850" spc="-25" dirty="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sz="850" spc="-5" dirty="0">
                <a:solidFill>
                  <a:srgbClr val="4A4A4D"/>
                </a:solidFill>
                <a:latin typeface="Times New Roman"/>
                <a:cs typeface="Times New Roman"/>
              </a:rPr>
              <a:t>owners</a:t>
            </a:r>
            <a:endParaRPr sz="85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478027" y="2563114"/>
            <a:ext cx="1565910" cy="1510665"/>
          </a:xfrm>
          <a:prstGeom prst="rect">
            <a:avLst/>
          </a:prstGeom>
        </p:spPr>
        <p:txBody>
          <a:bodyPr vert="horz" wrap="square" lIns="0" tIns="10795" rIns="0" bIns="0" rtlCol="0">
            <a:spAutoFit/>
          </a:bodyPr>
          <a:lstStyle/>
          <a:p>
            <a:pPr marL="12700" marR="117475">
              <a:lnSpc>
                <a:spcPct val="101499"/>
              </a:lnSpc>
              <a:spcBef>
                <a:spcPts val="85"/>
              </a:spcBef>
            </a:pPr>
            <a:r>
              <a:rPr sz="850" spc="-5" dirty="0">
                <a:solidFill>
                  <a:srgbClr val="009CDB"/>
                </a:solidFill>
                <a:latin typeface="Georgia"/>
                <a:cs typeface="Georgia"/>
              </a:rPr>
              <a:t>charter </a:t>
            </a:r>
            <a:r>
              <a:rPr sz="850" spc="-5" dirty="0">
                <a:solidFill>
                  <a:srgbClr val="4A4A4D"/>
                </a:solidFill>
                <a:latin typeface="Times New Roman"/>
                <a:cs typeface="Times New Roman"/>
              </a:rPr>
              <a:t>provides</a:t>
            </a:r>
            <a:r>
              <a:rPr sz="850" spc="5" dirty="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sz="850" spc="-5" dirty="0">
                <a:solidFill>
                  <a:srgbClr val="4A4A4D"/>
                </a:solidFill>
                <a:latin typeface="Times New Roman"/>
                <a:cs typeface="Times New Roman"/>
              </a:rPr>
              <a:t>the</a:t>
            </a:r>
            <a:r>
              <a:rPr sz="850" spc="-10" dirty="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sz="850" spc="-5" dirty="0">
                <a:solidFill>
                  <a:srgbClr val="4A4A4D"/>
                </a:solidFill>
                <a:latin typeface="Times New Roman"/>
                <a:cs typeface="Times New Roman"/>
              </a:rPr>
              <a:t>corporate 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sz="850" spc="-5" dirty="0">
                <a:solidFill>
                  <a:srgbClr val="4A4A4D"/>
                </a:solidFill>
                <a:latin typeface="Times New Roman"/>
                <a:cs typeface="Times New Roman"/>
              </a:rPr>
              <a:t>name,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sz="850" spc="-5" dirty="0">
                <a:solidFill>
                  <a:srgbClr val="4A4A4D"/>
                </a:solidFill>
                <a:latin typeface="Times New Roman"/>
                <a:cs typeface="Times New Roman"/>
              </a:rPr>
              <a:t>indicates</a:t>
            </a:r>
            <a:r>
              <a:rPr sz="850" spc="5" dirty="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sz="850" spc="-5" dirty="0">
                <a:solidFill>
                  <a:srgbClr val="4A4A4D"/>
                </a:solidFill>
                <a:latin typeface="Times New Roman"/>
                <a:cs typeface="Times New Roman"/>
              </a:rPr>
              <a:t>the</a:t>
            </a:r>
            <a:r>
              <a:rPr sz="850" spc="-10" dirty="0">
                <a:solidFill>
                  <a:srgbClr val="4A4A4D"/>
                </a:solidFill>
                <a:latin typeface="Times New Roman"/>
                <a:cs typeface="Times New Roman"/>
              </a:rPr>
              <a:t> intended </a:t>
            </a:r>
            <a:r>
              <a:rPr sz="850" spc="-5" dirty="0">
                <a:solidFill>
                  <a:srgbClr val="4A4A4D"/>
                </a:solidFill>
                <a:latin typeface="Times New Roman"/>
                <a:cs typeface="Times New Roman"/>
              </a:rPr>
              <a:t> business activities, provides 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sz="850" spc="-10" dirty="0">
                <a:solidFill>
                  <a:srgbClr val="4A4A4D"/>
                </a:solidFill>
                <a:latin typeface="Times New Roman"/>
                <a:cs typeface="Times New Roman"/>
              </a:rPr>
              <a:t>n</a:t>
            </a:r>
            <a:r>
              <a:rPr sz="850" spc="5" dirty="0">
                <a:solidFill>
                  <a:srgbClr val="4A4A4D"/>
                </a:solidFill>
                <a:latin typeface="Times New Roman"/>
                <a:cs typeface="Times New Roman"/>
              </a:rPr>
              <a:t>a</a:t>
            </a:r>
            <a:r>
              <a:rPr sz="850" spc="-15" dirty="0">
                <a:solidFill>
                  <a:srgbClr val="4A4A4D"/>
                </a:solidFill>
                <a:latin typeface="Times New Roman"/>
                <a:cs typeface="Times New Roman"/>
              </a:rPr>
              <a:t>m</a:t>
            </a:r>
            <a:r>
              <a:rPr sz="850" spc="-10" dirty="0">
                <a:solidFill>
                  <a:srgbClr val="4A4A4D"/>
                </a:solidFill>
                <a:latin typeface="Times New Roman"/>
                <a:cs typeface="Times New Roman"/>
              </a:rPr>
              <a:t>e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s</a:t>
            </a:r>
            <a:r>
              <a:rPr sz="850" spc="-40" dirty="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sz="850" spc="5" dirty="0">
                <a:solidFill>
                  <a:srgbClr val="4A4A4D"/>
                </a:solidFill>
                <a:latin typeface="Times New Roman"/>
                <a:cs typeface="Times New Roman"/>
              </a:rPr>
              <a:t>a</a:t>
            </a:r>
            <a:r>
              <a:rPr sz="850" spc="-10" dirty="0">
                <a:solidFill>
                  <a:srgbClr val="4A4A4D"/>
                </a:solidFill>
                <a:latin typeface="Times New Roman"/>
                <a:cs typeface="Times New Roman"/>
              </a:rPr>
              <a:t>n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d</a:t>
            </a:r>
            <a:r>
              <a:rPr sz="850" spc="-40" dirty="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sz="850" spc="5" dirty="0">
                <a:solidFill>
                  <a:srgbClr val="4A4A4D"/>
                </a:solidFill>
                <a:latin typeface="Times New Roman"/>
                <a:cs typeface="Times New Roman"/>
              </a:rPr>
              <a:t>a</a:t>
            </a:r>
            <a:r>
              <a:rPr sz="850" spc="-10" dirty="0">
                <a:solidFill>
                  <a:srgbClr val="4A4A4D"/>
                </a:solidFill>
                <a:latin typeface="Times New Roman"/>
                <a:cs typeface="Times New Roman"/>
              </a:rPr>
              <a:t>dd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r</a:t>
            </a:r>
            <a:r>
              <a:rPr sz="850" spc="-10" dirty="0">
                <a:solidFill>
                  <a:srgbClr val="4A4A4D"/>
                </a:solidFill>
                <a:latin typeface="Times New Roman"/>
                <a:cs typeface="Times New Roman"/>
              </a:rPr>
              <a:t>e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ss</a:t>
            </a:r>
            <a:r>
              <a:rPr sz="850" spc="-10" dirty="0">
                <a:solidFill>
                  <a:srgbClr val="4A4A4D"/>
                </a:solidFill>
                <a:latin typeface="Times New Roman"/>
                <a:cs typeface="Times New Roman"/>
              </a:rPr>
              <a:t>e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s</a:t>
            </a:r>
            <a:r>
              <a:rPr sz="850" spc="-40" dirty="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sz="850" spc="-10" dirty="0">
                <a:solidFill>
                  <a:srgbClr val="4A4A4D"/>
                </a:solidFill>
                <a:latin typeface="Times New Roman"/>
                <a:cs typeface="Times New Roman"/>
              </a:rPr>
              <a:t>o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f</a:t>
            </a:r>
            <a:r>
              <a:rPr sz="850" spc="-45" dirty="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sz="850" spc="-10" dirty="0">
                <a:solidFill>
                  <a:srgbClr val="4A4A4D"/>
                </a:solidFill>
                <a:latin typeface="Times New Roman"/>
                <a:cs typeface="Times New Roman"/>
              </a:rPr>
              <a:t>d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ir</a:t>
            </a:r>
            <a:r>
              <a:rPr sz="850" spc="-10" dirty="0">
                <a:solidFill>
                  <a:srgbClr val="4A4A4D"/>
                </a:solidFill>
                <a:latin typeface="Times New Roman"/>
                <a:cs typeface="Times New Roman"/>
              </a:rPr>
              <a:t>e</a:t>
            </a:r>
            <a:r>
              <a:rPr sz="850" spc="5" dirty="0">
                <a:solidFill>
                  <a:srgbClr val="4A4A4D"/>
                </a:solidFill>
                <a:latin typeface="Times New Roman"/>
                <a:cs typeface="Times New Roman"/>
              </a:rPr>
              <a:t>c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t</a:t>
            </a:r>
            <a:r>
              <a:rPr sz="850" spc="-10" dirty="0">
                <a:solidFill>
                  <a:srgbClr val="4A4A4D"/>
                </a:solidFill>
                <a:latin typeface="Times New Roman"/>
                <a:cs typeface="Times New Roman"/>
              </a:rPr>
              <a:t>o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rs,  </a:t>
            </a:r>
            <a:r>
              <a:rPr sz="850" spc="-5" dirty="0">
                <a:solidFill>
                  <a:srgbClr val="4A4A4D"/>
                </a:solidFill>
                <a:latin typeface="Times New Roman"/>
                <a:cs typeface="Times New Roman"/>
              </a:rPr>
              <a:t>and indicates </a:t>
            </a:r>
            <a:r>
              <a:rPr sz="850" spc="-10" dirty="0">
                <a:solidFill>
                  <a:srgbClr val="4A4A4D"/>
                </a:solidFill>
                <a:latin typeface="Times New Roman"/>
                <a:cs typeface="Times New Roman"/>
              </a:rPr>
              <a:t>how 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a </a:t>
            </a:r>
            <a:r>
              <a:rPr sz="850" spc="-5" dirty="0">
                <a:solidFill>
                  <a:srgbClr val="4A4A4D"/>
                </a:solidFill>
                <a:latin typeface="Times New Roman"/>
                <a:cs typeface="Times New Roman"/>
              </a:rPr>
              <a:t>ﬁrm will 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be </a:t>
            </a:r>
            <a:r>
              <a:rPr sz="850" spc="5" dirty="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sz="850" spc="-5" dirty="0">
                <a:solidFill>
                  <a:srgbClr val="4A4A4D"/>
                </a:solidFill>
                <a:latin typeface="Times New Roman"/>
                <a:cs typeface="Times New Roman"/>
              </a:rPr>
              <a:t>capitalized</a:t>
            </a:r>
            <a:r>
              <a:rPr sz="850" spc="-30" dirty="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sz="850" spc="-5" dirty="0">
                <a:solidFill>
                  <a:srgbClr val="4A4A4D"/>
                </a:solidFill>
                <a:latin typeface="Times New Roman"/>
                <a:cs typeface="Times New Roman"/>
              </a:rPr>
              <a:t>with</a:t>
            </a:r>
            <a:r>
              <a:rPr sz="850" spc="-15" dirty="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sz="850" spc="-5" dirty="0">
                <a:solidFill>
                  <a:srgbClr val="4A4A4D"/>
                </a:solidFill>
                <a:latin typeface="Times New Roman"/>
                <a:cs typeface="Times New Roman"/>
              </a:rPr>
              <a:t>stock</a:t>
            </a:r>
            <a:endParaRPr sz="850">
              <a:latin typeface="Times New Roman"/>
              <a:cs typeface="Times New Roman"/>
            </a:endParaRPr>
          </a:p>
          <a:p>
            <a:pPr marL="12700" marR="5080">
              <a:lnSpc>
                <a:spcPct val="101499"/>
              </a:lnSpc>
              <a:spcBef>
                <a:spcPts val="320"/>
              </a:spcBef>
            </a:pPr>
            <a:r>
              <a:rPr sz="850" spc="-5" dirty="0">
                <a:solidFill>
                  <a:srgbClr val="009CDB"/>
                </a:solidFill>
                <a:latin typeface="Georgia"/>
                <a:cs typeface="Georgia"/>
              </a:rPr>
              <a:t>bylaws</a:t>
            </a:r>
            <a:r>
              <a:rPr sz="850" dirty="0">
                <a:solidFill>
                  <a:srgbClr val="009CDB"/>
                </a:solidFill>
                <a:latin typeface="Georgia"/>
                <a:cs typeface="Georgia"/>
              </a:rPr>
              <a:t> </a:t>
            </a:r>
            <a:r>
              <a:rPr sz="850" spc="-5" dirty="0">
                <a:solidFill>
                  <a:srgbClr val="4A4A4D"/>
                </a:solidFill>
                <a:latin typeface="Times New Roman"/>
                <a:cs typeface="Times New Roman"/>
              </a:rPr>
              <a:t>the</a:t>
            </a:r>
            <a:r>
              <a:rPr sz="850" spc="-10" dirty="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sz="850" spc="-5" dirty="0">
                <a:solidFill>
                  <a:srgbClr val="4A4A4D"/>
                </a:solidFill>
                <a:latin typeface="Times New Roman"/>
                <a:cs typeface="Times New Roman"/>
              </a:rPr>
              <a:t>rules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sz="850" spc="-5" dirty="0">
                <a:solidFill>
                  <a:srgbClr val="4A4A4D"/>
                </a:solidFill>
                <a:latin typeface="Times New Roman"/>
                <a:cs typeface="Times New Roman"/>
              </a:rPr>
              <a:t>established 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to </a:t>
            </a:r>
            <a:r>
              <a:rPr sz="850" spc="5" dirty="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sz="850" spc="-5" dirty="0">
                <a:solidFill>
                  <a:srgbClr val="4A4A4D"/>
                </a:solidFill>
                <a:latin typeface="Times New Roman"/>
                <a:cs typeface="Times New Roman"/>
              </a:rPr>
              <a:t>govern the corporation and include 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sz="850" spc="-10" dirty="0">
                <a:solidFill>
                  <a:srgbClr val="4A4A4D"/>
                </a:solidFill>
                <a:latin typeface="Times New Roman"/>
                <a:cs typeface="Times New Roman"/>
              </a:rPr>
              <a:t>how </a:t>
            </a:r>
            <a:r>
              <a:rPr sz="850" spc="-5" dirty="0">
                <a:solidFill>
                  <a:srgbClr val="4A4A4D"/>
                </a:solidFill>
                <a:latin typeface="Times New Roman"/>
                <a:cs typeface="Times New Roman"/>
              </a:rPr>
              <a:t>the 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ﬁrm </a:t>
            </a:r>
            <a:r>
              <a:rPr sz="850" spc="-5" dirty="0">
                <a:solidFill>
                  <a:srgbClr val="4A4A4D"/>
                </a:solidFill>
                <a:latin typeface="Times New Roman"/>
                <a:cs typeface="Times New Roman"/>
              </a:rPr>
              <a:t>will 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be </a:t>
            </a:r>
            <a:r>
              <a:rPr sz="850" spc="-5" dirty="0">
                <a:solidFill>
                  <a:srgbClr val="4A4A4D"/>
                </a:solidFill>
                <a:latin typeface="Times New Roman"/>
                <a:cs typeface="Times New Roman"/>
              </a:rPr>
              <a:t>managed, </a:t>
            </a:r>
            <a:r>
              <a:rPr sz="850" spc="-10" dirty="0">
                <a:solidFill>
                  <a:srgbClr val="4A4A4D"/>
                </a:solidFill>
                <a:latin typeface="Times New Roman"/>
                <a:cs typeface="Times New Roman"/>
              </a:rPr>
              <a:t>how </a:t>
            </a:r>
            <a:r>
              <a:rPr sz="850" spc="-200" dirty="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t</a:t>
            </a:r>
            <a:r>
              <a:rPr sz="850" spc="-10" dirty="0">
                <a:solidFill>
                  <a:srgbClr val="4A4A4D"/>
                </a:solidFill>
                <a:latin typeface="Times New Roman"/>
                <a:cs typeface="Times New Roman"/>
              </a:rPr>
              <a:t>h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e</a:t>
            </a:r>
            <a:r>
              <a:rPr sz="850" spc="-30" dirty="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sz="850" spc="-10" dirty="0">
                <a:solidFill>
                  <a:srgbClr val="4A4A4D"/>
                </a:solidFill>
                <a:latin typeface="Times New Roman"/>
                <a:cs typeface="Times New Roman"/>
              </a:rPr>
              <a:t>d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ir</a:t>
            </a:r>
            <a:r>
              <a:rPr sz="850" spc="-10" dirty="0">
                <a:solidFill>
                  <a:srgbClr val="4A4A4D"/>
                </a:solidFill>
                <a:latin typeface="Times New Roman"/>
                <a:cs typeface="Times New Roman"/>
              </a:rPr>
              <a:t>e</a:t>
            </a:r>
            <a:r>
              <a:rPr sz="850" spc="5" dirty="0">
                <a:solidFill>
                  <a:srgbClr val="4A4A4D"/>
                </a:solidFill>
                <a:latin typeface="Times New Roman"/>
                <a:cs typeface="Times New Roman"/>
              </a:rPr>
              <a:t>c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t</a:t>
            </a:r>
            <a:r>
              <a:rPr sz="850" spc="-10" dirty="0">
                <a:solidFill>
                  <a:srgbClr val="4A4A4D"/>
                </a:solidFill>
                <a:latin typeface="Times New Roman"/>
                <a:cs typeface="Times New Roman"/>
              </a:rPr>
              <a:t>o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rs</a:t>
            </a:r>
            <a:r>
              <a:rPr sz="850" spc="-15" dirty="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sz="850" spc="-5" dirty="0">
                <a:solidFill>
                  <a:srgbClr val="4A4A4D"/>
                </a:solidFill>
                <a:latin typeface="Times New Roman"/>
                <a:cs typeface="Times New Roman"/>
              </a:rPr>
              <a:t>w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i</a:t>
            </a:r>
            <a:r>
              <a:rPr sz="850" spc="-10" dirty="0">
                <a:solidFill>
                  <a:srgbClr val="4A4A4D"/>
                </a:solidFill>
                <a:latin typeface="Times New Roman"/>
                <a:cs typeface="Times New Roman"/>
              </a:rPr>
              <a:t>l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l</a:t>
            </a:r>
            <a:r>
              <a:rPr sz="850" spc="-30" dirty="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sz="850" spc="5" dirty="0">
                <a:solidFill>
                  <a:srgbClr val="4A4A4D"/>
                </a:solidFill>
                <a:latin typeface="Times New Roman"/>
                <a:cs typeface="Times New Roman"/>
              </a:rPr>
              <a:t>b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e</a:t>
            </a:r>
            <a:r>
              <a:rPr sz="850" spc="-55" dirty="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sz="850" spc="-10" dirty="0">
                <a:solidFill>
                  <a:srgbClr val="4A4A4D"/>
                </a:solidFill>
                <a:latin typeface="Times New Roman"/>
                <a:cs typeface="Times New Roman"/>
              </a:rPr>
              <a:t>e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l</a:t>
            </a:r>
            <a:r>
              <a:rPr sz="850" spc="-10" dirty="0">
                <a:solidFill>
                  <a:srgbClr val="4A4A4D"/>
                </a:solidFill>
                <a:latin typeface="Times New Roman"/>
                <a:cs typeface="Times New Roman"/>
              </a:rPr>
              <a:t>e</a:t>
            </a:r>
            <a:r>
              <a:rPr sz="850" spc="5" dirty="0">
                <a:solidFill>
                  <a:srgbClr val="4A4A4D"/>
                </a:solidFill>
                <a:latin typeface="Times New Roman"/>
                <a:cs typeface="Times New Roman"/>
              </a:rPr>
              <a:t>c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t</a:t>
            </a:r>
            <a:r>
              <a:rPr sz="850" spc="-10" dirty="0">
                <a:solidFill>
                  <a:srgbClr val="4A4A4D"/>
                </a:solidFill>
                <a:latin typeface="Times New Roman"/>
                <a:cs typeface="Times New Roman"/>
              </a:rPr>
              <a:t>ed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,</a:t>
            </a:r>
            <a:r>
              <a:rPr sz="850" spc="-20" dirty="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sz="850" spc="5" dirty="0">
                <a:solidFill>
                  <a:srgbClr val="4A4A4D"/>
                </a:solidFill>
                <a:latin typeface="Times New Roman"/>
                <a:cs typeface="Times New Roman"/>
              </a:rPr>
              <a:t>a</a:t>
            </a:r>
            <a:r>
              <a:rPr sz="850" spc="-10" dirty="0">
                <a:solidFill>
                  <a:srgbClr val="4A4A4D"/>
                </a:solidFill>
                <a:latin typeface="Times New Roman"/>
                <a:cs typeface="Times New Roman"/>
              </a:rPr>
              <a:t>n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d</a:t>
            </a:r>
            <a:r>
              <a:rPr sz="850" spc="-40" dirty="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t</a:t>
            </a:r>
            <a:r>
              <a:rPr sz="850" spc="-10" dirty="0">
                <a:solidFill>
                  <a:srgbClr val="4A4A4D"/>
                </a:solidFill>
                <a:latin typeface="Times New Roman"/>
                <a:cs typeface="Times New Roman"/>
              </a:rPr>
              <a:t>h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e  </a:t>
            </a:r>
            <a:r>
              <a:rPr sz="850" spc="-5" dirty="0">
                <a:solidFill>
                  <a:srgbClr val="4A4A4D"/>
                </a:solidFill>
                <a:latin typeface="Times New Roman"/>
                <a:cs typeface="Times New Roman"/>
              </a:rPr>
              <a:t>rights</a:t>
            </a:r>
            <a:r>
              <a:rPr sz="850" spc="-30" dirty="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sz="850" spc="-5" dirty="0">
                <a:solidFill>
                  <a:srgbClr val="4A4A4D"/>
                </a:solidFill>
                <a:latin typeface="Times New Roman"/>
                <a:cs typeface="Times New Roman"/>
              </a:rPr>
              <a:t>of</a:t>
            </a:r>
            <a:r>
              <a:rPr sz="850" spc="-10" dirty="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sz="850" spc="-5" dirty="0">
                <a:solidFill>
                  <a:srgbClr val="4A4A4D"/>
                </a:solidFill>
                <a:latin typeface="Times New Roman"/>
                <a:cs typeface="Times New Roman"/>
              </a:rPr>
              <a:t>the</a:t>
            </a:r>
            <a:r>
              <a:rPr sz="850" spc="-30" dirty="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sz="850" spc="-5" dirty="0">
                <a:solidFill>
                  <a:srgbClr val="4A4A4D"/>
                </a:solidFill>
                <a:latin typeface="Times New Roman"/>
                <a:cs typeface="Times New Roman"/>
              </a:rPr>
              <a:t>stockholders</a:t>
            </a:r>
            <a:endParaRPr sz="85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478027" y="4524883"/>
            <a:ext cx="1567815" cy="2035175"/>
          </a:xfrm>
          <a:prstGeom prst="rect">
            <a:avLst/>
          </a:prstGeom>
        </p:spPr>
        <p:txBody>
          <a:bodyPr vert="horz" wrap="square" lIns="0" tIns="10160" rIns="0" bIns="0" rtlCol="0">
            <a:spAutoFit/>
          </a:bodyPr>
          <a:lstStyle/>
          <a:p>
            <a:pPr marL="12700" marR="140970">
              <a:lnSpc>
                <a:spcPct val="102200"/>
              </a:lnSpc>
              <a:spcBef>
                <a:spcPts val="80"/>
              </a:spcBef>
            </a:pPr>
            <a:r>
              <a:rPr sz="850" spc="-10" dirty="0">
                <a:solidFill>
                  <a:srgbClr val="009CDB"/>
                </a:solidFill>
                <a:latin typeface="Georgia"/>
                <a:cs typeface="Georgia"/>
              </a:rPr>
              <a:t>subchapter </a:t>
            </a:r>
            <a:r>
              <a:rPr sz="850" dirty="0">
                <a:solidFill>
                  <a:srgbClr val="009CDB"/>
                </a:solidFill>
                <a:latin typeface="Georgia"/>
                <a:cs typeface="Georgia"/>
              </a:rPr>
              <a:t>S </a:t>
            </a:r>
            <a:r>
              <a:rPr sz="850" spc="-10" dirty="0">
                <a:solidFill>
                  <a:srgbClr val="009CDB"/>
                </a:solidFill>
                <a:latin typeface="Georgia"/>
                <a:cs typeface="Georgia"/>
              </a:rPr>
              <a:t>corporation </a:t>
            </a:r>
            <a:r>
              <a:rPr sz="850" spc="-5" dirty="0">
                <a:solidFill>
                  <a:srgbClr val="4A4A4D"/>
                </a:solidFill>
                <a:latin typeface="Times New Roman"/>
                <a:cs typeface="Times New Roman"/>
              </a:rPr>
              <a:t>has 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 f</a:t>
            </a:r>
            <a:r>
              <a:rPr sz="850" spc="-10" dirty="0">
                <a:solidFill>
                  <a:srgbClr val="4A4A4D"/>
                </a:solidFill>
                <a:latin typeface="Times New Roman"/>
                <a:cs typeface="Times New Roman"/>
              </a:rPr>
              <a:t>e</a:t>
            </a:r>
            <a:r>
              <a:rPr sz="850" spc="-5" dirty="0">
                <a:solidFill>
                  <a:srgbClr val="4A4A4D"/>
                </a:solidFill>
                <a:latin typeface="Times New Roman"/>
                <a:cs typeface="Times New Roman"/>
              </a:rPr>
              <a:t>w</a:t>
            </a:r>
            <a:r>
              <a:rPr sz="850" spc="-10" dirty="0">
                <a:solidFill>
                  <a:srgbClr val="4A4A4D"/>
                </a:solidFill>
                <a:latin typeface="Times New Roman"/>
                <a:cs typeface="Times New Roman"/>
              </a:rPr>
              <a:t>e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r</a:t>
            </a:r>
            <a:r>
              <a:rPr sz="850" spc="-50" dirty="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t</a:t>
            </a:r>
            <a:r>
              <a:rPr sz="850" spc="-10" dirty="0">
                <a:solidFill>
                  <a:srgbClr val="4A4A4D"/>
                </a:solidFill>
                <a:latin typeface="Times New Roman"/>
                <a:cs typeface="Times New Roman"/>
              </a:rPr>
              <a:t>h</a:t>
            </a:r>
            <a:r>
              <a:rPr sz="850" spc="5" dirty="0">
                <a:solidFill>
                  <a:srgbClr val="4A4A4D"/>
                </a:solidFill>
                <a:latin typeface="Times New Roman"/>
                <a:cs typeface="Times New Roman"/>
              </a:rPr>
              <a:t>a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n</a:t>
            </a:r>
            <a:r>
              <a:rPr sz="850" spc="-50" dirty="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sz="850" spc="5" dirty="0">
                <a:solidFill>
                  <a:srgbClr val="4A4A4D"/>
                </a:solidFill>
                <a:latin typeface="Times New Roman"/>
                <a:cs typeface="Times New Roman"/>
              </a:rPr>
              <a:t>3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5</a:t>
            </a:r>
            <a:r>
              <a:rPr sz="850" spc="-40" dirty="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s</a:t>
            </a:r>
            <a:r>
              <a:rPr sz="850" spc="-20" dirty="0">
                <a:solidFill>
                  <a:srgbClr val="4A4A4D"/>
                </a:solidFill>
                <a:latin typeface="Times New Roman"/>
                <a:cs typeface="Times New Roman"/>
              </a:rPr>
              <a:t>h</a:t>
            </a:r>
            <a:r>
              <a:rPr sz="850" spc="5" dirty="0">
                <a:solidFill>
                  <a:srgbClr val="4A4A4D"/>
                </a:solidFill>
                <a:latin typeface="Times New Roman"/>
                <a:cs typeface="Times New Roman"/>
              </a:rPr>
              <a:t>a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r</a:t>
            </a:r>
            <a:r>
              <a:rPr sz="850" spc="-10" dirty="0">
                <a:solidFill>
                  <a:srgbClr val="4A4A4D"/>
                </a:solidFill>
                <a:latin typeface="Times New Roman"/>
                <a:cs typeface="Times New Roman"/>
              </a:rPr>
              <a:t>eho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l</a:t>
            </a:r>
            <a:r>
              <a:rPr sz="850" spc="-10" dirty="0">
                <a:solidFill>
                  <a:srgbClr val="4A4A4D"/>
                </a:solidFill>
                <a:latin typeface="Times New Roman"/>
                <a:cs typeface="Times New Roman"/>
              </a:rPr>
              <a:t>de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rs,</a:t>
            </a:r>
            <a:r>
              <a:rPr sz="850" spc="-30" dirty="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sz="850" spc="-10" dirty="0">
                <a:solidFill>
                  <a:srgbClr val="4A4A4D"/>
                </a:solidFill>
                <a:latin typeface="Times New Roman"/>
                <a:cs typeface="Times New Roman"/>
              </a:rPr>
              <a:t>none  </a:t>
            </a:r>
            <a:r>
              <a:rPr sz="850" spc="-5" dirty="0">
                <a:solidFill>
                  <a:srgbClr val="4A4A4D"/>
                </a:solidFill>
                <a:latin typeface="Times New Roman"/>
                <a:cs typeface="Times New Roman"/>
              </a:rPr>
              <a:t>of which 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is </a:t>
            </a:r>
            <a:r>
              <a:rPr sz="850" spc="-5" dirty="0">
                <a:solidFill>
                  <a:srgbClr val="4A4A4D"/>
                </a:solidFill>
                <a:latin typeface="Times New Roman"/>
                <a:cs typeface="Times New Roman"/>
              </a:rPr>
              <a:t>another corporation; 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 its </a:t>
            </a:r>
            <a:r>
              <a:rPr sz="850" spc="-5" dirty="0">
                <a:solidFill>
                  <a:srgbClr val="4A4A4D"/>
                </a:solidFill>
                <a:latin typeface="Times New Roman"/>
                <a:cs typeface="Times New Roman"/>
              </a:rPr>
              <a:t>income ﬂows untaxed 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to </a:t>
            </a:r>
            <a:r>
              <a:rPr sz="850" spc="-5" dirty="0">
                <a:solidFill>
                  <a:srgbClr val="4A4A4D"/>
                </a:solidFill>
                <a:latin typeface="Times New Roman"/>
                <a:cs typeface="Times New Roman"/>
              </a:rPr>
              <a:t>the 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sz="850" spc="-5" dirty="0">
                <a:solidFill>
                  <a:srgbClr val="4A4A4D"/>
                </a:solidFill>
                <a:latin typeface="Times New Roman"/>
                <a:cs typeface="Times New Roman"/>
              </a:rPr>
              <a:t>shareholders and 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is </a:t>
            </a:r>
            <a:r>
              <a:rPr sz="850" spc="-5" dirty="0">
                <a:solidFill>
                  <a:srgbClr val="4A4A4D"/>
                </a:solidFill>
                <a:latin typeface="Times New Roman"/>
                <a:cs typeface="Times New Roman"/>
              </a:rPr>
              <a:t>taxed only 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sz="850" spc="-5" dirty="0">
                <a:solidFill>
                  <a:srgbClr val="4A4A4D"/>
                </a:solidFill>
                <a:latin typeface="Times New Roman"/>
                <a:cs typeface="Times New Roman"/>
              </a:rPr>
              <a:t>once, 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as </a:t>
            </a:r>
            <a:r>
              <a:rPr sz="850" spc="-5" dirty="0">
                <a:solidFill>
                  <a:srgbClr val="4A4A4D"/>
                </a:solidFill>
                <a:latin typeface="Times New Roman"/>
                <a:cs typeface="Times New Roman"/>
              </a:rPr>
              <a:t>personal income of the 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sz="850" spc="-5" dirty="0">
                <a:solidFill>
                  <a:srgbClr val="4A4A4D"/>
                </a:solidFill>
                <a:latin typeface="Times New Roman"/>
                <a:cs typeface="Times New Roman"/>
              </a:rPr>
              <a:t>shareholders</a:t>
            </a:r>
            <a:endParaRPr sz="850">
              <a:latin typeface="Times New Roman"/>
              <a:cs typeface="Times New Roman"/>
            </a:endParaRPr>
          </a:p>
          <a:p>
            <a:pPr marL="12700" marR="5080">
              <a:lnSpc>
                <a:spcPct val="101200"/>
              </a:lnSpc>
              <a:spcBef>
                <a:spcPts val="285"/>
              </a:spcBef>
            </a:pPr>
            <a:r>
              <a:rPr sz="850" spc="-5" dirty="0">
                <a:solidFill>
                  <a:srgbClr val="009CDB"/>
                </a:solidFill>
                <a:latin typeface="Georgia"/>
                <a:cs typeface="Georgia"/>
              </a:rPr>
              <a:t>limited </a:t>
            </a:r>
            <a:r>
              <a:rPr sz="850" spc="-10" dirty="0">
                <a:solidFill>
                  <a:srgbClr val="009CDB"/>
                </a:solidFill>
                <a:latin typeface="Georgia"/>
                <a:cs typeface="Georgia"/>
              </a:rPr>
              <a:t>liability company </a:t>
            </a:r>
            <a:r>
              <a:rPr sz="850" spc="-5" dirty="0">
                <a:solidFill>
                  <a:srgbClr val="009CDB"/>
                </a:solidFill>
                <a:latin typeface="Georgia"/>
                <a:cs typeface="Georgia"/>
              </a:rPr>
              <a:t>(LLC) </a:t>
            </a:r>
            <a:r>
              <a:rPr sz="850" dirty="0">
                <a:solidFill>
                  <a:srgbClr val="009CDB"/>
                </a:solidFill>
                <a:latin typeface="Georgia"/>
                <a:cs typeface="Georgia"/>
              </a:rPr>
              <a:t> 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an </a:t>
            </a:r>
            <a:r>
              <a:rPr sz="850" spc="-5" dirty="0">
                <a:solidFill>
                  <a:srgbClr val="4A4A4D"/>
                </a:solidFill>
                <a:latin typeface="Times New Roman"/>
                <a:cs typeface="Times New Roman"/>
              </a:rPr>
              <a:t>organizational form, similar 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to a </a:t>
            </a:r>
            <a:r>
              <a:rPr sz="850" spc="-200" dirty="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s</a:t>
            </a:r>
            <a:r>
              <a:rPr sz="850" spc="-20" dirty="0">
                <a:solidFill>
                  <a:srgbClr val="4A4A4D"/>
                </a:solidFill>
                <a:latin typeface="Times New Roman"/>
                <a:cs typeface="Times New Roman"/>
              </a:rPr>
              <a:t>u</a:t>
            </a:r>
            <a:r>
              <a:rPr sz="850" spc="-10" dirty="0">
                <a:solidFill>
                  <a:srgbClr val="4A4A4D"/>
                </a:solidFill>
                <a:latin typeface="Times New Roman"/>
                <a:cs typeface="Times New Roman"/>
              </a:rPr>
              <a:t>b</a:t>
            </a:r>
            <a:r>
              <a:rPr sz="850" spc="5" dirty="0">
                <a:solidFill>
                  <a:srgbClr val="4A4A4D"/>
                </a:solidFill>
                <a:latin typeface="Times New Roman"/>
                <a:cs typeface="Times New Roman"/>
              </a:rPr>
              <a:t>c</a:t>
            </a:r>
            <a:r>
              <a:rPr sz="850" spc="-20" dirty="0">
                <a:solidFill>
                  <a:srgbClr val="4A4A4D"/>
                </a:solidFill>
                <a:latin typeface="Times New Roman"/>
                <a:cs typeface="Times New Roman"/>
              </a:rPr>
              <a:t>h</a:t>
            </a:r>
            <a:r>
              <a:rPr sz="850" spc="-10" dirty="0">
                <a:solidFill>
                  <a:srgbClr val="4A4A4D"/>
                </a:solidFill>
                <a:latin typeface="Times New Roman"/>
                <a:cs typeface="Times New Roman"/>
              </a:rPr>
              <a:t>ap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t</a:t>
            </a:r>
            <a:r>
              <a:rPr sz="850" spc="-10" dirty="0">
                <a:solidFill>
                  <a:srgbClr val="4A4A4D"/>
                </a:solidFill>
                <a:latin typeface="Times New Roman"/>
                <a:cs typeface="Times New Roman"/>
              </a:rPr>
              <a:t>e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r</a:t>
            </a:r>
            <a:r>
              <a:rPr sz="850" spc="-25" dirty="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S</a:t>
            </a:r>
            <a:r>
              <a:rPr sz="850" spc="-65" dirty="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sz="850" spc="5" dirty="0">
                <a:solidFill>
                  <a:srgbClr val="4A4A4D"/>
                </a:solidFill>
                <a:latin typeface="Times New Roman"/>
                <a:cs typeface="Times New Roman"/>
              </a:rPr>
              <a:t>c</a:t>
            </a:r>
            <a:r>
              <a:rPr sz="850" spc="-10" dirty="0">
                <a:solidFill>
                  <a:srgbClr val="4A4A4D"/>
                </a:solidFill>
                <a:latin typeface="Times New Roman"/>
                <a:cs typeface="Times New Roman"/>
              </a:rPr>
              <a:t>o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r</a:t>
            </a:r>
            <a:r>
              <a:rPr sz="850" spc="5" dirty="0">
                <a:solidFill>
                  <a:srgbClr val="4A4A4D"/>
                </a:solidFill>
                <a:latin typeface="Times New Roman"/>
                <a:cs typeface="Times New Roman"/>
              </a:rPr>
              <a:t>p</a:t>
            </a:r>
            <a:r>
              <a:rPr sz="850" spc="-10" dirty="0">
                <a:solidFill>
                  <a:srgbClr val="4A4A4D"/>
                </a:solidFill>
                <a:latin typeface="Times New Roman"/>
                <a:cs typeface="Times New Roman"/>
              </a:rPr>
              <a:t>or</a:t>
            </a:r>
            <a:r>
              <a:rPr sz="850" spc="5" dirty="0">
                <a:solidFill>
                  <a:srgbClr val="4A4A4D"/>
                </a:solidFill>
                <a:latin typeface="Times New Roman"/>
                <a:cs typeface="Times New Roman"/>
              </a:rPr>
              <a:t>a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ti</a:t>
            </a:r>
            <a:r>
              <a:rPr sz="850" spc="-10" dirty="0">
                <a:solidFill>
                  <a:srgbClr val="4A4A4D"/>
                </a:solidFill>
                <a:latin typeface="Times New Roman"/>
                <a:cs typeface="Times New Roman"/>
              </a:rPr>
              <a:t>on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,</a:t>
            </a:r>
            <a:r>
              <a:rPr sz="850" spc="-40" dirty="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t</a:t>
            </a:r>
            <a:r>
              <a:rPr sz="850" spc="-10" dirty="0">
                <a:solidFill>
                  <a:srgbClr val="4A4A4D"/>
                </a:solidFill>
                <a:latin typeface="Times New Roman"/>
                <a:cs typeface="Times New Roman"/>
              </a:rPr>
              <a:t>h</a:t>
            </a:r>
            <a:r>
              <a:rPr sz="850" spc="5" dirty="0">
                <a:solidFill>
                  <a:srgbClr val="4A4A4D"/>
                </a:solidFill>
                <a:latin typeface="Times New Roman"/>
                <a:cs typeface="Times New Roman"/>
              </a:rPr>
              <a:t>a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t</a:t>
            </a:r>
            <a:r>
              <a:rPr sz="850" spc="-40" dirty="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sz="850" spc="-10" dirty="0">
                <a:solidFill>
                  <a:srgbClr val="4A4A4D"/>
                </a:solidFill>
                <a:latin typeface="Times New Roman"/>
                <a:cs typeface="Times New Roman"/>
              </a:rPr>
              <a:t>o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ﬀ</a:t>
            </a:r>
            <a:r>
              <a:rPr sz="850" spc="-10" dirty="0">
                <a:solidFill>
                  <a:srgbClr val="4A4A4D"/>
                </a:solidFill>
                <a:latin typeface="Times New Roman"/>
                <a:cs typeface="Times New Roman"/>
              </a:rPr>
              <a:t>e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rs  </a:t>
            </a:r>
            <a:r>
              <a:rPr sz="850" spc="-10" dirty="0">
                <a:solidFill>
                  <a:srgbClr val="4A4A4D"/>
                </a:solidFill>
                <a:latin typeface="Times New Roman"/>
                <a:cs typeface="Times New Roman"/>
              </a:rPr>
              <a:t>owners limited liability; 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its </a:t>
            </a:r>
            <a:r>
              <a:rPr sz="850" spc="-5" dirty="0">
                <a:solidFill>
                  <a:srgbClr val="4A4A4D"/>
                </a:solidFill>
                <a:latin typeface="Times New Roman"/>
                <a:cs typeface="Times New Roman"/>
              </a:rPr>
              <a:t>income 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 is </a:t>
            </a:r>
            <a:r>
              <a:rPr sz="850" spc="-5" dirty="0">
                <a:solidFill>
                  <a:srgbClr val="4A4A4D"/>
                </a:solidFill>
                <a:latin typeface="Times New Roman"/>
                <a:cs typeface="Times New Roman"/>
              </a:rPr>
              <a:t>taxed only once, 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as </a:t>
            </a:r>
            <a:r>
              <a:rPr sz="850" spc="-5" dirty="0">
                <a:solidFill>
                  <a:srgbClr val="4A4A4D"/>
                </a:solidFill>
                <a:latin typeface="Times New Roman"/>
                <a:cs typeface="Times New Roman"/>
              </a:rPr>
              <a:t>personal 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sz="850" spc="-5" dirty="0">
                <a:solidFill>
                  <a:srgbClr val="4A4A4D"/>
                </a:solidFill>
                <a:latin typeface="Times New Roman"/>
                <a:cs typeface="Times New Roman"/>
              </a:rPr>
              <a:t>income of the shareholders, and the </a:t>
            </a:r>
            <a:r>
              <a:rPr sz="850" spc="-200" dirty="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sz="850" spc="-5" dirty="0">
                <a:solidFill>
                  <a:srgbClr val="4A4A4D"/>
                </a:solidFill>
                <a:latin typeface="Times New Roman"/>
                <a:cs typeface="Times New Roman"/>
              </a:rPr>
              <a:t>ﬁrm 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can </a:t>
            </a:r>
            <a:r>
              <a:rPr sz="850" spc="-5" dirty="0">
                <a:solidFill>
                  <a:srgbClr val="4A4A4D"/>
                </a:solidFill>
                <a:latin typeface="Times New Roman"/>
                <a:cs typeface="Times New Roman"/>
              </a:rPr>
              <a:t>have 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an </a:t>
            </a:r>
            <a:r>
              <a:rPr sz="850" spc="-5" dirty="0">
                <a:solidFill>
                  <a:srgbClr val="4A4A4D"/>
                </a:solidFill>
                <a:latin typeface="Times New Roman"/>
                <a:cs typeface="Times New Roman"/>
              </a:rPr>
              <a:t>unlimited number 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sz="850" spc="-5" dirty="0">
                <a:solidFill>
                  <a:srgbClr val="4A4A4D"/>
                </a:solidFill>
                <a:latin typeface="Times New Roman"/>
                <a:cs typeface="Times New Roman"/>
              </a:rPr>
              <a:t>of</a:t>
            </a:r>
            <a:r>
              <a:rPr sz="850" spc="-35" dirty="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sz="850" spc="-5" dirty="0">
                <a:solidFill>
                  <a:srgbClr val="4A4A4D"/>
                </a:solidFill>
                <a:latin typeface="Times New Roman"/>
                <a:cs typeface="Times New Roman"/>
              </a:rPr>
              <a:t>shareholders</a:t>
            </a:r>
            <a:endParaRPr sz="85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251075" y="708812"/>
            <a:ext cx="4712970" cy="7270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just">
              <a:lnSpc>
                <a:spcPct val="115100"/>
              </a:lnSpc>
              <a:spcBef>
                <a:spcPts val="100"/>
              </a:spcBef>
            </a:pPr>
            <a:r>
              <a:rPr sz="1000" spc="-5" dirty="0">
                <a:latin typeface="Times New Roman"/>
                <a:cs typeface="Times New Roman"/>
              </a:rPr>
              <a:t>Creditors </a:t>
            </a:r>
            <a:r>
              <a:rPr sz="1000" spc="-10" dirty="0">
                <a:latin typeface="Times New Roman"/>
                <a:cs typeface="Times New Roman"/>
              </a:rPr>
              <a:t>may </a:t>
            </a:r>
            <a:r>
              <a:rPr sz="1000" spc="-5" dirty="0">
                <a:latin typeface="Times New Roman"/>
                <a:cs typeface="Times New Roman"/>
              </a:rPr>
              <a:t>require that one </a:t>
            </a:r>
            <a:r>
              <a:rPr sz="1000" dirty="0">
                <a:latin typeface="Times New Roman"/>
                <a:cs typeface="Times New Roman"/>
              </a:rPr>
              <a:t>or </a:t>
            </a:r>
            <a:r>
              <a:rPr sz="1000" spc="-10" dirty="0">
                <a:latin typeface="Times New Roman"/>
                <a:cs typeface="Times New Roman"/>
              </a:rPr>
              <a:t>more </a:t>
            </a:r>
            <a:r>
              <a:rPr sz="1000" dirty="0">
                <a:latin typeface="Times New Roman"/>
                <a:cs typeface="Times New Roman"/>
              </a:rPr>
              <a:t>of </a:t>
            </a:r>
            <a:r>
              <a:rPr sz="1000" spc="-5" dirty="0">
                <a:latin typeface="Times New Roman"/>
                <a:cs typeface="Times New Roman"/>
              </a:rPr>
              <a:t>the stockholders add their</a:t>
            </a:r>
            <a:r>
              <a:rPr sz="1000" dirty="0"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signatures to the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obligation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the corporation, making them personally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liable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for the obligation. After a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corporation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has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 established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good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credit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reputation,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however,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creditors</a:t>
            </a:r>
            <a:r>
              <a:rPr sz="1000" spc="24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and</a:t>
            </a:r>
            <a:r>
              <a:rPr sz="1000" spc="24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suppliers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seldom</a:t>
            </a:r>
            <a:r>
              <a:rPr sz="1000" spc="-4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insist</a:t>
            </a:r>
            <a:r>
              <a:rPr sz="1000" spc="-3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on</a:t>
            </a:r>
            <a:r>
              <a:rPr sz="1000" spc="-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personal</a:t>
            </a:r>
            <a:r>
              <a:rPr sz="1000" spc="-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guarantees</a:t>
            </a:r>
            <a:r>
              <a:rPr sz="1000" spc="1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on</a:t>
            </a:r>
            <a:r>
              <a:rPr sz="1000" spc="-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sz="1000" spc="-3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part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of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stockholders.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2489326" y="1461769"/>
            <a:ext cx="1498600" cy="144780"/>
          </a:xfrm>
          <a:prstGeom prst="rect">
            <a:avLst/>
          </a:prstGeom>
          <a:solidFill>
            <a:srgbClr val="FFFF00"/>
          </a:solidFill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100"/>
              </a:lnSpc>
            </a:pP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Another</a:t>
            </a:r>
            <a:r>
              <a:rPr sz="1000" spc="5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important</a:t>
            </a:r>
            <a:r>
              <a:rPr sz="1000" spc="5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advantage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4014596" y="1436877"/>
            <a:ext cx="2946400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of</a:t>
            </a:r>
            <a:r>
              <a:rPr sz="1000" spc="3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sz="1000" spc="4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corporation</a:t>
            </a:r>
            <a:r>
              <a:rPr sz="1000" spc="3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is</a:t>
            </a:r>
            <a:r>
              <a:rPr sz="1000" spc="3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sz="1000" spc="4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ease</a:t>
            </a:r>
            <a:r>
              <a:rPr sz="1000" spc="3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with</a:t>
            </a:r>
            <a:r>
              <a:rPr sz="1000" spc="4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which</a:t>
            </a:r>
            <a:r>
              <a:rPr sz="1000" spc="3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ownership</a:t>
            </a:r>
            <a:r>
              <a:rPr sz="1000" spc="6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may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6838188" y="2514854"/>
            <a:ext cx="113030" cy="146685"/>
          </a:xfrm>
          <a:custGeom>
            <a:avLst/>
            <a:gdLst/>
            <a:ahLst/>
            <a:cxnLst/>
            <a:rect l="l" t="t" r="r" b="b"/>
            <a:pathLst>
              <a:path w="113029" h="146685">
                <a:moveTo>
                  <a:pt x="112775" y="0"/>
                </a:moveTo>
                <a:lnTo>
                  <a:pt x="0" y="0"/>
                </a:lnTo>
                <a:lnTo>
                  <a:pt x="0" y="146303"/>
                </a:lnTo>
                <a:lnTo>
                  <a:pt x="112775" y="146303"/>
                </a:lnTo>
                <a:lnTo>
                  <a:pt x="112775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2251075" y="1587144"/>
            <a:ext cx="4716145" cy="1082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just">
              <a:lnSpc>
                <a:spcPct val="114999"/>
              </a:lnSpc>
              <a:spcBef>
                <a:spcPts val="100"/>
              </a:spcBef>
            </a:pP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be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transferred. Corporate stock 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may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be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transferred freely from one person to another. The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purchaser 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the stock then has all the rights and privileges formerly held 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by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the seller. The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corporation is not a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party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to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the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transfer 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ownership and has 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no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power to interfere with the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sale</a:t>
            </a:r>
            <a:r>
              <a:rPr sz="1000" spc="8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or</a:t>
            </a:r>
            <a:r>
              <a:rPr sz="1000" spc="3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purchase</a:t>
            </a:r>
            <a:r>
              <a:rPr sz="1000" spc="1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of</a:t>
            </a:r>
            <a:r>
              <a:rPr sz="1000" spc="114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its</a:t>
            </a:r>
            <a:r>
              <a:rPr sz="1000" spc="8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stock.</a:t>
            </a:r>
            <a:r>
              <a:rPr sz="1000" spc="8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In</a:t>
            </a:r>
            <a:r>
              <a:rPr sz="1000" spc="7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contrast,</a:t>
            </a:r>
            <a:r>
              <a:rPr sz="1000" spc="7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there</a:t>
            </a:r>
            <a:r>
              <a:rPr sz="1000" spc="6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5" dirty="0">
                <a:solidFill>
                  <a:srgbClr val="221F1F"/>
                </a:solidFill>
                <a:latin typeface="Times New Roman"/>
                <a:cs typeface="Times New Roman"/>
              </a:rPr>
              <a:t>must</a:t>
            </a:r>
            <a:r>
              <a:rPr sz="1000" spc="4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be</a:t>
            </a:r>
            <a:r>
              <a:rPr sz="1000" spc="7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unanimous</a:t>
            </a:r>
            <a:r>
              <a:rPr sz="1000" spc="10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approval</a:t>
            </a:r>
            <a:r>
              <a:rPr sz="1000" spc="9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of</a:t>
            </a:r>
            <a:r>
              <a:rPr sz="1000" spc="10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sz="1000" spc="1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5" dirty="0">
                <a:solidFill>
                  <a:srgbClr val="221F1F"/>
                </a:solidFill>
                <a:latin typeface="Times New Roman"/>
                <a:cs typeface="Times New Roman"/>
              </a:rPr>
              <a:t>members</a:t>
            </a:r>
            <a:r>
              <a:rPr sz="1000" spc="4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0" dirty="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sz="1000" spc="-24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partnership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before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 a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new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partner</a:t>
            </a:r>
            <a:r>
              <a:rPr sz="1000" spc="1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can</a:t>
            </a:r>
            <a:r>
              <a:rPr sz="1000" spc="-1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be</a:t>
            </a:r>
            <a:r>
              <a:rPr sz="1000" spc="1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brought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into</a:t>
            </a:r>
            <a:r>
              <a:rPr sz="1000" spc="-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business.</a:t>
            </a:r>
            <a:endParaRPr sz="1000">
              <a:latin typeface="Times New Roman"/>
              <a:cs typeface="Times New Roman"/>
            </a:endParaRPr>
          </a:p>
          <a:p>
            <a:pPr marL="238125" algn="just">
              <a:lnSpc>
                <a:spcPct val="100000"/>
              </a:lnSpc>
              <a:spcBef>
                <a:spcPts val="215"/>
              </a:spcBef>
            </a:pP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However,</a:t>
            </a:r>
            <a:r>
              <a:rPr sz="1000" spc="9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like</a:t>
            </a:r>
            <a:r>
              <a:rPr sz="1000" spc="9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proprietorships</a:t>
            </a:r>
            <a:r>
              <a:rPr sz="1000" spc="11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5" dirty="0">
                <a:solidFill>
                  <a:srgbClr val="221F1F"/>
                </a:solidFill>
                <a:latin typeface="Times New Roman"/>
                <a:cs typeface="Times New Roman"/>
              </a:rPr>
              <a:t>and</a:t>
            </a:r>
            <a:r>
              <a:rPr sz="1000" spc="10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partnerships,</a:t>
            </a:r>
            <a:r>
              <a:rPr sz="1000" spc="9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sz="1000" spc="11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corporate</a:t>
            </a:r>
            <a:r>
              <a:rPr sz="1000" spc="9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form</a:t>
            </a:r>
            <a:r>
              <a:rPr sz="1000" spc="11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of</a:t>
            </a:r>
            <a:r>
              <a:rPr sz="1000" spc="10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organization</a:t>
            </a:r>
            <a:r>
              <a:rPr sz="1000" spc="10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has</a:t>
            </a:r>
            <a:r>
              <a:rPr sz="1000" spc="17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its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2263775" y="2690114"/>
            <a:ext cx="544195" cy="146685"/>
          </a:xfrm>
          <a:prstGeom prst="rect">
            <a:avLst/>
          </a:prstGeom>
          <a:solidFill>
            <a:srgbClr val="FFFF00"/>
          </a:solidFill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100"/>
              </a:lnSpc>
            </a:pPr>
            <a:r>
              <a:rPr sz="1000" spc="-35" dirty="0">
                <a:solidFill>
                  <a:srgbClr val="221F1F"/>
                </a:solidFill>
                <a:latin typeface="Times New Roman"/>
                <a:cs typeface="Times New Roman"/>
              </a:rPr>
              <a:t>d</a:t>
            </a:r>
            <a:r>
              <a:rPr sz="1000" spc="-15" dirty="0">
                <a:solidFill>
                  <a:srgbClr val="221F1F"/>
                </a:solidFill>
                <a:latin typeface="Times New Roman"/>
                <a:cs typeface="Times New Roman"/>
              </a:rPr>
              <a:t>r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a</a:t>
            </a:r>
            <a:r>
              <a:rPr sz="1000" spc="-45" dirty="0">
                <a:solidFill>
                  <a:srgbClr val="221F1F"/>
                </a:solidFill>
                <a:latin typeface="Times New Roman"/>
                <a:cs typeface="Times New Roman"/>
              </a:rPr>
              <a:t>w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b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a</a:t>
            </a:r>
            <a:r>
              <a:rPr sz="1000" spc="-40" dirty="0">
                <a:solidFill>
                  <a:srgbClr val="221F1F"/>
                </a:solidFill>
                <a:latin typeface="Times New Roman"/>
                <a:cs typeface="Times New Roman"/>
              </a:rPr>
              <a:t>c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ks</a:t>
            </a:r>
            <a:r>
              <a:rPr sz="1000" spc="-20" dirty="0">
                <a:solidFill>
                  <a:srgbClr val="221F1F"/>
                </a:solidFill>
                <a:latin typeface="Times New Roman"/>
                <a:cs typeface="Times New Roman"/>
              </a:rPr>
              <a:t>.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2839339" y="2665222"/>
            <a:ext cx="4120515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First,</a:t>
            </a:r>
            <a:r>
              <a:rPr sz="1000" spc="9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setting</a:t>
            </a:r>
            <a:r>
              <a:rPr sz="1000" spc="1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5" dirty="0">
                <a:solidFill>
                  <a:srgbClr val="221F1F"/>
                </a:solidFill>
                <a:latin typeface="Times New Roman"/>
                <a:cs typeface="Times New Roman"/>
              </a:rPr>
              <a:t>up</a:t>
            </a:r>
            <a:r>
              <a:rPr sz="1000" spc="1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a</a:t>
            </a:r>
            <a:r>
              <a:rPr sz="1000" spc="8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corporation</a:t>
            </a:r>
            <a:r>
              <a:rPr sz="1000" spc="1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is</a:t>
            </a:r>
            <a:r>
              <a:rPr sz="1000" spc="9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5" dirty="0">
                <a:solidFill>
                  <a:srgbClr val="221F1F"/>
                </a:solidFill>
                <a:latin typeface="Times New Roman"/>
                <a:cs typeface="Times New Roman"/>
              </a:rPr>
              <a:t>more</a:t>
            </a:r>
            <a:r>
              <a:rPr sz="1000" spc="9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time-consuming</a:t>
            </a:r>
            <a:r>
              <a:rPr sz="1000" spc="8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and</a:t>
            </a:r>
            <a:r>
              <a:rPr sz="1000" spc="9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costly</a:t>
            </a:r>
            <a:r>
              <a:rPr sz="1000" spc="1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because</a:t>
            </a:r>
            <a:r>
              <a:rPr sz="1000" spc="8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of</a:t>
            </a:r>
            <a:r>
              <a:rPr sz="1000" spc="1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legal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2251075" y="2815107"/>
            <a:ext cx="4713605" cy="1431290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 marR="5080" algn="just">
              <a:lnSpc>
                <a:spcPct val="115199"/>
              </a:lnSpc>
              <a:spcBef>
                <a:spcPts val="110"/>
              </a:spcBef>
            </a:pP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requirements. Individuals 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who wish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to incorporate</a:t>
            </a:r>
            <a:r>
              <a:rPr sz="1000" spc="24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must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hire a 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lawyer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to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prepare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 charter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and a set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bylaws. The </a:t>
            </a:r>
            <a:r>
              <a:rPr sz="1000" spc="-5" dirty="0">
                <a:solidFill>
                  <a:srgbClr val="009CDB"/>
                </a:solidFill>
                <a:latin typeface="Georgia"/>
                <a:cs typeface="Georgia"/>
              </a:rPr>
              <a:t>charter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provides a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corporate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name, indicates the intended business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activities, provides the names and addresses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directors, and indicates how the ﬁrm will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be 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capitalized 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with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stock. A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corporation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is chartered in a speciﬁc state 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by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ﬁling the charter with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the 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secretary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that 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state.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The </a:t>
            </a:r>
            <a:r>
              <a:rPr sz="1000" spc="-10" dirty="0">
                <a:solidFill>
                  <a:srgbClr val="009CDB"/>
                </a:solidFill>
                <a:latin typeface="Georgia"/>
                <a:cs typeface="Georgia"/>
              </a:rPr>
              <a:t>bylaws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are the rules established to govern the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corporation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and </a:t>
            </a:r>
            <a:r>
              <a:rPr sz="1000" spc="-23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include how the ﬁrm will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be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managed, how directors will 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be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elected, and the rights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of stock- 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holders.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After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beginning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operation,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the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corporation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must ﬁle ﬁnancial </a:t>
            </a:r>
            <a:r>
              <a:rPr sz="1000" spc="-35" dirty="0">
                <a:solidFill>
                  <a:srgbClr val="221F1F"/>
                </a:solidFill>
                <a:latin typeface="Times New Roman"/>
                <a:cs typeface="Times New Roman"/>
              </a:rPr>
              <a:t>and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 tax</a:t>
            </a:r>
            <a:r>
              <a:rPr sz="1000" spc="19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statements</a:t>
            </a:r>
            <a:r>
              <a:rPr sz="1000" spc="19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with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state</a:t>
            </a:r>
            <a:r>
              <a:rPr sz="1000" spc="-5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and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federal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government agencies.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2612770" y="4273930"/>
            <a:ext cx="878205" cy="144780"/>
          </a:xfrm>
          <a:prstGeom prst="rect">
            <a:avLst/>
          </a:prstGeom>
          <a:solidFill>
            <a:srgbClr val="FFFF00"/>
          </a:solidFill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100"/>
              </a:lnSpc>
            </a:pP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second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drawback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2476626" y="4249039"/>
            <a:ext cx="4488180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1045844" algn="l"/>
              </a:tabLst>
            </a:pP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	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of</a:t>
            </a:r>
            <a:r>
              <a:rPr sz="1000" spc="-1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corporate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form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of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organization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is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that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corporate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earnings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10" dirty="0">
                <a:solidFill>
                  <a:srgbClr val="221F1F"/>
                </a:solidFill>
                <a:latin typeface="Times New Roman"/>
                <a:cs typeface="Times New Roman"/>
              </a:rPr>
              <a:t>dis-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2251075" y="4399305"/>
            <a:ext cx="4715510" cy="7264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just">
              <a:lnSpc>
                <a:spcPct val="114999"/>
              </a:lnSpc>
              <a:spcBef>
                <a:spcPts val="100"/>
              </a:spcBef>
            </a:pP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tributed as shareholder dividends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are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subject to </a:t>
            </a:r>
            <a:r>
              <a:rPr sz="1000" b="1" spc="-5" dirty="0">
                <a:solidFill>
                  <a:srgbClr val="933634"/>
                </a:solidFill>
                <a:latin typeface="Times New Roman"/>
                <a:cs typeface="Times New Roman"/>
              </a:rPr>
              <a:t>double taxation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.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That is, </a:t>
            </a:r>
            <a:r>
              <a:rPr sz="1000" u="sng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corporate </a:t>
            </a:r>
            <a:r>
              <a:rPr sz="1000" u="sng" spc="-1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earnings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u="sng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are</a:t>
            </a:r>
            <a:r>
              <a:rPr sz="1000" u="sng" spc="-5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taxed ﬁrst</a:t>
            </a:r>
            <a:r>
              <a:rPr sz="1000" u="sng" spc="-2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at</a:t>
            </a:r>
            <a:r>
              <a:rPr sz="1000" u="sng" spc="-5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the</a:t>
            </a:r>
            <a:r>
              <a:rPr sz="1000" u="sng" spc="-2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appropriate</a:t>
            </a:r>
            <a:r>
              <a:rPr sz="1000" u="sng" spc="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corporate</a:t>
            </a:r>
            <a:r>
              <a:rPr sz="1000" u="sng" spc="-1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income</a:t>
            </a:r>
            <a:r>
              <a:rPr sz="1000" u="sng" spc="-4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tax</a:t>
            </a:r>
            <a:r>
              <a:rPr sz="1000" u="sng" spc="-4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rate.</a:t>
            </a:r>
            <a:r>
              <a:rPr sz="1000" u="sng" spc="-4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Then, if</a:t>
            </a:r>
            <a:r>
              <a:rPr sz="1000" u="sng" spc="-4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the</a:t>
            </a:r>
            <a:r>
              <a:rPr sz="1000" u="sng" spc="-2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corporation</a:t>
            </a:r>
            <a:r>
              <a:rPr sz="1000" u="sng" spc="-3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pays</a:t>
            </a:r>
            <a:r>
              <a:rPr sz="1000" u="sng" spc="-5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out</a:t>
            </a:r>
            <a:r>
              <a:rPr sz="1000" u="sng" spc="-3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a </a:t>
            </a:r>
            <a:r>
              <a:rPr sz="1000" spc="-24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portion </a:t>
            </a:r>
            <a:r>
              <a:rPr sz="1000" u="sng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of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its </a:t>
            </a:r>
            <a:r>
              <a:rPr sz="1000" u="sng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after-tax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earnings in the form </a:t>
            </a:r>
            <a:r>
              <a:rPr sz="1000" u="sng" spc="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of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dividends, the stockholders </a:t>
            </a:r>
            <a:r>
              <a:rPr sz="1000" u="sng" spc="-1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must </a:t>
            </a:r>
            <a:r>
              <a:rPr sz="1000" u="sng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pay personal 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income</a:t>
            </a:r>
            <a:r>
              <a:rPr sz="1000" u="sng" spc="-4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taxes</a:t>
            </a:r>
            <a:r>
              <a:rPr sz="1000" u="sng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on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this income.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2489326" y="5148656"/>
            <a:ext cx="2170430" cy="146685"/>
          </a:xfrm>
          <a:prstGeom prst="rect">
            <a:avLst/>
          </a:prstGeom>
          <a:solidFill>
            <a:srgbClr val="FFFF00"/>
          </a:solidFill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100"/>
              </a:lnSpc>
            </a:pPr>
            <a:r>
              <a:rPr sz="1000" spc="-40" dirty="0">
                <a:solidFill>
                  <a:srgbClr val="221F1F"/>
                </a:solidFill>
                <a:latin typeface="Times New Roman"/>
                <a:cs typeface="Times New Roman"/>
              </a:rPr>
              <a:t>Two</a:t>
            </a:r>
            <a:r>
              <a:rPr sz="1000" spc="3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special</a:t>
            </a:r>
            <a:r>
              <a:rPr sz="1000" spc="2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forms</a:t>
            </a:r>
            <a:r>
              <a:rPr sz="1000" spc="3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of</a:t>
            </a:r>
            <a:r>
              <a:rPr sz="1000" spc="3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corporate</a:t>
            </a:r>
            <a:r>
              <a:rPr sz="1000" spc="2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organization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4683633" y="5124069"/>
            <a:ext cx="2277110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in</a:t>
            </a:r>
            <a:r>
              <a:rPr sz="1000" spc="3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sz="1000" spc="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United</a:t>
            </a:r>
            <a:r>
              <a:rPr sz="1000" spc="3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States</a:t>
            </a:r>
            <a:r>
              <a:rPr sz="1000" spc="4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u="sng" spc="-30" dirty="0">
                <a:solidFill>
                  <a:srgbClr val="933634"/>
                </a:solidFill>
                <a:uFill>
                  <a:solidFill>
                    <a:srgbClr val="933634"/>
                  </a:solidFill>
                </a:uFill>
                <a:latin typeface="Times New Roman"/>
                <a:cs typeface="Times New Roman"/>
              </a:rPr>
              <a:t>allow</a:t>
            </a:r>
            <a:r>
              <a:rPr sz="1000" u="sng" spc="20" dirty="0">
                <a:solidFill>
                  <a:srgbClr val="933634"/>
                </a:solidFill>
                <a:uFill>
                  <a:solidFill>
                    <a:srgbClr val="933634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25" dirty="0">
                <a:solidFill>
                  <a:srgbClr val="933634"/>
                </a:solidFill>
                <a:uFill>
                  <a:solidFill>
                    <a:srgbClr val="933634"/>
                  </a:solidFill>
                </a:uFill>
                <a:latin typeface="Times New Roman"/>
                <a:cs typeface="Times New Roman"/>
              </a:rPr>
              <a:t>dividends</a:t>
            </a:r>
            <a:r>
              <a:rPr sz="1000" u="sng" spc="35" dirty="0">
                <a:solidFill>
                  <a:srgbClr val="933634"/>
                </a:solidFill>
                <a:uFill>
                  <a:solidFill>
                    <a:srgbClr val="933634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30" dirty="0">
                <a:solidFill>
                  <a:srgbClr val="933634"/>
                </a:solidFill>
                <a:uFill>
                  <a:solidFill>
                    <a:srgbClr val="933634"/>
                  </a:solidFill>
                </a:uFill>
                <a:latin typeface="Times New Roman"/>
                <a:cs typeface="Times New Roman"/>
              </a:rPr>
              <a:t>to</a:t>
            </a:r>
            <a:r>
              <a:rPr sz="1000" u="sng" spc="30" dirty="0">
                <a:solidFill>
                  <a:srgbClr val="933634"/>
                </a:solidFill>
                <a:uFill>
                  <a:solidFill>
                    <a:srgbClr val="933634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30" dirty="0">
                <a:solidFill>
                  <a:srgbClr val="933634"/>
                </a:solidFill>
                <a:uFill>
                  <a:solidFill>
                    <a:srgbClr val="933634"/>
                  </a:solidFill>
                </a:uFill>
                <a:latin typeface="Times New Roman"/>
                <a:cs typeface="Times New Roman"/>
              </a:rPr>
              <a:t>escape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2251075" y="5278907"/>
            <a:ext cx="4709795" cy="1075690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 marR="5080" algn="just">
              <a:lnSpc>
                <a:spcPct val="114700"/>
              </a:lnSpc>
              <a:spcBef>
                <a:spcPts val="90"/>
              </a:spcBef>
            </a:pPr>
            <a:r>
              <a:rPr sz="1000" u="sng" spc="-5" dirty="0">
                <a:solidFill>
                  <a:srgbClr val="933634"/>
                </a:solidFill>
                <a:uFill>
                  <a:solidFill>
                    <a:srgbClr val="933634"/>
                  </a:solidFill>
                </a:uFill>
                <a:latin typeface="Times New Roman"/>
                <a:cs typeface="Times New Roman"/>
              </a:rPr>
              <a:t>double taxation.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 </a:t>
            </a:r>
            <a:r>
              <a:rPr sz="1000" spc="-5" dirty="0">
                <a:solidFill>
                  <a:srgbClr val="009CDB"/>
                </a:solidFill>
                <a:latin typeface="Georgia"/>
                <a:cs typeface="Georgia"/>
              </a:rPr>
              <a:t>subchapter S corporation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(named for the section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the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tax code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that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discusses this organization) 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must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have fewer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than 35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shareholders, 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none 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whom is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another 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corporation.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Income from</a:t>
            </a:r>
            <a:r>
              <a:rPr sz="1000" spc="409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a subchapter </a:t>
            </a:r>
            <a:r>
              <a:rPr sz="1000" spc="-40" dirty="0">
                <a:solidFill>
                  <a:srgbClr val="221F1F"/>
                </a:solidFill>
                <a:latin typeface="Times New Roman"/>
                <a:cs typeface="Times New Roman"/>
              </a:rPr>
              <a:t>S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corporation </a:t>
            </a:r>
            <a:r>
              <a:rPr sz="1000" spc="-35" dirty="0">
                <a:solidFill>
                  <a:srgbClr val="221F1F"/>
                </a:solidFill>
                <a:latin typeface="Times New Roman"/>
                <a:cs typeface="Times New Roman"/>
              </a:rPr>
              <a:t>ﬂows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untaxed</a:t>
            </a:r>
            <a:r>
              <a:rPr sz="1000" spc="409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to</a:t>
            </a:r>
            <a:r>
              <a:rPr sz="1000" spc="409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the shareholders.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Thus,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it</a:t>
            </a:r>
            <a:r>
              <a:rPr sz="1000" spc="-1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is</a:t>
            </a:r>
            <a:r>
              <a:rPr sz="1000" spc="-4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taxed only</a:t>
            </a:r>
            <a:r>
              <a:rPr sz="1000" spc="-5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once,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as</a:t>
            </a:r>
            <a:r>
              <a:rPr sz="1000" spc="-4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personal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income</a:t>
            </a:r>
            <a:r>
              <a:rPr sz="1000" spc="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of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shareholders.</a:t>
            </a:r>
            <a:endParaRPr sz="1000">
              <a:latin typeface="Times New Roman"/>
              <a:cs typeface="Times New Roman"/>
            </a:endParaRPr>
          </a:p>
          <a:p>
            <a:pPr marL="12700" marR="9525" indent="225425" algn="just">
              <a:lnSpc>
                <a:spcPct val="114999"/>
              </a:lnSpc>
              <a:spcBef>
                <a:spcPts val="15"/>
              </a:spcBef>
            </a:pPr>
            <a:r>
              <a:rPr sz="1000" spc="-50" dirty="0">
                <a:solidFill>
                  <a:srgbClr val="221F1F"/>
                </a:solidFill>
                <a:latin typeface="Times New Roman"/>
                <a:cs typeface="Times New Roman"/>
              </a:rPr>
              <a:t>A</a:t>
            </a:r>
            <a:r>
              <a:rPr sz="1000" spc="-4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009CDB"/>
                </a:solidFill>
                <a:latin typeface="Georgia"/>
                <a:cs typeface="Georgia"/>
              </a:rPr>
              <a:t>limited</a:t>
            </a:r>
            <a:r>
              <a:rPr sz="1000" spc="-20" dirty="0">
                <a:solidFill>
                  <a:srgbClr val="009CDB"/>
                </a:solidFill>
                <a:latin typeface="Georgia"/>
                <a:cs typeface="Georgia"/>
              </a:rPr>
              <a:t> liability</a:t>
            </a:r>
            <a:r>
              <a:rPr sz="1000" spc="-15" dirty="0">
                <a:solidFill>
                  <a:srgbClr val="009CDB"/>
                </a:solidFill>
                <a:latin typeface="Georgia"/>
                <a:cs typeface="Georgia"/>
              </a:rPr>
              <a:t> </a:t>
            </a:r>
            <a:r>
              <a:rPr sz="1000" spc="-35" dirty="0">
                <a:solidFill>
                  <a:srgbClr val="009CDB"/>
                </a:solidFill>
                <a:latin typeface="Georgia"/>
                <a:cs typeface="Georgia"/>
              </a:rPr>
              <a:t>company</a:t>
            </a:r>
            <a:r>
              <a:rPr sz="1000" spc="-30" dirty="0">
                <a:solidFill>
                  <a:srgbClr val="009CDB"/>
                </a:solidFill>
                <a:latin typeface="Georgia"/>
                <a:cs typeface="Georgia"/>
              </a:rPr>
              <a:t> (LLC)</a:t>
            </a:r>
            <a:r>
              <a:rPr sz="1000" spc="-25" dirty="0">
                <a:solidFill>
                  <a:srgbClr val="009CDB"/>
                </a:solidFill>
                <a:latin typeface="Georgia"/>
                <a:cs typeface="Georgia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organizational</a:t>
            </a:r>
            <a:r>
              <a:rPr sz="1000" spc="-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form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 is</a:t>
            </a:r>
            <a:r>
              <a:rPr sz="1000" spc="-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similar</a:t>
            </a:r>
            <a:r>
              <a:rPr sz="1000" spc="-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to</a:t>
            </a:r>
            <a:r>
              <a:rPr sz="1000" spc="-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a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subchapter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40" dirty="0">
                <a:solidFill>
                  <a:srgbClr val="221F1F"/>
                </a:solidFill>
                <a:latin typeface="Times New Roman"/>
                <a:cs typeface="Times New Roman"/>
              </a:rPr>
              <a:t>S </a:t>
            </a:r>
            <a:r>
              <a:rPr sz="1000" spc="-3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corporation.</a:t>
            </a:r>
            <a:r>
              <a:rPr sz="1000" spc="14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15" dirty="0">
                <a:solidFill>
                  <a:srgbClr val="221F1F"/>
                </a:solidFill>
                <a:latin typeface="Times New Roman"/>
                <a:cs typeface="Times New Roman"/>
              </a:rPr>
              <a:t>It</a:t>
            </a:r>
            <a:r>
              <a:rPr sz="1000" spc="14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oﬀers</a:t>
            </a:r>
            <a:r>
              <a:rPr sz="1000" spc="15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owners</a:t>
            </a:r>
            <a:r>
              <a:rPr sz="1000" spc="14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limited</a:t>
            </a:r>
            <a:r>
              <a:rPr sz="1000" spc="16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liability,</a:t>
            </a:r>
            <a:r>
              <a:rPr sz="1000" spc="15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5" dirty="0">
                <a:solidFill>
                  <a:srgbClr val="221F1F"/>
                </a:solidFill>
                <a:latin typeface="Times New Roman"/>
                <a:cs typeface="Times New Roman"/>
              </a:rPr>
              <a:t>and</a:t>
            </a:r>
            <a:r>
              <a:rPr sz="1000" spc="14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its</a:t>
            </a:r>
            <a:r>
              <a:rPr sz="1000" spc="16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income</a:t>
            </a:r>
            <a:r>
              <a:rPr sz="1000" spc="14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is</a:t>
            </a:r>
            <a:r>
              <a:rPr sz="1000" spc="16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taxed</a:t>
            </a:r>
            <a:r>
              <a:rPr sz="1000" spc="14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only</a:t>
            </a:r>
            <a:r>
              <a:rPr sz="1000" spc="14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once,</a:t>
            </a:r>
            <a:r>
              <a:rPr sz="1000" spc="14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as</a:t>
            </a:r>
            <a:r>
              <a:rPr sz="1000" spc="14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personal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18" name="object 18"/>
          <p:cNvSpPr/>
          <p:nvPr/>
        </p:nvSpPr>
        <p:spPr>
          <a:xfrm>
            <a:off x="3634104" y="6377304"/>
            <a:ext cx="2219325" cy="146685"/>
          </a:xfrm>
          <a:custGeom>
            <a:avLst/>
            <a:gdLst/>
            <a:ahLst/>
            <a:cxnLst/>
            <a:rect l="l" t="t" r="r" b="b"/>
            <a:pathLst>
              <a:path w="2219325" h="146684">
                <a:moveTo>
                  <a:pt x="2219198" y="0"/>
                </a:moveTo>
                <a:lnTo>
                  <a:pt x="0" y="0"/>
                </a:lnTo>
                <a:lnTo>
                  <a:pt x="0" y="146303"/>
                </a:lnTo>
                <a:lnTo>
                  <a:pt x="2219198" y="146303"/>
                </a:lnTo>
                <a:lnTo>
                  <a:pt x="2219198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 txBox="1"/>
          <p:nvPr/>
        </p:nvSpPr>
        <p:spPr>
          <a:xfrm>
            <a:off x="2251075" y="6352413"/>
            <a:ext cx="4707890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income</a:t>
            </a:r>
            <a:r>
              <a:rPr sz="1000" spc="11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of</a:t>
            </a:r>
            <a:r>
              <a:rPr sz="1000" spc="10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sz="1000" spc="9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shareholders.</a:t>
            </a:r>
            <a:r>
              <a:rPr sz="1000" spc="2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Unlike</a:t>
            </a:r>
            <a:r>
              <a:rPr sz="1000" spc="9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a</a:t>
            </a:r>
            <a:r>
              <a:rPr sz="1000" spc="9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subchapter</a:t>
            </a:r>
            <a:r>
              <a:rPr sz="1000" spc="10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40" dirty="0">
                <a:solidFill>
                  <a:srgbClr val="221F1F"/>
                </a:solidFill>
                <a:latin typeface="Times New Roman"/>
                <a:cs typeface="Times New Roman"/>
              </a:rPr>
              <a:t>S</a:t>
            </a:r>
            <a:r>
              <a:rPr sz="1000" spc="9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corporation,</a:t>
            </a:r>
            <a:r>
              <a:rPr sz="1000" spc="1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however,</a:t>
            </a:r>
            <a:r>
              <a:rPr sz="1000" spc="9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5" dirty="0">
                <a:solidFill>
                  <a:srgbClr val="221F1F"/>
                </a:solidFill>
                <a:latin typeface="Times New Roman"/>
                <a:cs typeface="Times New Roman"/>
              </a:rPr>
              <a:t>an</a:t>
            </a:r>
            <a:r>
              <a:rPr sz="1000" spc="1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45" dirty="0">
                <a:solidFill>
                  <a:srgbClr val="221F1F"/>
                </a:solidFill>
                <a:latin typeface="Times New Roman"/>
                <a:cs typeface="Times New Roman"/>
              </a:rPr>
              <a:t>LLC</a:t>
            </a:r>
            <a:r>
              <a:rPr sz="1000" spc="114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5" dirty="0">
                <a:solidFill>
                  <a:srgbClr val="221F1F"/>
                </a:solidFill>
                <a:latin typeface="Times New Roman"/>
                <a:cs typeface="Times New Roman"/>
              </a:rPr>
              <a:t>can</a:t>
            </a:r>
            <a:r>
              <a:rPr sz="1000" spc="10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have</a:t>
            </a:r>
            <a:r>
              <a:rPr sz="1000" spc="9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5" dirty="0">
                <a:solidFill>
                  <a:srgbClr val="221F1F"/>
                </a:solidFill>
                <a:latin typeface="Times New Roman"/>
                <a:cs typeface="Times New Roman"/>
              </a:rPr>
              <a:t>an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2251075" y="6504203"/>
            <a:ext cx="4709795" cy="5511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just">
              <a:lnSpc>
                <a:spcPct val="114999"/>
              </a:lnSpc>
              <a:spcBef>
                <a:spcPts val="100"/>
              </a:spcBef>
            </a:pPr>
            <a:r>
              <a:rPr sz="1000" spc="-20" dirty="0">
                <a:solidFill>
                  <a:srgbClr val="221F1F"/>
                </a:solidFill>
                <a:latin typeface="Times New Roman"/>
                <a:cs typeface="Times New Roman"/>
              </a:rPr>
              <a:t>unlimited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number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shareholders, including other corporations. The 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LLC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can sell shares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without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completing the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costly </a:t>
            </a:r>
            <a:r>
              <a:rPr sz="1000" spc="-35" dirty="0">
                <a:solidFill>
                  <a:srgbClr val="221F1F"/>
                </a:solidFill>
                <a:latin typeface="Times New Roman"/>
                <a:cs typeface="Times New Roman"/>
              </a:rPr>
              <a:t>and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time-consuming process of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registering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them with the SEC,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5" dirty="0">
                <a:solidFill>
                  <a:srgbClr val="221F1F"/>
                </a:solidFill>
                <a:latin typeface="Times New Roman"/>
                <a:cs typeface="Times New Roman"/>
              </a:rPr>
              <a:t>which</a:t>
            </a:r>
            <a:r>
              <a:rPr sz="1000" spc="4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is</a:t>
            </a:r>
            <a:r>
              <a:rPr sz="1000" spc="3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a</a:t>
            </a:r>
            <a:r>
              <a:rPr sz="1000" spc="3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requirement</a:t>
            </a:r>
            <a:r>
              <a:rPr sz="1000" spc="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for</a:t>
            </a:r>
            <a:r>
              <a:rPr sz="1000" spc="3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standard</a:t>
            </a:r>
            <a:r>
              <a:rPr sz="1000" spc="3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corporations</a:t>
            </a:r>
            <a:r>
              <a:rPr sz="1000" spc="3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that</a:t>
            </a:r>
            <a:r>
              <a:rPr sz="1000" spc="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sell</a:t>
            </a:r>
            <a:r>
              <a:rPr sz="1000" spc="3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their</a:t>
            </a:r>
            <a:r>
              <a:rPr sz="1000" spc="3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securities</a:t>
            </a:r>
            <a:r>
              <a:rPr sz="1000" spc="2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to</a:t>
            </a:r>
            <a:r>
              <a:rPr sz="1000" spc="4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sz="1000" spc="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15" dirty="0">
                <a:solidFill>
                  <a:srgbClr val="221F1F"/>
                </a:solidFill>
                <a:latin typeface="Times New Roman"/>
                <a:cs typeface="Times New Roman"/>
              </a:rPr>
              <a:t>public.</a:t>
            </a:r>
            <a:r>
              <a:rPr sz="1000" spc="4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5" dirty="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sz="1000" spc="3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40" dirty="0">
                <a:solidFill>
                  <a:srgbClr val="221F1F"/>
                </a:solidFill>
                <a:latin typeface="Times New Roman"/>
                <a:cs typeface="Times New Roman"/>
              </a:rPr>
              <a:t>LLC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2946526" y="7078344"/>
            <a:ext cx="542925" cy="146685"/>
          </a:xfrm>
          <a:prstGeom prst="rect">
            <a:avLst/>
          </a:prstGeom>
          <a:solidFill>
            <a:srgbClr val="FFFF00"/>
          </a:solidFill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100"/>
              </a:lnSpc>
            </a:pP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d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r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a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w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b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</a:t>
            </a:r>
            <a:r>
              <a:rPr sz="1000" spc="10" dirty="0">
                <a:solidFill>
                  <a:srgbClr val="221F1F"/>
                </a:solidFill>
                <a:latin typeface="Times New Roman"/>
                <a:cs typeface="Times New Roman"/>
              </a:rPr>
              <a:t>c</a:t>
            </a:r>
            <a:r>
              <a:rPr sz="1000" spc="-15" dirty="0">
                <a:solidFill>
                  <a:srgbClr val="221F1F"/>
                </a:solidFill>
                <a:latin typeface="Times New Roman"/>
                <a:cs typeface="Times New Roman"/>
              </a:rPr>
              <a:t>k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s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2251075" y="7053453"/>
            <a:ext cx="4707255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1284605" algn="l"/>
              </a:tabLst>
            </a:pP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structure</a:t>
            </a:r>
            <a:r>
              <a:rPr sz="1000" spc="13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has	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in</a:t>
            </a:r>
            <a:r>
              <a:rPr sz="1000" spc="11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that,</a:t>
            </a:r>
            <a:r>
              <a:rPr sz="1000" spc="12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should</a:t>
            </a:r>
            <a:r>
              <a:rPr sz="1000" spc="12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an</a:t>
            </a:r>
            <a:r>
              <a:rPr sz="1000" spc="114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owner</a:t>
            </a:r>
            <a:r>
              <a:rPr sz="1000" spc="13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leave,</a:t>
            </a:r>
            <a:r>
              <a:rPr sz="1000" spc="12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all</a:t>
            </a:r>
            <a:r>
              <a:rPr sz="1000" spc="12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others</a:t>
            </a:r>
            <a:r>
              <a:rPr sz="1000" spc="13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must</a:t>
            </a:r>
            <a:r>
              <a:rPr sz="1000" spc="12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formally</a:t>
            </a:r>
            <a:r>
              <a:rPr sz="1000" spc="114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agree</a:t>
            </a:r>
            <a:r>
              <a:rPr sz="1000" spc="14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to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2251075" y="7205624"/>
            <a:ext cx="4712335" cy="22313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just">
              <a:lnSpc>
                <a:spcPct val="114799"/>
              </a:lnSpc>
              <a:spcBef>
                <a:spcPts val="100"/>
              </a:spcBef>
            </a:pP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continue the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ﬁrm.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Also,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 all</a:t>
            </a:r>
            <a:r>
              <a:rPr sz="1000" spc="-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of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LLC’s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owners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must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 take</a:t>
            </a:r>
            <a:r>
              <a:rPr sz="1000" spc="-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active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 roles</a:t>
            </a:r>
            <a:r>
              <a:rPr sz="1000" spc="2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in</a:t>
            </a:r>
            <a:r>
              <a:rPr sz="1000" spc="19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managing</a:t>
            </a:r>
            <a:r>
              <a:rPr sz="1000" spc="19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the </a:t>
            </a:r>
            <a:r>
              <a:rPr sz="1000" spc="-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company. </a:t>
            </a:r>
            <a:r>
              <a:rPr sz="1000" spc="-40" dirty="0">
                <a:solidFill>
                  <a:srgbClr val="221F1F"/>
                </a:solidFill>
                <a:latin typeface="Times New Roman"/>
                <a:cs typeface="Times New Roman"/>
              </a:rPr>
              <a:t>To</a:t>
            </a:r>
            <a:r>
              <a:rPr sz="1000" spc="17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protect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partners 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from unlimited liability, some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large 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accounting </a:t>
            </a:r>
            <a:r>
              <a:rPr sz="1000" spc="-15" dirty="0">
                <a:solidFill>
                  <a:srgbClr val="221F1F"/>
                </a:solidFill>
                <a:latin typeface="Times New Roman"/>
                <a:cs typeface="Times New Roman"/>
              </a:rPr>
              <a:t>ﬁrms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formerly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set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up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 as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partnerships, such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as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PricewaterhouseCoopers,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have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 become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LLCs.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Other 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partnerships 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have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decided to 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go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the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corporate route to limit the partners’ liability </a:t>
            </a:r>
            <a:r>
              <a:rPr sz="1000" spc="-35" dirty="0">
                <a:solidFill>
                  <a:srgbClr val="221F1F"/>
                </a:solidFill>
                <a:latin typeface="Times New Roman"/>
                <a:cs typeface="Times New Roman"/>
              </a:rPr>
              <a:t>and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to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gain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access to the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capital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market; </a:t>
            </a:r>
            <a:r>
              <a:rPr sz="1000" spc="-20" dirty="0">
                <a:solidFill>
                  <a:srgbClr val="221F1F"/>
                </a:solidFill>
                <a:latin typeface="Times New Roman"/>
                <a:cs typeface="Times New Roman"/>
              </a:rPr>
              <a:t>Goldman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Sachs, an 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investment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banking </a:t>
            </a:r>
            <a:r>
              <a:rPr sz="1000" spc="-15" dirty="0">
                <a:solidFill>
                  <a:srgbClr val="221F1F"/>
                </a:solidFill>
                <a:latin typeface="Times New Roman"/>
                <a:cs typeface="Times New Roman"/>
              </a:rPr>
              <a:t>ﬁrm, 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has converted from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partnership</a:t>
            </a:r>
            <a:r>
              <a:rPr sz="1000" spc="-5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to corporate</a:t>
            </a:r>
            <a:r>
              <a:rPr sz="1000" spc="-5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status.</a:t>
            </a:r>
            <a:endParaRPr sz="1000">
              <a:latin typeface="Times New Roman"/>
              <a:cs typeface="Times New Roman"/>
            </a:endParaRPr>
          </a:p>
          <a:p>
            <a:pPr marL="12700" marR="5715" indent="226695" algn="just">
              <a:lnSpc>
                <a:spcPct val="114999"/>
              </a:lnSpc>
            </a:pPr>
            <a:r>
              <a:rPr sz="1000" spc="-20" dirty="0">
                <a:solidFill>
                  <a:srgbClr val="221F1F"/>
                </a:solidFill>
                <a:latin typeface="Times New Roman"/>
                <a:cs typeface="Times New Roman"/>
              </a:rPr>
              <a:t>It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is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up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to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the ﬁrm’s owners to </a:t>
            </a:r>
            <a:r>
              <a:rPr sz="1000" spc="-35" dirty="0">
                <a:solidFill>
                  <a:srgbClr val="221F1F"/>
                </a:solidFill>
                <a:latin typeface="Times New Roman"/>
                <a:cs typeface="Times New Roman"/>
              </a:rPr>
              <a:t>weigh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the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pros </a:t>
            </a:r>
            <a:r>
              <a:rPr sz="1000" spc="-35" dirty="0">
                <a:solidFill>
                  <a:srgbClr val="221F1F"/>
                </a:solidFill>
                <a:latin typeface="Times New Roman"/>
                <a:cs typeface="Times New Roman"/>
              </a:rPr>
              <a:t>and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cons </a:t>
            </a:r>
            <a:r>
              <a:rPr sz="1000" spc="-35" dirty="0">
                <a:solidFill>
                  <a:srgbClr val="221F1F"/>
                </a:solidFill>
                <a:latin typeface="Times New Roman"/>
                <a:cs typeface="Times New Roman"/>
              </a:rPr>
              <a:t>and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determine </a:t>
            </a:r>
            <a:r>
              <a:rPr sz="1000" spc="-35" dirty="0">
                <a:solidFill>
                  <a:srgbClr val="221F1F"/>
                </a:solidFill>
                <a:latin typeface="Times New Roman"/>
                <a:cs typeface="Times New Roman"/>
              </a:rPr>
              <a:t>which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organizational </a:t>
            </a:r>
            <a:r>
              <a:rPr sz="1000" spc="-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form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suits the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needs of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their </a:t>
            </a:r>
            <a:r>
              <a:rPr sz="1000" spc="-35" dirty="0">
                <a:solidFill>
                  <a:srgbClr val="221F1F"/>
                </a:solidFill>
                <a:latin typeface="Times New Roman"/>
                <a:cs typeface="Times New Roman"/>
              </a:rPr>
              <a:t>ﬁrm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best. </a:t>
            </a:r>
            <a:r>
              <a:rPr sz="1000" spc="-35" dirty="0">
                <a:solidFill>
                  <a:srgbClr val="221F1F"/>
                </a:solidFill>
                <a:latin typeface="Times New Roman"/>
                <a:cs typeface="Times New Roman"/>
              </a:rPr>
              <a:t>Each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has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its </a:t>
            </a:r>
            <a:r>
              <a:rPr sz="1000" spc="-35" dirty="0">
                <a:solidFill>
                  <a:srgbClr val="221F1F"/>
                </a:solidFill>
                <a:latin typeface="Times New Roman"/>
                <a:cs typeface="Times New Roman"/>
              </a:rPr>
              <a:t>own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implications for taxation, </a:t>
            </a:r>
            <a:r>
              <a:rPr sz="1000" spc="-15" dirty="0">
                <a:solidFill>
                  <a:srgbClr val="221F1F"/>
                </a:solidFill>
                <a:latin typeface="Times New Roman"/>
                <a:cs typeface="Times New Roman"/>
              </a:rPr>
              <a:t>control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by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the </a:t>
            </a:r>
            <a:r>
              <a:rPr sz="1000" spc="-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owners,</a:t>
            </a:r>
            <a:r>
              <a:rPr sz="1000" spc="3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ability</a:t>
            </a:r>
            <a:r>
              <a:rPr sz="1000" spc="1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to</a:t>
            </a:r>
            <a:r>
              <a:rPr sz="1000" spc="1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trade</a:t>
            </a:r>
            <a:r>
              <a:rPr sz="1000" spc="-4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ownership</a:t>
            </a:r>
            <a:r>
              <a:rPr sz="1000" spc="-4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positions,</a:t>
            </a:r>
            <a:r>
              <a:rPr sz="1000" spc="-1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limitations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on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 liability,</a:t>
            </a:r>
            <a:r>
              <a:rPr sz="1000" spc="2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5" dirty="0">
                <a:solidFill>
                  <a:srgbClr val="221F1F"/>
                </a:solidFill>
                <a:latin typeface="Times New Roman"/>
                <a:cs typeface="Times New Roman"/>
              </a:rPr>
              <a:t>ﬁrm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life,</a:t>
            </a:r>
            <a:r>
              <a:rPr sz="1000" spc="-1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5" dirty="0">
                <a:solidFill>
                  <a:srgbClr val="221F1F"/>
                </a:solidFill>
                <a:latin typeface="Times New Roman"/>
                <a:cs typeface="Times New Roman"/>
              </a:rPr>
              <a:t>and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 raising</a:t>
            </a:r>
            <a:r>
              <a:rPr sz="1000" spc="3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capital.</a:t>
            </a:r>
            <a:endParaRPr sz="10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900">
              <a:latin typeface="Times New Roman"/>
              <a:cs typeface="Times New Roman"/>
            </a:endParaRPr>
          </a:p>
          <a:p>
            <a:pPr marL="238125">
              <a:lnSpc>
                <a:spcPct val="100000"/>
              </a:lnSpc>
            </a:pPr>
            <a:r>
              <a:rPr sz="900" spc="-5" dirty="0">
                <a:solidFill>
                  <a:srgbClr val="A70D11"/>
                </a:solidFill>
                <a:latin typeface="Georgia"/>
                <a:cs typeface="Georgia"/>
              </a:rPr>
              <a:t>DISCUSSION</a:t>
            </a:r>
            <a:r>
              <a:rPr sz="900" spc="75" dirty="0">
                <a:solidFill>
                  <a:srgbClr val="A70D11"/>
                </a:solidFill>
                <a:latin typeface="Georgia"/>
                <a:cs typeface="Georgia"/>
              </a:rPr>
              <a:t> </a:t>
            </a:r>
            <a:r>
              <a:rPr sz="900" spc="-5" dirty="0">
                <a:solidFill>
                  <a:srgbClr val="A70D11"/>
                </a:solidFill>
                <a:latin typeface="Georgia"/>
                <a:cs typeface="Georgia"/>
              </a:rPr>
              <a:t>QUESTION</a:t>
            </a:r>
            <a:r>
              <a:rPr sz="900" spc="315" dirty="0">
                <a:solidFill>
                  <a:srgbClr val="A70D11"/>
                </a:solidFill>
                <a:latin typeface="Georgia"/>
                <a:cs typeface="Georgia"/>
              </a:rPr>
              <a:t> </a:t>
            </a:r>
            <a:r>
              <a:rPr sz="900" dirty="0">
                <a:solidFill>
                  <a:srgbClr val="A70D11"/>
                </a:solidFill>
                <a:latin typeface="Georgia"/>
                <a:cs typeface="Georgia"/>
              </a:rPr>
              <a:t>1</a:t>
            </a:r>
            <a:endParaRPr sz="900">
              <a:latin typeface="Georgia"/>
              <a:cs typeface="Georgia"/>
            </a:endParaRPr>
          </a:p>
          <a:p>
            <a:pPr marL="238125" marR="248285">
              <a:lnSpc>
                <a:spcPct val="113300"/>
              </a:lnSpc>
              <a:spcBef>
                <a:spcPts val="385"/>
              </a:spcBef>
            </a:pPr>
            <a:r>
              <a:rPr sz="900" spc="-5" dirty="0">
                <a:solidFill>
                  <a:srgbClr val="4A4A4D"/>
                </a:solidFill>
                <a:latin typeface="Georgia"/>
                <a:cs typeface="Georgia"/>
              </a:rPr>
              <a:t>If</a:t>
            </a:r>
            <a:r>
              <a:rPr sz="900" spc="-45" dirty="0">
                <a:solidFill>
                  <a:srgbClr val="4A4A4D"/>
                </a:solidFill>
                <a:latin typeface="Georgia"/>
                <a:cs typeface="Georgia"/>
              </a:rPr>
              <a:t> </a:t>
            </a:r>
            <a:r>
              <a:rPr sz="900" spc="-5" dirty="0">
                <a:solidFill>
                  <a:srgbClr val="4A4A4D"/>
                </a:solidFill>
                <a:latin typeface="Georgia"/>
                <a:cs typeface="Georgia"/>
              </a:rPr>
              <a:t>you</a:t>
            </a:r>
            <a:r>
              <a:rPr sz="900" spc="-55" dirty="0">
                <a:solidFill>
                  <a:srgbClr val="4A4A4D"/>
                </a:solidFill>
                <a:latin typeface="Georgia"/>
                <a:cs typeface="Georgia"/>
              </a:rPr>
              <a:t> </a:t>
            </a:r>
            <a:r>
              <a:rPr sz="900" dirty="0">
                <a:solidFill>
                  <a:srgbClr val="4A4A4D"/>
                </a:solidFill>
                <a:latin typeface="Georgia"/>
                <a:cs typeface="Georgia"/>
              </a:rPr>
              <a:t>are</a:t>
            </a:r>
            <a:r>
              <a:rPr sz="900" spc="-35" dirty="0">
                <a:solidFill>
                  <a:srgbClr val="4A4A4D"/>
                </a:solidFill>
                <a:latin typeface="Georgia"/>
                <a:cs typeface="Georgia"/>
              </a:rPr>
              <a:t> </a:t>
            </a:r>
            <a:r>
              <a:rPr sz="900" spc="-5" dirty="0">
                <a:solidFill>
                  <a:srgbClr val="4A4A4D"/>
                </a:solidFill>
                <a:latin typeface="Georgia"/>
                <a:cs typeface="Georgia"/>
              </a:rPr>
              <a:t>going</a:t>
            </a:r>
            <a:r>
              <a:rPr sz="900" spc="-40" dirty="0">
                <a:solidFill>
                  <a:srgbClr val="4A4A4D"/>
                </a:solidFill>
                <a:latin typeface="Georgia"/>
                <a:cs typeface="Georgia"/>
              </a:rPr>
              <a:t> </a:t>
            </a:r>
            <a:r>
              <a:rPr sz="900" spc="5" dirty="0">
                <a:solidFill>
                  <a:srgbClr val="4A4A4D"/>
                </a:solidFill>
                <a:latin typeface="Georgia"/>
                <a:cs typeface="Georgia"/>
              </a:rPr>
              <a:t>to</a:t>
            </a:r>
            <a:r>
              <a:rPr sz="900" spc="-30" dirty="0">
                <a:solidFill>
                  <a:srgbClr val="4A4A4D"/>
                </a:solidFill>
                <a:latin typeface="Georgia"/>
                <a:cs typeface="Georgia"/>
              </a:rPr>
              <a:t> </a:t>
            </a:r>
            <a:r>
              <a:rPr sz="900" spc="-5" dirty="0">
                <a:solidFill>
                  <a:srgbClr val="4A4A4D"/>
                </a:solidFill>
                <a:latin typeface="Georgia"/>
                <a:cs typeface="Georgia"/>
              </a:rPr>
              <a:t>start</a:t>
            </a:r>
            <a:r>
              <a:rPr sz="900" spc="-35" dirty="0">
                <a:solidFill>
                  <a:srgbClr val="4A4A4D"/>
                </a:solidFill>
                <a:latin typeface="Georgia"/>
                <a:cs typeface="Georgia"/>
              </a:rPr>
              <a:t> </a:t>
            </a:r>
            <a:r>
              <a:rPr sz="900" dirty="0">
                <a:solidFill>
                  <a:srgbClr val="4A4A4D"/>
                </a:solidFill>
                <a:latin typeface="Georgia"/>
                <a:cs typeface="Georgia"/>
              </a:rPr>
              <a:t>a</a:t>
            </a:r>
            <a:r>
              <a:rPr sz="900" spc="-30" dirty="0">
                <a:solidFill>
                  <a:srgbClr val="4A4A4D"/>
                </a:solidFill>
                <a:latin typeface="Georgia"/>
                <a:cs typeface="Georgia"/>
              </a:rPr>
              <a:t> </a:t>
            </a:r>
            <a:r>
              <a:rPr sz="900" spc="-5" dirty="0">
                <a:solidFill>
                  <a:srgbClr val="4A4A4D"/>
                </a:solidFill>
                <a:latin typeface="Georgia"/>
                <a:cs typeface="Georgia"/>
              </a:rPr>
              <a:t>business,</a:t>
            </a:r>
            <a:r>
              <a:rPr sz="900" spc="-45" dirty="0">
                <a:solidFill>
                  <a:srgbClr val="4A4A4D"/>
                </a:solidFill>
                <a:latin typeface="Georgia"/>
                <a:cs typeface="Georgia"/>
              </a:rPr>
              <a:t> </a:t>
            </a:r>
            <a:r>
              <a:rPr sz="900" spc="-5" dirty="0">
                <a:solidFill>
                  <a:srgbClr val="4A4A4D"/>
                </a:solidFill>
                <a:latin typeface="Georgia"/>
                <a:cs typeface="Georgia"/>
              </a:rPr>
              <a:t>what</a:t>
            </a:r>
            <a:r>
              <a:rPr sz="900" spc="-30" dirty="0">
                <a:solidFill>
                  <a:srgbClr val="4A4A4D"/>
                </a:solidFill>
                <a:latin typeface="Georgia"/>
                <a:cs typeface="Georgia"/>
              </a:rPr>
              <a:t> </a:t>
            </a:r>
            <a:r>
              <a:rPr sz="900" spc="-5" dirty="0">
                <a:solidFill>
                  <a:srgbClr val="4A4A4D"/>
                </a:solidFill>
                <a:latin typeface="Georgia"/>
                <a:cs typeface="Georgia"/>
              </a:rPr>
              <a:t>organizational</a:t>
            </a:r>
            <a:r>
              <a:rPr sz="900" spc="-35" dirty="0">
                <a:solidFill>
                  <a:srgbClr val="4A4A4D"/>
                </a:solidFill>
                <a:latin typeface="Georgia"/>
                <a:cs typeface="Georgia"/>
              </a:rPr>
              <a:t> </a:t>
            </a:r>
            <a:r>
              <a:rPr sz="900" spc="-5" dirty="0">
                <a:solidFill>
                  <a:srgbClr val="4A4A4D"/>
                </a:solidFill>
                <a:latin typeface="Georgia"/>
                <a:cs typeface="Georgia"/>
              </a:rPr>
              <a:t>form</a:t>
            </a:r>
            <a:r>
              <a:rPr sz="900" spc="-35" dirty="0">
                <a:solidFill>
                  <a:srgbClr val="4A4A4D"/>
                </a:solidFill>
                <a:latin typeface="Georgia"/>
                <a:cs typeface="Georgia"/>
              </a:rPr>
              <a:t> </a:t>
            </a:r>
            <a:r>
              <a:rPr sz="900" spc="-10" dirty="0">
                <a:solidFill>
                  <a:srgbClr val="4A4A4D"/>
                </a:solidFill>
                <a:latin typeface="Georgia"/>
                <a:cs typeface="Georgia"/>
              </a:rPr>
              <a:t>would</a:t>
            </a:r>
            <a:r>
              <a:rPr sz="900" spc="-40" dirty="0">
                <a:solidFill>
                  <a:srgbClr val="4A4A4D"/>
                </a:solidFill>
                <a:latin typeface="Georgia"/>
                <a:cs typeface="Georgia"/>
              </a:rPr>
              <a:t> </a:t>
            </a:r>
            <a:r>
              <a:rPr sz="900" spc="-5" dirty="0">
                <a:solidFill>
                  <a:srgbClr val="4A4A4D"/>
                </a:solidFill>
                <a:latin typeface="Georgia"/>
                <a:cs typeface="Georgia"/>
              </a:rPr>
              <a:t>you</a:t>
            </a:r>
            <a:r>
              <a:rPr sz="900" spc="-35" dirty="0">
                <a:solidFill>
                  <a:srgbClr val="4A4A4D"/>
                </a:solidFill>
                <a:latin typeface="Georgia"/>
                <a:cs typeface="Georgia"/>
              </a:rPr>
              <a:t> </a:t>
            </a:r>
            <a:r>
              <a:rPr sz="900" spc="-5" dirty="0">
                <a:solidFill>
                  <a:srgbClr val="4A4A4D"/>
                </a:solidFill>
                <a:latin typeface="Georgia"/>
                <a:cs typeface="Georgia"/>
              </a:rPr>
              <a:t>select?</a:t>
            </a:r>
            <a:r>
              <a:rPr sz="900" spc="-25" dirty="0">
                <a:solidFill>
                  <a:srgbClr val="4A4A4D"/>
                </a:solidFill>
                <a:latin typeface="Georgia"/>
                <a:cs typeface="Georgia"/>
              </a:rPr>
              <a:t> </a:t>
            </a:r>
            <a:r>
              <a:rPr sz="900" dirty="0">
                <a:solidFill>
                  <a:srgbClr val="4A4A4D"/>
                </a:solidFill>
                <a:latin typeface="Georgia"/>
                <a:cs typeface="Georgia"/>
              </a:rPr>
              <a:t>Why? </a:t>
            </a:r>
            <a:r>
              <a:rPr sz="900" spc="-200" dirty="0">
                <a:solidFill>
                  <a:srgbClr val="4A4A4D"/>
                </a:solidFill>
                <a:latin typeface="Georgia"/>
                <a:cs typeface="Georgia"/>
              </a:rPr>
              <a:t> </a:t>
            </a:r>
            <a:r>
              <a:rPr sz="900" dirty="0">
                <a:solidFill>
                  <a:srgbClr val="4A4A4D"/>
                </a:solidFill>
                <a:latin typeface="Georgia"/>
                <a:cs typeface="Georgia"/>
              </a:rPr>
              <a:t>What</a:t>
            </a:r>
            <a:r>
              <a:rPr sz="900" spc="-55" dirty="0">
                <a:solidFill>
                  <a:srgbClr val="4A4A4D"/>
                </a:solidFill>
                <a:latin typeface="Georgia"/>
                <a:cs typeface="Georgia"/>
              </a:rPr>
              <a:t> </a:t>
            </a:r>
            <a:r>
              <a:rPr sz="900" spc="-5" dirty="0">
                <a:solidFill>
                  <a:srgbClr val="4A4A4D"/>
                </a:solidFill>
                <a:latin typeface="Georgia"/>
                <a:cs typeface="Georgia"/>
              </a:rPr>
              <a:t>drawbacks</a:t>
            </a:r>
            <a:r>
              <a:rPr sz="900" spc="-20" dirty="0">
                <a:solidFill>
                  <a:srgbClr val="4A4A4D"/>
                </a:solidFill>
                <a:latin typeface="Georgia"/>
                <a:cs typeface="Georgia"/>
              </a:rPr>
              <a:t> </a:t>
            </a:r>
            <a:r>
              <a:rPr sz="900" spc="-5" dirty="0">
                <a:solidFill>
                  <a:srgbClr val="4A4A4D"/>
                </a:solidFill>
                <a:latin typeface="Georgia"/>
                <a:cs typeface="Georgia"/>
              </a:rPr>
              <a:t>might</a:t>
            </a:r>
            <a:r>
              <a:rPr sz="900" spc="-25" dirty="0">
                <a:solidFill>
                  <a:srgbClr val="4A4A4D"/>
                </a:solidFill>
                <a:latin typeface="Georgia"/>
                <a:cs typeface="Georgia"/>
              </a:rPr>
              <a:t> </a:t>
            </a:r>
            <a:r>
              <a:rPr sz="900" spc="-5" dirty="0">
                <a:solidFill>
                  <a:srgbClr val="4A4A4D"/>
                </a:solidFill>
                <a:latin typeface="Georgia"/>
                <a:cs typeface="Georgia"/>
              </a:rPr>
              <a:t>you</a:t>
            </a:r>
            <a:r>
              <a:rPr sz="900" spc="-30" dirty="0">
                <a:solidFill>
                  <a:srgbClr val="4A4A4D"/>
                </a:solidFill>
                <a:latin typeface="Georgia"/>
                <a:cs typeface="Georgia"/>
              </a:rPr>
              <a:t> </a:t>
            </a:r>
            <a:r>
              <a:rPr sz="900" dirty="0">
                <a:solidFill>
                  <a:srgbClr val="4A4A4D"/>
                </a:solidFill>
                <a:latin typeface="Georgia"/>
                <a:cs typeface="Georgia"/>
              </a:rPr>
              <a:t>face</a:t>
            </a:r>
            <a:r>
              <a:rPr sz="900" spc="-20" dirty="0">
                <a:solidFill>
                  <a:srgbClr val="4A4A4D"/>
                </a:solidFill>
                <a:latin typeface="Georgia"/>
                <a:cs typeface="Georgia"/>
              </a:rPr>
              <a:t> </a:t>
            </a:r>
            <a:r>
              <a:rPr sz="900" dirty="0">
                <a:solidFill>
                  <a:srgbClr val="4A4A4D"/>
                </a:solidFill>
                <a:latin typeface="Georgia"/>
                <a:cs typeface="Georgia"/>
              </a:rPr>
              <a:t>in</a:t>
            </a:r>
            <a:r>
              <a:rPr sz="900" spc="-45" dirty="0">
                <a:solidFill>
                  <a:srgbClr val="4A4A4D"/>
                </a:solidFill>
                <a:latin typeface="Georgia"/>
                <a:cs typeface="Georgia"/>
              </a:rPr>
              <a:t> </a:t>
            </a:r>
            <a:r>
              <a:rPr sz="900" spc="-5" dirty="0">
                <a:solidFill>
                  <a:srgbClr val="4A4A4D"/>
                </a:solidFill>
                <a:latin typeface="Georgia"/>
                <a:cs typeface="Georgia"/>
              </a:rPr>
              <a:t>organizing</a:t>
            </a:r>
            <a:r>
              <a:rPr sz="900" spc="-15" dirty="0">
                <a:solidFill>
                  <a:srgbClr val="4A4A4D"/>
                </a:solidFill>
                <a:latin typeface="Georgia"/>
                <a:cs typeface="Georgia"/>
              </a:rPr>
              <a:t> </a:t>
            </a:r>
            <a:r>
              <a:rPr sz="900" dirty="0">
                <a:solidFill>
                  <a:srgbClr val="4A4A4D"/>
                </a:solidFill>
                <a:latin typeface="Georgia"/>
                <a:cs typeface="Georgia"/>
              </a:rPr>
              <a:t>a</a:t>
            </a:r>
            <a:r>
              <a:rPr sz="900" spc="-15" dirty="0">
                <a:solidFill>
                  <a:srgbClr val="4A4A4D"/>
                </a:solidFill>
                <a:latin typeface="Georgia"/>
                <a:cs typeface="Georgia"/>
              </a:rPr>
              <a:t> </a:t>
            </a:r>
            <a:r>
              <a:rPr sz="900" spc="-5" dirty="0">
                <a:solidFill>
                  <a:srgbClr val="4A4A4D"/>
                </a:solidFill>
                <a:latin typeface="Georgia"/>
                <a:cs typeface="Georgia"/>
              </a:rPr>
              <a:t>business this</a:t>
            </a:r>
            <a:r>
              <a:rPr sz="900" spc="5" dirty="0">
                <a:solidFill>
                  <a:srgbClr val="4A4A4D"/>
                </a:solidFill>
                <a:latin typeface="Georgia"/>
                <a:cs typeface="Georgia"/>
              </a:rPr>
              <a:t> </a:t>
            </a:r>
            <a:r>
              <a:rPr sz="900" spc="-5" dirty="0">
                <a:solidFill>
                  <a:srgbClr val="4A4A4D"/>
                </a:solidFill>
                <a:latin typeface="Georgia"/>
                <a:cs typeface="Georgia"/>
              </a:rPr>
              <a:t>way?</a:t>
            </a:r>
            <a:endParaRPr sz="900">
              <a:latin typeface="Georgia"/>
              <a:cs typeface="Georgia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-12700" y="308864"/>
            <a:ext cx="64769" cy="2012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150" dirty="0">
                <a:latin typeface="Microsoft Sans Serif"/>
                <a:cs typeface="Microsoft Sans Serif"/>
              </a:rPr>
              <a:t> </a:t>
            </a:r>
            <a:endParaRPr sz="1150">
              <a:latin typeface="Microsoft Sans Serif"/>
              <a:cs typeface="Microsoft Sans Serif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818184" y="769112"/>
            <a:ext cx="4709795" cy="236918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418465" algn="l"/>
              </a:tabLst>
            </a:pPr>
            <a:r>
              <a:rPr sz="1450" spc="-40" dirty="0">
                <a:solidFill>
                  <a:srgbClr val="A70D11"/>
                </a:solidFill>
                <a:latin typeface="Trebuchet MS"/>
                <a:cs typeface="Trebuchet MS"/>
              </a:rPr>
              <a:t>7.</a:t>
            </a:r>
            <a:r>
              <a:rPr sz="1450" spc="-45" dirty="0">
                <a:solidFill>
                  <a:srgbClr val="A70D11"/>
                </a:solidFill>
                <a:latin typeface="Trebuchet MS"/>
                <a:cs typeface="Trebuchet MS"/>
              </a:rPr>
              <a:t>2</a:t>
            </a:r>
            <a:r>
              <a:rPr sz="1450" dirty="0">
                <a:solidFill>
                  <a:srgbClr val="A70D11"/>
                </a:solidFill>
                <a:latin typeface="Trebuchet MS"/>
                <a:cs typeface="Trebuchet MS"/>
              </a:rPr>
              <a:t>	</a:t>
            </a:r>
            <a:r>
              <a:rPr sz="1450" spc="-40" dirty="0">
                <a:solidFill>
                  <a:srgbClr val="A70D11"/>
                </a:solidFill>
                <a:latin typeface="Trebuchet MS"/>
                <a:cs typeface="Trebuchet MS"/>
              </a:rPr>
              <a:t>T</a:t>
            </a:r>
            <a:r>
              <a:rPr sz="1450" spc="-55" dirty="0">
                <a:solidFill>
                  <a:srgbClr val="A70D11"/>
                </a:solidFill>
                <a:latin typeface="Trebuchet MS"/>
                <a:cs typeface="Trebuchet MS"/>
              </a:rPr>
              <a:t>h</a:t>
            </a:r>
            <a:r>
              <a:rPr sz="1450" spc="-45" dirty="0">
                <a:solidFill>
                  <a:srgbClr val="A70D11"/>
                </a:solidFill>
                <a:latin typeface="Trebuchet MS"/>
                <a:cs typeface="Trebuchet MS"/>
              </a:rPr>
              <a:t>e</a:t>
            </a:r>
            <a:r>
              <a:rPr sz="1450" spc="5" dirty="0">
                <a:solidFill>
                  <a:srgbClr val="A70D11"/>
                </a:solidFill>
                <a:latin typeface="Trebuchet MS"/>
                <a:cs typeface="Trebuchet MS"/>
              </a:rPr>
              <a:t> </a:t>
            </a:r>
            <a:r>
              <a:rPr sz="1450" spc="-50" dirty="0">
                <a:solidFill>
                  <a:srgbClr val="A70D11"/>
                </a:solidFill>
                <a:latin typeface="Trebuchet MS"/>
                <a:cs typeface="Trebuchet MS"/>
              </a:rPr>
              <a:t>A</a:t>
            </a:r>
            <a:r>
              <a:rPr sz="1450" spc="-55" dirty="0">
                <a:solidFill>
                  <a:srgbClr val="A70D11"/>
                </a:solidFill>
                <a:latin typeface="Trebuchet MS"/>
                <a:cs typeface="Trebuchet MS"/>
              </a:rPr>
              <a:t>n</a:t>
            </a:r>
            <a:r>
              <a:rPr sz="1450" spc="-40" dirty="0">
                <a:solidFill>
                  <a:srgbClr val="A70D11"/>
                </a:solidFill>
                <a:latin typeface="Trebuchet MS"/>
                <a:cs typeface="Trebuchet MS"/>
              </a:rPr>
              <a:t>nu</a:t>
            </a:r>
            <a:r>
              <a:rPr sz="1450" spc="-50" dirty="0">
                <a:solidFill>
                  <a:srgbClr val="A70D11"/>
                </a:solidFill>
                <a:latin typeface="Trebuchet MS"/>
                <a:cs typeface="Trebuchet MS"/>
              </a:rPr>
              <a:t>a</a:t>
            </a:r>
            <a:r>
              <a:rPr sz="1450" spc="-25" dirty="0">
                <a:solidFill>
                  <a:srgbClr val="A70D11"/>
                </a:solidFill>
                <a:latin typeface="Trebuchet MS"/>
                <a:cs typeface="Trebuchet MS"/>
              </a:rPr>
              <a:t>l</a:t>
            </a:r>
            <a:r>
              <a:rPr sz="1450" spc="-120" dirty="0">
                <a:solidFill>
                  <a:srgbClr val="A70D11"/>
                </a:solidFill>
                <a:latin typeface="Trebuchet MS"/>
                <a:cs typeface="Trebuchet MS"/>
              </a:rPr>
              <a:t> </a:t>
            </a:r>
            <a:r>
              <a:rPr sz="1450" spc="-45" dirty="0">
                <a:solidFill>
                  <a:srgbClr val="A70D11"/>
                </a:solidFill>
                <a:latin typeface="Trebuchet MS"/>
                <a:cs typeface="Trebuchet MS"/>
              </a:rPr>
              <a:t>R</a:t>
            </a:r>
            <a:r>
              <a:rPr sz="1450" spc="-50" dirty="0">
                <a:solidFill>
                  <a:srgbClr val="A70D11"/>
                </a:solidFill>
                <a:latin typeface="Trebuchet MS"/>
                <a:cs typeface="Trebuchet MS"/>
              </a:rPr>
              <a:t>ep</a:t>
            </a:r>
            <a:r>
              <a:rPr sz="1450" spc="-40" dirty="0">
                <a:solidFill>
                  <a:srgbClr val="A70D11"/>
                </a:solidFill>
                <a:latin typeface="Trebuchet MS"/>
                <a:cs typeface="Trebuchet MS"/>
              </a:rPr>
              <a:t>o</a:t>
            </a:r>
            <a:r>
              <a:rPr sz="1450" spc="-35" dirty="0">
                <a:solidFill>
                  <a:srgbClr val="A70D11"/>
                </a:solidFill>
                <a:latin typeface="Trebuchet MS"/>
                <a:cs typeface="Trebuchet MS"/>
              </a:rPr>
              <a:t>rt</a:t>
            </a:r>
            <a:endParaRPr sz="1450">
              <a:latin typeface="Trebuchet MS"/>
              <a:cs typeface="Trebuchet MS"/>
            </a:endParaRPr>
          </a:p>
          <a:p>
            <a:pPr marL="12700" marR="5080" algn="just">
              <a:lnSpc>
                <a:spcPct val="143800"/>
              </a:lnSpc>
              <a:spcBef>
                <a:spcPts val="1165"/>
              </a:spcBef>
            </a:pP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An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important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component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of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manager–owner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communication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is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ﬁrm’s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ﬁnancial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0" dirty="0">
                <a:solidFill>
                  <a:srgbClr val="221F1F"/>
                </a:solidFill>
                <a:latin typeface="Times New Roman"/>
                <a:cs typeface="Times New Roman"/>
              </a:rPr>
              <a:t>statements.</a:t>
            </a:r>
            <a:r>
              <a:rPr sz="1000" spc="-1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Firms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organized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as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 proprietorships</a:t>
            </a:r>
            <a:r>
              <a:rPr sz="1000" spc="-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or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 partnerships</a:t>
            </a:r>
            <a:r>
              <a:rPr sz="1000" spc="-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are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 not</a:t>
            </a:r>
            <a:r>
              <a:rPr sz="1000" spc="-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required</a:t>
            </a:r>
            <a:r>
              <a:rPr sz="1000" spc="2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to</a:t>
            </a:r>
            <a:r>
              <a:rPr sz="1000" spc="2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prepare </a:t>
            </a:r>
            <a:r>
              <a:rPr sz="1000" spc="-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ﬁnancial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reports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or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statements except for tax purposes. Of course, proprietors and partners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must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gatherﬁnancial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data so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as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to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be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able to evaluate their ﬁnancial performance over time.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Requests</a:t>
            </a:r>
            <a:r>
              <a:rPr sz="1000" spc="1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forbank</a:t>
            </a:r>
            <a:r>
              <a:rPr sz="1000" spc="-1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loans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need to</a:t>
            </a:r>
            <a:r>
              <a:rPr sz="1000" spc="1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be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accompanied</a:t>
            </a:r>
            <a:r>
              <a:rPr sz="1000" spc="-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by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recent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ﬁnancial statements,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too.</a:t>
            </a:r>
            <a:endParaRPr sz="1000">
              <a:latin typeface="Times New Roman"/>
              <a:cs typeface="Times New Roman"/>
            </a:endParaRPr>
          </a:p>
          <a:p>
            <a:pPr marL="12700" marR="16510" indent="225425" algn="just">
              <a:lnSpc>
                <a:spcPct val="143500"/>
              </a:lnSpc>
              <a:spcBef>
                <a:spcPts val="30"/>
              </a:spcBef>
            </a:pP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In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contrast,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companies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organized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as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corporations are required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to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prepare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ﬁnancial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reports </a:t>
            </a:r>
            <a:r>
              <a:rPr sz="1000" spc="-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annually for the beneﬁt 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their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shareholders. Public corporations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are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required to 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ﬁle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annual 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reports 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with</a:t>
            </a:r>
            <a:r>
              <a:rPr sz="1000" spc="-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SEC.</a:t>
            </a:r>
            <a:endParaRPr sz="1000">
              <a:latin typeface="Times New Roman"/>
              <a:cs typeface="Times New Roman"/>
            </a:endParaRPr>
          </a:p>
          <a:p>
            <a:pPr marL="238125" algn="just">
              <a:lnSpc>
                <a:spcPct val="100000"/>
              </a:lnSpc>
              <a:spcBef>
                <a:spcPts val="525"/>
              </a:spcBef>
            </a:pP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An</a:t>
            </a:r>
            <a:r>
              <a:rPr sz="1000" spc="484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009CDB"/>
                </a:solidFill>
                <a:latin typeface="Times New Roman"/>
                <a:cs typeface="Times New Roman"/>
              </a:rPr>
              <a:t>annual</a:t>
            </a:r>
            <a:r>
              <a:rPr sz="1000" spc="495" dirty="0">
                <a:solidFill>
                  <a:srgbClr val="009CDB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009CDB"/>
                </a:solidFill>
                <a:latin typeface="Times New Roman"/>
                <a:cs typeface="Times New Roman"/>
              </a:rPr>
              <a:t>report  </a:t>
            </a:r>
            <a:r>
              <a:rPr sz="1000" spc="5" dirty="0">
                <a:solidFill>
                  <a:srgbClr val="009CDB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contains</a:t>
            </a:r>
            <a:r>
              <a:rPr sz="1000" spc="5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descriptive</a:t>
            </a:r>
            <a:r>
              <a:rPr sz="1000" spc="5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information</a:t>
            </a:r>
            <a:r>
              <a:rPr sz="1000" spc="49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on </a:t>
            </a:r>
            <a:r>
              <a:rPr sz="1000" spc="229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operating</a:t>
            </a:r>
            <a:r>
              <a:rPr sz="1000" spc="49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and</a:t>
            </a:r>
            <a:r>
              <a:rPr sz="1000" spc="509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ﬁnancial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818184" y="3113048"/>
            <a:ext cx="4708525" cy="265938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6350" algn="just">
              <a:lnSpc>
                <a:spcPct val="143700"/>
              </a:lnSpc>
              <a:spcBef>
                <a:spcPts val="105"/>
              </a:spcBef>
            </a:pP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performance during the past year, a discussion 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current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and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future business opportunities,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and 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ﬁnancial statements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that 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provide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 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numerical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record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ﬁnancial performance. Usually,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ﬁnancial highlights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are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provided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on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ﬁrst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page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or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two,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followed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by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letter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to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the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stockholders 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by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the ﬁrm’s chairman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the board </a:t>
            </a:r>
            <a:r>
              <a:rPr sz="1000" spc="-35" dirty="0">
                <a:solidFill>
                  <a:srgbClr val="221F1F"/>
                </a:solidFill>
                <a:latin typeface="Times New Roman"/>
                <a:cs typeface="Times New Roman"/>
              </a:rPr>
              <a:t>and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chief executive </a:t>
            </a:r>
            <a:r>
              <a:rPr sz="1000" spc="-35" dirty="0">
                <a:solidFill>
                  <a:srgbClr val="221F1F"/>
                </a:solidFill>
                <a:latin typeface="Times New Roman"/>
                <a:cs typeface="Times New Roman"/>
              </a:rPr>
              <a:t>oﬃcer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(CEO). The </a:t>
            </a:r>
            <a:r>
              <a:rPr sz="1000" spc="-40" dirty="0">
                <a:solidFill>
                  <a:srgbClr val="221F1F"/>
                </a:solidFill>
                <a:latin typeface="Times New Roman"/>
                <a:cs typeface="Times New Roman"/>
              </a:rPr>
              <a:t>CEO </a:t>
            </a:r>
            <a:r>
              <a:rPr sz="1000" spc="-3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summarizes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ﬁnancial results for the year and identiﬁes the ﬁrm’s strengths, such as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employee talents 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andthe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size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its customer base. After the CEO’s letter, 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most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companies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describe their current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business areas, future opportunities,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and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ﬁnancial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goals,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such as</a:t>
            </a:r>
            <a:r>
              <a:rPr sz="1000" spc="24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target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return </a:t>
            </a:r>
            <a:r>
              <a:rPr sz="1000" u="sng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on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equity </a:t>
            </a:r>
            <a:r>
              <a:rPr sz="1000" u="sng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or</a:t>
            </a:r>
            <a:r>
              <a:rPr sz="1000" u="sng" spc="1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earnings</a:t>
            </a:r>
            <a:r>
              <a:rPr sz="1000" u="sng" spc="-1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growth</a:t>
            </a:r>
            <a:r>
              <a:rPr sz="1000" u="sng" spc="-1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rate.</a:t>
            </a:r>
            <a:endParaRPr sz="1000">
              <a:latin typeface="Times New Roman"/>
              <a:cs typeface="Times New Roman"/>
            </a:endParaRPr>
          </a:p>
          <a:p>
            <a:pPr marL="12700" marR="5080" indent="225425" algn="just">
              <a:lnSpc>
                <a:spcPct val="143700"/>
              </a:lnSpc>
              <a:spcBef>
                <a:spcPts val="40"/>
              </a:spcBef>
            </a:pP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Three important ﬁnancial statements </a:t>
            </a:r>
            <a:r>
              <a:rPr sz="1000" u="sng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are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provided </a:t>
            </a:r>
            <a:r>
              <a:rPr sz="1000" u="sng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in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the annual report: the statement </a:t>
            </a:r>
            <a:r>
              <a:rPr sz="1000" u="sng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of 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income (sometimes </a:t>
            </a:r>
            <a:r>
              <a:rPr sz="1000" u="sng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called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the statement </a:t>
            </a:r>
            <a:r>
              <a:rPr sz="1000" u="sng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of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operations), the balance sheet (sometimes </a:t>
            </a:r>
            <a:r>
              <a:rPr sz="1000" u="sng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called 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the statement </a:t>
            </a:r>
            <a:r>
              <a:rPr sz="1000" u="sng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of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ﬁnancial position), and the statement </a:t>
            </a:r>
            <a:r>
              <a:rPr sz="1000" u="sng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of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cash </a:t>
            </a:r>
            <a:r>
              <a:rPr sz="1000" u="sng" spc="-1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ﬂows.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Management provides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detailed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notes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to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these</a:t>
            </a:r>
            <a:r>
              <a:rPr sz="1000" spc="1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ﬁnancial statements.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403350" y="6378321"/>
            <a:ext cx="1942464" cy="32385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950" spc="-60" dirty="0">
                <a:solidFill>
                  <a:srgbClr val="221F1F"/>
                </a:solidFill>
                <a:latin typeface="Trebuchet MS"/>
                <a:cs typeface="Trebuchet MS"/>
              </a:rPr>
              <a:t>Incom</a:t>
            </a:r>
            <a:r>
              <a:rPr sz="1950" spc="-55" dirty="0">
                <a:solidFill>
                  <a:srgbClr val="221F1F"/>
                </a:solidFill>
                <a:latin typeface="Trebuchet MS"/>
                <a:cs typeface="Trebuchet MS"/>
              </a:rPr>
              <a:t>e</a:t>
            </a:r>
            <a:r>
              <a:rPr sz="1950" spc="-110" dirty="0">
                <a:solidFill>
                  <a:srgbClr val="221F1F"/>
                </a:solidFill>
                <a:latin typeface="Trebuchet MS"/>
                <a:cs typeface="Trebuchet MS"/>
              </a:rPr>
              <a:t> </a:t>
            </a:r>
            <a:r>
              <a:rPr sz="1950" spc="-45" dirty="0">
                <a:solidFill>
                  <a:srgbClr val="221F1F"/>
                </a:solidFill>
                <a:latin typeface="Trebuchet MS"/>
                <a:cs typeface="Trebuchet MS"/>
              </a:rPr>
              <a:t>Stat</a:t>
            </a:r>
            <a:r>
              <a:rPr sz="1950" spc="-50" dirty="0">
                <a:solidFill>
                  <a:srgbClr val="221F1F"/>
                </a:solidFill>
                <a:latin typeface="Trebuchet MS"/>
                <a:cs typeface="Trebuchet MS"/>
              </a:rPr>
              <a:t>e</a:t>
            </a:r>
            <a:r>
              <a:rPr sz="1950" spc="-65" dirty="0">
                <a:solidFill>
                  <a:srgbClr val="221F1F"/>
                </a:solidFill>
                <a:latin typeface="Trebuchet MS"/>
                <a:cs typeface="Trebuchet MS"/>
              </a:rPr>
              <a:t>ment</a:t>
            </a:r>
            <a:endParaRPr sz="1950">
              <a:latin typeface="Trebuchet MS"/>
              <a:cs typeface="Trebuchet MS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818184" y="6961022"/>
            <a:ext cx="4709160" cy="178053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6985" algn="just">
              <a:lnSpc>
                <a:spcPct val="144100"/>
              </a:lnSpc>
              <a:spcBef>
                <a:spcPts val="100"/>
              </a:spcBef>
            </a:pP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sz="1000" spc="5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10" dirty="0">
                <a:solidFill>
                  <a:srgbClr val="009CDB"/>
                </a:solidFill>
                <a:latin typeface="Times New Roman"/>
                <a:cs typeface="Times New Roman"/>
              </a:rPr>
              <a:t>income</a:t>
            </a:r>
            <a:r>
              <a:rPr sz="1000" spc="55" dirty="0">
                <a:solidFill>
                  <a:srgbClr val="009CDB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009CDB"/>
                </a:solidFill>
                <a:latin typeface="Times New Roman"/>
                <a:cs typeface="Times New Roman"/>
              </a:rPr>
              <a:t>statement</a:t>
            </a:r>
            <a:r>
              <a:rPr sz="1000" spc="60" dirty="0">
                <a:solidFill>
                  <a:srgbClr val="009CDB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reports</a:t>
            </a:r>
            <a:r>
              <a:rPr sz="1000" spc="5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sz="1000" spc="6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revenues</a:t>
            </a:r>
            <a:r>
              <a:rPr sz="1000" spc="5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generated</a:t>
            </a:r>
            <a:r>
              <a:rPr sz="1000" spc="6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and</a:t>
            </a:r>
            <a:r>
              <a:rPr sz="1000" spc="5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expenses</a:t>
            </a:r>
            <a:r>
              <a:rPr sz="1000" spc="5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incurred</a:t>
            </a:r>
            <a:r>
              <a:rPr sz="1000" spc="6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by</a:t>
            </a:r>
            <a:r>
              <a:rPr sz="1000" spc="3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</a:t>
            </a:r>
            <a:r>
              <a:rPr sz="1000" spc="6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ﬁrm</a:t>
            </a:r>
            <a:r>
              <a:rPr sz="1000" spc="4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over </a:t>
            </a:r>
            <a:r>
              <a:rPr sz="1000" spc="-23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an accounting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period,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such as a quarter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or 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year.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The accrual concept is 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used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to construct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the 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income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statement.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009CDB"/>
                </a:solidFill>
                <a:latin typeface="Times New Roman"/>
                <a:cs typeface="Times New Roman"/>
              </a:rPr>
              <a:t>Table </a:t>
            </a:r>
            <a:r>
              <a:rPr sz="1000" spc="-5" dirty="0">
                <a:solidFill>
                  <a:srgbClr val="009CDB"/>
                </a:solidFill>
                <a:latin typeface="Times New Roman"/>
                <a:cs typeface="Times New Roman"/>
              </a:rPr>
              <a:t>13.4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presents income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statements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for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 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ﬁrm,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 Walgreens,</a:t>
            </a:r>
            <a:r>
              <a:rPr sz="1000" spc="24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for 2015 </a:t>
            </a:r>
            <a:r>
              <a:rPr sz="1000" spc="-24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and</a:t>
            </a:r>
            <a:r>
              <a:rPr sz="1000" spc="6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2014.</a:t>
            </a:r>
            <a:r>
              <a:rPr sz="1000" spc="4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In</a:t>
            </a:r>
            <a:r>
              <a:rPr sz="1000" spc="6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2015,</a:t>
            </a:r>
            <a:r>
              <a:rPr sz="1000" spc="-1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Walgreens</a:t>
            </a:r>
            <a:r>
              <a:rPr sz="1000" spc="1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had</a:t>
            </a:r>
            <a:r>
              <a:rPr sz="1000" spc="5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net</a:t>
            </a:r>
            <a:r>
              <a:rPr sz="1000" spc="4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revenues</a:t>
            </a:r>
            <a:r>
              <a:rPr sz="1000" spc="3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of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$103.4</a:t>
            </a:r>
            <a:r>
              <a:rPr sz="1000" spc="4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billion</a:t>
            </a:r>
            <a:r>
              <a:rPr sz="1000" spc="6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(which</a:t>
            </a:r>
            <a:r>
              <a:rPr sz="1000" spc="5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is</a:t>
            </a:r>
            <a:r>
              <a:rPr sz="1000" spc="3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sz="1000" spc="5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same</a:t>
            </a:r>
            <a:r>
              <a:rPr sz="1000" spc="3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as</a:t>
            </a:r>
            <a:r>
              <a:rPr sz="1000" spc="1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endParaRPr sz="1000">
              <a:latin typeface="Times New Roman"/>
              <a:cs typeface="Times New Roman"/>
            </a:endParaRPr>
          </a:p>
          <a:p>
            <a:pPr marL="12700" marR="5080" algn="just">
              <a:lnSpc>
                <a:spcPts val="1730"/>
              </a:lnSpc>
              <a:spcBef>
                <a:spcPts val="80"/>
              </a:spcBef>
            </a:pP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$103,444 million shown</a:t>
            </a:r>
            <a:r>
              <a:rPr sz="1000" spc="19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in</a:t>
            </a:r>
            <a:r>
              <a:rPr sz="1000" spc="42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the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table—that </a:t>
            </a:r>
            <a:r>
              <a:rPr sz="1000" spc="-20" dirty="0">
                <a:solidFill>
                  <a:srgbClr val="221F1F"/>
                </a:solidFill>
                <a:latin typeface="Times New Roman"/>
                <a:cs typeface="Times New Roman"/>
              </a:rPr>
              <a:t>is,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$103,444,000,000)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compared with</a:t>
            </a:r>
            <a:r>
              <a:rPr sz="1000" spc="19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$76.4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billion </a:t>
            </a:r>
            <a:r>
              <a:rPr sz="1000" spc="-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for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2014, 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which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reﬂects an increase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over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35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percent. After deducting production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costs and </a:t>
            </a:r>
            <a:r>
              <a:rPr sz="1000" spc="-23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other expenses incurred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in running the business,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Walgreens’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net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income </a:t>
            </a:r>
            <a:r>
              <a:rPr sz="1000" spc="-35" dirty="0">
                <a:solidFill>
                  <a:srgbClr val="221F1F"/>
                </a:solidFill>
                <a:latin typeface="Times New Roman"/>
                <a:cs typeface="Times New Roman"/>
              </a:rPr>
              <a:t>was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$4,255 million </a:t>
            </a:r>
            <a:r>
              <a:rPr sz="1000" spc="-35" dirty="0">
                <a:solidFill>
                  <a:srgbClr val="221F1F"/>
                </a:solidFill>
                <a:latin typeface="Times New Roman"/>
                <a:cs typeface="Times New Roman"/>
              </a:rPr>
              <a:t>in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2015,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 more</a:t>
            </a:r>
            <a:r>
              <a:rPr sz="1000" spc="-1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than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100</a:t>
            </a:r>
            <a:r>
              <a:rPr sz="1000" spc="-1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percent</a:t>
            </a:r>
            <a:r>
              <a:rPr sz="1000" spc="-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increase</a:t>
            </a:r>
            <a:r>
              <a:rPr sz="1000" spc="-4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over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2014’s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net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income</a:t>
            </a:r>
            <a:r>
              <a:rPr sz="1000" spc="-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of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$2,031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million.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5726429" y="3279775"/>
            <a:ext cx="1486535" cy="1076325"/>
          </a:xfrm>
          <a:prstGeom prst="rect">
            <a:avLst/>
          </a:prstGeom>
        </p:spPr>
        <p:txBody>
          <a:bodyPr vert="horz" wrap="square" lIns="0" tIns="10795" rIns="0" bIns="0" rtlCol="0">
            <a:spAutoFit/>
          </a:bodyPr>
          <a:lstStyle/>
          <a:p>
            <a:pPr marL="12700" marR="5080">
              <a:lnSpc>
                <a:spcPct val="101499"/>
              </a:lnSpc>
              <a:spcBef>
                <a:spcPts val="85"/>
              </a:spcBef>
            </a:pPr>
            <a:r>
              <a:rPr sz="850" spc="-5" dirty="0">
                <a:solidFill>
                  <a:srgbClr val="009CDB"/>
                </a:solidFill>
                <a:latin typeface="Times New Roman"/>
                <a:cs typeface="Times New Roman"/>
              </a:rPr>
              <a:t>annual report </a:t>
            </a:r>
            <a:r>
              <a:rPr sz="850" spc="-5" dirty="0">
                <a:solidFill>
                  <a:srgbClr val="4A4A4D"/>
                </a:solidFill>
                <a:latin typeface="Times New Roman"/>
                <a:cs typeface="Times New Roman"/>
              </a:rPr>
              <a:t>contains descriptive </a:t>
            </a:r>
            <a:r>
              <a:rPr sz="850" spc="-200" dirty="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sz="850" spc="-5" dirty="0">
                <a:solidFill>
                  <a:srgbClr val="4A4A4D"/>
                </a:solidFill>
                <a:latin typeface="Times New Roman"/>
                <a:cs typeface="Times New Roman"/>
              </a:rPr>
              <a:t>information on operating and 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sz="850" spc="-5" dirty="0">
                <a:solidFill>
                  <a:srgbClr val="4A4A4D"/>
                </a:solidFill>
                <a:latin typeface="Times New Roman"/>
                <a:cs typeface="Times New Roman"/>
              </a:rPr>
              <a:t>ﬁnancial performance during the 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sz="850" spc="-5" dirty="0">
                <a:solidFill>
                  <a:srgbClr val="4A4A4D"/>
                </a:solidFill>
                <a:latin typeface="Times New Roman"/>
                <a:cs typeface="Times New Roman"/>
              </a:rPr>
              <a:t>past year, 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a </a:t>
            </a:r>
            <a:r>
              <a:rPr sz="850" spc="-5" dirty="0">
                <a:solidFill>
                  <a:srgbClr val="4A4A4D"/>
                </a:solidFill>
                <a:latin typeface="Times New Roman"/>
                <a:cs typeface="Times New Roman"/>
              </a:rPr>
              <a:t>discussion of current 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sz="850" spc="-5" dirty="0">
                <a:solidFill>
                  <a:srgbClr val="4A4A4D"/>
                </a:solidFill>
                <a:latin typeface="Times New Roman"/>
                <a:cs typeface="Times New Roman"/>
              </a:rPr>
              <a:t>and future business opportunities, </a:t>
            </a:r>
            <a:r>
              <a:rPr sz="850" spc="-200" dirty="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sz="850" spc="-5" dirty="0">
                <a:solidFill>
                  <a:srgbClr val="4A4A4D"/>
                </a:solidFill>
                <a:latin typeface="Times New Roman"/>
                <a:cs typeface="Times New Roman"/>
              </a:rPr>
              <a:t>and ﬁnancial statements that 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sz="850" spc="-5" dirty="0">
                <a:solidFill>
                  <a:srgbClr val="4A4A4D"/>
                </a:solidFill>
                <a:latin typeface="Times New Roman"/>
                <a:cs typeface="Times New Roman"/>
              </a:rPr>
              <a:t>provide</a:t>
            </a:r>
            <a:r>
              <a:rPr sz="850" spc="-10" dirty="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a</a:t>
            </a:r>
            <a:r>
              <a:rPr sz="850" spc="5" dirty="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sz="850" spc="-5" dirty="0">
                <a:solidFill>
                  <a:srgbClr val="4A4A4D"/>
                </a:solidFill>
                <a:latin typeface="Times New Roman"/>
                <a:cs typeface="Times New Roman"/>
              </a:rPr>
              <a:t>numerical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sz="850" spc="-5" dirty="0">
                <a:solidFill>
                  <a:srgbClr val="4A4A4D"/>
                </a:solidFill>
                <a:latin typeface="Times New Roman"/>
                <a:cs typeface="Times New Roman"/>
              </a:rPr>
              <a:t>record</a:t>
            </a:r>
            <a:r>
              <a:rPr sz="850" spc="-10" dirty="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sz="850" spc="-5" dirty="0">
                <a:solidFill>
                  <a:srgbClr val="4A4A4D"/>
                </a:solidFill>
                <a:latin typeface="Times New Roman"/>
                <a:cs typeface="Times New Roman"/>
              </a:rPr>
              <a:t>of 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sz="850" spc="-5" dirty="0">
                <a:solidFill>
                  <a:srgbClr val="4A4A4D"/>
                </a:solidFill>
                <a:latin typeface="Times New Roman"/>
                <a:cs typeface="Times New Roman"/>
              </a:rPr>
              <a:t>ﬁnancial</a:t>
            </a:r>
            <a:r>
              <a:rPr sz="850" spc="-20" dirty="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sz="850" spc="-5" dirty="0">
                <a:solidFill>
                  <a:srgbClr val="4A4A4D"/>
                </a:solidFill>
                <a:latin typeface="Times New Roman"/>
                <a:cs typeface="Times New Roman"/>
              </a:rPr>
              <a:t>performance</a:t>
            </a:r>
            <a:endParaRPr sz="850">
              <a:latin typeface="Times New Roman"/>
              <a:cs typeface="Times New Roman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5726429" y="7486650"/>
            <a:ext cx="1561465" cy="681355"/>
          </a:xfrm>
          <a:prstGeom prst="rect">
            <a:avLst/>
          </a:prstGeom>
        </p:spPr>
        <p:txBody>
          <a:bodyPr vert="horz" wrap="square" lIns="0" tIns="10795" rIns="0" bIns="0" rtlCol="0">
            <a:spAutoFit/>
          </a:bodyPr>
          <a:lstStyle/>
          <a:p>
            <a:pPr marL="12700" marR="5080">
              <a:lnSpc>
                <a:spcPct val="101499"/>
              </a:lnSpc>
              <a:spcBef>
                <a:spcPts val="85"/>
              </a:spcBef>
            </a:pPr>
            <a:r>
              <a:rPr sz="850" spc="-5" dirty="0">
                <a:solidFill>
                  <a:srgbClr val="009CDB"/>
                </a:solidFill>
                <a:latin typeface="Times New Roman"/>
                <a:cs typeface="Times New Roman"/>
              </a:rPr>
              <a:t>income statement</a:t>
            </a:r>
            <a:r>
              <a:rPr sz="850" dirty="0">
                <a:solidFill>
                  <a:srgbClr val="009CDB"/>
                </a:solidFill>
                <a:latin typeface="Times New Roman"/>
                <a:cs typeface="Times New Roman"/>
              </a:rPr>
              <a:t> </a:t>
            </a:r>
            <a:r>
              <a:rPr sz="850" spc="-5" dirty="0">
                <a:solidFill>
                  <a:srgbClr val="4A4A4D"/>
                </a:solidFill>
                <a:latin typeface="Times New Roman"/>
                <a:cs typeface="Times New Roman"/>
              </a:rPr>
              <a:t>reports the 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sz="850" spc="-5" dirty="0">
                <a:solidFill>
                  <a:srgbClr val="4A4A4D"/>
                </a:solidFill>
                <a:latin typeface="Times New Roman"/>
                <a:cs typeface="Times New Roman"/>
              </a:rPr>
              <a:t>revenues generated and expenses 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sz="850" spc="-5" dirty="0">
                <a:solidFill>
                  <a:srgbClr val="4A4A4D"/>
                </a:solidFill>
                <a:latin typeface="Times New Roman"/>
                <a:cs typeface="Times New Roman"/>
              </a:rPr>
              <a:t>incurred 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by </a:t>
            </a:r>
            <a:r>
              <a:rPr sz="850" spc="-5" dirty="0">
                <a:solidFill>
                  <a:srgbClr val="4A4A4D"/>
                </a:solidFill>
                <a:latin typeface="Times New Roman"/>
                <a:cs typeface="Times New Roman"/>
              </a:rPr>
              <a:t>the 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ﬁrm </a:t>
            </a:r>
            <a:r>
              <a:rPr sz="850" spc="-5" dirty="0">
                <a:solidFill>
                  <a:srgbClr val="4A4A4D"/>
                </a:solidFill>
                <a:latin typeface="Times New Roman"/>
                <a:cs typeface="Times New Roman"/>
              </a:rPr>
              <a:t>over 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an </a:t>
            </a:r>
            <a:r>
              <a:rPr sz="850" spc="5" dirty="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sz="850" spc="-5" dirty="0">
                <a:solidFill>
                  <a:srgbClr val="4A4A4D"/>
                </a:solidFill>
                <a:latin typeface="Times New Roman"/>
                <a:cs typeface="Times New Roman"/>
              </a:rPr>
              <a:t>accounting</a:t>
            </a:r>
            <a:r>
              <a:rPr sz="850" spc="-30" dirty="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sz="850" spc="-5" dirty="0">
                <a:solidFill>
                  <a:srgbClr val="4A4A4D"/>
                </a:solidFill>
                <a:latin typeface="Times New Roman"/>
                <a:cs typeface="Times New Roman"/>
              </a:rPr>
              <a:t>period,</a:t>
            </a:r>
            <a:r>
              <a:rPr sz="850" spc="-35" dirty="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sz="850" spc="-5" dirty="0">
                <a:solidFill>
                  <a:srgbClr val="4A4A4D"/>
                </a:solidFill>
                <a:latin typeface="Times New Roman"/>
                <a:cs typeface="Times New Roman"/>
              </a:rPr>
              <a:t>such</a:t>
            </a:r>
            <a:r>
              <a:rPr sz="850" spc="-45" dirty="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as</a:t>
            </a:r>
            <a:r>
              <a:rPr sz="850" spc="-30" dirty="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a</a:t>
            </a:r>
            <a:r>
              <a:rPr sz="850" spc="-35" dirty="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sz="850" spc="-5" dirty="0">
                <a:solidFill>
                  <a:srgbClr val="4A4A4D"/>
                </a:solidFill>
                <a:latin typeface="Times New Roman"/>
                <a:cs typeface="Times New Roman"/>
              </a:rPr>
              <a:t>quarter </a:t>
            </a:r>
            <a:r>
              <a:rPr sz="850" spc="-195" dirty="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sz="850" spc="-10" dirty="0">
                <a:solidFill>
                  <a:srgbClr val="4A4A4D"/>
                </a:solidFill>
                <a:latin typeface="Times New Roman"/>
                <a:cs typeface="Times New Roman"/>
              </a:rPr>
              <a:t>o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r</a:t>
            </a:r>
            <a:r>
              <a:rPr sz="850" spc="-55" dirty="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a</a:t>
            </a:r>
            <a:r>
              <a:rPr sz="850" spc="-5" dirty="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sz="850" spc="-20" dirty="0">
                <a:solidFill>
                  <a:srgbClr val="4A4A4D"/>
                </a:solidFill>
                <a:latin typeface="Times New Roman"/>
                <a:cs typeface="Times New Roman"/>
              </a:rPr>
              <a:t>y</a:t>
            </a:r>
            <a:r>
              <a:rPr sz="850" spc="-10" dirty="0">
                <a:solidFill>
                  <a:srgbClr val="4A4A4D"/>
                </a:solidFill>
                <a:latin typeface="Times New Roman"/>
                <a:cs typeface="Times New Roman"/>
              </a:rPr>
              <a:t>e</a:t>
            </a:r>
            <a:r>
              <a:rPr sz="850" spc="5" dirty="0">
                <a:solidFill>
                  <a:srgbClr val="4A4A4D"/>
                </a:solidFill>
                <a:latin typeface="Times New Roman"/>
                <a:cs typeface="Times New Roman"/>
              </a:rPr>
              <a:t>a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r</a:t>
            </a:r>
            <a:endParaRPr sz="85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841375" y="6436867"/>
            <a:ext cx="437515" cy="279400"/>
          </a:xfrm>
          <a:prstGeom prst="rect">
            <a:avLst/>
          </a:prstGeom>
          <a:ln w="25907">
            <a:solidFill>
              <a:srgbClr val="DBDBDD"/>
            </a:solidFill>
          </a:ln>
        </p:spPr>
        <p:txBody>
          <a:bodyPr vert="horz" wrap="square" lIns="0" tIns="59690" rIns="0" bIns="0" rtlCol="0">
            <a:spAutoFit/>
          </a:bodyPr>
          <a:lstStyle/>
          <a:p>
            <a:pPr marL="86995">
              <a:lnSpc>
                <a:spcPct val="100000"/>
              </a:lnSpc>
              <a:spcBef>
                <a:spcPts val="470"/>
              </a:spcBef>
            </a:pPr>
            <a:r>
              <a:rPr sz="1050" spc="-5" dirty="0">
                <a:solidFill>
                  <a:srgbClr val="221E1E"/>
                </a:solidFill>
                <a:latin typeface="Microsoft Sans Serif"/>
                <a:cs typeface="Microsoft Sans Serif"/>
              </a:rPr>
              <a:t>7.3</a:t>
            </a:r>
            <a:r>
              <a:rPr sz="1050" spc="-5" dirty="0">
                <a:latin typeface="Microsoft Sans Serif"/>
                <a:cs typeface="Microsoft Sans Serif"/>
              </a:rPr>
              <a:t> </a:t>
            </a:r>
            <a:endParaRPr sz="1050">
              <a:latin typeface="Microsoft Sans Serif"/>
              <a:cs typeface="Microsoft Sans Serif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2"/>
          <p:cNvGraphicFramePr>
            <a:graphicFrameLocks noGrp="1"/>
          </p:cNvGraphicFramePr>
          <p:nvPr/>
        </p:nvGraphicFramePr>
        <p:xfrm>
          <a:off x="2268347" y="780287"/>
          <a:ext cx="4679950" cy="299402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815340"/>
                <a:gridCol w="1772920"/>
                <a:gridCol w="1202055"/>
                <a:gridCol w="889000"/>
              </a:tblGrid>
              <a:tr h="291337">
                <a:tc>
                  <a:txBody>
                    <a:bodyPr/>
                    <a:lstStyle/>
                    <a:p>
                      <a:pPr marL="76200">
                        <a:lnSpc>
                          <a:spcPct val="100000"/>
                        </a:lnSpc>
                        <a:spcBef>
                          <a:spcPts val="515"/>
                        </a:spcBef>
                      </a:pPr>
                      <a:r>
                        <a:rPr sz="900" spc="55" dirty="0">
                          <a:solidFill>
                            <a:srgbClr val="04719C"/>
                          </a:solidFill>
                          <a:latin typeface="Trebuchet MS"/>
                          <a:cs typeface="Trebuchet MS"/>
                        </a:rPr>
                        <a:t>T</a:t>
                      </a:r>
                      <a:r>
                        <a:rPr sz="900" spc="60" dirty="0">
                          <a:solidFill>
                            <a:srgbClr val="04719C"/>
                          </a:solidFill>
                          <a:latin typeface="Trebuchet MS"/>
                          <a:cs typeface="Trebuchet MS"/>
                        </a:rPr>
                        <a:t>ABL</a:t>
                      </a:r>
                      <a:r>
                        <a:rPr sz="900" dirty="0">
                          <a:solidFill>
                            <a:srgbClr val="04719C"/>
                          </a:solidFill>
                          <a:latin typeface="Trebuchet MS"/>
                          <a:cs typeface="Trebuchet MS"/>
                        </a:rPr>
                        <a:t>E </a:t>
                      </a:r>
                      <a:r>
                        <a:rPr sz="900" spc="10" dirty="0">
                          <a:solidFill>
                            <a:srgbClr val="04719C"/>
                          </a:solidFill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900" spc="-5" dirty="0">
                          <a:solidFill>
                            <a:srgbClr val="04719C"/>
                          </a:solidFill>
                          <a:latin typeface="Trebuchet MS"/>
                          <a:cs typeface="Trebuchet MS"/>
                        </a:rPr>
                        <a:t>1</a:t>
                      </a:r>
                      <a:r>
                        <a:rPr sz="900" dirty="0">
                          <a:solidFill>
                            <a:srgbClr val="04719C"/>
                          </a:solidFill>
                          <a:latin typeface="Trebuchet MS"/>
                          <a:cs typeface="Trebuchet MS"/>
                        </a:rPr>
                        <a:t>3</a:t>
                      </a:r>
                      <a:r>
                        <a:rPr sz="900" spc="-105" dirty="0">
                          <a:solidFill>
                            <a:srgbClr val="04719C"/>
                          </a:solidFill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900" dirty="0">
                          <a:solidFill>
                            <a:srgbClr val="04719C"/>
                          </a:solidFill>
                          <a:latin typeface="Trebuchet MS"/>
                          <a:cs typeface="Trebuchet MS"/>
                        </a:rPr>
                        <a:t>.4</a:t>
                      </a:r>
                      <a:endParaRPr sz="900">
                        <a:latin typeface="Trebuchet MS"/>
                        <a:cs typeface="Trebuchet MS"/>
                      </a:endParaRPr>
                    </a:p>
                  </a:txBody>
                  <a:tcPr marL="0" marR="0" marT="65405" marB="0">
                    <a:solidFill>
                      <a:srgbClr val="B9D7E6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57785">
                        <a:lnSpc>
                          <a:spcPct val="100000"/>
                        </a:lnSpc>
                        <a:spcBef>
                          <a:spcPts val="490"/>
                        </a:spcBef>
                      </a:pPr>
                      <a:r>
                        <a:rPr sz="950" spc="-10" dirty="0">
                          <a:solidFill>
                            <a:srgbClr val="3A90B3"/>
                          </a:solidFill>
                          <a:latin typeface="Palatino Linotype"/>
                          <a:cs typeface="Palatino Linotype"/>
                        </a:rPr>
                        <a:t>Income</a:t>
                      </a:r>
                      <a:r>
                        <a:rPr sz="950" spc="-45" dirty="0">
                          <a:solidFill>
                            <a:srgbClr val="3A90B3"/>
                          </a:solidFill>
                          <a:latin typeface="Palatino Linotype"/>
                          <a:cs typeface="Palatino Linotype"/>
                        </a:rPr>
                        <a:t> </a:t>
                      </a:r>
                      <a:r>
                        <a:rPr sz="950" spc="-10" dirty="0">
                          <a:solidFill>
                            <a:srgbClr val="3A90B3"/>
                          </a:solidFill>
                          <a:latin typeface="Palatino Linotype"/>
                          <a:cs typeface="Palatino Linotype"/>
                        </a:rPr>
                        <a:t>Statements</a:t>
                      </a:r>
                      <a:r>
                        <a:rPr sz="950" spc="-50" dirty="0">
                          <a:solidFill>
                            <a:srgbClr val="3A90B3"/>
                          </a:solidFill>
                          <a:latin typeface="Palatino Linotype"/>
                          <a:cs typeface="Palatino Linotype"/>
                        </a:rPr>
                        <a:t> </a:t>
                      </a:r>
                      <a:r>
                        <a:rPr sz="950" spc="-5" dirty="0">
                          <a:solidFill>
                            <a:srgbClr val="3A90B3"/>
                          </a:solidFill>
                          <a:latin typeface="Palatino Linotype"/>
                          <a:cs typeface="Palatino Linotype"/>
                        </a:rPr>
                        <a:t>for</a:t>
                      </a:r>
                      <a:r>
                        <a:rPr sz="950" spc="-60" dirty="0">
                          <a:solidFill>
                            <a:srgbClr val="3A90B3"/>
                          </a:solidFill>
                          <a:latin typeface="Palatino Linotype"/>
                          <a:cs typeface="Palatino Linotype"/>
                        </a:rPr>
                        <a:t> </a:t>
                      </a:r>
                      <a:r>
                        <a:rPr sz="950" spc="-5" dirty="0">
                          <a:solidFill>
                            <a:srgbClr val="3A90B3"/>
                          </a:solidFill>
                          <a:latin typeface="Palatino Linotype"/>
                          <a:cs typeface="Palatino Linotype"/>
                        </a:rPr>
                        <a:t>Walgreens</a:t>
                      </a:r>
                      <a:r>
                        <a:rPr sz="950" spc="-40" dirty="0">
                          <a:solidFill>
                            <a:srgbClr val="3A90B3"/>
                          </a:solidFill>
                          <a:latin typeface="Palatino Linotype"/>
                          <a:cs typeface="Palatino Linotype"/>
                        </a:rPr>
                        <a:t> </a:t>
                      </a:r>
                      <a:r>
                        <a:rPr sz="950" spc="-15" dirty="0">
                          <a:solidFill>
                            <a:srgbClr val="3A90B3"/>
                          </a:solidFill>
                          <a:latin typeface="Palatino Linotype"/>
                          <a:cs typeface="Palatino Linotype"/>
                        </a:rPr>
                        <a:t>($</a:t>
                      </a:r>
                      <a:r>
                        <a:rPr sz="950" spc="-35" dirty="0">
                          <a:solidFill>
                            <a:srgbClr val="3A90B3"/>
                          </a:solidFill>
                          <a:latin typeface="Palatino Linotype"/>
                          <a:cs typeface="Palatino Linotype"/>
                        </a:rPr>
                        <a:t> </a:t>
                      </a:r>
                      <a:r>
                        <a:rPr sz="950" spc="-10" dirty="0">
                          <a:solidFill>
                            <a:srgbClr val="3A90B3"/>
                          </a:solidFill>
                          <a:latin typeface="Palatino Linotype"/>
                          <a:cs typeface="Palatino Linotype"/>
                        </a:rPr>
                        <a:t>MILLIONS)</a:t>
                      </a:r>
                      <a:endParaRPr sz="950">
                        <a:latin typeface="Palatino Linotype"/>
                        <a:cs typeface="Palatino Linotype"/>
                      </a:endParaRPr>
                    </a:p>
                  </a:txBody>
                  <a:tcPr marL="0" marR="0" marT="6223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</a:tr>
              <a:tr h="263652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3A90B3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3A90B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90"/>
                        </a:spcBef>
                      </a:pPr>
                      <a:r>
                        <a:rPr sz="1000" dirty="0">
                          <a:solidFill>
                            <a:srgbClr val="FFFFFF"/>
                          </a:solidFill>
                          <a:latin typeface="Palatino Linotype"/>
                          <a:cs typeface="Palatino Linotype"/>
                        </a:rPr>
                        <a:t>2014</a:t>
                      </a:r>
                      <a:endParaRPr sz="1000">
                        <a:latin typeface="Palatino Linotype"/>
                        <a:cs typeface="Palatino Linotype"/>
                      </a:endParaRPr>
                    </a:p>
                  </a:txBody>
                  <a:tcPr marL="0" marR="0" marT="49530" marB="0">
                    <a:solidFill>
                      <a:srgbClr val="3A90B3"/>
                    </a:solidFill>
                  </a:tcPr>
                </a:tc>
                <a:tc>
                  <a:txBody>
                    <a:bodyPr/>
                    <a:lstStyle/>
                    <a:p>
                      <a:pPr marL="501650">
                        <a:lnSpc>
                          <a:spcPct val="100000"/>
                        </a:lnSpc>
                        <a:spcBef>
                          <a:spcPts val="390"/>
                        </a:spcBef>
                      </a:pPr>
                      <a:r>
                        <a:rPr sz="1000" dirty="0">
                          <a:solidFill>
                            <a:srgbClr val="FFFFFF"/>
                          </a:solidFill>
                          <a:latin typeface="Palatino Linotype"/>
                          <a:cs typeface="Palatino Linotype"/>
                        </a:rPr>
                        <a:t>2015</a:t>
                      </a:r>
                      <a:endParaRPr sz="1000">
                        <a:latin typeface="Palatino Linotype"/>
                        <a:cs typeface="Palatino Linotype"/>
                      </a:endParaRPr>
                    </a:p>
                  </a:txBody>
                  <a:tcPr marL="0" marR="0" marT="49530" marB="0">
                    <a:solidFill>
                      <a:srgbClr val="3A90B3"/>
                    </a:solidFill>
                  </a:tcPr>
                </a:tc>
              </a:tr>
              <a:tr h="216407">
                <a:tc>
                  <a:txBody>
                    <a:bodyPr/>
                    <a:lstStyle/>
                    <a:p>
                      <a:pPr marL="50165">
                        <a:lnSpc>
                          <a:spcPct val="100000"/>
                        </a:lnSpc>
                        <a:spcBef>
                          <a:spcPts val="165"/>
                        </a:spcBef>
                      </a:pP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Revenue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20955" marB="0">
                    <a:lnB w="12700">
                      <a:solidFill>
                        <a:srgbClr val="3A90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B w="12700">
                      <a:solidFill>
                        <a:srgbClr val="3A90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>
                  <a:txBody>
                    <a:bodyPr/>
                    <a:lstStyle/>
                    <a:p>
                      <a:pPr marR="408940" algn="r">
                        <a:lnSpc>
                          <a:spcPct val="100000"/>
                        </a:lnSpc>
                        <a:spcBef>
                          <a:spcPts val="165"/>
                        </a:spcBef>
                      </a:pP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$76,392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20955" marB="0">
                    <a:lnB w="12700">
                      <a:solidFill>
                        <a:srgbClr val="3A90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>
                  <a:txBody>
                    <a:bodyPr/>
                    <a:lstStyle/>
                    <a:p>
                      <a:pPr marR="39370" algn="r">
                        <a:lnSpc>
                          <a:spcPct val="100000"/>
                        </a:lnSpc>
                        <a:spcBef>
                          <a:spcPts val="165"/>
                        </a:spcBef>
                      </a:pP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$103,444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20955" marB="0">
                    <a:lnB w="12700">
                      <a:solidFill>
                        <a:srgbClr val="3A90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</a:tr>
              <a:tr h="228599">
                <a:tc gridSpan="2">
                  <a:txBody>
                    <a:bodyPr/>
                    <a:lstStyle/>
                    <a:p>
                      <a:pPr marL="162560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Cost</a:t>
                      </a:r>
                      <a:r>
                        <a:rPr sz="900" spc="-4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of</a:t>
                      </a:r>
                      <a:r>
                        <a:rPr sz="900" spc="-4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goods</a:t>
                      </a:r>
                      <a:r>
                        <a:rPr sz="900" spc="-2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sold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36195" marB="0">
                    <a:lnT w="12700">
                      <a:solidFill>
                        <a:srgbClr val="3A90B3"/>
                      </a:solidFill>
                      <a:prstDash val="solid"/>
                    </a:lnT>
                    <a:lnB w="12700">
                      <a:solidFill>
                        <a:srgbClr val="3A90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408940" algn="r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$54,823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36195" marB="0">
                    <a:lnT w="12700">
                      <a:solidFill>
                        <a:srgbClr val="3A90B3"/>
                      </a:solidFill>
                      <a:prstDash val="solid"/>
                    </a:lnT>
                    <a:lnB w="12700">
                      <a:solidFill>
                        <a:srgbClr val="3A90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>
                  <a:txBody>
                    <a:bodyPr/>
                    <a:lstStyle/>
                    <a:p>
                      <a:pPr marR="39370" algn="r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$76,520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36195" marB="0">
                    <a:lnT w="12700">
                      <a:solidFill>
                        <a:srgbClr val="3A90B3"/>
                      </a:solidFill>
                      <a:prstDash val="solid"/>
                    </a:lnT>
                    <a:lnB w="12700">
                      <a:solidFill>
                        <a:srgbClr val="3A90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</a:tr>
              <a:tr h="367284">
                <a:tc gridSpan="2">
                  <a:txBody>
                    <a:bodyPr/>
                    <a:lstStyle/>
                    <a:p>
                      <a:pPr marL="276860" marR="405130" indent="-114300">
                        <a:lnSpc>
                          <a:spcPts val="1070"/>
                        </a:lnSpc>
                        <a:spcBef>
                          <a:spcPts val="340"/>
                        </a:spcBef>
                      </a:pP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S</a:t>
                      </a: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e</a:t>
                      </a:r>
                      <a:r>
                        <a:rPr sz="900" spc="-1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ll</a:t>
                      </a: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i</a:t>
                      </a:r>
                      <a:r>
                        <a:rPr sz="900" spc="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n</a:t>
                      </a:r>
                      <a:r>
                        <a:rPr sz="900" spc="-2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g</a:t>
                      </a: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,</a:t>
                      </a:r>
                      <a:r>
                        <a:rPr sz="900" spc="-2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900" spc="-1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g</a:t>
                      </a: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e</a:t>
                      </a:r>
                      <a:r>
                        <a:rPr sz="900" spc="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n</a:t>
                      </a: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e</a:t>
                      </a: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r</a:t>
                      </a: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a</a:t>
                      </a: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l</a:t>
                      </a:r>
                      <a:r>
                        <a:rPr sz="900" spc="-5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a</a:t>
                      </a:r>
                      <a:r>
                        <a:rPr sz="900" spc="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n</a:t>
                      </a: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d</a:t>
                      </a:r>
                      <a:r>
                        <a:rPr sz="900" spc="-3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a</a:t>
                      </a:r>
                      <a:r>
                        <a:rPr sz="900" spc="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d</a:t>
                      </a:r>
                      <a:r>
                        <a:rPr sz="900" spc="-2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m</a:t>
                      </a: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i</a:t>
                      </a:r>
                      <a:r>
                        <a:rPr sz="900" spc="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n</a:t>
                      </a: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istrati</a:t>
                      </a: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v</a:t>
                      </a: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e</a:t>
                      </a:r>
                      <a:r>
                        <a:rPr sz="900" spc="-2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e</a:t>
                      </a:r>
                      <a:r>
                        <a:rPr sz="900" spc="-1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x</a:t>
                      </a:r>
                      <a:r>
                        <a:rPr sz="900" spc="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p</a:t>
                      </a: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e</a:t>
                      </a:r>
                      <a:r>
                        <a:rPr sz="900" spc="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n</a:t>
                      </a: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s</a:t>
                      </a:r>
                      <a:r>
                        <a:rPr sz="900" spc="-1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e</a:t>
                      </a: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s  and depreciation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43180" marB="0">
                    <a:lnT w="12700">
                      <a:solidFill>
                        <a:srgbClr val="3A90B3"/>
                      </a:solidFill>
                      <a:prstDash val="solid"/>
                    </a:lnT>
                    <a:lnB w="12700">
                      <a:solidFill>
                        <a:srgbClr val="3A90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408940" algn="r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$17,375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38100" marB="0">
                    <a:lnT w="12700">
                      <a:solidFill>
                        <a:srgbClr val="3A90B3"/>
                      </a:solidFill>
                      <a:prstDash val="solid"/>
                    </a:lnT>
                    <a:lnB w="12700">
                      <a:solidFill>
                        <a:srgbClr val="3A90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>
                  <a:txBody>
                    <a:bodyPr/>
                    <a:lstStyle/>
                    <a:p>
                      <a:pPr marR="39370" algn="r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$22,256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38100" marB="0">
                    <a:lnT w="12700">
                      <a:solidFill>
                        <a:srgbClr val="3A90B3"/>
                      </a:solidFill>
                      <a:prstDash val="solid"/>
                    </a:lnT>
                    <a:lnB w="12700">
                      <a:solidFill>
                        <a:srgbClr val="3A90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</a:tr>
              <a:tr h="228600">
                <a:tc gridSpan="2">
                  <a:txBody>
                    <a:bodyPr/>
                    <a:lstStyle/>
                    <a:p>
                      <a:pPr marL="50165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Operating</a:t>
                      </a:r>
                      <a:r>
                        <a:rPr sz="900" spc="-3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income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38100" marB="0">
                    <a:lnT w="12700">
                      <a:solidFill>
                        <a:srgbClr val="3A90B3"/>
                      </a:solidFill>
                      <a:prstDash val="solid"/>
                    </a:lnT>
                    <a:lnB w="12700">
                      <a:solidFill>
                        <a:srgbClr val="3A90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405765" algn="r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$4,194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38100" marB="0">
                    <a:lnT w="12700">
                      <a:solidFill>
                        <a:srgbClr val="3A90B3"/>
                      </a:solidFill>
                      <a:prstDash val="solid"/>
                    </a:lnT>
                    <a:lnB w="12700">
                      <a:solidFill>
                        <a:srgbClr val="3A90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>
                  <a:txBody>
                    <a:bodyPr/>
                    <a:lstStyle/>
                    <a:p>
                      <a:pPr marR="35560" algn="r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$4,668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38100" marB="0">
                    <a:lnT w="12700">
                      <a:solidFill>
                        <a:srgbClr val="3A90B3"/>
                      </a:solidFill>
                      <a:prstDash val="solid"/>
                    </a:lnT>
                    <a:lnB w="12700">
                      <a:solidFill>
                        <a:srgbClr val="3A90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</a:tr>
              <a:tr h="231647">
                <a:tc gridSpan="2">
                  <a:txBody>
                    <a:bodyPr/>
                    <a:lstStyle/>
                    <a:p>
                      <a:pPr marL="162560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I</a:t>
                      </a:r>
                      <a:r>
                        <a:rPr sz="900" spc="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n</a:t>
                      </a: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ter</a:t>
                      </a:r>
                      <a:r>
                        <a:rPr sz="900" spc="-1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e</a:t>
                      </a: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st</a:t>
                      </a:r>
                      <a:r>
                        <a:rPr sz="900" spc="-4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e</a:t>
                      </a:r>
                      <a:r>
                        <a:rPr sz="900" spc="-1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x</a:t>
                      </a:r>
                      <a:r>
                        <a:rPr sz="900" spc="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p</a:t>
                      </a: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e</a:t>
                      </a:r>
                      <a:r>
                        <a:rPr sz="900" spc="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n</a:t>
                      </a: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se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38100" marB="0">
                    <a:lnT w="12700">
                      <a:solidFill>
                        <a:srgbClr val="3A90B3"/>
                      </a:solidFill>
                      <a:prstDash val="solid"/>
                    </a:lnT>
                    <a:lnB w="12700">
                      <a:solidFill>
                        <a:srgbClr val="3A90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408305" algn="r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$156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38100" marB="0">
                    <a:lnT w="12700">
                      <a:solidFill>
                        <a:srgbClr val="3A90B3"/>
                      </a:solidFill>
                      <a:prstDash val="solid"/>
                    </a:lnT>
                    <a:lnB w="12700">
                      <a:solidFill>
                        <a:srgbClr val="3A90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>
                  <a:txBody>
                    <a:bodyPr/>
                    <a:lstStyle/>
                    <a:p>
                      <a:pPr marR="40640" algn="r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0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38100" marB="0">
                    <a:lnT w="12700">
                      <a:solidFill>
                        <a:srgbClr val="3A90B3"/>
                      </a:solidFill>
                      <a:prstDash val="solid"/>
                    </a:lnT>
                    <a:lnB w="12700">
                      <a:solidFill>
                        <a:srgbClr val="3A90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</a:tr>
              <a:tr h="228600">
                <a:tc gridSpan="2">
                  <a:txBody>
                    <a:bodyPr/>
                    <a:lstStyle/>
                    <a:p>
                      <a:pPr marL="162560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Other</a:t>
                      </a:r>
                      <a:r>
                        <a:rPr sz="900" spc="-5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expenses</a:t>
                      </a:r>
                      <a:r>
                        <a:rPr sz="900" spc="-2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(income)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34925" marB="0">
                    <a:lnT w="12700">
                      <a:solidFill>
                        <a:srgbClr val="3A90B3"/>
                      </a:solidFill>
                      <a:prstDash val="solid"/>
                    </a:lnT>
                    <a:lnB w="12700">
                      <a:solidFill>
                        <a:srgbClr val="3A90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408305" algn="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$481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34925" marB="0">
                    <a:lnT w="12700">
                      <a:solidFill>
                        <a:srgbClr val="3A90B3"/>
                      </a:solidFill>
                      <a:prstDash val="solid"/>
                    </a:lnT>
                    <a:lnB w="12700">
                      <a:solidFill>
                        <a:srgbClr val="3A90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>
                  <a:txBody>
                    <a:bodyPr/>
                    <a:lstStyle/>
                    <a:p>
                      <a:pPr marR="38100" algn="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($643)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34925" marB="0">
                    <a:lnT w="12700">
                      <a:solidFill>
                        <a:srgbClr val="3A90B3"/>
                      </a:solidFill>
                      <a:prstDash val="solid"/>
                    </a:lnT>
                    <a:lnB w="12700">
                      <a:solidFill>
                        <a:srgbClr val="3A90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</a:tr>
              <a:tr h="230124">
                <a:tc gridSpan="2">
                  <a:txBody>
                    <a:bodyPr/>
                    <a:lstStyle/>
                    <a:p>
                      <a:pPr marL="50165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I</a:t>
                      </a:r>
                      <a:r>
                        <a:rPr sz="900" spc="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n</a:t>
                      </a: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c</a:t>
                      </a:r>
                      <a:r>
                        <a:rPr sz="900" spc="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o</a:t>
                      </a:r>
                      <a:r>
                        <a:rPr sz="900" spc="-2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m</a:t>
                      </a: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e</a:t>
                      </a:r>
                      <a:r>
                        <a:rPr sz="900" spc="-3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900" spc="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be</a:t>
                      </a:r>
                      <a:r>
                        <a:rPr sz="900" spc="-1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f</a:t>
                      </a:r>
                      <a:r>
                        <a:rPr sz="900" spc="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o</a:t>
                      </a: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re</a:t>
                      </a:r>
                      <a:r>
                        <a:rPr sz="900" spc="-1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ta</a:t>
                      </a:r>
                      <a:r>
                        <a:rPr sz="900" spc="-1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x</a:t>
                      </a: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e</a:t>
                      </a: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s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34925" marB="0">
                    <a:lnT w="12700">
                      <a:solidFill>
                        <a:srgbClr val="3A90B3"/>
                      </a:solidFill>
                      <a:prstDash val="solid"/>
                    </a:lnT>
                    <a:lnB w="12700">
                      <a:solidFill>
                        <a:srgbClr val="3A90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408940" algn="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$3,557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34925" marB="0">
                    <a:lnT w="12700">
                      <a:solidFill>
                        <a:srgbClr val="3A90B3"/>
                      </a:solidFill>
                      <a:prstDash val="solid"/>
                    </a:lnT>
                    <a:lnB w="12700">
                      <a:solidFill>
                        <a:srgbClr val="3A90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>
                  <a:txBody>
                    <a:bodyPr/>
                    <a:lstStyle/>
                    <a:p>
                      <a:pPr marR="38735" algn="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$5,311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34925" marB="0">
                    <a:lnT w="12700">
                      <a:solidFill>
                        <a:srgbClr val="3A90B3"/>
                      </a:solidFill>
                      <a:prstDash val="solid"/>
                    </a:lnT>
                    <a:lnB w="12700">
                      <a:solidFill>
                        <a:srgbClr val="3A90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</a:tr>
              <a:tr h="228980">
                <a:tc>
                  <a:txBody>
                    <a:bodyPr/>
                    <a:lstStyle/>
                    <a:p>
                      <a:pPr marL="162560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Income</a:t>
                      </a:r>
                      <a:r>
                        <a:rPr sz="900" spc="-4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taxes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34925" marB="0">
                    <a:lnT w="12700">
                      <a:solidFill>
                        <a:srgbClr val="3A90B3"/>
                      </a:solidFill>
                      <a:prstDash val="solid"/>
                    </a:lnT>
                    <a:lnB w="12700">
                      <a:solidFill>
                        <a:srgbClr val="3A90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T w="12700">
                      <a:solidFill>
                        <a:srgbClr val="3A90B3"/>
                      </a:solidFill>
                      <a:prstDash val="solid"/>
                    </a:lnT>
                    <a:lnB w="12700">
                      <a:solidFill>
                        <a:srgbClr val="3A90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>
                  <a:txBody>
                    <a:bodyPr/>
                    <a:lstStyle/>
                    <a:p>
                      <a:pPr marR="413384" algn="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$1,526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34925" marB="0">
                    <a:lnT w="12700">
                      <a:solidFill>
                        <a:srgbClr val="3A90B3"/>
                      </a:solidFill>
                      <a:prstDash val="solid"/>
                    </a:lnT>
                    <a:lnB w="12700">
                      <a:solidFill>
                        <a:srgbClr val="3A90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>
                  <a:txBody>
                    <a:bodyPr/>
                    <a:lstStyle/>
                    <a:p>
                      <a:pPr marR="38735" algn="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$1,056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34925" marB="0">
                    <a:lnT w="12700">
                      <a:solidFill>
                        <a:srgbClr val="3A90B3"/>
                      </a:solidFill>
                      <a:prstDash val="solid"/>
                    </a:lnT>
                    <a:lnB w="12700">
                      <a:solidFill>
                        <a:srgbClr val="3A90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</a:tr>
              <a:tr h="230123">
                <a:tc>
                  <a:txBody>
                    <a:bodyPr/>
                    <a:lstStyle/>
                    <a:p>
                      <a:pPr marL="50165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Net</a:t>
                      </a:r>
                      <a:r>
                        <a:rPr sz="900" spc="-3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income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38100" marB="0">
                    <a:lnT w="12700">
                      <a:solidFill>
                        <a:srgbClr val="3A90B3"/>
                      </a:solidFill>
                      <a:prstDash val="solid"/>
                    </a:lnT>
                    <a:lnB w="12700">
                      <a:solidFill>
                        <a:srgbClr val="3A90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T w="12700">
                      <a:solidFill>
                        <a:srgbClr val="3A90B3"/>
                      </a:solidFill>
                      <a:prstDash val="solid"/>
                    </a:lnT>
                    <a:lnB w="12700">
                      <a:solidFill>
                        <a:srgbClr val="3A90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>
                  <a:txBody>
                    <a:bodyPr/>
                    <a:lstStyle/>
                    <a:p>
                      <a:pPr marR="408940" algn="r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$2,031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38100" marB="0">
                    <a:lnT w="12700">
                      <a:solidFill>
                        <a:srgbClr val="3A90B3"/>
                      </a:solidFill>
                      <a:prstDash val="solid"/>
                    </a:lnT>
                    <a:lnB w="12700">
                      <a:solidFill>
                        <a:srgbClr val="3A90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>
                  <a:txBody>
                    <a:bodyPr/>
                    <a:lstStyle/>
                    <a:p>
                      <a:pPr marR="35560" algn="r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$4,255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38100" marB="0">
                    <a:lnT w="12700">
                      <a:solidFill>
                        <a:srgbClr val="3A90B3"/>
                      </a:solidFill>
                      <a:prstDash val="solid"/>
                    </a:lnT>
                    <a:lnB w="12700">
                      <a:solidFill>
                        <a:srgbClr val="3A90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</a:tr>
              <a:tr h="229362">
                <a:tc gridSpan="2">
                  <a:txBody>
                    <a:bodyPr/>
                    <a:lstStyle/>
                    <a:p>
                      <a:pPr marL="50165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Earnings</a:t>
                      </a: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per</a:t>
                      </a:r>
                      <a:r>
                        <a:rPr sz="900" spc="-3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share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34925" marB="0">
                    <a:lnT w="12700">
                      <a:solidFill>
                        <a:srgbClr val="3A90B3"/>
                      </a:solidFill>
                      <a:prstDash val="solid"/>
                    </a:lnT>
                    <a:lnB w="38100">
                      <a:solidFill>
                        <a:srgbClr val="3A90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413384" algn="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$2.03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34925" marB="0">
                    <a:lnT w="12700">
                      <a:solidFill>
                        <a:srgbClr val="3A90B3"/>
                      </a:solidFill>
                      <a:prstDash val="solid"/>
                    </a:lnT>
                    <a:lnB w="38100">
                      <a:solidFill>
                        <a:srgbClr val="3A90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>
                  <a:txBody>
                    <a:bodyPr/>
                    <a:lstStyle/>
                    <a:p>
                      <a:pPr marR="38735" algn="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$4.05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34925" marB="0">
                    <a:lnT w="12700">
                      <a:solidFill>
                        <a:srgbClr val="3A90B3"/>
                      </a:solidFill>
                      <a:prstDash val="solid"/>
                    </a:lnT>
                    <a:lnB w="38100">
                      <a:solidFill>
                        <a:srgbClr val="3A90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</a:tr>
            </a:tbl>
          </a:graphicData>
        </a:graphic>
      </p:graphicFrame>
      <p:sp>
        <p:nvSpPr>
          <p:cNvPr id="3" name="object 3"/>
          <p:cNvSpPr/>
          <p:nvPr/>
        </p:nvSpPr>
        <p:spPr>
          <a:xfrm>
            <a:off x="457200" y="3920363"/>
            <a:ext cx="5489575" cy="146685"/>
          </a:xfrm>
          <a:custGeom>
            <a:avLst/>
            <a:gdLst/>
            <a:ahLst/>
            <a:cxnLst/>
            <a:rect l="l" t="t" r="r" b="b"/>
            <a:pathLst>
              <a:path w="5489575" h="146685">
                <a:moveTo>
                  <a:pt x="5489194" y="0"/>
                </a:moveTo>
                <a:lnTo>
                  <a:pt x="0" y="0"/>
                </a:lnTo>
                <a:lnTo>
                  <a:pt x="0" y="146303"/>
                </a:lnTo>
                <a:lnTo>
                  <a:pt x="5489194" y="146303"/>
                </a:lnTo>
                <a:lnTo>
                  <a:pt x="5489194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457200" y="6549517"/>
            <a:ext cx="422909" cy="146685"/>
          </a:xfrm>
          <a:custGeom>
            <a:avLst/>
            <a:gdLst/>
            <a:ahLst/>
            <a:cxnLst/>
            <a:rect l="l" t="t" r="r" b="b"/>
            <a:pathLst>
              <a:path w="422909" h="146684">
                <a:moveTo>
                  <a:pt x="422452" y="0"/>
                </a:moveTo>
                <a:lnTo>
                  <a:pt x="0" y="0"/>
                </a:lnTo>
                <a:lnTo>
                  <a:pt x="0" y="146303"/>
                </a:lnTo>
                <a:lnTo>
                  <a:pt x="422452" y="146303"/>
                </a:lnTo>
                <a:lnTo>
                  <a:pt x="422452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6466078" y="8436610"/>
            <a:ext cx="483870" cy="6350"/>
          </a:xfrm>
          <a:custGeom>
            <a:avLst/>
            <a:gdLst/>
            <a:ahLst/>
            <a:cxnLst/>
            <a:rect l="l" t="t" r="r" b="b"/>
            <a:pathLst>
              <a:path w="483870" h="6350">
                <a:moveTo>
                  <a:pt x="483412" y="0"/>
                </a:moveTo>
                <a:lnTo>
                  <a:pt x="0" y="0"/>
                </a:lnTo>
                <a:lnTo>
                  <a:pt x="0" y="6095"/>
                </a:lnTo>
                <a:lnTo>
                  <a:pt x="483412" y="6095"/>
                </a:lnTo>
                <a:lnTo>
                  <a:pt x="483412" y="0"/>
                </a:lnTo>
                <a:close/>
              </a:path>
            </a:pathLst>
          </a:custGeom>
          <a:solidFill>
            <a:srgbClr val="221F1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444500" y="3827805"/>
            <a:ext cx="6518909" cy="48526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10160" algn="just">
              <a:lnSpc>
                <a:spcPct val="143700"/>
              </a:lnSpc>
              <a:spcBef>
                <a:spcPts val="105"/>
              </a:spcBef>
            </a:pP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Why is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there such the large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increase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in income statement (and, as 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we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shall see below, balance sheet) items?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In </a:t>
            </a:r>
            <a:r>
              <a:rPr sz="1000" u="sng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2015,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Walgreens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completed a merger with a large European </a:t>
            </a:r>
            <a:r>
              <a:rPr sz="1000" u="sng" spc="-1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ﬁrm,</a:t>
            </a:r>
            <a:r>
              <a:rPr sz="1000" u="sng" spc="229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3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Alliance</a:t>
            </a:r>
            <a:r>
              <a:rPr sz="1000" u="sng" spc="409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2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Boots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;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sz="1000" spc="409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combined</a:t>
            </a:r>
            <a:r>
              <a:rPr sz="1000" spc="19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ﬁrm’s oﬃcial </a:t>
            </a:r>
            <a:r>
              <a:rPr sz="1000" spc="-35" dirty="0">
                <a:solidFill>
                  <a:srgbClr val="221F1F"/>
                </a:solidFill>
                <a:latin typeface="Times New Roman"/>
                <a:cs typeface="Times New Roman"/>
              </a:rPr>
              <a:t>name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is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Walgreens Boots Alliance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 but </a:t>
            </a:r>
            <a:r>
              <a:rPr sz="1000" spc="-40" dirty="0">
                <a:solidFill>
                  <a:srgbClr val="221F1F"/>
                </a:solidFill>
                <a:latin typeface="Times New Roman"/>
                <a:cs typeface="Times New Roman"/>
              </a:rPr>
              <a:t>we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refer to </a:t>
            </a:r>
            <a:r>
              <a:rPr sz="1000" spc="-20" dirty="0">
                <a:solidFill>
                  <a:srgbClr val="221F1F"/>
                </a:solidFill>
                <a:latin typeface="Times New Roman"/>
                <a:cs typeface="Times New Roman"/>
              </a:rPr>
              <a:t>it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as </a:t>
            </a:r>
            <a:r>
              <a:rPr sz="1000" spc="-65" dirty="0">
                <a:solidFill>
                  <a:srgbClr val="221F1F"/>
                </a:solidFill>
                <a:latin typeface="Times New Roman"/>
                <a:cs typeface="Times New Roman"/>
              </a:rPr>
              <a:t>―Walgreens‖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as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that is shorter, </a:t>
            </a:r>
            <a:r>
              <a:rPr sz="1000" spc="-35" dirty="0">
                <a:solidFill>
                  <a:srgbClr val="221F1F"/>
                </a:solidFill>
                <a:latin typeface="Times New Roman"/>
                <a:cs typeface="Times New Roman"/>
              </a:rPr>
              <a:t>and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that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is the </a:t>
            </a:r>
            <a:r>
              <a:rPr sz="1000" spc="-35" dirty="0">
                <a:solidFill>
                  <a:srgbClr val="221F1F"/>
                </a:solidFill>
                <a:latin typeface="Times New Roman"/>
                <a:cs typeface="Times New Roman"/>
              </a:rPr>
              <a:t>name we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see on </a:t>
            </a:r>
            <a:r>
              <a:rPr sz="1000" spc="-20" dirty="0">
                <a:solidFill>
                  <a:srgbClr val="221F1F"/>
                </a:solidFill>
                <a:latin typeface="Times New Roman"/>
                <a:cs typeface="Times New Roman"/>
              </a:rPr>
              <a:t>drugstores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across America.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Prior to the merger,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Alliance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Boots </a:t>
            </a:r>
            <a:r>
              <a:rPr sz="1000" spc="-15" dirty="0">
                <a:solidFill>
                  <a:srgbClr val="221F1F"/>
                </a:solidFill>
                <a:latin typeface="Times New Roman"/>
                <a:cs typeface="Times New Roman"/>
              </a:rPr>
              <a:t>was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 pharmacy-led health and beauty products ﬁrm that </a:t>
            </a:r>
            <a:r>
              <a:rPr sz="1000" spc="-35" dirty="0">
                <a:solidFill>
                  <a:srgbClr val="221F1F"/>
                </a:solidFill>
                <a:latin typeface="Times New Roman"/>
                <a:cs typeface="Times New Roman"/>
              </a:rPr>
              <a:t>was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formed in 2006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after another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merger,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that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of Boots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Group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5" dirty="0">
                <a:solidFill>
                  <a:srgbClr val="221F1F"/>
                </a:solidFill>
                <a:latin typeface="Times New Roman"/>
                <a:cs typeface="Times New Roman"/>
              </a:rPr>
              <a:t>and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Alliance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Unichem.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For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sz="1000" spc="4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ﬁscal</a:t>
            </a:r>
            <a:r>
              <a:rPr sz="1000" spc="3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year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2014,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 Alliance</a:t>
            </a:r>
            <a:r>
              <a:rPr sz="1000" spc="3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Boots</a:t>
            </a:r>
            <a:r>
              <a:rPr sz="1000" spc="1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had</a:t>
            </a:r>
            <a:r>
              <a:rPr sz="1000" spc="3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revenue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of</a:t>
            </a:r>
            <a:r>
              <a:rPr sz="1000" spc="1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£23.4</a:t>
            </a:r>
            <a:r>
              <a:rPr sz="1000" spc="2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billion</a:t>
            </a:r>
            <a:r>
              <a:rPr sz="1000" spc="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and</a:t>
            </a:r>
            <a:r>
              <a:rPr sz="1000" spc="-4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proﬁt</a:t>
            </a:r>
            <a:r>
              <a:rPr sz="1000" spc="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of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 £971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million.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At</a:t>
            </a:r>
            <a:endParaRPr sz="1000">
              <a:latin typeface="Times New Roman"/>
              <a:cs typeface="Times New Roman"/>
            </a:endParaRPr>
          </a:p>
          <a:p>
            <a:pPr marL="12700" algn="just">
              <a:lnSpc>
                <a:spcPct val="100000"/>
              </a:lnSpc>
              <a:spcBef>
                <a:spcPts val="525"/>
              </a:spcBef>
            </a:pP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U.S.</a:t>
            </a:r>
            <a:r>
              <a:rPr sz="1000" spc="-1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dollar–British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pound</a:t>
            </a:r>
            <a:r>
              <a:rPr sz="1000" spc="1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exchanges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rates,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Alliance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Boots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revenue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5" dirty="0">
                <a:solidFill>
                  <a:srgbClr val="221F1F"/>
                </a:solidFill>
                <a:latin typeface="Times New Roman"/>
                <a:cs typeface="Times New Roman"/>
              </a:rPr>
              <a:t>was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approximately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$39</a:t>
            </a:r>
            <a:r>
              <a:rPr sz="1000" spc="6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billion</a:t>
            </a:r>
            <a:r>
              <a:rPr sz="1000" spc="4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with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proﬁts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of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$1.6</a:t>
            </a:r>
            <a:r>
              <a:rPr sz="1000" spc="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billion.</a:t>
            </a:r>
            <a:endParaRPr sz="1000">
              <a:latin typeface="Times New Roman"/>
              <a:cs typeface="Times New Roman"/>
            </a:endParaRPr>
          </a:p>
          <a:p>
            <a:pPr marL="12700" marR="5715" indent="226695" algn="just">
              <a:lnSpc>
                <a:spcPts val="1730"/>
              </a:lnSpc>
              <a:spcBef>
                <a:spcPts val="135"/>
              </a:spcBef>
            </a:pP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Let’s look at some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the major income statement accounts in greater detail. The starting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point of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the income statement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reﬂects</a:t>
            </a:r>
            <a:r>
              <a:rPr sz="1000" spc="4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sz="1000" spc="4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revenues</a:t>
            </a:r>
            <a:r>
              <a:rPr sz="1000" spc="4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or</a:t>
            </a:r>
            <a:r>
              <a:rPr sz="1000" spc="5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sales</a:t>
            </a:r>
            <a:r>
              <a:rPr sz="1000" spc="5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generated</a:t>
            </a:r>
            <a:r>
              <a:rPr sz="1000" spc="6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from</a:t>
            </a:r>
            <a:r>
              <a:rPr sz="1000" spc="2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sz="1000" spc="5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operations</a:t>
            </a:r>
            <a:r>
              <a:rPr sz="1000" spc="5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10" dirty="0">
                <a:solidFill>
                  <a:srgbClr val="221F1F"/>
                </a:solidFill>
                <a:latin typeface="Times New Roman"/>
                <a:cs typeface="Times New Roman"/>
              </a:rPr>
              <a:t>ofthe</a:t>
            </a:r>
            <a:r>
              <a:rPr sz="1000" spc="4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business.</a:t>
            </a:r>
            <a:r>
              <a:rPr sz="1000" spc="4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Often,</a:t>
            </a:r>
            <a:r>
              <a:rPr sz="1000" spc="6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gross</a:t>
            </a:r>
            <a:r>
              <a:rPr sz="1000" spc="5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revenues</a:t>
            </a:r>
            <a:r>
              <a:rPr sz="1000" spc="6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are</a:t>
            </a:r>
            <a:r>
              <a:rPr sz="1000" spc="4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larger</a:t>
            </a:r>
            <a:r>
              <a:rPr sz="1000" spc="5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than</a:t>
            </a:r>
            <a:r>
              <a:rPr sz="1000" spc="5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net</a:t>
            </a:r>
            <a:r>
              <a:rPr sz="1000" spc="6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revenues.</a:t>
            </a:r>
            <a:endParaRPr sz="1000">
              <a:latin typeface="Times New Roman"/>
              <a:cs typeface="Times New Roman"/>
            </a:endParaRPr>
          </a:p>
          <a:p>
            <a:pPr marL="12700" marR="5715" algn="just">
              <a:lnSpc>
                <a:spcPts val="1720"/>
              </a:lnSpc>
              <a:spcBef>
                <a:spcPts val="5"/>
              </a:spcBef>
            </a:pP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This is due to sales returns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and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allowances that 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may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occur over the time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period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reﬂected in the income statement. 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Some-times,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5" dirty="0">
                <a:solidFill>
                  <a:srgbClr val="221F1F"/>
                </a:solidFill>
                <a:latin typeface="Times New Roman"/>
                <a:cs typeface="Times New Roman"/>
              </a:rPr>
              <a:t>when</a:t>
            </a:r>
            <a:r>
              <a:rPr sz="1000" spc="9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customers</a:t>
            </a:r>
            <a:r>
              <a:rPr sz="1000" spc="3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5" dirty="0">
                <a:solidFill>
                  <a:srgbClr val="221F1F"/>
                </a:solidFill>
                <a:latin typeface="Times New Roman"/>
                <a:cs typeface="Times New Roman"/>
              </a:rPr>
              <a:t>make</a:t>
            </a:r>
            <a:r>
              <a:rPr sz="1000" spc="6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early</a:t>
            </a:r>
            <a:r>
              <a:rPr sz="1000" spc="11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payment</a:t>
            </a:r>
            <a:r>
              <a:rPr sz="1000" spc="10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on</a:t>
            </a:r>
            <a:r>
              <a:rPr sz="1000" spc="6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their</a:t>
            </a:r>
            <a:r>
              <a:rPr sz="1000" spc="13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bills,</a:t>
            </a:r>
            <a:r>
              <a:rPr sz="1000" spc="114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cash</a:t>
            </a:r>
            <a:r>
              <a:rPr sz="1000" spc="13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discounts</a:t>
            </a:r>
            <a:r>
              <a:rPr sz="1000" spc="10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are</a:t>
            </a:r>
            <a:r>
              <a:rPr sz="1000" spc="4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given</a:t>
            </a:r>
            <a:r>
              <a:rPr sz="1000" spc="1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5" dirty="0">
                <a:solidFill>
                  <a:srgbClr val="221F1F"/>
                </a:solidFill>
                <a:latin typeface="Times New Roman"/>
                <a:cs typeface="Times New Roman"/>
              </a:rPr>
              <a:t>by</a:t>
            </a:r>
            <a:r>
              <a:rPr sz="1000" spc="7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sz="1000" spc="12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ﬁrm.</a:t>
            </a:r>
            <a:r>
              <a:rPr sz="1000" spc="6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If</a:t>
            </a:r>
            <a:r>
              <a:rPr sz="1000" spc="5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customers</a:t>
            </a:r>
            <a:r>
              <a:rPr sz="1000" spc="4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buy</a:t>
            </a:r>
            <a:r>
              <a:rPr sz="1000" spc="6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in</a:t>
            </a:r>
            <a:r>
              <a:rPr sz="1000" spc="5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large</a:t>
            </a:r>
            <a:r>
              <a:rPr sz="1000" spc="4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quantities,</a:t>
            </a:r>
            <a:r>
              <a:rPr sz="1000" spc="5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trade</a:t>
            </a:r>
            <a:endParaRPr sz="1000">
              <a:latin typeface="Times New Roman"/>
              <a:cs typeface="Times New Roman"/>
            </a:endParaRPr>
          </a:p>
          <a:p>
            <a:pPr marL="12700" algn="just">
              <a:lnSpc>
                <a:spcPct val="100000"/>
              </a:lnSpc>
              <a:spcBef>
                <a:spcPts val="380"/>
              </a:spcBef>
            </a:pP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discounts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40" dirty="0">
                <a:solidFill>
                  <a:srgbClr val="221F1F"/>
                </a:solidFill>
                <a:latin typeface="Times New Roman"/>
                <a:cs typeface="Times New Roman"/>
              </a:rPr>
              <a:t>may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be</a:t>
            </a:r>
            <a:r>
              <a:rPr sz="1000" spc="-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given.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Thus,</a:t>
            </a:r>
            <a:r>
              <a:rPr sz="1000" spc="-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discounts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will</a:t>
            </a:r>
            <a:r>
              <a:rPr sz="1000" spc="-1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reduce</a:t>
            </a:r>
            <a:r>
              <a:rPr sz="1000" spc="3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gross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revenues.</a:t>
            </a:r>
            <a:endParaRPr sz="1000">
              <a:latin typeface="Times New Roman"/>
              <a:cs typeface="Times New Roman"/>
            </a:endParaRPr>
          </a:p>
          <a:p>
            <a:pPr marL="12700" marR="5080" indent="226695" algn="just">
              <a:lnSpc>
                <a:spcPct val="143700"/>
              </a:lnSpc>
              <a:spcBef>
                <a:spcPts val="15"/>
              </a:spcBef>
            </a:pP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costs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producing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or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manufacturing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sz="1000" spc="24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products</a:t>
            </a:r>
            <a:r>
              <a:rPr sz="1000" spc="24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sold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to</a:t>
            </a:r>
            <a:r>
              <a:rPr sz="1000" spc="24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earn revenues</a:t>
            </a:r>
            <a:r>
              <a:rPr sz="1000" spc="24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are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grouped under cost 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goods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sold 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(COGS). These expenses reﬂect costs directly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involved in production, such as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raw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materials,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labor,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and overhead </a:t>
            </a:r>
            <a:r>
              <a:rPr sz="1000" dirty="0">
                <a:solidFill>
                  <a:srgbClr val="4D5155"/>
                </a:solidFill>
                <a:latin typeface="Arial MT"/>
                <a:cs typeface="Arial MT"/>
              </a:rPr>
              <a:t>refers </a:t>
            </a:r>
            <a:r>
              <a:rPr sz="1000" spc="-5" dirty="0">
                <a:solidFill>
                  <a:srgbClr val="4D5155"/>
                </a:solidFill>
                <a:latin typeface="Times New Roman"/>
                <a:cs typeface="Times New Roman"/>
              </a:rPr>
              <a:t>to </a:t>
            </a:r>
            <a:r>
              <a:rPr sz="1000" spc="-5" dirty="0">
                <a:solidFill>
                  <a:srgbClr val="5F6268"/>
                </a:solidFill>
                <a:latin typeface="Times New Roman"/>
                <a:cs typeface="Times New Roman"/>
              </a:rPr>
              <a:t>the </a:t>
            </a:r>
            <a:r>
              <a:rPr sz="1000" dirty="0">
                <a:solidFill>
                  <a:srgbClr val="5F6268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5F6268"/>
                </a:solidFill>
                <a:latin typeface="Times New Roman"/>
                <a:cs typeface="Times New Roman"/>
              </a:rPr>
              <a:t>ongoing </a:t>
            </a:r>
            <a:r>
              <a:rPr sz="1000" dirty="0">
                <a:solidFill>
                  <a:srgbClr val="5F6268"/>
                </a:solidFill>
                <a:latin typeface="Times New Roman"/>
                <a:cs typeface="Times New Roman"/>
              </a:rPr>
              <a:t>costs of </a:t>
            </a:r>
            <a:r>
              <a:rPr sz="1000" spc="-5" dirty="0">
                <a:solidFill>
                  <a:srgbClr val="5F6268"/>
                </a:solidFill>
                <a:latin typeface="Times New Roman"/>
                <a:cs typeface="Times New Roman"/>
              </a:rPr>
              <a:t>running a business that </a:t>
            </a:r>
            <a:r>
              <a:rPr sz="1000" dirty="0">
                <a:solidFill>
                  <a:srgbClr val="5F6268"/>
                </a:solidFill>
                <a:latin typeface="Times New Roman"/>
                <a:cs typeface="Times New Roman"/>
              </a:rPr>
              <a:t>are </a:t>
            </a:r>
            <a:r>
              <a:rPr sz="1000" spc="-5" dirty="0">
                <a:solidFill>
                  <a:srgbClr val="5F6268"/>
                </a:solidFill>
                <a:latin typeface="Times New Roman"/>
                <a:cs typeface="Times New Roman"/>
              </a:rPr>
              <a:t>not directly related to creating </a:t>
            </a:r>
            <a:r>
              <a:rPr sz="1000" dirty="0">
                <a:solidFill>
                  <a:srgbClr val="5F6268"/>
                </a:solidFill>
                <a:latin typeface="Times New Roman"/>
                <a:cs typeface="Times New Roman"/>
              </a:rPr>
              <a:t>or </a:t>
            </a:r>
            <a:r>
              <a:rPr sz="1000" spc="-5" dirty="0">
                <a:solidFill>
                  <a:srgbClr val="5F6268"/>
                </a:solidFill>
                <a:latin typeface="Times New Roman"/>
                <a:cs typeface="Times New Roman"/>
              </a:rPr>
              <a:t>selling a product </a:t>
            </a:r>
            <a:r>
              <a:rPr sz="1000" dirty="0">
                <a:solidFill>
                  <a:srgbClr val="5F6268"/>
                </a:solidFill>
                <a:latin typeface="Times New Roman"/>
                <a:cs typeface="Times New Roman"/>
              </a:rPr>
              <a:t>or </a:t>
            </a:r>
            <a:r>
              <a:rPr sz="1000" spc="-5" dirty="0">
                <a:solidFill>
                  <a:srgbClr val="5F6268"/>
                </a:solidFill>
                <a:latin typeface="Times New Roman"/>
                <a:cs typeface="Times New Roman"/>
              </a:rPr>
              <a:t>service such as rent &amp; </a:t>
            </a:r>
            <a:r>
              <a:rPr sz="1000" dirty="0">
                <a:solidFill>
                  <a:srgbClr val="5F6268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5F6268"/>
                </a:solidFill>
                <a:latin typeface="Times New Roman"/>
                <a:cs typeface="Times New Roman"/>
              </a:rPr>
              <a:t>insurance</a:t>
            </a:r>
            <a:r>
              <a:rPr sz="1000" dirty="0">
                <a:solidFill>
                  <a:srgbClr val="5F6268"/>
                </a:solidFill>
                <a:latin typeface="Times New Roman"/>
                <a:cs typeface="Times New Roman"/>
              </a:rPr>
              <a:t> costs</a:t>
            </a:r>
            <a:r>
              <a:rPr sz="1000" dirty="0">
                <a:solidFill>
                  <a:srgbClr val="4D5155"/>
                </a:solidFill>
                <a:latin typeface="Times New Roman"/>
                <a:cs typeface="Times New Roman"/>
              </a:rPr>
              <a:t>.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and,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thus,</a:t>
            </a:r>
            <a:r>
              <a:rPr sz="1000" spc="1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vary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with the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level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of</a:t>
            </a:r>
            <a:r>
              <a:rPr sz="1000" spc="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production</a:t>
            </a:r>
            <a:r>
              <a:rPr sz="1000" spc="3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output.</a:t>
            </a:r>
            <a:endParaRPr sz="1000">
              <a:latin typeface="Times New Roman"/>
              <a:cs typeface="Times New Roman"/>
            </a:endParaRPr>
          </a:p>
          <a:p>
            <a:pPr marL="12700" marR="12065" indent="226695" algn="just">
              <a:lnSpc>
                <a:spcPct val="143600"/>
              </a:lnSpc>
              <a:spcBef>
                <a:spcPts val="15"/>
              </a:spcBef>
            </a:pP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Selling, 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general and administrative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expenses 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tend to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be 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stable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or 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ﬁxed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in 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nature and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cover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requirements such as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record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keeping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5" dirty="0">
                <a:solidFill>
                  <a:srgbClr val="221F1F"/>
                </a:solidFill>
                <a:latin typeface="Times New Roman"/>
                <a:cs typeface="Times New Roman"/>
              </a:rPr>
              <a:t>and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 preparing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 ﬁnancial </a:t>
            </a:r>
            <a:r>
              <a:rPr sz="1000" spc="-35" dirty="0">
                <a:solidFill>
                  <a:srgbClr val="221F1F"/>
                </a:solidFill>
                <a:latin typeface="Times New Roman"/>
                <a:cs typeface="Times New Roman"/>
              </a:rPr>
              <a:t>and</a:t>
            </a:r>
            <a:r>
              <a:rPr sz="1000" spc="18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accounting</a:t>
            </a:r>
            <a:r>
              <a:rPr sz="1000" spc="19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statements.</a:t>
            </a:r>
            <a:r>
              <a:rPr sz="1000" spc="19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u="sng" spc="-3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These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expenses reﬂect the </a:t>
            </a:r>
            <a:r>
              <a:rPr sz="1000" u="sng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costs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associated </a:t>
            </a:r>
            <a:r>
              <a:rPr sz="1000" u="sng" spc="-1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with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selling the</a:t>
            </a:r>
            <a:r>
              <a:rPr sz="1000" u="sng" spc="24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ﬁrm’s products.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This</a:t>
            </a:r>
            <a:r>
              <a:rPr sz="1000" u="sng" spc="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includes</a:t>
            </a:r>
            <a:r>
              <a:rPr sz="1000" u="sng" spc="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salaries</a:t>
            </a:r>
            <a:r>
              <a:rPr sz="1000" u="sng" spc="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and/or</a:t>
            </a:r>
            <a:r>
              <a:rPr sz="1000" u="sng" spc="1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commissions</a:t>
            </a:r>
            <a:r>
              <a:rPr sz="1000" u="sng" spc="2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generated</a:t>
            </a:r>
            <a:r>
              <a:rPr sz="1000" u="sng" spc="1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by</a:t>
            </a:r>
            <a:r>
              <a:rPr sz="1000" u="sng" spc="-1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the</a:t>
            </a:r>
            <a:r>
              <a:rPr sz="1000" u="sng" spc="1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sales</a:t>
            </a:r>
            <a:r>
              <a:rPr sz="1000" u="sng" spc="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force</a:t>
            </a:r>
            <a:r>
              <a:rPr sz="1000" u="sng" spc="1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as</a:t>
            </a:r>
            <a:r>
              <a:rPr sz="1000" u="sng" spc="2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1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well</a:t>
            </a:r>
            <a:r>
              <a:rPr sz="1000" u="sng" spc="1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as</a:t>
            </a:r>
            <a:r>
              <a:rPr sz="1000" u="sng" spc="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promotional</a:t>
            </a:r>
            <a:r>
              <a:rPr sz="1000" u="sng" spc="1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and</a:t>
            </a:r>
            <a:r>
              <a:rPr sz="1000" u="sng" spc="1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advertising</a:t>
            </a:r>
            <a:r>
              <a:rPr sz="1000" u="sng" spc="1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expenditures.</a:t>
            </a:r>
            <a:endParaRPr sz="1000">
              <a:latin typeface="Times New Roman"/>
              <a:cs typeface="Times New Roman"/>
            </a:endParaRPr>
          </a:p>
          <a:p>
            <a:pPr marL="12700" marR="6985" indent="226695" algn="just">
              <a:lnSpc>
                <a:spcPct val="143700"/>
              </a:lnSpc>
              <a:spcBef>
                <a:spcPts val="40"/>
              </a:spcBef>
            </a:pP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Depreciation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is an estimate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the reduction in the economic value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the ﬁrm’s plant and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equipment caused 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by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the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creation 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sz="1000" spc="24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ﬁrm’s products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or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services. Each ﬁnancial period’s</a:t>
            </a:r>
            <a:r>
              <a:rPr sz="1000" spc="24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income 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statement shows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the amount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depreciation expense speciﬁc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to that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period. </a:t>
            </a:r>
            <a:r>
              <a:rPr sz="1000" spc="-15" dirty="0">
                <a:solidFill>
                  <a:srgbClr val="221F1F"/>
                </a:solidFill>
                <a:latin typeface="Times New Roman"/>
                <a:cs typeface="Times New Roman"/>
              </a:rPr>
              <a:t>Accumulated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depreciation,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or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the </a:t>
            </a:r>
            <a:r>
              <a:rPr sz="1000" spc="-35" dirty="0">
                <a:solidFill>
                  <a:srgbClr val="221F1F"/>
                </a:solidFill>
                <a:latin typeface="Times New Roman"/>
                <a:cs typeface="Times New Roman"/>
              </a:rPr>
              <a:t>sum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prior period depreciation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expense, appears in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the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balance 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sheet. </a:t>
            </a:r>
            <a:r>
              <a:rPr sz="1000" spc="-40" dirty="0">
                <a:solidFill>
                  <a:srgbClr val="221F1F"/>
                </a:solidFill>
                <a:latin typeface="Times New Roman"/>
                <a:cs typeface="Times New Roman"/>
              </a:rPr>
              <a:t>No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cash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u="sng" spc="-3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outﬂow</a:t>
            </a:r>
            <a:r>
              <a:rPr sz="1000" u="sng" spc="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2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is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3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associated</a:t>
            </a:r>
            <a:r>
              <a:rPr sz="1000" u="sng" spc="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3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with</a:t>
            </a:r>
            <a:r>
              <a:rPr sz="1000" u="sng" spc="1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2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depreciation,</a:t>
            </a:r>
            <a:r>
              <a:rPr sz="1000" u="sng" spc="3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3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so</a:t>
            </a:r>
            <a:r>
              <a:rPr sz="1000" u="sng" spc="3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2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it</a:t>
            </a:r>
            <a:r>
              <a:rPr sz="1000" u="sng" spc="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2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is</a:t>
            </a:r>
            <a:r>
              <a:rPr sz="1000" u="sng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3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considered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2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to</a:t>
            </a:r>
            <a:r>
              <a:rPr sz="1000" u="sng" spc="1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3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be</a:t>
            </a:r>
            <a:r>
              <a:rPr sz="1000" u="sng" spc="-1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3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a</a:t>
            </a:r>
            <a:r>
              <a:rPr sz="1000" u="sng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3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noncash</a:t>
            </a:r>
            <a:r>
              <a:rPr sz="1000" u="sng" spc="4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3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expense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.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682751" y="8747455"/>
            <a:ext cx="927100" cy="146685"/>
          </a:xfrm>
          <a:prstGeom prst="rect">
            <a:avLst/>
          </a:prstGeom>
          <a:solidFill>
            <a:srgbClr val="FFFF00"/>
          </a:solidFill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110"/>
              </a:lnSpc>
            </a:pP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Operating</a:t>
            </a:r>
            <a:r>
              <a:rPr sz="1000" spc="8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income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644142" y="8724086"/>
            <a:ext cx="5320665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is</a:t>
            </a:r>
            <a:r>
              <a:rPr sz="1000" spc="114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</a:t>
            </a:r>
            <a:r>
              <a:rPr sz="1000" spc="1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ﬁrm’s</a:t>
            </a:r>
            <a:r>
              <a:rPr sz="1000" spc="14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income</a:t>
            </a:r>
            <a:r>
              <a:rPr sz="1000" spc="13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before</a:t>
            </a:r>
            <a:r>
              <a:rPr sz="1000" spc="1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interest</a:t>
            </a:r>
            <a:r>
              <a:rPr sz="1000" spc="1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and</a:t>
            </a:r>
            <a:r>
              <a:rPr sz="1000" spc="14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income</a:t>
            </a:r>
            <a:r>
              <a:rPr sz="1000" spc="10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taxes,</a:t>
            </a:r>
            <a:r>
              <a:rPr sz="1000" spc="9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and</a:t>
            </a:r>
            <a:r>
              <a:rPr sz="1000" spc="9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is</a:t>
            </a:r>
            <a:r>
              <a:rPr sz="1000" spc="1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sometimes</a:t>
            </a:r>
            <a:r>
              <a:rPr sz="1000" spc="27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referred</a:t>
            </a:r>
            <a:r>
              <a:rPr sz="1000" spc="16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to</a:t>
            </a:r>
            <a:r>
              <a:rPr sz="1000" spc="1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as</a:t>
            </a:r>
            <a:r>
              <a:rPr sz="1000" spc="114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earnings</a:t>
            </a:r>
            <a:r>
              <a:rPr sz="1000" spc="12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before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1368805" y="8966911"/>
            <a:ext cx="370840" cy="146685"/>
          </a:xfrm>
          <a:custGeom>
            <a:avLst/>
            <a:gdLst/>
            <a:ahLst/>
            <a:cxnLst/>
            <a:rect l="l" t="t" r="r" b="b"/>
            <a:pathLst>
              <a:path w="370839" h="146684">
                <a:moveTo>
                  <a:pt x="370331" y="0"/>
                </a:moveTo>
                <a:lnTo>
                  <a:pt x="0" y="0"/>
                </a:lnTo>
                <a:lnTo>
                  <a:pt x="0" y="146303"/>
                </a:lnTo>
                <a:lnTo>
                  <a:pt x="370331" y="146303"/>
                </a:lnTo>
                <a:lnTo>
                  <a:pt x="370331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444500" y="8942019"/>
            <a:ext cx="1339215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interest</a:t>
            </a:r>
            <a:r>
              <a:rPr sz="1000" spc="1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and</a:t>
            </a:r>
            <a:r>
              <a:rPr sz="1000" spc="-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taxes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(EBIT).</a:t>
            </a:r>
            <a:endParaRPr sz="10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334772" y="702716"/>
            <a:ext cx="6940550" cy="167068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8890" indent="225425" algn="just">
              <a:lnSpc>
                <a:spcPct val="119600"/>
              </a:lnSpc>
              <a:spcBef>
                <a:spcPts val="95"/>
              </a:spcBef>
            </a:pP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Interest expense is subtracted from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operating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income. When a portion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 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ﬁrm’s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assets are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ﬁnanced with liabilities, interest charges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usually result. This is true for bank loans and long-term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corporate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bonds. Operating income less interest expense gives the ﬁrm’s pretax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earnings,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or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earnings before</a:t>
            </a:r>
            <a:r>
              <a:rPr sz="1000" spc="1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taxes.</a:t>
            </a:r>
            <a:endParaRPr sz="1000">
              <a:latin typeface="Times New Roman"/>
              <a:cs typeface="Times New Roman"/>
            </a:endParaRPr>
          </a:p>
          <a:p>
            <a:pPr marL="12700" marR="5080" indent="225425" algn="just">
              <a:lnSpc>
                <a:spcPct val="119700"/>
              </a:lnSpc>
              <a:spcBef>
                <a:spcPts val="5"/>
              </a:spcBef>
            </a:pP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Businesses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are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required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to 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pay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federal</a:t>
            </a:r>
            <a:r>
              <a:rPr sz="1000" spc="24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income</a:t>
            </a:r>
            <a:r>
              <a:rPr sz="1000" spc="24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taxes</a:t>
            </a:r>
            <a:r>
              <a:rPr sz="1000" spc="24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on any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proﬁts.</a:t>
            </a:r>
            <a:r>
              <a:rPr sz="1000" spc="24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Most</a:t>
            </a:r>
            <a:r>
              <a:rPr sz="1000" spc="24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states</a:t>
            </a:r>
            <a:r>
              <a:rPr sz="1000" spc="24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taxbusiness proﬁts.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Taxable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earnings,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or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proﬁt,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are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deﬁned as income remaining after all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otherexpenses 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have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been 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deducted from revenues, except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income taxes.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Eﬀective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income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tax 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ratescan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vary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substantially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depending on whether the </a:t>
            </a:r>
            <a:r>
              <a:rPr sz="1000" spc="-35" dirty="0">
                <a:solidFill>
                  <a:srgbClr val="221F1F"/>
                </a:solidFill>
                <a:latin typeface="Times New Roman"/>
                <a:cs typeface="Times New Roman"/>
              </a:rPr>
              <a:t>ﬁrm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is organized as a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proprietorship, partner-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ship,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or 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corporation.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The net income,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or 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proﬁts, remaining after income taxes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are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paid reﬂects the earnings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available to</a:t>
            </a:r>
            <a:r>
              <a:rPr sz="1000" spc="2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sz="1000" spc="19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owners of</a:t>
            </a:r>
            <a:r>
              <a:rPr sz="1000" spc="19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sz="1000" spc="19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business.</a:t>
            </a:r>
            <a:r>
              <a:rPr sz="1000" spc="2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This</a:t>
            </a:r>
            <a:r>
              <a:rPr sz="1000" spc="19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income</a:t>
            </a:r>
            <a:r>
              <a:rPr sz="1000" spc="19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40" dirty="0">
                <a:solidFill>
                  <a:srgbClr val="221F1F"/>
                </a:solidFill>
                <a:latin typeface="Times New Roman"/>
                <a:cs typeface="Times New Roman"/>
              </a:rPr>
              <a:t>may</a:t>
            </a:r>
            <a:r>
              <a:rPr sz="1000" spc="17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be</a:t>
            </a:r>
            <a:r>
              <a:rPr sz="1000" spc="19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retained </a:t>
            </a:r>
            <a:r>
              <a:rPr sz="1000" spc="-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in</a:t>
            </a:r>
            <a:r>
              <a:rPr sz="1000" spc="3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sz="1000" spc="-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business</a:t>
            </a:r>
            <a:r>
              <a:rPr sz="1000" spc="8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to</a:t>
            </a:r>
            <a:r>
              <a:rPr sz="1000" spc="2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reduce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existing liabilities,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increase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current</a:t>
            </a:r>
            <a:r>
              <a:rPr sz="1000" spc="-5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assets,</a:t>
            </a:r>
            <a:r>
              <a:rPr sz="1000" spc="-4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and/or</a:t>
            </a:r>
            <a:r>
              <a:rPr sz="1000" spc="-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acquire</a:t>
            </a:r>
            <a:r>
              <a:rPr sz="1000" spc="-1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additional</a:t>
            </a:r>
            <a:r>
              <a:rPr sz="1000" spc="-5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ﬁxed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assets.</a:t>
            </a:r>
            <a:r>
              <a:rPr sz="1000" spc="-4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On</a:t>
            </a:r>
            <a:r>
              <a:rPr sz="1000" spc="-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sz="1000" spc="-1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other</a:t>
            </a:r>
            <a:endParaRPr sz="1000">
              <a:latin typeface="Times New Roman"/>
              <a:cs typeface="Times New Roman"/>
            </a:endParaRPr>
          </a:p>
          <a:p>
            <a:pPr marL="12700" algn="just">
              <a:lnSpc>
                <a:spcPct val="100000"/>
              </a:lnSpc>
              <a:spcBef>
                <a:spcPts val="260"/>
              </a:spcBef>
            </a:pP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hand,</a:t>
            </a:r>
            <a:r>
              <a:rPr sz="1000" spc="-5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some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or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all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of</a:t>
            </a:r>
            <a:r>
              <a:rPr sz="1000" spc="-3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sz="1000" spc="-1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income</a:t>
            </a:r>
            <a:r>
              <a:rPr sz="1000" spc="1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may</a:t>
            </a:r>
            <a:r>
              <a:rPr sz="1000" spc="-4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be</a:t>
            </a:r>
            <a:r>
              <a:rPr sz="1000" spc="-4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distributed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to</a:t>
            </a:r>
            <a:r>
              <a:rPr sz="1000" spc="-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owners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of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sz="1000" spc="-3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business.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573023" y="2405126"/>
            <a:ext cx="6689090" cy="146685"/>
          </a:xfrm>
          <a:prstGeom prst="rect">
            <a:avLst/>
          </a:prstGeom>
          <a:solidFill>
            <a:srgbClr val="FFFF00"/>
          </a:solidFill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100"/>
              </a:lnSpc>
            </a:pP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Because</a:t>
            </a:r>
            <a:r>
              <a:rPr sz="1000" spc="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of</a:t>
            </a:r>
            <a:r>
              <a:rPr sz="1000" spc="3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accrual</a:t>
            </a:r>
            <a:r>
              <a:rPr sz="1000" spc="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accounting,</a:t>
            </a:r>
            <a:r>
              <a:rPr sz="1000" spc="1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a</a:t>
            </a:r>
            <a:r>
              <a:rPr sz="1000" spc="5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ﬁrm’s</a:t>
            </a:r>
            <a:r>
              <a:rPr sz="1000" spc="1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net</a:t>
            </a:r>
            <a:r>
              <a:rPr sz="1000" spc="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income</a:t>
            </a:r>
            <a:r>
              <a:rPr sz="1000" spc="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over</a:t>
            </a:r>
            <a:r>
              <a:rPr sz="1000" spc="3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5" dirty="0">
                <a:solidFill>
                  <a:srgbClr val="221F1F"/>
                </a:solidFill>
                <a:latin typeface="Times New Roman"/>
                <a:cs typeface="Times New Roman"/>
              </a:rPr>
              <a:t>some</a:t>
            </a:r>
            <a:r>
              <a:rPr sz="1000" spc="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period</a:t>
            </a:r>
            <a:r>
              <a:rPr sz="1000" spc="3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40" dirty="0">
                <a:solidFill>
                  <a:srgbClr val="221F1F"/>
                </a:solidFill>
                <a:latin typeface="Times New Roman"/>
                <a:cs typeface="Times New Roman"/>
              </a:rPr>
              <a:t>may</a:t>
            </a:r>
            <a:r>
              <a:rPr sz="1000" spc="1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not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be</a:t>
            </a:r>
            <a:r>
              <a:rPr sz="1000" spc="2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sz="1000" spc="1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5" dirty="0">
                <a:solidFill>
                  <a:srgbClr val="221F1F"/>
                </a:solidFill>
                <a:latin typeface="Times New Roman"/>
                <a:cs typeface="Times New Roman"/>
              </a:rPr>
              <a:t>same</a:t>
            </a:r>
            <a:r>
              <a:rPr sz="1000" spc="6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as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its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cash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ﬂow.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sz="1000" spc="2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amount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of</a:t>
            </a:r>
            <a:r>
              <a:rPr sz="1000" spc="1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cash</a:t>
            </a:r>
            <a:r>
              <a:rPr sz="1000" spc="3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ﬂowing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347472" y="2588005"/>
            <a:ext cx="3129915" cy="146685"/>
          </a:xfrm>
          <a:prstGeom prst="rect">
            <a:avLst/>
          </a:prstGeom>
          <a:solidFill>
            <a:srgbClr val="FFFF00"/>
          </a:solidFill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100"/>
              </a:lnSpc>
            </a:pP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into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sz="1000" spc="-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ﬁrm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can</a:t>
            </a:r>
            <a:r>
              <a:rPr sz="1000" spc="-4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be</a:t>
            </a:r>
            <a:r>
              <a:rPr sz="1000" spc="-3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higher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or</a:t>
            </a:r>
            <a:r>
              <a:rPr sz="1000" spc="-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lower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than</a:t>
            </a:r>
            <a:r>
              <a:rPr sz="1000" spc="-4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sz="1000" spc="2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netincome</a:t>
            </a:r>
            <a:r>
              <a:rPr sz="1000" spc="-5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ﬁgure.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334772" y="2745993"/>
            <a:ext cx="4968240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For</a:t>
            </a:r>
            <a:r>
              <a:rPr sz="1000" spc="7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a</a:t>
            </a:r>
            <a:r>
              <a:rPr sz="1000" spc="3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corporation,</a:t>
            </a:r>
            <a:r>
              <a:rPr sz="1000" spc="10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a</a:t>
            </a:r>
            <a:r>
              <a:rPr sz="1000" spc="3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5" dirty="0">
                <a:solidFill>
                  <a:srgbClr val="221F1F"/>
                </a:solidFill>
                <a:latin typeface="Times New Roman"/>
                <a:cs typeface="Times New Roman"/>
              </a:rPr>
              <a:t>ﬁrm</a:t>
            </a:r>
            <a:r>
              <a:rPr sz="1000" spc="7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5" dirty="0">
                <a:solidFill>
                  <a:srgbClr val="221F1F"/>
                </a:solidFill>
                <a:latin typeface="Times New Roman"/>
                <a:cs typeface="Times New Roman"/>
              </a:rPr>
              <a:t>commonly</a:t>
            </a:r>
            <a:r>
              <a:rPr sz="1000" spc="6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shows</a:t>
            </a:r>
            <a:r>
              <a:rPr sz="1000" spc="8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its</a:t>
            </a:r>
            <a:r>
              <a:rPr sz="1000" spc="7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net</a:t>
            </a:r>
            <a:r>
              <a:rPr sz="1000" spc="7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income</a:t>
            </a:r>
            <a:r>
              <a:rPr sz="1000" spc="6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5" dirty="0">
                <a:solidFill>
                  <a:srgbClr val="221F1F"/>
                </a:solidFill>
                <a:latin typeface="Times New Roman"/>
                <a:cs typeface="Times New Roman"/>
              </a:rPr>
              <a:t>on</a:t>
            </a:r>
            <a:r>
              <a:rPr sz="1000" spc="6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a</a:t>
            </a:r>
            <a:r>
              <a:rPr sz="1000" spc="5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per-share</a:t>
            </a:r>
            <a:r>
              <a:rPr sz="1000" spc="5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basis.</a:t>
            </a:r>
            <a:r>
              <a:rPr sz="1000" spc="1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This</a:t>
            </a:r>
            <a:r>
              <a:rPr sz="1000" spc="6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is</a:t>
            </a:r>
            <a:r>
              <a:rPr sz="1000" spc="3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referred</a:t>
            </a:r>
            <a:r>
              <a:rPr sz="1000" spc="-114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to</a:t>
            </a:r>
            <a:r>
              <a:rPr sz="1000" spc="11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as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5318505" y="2770885"/>
            <a:ext cx="1943735" cy="182880"/>
          </a:xfrm>
          <a:prstGeom prst="rect">
            <a:avLst/>
          </a:prstGeom>
          <a:solidFill>
            <a:srgbClr val="FFFF00"/>
          </a:solidFill>
        </p:spPr>
        <p:txBody>
          <a:bodyPr vert="horz" wrap="square" lIns="0" tIns="0" rIns="0" bIns="0" rtlCol="0">
            <a:spAutoFit/>
          </a:bodyPr>
          <a:lstStyle/>
          <a:p>
            <a:pPr marL="12065">
              <a:lnSpc>
                <a:spcPts val="1100"/>
              </a:lnSpc>
            </a:pP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sz="1000" spc="1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b="1" spc="-5" dirty="0">
                <a:solidFill>
                  <a:srgbClr val="221F1F"/>
                </a:solidFill>
                <a:latin typeface="Times New Roman"/>
                <a:cs typeface="Times New Roman"/>
              </a:rPr>
              <a:t>earnings</a:t>
            </a:r>
            <a:r>
              <a:rPr sz="1000" b="1" spc="8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b="1" spc="-5" dirty="0">
                <a:solidFill>
                  <a:srgbClr val="221F1F"/>
                </a:solidFill>
                <a:latin typeface="Times New Roman"/>
                <a:cs typeface="Times New Roman"/>
              </a:rPr>
              <a:t>per</a:t>
            </a:r>
            <a:r>
              <a:rPr sz="1000" b="1" spc="8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b="1" spc="-10" dirty="0">
                <a:solidFill>
                  <a:srgbClr val="221F1F"/>
                </a:solidFill>
                <a:latin typeface="Times New Roman"/>
                <a:cs typeface="Times New Roman"/>
              </a:rPr>
              <a:t>share</a:t>
            </a:r>
            <a:r>
              <a:rPr sz="1000" b="1" spc="1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b="1" spc="-5" dirty="0">
                <a:solidFill>
                  <a:srgbClr val="221F1F"/>
                </a:solidFill>
                <a:latin typeface="Times New Roman"/>
                <a:cs typeface="Times New Roman"/>
              </a:rPr>
              <a:t>(EPS)</a:t>
            </a:r>
            <a:r>
              <a:rPr sz="1000" b="1" spc="7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and</a:t>
            </a:r>
            <a:r>
              <a:rPr sz="1000" spc="6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is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347472" y="2953766"/>
            <a:ext cx="4984115" cy="131445"/>
          </a:xfrm>
          <a:prstGeom prst="rect">
            <a:avLst/>
          </a:prstGeom>
          <a:solidFill>
            <a:srgbClr val="FFFF00"/>
          </a:solidFill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030"/>
              </a:lnSpc>
            </a:pP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calculated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 by</a:t>
            </a:r>
            <a:r>
              <a:rPr sz="1000" spc="-4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dividing</a:t>
            </a:r>
            <a:r>
              <a:rPr sz="1000" spc="-1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sz="1000" spc="-1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net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income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 by</a:t>
            </a:r>
            <a:r>
              <a:rPr sz="1000" spc="-5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numberof</a:t>
            </a:r>
            <a:r>
              <a:rPr sz="1000" spc="3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shares</a:t>
            </a:r>
            <a:r>
              <a:rPr sz="1000" spc="1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of</a:t>
            </a:r>
            <a:r>
              <a:rPr sz="1000" spc="4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5" dirty="0">
                <a:solidFill>
                  <a:srgbClr val="221F1F"/>
                </a:solidFill>
                <a:latin typeface="Times New Roman"/>
                <a:cs typeface="Times New Roman"/>
              </a:rPr>
              <a:t>common</a:t>
            </a:r>
            <a:r>
              <a:rPr sz="1000" spc="-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stock</a:t>
            </a:r>
            <a:r>
              <a:rPr sz="1000" spc="2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that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are</a:t>
            </a:r>
            <a:r>
              <a:rPr sz="1000" spc="1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outstanding.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5339334" y="2928874"/>
            <a:ext cx="1934210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spc="-35" dirty="0">
                <a:solidFill>
                  <a:srgbClr val="221F1F"/>
                </a:solidFill>
                <a:latin typeface="Times New Roman"/>
                <a:cs typeface="Times New Roman"/>
              </a:rPr>
              <a:t>For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Walgreens,</a:t>
            </a:r>
            <a:r>
              <a:rPr sz="1000" spc="1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40" dirty="0">
                <a:solidFill>
                  <a:srgbClr val="221F1F"/>
                </a:solidFill>
                <a:latin typeface="Times New Roman"/>
                <a:cs typeface="Times New Roman"/>
              </a:rPr>
              <a:t>EPS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rose</a:t>
            </a:r>
            <a:r>
              <a:rPr sz="1000" spc="-1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from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$2.03</a:t>
            </a:r>
            <a:r>
              <a:rPr sz="1000" spc="5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in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5289550" y="3081782"/>
            <a:ext cx="1972310" cy="6350"/>
          </a:xfrm>
          <a:custGeom>
            <a:avLst/>
            <a:gdLst/>
            <a:ahLst/>
            <a:cxnLst/>
            <a:rect l="l" t="t" r="r" b="b"/>
            <a:pathLst>
              <a:path w="1972309" h="6350">
                <a:moveTo>
                  <a:pt x="1972309" y="0"/>
                </a:moveTo>
                <a:lnTo>
                  <a:pt x="0" y="0"/>
                </a:lnTo>
                <a:lnTo>
                  <a:pt x="0" y="6096"/>
                </a:lnTo>
                <a:lnTo>
                  <a:pt x="1972309" y="6096"/>
                </a:lnTo>
                <a:lnTo>
                  <a:pt x="1972309" y="0"/>
                </a:lnTo>
                <a:close/>
              </a:path>
            </a:pathLst>
          </a:custGeom>
          <a:solidFill>
            <a:srgbClr val="221F1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334772" y="3082569"/>
            <a:ext cx="6941184" cy="7543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algn="just">
              <a:lnSpc>
                <a:spcPct val="119500"/>
              </a:lnSpc>
              <a:spcBef>
                <a:spcPts val="95"/>
              </a:spcBef>
            </a:pPr>
            <a:r>
              <a:rPr sz="1000" u="sng" spc="-3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2014 to </a:t>
            </a:r>
            <a:r>
              <a:rPr sz="1000" u="sng" spc="-2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$4.05 in 2015. </a:t>
            </a:r>
            <a:r>
              <a:rPr sz="1000" u="sng" spc="-3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Although </a:t>
            </a:r>
            <a:r>
              <a:rPr sz="1000" u="sng" spc="-2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net </a:t>
            </a:r>
            <a:r>
              <a:rPr sz="1000" u="sng" spc="-3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income </a:t>
            </a:r>
            <a:r>
              <a:rPr sz="1000" u="sng" spc="-2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rose </a:t>
            </a:r>
            <a:r>
              <a:rPr sz="1000" u="sng" spc="-3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by nearly 110 </a:t>
            </a:r>
            <a:r>
              <a:rPr sz="1000" u="sng" spc="-2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percent, </a:t>
            </a:r>
            <a:r>
              <a:rPr sz="1000" u="sng" spc="-4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EPS </a:t>
            </a:r>
            <a:r>
              <a:rPr sz="1000" u="sng" spc="-2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rose </a:t>
            </a:r>
            <a:r>
              <a:rPr sz="1000" u="sng" spc="-9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―only‖ </a:t>
            </a:r>
            <a:r>
              <a:rPr sz="1000" u="sng" spc="-3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100 </a:t>
            </a:r>
            <a:r>
              <a:rPr sz="1000" u="sng" spc="-2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percent in </a:t>
            </a:r>
            <a:r>
              <a:rPr sz="1000" u="sng" spc="-3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2014–2015. The reason </a:t>
            </a:r>
            <a:r>
              <a:rPr sz="1000" u="sng" spc="-2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for this is </a:t>
            </a:r>
            <a:r>
              <a:rPr sz="1000" u="sng" spc="-3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the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u="sng" spc="-3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denominator of </a:t>
            </a:r>
            <a:r>
              <a:rPr sz="1000" u="sng" spc="-2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the </a:t>
            </a:r>
            <a:r>
              <a:rPr sz="1000" u="sng" spc="-4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EPS </a:t>
            </a:r>
            <a:r>
              <a:rPr sz="1000" u="sng" spc="-2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calculation: the </a:t>
            </a:r>
            <a:r>
              <a:rPr sz="1000" u="sng" spc="-3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number </a:t>
            </a:r>
            <a:r>
              <a:rPr sz="1000" u="sng" spc="-2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of shares outstanding rose </a:t>
            </a:r>
            <a:r>
              <a:rPr sz="1000" u="sng" spc="-3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between 2014 </a:t>
            </a:r>
            <a:r>
              <a:rPr sz="1000" u="sng" spc="-3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and </a:t>
            </a:r>
            <a:r>
              <a:rPr sz="1000" u="sng" spc="-2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2015, </a:t>
            </a:r>
            <a:r>
              <a:rPr sz="1000" u="sng" spc="-3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so </a:t>
            </a:r>
            <a:r>
              <a:rPr sz="1000" u="sng" spc="-2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the </a:t>
            </a:r>
            <a:r>
              <a:rPr sz="1000" u="sng" spc="-4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EPS </a:t>
            </a:r>
            <a:r>
              <a:rPr sz="1000" u="sng" spc="-3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did </a:t>
            </a:r>
            <a:r>
              <a:rPr sz="1000" u="sng" spc="-2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not </a:t>
            </a:r>
            <a:r>
              <a:rPr sz="1000" u="sng" spc="-2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rise </a:t>
            </a:r>
            <a:r>
              <a:rPr sz="1000" u="sng" spc="-3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as </a:t>
            </a:r>
            <a:r>
              <a:rPr sz="1000" u="sng" spc="-4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much </a:t>
            </a:r>
            <a:r>
              <a:rPr sz="1000" u="sng" spc="-3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as </a:t>
            </a:r>
            <a:r>
              <a:rPr sz="1000" u="sng" spc="-2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net </a:t>
            </a:r>
            <a:r>
              <a:rPr sz="1000" spc="-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u="sng" spc="-3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income.</a:t>
            </a:r>
            <a:endParaRPr sz="1000">
              <a:latin typeface="Times New Roman"/>
              <a:cs typeface="Times New Roman"/>
            </a:endParaRPr>
          </a:p>
          <a:p>
            <a:pPr marL="238125" algn="just">
              <a:lnSpc>
                <a:spcPct val="100000"/>
              </a:lnSpc>
              <a:spcBef>
                <a:spcPts val="240"/>
              </a:spcBef>
            </a:pP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In</a:t>
            </a:r>
            <a:r>
              <a:rPr sz="1000" spc="4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5" dirty="0">
                <a:solidFill>
                  <a:srgbClr val="221F1F"/>
                </a:solidFill>
                <a:latin typeface="Times New Roman"/>
                <a:cs typeface="Times New Roman"/>
              </a:rPr>
              <a:t>some</a:t>
            </a:r>
            <a:r>
              <a:rPr sz="1000" spc="5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instances,</a:t>
            </a:r>
            <a:r>
              <a:rPr sz="1000" spc="4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corporations</a:t>
            </a:r>
            <a:r>
              <a:rPr sz="1000" spc="4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have</a:t>
            </a:r>
            <a:r>
              <a:rPr sz="1000" spc="4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both</a:t>
            </a:r>
            <a:r>
              <a:rPr sz="1000" spc="4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preferred</a:t>
            </a:r>
            <a:r>
              <a:rPr sz="1000" spc="4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and</a:t>
            </a:r>
            <a:r>
              <a:rPr sz="1000" spc="5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5" dirty="0">
                <a:solidFill>
                  <a:srgbClr val="221F1F"/>
                </a:solidFill>
                <a:latin typeface="Times New Roman"/>
                <a:cs typeface="Times New Roman"/>
              </a:rPr>
              <a:t>common</a:t>
            </a:r>
            <a:r>
              <a:rPr sz="1000" spc="4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stockholders.</a:t>
            </a:r>
            <a:endParaRPr sz="1000">
              <a:latin typeface="Times New Roman"/>
              <a:cs typeface="Times New Roman"/>
            </a:endParaRPr>
          </a:p>
        </p:txBody>
      </p:sp>
      <p:graphicFrame>
        <p:nvGraphicFramePr>
          <p:cNvPr id="11" name="object 11"/>
          <p:cNvGraphicFramePr>
            <a:graphicFrameLocks noGrp="1"/>
          </p:cNvGraphicFramePr>
          <p:nvPr/>
        </p:nvGraphicFramePr>
        <p:xfrm>
          <a:off x="347472" y="3684142"/>
          <a:ext cx="6914515" cy="69342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777240"/>
                <a:gridCol w="3365500"/>
                <a:gridCol w="2771140"/>
              </a:tblGrid>
              <a:tr h="164591"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ts val="1100"/>
                        </a:lnSpc>
                      </a:pPr>
                      <a:r>
                        <a:rPr sz="1000" spc="-3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Dividends</a:t>
                      </a:r>
                      <a:r>
                        <a:rPr sz="1000" spc="5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0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are</a:t>
                      </a:r>
                      <a:r>
                        <a:rPr sz="1000" spc="8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0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paid</a:t>
                      </a:r>
                      <a:r>
                        <a:rPr sz="1000" spc="5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0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to</a:t>
                      </a:r>
                      <a:r>
                        <a:rPr sz="1000" spc="4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0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the</a:t>
                      </a:r>
                      <a:r>
                        <a:rPr sz="1000" spc="5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000" spc="-4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―preferred‖</a:t>
                      </a:r>
                      <a:r>
                        <a:rPr sz="1000" spc="7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0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stockholders</a:t>
                      </a:r>
                      <a:r>
                        <a:rPr sz="1000" spc="7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0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out</a:t>
                      </a: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FFFF00"/>
                    </a:solidFill>
                  </a:tcPr>
                </a:tc>
              </a:tr>
              <a:tr h="181356">
                <a:tc gridSpan="3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r>
                        <a:rPr sz="10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of</a:t>
                      </a:r>
                      <a:r>
                        <a:rPr sz="1000" spc="8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0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net</a:t>
                      </a:r>
                      <a:r>
                        <a:rPr sz="1000" spc="10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0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income;</a:t>
                      </a:r>
                      <a:r>
                        <a:rPr sz="1000" spc="9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0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the</a:t>
                      </a:r>
                      <a:r>
                        <a:rPr sz="1000" spc="9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0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remaining</a:t>
                      </a:r>
                      <a:r>
                        <a:rPr sz="1000" spc="8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0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earnings</a:t>
                      </a:r>
                      <a:r>
                        <a:rPr sz="1000" spc="10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0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are</a:t>
                      </a:r>
                      <a:r>
                        <a:rPr sz="1000" spc="11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0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called</a:t>
                      </a:r>
                      <a:r>
                        <a:rPr sz="1000" spc="-12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000" spc="-11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―income</a:t>
                      </a:r>
                      <a:r>
                        <a:rPr sz="1000" spc="-3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000" spc="-2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available</a:t>
                      </a:r>
                      <a:r>
                        <a:rPr sz="1000" spc="9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000" spc="-3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to</a:t>
                      </a:r>
                      <a:r>
                        <a:rPr sz="1000" spc="114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000" spc="-4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common</a:t>
                      </a:r>
                      <a:r>
                        <a:rPr sz="1000" spc="37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000" spc="-1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stockholders.‖</a:t>
                      </a:r>
                      <a:r>
                        <a:rPr sz="1000" spc="9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000" spc="-3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For</a:t>
                      </a:r>
                      <a:r>
                        <a:rPr sz="1000" spc="12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000" spc="-3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example,</a:t>
                      </a:r>
                      <a:r>
                        <a:rPr sz="1000" spc="11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000" spc="-2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if</a:t>
                      </a:r>
                      <a:r>
                        <a:rPr sz="1000" spc="10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000" spc="-3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Walgreens</a:t>
                      </a:r>
                      <a:r>
                        <a:rPr sz="1000" spc="9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000" spc="-3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had</a:t>
                      </a:r>
                      <a:r>
                        <a:rPr sz="1000" spc="10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000" spc="-3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paid</a:t>
                      </a:r>
                      <a:r>
                        <a:rPr sz="1000" spc="9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000" spc="-3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$200</a:t>
                      </a: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5080" marB="0">
                    <a:lnT w="381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</a:tr>
              <a:tr h="182879">
                <a:tc gridSpan="3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r>
                        <a:rPr sz="1000" spc="-3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million</a:t>
                      </a:r>
                      <a:r>
                        <a:rPr sz="1000" spc="7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000" spc="-2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in</a:t>
                      </a:r>
                      <a:r>
                        <a:rPr sz="1000" spc="5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000" spc="-2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preferred</a:t>
                      </a:r>
                      <a:r>
                        <a:rPr sz="1000" spc="5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000" spc="-3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stock</a:t>
                      </a:r>
                      <a:r>
                        <a:rPr sz="1000" spc="5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000" spc="-2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dividends</a:t>
                      </a:r>
                      <a:r>
                        <a:rPr sz="1000" spc="5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000" spc="-2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in</a:t>
                      </a:r>
                      <a:r>
                        <a:rPr sz="1000" spc="5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000" spc="-2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2015,</a:t>
                      </a:r>
                      <a:r>
                        <a:rPr sz="1000" spc="6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000" spc="-3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the</a:t>
                      </a:r>
                      <a:r>
                        <a:rPr sz="1000" spc="4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000" spc="-3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remaining</a:t>
                      </a:r>
                      <a:r>
                        <a:rPr sz="1000" spc="5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000" spc="-3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earnings</a:t>
                      </a:r>
                      <a:r>
                        <a:rPr sz="1000" spc="6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000" spc="-2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available</a:t>
                      </a:r>
                      <a:r>
                        <a:rPr sz="1000" spc="4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000" spc="-2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for</a:t>
                      </a:r>
                      <a:r>
                        <a:rPr sz="1000" spc="5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000" spc="-3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common</a:t>
                      </a:r>
                      <a:r>
                        <a:rPr sz="1000" spc="5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000" spc="-1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stockholders</a:t>
                      </a:r>
                      <a:r>
                        <a:rPr sz="1000" spc="6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0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would</a:t>
                      </a:r>
                      <a:r>
                        <a:rPr sz="1000" spc="6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0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have</a:t>
                      </a:r>
                      <a:r>
                        <a:rPr sz="1000" spc="3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0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been</a:t>
                      </a:r>
                      <a:r>
                        <a:rPr sz="1000" spc="5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0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$4,255</a:t>
                      </a:r>
                      <a:r>
                        <a:rPr sz="1000" spc="6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0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–</a:t>
                      </a:r>
                      <a:r>
                        <a:rPr sz="1000" spc="5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0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$200</a:t>
                      </a:r>
                      <a:r>
                        <a:rPr sz="1000" spc="6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0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=</a:t>
                      </a: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5080" marB="0">
                    <a:lnT w="381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</a:tr>
              <a:tr h="164591">
                <a:tc>
                  <a:txBody>
                    <a:bodyPr/>
                    <a:lstStyle/>
                    <a:p>
                      <a:pPr>
                        <a:lnSpc>
                          <a:spcPts val="1150"/>
                        </a:lnSpc>
                        <a:spcBef>
                          <a:spcPts val="45"/>
                        </a:spcBef>
                      </a:pPr>
                      <a:r>
                        <a:rPr sz="1000" spc="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$4</a:t>
                      </a:r>
                      <a:r>
                        <a:rPr sz="10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,</a:t>
                      </a:r>
                      <a:r>
                        <a:rPr sz="1000" spc="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0</a:t>
                      </a:r>
                      <a:r>
                        <a:rPr sz="1000" spc="-1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5</a:t>
                      </a:r>
                      <a:r>
                        <a:rPr sz="10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5 </a:t>
                      </a:r>
                      <a:r>
                        <a:rPr sz="1000" spc="-2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m</a:t>
                      </a:r>
                      <a:r>
                        <a:rPr sz="10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ill</a:t>
                      </a:r>
                      <a:r>
                        <a:rPr sz="10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i</a:t>
                      </a:r>
                      <a:r>
                        <a:rPr sz="1000" spc="1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o</a:t>
                      </a:r>
                      <a:r>
                        <a:rPr sz="1000" spc="-1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n</a:t>
                      </a:r>
                      <a:r>
                        <a:rPr sz="10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.</a:t>
                      </a: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5715" marB="0">
                    <a:lnT w="38100">
                      <a:solidFill>
                        <a:srgbClr val="FFFFFF"/>
                      </a:solidFill>
                      <a:prstDash val="solid"/>
                    </a:lnT>
                    <a:solidFill>
                      <a:srgbClr val="FFFF00"/>
                    </a:solidFill>
                  </a:tcPr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T w="38100">
                      <a:solidFill>
                        <a:srgbClr val="FFFFFF"/>
                      </a:solidFill>
                      <a:prstDash val="solid"/>
                    </a:lnT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</a:tr>
            </a:tbl>
          </a:graphicData>
        </a:graphic>
      </p:graphicFrame>
      <p:sp>
        <p:nvSpPr>
          <p:cNvPr id="12" name="object 12"/>
          <p:cNvSpPr txBox="1"/>
          <p:nvPr/>
        </p:nvSpPr>
        <p:spPr>
          <a:xfrm>
            <a:off x="560323" y="4390771"/>
            <a:ext cx="6712584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Corporations</a:t>
            </a:r>
            <a:r>
              <a:rPr sz="1000" spc="7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frequently</a:t>
            </a:r>
            <a:r>
              <a:rPr sz="1000" spc="8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pay</a:t>
            </a:r>
            <a:r>
              <a:rPr sz="1000" spc="6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cash</a:t>
            </a:r>
            <a:r>
              <a:rPr sz="1000" spc="9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dividends</a:t>
            </a:r>
            <a:r>
              <a:rPr sz="1000" spc="13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to</a:t>
            </a:r>
            <a:r>
              <a:rPr sz="1000" spc="7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their</a:t>
            </a:r>
            <a:r>
              <a:rPr sz="1000" spc="1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common</a:t>
            </a:r>
            <a:r>
              <a:rPr sz="1000" spc="114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stockholders.</a:t>
            </a:r>
            <a:r>
              <a:rPr sz="1000" spc="8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The</a:t>
            </a:r>
            <a:r>
              <a:rPr sz="1000" u="sng" spc="7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percent</a:t>
            </a:r>
            <a:r>
              <a:rPr sz="1000" u="sng" spc="-11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3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age</a:t>
            </a:r>
            <a:r>
              <a:rPr sz="1000" u="sng" spc="8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2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of</a:t>
            </a:r>
            <a:r>
              <a:rPr sz="1000" u="sng" spc="10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2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net</a:t>
            </a:r>
            <a:r>
              <a:rPr sz="1000" u="sng" spc="9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3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income,</a:t>
            </a:r>
            <a:r>
              <a:rPr sz="1000" u="sng" spc="10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2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or</a:t>
            </a:r>
            <a:r>
              <a:rPr sz="1000" u="sng" spc="10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2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earnings,</a:t>
            </a:r>
            <a:r>
              <a:rPr sz="1000" u="sng" spc="10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3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paid</a:t>
            </a:r>
            <a:r>
              <a:rPr sz="1000" u="sng" spc="11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2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out</a:t>
            </a:r>
            <a:r>
              <a:rPr sz="1000" u="sng" spc="9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3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as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1630933" y="4597019"/>
            <a:ext cx="1243965" cy="146685"/>
          </a:xfrm>
          <a:prstGeom prst="rect">
            <a:avLst/>
          </a:prstGeom>
          <a:solidFill>
            <a:srgbClr val="FFFF00"/>
          </a:solidFill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100"/>
              </a:lnSpc>
            </a:pP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sz="1000" spc="1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dividend</a:t>
            </a:r>
            <a:r>
              <a:rPr sz="1000" spc="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payout</a:t>
            </a:r>
            <a:r>
              <a:rPr sz="1000" spc="1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ratio.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334772" y="4572127"/>
            <a:ext cx="6941820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2573020" algn="l"/>
              </a:tabLst>
            </a:pPr>
            <a:r>
              <a:rPr sz="1000" u="sng" spc="-2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dividends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2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is</a:t>
            </a:r>
            <a:r>
              <a:rPr sz="1000" u="sng" spc="1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2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referred</a:t>
            </a:r>
            <a:r>
              <a:rPr sz="1000" u="sng" spc="1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2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to</a:t>
            </a:r>
            <a:r>
              <a:rPr sz="1000" u="sng" spc="1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3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as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	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For</a:t>
            </a:r>
            <a:r>
              <a:rPr sz="1000" spc="1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example,</a:t>
            </a:r>
            <a:r>
              <a:rPr sz="1000" spc="-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in</a:t>
            </a:r>
            <a:r>
              <a:rPr sz="1000" spc="-3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2015</a:t>
            </a:r>
            <a:r>
              <a:rPr sz="1000" spc="-1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Walgreens</a:t>
            </a:r>
            <a:r>
              <a:rPr sz="1000" spc="-1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paid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common</a:t>
            </a:r>
            <a:r>
              <a:rPr sz="1000" spc="-1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stock</a:t>
            </a:r>
            <a:r>
              <a:rPr sz="1000" spc="-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dividends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of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$1,384</a:t>
            </a:r>
            <a:r>
              <a:rPr sz="1000" spc="-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million</a:t>
            </a:r>
            <a:r>
              <a:rPr sz="1000" spc="-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(this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334772" y="4723917"/>
            <a:ext cx="6936105" cy="574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just">
              <a:lnSpc>
                <a:spcPct val="120100"/>
              </a:lnSpc>
              <a:spcBef>
                <a:spcPts val="100"/>
              </a:spcBef>
            </a:pP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ﬁgure is given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in Table 13.6);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this represents a dividend payout ratio 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about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33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percent ($1,384 million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in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dividends divided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by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net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income 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$4,225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million). 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The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remaining earnings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are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retained in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the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business;</a:t>
            </a:r>
            <a:r>
              <a:rPr sz="1000" spc="-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for</a:t>
            </a:r>
            <a:r>
              <a:rPr sz="1000" spc="204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example, they</a:t>
            </a:r>
            <a:r>
              <a:rPr sz="1000" spc="19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can be used</a:t>
            </a:r>
            <a:r>
              <a:rPr sz="1000" spc="19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to</a:t>
            </a:r>
            <a:r>
              <a:rPr sz="1000" spc="19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repay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debt,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buy back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 shares</a:t>
            </a:r>
            <a:r>
              <a:rPr sz="1000" spc="-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of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stock,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or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purchase</a:t>
            </a:r>
            <a:r>
              <a:rPr sz="1000" spc="-3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new</a:t>
            </a:r>
            <a:r>
              <a:rPr sz="1000" spc="1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plant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and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equipment.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1403350" y="5623941"/>
            <a:ext cx="1937385" cy="32385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950" spc="-60" dirty="0">
                <a:solidFill>
                  <a:srgbClr val="221F1F"/>
                </a:solidFill>
                <a:latin typeface="Tahoma"/>
                <a:cs typeface="Tahoma"/>
              </a:rPr>
              <a:t>T</a:t>
            </a:r>
            <a:r>
              <a:rPr sz="1950" spc="-70" dirty="0">
                <a:solidFill>
                  <a:srgbClr val="221F1F"/>
                </a:solidFill>
                <a:latin typeface="Tahoma"/>
                <a:cs typeface="Tahoma"/>
              </a:rPr>
              <a:t>h</a:t>
            </a:r>
            <a:r>
              <a:rPr sz="1950" spc="-55" dirty="0">
                <a:solidFill>
                  <a:srgbClr val="221F1F"/>
                </a:solidFill>
                <a:latin typeface="Tahoma"/>
                <a:cs typeface="Tahoma"/>
              </a:rPr>
              <a:t>e</a:t>
            </a:r>
            <a:r>
              <a:rPr sz="1950" spc="-95" dirty="0">
                <a:solidFill>
                  <a:srgbClr val="221F1F"/>
                </a:solidFill>
                <a:latin typeface="Tahoma"/>
                <a:cs typeface="Tahoma"/>
              </a:rPr>
              <a:t> </a:t>
            </a:r>
            <a:r>
              <a:rPr sz="1950" spc="-70" dirty="0">
                <a:solidFill>
                  <a:srgbClr val="221F1F"/>
                </a:solidFill>
                <a:latin typeface="Tahoma"/>
                <a:cs typeface="Tahoma"/>
              </a:rPr>
              <a:t>B</a:t>
            </a:r>
            <a:r>
              <a:rPr sz="1950" spc="-65" dirty="0">
                <a:solidFill>
                  <a:srgbClr val="221F1F"/>
                </a:solidFill>
                <a:latin typeface="Tahoma"/>
                <a:cs typeface="Tahoma"/>
              </a:rPr>
              <a:t>a</a:t>
            </a:r>
            <a:r>
              <a:rPr sz="1950" spc="-20" dirty="0">
                <a:solidFill>
                  <a:srgbClr val="221F1F"/>
                </a:solidFill>
                <a:latin typeface="Tahoma"/>
                <a:cs typeface="Tahoma"/>
              </a:rPr>
              <a:t>l</a:t>
            </a:r>
            <a:r>
              <a:rPr sz="1950" spc="-55" dirty="0">
                <a:solidFill>
                  <a:srgbClr val="221F1F"/>
                </a:solidFill>
                <a:latin typeface="Tahoma"/>
                <a:cs typeface="Tahoma"/>
              </a:rPr>
              <a:t>a</a:t>
            </a:r>
            <a:r>
              <a:rPr sz="1950" spc="-70" dirty="0">
                <a:solidFill>
                  <a:srgbClr val="221F1F"/>
                </a:solidFill>
                <a:latin typeface="Tahoma"/>
                <a:cs typeface="Tahoma"/>
              </a:rPr>
              <a:t>n</a:t>
            </a:r>
            <a:r>
              <a:rPr sz="1950" spc="-55" dirty="0">
                <a:solidFill>
                  <a:srgbClr val="221F1F"/>
                </a:solidFill>
                <a:latin typeface="Tahoma"/>
                <a:cs typeface="Tahoma"/>
              </a:rPr>
              <a:t>ce</a:t>
            </a:r>
            <a:r>
              <a:rPr sz="1950" spc="-65" dirty="0">
                <a:solidFill>
                  <a:srgbClr val="221F1F"/>
                </a:solidFill>
                <a:latin typeface="Tahoma"/>
                <a:cs typeface="Tahoma"/>
              </a:rPr>
              <a:t> S</a:t>
            </a:r>
            <a:r>
              <a:rPr sz="1950" spc="-70" dirty="0">
                <a:solidFill>
                  <a:srgbClr val="221F1F"/>
                </a:solidFill>
                <a:latin typeface="Tahoma"/>
                <a:cs typeface="Tahoma"/>
              </a:rPr>
              <a:t>h</a:t>
            </a:r>
            <a:r>
              <a:rPr sz="1950" spc="-45" dirty="0">
                <a:solidFill>
                  <a:srgbClr val="221F1F"/>
                </a:solidFill>
                <a:latin typeface="Tahoma"/>
                <a:cs typeface="Tahoma"/>
              </a:rPr>
              <a:t>e</a:t>
            </a:r>
            <a:r>
              <a:rPr sz="1950" spc="-50" dirty="0">
                <a:solidFill>
                  <a:srgbClr val="221F1F"/>
                </a:solidFill>
                <a:latin typeface="Tahoma"/>
                <a:cs typeface="Tahoma"/>
              </a:rPr>
              <a:t>et</a:t>
            </a:r>
            <a:endParaRPr sz="1950">
              <a:latin typeface="Tahoma"/>
              <a:cs typeface="Tahoma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818184" y="6103391"/>
            <a:ext cx="4699000" cy="3733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13999"/>
              </a:lnSpc>
              <a:spcBef>
                <a:spcPts val="100"/>
              </a:spcBef>
            </a:pP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sz="1000" spc="18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009CDB"/>
                </a:solidFill>
                <a:latin typeface="Calibri"/>
                <a:cs typeface="Calibri"/>
              </a:rPr>
              <a:t>balance</a:t>
            </a:r>
            <a:r>
              <a:rPr sz="1000" spc="10" dirty="0">
                <a:solidFill>
                  <a:srgbClr val="009CDB"/>
                </a:solidFill>
                <a:latin typeface="Calibri"/>
                <a:cs typeface="Calibri"/>
              </a:rPr>
              <a:t> </a:t>
            </a:r>
            <a:r>
              <a:rPr sz="1000" spc="-30" dirty="0">
                <a:solidFill>
                  <a:srgbClr val="009CDB"/>
                </a:solidFill>
                <a:latin typeface="Calibri"/>
                <a:cs typeface="Calibri"/>
              </a:rPr>
              <a:t>sheet</a:t>
            </a:r>
            <a:r>
              <a:rPr sz="1000" spc="15" dirty="0">
                <a:solidFill>
                  <a:srgbClr val="009CDB"/>
                </a:solidFill>
                <a:latin typeface="Calibri"/>
                <a:cs typeface="Calibri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is</a:t>
            </a:r>
            <a:r>
              <a:rPr sz="1000" spc="19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a  statement</a:t>
            </a:r>
            <a:r>
              <a:rPr sz="1000" spc="17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of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a  company’s  ﬁnancial</a:t>
            </a:r>
            <a:r>
              <a:rPr sz="1000" spc="18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position</a:t>
            </a:r>
            <a:r>
              <a:rPr sz="1000" spc="19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as</a:t>
            </a:r>
            <a:r>
              <a:rPr sz="1000" spc="18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of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a 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particular</a:t>
            </a:r>
            <a:r>
              <a:rPr sz="1000" spc="18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date, </a:t>
            </a:r>
            <a:r>
              <a:rPr sz="1000" spc="-23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usually</a:t>
            </a:r>
            <a:r>
              <a:rPr sz="1000" spc="3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at</a:t>
            </a:r>
            <a:r>
              <a:rPr sz="1000" spc="1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sz="1000" spc="1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end</a:t>
            </a:r>
            <a:r>
              <a:rPr sz="1000" spc="1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of</a:t>
            </a:r>
            <a:r>
              <a:rPr sz="1000" spc="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a</a:t>
            </a:r>
            <a:r>
              <a:rPr sz="1000" spc="1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quarter</a:t>
            </a:r>
            <a:r>
              <a:rPr sz="1000" spc="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or</a:t>
            </a:r>
            <a:r>
              <a:rPr sz="1000" spc="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year.</a:t>
            </a:r>
            <a:r>
              <a:rPr sz="1000" spc="1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Whereas</a:t>
            </a:r>
            <a:r>
              <a:rPr sz="1000" spc="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sz="1000" spc="1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income</a:t>
            </a:r>
            <a:r>
              <a:rPr sz="1000" spc="3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statement</a:t>
            </a:r>
            <a:r>
              <a:rPr sz="1000" spc="1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reﬂects</a:t>
            </a:r>
            <a:r>
              <a:rPr sz="1000" spc="1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sz="1000" spc="1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ﬁrm’s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18" name="object 18"/>
          <p:cNvSpPr/>
          <p:nvPr/>
        </p:nvSpPr>
        <p:spPr>
          <a:xfrm>
            <a:off x="3018154" y="6490080"/>
            <a:ext cx="1338580" cy="146685"/>
          </a:xfrm>
          <a:custGeom>
            <a:avLst/>
            <a:gdLst/>
            <a:ahLst/>
            <a:cxnLst/>
            <a:rect l="l" t="t" r="r" b="b"/>
            <a:pathLst>
              <a:path w="1338579" h="146684">
                <a:moveTo>
                  <a:pt x="1338325" y="0"/>
                </a:moveTo>
                <a:lnTo>
                  <a:pt x="0" y="0"/>
                </a:lnTo>
                <a:lnTo>
                  <a:pt x="0" y="146303"/>
                </a:lnTo>
                <a:lnTo>
                  <a:pt x="1338325" y="146303"/>
                </a:lnTo>
                <a:lnTo>
                  <a:pt x="1338325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 txBox="1"/>
          <p:nvPr/>
        </p:nvSpPr>
        <p:spPr>
          <a:xfrm>
            <a:off x="818184" y="6466713"/>
            <a:ext cx="4706620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operations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over</a:t>
            </a:r>
            <a:r>
              <a:rPr sz="1000" spc="1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time,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balance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sheet</a:t>
            </a:r>
            <a:r>
              <a:rPr sz="1000" spc="1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is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</a:t>
            </a:r>
            <a:r>
              <a:rPr sz="1000" spc="3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snapshot at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point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in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time.</a:t>
            </a:r>
            <a:r>
              <a:rPr sz="1000" spc="1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b="1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It</a:t>
            </a:r>
            <a:r>
              <a:rPr sz="1000" b="1" u="sng" spc="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b="1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reveals </a:t>
            </a:r>
            <a:r>
              <a:rPr sz="1000" b="1" u="sng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two</a:t>
            </a:r>
            <a:r>
              <a:rPr sz="1000" b="1" u="sng" spc="1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b="1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broad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818184" y="6616979"/>
            <a:ext cx="4711700" cy="15652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10160">
              <a:lnSpc>
                <a:spcPct val="113999"/>
              </a:lnSpc>
              <a:spcBef>
                <a:spcPts val="100"/>
              </a:spcBef>
            </a:pPr>
            <a:r>
              <a:rPr sz="1000" b="1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categories</a:t>
            </a:r>
            <a:r>
              <a:rPr sz="1000" b="1" u="sng" spc="6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b="1" u="sng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of</a:t>
            </a:r>
            <a:r>
              <a:rPr sz="1000" b="1" u="sng" spc="9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b="1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information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:</a:t>
            </a:r>
            <a:r>
              <a:rPr sz="1000" spc="9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(1)</a:t>
            </a:r>
            <a:r>
              <a:rPr sz="1000" spc="9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sz="1000" spc="10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009CDB"/>
                </a:solidFill>
                <a:latin typeface="Calibri"/>
                <a:cs typeface="Calibri"/>
              </a:rPr>
              <a:t>assets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,</a:t>
            </a:r>
            <a:r>
              <a:rPr sz="1000" spc="10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or</a:t>
            </a:r>
            <a:r>
              <a:rPr sz="1000" spc="1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sz="1000" spc="9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ﬁnancial</a:t>
            </a:r>
            <a:r>
              <a:rPr sz="1000" spc="14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and</a:t>
            </a:r>
            <a:r>
              <a:rPr sz="1000" spc="9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physical</a:t>
            </a:r>
            <a:r>
              <a:rPr sz="1000" spc="7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items</a:t>
            </a:r>
            <a:r>
              <a:rPr sz="1000" spc="6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owned</a:t>
            </a:r>
            <a:r>
              <a:rPr sz="1000" spc="1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by</a:t>
            </a:r>
            <a:r>
              <a:rPr sz="1000" spc="8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 </a:t>
            </a:r>
            <a:r>
              <a:rPr sz="1000" spc="-23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business,</a:t>
            </a:r>
            <a:r>
              <a:rPr sz="1000" spc="4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and</a:t>
            </a:r>
            <a:endParaRPr sz="1000">
              <a:latin typeface="Times New Roman"/>
              <a:cs typeface="Times New Roman"/>
            </a:endParaRPr>
          </a:p>
          <a:p>
            <a:pPr marL="12700" marR="5080">
              <a:lnSpc>
                <a:spcPts val="1370"/>
              </a:lnSpc>
              <a:spcBef>
                <a:spcPts val="25"/>
              </a:spcBef>
            </a:pP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(2)</a:t>
            </a:r>
            <a:r>
              <a:rPr sz="1000" spc="8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sz="1000" spc="9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claims</a:t>
            </a:r>
            <a:r>
              <a:rPr sz="1000" spc="7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of</a:t>
            </a:r>
            <a:r>
              <a:rPr sz="1000" spc="7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creditors</a:t>
            </a:r>
            <a:r>
              <a:rPr sz="1000" spc="8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5" dirty="0">
                <a:solidFill>
                  <a:srgbClr val="221F1F"/>
                </a:solidFill>
                <a:latin typeface="Times New Roman"/>
                <a:cs typeface="Times New Roman"/>
              </a:rPr>
              <a:t>and</a:t>
            </a:r>
            <a:r>
              <a:rPr sz="1000" spc="9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owners</a:t>
            </a:r>
            <a:r>
              <a:rPr sz="1000" spc="8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in</a:t>
            </a:r>
            <a:r>
              <a:rPr sz="1000" spc="7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sz="1000" spc="12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business</a:t>
            </a:r>
            <a:r>
              <a:rPr sz="1000" spc="8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assets.</a:t>
            </a:r>
            <a:r>
              <a:rPr sz="1000" spc="8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sz="1000" spc="9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creditors’</a:t>
            </a:r>
            <a:r>
              <a:rPr sz="1000" spc="7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claims,</a:t>
            </a:r>
            <a:r>
              <a:rPr sz="1000" spc="7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5" dirty="0">
                <a:solidFill>
                  <a:srgbClr val="221F1F"/>
                </a:solidFill>
                <a:latin typeface="Times New Roman"/>
                <a:cs typeface="Times New Roman"/>
              </a:rPr>
              <a:t>which</a:t>
            </a:r>
            <a:r>
              <a:rPr sz="1000" spc="9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are </a:t>
            </a:r>
            <a:r>
              <a:rPr sz="1000" spc="-23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sz="1000" spc="-1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ﬁnancial</a:t>
            </a:r>
            <a:r>
              <a:rPr sz="1000" spc="1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obligations</a:t>
            </a:r>
            <a:r>
              <a:rPr sz="1000" spc="-6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of</a:t>
            </a:r>
            <a:r>
              <a:rPr sz="1000" spc="-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sz="1000" spc="-5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business,</a:t>
            </a:r>
            <a:r>
              <a:rPr sz="1000" spc="-7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are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referred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to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as</a:t>
            </a:r>
            <a:r>
              <a:rPr sz="1000" spc="3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009CDB"/>
                </a:solidFill>
                <a:latin typeface="Calibri"/>
                <a:cs typeface="Calibri"/>
              </a:rPr>
              <a:t>liabilities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.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company’s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009CDB"/>
                </a:solidFill>
                <a:latin typeface="Calibri"/>
                <a:cs typeface="Calibri"/>
              </a:rPr>
              <a:t>equity</a:t>
            </a:r>
            <a:r>
              <a:rPr sz="1000" spc="35" dirty="0">
                <a:solidFill>
                  <a:srgbClr val="009CDB"/>
                </a:solidFill>
                <a:latin typeface="Calibri"/>
                <a:cs typeface="Calibri"/>
              </a:rPr>
              <a:t> 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is</a:t>
            </a:r>
            <a:endParaRPr sz="10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the funds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supplied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by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sz="1000" spc="1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owners and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represents</a:t>
            </a:r>
            <a:r>
              <a:rPr sz="1000" spc="-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their</a:t>
            </a:r>
            <a:r>
              <a:rPr sz="1000" spc="3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residual</a:t>
            </a:r>
            <a:r>
              <a:rPr sz="1000" spc="2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claim</a:t>
            </a:r>
            <a:r>
              <a:rPr sz="1000" spc="-3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on</a:t>
            </a:r>
            <a:r>
              <a:rPr sz="1000" spc="-1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company.</a:t>
            </a:r>
            <a:endParaRPr sz="1000">
              <a:latin typeface="Times New Roman"/>
              <a:cs typeface="Times New Roman"/>
            </a:endParaRPr>
          </a:p>
          <a:p>
            <a:pPr marL="12700" marR="10795" indent="225425" algn="just">
              <a:lnSpc>
                <a:spcPct val="110300"/>
              </a:lnSpc>
              <a:spcBef>
                <a:spcPts val="30"/>
              </a:spcBef>
            </a:pP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In addition to providing a snapshot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 ﬁrm’s ﬁnancial condition, the balance sheet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reveals</a:t>
            </a:r>
            <a:r>
              <a:rPr sz="1000" spc="5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much</a:t>
            </a:r>
            <a:r>
              <a:rPr sz="1000" spc="3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of</a:t>
            </a:r>
            <a:r>
              <a:rPr sz="1000" spc="3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sz="1000" spc="4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inner</a:t>
            </a:r>
            <a:r>
              <a:rPr sz="1000" spc="5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workings</a:t>
            </a:r>
            <a:r>
              <a:rPr sz="1000" spc="3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of</a:t>
            </a:r>
            <a:r>
              <a:rPr sz="1000" spc="3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sz="1000" spc="4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company’s</a:t>
            </a:r>
            <a:r>
              <a:rPr sz="1000" spc="5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ﬁnancial</a:t>
            </a:r>
            <a:r>
              <a:rPr sz="1000" spc="4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structure.</a:t>
            </a:r>
            <a:r>
              <a:rPr sz="1000" spc="5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sz="1000" spc="4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various</a:t>
            </a:r>
            <a:r>
              <a:rPr sz="1000" spc="3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types </a:t>
            </a:r>
            <a:r>
              <a:rPr sz="1000" spc="-23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of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assets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indicate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results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of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recent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business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operations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and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capacity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for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future </a:t>
            </a:r>
            <a:r>
              <a:rPr sz="1000" spc="-23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15" dirty="0">
                <a:solidFill>
                  <a:srgbClr val="221F1F"/>
                </a:solidFill>
                <a:latin typeface="Times New Roman"/>
                <a:cs typeface="Times New Roman"/>
              </a:rPr>
              <a:t>operations.</a:t>
            </a:r>
            <a:r>
              <a:rPr sz="1000" spc="9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sz="1000" spc="9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creditors’</a:t>
            </a:r>
            <a:r>
              <a:rPr sz="1000" spc="1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claims</a:t>
            </a:r>
            <a:r>
              <a:rPr sz="1000" spc="13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5" dirty="0">
                <a:solidFill>
                  <a:srgbClr val="221F1F"/>
                </a:solidFill>
                <a:latin typeface="Times New Roman"/>
                <a:cs typeface="Times New Roman"/>
              </a:rPr>
              <a:t>and</a:t>
            </a:r>
            <a:r>
              <a:rPr sz="1000" spc="10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sz="1000" spc="9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owners’</a:t>
            </a:r>
            <a:r>
              <a:rPr sz="1000" spc="1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equity</a:t>
            </a:r>
            <a:r>
              <a:rPr sz="1000" spc="114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in</a:t>
            </a:r>
            <a:r>
              <a:rPr sz="1000" spc="10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sz="1000" spc="9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assets</a:t>
            </a:r>
            <a:r>
              <a:rPr sz="1000" spc="1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reveal</a:t>
            </a:r>
            <a:r>
              <a:rPr sz="1000" spc="9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sz="1000" spc="10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sources</a:t>
            </a:r>
            <a:r>
              <a:rPr sz="1000" spc="9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from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818184" y="8172450"/>
            <a:ext cx="1972945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spc="-35" dirty="0">
                <a:solidFill>
                  <a:srgbClr val="221F1F"/>
                </a:solidFill>
                <a:latin typeface="Times New Roman"/>
                <a:cs typeface="Times New Roman"/>
              </a:rPr>
              <a:t>which</a:t>
            </a:r>
            <a:r>
              <a:rPr sz="1000" spc="7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these</a:t>
            </a:r>
            <a:r>
              <a:rPr sz="1000" spc="7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assets</a:t>
            </a:r>
            <a:r>
              <a:rPr sz="1000" spc="8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have</a:t>
            </a:r>
            <a:r>
              <a:rPr sz="1000" spc="7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been</a:t>
            </a:r>
            <a:r>
              <a:rPr sz="1000" spc="8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derived.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2821558" y="8195818"/>
            <a:ext cx="2692400" cy="146685"/>
          </a:xfrm>
          <a:prstGeom prst="rect">
            <a:avLst/>
          </a:prstGeom>
          <a:solidFill>
            <a:srgbClr val="FFFF00"/>
          </a:solidFill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110"/>
              </a:lnSpc>
            </a:pP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sz="1000" spc="8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term</a:t>
            </a:r>
            <a:r>
              <a:rPr sz="1000" spc="7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75" dirty="0">
                <a:solidFill>
                  <a:srgbClr val="221F1F"/>
                </a:solidFill>
                <a:latin typeface="Times New Roman"/>
                <a:cs typeface="Times New Roman"/>
              </a:rPr>
              <a:t>―balance</a:t>
            </a:r>
            <a:r>
              <a:rPr sz="1000" spc="9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20" dirty="0">
                <a:solidFill>
                  <a:srgbClr val="221F1F"/>
                </a:solidFill>
                <a:latin typeface="Times New Roman"/>
                <a:cs typeface="Times New Roman"/>
              </a:rPr>
              <a:t>sheet‖</a:t>
            </a:r>
            <a:r>
              <a:rPr sz="1000" spc="8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indicates</a:t>
            </a:r>
            <a:r>
              <a:rPr sz="1000" spc="7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</a:t>
            </a:r>
            <a:r>
              <a:rPr sz="1000" spc="8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relationship</a:t>
            </a:r>
            <a:r>
              <a:rPr sz="1000" spc="9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of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830884" y="8363457"/>
            <a:ext cx="4683125" cy="146685"/>
          </a:xfrm>
          <a:prstGeom prst="rect">
            <a:avLst/>
          </a:prstGeom>
          <a:solidFill>
            <a:srgbClr val="FFFF00"/>
          </a:solidFill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110"/>
              </a:lnSpc>
            </a:pP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equality</a:t>
            </a:r>
            <a:r>
              <a:rPr sz="1000" spc="21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between</a:t>
            </a:r>
            <a:r>
              <a:rPr sz="1000" spc="10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sz="1000" spc="114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assets</a:t>
            </a:r>
            <a:r>
              <a:rPr sz="1000" spc="10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of</a:t>
            </a:r>
            <a:r>
              <a:rPr sz="1000" spc="10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sz="1000" spc="114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business</a:t>
            </a:r>
            <a:r>
              <a:rPr sz="1000" spc="11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and</a:t>
            </a:r>
            <a:r>
              <a:rPr sz="1000" spc="114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sz="1000" spc="12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sources</a:t>
            </a:r>
            <a:r>
              <a:rPr sz="1000" spc="11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of</a:t>
            </a:r>
            <a:r>
              <a:rPr sz="1000" spc="10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funds</a:t>
            </a:r>
            <a:r>
              <a:rPr sz="1000" spc="11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used</a:t>
            </a:r>
            <a:r>
              <a:rPr sz="1000" spc="12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to</a:t>
            </a:r>
            <a:r>
              <a:rPr sz="1000" spc="114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obtain</a:t>
            </a:r>
            <a:r>
              <a:rPr sz="1000" spc="10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them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830884" y="8531097"/>
            <a:ext cx="1710689" cy="147955"/>
          </a:xfrm>
          <a:prstGeom prst="rect">
            <a:avLst/>
          </a:prstGeom>
          <a:solidFill>
            <a:srgbClr val="FFFF00"/>
          </a:solidFill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110"/>
              </a:lnSpc>
            </a:pP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that</a:t>
            </a:r>
            <a:r>
              <a:rPr sz="1000" spc="1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may</a:t>
            </a:r>
            <a:r>
              <a:rPr sz="1000" spc="-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be</a:t>
            </a:r>
            <a:r>
              <a:rPr sz="1000" spc="1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expressed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as follows: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5724905" y="6143625"/>
            <a:ext cx="1557020" cy="1719580"/>
          </a:xfrm>
          <a:prstGeom prst="rect">
            <a:avLst/>
          </a:prstGeom>
        </p:spPr>
        <p:txBody>
          <a:bodyPr vert="horz" wrap="square" lIns="0" tIns="10795" rIns="0" bIns="0" rtlCol="0">
            <a:spAutoFit/>
          </a:bodyPr>
          <a:lstStyle/>
          <a:p>
            <a:pPr marL="12700" marR="6350">
              <a:lnSpc>
                <a:spcPct val="101600"/>
              </a:lnSpc>
              <a:spcBef>
                <a:spcPts val="85"/>
              </a:spcBef>
            </a:pPr>
            <a:r>
              <a:rPr sz="850" spc="-5" dirty="0">
                <a:solidFill>
                  <a:srgbClr val="009CDB"/>
                </a:solidFill>
                <a:latin typeface="Calibri"/>
                <a:cs typeface="Calibri"/>
              </a:rPr>
              <a:t>balance</a:t>
            </a:r>
            <a:r>
              <a:rPr sz="850" dirty="0">
                <a:solidFill>
                  <a:srgbClr val="009CDB"/>
                </a:solidFill>
                <a:latin typeface="Calibri"/>
                <a:cs typeface="Calibri"/>
              </a:rPr>
              <a:t> </a:t>
            </a:r>
            <a:r>
              <a:rPr sz="850" spc="-5" dirty="0">
                <a:solidFill>
                  <a:srgbClr val="009CDB"/>
                </a:solidFill>
                <a:latin typeface="Calibri"/>
                <a:cs typeface="Calibri"/>
              </a:rPr>
              <a:t>sheet</a:t>
            </a:r>
            <a:r>
              <a:rPr sz="850" spc="35" dirty="0">
                <a:solidFill>
                  <a:srgbClr val="009CDB"/>
                </a:solidFill>
                <a:latin typeface="Calibri"/>
                <a:cs typeface="Calibri"/>
              </a:rPr>
              <a:t> </a:t>
            </a:r>
            <a:r>
              <a:rPr sz="850" spc="-5" dirty="0">
                <a:solidFill>
                  <a:srgbClr val="4A4A4D"/>
                </a:solidFill>
                <a:latin typeface="Times New Roman"/>
                <a:cs typeface="Times New Roman"/>
              </a:rPr>
              <a:t>statement of 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a </a:t>
            </a:r>
            <a:r>
              <a:rPr sz="850" spc="5" dirty="0">
                <a:solidFill>
                  <a:srgbClr val="4A4A4D"/>
                </a:solidFill>
                <a:latin typeface="Times New Roman"/>
                <a:cs typeface="Times New Roman"/>
              </a:rPr>
              <a:t> c</a:t>
            </a:r>
            <a:r>
              <a:rPr sz="850" spc="-10" dirty="0">
                <a:solidFill>
                  <a:srgbClr val="4A4A4D"/>
                </a:solidFill>
                <a:latin typeface="Times New Roman"/>
                <a:cs typeface="Times New Roman"/>
              </a:rPr>
              <a:t>o</a:t>
            </a:r>
            <a:r>
              <a:rPr sz="850" spc="-15" dirty="0">
                <a:solidFill>
                  <a:srgbClr val="4A4A4D"/>
                </a:solidFill>
                <a:latin typeface="Times New Roman"/>
                <a:cs typeface="Times New Roman"/>
              </a:rPr>
              <a:t>m</a:t>
            </a:r>
            <a:r>
              <a:rPr sz="850" spc="-10" dirty="0">
                <a:solidFill>
                  <a:srgbClr val="4A4A4D"/>
                </a:solidFill>
                <a:latin typeface="Times New Roman"/>
                <a:cs typeface="Times New Roman"/>
              </a:rPr>
              <a:t>p</a:t>
            </a:r>
            <a:r>
              <a:rPr sz="850" spc="5" dirty="0">
                <a:solidFill>
                  <a:srgbClr val="4A4A4D"/>
                </a:solidFill>
                <a:latin typeface="Times New Roman"/>
                <a:cs typeface="Times New Roman"/>
              </a:rPr>
              <a:t>a</a:t>
            </a:r>
            <a:r>
              <a:rPr sz="850" spc="-10" dirty="0">
                <a:solidFill>
                  <a:srgbClr val="4A4A4D"/>
                </a:solidFill>
                <a:latin typeface="Times New Roman"/>
                <a:cs typeface="Times New Roman"/>
              </a:rPr>
              <a:t>n</a:t>
            </a:r>
            <a:r>
              <a:rPr sz="850" spc="-20" dirty="0">
                <a:solidFill>
                  <a:srgbClr val="4A4A4D"/>
                </a:solidFill>
                <a:latin typeface="Times New Roman"/>
                <a:cs typeface="Times New Roman"/>
              </a:rPr>
              <a:t>y</a:t>
            </a:r>
            <a:r>
              <a:rPr sz="850" spc="-10" dirty="0">
                <a:solidFill>
                  <a:srgbClr val="4A4A4D"/>
                </a:solidFill>
                <a:latin typeface="Times New Roman"/>
                <a:cs typeface="Times New Roman"/>
              </a:rPr>
              <a:t>’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s</a:t>
            </a:r>
            <a:r>
              <a:rPr sz="850" spc="-20" dirty="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sz="850" spc="-10" dirty="0">
                <a:solidFill>
                  <a:srgbClr val="4A4A4D"/>
                </a:solidFill>
                <a:latin typeface="Times New Roman"/>
                <a:cs typeface="Times New Roman"/>
              </a:rPr>
              <a:t>ﬁ</a:t>
            </a:r>
            <a:r>
              <a:rPr sz="850" spc="-20" dirty="0">
                <a:solidFill>
                  <a:srgbClr val="4A4A4D"/>
                </a:solidFill>
                <a:latin typeface="Times New Roman"/>
                <a:cs typeface="Times New Roman"/>
              </a:rPr>
              <a:t>n</a:t>
            </a:r>
            <a:r>
              <a:rPr sz="850" spc="5" dirty="0">
                <a:solidFill>
                  <a:srgbClr val="4A4A4D"/>
                </a:solidFill>
                <a:latin typeface="Times New Roman"/>
                <a:cs typeface="Times New Roman"/>
              </a:rPr>
              <a:t>a</a:t>
            </a:r>
            <a:r>
              <a:rPr sz="850" spc="-20" dirty="0">
                <a:solidFill>
                  <a:srgbClr val="4A4A4D"/>
                </a:solidFill>
                <a:latin typeface="Times New Roman"/>
                <a:cs typeface="Times New Roman"/>
              </a:rPr>
              <a:t>n</a:t>
            </a:r>
            <a:r>
              <a:rPr sz="850" spc="-10" dirty="0">
                <a:solidFill>
                  <a:srgbClr val="4A4A4D"/>
                </a:solidFill>
                <a:latin typeface="Times New Roman"/>
                <a:cs typeface="Times New Roman"/>
              </a:rPr>
              <a:t>ci</a:t>
            </a:r>
            <a:r>
              <a:rPr sz="850" spc="5" dirty="0">
                <a:solidFill>
                  <a:srgbClr val="4A4A4D"/>
                </a:solidFill>
                <a:latin typeface="Times New Roman"/>
                <a:cs typeface="Times New Roman"/>
              </a:rPr>
              <a:t>a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l</a:t>
            </a:r>
            <a:r>
              <a:rPr sz="850" spc="-55" dirty="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sz="850" spc="5" dirty="0">
                <a:solidFill>
                  <a:srgbClr val="4A4A4D"/>
                </a:solidFill>
                <a:latin typeface="Times New Roman"/>
                <a:cs typeface="Times New Roman"/>
              </a:rPr>
              <a:t>p</a:t>
            </a:r>
            <a:r>
              <a:rPr sz="850" spc="-20" dirty="0">
                <a:solidFill>
                  <a:srgbClr val="4A4A4D"/>
                </a:solidFill>
                <a:latin typeface="Times New Roman"/>
                <a:cs typeface="Times New Roman"/>
              </a:rPr>
              <a:t>o</a:t>
            </a:r>
            <a:r>
              <a:rPr sz="850" spc="-10" dirty="0">
                <a:solidFill>
                  <a:srgbClr val="4A4A4D"/>
                </a:solidFill>
                <a:latin typeface="Times New Roman"/>
                <a:cs typeface="Times New Roman"/>
              </a:rPr>
              <a:t>si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ti</a:t>
            </a:r>
            <a:r>
              <a:rPr sz="850" spc="-10" dirty="0">
                <a:solidFill>
                  <a:srgbClr val="4A4A4D"/>
                </a:solidFill>
                <a:latin typeface="Times New Roman"/>
                <a:cs typeface="Times New Roman"/>
              </a:rPr>
              <a:t>o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n</a:t>
            </a:r>
            <a:r>
              <a:rPr sz="850" spc="-25" dirty="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sz="850" spc="-10" dirty="0">
                <a:solidFill>
                  <a:srgbClr val="4A4A4D"/>
                </a:solidFill>
                <a:latin typeface="Times New Roman"/>
                <a:cs typeface="Times New Roman"/>
              </a:rPr>
              <a:t>a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s</a:t>
            </a:r>
            <a:r>
              <a:rPr sz="850" spc="-5" dirty="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sz="850" spc="-10" dirty="0">
                <a:solidFill>
                  <a:srgbClr val="4A4A4D"/>
                </a:solidFill>
                <a:latin typeface="Times New Roman"/>
                <a:cs typeface="Times New Roman"/>
              </a:rPr>
              <a:t>o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f</a:t>
            </a:r>
            <a:r>
              <a:rPr sz="850" spc="-10" dirty="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a  </a:t>
            </a:r>
            <a:r>
              <a:rPr sz="850" spc="-10" dirty="0">
                <a:solidFill>
                  <a:srgbClr val="4A4A4D"/>
                </a:solidFill>
                <a:latin typeface="Times New Roman"/>
                <a:cs typeface="Times New Roman"/>
              </a:rPr>
              <a:t>particular </a:t>
            </a:r>
            <a:r>
              <a:rPr sz="850" spc="-5" dirty="0">
                <a:solidFill>
                  <a:srgbClr val="4A4A4D"/>
                </a:solidFill>
                <a:latin typeface="Times New Roman"/>
                <a:cs typeface="Times New Roman"/>
              </a:rPr>
              <a:t>date, usually 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at </a:t>
            </a:r>
            <a:r>
              <a:rPr sz="850" spc="-5" dirty="0">
                <a:solidFill>
                  <a:srgbClr val="4A4A4D"/>
                </a:solidFill>
                <a:latin typeface="Times New Roman"/>
                <a:cs typeface="Times New Roman"/>
              </a:rPr>
              <a:t>the </a:t>
            </a:r>
            <a:r>
              <a:rPr sz="850" spc="-10" dirty="0">
                <a:solidFill>
                  <a:srgbClr val="4A4A4D"/>
                </a:solidFill>
                <a:latin typeface="Times New Roman"/>
                <a:cs typeface="Times New Roman"/>
              </a:rPr>
              <a:t>end of </a:t>
            </a:r>
            <a:r>
              <a:rPr sz="850" spc="-200" dirty="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a</a:t>
            </a:r>
            <a:r>
              <a:rPr sz="850" spc="-10" dirty="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sz="850" spc="-5" dirty="0">
                <a:solidFill>
                  <a:srgbClr val="4A4A4D"/>
                </a:solidFill>
                <a:latin typeface="Times New Roman"/>
                <a:cs typeface="Times New Roman"/>
              </a:rPr>
              <a:t>quarter</a:t>
            </a:r>
            <a:r>
              <a:rPr sz="850" spc="5" dirty="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sz="850" spc="-5" dirty="0">
                <a:solidFill>
                  <a:srgbClr val="4A4A4D"/>
                </a:solidFill>
                <a:latin typeface="Times New Roman"/>
                <a:cs typeface="Times New Roman"/>
              </a:rPr>
              <a:t>or</a:t>
            </a:r>
            <a:r>
              <a:rPr sz="850" spc="-10" dirty="0">
                <a:solidFill>
                  <a:srgbClr val="4A4A4D"/>
                </a:solidFill>
                <a:latin typeface="Times New Roman"/>
                <a:cs typeface="Times New Roman"/>
              </a:rPr>
              <a:t> year</a:t>
            </a:r>
            <a:endParaRPr sz="850">
              <a:latin typeface="Times New Roman"/>
              <a:cs typeface="Times New Roman"/>
            </a:endParaRPr>
          </a:p>
          <a:p>
            <a:pPr marL="12700" marR="44450">
              <a:lnSpc>
                <a:spcPct val="100000"/>
              </a:lnSpc>
              <a:spcBef>
                <a:spcPts val="325"/>
              </a:spcBef>
            </a:pPr>
            <a:r>
              <a:rPr sz="850" dirty="0">
                <a:solidFill>
                  <a:srgbClr val="009CDB"/>
                </a:solidFill>
                <a:latin typeface="Calibri"/>
                <a:cs typeface="Calibri"/>
              </a:rPr>
              <a:t>a</a:t>
            </a:r>
            <a:r>
              <a:rPr sz="850" spc="-10" dirty="0">
                <a:solidFill>
                  <a:srgbClr val="009CDB"/>
                </a:solidFill>
                <a:latin typeface="Calibri"/>
                <a:cs typeface="Calibri"/>
              </a:rPr>
              <a:t>s</a:t>
            </a:r>
            <a:r>
              <a:rPr sz="850" dirty="0">
                <a:solidFill>
                  <a:srgbClr val="009CDB"/>
                </a:solidFill>
                <a:latin typeface="Calibri"/>
                <a:cs typeface="Calibri"/>
              </a:rPr>
              <a:t>s</a:t>
            </a:r>
            <a:r>
              <a:rPr sz="850" spc="-20" dirty="0">
                <a:solidFill>
                  <a:srgbClr val="009CDB"/>
                </a:solidFill>
                <a:latin typeface="Calibri"/>
                <a:cs typeface="Calibri"/>
              </a:rPr>
              <a:t>e</a:t>
            </a:r>
            <a:r>
              <a:rPr sz="850" dirty="0">
                <a:solidFill>
                  <a:srgbClr val="009CDB"/>
                </a:solidFill>
                <a:latin typeface="Calibri"/>
                <a:cs typeface="Calibri"/>
              </a:rPr>
              <a:t>ts </a:t>
            </a:r>
            <a:r>
              <a:rPr sz="850" spc="-35" dirty="0">
                <a:solidFill>
                  <a:srgbClr val="009CDB"/>
                </a:solidFill>
                <a:latin typeface="Calibri"/>
                <a:cs typeface="Calibri"/>
              </a:rPr>
              <a:t> </a:t>
            </a:r>
            <a:r>
              <a:rPr sz="850" spc="-10" dirty="0">
                <a:solidFill>
                  <a:srgbClr val="4A4A4D"/>
                </a:solidFill>
                <a:latin typeface="Times New Roman"/>
                <a:cs typeface="Times New Roman"/>
              </a:rPr>
              <a:t>ﬁ</a:t>
            </a:r>
            <a:r>
              <a:rPr sz="850" spc="-20" dirty="0">
                <a:solidFill>
                  <a:srgbClr val="4A4A4D"/>
                </a:solidFill>
                <a:latin typeface="Times New Roman"/>
                <a:cs typeface="Times New Roman"/>
              </a:rPr>
              <a:t>n</a:t>
            </a:r>
            <a:r>
              <a:rPr sz="850" spc="5" dirty="0">
                <a:solidFill>
                  <a:srgbClr val="4A4A4D"/>
                </a:solidFill>
                <a:latin typeface="Times New Roman"/>
                <a:cs typeface="Times New Roman"/>
              </a:rPr>
              <a:t>a</a:t>
            </a:r>
            <a:r>
              <a:rPr sz="850" spc="-20" dirty="0">
                <a:solidFill>
                  <a:srgbClr val="4A4A4D"/>
                </a:solidFill>
                <a:latin typeface="Times New Roman"/>
                <a:cs typeface="Times New Roman"/>
              </a:rPr>
              <a:t>n</a:t>
            </a:r>
            <a:r>
              <a:rPr sz="850" spc="5" dirty="0">
                <a:solidFill>
                  <a:srgbClr val="4A4A4D"/>
                </a:solidFill>
                <a:latin typeface="Times New Roman"/>
                <a:cs typeface="Times New Roman"/>
              </a:rPr>
              <a:t>c</a:t>
            </a:r>
            <a:r>
              <a:rPr sz="850" spc="-10" dirty="0">
                <a:solidFill>
                  <a:srgbClr val="4A4A4D"/>
                </a:solidFill>
                <a:latin typeface="Times New Roman"/>
                <a:cs typeface="Times New Roman"/>
              </a:rPr>
              <a:t>ia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l</a:t>
            </a:r>
            <a:r>
              <a:rPr sz="850" spc="-30" dirty="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sz="850" spc="5" dirty="0">
                <a:solidFill>
                  <a:srgbClr val="4A4A4D"/>
                </a:solidFill>
                <a:latin typeface="Times New Roman"/>
                <a:cs typeface="Times New Roman"/>
              </a:rPr>
              <a:t>a</a:t>
            </a:r>
            <a:r>
              <a:rPr sz="850" spc="-10" dirty="0">
                <a:solidFill>
                  <a:srgbClr val="4A4A4D"/>
                </a:solidFill>
                <a:latin typeface="Times New Roman"/>
                <a:cs typeface="Times New Roman"/>
              </a:rPr>
              <a:t>n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d</a:t>
            </a:r>
            <a:r>
              <a:rPr sz="850" spc="-50" dirty="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sz="850" spc="5" dirty="0">
                <a:solidFill>
                  <a:srgbClr val="4A4A4D"/>
                </a:solidFill>
                <a:latin typeface="Times New Roman"/>
                <a:cs typeface="Times New Roman"/>
              </a:rPr>
              <a:t>p</a:t>
            </a:r>
            <a:r>
              <a:rPr sz="850" spc="-10" dirty="0">
                <a:solidFill>
                  <a:srgbClr val="4A4A4D"/>
                </a:solidFill>
                <a:latin typeface="Times New Roman"/>
                <a:cs typeface="Times New Roman"/>
              </a:rPr>
              <a:t>h</a:t>
            </a:r>
            <a:r>
              <a:rPr sz="850" spc="-20" dirty="0">
                <a:solidFill>
                  <a:srgbClr val="4A4A4D"/>
                </a:solidFill>
                <a:latin typeface="Times New Roman"/>
                <a:cs typeface="Times New Roman"/>
              </a:rPr>
              <a:t>y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si</a:t>
            </a:r>
            <a:r>
              <a:rPr sz="850" spc="5" dirty="0">
                <a:solidFill>
                  <a:srgbClr val="4A4A4D"/>
                </a:solidFill>
                <a:latin typeface="Times New Roman"/>
                <a:cs typeface="Times New Roman"/>
              </a:rPr>
              <a:t>c</a:t>
            </a:r>
            <a:r>
              <a:rPr sz="850" spc="-10" dirty="0">
                <a:solidFill>
                  <a:srgbClr val="4A4A4D"/>
                </a:solidFill>
                <a:latin typeface="Times New Roman"/>
                <a:cs typeface="Times New Roman"/>
              </a:rPr>
              <a:t>a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l</a:t>
            </a:r>
            <a:r>
              <a:rPr sz="850" spc="-40" dirty="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it</a:t>
            </a:r>
            <a:r>
              <a:rPr sz="850" spc="-10" dirty="0">
                <a:solidFill>
                  <a:srgbClr val="4A4A4D"/>
                </a:solidFill>
                <a:latin typeface="Times New Roman"/>
                <a:cs typeface="Times New Roman"/>
              </a:rPr>
              <a:t>e</a:t>
            </a:r>
            <a:r>
              <a:rPr sz="850" spc="-15" dirty="0">
                <a:solidFill>
                  <a:srgbClr val="4A4A4D"/>
                </a:solidFill>
                <a:latin typeface="Times New Roman"/>
                <a:cs typeface="Times New Roman"/>
              </a:rPr>
              <a:t>m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s  </a:t>
            </a:r>
            <a:r>
              <a:rPr sz="850" spc="-5" dirty="0">
                <a:solidFill>
                  <a:srgbClr val="4A4A4D"/>
                </a:solidFill>
                <a:latin typeface="Times New Roman"/>
                <a:cs typeface="Times New Roman"/>
              </a:rPr>
              <a:t>owned</a:t>
            </a:r>
            <a:r>
              <a:rPr sz="850" spc="-20" dirty="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sz="850" spc="5" dirty="0">
                <a:solidFill>
                  <a:srgbClr val="4A4A4D"/>
                </a:solidFill>
                <a:latin typeface="Times New Roman"/>
                <a:cs typeface="Times New Roman"/>
              </a:rPr>
              <a:t>by</a:t>
            </a:r>
            <a:r>
              <a:rPr sz="850" spc="-15" dirty="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a</a:t>
            </a:r>
            <a:r>
              <a:rPr sz="850" spc="-10" dirty="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sz="850" spc="-5" dirty="0">
                <a:solidFill>
                  <a:srgbClr val="4A4A4D"/>
                </a:solidFill>
                <a:latin typeface="Times New Roman"/>
                <a:cs typeface="Times New Roman"/>
              </a:rPr>
              <a:t>business</a:t>
            </a:r>
            <a:endParaRPr sz="850">
              <a:latin typeface="Times New Roman"/>
              <a:cs typeface="Times New Roman"/>
            </a:endParaRPr>
          </a:p>
          <a:p>
            <a:pPr marL="12700" marR="245745" algn="just">
              <a:lnSpc>
                <a:spcPct val="100699"/>
              </a:lnSpc>
              <a:spcBef>
                <a:spcPts val="315"/>
              </a:spcBef>
            </a:pPr>
            <a:r>
              <a:rPr sz="850" spc="-5" dirty="0">
                <a:solidFill>
                  <a:srgbClr val="009CDB"/>
                </a:solidFill>
                <a:latin typeface="Calibri"/>
                <a:cs typeface="Calibri"/>
              </a:rPr>
              <a:t>liabilities </a:t>
            </a:r>
            <a:r>
              <a:rPr sz="850" spc="-5" dirty="0">
                <a:solidFill>
                  <a:srgbClr val="4A4A4D"/>
                </a:solidFill>
                <a:latin typeface="Times New Roman"/>
                <a:cs typeface="Times New Roman"/>
              </a:rPr>
              <a:t>creditors’ claims </a:t>
            </a:r>
            <a:r>
              <a:rPr sz="850" spc="-10" dirty="0">
                <a:solidFill>
                  <a:srgbClr val="4A4A4D"/>
                </a:solidFill>
                <a:latin typeface="Times New Roman"/>
                <a:cs typeface="Times New Roman"/>
              </a:rPr>
              <a:t>on </a:t>
            </a:r>
            <a:r>
              <a:rPr sz="850" spc="-5" dirty="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a </a:t>
            </a:r>
            <a:r>
              <a:rPr sz="850" spc="-10" dirty="0">
                <a:solidFill>
                  <a:srgbClr val="4A4A4D"/>
                </a:solidFill>
                <a:latin typeface="Times New Roman"/>
                <a:cs typeface="Times New Roman"/>
              </a:rPr>
              <a:t>ﬁrm, </a:t>
            </a:r>
            <a:r>
              <a:rPr sz="850" spc="-5" dirty="0">
                <a:solidFill>
                  <a:srgbClr val="4A4A4D"/>
                </a:solidFill>
                <a:latin typeface="Times New Roman"/>
                <a:cs typeface="Times New Roman"/>
              </a:rPr>
              <a:t>which 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are </a:t>
            </a:r>
            <a:r>
              <a:rPr sz="850" spc="-5" dirty="0">
                <a:solidFill>
                  <a:srgbClr val="4A4A4D"/>
                </a:solidFill>
                <a:latin typeface="Times New Roman"/>
                <a:cs typeface="Times New Roman"/>
              </a:rPr>
              <a:t>the ﬁnancial </a:t>
            </a:r>
            <a:r>
              <a:rPr sz="850" spc="-200" dirty="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sz="850" spc="-5" dirty="0">
                <a:solidFill>
                  <a:srgbClr val="4A4A4D"/>
                </a:solidFill>
                <a:latin typeface="Times New Roman"/>
                <a:cs typeface="Times New Roman"/>
              </a:rPr>
              <a:t>obligations</a:t>
            </a:r>
            <a:r>
              <a:rPr sz="850" spc="-20" dirty="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sz="850" spc="-5" dirty="0">
                <a:solidFill>
                  <a:srgbClr val="4A4A4D"/>
                </a:solidFill>
                <a:latin typeface="Times New Roman"/>
                <a:cs typeface="Times New Roman"/>
              </a:rPr>
              <a:t>of</a:t>
            </a:r>
            <a:r>
              <a:rPr sz="850" spc="-25" dirty="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sz="850" spc="-5" dirty="0">
                <a:solidFill>
                  <a:srgbClr val="4A4A4D"/>
                </a:solidFill>
                <a:latin typeface="Times New Roman"/>
                <a:cs typeface="Times New Roman"/>
              </a:rPr>
              <a:t>the</a:t>
            </a:r>
            <a:r>
              <a:rPr sz="850" spc="-20" dirty="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sz="850" spc="-5" dirty="0">
                <a:solidFill>
                  <a:srgbClr val="4A4A4D"/>
                </a:solidFill>
                <a:latin typeface="Times New Roman"/>
                <a:cs typeface="Times New Roman"/>
              </a:rPr>
              <a:t>business</a:t>
            </a:r>
            <a:endParaRPr sz="850">
              <a:latin typeface="Times New Roman"/>
              <a:cs typeface="Times New Roman"/>
            </a:endParaRPr>
          </a:p>
          <a:p>
            <a:pPr marL="12700" marR="5080">
              <a:lnSpc>
                <a:spcPct val="101800"/>
              </a:lnSpc>
              <a:spcBef>
                <a:spcPts val="330"/>
              </a:spcBef>
            </a:pPr>
            <a:r>
              <a:rPr sz="850" spc="-5" dirty="0">
                <a:solidFill>
                  <a:srgbClr val="009CDB"/>
                </a:solidFill>
                <a:latin typeface="Calibri"/>
                <a:cs typeface="Calibri"/>
              </a:rPr>
              <a:t>equity</a:t>
            </a:r>
            <a:r>
              <a:rPr sz="850" spc="180" dirty="0">
                <a:solidFill>
                  <a:srgbClr val="009CDB"/>
                </a:solidFill>
                <a:latin typeface="Calibri"/>
                <a:cs typeface="Calibri"/>
              </a:rPr>
              <a:t> </a:t>
            </a:r>
            <a:r>
              <a:rPr sz="850" spc="-10" dirty="0">
                <a:solidFill>
                  <a:srgbClr val="4A4A4D"/>
                </a:solidFill>
                <a:latin typeface="Times New Roman"/>
                <a:cs typeface="Times New Roman"/>
              </a:rPr>
              <a:t>funds </a:t>
            </a:r>
            <a:r>
              <a:rPr sz="850" spc="-5" dirty="0">
                <a:solidFill>
                  <a:srgbClr val="4A4A4D"/>
                </a:solidFill>
                <a:latin typeface="Times New Roman"/>
                <a:cs typeface="Times New Roman"/>
              </a:rPr>
              <a:t>supplied 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by the </a:t>
            </a:r>
            <a:r>
              <a:rPr sz="850" spc="5" dirty="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sz="850" spc="-10" dirty="0">
                <a:solidFill>
                  <a:srgbClr val="4A4A4D"/>
                </a:solidFill>
                <a:latin typeface="Times New Roman"/>
                <a:cs typeface="Times New Roman"/>
              </a:rPr>
              <a:t>o</a:t>
            </a:r>
            <a:r>
              <a:rPr sz="850" spc="-5" dirty="0">
                <a:solidFill>
                  <a:srgbClr val="4A4A4D"/>
                </a:solidFill>
                <a:latin typeface="Times New Roman"/>
                <a:cs typeface="Times New Roman"/>
              </a:rPr>
              <a:t>w</a:t>
            </a:r>
            <a:r>
              <a:rPr sz="850" spc="-10" dirty="0">
                <a:solidFill>
                  <a:srgbClr val="4A4A4D"/>
                </a:solidFill>
                <a:latin typeface="Times New Roman"/>
                <a:cs typeface="Times New Roman"/>
              </a:rPr>
              <a:t>ne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rs</a:t>
            </a:r>
            <a:r>
              <a:rPr sz="850" spc="-40" dirty="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sz="850" spc="5" dirty="0">
                <a:solidFill>
                  <a:srgbClr val="4A4A4D"/>
                </a:solidFill>
                <a:latin typeface="Times New Roman"/>
                <a:cs typeface="Times New Roman"/>
              </a:rPr>
              <a:t>a</a:t>
            </a:r>
            <a:r>
              <a:rPr sz="850" spc="-10" dirty="0">
                <a:solidFill>
                  <a:srgbClr val="4A4A4D"/>
                </a:solidFill>
                <a:latin typeface="Times New Roman"/>
                <a:cs typeface="Times New Roman"/>
              </a:rPr>
              <a:t>n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d</a:t>
            </a:r>
            <a:r>
              <a:rPr sz="850" spc="-40" dirty="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r</a:t>
            </a:r>
            <a:r>
              <a:rPr sz="850" spc="-10" dirty="0">
                <a:solidFill>
                  <a:srgbClr val="4A4A4D"/>
                </a:solidFill>
                <a:latin typeface="Times New Roman"/>
                <a:cs typeface="Times New Roman"/>
              </a:rPr>
              <a:t>e</a:t>
            </a:r>
            <a:r>
              <a:rPr sz="850" spc="5" dirty="0">
                <a:solidFill>
                  <a:srgbClr val="4A4A4D"/>
                </a:solidFill>
                <a:latin typeface="Times New Roman"/>
                <a:cs typeface="Times New Roman"/>
              </a:rPr>
              <a:t>p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r</a:t>
            </a:r>
            <a:r>
              <a:rPr sz="850" spc="-10" dirty="0">
                <a:solidFill>
                  <a:srgbClr val="4A4A4D"/>
                </a:solidFill>
                <a:latin typeface="Times New Roman"/>
                <a:cs typeface="Times New Roman"/>
              </a:rPr>
              <a:t>e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s</a:t>
            </a:r>
            <a:r>
              <a:rPr sz="850" spc="-10" dirty="0">
                <a:solidFill>
                  <a:srgbClr val="4A4A4D"/>
                </a:solidFill>
                <a:latin typeface="Times New Roman"/>
                <a:cs typeface="Times New Roman"/>
              </a:rPr>
              <a:t>en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ts</a:t>
            </a:r>
            <a:r>
              <a:rPr sz="850" spc="-35" dirty="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t</a:t>
            </a:r>
            <a:r>
              <a:rPr sz="850" spc="-10" dirty="0">
                <a:solidFill>
                  <a:srgbClr val="4A4A4D"/>
                </a:solidFill>
                <a:latin typeface="Times New Roman"/>
                <a:cs typeface="Times New Roman"/>
              </a:rPr>
              <a:t>he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ir</a:t>
            </a:r>
            <a:r>
              <a:rPr sz="850" spc="-40" dirty="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r</a:t>
            </a:r>
            <a:r>
              <a:rPr sz="850" spc="-10" dirty="0">
                <a:solidFill>
                  <a:srgbClr val="4A4A4D"/>
                </a:solidFill>
                <a:latin typeface="Times New Roman"/>
                <a:cs typeface="Times New Roman"/>
              </a:rPr>
              <a:t>es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i</a:t>
            </a:r>
            <a:r>
              <a:rPr sz="850" spc="-10" dirty="0">
                <a:solidFill>
                  <a:srgbClr val="4A4A4D"/>
                </a:solidFill>
                <a:latin typeface="Times New Roman"/>
                <a:cs typeface="Times New Roman"/>
              </a:rPr>
              <a:t>du</a:t>
            </a:r>
            <a:r>
              <a:rPr sz="850" spc="5" dirty="0">
                <a:solidFill>
                  <a:srgbClr val="4A4A4D"/>
                </a:solidFill>
                <a:latin typeface="Times New Roman"/>
                <a:cs typeface="Times New Roman"/>
              </a:rPr>
              <a:t>a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l  </a:t>
            </a:r>
            <a:r>
              <a:rPr sz="850" spc="-5" dirty="0">
                <a:solidFill>
                  <a:srgbClr val="4A4A4D"/>
                </a:solidFill>
                <a:latin typeface="Times New Roman"/>
                <a:cs typeface="Times New Roman"/>
              </a:rPr>
              <a:t>claim</a:t>
            </a:r>
            <a:r>
              <a:rPr sz="850" spc="-30" dirty="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sz="850" spc="-5" dirty="0">
                <a:solidFill>
                  <a:srgbClr val="4A4A4D"/>
                </a:solidFill>
                <a:latin typeface="Times New Roman"/>
                <a:cs typeface="Times New Roman"/>
              </a:rPr>
              <a:t>on the ﬁrm</a:t>
            </a:r>
            <a:endParaRPr sz="850">
              <a:latin typeface="Times New Roman"/>
              <a:cs typeface="Times New Roman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828852" y="8756091"/>
            <a:ext cx="4685665" cy="5918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175" algn="ctr">
              <a:lnSpc>
                <a:spcPct val="100000"/>
              </a:lnSpc>
              <a:spcBef>
                <a:spcPts val="95"/>
              </a:spcBef>
            </a:pP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Assets</a:t>
            </a:r>
            <a:r>
              <a:rPr sz="1000" spc="-1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=</a:t>
            </a:r>
            <a:r>
              <a:rPr sz="1000" spc="5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Liabilities</a:t>
            </a:r>
            <a:r>
              <a:rPr sz="1000" spc="-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+</a:t>
            </a:r>
            <a:r>
              <a:rPr sz="1000" spc="1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Owners’</a:t>
            </a:r>
            <a:r>
              <a:rPr sz="1000" spc="1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equity</a:t>
            </a:r>
            <a:endParaRPr sz="1000">
              <a:latin typeface="Times New Roman"/>
              <a:cs typeface="Times New Roman"/>
            </a:endParaRPr>
          </a:p>
          <a:p>
            <a:pPr marL="12700" marR="5080" algn="ctr">
              <a:lnSpc>
                <a:spcPct val="110000"/>
              </a:lnSpc>
              <a:spcBef>
                <a:spcPts val="625"/>
              </a:spcBef>
            </a:pP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This </a:t>
            </a:r>
            <a:r>
              <a:rPr sz="1000" u="sng" spc="-7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―balance</a:t>
            </a:r>
            <a:r>
              <a:rPr sz="1000" u="sng" spc="-7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sheet </a:t>
            </a:r>
            <a:r>
              <a:rPr sz="1000" u="sng" spc="1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equation‖ </a:t>
            </a:r>
            <a:r>
              <a:rPr sz="1000" u="sng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or </a:t>
            </a:r>
            <a:r>
              <a:rPr sz="1000" u="sng" spc="-5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―accounting</a:t>
            </a:r>
            <a:r>
              <a:rPr sz="1000" u="sng" spc="-5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1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identity‖ </a:t>
            </a:r>
            <a:r>
              <a:rPr sz="1000" u="sng" spc="-1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shows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that</a:t>
            </a:r>
            <a:r>
              <a:rPr sz="1000" u="sng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every dollar of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a</a:t>
            </a:r>
            <a:r>
              <a:rPr sz="1000" u="sng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1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ﬁrm’s </a:t>
            </a:r>
            <a:r>
              <a:rPr sz="1000" spc="-23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assets </a:t>
            </a:r>
            <a:r>
              <a:rPr sz="1000" u="sng" spc="-1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must</a:t>
            </a:r>
            <a:r>
              <a:rPr sz="1000" u="sng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be</a:t>
            </a:r>
            <a:r>
              <a:rPr sz="1000" u="sng" spc="-5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1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ﬁnanced</a:t>
            </a:r>
            <a:r>
              <a:rPr sz="1000" u="sng" spc="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by</a:t>
            </a:r>
            <a:r>
              <a:rPr sz="1000" u="sng" spc="1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a</a:t>
            </a:r>
            <a:r>
              <a:rPr sz="1000" u="sng" spc="-4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dollar </a:t>
            </a:r>
            <a:r>
              <a:rPr sz="1000" u="sng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of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1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liabilities</a:t>
            </a:r>
            <a:r>
              <a:rPr sz="1000" u="sng" spc="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(typically</a:t>
            </a:r>
            <a:r>
              <a:rPr sz="1000" u="sng" spc="-1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some</a:t>
            </a:r>
            <a:r>
              <a:rPr sz="1000" u="sng" spc="-2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type</a:t>
            </a:r>
            <a:r>
              <a:rPr sz="1000" u="sng" spc="2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of</a:t>
            </a:r>
            <a:r>
              <a:rPr sz="1000" u="sng" spc="-4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credit</a:t>
            </a:r>
            <a:r>
              <a:rPr sz="1000" u="sng" spc="-2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or</a:t>
            </a:r>
            <a:r>
              <a:rPr sz="1000" u="sng" spc="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borrowing),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841375" y="5672709"/>
            <a:ext cx="437515" cy="279400"/>
          </a:xfrm>
          <a:prstGeom prst="rect">
            <a:avLst/>
          </a:prstGeom>
          <a:ln w="25907">
            <a:solidFill>
              <a:srgbClr val="DBDBDD"/>
            </a:solidFill>
          </a:ln>
        </p:spPr>
        <p:txBody>
          <a:bodyPr vert="horz" wrap="square" lIns="0" tIns="57150" rIns="0" bIns="0" rtlCol="0">
            <a:spAutoFit/>
          </a:bodyPr>
          <a:lstStyle/>
          <a:p>
            <a:pPr marL="86995">
              <a:lnSpc>
                <a:spcPct val="100000"/>
              </a:lnSpc>
              <a:spcBef>
                <a:spcPts val="450"/>
              </a:spcBef>
            </a:pPr>
            <a:r>
              <a:rPr sz="1050" spc="-5" dirty="0">
                <a:solidFill>
                  <a:srgbClr val="221E1E"/>
                </a:solidFill>
                <a:latin typeface="Microsoft Sans Serif"/>
                <a:cs typeface="Microsoft Sans Serif"/>
              </a:rPr>
              <a:t>7.4</a:t>
            </a:r>
            <a:r>
              <a:rPr sz="1050" spc="-5" dirty="0">
                <a:latin typeface="Microsoft Sans Serif"/>
                <a:cs typeface="Microsoft Sans Serif"/>
              </a:rPr>
              <a:t> </a:t>
            </a:r>
            <a:endParaRPr sz="1050">
              <a:latin typeface="Microsoft Sans Serif"/>
              <a:cs typeface="Microsoft Sans Serif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251075" y="715162"/>
            <a:ext cx="4709160" cy="89789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 algn="just">
              <a:lnSpc>
                <a:spcPct val="110600"/>
              </a:lnSpc>
              <a:spcBef>
                <a:spcPts val="105"/>
              </a:spcBef>
            </a:pP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a dollar </a:t>
            </a:r>
            <a:r>
              <a:rPr sz="1000" u="sng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of </a:t>
            </a:r>
            <a:r>
              <a:rPr sz="1000" u="sng" spc="-1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owner’s equity, </a:t>
            </a:r>
            <a:r>
              <a:rPr sz="1000" u="sng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or </a:t>
            </a:r>
            <a:r>
              <a:rPr sz="1000" u="sng" spc="-1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some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combination </a:t>
            </a:r>
            <a:r>
              <a:rPr sz="1000" u="sng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of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the </a:t>
            </a:r>
            <a:r>
              <a:rPr sz="1000" u="sng" spc="-1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two. The ﬁrm’s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asset total </a:t>
            </a:r>
            <a:r>
              <a:rPr sz="1000" u="sng" spc="-1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shows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what </a:t>
            </a:r>
            <a:r>
              <a:rPr sz="1000" spc="-24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the ﬁrm owns; the total </a:t>
            </a:r>
            <a:r>
              <a:rPr sz="1000" u="sng" spc="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of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liabilities and equity shows what the ﬁrm owes to its creditors and </a:t>
            </a:r>
            <a:r>
              <a:rPr sz="1000" spc="-23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owners.</a:t>
            </a:r>
            <a:endParaRPr sz="1000">
              <a:latin typeface="Times New Roman"/>
              <a:cs typeface="Times New Roman"/>
            </a:endParaRPr>
          </a:p>
          <a:p>
            <a:pPr marL="12700" marR="5080" indent="225425" algn="just">
              <a:lnSpc>
                <a:spcPct val="118000"/>
              </a:lnSpc>
              <a:spcBef>
                <a:spcPts val="45"/>
              </a:spcBef>
            </a:pP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The balance sheet for Walgreens shown in </a:t>
            </a:r>
            <a:r>
              <a:rPr sz="1000" spc="-5" dirty="0">
                <a:solidFill>
                  <a:srgbClr val="009CDB"/>
                </a:solidFill>
                <a:latin typeface="Palatino Linotype"/>
                <a:cs typeface="Palatino Linotype"/>
              </a:rPr>
              <a:t>Table </a:t>
            </a:r>
            <a:r>
              <a:rPr sz="1000" dirty="0">
                <a:solidFill>
                  <a:srgbClr val="009CDB"/>
                </a:solidFill>
                <a:latin typeface="Palatino Linotype"/>
                <a:cs typeface="Palatino Linotype"/>
              </a:rPr>
              <a:t>13.5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reveals this equality 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assets and </a:t>
            </a:r>
            <a:r>
              <a:rPr sz="1000" spc="-23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ﬁnancial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interests</a:t>
            </a:r>
            <a:r>
              <a:rPr sz="1000" spc="1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in</a:t>
            </a:r>
            <a:r>
              <a:rPr sz="1000" spc="-1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assets.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Total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 assets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were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$68,782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million</a:t>
            </a:r>
            <a:r>
              <a:rPr sz="1000" spc="1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in</a:t>
            </a:r>
            <a:r>
              <a:rPr sz="1000" spc="-1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2015,</a:t>
            </a:r>
            <a:r>
              <a:rPr sz="1000" spc="1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an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85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percent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2251075" y="1606041"/>
            <a:ext cx="2544445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increase</a:t>
            </a:r>
            <a:r>
              <a:rPr sz="1000" spc="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over</a:t>
            </a:r>
            <a:r>
              <a:rPr sz="1000" spc="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2014’s</a:t>
            </a:r>
            <a:r>
              <a:rPr sz="1000" spc="3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asset</a:t>
            </a:r>
            <a:r>
              <a:rPr sz="1000" spc="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level</a:t>
            </a:r>
            <a:r>
              <a:rPr sz="1000" spc="2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of</a:t>
            </a:r>
            <a:r>
              <a:rPr sz="1000" spc="3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$37,182</a:t>
            </a:r>
            <a:r>
              <a:rPr sz="1000" spc="4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million.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4822825" y="1629410"/>
            <a:ext cx="2124075" cy="146685"/>
          </a:xfrm>
          <a:prstGeom prst="rect">
            <a:avLst/>
          </a:prstGeom>
          <a:solidFill>
            <a:srgbClr val="FFFF00"/>
          </a:solidFill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110"/>
              </a:lnSpc>
            </a:pPr>
            <a:r>
              <a:rPr sz="1000" spc="-35" dirty="0">
                <a:solidFill>
                  <a:srgbClr val="221F1F"/>
                </a:solidFill>
                <a:latin typeface="Times New Roman"/>
                <a:cs typeface="Times New Roman"/>
              </a:rPr>
              <a:t>As</a:t>
            </a:r>
            <a:r>
              <a:rPr sz="1000" spc="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40" dirty="0">
                <a:solidFill>
                  <a:srgbClr val="221F1F"/>
                </a:solidFill>
                <a:latin typeface="Times New Roman"/>
                <a:cs typeface="Times New Roman"/>
              </a:rPr>
              <a:t>we</a:t>
            </a:r>
            <a:r>
              <a:rPr sz="1000" spc="3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mentioned</a:t>
            </a:r>
            <a:r>
              <a:rPr sz="1000" spc="3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above,</a:t>
            </a:r>
            <a:r>
              <a:rPr sz="1000" spc="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this</a:t>
            </a:r>
            <a:r>
              <a:rPr sz="1000" spc="2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large</a:t>
            </a:r>
            <a:r>
              <a:rPr sz="1000" spc="1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increase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2263775" y="1797050"/>
            <a:ext cx="4683125" cy="146685"/>
          </a:xfrm>
          <a:prstGeom prst="rect">
            <a:avLst/>
          </a:prstGeom>
          <a:solidFill>
            <a:srgbClr val="FFFF00"/>
          </a:solidFill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110"/>
              </a:lnSpc>
            </a:pP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in</a:t>
            </a:r>
            <a:r>
              <a:rPr sz="1000" spc="5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assets</a:t>
            </a:r>
            <a:r>
              <a:rPr sz="1000" spc="4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(as</a:t>
            </a:r>
            <a:r>
              <a:rPr sz="1000" spc="5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well</a:t>
            </a:r>
            <a:r>
              <a:rPr sz="1000" spc="4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as</a:t>
            </a:r>
            <a:r>
              <a:rPr sz="1000" spc="6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most</a:t>
            </a:r>
            <a:r>
              <a:rPr sz="1000" spc="4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other</a:t>
            </a:r>
            <a:r>
              <a:rPr sz="1000" spc="5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balance</a:t>
            </a:r>
            <a:r>
              <a:rPr sz="1000" spc="4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sheet</a:t>
            </a:r>
            <a:r>
              <a:rPr sz="1000" spc="6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accounts)</a:t>
            </a:r>
            <a:r>
              <a:rPr sz="1000" spc="5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is</a:t>
            </a:r>
            <a:r>
              <a:rPr sz="1000" spc="5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because</a:t>
            </a:r>
            <a:r>
              <a:rPr sz="1000" spc="4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of</a:t>
            </a:r>
            <a:r>
              <a:rPr sz="1000" spc="5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sz="1000" spc="5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merging</a:t>
            </a:r>
            <a:r>
              <a:rPr sz="1000" spc="5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of</a:t>
            </a:r>
            <a:r>
              <a:rPr sz="1000" spc="5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5" dirty="0">
                <a:solidFill>
                  <a:srgbClr val="221F1F"/>
                </a:solidFill>
                <a:latin typeface="Times New Roman"/>
                <a:cs typeface="Times New Roman"/>
              </a:rPr>
              <a:t>two</a:t>
            </a:r>
            <a:r>
              <a:rPr sz="1000" spc="7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ﬁrms,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2263775" y="1964689"/>
            <a:ext cx="4320540" cy="146685"/>
          </a:xfrm>
          <a:prstGeom prst="rect">
            <a:avLst/>
          </a:prstGeom>
          <a:solidFill>
            <a:srgbClr val="FFFF00"/>
          </a:solidFill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110"/>
              </a:lnSpc>
            </a:pP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Walgreens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and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Alliance</a:t>
            </a:r>
            <a:r>
              <a:rPr sz="1000" spc="-1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Boots,</a:t>
            </a:r>
            <a:r>
              <a:rPr sz="1000" spc="-5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into</a:t>
            </a:r>
            <a:r>
              <a:rPr sz="1000" spc="-5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one</a:t>
            </a:r>
            <a:r>
              <a:rPr sz="1000" spc="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ﬁrm:</a:t>
            </a:r>
            <a:r>
              <a:rPr sz="1000" spc="-1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Walgreens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Boots</a:t>
            </a:r>
            <a:r>
              <a:rPr sz="1000" spc="-4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Alliance</a:t>
            </a:r>
            <a:r>
              <a:rPr sz="1000" spc="-1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during</a:t>
            </a:r>
            <a:r>
              <a:rPr sz="1000" spc="-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2015.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2251075" y="2094636"/>
            <a:ext cx="4716145" cy="53022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indent="225425" algn="just">
              <a:lnSpc>
                <a:spcPct val="110500"/>
              </a:lnSpc>
              <a:spcBef>
                <a:spcPts val="95"/>
              </a:spcBef>
            </a:pP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Because of the merger,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total liabilities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increased from $16,725 million to $37,921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million, </a:t>
            </a:r>
            <a:r>
              <a:rPr sz="1000" spc="-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5" dirty="0">
                <a:solidFill>
                  <a:srgbClr val="221F1F"/>
                </a:solidFill>
                <a:latin typeface="Times New Roman"/>
                <a:cs typeface="Times New Roman"/>
              </a:rPr>
              <a:t>which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is </a:t>
            </a:r>
            <a:r>
              <a:rPr sz="1000" spc="-40" dirty="0">
                <a:solidFill>
                  <a:srgbClr val="221F1F"/>
                </a:solidFill>
                <a:latin typeface="Times New Roman"/>
                <a:cs typeface="Times New Roman"/>
              </a:rPr>
              <a:t>an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increase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of over 126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percent.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Owner’s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equity,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which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for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Walgreens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is stockholders’ </a:t>
            </a:r>
            <a:r>
              <a:rPr sz="1000" spc="-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equity,</a:t>
            </a:r>
            <a:r>
              <a:rPr sz="1000" spc="5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provided</a:t>
            </a:r>
            <a:r>
              <a:rPr sz="1000" spc="6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sz="1000" spc="8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balancing</a:t>
            </a:r>
            <a:r>
              <a:rPr sz="1000" spc="5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ﬁgure</a:t>
            </a:r>
            <a:r>
              <a:rPr sz="1000" spc="9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with</a:t>
            </a:r>
            <a:r>
              <a:rPr sz="1000" spc="4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$30,861</a:t>
            </a:r>
            <a:r>
              <a:rPr sz="1000" spc="7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million</a:t>
            </a:r>
            <a:r>
              <a:rPr sz="1000" spc="4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in</a:t>
            </a:r>
            <a:r>
              <a:rPr sz="1000" spc="4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2015</a:t>
            </a:r>
            <a:r>
              <a:rPr sz="1000" spc="7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and</a:t>
            </a:r>
            <a:r>
              <a:rPr sz="1000" spc="7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$20,457</a:t>
            </a:r>
            <a:r>
              <a:rPr sz="1000" spc="8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million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2251075" y="2614929"/>
            <a:ext cx="2567940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in</a:t>
            </a:r>
            <a:r>
              <a:rPr sz="1000" spc="1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2014.</a:t>
            </a:r>
            <a:r>
              <a:rPr sz="1000" spc="1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This</a:t>
            </a:r>
            <a:r>
              <a:rPr sz="1000" spc="3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15" dirty="0">
                <a:solidFill>
                  <a:srgbClr val="221F1F"/>
                </a:solidFill>
                <a:latin typeface="Times New Roman"/>
                <a:cs typeface="Times New Roman"/>
              </a:rPr>
              <a:t>was</a:t>
            </a:r>
            <a:r>
              <a:rPr sz="1000" spc="2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an</a:t>
            </a:r>
            <a:r>
              <a:rPr sz="1000" spc="1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increase</a:t>
            </a:r>
            <a:r>
              <a:rPr sz="1000" spc="3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of</a:t>
            </a:r>
            <a:r>
              <a:rPr sz="1000" spc="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about</a:t>
            </a:r>
            <a:r>
              <a:rPr sz="1000" spc="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51</a:t>
            </a:r>
            <a:r>
              <a:rPr sz="1000" spc="2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percent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4809109" y="2638298"/>
            <a:ext cx="2145030" cy="146685"/>
          </a:xfrm>
          <a:prstGeom prst="rect">
            <a:avLst/>
          </a:prstGeom>
          <a:solidFill>
            <a:srgbClr val="FFFF00"/>
          </a:solidFill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110"/>
              </a:lnSpc>
            </a:pP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.</a:t>
            </a:r>
            <a:r>
              <a:rPr sz="1000" spc="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b="1" spc="-5" dirty="0">
                <a:solidFill>
                  <a:srgbClr val="221F1F"/>
                </a:solidFill>
                <a:latin typeface="Times New Roman"/>
                <a:cs typeface="Times New Roman"/>
              </a:rPr>
              <a:t>This</a:t>
            </a:r>
            <a:r>
              <a:rPr sz="1000" b="1" spc="1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b="1" dirty="0">
                <a:solidFill>
                  <a:srgbClr val="221F1F"/>
                </a:solidFill>
                <a:latin typeface="Times New Roman"/>
                <a:cs typeface="Times New Roman"/>
              </a:rPr>
              <a:t>brief</a:t>
            </a:r>
            <a:r>
              <a:rPr sz="1000" b="1" spc="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b="1" spc="-5" dirty="0">
                <a:solidFill>
                  <a:srgbClr val="221F1F"/>
                </a:solidFill>
                <a:latin typeface="Times New Roman"/>
                <a:cs typeface="Times New Roman"/>
              </a:rPr>
              <a:t>comparison</a:t>
            </a:r>
            <a:r>
              <a:rPr sz="1000" b="1" spc="1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b="1" dirty="0">
                <a:solidFill>
                  <a:srgbClr val="221F1F"/>
                </a:solidFill>
                <a:latin typeface="Times New Roman"/>
                <a:cs typeface="Times New Roman"/>
              </a:rPr>
              <a:t>shows</a:t>
            </a:r>
            <a:r>
              <a:rPr sz="1000" b="1" spc="1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b="1" spc="-5" dirty="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sz="1000" b="1" spc="1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b="1" spc="-5" dirty="0">
                <a:solidFill>
                  <a:srgbClr val="221F1F"/>
                </a:solidFill>
                <a:latin typeface="Times New Roman"/>
                <a:cs typeface="Times New Roman"/>
              </a:rPr>
              <a:t>large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2263775" y="2805938"/>
            <a:ext cx="4690745" cy="146685"/>
          </a:xfrm>
          <a:prstGeom prst="rect">
            <a:avLst/>
          </a:prstGeom>
          <a:solidFill>
            <a:srgbClr val="FFFF00"/>
          </a:solidFill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135"/>
              </a:lnSpc>
            </a:pPr>
            <a:r>
              <a:rPr sz="1000" b="1" spc="-5" dirty="0">
                <a:solidFill>
                  <a:srgbClr val="221F1F"/>
                </a:solidFill>
                <a:latin typeface="Times New Roman"/>
                <a:cs typeface="Times New Roman"/>
              </a:rPr>
              <a:t>increase</a:t>
            </a:r>
            <a:r>
              <a:rPr sz="1000" b="1" spc="16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b="1" spc="-5" dirty="0">
                <a:solidFill>
                  <a:srgbClr val="221F1F"/>
                </a:solidFill>
                <a:latin typeface="Times New Roman"/>
                <a:cs typeface="Times New Roman"/>
              </a:rPr>
              <a:t>in</a:t>
            </a:r>
            <a:r>
              <a:rPr sz="1000" b="1" spc="13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b="1" dirty="0">
                <a:solidFill>
                  <a:srgbClr val="221F1F"/>
                </a:solidFill>
                <a:latin typeface="Times New Roman"/>
                <a:cs typeface="Times New Roman"/>
              </a:rPr>
              <a:t>assets</a:t>
            </a:r>
            <a:r>
              <a:rPr sz="1000" b="1" spc="19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b="1" dirty="0">
                <a:solidFill>
                  <a:srgbClr val="221F1F"/>
                </a:solidFill>
                <a:latin typeface="Times New Roman"/>
                <a:cs typeface="Times New Roman"/>
              </a:rPr>
              <a:t>was</a:t>
            </a:r>
            <a:r>
              <a:rPr sz="1000" b="1" spc="17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b="1" spc="-5" dirty="0">
                <a:solidFill>
                  <a:srgbClr val="221F1F"/>
                </a:solidFill>
                <a:latin typeface="Times New Roman"/>
                <a:cs typeface="Times New Roman"/>
              </a:rPr>
              <a:t>ﬁnanced</a:t>
            </a:r>
            <a:r>
              <a:rPr sz="1000" b="1" spc="16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b="1" spc="-5" dirty="0">
                <a:solidFill>
                  <a:srgbClr val="221F1F"/>
                </a:solidFill>
                <a:latin typeface="Times New Roman"/>
                <a:cs typeface="Times New Roman"/>
              </a:rPr>
              <a:t>mainly</a:t>
            </a:r>
            <a:r>
              <a:rPr sz="1000" b="1" spc="12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b="1" spc="-5" dirty="0">
                <a:solidFill>
                  <a:srgbClr val="221F1F"/>
                </a:solidFill>
                <a:latin typeface="Times New Roman"/>
                <a:cs typeface="Times New Roman"/>
              </a:rPr>
              <a:t>by</a:t>
            </a:r>
            <a:r>
              <a:rPr sz="1000" b="1" spc="19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b="1" dirty="0">
                <a:solidFill>
                  <a:srgbClr val="221F1F"/>
                </a:solidFill>
                <a:latin typeface="Times New Roman"/>
                <a:cs typeface="Times New Roman"/>
              </a:rPr>
              <a:t>an</a:t>
            </a:r>
            <a:r>
              <a:rPr sz="1000" b="1" spc="14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b="1" spc="-5" dirty="0">
                <a:solidFill>
                  <a:srgbClr val="221F1F"/>
                </a:solidFill>
                <a:latin typeface="Times New Roman"/>
                <a:cs typeface="Times New Roman"/>
              </a:rPr>
              <a:t>increase</a:t>
            </a:r>
            <a:r>
              <a:rPr sz="1000" b="1" spc="18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b="1" spc="-5" dirty="0">
                <a:solidFill>
                  <a:srgbClr val="221F1F"/>
                </a:solidFill>
                <a:latin typeface="Times New Roman"/>
                <a:cs typeface="Times New Roman"/>
              </a:rPr>
              <a:t>in</a:t>
            </a:r>
            <a:r>
              <a:rPr sz="1000" b="1" spc="14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b="1" spc="-5" dirty="0">
                <a:solidFill>
                  <a:srgbClr val="221F1F"/>
                </a:solidFill>
                <a:latin typeface="Times New Roman"/>
                <a:cs typeface="Times New Roman"/>
              </a:rPr>
              <a:t>debt</a:t>
            </a:r>
            <a:r>
              <a:rPr sz="1000" b="1" spc="16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b="1" dirty="0">
                <a:solidFill>
                  <a:srgbClr val="221F1F"/>
                </a:solidFill>
                <a:latin typeface="Times New Roman"/>
                <a:cs typeface="Times New Roman"/>
              </a:rPr>
              <a:t>(total</a:t>
            </a:r>
            <a:r>
              <a:rPr sz="1000" b="1" spc="14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b="1" spc="-5" dirty="0">
                <a:solidFill>
                  <a:srgbClr val="221F1F"/>
                </a:solidFill>
                <a:latin typeface="Times New Roman"/>
                <a:cs typeface="Times New Roman"/>
              </a:rPr>
              <a:t>liabilities),</a:t>
            </a:r>
            <a:r>
              <a:rPr sz="1000" b="1" spc="18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b="1" dirty="0">
                <a:solidFill>
                  <a:srgbClr val="221F1F"/>
                </a:solidFill>
                <a:latin typeface="Times New Roman"/>
                <a:cs typeface="Times New Roman"/>
              </a:rPr>
              <a:t>and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2263775" y="2973577"/>
            <a:ext cx="2381250" cy="146685"/>
          </a:xfrm>
          <a:prstGeom prst="rect">
            <a:avLst/>
          </a:prstGeom>
          <a:solidFill>
            <a:srgbClr val="FFFF00"/>
          </a:solidFill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135"/>
              </a:lnSpc>
            </a:pPr>
            <a:r>
              <a:rPr sz="1000" b="1" spc="-5" dirty="0">
                <a:solidFill>
                  <a:srgbClr val="221F1F"/>
                </a:solidFill>
                <a:latin typeface="Times New Roman"/>
                <a:cs typeface="Times New Roman"/>
              </a:rPr>
              <a:t>some</a:t>
            </a:r>
            <a:r>
              <a:rPr sz="1000" b="1" spc="-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b="1" dirty="0">
                <a:solidFill>
                  <a:srgbClr val="221F1F"/>
                </a:solidFill>
                <a:latin typeface="Times New Roman"/>
                <a:cs typeface="Times New Roman"/>
              </a:rPr>
              <a:t>was</a:t>
            </a:r>
            <a:r>
              <a:rPr sz="1000" b="1" spc="1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b="1" spc="-5" dirty="0">
                <a:solidFill>
                  <a:srgbClr val="221F1F"/>
                </a:solidFill>
                <a:latin typeface="Times New Roman"/>
                <a:cs typeface="Times New Roman"/>
              </a:rPr>
              <a:t>ﬁnanced</a:t>
            </a:r>
            <a:r>
              <a:rPr sz="1000" b="1" spc="3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b="1" spc="-5" dirty="0">
                <a:solidFill>
                  <a:srgbClr val="221F1F"/>
                </a:solidFill>
                <a:latin typeface="Times New Roman"/>
                <a:cs typeface="Times New Roman"/>
              </a:rPr>
              <a:t>by the</a:t>
            </a:r>
            <a:r>
              <a:rPr sz="1000" b="1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b="1" spc="-5" dirty="0">
                <a:solidFill>
                  <a:srgbClr val="221F1F"/>
                </a:solidFill>
                <a:latin typeface="Times New Roman"/>
                <a:cs typeface="Times New Roman"/>
              </a:rPr>
              <a:t>increase</a:t>
            </a:r>
            <a:r>
              <a:rPr sz="1000" b="1" spc="-2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b="1" spc="-5" dirty="0">
                <a:solidFill>
                  <a:srgbClr val="221F1F"/>
                </a:solidFill>
                <a:latin typeface="Times New Roman"/>
                <a:cs typeface="Times New Roman"/>
              </a:rPr>
              <a:t>in</a:t>
            </a:r>
            <a:r>
              <a:rPr sz="1000" b="1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b="1" spc="-5" dirty="0">
                <a:solidFill>
                  <a:srgbClr val="221F1F"/>
                </a:solidFill>
                <a:latin typeface="Times New Roman"/>
                <a:cs typeface="Times New Roman"/>
              </a:rPr>
              <a:t>equity.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2251075" y="3371215"/>
            <a:ext cx="4708525" cy="84201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50" dirty="0">
                <a:solidFill>
                  <a:srgbClr val="A70D11"/>
                </a:solidFill>
                <a:latin typeface="Trebuchet MS"/>
                <a:cs typeface="Trebuchet MS"/>
              </a:rPr>
              <a:t>Assets</a:t>
            </a:r>
            <a:endParaRPr sz="1450">
              <a:latin typeface="Trebuchet MS"/>
              <a:cs typeface="Trebuchet MS"/>
            </a:endParaRPr>
          </a:p>
          <a:p>
            <a:pPr marL="12700" marR="5080" algn="just">
              <a:lnSpc>
                <a:spcPct val="110000"/>
              </a:lnSpc>
              <a:spcBef>
                <a:spcPts val="725"/>
              </a:spcBef>
            </a:pP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Assets that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are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most liquid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are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typically listed 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ﬁrst. 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By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liquidity, 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we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mean the time it usually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takes to convert the assets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into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cash. 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Two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broad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groups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are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identiﬁed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on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the balance sheet: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current</a:t>
            </a:r>
            <a:r>
              <a:rPr sz="1000" spc="-1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assets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and</a:t>
            </a:r>
            <a:r>
              <a:rPr sz="1000" spc="1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ﬁxed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 assets.</a:t>
            </a:r>
            <a:endParaRPr sz="1000">
              <a:latin typeface="Times New Roman"/>
              <a:cs typeface="Times New Roman"/>
            </a:endParaRPr>
          </a:p>
        </p:txBody>
      </p:sp>
      <p:graphicFrame>
        <p:nvGraphicFramePr>
          <p:cNvPr id="13" name="object 13"/>
          <p:cNvGraphicFramePr>
            <a:graphicFrameLocks noGrp="1"/>
          </p:cNvGraphicFramePr>
          <p:nvPr/>
        </p:nvGraphicFramePr>
        <p:xfrm>
          <a:off x="2268347" y="4446142"/>
          <a:ext cx="4681220" cy="538099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815340"/>
                <a:gridCol w="1527810"/>
                <a:gridCol w="1406525"/>
                <a:gridCol w="932179"/>
              </a:tblGrid>
              <a:tr h="291084">
                <a:tc>
                  <a:txBody>
                    <a:bodyPr/>
                    <a:lstStyle/>
                    <a:p>
                      <a:pPr marL="76200">
                        <a:lnSpc>
                          <a:spcPct val="100000"/>
                        </a:lnSpc>
                        <a:spcBef>
                          <a:spcPts val="525"/>
                        </a:spcBef>
                      </a:pPr>
                      <a:r>
                        <a:rPr sz="900" spc="55" dirty="0">
                          <a:solidFill>
                            <a:srgbClr val="04719C"/>
                          </a:solidFill>
                          <a:latin typeface="Trebuchet MS"/>
                          <a:cs typeface="Trebuchet MS"/>
                        </a:rPr>
                        <a:t>T</a:t>
                      </a:r>
                      <a:r>
                        <a:rPr sz="900" spc="60" dirty="0">
                          <a:solidFill>
                            <a:srgbClr val="04719C"/>
                          </a:solidFill>
                          <a:latin typeface="Trebuchet MS"/>
                          <a:cs typeface="Trebuchet MS"/>
                        </a:rPr>
                        <a:t>ABL</a:t>
                      </a:r>
                      <a:r>
                        <a:rPr sz="900" dirty="0">
                          <a:solidFill>
                            <a:srgbClr val="04719C"/>
                          </a:solidFill>
                          <a:latin typeface="Trebuchet MS"/>
                          <a:cs typeface="Trebuchet MS"/>
                        </a:rPr>
                        <a:t>E </a:t>
                      </a:r>
                      <a:r>
                        <a:rPr sz="900" spc="10" dirty="0">
                          <a:solidFill>
                            <a:srgbClr val="04719C"/>
                          </a:solidFill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900" spc="-5" dirty="0">
                          <a:solidFill>
                            <a:srgbClr val="04719C"/>
                          </a:solidFill>
                          <a:latin typeface="Trebuchet MS"/>
                          <a:cs typeface="Trebuchet MS"/>
                        </a:rPr>
                        <a:t>1</a:t>
                      </a:r>
                      <a:r>
                        <a:rPr sz="900" dirty="0">
                          <a:solidFill>
                            <a:srgbClr val="04719C"/>
                          </a:solidFill>
                          <a:latin typeface="Trebuchet MS"/>
                          <a:cs typeface="Trebuchet MS"/>
                        </a:rPr>
                        <a:t>3</a:t>
                      </a:r>
                      <a:r>
                        <a:rPr sz="900" spc="-105" dirty="0">
                          <a:solidFill>
                            <a:srgbClr val="04719C"/>
                          </a:solidFill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900" dirty="0">
                          <a:solidFill>
                            <a:srgbClr val="04719C"/>
                          </a:solidFill>
                          <a:latin typeface="Trebuchet MS"/>
                          <a:cs typeface="Trebuchet MS"/>
                        </a:rPr>
                        <a:t>.5</a:t>
                      </a:r>
                      <a:endParaRPr sz="900">
                        <a:latin typeface="Trebuchet MS"/>
                        <a:cs typeface="Trebuchet MS"/>
                      </a:endParaRPr>
                    </a:p>
                  </a:txBody>
                  <a:tcPr marL="0" marR="0" marT="66675" marB="0">
                    <a:solidFill>
                      <a:srgbClr val="B9D7E6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57785">
                        <a:lnSpc>
                          <a:spcPct val="100000"/>
                        </a:lnSpc>
                        <a:spcBef>
                          <a:spcPts val="500"/>
                        </a:spcBef>
                      </a:pPr>
                      <a:r>
                        <a:rPr sz="950" spc="-10" dirty="0">
                          <a:solidFill>
                            <a:srgbClr val="3A90B3"/>
                          </a:solidFill>
                          <a:latin typeface="Palatino Linotype"/>
                          <a:cs typeface="Palatino Linotype"/>
                        </a:rPr>
                        <a:t>Balance</a:t>
                      </a:r>
                      <a:r>
                        <a:rPr sz="950" spc="-50" dirty="0">
                          <a:solidFill>
                            <a:srgbClr val="3A90B3"/>
                          </a:solidFill>
                          <a:latin typeface="Palatino Linotype"/>
                          <a:cs typeface="Palatino Linotype"/>
                        </a:rPr>
                        <a:t> </a:t>
                      </a:r>
                      <a:r>
                        <a:rPr sz="950" spc="-10" dirty="0">
                          <a:solidFill>
                            <a:srgbClr val="3A90B3"/>
                          </a:solidFill>
                          <a:latin typeface="Palatino Linotype"/>
                          <a:cs typeface="Palatino Linotype"/>
                        </a:rPr>
                        <a:t>Sheets</a:t>
                      </a:r>
                      <a:r>
                        <a:rPr sz="950" spc="-35" dirty="0">
                          <a:solidFill>
                            <a:srgbClr val="3A90B3"/>
                          </a:solidFill>
                          <a:latin typeface="Palatino Linotype"/>
                          <a:cs typeface="Palatino Linotype"/>
                        </a:rPr>
                        <a:t> </a:t>
                      </a:r>
                      <a:r>
                        <a:rPr sz="950" spc="-10" dirty="0">
                          <a:solidFill>
                            <a:srgbClr val="3A90B3"/>
                          </a:solidFill>
                          <a:latin typeface="Palatino Linotype"/>
                          <a:cs typeface="Palatino Linotype"/>
                        </a:rPr>
                        <a:t>for</a:t>
                      </a:r>
                      <a:r>
                        <a:rPr sz="950" spc="-20" dirty="0">
                          <a:solidFill>
                            <a:srgbClr val="3A90B3"/>
                          </a:solidFill>
                          <a:latin typeface="Palatino Linotype"/>
                          <a:cs typeface="Palatino Linotype"/>
                        </a:rPr>
                        <a:t> </a:t>
                      </a:r>
                      <a:r>
                        <a:rPr sz="950" spc="-5" dirty="0">
                          <a:solidFill>
                            <a:srgbClr val="3A90B3"/>
                          </a:solidFill>
                          <a:latin typeface="Palatino Linotype"/>
                          <a:cs typeface="Palatino Linotype"/>
                        </a:rPr>
                        <a:t>Walgreens</a:t>
                      </a:r>
                      <a:r>
                        <a:rPr sz="950" spc="-35" dirty="0">
                          <a:solidFill>
                            <a:srgbClr val="3A90B3"/>
                          </a:solidFill>
                          <a:latin typeface="Palatino Linotype"/>
                          <a:cs typeface="Palatino Linotype"/>
                        </a:rPr>
                        <a:t> </a:t>
                      </a:r>
                      <a:r>
                        <a:rPr sz="950" spc="-5" dirty="0">
                          <a:solidFill>
                            <a:srgbClr val="3A90B3"/>
                          </a:solidFill>
                          <a:latin typeface="Palatino Linotype"/>
                          <a:cs typeface="Palatino Linotype"/>
                        </a:rPr>
                        <a:t>($</a:t>
                      </a:r>
                      <a:r>
                        <a:rPr sz="950" spc="-25" dirty="0">
                          <a:solidFill>
                            <a:srgbClr val="3A90B3"/>
                          </a:solidFill>
                          <a:latin typeface="Palatino Linotype"/>
                          <a:cs typeface="Palatino Linotype"/>
                        </a:rPr>
                        <a:t> </a:t>
                      </a:r>
                      <a:r>
                        <a:rPr sz="950" spc="-10" dirty="0">
                          <a:solidFill>
                            <a:srgbClr val="3A90B3"/>
                          </a:solidFill>
                          <a:latin typeface="Palatino Linotype"/>
                          <a:cs typeface="Palatino Linotype"/>
                        </a:rPr>
                        <a:t>MILLIONS)</a:t>
                      </a:r>
                      <a:endParaRPr sz="950">
                        <a:latin typeface="Palatino Linotype"/>
                        <a:cs typeface="Palatino Linotype"/>
                      </a:endParaRPr>
                    </a:p>
                  </a:txBody>
                  <a:tcPr marL="0" marR="0" marT="6350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</a:tr>
              <a:tr h="263651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3A90B3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3A90B3"/>
                    </a:solidFill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390"/>
                        </a:spcBef>
                      </a:pPr>
                      <a:r>
                        <a:rPr sz="1000" dirty="0">
                          <a:solidFill>
                            <a:srgbClr val="FFFFFF"/>
                          </a:solidFill>
                          <a:latin typeface="Palatino Linotype"/>
                          <a:cs typeface="Palatino Linotype"/>
                        </a:rPr>
                        <a:t>2014</a:t>
                      </a:r>
                      <a:endParaRPr sz="1000">
                        <a:latin typeface="Palatino Linotype"/>
                        <a:cs typeface="Palatino Linotype"/>
                      </a:endParaRPr>
                    </a:p>
                  </a:txBody>
                  <a:tcPr marL="0" marR="0" marT="49530" marB="0">
                    <a:solidFill>
                      <a:srgbClr val="3A90B3"/>
                    </a:solidFill>
                  </a:tcPr>
                </a:tc>
                <a:tc>
                  <a:txBody>
                    <a:bodyPr/>
                    <a:lstStyle/>
                    <a:p>
                      <a:pPr marR="100330" algn="r">
                        <a:lnSpc>
                          <a:spcPct val="100000"/>
                        </a:lnSpc>
                        <a:spcBef>
                          <a:spcPts val="390"/>
                        </a:spcBef>
                      </a:pPr>
                      <a:r>
                        <a:rPr sz="1000" dirty="0">
                          <a:solidFill>
                            <a:srgbClr val="FFFFFF"/>
                          </a:solidFill>
                          <a:latin typeface="Palatino Linotype"/>
                          <a:cs typeface="Palatino Linotype"/>
                        </a:rPr>
                        <a:t>2015</a:t>
                      </a:r>
                      <a:endParaRPr sz="1000">
                        <a:latin typeface="Palatino Linotype"/>
                        <a:cs typeface="Palatino Linotype"/>
                      </a:endParaRPr>
                    </a:p>
                  </a:txBody>
                  <a:tcPr marL="0" marR="0" marT="49530" marB="0">
                    <a:solidFill>
                      <a:srgbClr val="3A90B3"/>
                    </a:solidFill>
                  </a:tcPr>
                </a:tc>
              </a:tr>
              <a:tr h="216408">
                <a:tc gridSpan="2">
                  <a:txBody>
                    <a:bodyPr/>
                    <a:lstStyle/>
                    <a:p>
                      <a:pPr marL="50165">
                        <a:lnSpc>
                          <a:spcPct val="100000"/>
                        </a:lnSpc>
                        <a:spcBef>
                          <a:spcPts val="190"/>
                        </a:spcBef>
                      </a:pP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Cash</a:t>
                      </a:r>
                      <a:r>
                        <a:rPr sz="900" spc="-3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&amp;</a:t>
                      </a:r>
                      <a:r>
                        <a:rPr sz="900" spc="-2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Cash</a:t>
                      </a:r>
                      <a:r>
                        <a:rPr sz="900" spc="-1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equivalents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24130" marB="0">
                    <a:lnB w="12700">
                      <a:solidFill>
                        <a:srgbClr val="3A90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506095" algn="r">
                        <a:lnSpc>
                          <a:spcPct val="100000"/>
                        </a:lnSpc>
                        <a:spcBef>
                          <a:spcPts val="190"/>
                        </a:spcBef>
                      </a:pP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$2,646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24130" marB="0">
                    <a:lnB w="12700">
                      <a:solidFill>
                        <a:srgbClr val="3A90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>
                  <a:txBody>
                    <a:bodyPr/>
                    <a:lstStyle/>
                    <a:p>
                      <a:pPr marR="40640" algn="r">
                        <a:lnSpc>
                          <a:spcPct val="100000"/>
                        </a:lnSpc>
                        <a:spcBef>
                          <a:spcPts val="190"/>
                        </a:spcBef>
                      </a:pP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$3,000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24130" marB="0">
                    <a:lnB w="12700">
                      <a:solidFill>
                        <a:srgbClr val="3A90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</a:tr>
              <a:tr h="230377">
                <a:tc gridSpan="2">
                  <a:txBody>
                    <a:bodyPr/>
                    <a:lstStyle/>
                    <a:p>
                      <a:pPr marL="50165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Accounts</a:t>
                      </a:r>
                      <a:r>
                        <a:rPr sz="900" spc="-5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receivable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T w="12700">
                      <a:solidFill>
                        <a:srgbClr val="3A90B3"/>
                      </a:solidFill>
                      <a:prstDash val="solid"/>
                    </a:lnT>
                    <a:lnB w="12700">
                      <a:solidFill>
                        <a:srgbClr val="3A90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506095" algn="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$3,218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T w="12700">
                      <a:solidFill>
                        <a:srgbClr val="3A90B3"/>
                      </a:solidFill>
                      <a:prstDash val="solid"/>
                    </a:lnT>
                    <a:lnB w="12700">
                      <a:solidFill>
                        <a:srgbClr val="3A90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>
                  <a:txBody>
                    <a:bodyPr/>
                    <a:lstStyle/>
                    <a:p>
                      <a:pPr marR="38735" algn="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$6,849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T w="12700">
                      <a:solidFill>
                        <a:srgbClr val="3A90B3"/>
                      </a:solidFill>
                      <a:prstDash val="solid"/>
                    </a:lnT>
                    <a:lnB w="12700">
                      <a:solidFill>
                        <a:srgbClr val="3A90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50165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Inventories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36195" marB="0">
                    <a:lnT w="12700">
                      <a:solidFill>
                        <a:srgbClr val="3A90B3"/>
                      </a:solidFill>
                      <a:prstDash val="solid"/>
                    </a:lnT>
                    <a:lnB w="12700">
                      <a:solidFill>
                        <a:srgbClr val="3A90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T w="12700">
                      <a:solidFill>
                        <a:srgbClr val="3A90B3"/>
                      </a:solidFill>
                      <a:prstDash val="solid"/>
                    </a:lnT>
                    <a:lnB w="12700">
                      <a:solidFill>
                        <a:srgbClr val="3A90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>
                  <a:txBody>
                    <a:bodyPr/>
                    <a:lstStyle/>
                    <a:p>
                      <a:pPr marR="506095" algn="r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$6,076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36195" marB="0">
                    <a:lnT w="12700">
                      <a:solidFill>
                        <a:srgbClr val="3A90B3"/>
                      </a:solidFill>
                      <a:prstDash val="solid"/>
                    </a:lnT>
                    <a:lnB w="12700">
                      <a:solidFill>
                        <a:srgbClr val="3A90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>
                  <a:txBody>
                    <a:bodyPr/>
                    <a:lstStyle/>
                    <a:p>
                      <a:pPr marR="40640" algn="r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$8,678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36195" marB="0">
                    <a:lnT w="12700">
                      <a:solidFill>
                        <a:srgbClr val="3A90B3"/>
                      </a:solidFill>
                      <a:prstDash val="solid"/>
                    </a:lnT>
                    <a:lnB w="12700">
                      <a:solidFill>
                        <a:srgbClr val="3A90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</a:tr>
              <a:tr h="228600">
                <a:tc gridSpan="2">
                  <a:txBody>
                    <a:bodyPr/>
                    <a:lstStyle/>
                    <a:p>
                      <a:pPr marL="50165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Ot</a:t>
                      </a:r>
                      <a:r>
                        <a:rPr sz="900" spc="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h</a:t>
                      </a: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e</a:t>
                      </a: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r</a:t>
                      </a:r>
                      <a:r>
                        <a:rPr sz="900" spc="2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c</a:t>
                      </a:r>
                      <a:r>
                        <a:rPr sz="900" spc="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u</a:t>
                      </a: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rr</a:t>
                      </a: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e</a:t>
                      </a:r>
                      <a:r>
                        <a:rPr sz="900" spc="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n</a:t>
                      </a: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t</a:t>
                      </a:r>
                      <a:r>
                        <a:rPr sz="900" spc="-4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a</a:t>
                      </a: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s</a:t>
                      </a: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se</a:t>
                      </a: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ts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36195" marB="0">
                    <a:lnT w="12700">
                      <a:solidFill>
                        <a:srgbClr val="3A90B3"/>
                      </a:solidFill>
                      <a:prstDash val="solid"/>
                    </a:lnT>
                    <a:lnB w="12700">
                      <a:solidFill>
                        <a:srgbClr val="3A90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502920" algn="r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$302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36195" marB="0">
                    <a:lnT w="12700">
                      <a:solidFill>
                        <a:srgbClr val="3A90B3"/>
                      </a:solidFill>
                      <a:prstDash val="solid"/>
                    </a:lnT>
                    <a:lnB w="12700">
                      <a:solidFill>
                        <a:srgbClr val="3A90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>
                  <a:txBody>
                    <a:bodyPr/>
                    <a:lstStyle/>
                    <a:p>
                      <a:pPr marR="38735" algn="r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$1,130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36195" marB="0">
                    <a:lnT w="12700">
                      <a:solidFill>
                        <a:srgbClr val="3A90B3"/>
                      </a:solidFill>
                      <a:prstDash val="solid"/>
                    </a:lnT>
                    <a:lnB w="12700">
                      <a:solidFill>
                        <a:srgbClr val="3A90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</a:tr>
              <a:tr h="230124">
                <a:tc gridSpan="2">
                  <a:txBody>
                    <a:bodyPr/>
                    <a:lstStyle/>
                    <a:p>
                      <a:pPr marL="162560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Total</a:t>
                      </a:r>
                      <a:r>
                        <a:rPr sz="900" spc="-3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Current</a:t>
                      </a:r>
                      <a:r>
                        <a:rPr sz="900" spc="-4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Assets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38100" marB="0">
                    <a:lnT w="12700">
                      <a:solidFill>
                        <a:srgbClr val="3A90B3"/>
                      </a:solidFill>
                      <a:prstDash val="solid"/>
                    </a:lnT>
                    <a:lnB w="12700">
                      <a:solidFill>
                        <a:srgbClr val="3A90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506095" algn="r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$12,242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38100" marB="0">
                    <a:lnT w="12700">
                      <a:solidFill>
                        <a:srgbClr val="3A90B3"/>
                      </a:solidFill>
                      <a:prstDash val="solid"/>
                    </a:lnT>
                    <a:lnB w="12700">
                      <a:solidFill>
                        <a:srgbClr val="3A90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>
                  <a:txBody>
                    <a:bodyPr/>
                    <a:lstStyle/>
                    <a:p>
                      <a:pPr marR="40640" algn="r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$19,657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38100" marB="0">
                    <a:lnT w="12700">
                      <a:solidFill>
                        <a:srgbClr val="3A90B3"/>
                      </a:solidFill>
                      <a:prstDash val="solid"/>
                    </a:lnT>
                    <a:lnB w="12700">
                      <a:solidFill>
                        <a:srgbClr val="3A90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</a:tr>
              <a:tr h="230124">
                <a:tc>
                  <a:txBody>
                    <a:bodyPr/>
                    <a:lstStyle/>
                    <a:p>
                      <a:pPr marL="50165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Net</a:t>
                      </a:r>
                      <a:r>
                        <a:rPr sz="900" spc="-2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fixed</a:t>
                      </a:r>
                      <a:r>
                        <a:rPr sz="900" spc="-2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assets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36195" marB="0">
                    <a:lnT w="12700">
                      <a:solidFill>
                        <a:srgbClr val="3A90B3"/>
                      </a:solidFill>
                      <a:prstDash val="solid"/>
                    </a:lnT>
                    <a:lnB w="12700">
                      <a:solidFill>
                        <a:srgbClr val="3A90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T w="12700">
                      <a:solidFill>
                        <a:srgbClr val="3A90B3"/>
                      </a:solidFill>
                      <a:prstDash val="solid"/>
                    </a:lnT>
                    <a:lnB w="12700">
                      <a:solidFill>
                        <a:srgbClr val="3A90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>
                  <a:txBody>
                    <a:bodyPr/>
                    <a:lstStyle/>
                    <a:p>
                      <a:pPr marR="503555" algn="r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$12,257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36195" marB="0">
                    <a:lnT w="12700">
                      <a:solidFill>
                        <a:srgbClr val="3A90B3"/>
                      </a:solidFill>
                      <a:prstDash val="solid"/>
                    </a:lnT>
                    <a:lnB w="12700">
                      <a:solidFill>
                        <a:srgbClr val="3A90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>
                  <a:txBody>
                    <a:bodyPr/>
                    <a:lstStyle/>
                    <a:p>
                      <a:pPr marR="39370" algn="r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$15,068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36195" marB="0">
                    <a:lnT w="12700">
                      <a:solidFill>
                        <a:srgbClr val="3A90B3"/>
                      </a:solidFill>
                      <a:prstDash val="solid"/>
                    </a:lnT>
                    <a:lnB w="12700">
                      <a:solidFill>
                        <a:srgbClr val="3A90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</a:tr>
              <a:tr h="230124">
                <a:tc gridSpan="2">
                  <a:txBody>
                    <a:bodyPr/>
                    <a:lstStyle/>
                    <a:p>
                      <a:pPr marL="50165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Other</a:t>
                      </a:r>
                      <a:r>
                        <a:rPr sz="900" spc="-2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long-term</a:t>
                      </a:r>
                      <a:r>
                        <a:rPr sz="900" spc="-2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assets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34925" marB="0">
                    <a:lnT w="12700">
                      <a:solidFill>
                        <a:srgbClr val="3A90B3"/>
                      </a:solidFill>
                      <a:prstDash val="solid"/>
                    </a:lnT>
                    <a:lnB w="12700">
                      <a:solidFill>
                        <a:srgbClr val="3A90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503555" algn="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$10,324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34925" marB="0">
                    <a:lnT w="12700">
                      <a:solidFill>
                        <a:srgbClr val="3A90B3"/>
                      </a:solidFill>
                      <a:prstDash val="solid"/>
                    </a:lnT>
                    <a:lnB w="12700">
                      <a:solidFill>
                        <a:srgbClr val="3A90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>
                  <a:txBody>
                    <a:bodyPr/>
                    <a:lstStyle/>
                    <a:p>
                      <a:pPr marR="39370" algn="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$17,685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34925" marB="0">
                    <a:lnT w="12700">
                      <a:solidFill>
                        <a:srgbClr val="3A90B3"/>
                      </a:solidFill>
                      <a:prstDash val="solid"/>
                    </a:lnT>
                    <a:lnB w="12700">
                      <a:solidFill>
                        <a:srgbClr val="3A90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</a:tr>
              <a:tr h="228600">
                <a:tc gridSpan="2">
                  <a:txBody>
                    <a:bodyPr/>
                    <a:lstStyle/>
                    <a:p>
                      <a:pPr marL="50165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Goodwill</a:t>
                      </a:r>
                      <a:r>
                        <a:rPr sz="900" spc="-4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&amp;</a:t>
                      </a:r>
                      <a:r>
                        <a:rPr sz="900" spc="-1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intangibles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34925" marB="0">
                    <a:lnT w="12700">
                      <a:solidFill>
                        <a:srgbClr val="3A90B3"/>
                      </a:solidFill>
                      <a:prstDash val="solid"/>
                    </a:lnT>
                    <a:lnB w="12700">
                      <a:solidFill>
                        <a:srgbClr val="3A90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506095" algn="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$2,359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34925" marB="0">
                    <a:lnT w="12700">
                      <a:solidFill>
                        <a:srgbClr val="3A90B3"/>
                      </a:solidFill>
                      <a:prstDash val="solid"/>
                    </a:lnT>
                    <a:lnB w="12700">
                      <a:solidFill>
                        <a:srgbClr val="3A90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>
                  <a:txBody>
                    <a:bodyPr/>
                    <a:lstStyle/>
                    <a:p>
                      <a:pPr marR="39370" algn="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$16,372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34925" marB="0">
                    <a:lnT w="12700">
                      <a:solidFill>
                        <a:srgbClr val="3A90B3"/>
                      </a:solidFill>
                      <a:prstDash val="solid"/>
                    </a:lnT>
                    <a:lnB w="12700">
                      <a:solidFill>
                        <a:srgbClr val="3A90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</a:tr>
              <a:tr h="230124">
                <a:tc gridSpan="2">
                  <a:txBody>
                    <a:bodyPr/>
                    <a:lstStyle/>
                    <a:p>
                      <a:pPr marL="162560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Total</a:t>
                      </a:r>
                      <a:r>
                        <a:rPr sz="900" spc="-3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Fixed</a:t>
                      </a:r>
                      <a:r>
                        <a:rPr sz="900" spc="-3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Assets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36195" marB="0">
                    <a:lnT w="12700">
                      <a:solidFill>
                        <a:srgbClr val="3A90B3"/>
                      </a:solidFill>
                      <a:prstDash val="solid"/>
                    </a:lnT>
                    <a:lnB w="12700">
                      <a:solidFill>
                        <a:srgbClr val="3A90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506095" algn="r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$24,940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36195" marB="0">
                    <a:lnT w="12700">
                      <a:solidFill>
                        <a:srgbClr val="3A90B3"/>
                      </a:solidFill>
                      <a:prstDash val="solid"/>
                    </a:lnT>
                    <a:lnB w="12700">
                      <a:solidFill>
                        <a:srgbClr val="3A90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>
                  <a:txBody>
                    <a:bodyPr/>
                    <a:lstStyle/>
                    <a:p>
                      <a:pPr marR="40640" algn="r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$49,125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36195" marB="0">
                    <a:lnT w="12700">
                      <a:solidFill>
                        <a:srgbClr val="3A90B3"/>
                      </a:solidFill>
                      <a:prstDash val="solid"/>
                    </a:lnT>
                    <a:lnB w="12700">
                      <a:solidFill>
                        <a:srgbClr val="3A90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</a:tr>
              <a:tr h="228600">
                <a:tc gridSpan="2">
                  <a:txBody>
                    <a:bodyPr/>
                    <a:lstStyle/>
                    <a:p>
                      <a:pPr marL="162560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900" spc="-1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T</a:t>
                      </a:r>
                      <a:r>
                        <a:rPr sz="900" spc="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O</a:t>
                      </a: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TAL</a:t>
                      </a:r>
                      <a:r>
                        <a:rPr sz="900" spc="-4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900" spc="-1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A</a:t>
                      </a: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SSE</a:t>
                      </a:r>
                      <a:r>
                        <a:rPr sz="900" spc="-1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T</a:t>
                      </a: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S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34925" marB="0">
                    <a:lnT w="12700">
                      <a:solidFill>
                        <a:srgbClr val="3A90B3"/>
                      </a:solidFill>
                      <a:prstDash val="solid"/>
                    </a:lnT>
                    <a:lnB w="12700">
                      <a:solidFill>
                        <a:srgbClr val="3A90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506095" algn="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$37,182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34925" marB="0">
                    <a:lnT w="12700">
                      <a:solidFill>
                        <a:srgbClr val="3A90B3"/>
                      </a:solidFill>
                      <a:prstDash val="solid"/>
                    </a:lnT>
                    <a:lnB w="12700">
                      <a:solidFill>
                        <a:srgbClr val="3A90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>
                  <a:txBody>
                    <a:bodyPr/>
                    <a:lstStyle/>
                    <a:p>
                      <a:pPr marR="40640" algn="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$68,782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34925" marB="0">
                    <a:lnT w="12700">
                      <a:solidFill>
                        <a:srgbClr val="3A90B3"/>
                      </a:solidFill>
                      <a:prstDash val="solid"/>
                    </a:lnT>
                    <a:lnB w="12700">
                      <a:solidFill>
                        <a:srgbClr val="3A90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</a:tr>
              <a:tr h="228980">
                <a:tc gridSpan="2">
                  <a:txBody>
                    <a:bodyPr/>
                    <a:lstStyle/>
                    <a:p>
                      <a:pPr marL="50165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900" spc="-1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A</a:t>
                      </a:r>
                      <a:r>
                        <a:rPr sz="900" spc="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c</a:t>
                      </a: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c</a:t>
                      </a:r>
                      <a:r>
                        <a:rPr sz="900" spc="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oun</a:t>
                      </a: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ts</a:t>
                      </a:r>
                      <a:r>
                        <a:rPr sz="900" spc="-3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900" spc="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p</a:t>
                      </a: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a</a:t>
                      </a:r>
                      <a:r>
                        <a:rPr sz="900" spc="-2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y</a:t>
                      </a: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a</a:t>
                      </a:r>
                      <a:r>
                        <a:rPr sz="900" spc="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b</a:t>
                      </a: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le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T w="12700">
                      <a:solidFill>
                        <a:srgbClr val="3A90B3"/>
                      </a:solidFill>
                      <a:prstDash val="solid"/>
                    </a:lnT>
                    <a:lnB w="12700">
                      <a:solidFill>
                        <a:srgbClr val="3A90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506095" algn="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$4,315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T w="12700">
                      <a:solidFill>
                        <a:srgbClr val="3A90B3"/>
                      </a:solidFill>
                      <a:prstDash val="solid"/>
                    </a:lnT>
                    <a:lnB w="12700">
                      <a:solidFill>
                        <a:srgbClr val="3A90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>
                  <a:txBody>
                    <a:bodyPr/>
                    <a:lstStyle/>
                    <a:p>
                      <a:pPr marR="39370" algn="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$10,088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T w="12700">
                      <a:solidFill>
                        <a:srgbClr val="3A90B3"/>
                      </a:solidFill>
                      <a:prstDash val="solid"/>
                    </a:lnT>
                    <a:lnB w="12700">
                      <a:solidFill>
                        <a:srgbClr val="3A90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</a:tr>
              <a:tr h="230124">
                <a:tc>
                  <a:txBody>
                    <a:bodyPr/>
                    <a:lstStyle/>
                    <a:p>
                      <a:pPr marL="50165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Short-term</a:t>
                      </a:r>
                      <a:r>
                        <a:rPr sz="900" spc="-5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debt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38100" marB="0">
                    <a:lnT w="12700">
                      <a:solidFill>
                        <a:srgbClr val="3A90B3"/>
                      </a:solidFill>
                      <a:prstDash val="solid"/>
                    </a:lnT>
                    <a:lnB w="12700">
                      <a:solidFill>
                        <a:srgbClr val="3A90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T w="12700">
                      <a:solidFill>
                        <a:srgbClr val="3A90B3"/>
                      </a:solidFill>
                      <a:prstDash val="solid"/>
                    </a:lnT>
                    <a:lnB w="12700">
                      <a:solidFill>
                        <a:srgbClr val="3A90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>
                  <a:txBody>
                    <a:bodyPr/>
                    <a:lstStyle/>
                    <a:p>
                      <a:pPr marR="509270" algn="r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$774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38100" marB="0">
                    <a:lnT w="12700">
                      <a:solidFill>
                        <a:srgbClr val="3A90B3"/>
                      </a:solidFill>
                      <a:prstDash val="solid"/>
                    </a:lnT>
                    <a:lnB w="12700">
                      <a:solidFill>
                        <a:srgbClr val="3A90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>
                  <a:txBody>
                    <a:bodyPr/>
                    <a:lstStyle/>
                    <a:p>
                      <a:pPr marR="40640" algn="r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$1,068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38100" marB="0">
                    <a:lnT w="12700">
                      <a:solidFill>
                        <a:srgbClr val="3A90B3"/>
                      </a:solidFill>
                      <a:prstDash val="solid"/>
                    </a:lnT>
                    <a:lnB w="12700">
                      <a:solidFill>
                        <a:srgbClr val="3A90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</a:tr>
              <a:tr h="230124">
                <a:tc gridSpan="2">
                  <a:txBody>
                    <a:bodyPr/>
                    <a:lstStyle/>
                    <a:p>
                      <a:pPr marL="50165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Other current</a:t>
                      </a:r>
                      <a:r>
                        <a:rPr sz="900" spc="-4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liabilities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36195" marB="0">
                    <a:lnT w="12700">
                      <a:solidFill>
                        <a:srgbClr val="3A90B3"/>
                      </a:solidFill>
                      <a:prstDash val="solid"/>
                    </a:lnT>
                    <a:lnB w="12700">
                      <a:solidFill>
                        <a:srgbClr val="3A90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506095" algn="r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$3,806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36195" marB="0">
                    <a:lnT w="12700">
                      <a:solidFill>
                        <a:srgbClr val="3A90B3"/>
                      </a:solidFill>
                      <a:prstDash val="solid"/>
                    </a:lnT>
                    <a:lnB w="12700">
                      <a:solidFill>
                        <a:srgbClr val="3A90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>
                  <a:txBody>
                    <a:bodyPr/>
                    <a:lstStyle/>
                    <a:p>
                      <a:pPr marR="38735" algn="r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$5,401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36195" marB="0">
                    <a:lnT w="12700">
                      <a:solidFill>
                        <a:srgbClr val="3A90B3"/>
                      </a:solidFill>
                      <a:prstDash val="solid"/>
                    </a:lnT>
                    <a:lnB w="12700">
                      <a:solidFill>
                        <a:srgbClr val="3A90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</a:tr>
              <a:tr h="228600">
                <a:tc gridSpan="2">
                  <a:txBody>
                    <a:bodyPr/>
                    <a:lstStyle/>
                    <a:p>
                      <a:pPr marL="162560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Total</a:t>
                      </a:r>
                      <a:r>
                        <a:rPr sz="900" spc="-3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Current</a:t>
                      </a:r>
                      <a:r>
                        <a:rPr sz="900" spc="-2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Liabilities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34925" marB="0">
                    <a:lnT w="12700">
                      <a:solidFill>
                        <a:srgbClr val="3A90B3"/>
                      </a:solidFill>
                      <a:prstDash val="solid"/>
                    </a:lnT>
                    <a:lnB w="12700">
                      <a:solidFill>
                        <a:srgbClr val="3A90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509270" algn="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$8,895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34925" marB="0">
                    <a:lnT w="12700">
                      <a:solidFill>
                        <a:srgbClr val="3A90B3"/>
                      </a:solidFill>
                      <a:prstDash val="solid"/>
                    </a:lnT>
                    <a:lnB w="12700">
                      <a:solidFill>
                        <a:srgbClr val="3A90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>
                  <a:txBody>
                    <a:bodyPr/>
                    <a:lstStyle/>
                    <a:p>
                      <a:pPr marR="40640" algn="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$16,557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34925" marB="0">
                    <a:lnT w="12700">
                      <a:solidFill>
                        <a:srgbClr val="3A90B3"/>
                      </a:solidFill>
                      <a:prstDash val="solid"/>
                    </a:lnT>
                    <a:lnB w="12700">
                      <a:solidFill>
                        <a:srgbClr val="3A90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</a:tr>
              <a:tr h="230123">
                <a:tc>
                  <a:txBody>
                    <a:bodyPr/>
                    <a:lstStyle/>
                    <a:p>
                      <a:pPr marL="50165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900" spc="-1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L</a:t>
                      </a:r>
                      <a:r>
                        <a:rPr sz="900" spc="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on</a:t>
                      </a: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g</a:t>
                      </a: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-te</a:t>
                      </a:r>
                      <a:r>
                        <a:rPr sz="900" spc="1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r</a:t>
                      </a: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m</a:t>
                      </a:r>
                      <a:r>
                        <a:rPr sz="900" spc="-4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900" spc="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d</a:t>
                      </a: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e</a:t>
                      </a:r>
                      <a:r>
                        <a:rPr sz="900" spc="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b</a:t>
                      </a: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t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34925" marB="0">
                    <a:lnT w="12700">
                      <a:solidFill>
                        <a:srgbClr val="3A90B3"/>
                      </a:solidFill>
                      <a:prstDash val="solid"/>
                    </a:lnT>
                    <a:lnB w="12700">
                      <a:solidFill>
                        <a:srgbClr val="3A90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T w="12700">
                      <a:solidFill>
                        <a:srgbClr val="3A90B3"/>
                      </a:solidFill>
                      <a:prstDash val="solid"/>
                    </a:lnT>
                    <a:lnB w="12700">
                      <a:solidFill>
                        <a:srgbClr val="3A90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>
                  <a:txBody>
                    <a:bodyPr/>
                    <a:lstStyle/>
                    <a:p>
                      <a:pPr marR="509270" algn="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$3,736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34925" marB="0">
                    <a:lnT w="12700">
                      <a:solidFill>
                        <a:srgbClr val="3A90B3"/>
                      </a:solidFill>
                      <a:prstDash val="solid"/>
                    </a:lnT>
                    <a:lnB w="12700">
                      <a:solidFill>
                        <a:srgbClr val="3A90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>
                  <a:txBody>
                    <a:bodyPr/>
                    <a:lstStyle/>
                    <a:p>
                      <a:pPr marR="40640" algn="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$13,315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34925" marB="0">
                    <a:lnT w="12700">
                      <a:solidFill>
                        <a:srgbClr val="3A90B3"/>
                      </a:solidFill>
                      <a:prstDash val="solid"/>
                    </a:lnT>
                    <a:lnB w="12700">
                      <a:solidFill>
                        <a:srgbClr val="3A90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50165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Other</a:t>
                      </a: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liabilities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38100" marB="0">
                    <a:lnT w="12700">
                      <a:solidFill>
                        <a:srgbClr val="3A90B3"/>
                      </a:solidFill>
                      <a:prstDash val="solid"/>
                    </a:lnT>
                    <a:lnB w="12700">
                      <a:solidFill>
                        <a:srgbClr val="3A90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T w="12700">
                      <a:solidFill>
                        <a:srgbClr val="3A90B3"/>
                      </a:solidFill>
                      <a:prstDash val="solid"/>
                    </a:lnT>
                    <a:lnB w="12700">
                      <a:solidFill>
                        <a:srgbClr val="3A90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>
                  <a:txBody>
                    <a:bodyPr/>
                    <a:lstStyle/>
                    <a:p>
                      <a:pPr marR="506095" algn="r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$4,094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38100" marB="0">
                    <a:lnT w="12700">
                      <a:solidFill>
                        <a:srgbClr val="3A90B3"/>
                      </a:solidFill>
                      <a:prstDash val="solid"/>
                    </a:lnT>
                    <a:lnB w="12700">
                      <a:solidFill>
                        <a:srgbClr val="3A90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>
                  <a:txBody>
                    <a:bodyPr/>
                    <a:lstStyle/>
                    <a:p>
                      <a:pPr marR="38735" algn="r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$8,049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38100" marB="0">
                    <a:lnT w="12700">
                      <a:solidFill>
                        <a:srgbClr val="3A90B3"/>
                      </a:solidFill>
                      <a:prstDash val="solid"/>
                    </a:lnT>
                    <a:lnB w="12700">
                      <a:solidFill>
                        <a:srgbClr val="3A90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</a:tr>
              <a:tr h="230073">
                <a:tc gridSpan="2">
                  <a:txBody>
                    <a:bodyPr/>
                    <a:lstStyle/>
                    <a:p>
                      <a:pPr marL="162560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900" spc="-1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T</a:t>
                      </a: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O</a:t>
                      </a:r>
                      <a:r>
                        <a:rPr sz="900" spc="-1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T</a:t>
                      </a: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AL</a:t>
                      </a:r>
                      <a:r>
                        <a:rPr sz="900" spc="-6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900" spc="-1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L</a:t>
                      </a:r>
                      <a:r>
                        <a:rPr sz="900" spc="1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I</a:t>
                      </a:r>
                      <a:r>
                        <a:rPr sz="900" spc="-1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A</a:t>
                      </a: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B</a:t>
                      </a:r>
                      <a:r>
                        <a:rPr sz="900" spc="1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I</a:t>
                      </a:r>
                      <a:r>
                        <a:rPr sz="900" spc="-1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L</a:t>
                      </a:r>
                      <a:r>
                        <a:rPr sz="900" spc="1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I</a:t>
                      </a:r>
                      <a:r>
                        <a:rPr sz="900" spc="-1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T</a:t>
                      </a: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IES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36195" marB="0">
                    <a:lnT w="12700">
                      <a:solidFill>
                        <a:srgbClr val="3A90B3"/>
                      </a:solidFill>
                      <a:prstDash val="solid"/>
                    </a:lnT>
                    <a:lnB w="12700">
                      <a:solidFill>
                        <a:srgbClr val="3A90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506095" algn="r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$16,725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36195" marB="0">
                    <a:lnT w="12700">
                      <a:solidFill>
                        <a:srgbClr val="3A90B3"/>
                      </a:solidFill>
                      <a:prstDash val="solid"/>
                    </a:lnT>
                    <a:lnB w="12700">
                      <a:solidFill>
                        <a:srgbClr val="3A90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>
                  <a:txBody>
                    <a:bodyPr/>
                    <a:lstStyle/>
                    <a:p>
                      <a:pPr marR="40640" algn="r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$37,921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36195" marB="0">
                    <a:lnT w="12700">
                      <a:solidFill>
                        <a:srgbClr val="3A90B3"/>
                      </a:solidFill>
                      <a:prstDash val="solid"/>
                    </a:lnT>
                    <a:lnB w="12700">
                      <a:solidFill>
                        <a:srgbClr val="3A90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</a:tr>
              <a:tr h="230124">
                <a:tc>
                  <a:txBody>
                    <a:bodyPr/>
                    <a:lstStyle/>
                    <a:p>
                      <a:pPr marL="50165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Preferred</a:t>
                      </a:r>
                      <a:r>
                        <a:rPr sz="900" spc="-3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equity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34925" marB="0">
                    <a:lnT w="12700">
                      <a:solidFill>
                        <a:srgbClr val="3A90B3"/>
                      </a:solidFill>
                      <a:prstDash val="solid"/>
                    </a:lnT>
                    <a:lnB w="12700">
                      <a:solidFill>
                        <a:srgbClr val="3A90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T w="12700">
                      <a:solidFill>
                        <a:srgbClr val="3A90B3"/>
                      </a:solidFill>
                      <a:prstDash val="solid"/>
                    </a:lnT>
                    <a:lnB w="12700">
                      <a:solidFill>
                        <a:srgbClr val="3A90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>
                  <a:txBody>
                    <a:bodyPr/>
                    <a:lstStyle/>
                    <a:p>
                      <a:pPr marR="505459" algn="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900" spc="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$0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34925" marB="0">
                    <a:lnT w="12700">
                      <a:solidFill>
                        <a:srgbClr val="3A90B3"/>
                      </a:solidFill>
                      <a:prstDash val="solid"/>
                    </a:lnT>
                    <a:lnB w="12700">
                      <a:solidFill>
                        <a:srgbClr val="3A90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>
                  <a:txBody>
                    <a:bodyPr/>
                    <a:lstStyle/>
                    <a:p>
                      <a:pPr marR="38100" algn="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900" spc="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$0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34925" marB="0">
                    <a:lnT w="12700">
                      <a:solidFill>
                        <a:srgbClr val="3A90B3"/>
                      </a:solidFill>
                      <a:prstDash val="solid"/>
                    </a:lnT>
                    <a:lnB w="12700">
                      <a:solidFill>
                        <a:srgbClr val="3A90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</a:tr>
              <a:tr h="228599">
                <a:tc gridSpan="2">
                  <a:txBody>
                    <a:bodyPr/>
                    <a:lstStyle/>
                    <a:p>
                      <a:pPr marL="50165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Common</a:t>
                      </a:r>
                      <a:r>
                        <a:rPr sz="900" spc="-1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equity</a:t>
                      </a:r>
                      <a:r>
                        <a:rPr sz="900" spc="-2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+</a:t>
                      </a:r>
                      <a:r>
                        <a:rPr sz="900" spc="-1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Retained</a:t>
                      </a:r>
                      <a:r>
                        <a:rPr sz="900" spc="2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earnings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34925" marB="0">
                    <a:lnT w="12700">
                      <a:solidFill>
                        <a:srgbClr val="3A90B3"/>
                      </a:solidFill>
                      <a:prstDash val="solid"/>
                    </a:lnT>
                    <a:lnB w="12700">
                      <a:solidFill>
                        <a:srgbClr val="3A90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509270" algn="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$20,457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34925" marB="0">
                    <a:lnT w="12700">
                      <a:solidFill>
                        <a:srgbClr val="3A90B3"/>
                      </a:solidFill>
                      <a:prstDash val="solid"/>
                    </a:lnT>
                    <a:lnB w="12700">
                      <a:solidFill>
                        <a:srgbClr val="3A90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>
                  <a:txBody>
                    <a:bodyPr/>
                    <a:lstStyle/>
                    <a:p>
                      <a:pPr marR="40640" algn="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$30,861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34925" marB="0">
                    <a:lnT w="12700">
                      <a:solidFill>
                        <a:srgbClr val="3A90B3"/>
                      </a:solidFill>
                      <a:prstDash val="solid"/>
                    </a:lnT>
                    <a:lnB w="12700">
                      <a:solidFill>
                        <a:srgbClr val="3A90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</a:tr>
              <a:tr h="228905">
                <a:tc gridSpan="2">
                  <a:txBody>
                    <a:bodyPr/>
                    <a:lstStyle/>
                    <a:p>
                      <a:pPr marL="50165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900" spc="-1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TOTAL</a:t>
                      </a:r>
                      <a:r>
                        <a:rPr sz="900" spc="-7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900" spc="-1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STOCKHOLDERS’</a:t>
                      </a: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900" spc="-1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EQUITY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38100" marB="0">
                    <a:lnT w="12700">
                      <a:solidFill>
                        <a:srgbClr val="3A90B3"/>
                      </a:solidFill>
                      <a:prstDash val="solid"/>
                    </a:lnT>
                    <a:lnB w="12700">
                      <a:solidFill>
                        <a:srgbClr val="3A90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506095" algn="r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$20,457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38100" marB="0">
                    <a:lnT w="12700">
                      <a:solidFill>
                        <a:srgbClr val="3A90B3"/>
                      </a:solidFill>
                      <a:prstDash val="solid"/>
                    </a:lnT>
                    <a:lnB w="12700">
                      <a:solidFill>
                        <a:srgbClr val="3A90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>
                  <a:txBody>
                    <a:bodyPr/>
                    <a:lstStyle/>
                    <a:p>
                      <a:pPr marR="40640" algn="r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$30,861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38100" marB="0">
                    <a:lnT w="12700">
                      <a:solidFill>
                        <a:srgbClr val="3A90B3"/>
                      </a:solidFill>
                      <a:prstDash val="solid"/>
                    </a:lnT>
                    <a:lnB w="12700">
                      <a:solidFill>
                        <a:srgbClr val="3A90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</a:tr>
              <a:tr h="230885">
                <a:tc gridSpan="2">
                  <a:txBody>
                    <a:bodyPr/>
                    <a:lstStyle/>
                    <a:p>
                      <a:pPr marL="162560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900" spc="-1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T</a:t>
                      </a: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O</a:t>
                      </a:r>
                      <a:r>
                        <a:rPr sz="900" spc="-1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T</a:t>
                      </a: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AL</a:t>
                      </a:r>
                      <a:r>
                        <a:rPr sz="900" spc="-6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900" spc="-1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L</a:t>
                      </a:r>
                      <a:r>
                        <a:rPr sz="900" spc="1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I</a:t>
                      </a:r>
                      <a:r>
                        <a:rPr sz="900" spc="-1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A</a:t>
                      </a: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B</a:t>
                      </a:r>
                      <a:r>
                        <a:rPr sz="900" spc="1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I</a:t>
                      </a:r>
                      <a:r>
                        <a:rPr sz="900" spc="-1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L</a:t>
                      </a:r>
                      <a:r>
                        <a:rPr sz="900" spc="1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I</a:t>
                      </a:r>
                      <a:r>
                        <a:rPr sz="900" spc="-1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T</a:t>
                      </a: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IES</a:t>
                      </a: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&amp;</a:t>
                      </a:r>
                      <a:r>
                        <a:rPr sz="900" spc="-6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EQU</a:t>
                      </a:r>
                      <a:r>
                        <a:rPr sz="900" spc="1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I</a:t>
                      </a: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TY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38100" marB="0">
                    <a:lnT w="12700">
                      <a:solidFill>
                        <a:srgbClr val="3A90B3"/>
                      </a:solidFill>
                      <a:prstDash val="solid"/>
                    </a:lnT>
                    <a:lnB w="38100">
                      <a:solidFill>
                        <a:srgbClr val="3A90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509270" algn="r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$37,182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38100" marB="0">
                    <a:lnT w="12700">
                      <a:solidFill>
                        <a:srgbClr val="3A90B3"/>
                      </a:solidFill>
                      <a:prstDash val="solid"/>
                    </a:lnT>
                    <a:lnB w="38100">
                      <a:solidFill>
                        <a:srgbClr val="3A90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>
                  <a:txBody>
                    <a:bodyPr/>
                    <a:lstStyle/>
                    <a:p>
                      <a:pPr marR="40640" algn="r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$68,782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38100" marB="0">
                    <a:lnT w="12700">
                      <a:solidFill>
                        <a:srgbClr val="3A90B3"/>
                      </a:solidFill>
                      <a:prstDash val="solid"/>
                    </a:lnT>
                    <a:lnB w="38100">
                      <a:solidFill>
                        <a:srgbClr val="3A90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818184" y="718210"/>
            <a:ext cx="4711700" cy="13716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indent="225425" algn="just">
              <a:lnSpc>
                <a:spcPct val="110300"/>
              </a:lnSpc>
              <a:spcBef>
                <a:spcPts val="95"/>
              </a:spcBef>
            </a:pP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sz="1000" spc="6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009CDB"/>
                </a:solidFill>
                <a:latin typeface="Georgia"/>
                <a:cs typeface="Georgia"/>
              </a:rPr>
              <a:t>current</a:t>
            </a:r>
            <a:r>
              <a:rPr sz="1000" spc="75" dirty="0">
                <a:solidFill>
                  <a:srgbClr val="009CDB"/>
                </a:solidFill>
                <a:latin typeface="Georgia"/>
                <a:cs typeface="Georgia"/>
              </a:rPr>
              <a:t> </a:t>
            </a:r>
            <a:r>
              <a:rPr sz="1000" spc="-5" dirty="0">
                <a:solidFill>
                  <a:srgbClr val="009CDB"/>
                </a:solidFill>
                <a:latin typeface="Georgia"/>
                <a:cs typeface="Georgia"/>
              </a:rPr>
              <a:t>assets</a:t>
            </a:r>
            <a:r>
              <a:rPr sz="1000" spc="75" dirty="0">
                <a:solidFill>
                  <a:srgbClr val="009CDB"/>
                </a:solidFill>
                <a:latin typeface="Georgia"/>
                <a:cs typeface="Georgia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of</a:t>
            </a:r>
            <a:r>
              <a:rPr sz="1000" spc="7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</a:t>
            </a:r>
            <a:r>
              <a:rPr sz="1000" spc="6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business</a:t>
            </a:r>
            <a:r>
              <a:rPr sz="1000" spc="8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include</a:t>
            </a:r>
            <a:r>
              <a:rPr sz="1000" spc="6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cash</a:t>
            </a:r>
            <a:r>
              <a:rPr sz="1000" spc="7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and</a:t>
            </a:r>
            <a:r>
              <a:rPr sz="1000" spc="6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other</a:t>
            </a:r>
            <a:r>
              <a:rPr sz="1000" spc="8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assets</a:t>
            </a:r>
            <a:r>
              <a:rPr sz="1000" spc="7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that</a:t>
            </a:r>
            <a:r>
              <a:rPr sz="1000" spc="6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are</a:t>
            </a:r>
            <a:r>
              <a:rPr sz="1000" spc="34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expected</a:t>
            </a:r>
            <a:r>
              <a:rPr sz="1000" spc="33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to </a:t>
            </a:r>
            <a:r>
              <a:rPr sz="1000" spc="-24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be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converted into cash within one 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year.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Current assets thus represent the </a:t>
            </a:r>
            <a:r>
              <a:rPr sz="1000" spc="-5" dirty="0">
                <a:solidFill>
                  <a:srgbClr val="009CDB"/>
                </a:solidFill>
                <a:latin typeface="Georgia"/>
                <a:cs typeface="Georgia"/>
              </a:rPr>
              <a:t>working capital </a:t>
            </a:r>
            <a:r>
              <a:rPr sz="1000" dirty="0">
                <a:solidFill>
                  <a:srgbClr val="009CDB"/>
                </a:solidFill>
                <a:latin typeface="Georgia"/>
                <a:cs typeface="Georgia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needed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to</a:t>
            </a:r>
            <a:r>
              <a:rPr sz="1000" spc="24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carry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out</a:t>
            </a:r>
            <a:r>
              <a:rPr sz="1000" spc="25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sz="1000" spc="24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normal</a:t>
            </a:r>
            <a:r>
              <a:rPr sz="1000" spc="24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operations</a:t>
            </a:r>
            <a:r>
              <a:rPr sz="1000" spc="25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sz="1000" spc="24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business. The</a:t>
            </a:r>
            <a:r>
              <a:rPr sz="1000" spc="24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principal</a:t>
            </a:r>
            <a:r>
              <a:rPr sz="1000" spc="24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current</a:t>
            </a:r>
            <a:r>
              <a:rPr sz="1000" spc="24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assets 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 business are, typically,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its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cash and marketable securities, accounts receivable,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and 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inventories.</a:t>
            </a:r>
            <a:endParaRPr sz="1000">
              <a:latin typeface="Times New Roman"/>
              <a:cs typeface="Times New Roman"/>
            </a:endParaRPr>
          </a:p>
          <a:p>
            <a:pPr marL="12700" marR="5715" indent="225425" algn="just">
              <a:lnSpc>
                <a:spcPct val="110000"/>
              </a:lnSpc>
              <a:spcBef>
                <a:spcPts val="25"/>
              </a:spcBef>
            </a:pP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Cash and marketable securities include cash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on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hand and cash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on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deposit 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with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banks;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marketable securities, such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as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commercial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paper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issued 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by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other 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ﬁrms;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and U.S. government </a:t>
            </a:r>
            <a:r>
              <a:rPr sz="1000" spc="-23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securities</a:t>
            </a:r>
            <a:r>
              <a:rPr sz="1000" spc="-1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in</a:t>
            </a:r>
            <a:r>
              <a:rPr sz="1000" spc="-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form</a:t>
            </a:r>
            <a:r>
              <a:rPr sz="1000" spc="-4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of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Treasury</a:t>
            </a:r>
            <a:r>
              <a:rPr sz="1000" spc="-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bills, notes,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and</a:t>
            </a:r>
            <a:r>
              <a:rPr sz="1000" spc="1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bonds.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1056436" y="2106422"/>
            <a:ext cx="1019810" cy="146685"/>
          </a:xfrm>
          <a:custGeom>
            <a:avLst/>
            <a:gdLst/>
            <a:ahLst/>
            <a:cxnLst/>
            <a:rect l="l" t="t" r="r" b="b"/>
            <a:pathLst>
              <a:path w="1019810" h="146685">
                <a:moveTo>
                  <a:pt x="1019556" y="0"/>
                </a:moveTo>
                <a:lnTo>
                  <a:pt x="0" y="0"/>
                </a:lnTo>
                <a:lnTo>
                  <a:pt x="0" y="146303"/>
                </a:lnTo>
                <a:lnTo>
                  <a:pt x="1019556" y="146303"/>
                </a:lnTo>
                <a:lnTo>
                  <a:pt x="1019556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818184" y="2067204"/>
            <a:ext cx="4709795" cy="701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225425" algn="just">
              <a:lnSpc>
                <a:spcPct val="110000"/>
              </a:lnSpc>
              <a:spcBef>
                <a:spcPts val="100"/>
              </a:spcBef>
            </a:pP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Accounts receivable, generally,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arise from the sale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products, merchandise,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or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services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5" dirty="0">
                <a:solidFill>
                  <a:srgbClr val="221F1F"/>
                </a:solidFill>
                <a:latin typeface="Times New Roman"/>
                <a:cs typeface="Times New Roman"/>
              </a:rPr>
              <a:t>on</a:t>
            </a:r>
            <a:r>
              <a:rPr sz="1000" spc="5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credit.</a:t>
            </a:r>
            <a:r>
              <a:rPr sz="1000" spc="4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sz="1000" spc="3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buyer’s</a:t>
            </a:r>
            <a:r>
              <a:rPr sz="1000" spc="5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debts</a:t>
            </a:r>
            <a:r>
              <a:rPr sz="1000" spc="5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to</a:t>
            </a:r>
            <a:r>
              <a:rPr sz="1000" spc="5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sz="1000" spc="3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business</a:t>
            </a:r>
            <a:r>
              <a:rPr sz="1000" spc="5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are,</a:t>
            </a:r>
            <a:r>
              <a:rPr sz="1000" spc="4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generally,</a:t>
            </a:r>
            <a:r>
              <a:rPr sz="1000" spc="3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paid</a:t>
            </a:r>
            <a:r>
              <a:rPr sz="1000" spc="5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according</a:t>
            </a:r>
            <a:r>
              <a:rPr sz="1000" spc="5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to</a:t>
            </a:r>
            <a:r>
              <a:rPr sz="1000" spc="5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sz="1000" spc="4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credit</a:t>
            </a:r>
            <a:r>
              <a:rPr sz="1000" spc="4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terms</a:t>
            </a:r>
            <a:r>
              <a:rPr sz="1000" spc="5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 the sale.</a:t>
            </a:r>
            <a:endParaRPr sz="1000">
              <a:latin typeface="Times New Roman"/>
              <a:cs typeface="Times New Roman"/>
            </a:endParaRPr>
          </a:p>
          <a:p>
            <a:pPr marL="238125" algn="just">
              <a:lnSpc>
                <a:spcPct val="100000"/>
              </a:lnSpc>
              <a:spcBef>
                <a:spcPts val="155"/>
              </a:spcBef>
            </a:pP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sz="1000" spc="2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materials</a:t>
            </a:r>
            <a:r>
              <a:rPr sz="1000" spc="3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5" dirty="0">
                <a:solidFill>
                  <a:srgbClr val="221F1F"/>
                </a:solidFill>
                <a:latin typeface="Times New Roman"/>
                <a:cs typeface="Times New Roman"/>
              </a:rPr>
              <a:t>and</a:t>
            </a:r>
            <a:r>
              <a:rPr sz="1000" spc="3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products</a:t>
            </a:r>
            <a:r>
              <a:rPr sz="1000" spc="3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that</a:t>
            </a:r>
            <a:r>
              <a:rPr sz="1000" spc="3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a</a:t>
            </a:r>
            <a:r>
              <a:rPr sz="1000" spc="3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manufacturing</a:t>
            </a:r>
            <a:r>
              <a:rPr sz="1000" spc="4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5" dirty="0">
                <a:solidFill>
                  <a:srgbClr val="221F1F"/>
                </a:solidFill>
                <a:latin typeface="Times New Roman"/>
                <a:cs typeface="Times New Roman"/>
              </a:rPr>
              <a:t>ﬁrm</a:t>
            </a:r>
            <a:r>
              <a:rPr sz="1000" spc="3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has</a:t>
            </a:r>
            <a:r>
              <a:rPr sz="1000" spc="3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5" dirty="0">
                <a:solidFill>
                  <a:srgbClr val="221F1F"/>
                </a:solidFill>
                <a:latin typeface="Times New Roman"/>
                <a:cs typeface="Times New Roman"/>
              </a:rPr>
              <a:t>on</a:t>
            </a:r>
            <a:r>
              <a:rPr sz="1000" spc="4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hand</a:t>
            </a:r>
            <a:r>
              <a:rPr sz="1000" spc="4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are</a:t>
            </a:r>
            <a:r>
              <a:rPr sz="1000" spc="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shown</a:t>
            </a:r>
            <a:r>
              <a:rPr sz="1000" spc="4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as</a:t>
            </a:r>
            <a:r>
              <a:rPr sz="1000" spc="3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inventories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4362577" y="2783077"/>
            <a:ext cx="601980" cy="146685"/>
          </a:xfrm>
          <a:prstGeom prst="rect">
            <a:avLst/>
          </a:prstGeom>
          <a:solidFill>
            <a:srgbClr val="FFFF00"/>
          </a:solidFill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110"/>
              </a:lnSpc>
            </a:pP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inventories</a:t>
            </a:r>
            <a:r>
              <a:rPr sz="1000" u="sng" spc="2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818184" y="2759710"/>
            <a:ext cx="4711065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4142740" algn="l"/>
              </a:tabLst>
            </a:pP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on</a:t>
            </a:r>
            <a:r>
              <a:rPr sz="1000" spc="1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sz="1000" spc="2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balance</a:t>
            </a:r>
            <a:r>
              <a:rPr sz="1000" spc="3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sheet.</a:t>
            </a:r>
            <a:r>
              <a:rPr sz="1000" spc="2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Generally,</a:t>
            </a:r>
            <a:r>
              <a:rPr sz="1000" spc="2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</a:t>
            </a:r>
            <a:r>
              <a:rPr sz="1000" spc="5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manufacturing</a:t>
            </a:r>
            <a:r>
              <a:rPr sz="1000" u="sng" spc="3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ﬁrm</a:t>
            </a:r>
            <a:r>
              <a:rPr sz="1000" u="sng" spc="1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categorizes</a:t>
            </a:r>
            <a:r>
              <a:rPr sz="1000" u="sng" spc="2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its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	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in</a:t>
            </a:r>
            <a:r>
              <a:rPr sz="1000" u="sng" spc="-2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terms</a:t>
            </a:r>
            <a:r>
              <a:rPr sz="1000" u="sng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of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818184" y="2911119"/>
            <a:ext cx="4712335" cy="69977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12700">
              <a:lnSpc>
                <a:spcPct val="110200"/>
              </a:lnSpc>
              <a:spcBef>
                <a:spcPts val="100"/>
              </a:spcBef>
            </a:pPr>
            <a:r>
              <a:rPr sz="1000" u="sng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raw</a:t>
            </a:r>
            <a:r>
              <a:rPr sz="1000" u="sng" spc="14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materials,</a:t>
            </a:r>
            <a:r>
              <a:rPr sz="1000" u="sng" spc="16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goods</a:t>
            </a:r>
            <a:r>
              <a:rPr sz="1000" u="sng" spc="15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in</a:t>
            </a:r>
            <a:r>
              <a:rPr sz="1000" u="sng" spc="15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the</a:t>
            </a:r>
            <a:r>
              <a:rPr sz="1000" u="sng" spc="17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process</a:t>
            </a:r>
            <a:r>
              <a:rPr sz="1000" u="sng" spc="15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of</a:t>
            </a:r>
            <a:r>
              <a:rPr sz="1000" u="sng" spc="15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manufacture,</a:t>
            </a:r>
            <a:r>
              <a:rPr sz="1000" u="sng" spc="16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and</a:t>
            </a:r>
            <a:r>
              <a:rPr sz="1000" u="sng" spc="16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ﬁnished</a:t>
            </a:r>
            <a:r>
              <a:rPr sz="1000" u="sng" spc="16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goods.</a:t>
            </a:r>
            <a:r>
              <a:rPr sz="1000" u="sng" spc="16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Sometimes,</a:t>
            </a:r>
            <a:r>
              <a:rPr sz="1000" u="sng" spc="16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the </a:t>
            </a:r>
            <a:r>
              <a:rPr sz="1000" spc="-23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balance</a:t>
            </a:r>
            <a:r>
              <a:rPr sz="1000" u="sng" spc="-3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sheet</a:t>
            </a:r>
            <a:r>
              <a:rPr sz="1000" u="sng" spc="2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will</a:t>
            </a:r>
            <a:r>
              <a:rPr sz="1000" u="sng" spc="-3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reveal</a:t>
            </a:r>
            <a:r>
              <a:rPr sz="1000" u="sng" spc="-3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the amount</a:t>
            </a:r>
            <a:r>
              <a:rPr sz="1000" u="sng" spc="-4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of</a:t>
            </a:r>
            <a:r>
              <a:rPr sz="1000" u="sng" spc="-1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inventory</a:t>
            </a:r>
            <a:r>
              <a:rPr sz="1000" u="sng" spc="-2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in</a:t>
            </a:r>
            <a:r>
              <a:rPr sz="1000" u="sng" spc="-2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each</a:t>
            </a:r>
            <a:r>
              <a:rPr sz="1000" u="sng" spc="-2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of</a:t>
            </a:r>
            <a:r>
              <a:rPr sz="1000" u="sng" spc="-1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these</a:t>
            </a:r>
            <a:r>
              <a:rPr sz="1000" u="sng" spc="-3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categories.</a:t>
            </a:r>
            <a:endParaRPr sz="1000">
              <a:latin typeface="Times New Roman"/>
              <a:cs typeface="Times New Roman"/>
            </a:endParaRPr>
          </a:p>
          <a:p>
            <a:pPr marL="12700" marR="5080" indent="225425">
              <a:lnSpc>
                <a:spcPct val="111000"/>
              </a:lnSpc>
            </a:pP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Fixed</a:t>
            </a:r>
            <a:r>
              <a:rPr sz="1000" spc="19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assets</a:t>
            </a:r>
            <a:r>
              <a:rPr sz="1000" spc="18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are</a:t>
            </a:r>
            <a:r>
              <a:rPr sz="1000" spc="19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sz="1000" spc="18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physical</a:t>
            </a:r>
            <a:r>
              <a:rPr sz="1000" spc="2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facilities</a:t>
            </a:r>
            <a:r>
              <a:rPr sz="1000" spc="18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used</a:t>
            </a:r>
            <a:r>
              <a:rPr sz="1000" spc="21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in</a:t>
            </a:r>
            <a:r>
              <a:rPr sz="1000" spc="18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sz="1000" spc="19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production,</a:t>
            </a:r>
            <a:r>
              <a:rPr sz="1000" spc="18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storage,</a:t>
            </a:r>
            <a:r>
              <a:rPr sz="1000" spc="19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display,</a:t>
            </a:r>
            <a:r>
              <a:rPr sz="1000" spc="19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and </a:t>
            </a:r>
            <a:r>
              <a:rPr sz="1000" spc="-23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distribution</a:t>
            </a:r>
            <a:r>
              <a:rPr sz="1000" spc="5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of</a:t>
            </a:r>
            <a:r>
              <a:rPr sz="1000" spc="1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sz="1000" spc="7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products</a:t>
            </a:r>
            <a:r>
              <a:rPr sz="1000" spc="6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of</a:t>
            </a:r>
            <a:r>
              <a:rPr sz="1000" spc="2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</a:t>
            </a:r>
            <a:r>
              <a:rPr sz="1000" spc="4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ﬁrm.</a:t>
            </a:r>
            <a:r>
              <a:rPr sz="1000" spc="3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These</a:t>
            </a:r>
            <a:r>
              <a:rPr sz="1000" spc="7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assets</a:t>
            </a:r>
            <a:r>
              <a:rPr sz="1000" spc="5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normally</a:t>
            </a:r>
            <a:r>
              <a:rPr sz="1000" spc="3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provide</a:t>
            </a:r>
            <a:r>
              <a:rPr sz="1000" spc="1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many</a:t>
            </a:r>
            <a:r>
              <a:rPr sz="1000" spc="3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years</a:t>
            </a:r>
            <a:r>
              <a:rPr sz="1000" spc="2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of</a:t>
            </a:r>
            <a:r>
              <a:rPr sz="1000" spc="4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service.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830884" y="3624707"/>
            <a:ext cx="3032125" cy="146685"/>
          </a:xfrm>
          <a:prstGeom prst="rect">
            <a:avLst/>
          </a:prstGeom>
          <a:solidFill>
            <a:srgbClr val="FFFF00"/>
          </a:solidFill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110"/>
              </a:lnSpc>
            </a:pP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sz="1000" spc="8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principal</a:t>
            </a:r>
            <a:r>
              <a:rPr sz="1000" spc="4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ﬁxed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 assets</a:t>
            </a:r>
            <a:r>
              <a:rPr sz="1000" spc="3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are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classiﬁed</a:t>
            </a:r>
            <a:r>
              <a:rPr sz="1000" spc="2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into</a:t>
            </a:r>
            <a:r>
              <a:rPr sz="1000" spc="3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two</a:t>
            </a:r>
            <a:r>
              <a:rPr sz="1000" spc="3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categories: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3883533" y="3601339"/>
            <a:ext cx="1646555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(1)</a:t>
            </a:r>
            <a:r>
              <a:rPr sz="1000" spc="2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plant and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equipment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and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(2)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830884" y="4127627"/>
            <a:ext cx="455930" cy="147955"/>
          </a:xfrm>
          <a:custGeom>
            <a:avLst/>
            <a:gdLst/>
            <a:ahLst/>
            <a:cxnLst/>
            <a:rect l="l" t="t" r="r" b="b"/>
            <a:pathLst>
              <a:path w="455930" h="147954">
                <a:moveTo>
                  <a:pt x="455675" y="0"/>
                </a:moveTo>
                <a:lnTo>
                  <a:pt x="0" y="0"/>
                </a:lnTo>
                <a:lnTo>
                  <a:pt x="0" y="147827"/>
                </a:lnTo>
                <a:lnTo>
                  <a:pt x="455675" y="147827"/>
                </a:lnTo>
                <a:lnTo>
                  <a:pt x="455675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 txBox="1"/>
          <p:nvPr/>
        </p:nvSpPr>
        <p:spPr>
          <a:xfrm>
            <a:off x="818184" y="3753129"/>
            <a:ext cx="4706620" cy="5283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just">
              <a:lnSpc>
                <a:spcPct val="110000"/>
              </a:lnSpc>
              <a:spcBef>
                <a:spcPts val="100"/>
              </a:spcBef>
            </a:pP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land. Intangible assets, which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are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assets 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you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cannot see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or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feel,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are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accounted for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on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the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balance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sheet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as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they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are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created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as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5" dirty="0">
                <a:solidFill>
                  <a:srgbClr val="221F1F"/>
                </a:solidFill>
                <a:latin typeface="Times New Roman"/>
                <a:cs typeface="Times New Roman"/>
              </a:rPr>
              <a:t>ﬁrm</a:t>
            </a:r>
            <a:r>
              <a:rPr sz="1000" spc="18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conducts</a:t>
            </a:r>
            <a:r>
              <a:rPr sz="1000" spc="19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business.</a:t>
            </a:r>
            <a:r>
              <a:rPr sz="1000" spc="2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40" dirty="0">
                <a:solidFill>
                  <a:srgbClr val="221F1F"/>
                </a:solidFill>
                <a:latin typeface="Times New Roman"/>
                <a:cs typeface="Times New Roman"/>
              </a:rPr>
              <a:t>An</a:t>
            </a:r>
            <a:r>
              <a:rPr sz="1000" spc="17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example</a:t>
            </a:r>
            <a:r>
              <a:rPr sz="1000" spc="19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of</a:t>
            </a:r>
            <a:r>
              <a:rPr sz="1000" spc="19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this</a:t>
            </a:r>
            <a:r>
              <a:rPr sz="1000" spc="2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is </a:t>
            </a:r>
            <a:r>
              <a:rPr sz="1000" spc="-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009CDB"/>
                </a:solidFill>
                <a:latin typeface="Georgia"/>
                <a:cs typeface="Georgia"/>
              </a:rPr>
              <a:t>goodwill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,</a:t>
            </a:r>
            <a:r>
              <a:rPr sz="1000" spc="3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5" dirty="0">
                <a:solidFill>
                  <a:srgbClr val="221F1F"/>
                </a:solidFill>
                <a:latin typeface="Times New Roman"/>
                <a:cs typeface="Times New Roman"/>
              </a:rPr>
              <a:t>which</a:t>
            </a:r>
            <a:r>
              <a:rPr sz="1000" spc="5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is</a:t>
            </a:r>
            <a:r>
              <a:rPr sz="1000" spc="5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5" dirty="0">
                <a:solidFill>
                  <a:srgbClr val="221F1F"/>
                </a:solidFill>
                <a:latin typeface="Times New Roman"/>
                <a:cs typeface="Times New Roman"/>
              </a:rPr>
              <a:t>an</a:t>
            </a:r>
            <a:r>
              <a:rPr sz="1000" spc="5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accounting</a:t>
            </a:r>
            <a:r>
              <a:rPr sz="1000" spc="5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concept</a:t>
            </a:r>
            <a:r>
              <a:rPr sz="1000" spc="5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as</a:t>
            </a:r>
            <a:r>
              <a:rPr sz="1000" spc="5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0" dirty="0">
                <a:solidFill>
                  <a:srgbClr val="221F1F"/>
                </a:solidFill>
                <a:latin typeface="Times New Roman"/>
                <a:cs typeface="Times New Roman"/>
              </a:rPr>
              <a:t>it</a:t>
            </a:r>
            <a:r>
              <a:rPr sz="1000" spc="3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represents</a:t>
            </a:r>
            <a:r>
              <a:rPr sz="1000" spc="5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sz="1000" spc="4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excess</a:t>
            </a:r>
            <a:r>
              <a:rPr sz="1000" spc="5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funds</a:t>
            </a:r>
            <a:r>
              <a:rPr sz="1000" spc="5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paid,</a:t>
            </a:r>
            <a:r>
              <a:rPr sz="1000" spc="4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5" dirty="0">
                <a:solidFill>
                  <a:srgbClr val="221F1F"/>
                </a:solidFill>
                <a:latin typeface="Times New Roman"/>
                <a:cs typeface="Times New Roman"/>
              </a:rPr>
              <a:t>when</a:t>
            </a:r>
            <a:r>
              <a:rPr sz="1000" spc="5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one</a:t>
            </a:r>
            <a:r>
              <a:rPr sz="1000" spc="5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5" dirty="0">
                <a:solidFill>
                  <a:srgbClr val="221F1F"/>
                </a:solidFill>
                <a:latin typeface="Times New Roman"/>
                <a:cs typeface="Times New Roman"/>
              </a:rPr>
              <a:t>ﬁrm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818184" y="4257573"/>
            <a:ext cx="4714875" cy="6959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just">
              <a:lnSpc>
                <a:spcPct val="110000"/>
              </a:lnSpc>
              <a:spcBef>
                <a:spcPts val="100"/>
              </a:spcBef>
            </a:pP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merges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with or</a:t>
            </a:r>
            <a:r>
              <a:rPr sz="1000" spc="19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purchases 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another, over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and 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above the accounting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value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the 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ﬁrm’s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net 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assets.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For </a:t>
            </a:r>
            <a:r>
              <a:rPr sz="1000" u="sng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example,if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a ﬁrm’s net </a:t>
            </a:r>
            <a:r>
              <a:rPr sz="1000" u="sng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assets are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worth </a:t>
            </a:r>
            <a:r>
              <a:rPr sz="1000" u="sng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$100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million but it </a:t>
            </a:r>
            <a:r>
              <a:rPr sz="1000" u="sng" spc="-1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has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loyal customers,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good workers, </a:t>
            </a:r>
            <a:r>
              <a:rPr sz="1000" u="sng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or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a strong brand image, another ﬁrm may </a:t>
            </a:r>
            <a:r>
              <a:rPr sz="1000" u="sng" spc="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pay </a:t>
            </a:r>
            <a:r>
              <a:rPr sz="1000" u="sng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$125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million to </a:t>
            </a:r>
            <a:r>
              <a:rPr sz="1000" u="sng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purchase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the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u="sng" spc="-1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ﬁrm.</a:t>
            </a:r>
            <a:r>
              <a:rPr sz="1000" u="sng" spc="8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$25</a:t>
            </a:r>
            <a:r>
              <a:rPr sz="1000" u="sng" spc="9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million</a:t>
            </a:r>
            <a:r>
              <a:rPr sz="1000" u="sng" spc="10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1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will</a:t>
            </a:r>
            <a:r>
              <a:rPr sz="1000" u="sng" spc="6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appear</a:t>
            </a:r>
            <a:r>
              <a:rPr sz="1000" u="sng" spc="7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on</a:t>
            </a:r>
            <a:r>
              <a:rPr sz="1000" u="sng" spc="7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the</a:t>
            </a:r>
            <a:r>
              <a:rPr sz="1000" u="sng" spc="8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balance</a:t>
            </a:r>
            <a:r>
              <a:rPr sz="1000" u="sng" spc="6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sheet,</a:t>
            </a:r>
            <a:r>
              <a:rPr sz="1000" u="sng" spc="8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after</a:t>
            </a:r>
            <a:r>
              <a:rPr sz="1000" u="sng" spc="8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the</a:t>
            </a:r>
            <a:r>
              <a:rPr sz="1000" u="sng" spc="10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merger,</a:t>
            </a:r>
            <a:r>
              <a:rPr sz="1000" u="sng" spc="8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to</a:t>
            </a:r>
            <a:r>
              <a:rPr sz="1000" u="sng" spc="13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reﬂect</a:t>
            </a:r>
            <a:r>
              <a:rPr sz="1000" u="sng" spc="6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the</a:t>
            </a:r>
            <a:r>
              <a:rPr sz="1000" u="sng" spc="6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value</a:t>
            </a:r>
            <a:r>
              <a:rPr sz="1000" u="sng" spc="8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1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of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818184" y="4945507"/>
            <a:ext cx="1914525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t</a:t>
            </a:r>
            <a:r>
              <a:rPr sz="1000" u="sng" spc="-1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h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e</a:t>
            </a:r>
            <a:r>
              <a:rPr sz="1000" u="sng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9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1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g</a:t>
            </a:r>
            <a:r>
              <a:rPr sz="1000" u="sng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oo</a:t>
            </a:r>
            <a:r>
              <a:rPr sz="1000" u="sng" spc="1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d</a:t>
            </a:r>
            <a:r>
              <a:rPr sz="1000" u="sng" spc="-2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w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ill</a:t>
            </a:r>
            <a:r>
              <a:rPr sz="1000" u="sng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8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1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s</a:t>
            </a:r>
            <a:r>
              <a:rPr sz="1000" u="sng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o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ld</a:t>
            </a:r>
            <a:r>
              <a:rPr sz="1000" u="sng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9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1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i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n</a:t>
            </a:r>
            <a:r>
              <a:rPr sz="1000" u="sng" spc="-8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t</a:t>
            </a:r>
            <a:r>
              <a:rPr sz="1000" u="sng" spc="-1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h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e</a:t>
            </a:r>
            <a:r>
              <a:rPr sz="1000" u="sng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8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tra</a:t>
            </a:r>
            <a:r>
              <a:rPr sz="1000" u="sng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ns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actio</a:t>
            </a:r>
            <a:r>
              <a:rPr sz="1000" u="sng" spc="-1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n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.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2774314" y="4968875"/>
            <a:ext cx="2742565" cy="167640"/>
          </a:xfrm>
          <a:prstGeom prst="rect">
            <a:avLst/>
          </a:prstGeom>
          <a:solidFill>
            <a:srgbClr val="FFFF00"/>
          </a:solidFill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110"/>
              </a:lnSpc>
            </a:pP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sz="1000" spc="17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large</a:t>
            </a:r>
            <a:r>
              <a:rPr sz="1000" spc="17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increase</a:t>
            </a:r>
            <a:r>
              <a:rPr sz="1000" spc="17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in</a:t>
            </a:r>
            <a:r>
              <a:rPr sz="1000" spc="17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sz="1000" spc="17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goodwill</a:t>
            </a:r>
            <a:r>
              <a:rPr sz="1000" spc="16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account</a:t>
            </a:r>
            <a:r>
              <a:rPr sz="1000" spc="17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in</a:t>
            </a:r>
            <a:r>
              <a:rPr sz="1000" spc="16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2015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830884" y="5136464"/>
            <a:ext cx="4685665" cy="146685"/>
          </a:xfrm>
          <a:prstGeom prst="rect">
            <a:avLst/>
          </a:prstGeom>
          <a:solidFill>
            <a:srgbClr val="FFFF00"/>
          </a:solidFill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115"/>
              </a:lnSpc>
            </a:pP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shows</a:t>
            </a:r>
            <a:r>
              <a:rPr sz="1000" spc="29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sz="1000" spc="28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eﬀects</a:t>
            </a:r>
            <a:r>
              <a:rPr sz="1000" spc="28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sz="1000" spc="1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sz="1000" spc="29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Walgreens</a:t>
            </a:r>
            <a:r>
              <a:rPr sz="1000" spc="28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acquisition</a:t>
            </a:r>
            <a:r>
              <a:rPr sz="1000" spc="28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of</a:t>
            </a:r>
            <a:r>
              <a:rPr sz="1000" spc="28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Alliance</a:t>
            </a:r>
            <a:r>
              <a:rPr sz="1000" spc="28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Boots—the</a:t>
            </a:r>
            <a:r>
              <a:rPr sz="1000" spc="28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price</a:t>
            </a:r>
            <a:r>
              <a:rPr sz="1000" spc="28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paid</a:t>
            </a:r>
            <a:r>
              <a:rPr sz="1000" spc="29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by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830884" y="5304409"/>
            <a:ext cx="2856865" cy="146685"/>
          </a:xfrm>
          <a:prstGeom prst="rect">
            <a:avLst/>
          </a:prstGeom>
          <a:solidFill>
            <a:srgbClr val="FFFF00"/>
          </a:solidFill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110"/>
              </a:lnSpc>
            </a:pP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Walgreens</a:t>
            </a:r>
            <a:r>
              <a:rPr sz="1000" spc="1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far</a:t>
            </a:r>
            <a:r>
              <a:rPr sz="1000" spc="1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exceeded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sz="1000" spc="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netassets of</a:t>
            </a:r>
            <a:r>
              <a:rPr sz="1000" spc="3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Alliance</a:t>
            </a:r>
            <a:r>
              <a:rPr sz="1000" spc="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Boots.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818184" y="5435879"/>
            <a:ext cx="4711065" cy="3638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225425">
              <a:lnSpc>
                <a:spcPct val="111000"/>
              </a:lnSpc>
              <a:spcBef>
                <a:spcPts val="100"/>
              </a:spcBef>
            </a:pP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In</a:t>
            </a:r>
            <a:r>
              <a:rPr sz="1000" spc="6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a</a:t>
            </a:r>
            <a:r>
              <a:rPr sz="1000" spc="5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manufacturing</a:t>
            </a:r>
            <a:r>
              <a:rPr sz="1000" spc="7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ﬁrm,</a:t>
            </a:r>
            <a:r>
              <a:rPr sz="1000" spc="6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a</a:t>
            </a:r>
            <a:r>
              <a:rPr sz="1000" spc="6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large</a:t>
            </a:r>
            <a:r>
              <a:rPr sz="1000" spc="5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investment</a:t>
            </a:r>
            <a:r>
              <a:rPr sz="1000" spc="5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in</a:t>
            </a:r>
            <a:r>
              <a:rPr sz="1000" spc="6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plant</a:t>
            </a:r>
            <a:r>
              <a:rPr sz="1000" spc="5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and</a:t>
            </a:r>
            <a:r>
              <a:rPr sz="1000" spc="6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equipment</a:t>
            </a:r>
            <a:r>
              <a:rPr sz="1000" spc="5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is</a:t>
            </a:r>
            <a:r>
              <a:rPr sz="1000" spc="6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usually</a:t>
            </a:r>
            <a:r>
              <a:rPr sz="1000" spc="5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required.</a:t>
            </a:r>
            <a:r>
              <a:rPr sz="1000" spc="6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5" dirty="0">
                <a:solidFill>
                  <a:srgbClr val="221F1F"/>
                </a:solidFill>
                <a:latin typeface="Times New Roman"/>
                <a:cs typeface="Times New Roman"/>
              </a:rPr>
              <a:t>As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products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are</a:t>
            </a:r>
            <a:r>
              <a:rPr sz="1000" spc="1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manufactured,</a:t>
            </a:r>
            <a:r>
              <a:rPr sz="1000" spc="1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some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 of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 the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economic</a:t>
            </a:r>
            <a:r>
              <a:rPr sz="1000" spc="-1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value</a:t>
            </a:r>
            <a:r>
              <a:rPr sz="1000" spc="1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of</a:t>
            </a:r>
            <a:r>
              <a:rPr sz="1000" spc="1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this</a:t>
            </a:r>
            <a:r>
              <a:rPr sz="1000" spc="1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plant</a:t>
            </a:r>
            <a:r>
              <a:rPr sz="1000" spc="3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and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equipment</a:t>
            </a:r>
            <a:r>
              <a:rPr sz="1000" spc="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lessens.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1531874" y="5813425"/>
            <a:ext cx="669925" cy="147955"/>
          </a:xfrm>
          <a:prstGeom prst="rect">
            <a:avLst/>
          </a:prstGeom>
          <a:solidFill>
            <a:srgbClr val="FFFF00"/>
          </a:solidFill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110"/>
              </a:lnSpc>
            </a:pPr>
            <a:r>
              <a:rPr sz="1000" spc="-25" dirty="0">
                <a:solidFill>
                  <a:srgbClr val="009CDB"/>
                </a:solidFill>
                <a:latin typeface="Georgia"/>
                <a:cs typeface="Georgia"/>
              </a:rPr>
              <a:t>d</a:t>
            </a:r>
            <a:r>
              <a:rPr sz="1000" spc="-35" dirty="0">
                <a:solidFill>
                  <a:srgbClr val="009CDB"/>
                </a:solidFill>
                <a:latin typeface="Georgia"/>
                <a:cs typeface="Georgia"/>
              </a:rPr>
              <a:t>ep</a:t>
            </a:r>
            <a:r>
              <a:rPr sz="1000" spc="-20" dirty="0">
                <a:solidFill>
                  <a:srgbClr val="009CDB"/>
                </a:solidFill>
                <a:latin typeface="Georgia"/>
                <a:cs typeface="Georgia"/>
              </a:rPr>
              <a:t>r</a:t>
            </a:r>
            <a:r>
              <a:rPr sz="1000" spc="-35" dirty="0">
                <a:solidFill>
                  <a:srgbClr val="009CDB"/>
                </a:solidFill>
                <a:latin typeface="Georgia"/>
                <a:cs typeface="Georgia"/>
              </a:rPr>
              <a:t>e</a:t>
            </a:r>
            <a:r>
              <a:rPr sz="1000" spc="-25" dirty="0">
                <a:solidFill>
                  <a:srgbClr val="009CDB"/>
                </a:solidFill>
                <a:latin typeface="Georgia"/>
                <a:cs typeface="Georgia"/>
              </a:rPr>
              <a:t>ciati</a:t>
            </a:r>
            <a:r>
              <a:rPr sz="1000" spc="-30" dirty="0">
                <a:solidFill>
                  <a:srgbClr val="009CDB"/>
                </a:solidFill>
                <a:latin typeface="Georgia"/>
                <a:cs typeface="Georgia"/>
              </a:rPr>
              <a:t>o</a:t>
            </a:r>
            <a:r>
              <a:rPr sz="1000" spc="-35" dirty="0">
                <a:solidFill>
                  <a:srgbClr val="009CDB"/>
                </a:solidFill>
                <a:latin typeface="Georgia"/>
                <a:cs typeface="Georgia"/>
              </a:rPr>
              <a:t>n</a:t>
            </a:r>
            <a:endParaRPr sz="1000">
              <a:latin typeface="Georgia"/>
              <a:cs typeface="Georgia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818184" y="5790057"/>
            <a:ext cx="4703445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1422400" algn="l"/>
              </a:tabLst>
            </a:pP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This</a:t>
            </a:r>
            <a:r>
              <a:rPr sz="1000" spc="7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is</a:t>
            </a:r>
            <a:r>
              <a:rPr sz="1000" spc="7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called	</a:t>
            </a:r>
            <a:r>
              <a:rPr sz="1000" spc="-35" dirty="0">
                <a:solidFill>
                  <a:srgbClr val="221F1F"/>
                </a:solidFill>
                <a:latin typeface="Times New Roman"/>
                <a:cs typeface="Times New Roman"/>
              </a:rPr>
              <a:t>and</a:t>
            </a:r>
            <a:r>
              <a:rPr sz="1000" spc="7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accountants</a:t>
            </a:r>
            <a:r>
              <a:rPr sz="1000" spc="7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reﬂect</a:t>
            </a:r>
            <a:r>
              <a:rPr sz="1000" spc="6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this</a:t>
            </a:r>
            <a:r>
              <a:rPr sz="1000" spc="7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using</a:t>
            </a:r>
            <a:r>
              <a:rPr sz="1000" spc="7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5" dirty="0">
                <a:solidFill>
                  <a:srgbClr val="221F1F"/>
                </a:solidFill>
                <a:latin typeface="Times New Roman"/>
                <a:cs typeface="Times New Roman"/>
              </a:rPr>
              <a:t>up</a:t>
            </a:r>
            <a:r>
              <a:rPr sz="1000" spc="7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of</a:t>
            </a:r>
            <a:r>
              <a:rPr sz="1000" spc="7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real</a:t>
            </a:r>
            <a:r>
              <a:rPr sz="1000" spc="6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assets</a:t>
            </a:r>
            <a:r>
              <a:rPr sz="1000" spc="6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by</a:t>
            </a:r>
            <a:r>
              <a:rPr sz="1000" spc="7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charging</a:t>
            </a:r>
            <a:r>
              <a:rPr sz="1000" spc="7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40" dirty="0">
                <a:solidFill>
                  <a:srgbClr val="221F1F"/>
                </a:solidFill>
                <a:latin typeface="Times New Roman"/>
                <a:cs typeface="Times New Roman"/>
              </a:rPr>
              <a:t>oﬀ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818184" y="5943371"/>
            <a:ext cx="4711700" cy="12039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6350" algn="just">
              <a:lnSpc>
                <a:spcPct val="110000"/>
              </a:lnSpc>
              <a:spcBef>
                <a:spcPts val="100"/>
              </a:spcBef>
            </a:pP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depreciation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against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original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cost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of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plant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and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equipment.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Thus,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net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plant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and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equipment information at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any point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in 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time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is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supposed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to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reﬂect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their</a:t>
            </a:r>
            <a:r>
              <a:rPr sz="1000" spc="24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remaining useful 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lives. The net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is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calculated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by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subtracting the amount 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depreciation that has accumulated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over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time</a:t>
            </a:r>
            <a:r>
              <a:rPr sz="1000" spc="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from</a:t>
            </a:r>
            <a:r>
              <a:rPr sz="1000" spc="-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gross plant</a:t>
            </a:r>
            <a:r>
              <a:rPr sz="1000" spc="1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and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equipment.</a:t>
            </a:r>
            <a:endParaRPr sz="1000">
              <a:latin typeface="Times New Roman"/>
              <a:cs typeface="Times New Roman"/>
            </a:endParaRPr>
          </a:p>
          <a:p>
            <a:pPr marL="12700" marR="5080" indent="225425" algn="just">
              <a:lnSpc>
                <a:spcPct val="110000"/>
              </a:lnSpc>
              <a:spcBef>
                <a:spcPts val="35"/>
              </a:spcBef>
            </a:pP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Some ﬁrms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own the land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or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real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property on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which their buildings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or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manufacturing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plants are 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constructed. Other </a:t>
            </a:r>
            <a:r>
              <a:rPr sz="1000" spc="-15" dirty="0">
                <a:solidFill>
                  <a:srgbClr val="221F1F"/>
                </a:solidFill>
                <a:latin typeface="Times New Roman"/>
                <a:cs typeface="Times New Roman"/>
              </a:rPr>
              <a:t>ﬁrms 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may own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other land 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for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expansion 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or investment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purposes. </a:t>
            </a:r>
            <a:r>
              <a:rPr sz="1000" spc="-23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sz="1000" spc="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original</a:t>
            </a:r>
            <a:r>
              <a:rPr sz="1000" spc="1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cost</a:t>
            </a:r>
            <a:r>
              <a:rPr sz="1000" spc="1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of</a:t>
            </a:r>
            <a:r>
              <a:rPr sz="1000" spc="1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land</a:t>
            </a:r>
            <a:r>
              <a:rPr sz="1000" spc="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owned</a:t>
            </a:r>
            <a:r>
              <a:rPr sz="1000" spc="2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is</a:t>
            </a:r>
            <a:r>
              <a:rPr sz="1000" spc="1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reﬂected</a:t>
            </a:r>
            <a:r>
              <a:rPr sz="1000" spc="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on</a:t>
            </a:r>
            <a:r>
              <a:rPr sz="1000" spc="1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sz="1000" spc="3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ﬁrm’s</a:t>
            </a:r>
            <a:r>
              <a:rPr sz="1000" spc="1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balance</a:t>
            </a:r>
            <a:r>
              <a:rPr sz="1000" spc="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sheet.</a:t>
            </a:r>
            <a:r>
              <a:rPr sz="1000" spc="1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Under</a:t>
            </a:r>
            <a:r>
              <a:rPr sz="1000" spc="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sz="1000" spc="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tax</a:t>
            </a:r>
            <a:r>
              <a:rPr sz="1000" spc="1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code,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4449445" y="7122541"/>
            <a:ext cx="1067435" cy="6350"/>
          </a:xfrm>
          <a:custGeom>
            <a:avLst/>
            <a:gdLst/>
            <a:ahLst/>
            <a:cxnLst/>
            <a:rect l="l" t="t" r="r" b="b"/>
            <a:pathLst>
              <a:path w="1067435" h="6350">
                <a:moveTo>
                  <a:pt x="1067104" y="0"/>
                </a:moveTo>
                <a:lnTo>
                  <a:pt x="0" y="0"/>
                </a:lnTo>
                <a:lnTo>
                  <a:pt x="0" y="6095"/>
                </a:lnTo>
                <a:lnTo>
                  <a:pt x="1067104" y="6095"/>
                </a:lnTo>
                <a:lnTo>
                  <a:pt x="1067104" y="0"/>
                </a:lnTo>
                <a:close/>
              </a:path>
            </a:pathLst>
          </a:custGeom>
          <a:solidFill>
            <a:srgbClr val="221F1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 txBox="1"/>
          <p:nvPr/>
        </p:nvSpPr>
        <p:spPr>
          <a:xfrm>
            <a:off x="818184" y="7137272"/>
            <a:ext cx="4706620" cy="18846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algn="just">
              <a:lnSpc>
                <a:spcPct val="100000"/>
              </a:lnSpc>
              <a:spcBef>
                <a:spcPts val="95"/>
              </a:spcBef>
            </a:pP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land</a:t>
            </a:r>
            <a:r>
              <a:rPr sz="1000" u="sng" spc="-1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cannot </a:t>
            </a:r>
            <a:r>
              <a:rPr sz="1000" u="sng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be</a:t>
            </a:r>
            <a:r>
              <a:rPr sz="1000" u="sng" spc="-1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depreciated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.</a:t>
            </a:r>
            <a:endParaRPr sz="10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1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135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1450" spc="20" dirty="0">
                <a:solidFill>
                  <a:srgbClr val="A70D11"/>
                </a:solidFill>
                <a:latin typeface="Tahoma"/>
                <a:cs typeface="Tahoma"/>
              </a:rPr>
              <a:t>Liabilities</a:t>
            </a:r>
            <a:endParaRPr sz="1450">
              <a:latin typeface="Tahoma"/>
              <a:cs typeface="Tahoma"/>
            </a:endParaRPr>
          </a:p>
          <a:p>
            <a:pPr marL="12700" marR="5080" algn="just">
              <a:lnSpc>
                <a:spcPct val="110500"/>
              </a:lnSpc>
              <a:spcBef>
                <a:spcPts val="915"/>
              </a:spcBef>
            </a:pP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Liabilities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are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the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debts of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 business.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They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come into existence through direct borrowing,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purchases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goods and services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on credit,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and the accrual 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obligations, such as wages and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income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taxes.</a:t>
            </a:r>
            <a:r>
              <a:rPr sz="1000" spc="1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Liabilities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are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classiﬁed as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current and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long-term.</a:t>
            </a:r>
            <a:endParaRPr sz="1000">
              <a:latin typeface="Times New Roman"/>
              <a:cs typeface="Times New Roman"/>
            </a:endParaRPr>
          </a:p>
          <a:p>
            <a:pPr marL="12700" marR="6350" indent="225425" algn="just">
              <a:lnSpc>
                <a:spcPct val="110500"/>
              </a:lnSpc>
              <a:spcBef>
                <a:spcPts val="5"/>
              </a:spcBef>
            </a:pP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The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current liabilities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of a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business </a:t>
            </a:r>
            <a:r>
              <a:rPr sz="1000" spc="-40" dirty="0">
                <a:solidFill>
                  <a:srgbClr val="221F1F"/>
                </a:solidFill>
                <a:latin typeface="Times New Roman"/>
                <a:cs typeface="Times New Roman"/>
              </a:rPr>
              <a:t>may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be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deﬁned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as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those obligations that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must be paid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within</a:t>
            </a:r>
            <a:r>
              <a:rPr sz="1000" spc="7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one</a:t>
            </a:r>
            <a:r>
              <a:rPr sz="1000" spc="9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year.</a:t>
            </a:r>
            <a:r>
              <a:rPr sz="1000" spc="8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They</a:t>
            </a:r>
            <a:r>
              <a:rPr sz="1000" spc="6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include</a:t>
            </a:r>
            <a:r>
              <a:rPr sz="1000" spc="8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accounts</a:t>
            </a:r>
            <a:r>
              <a:rPr sz="1000" spc="7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payable,</a:t>
            </a:r>
            <a:r>
              <a:rPr sz="1000" spc="8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notes</a:t>
            </a:r>
            <a:r>
              <a:rPr sz="1000" spc="8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payable,</a:t>
            </a:r>
            <a:r>
              <a:rPr sz="1000" spc="9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and</a:t>
            </a:r>
            <a:r>
              <a:rPr sz="1000" spc="8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accrued</a:t>
            </a:r>
            <a:r>
              <a:rPr sz="1000" spc="8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liabilities</a:t>
            </a:r>
            <a:r>
              <a:rPr sz="1000" spc="8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that </a:t>
            </a:r>
            <a:r>
              <a:rPr sz="1000" spc="-24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are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to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be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met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out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of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current</a:t>
            </a:r>
            <a:r>
              <a:rPr sz="1000" spc="-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funds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and</a:t>
            </a:r>
            <a:r>
              <a:rPr sz="1000" spc="-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operations.</a:t>
            </a:r>
            <a:endParaRPr sz="1000">
              <a:latin typeface="Times New Roman"/>
              <a:cs typeface="Times New Roman"/>
            </a:endParaRPr>
          </a:p>
        </p:txBody>
      </p:sp>
      <p:graphicFrame>
        <p:nvGraphicFramePr>
          <p:cNvPr id="23" name="object 23"/>
          <p:cNvGraphicFramePr>
            <a:graphicFrameLocks noGrp="1"/>
          </p:cNvGraphicFramePr>
          <p:nvPr/>
        </p:nvGraphicFramePr>
        <p:xfrm>
          <a:off x="830884" y="8867850"/>
          <a:ext cx="4685665" cy="65151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507615"/>
                <a:gridCol w="200025"/>
                <a:gridCol w="1979294"/>
              </a:tblGrid>
              <a:tr h="156972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B w="28575">
                      <a:solidFill>
                        <a:srgbClr val="FFFFFF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ts val="1110"/>
                        </a:lnSpc>
                      </a:pPr>
                      <a:r>
                        <a:rPr sz="10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Although</a:t>
                      </a:r>
                      <a:r>
                        <a:rPr sz="1000" spc="-1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0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the</a:t>
                      </a:r>
                      <a:r>
                        <a:rPr sz="1000" spc="-4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0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cash</a:t>
                      </a:r>
                      <a:r>
                        <a:rPr sz="1000" spc="-3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0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on</a:t>
                      </a:r>
                      <a:r>
                        <a:rPr sz="1000" spc="-3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0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hand</a:t>
                      </a:r>
                      <a:r>
                        <a:rPr sz="1000" spc="-2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0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plus</a:t>
                      </a:r>
                      <a:r>
                        <a:rPr sz="1000" spc="-2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0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marketable</a:t>
                      </a: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B w="28575">
                      <a:solidFill>
                        <a:srgbClr val="FFFFFF"/>
                      </a:solidFill>
                      <a:prstDash val="solid"/>
                    </a:lnB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</a:tr>
              <a:tr h="167640">
                <a:tc gridSpan="3">
                  <a:txBody>
                    <a:bodyPr/>
                    <a:lstStyle/>
                    <a:p>
                      <a:pPr>
                        <a:lnSpc>
                          <a:spcPts val="1195"/>
                        </a:lnSpc>
                      </a:pPr>
                      <a:r>
                        <a:rPr sz="10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securities</a:t>
                      </a:r>
                      <a:r>
                        <a:rPr sz="10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of</a:t>
                      </a:r>
                      <a:r>
                        <a:rPr sz="1000" spc="1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0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the</a:t>
                      </a:r>
                      <a:r>
                        <a:rPr sz="1000" spc="3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0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Walgreens</a:t>
                      </a:r>
                      <a:r>
                        <a:rPr sz="1000" spc="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0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is</a:t>
                      </a:r>
                      <a:r>
                        <a:rPr sz="1000" spc="2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0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$3,000</a:t>
                      </a:r>
                      <a:r>
                        <a:rPr sz="1000" spc="1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0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million</a:t>
                      </a:r>
                      <a:r>
                        <a:rPr sz="1000" spc="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0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compared</a:t>
                      </a:r>
                      <a:r>
                        <a:rPr sz="1000" spc="3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000" spc="-1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with</a:t>
                      </a:r>
                      <a:r>
                        <a:rPr sz="1000" spc="1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0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current</a:t>
                      </a:r>
                      <a:r>
                        <a:rPr sz="1000" spc="2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0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liabilities</a:t>
                      </a:r>
                      <a:r>
                        <a:rPr sz="1000" spc="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0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of</a:t>
                      </a:r>
                      <a:r>
                        <a:rPr sz="1000" spc="1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0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$16,557,</a:t>
                      </a:r>
                      <a:r>
                        <a:rPr sz="1000" spc="1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0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it</a:t>
                      </a: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T w="28575">
                      <a:solidFill>
                        <a:srgbClr val="FFFFFF"/>
                      </a:solidFill>
                      <a:prstDash val="solid"/>
                    </a:lnT>
                    <a:lnB w="28575">
                      <a:solidFill>
                        <a:srgbClr val="FFFFFF"/>
                      </a:solidFill>
                      <a:prstDash val="solid"/>
                    </a:lnB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</a:tr>
              <a:tr h="169163">
                <a:tc gridSpan="3">
                  <a:txBody>
                    <a:bodyPr/>
                    <a:lstStyle/>
                    <a:p>
                      <a:pPr>
                        <a:lnSpc>
                          <a:spcPts val="1195"/>
                        </a:lnSpc>
                      </a:pPr>
                      <a:r>
                        <a:rPr sz="10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is</a:t>
                      </a:r>
                      <a:r>
                        <a:rPr sz="1000" spc="1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0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expected</a:t>
                      </a:r>
                      <a:r>
                        <a:rPr sz="1000" spc="3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0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that</a:t>
                      </a:r>
                      <a:r>
                        <a:rPr sz="1000" spc="2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0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normal</a:t>
                      </a:r>
                      <a:r>
                        <a:rPr sz="1000" spc="2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0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business</a:t>
                      </a:r>
                      <a:r>
                        <a:rPr sz="1000" spc="2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0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operations</a:t>
                      </a:r>
                      <a:r>
                        <a:rPr sz="1000" spc="3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000" spc="-1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will</a:t>
                      </a:r>
                      <a:r>
                        <a:rPr sz="1000" spc="2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0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convert</a:t>
                      </a:r>
                      <a:r>
                        <a:rPr sz="1000" spc="2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0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receivables</a:t>
                      </a:r>
                      <a:r>
                        <a:rPr sz="1000" spc="2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0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and</a:t>
                      </a:r>
                      <a:r>
                        <a:rPr sz="1000" spc="2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0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inventory</a:t>
                      </a:r>
                      <a:r>
                        <a:rPr sz="1000" spc="1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0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into</a:t>
                      </a:r>
                      <a:r>
                        <a:rPr sz="1000" spc="3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0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cash</a:t>
                      </a: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T w="28575">
                      <a:solidFill>
                        <a:srgbClr val="FFFFFF"/>
                      </a:solidFill>
                      <a:prstDash val="solid"/>
                    </a:lnT>
                    <a:lnB w="28575">
                      <a:solidFill>
                        <a:srgbClr val="FFFFFF"/>
                      </a:solidFill>
                      <a:prstDash val="solid"/>
                    </a:lnB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</a:tr>
              <a:tr h="157276">
                <a:tc gridSpan="2">
                  <a:txBody>
                    <a:bodyPr/>
                    <a:lstStyle/>
                    <a:p>
                      <a:pPr>
                        <a:lnSpc>
                          <a:spcPts val="1140"/>
                        </a:lnSpc>
                      </a:pPr>
                      <a:r>
                        <a:rPr sz="10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in</a:t>
                      </a:r>
                      <a:r>
                        <a:rPr sz="1000" spc="-2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0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time to</a:t>
                      </a:r>
                      <a:r>
                        <a:rPr sz="1000" spc="2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000" spc="-1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meet</a:t>
                      </a:r>
                      <a:r>
                        <a:rPr sz="1000" spc="-2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0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current</a:t>
                      </a:r>
                      <a:r>
                        <a:rPr sz="10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0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liabilities</a:t>
                      </a:r>
                      <a:r>
                        <a:rPr sz="1000" spc="-3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0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as</a:t>
                      </a:r>
                      <a:r>
                        <a:rPr sz="1000" spc="-2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0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they</a:t>
                      </a:r>
                      <a:r>
                        <a:rPr sz="1000" spc="-2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0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become due.</a:t>
                      </a: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T w="28575">
                      <a:solidFill>
                        <a:srgbClr val="FFFFFF"/>
                      </a:solidFill>
                      <a:prstDash val="solid"/>
                    </a:lnT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T w="28575">
                      <a:solidFill>
                        <a:srgbClr val="FFFFFF"/>
                      </a:solidFill>
                      <a:prstDash val="solid"/>
                    </a:lnT>
                  </a:tcPr>
                </a:tc>
              </a:tr>
            </a:tbl>
          </a:graphicData>
        </a:graphic>
      </p:graphicFrame>
      <p:sp>
        <p:nvSpPr>
          <p:cNvPr id="24" name="object 24"/>
          <p:cNvSpPr txBox="1"/>
          <p:nvPr/>
        </p:nvSpPr>
        <p:spPr>
          <a:xfrm>
            <a:off x="5724905" y="737107"/>
            <a:ext cx="1541780" cy="852169"/>
          </a:xfrm>
          <a:prstGeom prst="rect">
            <a:avLst/>
          </a:prstGeom>
        </p:spPr>
        <p:txBody>
          <a:bodyPr vert="horz" wrap="square" lIns="0" tIns="10160" rIns="0" bIns="0" rtlCol="0">
            <a:spAutoFit/>
          </a:bodyPr>
          <a:lstStyle/>
          <a:p>
            <a:pPr marL="12700" marR="5080">
              <a:lnSpc>
                <a:spcPct val="101899"/>
              </a:lnSpc>
              <a:spcBef>
                <a:spcPts val="80"/>
              </a:spcBef>
            </a:pPr>
            <a:r>
              <a:rPr sz="850" spc="-5" dirty="0">
                <a:solidFill>
                  <a:srgbClr val="009CDB"/>
                </a:solidFill>
                <a:latin typeface="Georgia"/>
                <a:cs typeface="Georgia"/>
              </a:rPr>
              <a:t>current</a:t>
            </a:r>
            <a:r>
              <a:rPr sz="850" dirty="0">
                <a:solidFill>
                  <a:srgbClr val="009CDB"/>
                </a:solidFill>
                <a:latin typeface="Georgia"/>
                <a:cs typeface="Georgia"/>
              </a:rPr>
              <a:t> </a:t>
            </a:r>
            <a:r>
              <a:rPr sz="850" spc="-5" dirty="0">
                <a:solidFill>
                  <a:srgbClr val="009CDB"/>
                </a:solidFill>
                <a:latin typeface="Georgia"/>
                <a:cs typeface="Georgia"/>
              </a:rPr>
              <a:t>assets</a:t>
            </a:r>
            <a:r>
              <a:rPr sz="850" spc="-10" dirty="0">
                <a:solidFill>
                  <a:srgbClr val="009CDB"/>
                </a:solidFill>
                <a:latin typeface="Georgia"/>
                <a:cs typeface="Georgia"/>
              </a:rPr>
              <a:t> </a:t>
            </a:r>
            <a:r>
              <a:rPr sz="850" spc="-5" dirty="0">
                <a:solidFill>
                  <a:srgbClr val="4A4A4D"/>
                </a:solidFill>
                <a:latin typeface="Times New Roman"/>
                <a:cs typeface="Times New Roman"/>
              </a:rPr>
              <a:t>cash and all</a:t>
            </a:r>
            <a:r>
              <a:rPr sz="850" spc="10" dirty="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sz="850" spc="-10" dirty="0">
                <a:solidFill>
                  <a:srgbClr val="4A4A4D"/>
                </a:solidFill>
                <a:latin typeface="Times New Roman"/>
                <a:cs typeface="Times New Roman"/>
              </a:rPr>
              <a:t>other </a:t>
            </a:r>
            <a:r>
              <a:rPr sz="850" spc="-5" dirty="0">
                <a:solidFill>
                  <a:srgbClr val="4A4A4D"/>
                </a:solidFill>
                <a:latin typeface="Times New Roman"/>
                <a:cs typeface="Times New Roman"/>
              </a:rPr>
              <a:t> assets that 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are </a:t>
            </a:r>
            <a:r>
              <a:rPr sz="850" spc="-5" dirty="0">
                <a:solidFill>
                  <a:srgbClr val="4A4A4D"/>
                </a:solidFill>
                <a:latin typeface="Times New Roman"/>
                <a:cs typeface="Times New Roman"/>
              </a:rPr>
              <a:t>expected 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to be </a:t>
            </a:r>
            <a:r>
              <a:rPr sz="850" spc="5" dirty="0">
                <a:solidFill>
                  <a:srgbClr val="4A4A4D"/>
                </a:solidFill>
                <a:latin typeface="Times New Roman"/>
                <a:cs typeface="Times New Roman"/>
              </a:rPr>
              <a:t> c</a:t>
            </a:r>
            <a:r>
              <a:rPr sz="850" spc="-10" dirty="0">
                <a:solidFill>
                  <a:srgbClr val="4A4A4D"/>
                </a:solidFill>
                <a:latin typeface="Times New Roman"/>
                <a:cs typeface="Times New Roman"/>
              </a:rPr>
              <a:t>o</a:t>
            </a:r>
            <a:r>
              <a:rPr sz="850" spc="5" dirty="0">
                <a:solidFill>
                  <a:srgbClr val="4A4A4D"/>
                </a:solidFill>
                <a:latin typeface="Times New Roman"/>
                <a:cs typeface="Times New Roman"/>
              </a:rPr>
              <a:t>n</a:t>
            </a:r>
            <a:r>
              <a:rPr sz="850" spc="-20" dirty="0">
                <a:solidFill>
                  <a:srgbClr val="4A4A4D"/>
                </a:solidFill>
                <a:latin typeface="Times New Roman"/>
                <a:cs typeface="Times New Roman"/>
              </a:rPr>
              <a:t>v</a:t>
            </a:r>
            <a:r>
              <a:rPr sz="850" spc="-10" dirty="0">
                <a:solidFill>
                  <a:srgbClr val="4A4A4D"/>
                </a:solidFill>
                <a:latin typeface="Times New Roman"/>
                <a:cs typeface="Times New Roman"/>
              </a:rPr>
              <a:t>e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rt</a:t>
            </a:r>
            <a:r>
              <a:rPr sz="850" spc="-10" dirty="0">
                <a:solidFill>
                  <a:srgbClr val="4A4A4D"/>
                </a:solidFill>
                <a:latin typeface="Times New Roman"/>
                <a:cs typeface="Times New Roman"/>
              </a:rPr>
              <a:t>e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d</a:t>
            </a:r>
            <a:r>
              <a:rPr sz="850" spc="-40" dirty="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sz="850" spc="10" dirty="0">
                <a:solidFill>
                  <a:srgbClr val="4A4A4D"/>
                </a:solidFill>
                <a:latin typeface="Times New Roman"/>
                <a:cs typeface="Times New Roman"/>
              </a:rPr>
              <a:t>i</a:t>
            </a:r>
            <a:r>
              <a:rPr sz="850" spc="-10" dirty="0">
                <a:solidFill>
                  <a:srgbClr val="4A4A4D"/>
                </a:solidFill>
                <a:latin typeface="Times New Roman"/>
                <a:cs typeface="Times New Roman"/>
              </a:rPr>
              <a:t>n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to</a:t>
            </a:r>
            <a:r>
              <a:rPr sz="850" spc="-50" dirty="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sz="850" spc="5" dirty="0">
                <a:solidFill>
                  <a:srgbClr val="4A4A4D"/>
                </a:solidFill>
                <a:latin typeface="Times New Roman"/>
                <a:cs typeface="Times New Roman"/>
              </a:rPr>
              <a:t>ca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sh</a:t>
            </a:r>
            <a:r>
              <a:rPr sz="850" spc="-25" dirty="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sz="850" spc="-5" dirty="0">
                <a:solidFill>
                  <a:srgbClr val="4A4A4D"/>
                </a:solidFill>
                <a:latin typeface="Times New Roman"/>
                <a:cs typeface="Times New Roman"/>
              </a:rPr>
              <a:t>w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it</a:t>
            </a:r>
            <a:r>
              <a:rPr sz="850" spc="-10" dirty="0">
                <a:solidFill>
                  <a:srgbClr val="4A4A4D"/>
                </a:solidFill>
                <a:latin typeface="Times New Roman"/>
                <a:cs typeface="Times New Roman"/>
              </a:rPr>
              <a:t>h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in</a:t>
            </a:r>
            <a:r>
              <a:rPr sz="850" spc="-40" dirty="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sz="850" spc="-10" dirty="0">
                <a:solidFill>
                  <a:srgbClr val="4A4A4D"/>
                </a:solidFill>
                <a:latin typeface="Times New Roman"/>
                <a:cs typeface="Times New Roman"/>
              </a:rPr>
              <a:t>on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e</a:t>
            </a:r>
            <a:r>
              <a:rPr sz="850" spc="-30" dirty="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sz="850" spc="-20" dirty="0">
                <a:solidFill>
                  <a:srgbClr val="4A4A4D"/>
                </a:solidFill>
                <a:latin typeface="Times New Roman"/>
                <a:cs typeface="Times New Roman"/>
              </a:rPr>
              <a:t>y</a:t>
            </a:r>
            <a:r>
              <a:rPr sz="850" spc="-10" dirty="0">
                <a:solidFill>
                  <a:srgbClr val="4A4A4D"/>
                </a:solidFill>
                <a:latin typeface="Times New Roman"/>
                <a:cs typeface="Times New Roman"/>
              </a:rPr>
              <a:t>e</a:t>
            </a:r>
            <a:r>
              <a:rPr sz="850" spc="5" dirty="0">
                <a:solidFill>
                  <a:srgbClr val="4A4A4D"/>
                </a:solidFill>
                <a:latin typeface="Times New Roman"/>
                <a:cs typeface="Times New Roman"/>
              </a:rPr>
              <a:t>a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r</a:t>
            </a:r>
            <a:endParaRPr sz="850">
              <a:latin typeface="Times New Roman"/>
              <a:cs typeface="Times New Roman"/>
            </a:endParaRPr>
          </a:p>
          <a:p>
            <a:pPr marL="12700" marR="49530" algn="just">
              <a:lnSpc>
                <a:spcPct val="101200"/>
              </a:lnSpc>
              <a:spcBef>
                <a:spcPts val="315"/>
              </a:spcBef>
            </a:pPr>
            <a:r>
              <a:rPr sz="850" spc="-5" dirty="0">
                <a:solidFill>
                  <a:srgbClr val="009CDB"/>
                </a:solidFill>
                <a:latin typeface="Georgia"/>
                <a:cs typeface="Georgia"/>
              </a:rPr>
              <a:t>working </a:t>
            </a:r>
            <a:r>
              <a:rPr sz="850" spc="-10" dirty="0">
                <a:solidFill>
                  <a:srgbClr val="009CDB"/>
                </a:solidFill>
                <a:latin typeface="Georgia"/>
                <a:cs typeface="Georgia"/>
              </a:rPr>
              <a:t>capital </a:t>
            </a:r>
            <a:r>
              <a:rPr sz="850" spc="-5" dirty="0">
                <a:solidFill>
                  <a:srgbClr val="4A4A4D"/>
                </a:solidFill>
                <a:latin typeface="Times New Roman"/>
                <a:cs typeface="Times New Roman"/>
              </a:rPr>
              <a:t>assets needed 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to </a:t>
            </a:r>
            <a:r>
              <a:rPr sz="850" spc="5" dirty="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sz="850" spc="-5" dirty="0">
                <a:solidFill>
                  <a:srgbClr val="4A4A4D"/>
                </a:solidFill>
                <a:latin typeface="Times New Roman"/>
                <a:cs typeface="Times New Roman"/>
              </a:rPr>
              <a:t>carry </a:t>
            </a:r>
            <a:r>
              <a:rPr sz="850" spc="-10" dirty="0">
                <a:solidFill>
                  <a:srgbClr val="4A4A4D"/>
                </a:solidFill>
                <a:latin typeface="Times New Roman"/>
                <a:cs typeface="Times New Roman"/>
              </a:rPr>
              <a:t>out </a:t>
            </a:r>
            <a:r>
              <a:rPr sz="850" spc="-5" dirty="0">
                <a:solidFill>
                  <a:srgbClr val="4A4A4D"/>
                </a:solidFill>
                <a:latin typeface="Times New Roman"/>
                <a:cs typeface="Times New Roman"/>
              </a:rPr>
              <a:t>the normal operations of </a:t>
            </a:r>
            <a:r>
              <a:rPr sz="850" spc="-200" dirty="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sz="850" spc="-5" dirty="0">
                <a:solidFill>
                  <a:srgbClr val="4A4A4D"/>
                </a:solidFill>
                <a:latin typeface="Times New Roman"/>
                <a:cs typeface="Times New Roman"/>
              </a:rPr>
              <a:t>the</a:t>
            </a:r>
            <a:r>
              <a:rPr sz="850" spc="-10" dirty="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sz="850" spc="-5" dirty="0">
                <a:solidFill>
                  <a:srgbClr val="4A4A4D"/>
                </a:solidFill>
                <a:latin typeface="Times New Roman"/>
                <a:cs typeface="Times New Roman"/>
              </a:rPr>
              <a:t>business.</a:t>
            </a:r>
            <a:endParaRPr sz="850">
              <a:latin typeface="Times New Roman"/>
              <a:cs typeface="Times New Roman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5721858" y="1775205"/>
            <a:ext cx="1439545" cy="28638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 marR="5080">
              <a:lnSpc>
                <a:spcPct val="101200"/>
              </a:lnSpc>
              <a:spcBef>
                <a:spcPts val="90"/>
              </a:spcBef>
            </a:pPr>
            <a:r>
              <a:rPr sz="850" spc="-5" dirty="0">
                <a:solidFill>
                  <a:srgbClr val="538DD3"/>
                </a:solidFill>
                <a:latin typeface="Times New Roman"/>
                <a:cs typeface="Times New Roman"/>
              </a:rPr>
              <a:t>Marketable</a:t>
            </a:r>
            <a:r>
              <a:rPr sz="850" spc="-10" dirty="0">
                <a:solidFill>
                  <a:srgbClr val="538DD3"/>
                </a:solidFill>
                <a:latin typeface="Times New Roman"/>
                <a:cs typeface="Times New Roman"/>
              </a:rPr>
              <a:t> </a:t>
            </a:r>
            <a:r>
              <a:rPr sz="850" spc="-5" dirty="0">
                <a:solidFill>
                  <a:srgbClr val="538DD3"/>
                </a:solidFill>
                <a:latin typeface="Times New Roman"/>
                <a:cs typeface="Times New Roman"/>
              </a:rPr>
              <a:t>securities</a:t>
            </a:r>
            <a:r>
              <a:rPr sz="850" spc="5" dirty="0">
                <a:solidFill>
                  <a:srgbClr val="538DD3"/>
                </a:solidFill>
                <a:latin typeface="Times New Roman"/>
                <a:cs typeface="Times New Roman"/>
              </a:rPr>
              <a:t> 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are </a:t>
            </a:r>
            <a:r>
              <a:rPr sz="850" spc="5" dirty="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sz="850" spc="-5" dirty="0">
                <a:solidFill>
                  <a:srgbClr val="4A4A4D"/>
                </a:solidFill>
                <a:latin typeface="Times New Roman"/>
                <a:cs typeface="Times New Roman"/>
              </a:rPr>
              <a:t>securities</a:t>
            </a:r>
            <a:r>
              <a:rPr sz="850" spc="-10" dirty="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sz="850" spc="-5" dirty="0">
                <a:solidFill>
                  <a:srgbClr val="4A4A4D"/>
                </a:solidFill>
                <a:latin typeface="Times New Roman"/>
                <a:cs typeface="Times New Roman"/>
              </a:rPr>
              <a:t>that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sz="850" spc="-5" dirty="0">
                <a:solidFill>
                  <a:srgbClr val="4A4A4D"/>
                </a:solidFill>
                <a:latin typeface="Times New Roman"/>
                <a:cs typeface="Times New Roman"/>
              </a:rPr>
              <a:t>can easily</a:t>
            </a:r>
            <a:r>
              <a:rPr sz="850" spc="-20" dirty="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be</a:t>
            </a:r>
            <a:r>
              <a:rPr sz="850" spc="-10" dirty="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sz="850" spc="-5" dirty="0">
                <a:solidFill>
                  <a:srgbClr val="4A4A4D"/>
                </a:solidFill>
                <a:latin typeface="Times New Roman"/>
                <a:cs typeface="Times New Roman"/>
              </a:rPr>
              <a:t>sold.</a:t>
            </a:r>
            <a:endParaRPr sz="850">
              <a:latin typeface="Times New Roman"/>
              <a:cs typeface="Times New Roman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5724905" y="4846447"/>
            <a:ext cx="1477645" cy="814069"/>
          </a:xfrm>
          <a:prstGeom prst="rect">
            <a:avLst/>
          </a:prstGeom>
        </p:spPr>
        <p:txBody>
          <a:bodyPr vert="horz" wrap="square" lIns="0" tIns="10795" rIns="0" bIns="0" rtlCol="0">
            <a:spAutoFit/>
          </a:bodyPr>
          <a:lstStyle/>
          <a:p>
            <a:pPr marL="12700" marR="5080">
              <a:lnSpc>
                <a:spcPct val="101699"/>
              </a:lnSpc>
              <a:spcBef>
                <a:spcPts val="85"/>
              </a:spcBef>
            </a:pPr>
            <a:r>
              <a:rPr sz="850" spc="-5" dirty="0">
                <a:solidFill>
                  <a:srgbClr val="009CDB"/>
                </a:solidFill>
                <a:latin typeface="Georgia"/>
                <a:cs typeface="Georgia"/>
              </a:rPr>
              <a:t>goodwill 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an </a:t>
            </a:r>
            <a:r>
              <a:rPr sz="850" spc="-5" dirty="0">
                <a:solidFill>
                  <a:srgbClr val="4A4A4D"/>
                </a:solidFill>
                <a:latin typeface="Times New Roman"/>
                <a:cs typeface="Times New Roman"/>
              </a:rPr>
              <a:t>intangible asset that 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sz="850" spc="-5" dirty="0">
                <a:solidFill>
                  <a:srgbClr val="4A4A4D"/>
                </a:solidFill>
                <a:latin typeface="Times New Roman"/>
                <a:cs typeface="Times New Roman"/>
              </a:rPr>
              <a:t>represents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sz="850" spc="-5" dirty="0">
                <a:solidFill>
                  <a:srgbClr val="4A4A4D"/>
                </a:solidFill>
                <a:latin typeface="Times New Roman"/>
                <a:cs typeface="Times New Roman"/>
              </a:rPr>
              <a:t>the</a:t>
            </a:r>
            <a:r>
              <a:rPr sz="850" spc="-10" dirty="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sz="850" spc="-5" dirty="0">
                <a:solidFill>
                  <a:srgbClr val="4A4A4D"/>
                </a:solidFill>
                <a:latin typeface="Times New Roman"/>
                <a:cs typeface="Times New Roman"/>
              </a:rPr>
              <a:t>excess</a:t>
            </a:r>
            <a:r>
              <a:rPr sz="850" spc="-15" dirty="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sz="850" spc="-10" dirty="0">
                <a:solidFill>
                  <a:srgbClr val="4A4A4D"/>
                </a:solidFill>
                <a:latin typeface="Times New Roman"/>
                <a:cs typeface="Times New Roman"/>
              </a:rPr>
              <a:t>funds</a:t>
            </a:r>
            <a:r>
              <a:rPr sz="850" spc="5" dirty="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sz="850" spc="-5" dirty="0">
                <a:solidFill>
                  <a:srgbClr val="4A4A4D"/>
                </a:solidFill>
                <a:latin typeface="Times New Roman"/>
                <a:cs typeface="Times New Roman"/>
              </a:rPr>
              <a:t>paid, 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sz="850" spc="-10" dirty="0">
                <a:solidFill>
                  <a:srgbClr val="4A4A4D"/>
                </a:solidFill>
                <a:latin typeface="Times New Roman"/>
                <a:cs typeface="Times New Roman"/>
              </a:rPr>
              <a:t>when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sz="850" spc="-10" dirty="0">
                <a:solidFill>
                  <a:srgbClr val="4A4A4D"/>
                </a:solidFill>
                <a:latin typeface="Times New Roman"/>
                <a:cs typeface="Times New Roman"/>
              </a:rPr>
              <a:t>one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sz="850" spc="-5" dirty="0">
                <a:solidFill>
                  <a:srgbClr val="4A4A4D"/>
                </a:solidFill>
                <a:latin typeface="Times New Roman"/>
                <a:cs typeface="Times New Roman"/>
              </a:rPr>
              <a:t>ﬁrm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sz="850" spc="-5" dirty="0">
                <a:solidFill>
                  <a:srgbClr val="4A4A4D"/>
                </a:solidFill>
                <a:latin typeface="Times New Roman"/>
                <a:cs typeface="Times New Roman"/>
              </a:rPr>
              <a:t>merges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sz="850" spc="-5" dirty="0">
                <a:solidFill>
                  <a:srgbClr val="4A4A4D"/>
                </a:solidFill>
                <a:latin typeface="Times New Roman"/>
                <a:cs typeface="Times New Roman"/>
              </a:rPr>
              <a:t>with</a:t>
            </a:r>
            <a:r>
              <a:rPr sz="850" spc="-10" dirty="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sz="850" spc="-5" dirty="0">
                <a:solidFill>
                  <a:srgbClr val="4A4A4D"/>
                </a:solidFill>
                <a:latin typeface="Times New Roman"/>
                <a:cs typeface="Times New Roman"/>
              </a:rPr>
              <a:t>or 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sz="850" spc="-10" dirty="0">
                <a:solidFill>
                  <a:srgbClr val="4A4A4D"/>
                </a:solidFill>
                <a:latin typeface="Times New Roman"/>
                <a:cs typeface="Times New Roman"/>
              </a:rPr>
              <a:t>purchases</a:t>
            </a:r>
            <a:r>
              <a:rPr sz="850" spc="-50" dirty="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sz="850" spc="-10" dirty="0">
                <a:solidFill>
                  <a:srgbClr val="4A4A4D"/>
                </a:solidFill>
                <a:latin typeface="Times New Roman"/>
                <a:cs typeface="Times New Roman"/>
              </a:rPr>
              <a:t>another,</a:t>
            </a:r>
            <a:r>
              <a:rPr sz="850" spc="-50" dirty="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sz="850" spc="-10" dirty="0">
                <a:solidFill>
                  <a:srgbClr val="4A4A4D"/>
                </a:solidFill>
                <a:latin typeface="Times New Roman"/>
                <a:cs typeface="Times New Roman"/>
              </a:rPr>
              <a:t>over</a:t>
            </a:r>
            <a:r>
              <a:rPr sz="850" spc="-45" dirty="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sz="850" spc="-5" dirty="0">
                <a:solidFill>
                  <a:srgbClr val="4A4A4D"/>
                </a:solidFill>
                <a:latin typeface="Times New Roman"/>
                <a:cs typeface="Times New Roman"/>
              </a:rPr>
              <a:t>and</a:t>
            </a:r>
            <a:r>
              <a:rPr sz="850" spc="-50" dirty="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sz="850" spc="-10" dirty="0">
                <a:solidFill>
                  <a:srgbClr val="4A4A4D"/>
                </a:solidFill>
                <a:latin typeface="Times New Roman"/>
                <a:cs typeface="Times New Roman"/>
              </a:rPr>
              <a:t>above </a:t>
            </a:r>
            <a:r>
              <a:rPr sz="850" spc="-195" dirty="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sz="850" spc="-5" dirty="0">
                <a:solidFill>
                  <a:srgbClr val="4A4A4D"/>
                </a:solidFill>
                <a:latin typeface="Times New Roman"/>
                <a:cs typeface="Times New Roman"/>
              </a:rPr>
              <a:t>the accounting value of the ﬁrm’s </a:t>
            </a:r>
            <a:r>
              <a:rPr sz="850" spc="-200" dirty="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sz="850" spc="-10" dirty="0">
                <a:solidFill>
                  <a:srgbClr val="4A4A4D"/>
                </a:solidFill>
                <a:latin typeface="Times New Roman"/>
                <a:cs typeface="Times New Roman"/>
              </a:rPr>
              <a:t>net</a:t>
            </a:r>
            <a:r>
              <a:rPr sz="850" spc="-15" dirty="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sz="850" spc="-5" dirty="0">
                <a:solidFill>
                  <a:srgbClr val="4A4A4D"/>
                </a:solidFill>
                <a:latin typeface="Times New Roman"/>
                <a:cs typeface="Times New Roman"/>
              </a:rPr>
              <a:t>assets</a:t>
            </a:r>
            <a:endParaRPr sz="850">
              <a:latin typeface="Times New Roman"/>
              <a:cs typeface="Times New Roman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5724905" y="6507860"/>
            <a:ext cx="1551940" cy="419100"/>
          </a:xfrm>
          <a:prstGeom prst="rect">
            <a:avLst/>
          </a:prstGeom>
        </p:spPr>
        <p:txBody>
          <a:bodyPr vert="horz" wrap="square" lIns="0" tIns="10160" rIns="0" bIns="0" rtlCol="0">
            <a:spAutoFit/>
          </a:bodyPr>
          <a:lstStyle/>
          <a:p>
            <a:pPr marL="12700" marR="5080">
              <a:lnSpc>
                <a:spcPct val="101800"/>
              </a:lnSpc>
              <a:spcBef>
                <a:spcPts val="80"/>
              </a:spcBef>
            </a:pPr>
            <a:r>
              <a:rPr sz="850" spc="-15" dirty="0">
                <a:solidFill>
                  <a:srgbClr val="009CDB"/>
                </a:solidFill>
                <a:latin typeface="Georgia"/>
                <a:cs typeface="Georgia"/>
              </a:rPr>
              <a:t>depreciation </a:t>
            </a:r>
            <a:r>
              <a:rPr sz="850" spc="-10" dirty="0">
                <a:solidFill>
                  <a:srgbClr val="4A4A4D"/>
                </a:solidFill>
                <a:latin typeface="Times New Roman"/>
                <a:cs typeface="Times New Roman"/>
              </a:rPr>
              <a:t>devaluing 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a </a:t>
            </a:r>
            <a:r>
              <a:rPr sz="850" spc="-10" dirty="0">
                <a:solidFill>
                  <a:srgbClr val="4A4A4D"/>
                </a:solidFill>
                <a:latin typeface="Times New Roman"/>
                <a:cs typeface="Times New Roman"/>
              </a:rPr>
              <a:t>physical </a:t>
            </a:r>
            <a:r>
              <a:rPr sz="850" spc="-5" dirty="0">
                <a:solidFill>
                  <a:srgbClr val="4A4A4D"/>
                </a:solidFill>
                <a:latin typeface="Times New Roman"/>
                <a:cs typeface="Times New Roman"/>
              </a:rPr>
              <a:t> asset</a:t>
            </a:r>
            <a:r>
              <a:rPr sz="850" spc="-45" dirty="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sz="850" spc="-10" dirty="0">
                <a:solidFill>
                  <a:srgbClr val="4A4A4D"/>
                </a:solidFill>
                <a:latin typeface="Times New Roman"/>
                <a:cs typeface="Times New Roman"/>
              </a:rPr>
              <a:t>over</a:t>
            </a:r>
            <a:r>
              <a:rPr sz="850" spc="-20" dirty="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sz="850" spc="-5" dirty="0">
                <a:solidFill>
                  <a:srgbClr val="4A4A4D"/>
                </a:solidFill>
                <a:latin typeface="Times New Roman"/>
                <a:cs typeface="Times New Roman"/>
              </a:rPr>
              <a:t>the</a:t>
            </a:r>
            <a:r>
              <a:rPr sz="850" spc="-35" dirty="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sz="850" spc="-5" dirty="0">
                <a:solidFill>
                  <a:srgbClr val="4A4A4D"/>
                </a:solidFill>
                <a:latin typeface="Times New Roman"/>
                <a:cs typeface="Times New Roman"/>
              </a:rPr>
              <a:t>period</a:t>
            </a:r>
            <a:r>
              <a:rPr sz="850" spc="-25" dirty="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sz="850" spc="-5" dirty="0">
                <a:solidFill>
                  <a:srgbClr val="4A4A4D"/>
                </a:solidFill>
                <a:latin typeface="Times New Roman"/>
                <a:cs typeface="Times New Roman"/>
              </a:rPr>
              <a:t>of</a:t>
            </a:r>
            <a:r>
              <a:rPr sz="850" spc="-35" dirty="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its</a:t>
            </a:r>
            <a:r>
              <a:rPr sz="850" spc="-30" dirty="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sz="850" spc="-5" dirty="0">
                <a:solidFill>
                  <a:srgbClr val="4A4A4D"/>
                </a:solidFill>
                <a:latin typeface="Times New Roman"/>
                <a:cs typeface="Times New Roman"/>
              </a:rPr>
              <a:t>expected </a:t>
            </a:r>
            <a:r>
              <a:rPr sz="850" spc="-200" dirty="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life</a:t>
            </a:r>
            <a:endParaRPr sz="85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95120" y="755904"/>
            <a:ext cx="922019" cy="146685"/>
          </a:xfrm>
          <a:prstGeom prst="rect">
            <a:avLst/>
          </a:prstGeom>
          <a:solidFill>
            <a:srgbClr val="FFFF00"/>
          </a:solidFill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100"/>
              </a:lnSpc>
            </a:pP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Accounts</a:t>
            </a:r>
            <a:r>
              <a:rPr sz="1000" spc="9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payable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2154682" y="731012"/>
            <a:ext cx="4808220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3966845" algn="l"/>
              </a:tabLst>
            </a:pP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are</a:t>
            </a:r>
            <a:r>
              <a:rPr sz="1000" spc="9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debts</a:t>
            </a:r>
            <a:r>
              <a:rPr sz="1000" spc="15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that</a:t>
            </a:r>
            <a:r>
              <a:rPr sz="1000" spc="1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arise</a:t>
            </a:r>
            <a:r>
              <a:rPr sz="1000" spc="13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primarily</a:t>
            </a:r>
            <a:r>
              <a:rPr sz="1000" spc="15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from</a:t>
            </a:r>
            <a:r>
              <a:rPr sz="1000" spc="14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sz="1000" spc="15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purchase</a:t>
            </a:r>
            <a:r>
              <a:rPr sz="1000" spc="14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of</a:t>
            </a:r>
            <a:r>
              <a:rPr sz="1000" spc="1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goods</a:t>
            </a:r>
            <a:r>
              <a:rPr sz="1000" spc="15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and</a:t>
            </a:r>
            <a:r>
              <a:rPr sz="1000" spc="13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supplies	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on</a:t>
            </a:r>
            <a:r>
              <a:rPr sz="1000" spc="9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credit</a:t>
            </a:r>
            <a:r>
              <a:rPr sz="1000" spc="10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terms.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956868" y="883056"/>
            <a:ext cx="6005195" cy="5956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 algn="just">
              <a:lnSpc>
                <a:spcPct val="124500"/>
              </a:lnSpc>
              <a:spcBef>
                <a:spcPts val="105"/>
              </a:spcBef>
            </a:pP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Accounts</a:t>
            </a:r>
            <a:r>
              <a:rPr sz="1000" spc="5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payable</a:t>
            </a:r>
            <a:r>
              <a:rPr sz="1000" spc="5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arising</a:t>
            </a:r>
            <a:r>
              <a:rPr sz="1000" spc="6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from</a:t>
            </a:r>
            <a:r>
              <a:rPr sz="1000" spc="4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sz="1000" spc="6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purchase</a:t>
            </a:r>
            <a:r>
              <a:rPr sz="1000" spc="5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of</a:t>
            </a:r>
            <a:r>
              <a:rPr sz="1000" spc="5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inventory</a:t>
            </a:r>
            <a:r>
              <a:rPr sz="1000" spc="3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on</a:t>
            </a:r>
            <a:r>
              <a:rPr sz="1000" spc="4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credit</a:t>
            </a:r>
            <a:r>
              <a:rPr sz="1000" spc="5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terms</a:t>
            </a:r>
            <a:r>
              <a:rPr sz="1000" spc="10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represent</a:t>
            </a:r>
            <a:r>
              <a:rPr sz="1000" spc="5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trade</a:t>
            </a:r>
            <a:r>
              <a:rPr sz="1000" spc="5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credit</a:t>
            </a:r>
            <a:r>
              <a:rPr sz="1000" spc="5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ﬁnancing</a:t>
            </a:r>
            <a:r>
              <a:rPr sz="1000" spc="4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as</a:t>
            </a:r>
            <a:r>
              <a:rPr sz="1000" spc="5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opposed </a:t>
            </a:r>
            <a:r>
              <a:rPr sz="1000" spc="-24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to direct short-term borrowing from banks and other lenders. </a:t>
            </a:r>
            <a:r>
              <a:rPr sz="1000" u="sng" spc="-1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An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account payable </a:t>
            </a:r>
            <a:r>
              <a:rPr sz="1000" u="sng" spc="-1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shown </a:t>
            </a:r>
            <a:r>
              <a:rPr sz="1000" u="sng" spc="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on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one ﬁrm’s balance sheet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appears as</a:t>
            </a:r>
            <a:r>
              <a:rPr sz="1000" u="sng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an account</a:t>
            </a:r>
            <a:r>
              <a:rPr sz="1000" u="sng" spc="1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receivable</a:t>
            </a:r>
            <a:r>
              <a:rPr sz="1000" u="sng" spc="-2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on</a:t>
            </a:r>
            <a:r>
              <a:rPr sz="1000" u="sng" spc="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the</a:t>
            </a:r>
            <a:r>
              <a:rPr sz="1000" u="sng" spc="-1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balance</a:t>
            </a:r>
            <a:r>
              <a:rPr sz="1000" u="sng" spc="2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sheet</a:t>
            </a:r>
            <a:r>
              <a:rPr sz="1000" u="sng" spc="-1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of</a:t>
            </a:r>
            <a:r>
              <a:rPr sz="1000" u="sng" spc="-2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the</a:t>
            </a:r>
            <a:r>
              <a:rPr sz="1000" u="sng" spc="4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ﬁrm</a:t>
            </a:r>
            <a:r>
              <a:rPr sz="1000" u="sng" spc="-5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from</a:t>
            </a:r>
            <a:r>
              <a:rPr sz="1000" u="sng" spc="-4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which</a:t>
            </a:r>
            <a:r>
              <a:rPr sz="1000" u="sng" spc="2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goods</a:t>
            </a:r>
            <a:r>
              <a:rPr sz="1000" u="sng" spc="-1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were</a:t>
            </a:r>
            <a:r>
              <a:rPr sz="1000" u="sng" spc="-3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purchased.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321561" y="1521205"/>
            <a:ext cx="646430" cy="144780"/>
          </a:xfrm>
          <a:prstGeom prst="rect">
            <a:avLst/>
          </a:prstGeom>
          <a:solidFill>
            <a:srgbClr val="FFFF00"/>
          </a:solidFill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100"/>
              </a:lnSpc>
            </a:pP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note</a:t>
            </a:r>
            <a:r>
              <a:rPr sz="1000" spc="-4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payable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182420" y="1496314"/>
            <a:ext cx="5780405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819785" algn="l"/>
              </a:tabLst>
            </a:pP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	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is</a:t>
            </a:r>
            <a:r>
              <a:rPr sz="1000" spc="2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</a:t>
            </a:r>
            <a:r>
              <a:rPr sz="1000" spc="4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written</a:t>
            </a:r>
            <a:r>
              <a:rPr sz="1000" spc="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promise</a:t>
            </a:r>
            <a:r>
              <a:rPr sz="1000" spc="3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to</a:t>
            </a:r>
            <a:r>
              <a:rPr sz="1000" spc="3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pay</a:t>
            </a:r>
            <a:r>
              <a:rPr sz="1000" spc="1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</a:t>
            </a:r>
            <a:r>
              <a:rPr sz="1000" spc="3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speciﬁed</a:t>
            </a:r>
            <a:r>
              <a:rPr sz="1000" spc="3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amount</a:t>
            </a:r>
            <a:r>
              <a:rPr sz="1000" spc="2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of</a:t>
            </a:r>
            <a:r>
              <a:rPr sz="1000" spc="3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money</a:t>
            </a:r>
            <a:r>
              <a:rPr sz="1000" spc="1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to</a:t>
            </a:r>
            <a:r>
              <a:rPr sz="1000" spc="3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</a:t>
            </a:r>
            <a:r>
              <a:rPr sz="1000" spc="3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creditor</a:t>
            </a:r>
            <a:r>
              <a:rPr sz="1000" spc="3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on</a:t>
            </a:r>
            <a:r>
              <a:rPr sz="1000" spc="10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or</a:t>
            </a:r>
            <a:r>
              <a:rPr sz="1000" spc="3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before</a:t>
            </a:r>
            <a:r>
              <a:rPr sz="1000" spc="3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</a:t>
            </a:r>
            <a:r>
              <a:rPr sz="1000" spc="3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certain</a:t>
            </a:r>
            <a:r>
              <a:rPr sz="1000" spc="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date.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956868" y="1646580"/>
            <a:ext cx="6010910" cy="4064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25000"/>
              </a:lnSpc>
              <a:spcBef>
                <a:spcPts val="100"/>
              </a:spcBef>
            </a:pP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sz="1000" spc="4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most</a:t>
            </a:r>
            <a:r>
              <a:rPr sz="1000" spc="3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common</a:t>
            </a:r>
            <a:r>
              <a:rPr sz="1000" spc="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occurrence</a:t>
            </a:r>
            <a:r>
              <a:rPr sz="1000" spc="4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of</a:t>
            </a:r>
            <a:r>
              <a:rPr sz="1000" spc="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</a:t>
            </a:r>
            <a:r>
              <a:rPr sz="1000" spc="4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note</a:t>
            </a:r>
            <a:r>
              <a:rPr sz="1000" spc="3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payable</a:t>
            </a:r>
            <a:r>
              <a:rPr sz="1000" spc="3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takes</a:t>
            </a:r>
            <a:r>
              <a:rPr sz="1000" spc="4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place</a:t>
            </a:r>
            <a:r>
              <a:rPr sz="1000" spc="4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when</a:t>
            </a:r>
            <a:r>
              <a:rPr sz="1000" spc="2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</a:t>
            </a:r>
            <a:r>
              <a:rPr sz="1000" spc="1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15" dirty="0">
                <a:solidFill>
                  <a:srgbClr val="221F1F"/>
                </a:solidFill>
                <a:latin typeface="Times New Roman"/>
                <a:cs typeface="Times New Roman"/>
              </a:rPr>
              <a:t>business</a:t>
            </a:r>
            <a:r>
              <a:rPr sz="1000" spc="1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borrows</a:t>
            </a:r>
            <a:r>
              <a:rPr sz="1000" spc="4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money</a:t>
            </a:r>
            <a:r>
              <a:rPr sz="1000" spc="1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from</a:t>
            </a:r>
            <a:r>
              <a:rPr sz="1000" spc="1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</a:t>
            </a:r>
            <a:r>
              <a:rPr sz="1000" spc="3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bank</a:t>
            </a:r>
            <a:r>
              <a:rPr sz="1000" spc="1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on</a:t>
            </a:r>
            <a:r>
              <a:rPr sz="1000" spc="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</a:t>
            </a:r>
            <a:r>
              <a:rPr sz="1000" spc="3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short- </a:t>
            </a:r>
            <a:r>
              <a:rPr sz="1000" spc="-23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term</a:t>
            </a:r>
            <a:r>
              <a:rPr sz="1000" spc="-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basis</a:t>
            </a:r>
            <a:r>
              <a:rPr sz="1000" spc="-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to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 purchase</a:t>
            </a:r>
            <a:r>
              <a:rPr sz="1000" spc="-1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materials</a:t>
            </a:r>
            <a:r>
              <a:rPr sz="1000" spc="-1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or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 for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other</a:t>
            </a:r>
            <a:r>
              <a:rPr sz="1000" spc="1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current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operating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requirements.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182420" y="2066289"/>
            <a:ext cx="5354955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Current</a:t>
            </a:r>
            <a:r>
              <a:rPr sz="1000" u="sng" spc="12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liabilities</a:t>
            </a:r>
            <a:r>
              <a:rPr sz="1000" u="sng" spc="12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that</a:t>
            </a:r>
            <a:r>
              <a:rPr sz="1000" u="sng" spc="13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reﬂect</a:t>
            </a:r>
            <a:r>
              <a:rPr sz="1000" u="sng" spc="13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amounts</a:t>
            </a:r>
            <a:r>
              <a:rPr sz="1000" u="sng" spc="12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owed</a:t>
            </a:r>
            <a:r>
              <a:rPr sz="1000" u="sng" spc="13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but</a:t>
            </a:r>
            <a:r>
              <a:rPr sz="1000" u="sng" spc="12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not</a:t>
            </a:r>
            <a:r>
              <a:rPr sz="1000" u="sng" spc="13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due</a:t>
            </a:r>
            <a:r>
              <a:rPr sz="1000" u="sng" spc="12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as</a:t>
            </a:r>
            <a:r>
              <a:rPr sz="1000" u="sng" spc="13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of</a:t>
            </a:r>
            <a:r>
              <a:rPr sz="1000" u="sng" spc="12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the</a:t>
            </a:r>
            <a:r>
              <a:rPr sz="1000" u="sng" spc="12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date</a:t>
            </a:r>
            <a:r>
              <a:rPr sz="1000" u="sng" spc="13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of</a:t>
            </a:r>
            <a:r>
              <a:rPr sz="1000" u="sng" spc="114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the</a:t>
            </a:r>
            <a:r>
              <a:rPr sz="1000" u="sng" spc="12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balance</a:t>
            </a:r>
            <a:r>
              <a:rPr sz="1000" u="sng" spc="18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3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sheet</a:t>
            </a:r>
            <a:r>
              <a:rPr sz="1000" u="sng" spc="114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3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are</a:t>
            </a:r>
            <a:r>
              <a:rPr sz="1000" u="sng" spc="12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3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called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6571488" y="2091182"/>
            <a:ext cx="375285" cy="146685"/>
          </a:xfrm>
          <a:prstGeom prst="rect">
            <a:avLst/>
          </a:prstGeom>
          <a:solidFill>
            <a:srgbClr val="FFFF00"/>
          </a:solidFill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100"/>
              </a:lnSpc>
            </a:pP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accr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u</a:t>
            </a:r>
            <a:r>
              <a:rPr sz="1000" spc="-35" dirty="0">
                <a:solidFill>
                  <a:srgbClr val="221F1F"/>
                </a:solidFill>
                <a:latin typeface="Times New Roman"/>
                <a:cs typeface="Times New Roman"/>
              </a:rPr>
              <a:t>ed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969568" y="2281682"/>
            <a:ext cx="1077595" cy="146685"/>
          </a:xfrm>
          <a:prstGeom prst="rect">
            <a:avLst/>
          </a:prstGeom>
          <a:solidFill>
            <a:srgbClr val="FFFF00"/>
          </a:solidFill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100"/>
              </a:lnSpc>
            </a:pP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liabilities,</a:t>
            </a:r>
            <a:r>
              <a:rPr sz="1000" spc="3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or</a:t>
            </a:r>
            <a:r>
              <a:rPr sz="1000" spc="5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accruals.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2073910" y="2256789"/>
            <a:ext cx="4883785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sz="1000" spc="6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5" dirty="0">
                <a:solidFill>
                  <a:srgbClr val="221F1F"/>
                </a:solidFill>
                <a:latin typeface="Times New Roman"/>
                <a:cs typeface="Times New Roman"/>
              </a:rPr>
              <a:t>most</a:t>
            </a:r>
            <a:r>
              <a:rPr sz="1000" spc="6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40" dirty="0">
                <a:solidFill>
                  <a:srgbClr val="221F1F"/>
                </a:solidFill>
                <a:latin typeface="Times New Roman"/>
                <a:cs typeface="Times New Roman"/>
              </a:rPr>
              <a:t>common</a:t>
            </a:r>
            <a:r>
              <a:rPr sz="1000" spc="7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forms</a:t>
            </a:r>
            <a:r>
              <a:rPr sz="1000" spc="6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of</a:t>
            </a:r>
            <a:r>
              <a:rPr sz="1000" spc="7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accruals</a:t>
            </a:r>
            <a:r>
              <a:rPr sz="1000" spc="7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are</a:t>
            </a:r>
            <a:r>
              <a:rPr sz="1000" spc="6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5" dirty="0">
                <a:solidFill>
                  <a:srgbClr val="221F1F"/>
                </a:solidFill>
                <a:latin typeface="Times New Roman"/>
                <a:cs typeface="Times New Roman"/>
              </a:rPr>
              <a:t>wages</a:t>
            </a:r>
            <a:r>
              <a:rPr sz="1000" spc="1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payable</a:t>
            </a:r>
            <a:r>
              <a:rPr sz="1000" spc="7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and</a:t>
            </a:r>
            <a:r>
              <a:rPr sz="1000" spc="8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taxes</a:t>
            </a:r>
            <a:r>
              <a:rPr sz="1000" spc="6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payable.</a:t>
            </a:r>
            <a:r>
              <a:rPr sz="1000" spc="7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These</a:t>
            </a:r>
            <a:r>
              <a:rPr sz="1000" spc="7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accounts</a:t>
            </a:r>
            <a:r>
              <a:rPr sz="1000" spc="8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exist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4083684" y="2661157"/>
            <a:ext cx="1007744" cy="146685"/>
          </a:xfrm>
          <a:custGeom>
            <a:avLst/>
            <a:gdLst/>
            <a:ahLst/>
            <a:cxnLst/>
            <a:rect l="l" t="t" r="r" b="b"/>
            <a:pathLst>
              <a:path w="1007745" h="146685">
                <a:moveTo>
                  <a:pt x="1007668" y="0"/>
                </a:moveTo>
                <a:lnTo>
                  <a:pt x="0" y="0"/>
                </a:lnTo>
                <a:lnTo>
                  <a:pt x="0" y="146303"/>
                </a:lnTo>
                <a:lnTo>
                  <a:pt x="1007668" y="146303"/>
                </a:lnTo>
                <a:lnTo>
                  <a:pt x="1007668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 txBox="1"/>
          <p:nvPr/>
        </p:nvSpPr>
        <p:spPr>
          <a:xfrm>
            <a:off x="956868" y="2410104"/>
            <a:ext cx="6005195" cy="974090"/>
          </a:xfrm>
          <a:prstGeom prst="rect">
            <a:avLst/>
          </a:prstGeom>
        </p:spPr>
        <p:txBody>
          <a:bodyPr vert="horz" wrap="square" lIns="0" tIns="48895" rIns="0" bIns="0" rtlCol="0">
            <a:spAutoFit/>
          </a:bodyPr>
          <a:lstStyle/>
          <a:p>
            <a:pPr marL="12700" algn="just">
              <a:lnSpc>
                <a:spcPct val="100000"/>
              </a:lnSpc>
              <a:spcBef>
                <a:spcPts val="385"/>
              </a:spcBef>
            </a:pP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because</a:t>
            </a:r>
            <a:r>
              <a:rPr sz="1000" spc="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wages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are,</a:t>
            </a:r>
            <a:r>
              <a:rPr sz="1000" spc="1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typically,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paid</a:t>
            </a:r>
            <a:r>
              <a:rPr sz="1000" spc="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weekly,</a:t>
            </a:r>
            <a:r>
              <a:rPr sz="1000" spc="3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biweekly,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or</a:t>
            </a:r>
            <a:r>
              <a:rPr sz="1000" spc="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monthly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and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income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taxes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are</a:t>
            </a:r>
            <a:r>
              <a:rPr sz="1000" spc="-3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paid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quarterly.</a:t>
            </a:r>
            <a:endParaRPr sz="1000">
              <a:latin typeface="Times New Roman"/>
              <a:cs typeface="Times New Roman"/>
            </a:endParaRPr>
          </a:p>
          <a:p>
            <a:pPr marL="12700" indent="225425" algn="just">
              <a:lnSpc>
                <a:spcPct val="100000"/>
              </a:lnSpc>
              <a:spcBef>
                <a:spcPts val="290"/>
              </a:spcBef>
            </a:pP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Business</a:t>
            </a:r>
            <a:r>
              <a:rPr sz="1000" spc="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debts</a:t>
            </a:r>
            <a:r>
              <a:rPr sz="1000" spc="3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with</a:t>
            </a:r>
            <a:r>
              <a:rPr sz="1000" spc="3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maturities</a:t>
            </a:r>
            <a:r>
              <a:rPr sz="1000" spc="3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greater</a:t>
            </a:r>
            <a:r>
              <a:rPr sz="1000" spc="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than</a:t>
            </a:r>
            <a:r>
              <a:rPr sz="1000" spc="1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one</a:t>
            </a:r>
            <a:r>
              <a:rPr sz="1000" spc="4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year</a:t>
            </a:r>
            <a:r>
              <a:rPr sz="1000" spc="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are</a:t>
            </a:r>
            <a:r>
              <a:rPr sz="1000" spc="5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long-term</a:t>
            </a:r>
            <a:r>
              <a:rPr sz="1000" spc="1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liabilities.</a:t>
            </a:r>
            <a:r>
              <a:rPr sz="1000" spc="2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u="sng" spc="-1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one</a:t>
            </a:r>
            <a:r>
              <a:rPr sz="1000" u="sng" spc="1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3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of</a:t>
            </a:r>
            <a:r>
              <a:rPr sz="1000" u="sng" spc="2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2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the</a:t>
            </a:r>
            <a:r>
              <a:rPr sz="1000" u="sng" spc="1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3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common</a:t>
            </a:r>
            <a:r>
              <a:rPr sz="1000" u="sng" spc="2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3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methods</a:t>
            </a:r>
            <a:r>
              <a:rPr sz="1000" u="sng" spc="1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3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used</a:t>
            </a:r>
            <a:r>
              <a:rPr sz="1000" u="sng" spc="2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3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by</a:t>
            </a:r>
            <a:endParaRPr sz="1000">
              <a:latin typeface="Times New Roman"/>
              <a:cs typeface="Times New Roman"/>
            </a:endParaRPr>
          </a:p>
          <a:p>
            <a:pPr marL="12700" marR="5080" algn="just">
              <a:lnSpc>
                <a:spcPct val="124600"/>
              </a:lnSpc>
              <a:spcBef>
                <a:spcPts val="5"/>
              </a:spcBef>
            </a:pPr>
            <a:r>
              <a:rPr sz="1000" u="sng" spc="-2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businesses for obtaining </a:t>
            </a:r>
            <a:r>
              <a:rPr sz="1000" u="sng" spc="-3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a </a:t>
            </a:r>
            <a:r>
              <a:rPr sz="1000" u="sng" spc="-2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long- </a:t>
            </a:r>
            <a:r>
              <a:rPr sz="1000" u="sng" spc="-3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term loan is to oﬀer a mortgage </a:t>
            </a:r>
            <a:r>
              <a:rPr sz="1000" u="sng" spc="-2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to </a:t>
            </a:r>
            <a:r>
              <a:rPr sz="1000" u="sng" spc="-3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a lender </a:t>
            </a:r>
            <a:r>
              <a:rPr sz="1000" u="sng" spc="-3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as </a:t>
            </a:r>
            <a:r>
              <a:rPr sz="1000" u="sng" spc="-2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collateral for </a:t>
            </a:r>
            <a:r>
              <a:rPr sz="1000" u="sng" spc="-3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a </a:t>
            </a:r>
            <a:r>
              <a:rPr sz="1000" u="sng" spc="-2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corporate</a:t>
            </a:r>
            <a:r>
              <a:rPr sz="1000" u="sng" spc="42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2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bond. </a:t>
            </a:r>
            <a:r>
              <a:rPr sz="1000" u="sng" spc="-3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In </a:t>
            </a:r>
            <a:r>
              <a:rPr sz="1000" u="sng" spc="-2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the </a:t>
            </a:r>
            <a:r>
              <a:rPr sz="1000" u="sng" spc="-3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event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u="sng" spc="-2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that the </a:t>
            </a:r>
            <a:r>
              <a:rPr sz="1000" u="sng" spc="-3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borrowing </a:t>
            </a:r>
            <a:r>
              <a:rPr sz="1000" u="sng" spc="-2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business fails to </a:t>
            </a:r>
            <a:r>
              <a:rPr sz="1000" u="sng" spc="-3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meet </a:t>
            </a:r>
            <a:r>
              <a:rPr sz="1000" u="sng" spc="-2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the obligations of the </a:t>
            </a:r>
            <a:r>
              <a:rPr sz="1000" u="sng" spc="-3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loan </a:t>
            </a:r>
            <a:r>
              <a:rPr sz="1000" u="sng" spc="-2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contract, the </a:t>
            </a:r>
            <a:r>
              <a:rPr sz="1000" u="sng" spc="-3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mortgage </a:t>
            </a:r>
            <a:r>
              <a:rPr sz="1000" u="sng" spc="-3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may </a:t>
            </a:r>
            <a:r>
              <a:rPr sz="1000" u="sng" spc="-3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be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foreclosed; that is, the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u="sng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property</a:t>
            </a:r>
            <a:r>
              <a:rPr sz="1000" u="sng" spc="-4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1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may</a:t>
            </a:r>
            <a:r>
              <a:rPr sz="1000" u="sng" spc="-4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be</a:t>
            </a:r>
            <a:r>
              <a:rPr sz="1000" u="sng" spc="-5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seized through</a:t>
            </a:r>
            <a:r>
              <a:rPr sz="1000" u="sng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appropriate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legal</a:t>
            </a:r>
            <a:r>
              <a:rPr sz="1000" u="sng" spc="2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channels</a:t>
            </a:r>
            <a:r>
              <a:rPr sz="1000" u="sng" spc="-6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and</a:t>
            </a:r>
            <a:r>
              <a:rPr sz="1000" u="sng" spc="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sold</a:t>
            </a:r>
            <a:r>
              <a:rPr sz="1000" u="sng" spc="-2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tosatisfy</a:t>
            </a:r>
            <a:r>
              <a:rPr sz="1000" u="sng" spc="-4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the</a:t>
            </a:r>
            <a:r>
              <a:rPr sz="1000" u="sng" spc="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indebtedness.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14" name="object 14"/>
          <p:cNvSpPr/>
          <p:nvPr/>
        </p:nvSpPr>
        <p:spPr>
          <a:xfrm>
            <a:off x="6150609" y="5494909"/>
            <a:ext cx="187960" cy="144780"/>
          </a:xfrm>
          <a:custGeom>
            <a:avLst/>
            <a:gdLst/>
            <a:ahLst/>
            <a:cxnLst/>
            <a:rect l="l" t="t" r="r" b="b"/>
            <a:pathLst>
              <a:path w="187960" h="144779">
                <a:moveTo>
                  <a:pt x="187451" y="0"/>
                </a:moveTo>
                <a:lnTo>
                  <a:pt x="0" y="0"/>
                </a:lnTo>
                <a:lnTo>
                  <a:pt x="0" y="144779"/>
                </a:lnTo>
                <a:lnTo>
                  <a:pt x="187451" y="144779"/>
                </a:lnTo>
                <a:lnTo>
                  <a:pt x="187451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5533390" y="5683884"/>
            <a:ext cx="373380" cy="146685"/>
          </a:xfrm>
          <a:custGeom>
            <a:avLst/>
            <a:gdLst/>
            <a:ahLst/>
            <a:cxnLst/>
            <a:rect l="l" t="t" r="r" b="b"/>
            <a:pathLst>
              <a:path w="373379" h="146685">
                <a:moveTo>
                  <a:pt x="373379" y="0"/>
                </a:moveTo>
                <a:lnTo>
                  <a:pt x="0" y="0"/>
                </a:lnTo>
                <a:lnTo>
                  <a:pt x="0" y="146303"/>
                </a:lnTo>
                <a:lnTo>
                  <a:pt x="373379" y="146303"/>
                </a:lnTo>
                <a:lnTo>
                  <a:pt x="373379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 txBox="1"/>
          <p:nvPr/>
        </p:nvSpPr>
        <p:spPr>
          <a:xfrm>
            <a:off x="956868" y="3743071"/>
            <a:ext cx="6007100" cy="22840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just">
              <a:lnSpc>
                <a:spcPct val="100000"/>
              </a:lnSpc>
              <a:spcBef>
                <a:spcPts val="100"/>
              </a:spcBef>
            </a:pPr>
            <a:r>
              <a:rPr sz="1450" spc="-55" dirty="0">
                <a:solidFill>
                  <a:srgbClr val="A70D11"/>
                </a:solidFill>
                <a:latin typeface="Trebuchet MS"/>
                <a:cs typeface="Trebuchet MS"/>
              </a:rPr>
              <a:t>Own</a:t>
            </a:r>
            <a:r>
              <a:rPr sz="1450" spc="-40" dirty="0">
                <a:solidFill>
                  <a:srgbClr val="A70D11"/>
                </a:solidFill>
                <a:latin typeface="Trebuchet MS"/>
                <a:cs typeface="Trebuchet MS"/>
              </a:rPr>
              <a:t>e</a:t>
            </a:r>
            <a:r>
              <a:rPr sz="1450" spc="-30" dirty="0">
                <a:solidFill>
                  <a:srgbClr val="A70D11"/>
                </a:solidFill>
                <a:latin typeface="Trebuchet MS"/>
                <a:cs typeface="Trebuchet MS"/>
              </a:rPr>
              <a:t>rs’</a:t>
            </a:r>
            <a:r>
              <a:rPr sz="1450" spc="-120" dirty="0">
                <a:solidFill>
                  <a:srgbClr val="A70D11"/>
                </a:solidFill>
                <a:latin typeface="Trebuchet MS"/>
                <a:cs typeface="Trebuchet MS"/>
              </a:rPr>
              <a:t> </a:t>
            </a:r>
            <a:r>
              <a:rPr sz="1450" spc="-40" dirty="0">
                <a:solidFill>
                  <a:srgbClr val="A70D11"/>
                </a:solidFill>
                <a:latin typeface="Trebuchet MS"/>
                <a:cs typeface="Trebuchet MS"/>
              </a:rPr>
              <a:t>Equity</a:t>
            </a:r>
            <a:endParaRPr sz="1450">
              <a:latin typeface="Trebuchet MS"/>
              <a:cs typeface="Trebuchet MS"/>
            </a:endParaRPr>
          </a:p>
          <a:p>
            <a:pPr marL="12700" marR="5080" algn="just">
              <a:lnSpc>
                <a:spcPct val="124500"/>
              </a:lnSpc>
              <a:spcBef>
                <a:spcPts val="1055"/>
              </a:spcBef>
            </a:pP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All</a:t>
            </a:r>
            <a:r>
              <a:rPr sz="1000" spc="2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businesses</a:t>
            </a:r>
            <a:r>
              <a:rPr sz="1000" spc="4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have</a:t>
            </a:r>
            <a:r>
              <a:rPr sz="1000" spc="3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owners’</a:t>
            </a:r>
            <a:r>
              <a:rPr sz="1000" spc="2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equity</a:t>
            </a:r>
            <a:r>
              <a:rPr sz="1000" spc="1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in</a:t>
            </a:r>
            <a:r>
              <a:rPr sz="1000" spc="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one</a:t>
            </a:r>
            <a:r>
              <a:rPr sz="1000" spc="4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form</a:t>
            </a:r>
            <a:r>
              <a:rPr sz="1000" spc="1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or</a:t>
            </a:r>
            <a:r>
              <a:rPr sz="1000" spc="3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another.</a:t>
            </a:r>
            <a:r>
              <a:rPr sz="1000" spc="4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Owners’</a:t>
            </a:r>
            <a:r>
              <a:rPr sz="1000" spc="2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equity</a:t>
            </a:r>
            <a:r>
              <a:rPr sz="1000" spc="1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is</a:t>
            </a:r>
            <a:r>
              <a:rPr sz="1000" spc="3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sz="1000" spc="3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investment</a:t>
            </a:r>
            <a:r>
              <a:rPr sz="1000" spc="3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of</a:t>
            </a:r>
            <a:r>
              <a:rPr sz="1000" spc="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sz="1000" spc="3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owners</a:t>
            </a:r>
            <a:r>
              <a:rPr sz="1000" spc="2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or</a:t>
            </a:r>
            <a:r>
              <a:rPr sz="1000" spc="3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owner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in the business. It initially results from a cash outlay to purchase assets to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operate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the business. In some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cases,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the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owners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of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 business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may place their own assets, such as machinery, real estate,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or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equipment with the ﬁrm for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its 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operation. In addition to contributing</a:t>
            </a:r>
            <a:r>
              <a:rPr sz="1000" spc="24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cash</a:t>
            </a:r>
            <a:r>
              <a:rPr sz="1000" spc="24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or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property,</a:t>
            </a:r>
            <a:r>
              <a:rPr sz="1000" spc="484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owners’ equity 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may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be increased 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by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allowing proﬁts to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remain with the business. On the balance sheet, the amount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owners’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equity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is always represented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by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the diﬀerence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between total assets and total liabilities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the business. It reﬂects the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owners’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claims 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on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the assets 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the business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as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opposed</a:t>
            </a:r>
            <a:r>
              <a:rPr sz="1000" spc="24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to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sz="1000" spc="5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creditors’</a:t>
            </a:r>
            <a:r>
              <a:rPr sz="1000" spc="1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claims.</a:t>
            </a:r>
            <a:endParaRPr sz="1000">
              <a:latin typeface="Times New Roman"/>
              <a:cs typeface="Times New Roman"/>
            </a:endParaRPr>
          </a:p>
          <a:p>
            <a:pPr marL="12700" marR="10795" indent="225425" algn="just">
              <a:lnSpc>
                <a:spcPct val="124500"/>
              </a:lnSpc>
              <a:spcBef>
                <a:spcPts val="45"/>
              </a:spcBef>
            </a:pP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In the case 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 corporation, the owners’ equity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can be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broken down into three diﬀerent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accounts. </a:t>
            </a:r>
            <a:r>
              <a:rPr sz="1000" spc="-20" dirty="0">
                <a:solidFill>
                  <a:srgbClr val="221F1F"/>
                </a:solidFill>
                <a:latin typeface="Times New Roman"/>
                <a:cs typeface="Times New Roman"/>
              </a:rPr>
              <a:t>First,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Walgreens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has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5" dirty="0">
                <a:solidFill>
                  <a:srgbClr val="221F1F"/>
                </a:solidFill>
                <a:latin typeface="Times New Roman"/>
                <a:cs typeface="Times New Roman"/>
              </a:rPr>
              <a:t>no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preferred</a:t>
            </a:r>
            <a:r>
              <a:rPr sz="1000" spc="2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stock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outstanding,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so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the preferred</a:t>
            </a:r>
            <a:r>
              <a:rPr sz="1000" spc="2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equity or stock</a:t>
            </a:r>
            <a:r>
              <a:rPr sz="1000" spc="19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account balance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is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zero. Second, the common stock, </a:t>
            </a:r>
            <a:r>
              <a:rPr sz="1000" spc="-23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or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common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equity,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account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reﬂects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sz="1000" spc="-8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5" dirty="0">
                <a:solidFill>
                  <a:srgbClr val="221F1F"/>
                </a:solidFill>
                <a:latin typeface="Times New Roman"/>
                <a:cs typeface="Times New Roman"/>
              </a:rPr>
              <a:t>number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of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outstanding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shares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of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5" dirty="0">
                <a:solidFill>
                  <a:srgbClr val="221F1F"/>
                </a:solidFill>
                <a:latin typeface="Times New Roman"/>
                <a:cs typeface="Times New Roman"/>
              </a:rPr>
              <a:t>common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stock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carried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at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a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stated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or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par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value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5" dirty="0">
                <a:solidFill>
                  <a:srgbClr val="221F1F"/>
                </a:solidFill>
                <a:latin typeface="Times New Roman"/>
                <a:cs typeface="Times New Roman"/>
              </a:rPr>
              <a:t>and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969568" y="6063360"/>
            <a:ext cx="1520190" cy="146685"/>
          </a:xfrm>
          <a:prstGeom prst="rect">
            <a:avLst/>
          </a:prstGeom>
          <a:solidFill>
            <a:srgbClr val="FFFF00"/>
          </a:solidFill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100"/>
              </a:lnSpc>
            </a:pP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capital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paid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in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excess</a:t>
            </a:r>
            <a:r>
              <a:rPr sz="1000" spc="-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of</a:t>
            </a:r>
            <a:r>
              <a:rPr sz="1000" spc="-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par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2476626" y="6038469"/>
            <a:ext cx="55244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spc="-20" dirty="0">
                <a:solidFill>
                  <a:srgbClr val="221F1F"/>
                </a:solidFill>
                <a:latin typeface="Times New Roman"/>
                <a:cs typeface="Times New Roman"/>
              </a:rPr>
              <a:t>.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1195120" y="6256909"/>
            <a:ext cx="480059" cy="146685"/>
          </a:xfrm>
          <a:prstGeom prst="rect">
            <a:avLst/>
          </a:prstGeom>
          <a:solidFill>
            <a:srgbClr val="FFFF00"/>
          </a:solidFill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100"/>
              </a:lnSpc>
            </a:pP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sz="1000" spc="2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third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1705101" y="6232017"/>
            <a:ext cx="5260340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account</a:t>
            </a:r>
            <a:r>
              <a:rPr sz="1000" spc="9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is</a:t>
            </a:r>
            <a:r>
              <a:rPr sz="1000" spc="9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called</a:t>
            </a:r>
            <a:r>
              <a:rPr sz="1000" spc="9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sz="1000" spc="9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retained</a:t>
            </a:r>
            <a:r>
              <a:rPr sz="1000" spc="1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earnings</a:t>
            </a:r>
            <a:r>
              <a:rPr sz="1000" spc="1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account,</a:t>
            </a:r>
            <a:r>
              <a:rPr sz="1000" spc="9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and</a:t>
            </a:r>
            <a:r>
              <a:rPr sz="1000" spc="9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it</a:t>
            </a:r>
            <a:r>
              <a:rPr sz="1000" spc="10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shows</a:t>
            </a:r>
            <a:r>
              <a:rPr sz="1000" spc="10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sz="1000" spc="9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accumulated</a:t>
            </a:r>
            <a:r>
              <a:rPr sz="1000" spc="1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undistributed</a:t>
            </a:r>
            <a:r>
              <a:rPr sz="1000" spc="14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earnings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956868" y="6422517"/>
            <a:ext cx="6005830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(i.e.,</a:t>
            </a:r>
            <a:r>
              <a:rPr sz="1000" spc="1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earnings</a:t>
            </a:r>
            <a:r>
              <a:rPr sz="1000" spc="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i="1" dirty="0">
                <a:solidFill>
                  <a:srgbClr val="221F1F"/>
                </a:solidFill>
                <a:latin typeface="Times New Roman"/>
                <a:cs typeface="Times New Roman"/>
              </a:rPr>
              <a:t>not</a:t>
            </a:r>
            <a:r>
              <a:rPr sz="1000" i="1" spc="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paid</a:t>
            </a:r>
            <a:r>
              <a:rPr sz="1000" spc="1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out</a:t>
            </a:r>
            <a:r>
              <a:rPr sz="1000" spc="1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as</a:t>
            </a:r>
            <a:r>
              <a:rPr sz="1000" spc="28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dividends)</a:t>
            </a:r>
            <a:r>
              <a:rPr sz="1000" spc="27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of</a:t>
            </a:r>
            <a:r>
              <a:rPr sz="1000" spc="1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sz="1000" spc="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corporation</a:t>
            </a:r>
            <a:r>
              <a:rPr sz="1000" spc="2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over</a:t>
            </a:r>
            <a:r>
              <a:rPr sz="1000" spc="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time.</a:t>
            </a:r>
            <a:r>
              <a:rPr sz="1000" spc="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These</a:t>
            </a:r>
            <a:r>
              <a:rPr sz="1000" spc="1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retained</a:t>
            </a:r>
            <a:r>
              <a:rPr sz="1000" spc="2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earnings</a:t>
            </a:r>
            <a:r>
              <a:rPr sz="1000" spc="1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do</a:t>
            </a:r>
            <a:r>
              <a:rPr sz="1000" spc="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not</a:t>
            </a:r>
            <a:r>
              <a:rPr sz="1000" spc="1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represent</a:t>
            </a:r>
            <a:r>
              <a:rPr sz="1000" spc="1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cash.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956868" y="6611492"/>
            <a:ext cx="4808855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They</a:t>
            </a:r>
            <a:r>
              <a:rPr sz="1000" spc="16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have</a:t>
            </a:r>
            <a:r>
              <a:rPr sz="1000" spc="17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been</a:t>
            </a:r>
            <a:r>
              <a:rPr sz="1000" spc="18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invested</a:t>
            </a:r>
            <a:r>
              <a:rPr sz="1000" spc="17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in</a:t>
            </a:r>
            <a:r>
              <a:rPr sz="1000" spc="18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sz="1000" spc="21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ﬁrm’s</a:t>
            </a:r>
            <a:r>
              <a:rPr sz="1000" spc="17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current</a:t>
            </a:r>
            <a:r>
              <a:rPr sz="1000" spc="17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and/or</a:t>
            </a:r>
            <a:r>
              <a:rPr sz="1000" spc="18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ﬁxed</a:t>
            </a:r>
            <a:r>
              <a:rPr sz="1000" spc="17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assets</a:t>
            </a:r>
            <a:r>
              <a:rPr sz="1000" spc="17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over</a:t>
            </a:r>
            <a:r>
              <a:rPr sz="1000" spc="17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sz="1000" spc="18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ﬁrm’s</a:t>
            </a:r>
            <a:r>
              <a:rPr sz="1000" spc="17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lifetime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5754370" y="6636384"/>
            <a:ext cx="1200150" cy="146685"/>
          </a:xfrm>
          <a:prstGeom prst="rect">
            <a:avLst/>
          </a:prstGeom>
          <a:solidFill>
            <a:srgbClr val="FFFF00"/>
          </a:solidFill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100"/>
              </a:lnSpc>
            </a:pP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.</a:t>
            </a:r>
            <a:r>
              <a:rPr sz="1000" spc="17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Together,</a:t>
            </a:r>
            <a:r>
              <a:rPr sz="1000" spc="17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these</a:t>
            </a:r>
            <a:r>
              <a:rPr sz="1000" spc="17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three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969568" y="6826884"/>
            <a:ext cx="5664835" cy="144780"/>
          </a:xfrm>
          <a:prstGeom prst="rect">
            <a:avLst/>
          </a:prstGeom>
          <a:solidFill>
            <a:srgbClr val="FFFF00"/>
          </a:solidFill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100"/>
              </a:lnSpc>
            </a:pP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accounts</a:t>
            </a:r>
            <a:r>
              <a:rPr sz="1000" spc="4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(preferred</a:t>
            </a:r>
            <a:r>
              <a:rPr sz="1000" spc="5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equity,</a:t>
            </a:r>
            <a:r>
              <a:rPr sz="1000" spc="6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5" dirty="0">
                <a:solidFill>
                  <a:srgbClr val="221F1F"/>
                </a:solidFill>
                <a:latin typeface="Times New Roman"/>
                <a:cs typeface="Times New Roman"/>
              </a:rPr>
              <a:t>common</a:t>
            </a:r>
            <a:r>
              <a:rPr sz="1000" spc="6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equity,</a:t>
            </a:r>
            <a:r>
              <a:rPr sz="1000" spc="4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5" dirty="0">
                <a:solidFill>
                  <a:srgbClr val="221F1F"/>
                </a:solidFill>
                <a:latin typeface="Times New Roman"/>
                <a:cs typeface="Times New Roman"/>
              </a:rPr>
              <a:t>and</a:t>
            </a:r>
            <a:r>
              <a:rPr sz="1000" spc="3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retained</a:t>
            </a:r>
            <a:r>
              <a:rPr sz="1000" spc="4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earnings)</a:t>
            </a:r>
            <a:r>
              <a:rPr sz="1000" spc="4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comprise</a:t>
            </a:r>
            <a:r>
              <a:rPr sz="1000" spc="4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sz="1000" spc="4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corporation’s</a:t>
            </a:r>
            <a:r>
              <a:rPr sz="1000" spc="3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stockholders’</a:t>
            </a:r>
            <a:r>
              <a:rPr sz="1000" spc="5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equity.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6657847" y="6801993"/>
            <a:ext cx="307975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In</a:t>
            </a:r>
            <a:r>
              <a:rPr sz="1000" spc="-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956868" y="6990968"/>
            <a:ext cx="4051935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case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of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Walgreens,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all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of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stockholders</a:t>
            </a:r>
            <a:r>
              <a:rPr sz="1000" spc="1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equity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belongs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to</a:t>
            </a:r>
            <a:r>
              <a:rPr sz="1000" spc="1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40" dirty="0">
                <a:solidFill>
                  <a:srgbClr val="221F1F"/>
                </a:solidFill>
                <a:latin typeface="Times New Roman"/>
                <a:cs typeface="Times New Roman"/>
              </a:rPr>
              <a:t>common</a:t>
            </a:r>
            <a:r>
              <a:rPr sz="1000" spc="7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shareholders.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1863598" y="7690866"/>
            <a:ext cx="2591435" cy="32385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950" spc="-45" dirty="0">
                <a:solidFill>
                  <a:srgbClr val="221F1F"/>
                </a:solidFill>
                <a:latin typeface="Trebuchet MS"/>
                <a:cs typeface="Trebuchet MS"/>
              </a:rPr>
              <a:t>Stat</a:t>
            </a:r>
            <a:r>
              <a:rPr sz="1950" spc="-70" dirty="0">
                <a:solidFill>
                  <a:srgbClr val="221F1F"/>
                </a:solidFill>
                <a:latin typeface="Trebuchet MS"/>
                <a:cs typeface="Trebuchet MS"/>
              </a:rPr>
              <a:t>emen</a:t>
            </a:r>
            <a:r>
              <a:rPr sz="1950" spc="-40" dirty="0">
                <a:solidFill>
                  <a:srgbClr val="221F1F"/>
                </a:solidFill>
                <a:latin typeface="Trebuchet MS"/>
                <a:cs typeface="Trebuchet MS"/>
              </a:rPr>
              <a:t>t</a:t>
            </a:r>
            <a:r>
              <a:rPr sz="1950" spc="-204" dirty="0">
                <a:solidFill>
                  <a:srgbClr val="221F1F"/>
                </a:solidFill>
                <a:latin typeface="Trebuchet MS"/>
                <a:cs typeface="Trebuchet MS"/>
              </a:rPr>
              <a:t> </a:t>
            </a:r>
            <a:r>
              <a:rPr sz="1950" spc="-5" dirty="0">
                <a:solidFill>
                  <a:srgbClr val="221F1F"/>
                </a:solidFill>
                <a:latin typeface="Trebuchet MS"/>
                <a:cs typeface="Trebuchet MS"/>
              </a:rPr>
              <a:t>o</a:t>
            </a:r>
            <a:r>
              <a:rPr sz="1950" spc="-40" dirty="0">
                <a:solidFill>
                  <a:srgbClr val="221F1F"/>
                </a:solidFill>
                <a:latin typeface="Trebuchet MS"/>
                <a:cs typeface="Trebuchet MS"/>
              </a:rPr>
              <a:t>f</a:t>
            </a:r>
            <a:r>
              <a:rPr sz="1950" spc="-170" dirty="0">
                <a:solidFill>
                  <a:srgbClr val="221F1F"/>
                </a:solidFill>
                <a:latin typeface="Trebuchet MS"/>
                <a:cs typeface="Trebuchet MS"/>
              </a:rPr>
              <a:t> </a:t>
            </a:r>
            <a:r>
              <a:rPr sz="1950" spc="-65" dirty="0">
                <a:solidFill>
                  <a:srgbClr val="221F1F"/>
                </a:solidFill>
                <a:latin typeface="Trebuchet MS"/>
                <a:cs typeface="Trebuchet MS"/>
              </a:rPr>
              <a:t>C</a:t>
            </a:r>
            <a:r>
              <a:rPr sz="1950" spc="-50" dirty="0">
                <a:solidFill>
                  <a:srgbClr val="221F1F"/>
                </a:solidFill>
                <a:latin typeface="Trebuchet MS"/>
                <a:cs typeface="Trebuchet MS"/>
              </a:rPr>
              <a:t>ash</a:t>
            </a:r>
            <a:r>
              <a:rPr sz="1950" spc="-55" dirty="0">
                <a:solidFill>
                  <a:srgbClr val="221F1F"/>
                </a:solidFill>
                <a:latin typeface="Trebuchet MS"/>
                <a:cs typeface="Trebuchet MS"/>
              </a:rPr>
              <a:t> F</a:t>
            </a:r>
            <a:r>
              <a:rPr sz="1950" spc="-25" dirty="0">
                <a:solidFill>
                  <a:srgbClr val="221F1F"/>
                </a:solidFill>
                <a:latin typeface="Trebuchet MS"/>
                <a:cs typeface="Trebuchet MS"/>
              </a:rPr>
              <a:t>l</a:t>
            </a:r>
            <a:r>
              <a:rPr sz="1950" spc="-60" dirty="0">
                <a:solidFill>
                  <a:srgbClr val="221F1F"/>
                </a:solidFill>
                <a:latin typeface="Trebuchet MS"/>
                <a:cs typeface="Trebuchet MS"/>
              </a:rPr>
              <a:t>ows</a:t>
            </a:r>
            <a:endParaRPr sz="1950">
              <a:latin typeface="Trebuchet MS"/>
              <a:cs typeface="Trebuchet MS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956868" y="8285226"/>
            <a:ext cx="6004560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In</a:t>
            </a:r>
            <a:r>
              <a:rPr sz="1000" spc="2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addition</a:t>
            </a:r>
            <a:r>
              <a:rPr sz="1000" spc="2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to</a:t>
            </a:r>
            <a:r>
              <a:rPr sz="1000" spc="5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sz="1000" spc="4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income</a:t>
            </a:r>
            <a:r>
              <a:rPr sz="1000" spc="4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statement</a:t>
            </a:r>
            <a:r>
              <a:rPr sz="1000" spc="3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and</a:t>
            </a:r>
            <a:r>
              <a:rPr sz="1000" spc="3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balance</a:t>
            </a:r>
            <a:r>
              <a:rPr sz="1000" spc="5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sheet,</a:t>
            </a:r>
            <a:r>
              <a:rPr sz="1000" spc="3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corporate</a:t>
            </a:r>
            <a:r>
              <a:rPr sz="1000" spc="3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annual</a:t>
            </a:r>
            <a:r>
              <a:rPr sz="1000" spc="3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reports</a:t>
            </a:r>
            <a:r>
              <a:rPr sz="1000" spc="3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also</a:t>
            </a:r>
            <a:r>
              <a:rPr sz="1000" spc="5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want</a:t>
            </a:r>
            <a:r>
              <a:rPr sz="1000" spc="4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tomeasure</a:t>
            </a:r>
            <a:r>
              <a:rPr sz="1000" spc="2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changes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in</a:t>
            </a:r>
            <a:r>
              <a:rPr sz="1000" spc="1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cash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956868" y="8475726"/>
            <a:ext cx="4579620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ﬂows.</a:t>
            </a:r>
            <a:r>
              <a:rPr sz="1000" spc="2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All</a:t>
            </a:r>
            <a:r>
              <a:rPr sz="1000" spc="13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three</a:t>
            </a:r>
            <a:r>
              <a:rPr sz="1000" spc="13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of</a:t>
            </a:r>
            <a:r>
              <a:rPr sz="1000" spc="16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sz="1000" spc="14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previously</a:t>
            </a:r>
            <a:r>
              <a:rPr sz="1000" spc="12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described</a:t>
            </a:r>
            <a:r>
              <a:rPr sz="1000" spc="15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ﬁnancial</a:t>
            </a:r>
            <a:r>
              <a:rPr sz="1000" spc="15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statements</a:t>
            </a:r>
            <a:r>
              <a:rPr sz="1000" spc="16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are</a:t>
            </a:r>
            <a:r>
              <a:rPr sz="1000" spc="-7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prepared</a:t>
            </a:r>
            <a:r>
              <a:rPr sz="1000" spc="21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using</a:t>
            </a:r>
            <a:r>
              <a:rPr sz="1000" spc="13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an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5571490" y="8500618"/>
            <a:ext cx="1390650" cy="144780"/>
          </a:xfrm>
          <a:prstGeom prst="rect">
            <a:avLst/>
          </a:prstGeom>
          <a:solidFill>
            <a:srgbClr val="FFFF00"/>
          </a:solidFill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100"/>
              </a:lnSpc>
            </a:pP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accrual</a:t>
            </a:r>
            <a:r>
              <a:rPr sz="1000" spc="15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accounting</a:t>
            </a:r>
            <a:r>
              <a:rPr sz="1000" spc="13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system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956868" y="8625941"/>
            <a:ext cx="6003290" cy="406400"/>
          </a:xfrm>
          <a:prstGeom prst="rect">
            <a:avLst/>
          </a:prstGeom>
        </p:spPr>
        <p:txBody>
          <a:bodyPr vert="horz" wrap="square" lIns="0" tIns="508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400"/>
              </a:spcBef>
            </a:pP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whereby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items</a:t>
            </a:r>
            <a:r>
              <a:rPr sz="1000" spc="1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are</a:t>
            </a:r>
            <a:r>
              <a:rPr sz="1000" spc="3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recorded</a:t>
            </a:r>
            <a:r>
              <a:rPr sz="1000" spc="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as</a:t>
            </a:r>
            <a:r>
              <a:rPr sz="1000" spc="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incurred</a:t>
            </a:r>
            <a:r>
              <a:rPr sz="1000" spc="1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but</a:t>
            </a:r>
            <a:r>
              <a:rPr sz="1000" spc="2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notnecessarily</a:t>
            </a:r>
            <a:r>
              <a:rPr sz="1000" spc="2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when</a:t>
            </a:r>
            <a:r>
              <a:rPr sz="1000" spc="3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cash</a:t>
            </a:r>
            <a:r>
              <a:rPr sz="1000" spc="2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is</a:t>
            </a:r>
            <a:r>
              <a:rPr sz="1000" spc="1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received</a:t>
            </a:r>
            <a:r>
              <a:rPr sz="1000" spc="3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or</a:t>
            </a:r>
            <a:r>
              <a:rPr sz="1000" spc="2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disbursed.</a:t>
            </a:r>
            <a:r>
              <a:rPr sz="1000" spc="5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For</a:t>
            </a:r>
            <a:r>
              <a:rPr sz="1000" u="sng" spc="2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example,</a:t>
            </a:r>
            <a:r>
              <a:rPr sz="1000" u="sng" spc="2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a</a:t>
            </a:r>
            <a:r>
              <a:rPr sz="1000" u="sng" spc="3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sale</a:t>
            </a:r>
            <a:r>
              <a:rPr sz="1000" u="sng" spc="3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of</a:t>
            </a:r>
            <a:endParaRPr sz="10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300"/>
              </a:spcBef>
            </a:pPr>
            <a:r>
              <a:rPr sz="1000" u="sng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$100</a:t>
            </a:r>
            <a:r>
              <a:rPr sz="1000" u="sng" spc="1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is</a:t>
            </a:r>
            <a:r>
              <a:rPr sz="1000" u="sng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recorded</a:t>
            </a:r>
            <a:r>
              <a:rPr sz="1000" u="sng" spc="1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as</a:t>
            </a:r>
            <a:r>
              <a:rPr sz="1000" u="sng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asale</a:t>
            </a:r>
            <a:r>
              <a:rPr sz="1000" u="sng" spc="-3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this</a:t>
            </a:r>
            <a:r>
              <a:rPr sz="1000" u="sng" spc="2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year</a:t>
            </a:r>
            <a:r>
              <a:rPr sz="1000" u="sng" spc="2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even</a:t>
            </a:r>
            <a:r>
              <a:rPr sz="1000" u="sng" spc="-2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though</a:t>
            </a:r>
            <a:r>
              <a:rPr sz="1000" u="sng" spc="-2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the</a:t>
            </a:r>
            <a:r>
              <a:rPr sz="1000" u="sng" spc="-3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cash</a:t>
            </a:r>
            <a:r>
              <a:rPr sz="1000" u="sng" spc="-2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is</a:t>
            </a:r>
            <a:r>
              <a:rPr sz="1000" u="sng" spc="-2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not</a:t>
            </a:r>
            <a:r>
              <a:rPr sz="1000" u="sng" spc="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expected</a:t>
            </a:r>
            <a:r>
              <a:rPr sz="1000" u="sng" spc="-3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to</a:t>
            </a:r>
            <a:r>
              <a:rPr sz="1000" u="sng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be</a:t>
            </a:r>
            <a:r>
              <a:rPr sz="1000" u="sng" spc="2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collected until</a:t>
            </a:r>
            <a:r>
              <a:rPr sz="1000" u="sng" spc="-1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next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year.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1141730" y="7729855"/>
            <a:ext cx="437515" cy="280670"/>
          </a:xfrm>
          <a:prstGeom prst="rect">
            <a:avLst/>
          </a:prstGeom>
          <a:ln w="25907">
            <a:solidFill>
              <a:srgbClr val="DBDBDD"/>
            </a:solidFill>
          </a:ln>
        </p:spPr>
        <p:txBody>
          <a:bodyPr vert="horz" wrap="square" lIns="0" tIns="59690" rIns="0" bIns="0" rtlCol="0">
            <a:spAutoFit/>
          </a:bodyPr>
          <a:lstStyle/>
          <a:p>
            <a:pPr marL="88265">
              <a:lnSpc>
                <a:spcPct val="100000"/>
              </a:lnSpc>
              <a:spcBef>
                <a:spcPts val="470"/>
              </a:spcBef>
            </a:pPr>
            <a:r>
              <a:rPr sz="1050" spc="-5" dirty="0">
                <a:solidFill>
                  <a:srgbClr val="221E1E"/>
                </a:solidFill>
                <a:latin typeface="Microsoft Sans Serif"/>
                <a:cs typeface="Microsoft Sans Serif"/>
              </a:rPr>
              <a:t>7.5</a:t>
            </a:r>
            <a:r>
              <a:rPr sz="1050" spc="-5" dirty="0">
                <a:latin typeface="Microsoft Sans Serif"/>
                <a:cs typeface="Microsoft Sans Serif"/>
              </a:rPr>
              <a:t> </a:t>
            </a:r>
            <a:endParaRPr sz="1050">
              <a:latin typeface="Microsoft Sans Serif"/>
              <a:cs typeface="Microsoft Sans Serif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818184" y="532282"/>
            <a:ext cx="4709795" cy="247967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 indent="225425" algn="just">
              <a:lnSpc>
                <a:spcPct val="110500"/>
              </a:lnSpc>
              <a:spcBef>
                <a:spcPts val="105"/>
              </a:spcBef>
            </a:pP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 </a:t>
            </a:r>
            <a:r>
              <a:rPr sz="1000" spc="-5" dirty="0">
                <a:solidFill>
                  <a:srgbClr val="009CDB"/>
                </a:solidFill>
                <a:latin typeface="Georgia"/>
                <a:cs typeface="Georgia"/>
              </a:rPr>
              <a:t>statement of cash ﬂows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provides a summary 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the cash inﬂows (sources) and cash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outﬂows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(uses) during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a speciﬁed accounting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period.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The statement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consists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three sections: </a:t>
            </a:r>
            <a:r>
              <a:rPr sz="1000" spc="-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operating</a:t>
            </a:r>
            <a:r>
              <a:rPr sz="1000" spc="-1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activities,</a:t>
            </a:r>
            <a:r>
              <a:rPr sz="1000" spc="-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investing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activities,</a:t>
            </a:r>
            <a:r>
              <a:rPr sz="1000" spc="-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and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ﬁnancing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activities.</a:t>
            </a:r>
            <a:endParaRPr sz="1000">
              <a:latin typeface="Times New Roman"/>
              <a:cs typeface="Times New Roman"/>
            </a:endParaRPr>
          </a:p>
          <a:p>
            <a:pPr marL="12700" marR="5080" indent="225425" algn="just">
              <a:lnSpc>
                <a:spcPct val="110500"/>
              </a:lnSpc>
              <a:spcBef>
                <a:spcPts val="45"/>
              </a:spcBef>
            </a:pP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The primary approach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to constructing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a statement of cash </a:t>
            </a:r>
            <a:r>
              <a:rPr sz="1000" spc="-35" dirty="0">
                <a:solidFill>
                  <a:srgbClr val="221F1F"/>
                </a:solidFill>
                <a:latin typeface="Times New Roman"/>
                <a:cs typeface="Times New Roman"/>
              </a:rPr>
              <a:t>ﬂows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begins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with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the net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income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from the income statement as a cash inﬂow.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We add back any noncash deductions, such as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u="sng" spc="-2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depreciation, </a:t>
            </a:r>
            <a:r>
              <a:rPr sz="1000" u="sng" spc="-3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which </a:t>
            </a:r>
            <a:r>
              <a:rPr sz="1000" u="sng" spc="-3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were deducted </a:t>
            </a:r>
            <a:r>
              <a:rPr sz="1000" u="sng" spc="-3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by </a:t>
            </a:r>
            <a:r>
              <a:rPr sz="1000" u="sng" spc="-3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accounting </a:t>
            </a:r>
            <a:r>
              <a:rPr sz="1000" u="sng" spc="-2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principles </a:t>
            </a:r>
            <a:r>
              <a:rPr sz="1000" u="sng" spc="-3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although no cash outﬂow </a:t>
            </a:r>
            <a:r>
              <a:rPr sz="1000" u="sng" spc="-2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occurred. </a:t>
            </a:r>
            <a:r>
              <a:rPr sz="1000" spc="-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The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other </a:t>
            </a:r>
            <a:r>
              <a:rPr sz="1000" spc="-140" dirty="0">
                <a:solidFill>
                  <a:srgbClr val="221F1F"/>
                </a:solidFill>
                <a:latin typeface="Times New Roman"/>
                <a:cs typeface="Times New Roman"/>
              </a:rPr>
              <a:t>―cash</a:t>
            </a:r>
            <a:r>
              <a:rPr sz="1000" spc="8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ﬂow‖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adjustments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are </a:t>
            </a:r>
            <a:r>
              <a:rPr sz="1000" spc="-35" dirty="0">
                <a:solidFill>
                  <a:srgbClr val="221F1F"/>
                </a:solidFill>
                <a:latin typeface="Times New Roman"/>
                <a:cs typeface="Times New Roman"/>
              </a:rPr>
              <a:t>made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by examining the diﬀerences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in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the accounts from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15" dirty="0">
                <a:solidFill>
                  <a:srgbClr val="221F1F"/>
                </a:solidFill>
                <a:latin typeface="Times New Roman"/>
                <a:cs typeface="Times New Roman"/>
              </a:rPr>
              <a:t>two</a:t>
            </a:r>
            <a:r>
              <a:rPr sz="1000" spc="-4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15" dirty="0">
                <a:solidFill>
                  <a:srgbClr val="221F1F"/>
                </a:solidFill>
                <a:latin typeface="Times New Roman"/>
                <a:cs typeface="Times New Roman"/>
              </a:rPr>
              <a:t>consecutive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15" dirty="0">
                <a:solidFill>
                  <a:srgbClr val="221F1F"/>
                </a:solidFill>
                <a:latin typeface="Times New Roman"/>
                <a:cs typeface="Times New Roman"/>
              </a:rPr>
              <a:t>balance</a:t>
            </a:r>
            <a:r>
              <a:rPr sz="1000" spc="-5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sheets.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More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15" dirty="0">
                <a:solidFill>
                  <a:srgbClr val="221F1F"/>
                </a:solidFill>
                <a:latin typeface="Times New Roman"/>
                <a:cs typeface="Times New Roman"/>
              </a:rPr>
              <a:t>speciﬁcally,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 cash</a:t>
            </a:r>
            <a:r>
              <a:rPr sz="1000" spc="-15" dirty="0">
                <a:solidFill>
                  <a:srgbClr val="221F1F"/>
                </a:solidFill>
                <a:latin typeface="Times New Roman"/>
                <a:cs typeface="Times New Roman"/>
              </a:rPr>
              <a:t> ﬂows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 are</a:t>
            </a:r>
            <a:r>
              <a:rPr sz="1000" spc="-6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15" dirty="0">
                <a:solidFill>
                  <a:srgbClr val="221F1F"/>
                </a:solidFill>
                <a:latin typeface="Times New Roman"/>
                <a:cs typeface="Times New Roman"/>
              </a:rPr>
              <a:t>determined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as 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follows:</a:t>
            </a:r>
            <a:endParaRPr sz="10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840"/>
              </a:spcBef>
            </a:pPr>
            <a:r>
              <a:rPr sz="1000" spc="-5" dirty="0">
                <a:solidFill>
                  <a:srgbClr val="221F1F"/>
                </a:solidFill>
                <a:latin typeface="Georgia"/>
                <a:cs typeface="Georgia"/>
              </a:rPr>
              <a:t>Sources</a:t>
            </a:r>
            <a:endParaRPr sz="1000">
              <a:latin typeface="Georgia"/>
              <a:cs typeface="Georgia"/>
            </a:endParaRPr>
          </a:p>
          <a:p>
            <a:pPr marL="169545" indent="-157480">
              <a:lnSpc>
                <a:spcPct val="100000"/>
              </a:lnSpc>
              <a:spcBef>
                <a:spcPts val="455"/>
              </a:spcBef>
              <a:buAutoNum type="arabicPeriod"/>
              <a:tabLst>
                <a:tab pos="170180" algn="l"/>
              </a:tabLst>
            </a:pP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Amount</a:t>
            </a:r>
            <a:r>
              <a:rPr sz="1000" spc="-3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of</a:t>
            </a:r>
            <a:r>
              <a:rPr sz="1000" spc="-7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net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income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plus</a:t>
            </a:r>
            <a:r>
              <a:rPr sz="1000" spc="-3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amount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of</a:t>
            </a:r>
            <a:r>
              <a:rPr sz="1000" spc="-5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depreciation</a:t>
            </a:r>
            <a:endParaRPr sz="1000">
              <a:latin typeface="Times New Roman"/>
              <a:cs typeface="Times New Roman"/>
            </a:endParaRPr>
          </a:p>
          <a:p>
            <a:pPr marL="169545" indent="-157480">
              <a:lnSpc>
                <a:spcPct val="100000"/>
              </a:lnSpc>
              <a:spcBef>
                <a:spcPts val="445"/>
              </a:spcBef>
              <a:buAutoNum type="arabicPeriod"/>
              <a:tabLst>
                <a:tab pos="170180" algn="l"/>
              </a:tabLst>
            </a:pP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Decrease</a:t>
            </a:r>
            <a:r>
              <a:rPr sz="1000" spc="-4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in</a:t>
            </a:r>
            <a:r>
              <a:rPr sz="1000" spc="-3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an</a:t>
            </a:r>
            <a:r>
              <a:rPr sz="1000" spc="-3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asset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account</a:t>
            </a:r>
            <a:endParaRPr sz="1000">
              <a:latin typeface="Times New Roman"/>
              <a:cs typeface="Times New Roman"/>
            </a:endParaRPr>
          </a:p>
          <a:p>
            <a:pPr marL="169545" indent="-157480">
              <a:lnSpc>
                <a:spcPct val="100000"/>
              </a:lnSpc>
              <a:spcBef>
                <a:spcPts val="455"/>
              </a:spcBef>
              <a:buAutoNum type="arabicPeriod"/>
              <a:tabLst>
                <a:tab pos="170180" algn="l"/>
              </a:tabLst>
            </a:pP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I</a:t>
            </a:r>
            <a:r>
              <a:rPr sz="1000" spc="-15" dirty="0">
                <a:solidFill>
                  <a:srgbClr val="221F1F"/>
                </a:solidFill>
                <a:latin typeface="Times New Roman"/>
                <a:cs typeface="Times New Roman"/>
              </a:rPr>
              <a:t>nc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rea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s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e</a:t>
            </a:r>
            <a:r>
              <a:rPr sz="1000" spc="-5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i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n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lia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b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ili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t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y</a:t>
            </a:r>
            <a:r>
              <a:rPr sz="1000" spc="-4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acc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ou</a:t>
            </a:r>
            <a:r>
              <a:rPr sz="1000" spc="-15" dirty="0">
                <a:solidFill>
                  <a:srgbClr val="221F1F"/>
                </a:solidFill>
                <a:latin typeface="Times New Roman"/>
                <a:cs typeface="Times New Roman"/>
              </a:rPr>
              <a:t>n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</a:t>
            </a:r>
            <a:endParaRPr sz="1000">
              <a:latin typeface="Times New Roman"/>
              <a:cs typeface="Times New Roman"/>
            </a:endParaRPr>
          </a:p>
          <a:p>
            <a:pPr marL="169545" indent="-157480">
              <a:lnSpc>
                <a:spcPct val="100000"/>
              </a:lnSpc>
              <a:spcBef>
                <a:spcPts val="470"/>
              </a:spcBef>
              <a:buAutoNum type="arabicPeriod"/>
              <a:tabLst>
                <a:tab pos="170180" algn="l"/>
              </a:tabLst>
            </a:pP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I</a:t>
            </a:r>
            <a:r>
              <a:rPr sz="1000" spc="-15" dirty="0">
                <a:solidFill>
                  <a:srgbClr val="221F1F"/>
                </a:solidFill>
                <a:latin typeface="Times New Roman"/>
                <a:cs typeface="Times New Roman"/>
              </a:rPr>
              <a:t>n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c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r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ea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s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e</a:t>
            </a:r>
            <a:r>
              <a:rPr sz="1000" spc="-5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i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n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an</a:t>
            </a:r>
            <a:r>
              <a:rPr sz="1000" spc="-4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e</a:t>
            </a:r>
            <a:r>
              <a:rPr sz="1000" spc="10" dirty="0">
                <a:solidFill>
                  <a:srgbClr val="221F1F"/>
                </a:solidFill>
                <a:latin typeface="Times New Roman"/>
                <a:cs typeface="Times New Roman"/>
              </a:rPr>
              <a:t>q</a:t>
            </a:r>
            <a:r>
              <a:rPr sz="1000" spc="-15" dirty="0">
                <a:solidFill>
                  <a:srgbClr val="221F1F"/>
                </a:solidFill>
                <a:latin typeface="Times New Roman"/>
                <a:cs typeface="Times New Roman"/>
              </a:rPr>
              <a:t>u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i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t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y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acc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ou</a:t>
            </a:r>
            <a:r>
              <a:rPr sz="1000" spc="-15" dirty="0">
                <a:solidFill>
                  <a:srgbClr val="221F1F"/>
                </a:solidFill>
                <a:latin typeface="Times New Roman"/>
                <a:cs typeface="Times New Roman"/>
              </a:rPr>
              <a:t>n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818184" y="3079521"/>
            <a:ext cx="4714240" cy="3284220"/>
          </a:xfrm>
          <a:prstGeom prst="rect">
            <a:avLst/>
          </a:prstGeom>
        </p:spPr>
        <p:txBody>
          <a:bodyPr vert="horz" wrap="square" lIns="0" tIns="673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530"/>
              </a:spcBef>
            </a:pPr>
            <a:r>
              <a:rPr sz="1000" spc="-10" dirty="0">
                <a:solidFill>
                  <a:srgbClr val="221F1F"/>
                </a:solidFill>
                <a:latin typeface="Georgia"/>
                <a:cs typeface="Georgia"/>
              </a:rPr>
              <a:t>Uses</a:t>
            </a:r>
            <a:endParaRPr sz="1000">
              <a:latin typeface="Georgia"/>
              <a:cs typeface="Georgia"/>
            </a:endParaRPr>
          </a:p>
          <a:p>
            <a:pPr marL="169545" indent="-157480">
              <a:lnSpc>
                <a:spcPct val="100000"/>
              </a:lnSpc>
              <a:spcBef>
                <a:spcPts val="434"/>
              </a:spcBef>
              <a:buAutoNum type="arabicPeriod"/>
              <a:tabLst>
                <a:tab pos="170180" algn="l"/>
              </a:tabLst>
            </a:pP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Increase</a:t>
            </a:r>
            <a:r>
              <a:rPr sz="1000" spc="-5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in</a:t>
            </a:r>
            <a:r>
              <a:rPr sz="1000" spc="-3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an</a:t>
            </a:r>
            <a:r>
              <a:rPr sz="1000" spc="-4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asset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account</a:t>
            </a:r>
            <a:endParaRPr sz="1000">
              <a:latin typeface="Times New Roman"/>
              <a:cs typeface="Times New Roman"/>
            </a:endParaRPr>
          </a:p>
          <a:p>
            <a:pPr marL="169545" indent="-157480">
              <a:lnSpc>
                <a:spcPct val="100000"/>
              </a:lnSpc>
              <a:spcBef>
                <a:spcPts val="465"/>
              </a:spcBef>
              <a:buAutoNum type="arabicPeriod"/>
              <a:tabLst>
                <a:tab pos="170180" algn="l"/>
              </a:tabLst>
            </a:pP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Decrease</a:t>
            </a:r>
            <a:r>
              <a:rPr sz="1000" spc="-4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in</a:t>
            </a:r>
            <a:r>
              <a:rPr sz="1000" spc="-4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</a:t>
            </a:r>
            <a:r>
              <a:rPr sz="1000" spc="-3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liability</a:t>
            </a:r>
            <a:r>
              <a:rPr sz="1000" spc="-5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account</a:t>
            </a:r>
            <a:endParaRPr sz="1000">
              <a:latin typeface="Times New Roman"/>
              <a:cs typeface="Times New Roman"/>
            </a:endParaRPr>
          </a:p>
          <a:p>
            <a:pPr marL="169545" indent="-157480">
              <a:lnSpc>
                <a:spcPct val="100000"/>
              </a:lnSpc>
              <a:spcBef>
                <a:spcPts val="455"/>
              </a:spcBef>
              <a:buAutoNum type="arabicPeriod"/>
              <a:tabLst>
                <a:tab pos="170180" algn="l"/>
              </a:tabLst>
            </a:pP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Decrea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s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e</a:t>
            </a:r>
            <a:r>
              <a:rPr sz="1000" spc="-4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i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n</a:t>
            </a:r>
            <a:r>
              <a:rPr sz="1000" spc="-4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an</a:t>
            </a:r>
            <a:r>
              <a:rPr sz="1000" spc="-5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e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qu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i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t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y</a:t>
            </a:r>
            <a:r>
              <a:rPr sz="1000" spc="-4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acc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ou</a:t>
            </a:r>
            <a:r>
              <a:rPr sz="1000" spc="-15" dirty="0">
                <a:solidFill>
                  <a:srgbClr val="221F1F"/>
                </a:solidFill>
                <a:latin typeface="Times New Roman"/>
                <a:cs typeface="Times New Roman"/>
              </a:rPr>
              <a:t>n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</a:t>
            </a:r>
            <a:endParaRPr sz="1000">
              <a:latin typeface="Times New Roman"/>
              <a:cs typeface="Times New Roman"/>
            </a:endParaRPr>
          </a:p>
          <a:p>
            <a:pPr marL="169545" indent="-157480">
              <a:lnSpc>
                <a:spcPct val="100000"/>
              </a:lnSpc>
              <a:spcBef>
                <a:spcPts val="445"/>
              </a:spcBef>
              <a:buAutoNum type="arabicPeriod"/>
              <a:tabLst>
                <a:tab pos="170180" algn="l"/>
              </a:tabLst>
            </a:pP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</a:t>
            </a:r>
            <a:r>
              <a:rPr sz="1000" spc="-15" dirty="0">
                <a:solidFill>
                  <a:srgbClr val="221F1F"/>
                </a:solidFill>
                <a:latin typeface="Times New Roman"/>
                <a:cs typeface="Times New Roman"/>
              </a:rPr>
              <a:t>m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ou</a:t>
            </a:r>
            <a:r>
              <a:rPr sz="1000" spc="-15" dirty="0">
                <a:solidFill>
                  <a:srgbClr val="221F1F"/>
                </a:solidFill>
                <a:latin typeface="Times New Roman"/>
                <a:cs typeface="Times New Roman"/>
              </a:rPr>
              <a:t>n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</a:t>
            </a:r>
            <a:r>
              <a:rPr sz="1000" spc="-3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o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f</a:t>
            </a:r>
            <a:r>
              <a:rPr sz="1000" spc="-7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c</a:t>
            </a:r>
            <a:r>
              <a:rPr sz="1000" spc="10" dirty="0">
                <a:solidFill>
                  <a:srgbClr val="221F1F"/>
                </a:solidFill>
                <a:latin typeface="Times New Roman"/>
                <a:cs typeface="Times New Roman"/>
              </a:rPr>
              <a:t>a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s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h</a:t>
            </a:r>
            <a:r>
              <a:rPr sz="1000" spc="-4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d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i</a:t>
            </a:r>
            <a:r>
              <a:rPr sz="1000" spc="-15" dirty="0">
                <a:solidFill>
                  <a:srgbClr val="221F1F"/>
                </a:solidFill>
                <a:latin typeface="Times New Roman"/>
                <a:cs typeface="Times New Roman"/>
              </a:rPr>
              <a:t>v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ide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n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d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s</a:t>
            </a:r>
            <a:endParaRPr sz="1000">
              <a:latin typeface="Times New Roman"/>
              <a:cs typeface="Times New Roman"/>
            </a:endParaRPr>
          </a:p>
          <a:p>
            <a:pPr marL="12700" marR="12065" indent="225425" algn="just">
              <a:lnSpc>
                <a:spcPct val="110300"/>
              </a:lnSpc>
              <a:spcBef>
                <a:spcPts val="645"/>
              </a:spcBef>
            </a:pP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Changes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in the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cash account are excluded.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In the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statement of cash ﬂows,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all of the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ﬁrm’s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sources and uses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cash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are added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together. Their sum equals the change in the 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ﬁrm’s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cash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account.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If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the statement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of cash 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ﬂows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is constructed correctly, the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sum of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the items should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equal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diﬀerence</a:t>
            </a:r>
            <a:r>
              <a:rPr sz="1000" spc="6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in</a:t>
            </a:r>
            <a:r>
              <a:rPr sz="1000" spc="-1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sz="1000" spc="-1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cash</a:t>
            </a:r>
            <a:r>
              <a:rPr sz="1000" spc="-1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account</a:t>
            </a:r>
            <a:r>
              <a:rPr sz="1000" spc="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between</a:t>
            </a:r>
            <a:r>
              <a:rPr sz="1000" spc="-1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the 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two</a:t>
            </a:r>
            <a:r>
              <a:rPr sz="1000" spc="1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balance</a:t>
            </a:r>
            <a:r>
              <a:rPr sz="1000" spc="2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sheets</a:t>
            </a:r>
            <a:r>
              <a:rPr sz="1000" spc="-1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used</a:t>
            </a:r>
            <a:r>
              <a:rPr sz="1000" spc="3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to</a:t>
            </a:r>
            <a:r>
              <a:rPr sz="1000" spc="-4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generate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it.</a:t>
            </a:r>
            <a:endParaRPr sz="1000">
              <a:latin typeface="Times New Roman"/>
              <a:cs typeface="Times New Roman"/>
            </a:endParaRPr>
          </a:p>
          <a:p>
            <a:pPr marL="238125" algn="just">
              <a:lnSpc>
                <a:spcPct val="100000"/>
              </a:lnSpc>
              <a:spcBef>
                <a:spcPts val="135"/>
              </a:spcBef>
            </a:pPr>
            <a:r>
              <a:rPr sz="1000" spc="-15" dirty="0">
                <a:solidFill>
                  <a:srgbClr val="221F1F"/>
                </a:solidFill>
                <a:latin typeface="Times New Roman"/>
                <a:cs typeface="Times New Roman"/>
              </a:rPr>
              <a:t>L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et</a:t>
            </a:r>
            <a:r>
              <a:rPr sz="1000" spc="-15" dirty="0">
                <a:solidFill>
                  <a:srgbClr val="221F1F"/>
                </a:solidFill>
                <a:latin typeface="Times New Roman"/>
                <a:cs typeface="Times New Roman"/>
              </a:rPr>
              <a:t>’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s</a:t>
            </a:r>
            <a:r>
              <a:rPr sz="1000" spc="-6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e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x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m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i</a:t>
            </a:r>
            <a:r>
              <a:rPr sz="1000" spc="-15" dirty="0">
                <a:solidFill>
                  <a:srgbClr val="221F1F"/>
                </a:solidFill>
                <a:latin typeface="Times New Roman"/>
                <a:cs typeface="Times New Roman"/>
              </a:rPr>
              <a:t>n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e</a:t>
            </a:r>
            <a:r>
              <a:rPr sz="1000" spc="-6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</a:t>
            </a:r>
            <a:r>
              <a:rPr sz="1000" spc="-15" dirty="0">
                <a:solidFill>
                  <a:srgbClr val="221F1F"/>
                </a:solidFill>
                <a:latin typeface="Times New Roman"/>
                <a:cs typeface="Times New Roman"/>
              </a:rPr>
              <a:t>h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ese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m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o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re</a:t>
            </a:r>
            <a:r>
              <a:rPr sz="1000" spc="-4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cl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o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s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e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l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y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:</a:t>
            </a:r>
            <a:endParaRPr sz="1000">
              <a:latin typeface="Times New Roman"/>
              <a:cs typeface="Times New Roman"/>
            </a:endParaRPr>
          </a:p>
          <a:p>
            <a:pPr marL="137160" marR="8255" indent="-125095" algn="just">
              <a:lnSpc>
                <a:spcPct val="110300"/>
              </a:lnSpc>
              <a:spcBef>
                <a:spcPts val="630"/>
              </a:spcBef>
              <a:buChar char="•"/>
              <a:tabLst>
                <a:tab pos="137795" algn="l"/>
              </a:tabLst>
            </a:pP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Assets. The purchase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of raw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materials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or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an increase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in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the amount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ﬁnished goods held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requires additional cash. Thus, it is a 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use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and is, therefore, subtracted in the statement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cash ﬂows. In contrast, collections 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accounts receivable frees 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up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cash; the reduction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in 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accounts</a:t>
            </a:r>
            <a:r>
              <a:rPr sz="1000" spc="1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receivable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is</a:t>
            </a:r>
            <a:r>
              <a:rPr sz="1000" spc="-1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</a:t>
            </a:r>
            <a:r>
              <a:rPr sz="1000" spc="-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source</a:t>
            </a:r>
            <a:r>
              <a:rPr sz="1000" spc="-4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and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is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added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 in</a:t>
            </a:r>
            <a:r>
              <a:rPr sz="1000" spc="-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sz="1000" spc="-3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statement</a:t>
            </a:r>
            <a:r>
              <a:rPr sz="1000" spc="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of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cash</a:t>
            </a:r>
            <a:r>
              <a:rPr sz="1000" spc="-4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ﬂows.</a:t>
            </a:r>
            <a:endParaRPr sz="1000">
              <a:latin typeface="Times New Roman"/>
              <a:cs typeface="Times New Roman"/>
            </a:endParaRPr>
          </a:p>
          <a:p>
            <a:pPr marL="137160" marR="5080" indent="-125095" algn="just">
              <a:lnSpc>
                <a:spcPct val="110000"/>
              </a:lnSpc>
              <a:spcBef>
                <a:spcPts val="265"/>
              </a:spcBef>
              <a:buChar char="•"/>
              <a:tabLst>
                <a:tab pos="137795" algn="l"/>
              </a:tabLst>
            </a:pP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Liabilities and equity. Borrowing money from a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bank or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receiving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an added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investment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from</a:t>
            </a:r>
            <a:r>
              <a:rPr sz="1000" spc="-3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</a:t>
            </a:r>
            <a:r>
              <a:rPr sz="1000" spc="-4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partner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or</a:t>
            </a:r>
            <a:r>
              <a:rPr sz="1000" spc="-4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stockholder represents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</a:t>
            </a:r>
            <a:r>
              <a:rPr sz="1000" spc="-4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source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of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cash</a:t>
            </a:r>
            <a:r>
              <a:rPr sz="1000" spc="-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to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sz="1000" spc="-1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ﬁrm.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In</a:t>
            </a:r>
            <a:r>
              <a:rPr sz="1000" spc="-4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contrast, paying </a:t>
            </a:r>
            <a:r>
              <a:rPr sz="1000" spc="10" dirty="0">
                <a:solidFill>
                  <a:srgbClr val="221F1F"/>
                </a:solidFill>
                <a:latin typeface="Times New Roman"/>
                <a:cs typeface="Times New Roman"/>
              </a:rPr>
              <a:t>oﬀ </a:t>
            </a:r>
            <a:r>
              <a:rPr sz="1000" spc="-23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</a:t>
            </a:r>
            <a:r>
              <a:rPr sz="1000" spc="-3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bank</a:t>
            </a:r>
            <a:r>
              <a:rPr sz="1000" spc="-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loan</a:t>
            </a:r>
            <a:r>
              <a:rPr sz="1000" spc="-1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or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repurchasing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shares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of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stock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is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</a:t>
            </a:r>
            <a:r>
              <a:rPr sz="1000" spc="1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use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of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 cash.</a:t>
            </a:r>
            <a:endParaRPr sz="1000">
              <a:latin typeface="Times New Roman"/>
              <a:cs typeface="Times New Roman"/>
            </a:endParaRPr>
          </a:p>
        </p:txBody>
      </p:sp>
      <p:graphicFrame>
        <p:nvGraphicFramePr>
          <p:cNvPr id="4" name="object 4"/>
          <p:cNvGraphicFramePr>
            <a:graphicFrameLocks noGrp="1"/>
          </p:cNvGraphicFramePr>
          <p:nvPr/>
        </p:nvGraphicFramePr>
        <p:xfrm>
          <a:off x="830884" y="6456553"/>
          <a:ext cx="4685665" cy="81851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25425"/>
                <a:gridCol w="2194560"/>
                <a:gridCol w="2265044"/>
              </a:tblGrid>
              <a:tr h="156971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B w="28575">
                      <a:solidFill>
                        <a:srgbClr val="FFFFFF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ts val="1110"/>
                        </a:lnSpc>
                      </a:pPr>
                      <a:r>
                        <a:rPr sz="1000" spc="-5" dirty="0">
                          <a:solidFill>
                            <a:srgbClr val="009CDB"/>
                          </a:solidFill>
                          <a:latin typeface="Georgia"/>
                          <a:cs typeface="Georgia"/>
                        </a:rPr>
                        <a:t>Table</a:t>
                      </a:r>
                      <a:r>
                        <a:rPr sz="1000" spc="10" dirty="0">
                          <a:solidFill>
                            <a:srgbClr val="009CDB"/>
                          </a:solidFill>
                          <a:latin typeface="Georgia"/>
                          <a:cs typeface="Georgia"/>
                        </a:rPr>
                        <a:t> </a:t>
                      </a:r>
                      <a:r>
                        <a:rPr sz="1000" spc="-5" dirty="0">
                          <a:solidFill>
                            <a:srgbClr val="009CDB"/>
                          </a:solidFill>
                          <a:latin typeface="Georgia"/>
                          <a:cs typeface="Georgia"/>
                        </a:rPr>
                        <a:t>13.6</a:t>
                      </a:r>
                      <a:r>
                        <a:rPr sz="1000" spc="20" dirty="0">
                          <a:solidFill>
                            <a:srgbClr val="009CDB"/>
                          </a:solidFill>
                          <a:latin typeface="Georgia"/>
                          <a:cs typeface="Georgia"/>
                        </a:rPr>
                        <a:t> </a:t>
                      </a:r>
                      <a:r>
                        <a:rPr sz="10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shows</a:t>
                      </a:r>
                      <a:r>
                        <a:rPr sz="1000" spc="1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0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the</a:t>
                      </a:r>
                      <a:r>
                        <a:rPr sz="1000" spc="2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0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statement</a:t>
                      </a:r>
                      <a:r>
                        <a:rPr sz="1000" spc="2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0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of</a:t>
                      </a:r>
                      <a:r>
                        <a:rPr sz="1000" spc="1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0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cash</a:t>
                      </a:r>
                      <a:r>
                        <a:rPr sz="1000" spc="2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000" spc="-1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ﬂows</a:t>
                      </a:r>
                      <a:r>
                        <a:rPr sz="1000" spc="3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0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for</a:t>
                      </a:r>
                      <a:r>
                        <a:rPr sz="1000" spc="2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0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Walgreens</a:t>
                      </a:r>
                      <a:r>
                        <a:rPr sz="1000" spc="1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0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based</a:t>
                      </a:r>
                      <a:r>
                        <a:rPr sz="1000" spc="2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0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on</a:t>
                      </a:r>
                      <a:r>
                        <a:rPr sz="1000" spc="1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0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the</a:t>
                      </a:r>
                      <a:r>
                        <a:rPr sz="1000" spc="2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0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2015</a:t>
                      </a:r>
                      <a:r>
                        <a:rPr sz="1000" spc="2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000" spc="-1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income</a:t>
                      </a: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B w="28575">
                      <a:solidFill>
                        <a:srgbClr val="FFFFFF"/>
                      </a:solidFill>
                      <a:prstDash val="solid"/>
                    </a:lnB>
                    <a:solidFill>
                      <a:srgbClr val="00FF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</a:tr>
              <a:tr h="167640">
                <a:tc gridSpan="3">
                  <a:txBody>
                    <a:bodyPr/>
                    <a:lstStyle/>
                    <a:p>
                      <a:pPr>
                        <a:lnSpc>
                          <a:spcPts val="1195"/>
                        </a:lnSpc>
                      </a:pPr>
                      <a:r>
                        <a:rPr sz="10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statement</a:t>
                      </a:r>
                      <a:r>
                        <a:rPr sz="1000" spc="1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0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and</a:t>
                      </a:r>
                      <a:r>
                        <a:rPr sz="1000" spc="2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0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the</a:t>
                      </a:r>
                      <a:r>
                        <a:rPr sz="1000" spc="1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0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balance</a:t>
                      </a:r>
                      <a:r>
                        <a:rPr sz="1000" spc="2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0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sheets</a:t>
                      </a:r>
                      <a:r>
                        <a:rPr sz="1000" spc="1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0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as</a:t>
                      </a:r>
                      <a:r>
                        <a:rPr sz="1000" spc="1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0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of</a:t>
                      </a:r>
                      <a:r>
                        <a:rPr sz="1000" spc="1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0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ﬁscal</a:t>
                      </a:r>
                      <a:r>
                        <a:rPr sz="1000" spc="2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0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year-end</a:t>
                      </a:r>
                      <a:r>
                        <a:rPr sz="1000" spc="2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0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2014</a:t>
                      </a:r>
                      <a:r>
                        <a:rPr sz="1000" spc="1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0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and</a:t>
                      </a:r>
                      <a:r>
                        <a:rPr sz="1000" spc="1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0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2015.</a:t>
                      </a:r>
                      <a:r>
                        <a:rPr sz="1000" spc="1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0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Due</a:t>
                      </a:r>
                      <a:r>
                        <a:rPr sz="1000" spc="2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0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to</a:t>
                      </a:r>
                      <a:r>
                        <a:rPr sz="1000" spc="1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0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the</a:t>
                      </a:r>
                      <a:r>
                        <a:rPr sz="1000" spc="2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0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accounting</a:t>
                      </a: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T w="28575">
                      <a:solidFill>
                        <a:srgbClr val="FFFFFF"/>
                      </a:solidFill>
                      <a:prstDash val="solid"/>
                    </a:lnT>
                    <a:lnB w="28575">
                      <a:solidFill>
                        <a:srgbClr val="FFFFFF"/>
                      </a:solidFill>
                      <a:prstDash val="solid"/>
                    </a:lnB>
                    <a:solidFill>
                      <a:srgbClr val="00FF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</a:tr>
              <a:tr h="167639">
                <a:tc gridSpan="3">
                  <a:txBody>
                    <a:bodyPr/>
                    <a:lstStyle/>
                    <a:p>
                      <a:pPr>
                        <a:lnSpc>
                          <a:spcPts val="1195"/>
                        </a:lnSpc>
                      </a:pPr>
                      <a:r>
                        <a:rPr sz="10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changes</a:t>
                      </a:r>
                      <a:r>
                        <a:rPr sz="1000" spc="2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0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and</a:t>
                      </a:r>
                      <a:r>
                        <a:rPr sz="1000" spc="3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0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ﬁrm</a:t>
                      </a:r>
                      <a:r>
                        <a:rPr sz="1000" spc="2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0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consolidation</a:t>
                      </a:r>
                      <a:r>
                        <a:rPr sz="1000" spc="2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0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that</a:t>
                      </a:r>
                      <a:r>
                        <a:rPr sz="1000" spc="3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0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occurred</a:t>
                      </a:r>
                      <a:r>
                        <a:rPr sz="1000" spc="5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000" spc="-1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with</a:t>
                      </a:r>
                      <a:r>
                        <a:rPr sz="1000" spc="2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0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the</a:t>
                      </a:r>
                      <a:r>
                        <a:rPr sz="1000" spc="3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0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2015</a:t>
                      </a:r>
                      <a:r>
                        <a:rPr sz="1000" spc="2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0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merger,</a:t>
                      </a:r>
                      <a:r>
                        <a:rPr sz="1000" spc="3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0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some</a:t>
                      </a:r>
                      <a:r>
                        <a:rPr sz="1000" spc="4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0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numbers</a:t>
                      </a:r>
                      <a:r>
                        <a:rPr sz="1000" spc="3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0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may</a:t>
                      </a:r>
                      <a:r>
                        <a:rPr sz="1000" spc="2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0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not</a:t>
                      </a: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T w="28575">
                      <a:solidFill>
                        <a:srgbClr val="FFFFFF"/>
                      </a:solidFill>
                      <a:prstDash val="solid"/>
                    </a:lnT>
                    <a:lnB w="28575">
                      <a:solidFill>
                        <a:srgbClr val="FFFFFF"/>
                      </a:solidFill>
                      <a:prstDash val="solid"/>
                    </a:lnB>
                    <a:solidFill>
                      <a:srgbClr val="00FF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</a:tr>
              <a:tr h="167640">
                <a:tc gridSpan="3">
                  <a:txBody>
                    <a:bodyPr/>
                    <a:lstStyle/>
                    <a:p>
                      <a:pPr>
                        <a:lnSpc>
                          <a:spcPts val="1195"/>
                        </a:lnSpc>
                      </a:pPr>
                      <a:r>
                        <a:rPr sz="1000" spc="-3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match</a:t>
                      </a:r>
                      <a:r>
                        <a:rPr sz="1000" spc="1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000" spc="-3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with</a:t>
                      </a:r>
                      <a:r>
                        <a:rPr sz="1000" spc="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000" spc="-3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diﬀerences</a:t>
                      </a:r>
                      <a:r>
                        <a:rPr sz="10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000" spc="-2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in</a:t>
                      </a:r>
                      <a:r>
                        <a:rPr sz="1000" spc="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000" spc="-2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the</a:t>
                      </a:r>
                      <a:r>
                        <a:rPr sz="10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000" spc="-3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2014</a:t>
                      </a:r>
                      <a:r>
                        <a:rPr sz="1000" spc="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000" spc="-3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and</a:t>
                      </a:r>
                      <a:r>
                        <a:rPr sz="1000" spc="1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000" spc="-3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2015</a:t>
                      </a:r>
                      <a:r>
                        <a:rPr sz="1000" spc="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000" spc="-3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balance</a:t>
                      </a:r>
                      <a:r>
                        <a:rPr sz="10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000" spc="-2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sheets.</a:t>
                      </a:r>
                      <a:r>
                        <a:rPr sz="1000" spc="1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000" spc="-4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We</a:t>
                      </a:r>
                      <a:r>
                        <a:rPr sz="10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000" spc="-2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will</a:t>
                      </a:r>
                      <a:r>
                        <a:rPr sz="10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000" spc="-2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focus</a:t>
                      </a:r>
                      <a:r>
                        <a:rPr sz="10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000" spc="-3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on</a:t>
                      </a:r>
                      <a:r>
                        <a:rPr sz="1000" spc="2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000" spc="-3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the</a:t>
                      </a:r>
                      <a:r>
                        <a:rPr sz="10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000" spc="-2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basic</a:t>
                      </a:r>
                      <a:r>
                        <a:rPr sz="10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000" spc="-1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structure</a:t>
                      </a: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T w="28575">
                      <a:solidFill>
                        <a:srgbClr val="FFFFFF"/>
                      </a:solidFill>
                      <a:prstDash val="solid"/>
                    </a:lnT>
                    <a:lnB w="28575">
                      <a:solidFill>
                        <a:srgbClr val="FFFFFF"/>
                      </a:solidFill>
                      <a:prstDash val="solid"/>
                    </a:lnB>
                    <a:solidFill>
                      <a:srgbClr val="00FF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</a:tr>
              <a:tr h="158495">
                <a:tc gridSpan="2">
                  <a:txBody>
                    <a:bodyPr/>
                    <a:lstStyle/>
                    <a:p>
                      <a:pPr>
                        <a:lnSpc>
                          <a:spcPts val="1150"/>
                        </a:lnSpc>
                      </a:pPr>
                      <a:r>
                        <a:rPr sz="10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of</a:t>
                      </a:r>
                      <a:r>
                        <a:rPr sz="1000" spc="-5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0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the</a:t>
                      </a:r>
                      <a:r>
                        <a:rPr sz="1000" spc="-3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0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statement</a:t>
                      </a:r>
                      <a:r>
                        <a:rPr sz="1000" spc="-2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0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of</a:t>
                      </a:r>
                      <a:r>
                        <a:rPr sz="1000" spc="-2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0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cash </a:t>
                      </a:r>
                      <a:r>
                        <a:rPr sz="1000" spc="-1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ﬂows</a:t>
                      </a:r>
                      <a:r>
                        <a:rPr sz="1000" spc="1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0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in</a:t>
                      </a:r>
                      <a:r>
                        <a:rPr sz="1000" spc="2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0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our</a:t>
                      </a:r>
                      <a:r>
                        <a:rPr sz="10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0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discussion.</a:t>
                      </a: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T w="28575">
                      <a:solidFill>
                        <a:srgbClr val="FFFFFF"/>
                      </a:solidFill>
                      <a:prstDash val="solid"/>
                    </a:lnT>
                    <a:solidFill>
                      <a:srgbClr val="00FF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T w="28575">
                      <a:solidFill>
                        <a:srgbClr val="FFFFFF"/>
                      </a:solidFill>
                      <a:prstDash val="solid"/>
                    </a:lnT>
                  </a:tcPr>
                </a:tc>
              </a:tr>
            </a:tbl>
          </a:graphicData>
        </a:graphic>
      </p:graphicFrame>
      <p:sp>
        <p:nvSpPr>
          <p:cNvPr id="5" name="object 5"/>
          <p:cNvSpPr txBox="1"/>
          <p:nvPr/>
        </p:nvSpPr>
        <p:spPr>
          <a:xfrm>
            <a:off x="1043736" y="7274814"/>
            <a:ext cx="4475480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Notice</a:t>
            </a:r>
            <a:r>
              <a:rPr sz="1000" spc="5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that</a:t>
            </a:r>
            <a:r>
              <a:rPr sz="1000" spc="5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cash</a:t>
            </a:r>
            <a:r>
              <a:rPr sz="1000" spc="6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ﬂows</a:t>
            </a:r>
            <a:r>
              <a:rPr sz="1000" spc="6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are</a:t>
            </a:r>
            <a:r>
              <a:rPr sz="1000" spc="5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grouped</a:t>
            </a:r>
            <a:r>
              <a:rPr sz="1000" spc="6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on</a:t>
            </a:r>
            <a:r>
              <a:rPr sz="1000" spc="6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sz="1000" spc="5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basis</a:t>
            </a:r>
            <a:r>
              <a:rPr sz="1000" spc="6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of</a:t>
            </a:r>
            <a:r>
              <a:rPr sz="1000" spc="7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operating</a:t>
            </a:r>
            <a:r>
              <a:rPr sz="1000" spc="6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activities,</a:t>
            </a:r>
            <a:r>
              <a:rPr sz="1000" spc="7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investing</a:t>
            </a:r>
            <a:r>
              <a:rPr sz="1000" spc="6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activities,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2158238" y="7465821"/>
            <a:ext cx="1913255" cy="146685"/>
          </a:xfrm>
          <a:prstGeom prst="rect">
            <a:avLst/>
          </a:prstGeom>
          <a:solidFill>
            <a:srgbClr val="FFFF00"/>
          </a:solidFill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110"/>
              </a:lnSpc>
            </a:pPr>
            <a:r>
              <a:rPr sz="1000" b="1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Sources</a:t>
            </a:r>
            <a:r>
              <a:rPr sz="1000" b="1" u="sng" spc="22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b="1" u="sng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of</a:t>
            </a:r>
            <a:r>
              <a:rPr sz="1000" b="1" u="sng" spc="23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b="1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funds  </a:t>
            </a:r>
            <a:r>
              <a:rPr sz="1000" b="1" u="sng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from</a:t>
            </a:r>
            <a:r>
              <a:rPr sz="1000" b="1" u="sng" spc="204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b="1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operations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818184" y="7442454"/>
            <a:ext cx="4711065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3314065" algn="l"/>
              </a:tabLst>
            </a:pP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and</a:t>
            </a:r>
            <a:r>
              <a:rPr sz="1000" spc="24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ﬁnancing  activities.	begin</a:t>
            </a:r>
            <a:r>
              <a:rPr sz="1000" spc="21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with</a:t>
            </a:r>
            <a:r>
              <a:rPr sz="1000" spc="204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net</a:t>
            </a:r>
            <a:r>
              <a:rPr sz="1000" spc="21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income</a:t>
            </a:r>
            <a:r>
              <a:rPr sz="1000" spc="22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of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818184" y="7610093"/>
            <a:ext cx="4703445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$4,255</a:t>
            </a:r>
            <a:r>
              <a:rPr sz="1000" spc="1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million,</a:t>
            </a:r>
            <a:r>
              <a:rPr sz="1000" spc="9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other</a:t>
            </a:r>
            <a:r>
              <a:rPr sz="1000" spc="1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income</a:t>
            </a:r>
            <a:r>
              <a:rPr sz="1000" spc="10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of</a:t>
            </a:r>
            <a:r>
              <a:rPr sz="1000" spc="1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$24</a:t>
            </a:r>
            <a:r>
              <a:rPr sz="1000" spc="1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million,</a:t>
            </a:r>
            <a:r>
              <a:rPr sz="1000" spc="9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and</a:t>
            </a:r>
            <a:r>
              <a:rPr sz="1000" spc="9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depreciation</a:t>
            </a:r>
            <a:r>
              <a:rPr sz="1000" spc="9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of</a:t>
            </a:r>
            <a:r>
              <a:rPr sz="1000" spc="8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$1,742</a:t>
            </a:r>
            <a:r>
              <a:rPr sz="1000" spc="11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million</a:t>
            </a:r>
            <a:r>
              <a:rPr sz="1000" spc="1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to</a:t>
            </a:r>
            <a:r>
              <a:rPr sz="1000" spc="9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reﬂect</a:t>
            </a:r>
            <a:r>
              <a:rPr sz="1000" spc="10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818184" y="7779257"/>
            <a:ext cx="3617595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fact</a:t>
            </a:r>
            <a:r>
              <a:rPr sz="1000" spc="6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that</a:t>
            </a:r>
            <a:r>
              <a:rPr sz="1000" spc="7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depreciation</a:t>
            </a:r>
            <a:r>
              <a:rPr sz="1000" spc="7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is</a:t>
            </a:r>
            <a:r>
              <a:rPr sz="1000" spc="7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</a:t>
            </a:r>
            <a:r>
              <a:rPr sz="1000" spc="9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noncash</a:t>
            </a:r>
            <a:r>
              <a:rPr sz="1000" spc="7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charge</a:t>
            </a:r>
            <a:r>
              <a:rPr sz="1000" spc="8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against</a:t>
            </a:r>
            <a:r>
              <a:rPr sz="1000" spc="8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sz="1000" spc="1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ﬁrm’s</a:t>
            </a:r>
            <a:r>
              <a:rPr sz="1000" spc="8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revenues.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4467733" y="7802626"/>
            <a:ext cx="1049020" cy="146685"/>
          </a:xfrm>
          <a:prstGeom prst="rect">
            <a:avLst/>
          </a:prstGeom>
          <a:solidFill>
            <a:srgbClr val="FFFF00"/>
          </a:solidFill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110"/>
              </a:lnSpc>
            </a:pPr>
            <a:r>
              <a:rPr sz="1000" b="1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A</a:t>
            </a:r>
            <a:r>
              <a:rPr sz="1000" b="1" u="sng" spc="7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b="1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use</a:t>
            </a:r>
            <a:r>
              <a:rPr sz="1000" b="1" u="sng" spc="6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b="1" u="sng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of</a:t>
            </a:r>
            <a:r>
              <a:rPr sz="1000" b="1" u="sng" spc="6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b="1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cash</a:t>
            </a:r>
            <a:r>
              <a:rPr sz="1000" b="1" u="sng" spc="7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b="1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from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830884" y="7970266"/>
            <a:ext cx="584200" cy="146685"/>
          </a:xfrm>
          <a:prstGeom prst="rect">
            <a:avLst/>
          </a:prstGeom>
          <a:solidFill>
            <a:srgbClr val="FFFF00"/>
          </a:solidFill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110"/>
              </a:lnSpc>
            </a:pPr>
            <a:r>
              <a:rPr sz="1000" b="1" u="sng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o</a:t>
            </a:r>
            <a:r>
              <a:rPr sz="1000" b="1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per</a:t>
            </a:r>
            <a:r>
              <a:rPr sz="1000" b="1" u="sng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a</a:t>
            </a:r>
            <a:r>
              <a:rPr sz="1000" b="1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tions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1442974" y="7946897"/>
            <a:ext cx="4086225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spc="-35" dirty="0">
                <a:solidFill>
                  <a:srgbClr val="221F1F"/>
                </a:solidFill>
                <a:latin typeface="Times New Roman"/>
                <a:cs typeface="Times New Roman"/>
              </a:rPr>
              <a:t>was</a:t>
            </a:r>
            <a:r>
              <a:rPr sz="1000" spc="16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in</a:t>
            </a:r>
            <a:r>
              <a:rPr sz="1000" spc="16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sz="1000" spc="14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form</a:t>
            </a:r>
            <a:r>
              <a:rPr sz="1000" spc="16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of</a:t>
            </a:r>
            <a:r>
              <a:rPr sz="1000" spc="15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a</a:t>
            </a:r>
            <a:r>
              <a:rPr sz="1000" spc="409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$338</a:t>
            </a:r>
            <a:r>
              <a:rPr sz="1000" spc="17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million</a:t>
            </a:r>
            <a:r>
              <a:rPr sz="1000" spc="16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increase</a:t>
            </a:r>
            <a:r>
              <a:rPr sz="1000" spc="16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in</a:t>
            </a:r>
            <a:r>
              <a:rPr sz="1000" spc="16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accounts</a:t>
            </a:r>
            <a:r>
              <a:rPr sz="1000" spc="15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receivable</a:t>
            </a:r>
            <a:r>
              <a:rPr sz="1000" spc="16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5" dirty="0">
                <a:solidFill>
                  <a:srgbClr val="221F1F"/>
                </a:solidFill>
                <a:latin typeface="Times New Roman"/>
                <a:cs typeface="Times New Roman"/>
              </a:rPr>
              <a:t>and</a:t>
            </a:r>
            <a:r>
              <a:rPr sz="1000" spc="17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a</a:t>
            </a:r>
            <a:r>
              <a:rPr sz="1000" spc="434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$154</a:t>
            </a:r>
            <a:endParaRPr sz="1000">
              <a:latin typeface="Times New Roman"/>
              <a:cs typeface="Times New Roman"/>
            </a:endParaRPr>
          </a:p>
        </p:txBody>
      </p:sp>
      <p:grpSp>
        <p:nvGrpSpPr>
          <p:cNvPr id="13" name="object 13"/>
          <p:cNvGrpSpPr/>
          <p:nvPr/>
        </p:nvGrpSpPr>
        <p:grpSpPr>
          <a:xfrm>
            <a:off x="2972435" y="8137906"/>
            <a:ext cx="842010" cy="146685"/>
            <a:chOff x="2972435" y="8137906"/>
            <a:chExt cx="842010" cy="146685"/>
          </a:xfrm>
        </p:grpSpPr>
        <p:sp>
          <p:nvSpPr>
            <p:cNvPr id="14" name="object 14"/>
            <p:cNvSpPr/>
            <p:nvPr/>
          </p:nvSpPr>
          <p:spPr>
            <a:xfrm>
              <a:off x="2972435" y="8137906"/>
              <a:ext cx="815975" cy="146685"/>
            </a:xfrm>
            <a:custGeom>
              <a:avLst/>
              <a:gdLst/>
              <a:ahLst/>
              <a:cxnLst/>
              <a:rect l="l" t="t" r="r" b="b"/>
              <a:pathLst>
                <a:path w="815975" h="146684">
                  <a:moveTo>
                    <a:pt x="815644" y="0"/>
                  </a:moveTo>
                  <a:lnTo>
                    <a:pt x="0" y="0"/>
                  </a:lnTo>
                  <a:lnTo>
                    <a:pt x="0" y="146304"/>
                  </a:lnTo>
                  <a:lnTo>
                    <a:pt x="815644" y="146304"/>
                  </a:lnTo>
                  <a:lnTo>
                    <a:pt x="815644" y="0"/>
                  </a:lnTo>
                  <a:close/>
                </a:path>
              </a:pathLst>
            </a:custGeom>
            <a:solidFill>
              <a:srgbClr val="FFFF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15"/>
            <p:cNvSpPr/>
            <p:nvPr/>
          </p:nvSpPr>
          <p:spPr>
            <a:xfrm>
              <a:off x="2972435" y="8267446"/>
              <a:ext cx="842010" cy="12700"/>
            </a:xfrm>
            <a:custGeom>
              <a:avLst/>
              <a:gdLst/>
              <a:ahLst/>
              <a:cxnLst/>
              <a:rect l="l" t="t" r="r" b="b"/>
              <a:pathLst>
                <a:path w="842010" h="12700">
                  <a:moveTo>
                    <a:pt x="841552" y="0"/>
                  </a:moveTo>
                  <a:lnTo>
                    <a:pt x="0" y="0"/>
                  </a:lnTo>
                  <a:lnTo>
                    <a:pt x="0" y="12192"/>
                  </a:lnTo>
                  <a:lnTo>
                    <a:pt x="841552" y="12192"/>
                  </a:lnTo>
                  <a:lnTo>
                    <a:pt x="841552" y="0"/>
                  </a:lnTo>
                  <a:close/>
                </a:path>
              </a:pathLst>
            </a:custGeom>
            <a:solidFill>
              <a:srgbClr val="221F1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6" name="object 16"/>
          <p:cNvSpPr txBox="1"/>
          <p:nvPr/>
        </p:nvSpPr>
        <p:spPr>
          <a:xfrm>
            <a:off x="818184" y="8098687"/>
            <a:ext cx="4713605" cy="12065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6985" algn="just">
              <a:lnSpc>
                <a:spcPct val="110200"/>
              </a:lnSpc>
              <a:spcBef>
                <a:spcPts val="95"/>
              </a:spcBef>
            </a:pP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million</a:t>
            </a:r>
            <a:r>
              <a:rPr sz="1000" spc="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decrease</a:t>
            </a:r>
            <a:r>
              <a:rPr sz="1000" spc="1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in</a:t>
            </a:r>
            <a:r>
              <a:rPr sz="1000" spc="-4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other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current</a:t>
            </a:r>
            <a:r>
              <a:rPr sz="1000" spc="-4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liabilities.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b="1" spc="-10" dirty="0">
                <a:solidFill>
                  <a:srgbClr val="221F1F"/>
                </a:solidFill>
                <a:latin typeface="Times New Roman"/>
                <a:cs typeface="Times New Roman"/>
              </a:rPr>
              <a:t>Sources</a:t>
            </a:r>
            <a:r>
              <a:rPr sz="1000" b="1" spc="-4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b="1" spc="-10" dirty="0">
                <a:solidFill>
                  <a:srgbClr val="221F1F"/>
                </a:solidFill>
                <a:latin typeface="Times New Roman"/>
                <a:cs typeface="Times New Roman"/>
              </a:rPr>
              <a:t>of</a:t>
            </a:r>
            <a:r>
              <a:rPr sz="1000" b="1" spc="-3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b="1" spc="-5" dirty="0">
                <a:solidFill>
                  <a:srgbClr val="221F1F"/>
                </a:solidFill>
                <a:latin typeface="Times New Roman"/>
                <a:cs typeface="Times New Roman"/>
              </a:rPr>
              <a:t>cash</a:t>
            </a:r>
            <a:r>
              <a:rPr sz="1000" b="1" spc="-4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included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</a:t>
            </a:r>
            <a:r>
              <a:rPr sz="1000" spc="-3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$719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million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reduction </a:t>
            </a:r>
            <a:r>
              <a:rPr sz="1000" spc="-23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in inventory </a:t>
            </a:r>
            <a:r>
              <a:rPr sz="1000" spc="25" dirty="0">
                <a:solidFill>
                  <a:srgbClr val="221F1F"/>
                </a:solidFill>
                <a:latin typeface="Times New Roman"/>
                <a:cs typeface="Times New Roman"/>
              </a:rPr>
              <a:t>anda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$268 million increase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in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accounts payable. The overall result 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was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 net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cash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inﬂow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from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operations during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2015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$5,664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million. </a:t>
            </a:r>
            <a:r>
              <a:rPr sz="1000" u="sng" spc="-3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The cash from </a:t>
            </a:r>
            <a:r>
              <a:rPr sz="1000" u="sng" spc="-2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operations is </a:t>
            </a:r>
            <a:r>
              <a:rPr sz="1000" u="sng" spc="-3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an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u="sng" spc="-3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important ﬁgure </a:t>
            </a:r>
            <a:r>
              <a:rPr sz="1000" u="sng" spc="-2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for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businesses. It </a:t>
            </a:r>
            <a:r>
              <a:rPr sz="1000" u="sng" spc="-1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may </a:t>
            </a:r>
            <a:r>
              <a:rPr sz="1000" u="sng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be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negative for growing </a:t>
            </a:r>
            <a:r>
              <a:rPr sz="1000" u="sng" spc="-1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ﬁrms,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but generally, a ﬁrm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cannot exist long</a:t>
            </a:r>
            <a:r>
              <a:rPr sz="1000" u="sng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if</a:t>
            </a:r>
            <a:r>
              <a:rPr sz="1000" u="sng" spc="-1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itcontinually</a:t>
            </a:r>
            <a:r>
              <a:rPr sz="1000" u="sng" spc="-1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creates net </a:t>
            </a:r>
            <a:r>
              <a:rPr sz="1000" u="sng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cash</a:t>
            </a:r>
            <a:r>
              <a:rPr sz="1000" u="sng" spc="-2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outﬂows</a:t>
            </a:r>
            <a:r>
              <a:rPr sz="1000" u="sng" spc="1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from</a:t>
            </a:r>
            <a:r>
              <a:rPr sz="1000" u="sng" spc="-3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its</a:t>
            </a:r>
            <a:r>
              <a:rPr sz="1000" u="sng" spc="-2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operations.</a:t>
            </a:r>
            <a:endParaRPr sz="1000">
              <a:latin typeface="Times New Roman"/>
              <a:cs typeface="Times New Roman"/>
            </a:endParaRPr>
          </a:p>
          <a:p>
            <a:pPr marL="12700" marR="5080" indent="225425" algn="just">
              <a:lnSpc>
                <a:spcPct val="110000"/>
              </a:lnSpc>
              <a:spcBef>
                <a:spcPts val="50"/>
              </a:spcBef>
            </a:pP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Table</a:t>
            </a:r>
            <a:r>
              <a:rPr sz="1000" spc="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13.6</a:t>
            </a:r>
            <a:r>
              <a:rPr sz="1000" spc="4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shows</a:t>
            </a:r>
            <a:r>
              <a:rPr sz="1000" spc="3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that</a:t>
            </a:r>
            <a:r>
              <a:rPr sz="1000" spc="7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Walgreens</a:t>
            </a:r>
            <a:r>
              <a:rPr sz="1000" spc="3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invested</a:t>
            </a:r>
            <a:r>
              <a:rPr sz="1000" spc="3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$1,251</a:t>
            </a:r>
            <a:r>
              <a:rPr sz="1000" spc="4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million</a:t>
            </a:r>
            <a:r>
              <a:rPr sz="1000" spc="4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in</a:t>
            </a:r>
            <a:r>
              <a:rPr sz="1000" spc="4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plant</a:t>
            </a:r>
            <a:r>
              <a:rPr sz="1000" spc="3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5" dirty="0">
                <a:solidFill>
                  <a:srgbClr val="221F1F"/>
                </a:solidFill>
                <a:latin typeface="Times New Roman"/>
                <a:cs typeface="Times New Roman"/>
              </a:rPr>
              <a:t>and</a:t>
            </a:r>
            <a:r>
              <a:rPr sz="1000" spc="4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equipment</a:t>
            </a:r>
            <a:r>
              <a:rPr sz="1000" spc="3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in</a:t>
            </a:r>
            <a:r>
              <a:rPr sz="1000" spc="3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2015. </a:t>
            </a:r>
            <a:r>
              <a:rPr sz="1000" spc="-24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It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also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invested</a:t>
            </a:r>
            <a:r>
              <a:rPr sz="1000" spc="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over</a:t>
            </a:r>
            <a:r>
              <a:rPr sz="1000" spc="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$4,000</a:t>
            </a:r>
            <a:r>
              <a:rPr sz="1000" spc="-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million</a:t>
            </a:r>
            <a:r>
              <a:rPr sz="1000" spc="-3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in</a:t>
            </a:r>
            <a:r>
              <a:rPr sz="1000" spc="1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an</a:t>
            </a:r>
            <a:r>
              <a:rPr sz="1000" spc="-3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investment</a:t>
            </a:r>
            <a:r>
              <a:rPr sz="1000" spc="-4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in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another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ﬁrm,</a:t>
            </a:r>
            <a:r>
              <a:rPr sz="1000" spc="-4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probably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its</a:t>
            </a:r>
            <a:r>
              <a:rPr sz="1000" spc="-3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acquisition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818184" y="9295892"/>
            <a:ext cx="952500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of</a:t>
            </a:r>
            <a:r>
              <a:rPr sz="1000" spc="-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Alliance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Boots.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1790954" y="9318955"/>
            <a:ext cx="3727450" cy="148590"/>
          </a:xfrm>
          <a:prstGeom prst="rect">
            <a:avLst/>
          </a:prstGeom>
          <a:solidFill>
            <a:srgbClr val="FFFF00"/>
          </a:solidFill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115"/>
              </a:lnSpc>
            </a:pPr>
            <a:r>
              <a:rPr sz="1000" b="1" spc="-5" dirty="0">
                <a:solidFill>
                  <a:srgbClr val="221F1F"/>
                </a:solidFill>
                <a:latin typeface="Times New Roman"/>
                <a:cs typeface="Times New Roman"/>
              </a:rPr>
              <a:t>Overall,</a:t>
            </a:r>
            <a:r>
              <a:rPr sz="1000" b="1" spc="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b="1" spc="-5" dirty="0">
                <a:solidFill>
                  <a:srgbClr val="221F1F"/>
                </a:solidFill>
                <a:latin typeface="Times New Roman"/>
                <a:cs typeface="Times New Roman"/>
              </a:rPr>
              <a:t>there</a:t>
            </a:r>
            <a:r>
              <a:rPr sz="1000" b="1" spc="1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b="1" dirty="0">
                <a:solidFill>
                  <a:srgbClr val="221F1F"/>
                </a:solidFill>
                <a:latin typeface="Times New Roman"/>
                <a:cs typeface="Times New Roman"/>
              </a:rPr>
              <a:t>was </a:t>
            </a:r>
            <a:r>
              <a:rPr sz="1000" b="1" spc="-5" dirty="0">
                <a:solidFill>
                  <a:srgbClr val="221F1F"/>
                </a:solidFill>
                <a:latin typeface="Times New Roman"/>
                <a:cs typeface="Times New Roman"/>
              </a:rPr>
              <a:t>a</a:t>
            </a:r>
            <a:r>
              <a:rPr sz="1000" b="1" spc="1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b="1" spc="-10" dirty="0">
                <a:solidFill>
                  <a:srgbClr val="221F1F"/>
                </a:solidFill>
                <a:latin typeface="Times New Roman"/>
                <a:cs typeface="Times New Roman"/>
              </a:rPr>
              <a:t>net</a:t>
            </a:r>
            <a:r>
              <a:rPr sz="1000" b="1" spc="1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b="1" spc="-5" dirty="0">
                <a:solidFill>
                  <a:srgbClr val="221F1F"/>
                </a:solidFill>
                <a:latin typeface="Times New Roman"/>
                <a:cs typeface="Times New Roman"/>
              </a:rPr>
              <a:t>cash</a:t>
            </a:r>
            <a:r>
              <a:rPr sz="1000" b="1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b="1" spc="-5" dirty="0">
                <a:solidFill>
                  <a:srgbClr val="221F1F"/>
                </a:solidFill>
                <a:latin typeface="Times New Roman"/>
                <a:cs typeface="Times New Roman"/>
              </a:rPr>
              <a:t>outﬂow</a:t>
            </a:r>
            <a:r>
              <a:rPr sz="1000" b="1" spc="1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b="1" dirty="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sz="1000" b="1" spc="-5" dirty="0">
                <a:solidFill>
                  <a:srgbClr val="221F1F"/>
                </a:solidFill>
                <a:latin typeface="Times New Roman"/>
                <a:cs typeface="Times New Roman"/>
              </a:rPr>
              <a:t>$4,276</a:t>
            </a:r>
            <a:r>
              <a:rPr sz="1000" b="1" spc="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b="1" spc="-10" dirty="0">
                <a:solidFill>
                  <a:srgbClr val="221F1F"/>
                </a:solidFill>
                <a:latin typeface="Times New Roman"/>
                <a:cs typeface="Times New Roman"/>
              </a:rPr>
              <a:t>million</a:t>
            </a:r>
            <a:r>
              <a:rPr sz="1000" b="1" spc="4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b="1" spc="-5" dirty="0">
                <a:solidFill>
                  <a:srgbClr val="221F1F"/>
                </a:solidFill>
                <a:latin typeface="Times New Roman"/>
                <a:cs typeface="Times New Roman"/>
              </a:rPr>
              <a:t>because</a:t>
            </a:r>
            <a:r>
              <a:rPr sz="1000" b="1" spc="1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b="1" dirty="0">
                <a:solidFill>
                  <a:srgbClr val="221F1F"/>
                </a:solidFill>
                <a:latin typeface="Times New Roman"/>
                <a:cs typeface="Times New Roman"/>
              </a:rPr>
              <a:t>of</a:t>
            </a:r>
            <a:r>
              <a:rPr sz="1000" b="1" spc="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b="1" spc="-5" dirty="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830884" y="9488423"/>
            <a:ext cx="1397000" cy="146685"/>
          </a:xfrm>
          <a:prstGeom prst="rect">
            <a:avLst/>
          </a:prstGeom>
          <a:solidFill>
            <a:srgbClr val="FFFF00"/>
          </a:solidFill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135"/>
              </a:lnSpc>
            </a:pPr>
            <a:r>
              <a:rPr sz="1000" b="1" spc="-5" dirty="0">
                <a:solidFill>
                  <a:srgbClr val="221F1F"/>
                </a:solidFill>
                <a:latin typeface="Times New Roman"/>
                <a:cs typeface="Times New Roman"/>
              </a:rPr>
              <a:t>ﬁrm’s</a:t>
            </a:r>
            <a:r>
              <a:rPr sz="1000" b="1" spc="-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b="1" spc="-5" dirty="0">
                <a:solidFill>
                  <a:srgbClr val="221F1F"/>
                </a:solidFill>
                <a:latin typeface="Times New Roman"/>
                <a:cs typeface="Times New Roman"/>
              </a:rPr>
              <a:t>investing</a:t>
            </a:r>
            <a:r>
              <a:rPr sz="1000" b="1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b="1" spc="-5" dirty="0">
                <a:solidFill>
                  <a:srgbClr val="221F1F"/>
                </a:solidFill>
                <a:latin typeface="Times New Roman"/>
                <a:cs typeface="Times New Roman"/>
              </a:rPr>
              <a:t>activities.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5724905" y="552703"/>
            <a:ext cx="1565910" cy="55181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 marR="88265">
              <a:lnSpc>
                <a:spcPct val="101200"/>
              </a:lnSpc>
              <a:spcBef>
                <a:spcPts val="90"/>
              </a:spcBef>
            </a:pPr>
            <a:r>
              <a:rPr sz="850" spc="-30" dirty="0">
                <a:solidFill>
                  <a:srgbClr val="009CDB"/>
                </a:solidFill>
                <a:latin typeface="Georgia"/>
                <a:cs typeface="Georgia"/>
              </a:rPr>
              <a:t>statement</a:t>
            </a:r>
            <a:r>
              <a:rPr sz="850" spc="-5" dirty="0">
                <a:solidFill>
                  <a:srgbClr val="009CDB"/>
                </a:solidFill>
                <a:latin typeface="Georgia"/>
                <a:cs typeface="Georgia"/>
              </a:rPr>
              <a:t> </a:t>
            </a:r>
            <a:r>
              <a:rPr sz="850" spc="-20" dirty="0">
                <a:solidFill>
                  <a:srgbClr val="009CDB"/>
                </a:solidFill>
                <a:latin typeface="Georgia"/>
                <a:cs typeface="Georgia"/>
              </a:rPr>
              <a:t>of</a:t>
            </a:r>
            <a:r>
              <a:rPr sz="850" spc="-10" dirty="0">
                <a:solidFill>
                  <a:srgbClr val="009CDB"/>
                </a:solidFill>
                <a:latin typeface="Georgia"/>
                <a:cs typeface="Georgia"/>
              </a:rPr>
              <a:t> </a:t>
            </a:r>
            <a:r>
              <a:rPr sz="850" spc="-30" dirty="0">
                <a:solidFill>
                  <a:srgbClr val="009CDB"/>
                </a:solidFill>
                <a:latin typeface="Georgia"/>
                <a:cs typeface="Georgia"/>
              </a:rPr>
              <a:t>cash</a:t>
            </a:r>
            <a:r>
              <a:rPr sz="850" spc="-5" dirty="0">
                <a:solidFill>
                  <a:srgbClr val="009CDB"/>
                </a:solidFill>
                <a:latin typeface="Georgia"/>
                <a:cs typeface="Georgia"/>
              </a:rPr>
              <a:t> </a:t>
            </a:r>
            <a:r>
              <a:rPr sz="850" spc="-30" dirty="0">
                <a:solidFill>
                  <a:srgbClr val="009CDB"/>
                </a:solidFill>
                <a:latin typeface="Georgia"/>
                <a:cs typeface="Georgia"/>
              </a:rPr>
              <a:t>ﬂows</a:t>
            </a:r>
            <a:r>
              <a:rPr sz="850" spc="15" dirty="0">
                <a:solidFill>
                  <a:srgbClr val="009CDB"/>
                </a:solidFill>
                <a:latin typeface="Georgia"/>
                <a:cs typeface="Georgia"/>
              </a:rPr>
              <a:t> </a:t>
            </a:r>
            <a:r>
              <a:rPr sz="850" spc="-25" dirty="0">
                <a:solidFill>
                  <a:srgbClr val="4A4A4D"/>
                </a:solidFill>
                <a:latin typeface="Times New Roman"/>
                <a:cs typeface="Times New Roman"/>
              </a:rPr>
              <a:t>provides </a:t>
            </a:r>
            <a:r>
              <a:rPr sz="850" spc="-20" dirty="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a </a:t>
            </a:r>
            <a:r>
              <a:rPr sz="850" spc="-5" dirty="0">
                <a:solidFill>
                  <a:srgbClr val="4A4A4D"/>
                </a:solidFill>
                <a:latin typeface="Times New Roman"/>
                <a:cs typeface="Times New Roman"/>
              </a:rPr>
              <a:t>summary of the 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cash </a:t>
            </a:r>
            <a:r>
              <a:rPr sz="850" spc="-5" dirty="0">
                <a:solidFill>
                  <a:srgbClr val="4A4A4D"/>
                </a:solidFill>
                <a:latin typeface="Times New Roman"/>
                <a:cs typeface="Times New Roman"/>
              </a:rPr>
              <a:t>inﬂows 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sz="850" spc="-10" dirty="0">
                <a:solidFill>
                  <a:srgbClr val="4A4A4D"/>
                </a:solidFill>
                <a:latin typeface="Times New Roman"/>
                <a:cs typeface="Times New Roman"/>
              </a:rPr>
              <a:t>(sources)</a:t>
            </a:r>
            <a:r>
              <a:rPr sz="850" spc="-40" dirty="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sz="850" spc="-5" dirty="0">
                <a:solidFill>
                  <a:srgbClr val="4A4A4D"/>
                </a:solidFill>
                <a:latin typeface="Times New Roman"/>
                <a:cs typeface="Times New Roman"/>
              </a:rPr>
              <a:t>and</a:t>
            </a:r>
            <a:r>
              <a:rPr sz="850" spc="-40" dirty="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sz="850" spc="-5" dirty="0">
                <a:solidFill>
                  <a:srgbClr val="4A4A4D"/>
                </a:solidFill>
                <a:latin typeface="Times New Roman"/>
                <a:cs typeface="Times New Roman"/>
              </a:rPr>
              <a:t>cash</a:t>
            </a:r>
            <a:r>
              <a:rPr sz="850" spc="-45" dirty="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sz="850" spc="-10" dirty="0">
                <a:solidFill>
                  <a:srgbClr val="4A4A4D"/>
                </a:solidFill>
                <a:latin typeface="Times New Roman"/>
                <a:cs typeface="Times New Roman"/>
              </a:rPr>
              <a:t>outﬂows</a:t>
            </a:r>
            <a:r>
              <a:rPr sz="850" spc="-30" dirty="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sz="850" spc="-5" dirty="0">
                <a:solidFill>
                  <a:srgbClr val="4A4A4D"/>
                </a:solidFill>
                <a:latin typeface="Times New Roman"/>
                <a:cs typeface="Times New Roman"/>
              </a:rPr>
              <a:t>(uses)</a:t>
            </a:r>
            <a:endParaRPr sz="85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35"/>
              </a:spcBef>
            </a:pPr>
            <a:r>
              <a:rPr sz="850" spc="-10" dirty="0">
                <a:solidFill>
                  <a:srgbClr val="4A4A4D"/>
                </a:solidFill>
                <a:latin typeface="Times New Roman"/>
                <a:cs typeface="Times New Roman"/>
              </a:rPr>
              <a:t>dur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i</a:t>
            </a:r>
            <a:r>
              <a:rPr sz="850" spc="-10" dirty="0">
                <a:solidFill>
                  <a:srgbClr val="4A4A4D"/>
                </a:solidFill>
                <a:latin typeface="Times New Roman"/>
                <a:cs typeface="Times New Roman"/>
              </a:rPr>
              <a:t>n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g</a:t>
            </a:r>
            <a:r>
              <a:rPr sz="850" spc="-65" dirty="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a</a:t>
            </a:r>
            <a:r>
              <a:rPr sz="850" spc="-40" dirty="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sz="850" spc="-10" dirty="0">
                <a:solidFill>
                  <a:srgbClr val="4A4A4D"/>
                </a:solidFill>
                <a:latin typeface="Times New Roman"/>
                <a:cs typeface="Times New Roman"/>
              </a:rPr>
              <a:t>s</a:t>
            </a:r>
            <a:r>
              <a:rPr sz="850" spc="5" dirty="0">
                <a:solidFill>
                  <a:srgbClr val="4A4A4D"/>
                </a:solidFill>
                <a:latin typeface="Times New Roman"/>
                <a:cs typeface="Times New Roman"/>
              </a:rPr>
              <a:t>p</a:t>
            </a:r>
            <a:r>
              <a:rPr sz="850" spc="-20" dirty="0">
                <a:solidFill>
                  <a:srgbClr val="4A4A4D"/>
                </a:solidFill>
                <a:latin typeface="Times New Roman"/>
                <a:cs typeface="Times New Roman"/>
              </a:rPr>
              <a:t>e</a:t>
            </a:r>
            <a:r>
              <a:rPr sz="850" spc="5" dirty="0">
                <a:solidFill>
                  <a:srgbClr val="4A4A4D"/>
                </a:solidFill>
                <a:latin typeface="Times New Roman"/>
                <a:cs typeface="Times New Roman"/>
              </a:rPr>
              <a:t>c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i</a:t>
            </a:r>
            <a:r>
              <a:rPr sz="850" spc="-10" dirty="0">
                <a:solidFill>
                  <a:srgbClr val="4A4A4D"/>
                </a:solidFill>
                <a:latin typeface="Times New Roman"/>
                <a:cs typeface="Times New Roman"/>
              </a:rPr>
              <a:t>ﬁe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d</a:t>
            </a:r>
            <a:r>
              <a:rPr sz="850" spc="-50" dirty="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sz="850" spc="-10" dirty="0">
                <a:solidFill>
                  <a:srgbClr val="4A4A4D"/>
                </a:solidFill>
                <a:latin typeface="Times New Roman"/>
                <a:cs typeface="Times New Roman"/>
              </a:rPr>
              <a:t>ac</a:t>
            </a:r>
            <a:r>
              <a:rPr sz="850" spc="5" dirty="0">
                <a:solidFill>
                  <a:srgbClr val="4A4A4D"/>
                </a:solidFill>
                <a:latin typeface="Times New Roman"/>
                <a:cs typeface="Times New Roman"/>
              </a:rPr>
              <a:t>c</a:t>
            </a:r>
            <a:r>
              <a:rPr sz="850" spc="-10" dirty="0">
                <a:solidFill>
                  <a:srgbClr val="4A4A4D"/>
                </a:solidFill>
                <a:latin typeface="Times New Roman"/>
                <a:cs typeface="Times New Roman"/>
              </a:rPr>
              <a:t>ou</a:t>
            </a:r>
            <a:r>
              <a:rPr sz="850" spc="-20" dirty="0">
                <a:solidFill>
                  <a:srgbClr val="4A4A4D"/>
                </a:solidFill>
                <a:latin typeface="Times New Roman"/>
                <a:cs typeface="Times New Roman"/>
              </a:rPr>
              <a:t>n</a:t>
            </a:r>
            <a:r>
              <a:rPr sz="850" spc="-10" dirty="0">
                <a:solidFill>
                  <a:srgbClr val="4A4A4D"/>
                </a:solidFill>
                <a:latin typeface="Times New Roman"/>
                <a:cs typeface="Times New Roman"/>
              </a:rPr>
              <a:t>t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i</a:t>
            </a:r>
            <a:r>
              <a:rPr sz="850" spc="-10" dirty="0">
                <a:solidFill>
                  <a:srgbClr val="4A4A4D"/>
                </a:solidFill>
                <a:latin typeface="Times New Roman"/>
                <a:cs typeface="Times New Roman"/>
              </a:rPr>
              <a:t>n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g</a:t>
            </a:r>
            <a:r>
              <a:rPr sz="850" spc="-25" dirty="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sz="850" spc="5" dirty="0">
                <a:solidFill>
                  <a:srgbClr val="4A4A4D"/>
                </a:solidFill>
                <a:latin typeface="Times New Roman"/>
                <a:cs typeface="Times New Roman"/>
              </a:rPr>
              <a:t>p</a:t>
            </a:r>
            <a:r>
              <a:rPr sz="850" spc="-10" dirty="0">
                <a:solidFill>
                  <a:srgbClr val="4A4A4D"/>
                </a:solidFill>
                <a:latin typeface="Times New Roman"/>
                <a:cs typeface="Times New Roman"/>
              </a:rPr>
              <a:t>e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ri</a:t>
            </a:r>
            <a:r>
              <a:rPr sz="850" spc="-10" dirty="0">
                <a:solidFill>
                  <a:srgbClr val="4A4A4D"/>
                </a:solidFill>
                <a:latin typeface="Times New Roman"/>
                <a:cs typeface="Times New Roman"/>
              </a:rPr>
              <a:t>o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d</a:t>
            </a:r>
            <a:endParaRPr sz="85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2"/>
          <p:cNvGraphicFramePr>
            <a:graphicFrameLocks noGrp="1"/>
          </p:cNvGraphicFramePr>
          <p:nvPr/>
        </p:nvGraphicFramePr>
        <p:xfrm>
          <a:off x="2268347" y="780287"/>
          <a:ext cx="4681220" cy="628586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815340"/>
                <a:gridCol w="2258060"/>
                <a:gridCol w="1607820"/>
              </a:tblGrid>
              <a:tr h="303529">
                <a:tc>
                  <a:txBody>
                    <a:bodyPr/>
                    <a:lstStyle/>
                    <a:p>
                      <a:pPr marL="76200">
                        <a:lnSpc>
                          <a:spcPct val="100000"/>
                        </a:lnSpc>
                        <a:spcBef>
                          <a:spcPts val="515"/>
                        </a:spcBef>
                      </a:pPr>
                      <a:r>
                        <a:rPr sz="900" spc="55" dirty="0">
                          <a:solidFill>
                            <a:srgbClr val="04719C"/>
                          </a:solidFill>
                          <a:latin typeface="Trebuchet MS"/>
                          <a:cs typeface="Trebuchet MS"/>
                        </a:rPr>
                        <a:t>T</a:t>
                      </a:r>
                      <a:r>
                        <a:rPr sz="900" spc="60" dirty="0">
                          <a:solidFill>
                            <a:srgbClr val="04719C"/>
                          </a:solidFill>
                          <a:latin typeface="Trebuchet MS"/>
                          <a:cs typeface="Trebuchet MS"/>
                        </a:rPr>
                        <a:t>ABL</a:t>
                      </a:r>
                      <a:r>
                        <a:rPr sz="900" dirty="0">
                          <a:solidFill>
                            <a:srgbClr val="04719C"/>
                          </a:solidFill>
                          <a:latin typeface="Trebuchet MS"/>
                          <a:cs typeface="Trebuchet MS"/>
                        </a:rPr>
                        <a:t>E </a:t>
                      </a:r>
                      <a:r>
                        <a:rPr sz="900" spc="10" dirty="0">
                          <a:solidFill>
                            <a:srgbClr val="04719C"/>
                          </a:solidFill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900" spc="-5" dirty="0">
                          <a:solidFill>
                            <a:srgbClr val="04719C"/>
                          </a:solidFill>
                          <a:latin typeface="Trebuchet MS"/>
                          <a:cs typeface="Trebuchet MS"/>
                        </a:rPr>
                        <a:t>1</a:t>
                      </a:r>
                      <a:r>
                        <a:rPr sz="900" dirty="0">
                          <a:solidFill>
                            <a:srgbClr val="04719C"/>
                          </a:solidFill>
                          <a:latin typeface="Trebuchet MS"/>
                          <a:cs typeface="Trebuchet MS"/>
                        </a:rPr>
                        <a:t>3</a:t>
                      </a:r>
                      <a:r>
                        <a:rPr sz="900" spc="-105" dirty="0">
                          <a:solidFill>
                            <a:srgbClr val="04719C"/>
                          </a:solidFill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900" dirty="0">
                          <a:solidFill>
                            <a:srgbClr val="04719C"/>
                          </a:solidFill>
                          <a:latin typeface="Trebuchet MS"/>
                          <a:cs typeface="Trebuchet MS"/>
                        </a:rPr>
                        <a:t>.6</a:t>
                      </a:r>
                      <a:endParaRPr sz="900">
                        <a:latin typeface="Trebuchet MS"/>
                        <a:cs typeface="Trebuchet MS"/>
                      </a:endParaRPr>
                    </a:p>
                  </a:txBody>
                  <a:tcPr marL="0" marR="0" marT="65405" marB="0">
                    <a:lnB w="28575">
                      <a:solidFill>
                        <a:srgbClr val="3A90B3"/>
                      </a:solidFill>
                      <a:prstDash val="solid"/>
                    </a:lnB>
                    <a:solidFill>
                      <a:srgbClr val="B9D7E6"/>
                    </a:solidFill>
                  </a:tcPr>
                </a:tc>
                <a:tc>
                  <a:txBody>
                    <a:bodyPr/>
                    <a:lstStyle/>
                    <a:p>
                      <a:pPr marL="57785">
                        <a:lnSpc>
                          <a:spcPct val="100000"/>
                        </a:lnSpc>
                        <a:spcBef>
                          <a:spcPts val="450"/>
                        </a:spcBef>
                      </a:pPr>
                      <a:r>
                        <a:rPr sz="950" spc="15" dirty="0">
                          <a:solidFill>
                            <a:srgbClr val="3A90B3"/>
                          </a:solidFill>
                          <a:latin typeface="Times New Roman"/>
                          <a:cs typeface="Times New Roman"/>
                        </a:rPr>
                        <a:t>Statement</a:t>
                      </a:r>
                      <a:r>
                        <a:rPr sz="950" spc="-30" dirty="0">
                          <a:solidFill>
                            <a:srgbClr val="3A90B3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950" spc="10" dirty="0">
                          <a:solidFill>
                            <a:srgbClr val="3A90B3"/>
                          </a:solidFill>
                          <a:latin typeface="Times New Roman"/>
                          <a:cs typeface="Times New Roman"/>
                        </a:rPr>
                        <a:t>of</a:t>
                      </a:r>
                      <a:r>
                        <a:rPr sz="950" spc="-30" dirty="0">
                          <a:solidFill>
                            <a:srgbClr val="3A90B3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950" spc="20" dirty="0">
                          <a:solidFill>
                            <a:srgbClr val="3A90B3"/>
                          </a:solidFill>
                          <a:latin typeface="Times New Roman"/>
                          <a:cs typeface="Times New Roman"/>
                        </a:rPr>
                        <a:t>Cash</a:t>
                      </a:r>
                      <a:r>
                        <a:rPr sz="950" spc="-40" dirty="0">
                          <a:solidFill>
                            <a:srgbClr val="3A90B3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950" spc="15" dirty="0">
                          <a:solidFill>
                            <a:srgbClr val="3A90B3"/>
                          </a:solidFill>
                          <a:latin typeface="Times New Roman"/>
                          <a:cs typeface="Times New Roman"/>
                        </a:rPr>
                        <a:t>Flows,</a:t>
                      </a:r>
                      <a:r>
                        <a:rPr sz="950" spc="-5" dirty="0">
                          <a:solidFill>
                            <a:srgbClr val="3A90B3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950" spc="15" dirty="0">
                          <a:solidFill>
                            <a:srgbClr val="3A90B3"/>
                          </a:solidFill>
                          <a:latin typeface="Times New Roman"/>
                          <a:cs typeface="Times New Roman"/>
                        </a:rPr>
                        <a:t>Walgreens,</a:t>
                      </a:r>
                      <a:r>
                        <a:rPr sz="950" spc="-5" dirty="0">
                          <a:solidFill>
                            <a:srgbClr val="3A90B3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950" spc="15" dirty="0">
                          <a:solidFill>
                            <a:srgbClr val="3A90B3"/>
                          </a:solidFill>
                          <a:latin typeface="Times New Roman"/>
                          <a:cs typeface="Times New Roman"/>
                        </a:rPr>
                        <a:t>2015</a:t>
                      </a:r>
                      <a:endParaRPr sz="950">
                        <a:latin typeface="Times New Roman"/>
                        <a:cs typeface="Times New Roman"/>
                      </a:endParaRPr>
                    </a:p>
                  </a:txBody>
                  <a:tcPr marL="0" marR="0" marT="57150" marB="0">
                    <a:lnB w="28575">
                      <a:solidFill>
                        <a:srgbClr val="3A90B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6195">
                        <a:lnSpc>
                          <a:spcPct val="100000"/>
                        </a:lnSpc>
                        <a:spcBef>
                          <a:spcPts val="450"/>
                        </a:spcBef>
                      </a:pPr>
                      <a:r>
                        <a:rPr sz="950" spc="-5" dirty="0">
                          <a:solidFill>
                            <a:srgbClr val="3A90B3"/>
                          </a:solidFill>
                          <a:latin typeface="Times New Roman"/>
                          <a:cs typeface="Times New Roman"/>
                        </a:rPr>
                        <a:t>($</a:t>
                      </a:r>
                      <a:r>
                        <a:rPr sz="950" spc="20" dirty="0">
                          <a:solidFill>
                            <a:srgbClr val="3A90B3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950" spc="-5" dirty="0">
                          <a:solidFill>
                            <a:srgbClr val="3A90B3"/>
                          </a:solidFill>
                          <a:latin typeface="Times New Roman"/>
                          <a:cs typeface="Times New Roman"/>
                        </a:rPr>
                        <a:t>millions)</a:t>
                      </a:r>
                      <a:endParaRPr sz="950">
                        <a:latin typeface="Times New Roman"/>
                        <a:cs typeface="Times New Roman"/>
                      </a:endParaRPr>
                    </a:p>
                  </a:txBody>
                  <a:tcPr marL="0" marR="0" marT="57150" marB="0">
                    <a:lnB w="28575">
                      <a:solidFill>
                        <a:srgbClr val="3A90B3"/>
                      </a:solidFill>
                      <a:prstDash val="solid"/>
                    </a:lnB>
                  </a:tcPr>
                </a:tc>
              </a:tr>
              <a:tr h="228600">
                <a:tc gridSpan="3">
                  <a:txBody>
                    <a:bodyPr/>
                    <a:lstStyle/>
                    <a:p>
                      <a:pPr marL="50165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900" spc="2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OPERATING</a:t>
                      </a:r>
                      <a:r>
                        <a:rPr sz="900" spc="-3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900" spc="2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ACTIVITIES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36195" marB="0">
                    <a:lnT w="28575">
                      <a:solidFill>
                        <a:srgbClr val="3A90B3"/>
                      </a:solidFill>
                      <a:prstDash val="solid"/>
                    </a:lnT>
                    <a:lnB w="12700">
                      <a:solidFill>
                        <a:srgbClr val="3A90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</a:tr>
              <a:tr h="230124">
                <a:tc gridSpan="2">
                  <a:txBody>
                    <a:bodyPr/>
                    <a:lstStyle/>
                    <a:p>
                      <a:pPr marL="50165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Net</a:t>
                      </a:r>
                      <a:r>
                        <a:rPr sz="900" spc="-2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income</a:t>
                      </a:r>
                      <a:r>
                        <a:rPr sz="900" spc="-4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(Loss)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34925" marB="0">
                    <a:lnT w="12700">
                      <a:solidFill>
                        <a:srgbClr val="3A90B3"/>
                      </a:solidFill>
                      <a:prstDash val="solid"/>
                    </a:lnT>
                    <a:lnB w="12700">
                      <a:solidFill>
                        <a:srgbClr val="3A90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38735" algn="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4,255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34925" marB="0">
                    <a:lnT w="12700">
                      <a:solidFill>
                        <a:srgbClr val="3A90B3"/>
                      </a:solidFill>
                      <a:prstDash val="solid"/>
                    </a:lnT>
                    <a:lnB w="12700">
                      <a:solidFill>
                        <a:srgbClr val="3A90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50165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Other</a:t>
                      </a:r>
                      <a:r>
                        <a:rPr sz="900" spc="-3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income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34925" marB="0">
                    <a:lnT w="12700">
                      <a:solidFill>
                        <a:srgbClr val="3A90B3"/>
                      </a:solidFill>
                      <a:prstDash val="solid"/>
                    </a:lnT>
                    <a:lnB w="12700">
                      <a:solidFill>
                        <a:srgbClr val="3A90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T w="12700">
                      <a:solidFill>
                        <a:srgbClr val="3A90B3"/>
                      </a:solidFill>
                      <a:prstDash val="solid"/>
                    </a:lnT>
                    <a:lnB w="12700">
                      <a:solidFill>
                        <a:srgbClr val="3A90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>
                  <a:txBody>
                    <a:bodyPr/>
                    <a:lstStyle/>
                    <a:p>
                      <a:pPr marR="38735" algn="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900" spc="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24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34925" marB="0">
                    <a:lnT w="12700">
                      <a:solidFill>
                        <a:srgbClr val="3A90B3"/>
                      </a:solidFill>
                      <a:prstDash val="solid"/>
                    </a:lnT>
                    <a:lnB w="12700">
                      <a:solidFill>
                        <a:srgbClr val="3A90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</a:tr>
              <a:tr h="230123">
                <a:tc gridSpan="2">
                  <a:txBody>
                    <a:bodyPr/>
                    <a:lstStyle/>
                    <a:p>
                      <a:pPr marL="50165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Depreciation</a:t>
                      </a:r>
                      <a:r>
                        <a:rPr sz="900" spc="-1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&amp;</a:t>
                      </a:r>
                      <a:r>
                        <a:rPr sz="900" spc="-1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amortization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36195" marB="0">
                    <a:lnT w="12700">
                      <a:solidFill>
                        <a:srgbClr val="3A90B3"/>
                      </a:solidFill>
                      <a:prstDash val="solid"/>
                    </a:lnT>
                    <a:lnB w="12700">
                      <a:solidFill>
                        <a:srgbClr val="3A90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38735" algn="r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1,742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36195" marB="0">
                    <a:lnT w="12700">
                      <a:solidFill>
                        <a:srgbClr val="3A90B3"/>
                      </a:solidFill>
                      <a:prstDash val="solid"/>
                    </a:lnT>
                    <a:lnB w="12700">
                      <a:solidFill>
                        <a:srgbClr val="3A90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</a:tr>
              <a:tr h="228600">
                <a:tc gridSpan="2">
                  <a:txBody>
                    <a:bodyPr/>
                    <a:lstStyle/>
                    <a:p>
                      <a:pPr marL="162560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(Increase)</a:t>
                      </a:r>
                      <a:r>
                        <a:rPr sz="900" spc="-4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Decrease</a:t>
                      </a:r>
                      <a:r>
                        <a:rPr sz="900" spc="-3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in</a:t>
                      </a:r>
                      <a:r>
                        <a:rPr sz="900" spc="-3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receivables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36195" marB="0">
                    <a:lnT w="12700">
                      <a:solidFill>
                        <a:srgbClr val="3A90B3"/>
                      </a:solidFill>
                      <a:prstDash val="solid"/>
                    </a:lnT>
                    <a:lnB w="12700">
                      <a:solidFill>
                        <a:srgbClr val="3A90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40005" algn="r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–338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36195" marB="0">
                    <a:lnT w="12700">
                      <a:solidFill>
                        <a:srgbClr val="3A90B3"/>
                      </a:solidFill>
                      <a:prstDash val="solid"/>
                    </a:lnT>
                    <a:lnB w="12700">
                      <a:solidFill>
                        <a:srgbClr val="3A90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</a:tr>
              <a:tr h="228600">
                <a:tc gridSpan="2">
                  <a:txBody>
                    <a:bodyPr/>
                    <a:lstStyle/>
                    <a:p>
                      <a:pPr marL="162560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(Increase)</a:t>
                      </a:r>
                      <a:r>
                        <a:rPr sz="900" spc="-4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Decrease</a:t>
                      </a:r>
                      <a:r>
                        <a:rPr sz="900" spc="-4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in</a:t>
                      </a:r>
                      <a:r>
                        <a:rPr sz="900" spc="-4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inventories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36195" marB="0">
                    <a:lnT w="12700">
                      <a:solidFill>
                        <a:srgbClr val="3A90B3"/>
                      </a:solidFill>
                      <a:prstDash val="solid"/>
                    </a:lnT>
                    <a:lnB w="12700">
                      <a:solidFill>
                        <a:srgbClr val="3A90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39370" algn="r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900" spc="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719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36195" marB="0">
                    <a:lnT w="12700">
                      <a:solidFill>
                        <a:srgbClr val="3A90B3"/>
                      </a:solidFill>
                      <a:prstDash val="solid"/>
                    </a:lnT>
                    <a:lnB w="12700">
                      <a:solidFill>
                        <a:srgbClr val="3A90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</a:tr>
              <a:tr h="230123">
                <a:tc gridSpan="3">
                  <a:txBody>
                    <a:bodyPr/>
                    <a:lstStyle/>
                    <a:p>
                      <a:pPr marL="162560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(Increase)</a:t>
                      </a:r>
                      <a:r>
                        <a:rPr sz="900" spc="-4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Decrease</a:t>
                      </a:r>
                      <a:r>
                        <a:rPr sz="900" spc="-1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in</a:t>
                      </a:r>
                      <a:r>
                        <a:rPr sz="900" spc="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other</a:t>
                      </a:r>
                      <a:r>
                        <a:rPr sz="900" spc="-1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current</a:t>
                      </a:r>
                      <a:r>
                        <a:rPr sz="900" spc="-1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assets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38100" marB="0">
                    <a:lnT w="12700">
                      <a:solidFill>
                        <a:srgbClr val="3A90B3"/>
                      </a:solidFill>
                      <a:prstDash val="solid"/>
                    </a:lnT>
                    <a:lnB w="12700">
                      <a:solidFill>
                        <a:srgbClr val="3A90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</a:tr>
              <a:tr h="230124">
                <a:tc gridSpan="2">
                  <a:txBody>
                    <a:bodyPr/>
                    <a:lstStyle/>
                    <a:p>
                      <a:pPr marL="162560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I</a:t>
                      </a:r>
                      <a:r>
                        <a:rPr sz="900" spc="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n</a:t>
                      </a: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c</a:t>
                      </a: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r</a:t>
                      </a: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ea</a:t>
                      </a: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se</a:t>
                      </a:r>
                      <a:r>
                        <a:rPr sz="900" spc="-6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(D</a:t>
                      </a:r>
                      <a:r>
                        <a:rPr sz="900" spc="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e</a:t>
                      </a: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c</a:t>
                      </a: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r</a:t>
                      </a: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ea</a:t>
                      </a:r>
                      <a:r>
                        <a:rPr sz="900" spc="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s</a:t>
                      </a: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e</a:t>
                      </a: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)</a:t>
                      </a:r>
                      <a:r>
                        <a:rPr sz="900" spc="-3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in</a:t>
                      </a:r>
                      <a:r>
                        <a:rPr sz="900" spc="-1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900" spc="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pa</a:t>
                      </a:r>
                      <a:r>
                        <a:rPr sz="900" spc="-2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y</a:t>
                      </a: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a</a:t>
                      </a:r>
                      <a:r>
                        <a:rPr sz="900" spc="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b</a:t>
                      </a: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les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36195" marB="0">
                    <a:lnT w="12700">
                      <a:solidFill>
                        <a:srgbClr val="3A90B3"/>
                      </a:solidFill>
                      <a:prstDash val="solid"/>
                    </a:lnT>
                    <a:lnB w="12700">
                      <a:solidFill>
                        <a:srgbClr val="3A90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39370" algn="r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900" spc="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268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36195" marB="0">
                    <a:lnT w="12700">
                      <a:solidFill>
                        <a:srgbClr val="3A90B3"/>
                      </a:solidFill>
                      <a:prstDash val="solid"/>
                    </a:lnT>
                    <a:lnB w="12700">
                      <a:solidFill>
                        <a:srgbClr val="3A90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</a:tr>
              <a:tr h="228980">
                <a:tc gridSpan="2">
                  <a:txBody>
                    <a:bodyPr/>
                    <a:lstStyle/>
                    <a:p>
                      <a:pPr marL="162560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Increase</a:t>
                      </a:r>
                      <a:r>
                        <a:rPr sz="900" spc="-4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(Decrease) </a:t>
                      </a: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in</a:t>
                      </a:r>
                      <a:r>
                        <a:rPr sz="900" spc="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other </a:t>
                      </a: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current liabilities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34925" marB="0">
                    <a:lnT w="12700">
                      <a:solidFill>
                        <a:srgbClr val="3A90B3"/>
                      </a:solidFill>
                      <a:prstDash val="solid"/>
                    </a:lnT>
                    <a:lnB w="12700">
                      <a:solidFill>
                        <a:srgbClr val="3A90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40005" algn="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–154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34925" marB="0">
                    <a:lnT w="12700">
                      <a:solidFill>
                        <a:srgbClr val="3A90B3"/>
                      </a:solidFill>
                      <a:prstDash val="solid"/>
                    </a:lnT>
                    <a:lnB w="12700">
                      <a:solidFill>
                        <a:srgbClr val="3A90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</a:tr>
              <a:tr h="230124">
                <a:tc gridSpan="2">
                  <a:txBody>
                    <a:bodyPr/>
                    <a:lstStyle/>
                    <a:p>
                      <a:pPr marL="50165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Other</a:t>
                      </a:r>
                      <a:r>
                        <a:rPr sz="900" spc="-2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adjustments,</a:t>
                      </a:r>
                      <a:r>
                        <a:rPr sz="900" spc="-2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Net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36195" marB="0">
                    <a:lnT w="12700">
                      <a:solidFill>
                        <a:srgbClr val="3A90B3"/>
                      </a:solidFill>
                      <a:prstDash val="solid"/>
                    </a:lnT>
                    <a:lnB w="12700">
                      <a:solidFill>
                        <a:srgbClr val="3A90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38735" algn="r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–852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36195" marB="0">
                    <a:lnT w="12700">
                      <a:solidFill>
                        <a:srgbClr val="3A90B3"/>
                      </a:solidFill>
                      <a:prstDash val="solid"/>
                    </a:lnT>
                    <a:lnB w="12700">
                      <a:solidFill>
                        <a:srgbClr val="3A90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</a:tr>
              <a:tr h="227075">
                <a:tc gridSpan="2">
                  <a:txBody>
                    <a:bodyPr/>
                    <a:lstStyle/>
                    <a:p>
                      <a:pPr marL="162560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900" spc="2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CASH</a:t>
                      </a: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900" spc="2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FROM</a:t>
                      </a: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900" spc="2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OPERATIONS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36195" marB="0">
                    <a:lnT w="12700">
                      <a:solidFill>
                        <a:srgbClr val="3A90B3"/>
                      </a:solidFill>
                      <a:prstDash val="solid"/>
                    </a:lnT>
                    <a:lnB w="12700">
                      <a:solidFill>
                        <a:srgbClr val="3A90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40640" algn="r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5,664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36195" marB="0">
                    <a:lnT w="12700">
                      <a:solidFill>
                        <a:srgbClr val="3A90B3"/>
                      </a:solidFill>
                      <a:prstDash val="solid"/>
                    </a:lnT>
                    <a:lnB w="12700">
                      <a:solidFill>
                        <a:srgbClr val="3A90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</a:tr>
              <a:tr h="231648">
                <a:tc gridSpan="3">
                  <a:txBody>
                    <a:bodyPr/>
                    <a:lstStyle/>
                    <a:p>
                      <a:pPr marL="50165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sz="900" spc="2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INVESTING</a:t>
                      </a:r>
                      <a:r>
                        <a:rPr sz="900" spc="-4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900" spc="2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ACTIVITIES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39370" marB="0">
                    <a:lnT w="12700">
                      <a:solidFill>
                        <a:srgbClr val="3A90B3"/>
                      </a:solidFill>
                      <a:prstDash val="solid"/>
                    </a:lnT>
                    <a:lnB w="12700">
                      <a:solidFill>
                        <a:srgbClr val="3A90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</a:tr>
              <a:tr h="228600">
                <a:tc gridSpan="2">
                  <a:txBody>
                    <a:bodyPr/>
                    <a:lstStyle/>
                    <a:p>
                      <a:pPr marL="50165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C</a:t>
                      </a: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a</a:t>
                      </a:r>
                      <a:r>
                        <a:rPr sz="900" spc="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p</a:t>
                      </a: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it</a:t>
                      </a: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a</a:t>
                      </a: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l</a:t>
                      </a:r>
                      <a:r>
                        <a:rPr sz="900" spc="-3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e</a:t>
                      </a:r>
                      <a:r>
                        <a:rPr sz="900" spc="-1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x</a:t>
                      </a:r>
                      <a:r>
                        <a:rPr sz="900" spc="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p</a:t>
                      </a: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e</a:t>
                      </a:r>
                      <a:r>
                        <a:rPr sz="900" spc="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nd</a:t>
                      </a: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it</a:t>
                      </a:r>
                      <a:r>
                        <a:rPr sz="900" spc="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u</a:t>
                      </a: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re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34925" marB="0">
                    <a:lnT w="12700">
                      <a:solidFill>
                        <a:srgbClr val="3A90B3"/>
                      </a:solidFill>
                      <a:prstDash val="solid"/>
                    </a:lnT>
                    <a:lnB w="12700">
                      <a:solidFill>
                        <a:srgbClr val="3A90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40005" algn="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–1,251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34925" marB="0">
                    <a:lnT w="12700">
                      <a:solidFill>
                        <a:srgbClr val="3A90B3"/>
                      </a:solidFill>
                      <a:prstDash val="solid"/>
                    </a:lnT>
                    <a:lnB w="12700">
                      <a:solidFill>
                        <a:srgbClr val="3A90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50165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Acquisitions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38100" marB="0">
                    <a:lnT w="12700">
                      <a:solidFill>
                        <a:srgbClr val="3A90B3"/>
                      </a:solidFill>
                      <a:prstDash val="solid"/>
                    </a:lnT>
                    <a:lnB w="12700">
                      <a:solidFill>
                        <a:srgbClr val="3A90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T w="12700">
                      <a:solidFill>
                        <a:srgbClr val="3A90B3"/>
                      </a:solidFill>
                      <a:prstDash val="solid"/>
                    </a:lnT>
                    <a:lnB w="12700">
                      <a:solidFill>
                        <a:srgbClr val="3A90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>
                  <a:txBody>
                    <a:bodyPr/>
                    <a:lstStyle/>
                    <a:p>
                      <a:pPr marR="38735" algn="r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–4,018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38100" marB="0">
                    <a:lnT w="12700">
                      <a:solidFill>
                        <a:srgbClr val="3A90B3"/>
                      </a:solidFill>
                      <a:prstDash val="solid"/>
                    </a:lnT>
                    <a:lnB w="12700">
                      <a:solidFill>
                        <a:srgbClr val="3A90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</a:tr>
              <a:tr h="231647">
                <a:tc gridSpan="3">
                  <a:txBody>
                    <a:bodyPr/>
                    <a:lstStyle/>
                    <a:p>
                      <a:pPr marL="50165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S</a:t>
                      </a: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a</a:t>
                      </a: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le</a:t>
                      </a:r>
                      <a:r>
                        <a:rPr sz="900" spc="-5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900" spc="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o</a:t>
                      </a: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f</a:t>
                      </a:r>
                      <a:r>
                        <a:rPr sz="900" spc="-3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900" spc="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p</a:t>
                      </a: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r</a:t>
                      </a:r>
                      <a:r>
                        <a:rPr sz="900" spc="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op</a:t>
                      </a: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e</a:t>
                      </a: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rt</a:t>
                      </a:r>
                      <a:r>
                        <a:rPr sz="900" spc="-2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y</a:t>
                      </a: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, </a:t>
                      </a:r>
                      <a:r>
                        <a:rPr sz="900" spc="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p</a:t>
                      </a: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lant &amp;</a:t>
                      </a:r>
                      <a:r>
                        <a:rPr sz="900" spc="-1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e</a:t>
                      </a:r>
                      <a:r>
                        <a:rPr sz="900" spc="-1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q</a:t>
                      </a:r>
                      <a:r>
                        <a:rPr sz="900" spc="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u</a:t>
                      </a: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i</a:t>
                      </a:r>
                      <a:r>
                        <a:rPr sz="900" spc="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p</a:t>
                      </a:r>
                      <a:r>
                        <a:rPr sz="900" spc="-2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m</a:t>
                      </a: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e</a:t>
                      </a:r>
                      <a:r>
                        <a:rPr sz="900" spc="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n</a:t>
                      </a: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t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38100" marB="0">
                    <a:lnT w="12700">
                      <a:solidFill>
                        <a:srgbClr val="3A90B3"/>
                      </a:solidFill>
                      <a:prstDash val="solid"/>
                    </a:lnT>
                    <a:lnB w="12700">
                      <a:solidFill>
                        <a:srgbClr val="3A90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</a:tr>
              <a:tr h="228600">
                <a:tc gridSpan="2">
                  <a:txBody>
                    <a:bodyPr/>
                    <a:lstStyle/>
                    <a:p>
                      <a:pPr marL="50165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I</a:t>
                      </a:r>
                      <a:r>
                        <a:rPr sz="900" spc="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n</a:t>
                      </a:r>
                      <a:r>
                        <a:rPr sz="900" spc="-1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v</a:t>
                      </a: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e</a:t>
                      </a: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s</a:t>
                      </a:r>
                      <a:r>
                        <a:rPr sz="900" spc="1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t</a:t>
                      </a:r>
                      <a:r>
                        <a:rPr sz="900" spc="-2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m</a:t>
                      </a: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e</a:t>
                      </a:r>
                      <a:r>
                        <a:rPr sz="900" spc="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n</a:t>
                      </a: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ts</a:t>
                      </a:r>
                      <a:r>
                        <a:rPr sz="900" spc="-4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(i</a:t>
                      </a:r>
                      <a:r>
                        <a:rPr sz="900" spc="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n</a:t>
                      </a: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c</a:t>
                      </a: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r</a:t>
                      </a: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ea</a:t>
                      </a: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s</a:t>
                      </a:r>
                      <a:r>
                        <a:rPr sz="900" spc="-1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e</a:t>
                      </a: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)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34925" marB="0">
                    <a:lnT w="12700">
                      <a:solidFill>
                        <a:srgbClr val="3A90B3"/>
                      </a:solidFill>
                      <a:prstDash val="solid"/>
                    </a:lnT>
                    <a:lnB w="12700">
                      <a:solidFill>
                        <a:srgbClr val="3A90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39370" algn="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900" spc="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–49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34925" marB="0">
                    <a:lnT w="12700">
                      <a:solidFill>
                        <a:srgbClr val="3A90B3"/>
                      </a:solidFill>
                      <a:prstDash val="solid"/>
                    </a:lnT>
                    <a:lnB w="12700">
                      <a:solidFill>
                        <a:srgbClr val="3A90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</a:tr>
              <a:tr h="230124">
                <a:tc gridSpan="2">
                  <a:txBody>
                    <a:bodyPr/>
                    <a:lstStyle/>
                    <a:p>
                      <a:pPr marL="50165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Other</a:t>
                      </a:r>
                      <a:r>
                        <a:rPr sz="900" spc="-2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investing</a:t>
                      </a:r>
                      <a:r>
                        <a:rPr sz="900" spc="-3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cash</a:t>
                      </a:r>
                      <a:r>
                        <a:rPr sz="900" spc="-1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flow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34925" marB="0">
                    <a:lnT w="12700">
                      <a:solidFill>
                        <a:srgbClr val="3A90B3"/>
                      </a:solidFill>
                      <a:prstDash val="solid"/>
                    </a:lnT>
                    <a:lnB w="12700">
                      <a:solidFill>
                        <a:srgbClr val="3A90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38735" algn="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1,042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34925" marB="0">
                    <a:lnT w="12700">
                      <a:solidFill>
                        <a:srgbClr val="3A90B3"/>
                      </a:solidFill>
                      <a:prstDash val="solid"/>
                    </a:lnT>
                    <a:lnB w="12700">
                      <a:solidFill>
                        <a:srgbClr val="3A90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</a:tr>
              <a:tr h="228600">
                <a:tc gridSpan="2">
                  <a:txBody>
                    <a:bodyPr/>
                    <a:lstStyle/>
                    <a:p>
                      <a:pPr marL="162560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900" spc="1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CASH</a:t>
                      </a:r>
                      <a:r>
                        <a:rPr sz="900" spc="-3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900" spc="2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FROM</a:t>
                      </a:r>
                      <a:r>
                        <a:rPr sz="900" spc="-4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900" spc="2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INVESTMENTS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34925" marB="0">
                    <a:lnT w="12700">
                      <a:solidFill>
                        <a:srgbClr val="3A90B3"/>
                      </a:solidFill>
                      <a:prstDash val="solid"/>
                    </a:lnT>
                    <a:lnB w="12700">
                      <a:solidFill>
                        <a:srgbClr val="3A90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40005" algn="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–4,276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34925" marB="0">
                    <a:lnT w="12700">
                      <a:solidFill>
                        <a:srgbClr val="3A90B3"/>
                      </a:solidFill>
                      <a:prstDash val="solid"/>
                    </a:lnT>
                    <a:lnB w="12700">
                      <a:solidFill>
                        <a:srgbClr val="3A90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</a:tr>
              <a:tr h="228853">
                <a:tc gridSpan="3">
                  <a:txBody>
                    <a:bodyPr/>
                    <a:lstStyle/>
                    <a:p>
                      <a:pPr marL="50165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900" spc="2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FINANCING</a:t>
                      </a:r>
                      <a:r>
                        <a:rPr sz="900" spc="-3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900" spc="2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ACTIVITIES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T w="12700">
                      <a:solidFill>
                        <a:srgbClr val="3A90B3"/>
                      </a:solidFill>
                      <a:prstDash val="solid"/>
                    </a:lnT>
                    <a:lnB w="12700">
                      <a:solidFill>
                        <a:srgbClr val="3A90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</a:tr>
              <a:tr h="230124">
                <a:tc gridSpan="2">
                  <a:txBody>
                    <a:bodyPr/>
                    <a:lstStyle/>
                    <a:p>
                      <a:pPr marL="50165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Issuance</a:t>
                      </a:r>
                      <a:r>
                        <a:rPr sz="900" spc="-4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of</a:t>
                      </a:r>
                      <a:r>
                        <a:rPr sz="900" spc="-3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capital</a:t>
                      </a:r>
                      <a:r>
                        <a:rPr sz="900" spc="-2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stock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36195" marB="0">
                    <a:lnT w="12700">
                      <a:solidFill>
                        <a:srgbClr val="3A90B3"/>
                      </a:solidFill>
                      <a:prstDash val="solid"/>
                    </a:lnT>
                    <a:lnB w="12700">
                      <a:solidFill>
                        <a:srgbClr val="3A90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40005" algn="r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–1,226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36195" marB="0">
                    <a:lnT w="12700">
                      <a:solidFill>
                        <a:srgbClr val="3A90B3"/>
                      </a:solidFill>
                      <a:prstDash val="solid"/>
                    </a:lnT>
                    <a:lnB w="12700">
                      <a:solidFill>
                        <a:srgbClr val="3A90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</a:tr>
              <a:tr h="228600">
                <a:tc gridSpan="2">
                  <a:txBody>
                    <a:bodyPr/>
                    <a:lstStyle/>
                    <a:p>
                      <a:pPr marL="50165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Net</a:t>
                      </a:r>
                      <a:r>
                        <a:rPr sz="900" spc="-2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debt</a:t>
                      </a:r>
                      <a:r>
                        <a:rPr sz="900" spc="-4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increase</a:t>
                      </a:r>
                      <a:r>
                        <a:rPr sz="900" spc="-1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(decrease)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36195" marB="0">
                    <a:lnT w="12700">
                      <a:solidFill>
                        <a:srgbClr val="3A90B3"/>
                      </a:solidFill>
                      <a:prstDash val="solid"/>
                    </a:lnT>
                    <a:lnB w="12700">
                      <a:solidFill>
                        <a:srgbClr val="3A90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38735" algn="r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1,587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36195" marB="0">
                    <a:lnT w="12700">
                      <a:solidFill>
                        <a:srgbClr val="3A90B3"/>
                      </a:solidFill>
                      <a:prstDash val="solid"/>
                    </a:lnT>
                    <a:lnB w="12700">
                      <a:solidFill>
                        <a:srgbClr val="3A90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50165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Dividends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38100" marB="0">
                    <a:lnT w="12700">
                      <a:solidFill>
                        <a:srgbClr val="3A90B3"/>
                      </a:solidFill>
                      <a:prstDash val="solid"/>
                    </a:lnT>
                    <a:lnB w="12700">
                      <a:solidFill>
                        <a:srgbClr val="3A90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T w="12700">
                      <a:solidFill>
                        <a:srgbClr val="3A90B3"/>
                      </a:solidFill>
                      <a:prstDash val="solid"/>
                    </a:lnT>
                    <a:lnB w="12700">
                      <a:solidFill>
                        <a:srgbClr val="3A90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>
                  <a:txBody>
                    <a:bodyPr/>
                    <a:lstStyle/>
                    <a:p>
                      <a:pPr marR="38735" algn="r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–1,384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38100" marB="0">
                    <a:lnT w="12700">
                      <a:solidFill>
                        <a:srgbClr val="3A90B3"/>
                      </a:solidFill>
                      <a:prstDash val="solid"/>
                    </a:lnT>
                    <a:lnB w="12700">
                      <a:solidFill>
                        <a:srgbClr val="3A90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</a:tr>
              <a:tr h="231647">
                <a:tc gridSpan="2">
                  <a:txBody>
                    <a:bodyPr/>
                    <a:lstStyle/>
                    <a:p>
                      <a:pPr marL="50165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Other</a:t>
                      </a:r>
                      <a:r>
                        <a:rPr sz="900" spc="-1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cash</a:t>
                      </a:r>
                      <a:r>
                        <a:rPr sz="900" spc="2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in</a:t>
                      </a:r>
                      <a:r>
                        <a:rPr sz="900" spc="-1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(out)</a:t>
                      </a:r>
                      <a:r>
                        <a:rPr sz="900" spc="-1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flow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38100" marB="0">
                    <a:lnT w="12700">
                      <a:solidFill>
                        <a:srgbClr val="3A90B3"/>
                      </a:solidFill>
                      <a:prstDash val="solid"/>
                    </a:lnT>
                    <a:lnB w="12700">
                      <a:solidFill>
                        <a:srgbClr val="3A90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38735" algn="r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900" spc="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108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38100" marB="0">
                    <a:lnT w="12700">
                      <a:solidFill>
                        <a:srgbClr val="3A90B3"/>
                      </a:solidFill>
                      <a:prstDash val="solid"/>
                    </a:lnT>
                    <a:lnB w="12700">
                      <a:solidFill>
                        <a:srgbClr val="3A90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</a:tr>
              <a:tr h="228600">
                <a:tc gridSpan="2">
                  <a:txBody>
                    <a:bodyPr/>
                    <a:lstStyle/>
                    <a:p>
                      <a:pPr marL="162560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900" spc="2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CASH</a:t>
                      </a:r>
                      <a:r>
                        <a:rPr sz="900" spc="-3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900" spc="2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FROM</a:t>
                      </a:r>
                      <a:r>
                        <a:rPr sz="900" spc="-4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900" spc="2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FINANCING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34925" marB="0">
                    <a:lnT w="12700">
                      <a:solidFill>
                        <a:srgbClr val="3A90B3"/>
                      </a:solidFill>
                      <a:prstDash val="solid"/>
                    </a:lnT>
                    <a:lnB w="12700">
                      <a:solidFill>
                        <a:srgbClr val="3A90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40005" algn="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–915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34925" marB="0">
                    <a:lnT w="12700">
                      <a:solidFill>
                        <a:srgbClr val="3A90B3"/>
                      </a:solidFill>
                      <a:prstDash val="solid"/>
                    </a:lnT>
                    <a:lnB w="12700">
                      <a:solidFill>
                        <a:srgbClr val="3A90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</a:tr>
              <a:tr h="230124">
                <a:tc gridSpan="2">
                  <a:txBody>
                    <a:bodyPr/>
                    <a:lstStyle/>
                    <a:p>
                      <a:pPr marL="50165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Ef</a:t>
                      </a:r>
                      <a:r>
                        <a:rPr sz="900" spc="-1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f</a:t>
                      </a: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ec</a:t>
                      </a: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t</a:t>
                      </a:r>
                      <a:r>
                        <a:rPr sz="900" spc="-4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900" spc="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o</a:t>
                      </a: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f</a:t>
                      </a:r>
                      <a:r>
                        <a:rPr sz="900" spc="-3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900" spc="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e</a:t>
                      </a:r>
                      <a:r>
                        <a:rPr sz="900" spc="-1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x</a:t>
                      </a: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c</a:t>
                      </a:r>
                      <a:r>
                        <a:rPr sz="900" spc="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h</a:t>
                      </a: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a</a:t>
                      </a:r>
                      <a:r>
                        <a:rPr sz="900" spc="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n</a:t>
                      </a:r>
                      <a:r>
                        <a:rPr sz="900" spc="-1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g</a:t>
                      </a: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e</a:t>
                      </a:r>
                      <a:r>
                        <a:rPr sz="900" spc="-2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r</a:t>
                      </a: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a</a:t>
                      </a:r>
                      <a:r>
                        <a:rPr sz="900" spc="1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t</a:t>
                      </a: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e</a:t>
                      </a: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s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34925" marB="0">
                    <a:lnT w="12700">
                      <a:solidFill>
                        <a:srgbClr val="3A90B3"/>
                      </a:solidFill>
                      <a:prstDash val="solid"/>
                    </a:lnT>
                    <a:lnB w="12700">
                      <a:solidFill>
                        <a:srgbClr val="3A90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40005" algn="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–119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34925" marB="0">
                    <a:lnT w="12700">
                      <a:solidFill>
                        <a:srgbClr val="3A90B3"/>
                      </a:solidFill>
                      <a:prstDash val="solid"/>
                    </a:lnT>
                    <a:lnB w="12700">
                      <a:solidFill>
                        <a:srgbClr val="3A90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</a:tr>
              <a:tr h="227838">
                <a:tc gridSpan="2">
                  <a:txBody>
                    <a:bodyPr/>
                    <a:lstStyle/>
                    <a:p>
                      <a:pPr marL="162560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900" spc="2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NET</a:t>
                      </a:r>
                      <a:r>
                        <a:rPr sz="900" spc="-3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900" spc="2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CHANGE</a:t>
                      </a:r>
                      <a:r>
                        <a:rPr sz="900" spc="-3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900" spc="2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IN</a:t>
                      </a:r>
                      <a:r>
                        <a:rPr sz="900" spc="-2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900" spc="2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CASH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36195" marB="0">
                    <a:lnT w="12700">
                      <a:solidFill>
                        <a:srgbClr val="3A90B3"/>
                      </a:solidFill>
                      <a:prstDash val="solid"/>
                    </a:lnT>
                    <a:lnB w="38100">
                      <a:solidFill>
                        <a:srgbClr val="3A90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39370" algn="r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900" spc="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354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36195" marB="0">
                    <a:lnT w="12700">
                      <a:solidFill>
                        <a:srgbClr val="3A90B3"/>
                      </a:solidFill>
                      <a:prstDash val="solid"/>
                    </a:lnT>
                    <a:lnB w="38100">
                      <a:solidFill>
                        <a:srgbClr val="3A90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</a:tr>
            </a:tbl>
          </a:graphicData>
        </a:graphic>
      </p:graphicFrame>
      <p:sp>
        <p:nvSpPr>
          <p:cNvPr id="3" name="object 3"/>
          <p:cNvSpPr txBox="1"/>
          <p:nvPr/>
        </p:nvSpPr>
        <p:spPr>
          <a:xfrm>
            <a:off x="2489326" y="7265873"/>
            <a:ext cx="4457065" cy="146685"/>
          </a:xfrm>
          <a:prstGeom prst="rect">
            <a:avLst/>
          </a:prstGeom>
          <a:solidFill>
            <a:srgbClr val="FFFF00"/>
          </a:solidFill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140"/>
              </a:lnSpc>
            </a:pPr>
            <a:r>
              <a:rPr sz="1000" b="1" u="sng" spc="-1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The</a:t>
            </a:r>
            <a:r>
              <a:rPr sz="1000" b="1" u="sng" spc="16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b="1" u="sng" spc="-1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net</a:t>
            </a:r>
            <a:r>
              <a:rPr sz="1000" b="1" u="sng" spc="15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b="1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cash</a:t>
            </a:r>
            <a:r>
              <a:rPr sz="1000" b="1" u="sng" spc="16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b="1" u="sng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ﬂow</a:t>
            </a:r>
            <a:r>
              <a:rPr sz="1000" b="1" u="sng" spc="16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b="1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from</a:t>
            </a:r>
            <a:r>
              <a:rPr sz="1000" b="1" u="sng" spc="12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b="1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ﬁnancing</a:t>
            </a:r>
            <a:r>
              <a:rPr sz="1000" b="1" u="sng" spc="15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b="1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activities</a:t>
            </a:r>
            <a:r>
              <a:rPr sz="1000" b="1" u="sng" spc="14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b="1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amounted</a:t>
            </a:r>
            <a:r>
              <a:rPr sz="1000" b="1" u="sng" spc="17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b="1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to</a:t>
            </a:r>
            <a:r>
              <a:rPr sz="1000" b="1" u="sng" spc="16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b="1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a</a:t>
            </a:r>
            <a:r>
              <a:rPr sz="1000" b="1" u="sng" spc="15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b="1" u="sng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$915</a:t>
            </a:r>
            <a:r>
              <a:rPr sz="1000" b="1" u="sng" spc="15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b="1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million</a:t>
            </a:r>
            <a:r>
              <a:rPr sz="1000" b="1" u="sng" spc="15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b="1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outﬂow</a:t>
            </a:r>
            <a:endParaRPr sz="1000">
              <a:latin typeface="Times New Roman"/>
              <a:cs typeface="Times New Roman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2263775" y="7485633"/>
            <a:ext cx="739140" cy="146685"/>
            <a:chOff x="2263775" y="7485633"/>
            <a:chExt cx="739140" cy="146685"/>
          </a:xfrm>
        </p:grpSpPr>
        <p:sp>
          <p:nvSpPr>
            <p:cNvPr id="5" name="object 5"/>
            <p:cNvSpPr/>
            <p:nvPr/>
          </p:nvSpPr>
          <p:spPr>
            <a:xfrm>
              <a:off x="2263775" y="7485633"/>
              <a:ext cx="688975" cy="146685"/>
            </a:xfrm>
            <a:custGeom>
              <a:avLst/>
              <a:gdLst/>
              <a:ahLst/>
              <a:cxnLst/>
              <a:rect l="l" t="t" r="r" b="b"/>
              <a:pathLst>
                <a:path w="688975" h="146684">
                  <a:moveTo>
                    <a:pt x="688848" y="0"/>
                  </a:moveTo>
                  <a:lnTo>
                    <a:pt x="0" y="0"/>
                  </a:lnTo>
                  <a:lnTo>
                    <a:pt x="0" y="146304"/>
                  </a:lnTo>
                  <a:lnTo>
                    <a:pt x="688848" y="146304"/>
                  </a:lnTo>
                  <a:lnTo>
                    <a:pt x="688848" y="0"/>
                  </a:lnTo>
                  <a:close/>
                </a:path>
              </a:pathLst>
            </a:custGeom>
            <a:solidFill>
              <a:srgbClr val="FFFF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2263775" y="7613650"/>
              <a:ext cx="739140" cy="12700"/>
            </a:xfrm>
            <a:custGeom>
              <a:avLst/>
              <a:gdLst/>
              <a:ahLst/>
              <a:cxnLst/>
              <a:rect l="l" t="t" r="r" b="b"/>
              <a:pathLst>
                <a:path w="739139" h="12700">
                  <a:moveTo>
                    <a:pt x="739139" y="0"/>
                  </a:moveTo>
                  <a:lnTo>
                    <a:pt x="0" y="0"/>
                  </a:lnTo>
                  <a:lnTo>
                    <a:pt x="0" y="12191"/>
                  </a:lnTo>
                  <a:lnTo>
                    <a:pt x="739139" y="12191"/>
                  </a:lnTo>
                  <a:lnTo>
                    <a:pt x="739139" y="0"/>
                  </a:lnTo>
                  <a:close/>
                </a:path>
              </a:pathLst>
            </a:custGeom>
            <a:solidFill>
              <a:srgbClr val="221F1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7" name="object 7"/>
          <p:cNvSpPr/>
          <p:nvPr/>
        </p:nvSpPr>
        <p:spPr>
          <a:xfrm>
            <a:off x="2263775" y="8052561"/>
            <a:ext cx="4683125" cy="6350"/>
          </a:xfrm>
          <a:custGeom>
            <a:avLst/>
            <a:gdLst/>
            <a:ahLst/>
            <a:cxnLst/>
            <a:rect l="l" t="t" r="r" b="b"/>
            <a:pathLst>
              <a:path w="4683125" h="6350">
                <a:moveTo>
                  <a:pt x="4682617" y="0"/>
                </a:moveTo>
                <a:lnTo>
                  <a:pt x="0" y="0"/>
                </a:lnTo>
                <a:lnTo>
                  <a:pt x="0" y="6095"/>
                </a:lnTo>
                <a:lnTo>
                  <a:pt x="4682617" y="6095"/>
                </a:lnTo>
                <a:lnTo>
                  <a:pt x="4682617" y="0"/>
                </a:lnTo>
                <a:close/>
              </a:path>
            </a:pathLst>
          </a:custGeom>
          <a:solidFill>
            <a:srgbClr val="221F1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2251075" y="7393076"/>
            <a:ext cx="4708525" cy="21615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44000"/>
              </a:lnSpc>
              <a:spcBef>
                <a:spcPts val="100"/>
              </a:spcBef>
            </a:pPr>
            <a:r>
              <a:rPr sz="1000" b="1" spc="-5" dirty="0">
                <a:solidFill>
                  <a:srgbClr val="221F1F"/>
                </a:solidFill>
                <a:latin typeface="Times New Roman"/>
                <a:cs typeface="Times New Roman"/>
              </a:rPr>
              <a:t>during</a:t>
            </a:r>
            <a:r>
              <a:rPr sz="1000" b="1" spc="16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b="1" spc="-25" dirty="0">
                <a:solidFill>
                  <a:srgbClr val="221F1F"/>
                </a:solidFill>
                <a:latin typeface="Times New Roman"/>
                <a:cs typeface="Times New Roman"/>
              </a:rPr>
              <a:t>2015.</a:t>
            </a:r>
            <a:r>
              <a:rPr sz="1000" b="1" spc="14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This</a:t>
            </a:r>
            <a:r>
              <a:rPr sz="1000" spc="14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net</a:t>
            </a:r>
            <a:r>
              <a:rPr sz="1000" spc="14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ﬁgure</a:t>
            </a:r>
            <a:r>
              <a:rPr sz="1000" spc="14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includes</a:t>
            </a:r>
            <a:r>
              <a:rPr sz="1000" spc="15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b="1" spc="-25" dirty="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sz="1000" b="1" spc="15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b="1" spc="-35" dirty="0">
                <a:solidFill>
                  <a:srgbClr val="221F1F"/>
                </a:solidFill>
                <a:latin typeface="Times New Roman"/>
                <a:cs typeface="Times New Roman"/>
              </a:rPr>
              <a:t>payment</a:t>
            </a:r>
            <a:r>
              <a:rPr sz="1000" b="1" spc="14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b="1" spc="-25" dirty="0">
                <a:solidFill>
                  <a:srgbClr val="221F1F"/>
                </a:solidFill>
                <a:latin typeface="Times New Roman"/>
                <a:cs typeface="Times New Roman"/>
              </a:rPr>
              <a:t>of</a:t>
            </a:r>
            <a:r>
              <a:rPr sz="1000" b="1" spc="14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b="1" spc="-30" dirty="0">
                <a:solidFill>
                  <a:srgbClr val="221F1F"/>
                </a:solidFill>
                <a:latin typeface="Times New Roman"/>
                <a:cs typeface="Times New Roman"/>
              </a:rPr>
              <a:t>cash</a:t>
            </a:r>
            <a:r>
              <a:rPr sz="1000" b="1" spc="14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b="1" spc="-30" dirty="0">
                <a:solidFill>
                  <a:srgbClr val="221F1F"/>
                </a:solidFill>
                <a:latin typeface="Times New Roman"/>
                <a:cs typeface="Times New Roman"/>
              </a:rPr>
              <a:t>dividends</a:t>
            </a:r>
            <a:r>
              <a:rPr sz="1000" b="1" spc="17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of</a:t>
            </a:r>
            <a:r>
              <a:rPr sz="1000" spc="14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$1,384</a:t>
            </a:r>
            <a:r>
              <a:rPr sz="1000" spc="16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million</a:t>
            </a:r>
            <a:r>
              <a:rPr sz="1000" b="1" spc="-25" dirty="0">
                <a:solidFill>
                  <a:srgbClr val="221F1F"/>
                </a:solidFill>
                <a:latin typeface="Times New Roman"/>
                <a:cs typeface="Times New Roman"/>
              </a:rPr>
              <a:t>,</a:t>
            </a:r>
            <a:r>
              <a:rPr sz="1000" b="1" spc="14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b="1" spc="-35" dirty="0">
                <a:solidFill>
                  <a:srgbClr val="221F1F"/>
                </a:solidFill>
                <a:latin typeface="Times New Roman"/>
                <a:cs typeface="Times New Roman"/>
              </a:rPr>
              <a:t>a </a:t>
            </a:r>
            <a:r>
              <a:rPr sz="1000" b="1" spc="-23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b="1" spc="-30" dirty="0">
                <a:solidFill>
                  <a:srgbClr val="221F1F"/>
                </a:solidFill>
                <a:latin typeface="Times New Roman"/>
                <a:cs typeface="Times New Roman"/>
              </a:rPr>
              <a:t>stock </a:t>
            </a:r>
            <a:r>
              <a:rPr sz="1000" b="1" spc="-15" dirty="0">
                <a:solidFill>
                  <a:srgbClr val="221F1F"/>
                </a:solidFill>
                <a:latin typeface="Times New Roman"/>
                <a:cs typeface="Times New Roman"/>
              </a:rPr>
              <a:t>repurchase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of $1,226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million, and </a:t>
            </a:r>
            <a:r>
              <a:rPr sz="1000" b="1" spc="-5" dirty="0">
                <a:solidFill>
                  <a:srgbClr val="221F1F"/>
                </a:solidFill>
                <a:latin typeface="Times New Roman"/>
                <a:cs typeface="Times New Roman"/>
              </a:rPr>
              <a:t>proceeds </a:t>
            </a:r>
            <a:r>
              <a:rPr sz="1000" b="1" dirty="0">
                <a:solidFill>
                  <a:srgbClr val="221F1F"/>
                </a:solidFill>
                <a:latin typeface="Times New Roman"/>
                <a:cs typeface="Times New Roman"/>
              </a:rPr>
              <a:t>from </a:t>
            </a:r>
            <a:r>
              <a:rPr sz="1000" b="1" spc="-5" dirty="0">
                <a:solidFill>
                  <a:srgbClr val="221F1F"/>
                </a:solidFill>
                <a:latin typeface="Times New Roman"/>
                <a:cs typeface="Times New Roman"/>
              </a:rPr>
              <a:t>a </a:t>
            </a:r>
            <a:r>
              <a:rPr sz="1000" b="1" dirty="0">
                <a:solidFill>
                  <a:srgbClr val="221F1F"/>
                </a:solidFill>
                <a:latin typeface="Times New Roman"/>
                <a:cs typeface="Times New Roman"/>
              </a:rPr>
              <a:t>sale of </a:t>
            </a:r>
            <a:r>
              <a:rPr sz="1000" b="1" spc="-5" dirty="0">
                <a:solidFill>
                  <a:srgbClr val="221F1F"/>
                </a:solidFill>
                <a:latin typeface="Times New Roman"/>
                <a:cs typeface="Times New Roman"/>
              </a:rPr>
              <a:t>bonds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of $1,587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million.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As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ﬁrm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had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 global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operations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in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2015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following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merger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of</a:t>
            </a:r>
            <a:r>
              <a:rPr sz="1000" spc="1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Alliance</a:t>
            </a:r>
            <a:r>
              <a:rPr sz="1000" spc="24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Boots, </a:t>
            </a:r>
            <a:r>
              <a:rPr sz="1000" spc="-23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ﬂuctuating</a:t>
            </a:r>
            <a:r>
              <a:rPr sz="1000" u="sng" spc="114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exchange</a:t>
            </a:r>
            <a:r>
              <a:rPr sz="1000" u="sng" spc="12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rates</a:t>
            </a:r>
            <a:r>
              <a:rPr sz="1000" u="sng" spc="12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aﬀected</a:t>
            </a:r>
            <a:r>
              <a:rPr sz="1000" u="sng" spc="13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its</a:t>
            </a:r>
            <a:r>
              <a:rPr sz="1000" u="sng" spc="12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dollar</a:t>
            </a:r>
            <a:r>
              <a:rPr sz="1000" u="sng" spc="12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cash</a:t>
            </a:r>
            <a:r>
              <a:rPr sz="1000" u="sng" spc="114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1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ﬂows.</a:t>
            </a:r>
            <a:r>
              <a:rPr sz="1000" spc="16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b="1" spc="-5" dirty="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sz="1000" b="1" spc="12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b="1" spc="-5" dirty="0">
                <a:solidFill>
                  <a:srgbClr val="221F1F"/>
                </a:solidFill>
                <a:latin typeface="Times New Roman"/>
                <a:cs typeface="Times New Roman"/>
              </a:rPr>
              <a:t>ﬁrm’s</a:t>
            </a:r>
            <a:r>
              <a:rPr sz="1000" b="1" spc="1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b="1" spc="-5" dirty="0">
                <a:solidFill>
                  <a:srgbClr val="221F1F"/>
                </a:solidFill>
                <a:latin typeface="Times New Roman"/>
                <a:cs typeface="Times New Roman"/>
              </a:rPr>
              <a:t>cash</a:t>
            </a:r>
            <a:r>
              <a:rPr sz="1000" b="1" spc="1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b="1" dirty="0">
                <a:solidFill>
                  <a:srgbClr val="221F1F"/>
                </a:solidFill>
                <a:latin typeface="Times New Roman"/>
                <a:cs typeface="Times New Roman"/>
              </a:rPr>
              <a:t>ﬂow</a:t>
            </a:r>
            <a:r>
              <a:rPr sz="1000" b="1" spc="12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b="1" dirty="0">
                <a:solidFill>
                  <a:srgbClr val="221F1F"/>
                </a:solidFill>
                <a:latin typeface="Times New Roman"/>
                <a:cs typeface="Times New Roman"/>
              </a:rPr>
              <a:t>was</a:t>
            </a:r>
            <a:r>
              <a:rPr sz="1000" b="1" spc="11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b="1" spc="-5" dirty="0">
                <a:solidFill>
                  <a:srgbClr val="221F1F"/>
                </a:solidFill>
                <a:latin typeface="Times New Roman"/>
                <a:cs typeface="Times New Roman"/>
              </a:rPr>
              <a:t>$119 </a:t>
            </a:r>
            <a:r>
              <a:rPr sz="1000" b="1" spc="-23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b="1" spc="-5" dirty="0">
                <a:solidFill>
                  <a:srgbClr val="221F1F"/>
                </a:solidFill>
                <a:latin typeface="Times New Roman"/>
                <a:cs typeface="Times New Roman"/>
              </a:rPr>
              <a:t>million</a:t>
            </a:r>
            <a:r>
              <a:rPr sz="1000" b="1" spc="6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b="1" spc="-5" dirty="0">
                <a:solidFill>
                  <a:srgbClr val="221F1F"/>
                </a:solidFill>
                <a:latin typeface="Times New Roman"/>
                <a:cs typeface="Times New Roman"/>
              </a:rPr>
              <a:t>lower</a:t>
            </a:r>
            <a:r>
              <a:rPr sz="1000" b="1" spc="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b="1" spc="-10" dirty="0">
                <a:solidFill>
                  <a:srgbClr val="221F1F"/>
                </a:solidFill>
                <a:latin typeface="Times New Roman"/>
                <a:cs typeface="Times New Roman"/>
              </a:rPr>
              <a:t>due</a:t>
            </a:r>
            <a:r>
              <a:rPr sz="1000" b="1" spc="4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b="1" spc="-5" dirty="0">
                <a:solidFill>
                  <a:srgbClr val="221F1F"/>
                </a:solidFill>
                <a:latin typeface="Times New Roman"/>
                <a:cs typeface="Times New Roman"/>
              </a:rPr>
              <a:t>to</a:t>
            </a:r>
            <a:r>
              <a:rPr sz="1000" b="1" spc="2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b="1" spc="-10" dirty="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sz="1000" b="1" spc="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b="1" spc="-10" dirty="0">
                <a:solidFill>
                  <a:srgbClr val="221F1F"/>
                </a:solidFill>
                <a:latin typeface="Times New Roman"/>
                <a:cs typeface="Times New Roman"/>
              </a:rPr>
              <a:t>eﬀect</a:t>
            </a:r>
            <a:r>
              <a:rPr sz="1000" b="1" spc="5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b="1" spc="-10" dirty="0">
                <a:solidFill>
                  <a:srgbClr val="221F1F"/>
                </a:solidFill>
                <a:latin typeface="Times New Roman"/>
                <a:cs typeface="Times New Roman"/>
              </a:rPr>
              <a:t>of</a:t>
            </a:r>
            <a:r>
              <a:rPr sz="1000" b="1" spc="1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b="1" spc="-10" dirty="0">
                <a:solidFill>
                  <a:srgbClr val="221F1F"/>
                </a:solidFill>
                <a:latin typeface="Times New Roman"/>
                <a:cs typeface="Times New Roman"/>
              </a:rPr>
              <a:t>unfavorable</a:t>
            </a:r>
            <a:r>
              <a:rPr sz="1000" b="1" spc="2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b="1" spc="-5" dirty="0">
                <a:solidFill>
                  <a:srgbClr val="221F1F"/>
                </a:solidFill>
                <a:latin typeface="Times New Roman"/>
                <a:cs typeface="Times New Roman"/>
              </a:rPr>
              <a:t>exchange</a:t>
            </a:r>
            <a:r>
              <a:rPr sz="1000" b="1" spc="1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b="1" spc="-5" dirty="0">
                <a:solidFill>
                  <a:srgbClr val="221F1F"/>
                </a:solidFill>
                <a:latin typeface="Times New Roman"/>
                <a:cs typeface="Times New Roman"/>
              </a:rPr>
              <a:t>rate</a:t>
            </a:r>
            <a:r>
              <a:rPr sz="1000" b="1" spc="2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b="1" spc="-5" dirty="0">
                <a:solidFill>
                  <a:srgbClr val="221F1F"/>
                </a:solidFill>
                <a:latin typeface="Times New Roman"/>
                <a:cs typeface="Times New Roman"/>
              </a:rPr>
              <a:t>changes</a:t>
            </a:r>
            <a:r>
              <a:rPr sz="1000" b="1" spc="3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b="1" dirty="0">
                <a:solidFill>
                  <a:srgbClr val="221F1F"/>
                </a:solidFill>
                <a:latin typeface="Times New Roman"/>
                <a:cs typeface="Times New Roman"/>
              </a:rPr>
              <a:t>on</a:t>
            </a:r>
            <a:r>
              <a:rPr sz="1000" b="1" spc="3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b="1" spc="-5" dirty="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sz="1000" b="1" spc="4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b="1" dirty="0">
                <a:solidFill>
                  <a:srgbClr val="221F1F"/>
                </a:solidFill>
                <a:latin typeface="Times New Roman"/>
                <a:cs typeface="Times New Roman"/>
              </a:rPr>
              <a:t>value</a:t>
            </a:r>
            <a:r>
              <a:rPr sz="1000" b="1" spc="3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b="1" spc="-10" dirty="0">
                <a:solidFill>
                  <a:srgbClr val="221F1F"/>
                </a:solidFill>
                <a:latin typeface="Times New Roman"/>
                <a:cs typeface="Times New Roman"/>
              </a:rPr>
              <a:t>of</a:t>
            </a:r>
            <a:r>
              <a:rPr sz="1000" b="1" spc="2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b="1" spc="-5" dirty="0">
                <a:solidFill>
                  <a:srgbClr val="221F1F"/>
                </a:solidFill>
                <a:latin typeface="Times New Roman"/>
                <a:cs typeface="Times New Roman"/>
              </a:rPr>
              <a:t>its </a:t>
            </a:r>
            <a:r>
              <a:rPr sz="1000" b="1" spc="-23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b="1" spc="-5" dirty="0">
                <a:solidFill>
                  <a:srgbClr val="221F1F"/>
                </a:solidFill>
                <a:latin typeface="Times New Roman"/>
                <a:cs typeface="Times New Roman"/>
              </a:rPr>
              <a:t>cash</a:t>
            </a:r>
            <a:r>
              <a:rPr sz="1000" b="1" spc="-4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b="1" dirty="0">
                <a:solidFill>
                  <a:srgbClr val="221F1F"/>
                </a:solidFill>
                <a:latin typeface="Times New Roman"/>
                <a:cs typeface="Times New Roman"/>
              </a:rPr>
              <a:t>ﬂows.</a:t>
            </a:r>
            <a:r>
              <a:rPr sz="1000" b="1" spc="1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overall</a:t>
            </a:r>
            <a:r>
              <a:rPr sz="1000" spc="-1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0" dirty="0">
                <a:solidFill>
                  <a:srgbClr val="221F1F"/>
                </a:solidFill>
                <a:latin typeface="Times New Roman"/>
                <a:cs typeface="Times New Roman"/>
              </a:rPr>
              <a:t>result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of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operating,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investing,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5" dirty="0">
                <a:solidFill>
                  <a:srgbClr val="221F1F"/>
                </a:solidFill>
                <a:latin typeface="Times New Roman"/>
                <a:cs typeface="Times New Roman"/>
              </a:rPr>
              <a:t>and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ﬁnancing</a:t>
            </a:r>
            <a:r>
              <a:rPr sz="1000" spc="1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activities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during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2015</a:t>
            </a:r>
            <a:r>
              <a:rPr sz="1000" spc="1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5" dirty="0">
                <a:solidFill>
                  <a:srgbClr val="221F1F"/>
                </a:solidFill>
                <a:latin typeface="Times New Roman"/>
                <a:cs typeface="Times New Roman"/>
              </a:rPr>
              <a:t>was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a</a:t>
            </a:r>
            <a:endParaRPr sz="10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515"/>
              </a:spcBef>
            </a:pP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$354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 million</a:t>
            </a:r>
            <a:r>
              <a:rPr sz="1000" spc="-4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increase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in</a:t>
            </a:r>
            <a:r>
              <a:rPr sz="1000" spc="-4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cash</a:t>
            </a:r>
            <a:r>
              <a:rPr sz="1000" spc="-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account.</a:t>
            </a:r>
            <a:endParaRPr sz="1000">
              <a:latin typeface="Times New Roman"/>
              <a:cs typeface="Times New Roman"/>
            </a:endParaRPr>
          </a:p>
          <a:p>
            <a:pPr marL="12700" marR="7620" indent="225425" algn="just">
              <a:lnSpc>
                <a:spcPct val="144000"/>
              </a:lnSpc>
              <a:spcBef>
                <a:spcPts val="70"/>
              </a:spcBef>
            </a:pPr>
            <a:r>
              <a:rPr sz="900" dirty="0">
                <a:solidFill>
                  <a:srgbClr val="FF0000"/>
                </a:solidFill>
                <a:latin typeface="Times New Roman"/>
                <a:cs typeface="Times New Roman"/>
              </a:rPr>
              <a:t>Please note: </a:t>
            </a:r>
            <a:r>
              <a:rPr sz="900" b="1" u="sng" spc="-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Capital expenditure or capital expense</a:t>
            </a:r>
            <a:r>
              <a:rPr sz="900" b="1" spc="-5" dirty="0">
                <a:latin typeface="Times New Roman"/>
                <a:cs typeface="Times New Roman"/>
              </a:rPr>
              <a:t> </a:t>
            </a:r>
            <a:r>
              <a:rPr sz="900" spc="-5" dirty="0">
                <a:latin typeface="Times New Roman"/>
                <a:cs typeface="Times New Roman"/>
              </a:rPr>
              <a:t>is </a:t>
            </a:r>
            <a:r>
              <a:rPr sz="900" dirty="0">
                <a:latin typeface="Times New Roman"/>
                <a:cs typeface="Times New Roman"/>
              </a:rPr>
              <a:t>the </a:t>
            </a:r>
            <a:r>
              <a:rPr sz="900" spc="-5" dirty="0">
                <a:latin typeface="Times New Roman"/>
                <a:cs typeface="Times New Roman"/>
              </a:rPr>
              <a:t>money an organization </a:t>
            </a:r>
            <a:r>
              <a:rPr sz="900" dirty="0">
                <a:latin typeface="Times New Roman"/>
                <a:cs typeface="Times New Roman"/>
              </a:rPr>
              <a:t>or </a:t>
            </a:r>
            <a:r>
              <a:rPr sz="900" spc="-5" dirty="0">
                <a:latin typeface="Times New Roman"/>
                <a:cs typeface="Times New Roman"/>
              </a:rPr>
              <a:t>corporate </a:t>
            </a:r>
            <a:r>
              <a:rPr sz="900" dirty="0">
                <a:latin typeface="Times New Roman"/>
                <a:cs typeface="Times New Roman"/>
              </a:rPr>
              <a:t> entity spends to </a:t>
            </a:r>
            <a:r>
              <a:rPr sz="900" spc="-5" dirty="0">
                <a:latin typeface="Times New Roman"/>
                <a:cs typeface="Times New Roman"/>
              </a:rPr>
              <a:t>buy, maintain, </a:t>
            </a:r>
            <a:r>
              <a:rPr sz="900" dirty="0">
                <a:latin typeface="Times New Roman"/>
                <a:cs typeface="Times New Roman"/>
              </a:rPr>
              <a:t>or </a:t>
            </a:r>
            <a:r>
              <a:rPr sz="900" spc="-5" dirty="0">
                <a:latin typeface="Times New Roman"/>
                <a:cs typeface="Times New Roman"/>
              </a:rPr>
              <a:t>improve </a:t>
            </a:r>
            <a:r>
              <a:rPr sz="900" dirty="0">
                <a:latin typeface="Times New Roman"/>
                <a:cs typeface="Times New Roman"/>
              </a:rPr>
              <a:t>its </a:t>
            </a:r>
            <a:r>
              <a:rPr sz="900" spc="-5" dirty="0">
                <a:latin typeface="Times New Roman"/>
                <a:cs typeface="Times New Roman"/>
              </a:rPr>
              <a:t>fixed assets, such as </a:t>
            </a:r>
            <a:r>
              <a:rPr sz="900" dirty="0">
                <a:latin typeface="Times New Roman"/>
                <a:cs typeface="Times New Roman"/>
              </a:rPr>
              <a:t>buildings, </a:t>
            </a:r>
            <a:r>
              <a:rPr sz="900" spc="-5" dirty="0">
                <a:latin typeface="Times New Roman"/>
                <a:cs typeface="Times New Roman"/>
              </a:rPr>
              <a:t>vehicles, equipment, </a:t>
            </a:r>
            <a:r>
              <a:rPr sz="900" dirty="0">
                <a:latin typeface="Times New Roman"/>
                <a:cs typeface="Times New Roman"/>
              </a:rPr>
              <a:t>or </a:t>
            </a:r>
            <a:r>
              <a:rPr sz="900" spc="5" dirty="0">
                <a:latin typeface="Times New Roman"/>
                <a:cs typeface="Times New Roman"/>
              </a:rPr>
              <a:t> </a:t>
            </a:r>
            <a:r>
              <a:rPr sz="900" dirty="0">
                <a:latin typeface="Times New Roman"/>
                <a:cs typeface="Times New Roman"/>
              </a:rPr>
              <a:t>land.</a:t>
            </a:r>
            <a:endParaRPr sz="9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919985" y="746252"/>
            <a:ext cx="1466215" cy="32385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950" spc="-70" dirty="0">
                <a:solidFill>
                  <a:srgbClr val="221F1F"/>
                </a:solidFill>
                <a:latin typeface="Trebuchet MS"/>
                <a:cs typeface="Trebuchet MS"/>
              </a:rPr>
              <a:t>Go</a:t>
            </a:r>
            <a:r>
              <a:rPr sz="1950" spc="-45" dirty="0">
                <a:solidFill>
                  <a:srgbClr val="221F1F"/>
                </a:solidFill>
                <a:latin typeface="Trebuchet MS"/>
                <a:cs typeface="Trebuchet MS"/>
              </a:rPr>
              <a:t>a</a:t>
            </a:r>
            <a:r>
              <a:rPr sz="1950" spc="-30" dirty="0">
                <a:solidFill>
                  <a:srgbClr val="221F1F"/>
                </a:solidFill>
                <a:latin typeface="Trebuchet MS"/>
                <a:cs typeface="Trebuchet MS"/>
              </a:rPr>
              <a:t>l</a:t>
            </a:r>
            <a:r>
              <a:rPr sz="1950" spc="-204" dirty="0">
                <a:solidFill>
                  <a:srgbClr val="221F1F"/>
                </a:solidFill>
                <a:latin typeface="Trebuchet MS"/>
                <a:cs typeface="Trebuchet MS"/>
              </a:rPr>
              <a:t> </a:t>
            </a:r>
            <a:r>
              <a:rPr sz="1950" spc="-50" dirty="0">
                <a:solidFill>
                  <a:srgbClr val="221F1F"/>
                </a:solidFill>
                <a:latin typeface="Trebuchet MS"/>
                <a:cs typeface="Trebuchet MS"/>
              </a:rPr>
              <a:t>of</a:t>
            </a:r>
            <a:r>
              <a:rPr sz="1950" spc="-195" dirty="0">
                <a:solidFill>
                  <a:srgbClr val="221F1F"/>
                </a:solidFill>
                <a:latin typeface="Trebuchet MS"/>
                <a:cs typeface="Trebuchet MS"/>
              </a:rPr>
              <a:t> </a:t>
            </a:r>
            <a:r>
              <a:rPr sz="1950" spc="-55" dirty="0">
                <a:solidFill>
                  <a:srgbClr val="221F1F"/>
                </a:solidFill>
                <a:latin typeface="Trebuchet MS"/>
                <a:cs typeface="Trebuchet MS"/>
              </a:rPr>
              <a:t>a</a:t>
            </a:r>
            <a:r>
              <a:rPr sz="1950" spc="-204" dirty="0">
                <a:solidFill>
                  <a:srgbClr val="221F1F"/>
                </a:solidFill>
                <a:latin typeface="Trebuchet MS"/>
                <a:cs typeface="Trebuchet MS"/>
              </a:rPr>
              <a:t> </a:t>
            </a:r>
            <a:r>
              <a:rPr sz="1950" spc="-55" dirty="0">
                <a:solidFill>
                  <a:srgbClr val="221F1F"/>
                </a:solidFill>
                <a:latin typeface="Trebuchet MS"/>
                <a:cs typeface="Trebuchet MS"/>
              </a:rPr>
              <a:t>Firm</a:t>
            </a:r>
            <a:endParaRPr sz="1950">
              <a:latin typeface="Trebuchet MS"/>
              <a:cs typeface="Trebuchet MS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762304" y="1187856"/>
            <a:ext cx="6224905" cy="267906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8100" marR="34925" indent="228600" algn="just">
              <a:lnSpc>
                <a:spcPct val="144000"/>
              </a:lnSpc>
              <a:spcBef>
                <a:spcPts val="100"/>
              </a:spcBef>
            </a:pP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Although</a:t>
            </a:r>
            <a:r>
              <a:rPr sz="1000" spc="3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</a:t>
            </a:r>
            <a:r>
              <a:rPr sz="1000" spc="6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ﬁrm</a:t>
            </a:r>
            <a:r>
              <a:rPr sz="1000" spc="3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may</a:t>
            </a:r>
            <a:r>
              <a:rPr sz="1000" spc="4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have</a:t>
            </a:r>
            <a:r>
              <a:rPr sz="1000" spc="4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</a:t>
            </a:r>
            <a:r>
              <a:rPr sz="1000" spc="4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mission</a:t>
            </a:r>
            <a:r>
              <a:rPr sz="1000" spc="6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statement</a:t>
            </a:r>
            <a:r>
              <a:rPr sz="1000" spc="4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espousing</a:t>
            </a:r>
            <a:r>
              <a:rPr sz="1000" spc="3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goals</a:t>
            </a:r>
            <a:r>
              <a:rPr sz="1000" spc="4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of</a:t>
            </a:r>
            <a:r>
              <a:rPr sz="1000" spc="3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quality,</a:t>
            </a:r>
            <a:r>
              <a:rPr sz="1000" spc="4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customer</a:t>
            </a:r>
            <a:r>
              <a:rPr sz="1000" spc="5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service,quality</a:t>
            </a:r>
            <a:r>
              <a:rPr sz="1000" spc="13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products</a:t>
            </a:r>
            <a:r>
              <a:rPr sz="1000" spc="5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oﬀered </a:t>
            </a:r>
            <a:r>
              <a:rPr sz="1000" spc="-24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at</a:t>
            </a:r>
            <a:r>
              <a:rPr sz="1000" spc="-20" dirty="0">
                <a:solidFill>
                  <a:srgbClr val="221F1F"/>
                </a:solidFill>
                <a:latin typeface="Times New Roman"/>
                <a:cs typeface="Times New Roman"/>
              </a:rPr>
              <a:t> fair</a:t>
            </a:r>
            <a:r>
              <a:rPr sz="1000" spc="-1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prices,</a:t>
            </a:r>
            <a:r>
              <a:rPr sz="1000" spc="-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5" dirty="0">
                <a:solidFill>
                  <a:srgbClr val="221F1F"/>
                </a:solidFill>
                <a:latin typeface="Times New Roman"/>
                <a:cs typeface="Times New Roman"/>
              </a:rPr>
              <a:t>and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5" dirty="0">
                <a:solidFill>
                  <a:srgbClr val="221F1F"/>
                </a:solidFill>
                <a:latin typeface="Times New Roman"/>
                <a:cs typeface="Times New Roman"/>
              </a:rPr>
              <a:t>so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on,</a:t>
            </a:r>
            <a:r>
              <a:rPr sz="1000" spc="-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such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 qualitative</a:t>
            </a:r>
            <a:r>
              <a:rPr sz="1000" spc="-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statements</a:t>
            </a:r>
            <a:r>
              <a:rPr sz="1000" spc="19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are</a:t>
            </a:r>
            <a:r>
              <a:rPr sz="1000" spc="19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only</a:t>
            </a:r>
            <a:r>
              <a:rPr sz="1000" spc="19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a</a:t>
            </a:r>
            <a:r>
              <a:rPr sz="1000" spc="19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5" dirty="0">
                <a:solidFill>
                  <a:srgbClr val="221F1F"/>
                </a:solidFill>
                <a:latin typeface="Times New Roman"/>
                <a:cs typeface="Times New Roman"/>
              </a:rPr>
              <a:t>means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to </a:t>
            </a:r>
            <a:r>
              <a:rPr sz="1000" spc="-35" dirty="0">
                <a:solidFill>
                  <a:srgbClr val="221F1F"/>
                </a:solidFill>
                <a:latin typeface="Times New Roman"/>
                <a:cs typeface="Times New Roman"/>
              </a:rPr>
              <a:t>an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end.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The ﬁrm’s managers need a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deﬁnite, </a:t>
            </a:r>
            <a:r>
              <a:rPr sz="1000" spc="-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measurable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benchmark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 against</a:t>
            </a:r>
            <a:r>
              <a:rPr sz="1000" spc="-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5" dirty="0">
                <a:solidFill>
                  <a:srgbClr val="221F1F"/>
                </a:solidFill>
                <a:latin typeface="Times New Roman"/>
                <a:cs typeface="Times New Roman"/>
              </a:rPr>
              <a:t>which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to</a:t>
            </a:r>
            <a:r>
              <a:rPr sz="1000" spc="-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15" dirty="0">
                <a:solidFill>
                  <a:srgbClr val="221F1F"/>
                </a:solidFill>
                <a:latin typeface="Times New Roman"/>
                <a:cs typeface="Times New Roman"/>
              </a:rPr>
              <a:t>evaluate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alternatives. The goal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any ﬁrm should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be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ﬁnancial; namely, the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maximization 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of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sz="1000" spc="1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owners’ (or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common</a:t>
            </a:r>
            <a:r>
              <a:rPr sz="1000" spc="-5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shareholders’)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wealth.</a:t>
            </a:r>
            <a:endParaRPr sz="1000">
              <a:latin typeface="Times New Roman"/>
              <a:cs typeface="Times New Roman"/>
            </a:endParaRPr>
          </a:p>
          <a:p>
            <a:pPr marL="38100" marR="32384" indent="228600" algn="just">
              <a:lnSpc>
                <a:spcPct val="143700"/>
              </a:lnSpc>
              <a:spcBef>
                <a:spcPts val="5"/>
              </a:spcBef>
            </a:pP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Creditors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have a </a:t>
            </a:r>
            <a:r>
              <a:rPr sz="1000" spc="-35" dirty="0">
                <a:solidFill>
                  <a:srgbClr val="221F1F"/>
                </a:solidFill>
                <a:latin typeface="Times New Roman"/>
                <a:cs typeface="Times New Roman"/>
              </a:rPr>
              <a:t>ﬁxed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claim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that usually doesn’t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change with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variations in the value of the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ﬁrm’s assets over time. 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As we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 learned in Chapter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10,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shareholders 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have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 residual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or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junior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claim on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the ﬁrm’s assets. Therefore, variations in a ﬁrm’s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value will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be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mainly reﬂected in the ﬂuctuating value 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the owners’,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or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shareholders’, wealth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in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the 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ﬁrm.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Managers 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will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want</a:t>
            </a:r>
            <a:r>
              <a:rPr sz="1000" spc="-14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to</a:t>
            </a:r>
            <a:r>
              <a:rPr sz="1000" spc="7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select</a:t>
            </a:r>
            <a:r>
              <a:rPr sz="1000" spc="10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strategies</a:t>
            </a:r>
            <a:r>
              <a:rPr sz="1000" spc="10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that</a:t>
            </a:r>
            <a:r>
              <a:rPr sz="1000" spc="13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are</a:t>
            </a:r>
            <a:r>
              <a:rPr sz="1000" spc="10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expected</a:t>
            </a:r>
            <a:r>
              <a:rPr sz="1000" spc="11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to</a:t>
            </a:r>
            <a:r>
              <a:rPr sz="1000" spc="9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increase</a:t>
            </a:r>
            <a:r>
              <a:rPr sz="1000" spc="5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shareholders’</a:t>
            </a:r>
            <a:r>
              <a:rPr sz="1000" spc="10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wealth.</a:t>
            </a:r>
            <a:r>
              <a:rPr sz="1000" spc="6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Alternatives</a:t>
            </a:r>
            <a:r>
              <a:rPr sz="1000" spc="8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that</a:t>
            </a:r>
            <a:r>
              <a:rPr sz="1000" spc="10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harmshareholders’</a:t>
            </a:r>
            <a:r>
              <a:rPr sz="1000" spc="9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wealth</a:t>
            </a:r>
            <a:endParaRPr sz="1000">
              <a:latin typeface="Times New Roman"/>
              <a:cs typeface="Times New Roman"/>
            </a:endParaRPr>
          </a:p>
          <a:p>
            <a:pPr marL="38100" algn="just">
              <a:lnSpc>
                <a:spcPct val="100000"/>
              </a:lnSpc>
              <a:spcBef>
                <a:spcPts val="660"/>
              </a:spcBef>
            </a:pP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should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be</a:t>
            </a:r>
            <a:r>
              <a:rPr sz="1000" spc="-6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rejected.</a:t>
            </a:r>
            <a:r>
              <a:rPr sz="975" baseline="38461" dirty="0">
                <a:solidFill>
                  <a:srgbClr val="221F1F"/>
                </a:solidFill>
                <a:latin typeface="Times New Roman"/>
                <a:cs typeface="Times New Roman"/>
              </a:rPr>
              <a:t>14</a:t>
            </a:r>
            <a:endParaRPr sz="975" baseline="38461">
              <a:latin typeface="Times New Roman"/>
              <a:cs typeface="Times New Roman"/>
            </a:endParaRPr>
          </a:p>
          <a:p>
            <a:pPr marL="38100" marR="30480" indent="228600" algn="just">
              <a:lnSpc>
                <a:spcPct val="144000"/>
              </a:lnSpc>
              <a:spcBef>
                <a:spcPts val="35"/>
              </a:spcBef>
            </a:pP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This view is consistent with the process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attracting and acquiring capital and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investingit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to earn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rates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return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in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excess of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the investors’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expected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returns. If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a </a:t>
            </a:r>
            <a:r>
              <a:rPr sz="1000" spc="-35" dirty="0">
                <a:solidFill>
                  <a:srgbClr val="221F1F"/>
                </a:solidFill>
                <a:latin typeface="Times New Roman"/>
                <a:cs typeface="Times New Roman"/>
              </a:rPr>
              <a:t>ﬁrm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is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able to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do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this,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the excess return will accrue to the ﬁrm’s owners, the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shareholders.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749604" y="4288663"/>
            <a:ext cx="6252845" cy="516763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79400" algn="just">
              <a:lnSpc>
                <a:spcPct val="100000"/>
              </a:lnSpc>
              <a:spcBef>
                <a:spcPts val="100"/>
              </a:spcBef>
            </a:pPr>
            <a:r>
              <a:rPr sz="1450" spc="-40" dirty="0">
                <a:solidFill>
                  <a:srgbClr val="A70D11"/>
                </a:solidFill>
                <a:latin typeface="Trebuchet MS"/>
                <a:cs typeface="Trebuchet MS"/>
              </a:rPr>
              <a:t>Measuring</a:t>
            </a:r>
            <a:r>
              <a:rPr sz="1450" spc="-30" dirty="0">
                <a:solidFill>
                  <a:srgbClr val="A70D11"/>
                </a:solidFill>
                <a:latin typeface="Trebuchet MS"/>
                <a:cs typeface="Trebuchet MS"/>
              </a:rPr>
              <a:t> </a:t>
            </a:r>
            <a:r>
              <a:rPr sz="1450" spc="-40" dirty="0">
                <a:solidFill>
                  <a:srgbClr val="A70D11"/>
                </a:solidFill>
                <a:latin typeface="Trebuchet MS"/>
                <a:cs typeface="Trebuchet MS"/>
              </a:rPr>
              <a:t>Shareholder</a:t>
            </a:r>
            <a:r>
              <a:rPr sz="1450" spc="35" dirty="0">
                <a:solidFill>
                  <a:srgbClr val="A70D11"/>
                </a:solidFill>
                <a:latin typeface="Trebuchet MS"/>
                <a:cs typeface="Trebuchet MS"/>
              </a:rPr>
              <a:t> </a:t>
            </a:r>
            <a:r>
              <a:rPr sz="1450" spc="-45" dirty="0">
                <a:solidFill>
                  <a:srgbClr val="A70D11"/>
                </a:solidFill>
                <a:latin typeface="Trebuchet MS"/>
                <a:cs typeface="Trebuchet MS"/>
              </a:rPr>
              <a:t>Wealth</a:t>
            </a:r>
            <a:endParaRPr sz="1450">
              <a:latin typeface="Trebuchet MS"/>
              <a:cs typeface="Trebuchet MS"/>
            </a:endParaRPr>
          </a:p>
          <a:p>
            <a:pPr marL="50800" marR="49530" indent="228600" algn="just">
              <a:lnSpc>
                <a:spcPct val="143600"/>
              </a:lnSpc>
              <a:spcBef>
                <a:spcPts val="1150"/>
              </a:spcBef>
            </a:pP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Shareholder wealth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is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measurable,</a:t>
            </a:r>
            <a:r>
              <a:rPr sz="1000" spc="19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5" dirty="0">
                <a:solidFill>
                  <a:srgbClr val="221F1F"/>
                </a:solidFill>
                <a:latin typeface="Times New Roman"/>
                <a:cs typeface="Times New Roman"/>
              </a:rPr>
              <a:t>and </a:t>
            </a:r>
            <a:r>
              <a:rPr sz="1000" spc="-20" dirty="0">
                <a:solidFill>
                  <a:srgbClr val="221F1F"/>
                </a:solidFill>
                <a:latin typeface="Times New Roman"/>
                <a:cs typeface="Times New Roman"/>
              </a:rPr>
              <a:t>it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is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observable daily in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the ﬁnancial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sections of </a:t>
            </a:r>
            <a:r>
              <a:rPr sz="1000" spc="-15" dirty="0">
                <a:solidFill>
                  <a:srgbClr val="221F1F"/>
                </a:solidFill>
                <a:latin typeface="Times New Roman"/>
                <a:cs typeface="Times New Roman"/>
              </a:rPr>
              <a:t>newspapers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(at least 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for </a:t>
            </a:r>
            <a:r>
              <a:rPr sz="1000" spc="-15" dirty="0">
                <a:solidFill>
                  <a:srgbClr val="221F1F"/>
                </a:solidFill>
                <a:latin typeface="Times New Roman"/>
                <a:cs typeface="Times New Roman"/>
              </a:rPr>
              <a:t>ﬁrms 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 whose common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stock is 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publicly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traded). Shareholder 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wealth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is 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nothingmore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than the market value 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 ﬁrm’s common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stock.</a:t>
            </a:r>
            <a:r>
              <a:rPr sz="1000" spc="-4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This</a:t>
            </a:r>
            <a:r>
              <a:rPr sz="1000" spc="-5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market</a:t>
            </a:r>
            <a:r>
              <a:rPr sz="1000" spc="-4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value</a:t>
            </a:r>
            <a:r>
              <a:rPr sz="1000" spc="-3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of</a:t>
            </a:r>
            <a:r>
              <a:rPr sz="1000" spc="-3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sz="1000" spc="-4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shareholders’claim</a:t>
            </a:r>
            <a:r>
              <a:rPr sz="1000" spc="-4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on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 a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ﬁrm</a:t>
            </a:r>
            <a:r>
              <a:rPr sz="1000" spc="2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is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 equal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to</a:t>
            </a:r>
            <a:r>
              <a:rPr sz="1000" spc="-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sz="1000" spc="-1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following:</a:t>
            </a:r>
            <a:endParaRPr sz="10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50"/>
              </a:spcBef>
            </a:pPr>
            <a:endParaRPr sz="950">
              <a:latin typeface="Times New Roman"/>
              <a:cs typeface="Times New Roman"/>
            </a:endParaRPr>
          </a:p>
          <a:p>
            <a:pPr marL="279400" algn="just">
              <a:lnSpc>
                <a:spcPct val="100000"/>
              </a:lnSpc>
            </a:pP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Shareholder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wealth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=</a:t>
            </a:r>
            <a:r>
              <a:rPr sz="1000" spc="3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Common</a:t>
            </a:r>
            <a:r>
              <a:rPr sz="1000" spc="-1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stock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price</a:t>
            </a:r>
            <a:r>
              <a:rPr sz="1000" spc="-3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×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Number</a:t>
            </a:r>
            <a:r>
              <a:rPr sz="1000" spc="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of</a:t>
            </a:r>
            <a:r>
              <a:rPr sz="1000" spc="-5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common shares</a:t>
            </a:r>
            <a:r>
              <a:rPr sz="1000" spc="-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outstanding</a:t>
            </a:r>
            <a:endParaRPr sz="1000">
              <a:latin typeface="Times New Roman"/>
              <a:cs typeface="Times New Roman"/>
            </a:endParaRPr>
          </a:p>
          <a:p>
            <a:pPr marL="50800" marR="43180" indent="228600" algn="just">
              <a:lnSpc>
                <a:spcPct val="143700"/>
              </a:lnSpc>
              <a:spcBef>
                <a:spcPts val="640"/>
              </a:spcBef>
            </a:pP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This relationship allows analysts to keep track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changes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in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shareholder wealth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on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regularbasis 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to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see which 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ﬁrms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are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most successful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at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returning value to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shareholders.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i="1" spc="-5" dirty="0">
                <a:solidFill>
                  <a:srgbClr val="221F1F"/>
                </a:solidFill>
                <a:latin typeface="Times New Roman"/>
                <a:cs typeface="Times New Roman"/>
              </a:rPr>
              <a:t>As </a:t>
            </a:r>
            <a:r>
              <a:rPr sz="1000" i="1" dirty="0">
                <a:solidFill>
                  <a:srgbClr val="221F1F"/>
                </a:solidFill>
                <a:latin typeface="Times New Roman"/>
                <a:cs typeface="Times New Roman"/>
              </a:rPr>
              <a:t>long as </a:t>
            </a:r>
            <a:r>
              <a:rPr sz="1000" i="1" spc="10" dirty="0">
                <a:solidFill>
                  <a:srgbClr val="221F1F"/>
                </a:solidFill>
                <a:latin typeface="Times New Roman"/>
                <a:cs typeface="Times New Roman"/>
              </a:rPr>
              <a:t>thenumber </a:t>
            </a:r>
            <a:r>
              <a:rPr sz="1000" i="1" dirty="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sz="1000" i="1" spc="-5" dirty="0">
                <a:solidFill>
                  <a:srgbClr val="221F1F"/>
                </a:solidFill>
                <a:latin typeface="Times New Roman"/>
                <a:cs typeface="Times New Roman"/>
              </a:rPr>
              <a:t>common stock</a:t>
            </a:r>
            <a:r>
              <a:rPr sz="1000" i="1" spc="24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i="1" spc="-5" dirty="0">
                <a:solidFill>
                  <a:srgbClr val="221F1F"/>
                </a:solidFill>
                <a:latin typeface="Times New Roman"/>
                <a:cs typeface="Times New Roman"/>
              </a:rPr>
              <a:t>shares outstanding does </a:t>
            </a:r>
            <a:r>
              <a:rPr sz="1000" i="1" dirty="0">
                <a:solidFill>
                  <a:srgbClr val="221F1F"/>
                </a:solidFill>
                <a:latin typeface="Times New Roman"/>
                <a:cs typeface="Times New Roman"/>
              </a:rPr>
              <a:t> not </a:t>
            </a:r>
            <a:r>
              <a:rPr sz="1000" i="1" spc="-5" dirty="0">
                <a:solidFill>
                  <a:srgbClr val="221F1F"/>
                </a:solidFill>
                <a:latin typeface="Times New Roman"/>
                <a:cs typeface="Times New Roman"/>
              </a:rPr>
              <a:t>change appreciably, the market’s </a:t>
            </a:r>
            <a:r>
              <a:rPr sz="1000" i="1" spc="-20" dirty="0">
                <a:solidFill>
                  <a:srgbClr val="221F1F"/>
                </a:solidFill>
                <a:latin typeface="Times New Roman"/>
                <a:cs typeface="Times New Roman"/>
              </a:rPr>
              <a:t>perception of </a:t>
            </a:r>
            <a:r>
              <a:rPr sz="1000" i="1" spc="-25" dirty="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sz="1000" i="1" spc="-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i="1" spc="-30" dirty="0">
                <a:solidFill>
                  <a:srgbClr val="221F1F"/>
                </a:solidFill>
                <a:latin typeface="Times New Roman"/>
                <a:cs typeface="Times New Roman"/>
              </a:rPr>
              <a:t>ﬁrm and </a:t>
            </a:r>
            <a:r>
              <a:rPr sz="1000" i="1" spc="-20" dirty="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sz="1000" i="1" spc="-25" dirty="0">
                <a:solidFill>
                  <a:srgbClr val="221F1F"/>
                </a:solidFill>
                <a:latin typeface="Times New Roman"/>
                <a:cs typeface="Times New Roman"/>
              </a:rPr>
              <a:t>its</a:t>
            </a:r>
            <a:r>
              <a:rPr sz="1000" i="1" spc="-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i="1" spc="-30" dirty="0">
                <a:solidFill>
                  <a:srgbClr val="221F1F"/>
                </a:solidFill>
                <a:latin typeface="Times New Roman"/>
                <a:cs typeface="Times New Roman"/>
              </a:rPr>
              <a:t>management’s</a:t>
            </a:r>
            <a:r>
              <a:rPr sz="1000" i="1" spc="19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i="1" spc="-25" dirty="0">
                <a:solidFill>
                  <a:srgbClr val="221F1F"/>
                </a:solidFill>
                <a:latin typeface="Times New Roman"/>
                <a:cs typeface="Times New Roman"/>
              </a:rPr>
              <a:t>actions appears</a:t>
            </a:r>
            <a:r>
              <a:rPr sz="1000" i="1" spc="2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i="1" spc="-30" dirty="0">
                <a:solidFill>
                  <a:srgbClr val="221F1F"/>
                </a:solidFill>
                <a:latin typeface="Times New Roman"/>
                <a:cs typeface="Times New Roman"/>
              </a:rPr>
              <a:t>in</a:t>
            </a:r>
            <a:r>
              <a:rPr sz="1000" i="1" spc="19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i="1" spc="-25" dirty="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sz="1000" i="1" spc="2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i="1" spc="-30" dirty="0">
                <a:solidFill>
                  <a:srgbClr val="221F1F"/>
                </a:solidFill>
                <a:latin typeface="Times New Roman"/>
                <a:cs typeface="Times New Roman"/>
              </a:rPr>
              <a:t>ﬁrm’s stock </a:t>
            </a:r>
            <a:r>
              <a:rPr sz="1000" i="1" spc="-25" dirty="0">
                <a:solidFill>
                  <a:srgbClr val="221F1F"/>
                </a:solidFill>
                <a:latin typeface="Times New Roman"/>
                <a:cs typeface="Times New Roman"/>
              </a:rPr>
              <a:t> price.</a:t>
            </a:r>
            <a:endParaRPr sz="1000">
              <a:latin typeface="Times New Roman"/>
              <a:cs typeface="Times New Roman"/>
            </a:endParaRPr>
          </a:p>
          <a:p>
            <a:pPr marL="50800" marR="44450" indent="228600" algn="just">
              <a:lnSpc>
                <a:spcPts val="1730"/>
              </a:lnSpc>
              <a:spcBef>
                <a:spcPts val="130"/>
              </a:spcBef>
            </a:pP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For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shareholder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wealth maximization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to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be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realistic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goal,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sz="1000" spc="24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ﬁnancial</a:t>
            </a:r>
            <a:r>
              <a:rPr sz="1000" spc="24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markets</a:t>
            </a:r>
            <a:r>
              <a:rPr sz="1000" spc="24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need to provide reasonably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accurate</a:t>
            </a:r>
            <a:r>
              <a:rPr sz="1000" spc="24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information</a:t>
            </a:r>
            <a:r>
              <a:rPr sz="1000" spc="24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about</a:t>
            </a:r>
            <a:r>
              <a:rPr sz="1000" spc="24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the value 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of 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 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ﬁrm.</a:t>
            </a:r>
            <a:r>
              <a:rPr sz="1000" spc="23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The stock</a:t>
            </a:r>
            <a:r>
              <a:rPr sz="1000" spc="24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10" dirty="0">
                <a:solidFill>
                  <a:srgbClr val="221F1F"/>
                </a:solidFill>
                <a:latin typeface="Times New Roman"/>
                <a:cs typeface="Times New Roman"/>
              </a:rPr>
              <a:t>marketis 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sometimes criticized in the</a:t>
            </a:r>
            <a:r>
              <a:rPr sz="1000" spc="24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popular</a:t>
            </a:r>
            <a:r>
              <a:rPr sz="1000" spc="484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press</a:t>
            </a:r>
            <a:r>
              <a:rPr sz="1000" spc="24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as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being</a:t>
            </a:r>
            <a:r>
              <a:rPr sz="1000" spc="3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shortsighted</a:t>
            </a:r>
            <a:r>
              <a:rPr sz="1000" spc="4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and</a:t>
            </a:r>
            <a:r>
              <a:rPr sz="1000" spc="5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unpredictable.</a:t>
            </a:r>
            <a:r>
              <a:rPr sz="1000" spc="3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Can</a:t>
            </a:r>
            <a:r>
              <a:rPr sz="1000" spc="6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it</a:t>
            </a:r>
            <a:r>
              <a:rPr sz="1000" spc="3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determine</a:t>
            </a:r>
            <a:r>
              <a:rPr sz="1000" spc="4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</a:t>
            </a:r>
            <a:r>
              <a:rPr sz="1000" spc="4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fair</a:t>
            </a:r>
            <a:r>
              <a:rPr sz="1000" spc="3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value</a:t>
            </a:r>
            <a:r>
              <a:rPr sz="1000" spc="4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for</a:t>
            </a:r>
            <a:r>
              <a:rPr sz="1000" spc="5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sz="1000" spc="5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ﬁrm?</a:t>
            </a:r>
            <a:r>
              <a:rPr sz="1000" spc="4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sz="1000" spc="3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evidence</a:t>
            </a:r>
            <a:r>
              <a:rPr sz="1000" spc="3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on</a:t>
            </a:r>
            <a:r>
              <a:rPr sz="1000" spc="3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eﬃcient</a:t>
            </a:r>
            <a:r>
              <a:rPr sz="1000" spc="5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markets</a:t>
            </a:r>
            <a:r>
              <a:rPr sz="1000" spc="5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from</a:t>
            </a:r>
            <a:endParaRPr sz="1000">
              <a:latin typeface="Times New Roman"/>
              <a:cs typeface="Times New Roman"/>
            </a:endParaRPr>
          </a:p>
          <a:p>
            <a:pPr marL="50800" algn="just">
              <a:lnSpc>
                <a:spcPct val="100000"/>
              </a:lnSpc>
              <a:spcBef>
                <a:spcPts val="380"/>
              </a:spcBef>
            </a:pP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Chapter</a:t>
            </a:r>
            <a:r>
              <a:rPr sz="1000" spc="15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12</a:t>
            </a:r>
            <a:r>
              <a:rPr sz="1000" spc="16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suggests</a:t>
            </a:r>
            <a:r>
              <a:rPr sz="1000" spc="14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it</a:t>
            </a:r>
            <a:r>
              <a:rPr sz="1000" spc="15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can.</a:t>
            </a:r>
            <a:r>
              <a:rPr sz="1000" spc="15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Many</a:t>
            </a:r>
            <a:r>
              <a:rPr sz="1000" spc="14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studies</a:t>
            </a:r>
            <a:r>
              <a:rPr sz="1000" spc="15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show</a:t>
            </a:r>
            <a:r>
              <a:rPr sz="1000" spc="14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sz="1000" spc="16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market</a:t>
            </a:r>
            <a:r>
              <a:rPr sz="1000" spc="15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is</a:t>
            </a:r>
            <a:r>
              <a:rPr sz="1000" spc="15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oriented</a:t>
            </a:r>
            <a:r>
              <a:rPr sz="1000" spc="15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toward</a:t>
            </a:r>
            <a:r>
              <a:rPr sz="1000" spc="16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sz="1000" spc="15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long-run</a:t>
            </a:r>
            <a:r>
              <a:rPr sz="1000" spc="14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health</a:t>
            </a:r>
            <a:r>
              <a:rPr sz="1000" spc="14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and</a:t>
            </a:r>
            <a:r>
              <a:rPr sz="1000" spc="17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well-being</a:t>
            </a:r>
            <a:r>
              <a:rPr sz="1000" spc="15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of</a:t>
            </a:r>
            <a:endParaRPr sz="1000">
              <a:latin typeface="Times New Roman"/>
              <a:cs typeface="Times New Roman"/>
            </a:endParaRPr>
          </a:p>
          <a:p>
            <a:pPr marL="50800" marR="45720" algn="just">
              <a:lnSpc>
                <a:spcPct val="143000"/>
              </a:lnSpc>
              <a:spcBef>
                <a:spcPts val="135"/>
              </a:spcBef>
            </a:pP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ﬁrms.</a:t>
            </a:r>
            <a:r>
              <a:rPr sz="975" spc="-7" baseline="38461" dirty="0">
                <a:solidFill>
                  <a:srgbClr val="221F1F"/>
                </a:solidFill>
                <a:latin typeface="Times New Roman"/>
                <a:cs typeface="Times New Roman"/>
              </a:rPr>
              <a:t>15</a:t>
            </a:r>
            <a:r>
              <a:rPr sz="975" spc="225" baseline="38461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The 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weight 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evidence favors the idea that the market generally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does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price stocks fairly. Stock price changes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show</a:t>
            </a:r>
            <a:r>
              <a:rPr sz="1000" spc="-1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eﬀect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on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ﬁrm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value</a:t>
            </a:r>
            <a:r>
              <a:rPr sz="1000" spc="1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from</a:t>
            </a:r>
            <a:r>
              <a:rPr sz="1000" spc="-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sz="1000" spc="1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market’s</a:t>
            </a:r>
            <a:r>
              <a:rPr sz="1000" spc="3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evaluation</a:t>
            </a:r>
            <a:r>
              <a:rPr sz="1000" spc="3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of</a:t>
            </a:r>
            <a:r>
              <a:rPr sz="1000" spc="1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sz="1000" spc="4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news.</a:t>
            </a:r>
            <a:endParaRPr sz="1000">
              <a:latin typeface="Times New Roman"/>
              <a:cs typeface="Times New Roman"/>
            </a:endParaRPr>
          </a:p>
          <a:p>
            <a:pPr marL="50800" marR="43180" indent="228600" algn="just">
              <a:lnSpc>
                <a:spcPct val="143800"/>
              </a:lnSpc>
            </a:pP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Focusing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on 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shareholder value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does not 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mean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other aspects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good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management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are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ignored.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Smart managers </a:t>
            </a:r>
            <a:r>
              <a:rPr sz="1000" spc="-35" dirty="0">
                <a:solidFill>
                  <a:srgbClr val="221F1F"/>
                </a:solidFill>
                <a:latin typeface="Times New Roman"/>
                <a:cs typeface="Times New Roman"/>
              </a:rPr>
              <a:t>make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decisions</a:t>
            </a:r>
            <a:r>
              <a:rPr sz="1000" spc="-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to service</a:t>
            </a:r>
            <a:r>
              <a:rPr sz="1000" spc="-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customers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 in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a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 cost-eﬃcient</a:t>
            </a:r>
            <a:r>
              <a:rPr sz="1000" spc="2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manner.</a:t>
            </a:r>
            <a:r>
              <a:rPr sz="1000" spc="19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Many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studies have showed the value enhancement that occurs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from maintaining the cur- rent customer base rather than having to continually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ﬁnd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new customers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to take the place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those 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who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are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dissatisﬁed. Similarly, smart managers treat and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pay employees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fairly. </a:t>
            </a:r>
            <a:r>
              <a:rPr sz="1000" spc="-5" dirty="0">
                <a:solidFill>
                  <a:srgbClr val="009CDB"/>
                </a:solidFill>
                <a:latin typeface="Times New Roman"/>
                <a:cs typeface="Times New Roman"/>
              </a:rPr>
              <a:t>Table </a:t>
            </a:r>
            <a:r>
              <a:rPr sz="1000" dirty="0">
                <a:solidFill>
                  <a:srgbClr val="009CDB"/>
                </a:solidFill>
                <a:latin typeface="Times New Roman"/>
                <a:cs typeface="Times New Roman"/>
              </a:rPr>
              <a:t>13.10 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shows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the eﬀect 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sz="1000" spc="1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unsatisfying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jobs,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employee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turnover,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and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cost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impact of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needing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to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hire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and</a:t>
            </a:r>
            <a:r>
              <a:rPr sz="1000" spc="24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train</a:t>
            </a:r>
            <a:r>
              <a:rPr sz="1000" spc="24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replacement</a:t>
            </a:r>
            <a:r>
              <a:rPr sz="1000" spc="24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workers.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Unmotivated and unhappy employees become unproductive employees </a:t>
            </a:r>
            <a:r>
              <a:rPr sz="1000" spc="-15" dirty="0">
                <a:solidFill>
                  <a:srgbClr val="221F1F"/>
                </a:solidFill>
                <a:latin typeface="Times New Roman"/>
                <a:cs typeface="Times New Roman"/>
              </a:rPr>
              <a:t>who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increase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costs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and prevent the ﬁrm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from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satisfying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its</a:t>
            </a:r>
            <a:r>
              <a:rPr sz="1000" spc="19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goals.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219200" y="790829"/>
            <a:ext cx="418465" cy="262890"/>
          </a:xfrm>
          <a:prstGeom prst="rect">
            <a:avLst/>
          </a:prstGeom>
          <a:ln w="25908">
            <a:solidFill>
              <a:srgbClr val="DBDBDD"/>
            </a:solidFill>
          </a:ln>
        </p:spPr>
        <p:txBody>
          <a:bodyPr vert="horz" wrap="square" lIns="0" tIns="63500" rIns="0" bIns="0" rtlCol="0">
            <a:spAutoFit/>
          </a:bodyPr>
          <a:lstStyle/>
          <a:p>
            <a:pPr marL="88265">
              <a:lnSpc>
                <a:spcPct val="100000"/>
              </a:lnSpc>
              <a:spcBef>
                <a:spcPts val="500"/>
              </a:spcBef>
            </a:pPr>
            <a:r>
              <a:rPr sz="1050" spc="-5" dirty="0">
                <a:solidFill>
                  <a:srgbClr val="221E1E"/>
                </a:solidFill>
                <a:latin typeface="Trebuchet MS"/>
                <a:cs typeface="Trebuchet MS"/>
              </a:rPr>
              <a:t>7.6</a:t>
            </a:r>
            <a:endParaRPr sz="1050">
              <a:latin typeface="Trebuchet MS"/>
              <a:cs typeface="Trebuchet MS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2"/>
          <p:cNvGraphicFramePr>
            <a:graphicFrameLocks noGrp="1"/>
          </p:cNvGraphicFramePr>
          <p:nvPr/>
        </p:nvGraphicFramePr>
        <p:xfrm>
          <a:off x="833932" y="786383"/>
          <a:ext cx="4681220" cy="1929764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880744"/>
                <a:gridCol w="496569"/>
                <a:gridCol w="908685"/>
                <a:gridCol w="1423670"/>
                <a:gridCol w="971550"/>
              </a:tblGrid>
              <a:tr h="289813">
                <a:tc>
                  <a:txBody>
                    <a:bodyPr/>
                    <a:lstStyle/>
                    <a:p>
                      <a:pPr marL="74295">
                        <a:lnSpc>
                          <a:spcPct val="100000"/>
                        </a:lnSpc>
                        <a:spcBef>
                          <a:spcPts val="515"/>
                        </a:spcBef>
                      </a:pPr>
                      <a:r>
                        <a:rPr sz="900" spc="55" dirty="0">
                          <a:solidFill>
                            <a:srgbClr val="04719C"/>
                          </a:solidFill>
                          <a:latin typeface="Trebuchet MS"/>
                          <a:cs typeface="Trebuchet MS"/>
                        </a:rPr>
                        <a:t>T</a:t>
                      </a:r>
                      <a:r>
                        <a:rPr sz="900" spc="60" dirty="0">
                          <a:solidFill>
                            <a:srgbClr val="04719C"/>
                          </a:solidFill>
                          <a:latin typeface="Trebuchet MS"/>
                          <a:cs typeface="Trebuchet MS"/>
                        </a:rPr>
                        <a:t>ABL</a:t>
                      </a:r>
                      <a:r>
                        <a:rPr sz="900" dirty="0">
                          <a:solidFill>
                            <a:srgbClr val="04719C"/>
                          </a:solidFill>
                          <a:latin typeface="Trebuchet MS"/>
                          <a:cs typeface="Trebuchet MS"/>
                        </a:rPr>
                        <a:t>E </a:t>
                      </a:r>
                      <a:r>
                        <a:rPr sz="900" spc="35" dirty="0">
                          <a:solidFill>
                            <a:srgbClr val="04719C"/>
                          </a:solidFill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900" spc="-5" dirty="0">
                          <a:solidFill>
                            <a:srgbClr val="04719C"/>
                          </a:solidFill>
                          <a:latin typeface="Trebuchet MS"/>
                          <a:cs typeface="Trebuchet MS"/>
                        </a:rPr>
                        <a:t>1</a:t>
                      </a:r>
                      <a:r>
                        <a:rPr sz="900" dirty="0">
                          <a:solidFill>
                            <a:srgbClr val="04719C"/>
                          </a:solidFill>
                          <a:latin typeface="Trebuchet MS"/>
                          <a:cs typeface="Trebuchet MS"/>
                        </a:rPr>
                        <a:t>3</a:t>
                      </a:r>
                      <a:r>
                        <a:rPr sz="900" spc="-130" dirty="0">
                          <a:solidFill>
                            <a:srgbClr val="04719C"/>
                          </a:solidFill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900" dirty="0">
                          <a:solidFill>
                            <a:srgbClr val="04719C"/>
                          </a:solidFill>
                          <a:latin typeface="Trebuchet MS"/>
                          <a:cs typeface="Trebuchet MS"/>
                        </a:rPr>
                        <a:t>.1</a:t>
                      </a:r>
                      <a:r>
                        <a:rPr sz="900" spc="-105" dirty="0">
                          <a:solidFill>
                            <a:srgbClr val="04719C"/>
                          </a:solidFill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900" dirty="0">
                          <a:solidFill>
                            <a:srgbClr val="04719C"/>
                          </a:solidFill>
                          <a:latin typeface="Trebuchet MS"/>
                          <a:cs typeface="Trebuchet MS"/>
                        </a:rPr>
                        <a:t>0</a:t>
                      </a:r>
                      <a:endParaRPr sz="900">
                        <a:latin typeface="Trebuchet MS"/>
                        <a:cs typeface="Trebuchet MS"/>
                      </a:endParaRPr>
                    </a:p>
                  </a:txBody>
                  <a:tcPr marL="0" marR="0" marT="65405" marB="0">
                    <a:solidFill>
                      <a:srgbClr val="B9D7E6"/>
                    </a:solidFill>
                  </a:tcPr>
                </a:tc>
                <a:tc gridSpan="4">
                  <a:txBody>
                    <a:bodyPr/>
                    <a:lstStyle/>
                    <a:p>
                      <a:pPr marL="59055">
                        <a:lnSpc>
                          <a:spcPct val="100000"/>
                        </a:lnSpc>
                        <a:spcBef>
                          <a:spcPts val="475"/>
                        </a:spcBef>
                      </a:pPr>
                      <a:r>
                        <a:rPr sz="950" spc="-35" dirty="0">
                          <a:solidFill>
                            <a:srgbClr val="3A90B3"/>
                          </a:solidFill>
                          <a:latin typeface="Georgia"/>
                          <a:cs typeface="Georgia"/>
                        </a:rPr>
                        <a:t>Happy</a:t>
                      </a:r>
                      <a:r>
                        <a:rPr sz="950" spc="-5" dirty="0">
                          <a:solidFill>
                            <a:srgbClr val="3A90B3"/>
                          </a:solidFill>
                          <a:latin typeface="Georgia"/>
                          <a:cs typeface="Georgia"/>
                        </a:rPr>
                        <a:t> </a:t>
                      </a:r>
                      <a:r>
                        <a:rPr sz="950" spc="-35" dirty="0">
                          <a:solidFill>
                            <a:srgbClr val="3A90B3"/>
                          </a:solidFill>
                          <a:latin typeface="Georgia"/>
                          <a:cs typeface="Georgia"/>
                        </a:rPr>
                        <a:t>and</a:t>
                      </a:r>
                      <a:r>
                        <a:rPr sz="950" spc="-20" dirty="0">
                          <a:solidFill>
                            <a:srgbClr val="3A90B3"/>
                          </a:solidFill>
                          <a:latin typeface="Georgia"/>
                          <a:cs typeface="Georgia"/>
                        </a:rPr>
                        <a:t> </a:t>
                      </a:r>
                      <a:r>
                        <a:rPr sz="950" spc="-30" dirty="0">
                          <a:solidFill>
                            <a:srgbClr val="3A90B3"/>
                          </a:solidFill>
                          <a:latin typeface="Georgia"/>
                          <a:cs typeface="Georgia"/>
                        </a:rPr>
                        <a:t>Productive</a:t>
                      </a:r>
                      <a:r>
                        <a:rPr sz="950" spc="-20" dirty="0">
                          <a:solidFill>
                            <a:srgbClr val="3A90B3"/>
                          </a:solidFill>
                          <a:latin typeface="Georgia"/>
                          <a:cs typeface="Georgia"/>
                        </a:rPr>
                        <a:t> </a:t>
                      </a:r>
                      <a:r>
                        <a:rPr sz="950" spc="-30" dirty="0">
                          <a:solidFill>
                            <a:srgbClr val="3A90B3"/>
                          </a:solidFill>
                          <a:latin typeface="Georgia"/>
                          <a:cs typeface="Georgia"/>
                        </a:rPr>
                        <a:t>Employees</a:t>
                      </a:r>
                      <a:r>
                        <a:rPr sz="950" spc="10" dirty="0">
                          <a:solidFill>
                            <a:srgbClr val="3A90B3"/>
                          </a:solidFill>
                          <a:latin typeface="Georgia"/>
                          <a:cs typeface="Georgia"/>
                        </a:rPr>
                        <a:t> </a:t>
                      </a:r>
                      <a:r>
                        <a:rPr sz="950" spc="-30" dirty="0">
                          <a:solidFill>
                            <a:srgbClr val="3A90B3"/>
                          </a:solidFill>
                          <a:latin typeface="Georgia"/>
                          <a:cs typeface="Georgia"/>
                        </a:rPr>
                        <a:t>Help</a:t>
                      </a:r>
                      <a:r>
                        <a:rPr sz="950" spc="-20" dirty="0">
                          <a:solidFill>
                            <a:srgbClr val="3A90B3"/>
                          </a:solidFill>
                          <a:latin typeface="Georgia"/>
                          <a:cs typeface="Georgia"/>
                        </a:rPr>
                        <a:t> </a:t>
                      </a:r>
                      <a:r>
                        <a:rPr sz="950" spc="-25" dirty="0">
                          <a:solidFill>
                            <a:srgbClr val="3A90B3"/>
                          </a:solidFill>
                          <a:latin typeface="Georgia"/>
                          <a:cs typeface="Georgia"/>
                        </a:rPr>
                        <a:t>Increase </a:t>
                      </a:r>
                      <a:r>
                        <a:rPr sz="950" spc="-30" dirty="0">
                          <a:solidFill>
                            <a:srgbClr val="3A90B3"/>
                          </a:solidFill>
                          <a:latin typeface="Georgia"/>
                          <a:cs typeface="Georgia"/>
                        </a:rPr>
                        <a:t>Shareholder</a:t>
                      </a:r>
                      <a:r>
                        <a:rPr sz="950" spc="20" dirty="0">
                          <a:solidFill>
                            <a:srgbClr val="3A90B3"/>
                          </a:solidFill>
                          <a:latin typeface="Georgia"/>
                          <a:cs typeface="Georgia"/>
                        </a:rPr>
                        <a:t> </a:t>
                      </a:r>
                      <a:r>
                        <a:rPr sz="950" spc="-35" dirty="0">
                          <a:solidFill>
                            <a:srgbClr val="3A90B3"/>
                          </a:solidFill>
                          <a:latin typeface="Georgia"/>
                          <a:cs typeface="Georgia"/>
                        </a:rPr>
                        <a:t>Wealth</a:t>
                      </a:r>
                      <a:endParaRPr sz="950">
                        <a:latin typeface="Georgia"/>
                        <a:cs typeface="Georgia"/>
                      </a:endParaRPr>
                    </a:p>
                  </a:txBody>
                  <a:tcPr marL="0" marR="0" marT="60325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</a:tr>
              <a:tr h="357443"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350">
                        <a:latin typeface="Times New Roman"/>
                        <a:cs typeface="Times New Roman"/>
                      </a:endParaRPr>
                    </a:p>
                    <a:p>
                      <a:pPr marL="50165">
                        <a:lnSpc>
                          <a:spcPts val="1160"/>
                        </a:lnSpc>
                      </a:pPr>
                      <a:r>
                        <a:rPr sz="1000" spc="-30" dirty="0">
                          <a:solidFill>
                            <a:srgbClr val="FFFFFF"/>
                          </a:solidFill>
                          <a:latin typeface="Georgia"/>
                          <a:cs typeface="Georgia"/>
                        </a:rPr>
                        <a:t>A.</a:t>
                      </a:r>
                      <a:r>
                        <a:rPr sz="1000" spc="20" dirty="0">
                          <a:solidFill>
                            <a:srgbClr val="FFFFFF"/>
                          </a:solidFill>
                          <a:latin typeface="Georgia"/>
                          <a:cs typeface="Georgia"/>
                        </a:rPr>
                        <a:t> </a:t>
                      </a:r>
                      <a:r>
                        <a:rPr sz="1000" spc="-30" dirty="0">
                          <a:solidFill>
                            <a:srgbClr val="FFFFFF"/>
                          </a:solidFill>
                          <a:latin typeface="Georgia"/>
                          <a:cs typeface="Georgia"/>
                        </a:rPr>
                        <a:t>Selected</a:t>
                      </a:r>
                      <a:r>
                        <a:rPr sz="1000" spc="30" dirty="0">
                          <a:solidFill>
                            <a:srgbClr val="FFFFFF"/>
                          </a:solidFill>
                          <a:latin typeface="Georgia"/>
                          <a:cs typeface="Georgia"/>
                        </a:rPr>
                        <a:t> </a:t>
                      </a:r>
                      <a:r>
                        <a:rPr sz="1000" spc="-30" dirty="0">
                          <a:solidFill>
                            <a:srgbClr val="FFFFFF"/>
                          </a:solidFill>
                          <a:latin typeface="Georgia"/>
                          <a:cs typeface="Georgia"/>
                        </a:rPr>
                        <a:t>Industry-</a:t>
                      </a:r>
                      <a:endParaRPr sz="1000">
                        <a:latin typeface="Georgia"/>
                        <a:cs typeface="Georgia"/>
                      </a:endParaRPr>
                    </a:p>
                  </a:txBody>
                  <a:tcPr marL="0" marR="0" marT="0" marB="0">
                    <a:solidFill>
                      <a:srgbClr val="3A90B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350">
                        <a:latin typeface="Times New Roman"/>
                        <a:cs typeface="Times New Roman"/>
                      </a:endParaRPr>
                    </a:p>
                    <a:p>
                      <a:pPr marR="234950" algn="r">
                        <a:lnSpc>
                          <a:spcPts val="1160"/>
                        </a:lnSpc>
                      </a:pPr>
                      <a:r>
                        <a:rPr sz="1000" spc="-5" dirty="0">
                          <a:solidFill>
                            <a:srgbClr val="FFFFFF"/>
                          </a:solidFill>
                          <a:latin typeface="Georgia"/>
                          <a:cs typeface="Georgia"/>
                        </a:rPr>
                        <a:t>Annual</a:t>
                      </a:r>
                      <a:endParaRPr sz="1000">
                        <a:latin typeface="Georgia"/>
                        <a:cs typeface="Georgia"/>
                      </a:endParaRPr>
                    </a:p>
                  </a:txBody>
                  <a:tcPr marL="0" marR="0" marT="0" marB="0">
                    <a:solidFill>
                      <a:srgbClr val="3A90B3"/>
                    </a:solidFill>
                  </a:tcPr>
                </a:tc>
                <a:tc>
                  <a:txBody>
                    <a:bodyPr/>
                    <a:lstStyle/>
                    <a:p>
                      <a:pPr marL="356235" marR="315595" indent="-43180">
                        <a:lnSpc>
                          <a:spcPts val="1150"/>
                        </a:lnSpc>
                        <a:spcBef>
                          <a:spcPts val="414"/>
                        </a:spcBef>
                      </a:pPr>
                      <a:r>
                        <a:rPr sz="1000" dirty="0">
                          <a:solidFill>
                            <a:srgbClr val="FFFFFF"/>
                          </a:solidFill>
                          <a:latin typeface="Georgia"/>
                          <a:cs typeface="Georgia"/>
                        </a:rPr>
                        <a:t>I</a:t>
                      </a:r>
                      <a:r>
                        <a:rPr sz="1000" spc="5" dirty="0">
                          <a:solidFill>
                            <a:srgbClr val="FFFFFF"/>
                          </a:solidFill>
                          <a:latin typeface="Georgia"/>
                          <a:cs typeface="Georgia"/>
                        </a:rPr>
                        <a:t>n</a:t>
                      </a:r>
                      <a:r>
                        <a:rPr sz="1000" spc="-5" dirty="0">
                          <a:solidFill>
                            <a:srgbClr val="FFFFFF"/>
                          </a:solidFill>
                          <a:latin typeface="Georgia"/>
                          <a:cs typeface="Georgia"/>
                        </a:rPr>
                        <a:t>d</a:t>
                      </a:r>
                      <a:r>
                        <a:rPr sz="1000" spc="5" dirty="0">
                          <a:solidFill>
                            <a:srgbClr val="FFFFFF"/>
                          </a:solidFill>
                          <a:latin typeface="Georgia"/>
                          <a:cs typeface="Georgia"/>
                        </a:rPr>
                        <a:t>u</a:t>
                      </a:r>
                      <a:r>
                        <a:rPr sz="1000" spc="-5" dirty="0">
                          <a:solidFill>
                            <a:srgbClr val="FFFFFF"/>
                          </a:solidFill>
                          <a:latin typeface="Georgia"/>
                          <a:cs typeface="Georgia"/>
                        </a:rPr>
                        <a:t>st</a:t>
                      </a:r>
                      <a:r>
                        <a:rPr sz="1000" spc="5" dirty="0">
                          <a:solidFill>
                            <a:srgbClr val="FFFFFF"/>
                          </a:solidFill>
                          <a:latin typeface="Georgia"/>
                          <a:cs typeface="Georgia"/>
                        </a:rPr>
                        <a:t>r</a:t>
                      </a:r>
                      <a:r>
                        <a:rPr sz="1000" spc="10" dirty="0">
                          <a:solidFill>
                            <a:srgbClr val="FFFFFF"/>
                          </a:solidFill>
                          <a:latin typeface="Georgia"/>
                          <a:cs typeface="Georgia"/>
                        </a:rPr>
                        <a:t>y</a:t>
                      </a:r>
                      <a:r>
                        <a:rPr sz="1000" spc="-5" dirty="0">
                          <a:solidFill>
                            <a:srgbClr val="FFFFFF"/>
                          </a:solidFill>
                          <a:latin typeface="Georgia"/>
                          <a:cs typeface="Georgia"/>
                        </a:rPr>
                        <a:t>-</a:t>
                      </a:r>
                      <a:r>
                        <a:rPr sz="1000" spc="15" dirty="0">
                          <a:solidFill>
                            <a:srgbClr val="FFFFFF"/>
                          </a:solidFill>
                          <a:latin typeface="Georgia"/>
                          <a:cs typeface="Georgia"/>
                        </a:rPr>
                        <a:t>W</a:t>
                      </a:r>
                      <a:r>
                        <a:rPr sz="1000" dirty="0">
                          <a:solidFill>
                            <a:srgbClr val="FFFFFF"/>
                          </a:solidFill>
                          <a:latin typeface="Georgia"/>
                          <a:cs typeface="Georgia"/>
                        </a:rPr>
                        <a:t>i</a:t>
                      </a:r>
                      <a:r>
                        <a:rPr sz="1000" spc="10" dirty="0">
                          <a:solidFill>
                            <a:srgbClr val="FFFFFF"/>
                          </a:solidFill>
                          <a:latin typeface="Georgia"/>
                          <a:cs typeface="Georgia"/>
                        </a:rPr>
                        <a:t>d</a:t>
                      </a:r>
                      <a:r>
                        <a:rPr sz="1000" dirty="0">
                          <a:solidFill>
                            <a:srgbClr val="FFFFFF"/>
                          </a:solidFill>
                          <a:latin typeface="Georgia"/>
                          <a:cs typeface="Georgia"/>
                        </a:rPr>
                        <a:t>e  </a:t>
                      </a:r>
                      <a:r>
                        <a:rPr sz="1000" spc="-5" dirty="0">
                          <a:solidFill>
                            <a:srgbClr val="FFFFFF"/>
                          </a:solidFill>
                          <a:latin typeface="Georgia"/>
                          <a:cs typeface="Georgia"/>
                        </a:rPr>
                        <a:t>C</a:t>
                      </a:r>
                      <a:r>
                        <a:rPr sz="1000" dirty="0">
                          <a:solidFill>
                            <a:srgbClr val="FFFFFF"/>
                          </a:solidFill>
                          <a:latin typeface="Georgia"/>
                          <a:cs typeface="Georgia"/>
                        </a:rPr>
                        <a:t>o</a:t>
                      </a:r>
                      <a:r>
                        <a:rPr sz="1000" spc="-5" dirty="0">
                          <a:solidFill>
                            <a:srgbClr val="FFFFFF"/>
                          </a:solidFill>
                          <a:latin typeface="Georgia"/>
                          <a:cs typeface="Georgia"/>
                        </a:rPr>
                        <a:t>s</a:t>
                      </a:r>
                      <a:r>
                        <a:rPr sz="1000" spc="-10" dirty="0">
                          <a:solidFill>
                            <a:srgbClr val="FFFFFF"/>
                          </a:solidFill>
                          <a:latin typeface="Georgia"/>
                          <a:cs typeface="Georgia"/>
                        </a:rPr>
                        <a:t>t</a:t>
                      </a:r>
                      <a:r>
                        <a:rPr sz="1000" dirty="0">
                          <a:solidFill>
                            <a:srgbClr val="FFFFFF"/>
                          </a:solidFill>
                          <a:latin typeface="Georgia"/>
                          <a:cs typeface="Georgia"/>
                        </a:rPr>
                        <a:t>s</a:t>
                      </a:r>
                      <a:r>
                        <a:rPr sz="1000" spc="-45" dirty="0">
                          <a:solidFill>
                            <a:srgbClr val="FFFFFF"/>
                          </a:solidFill>
                          <a:latin typeface="Georgia"/>
                          <a:cs typeface="Georgia"/>
                        </a:rPr>
                        <a:t> </a:t>
                      </a:r>
                      <a:r>
                        <a:rPr sz="1000" dirty="0">
                          <a:solidFill>
                            <a:srgbClr val="FFFFFF"/>
                          </a:solidFill>
                          <a:latin typeface="Georgia"/>
                          <a:cs typeface="Georgia"/>
                        </a:rPr>
                        <a:t>(</a:t>
                      </a:r>
                      <a:r>
                        <a:rPr sz="1000" spc="-5" dirty="0">
                          <a:solidFill>
                            <a:srgbClr val="FFFFFF"/>
                          </a:solidFill>
                          <a:latin typeface="Georgia"/>
                          <a:cs typeface="Georgia"/>
                        </a:rPr>
                        <a:t>Di</a:t>
                      </a:r>
                      <a:r>
                        <a:rPr sz="1000" dirty="0">
                          <a:solidFill>
                            <a:srgbClr val="FFFFFF"/>
                          </a:solidFill>
                          <a:latin typeface="Georgia"/>
                          <a:cs typeface="Georgia"/>
                        </a:rPr>
                        <a:t>rect</a:t>
                      </a:r>
                      <a:endParaRPr sz="1000">
                        <a:latin typeface="Georgia"/>
                        <a:cs typeface="Georgia"/>
                      </a:endParaRPr>
                    </a:p>
                  </a:txBody>
                  <a:tcPr marL="0" marR="0" marT="52704" marB="0">
                    <a:solidFill>
                      <a:srgbClr val="3A90B3"/>
                    </a:solidFill>
                  </a:tcPr>
                </a:tc>
                <a:tc>
                  <a:txBody>
                    <a:bodyPr/>
                    <a:lstStyle/>
                    <a:p>
                      <a:pPr marL="262255" marR="113664" indent="24130">
                        <a:lnSpc>
                          <a:spcPts val="1150"/>
                        </a:lnSpc>
                        <a:spcBef>
                          <a:spcPts val="414"/>
                        </a:spcBef>
                      </a:pPr>
                      <a:r>
                        <a:rPr sz="1000" spc="-5" dirty="0">
                          <a:solidFill>
                            <a:srgbClr val="FFFFFF"/>
                          </a:solidFill>
                          <a:latin typeface="Georgia"/>
                          <a:cs typeface="Georgia"/>
                        </a:rPr>
                        <a:t>Costs as a </a:t>
                      </a:r>
                      <a:r>
                        <a:rPr sz="1000" spc="-229" dirty="0">
                          <a:solidFill>
                            <a:srgbClr val="FFFFFF"/>
                          </a:solidFill>
                          <a:latin typeface="Georgia"/>
                          <a:cs typeface="Georgia"/>
                        </a:rPr>
                        <a:t> </a:t>
                      </a:r>
                      <a:r>
                        <a:rPr sz="1000" spc="10" dirty="0">
                          <a:solidFill>
                            <a:srgbClr val="FFFFFF"/>
                          </a:solidFill>
                          <a:latin typeface="Georgia"/>
                          <a:cs typeface="Georgia"/>
                        </a:rPr>
                        <a:t>P</a:t>
                      </a:r>
                      <a:r>
                        <a:rPr sz="1000" spc="-5" dirty="0">
                          <a:solidFill>
                            <a:srgbClr val="FFFFFF"/>
                          </a:solidFill>
                          <a:latin typeface="Georgia"/>
                          <a:cs typeface="Georgia"/>
                        </a:rPr>
                        <a:t>e</a:t>
                      </a:r>
                      <a:r>
                        <a:rPr sz="1000" spc="5" dirty="0">
                          <a:solidFill>
                            <a:srgbClr val="FFFFFF"/>
                          </a:solidFill>
                          <a:latin typeface="Georgia"/>
                          <a:cs typeface="Georgia"/>
                        </a:rPr>
                        <a:t>r</a:t>
                      </a:r>
                      <a:r>
                        <a:rPr sz="1000" dirty="0">
                          <a:solidFill>
                            <a:srgbClr val="FFFFFF"/>
                          </a:solidFill>
                          <a:latin typeface="Georgia"/>
                          <a:cs typeface="Georgia"/>
                        </a:rPr>
                        <a:t>c</a:t>
                      </a:r>
                      <a:r>
                        <a:rPr sz="1000" spc="-5" dirty="0">
                          <a:solidFill>
                            <a:srgbClr val="FFFFFF"/>
                          </a:solidFill>
                          <a:latin typeface="Georgia"/>
                          <a:cs typeface="Georgia"/>
                        </a:rPr>
                        <a:t>e</a:t>
                      </a:r>
                      <a:r>
                        <a:rPr sz="1000" spc="5" dirty="0">
                          <a:solidFill>
                            <a:srgbClr val="FFFFFF"/>
                          </a:solidFill>
                          <a:latin typeface="Georgia"/>
                          <a:cs typeface="Georgia"/>
                        </a:rPr>
                        <a:t>n</a:t>
                      </a:r>
                      <a:r>
                        <a:rPr sz="1000" spc="-5" dirty="0">
                          <a:solidFill>
                            <a:srgbClr val="FFFFFF"/>
                          </a:solidFill>
                          <a:latin typeface="Georgia"/>
                          <a:cs typeface="Georgia"/>
                        </a:rPr>
                        <a:t>t</a:t>
                      </a:r>
                      <a:r>
                        <a:rPr sz="1000" spc="-10" dirty="0">
                          <a:solidFill>
                            <a:srgbClr val="FFFFFF"/>
                          </a:solidFill>
                          <a:latin typeface="Georgia"/>
                          <a:cs typeface="Georgia"/>
                        </a:rPr>
                        <a:t>a</a:t>
                      </a:r>
                      <a:r>
                        <a:rPr sz="1000" spc="10" dirty="0">
                          <a:solidFill>
                            <a:srgbClr val="FFFFFF"/>
                          </a:solidFill>
                          <a:latin typeface="Georgia"/>
                          <a:cs typeface="Georgia"/>
                        </a:rPr>
                        <a:t>g</a:t>
                      </a:r>
                      <a:r>
                        <a:rPr sz="1000" dirty="0">
                          <a:solidFill>
                            <a:srgbClr val="FFFFFF"/>
                          </a:solidFill>
                          <a:latin typeface="Georgia"/>
                          <a:cs typeface="Georgia"/>
                        </a:rPr>
                        <a:t>e</a:t>
                      </a:r>
                      <a:endParaRPr sz="1000">
                        <a:latin typeface="Georgia"/>
                        <a:cs typeface="Georgia"/>
                      </a:endParaRPr>
                    </a:p>
                  </a:txBody>
                  <a:tcPr marL="0" marR="0" marT="52704" marB="0">
                    <a:solidFill>
                      <a:srgbClr val="3A90B3"/>
                    </a:solidFill>
                  </a:tcPr>
                </a:tc>
              </a:tr>
              <a:tr h="153162">
                <a:tc>
                  <a:txBody>
                    <a:bodyPr/>
                    <a:lstStyle/>
                    <a:p>
                      <a:pPr marL="50165">
                        <a:lnSpc>
                          <a:spcPts val="1105"/>
                        </a:lnSpc>
                      </a:pPr>
                      <a:r>
                        <a:rPr sz="1000" dirty="0">
                          <a:solidFill>
                            <a:srgbClr val="FFFFFF"/>
                          </a:solidFill>
                          <a:latin typeface="Georgia"/>
                          <a:cs typeface="Georgia"/>
                        </a:rPr>
                        <a:t>W</a:t>
                      </a:r>
                      <a:r>
                        <a:rPr sz="1000" spc="-5" dirty="0">
                          <a:solidFill>
                            <a:srgbClr val="FFFFFF"/>
                          </a:solidFill>
                          <a:latin typeface="Georgia"/>
                          <a:cs typeface="Georgia"/>
                        </a:rPr>
                        <a:t>i</a:t>
                      </a:r>
                      <a:r>
                        <a:rPr sz="1000" dirty="0">
                          <a:solidFill>
                            <a:srgbClr val="FFFFFF"/>
                          </a:solidFill>
                          <a:latin typeface="Georgia"/>
                          <a:cs typeface="Georgia"/>
                        </a:rPr>
                        <a:t>de</a:t>
                      </a:r>
                      <a:r>
                        <a:rPr sz="1000" spc="-15" dirty="0">
                          <a:solidFill>
                            <a:srgbClr val="FFFFFF"/>
                          </a:solidFill>
                          <a:latin typeface="Georgia"/>
                          <a:cs typeface="Georgia"/>
                        </a:rPr>
                        <a:t> </a:t>
                      </a:r>
                      <a:r>
                        <a:rPr sz="1000" spc="-5" dirty="0">
                          <a:solidFill>
                            <a:srgbClr val="FFFFFF"/>
                          </a:solidFill>
                          <a:latin typeface="Georgia"/>
                          <a:cs typeface="Georgia"/>
                        </a:rPr>
                        <a:t>C</a:t>
                      </a:r>
                      <a:r>
                        <a:rPr sz="1000" dirty="0">
                          <a:solidFill>
                            <a:srgbClr val="FFFFFF"/>
                          </a:solidFill>
                          <a:latin typeface="Georgia"/>
                          <a:cs typeface="Georgia"/>
                        </a:rPr>
                        <a:t>o</a:t>
                      </a:r>
                      <a:r>
                        <a:rPr sz="1000" spc="-5" dirty="0">
                          <a:solidFill>
                            <a:srgbClr val="FFFFFF"/>
                          </a:solidFill>
                          <a:latin typeface="Georgia"/>
                          <a:cs typeface="Georgia"/>
                        </a:rPr>
                        <a:t>s</a:t>
                      </a:r>
                      <a:r>
                        <a:rPr sz="1000" dirty="0">
                          <a:solidFill>
                            <a:srgbClr val="FFFFFF"/>
                          </a:solidFill>
                          <a:latin typeface="Georgia"/>
                          <a:cs typeface="Georgia"/>
                        </a:rPr>
                        <a:t>ts</a:t>
                      </a:r>
                      <a:r>
                        <a:rPr sz="1000" spc="-50" dirty="0">
                          <a:solidFill>
                            <a:srgbClr val="FFFFFF"/>
                          </a:solidFill>
                          <a:latin typeface="Georgia"/>
                          <a:cs typeface="Georgia"/>
                        </a:rPr>
                        <a:t> </a:t>
                      </a:r>
                      <a:r>
                        <a:rPr sz="1000" dirty="0">
                          <a:solidFill>
                            <a:srgbClr val="FFFFFF"/>
                          </a:solidFill>
                          <a:latin typeface="Georgia"/>
                          <a:cs typeface="Georgia"/>
                        </a:rPr>
                        <a:t>of</a:t>
                      </a:r>
                      <a:endParaRPr sz="1000">
                        <a:latin typeface="Georgia"/>
                        <a:cs typeface="Georgia"/>
                      </a:endParaRPr>
                    </a:p>
                  </a:txBody>
                  <a:tcPr marL="0" marR="0" marT="0" marB="0">
                    <a:solidFill>
                      <a:srgbClr val="3A90B3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3A90B3"/>
                    </a:solidFill>
                  </a:tcPr>
                </a:tc>
                <a:tc>
                  <a:txBody>
                    <a:bodyPr/>
                    <a:lstStyle/>
                    <a:p>
                      <a:pPr marR="191770" algn="r">
                        <a:lnSpc>
                          <a:spcPts val="1105"/>
                        </a:lnSpc>
                      </a:pPr>
                      <a:r>
                        <a:rPr sz="1000" spc="-5" dirty="0">
                          <a:solidFill>
                            <a:srgbClr val="FFFFFF"/>
                          </a:solidFill>
                          <a:latin typeface="Georgia"/>
                          <a:cs typeface="Georgia"/>
                        </a:rPr>
                        <a:t>Turnover</a:t>
                      </a:r>
                      <a:endParaRPr sz="1000">
                        <a:latin typeface="Georgia"/>
                        <a:cs typeface="Georgia"/>
                      </a:endParaRPr>
                    </a:p>
                  </a:txBody>
                  <a:tcPr marL="0" marR="0" marT="0" marB="0">
                    <a:solidFill>
                      <a:srgbClr val="3A90B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105"/>
                        </a:lnSpc>
                      </a:pPr>
                      <a:r>
                        <a:rPr sz="1000" spc="-30" dirty="0">
                          <a:solidFill>
                            <a:srgbClr val="FFFFFF"/>
                          </a:solidFill>
                          <a:latin typeface="Georgia"/>
                          <a:cs typeface="Georgia"/>
                        </a:rPr>
                        <a:t>Replacement</a:t>
                      </a:r>
                      <a:r>
                        <a:rPr sz="1000" spc="-10" dirty="0">
                          <a:solidFill>
                            <a:srgbClr val="FFFFFF"/>
                          </a:solidFill>
                          <a:latin typeface="Georgia"/>
                          <a:cs typeface="Georgia"/>
                        </a:rPr>
                        <a:t> </a:t>
                      </a:r>
                      <a:r>
                        <a:rPr sz="1000" spc="-30" dirty="0">
                          <a:solidFill>
                            <a:srgbClr val="FFFFFF"/>
                          </a:solidFill>
                          <a:latin typeface="Georgia"/>
                          <a:cs typeface="Georgia"/>
                        </a:rPr>
                        <a:t>Costs</a:t>
                      </a:r>
                      <a:endParaRPr sz="1000">
                        <a:latin typeface="Georgia"/>
                        <a:cs typeface="Georgia"/>
                      </a:endParaRPr>
                    </a:p>
                  </a:txBody>
                  <a:tcPr marL="0" marR="0" marT="0" marB="0">
                    <a:solidFill>
                      <a:srgbClr val="3A90B3"/>
                    </a:solidFill>
                  </a:tcPr>
                </a:tc>
                <a:tc>
                  <a:txBody>
                    <a:bodyPr/>
                    <a:lstStyle/>
                    <a:p>
                      <a:pPr marL="131445" algn="ctr">
                        <a:lnSpc>
                          <a:spcPts val="1105"/>
                        </a:lnSpc>
                      </a:pPr>
                      <a:r>
                        <a:rPr sz="1000" spc="-10" dirty="0">
                          <a:solidFill>
                            <a:srgbClr val="FFFFFF"/>
                          </a:solidFill>
                          <a:latin typeface="Georgia"/>
                          <a:cs typeface="Georgia"/>
                        </a:rPr>
                        <a:t>o</a:t>
                      </a:r>
                      <a:r>
                        <a:rPr sz="1000" dirty="0">
                          <a:solidFill>
                            <a:srgbClr val="FFFFFF"/>
                          </a:solidFill>
                          <a:latin typeface="Georgia"/>
                          <a:cs typeface="Georgia"/>
                        </a:rPr>
                        <a:t>f</a:t>
                      </a:r>
                      <a:r>
                        <a:rPr sz="1000" spc="-50" dirty="0">
                          <a:solidFill>
                            <a:srgbClr val="FFFFFF"/>
                          </a:solidFill>
                          <a:latin typeface="Georgia"/>
                          <a:cs typeface="Georgia"/>
                        </a:rPr>
                        <a:t> </a:t>
                      </a:r>
                      <a:r>
                        <a:rPr sz="1000" spc="-20" dirty="0">
                          <a:solidFill>
                            <a:srgbClr val="FFFFFF"/>
                          </a:solidFill>
                          <a:latin typeface="Georgia"/>
                          <a:cs typeface="Georgia"/>
                        </a:rPr>
                        <a:t>I</a:t>
                      </a:r>
                      <a:r>
                        <a:rPr sz="1000" spc="-15" dirty="0">
                          <a:solidFill>
                            <a:srgbClr val="FFFFFF"/>
                          </a:solidFill>
                          <a:latin typeface="Georgia"/>
                          <a:cs typeface="Georgia"/>
                        </a:rPr>
                        <a:t>n</a:t>
                      </a:r>
                      <a:r>
                        <a:rPr sz="1000" spc="-10" dirty="0">
                          <a:solidFill>
                            <a:srgbClr val="FFFFFF"/>
                          </a:solidFill>
                          <a:latin typeface="Georgia"/>
                          <a:cs typeface="Georgia"/>
                        </a:rPr>
                        <a:t>du</a:t>
                      </a:r>
                      <a:r>
                        <a:rPr sz="1000" spc="-15" dirty="0">
                          <a:solidFill>
                            <a:srgbClr val="FFFFFF"/>
                          </a:solidFill>
                          <a:latin typeface="Georgia"/>
                          <a:cs typeface="Georgia"/>
                        </a:rPr>
                        <a:t>s</a:t>
                      </a:r>
                      <a:r>
                        <a:rPr sz="1000" dirty="0">
                          <a:solidFill>
                            <a:srgbClr val="FFFFFF"/>
                          </a:solidFill>
                          <a:latin typeface="Georgia"/>
                          <a:cs typeface="Georgia"/>
                        </a:rPr>
                        <a:t>t</a:t>
                      </a:r>
                      <a:r>
                        <a:rPr sz="1000" spc="-15" dirty="0">
                          <a:solidFill>
                            <a:srgbClr val="FFFFFF"/>
                          </a:solidFill>
                          <a:latin typeface="Georgia"/>
                          <a:cs typeface="Georgia"/>
                        </a:rPr>
                        <a:t>r</a:t>
                      </a:r>
                      <a:r>
                        <a:rPr sz="1000" dirty="0">
                          <a:solidFill>
                            <a:srgbClr val="FFFFFF"/>
                          </a:solidFill>
                          <a:latin typeface="Georgia"/>
                          <a:cs typeface="Georgia"/>
                        </a:rPr>
                        <a:t>y</a:t>
                      </a:r>
                      <a:endParaRPr sz="1000">
                        <a:latin typeface="Georgia"/>
                        <a:cs typeface="Georgia"/>
                      </a:endParaRPr>
                    </a:p>
                  </a:txBody>
                  <a:tcPr marL="0" marR="0" marT="0" marB="0">
                    <a:solidFill>
                      <a:srgbClr val="3A90B3"/>
                    </a:solidFill>
                  </a:tcPr>
                </a:tc>
              </a:tr>
              <a:tr h="204150">
                <a:tc gridSpan="2">
                  <a:txBody>
                    <a:bodyPr/>
                    <a:lstStyle/>
                    <a:p>
                      <a:pPr marL="50165">
                        <a:lnSpc>
                          <a:spcPts val="1145"/>
                        </a:lnSpc>
                      </a:pPr>
                      <a:r>
                        <a:rPr sz="1000" spc="-30" dirty="0">
                          <a:solidFill>
                            <a:srgbClr val="FFFFFF"/>
                          </a:solidFill>
                          <a:latin typeface="Georgia"/>
                          <a:cs typeface="Georgia"/>
                        </a:rPr>
                        <a:t>Replacing</a:t>
                      </a:r>
                      <a:r>
                        <a:rPr sz="1000" spc="-25" dirty="0">
                          <a:solidFill>
                            <a:srgbClr val="FFFFFF"/>
                          </a:solidFill>
                          <a:latin typeface="Georgia"/>
                          <a:cs typeface="Georgia"/>
                        </a:rPr>
                        <a:t> </a:t>
                      </a:r>
                      <a:r>
                        <a:rPr sz="1000" spc="-35" dirty="0">
                          <a:solidFill>
                            <a:srgbClr val="FFFFFF"/>
                          </a:solidFill>
                          <a:latin typeface="Georgia"/>
                          <a:cs typeface="Georgia"/>
                        </a:rPr>
                        <a:t>Employees</a:t>
                      </a:r>
                      <a:endParaRPr sz="1000">
                        <a:latin typeface="Georgia"/>
                        <a:cs typeface="Georgia"/>
                      </a:endParaRPr>
                    </a:p>
                  </a:txBody>
                  <a:tcPr marL="0" marR="0" marT="0" marB="0">
                    <a:solidFill>
                      <a:srgbClr val="3A90B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208279" algn="r">
                        <a:lnSpc>
                          <a:spcPts val="1145"/>
                        </a:lnSpc>
                      </a:pPr>
                      <a:r>
                        <a:rPr sz="1000" spc="-15" dirty="0">
                          <a:solidFill>
                            <a:srgbClr val="FFFFFF"/>
                          </a:solidFill>
                          <a:latin typeface="Georgia"/>
                          <a:cs typeface="Georgia"/>
                        </a:rPr>
                        <a:t>R</a:t>
                      </a:r>
                      <a:r>
                        <a:rPr sz="1000" spc="-10" dirty="0">
                          <a:solidFill>
                            <a:srgbClr val="FFFFFF"/>
                          </a:solidFill>
                          <a:latin typeface="Georgia"/>
                          <a:cs typeface="Georgia"/>
                        </a:rPr>
                        <a:t>at</a:t>
                      </a:r>
                      <a:r>
                        <a:rPr sz="1000" dirty="0">
                          <a:solidFill>
                            <a:srgbClr val="FFFFFF"/>
                          </a:solidFill>
                          <a:latin typeface="Georgia"/>
                          <a:cs typeface="Georgia"/>
                        </a:rPr>
                        <a:t>e</a:t>
                      </a:r>
                      <a:r>
                        <a:rPr sz="1000" spc="-65" dirty="0">
                          <a:solidFill>
                            <a:srgbClr val="FFFFFF"/>
                          </a:solidFill>
                          <a:latin typeface="Georgia"/>
                          <a:cs typeface="Georgia"/>
                        </a:rPr>
                        <a:t> </a:t>
                      </a:r>
                      <a:r>
                        <a:rPr sz="1000" dirty="0">
                          <a:solidFill>
                            <a:srgbClr val="FFFFFF"/>
                          </a:solidFill>
                          <a:latin typeface="Georgia"/>
                          <a:cs typeface="Georgia"/>
                        </a:rPr>
                        <a:t>(%)</a:t>
                      </a:r>
                      <a:endParaRPr sz="1000">
                        <a:latin typeface="Georgia"/>
                        <a:cs typeface="Georgia"/>
                      </a:endParaRPr>
                    </a:p>
                  </a:txBody>
                  <a:tcPr marL="0" marR="0" marT="0" marB="0">
                    <a:solidFill>
                      <a:srgbClr val="3A90B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145"/>
                        </a:lnSpc>
                      </a:pPr>
                      <a:r>
                        <a:rPr sz="1000" spc="5" dirty="0">
                          <a:solidFill>
                            <a:srgbClr val="FFFFFF"/>
                          </a:solidFill>
                          <a:latin typeface="Georgia"/>
                          <a:cs typeface="Georgia"/>
                        </a:rPr>
                        <a:t>Onl</a:t>
                      </a:r>
                      <a:r>
                        <a:rPr sz="1000" dirty="0">
                          <a:solidFill>
                            <a:srgbClr val="FFFFFF"/>
                          </a:solidFill>
                          <a:latin typeface="Georgia"/>
                          <a:cs typeface="Georgia"/>
                        </a:rPr>
                        <a:t>y)</a:t>
                      </a:r>
                      <a:r>
                        <a:rPr sz="1000" spc="-15" dirty="0">
                          <a:solidFill>
                            <a:srgbClr val="FFFFFF"/>
                          </a:solidFill>
                          <a:latin typeface="Georgia"/>
                          <a:cs typeface="Georgia"/>
                        </a:rPr>
                        <a:t> </a:t>
                      </a:r>
                      <a:r>
                        <a:rPr sz="1000" spc="-10" dirty="0">
                          <a:solidFill>
                            <a:srgbClr val="FFFFFF"/>
                          </a:solidFill>
                          <a:latin typeface="Georgia"/>
                          <a:cs typeface="Georgia"/>
                        </a:rPr>
                        <a:t>(</a:t>
                      </a:r>
                      <a:r>
                        <a:rPr sz="1000" dirty="0">
                          <a:solidFill>
                            <a:srgbClr val="FFFFFF"/>
                          </a:solidFill>
                          <a:latin typeface="Georgia"/>
                          <a:cs typeface="Georgia"/>
                        </a:rPr>
                        <a:t>$</a:t>
                      </a:r>
                      <a:r>
                        <a:rPr sz="1000" spc="-15" dirty="0">
                          <a:solidFill>
                            <a:srgbClr val="FFFFFF"/>
                          </a:solidFill>
                          <a:latin typeface="Georgia"/>
                          <a:cs typeface="Georgia"/>
                        </a:rPr>
                        <a:t> </a:t>
                      </a:r>
                      <a:r>
                        <a:rPr sz="1000" spc="5" dirty="0">
                          <a:solidFill>
                            <a:srgbClr val="FFFFFF"/>
                          </a:solidFill>
                          <a:latin typeface="Georgia"/>
                          <a:cs typeface="Georgia"/>
                        </a:rPr>
                        <a:t>B</a:t>
                      </a:r>
                      <a:r>
                        <a:rPr sz="1000" dirty="0">
                          <a:solidFill>
                            <a:srgbClr val="FFFFFF"/>
                          </a:solidFill>
                          <a:latin typeface="Georgia"/>
                          <a:cs typeface="Georgia"/>
                        </a:rPr>
                        <a:t>i</a:t>
                      </a:r>
                      <a:r>
                        <a:rPr sz="1000" spc="5" dirty="0">
                          <a:solidFill>
                            <a:srgbClr val="FFFFFF"/>
                          </a:solidFill>
                          <a:latin typeface="Georgia"/>
                          <a:cs typeface="Georgia"/>
                        </a:rPr>
                        <a:t>ll</a:t>
                      </a:r>
                      <a:r>
                        <a:rPr sz="1000" dirty="0">
                          <a:solidFill>
                            <a:srgbClr val="FFFFFF"/>
                          </a:solidFill>
                          <a:latin typeface="Georgia"/>
                          <a:cs typeface="Georgia"/>
                        </a:rPr>
                        <a:t>i</a:t>
                      </a:r>
                      <a:r>
                        <a:rPr sz="1000" spc="-5" dirty="0">
                          <a:solidFill>
                            <a:srgbClr val="FFFFFF"/>
                          </a:solidFill>
                          <a:latin typeface="Georgia"/>
                          <a:cs typeface="Georgia"/>
                        </a:rPr>
                        <a:t>o</a:t>
                      </a:r>
                      <a:r>
                        <a:rPr sz="1000" spc="5" dirty="0">
                          <a:solidFill>
                            <a:srgbClr val="FFFFFF"/>
                          </a:solidFill>
                          <a:latin typeface="Georgia"/>
                          <a:cs typeface="Georgia"/>
                        </a:rPr>
                        <a:t>n</a:t>
                      </a:r>
                      <a:r>
                        <a:rPr sz="1000" spc="-5" dirty="0">
                          <a:solidFill>
                            <a:srgbClr val="FFFFFF"/>
                          </a:solidFill>
                          <a:latin typeface="Georgia"/>
                          <a:cs typeface="Georgia"/>
                        </a:rPr>
                        <a:t>s)</a:t>
                      </a:r>
                      <a:endParaRPr sz="1000">
                        <a:latin typeface="Georgia"/>
                        <a:cs typeface="Georgia"/>
                      </a:endParaRPr>
                    </a:p>
                  </a:txBody>
                  <a:tcPr marL="0" marR="0" marT="0" marB="0">
                    <a:solidFill>
                      <a:srgbClr val="3A90B3"/>
                    </a:solidFill>
                  </a:tcPr>
                </a:tc>
                <a:tc>
                  <a:txBody>
                    <a:bodyPr/>
                    <a:lstStyle/>
                    <a:p>
                      <a:pPr marL="136525" algn="ctr">
                        <a:lnSpc>
                          <a:spcPts val="1145"/>
                        </a:lnSpc>
                      </a:pPr>
                      <a:r>
                        <a:rPr sz="1000" spc="5" dirty="0">
                          <a:solidFill>
                            <a:srgbClr val="FFFFFF"/>
                          </a:solidFill>
                          <a:latin typeface="Georgia"/>
                          <a:cs typeface="Georgia"/>
                        </a:rPr>
                        <a:t>E</a:t>
                      </a:r>
                      <a:r>
                        <a:rPr sz="1000" dirty="0">
                          <a:solidFill>
                            <a:srgbClr val="FFFFFF"/>
                          </a:solidFill>
                          <a:latin typeface="Georgia"/>
                          <a:cs typeface="Georgia"/>
                        </a:rPr>
                        <a:t>a</a:t>
                      </a:r>
                      <a:r>
                        <a:rPr sz="1000" spc="5" dirty="0">
                          <a:solidFill>
                            <a:srgbClr val="FFFFFF"/>
                          </a:solidFill>
                          <a:latin typeface="Georgia"/>
                          <a:cs typeface="Georgia"/>
                        </a:rPr>
                        <a:t>rn</a:t>
                      </a:r>
                      <a:r>
                        <a:rPr sz="1000" spc="-15" dirty="0">
                          <a:solidFill>
                            <a:srgbClr val="FFFFFF"/>
                          </a:solidFill>
                          <a:latin typeface="Georgia"/>
                          <a:cs typeface="Georgia"/>
                        </a:rPr>
                        <a:t>i</a:t>
                      </a:r>
                      <a:r>
                        <a:rPr sz="1000" spc="5" dirty="0">
                          <a:solidFill>
                            <a:srgbClr val="FFFFFF"/>
                          </a:solidFill>
                          <a:latin typeface="Georgia"/>
                          <a:cs typeface="Georgia"/>
                        </a:rPr>
                        <a:t>n</a:t>
                      </a:r>
                      <a:r>
                        <a:rPr sz="1000" spc="10" dirty="0">
                          <a:solidFill>
                            <a:srgbClr val="FFFFFF"/>
                          </a:solidFill>
                          <a:latin typeface="Georgia"/>
                          <a:cs typeface="Georgia"/>
                        </a:rPr>
                        <a:t>g</a:t>
                      </a:r>
                      <a:r>
                        <a:rPr sz="1000" dirty="0">
                          <a:solidFill>
                            <a:srgbClr val="FFFFFF"/>
                          </a:solidFill>
                          <a:latin typeface="Georgia"/>
                          <a:cs typeface="Georgia"/>
                        </a:rPr>
                        <a:t>s</a:t>
                      </a:r>
                      <a:r>
                        <a:rPr sz="1000" spc="-5" dirty="0">
                          <a:solidFill>
                            <a:srgbClr val="FFFFFF"/>
                          </a:solidFill>
                          <a:latin typeface="Georgia"/>
                          <a:cs typeface="Georgia"/>
                        </a:rPr>
                        <a:t> </a:t>
                      </a:r>
                      <a:r>
                        <a:rPr sz="1000" spc="5" dirty="0">
                          <a:solidFill>
                            <a:srgbClr val="FFFFFF"/>
                          </a:solidFill>
                          <a:latin typeface="Georgia"/>
                          <a:cs typeface="Georgia"/>
                        </a:rPr>
                        <a:t>(</a:t>
                      </a:r>
                      <a:r>
                        <a:rPr sz="1000" spc="-5" dirty="0">
                          <a:solidFill>
                            <a:srgbClr val="FFFFFF"/>
                          </a:solidFill>
                          <a:latin typeface="Georgia"/>
                          <a:cs typeface="Georgia"/>
                        </a:rPr>
                        <a:t>%)</a:t>
                      </a:r>
                      <a:endParaRPr sz="1000">
                        <a:latin typeface="Georgia"/>
                        <a:cs typeface="Georgia"/>
                      </a:endParaRPr>
                    </a:p>
                  </a:txBody>
                  <a:tcPr marL="0" marR="0" marT="0" marB="0">
                    <a:solidFill>
                      <a:srgbClr val="3A90B3"/>
                    </a:solidFill>
                  </a:tcPr>
                </a:tc>
              </a:tr>
              <a:tr h="219456">
                <a:tc>
                  <a:txBody>
                    <a:bodyPr/>
                    <a:lstStyle/>
                    <a:p>
                      <a:pPr marL="50165">
                        <a:lnSpc>
                          <a:spcPct val="100000"/>
                        </a:lnSpc>
                        <a:spcBef>
                          <a:spcPts val="190"/>
                        </a:spcBef>
                      </a:pP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S</a:t>
                      </a:r>
                      <a:r>
                        <a:rPr sz="900" spc="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p</a:t>
                      </a: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ec</a:t>
                      </a: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ialty</a:t>
                      </a:r>
                      <a:r>
                        <a:rPr sz="900" spc="-4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r</a:t>
                      </a: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e</a:t>
                      </a:r>
                      <a:r>
                        <a:rPr sz="900" spc="1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t</a:t>
                      </a: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a</a:t>
                      </a: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il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24130" marB="0">
                    <a:lnB w="12700">
                      <a:solidFill>
                        <a:srgbClr val="3A90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B w="12700">
                      <a:solidFill>
                        <a:srgbClr val="3A90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>
                  <a:txBody>
                    <a:bodyPr/>
                    <a:lstStyle/>
                    <a:p>
                      <a:pPr marL="70485" algn="ctr">
                        <a:lnSpc>
                          <a:spcPct val="100000"/>
                        </a:lnSpc>
                        <a:spcBef>
                          <a:spcPts val="190"/>
                        </a:spcBef>
                      </a:pPr>
                      <a:r>
                        <a:rPr sz="900" spc="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97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24130" marB="0">
                    <a:lnB w="12700">
                      <a:solidFill>
                        <a:srgbClr val="3A90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90"/>
                        </a:spcBef>
                      </a:pP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23.2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24130" marB="0">
                    <a:lnB w="12700">
                      <a:solidFill>
                        <a:srgbClr val="3A90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>
                  <a:txBody>
                    <a:bodyPr/>
                    <a:lstStyle/>
                    <a:p>
                      <a:pPr marL="140970" algn="ctr">
                        <a:lnSpc>
                          <a:spcPct val="100000"/>
                        </a:lnSpc>
                        <a:spcBef>
                          <a:spcPts val="190"/>
                        </a:spcBef>
                      </a:pPr>
                      <a:r>
                        <a:rPr sz="900" spc="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50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24130" marB="0">
                    <a:lnB w="12700">
                      <a:solidFill>
                        <a:srgbClr val="3A90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50165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C</a:t>
                      </a: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a</a:t>
                      </a: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ll</a:t>
                      </a:r>
                      <a:r>
                        <a:rPr sz="900" spc="-4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ce</a:t>
                      </a:r>
                      <a:r>
                        <a:rPr sz="900" spc="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n</a:t>
                      </a: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ters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34925" marB="0">
                    <a:lnT w="12700">
                      <a:solidFill>
                        <a:srgbClr val="3A90B3"/>
                      </a:solidFill>
                      <a:prstDash val="solid"/>
                    </a:lnT>
                    <a:lnB w="12700">
                      <a:solidFill>
                        <a:srgbClr val="3A90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T w="12700">
                      <a:solidFill>
                        <a:srgbClr val="3A90B3"/>
                      </a:solidFill>
                      <a:prstDash val="solid"/>
                    </a:lnT>
                    <a:lnB w="12700">
                      <a:solidFill>
                        <a:srgbClr val="3A90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>
                  <a:txBody>
                    <a:bodyPr/>
                    <a:lstStyle/>
                    <a:p>
                      <a:pPr marL="64769" algn="ct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900" spc="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31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34925" marB="0">
                    <a:lnT w="12700">
                      <a:solidFill>
                        <a:srgbClr val="3A90B3"/>
                      </a:solidFill>
                      <a:prstDash val="solid"/>
                    </a:lnT>
                    <a:lnB w="12700">
                      <a:solidFill>
                        <a:srgbClr val="3A90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>
                  <a:txBody>
                    <a:bodyPr/>
                    <a:lstStyle/>
                    <a:p>
                      <a:pPr marL="46355" algn="ct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5.4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34925" marB="0">
                    <a:lnT w="12700">
                      <a:solidFill>
                        <a:srgbClr val="3A90B3"/>
                      </a:solidFill>
                      <a:prstDash val="solid"/>
                    </a:lnT>
                    <a:lnB w="12700">
                      <a:solidFill>
                        <a:srgbClr val="3A90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>
                  <a:txBody>
                    <a:bodyPr/>
                    <a:lstStyle/>
                    <a:p>
                      <a:pPr marL="138430" algn="ct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900" spc="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43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34925" marB="0">
                    <a:lnT w="12700">
                      <a:solidFill>
                        <a:srgbClr val="3A90B3"/>
                      </a:solidFill>
                      <a:prstDash val="solid"/>
                    </a:lnT>
                    <a:lnB w="12700">
                      <a:solidFill>
                        <a:srgbClr val="3A90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50165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High</a:t>
                      </a:r>
                      <a:r>
                        <a:rPr sz="900" spc="-3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tech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34925" marB="0">
                    <a:lnT w="12700">
                      <a:solidFill>
                        <a:srgbClr val="3A90B3"/>
                      </a:solidFill>
                      <a:prstDash val="solid"/>
                    </a:lnT>
                    <a:lnB w="12700">
                      <a:solidFill>
                        <a:srgbClr val="3A90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T w="12700">
                      <a:solidFill>
                        <a:srgbClr val="3A90B3"/>
                      </a:solidFill>
                      <a:prstDash val="solid"/>
                    </a:lnT>
                    <a:lnB w="12700">
                      <a:solidFill>
                        <a:srgbClr val="3A90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>
                  <a:txBody>
                    <a:bodyPr/>
                    <a:lstStyle/>
                    <a:p>
                      <a:pPr marL="70485" algn="ct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900" spc="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25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34925" marB="0">
                    <a:lnT w="12700">
                      <a:solidFill>
                        <a:srgbClr val="3A90B3"/>
                      </a:solidFill>
                      <a:prstDash val="solid"/>
                    </a:lnT>
                    <a:lnB w="12700">
                      <a:solidFill>
                        <a:srgbClr val="3A90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44.3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34925" marB="0">
                    <a:lnT w="12700">
                      <a:solidFill>
                        <a:srgbClr val="3A90B3"/>
                      </a:solidFill>
                      <a:prstDash val="solid"/>
                    </a:lnT>
                    <a:lnB w="12700">
                      <a:solidFill>
                        <a:srgbClr val="3A90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>
                  <a:txBody>
                    <a:bodyPr/>
                    <a:lstStyle/>
                    <a:p>
                      <a:pPr marL="144145" algn="ct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900" spc="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43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34925" marB="0">
                    <a:lnT w="12700">
                      <a:solidFill>
                        <a:srgbClr val="3A90B3"/>
                      </a:solidFill>
                      <a:prstDash val="solid"/>
                    </a:lnT>
                    <a:lnB w="12700">
                      <a:solidFill>
                        <a:srgbClr val="3A90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</a:tr>
              <a:tr h="229361">
                <a:tc>
                  <a:txBody>
                    <a:bodyPr/>
                    <a:lstStyle/>
                    <a:p>
                      <a:pPr marL="50165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F</a:t>
                      </a: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a</a:t>
                      </a: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st</a:t>
                      </a:r>
                      <a:r>
                        <a:rPr sz="900" spc="-2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900" spc="-1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f</a:t>
                      </a:r>
                      <a:r>
                        <a:rPr sz="900" spc="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oo</a:t>
                      </a: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d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36195" marB="0">
                    <a:lnT w="12700">
                      <a:solidFill>
                        <a:srgbClr val="3A90B3"/>
                      </a:solidFill>
                      <a:prstDash val="solid"/>
                    </a:lnT>
                    <a:lnB w="38100">
                      <a:solidFill>
                        <a:srgbClr val="3A90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T w="12700">
                      <a:solidFill>
                        <a:srgbClr val="3A90B3"/>
                      </a:solidFill>
                      <a:prstDash val="solid"/>
                    </a:lnT>
                    <a:lnB w="38100">
                      <a:solidFill>
                        <a:srgbClr val="3A90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>
                  <a:txBody>
                    <a:bodyPr/>
                    <a:lstStyle/>
                    <a:p>
                      <a:pPr marL="15875" algn="ctr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900" spc="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123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36195" marB="0">
                    <a:lnT w="12700">
                      <a:solidFill>
                        <a:srgbClr val="3A90B3"/>
                      </a:solidFill>
                      <a:prstDash val="solid"/>
                    </a:lnT>
                    <a:lnB w="38100">
                      <a:solidFill>
                        <a:srgbClr val="3A90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>
                  <a:txBody>
                    <a:bodyPr/>
                    <a:lstStyle/>
                    <a:p>
                      <a:pPr marL="52705" algn="ctr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3.4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36195" marB="0">
                    <a:lnT w="12700">
                      <a:solidFill>
                        <a:srgbClr val="3A90B3"/>
                      </a:solidFill>
                      <a:prstDash val="solid"/>
                    </a:lnT>
                    <a:lnB w="38100">
                      <a:solidFill>
                        <a:srgbClr val="3A90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>
                  <a:txBody>
                    <a:bodyPr/>
                    <a:lstStyle/>
                    <a:p>
                      <a:pPr marL="144145" algn="ctr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900" spc="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16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36195" marB="0">
                    <a:lnT w="12700">
                      <a:solidFill>
                        <a:srgbClr val="3A90B3"/>
                      </a:solidFill>
                      <a:prstDash val="solid"/>
                    </a:lnT>
                    <a:lnB w="38100">
                      <a:solidFill>
                        <a:srgbClr val="3A90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</a:tr>
            </a:tbl>
          </a:graphicData>
        </a:graphic>
      </p:graphicFrame>
      <p:sp>
        <p:nvSpPr>
          <p:cNvPr id="3" name="object 3"/>
          <p:cNvSpPr txBox="1"/>
          <p:nvPr/>
        </p:nvSpPr>
        <p:spPr>
          <a:xfrm>
            <a:off x="816660" y="2726182"/>
            <a:ext cx="907415" cy="1479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800" spc="-5" dirty="0">
                <a:solidFill>
                  <a:srgbClr val="221F1F"/>
                </a:solidFill>
                <a:latin typeface="Times New Roman"/>
                <a:cs typeface="Times New Roman"/>
              </a:rPr>
              <a:t>Source:</a:t>
            </a:r>
            <a:r>
              <a:rPr sz="800" spc="-3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800" spc="-5" dirty="0">
                <a:solidFill>
                  <a:srgbClr val="221F1F"/>
                </a:solidFill>
                <a:latin typeface="Times New Roman"/>
                <a:cs typeface="Times New Roman"/>
              </a:rPr>
              <a:t>Sibson</a:t>
            </a:r>
            <a:r>
              <a:rPr sz="800" spc="-2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800" dirty="0">
                <a:solidFill>
                  <a:srgbClr val="221F1F"/>
                </a:solidFill>
                <a:latin typeface="Times New Roman"/>
                <a:cs typeface="Times New Roman"/>
              </a:rPr>
              <a:t>&amp;</a:t>
            </a:r>
            <a:r>
              <a:rPr sz="800" spc="-3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800" spc="-5" dirty="0">
                <a:solidFill>
                  <a:srgbClr val="221F1F"/>
                </a:solidFill>
                <a:latin typeface="Times New Roman"/>
                <a:cs typeface="Times New Roman"/>
              </a:rPr>
              <a:t>Co.</a:t>
            </a:r>
            <a:endParaRPr sz="800">
              <a:latin typeface="Times New Roman"/>
              <a:cs typeface="Times New Roman"/>
            </a:endParaRPr>
          </a:p>
        </p:txBody>
      </p:sp>
      <p:graphicFrame>
        <p:nvGraphicFramePr>
          <p:cNvPr id="4" name="object 4"/>
          <p:cNvGraphicFramePr>
            <a:graphicFrameLocks noGrp="1"/>
          </p:cNvGraphicFramePr>
          <p:nvPr/>
        </p:nvGraphicFramePr>
        <p:xfrm>
          <a:off x="833932" y="3083382"/>
          <a:ext cx="4679950" cy="179895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482725"/>
                <a:gridCol w="1752600"/>
                <a:gridCol w="638810"/>
                <a:gridCol w="487045"/>
                <a:gridCol w="316864"/>
              </a:tblGrid>
              <a:tr h="416356">
                <a:tc>
                  <a:txBody>
                    <a:bodyPr/>
                    <a:lstStyle/>
                    <a:p>
                      <a:pPr marL="50165" marR="438784">
                        <a:lnSpc>
                          <a:spcPts val="1180"/>
                        </a:lnSpc>
                        <a:spcBef>
                          <a:spcPts val="434"/>
                        </a:spcBef>
                      </a:pPr>
                      <a:r>
                        <a:rPr sz="1000" spc="-15" dirty="0">
                          <a:solidFill>
                            <a:srgbClr val="FFFFFF"/>
                          </a:solidFill>
                          <a:latin typeface="Georgia"/>
                          <a:cs typeface="Georgia"/>
                        </a:rPr>
                        <a:t>B</a:t>
                      </a:r>
                      <a:r>
                        <a:rPr sz="1000" dirty="0">
                          <a:solidFill>
                            <a:srgbClr val="FFFFFF"/>
                          </a:solidFill>
                          <a:latin typeface="Georgia"/>
                          <a:cs typeface="Georgia"/>
                        </a:rPr>
                        <a:t>.</a:t>
                      </a:r>
                      <a:r>
                        <a:rPr sz="1000" spc="-30" dirty="0">
                          <a:solidFill>
                            <a:srgbClr val="FFFFFF"/>
                          </a:solidFill>
                          <a:latin typeface="Georgia"/>
                          <a:cs typeface="Georgia"/>
                        </a:rPr>
                        <a:t> </a:t>
                      </a:r>
                      <a:r>
                        <a:rPr sz="1000" spc="-20" dirty="0">
                          <a:solidFill>
                            <a:srgbClr val="FFFFFF"/>
                          </a:solidFill>
                          <a:latin typeface="Georgia"/>
                          <a:cs typeface="Georgia"/>
                        </a:rPr>
                        <a:t>T</a:t>
                      </a:r>
                      <a:r>
                        <a:rPr sz="1000" spc="-10" dirty="0">
                          <a:solidFill>
                            <a:srgbClr val="FFFFFF"/>
                          </a:solidFill>
                          <a:latin typeface="Georgia"/>
                          <a:cs typeface="Georgia"/>
                        </a:rPr>
                        <a:t>u</a:t>
                      </a:r>
                      <a:r>
                        <a:rPr sz="1000" spc="-15" dirty="0">
                          <a:solidFill>
                            <a:srgbClr val="FFFFFF"/>
                          </a:solidFill>
                          <a:latin typeface="Georgia"/>
                          <a:cs typeface="Georgia"/>
                        </a:rPr>
                        <a:t>rn</a:t>
                      </a:r>
                      <a:r>
                        <a:rPr sz="1000" spc="-10" dirty="0">
                          <a:solidFill>
                            <a:srgbClr val="FFFFFF"/>
                          </a:solidFill>
                          <a:latin typeface="Georgia"/>
                          <a:cs typeface="Georgia"/>
                        </a:rPr>
                        <a:t>o</a:t>
                      </a:r>
                      <a:r>
                        <a:rPr sz="1000" spc="-15" dirty="0">
                          <a:solidFill>
                            <a:srgbClr val="FFFFFF"/>
                          </a:solidFill>
                          <a:latin typeface="Georgia"/>
                          <a:cs typeface="Georgia"/>
                        </a:rPr>
                        <a:t>ve</a:t>
                      </a:r>
                      <a:r>
                        <a:rPr sz="1000" dirty="0">
                          <a:solidFill>
                            <a:srgbClr val="FFFFFF"/>
                          </a:solidFill>
                          <a:latin typeface="Georgia"/>
                          <a:cs typeface="Georgia"/>
                        </a:rPr>
                        <a:t>r</a:t>
                      </a:r>
                      <a:r>
                        <a:rPr sz="1000" spc="-30" dirty="0">
                          <a:solidFill>
                            <a:srgbClr val="FFFFFF"/>
                          </a:solidFill>
                          <a:latin typeface="Georgia"/>
                          <a:cs typeface="Georgia"/>
                        </a:rPr>
                        <a:t> </a:t>
                      </a:r>
                      <a:r>
                        <a:rPr sz="1000" spc="-15" dirty="0">
                          <a:solidFill>
                            <a:srgbClr val="FFFFFF"/>
                          </a:solidFill>
                          <a:latin typeface="Georgia"/>
                          <a:cs typeface="Georgia"/>
                        </a:rPr>
                        <a:t>R</a:t>
                      </a:r>
                      <a:r>
                        <a:rPr sz="1000" spc="-10" dirty="0">
                          <a:solidFill>
                            <a:srgbClr val="FFFFFF"/>
                          </a:solidFill>
                          <a:latin typeface="Georgia"/>
                          <a:cs typeface="Georgia"/>
                        </a:rPr>
                        <a:t>at</a:t>
                      </a:r>
                      <a:r>
                        <a:rPr sz="1000" spc="-15" dirty="0">
                          <a:solidFill>
                            <a:srgbClr val="FFFFFF"/>
                          </a:solidFill>
                          <a:latin typeface="Georgia"/>
                          <a:cs typeface="Georgia"/>
                        </a:rPr>
                        <a:t>e</a:t>
                      </a:r>
                      <a:r>
                        <a:rPr sz="1000" dirty="0">
                          <a:solidFill>
                            <a:srgbClr val="FFFFFF"/>
                          </a:solidFill>
                          <a:latin typeface="Georgia"/>
                          <a:cs typeface="Georgia"/>
                        </a:rPr>
                        <a:t>s  and</a:t>
                      </a:r>
                      <a:r>
                        <a:rPr sz="1000" spc="-60" dirty="0">
                          <a:solidFill>
                            <a:srgbClr val="FFFFFF"/>
                          </a:solidFill>
                          <a:latin typeface="Georgia"/>
                          <a:cs typeface="Georgia"/>
                        </a:rPr>
                        <a:t> </a:t>
                      </a:r>
                      <a:r>
                        <a:rPr sz="1000" dirty="0">
                          <a:solidFill>
                            <a:srgbClr val="FFFFFF"/>
                          </a:solidFill>
                          <a:latin typeface="Georgia"/>
                          <a:cs typeface="Georgia"/>
                        </a:rPr>
                        <a:t>H</a:t>
                      </a:r>
                      <a:r>
                        <a:rPr sz="1000" spc="-5" dirty="0">
                          <a:solidFill>
                            <a:srgbClr val="FFFFFF"/>
                          </a:solidFill>
                          <a:latin typeface="Georgia"/>
                          <a:cs typeface="Georgia"/>
                        </a:rPr>
                        <a:t>i</a:t>
                      </a:r>
                      <a:r>
                        <a:rPr sz="1000" dirty="0">
                          <a:solidFill>
                            <a:srgbClr val="FFFFFF"/>
                          </a:solidFill>
                          <a:latin typeface="Georgia"/>
                          <a:cs typeface="Georgia"/>
                        </a:rPr>
                        <a:t>r</a:t>
                      </a:r>
                      <a:r>
                        <a:rPr sz="1000" spc="-20" dirty="0">
                          <a:solidFill>
                            <a:srgbClr val="FFFFFF"/>
                          </a:solidFill>
                          <a:latin typeface="Georgia"/>
                          <a:cs typeface="Georgia"/>
                        </a:rPr>
                        <a:t>i</a:t>
                      </a:r>
                      <a:r>
                        <a:rPr sz="1000" dirty="0">
                          <a:solidFill>
                            <a:srgbClr val="FFFFFF"/>
                          </a:solidFill>
                          <a:latin typeface="Georgia"/>
                          <a:cs typeface="Georgia"/>
                        </a:rPr>
                        <a:t>ng</a:t>
                      </a:r>
                      <a:r>
                        <a:rPr sz="1000" spc="-20" dirty="0">
                          <a:solidFill>
                            <a:srgbClr val="FFFFFF"/>
                          </a:solidFill>
                          <a:latin typeface="Georgia"/>
                          <a:cs typeface="Georgia"/>
                        </a:rPr>
                        <a:t> </a:t>
                      </a:r>
                      <a:r>
                        <a:rPr sz="1000" spc="-5" dirty="0">
                          <a:solidFill>
                            <a:srgbClr val="FFFFFF"/>
                          </a:solidFill>
                          <a:latin typeface="Georgia"/>
                          <a:cs typeface="Georgia"/>
                        </a:rPr>
                        <a:t>C</a:t>
                      </a:r>
                      <a:r>
                        <a:rPr sz="1000" dirty="0">
                          <a:solidFill>
                            <a:srgbClr val="FFFFFF"/>
                          </a:solidFill>
                          <a:latin typeface="Georgia"/>
                          <a:cs typeface="Georgia"/>
                        </a:rPr>
                        <a:t>o</a:t>
                      </a:r>
                      <a:r>
                        <a:rPr sz="1000" spc="-5" dirty="0">
                          <a:solidFill>
                            <a:srgbClr val="FFFFFF"/>
                          </a:solidFill>
                          <a:latin typeface="Georgia"/>
                          <a:cs typeface="Georgia"/>
                        </a:rPr>
                        <a:t>s</a:t>
                      </a:r>
                      <a:r>
                        <a:rPr sz="1000" dirty="0">
                          <a:solidFill>
                            <a:srgbClr val="FFFFFF"/>
                          </a:solidFill>
                          <a:latin typeface="Georgia"/>
                          <a:cs typeface="Georgia"/>
                        </a:rPr>
                        <a:t>ts</a:t>
                      </a:r>
                      <a:endParaRPr sz="1000">
                        <a:latin typeface="Georgia"/>
                        <a:cs typeface="Georgia"/>
                      </a:endParaRPr>
                    </a:p>
                  </a:txBody>
                  <a:tcPr marL="0" marR="0" marT="55244" marB="0">
                    <a:solidFill>
                      <a:srgbClr val="3A90B3"/>
                    </a:solidFill>
                  </a:tcPr>
                </a:tc>
                <a:tc>
                  <a:txBody>
                    <a:bodyPr/>
                    <a:lstStyle/>
                    <a:p>
                      <a:pPr marL="681355" marR="367030" indent="-234950">
                        <a:lnSpc>
                          <a:spcPts val="1180"/>
                        </a:lnSpc>
                        <a:spcBef>
                          <a:spcPts val="434"/>
                        </a:spcBef>
                      </a:pPr>
                      <a:r>
                        <a:rPr sz="1000" spc="-20" dirty="0">
                          <a:solidFill>
                            <a:srgbClr val="FFFFFF"/>
                          </a:solidFill>
                          <a:latin typeface="Georgia"/>
                          <a:cs typeface="Georgia"/>
                        </a:rPr>
                        <a:t>A</a:t>
                      </a:r>
                      <a:r>
                        <a:rPr sz="1000" spc="-25" dirty="0">
                          <a:solidFill>
                            <a:srgbClr val="FFFFFF"/>
                          </a:solidFill>
                          <a:latin typeface="Georgia"/>
                          <a:cs typeface="Georgia"/>
                        </a:rPr>
                        <a:t>n</a:t>
                      </a:r>
                      <a:r>
                        <a:rPr sz="1000" spc="-15" dirty="0">
                          <a:solidFill>
                            <a:srgbClr val="FFFFFF"/>
                          </a:solidFill>
                          <a:latin typeface="Georgia"/>
                          <a:cs typeface="Georgia"/>
                        </a:rPr>
                        <a:t>n</a:t>
                      </a:r>
                      <a:r>
                        <a:rPr sz="1000" spc="-25" dirty="0">
                          <a:solidFill>
                            <a:srgbClr val="FFFFFF"/>
                          </a:solidFill>
                          <a:latin typeface="Georgia"/>
                          <a:cs typeface="Georgia"/>
                        </a:rPr>
                        <a:t>ua</a:t>
                      </a:r>
                      <a:r>
                        <a:rPr sz="1000" dirty="0">
                          <a:solidFill>
                            <a:srgbClr val="FFFFFF"/>
                          </a:solidFill>
                          <a:latin typeface="Georgia"/>
                          <a:cs typeface="Georgia"/>
                        </a:rPr>
                        <a:t>l</a:t>
                      </a:r>
                      <a:r>
                        <a:rPr sz="1000" spc="-35" dirty="0">
                          <a:solidFill>
                            <a:srgbClr val="FFFFFF"/>
                          </a:solidFill>
                          <a:latin typeface="Georgia"/>
                          <a:cs typeface="Georgia"/>
                        </a:rPr>
                        <a:t> </a:t>
                      </a:r>
                      <a:r>
                        <a:rPr sz="1000" spc="-20" dirty="0">
                          <a:solidFill>
                            <a:srgbClr val="FFFFFF"/>
                          </a:solidFill>
                          <a:latin typeface="Georgia"/>
                          <a:cs typeface="Georgia"/>
                        </a:rPr>
                        <a:t>T</a:t>
                      </a:r>
                      <a:r>
                        <a:rPr sz="1000" spc="-10" dirty="0">
                          <a:solidFill>
                            <a:srgbClr val="FFFFFF"/>
                          </a:solidFill>
                          <a:latin typeface="Georgia"/>
                          <a:cs typeface="Georgia"/>
                        </a:rPr>
                        <a:t>u</a:t>
                      </a:r>
                      <a:r>
                        <a:rPr sz="1000" spc="-15" dirty="0">
                          <a:solidFill>
                            <a:srgbClr val="FFFFFF"/>
                          </a:solidFill>
                          <a:latin typeface="Georgia"/>
                          <a:cs typeface="Georgia"/>
                        </a:rPr>
                        <a:t>rn</a:t>
                      </a:r>
                      <a:r>
                        <a:rPr sz="1000" spc="-10" dirty="0">
                          <a:solidFill>
                            <a:srgbClr val="FFFFFF"/>
                          </a:solidFill>
                          <a:latin typeface="Georgia"/>
                          <a:cs typeface="Georgia"/>
                        </a:rPr>
                        <a:t>o</a:t>
                      </a:r>
                      <a:r>
                        <a:rPr sz="1000" spc="-15" dirty="0">
                          <a:solidFill>
                            <a:srgbClr val="FFFFFF"/>
                          </a:solidFill>
                          <a:latin typeface="Georgia"/>
                          <a:cs typeface="Georgia"/>
                        </a:rPr>
                        <a:t>ve</a:t>
                      </a:r>
                      <a:r>
                        <a:rPr sz="1000" dirty="0">
                          <a:solidFill>
                            <a:srgbClr val="FFFFFF"/>
                          </a:solidFill>
                          <a:latin typeface="Georgia"/>
                          <a:cs typeface="Georgia"/>
                        </a:rPr>
                        <a:t>r  </a:t>
                      </a:r>
                      <a:r>
                        <a:rPr sz="1000" spc="-5" dirty="0">
                          <a:solidFill>
                            <a:srgbClr val="FFFFFF"/>
                          </a:solidFill>
                          <a:latin typeface="Georgia"/>
                          <a:cs typeface="Georgia"/>
                        </a:rPr>
                        <a:t>Rate</a:t>
                      </a:r>
                      <a:r>
                        <a:rPr sz="1000" spc="-25" dirty="0">
                          <a:solidFill>
                            <a:srgbClr val="FFFFFF"/>
                          </a:solidFill>
                          <a:latin typeface="Georgia"/>
                          <a:cs typeface="Georgia"/>
                        </a:rPr>
                        <a:t> </a:t>
                      </a:r>
                      <a:r>
                        <a:rPr sz="1000" spc="-5" dirty="0">
                          <a:solidFill>
                            <a:srgbClr val="FFFFFF"/>
                          </a:solidFill>
                          <a:latin typeface="Georgia"/>
                          <a:cs typeface="Georgia"/>
                        </a:rPr>
                        <a:t>(%)</a:t>
                      </a:r>
                      <a:endParaRPr sz="1000">
                        <a:latin typeface="Georgia"/>
                        <a:cs typeface="Georgia"/>
                      </a:endParaRPr>
                    </a:p>
                  </a:txBody>
                  <a:tcPr marL="0" marR="0" marT="55244" marB="0">
                    <a:solidFill>
                      <a:srgbClr val="3A90B3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1350">
                        <a:latin typeface="Times New Roman"/>
                        <a:cs typeface="Times New Roman"/>
                      </a:endParaRPr>
                    </a:p>
                    <a:p>
                      <a:pPr marL="374650">
                        <a:lnSpc>
                          <a:spcPct val="100000"/>
                        </a:lnSpc>
                      </a:pPr>
                      <a:r>
                        <a:rPr sz="1000" spc="-10" dirty="0">
                          <a:solidFill>
                            <a:srgbClr val="FFFFFF"/>
                          </a:solidFill>
                          <a:latin typeface="Georgia"/>
                          <a:cs typeface="Georgia"/>
                        </a:rPr>
                        <a:t>Cost</a:t>
                      </a:r>
                      <a:endParaRPr sz="1000">
                        <a:latin typeface="Georgia"/>
                        <a:cs typeface="Georgia"/>
                      </a:endParaRPr>
                    </a:p>
                  </a:txBody>
                  <a:tcPr marL="0" marR="0" marT="635" marB="0">
                    <a:solidFill>
                      <a:srgbClr val="3A90B3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1350">
                        <a:latin typeface="Times New Roman"/>
                        <a:cs typeface="Times New Roman"/>
                      </a:endParaRPr>
                    </a:p>
                    <a:p>
                      <a:pPr marR="10795" algn="r">
                        <a:lnSpc>
                          <a:spcPct val="100000"/>
                        </a:lnSpc>
                      </a:pPr>
                      <a:r>
                        <a:rPr sz="1000" spc="10" dirty="0">
                          <a:solidFill>
                            <a:srgbClr val="FFFFFF"/>
                          </a:solidFill>
                          <a:latin typeface="Georgia"/>
                          <a:cs typeface="Georgia"/>
                        </a:rPr>
                        <a:t>P</a:t>
                      </a:r>
                      <a:r>
                        <a:rPr sz="1000" spc="-5" dirty="0">
                          <a:solidFill>
                            <a:srgbClr val="FFFFFF"/>
                          </a:solidFill>
                          <a:latin typeface="Georgia"/>
                          <a:cs typeface="Georgia"/>
                        </a:rPr>
                        <a:t>e</a:t>
                      </a:r>
                      <a:r>
                        <a:rPr sz="1000" dirty="0">
                          <a:solidFill>
                            <a:srgbClr val="FFFFFF"/>
                          </a:solidFill>
                          <a:latin typeface="Georgia"/>
                          <a:cs typeface="Georgia"/>
                        </a:rPr>
                        <a:t>r</a:t>
                      </a:r>
                      <a:r>
                        <a:rPr sz="1000" spc="20" dirty="0">
                          <a:solidFill>
                            <a:srgbClr val="FFFFFF"/>
                          </a:solidFill>
                          <a:latin typeface="Georgia"/>
                          <a:cs typeface="Georgia"/>
                        </a:rPr>
                        <a:t> </a:t>
                      </a:r>
                      <a:r>
                        <a:rPr sz="1000" spc="5" dirty="0">
                          <a:solidFill>
                            <a:srgbClr val="FFFFFF"/>
                          </a:solidFill>
                          <a:latin typeface="Georgia"/>
                          <a:cs typeface="Georgia"/>
                        </a:rPr>
                        <a:t>N</a:t>
                      </a:r>
                      <a:r>
                        <a:rPr sz="1000" spc="-15" dirty="0">
                          <a:solidFill>
                            <a:srgbClr val="FFFFFF"/>
                          </a:solidFill>
                          <a:latin typeface="Georgia"/>
                          <a:cs typeface="Georgia"/>
                        </a:rPr>
                        <a:t>e</a:t>
                      </a:r>
                      <a:r>
                        <a:rPr sz="1000" dirty="0">
                          <a:solidFill>
                            <a:srgbClr val="FFFFFF"/>
                          </a:solidFill>
                          <a:latin typeface="Georgia"/>
                          <a:cs typeface="Georgia"/>
                        </a:rPr>
                        <a:t>w</a:t>
                      </a:r>
                      <a:endParaRPr sz="1000">
                        <a:latin typeface="Georgia"/>
                        <a:cs typeface="Georgia"/>
                      </a:endParaRPr>
                    </a:p>
                  </a:txBody>
                  <a:tcPr marL="0" marR="0" marT="635" marB="0">
                    <a:solidFill>
                      <a:srgbClr val="3A90B3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1350">
                        <a:latin typeface="Times New Roman"/>
                        <a:cs typeface="Times New Roman"/>
                      </a:endParaRPr>
                    </a:p>
                    <a:p>
                      <a:pPr marL="18415">
                        <a:lnSpc>
                          <a:spcPct val="100000"/>
                        </a:lnSpc>
                      </a:pPr>
                      <a:r>
                        <a:rPr sz="1000" spc="-5" dirty="0">
                          <a:solidFill>
                            <a:srgbClr val="FFFFFF"/>
                          </a:solidFill>
                          <a:latin typeface="Georgia"/>
                          <a:cs typeface="Georgia"/>
                        </a:rPr>
                        <a:t>Hire</a:t>
                      </a:r>
                      <a:endParaRPr sz="1000">
                        <a:latin typeface="Georgia"/>
                        <a:cs typeface="Georgia"/>
                      </a:endParaRPr>
                    </a:p>
                  </a:txBody>
                  <a:tcPr marL="0" marR="0" marT="635" marB="0">
                    <a:solidFill>
                      <a:srgbClr val="3A90B3"/>
                    </a:solidFill>
                  </a:tcPr>
                </a:tc>
              </a:tr>
              <a:tr h="216407">
                <a:tc>
                  <a:txBody>
                    <a:bodyPr/>
                    <a:lstStyle/>
                    <a:p>
                      <a:pPr marL="50165">
                        <a:lnSpc>
                          <a:spcPct val="100000"/>
                        </a:lnSpc>
                        <a:spcBef>
                          <a:spcPts val="180"/>
                        </a:spcBef>
                      </a:pP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Banking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22860" marB="0">
                    <a:lnB w="12700">
                      <a:solidFill>
                        <a:srgbClr val="3A90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>
                  <a:txBody>
                    <a:bodyPr/>
                    <a:lstStyle/>
                    <a:p>
                      <a:pPr marR="730885" algn="r">
                        <a:lnSpc>
                          <a:spcPct val="100000"/>
                        </a:lnSpc>
                        <a:spcBef>
                          <a:spcPts val="180"/>
                        </a:spcBef>
                      </a:pP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16.0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22860" marB="0">
                    <a:lnB w="12700">
                      <a:solidFill>
                        <a:srgbClr val="3A90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B w="12700">
                      <a:solidFill>
                        <a:srgbClr val="3A90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>
                  <a:txBody>
                    <a:bodyPr/>
                    <a:lstStyle/>
                    <a:p>
                      <a:pPr marR="81280" algn="r">
                        <a:lnSpc>
                          <a:spcPct val="100000"/>
                        </a:lnSpc>
                        <a:spcBef>
                          <a:spcPts val="180"/>
                        </a:spcBef>
                      </a:pP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$6,110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22860" marB="0">
                    <a:lnB w="12700">
                      <a:solidFill>
                        <a:srgbClr val="3A90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B w="12700">
                      <a:solidFill>
                        <a:srgbClr val="3A90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50165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C</a:t>
                      </a:r>
                      <a:r>
                        <a:rPr sz="900" spc="-1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o</a:t>
                      </a:r>
                      <a:r>
                        <a:rPr sz="900" spc="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n</a:t>
                      </a:r>
                      <a:r>
                        <a:rPr sz="900" spc="-1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s</a:t>
                      </a:r>
                      <a:r>
                        <a:rPr sz="900" spc="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u</a:t>
                      </a:r>
                      <a:r>
                        <a:rPr sz="900" spc="-2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m</a:t>
                      </a: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e</a:t>
                      </a: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r</a:t>
                      </a:r>
                      <a:r>
                        <a:rPr sz="900" spc="-4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900" spc="-1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p</a:t>
                      </a:r>
                      <a:r>
                        <a:rPr sz="900" spc="-1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r</a:t>
                      </a:r>
                      <a:r>
                        <a:rPr sz="900" spc="-1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od</a:t>
                      </a:r>
                      <a:r>
                        <a:rPr sz="900" spc="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u</a:t>
                      </a: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c</a:t>
                      </a:r>
                      <a:r>
                        <a:rPr sz="900" spc="-1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t</a:t>
                      </a: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s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34925" marB="0">
                    <a:lnT w="12700">
                      <a:solidFill>
                        <a:srgbClr val="3A90B3"/>
                      </a:solidFill>
                      <a:prstDash val="solid"/>
                    </a:lnT>
                    <a:lnB w="12700">
                      <a:solidFill>
                        <a:srgbClr val="3A90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>
                  <a:txBody>
                    <a:bodyPr/>
                    <a:lstStyle/>
                    <a:p>
                      <a:pPr marR="730885" algn="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23.0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34925" marB="0">
                    <a:lnT w="12700">
                      <a:solidFill>
                        <a:srgbClr val="3A90B3"/>
                      </a:solidFill>
                      <a:prstDash val="solid"/>
                    </a:lnT>
                    <a:lnB w="12700">
                      <a:solidFill>
                        <a:srgbClr val="3A90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T w="12700">
                      <a:solidFill>
                        <a:srgbClr val="3A90B3"/>
                      </a:solidFill>
                      <a:prstDash val="solid"/>
                    </a:lnT>
                    <a:lnB w="12700">
                      <a:solidFill>
                        <a:srgbClr val="3A90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>
                  <a:txBody>
                    <a:bodyPr/>
                    <a:lstStyle/>
                    <a:p>
                      <a:pPr marR="53975" algn="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$17,450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34925" marB="0">
                    <a:lnT w="12700">
                      <a:solidFill>
                        <a:srgbClr val="3A90B3"/>
                      </a:solidFill>
                      <a:prstDash val="solid"/>
                    </a:lnT>
                    <a:lnB w="12700">
                      <a:solidFill>
                        <a:srgbClr val="3A90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T w="12700">
                      <a:solidFill>
                        <a:srgbClr val="3A90B3"/>
                      </a:solidFill>
                      <a:prstDash val="solid"/>
                    </a:lnT>
                    <a:lnB w="12700">
                      <a:solidFill>
                        <a:srgbClr val="3A90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</a:tr>
              <a:tr h="230124">
                <a:tc>
                  <a:txBody>
                    <a:bodyPr/>
                    <a:lstStyle/>
                    <a:p>
                      <a:pPr marL="50165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Insurance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36195" marB="0">
                    <a:lnT w="12700">
                      <a:solidFill>
                        <a:srgbClr val="3A90B3"/>
                      </a:solidFill>
                      <a:prstDash val="solid"/>
                    </a:lnT>
                    <a:lnB w="12700">
                      <a:solidFill>
                        <a:srgbClr val="3A90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>
                  <a:txBody>
                    <a:bodyPr/>
                    <a:lstStyle/>
                    <a:p>
                      <a:pPr marR="730885" algn="r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13.1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36195" marB="0">
                    <a:lnT w="12700">
                      <a:solidFill>
                        <a:srgbClr val="3A90B3"/>
                      </a:solidFill>
                      <a:prstDash val="solid"/>
                    </a:lnT>
                    <a:lnB w="12700">
                      <a:solidFill>
                        <a:srgbClr val="3A90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T w="12700">
                      <a:solidFill>
                        <a:srgbClr val="3A90B3"/>
                      </a:solidFill>
                      <a:prstDash val="solid"/>
                    </a:lnT>
                    <a:lnB w="12700">
                      <a:solidFill>
                        <a:srgbClr val="3A90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>
                  <a:txBody>
                    <a:bodyPr/>
                    <a:lstStyle/>
                    <a:p>
                      <a:pPr marR="81280" algn="r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$9,902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36195" marB="0">
                    <a:lnT w="12700">
                      <a:solidFill>
                        <a:srgbClr val="3A90B3"/>
                      </a:solidFill>
                      <a:prstDash val="solid"/>
                    </a:lnT>
                    <a:lnB w="12700">
                      <a:solidFill>
                        <a:srgbClr val="3A90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T w="12700">
                      <a:solidFill>
                        <a:srgbClr val="3A90B3"/>
                      </a:solidFill>
                      <a:prstDash val="solid"/>
                    </a:lnT>
                    <a:lnB w="12700">
                      <a:solidFill>
                        <a:srgbClr val="3A90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</a:tr>
              <a:tr h="230124">
                <a:tc>
                  <a:txBody>
                    <a:bodyPr/>
                    <a:lstStyle/>
                    <a:p>
                      <a:pPr marL="50165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Manufacturing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34925" marB="0">
                    <a:lnT w="12700">
                      <a:solidFill>
                        <a:srgbClr val="3A90B3"/>
                      </a:solidFill>
                      <a:prstDash val="solid"/>
                    </a:lnT>
                    <a:lnB w="12700">
                      <a:solidFill>
                        <a:srgbClr val="3A90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>
                  <a:txBody>
                    <a:bodyPr/>
                    <a:lstStyle/>
                    <a:p>
                      <a:pPr marR="727710" algn="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17.8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34925" marB="0">
                    <a:lnT w="12700">
                      <a:solidFill>
                        <a:srgbClr val="3A90B3"/>
                      </a:solidFill>
                      <a:prstDash val="solid"/>
                    </a:lnT>
                    <a:lnB w="12700">
                      <a:solidFill>
                        <a:srgbClr val="3A90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T w="12700">
                      <a:solidFill>
                        <a:srgbClr val="3A90B3"/>
                      </a:solidFill>
                      <a:prstDash val="solid"/>
                    </a:lnT>
                    <a:lnB w="12700">
                      <a:solidFill>
                        <a:srgbClr val="3A90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>
                  <a:txBody>
                    <a:bodyPr/>
                    <a:lstStyle/>
                    <a:p>
                      <a:pPr marR="49530" algn="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$11,408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34925" marB="0">
                    <a:lnT w="12700">
                      <a:solidFill>
                        <a:srgbClr val="3A90B3"/>
                      </a:solidFill>
                      <a:prstDash val="solid"/>
                    </a:lnT>
                    <a:lnB w="12700">
                      <a:solidFill>
                        <a:srgbClr val="3A90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T w="12700">
                      <a:solidFill>
                        <a:srgbClr val="3A90B3"/>
                      </a:solidFill>
                      <a:prstDash val="solid"/>
                    </a:lnT>
                    <a:lnB w="12700">
                      <a:solidFill>
                        <a:srgbClr val="3A90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50165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Pharmaceuticals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34925" marB="0">
                    <a:lnT w="12700">
                      <a:solidFill>
                        <a:srgbClr val="3A90B3"/>
                      </a:solidFill>
                      <a:prstDash val="solid"/>
                    </a:lnT>
                    <a:lnB w="12700">
                      <a:solidFill>
                        <a:srgbClr val="3A90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>
                  <a:txBody>
                    <a:bodyPr/>
                    <a:lstStyle/>
                    <a:p>
                      <a:pPr marR="727710" algn="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12.6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34925" marB="0">
                    <a:lnT w="12700">
                      <a:solidFill>
                        <a:srgbClr val="3A90B3"/>
                      </a:solidFill>
                      <a:prstDash val="solid"/>
                    </a:lnT>
                    <a:lnB w="12700">
                      <a:solidFill>
                        <a:srgbClr val="3A90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T w="12700">
                      <a:solidFill>
                        <a:srgbClr val="3A90B3"/>
                      </a:solidFill>
                      <a:prstDash val="solid"/>
                    </a:lnT>
                    <a:lnB w="12700">
                      <a:solidFill>
                        <a:srgbClr val="3A90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>
                  <a:txBody>
                    <a:bodyPr/>
                    <a:lstStyle/>
                    <a:p>
                      <a:pPr marR="49530" algn="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$13,632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34925" marB="0">
                    <a:lnT w="12700">
                      <a:solidFill>
                        <a:srgbClr val="3A90B3"/>
                      </a:solidFill>
                      <a:prstDash val="solid"/>
                    </a:lnT>
                    <a:lnB w="12700">
                      <a:solidFill>
                        <a:srgbClr val="3A90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T w="12700">
                      <a:solidFill>
                        <a:srgbClr val="3A90B3"/>
                      </a:solidFill>
                      <a:prstDash val="solid"/>
                    </a:lnT>
                    <a:lnB w="12700">
                      <a:solidFill>
                        <a:srgbClr val="3A90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</a:tr>
              <a:tr h="229361">
                <a:tc>
                  <a:txBody>
                    <a:bodyPr/>
                    <a:lstStyle/>
                    <a:p>
                      <a:pPr marL="50165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Telecommunications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38100" marB="0">
                    <a:lnT w="12700">
                      <a:solidFill>
                        <a:srgbClr val="3A90B3"/>
                      </a:solidFill>
                      <a:prstDash val="solid"/>
                    </a:lnT>
                    <a:lnB w="38100">
                      <a:solidFill>
                        <a:srgbClr val="3A90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>
                  <a:txBody>
                    <a:bodyPr/>
                    <a:lstStyle/>
                    <a:p>
                      <a:pPr marR="727710" algn="r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900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21.0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38100" marB="0">
                    <a:lnT w="12700">
                      <a:solidFill>
                        <a:srgbClr val="3A90B3"/>
                      </a:solidFill>
                      <a:prstDash val="solid"/>
                    </a:lnT>
                    <a:lnB w="38100">
                      <a:solidFill>
                        <a:srgbClr val="3A90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T w="12700">
                      <a:solidFill>
                        <a:srgbClr val="3A90B3"/>
                      </a:solidFill>
                      <a:prstDash val="solid"/>
                    </a:lnT>
                    <a:lnB w="38100">
                      <a:solidFill>
                        <a:srgbClr val="3A90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>
                  <a:txBody>
                    <a:bodyPr/>
                    <a:lstStyle/>
                    <a:p>
                      <a:pPr marR="78740" algn="r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900" spc="-5" dirty="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$7,176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38100" marB="0">
                    <a:lnT w="12700">
                      <a:solidFill>
                        <a:srgbClr val="3A90B3"/>
                      </a:solidFill>
                      <a:prstDash val="solid"/>
                    </a:lnT>
                    <a:lnB w="38100">
                      <a:solidFill>
                        <a:srgbClr val="3A90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T w="12700">
                      <a:solidFill>
                        <a:srgbClr val="3A90B3"/>
                      </a:solidFill>
                      <a:prstDash val="solid"/>
                    </a:lnT>
                    <a:lnB w="38100">
                      <a:solidFill>
                        <a:srgbClr val="3A90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</a:tr>
            </a:tbl>
          </a:graphicData>
        </a:graphic>
      </p:graphicFrame>
      <p:sp>
        <p:nvSpPr>
          <p:cNvPr id="5" name="object 5"/>
          <p:cNvSpPr/>
          <p:nvPr/>
        </p:nvSpPr>
        <p:spPr>
          <a:xfrm>
            <a:off x="830884" y="5632069"/>
            <a:ext cx="4684395" cy="6350"/>
          </a:xfrm>
          <a:custGeom>
            <a:avLst/>
            <a:gdLst/>
            <a:ahLst/>
            <a:cxnLst/>
            <a:rect l="l" t="t" r="r" b="b"/>
            <a:pathLst>
              <a:path w="4684395" h="6350">
                <a:moveTo>
                  <a:pt x="4684141" y="0"/>
                </a:moveTo>
                <a:lnTo>
                  <a:pt x="0" y="0"/>
                </a:lnTo>
                <a:lnTo>
                  <a:pt x="0" y="6095"/>
                </a:lnTo>
                <a:lnTo>
                  <a:pt x="4684141" y="6095"/>
                </a:lnTo>
                <a:lnTo>
                  <a:pt x="4684141" y="0"/>
                </a:lnTo>
                <a:close/>
              </a:path>
            </a:pathLst>
          </a:custGeom>
          <a:solidFill>
            <a:srgbClr val="221F1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830884" y="5807328"/>
            <a:ext cx="4684395" cy="6350"/>
          </a:xfrm>
          <a:custGeom>
            <a:avLst/>
            <a:gdLst/>
            <a:ahLst/>
            <a:cxnLst/>
            <a:rect l="l" t="t" r="r" b="b"/>
            <a:pathLst>
              <a:path w="4684395" h="6350">
                <a:moveTo>
                  <a:pt x="4684141" y="0"/>
                </a:moveTo>
                <a:lnTo>
                  <a:pt x="0" y="0"/>
                </a:lnTo>
                <a:lnTo>
                  <a:pt x="0" y="6096"/>
                </a:lnTo>
                <a:lnTo>
                  <a:pt x="4684141" y="6096"/>
                </a:lnTo>
                <a:lnTo>
                  <a:pt x="4684141" y="0"/>
                </a:lnTo>
                <a:close/>
              </a:path>
            </a:pathLst>
          </a:custGeom>
          <a:solidFill>
            <a:srgbClr val="221F1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830884" y="5982588"/>
            <a:ext cx="4684395" cy="6350"/>
          </a:xfrm>
          <a:custGeom>
            <a:avLst/>
            <a:gdLst/>
            <a:ahLst/>
            <a:cxnLst/>
            <a:rect l="l" t="t" r="r" b="b"/>
            <a:pathLst>
              <a:path w="4684395" h="6350">
                <a:moveTo>
                  <a:pt x="4684141" y="0"/>
                </a:moveTo>
                <a:lnTo>
                  <a:pt x="0" y="0"/>
                </a:lnTo>
                <a:lnTo>
                  <a:pt x="0" y="6096"/>
                </a:lnTo>
                <a:lnTo>
                  <a:pt x="4684141" y="6096"/>
                </a:lnTo>
                <a:lnTo>
                  <a:pt x="4684141" y="0"/>
                </a:lnTo>
                <a:close/>
              </a:path>
            </a:pathLst>
          </a:custGeom>
          <a:solidFill>
            <a:srgbClr val="221F1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830884" y="6157849"/>
            <a:ext cx="4684395" cy="6350"/>
          </a:xfrm>
          <a:custGeom>
            <a:avLst/>
            <a:gdLst/>
            <a:ahLst/>
            <a:cxnLst/>
            <a:rect l="l" t="t" r="r" b="b"/>
            <a:pathLst>
              <a:path w="4684395" h="6350">
                <a:moveTo>
                  <a:pt x="4684141" y="0"/>
                </a:moveTo>
                <a:lnTo>
                  <a:pt x="0" y="0"/>
                </a:lnTo>
                <a:lnTo>
                  <a:pt x="0" y="6095"/>
                </a:lnTo>
                <a:lnTo>
                  <a:pt x="4684141" y="6095"/>
                </a:lnTo>
                <a:lnTo>
                  <a:pt x="4684141" y="0"/>
                </a:lnTo>
                <a:close/>
              </a:path>
            </a:pathLst>
          </a:custGeom>
          <a:solidFill>
            <a:srgbClr val="221F1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830884" y="6333108"/>
            <a:ext cx="4684395" cy="6350"/>
          </a:xfrm>
          <a:custGeom>
            <a:avLst/>
            <a:gdLst/>
            <a:ahLst/>
            <a:cxnLst/>
            <a:rect l="l" t="t" r="r" b="b"/>
            <a:pathLst>
              <a:path w="4684395" h="6350">
                <a:moveTo>
                  <a:pt x="4684141" y="0"/>
                </a:moveTo>
                <a:lnTo>
                  <a:pt x="0" y="0"/>
                </a:lnTo>
                <a:lnTo>
                  <a:pt x="0" y="6096"/>
                </a:lnTo>
                <a:lnTo>
                  <a:pt x="4684141" y="6096"/>
                </a:lnTo>
                <a:lnTo>
                  <a:pt x="4684141" y="0"/>
                </a:lnTo>
                <a:close/>
              </a:path>
            </a:pathLst>
          </a:custGeom>
          <a:solidFill>
            <a:srgbClr val="221F1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715060" y="4892166"/>
            <a:ext cx="4888865" cy="1640839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14300">
              <a:lnSpc>
                <a:spcPct val="100000"/>
              </a:lnSpc>
              <a:spcBef>
                <a:spcPts val="105"/>
              </a:spcBef>
            </a:pPr>
            <a:r>
              <a:rPr sz="800" spc="-5" dirty="0">
                <a:solidFill>
                  <a:srgbClr val="221F1F"/>
                </a:solidFill>
                <a:latin typeface="Times New Roman"/>
                <a:cs typeface="Times New Roman"/>
              </a:rPr>
              <a:t>Source:</a:t>
            </a:r>
            <a:r>
              <a:rPr sz="800" spc="-2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800" spc="-5" dirty="0">
                <a:solidFill>
                  <a:srgbClr val="221F1F"/>
                </a:solidFill>
                <a:latin typeface="Times New Roman"/>
                <a:cs typeface="Times New Roman"/>
              </a:rPr>
              <a:t>Saratoga</a:t>
            </a:r>
            <a:r>
              <a:rPr sz="750" spc="-7" baseline="38888" dirty="0">
                <a:solidFill>
                  <a:srgbClr val="221F1F"/>
                </a:solidFill>
                <a:latin typeface="Times New Roman"/>
                <a:cs typeface="Times New Roman"/>
              </a:rPr>
              <a:t>SM</a:t>
            </a:r>
            <a:r>
              <a:rPr sz="750" spc="75" baseline="38888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800" spc="-5" dirty="0">
                <a:solidFill>
                  <a:srgbClr val="221F1F"/>
                </a:solidFill>
                <a:latin typeface="Times New Roman"/>
                <a:cs typeface="Times New Roman"/>
              </a:rPr>
              <a:t>Institute</a:t>
            </a:r>
            <a:endParaRPr sz="8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9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900">
              <a:latin typeface="Times New Roman"/>
              <a:cs typeface="Times New Roman"/>
            </a:endParaRPr>
          </a:p>
          <a:p>
            <a:pPr marL="115570" marR="79375" indent="83820" algn="just">
              <a:lnSpc>
                <a:spcPct val="114799"/>
              </a:lnSpc>
            </a:pP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Research</a:t>
            </a:r>
            <a:r>
              <a:rPr sz="1000" u="sng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indicates</a:t>
            </a:r>
            <a:r>
              <a:rPr sz="1000" u="sng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that</a:t>
            </a:r>
            <a:r>
              <a:rPr sz="1000" u="sng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higher</a:t>
            </a:r>
            <a:r>
              <a:rPr sz="1000" u="sng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levels</a:t>
            </a:r>
            <a:r>
              <a:rPr sz="1000" u="sng" spc="24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of 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employee</a:t>
            </a:r>
            <a:r>
              <a:rPr sz="1000" u="sng" spc="24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satisfaction</a:t>
            </a:r>
            <a:r>
              <a:rPr sz="1000" u="sng" spc="24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lead</a:t>
            </a:r>
            <a:r>
              <a:rPr sz="1000" u="sng" spc="24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to</a:t>
            </a:r>
            <a:r>
              <a:rPr sz="1000" u="sng" spc="24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higher stock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prices. Investment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in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capital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(ﬁxed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asset)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resources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should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lead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to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higher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levels</a:t>
            </a:r>
            <a:r>
              <a:rPr sz="1000" spc="24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production,</a:t>
            </a:r>
            <a:r>
              <a:rPr sz="1000" spc="6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eﬃciency,</a:t>
            </a:r>
            <a:r>
              <a:rPr sz="1000" spc="7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and</a:t>
            </a:r>
            <a:r>
              <a:rPr sz="1000" spc="7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proﬁts</a:t>
            </a:r>
            <a:r>
              <a:rPr sz="1000" spc="6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as</a:t>
            </a:r>
            <a:r>
              <a:rPr sz="1000" spc="7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it</a:t>
            </a:r>
            <a:r>
              <a:rPr sz="1000" spc="6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is</a:t>
            </a:r>
            <a:r>
              <a:rPr sz="1000" spc="7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with</a:t>
            </a:r>
            <a:r>
              <a:rPr sz="1000" spc="7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human</a:t>
            </a:r>
            <a:r>
              <a:rPr sz="1000" spc="6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capital.</a:t>
            </a:r>
            <a:r>
              <a:rPr sz="1000" spc="7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Research</a:t>
            </a:r>
            <a:r>
              <a:rPr sz="1000" spc="7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indicates</a:t>
            </a:r>
            <a:r>
              <a:rPr sz="1000" spc="6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sz="1000" spc="12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value </a:t>
            </a:r>
            <a:r>
              <a:rPr sz="1000" spc="-23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employee and manager training programs in increasing shareholder 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wealth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over time. 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By </a:t>
            </a:r>
            <a:r>
              <a:rPr sz="1000" spc="1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focusing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on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ﬁrm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value,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managers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work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to</a:t>
            </a:r>
            <a:r>
              <a:rPr sz="1000" spc="24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maintain</a:t>
            </a:r>
            <a:r>
              <a:rPr sz="1000" spc="24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satisfactory</a:t>
            </a:r>
            <a:r>
              <a:rPr sz="1000" spc="24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relationships</a:t>
            </a:r>
            <a:r>
              <a:rPr sz="1000" spc="24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with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ﬁnancing sources so funds 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will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be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available to ﬁnance future growth needs. Focusing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on 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shareholder</a:t>
            </a:r>
            <a:r>
              <a:rPr sz="1000" spc="19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wealth</a:t>
            </a:r>
            <a:r>
              <a:rPr sz="1000" spc="17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is</a:t>
            </a:r>
            <a:r>
              <a:rPr sz="1000" spc="17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sz="1000" spc="18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best</a:t>
            </a:r>
            <a:r>
              <a:rPr sz="1000" spc="18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means</a:t>
            </a:r>
            <a:r>
              <a:rPr sz="1000" spc="17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of</a:t>
            </a:r>
            <a:r>
              <a:rPr sz="1000" spc="17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helping</a:t>
            </a:r>
            <a:r>
              <a:rPr sz="1000" spc="17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sz="1000" spc="17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long-term</a:t>
            </a:r>
            <a:r>
              <a:rPr sz="1000" spc="16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survival</a:t>
            </a:r>
            <a:r>
              <a:rPr sz="1000" spc="17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of</a:t>
            </a:r>
            <a:r>
              <a:rPr sz="1000" spc="17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sz="1000" spc="18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ﬁrm</a:t>
            </a:r>
            <a:r>
              <a:rPr sz="1000" spc="17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in</a:t>
            </a:r>
            <a:r>
              <a:rPr sz="1000" spc="18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830884" y="6508368"/>
            <a:ext cx="4684395" cy="6350"/>
          </a:xfrm>
          <a:custGeom>
            <a:avLst/>
            <a:gdLst/>
            <a:ahLst/>
            <a:cxnLst/>
            <a:rect l="l" t="t" r="r" b="b"/>
            <a:pathLst>
              <a:path w="4684395" h="6350">
                <a:moveTo>
                  <a:pt x="4684141" y="0"/>
                </a:moveTo>
                <a:lnTo>
                  <a:pt x="0" y="0"/>
                </a:lnTo>
                <a:lnTo>
                  <a:pt x="0" y="6096"/>
                </a:lnTo>
                <a:lnTo>
                  <a:pt x="4684141" y="6096"/>
                </a:lnTo>
                <a:lnTo>
                  <a:pt x="4684141" y="0"/>
                </a:lnTo>
                <a:close/>
              </a:path>
            </a:pathLst>
          </a:custGeom>
          <a:solidFill>
            <a:srgbClr val="221F1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 txBox="1"/>
          <p:nvPr/>
        </p:nvSpPr>
        <p:spPr>
          <a:xfrm>
            <a:off x="818184" y="6507251"/>
            <a:ext cx="4709795" cy="1254125"/>
          </a:xfrm>
          <a:prstGeom prst="rect">
            <a:avLst/>
          </a:prstGeom>
        </p:spPr>
        <p:txBody>
          <a:bodyPr vert="horz" wrap="square" lIns="0" tIns="35560" rIns="0" bIns="0" rtlCol="0">
            <a:spAutoFit/>
          </a:bodyPr>
          <a:lstStyle/>
          <a:p>
            <a:pPr marL="12700" algn="just">
              <a:lnSpc>
                <a:spcPct val="100000"/>
              </a:lnSpc>
              <a:spcBef>
                <a:spcPts val="280"/>
              </a:spcBef>
            </a:pP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dynamic,</a:t>
            </a:r>
            <a:r>
              <a:rPr sz="1000" u="sng" spc="-1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global</a:t>
            </a:r>
            <a:r>
              <a:rPr sz="1000" u="sng" spc="-1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economy.</a:t>
            </a:r>
            <a:endParaRPr sz="1000">
              <a:latin typeface="Times New Roman"/>
              <a:cs typeface="Times New Roman"/>
            </a:endParaRPr>
          </a:p>
          <a:p>
            <a:pPr marL="12700" marR="9525" indent="225425" algn="just">
              <a:lnSpc>
                <a:spcPct val="114999"/>
              </a:lnSpc>
            </a:pP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Shareholder wealth as a measure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ﬁrm performance is objective and forward looking,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and it incorporates all inﬂuences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on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the ﬁrm and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its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stakeholders. No other measure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ﬁrm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performance</a:t>
            </a:r>
            <a:r>
              <a:rPr sz="1000" spc="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is</a:t>
            </a:r>
            <a:r>
              <a:rPr sz="1000" spc="-1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so</a:t>
            </a:r>
            <a:r>
              <a:rPr sz="1000" spc="-1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inclusive and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practical</a:t>
            </a:r>
            <a:r>
              <a:rPr sz="1000" spc="-1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for</a:t>
            </a:r>
            <a:r>
              <a:rPr sz="1000" spc="-4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evaluating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</a:t>
            </a:r>
            <a:r>
              <a:rPr sz="1000" spc="4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ﬁrm’s</a:t>
            </a:r>
            <a:r>
              <a:rPr sz="1000" spc="-1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strategies.</a:t>
            </a:r>
            <a:endParaRPr sz="1000">
              <a:latin typeface="Times New Roman"/>
              <a:cs typeface="Times New Roman"/>
            </a:endParaRPr>
          </a:p>
          <a:p>
            <a:pPr marL="12700" indent="225425" algn="just">
              <a:lnSpc>
                <a:spcPct val="100000"/>
              </a:lnSpc>
              <a:spcBef>
                <a:spcPts val="180"/>
              </a:spcBef>
            </a:pP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</a:t>
            </a:r>
            <a:r>
              <a:rPr sz="1000" spc="12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measure</a:t>
            </a:r>
            <a:r>
              <a:rPr sz="1000" spc="14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used</a:t>
            </a:r>
            <a:r>
              <a:rPr sz="1000" spc="14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in</a:t>
            </a:r>
            <a:r>
              <a:rPr sz="1000" spc="13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identifying</a:t>
            </a:r>
            <a:r>
              <a:rPr sz="1000" spc="1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successful</a:t>
            </a:r>
            <a:r>
              <a:rPr sz="1000" spc="14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ﬁrms,</a:t>
            </a:r>
            <a:r>
              <a:rPr sz="1000" spc="13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and</a:t>
            </a:r>
            <a:r>
              <a:rPr sz="1000" spc="13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that</a:t>
            </a:r>
            <a:r>
              <a:rPr sz="1000" spc="12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is</a:t>
            </a:r>
            <a:r>
              <a:rPr sz="1000" spc="12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growing</a:t>
            </a:r>
            <a:r>
              <a:rPr sz="1000" spc="13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in</a:t>
            </a:r>
            <a:r>
              <a:rPr sz="1000" spc="1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popularity,</a:t>
            </a:r>
            <a:r>
              <a:rPr sz="1000" spc="14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is</a:t>
            </a:r>
            <a:endParaRPr sz="1000">
              <a:latin typeface="Times New Roman"/>
              <a:cs typeface="Times New Roman"/>
            </a:endParaRPr>
          </a:p>
          <a:p>
            <a:pPr marL="12700" marR="5080" algn="just">
              <a:lnSpc>
                <a:spcPct val="114999"/>
              </a:lnSpc>
              <a:spcBef>
                <a:spcPts val="15"/>
              </a:spcBef>
            </a:pPr>
            <a:r>
              <a:rPr sz="1000" spc="-5" dirty="0">
                <a:solidFill>
                  <a:srgbClr val="009CDB"/>
                </a:solidFill>
                <a:latin typeface="Georgia"/>
                <a:cs typeface="Georgia"/>
              </a:rPr>
              <a:t>market</a:t>
            </a:r>
            <a:r>
              <a:rPr sz="1000" spc="-35" dirty="0">
                <a:solidFill>
                  <a:srgbClr val="009CDB"/>
                </a:solidFill>
                <a:latin typeface="Georgia"/>
                <a:cs typeface="Georgia"/>
              </a:rPr>
              <a:t> </a:t>
            </a:r>
            <a:r>
              <a:rPr sz="1000" spc="-5" dirty="0">
                <a:solidFill>
                  <a:srgbClr val="009CDB"/>
                </a:solidFill>
                <a:latin typeface="Georgia"/>
                <a:cs typeface="Georgia"/>
              </a:rPr>
              <a:t>value</a:t>
            </a:r>
            <a:r>
              <a:rPr sz="1000" spc="-10" dirty="0">
                <a:solidFill>
                  <a:srgbClr val="009CDB"/>
                </a:solidFill>
                <a:latin typeface="Georgia"/>
                <a:cs typeface="Georgia"/>
              </a:rPr>
              <a:t> </a:t>
            </a:r>
            <a:r>
              <a:rPr sz="1000" spc="-5" dirty="0">
                <a:solidFill>
                  <a:srgbClr val="009CDB"/>
                </a:solidFill>
                <a:latin typeface="Georgia"/>
                <a:cs typeface="Georgia"/>
              </a:rPr>
              <a:t>added</a:t>
            </a:r>
            <a:r>
              <a:rPr sz="1000" spc="-20" dirty="0">
                <a:solidFill>
                  <a:srgbClr val="009CDB"/>
                </a:solidFill>
                <a:latin typeface="Georgia"/>
                <a:cs typeface="Georgia"/>
              </a:rPr>
              <a:t> </a:t>
            </a:r>
            <a:r>
              <a:rPr sz="1000" spc="-5" dirty="0">
                <a:solidFill>
                  <a:srgbClr val="009CDB"/>
                </a:solidFill>
                <a:latin typeface="Georgia"/>
                <a:cs typeface="Georgia"/>
              </a:rPr>
              <a:t>(MVA)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.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The</a:t>
            </a:r>
            <a:r>
              <a:rPr sz="1000" u="sng" spc="-4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MVA</a:t>
            </a:r>
            <a:r>
              <a:rPr sz="1000" u="sng" spc="-3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measures</a:t>
            </a:r>
            <a:r>
              <a:rPr sz="1000" u="sng" spc="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the</a:t>
            </a:r>
            <a:r>
              <a:rPr sz="1000" u="sng" spc="-2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value</a:t>
            </a:r>
            <a:r>
              <a:rPr sz="1000" u="sng" spc="-1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created</a:t>
            </a:r>
            <a:r>
              <a:rPr sz="1000" u="sng" spc="-1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by</a:t>
            </a:r>
            <a:r>
              <a:rPr sz="1000" u="sng" spc="-5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the</a:t>
            </a:r>
            <a:r>
              <a:rPr sz="1000" u="sng" spc="-1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ﬁrm’s</a:t>
            </a:r>
            <a:r>
              <a:rPr sz="1000" u="sng" spc="-1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managers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. </a:t>
            </a:r>
            <a:r>
              <a:rPr sz="1000" spc="-24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It</a:t>
            </a:r>
            <a:r>
              <a:rPr sz="1000" spc="-1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is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equal</a:t>
            </a:r>
            <a:r>
              <a:rPr sz="1000" spc="-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to</a:t>
            </a:r>
            <a:r>
              <a:rPr sz="1000" spc="-4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market</a:t>
            </a:r>
            <a:r>
              <a:rPr sz="1000" spc="-1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value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of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sz="1000" spc="-1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ﬁrm’s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liabilities</a:t>
            </a:r>
            <a:r>
              <a:rPr sz="1000" spc="-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and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equity,</a:t>
            </a:r>
            <a:r>
              <a:rPr sz="1000" spc="-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minus</a:t>
            </a:r>
            <a:r>
              <a:rPr sz="1000" spc="1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the amount</a:t>
            </a:r>
            <a:r>
              <a:rPr sz="1000" spc="-1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money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830884" y="7784338"/>
            <a:ext cx="469900" cy="146685"/>
          </a:xfrm>
          <a:prstGeom prst="rect">
            <a:avLst/>
          </a:prstGeom>
          <a:solidFill>
            <a:srgbClr val="00FF00"/>
          </a:solidFill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100"/>
              </a:lnSpc>
            </a:pP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i</a:t>
            </a:r>
            <a:r>
              <a:rPr sz="1000" spc="-15" dirty="0">
                <a:solidFill>
                  <a:srgbClr val="221F1F"/>
                </a:solidFill>
                <a:latin typeface="Times New Roman"/>
                <a:cs typeface="Times New Roman"/>
              </a:rPr>
              <a:t>nv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e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s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tors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1313433" y="7759445"/>
            <a:ext cx="4208780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paid</a:t>
            </a:r>
            <a:r>
              <a:rPr sz="1000" spc="5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to</a:t>
            </a:r>
            <a:r>
              <a:rPr sz="1000" spc="5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sz="1000" spc="5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ﬁrm</a:t>
            </a:r>
            <a:r>
              <a:rPr sz="1000" spc="3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(this</a:t>
            </a:r>
            <a:r>
              <a:rPr sz="1000" spc="6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is</a:t>
            </a:r>
            <a:r>
              <a:rPr sz="1000" spc="4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sz="1000" spc="5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114" dirty="0">
                <a:solidFill>
                  <a:srgbClr val="221F1F"/>
                </a:solidFill>
                <a:latin typeface="Times New Roman"/>
                <a:cs typeface="Times New Roman"/>
              </a:rPr>
              <a:t>―book</a:t>
            </a:r>
            <a:r>
              <a:rPr sz="1000" spc="4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20" dirty="0">
                <a:solidFill>
                  <a:srgbClr val="221F1F"/>
                </a:solidFill>
                <a:latin typeface="Times New Roman"/>
                <a:cs typeface="Times New Roman"/>
              </a:rPr>
              <a:t>value‖</a:t>
            </a:r>
            <a:r>
              <a:rPr sz="1000" spc="5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found</a:t>
            </a:r>
            <a:r>
              <a:rPr sz="1000" spc="5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in</a:t>
            </a:r>
            <a:r>
              <a:rPr sz="1000" spc="4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sz="1000" spc="6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ﬁrm’s</a:t>
            </a:r>
            <a:r>
              <a:rPr sz="1000" spc="6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ﬁnancial</a:t>
            </a:r>
            <a:r>
              <a:rPr sz="1000" spc="5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statements)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818184" y="7909712"/>
            <a:ext cx="3714115" cy="815340"/>
          </a:xfrm>
          <a:prstGeom prst="rect">
            <a:avLst/>
          </a:prstGeom>
        </p:spPr>
        <p:txBody>
          <a:bodyPr vert="horz" wrap="square" lIns="0" tIns="368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290"/>
              </a:spcBef>
            </a:pP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when</a:t>
            </a:r>
            <a:r>
              <a:rPr sz="1000" spc="-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these securities were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ﬁrst issued.</a:t>
            </a:r>
            <a:endParaRPr sz="1000">
              <a:latin typeface="Times New Roman"/>
              <a:cs typeface="Times New Roman"/>
            </a:endParaRPr>
          </a:p>
          <a:p>
            <a:pPr marL="238125">
              <a:lnSpc>
                <a:spcPct val="100000"/>
              </a:lnSpc>
              <a:spcBef>
                <a:spcPts val="195"/>
              </a:spcBef>
            </a:pP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h</a:t>
            </a:r>
            <a:r>
              <a:rPr sz="1000" spc="-15" dirty="0">
                <a:solidFill>
                  <a:srgbClr val="221F1F"/>
                </a:solidFill>
                <a:latin typeface="Times New Roman"/>
                <a:cs typeface="Times New Roman"/>
              </a:rPr>
              <a:t>a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</a:t>
            </a:r>
            <a:r>
              <a:rPr sz="1000" spc="-5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i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s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,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m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r</a:t>
            </a:r>
            <a:r>
              <a:rPr sz="1000" spc="-15" dirty="0">
                <a:solidFill>
                  <a:srgbClr val="221F1F"/>
                </a:solidFill>
                <a:latin typeface="Times New Roman"/>
                <a:cs typeface="Times New Roman"/>
              </a:rPr>
              <a:t>k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et</a:t>
            </a:r>
            <a:r>
              <a:rPr sz="1000" spc="-6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15" dirty="0">
                <a:solidFill>
                  <a:srgbClr val="221F1F"/>
                </a:solidFill>
                <a:latin typeface="Times New Roman"/>
                <a:cs typeface="Times New Roman"/>
              </a:rPr>
              <a:t>v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al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u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e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15" dirty="0">
                <a:solidFill>
                  <a:srgbClr val="221F1F"/>
                </a:solidFill>
                <a:latin typeface="Times New Roman"/>
                <a:cs typeface="Times New Roman"/>
              </a:rPr>
              <a:t>ad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d</a:t>
            </a:r>
            <a:r>
              <a:rPr sz="1000" spc="-15" dirty="0">
                <a:solidFill>
                  <a:srgbClr val="221F1F"/>
                </a:solidFill>
                <a:latin typeface="Times New Roman"/>
                <a:cs typeface="Times New Roman"/>
              </a:rPr>
              <a:t>e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d </a:t>
            </a:r>
            <a:r>
              <a:rPr sz="1000" spc="-15" dirty="0">
                <a:solidFill>
                  <a:srgbClr val="221F1F"/>
                </a:solidFill>
                <a:latin typeface="Times New Roman"/>
                <a:cs typeface="Times New Roman"/>
              </a:rPr>
              <a:t>(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MV</a:t>
            </a:r>
            <a:r>
              <a:rPr sz="1000" spc="-20" dirty="0">
                <a:solidFill>
                  <a:srgbClr val="221F1F"/>
                </a:solidFill>
                <a:latin typeface="Times New Roman"/>
                <a:cs typeface="Times New Roman"/>
              </a:rPr>
              <a:t>A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)</a:t>
            </a:r>
            <a:r>
              <a:rPr sz="1000" spc="-4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15" dirty="0">
                <a:solidFill>
                  <a:srgbClr val="221F1F"/>
                </a:solidFill>
                <a:latin typeface="Times New Roman"/>
                <a:cs typeface="Times New Roman"/>
              </a:rPr>
              <a:t>e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q</a:t>
            </a:r>
            <a:r>
              <a:rPr sz="1000" spc="-15" dirty="0">
                <a:solidFill>
                  <a:srgbClr val="221F1F"/>
                </a:solidFill>
                <a:latin typeface="Times New Roman"/>
                <a:cs typeface="Times New Roman"/>
              </a:rPr>
              <a:t>u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als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</a:t>
            </a:r>
            <a:r>
              <a:rPr sz="1000" spc="-15" dirty="0">
                <a:solidFill>
                  <a:srgbClr val="221F1F"/>
                </a:solidFill>
                <a:latin typeface="Times New Roman"/>
                <a:cs typeface="Times New Roman"/>
              </a:rPr>
              <a:t>h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e</a:t>
            </a:r>
            <a:r>
              <a:rPr sz="1000" spc="-3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15" dirty="0">
                <a:solidFill>
                  <a:srgbClr val="221F1F"/>
                </a:solidFill>
                <a:latin typeface="Times New Roman"/>
                <a:cs typeface="Times New Roman"/>
              </a:rPr>
              <a:t>fo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l</a:t>
            </a:r>
            <a:r>
              <a:rPr sz="1000" spc="-20" dirty="0">
                <a:solidFill>
                  <a:srgbClr val="221F1F"/>
                </a:solidFill>
                <a:latin typeface="Times New Roman"/>
                <a:cs typeface="Times New Roman"/>
              </a:rPr>
              <a:t>l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o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w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i</a:t>
            </a:r>
            <a:r>
              <a:rPr sz="1000" spc="-15" dirty="0">
                <a:solidFill>
                  <a:srgbClr val="221F1F"/>
                </a:solidFill>
                <a:latin typeface="Times New Roman"/>
                <a:cs typeface="Times New Roman"/>
              </a:rPr>
              <a:t>ng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:</a:t>
            </a:r>
            <a:endParaRPr sz="1000">
              <a:latin typeface="Times New Roman"/>
              <a:cs typeface="Times New Roman"/>
            </a:endParaRPr>
          </a:p>
          <a:p>
            <a:pPr marL="992505">
              <a:lnSpc>
                <a:spcPct val="100000"/>
              </a:lnSpc>
              <a:spcBef>
                <a:spcPts val="815"/>
              </a:spcBef>
            </a:pP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MVA</a:t>
            </a:r>
            <a:r>
              <a:rPr sz="1000" spc="-5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= Market</a:t>
            </a:r>
            <a:r>
              <a:rPr sz="1000" spc="-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value</a:t>
            </a:r>
            <a:r>
              <a:rPr sz="1000" spc="-1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of</a:t>
            </a:r>
            <a:r>
              <a:rPr sz="1000" spc="-4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stock</a:t>
            </a:r>
            <a:r>
              <a:rPr sz="1000" spc="-4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+ Market</a:t>
            </a:r>
            <a:r>
              <a:rPr sz="1000" spc="-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value</a:t>
            </a:r>
            <a:r>
              <a:rPr sz="1000" spc="-1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of</a:t>
            </a:r>
            <a:r>
              <a:rPr sz="1000" spc="-4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debt</a:t>
            </a:r>
            <a:endParaRPr sz="1000">
              <a:latin typeface="Times New Roman"/>
              <a:cs typeface="Times New Roman"/>
            </a:endParaRPr>
          </a:p>
          <a:p>
            <a:pPr marL="1426845">
              <a:lnSpc>
                <a:spcPct val="100000"/>
              </a:lnSpc>
              <a:spcBef>
                <a:spcPts val="215"/>
              </a:spcBef>
            </a:pP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–</a:t>
            </a:r>
            <a:r>
              <a:rPr sz="1000" spc="-4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Book</a:t>
            </a:r>
            <a:r>
              <a:rPr sz="1000" spc="-5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value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of</a:t>
            </a:r>
            <a:r>
              <a:rPr sz="1000" spc="-5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stock</a:t>
            </a:r>
            <a:r>
              <a:rPr sz="1000" spc="-4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–</a:t>
            </a:r>
            <a:r>
              <a:rPr sz="1000" spc="-3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Book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value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of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debt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830884" y="8826703"/>
            <a:ext cx="4684395" cy="146685"/>
          </a:xfrm>
          <a:prstGeom prst="rect">
            <a:avLst/>
          </a:prstGeom>
          <a:solidFill>
            <a:srgbClr val="FFFF00"/>
          </a:solidFill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110"/>
              </a:lnSpc>
            </a:pPr>
            <a:r>
              <a:rPr sz="1000" spc="-15" dirty="0">
                <a:solidFill>
                  <a:srgbClr val="221F1F"/>
                </a:solidFill>
                <a:latin typeface="Times New Roman"/>
                <a:cs typeface="Times New Roman"/>
              </a:rPr>
              <a:t>Usually,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 a </a:t>
            </a:r>
            <a:r>
              <a:rPr sz="1000" spc="-15" dirty="0">
                <a:solidFill>
                  <a:srgbClr val="221F1F"/>
                </a:solidFill>
                <a:latin typeface="Times New Roman"/>
                <a:cs typeface="Times New Roman"/>
              </a:rPr>
              <a:t>ﬁrm’s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15" dirty="0">
                <a:solidFill>
                  <a:srgbClr val="221F1F"/>
                </a:solidFill>
                <a:latin typeface="Times New Roman"/>
                <a:cs typeface="Times New Roman"/>
              </a:rPr>
              <a:t>market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 value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of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debt</a:t>
            </a:r>
            <a:r>
              <a:rPr sz="1000" spc="-1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closely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15" dirty="0">
                <a:solidFill>
                  <a:srgbClr val="221F1F"/>
                </a:solidFill>
                <a:latin typeface="Times New Roman"/>
                <a:cs typeface="Times New Roman"/>
              </a:rPr>
              <a:t>approximates</a:t>
            </a:r>
            <a:r>
              <a:rPr sz="1000" spc="-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its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book</a:t>
            </a:r>
            <a:r>
              <a:rPr sz="1000" spc="-15" dirty="0">
                <a:solidFill>
                  <a:srgbClr val="221F1F"/>
                </a:solidFill>
                <a:latin typeface="Times New Roman"/>
                <a:cs typeface="Times New Roman"/>
              </a:rPr>
              <a:t> value, so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</a:t>
            </a:r>
            <a:r>
              <a:rPr sz="1000" spc="-1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close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estimate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830884" y="9001962"/>
            <a:ext cx="4684395" cy="146685"/>
          </a:xfrm>
          <a:prstGeom prst="rect">
            <a:avLst/>
          </a:prstGeom>
          <a:solidFill>
            <a:srgbClr val="FFFF00"/>
          </a:solidFill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100"/>
              </a:lnSpc>
            </a:pP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of</a:t>
            </a:r>
            <a:r>
              <a:rPr sz="1000" spc="5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0" dirty="0">
                <a:solidFill>
                  <a:srgbClr val="221F1F"/>
                </a:solidFill>
                <a:latin typeface="Times New Roman"/>
                <a:cs typeface="Times New Roman"/>
              </a:rPr>
              <a:t>MVA</a:t>
            </a:r>
            <a:r>
              <a:rPr sz="1000" spc="3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is</a:t>
            </a:r>
            <a:r>
              <a:rPr sz="1000" spc="8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sz="1000" spc="6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market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value</a:t>
            </a:r>
            <a:r>
              <a:rPr sz="1000" spc="5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of</a:t>
            </a:r>
            <a:r>
              <a:rPr sz="1000" spc="5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equity</a:t>
            </a:r>
            <a:r>
              <a:rPr sz="1000" spc="5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less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book</a:t>
            </a:r>
            <a:r>
              <a:rPr sz="1000" spc="6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value</a:t>
            </a:r>
            <a:r>
              <a:rPr sz="1000" spc="5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of</a:t>
            </a:r>
            <a:r>
              <a:rPr sz="1000" spc="3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equity.</a:t>
            </a:r>
            <a:r>
              <a:rPr sz="1000" spc="1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Stern</a:t>
            </a:r>
            <a:r>
              <a:rPr sz="1000" spc="5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Stewart</a:t>
            </a:r>
            <a:r>
              <a:rPr sz="1000" spc="2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5" dirty="0">
                <a:solidFill>
                  <a:srgbClr val="221F1F"/>
                </a:solidFill>
                <a:latin typeface="Times New Roman"/>
                <a:cs typeface="Times New Roman"/>
              </a:rPr>
              <a:t>&amp;</a:t>
            </a:r>
            <a:r>
              <a:rPr sz="1000" spc="3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Company,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830884" y="9177223"/>
            <a:ext cx="2966720" cy="146685"/>
          </a:xfrm>
          <a:prstGeom prst="rect">
            <a:avLst/>
          </a:prstGeom>
          <a:solidFill>
            <a:srgbClr val="FFFF00"/>
          </a:solidFill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100"/>
              </a:lnSpc>
            </a:pP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ﬁnancial consulting</a:t>
            </a:r>
            <a:r>
              <a:rPr sz="1000" spc="-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ﬁrm,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regularly</a:t>
            </a:r>
            <a:r>
              <a:rPr sz="1000" spc="-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reports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ﬁrms’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MVAs.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5724905" y="6852284"/>
            <a:ext cx="1529715" cy="1073150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 marR="5080">
              <a:lnSpc>
                <a:spcPct val="101200"/>
              </a:lnSpc>
              <a:spcBef>
                <a:spcPts val="90"/>
              </a:spcBef>
            </a:pPr>
            <a:r>
              <a:rPr sz="850" dirty="0">
                <a:solidFill>
                  <a:srgbClr val="009CDB"/>
                </a:solidFill>
                <a:latin typeface="Georgia"/>
                <a:cs typeface="Georgia"/>
              </a:rPr>
              <a:t>market </a:t>
            </a:r>
            <a:r>
              <a:rPr sz="850" spc="-5" dirty="0">
                <a:solidFill>
                  <a:srgbClr val="009CDB"/>
                </a:solidFill>
                <a:latin typeface="Georgia"/>
                <a:cs typeface="Georgia"/>
              </a:rPr>
              <a:t>value added (MVA) </a:t>
            </a:r>
            <a:r>
              <a:rPr sz="850" dirty="0">
                <a:solidFill>
                  <a:srgbClr val="009CDB"/>
                </a:solidFill>
                <a:latin typeface="Georgia"/>
                <a:cs typeface="Georgia"/>
              </a:rPr>
              <a:t> </a:t>
            </a:r>
            <a:r>
              <a:rPr sz="850" spc="-5" dirty="0">
                <a:solidFill>
                  <a:srgbClr val="4A4A4D"/>
                </a:solidFill>
                <a:latin typeface="Times New Roman"/>
                <a:cs typeface="Times New Roman"/>
              </a:rPr>
              <a:t>measures the value created 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by </a:t>
            </a:r>
            <a:r>
              <a:rPr sz="850" spc="-5" dirty="0">
                <a:solidFill>
                  <a:srgbClr val="4A4A4D"/>
                </a:solidFill>
                <a:latin typeface="Times New Roman"/>
                <a:cs typeface="Times New Roman"/>
              </a:rPr>
              <a:t>the 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sz="850" spc="-5" dirty="0">
                <a:solidFill>
                  <a:srgbClr val="4A4A4D"/>
                </a:solidFill>
                <a:latin typeface="Times New Roman"/>
                <a:cs typeface="Times New Roman"/>
              </a:rPr>
              <a:t>ﬁrm’s managers; 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is </a:t>
            </a:r>
            <a:r>
              <a:rPr sz="850" spc="-5" dirty="0">
                <a:solidFill>
                  <a:srgbClr val="4A4A4D"/>
                </a:solidFill>
                <a:latin typeface="Times New Roman"/>
                <a:cs typeface="Times New Roman"/>
              </a:rPr>
              <a:t>equal 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to </a:t>
            </a:r>
            <a:r>
              <a:rPr sz="850" spc="-5" dirty="0">
                <a:solidFill>
                  <a:srgbClr val="4A4A4D"/>
                </a:solidFill>
                <a:latin typeface="Times New Roman"/>
                <a:cs typeface="Times New Roman"/>
              </a:rPr>
              <a:t>the 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sz="850" spc="-15" dirty="0">
                <a:solidFill>
                  <a:srgbClr val="4A4A4D"/>
                </a:solidFill>
                <a:latin typeface="Times New Roman"/>
                <a:cs typeface="Times New Roman"/>
              </a:rPr>
              <a:t>m</a:t>
            </a:r>
            <a:r>
              <a:rPr sz="850" spc="5" dirty="0">
                <a:solidFill>
                  <a:srgbClr val="4A4A4D"/>
                </a:solidFill>
                <a:latin typeface="Times New Roman"/>
                <a:cs typeface="Times New Roman"/>
              </a:rPr>
              <a:t>a</a:t>
            </a:r>
            <a:r>
              <a:rPr sz="850" spc="-10" dirty="0">
                <a:solidFill>
                  <a:srgbClr val="4A4A4D"/>
                </a:solidFill>
                <a:latin typeface="Times New Roman"/>
                <a:cs typeface="Times New Roman"/>
              </a:rPr>
              <a:t>r</a:t>
            </a:r>
            <a:r>
              <a:rPr sz="850" spc="5" dirty="0">
                <a:solidFill>
                  <a:srgbClr val="4A4A4D"/>
                </a:solidFill>
                <a:latin typeface="Times New Roman"/>
                <a:cs typeface="Times New Roman"/>
              </a:rPr>
              <a:t>k</a:t>
            </a:r>
            <a:r>
              <a:rPr sz="850" spc="-20" dirty="0">
                <a:solidFill>
                  <a:srgbClr val="4A4A4D"/>
                </a:solidFill>
                <a:latin typeface="Times New Roman"/>
                <a:cs typeface="Times New Roman"/>
              </a:rPr>
              <a:t>e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t</a:t>
            </a:r>
            <a:r>
              <a:rPr sz="850" spc="-20" dirty="0">
                <a:solidFill>
                  <a:srgbClr val="4A4A4D"/>
                </a:solidFill>
                <a:latin typeface="Times New Roman"/>
                <a:cs typeface="Times New Roman"/>
              </a:rPr>
              <a:t> v</a:t>
            </a:r>
            <a:r>
              <a:rPr sz="850" spc="-10" dirty="0">
                <a:solidFill>
                  <a:srgbClr val="4A4A4D"/>
                </a:solidFill>
                <a:latin typeface="Times New Roman"/>
                <a:cs typeface="Times New Roman"/>
              </a:rPr>
              <a:t>a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l</a:t>
            </a:r>
            <a:r>
              <a:rPr sz="850" spc="-10" dirty="0">
                <a:solidFill>
                  <a:srgbClr val="4A4A4D"/>
                </a:solidFill>
                <a:latin typeface="Times New Roman"/>
                <a:cs typeface="Times New Roman"/>
              </a:rPr>
              <a:t>u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e</a:t>
            </a:r>
            <a:r>
              <a:rPr sz="850" spc="-30" dirty="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sz="850" spc="-20" dirty="0">
                <a:solidFill>
                  <a:srgbClr val="4A4A4D"/>
                </a:solidFill>
                <a:latin typeface="Times New Roman"/>
                <a:cs typeface="Times New Roman"/>
              </a:rPr>
              <a:t>o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f</a:t>
            </a:r>
            <a:r>
              <a:rPr sz="850" spc="-55" dirty="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t</a:t>
            </a:r>
            <a:r>
              <a:rPr sz="850" spc="-10" dirty="0">
                <a:solidFill>
                  <a:srgbClr val="4A4A4D"/>
                </a:solidFill>
                <a:latin typeface="Times New Roman"/>
                <a:cs typeface="Times New Roman"/>
              </a:rPr>
              <a:t>h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e</a:t>
            </a:r>
            <a:r>
              <a:rPr sz="850" spc="-25" dirty="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sz="850" spc="-20" dirty="0">
                <a:solidFill>
                  <a:srgbClr val="4A4A4D"/>
                </a:solidFill>
                <a:latin typeface="Times New Roman"/>
                <a:cs typeface="Times New Roman"/>
              </a:rPr>
              <a:t>ﬁ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r</a:t>
            </a:r>
            <a:r>
              <a:rPr sz="850" spc="-15" dirty="0">
                <a:solidFill>
                  <a:srgbClr val="4A4A4D"/>
                </a:solidFill>
                <a:latin typeface="Times New Roman"/>
                <a:cs typeface="Times New Roman"/>
              </a:rPr>
              <a:t>m</a:t>
            </a:r>
            <a:r>
              <a:rPr sz="850" spc="-10" dirty="0">
                <a:solidFill>
                  <a:srgbClr val="4A4A4D"/>
                </a:solidFill>
                <a:latin typeface="Times New Roman"/>
                <a:cs typeface="Times New Roman"/>
              </a:rPr>
              <a:t>’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s  </a:t>
            </a:r>
            <a:r>
              <a:rPr sz="850" spc="-5" dirty="0">
                <a:solidFill>
                  <a:srgbClr val="4A4A4D"/>
                </a:solidFill>
                <a:latin typeface="Times New Roman"/>
                <a:cs typeface="Times New Roman"/>
              </a:rPr>
              <a:t>liabilities and equity </a:t>
            </a:r>
            <a:r>
              <a:rPr sz="850" spc="-10" dirty="0">
                <a:solidFill>
                  <a:srgbClr val="4A4A4D"/>
                </a:solidFill>
                <a:latin typeface="Times New Roman"/>
                <a:cs typeface="Times New Roman"/>
              </a:rPr>
              <a:t>minus </a:t>
            </a:r>
            <a:r>
              <a:rPr sz="850" spc="-5" dirty="0">
                <a:solidFill>
                  <a:srgbClr val="4A4A4D"/>
                </a:solidFill>
                <a:latin typeface="Times New Roman"/>
                <a:cs typeface="Times New Roman"/>
              </a:rPr>
              <a:t>the 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sz="850" spc="-5" dirty="0">
                <a:solidFill>
                  <a:srgbClr val="4A4A4D"/>
                </a:solidFill>
                <a:latin typeface="Times New Roman"/>
                <a:cs typeface="Times New Roman"/>
              </a:rPr>
              <a:t>amount of 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money </a:t>
            </a:r>
            <a:r>
              <a:rPr sz="850" spc="-5" dirty="0">
                <a:solidFill>
                  <a:srgbClr val="4A4A4D"/>
                </a:solidFill>
                <a:latin typeface="Times New Roman"/>
                <a:cs typeface="Times New Roman"/>
              </a:rPr>
              <a:t>investors paid 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to </a:t>
            </a:r>
            <a:r>
              <a:rPr sz="850" spc="-200" dirty="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sz="850" spc="-5" dirty="0">
                <a:solidFill>
                  <a:srgbClr val="4A4A4D"/>
                </a:solidFill>
                <a:latin typeface="Times New Roman"/>
                <a:cs typeface="Times New Roman"/>
              </a:rPr>
              <a:t>the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sz="850" spc="-5" dirty="0">
                <a:solidFill>
                  <a:srgbClr val="4A4A4D"/>
                </a:solidFill>
                <a:latin typeface="Times New Roman"/>
                <a:cs typeface="Times New Roman"/>
              </a:rPr>
              <a:t>ﬁrm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sz="850" spc="-5" dirty="0">
                <a:solidFill>
                  <a:srgbClr val="4A4A4D"/>
                </a:solidFill>
                <a:latin typeface="Times New Roman"/>
                <a:cs typeface="Times New Roman"/>
              </a:rPr>
              <a:t>when</a:t>
            </a:r>
            <a:r>
              <a:rPr sz="850" spc="200" dirty="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sz="850" spc="-5" dirty="0">
                <a:solidFill>
                  <a:srgbClr val="4A4A4D"/>
                </a:solidFill>
                <a:latin typeface="Times New Roman"/>
                <a:cs typeface="Times New Roman"/>
              </a:rPr>
              <a:t>these</a:t>
            </a:r>
            <a:r>
              <a:rPr sz="850" spc="204" dirty="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sz="850" spc="-5" dirty="0">
                <a:solidFill>
                  <a:srgbClr val="4A4A4D"/>
                </a:solidFill>
                <a:latin typeface="Times New Roman"/>
                <a:cs typeface="Times New Roman"/>
              </a:rPr>
              <a:t>securities 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sz="850" spc="-5" dirty="0">
                <a:solidFill>
                  <a:srgbClr val="4A4A4D"/>
                </a:solidFill>
                <a:latin typeface="Times New Roman"/>
                <a:cs typeface="Times New Roman"/>
              </a:rPr>
              <a:t>were</a:t>
            </a:r>
            <a:r>
              <a:rPr sz="850" spc="-10" dirty="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sz="850" spc="-5" dirty="0">
                <a:solidFill>
                  <a:srgbClr val="4A4A4D"/>
                </a:solidFill>
                <a:latin typeface="Times New Roman"/>
                <a:cs typeface="Times New Roman"/>
              </a:rPr>
              <a:t>ﬁrst</a:t>
            </a:r>
            <a:r>
              <a:rPr sz="850" spc="10" dirty="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sz="850" spc="-5" dirty="0">
                <a:solidFill>
                  <a:srgbClr val="4A4A4D"/>
                </a:solidFill>
                <a:latin typeface="Times New Roman"/>
                <a:cs typeface="Times New Roman"/>
              </a:rPr>
              <a:t>issued</a:t>
            </a:r>
            <a:endParaRPr sz="85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502412" y="703579"/>
            <a:ext cx="6999605" cy="542734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just">
              <a:lnSpc>
                <a:spcPct val="100000"/>
              </a:lnSpc>
              <a:spcBef>
                <a:spcPts val="100"/>
              </a:spcBef>
            </a:pPr>
            <a:r>
              <a:rPr sz="1450" spc="-50" dirty="0">
                <a:solidFill>
                  <a:srgbClr val="A70D11"/>
                </a:solidFill>
                <a:latin typeface="Trebuchet MS"/>
                <a:cs typeface="Trebuchet MS"/>
              </a:rPr>
              <a:t>Wha</a:t>
            </a:r>
            <a:r>
              <a:rPr sz="1450" spc="-35" dirty="0">
                <a:solidFill>
                  <a:srgbClr val="A70D11"/>
                </a:solidFill>
                <a:latin typeface="Trebuchet MS"/>
                <a:cs typeface="Trebuchet MS"/>
              </a:rPr>
              <a:t>t</a:t>
            </a:r>
            <a:r>
              <a:rPr sz="1450" spc="-90" dirty="0">
                <a:solidFill>
                  <a:srgbClr val="A70D11"/>
                </a:solidFill>
                <a:latin typeface="Trebuchet MS"/>
                <a:cs typeface="Trebuchet MS"/>
              </a:rPr>
              <a:t> </a:t>
            </a:r>
            <a:r>
              <a:rPr sz="1450" spc="-50" dirty="0">
                <a:solidFill>
                  <a:srgbClr val="A70D11"/>
                </a:solidFill>
                <a:latin typeface="Trebuchet MS"/>
                <a:cs typeface="Trebuchet MS"/>
              </a:rPr>
              <a:t>Abo</a:t>
            </a:r>
            <a:r>
              <a:rPr sz="1450" spc="-40" dirty="0">
                <a:solidFill>
                  <a:srgbClr val="A70D11"/>
                </a:solidFill>
                <a:latin typeface="Trebuchet MS"/>
                <a:cs typeface="Trebuchet MS"/>
              </a:rPr>
              <a:t>ut</a:t>
            </a:r>
            <a:r>
              <a:rPr sz="1450" spc="-55" dirty="0">
                <a:solidFill>
                  <a:srgbClr val="A70D11"/>
                </a:solidFill>
                <a:latin typeface="Trebuchet MS"/>
                <a:cs typeface="Trebuchet MS"/>
              </a:rPr>
              <a:t> </a:t>
            </a:r>
            <a:r>
              <a:rPr sz="1450" spc="-45" dirty="0">
                <a:solidFill>
                  <a:srgbClr val="A70D11"/>
                </a:solidFill>
                <a:latin typeface="Trebuchet MS"/>
                <a:cs typeface="Trebuchet MS"/>
              </a:rPr>
              <a:t>Et</a:t>
            </a:r>
            <a:r>
              <a:rPr sz="1450" spc="-40" dirty="0">
                <a:solidFill>
                  <a:srgbClr val="A70D11"/>
                </a:solidFill>
                <a:latin typeface="Trebuchet MS"/>
                <a:cs typeface="Trebuchet MS"/>
              </a:rPr>
              <a:t>h</a:t>
            </a:r>
            <a:r>
              <a:rPr sz="1450" spc="-30" dirty="0">
                <a:solidFill>
                  <a:srgbClr val="A70D11"/>
                </a:solidFill>
                <a:latin typeface="Trebuchet MS"/>
                <a:cs typeface="Trebuchet MS"/>
              </a:rPr>
              <a:t>ics?</a:t>
            </a:r>
            <a:endParaRPr sz="1450">
              <a:latin typeface="Trebuchet MS"/>
              <a:cs typeface="Trebuchet MS"/>
            </a:endParaRPr>
          </a:p>
          <a:p>
            <a:pPr marL="12700" marR="174625" indent="350520" algn="just">
              <a:lnSpc>
                <a:spcPct val="143500"/>
              </a:lnSpc>
              <a:spcBef>
                <a:spcPts val="760"/>
              </a:spcBef>
            </a:pP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Critics frequently </a:t>
            </a:r>
            <a:r>
              <a:rPr sz="1000" u="sng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argue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that emphasizing shareholder </a:t>
            </a:r>
            <a:r>
              <a:rPr sz="1000" u="sng" spc="-1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wealth may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lead managers to focus </a:t>
            </a:r>
            <a:r>
              <a:rPr sz="1000" u="sng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on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quick </a:t>
            </a:r>
            <a:r>
              <a:rPr sz="1000" u="sng" spc="-1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ﬁxes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to </a:t>
            </a:r>
            <a:r>
              <a:rPr sz="1000" u="sng" spc="-1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problems,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even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resorting to </a:t>
            </a:r>
            <a:r>
              <a:rPr sz="1000" u="sng" spc="-1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unethical behavior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to maintain ﬁrm value. </a:t>
            </a:r>
            <a:r>
              <a:rPr sz="1000" u="sng" spc="-1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Some managers, unfortunately, </a:t>
            </a:r>
            <a:r>
              <a:rPr sz="1000" u="sng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do </a:t>
            </a:r>
            <a:r>
              <a:rPr sz="1000" u="sng" spc="-1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make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decisions to ignore product quality </a:t>
            </a:r>
            <a:r>
              <a:rPr sz="1000" u="sng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or 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safety, </a:t>
            </a:r>
            <a:r>
              <a:rPr sz="1000" u="sng" spc="-1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worker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safety, and the</a:t>
            </a:r>
            <a:r>
              <a:rPr sz="1000" u="sng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well-being </a:t>
            </a:r>
            <a:r>
              <a:rPr sz="1000" u="sng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of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communities</a:t>
            </a:r>
            <a:r>
              <a:rPr sz="1000" u="sng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or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to </a:t>
            </a:r>
            <a:r>
              <a:rPr sz="1000" u="sng" spc="-1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use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deceitful selling practices. </a:t>
            </a:r>
            <a:r>
              <a:rPr sz="1000" u="sng" spc="-1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As </a:t>
            </a:r>
            <a:r>
              <a:rPr sz="1000" u="sng" spc="-1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long </a:t>
            </a:r>
            <a:r>
              <a:rPr sz="1000" u="sng" spc="-1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as, </a:t>
            </a:r>
            <a:r>
              <a:rPr sz="1000" u="sng" spc="-1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these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practices are </a:t>
            </a:r>
            <a:r>
              <a:rPr sz="1000" u="sng" spc="-1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not 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u="sng" spc="-1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discovered or publicized,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they </a:t>
            </a:r>
            <a:r>
              <a:rPr sz="1000" u="sng" spc="-1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may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help keep </a:t>
            </a:r>
            <a:r>
              <a:rPr sz="1000" u="sng" spc="-1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shareholder value higher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than it should </a:t>
            </a:r>
            <a:r>
              <a:rPr sz="1000" u="sng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be.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But let’s take a closer look </a:t>
            </a:r>
            <a:r>
              <a:rPr sz="1000" u="sng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at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this type </a:t>
            </a:r>
            <a:r>
              <a:rPr sz="1000" u="sng" spc="1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of </a:t>
            </a:r>
            <a:r>
              <a:rPr sz="1000" spc="1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behavior.</a:t>
            </a:r>
            <a:endParaRPr sz="1000">
              <a:latin typeface="Times New Roman"/>
              <a:cs typeface="Times New Roman"/>
            </a:endParaRPr>
          </a:p>
          <a:p>
            <a:pPr marL="12700" marR="5080" indent="443230" algn="just">
              <a:lnSpc>
                <a:spcPct val="134300"/>
              </a:lnSpc>
              <a:spcBef>
                <a:spcPts val="945"/>
              </a:spcBef>
            </a:pP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Unethical managers 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will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make improper decisions regardless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the performance measure, so using shareholder value as a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performance measure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probably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will not aﬀect such abus ive practices. 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By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inﬂating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ﬁrm revenues, keeping costs artiﬁcially low,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or 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diverting scarce resources from needed to less-productive uses,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unethical practices 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would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improve nearly </a:t>
            </a:r>
            <a:r>
              <a:rPr sz="1000" spc="-35" dirty="0">
                <a:solidFill>
                  <a:srgbClr val="221F1F"/>
                </a:solidFill>
                <a:latin typeface="Times New Roman"/>
                <a:cs typeface="Times New Roman"/>
              </a:rPr>
              <a:t>any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performance measure, be </a:t>
            </a:r>
            <a:r>
              <a:rPr sz="1000" spc="-20" dirty="0">
                <a:solidFill>
                  <a:srgbClr val="221F1F"/>
                </a:solidFill>
                <a:latin typeface="Times New Roman"/>
                <a:cs typeface="Times New Roman"/>
              </a:rPr>
              <a:t>it </a:t>
            </a:r>
            <a:r>
              <a:rPr sz="1000" spc="-1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sales,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costs,</a:t>
            </a:r>
            <a:r>
              <a:rPr sz="1000" spc="-1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or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market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share.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Thus,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to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blame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ethical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lapses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on</a:t>
            </a:r>
            <a:r>
              <a:rPr sz="1000" spc="5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ﬁnancial</a:t>
            </a:r>
            <a:r>
              <a:rPr sz="1000" spc="4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measures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of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ﬁrm</a:t>
            </a:r>
            <a:r>
              <a:rPr sz="1000" spc="-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performance</a:t>
            </a:r>
            <a:r>
              <a:rPr sz="1000" spc="-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is</a:t>
            </a:r>
            <a:r>
              <a:rPr sz="1000" spc="-1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inappropriate.</a:t>
            </a:r>
            <a:endParaRPr sz="1000">
              <a:latin typeface="Times New Roman"/>
              <a:cs typeface="Times New Roman"/>
            </a:endParaRPr>
          </a:p>
          <a:p>
            <a:pPr marL="12700" indent="224154" algn="just">
              <a:lnSpc>
                <a:spcPct val="100000"/>
              </a:lnSpc>
              <a:spcBef>
                <a:spcPts val="395"/>
              </a:spcBef>
            </a:pP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Some</a:t>
            </a:r>
            <a:r>
              <a:rPr sz="1000" spc="17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would</a:t>
            </a:r>
            <a:r>
              <a:rPr sz="1000" spc="16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argue</a:t>
            </a:r>
            <a:r>
              <a:rPr sz="1000" spc="17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that</a:t>
            </a:r>
            <a:r>
              <a:rPr sz="1000" spc="16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all</a:t>
            </a:r>
            <a:r>
              <a:rPr sz="1000" spc="16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stakeholders</a:t>
            </a:r>
            <a:r>
              <a:rPr sz="1000" spc="15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(employees,</a:t>
            </a:r>
            <a:r>
              <a:rPr sz="1000" spc="16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customers,</a:t>
            </a:r>
            <a:r>
              <a:rPr sz="1000" spc="16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suppliers,</a:t>
            </a:r>
            <a:r>
              <a:rPr sz="1000" spc="16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bondholders,</a:t>
            </a:r>
            <a:r>
              <a:rPr sz="1000" spc="-5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bankers,</a:t>
            </a:r>
            <a:r>
              <a:rPr sz="1000" spc="16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and</a:t>
            </a:r>
            <a:r>
              <a:rPr sz="1000" spc="16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shareholders)</a:t>
            </a:r>
            <a:r>
              <a:rPr sz="1000" spc="16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should</a:t>
            </a:r>
            <a:r>
              <a:rPr sz="1000" spc="16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be</a:t>
            </a:r>
            <a:endParaRPr sz="1000">
              <a:latin typeface="Times New Roman"/>
              <a:cs typeface="Times New Roman"/>
            </a:endParaRPr>
          </a:p>
          <a:p>
            <a:pPr marL="12700" marR="174625" algn="just">
              <a:lnSpc>
                <a:spcPct val="143700"/>
              </a:lnSpc>
              <a:spcBef>
                <a:spcPts val="5"/>
              </a:spcBef>
            </a:pP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considerations in managers’ decision making.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They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argue that focusing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solely on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shareholder 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wealth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creates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short-term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thinking 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by </a:t>
            </a:r>
            <a:r>
              <a:rPr sz="1000" spc="1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managers.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Holders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this perspective argue that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managers focus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on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the current stock price and</a:t>
            </a:r>
            <a:r>
              <a:rPr sz="1000" spc="24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what</a:t>
            </a:r>
            <a:r>
              <a:rPr sz="1000" spc="229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will make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it rise 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this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year, 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with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 the result that managers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resort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to accounting tricks to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increase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short-term earnings reports, decide to conserve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cash 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ﬂow,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or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forgo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undertaking long-term projects,</a:t>
            </a:r>
            <a:r>
              <a:rPr sz="1000" spc="-1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so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investment</a:t>
            </a:r>
            <a:r>
              <a:rPr sz="1000" spc="-1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and</a:t>
            </a:r>
            <a:r>
              <a:rPr sz="1000" spc="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innovation</a:t>
            </a:r>
            <a:r>
              <a:rPr sz="1000" spc="1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is</a:t>
            </a:r>
            <a:r>
              <a:rPr sz="1000" spc="-4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discouraged.</a:t>
            </a:r>
            <a:endParaRPr sz="1000">
              <a:latin typeface="Times New Roman"/>
              <a:cs typeface="Times New Roman"/>
            </a:endParaRPr>
          </a:p>
          <a:p>
            <a:pPr marL="12700" marR="175260" indent="224154" algn="just">
              <a:lnSpc>
                <a:spcPct val="143800"/>
              </a:lnSpc>
              <a:spcBef>
                <a:spcPts val="5"/>
              </a:spcBef>
            </a:pP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However, focusing </a:t>
            </a:r>
            <a:r>
              <a:rPr sz="1000" u="sng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on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ﬁrm value may keep management’s eyes </a:t>
            </a:r>
            <a:r>
              <a:rPr sz="1000" u="sng" spc="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on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the </a:t>
            </a:r>
            <a:r>
              <a:rPr sz="1000" u="sng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longer-term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consequences </a:t>
            </a:r>
            <a:r>
              <a:rPr sz="1000" u="sng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of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its actions. Firms engaged </a:t>
            </a:r>
            <a:r>
              <a:rPr sz="1000" u="sng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in 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unethical </a:t>
            </a:r>
            <a:r>
              <a:rPr sz="1000" u="sng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or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careless behavior </a:t>
            </a:r>
            <a:r>
              <a:rPr sz="1000" u="sng" spc="-1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run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the danger </a:t>
            </a:r>
            <a:r>
              <a:rPr sz="1000" u="sng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of </a:t>
            </a:r>
            <a:r>
              <a:rPr sz="1000" u="sng" spc="-3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having </a:t>
            </a:r>
            <a:r>
              <a:rPr sz="1000" u="sng" spc="-2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this </a:t>
            </a:r>
            <a:r>
              <a:rPr sz="1000" u="sng" spc="-3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behavior exposed. </a:t>
            </a:r>
            <a:r>
              <a:rPr sz="1000" u="sng" spc="-3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Such</a:t>
            </a:r>
            <a:r>
              <a:rPr sz="1000" u="sng" spc="-3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2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revelations </a:t>
            </a:r>
            <a:r>
              <a:rPr sz="1000" u="sng" spc="-3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can </a:t>
            </a:r>
            <a:r>
              <a:rPr sz="1000" u="sng" spc="-3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harm</a:t>
            </a:r>
            <a:r>
              <a:rPr sz="1000" u="sng" spc="-3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the ﬁrm’s </a:t>
            </a:r>
            <a:r>
              <a:rPr sz="1000" u="sng" spc="-2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reputation </a:t>
            </a:r>
            <a:r>
              <a:rPr sz="1000" u="sng" spc="-3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and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u="sng" spc="-2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shareholder</a:t>
            </a:r>
            <a:r>
              <a:rPr sz="1000" u="sng" spc="-2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value for extended periods as customers and employees feel their trust </a:t>
            </a:r>
            <a:r>
              <a:rPr sz="1000" u="sng" spc="-1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has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been violated.</a:t>
            </a:r>
            <a:r>
              <a:rPr sz="1000" u="sng" spc="24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3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Some</a:t>
            </a:r>
            <a:r>
              <a:rPr sz="1000" u="sng" spc="18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3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evidence</a:t>
            </a:r>
            <a:r>
              <a:rPr sz="1000" u="sng" spc="19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3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from</a:t>
            </a:r>
            <a:r>
              <a:rPr sz="1000" u="sng" spc="19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3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a </a:t>
            </a:r>
            <a:r>
              <a:rPr sz="1000" u="sng" spc="-2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recent </a:t>
            </a:r>
            <a:r>
              <a:rPr sz="1000" spc="-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u="sng" spc="-3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study </a:t>
            </a:r>
            <a:r>
              <a:rPr sz="1000" u="sng" spc="-2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suggests that </a:t>
            </a:r>
            <a:r>
              <a:rPr sz="1000" u="sng" spc="-3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ﬁrms </a:t>
            </a:r>
            <a:r>
              <a:rPr sz="1000" u="sng" spc="-3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with a </a:t>
            </a:r>
            <a:r>
              <a:rPr sz="1000" u="sng" spc="-2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social </a:t>
            </a:r>
            <a:r>
              <a:rPr sz="1000" u="sng" spc="-3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conscience </a:t>
            </a:r>
            <a:r>
              <a:rPr sz="1000" u="sng" spc="-4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may</a:t>
            </a:r>
            <a:r>
              <a:rPr sz="1000" u="sng" spc="17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2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gain </a:t>
            </a:r>
            <a:r>
              <a:rPr sz="1000" u="sng" spc="-3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more</a:t>
            </a:r>
            <a:r>
              <a:rPr sz="1000" u="sng" spc="18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3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ﬁnancially </a:t>
            </a:r>
            <a:r>
              <a:rPr sz="1000" u="sng" spc="-2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in </a:t>
            </a:r>
            <a:r>
              <a:rPr sz="1000" u="sng" spc="-3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the </a:t>
            </a:r>
            <a:r>
              <a:rPr sz="1000" u="sng" spc="-2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marketplace.</a:t>
            </a:r>
            <a:r>
              <a:rPr sz="1000" u="sng" spc="20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4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An</a:t>
            </a:r>
            <a:r>
              <a:rPr sz="1000" u="sng" spc="16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3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important </a:t>
            </a:r>
            <a:r>
              <a:rPr sz="1000" u="sng" spc="-2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aspect </a:t>
            </a:r>
            <a:r>
              <a:rPr sz="1000" u="sng" spc="-3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to</a:t>
            </a:r>
            <a:r>
              <a:rPr sz="1000" u="sng" spc="19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2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corporate ethics is </a:t>
            </a:r>
            <a:r>
              <a:rPr sz="1000" spc="-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u="sng" spc="-2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the control </a:t>
            </a:r>
            <a:r>
              <a:rPr sz="1000" u="sng" spc="-3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systems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that a </a:t>
            </a:r>
            <a:r>
              <a:rPr sz="1000" u="sng" spc="-1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ﬁrm has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in place </a:t>
            </a:r>
            <a:r>
              <a:rPr sz="1000" u="sng" spc="-1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to discourage such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activity and to catch it if it occurs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. 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As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shareholders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are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many and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dispersed, it is the role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the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board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and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corporate governance to ensure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man-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agers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are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working</a:t>
            </a:r>
            <a:r>
              <a:rPr sz="1000" spc="19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for</a:t>
            </a:r>
            <a:r>
              <a:rPr sz="1000" spc="2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sz="1000" spc="2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shareholders’</a:t>
            </a:r>
            <a:r>
              <a:rPr sz="1000" spc="2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best</a:t>
            </a:r>
            <a:r>
              <a:rPr sz="1000" spc="2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interests </a:t>
            </a:r>
            <a:r>
              <a:rPr sz="1000" spc="-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rather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than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for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a </a:t>
            </a:r>
            <a:r>
              <a:rPr sz="1000" spc="-120" dirty="0">
                <a:solidFill>
                  <a:srgbClr val="221F1F"/>
                </a:solidFill>
                <a:latin typeface="Times New Roman"/>
                <a:cs typeface="Times New Roman"/>
              </a:rPr>
              <a:t>―quick</a:t>
            </a:r>
            <a:r>
              <a:rPr sz="1000" spc="-114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25" dirty="0">
                <a:solidFill>
                  <a:srgbClr val="221F1F"/>
                </a:solidFill>
                <a:latin typeface="Times New Roman"/>
                <a:cs typeface="Times New Roman"/>
              </a:rPr>
              <a:t>ﬁx‖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or their </a:t>
            </a:r>
            <a:r>
              <a:rPr sz="1000" spc="-35" dirty="0">
                <a:solidFill>
                  <a:srgbClr val="221F1F"/>
                </a:solidFill>
                <a:latin typeface="Times New Roman"/>
                <a:cs typeface="Times New Roman"/>
              </a:rPr>
              <a:t>own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selﬁsh interests. Compensation systems that reward managers for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longer-term company 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performance and share price performance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can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ensure that</a:t>
            </a:r>
            <a:r>
              <a:rPr sz="1000" spc="24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managers 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make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appropriate decisionsfor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sz="1000" spc="24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well-being 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all stakeholders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as</a:t>
            </a:r>
            <a:r>
              <a:rPr sz="1000" spc="-4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well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as</a:t>
            </a:r>
            <a:r>
              <a:rPr sz="1000" spc="-4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shareholders.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385061" y="6500241"/>
            <a:ext cx="2347595" cy="32385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950" spc="-55" dirty="0">
                <a:solidFill>
                  <a:srgbClr val="221F1F"/>
                </a:solidFill>
                <a:latin typeface="Tahoma"/>
                <a:cs typeface="Tahoma"/>
              </a:rPr>
              <a:t>Corporate</a:t>
            </a:r>
            <a:r>
              <a:rPr sz="1950" spc="-65" dirty="0">
                <a:solidFill>
                  <a:srgbClr val="221F1F"/>
                </a:solidFill>
                <a:latin typeface="Tahoma"/>
                <a:cs typeface="Tahoma"/>
              </a:rPr>
              <a:t> </a:t>
            </a:r>
            <a:r>
              <a:rPr sz="1950" spc="-55" dirty="0">
                <a:solidFill>
                  <a:srgbClr val="221F1F"/>
                </a:solidFill>
                <a:latin typeface="Tahoma"/>
                <a:cs typeface="Tahoma"/>
              </a:rPr>
              <a:t>Governance</a:t>
            </a:r>
            <a:endParaRPr sz="1950">
              <a:latin typeface="Tahoma"/>
              <a:cs typeface="Tahom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502412" y="7078370"/>
            <a:ext cx="6828155" cy="134175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 indent="394970" algn="just">
              <a:lnSpc>
                <a:spcPct val="143800"/>
              </a:lnSpc>
              <a:spcBef>
                <a:spcPts val="105"/>
              </a:spcBef>
            </a:pP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In most proprietorships and partnerships, the owners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are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the managers and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they </a:t>
            </a:r>
            <a:r>
              <a:rPr sz="1000" spc="10" dirty="0">
                <a:solidFill>
                  <a:srgbClr val="221F1F"/>
                </a:solidFill>
                <a:latin typeface="Times New Roman"/>
                <a:cs typeface="Times New Roman"/>
              </a:rPr>
              <a:t>playan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active role in managing their business.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But in many 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ﬁrms,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someone other than the owners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make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business decisions; there is a separation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ownership and control. 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For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 example, professional managers 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run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public corporations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in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the place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the shareholders. This 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arrangement </a:t>
            </a:r>
            <a:r>
              <a:rPr sz="1000" spc="-40" dirty="0">
                <a:solidFill>
                  <a:srgbClr val="221F1F"/>
                </a:solidFill>
                <a:latin typeface="Times New Roman"/>
                <a:cs typeface="Times New Roman"/>
              </a:rPr>
              <a:t>may</a:t>
            </a:r>
            <a:r>
              <a:rPr sz="1000" spc="-3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result</a:t>
            </a:r>
            <a:r>
              <a:rPr sz="1000" spc="2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in</a:t>
            </a:r>
            <a:r>
              <a:rPr sz="1000" spc="2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ethics </a:t>
            </a:r>
            <a:r>
              <a:rPr sz="1000" spc="-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problems. For example,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dishonest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managers </a:t>
            </a:r>
            <a:r>
              <a:rPr sz="1000" spc="-35" dirty="0">
                <a:solidFill>
                  <a:srgbClr val="221F1F"/>
                </a:solidFill>
                <a:latin typeface="Times New Roman"/>
                <a:cs typeface="Times New Roman"/>
              </a:rPr>
              <a:t>can make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decisions that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increase expenses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in order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to beneﬁt themselves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(such company- 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owned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vacation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villas,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corporate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jets,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high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salaries)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over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shareholders.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Or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they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can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send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stock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prices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higher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by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manipulating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transactions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and</a:t>
            </a:r>
            <a:r>
              <a:rPr sz="1000" spc="-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accounting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rules</a:t>
            </a:r>
            <a:r>
              <a:rPr sz="1000" spc="-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so</a:t>
            </a:r>
            <a:r>
              <a:rPr sz="1000" spc="-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ﬁrm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appears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 more</a:t>
            </a:r>
            <a:r>
              <a:rPr sz="1000" spc="1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proﬁtable than</a:t>
            </a:r>
            <a:r>
              <a:rPr sz="1000" spc="-1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it</a:t>
            </a:r>
            <a:r>
              <a:rPr sz="1000" spc="-3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is.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910132" y="8694115"/>
            <a:ext cx="6407150" cy="146685"/>
          </a:xfrm>
          <a:prstGeom prst="rect">
            <a:avLst/>
          </a:prstGeom>
          <a:solidFill>
            <a:srgbClr val="FFFF00"/>
          </a:solidFill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100"/>
              </a:lnSpc>
            </a:pPr>
            <a:r>
              <a:rPr sz="1000" b="1" spc="-5" dirty="0">
                <a:solidFill>
                  <a:srgbClr val="1F2023"/>
                </a:solidFill>
                <a:latin typeface="Times New Roman"/>
                <a:cs typeface="Times New Roman"/>
              </a:rPr>
              <a:t>Corporate</a:t>
            </a:r>
            <a:r>
              <a:rPr sz="1000" b="1" spc="35" dirty="0">
                <a:solidFill>
                  <a:srgbClr val="1F2023"/>
                </a:solidFill>
                <a:latin typeface="Times New Roman"/>
                <a:cs typeface="Times New Roman"/>
              </a:rPr>
              <a:t> </a:t>
            </a:r>
            <a:r>
              <a:rPr sz="1000" b="1" spc="-5" dirty="0">
                <a:solidFill>
                  <a:srgbClr val="1F2023"/>
                </a:solidFill>
                <a:latin typeface="Times New Roman"/>
                <a:cs typeface="Times New Roman"/>
              </a:rPr>
              <a:t>governance</a:t>
            </a:r>
            <a:r>
              <a:rPr sz="1000" b="1" spc="45" dirty="0">
                <a:solidFill>
                  <a:srgbClr val="1F2023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1F2023"/>
                </a:solidFill>
                <a:latin typeface="Times New Roman"/>
                <a:cs typeface="Times New Roman"/>
              </a:rPr>
              <a:t>is</a:t>
            </a:r>
            <a:r>
              <a:rPr sz="1000" spc="10" dirty="0">
                <a:solidFill>
                  <a:srgbClr val="1F2023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1F2023"/>
                </a:solidFill>
                <a:latin typeface="Times New Roman"/>
                <a:cs typeface="Times New Roman"/>
              </a:rPr>
              <a:t>the</a:t>
            </a:r>
            <a:r>
              <a:rPr sz="1000" spc="35" dirty="0">
                <a:solidFill>
                  <a:srgbClr val="1F2023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1F2023"/>
                </a:solidFill>
                <a:latin typeface="Times New Roman"/>
                <a:cs typeface="Times New Roman"/>
              </a:rPr>
              <a:t>structure</a:t>
            </a:r>
            <a:r>
              <a:rPr sz="1000" spc="35" dirty="0">
                <a:solidFill>
                  <a:srgbClr val="1F2023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1F2023"/>
                </a:solidFill>
                <a:latin typeface="Times New Roman"/>
                <a:cs typeface="Times New Roman"/>
              </a:rPr>
              <a:t>of</a:t>
            </a:r>
            <a:r>
              <a:rPr sz="1000" spc="25" dirty="0">
                <a:solidFill>
                  <a:srgbClr val="1F2023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1F2023"/>
                </a:solidFill>
                <a:latin typeface="Times New Roman"/>
                <a:cs typeface="Times New Roman"/>
              </a:rPr>
              <a:t>rules,</a:t>
            </a:r>
            <a:r>
              <a:rPr sz="1000" spc="35" dirty="0">
                <a:solidFill>
                  <a:srgbClr val="1F2023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1F2023"/>
                </a:solidFill>
                <a:latin typeface="Times New Roman"/>
                <a:cs typeface="Times New Roman"/>
              </a:rPr>
              <a:t>practices,</a:t>
            </a:r>
            <a:r>
              <a:rPr sz="1000" spc="40" dirty="0">
                <a:solidFill>
                  <a:srgbClr val="1F2023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1F2023"/>
                </a:solidFill>
                <a:latin typeface="Times New Roman"/>
                <a:cs typeface="Times New Roman"/>
              </a:rPr>
              <a:t>and</a:t>
            </a:r>
            <a:r>
              <a:rPr sz="1000" spc="35" dirty="0">
                <a:solidFill>
                  <a:srgbClr val="1F2023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1F2023"/>
                </a:solidFill>
                <a:latin typeface="Times New Roman"/>
                <a:cs typeface="Times New Roman"/>
              </a:rPr>
              <a:t>processes</a:t>
            </a:r>
            <a:r>
              <a:rPr sz="1000" spc="30" dirty="0">
                <a:solidFill>
                  <a:srgbClr val="1F2023"/>
                </a:solidFill>
                <a:latin typeface="Times New Roman"/>
                <a:cs typeface="Times New Roman"/>
              </a:rPr>
              <a:t> </a:t>
            </a:r>
            <a:r>
              <a:rPr sz="1000" spc="-10" dirty="0">
                <a:solidFill>
                  <a:srgbClr val="1F2023"/>
                </a:solidFill>
                <a:latin typeface="Times New Roman"/>
                <a:cs typeface="Times New Roman"/>
              </a:rPr>
              <a:t>used</a:t>
            </a:r>
            <a:r>
              <a:rPr sz="1000" spc="40" dirty="0">
                <a:solidFill>
                  <a:srgbClr val="1F2023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1F2023"/>
                </a:solidFill>
                <a:latin typeface="Times New Roman"/>
                <a:cs typeface="Times New Roman"/>
              </a:rPr>
              <a:t>to</a:t>
            </a:r>
            <a:r>
              <a:rPr sz="1000" spc="35" dirty="0">
                <a:solidFill>
                  <a:srgbClr val="1F2023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1F2023"/>
                </a:solidFill>
                <a:latin typeface="Times New Roman"/>
                <a:cs typeface="Times New Roman"/>
              </a:rPr>
              <a:t>direct</a:t>
            </a:r>
            <a:r>
              <a:rPr sz="1000" spc="30" dirty="0">
                <a:solidFill>
                  <a:srgbClr val="1F2023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1F2023"/>
                </a:solidFill>
                <a:latin typeface="Times New Roman"/>
                <a:cs typeface="Times New Roman"/>
              </a:rPr>
              <a:t>and</a:t>
            </a:r>
            <a:r>
              <a:rPr sz="1000" spc="35" dirty="0">
                <a:solidFill>
                  <a:srgbClr val="1F2023"/>
                </a:solidFill>
                <a:latin typeface="Times New Roman"/>
                <a:cs typeface="Times New Roman"/>
              </a:rPr>
              <a:t> </a:t>
            </a:r>
            <a:r>
              <a:rPr sz="1000" spc="-10" dirty="0">
                <a:solidFill>
                  <a:srgbClr val="1F2023"/>
                </a:solidFill>
                <a:latin typeface="Times New Roman"/>
                <a:cs typeface="Times New Roman"/>
              </a:rPr>
              <a:t>manage</a:t>
            </a:r>
            <a:r>
              <a:rPr sz="1000" spc="40" dirty="0">
                <a:solidFill>
                  <a:srgbClr val="1F2023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1F2023"/>
                </a:solidFill>
                <a:latin typeface="Times New Roman"/>
                <a:cs typeface="Times New Roman"/>
              </a:rPr>
              <a:t>a</a:t>
            </a:r>
            <a:r>
              <a:rPr sz="1000" spc="35" dirty="0">
                <a:solidFill>
                  <a:srgbClr val="1F2023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1F2023"/>
                </a:solidFill>
                <a:latin typeface="Times New Roman"/>
                <a:cs typeface="Times New Roman"/>
              </a:rPr>
              <a:t>company.</a:t>
            </a:r>
            <a:r>
              <a:rPr sz="1000" spc="45" dirty="0">
                <a:solidFill>
                  <a:srgbClr val="1F2023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1F2023"/>
                </a:solidFill>
                <a:latin typeface="Times New Roman"/>
                <a:cs typeface="Times New Roman"/>
              </a:rPr>
              <a:t>A</a:t>
            </a:r>
            <a:r>
              <a:rPr sz="1000" spc="20" dirty="0">
                <a:solidFill>
                  <a:srgbClr val="1F2023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1F2023"/>
                </a:solidFill>
                <a:latin typeface="Times New Roman"/>
                <a:cs typeface="Times New Roman"/>
              </a:rPr>
              <a:t>company's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515112" y="8913571"/>
            <a:ext cx="6814820" cy="144780"/>
          </a:xfrm>
          <a:prstGeom prst="rect">
            <a:avLst/>
          </a:prstGeom>
          <a:solidFill>
            <a:srgbClr val="FFFF00"/>
          </a:solidFill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100"/>
              </a:lnSpc>
            </a:pPr>
            <a:r>
              <a:rPr sz="1000" dirty="0">
                <a:solidFill>
                  <a:srgbClr val="1F2023"/>
                </a:solidFill>
                <a:latin typeface="Times New Roman"/>
                <a:cs typeface="Times New Roman"/>
              </a:rPr>
              <a:t>board</a:t>
            </a:r>
            <a:r>
              <a:rPr sz="1000" spc="70" dirty="0">
                <a:solidFill>
                  <a:srgbClr val="1F2023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1F2023"/>
                </a:solidFill>
                <a:latin typeface="Times New Roman"/>
                <a:cs typeface="Times New Roman"/>
              </a:rPr>
              <a:t>of</a:t>
            </a:r>
            <a:r>
              <a:rPr sz="1000" spc="65" dirty="0">
                <a:solidFill>
                  <a:srgbClr val="1F2023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1F2023"/>
                </a:solidFill>
                <a:latin typeface="Times New Roman"/>
                <a:cs typeface="Times New Roman"/>
              </a:rPr>
              <a:t>directors</a:t>
            </a:r>
            <a:r>
              <a:rPr sz="1000" spc="75" dirty="0">
                <a:solidFill>
                  <a:srgbClr val="1F2023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1F2023"/>
                </a:solidFill>
                <a:latin typeface="Times New Roman"/>
                <a:cs typeface="Times New Roman"/>
              </a:rPr>
              <a:t>is</a:t>
            </a:r>
            <a:r>
              <a:rPr sz="1000" spc="70" dirty="0">
                <a:solidFill>
                  <a:srgbClr val="1F2023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1F2023"/>
                </a:solidFill>
                <a:latin typeface="Times New Roman"/>
                <a:cs typeface="Times New Roman"/>
              </a:rPr>
              <a:t>the</a:t>
            </a:r>
            <a:r>
              <a:rPr sz="1000" spc="80" dirty="0">
                <a:solidFill>
                  <a:srgbClr val="1F2023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1F2023"/>
                </a:solidFill>
                <a:latin typeface="Times New Roman"/>
                <a:cs typeface="Times New Roman"/>
              </a:rPr>
              <a:t>primary</a:t>
            </a:r>
            <a:r>
              <a:rPr sz="1000" spc="70" dirty="0">
                <a:solidFill>
                  <a:srgbClr val="1F2023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1F2023"/>
                </a:solidFill>
                <a:latin typeface="Times New Roman"/>
                <a:cs typeface="Times New Roman"/>
              </a:rPr>
              <a:t>force</a:t>
            </a:r>
            <a:r>
              <a:rPr sz="1000" spc="85" dirty="0">
                <a:solidFill>
                  <a:srgbClr val="1F2023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1F2023"/>
                </a:solidFill>
                <a:latin typeface="Times New Roman"/>
                <a:cs typeface="Times New Roman"/>
              </a:rPr>
              <a:t>influencing</a:t>
            </a:r>
            <a:r>
              <a:rPr sz="1000" spc="70" dirty="0">
                <a:solidFill>
                  <a:srgbClr val="1F2023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1F2023"/>
                </a:solidFill>
                <a:latin typeface="Times New Roman"/>
                <a:cs typeface="Times New Roman"/>
              </a:rPr>
              <a:t>corporate</a:t>
            </a:r>
            <a:r>
              <a:rPr sz="1000" spc="85" dirty="0">
                <a:solidFill>
                  <a:srgbClr val="1F2023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1F2023"/>
                </a:solidFill>
                <a:latin typeface="Times New Roman"/>
                <a:cs typeface="Times New Roman"/>
              </a:rPr>
              <a:t>governance.</a:t>
            </a:r>
            <a:r>
              <a:rPr sz="1000" spc="75" dirty="0">
                <a:solidFill>
                  <a:srgbClr val="1F2023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1F2023"/>
                </a:solidFill>
                <a:latin typeface="Times New Roman"/>
                <a:cs typeface="Times New Roman"/>
              </a:rPr>
              <a:t>Bad</a:t>
            </a:r>
            <a:r>
              <a:rPr sz="1000" spc="85" dirty="0">
                <a:solidFill>
                  <a:srgbClr val="1F2023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1F2023"/>
                </a:solidFill>
                <a:latin typeface="Times New Roman"/>
                <a:cs typeface="Times New Roman"/>
              </a:rPr>
              <a:t>corporate</a:t>
            </a:r>
            <a:r>
              <a:rPr sz="1000" spc="55" dirty="0">
                <a:solidFill>
                  <a:srgbClr val="1F2023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1F2023"/>
                </a:solidFill>
                <a:latin typeface="Times New Roman"/>
                <a:cs typeface="Times New Roman"/>
              </a:rPr>
              <a:t>governance</a:t>
            </a:r>
            <a:r>
              <a:rPr sz="1000" spc="85" dirty="0">
                <a:solidFill>
                  <a:srgbClr val="1F2023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1F2023"/>
                </a:solidFill>
                <a:latin typeface="Times New Roman"/>
                <a:cs typeface="Times New Roman"/>
              </a:rPr>
              <a:t>can</a:t>
            </a:r>
            <a:r>
              <a:rPr sz="1000" spc="70" dirty="0">
                <a:solidFill>
                  <a:srgbClr val="1F2023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1F2023"/>
                </a:solidFill>
                <a:latin typeface="Times New Roman"/>
                <a:cs typeface="Times New Roman"/>
              </a:rPr>
              <a:t>cast</a:t>
            </a:r>
            <a:r>
              <a:rPr sz="1000" spc="80" dirty="0">
                <a:solidFill>
                  <a:srgbClr val="1F2023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1F2023"/>
                </a:solidFill>
                <a:latin typeface="Times New Roman"/>
                <a:cs typeface="Times New Roman"/>
              </a:rPr>
              <a:t>doubt</a:t>
            </a:r>
            <a:r>
              <a:rPr sz="1000" spc="75" dirty="0">
                <a:solidFill>
                  <a:srgbClr val="1F2023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1F2023"/>
                </a:solidFill>
                <a:latin typeface="Times New Roman"/>
                <a:cs typeface="Times New Roman"/>
              </a:rPr>
              <a:t>on</a:t>
            </a:r>
            <a:r>
              <a:rPr sz="1000" spc="70" dirty="0">
                <a:solidFill>
                  <a:srgbClr val="1F2023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1F2023"/>
                </a:solidFill>
                <a:latin typeface="Times New Roman"/>
                <a:cs typeface="Times New Roman"/>
              </a:rPr>
              <a:t>a</a:t>
            </a:r>
            <a:r>
              <a:rPr sz="1000" spc="80" dirty="0">
                <a:solidFill>
                  <a:srgbClr val="1F2023"/>
                </a:solidFill>
                <a:latin typeface="Times New Roman"/>
                <a:cs typeface="Times New Roman"/>
              </a:rPr>
              <a:t> </a:t>
            </a:r>
            <a:r>
              <a:rPr sz="1000" spc="5" dirty="0">
                <a:solidFill>
                  <a:srgbClr val="1F2023"/>
                </a:solidFill>
                <a:latin typeface="Times New Roman"/>
                <a:cs typeface="Times New Roman"/>
              </a:rPr>
              <a:t>company's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515112" y="9131503"/>
            <a:ext cx="6358255" cy="146685"/>
          </a:xfrm>
          <a:prstGeom prst="rect">
            <a:avLst/>
          </a:prstGeom>
          <a:solidFill>
            <a:srgbClr val="FFFF00"/>
          </a:solidFill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100"/>
              </a:lnSpc>
            </a:pPr>
            <a:r>
              <a:rPr sz="1000" spc="-5" dirty="0">
                <a:solidFill>
                  <a:srgbClr val="1F2023"/>
                </a:solidFill>
                <a:latin typeface="Times New Roman"/>
                <a:cs typeface="Times New Roman"/>
              </a:rPr>
              <a:t>operations</a:t>
            </a:r>
            <a:r>
              <a:rPr sz="1000" spc="5" dirty="0">
                <a:solidFill>
                  <a:srgbClr val="1F2023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1F2023"/>
                </a:solidFill>
                <a:latin typeface="Times New Roman"/>
                <a:cs typeface="Times New Roman"/>
              </a:rPr>
              <a:t>and</a:t>
            </a:r>
            <a:r>
              <a:rPr sz="1000" spc="20" dirty="0">
                <a:solidFill>
                  <a:srgbClr val="1F2023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1F2023"/>
                </a:solidFill>
                <a:latin typeface="Times New Roman"/>
                <a:cs typeface="Times New Roman"/>
              </a:rPr>
              <a:t>its</a:t>
            </a:r>
            <a:r>
              <a:rPr sz="1000" spc="10" dirty="0">
                <a:solidFill>
                  <a:srgbClr val="1F2023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1F2023"/>
                </a:solidFill>
                <a:latin typeface="Times New Roman"/>
                <a:cs typeface="Times New Roman"/>
              </a:rPr>
              <a:t>ultimate</a:t>
            </a:r>
            <a:r>
              <a:rPr sz="1000" spc="15" dirty="0">
                <a:solidFill>
                  <a:srgbClr val="1F2023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1F2023"/>
                </a:solidFill>
                <a:latin typeface="Times New Roman"/>
                <a:cs typeface="Times New Roman"/>
              </a:rPr>
              <a:t>profitability.</a:t>
            </a:r>
            <a:r>
              <a:rPr sz="1000" spc="25" dirty="0">
                <a:solidFill>
                  <a:srgbClr val="1F2023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latin typeface="Times New Roman"/>
                <a:cs typeface="Times New Roman"/>
              </a:rPr>
              <a:t>Corporate</a:t>
            </a:r>
            <a:r>
              <a:rPr sz="1000" spc="15" dirty="0">
                <a:latin typeface="Times New Roman"/>
                <a:cs typeface="Times New Roman"/>
              </a:rPr>
              <a:t> </a:t>
            </a:r>
            <a:r>
              <a:rPr sz="1000" spc="-5" dirty="0">
                <a:latin typeface="Times New Roman"/>
                <a:cs typeface="Times New Roman"/>
              </a:rPr>
              <a:t>governance</a:t>
            </a:r>
            <a:r>
              <a:rPr sz="1000" spc="15" dirty="0">
                <a:latin typeface="Times New Roman"/>
                <a:cs typeface="Times New Roman"/>
              </a:rPr>
              <a:t> </a:t>
            </a:r>
            <a:r>
              <a:rPr sz="1000" spc="-5" dirty="0">
                <a:latin typeface="Times New Roman"/>
                <a:cs typeface="Times New Roman"/>
              </a:rPr>
              <a:t>is</a:t>
            </a:r>
            <a:r>
              <a:rPr sz="1000" spc="25" dirty="0">
                <a:latin typeface="Times New Roman"/>
                <a:cs typeface="Times New Roman"/>
              </a:rPr>
              <a:t> </a:t>
            </a:r>
            <a:r>
              <a:rPr sz="1000" spc="-5" dirty="0">
                <a:latin typeface="Times New Roman"/>
                <a:cs typeface="Times New Roman"/>
              </a:rPr>
              <a:t>the</a:t>
            </a:r>
            <a:r>
              <a:rPr sz="1000" spc="15" dirty="0">
                <a:latin typeface="Times New Roman"/>
                <a:cs typeface="Times New Roman"/>
              </a:rPr>
              <a:t> </a:t>
            </a:r>
            <a:r>
              <a:rPr sz="1000" spc="-5" dirty="0">
                <a:latin typeface="Times New Roman"/>
                <a:cs typeface="Times New Roman"/>
              </a:rPr>
              <a:t>system</a:t>
            </a:r>
            <a:r>
              <a:rPr sz="1000" spc="-10" dirty="0">
                <a:latin typeface="Times New Roman"/>
                <a:cs typeface="Times New Roman"/>
              </a:rPr>
              <a:t> </a:t>
            </a:r>
            <a:r>
              <a:rPr sz="1000" spc="5" dirty="0">
                <a:latin typeface="Times New Roman"/>
                <a:cs typeface="Times New Roman"/>
              </a:rPr>
              <a:t>by</a:t>
            </a:r>
            <a:r>
              <a:rPr sz="1000" spc="20" dirty="0">
                <a:latin typeface="Times New Roman"/>
                <a:cs typeface="Times New Roman"/>
              </a:rPr>
              <a:t> </a:t>
            </a:r>
            <a:r>
              <a:rPr sz="1000" spc="-5" dirty="0">
                <a:latin typeface="Times New Roman"/>
                <a:cs typeface="Times New Roman"/>
              </a:rPr>
              <a:t>which</a:t>
            </a:r>
            <a:r>
              <a:rPr sz="1000" spc="10" dirty="0">
                <a:latin typeface="Times New Roman"/>
                <a:cs typeface="Times New Roman"/>
              </a:rPr>
              <a:t> </a:t>
            </a:r>
            <a:r>
              <a:rPr sz="1000" spc="-5" dirty="0">
                <a:latin typeface="Times New Roman"/>
                <a:cs typeface="Times New Roman"/>
              </a:rPr>
              <a:t>companies</a:t>
            </a:r>
            <a:r>
              <a:rPr sz="1000" spc="5" dirty="0">
                <a:latin typeface="Times New Roman"/>
                <a:cs typeface="Times New Roman"/>
              </a:rPr>
              <a:t> </a:t>
            </a:r>
            <a:r>
              <a:rPr sz="1000" dirty="0">
                <a:latin typeface="Times New Roman"/>
                <a:cs typeface="Times New Roman"/>
              </a:rPr>
              <a:t>are</a:t>
            </a:r>
            <a:r>
              <a:rPr sz="1000" spc="15" dirty="0">
                <a:latin typeface="Times New Roman"/>
                <a:cs typeface="Times New Roman"/>
              </a:rPr>
              <a:t> </a:t>
            </a:r>
            <a:r>
              <a:rPr sz="1000" spc="-5" dirty="0">
                <a:latin typeface="Times New Roman"/>
                <a:cs typeface="Times New Roman"/>
              </a:rPr>
              <a:t>directed</a:t>
            </a:r>
            <a:r>
              <a:rPr sz="1000" spc="20" dirty="0">
                <a:latin typeface="Times New Roman"/>
                <a:cs typeface="Times New Roman"/>
              </a:rPr>
              <a:t> </a:t>
            </a:r>
            <a:r>
              <a:rPr sz="1000" spc="-5" dirty="0">
                <a:latin typeface="Times New Roman"/>
                <a:cs typeface="Times New Roman"/>
              </a:rPr>
              <a:t>and</a:t>
            </a:r>
            <a:r>
              <a:rPr sz="1000" spc="20" dirty="0">
                <a:latin typeface="Times New Roman"/>
                <a:cs typeface="Times New Roman"/>
              </a:rPr>
              <a:t> </a:t>
            </a:r>
            <a:r>
              <a:rPr sz="1000" dirty="0">
                <a:latin typeface="Times New Roman"/>
                <a:cs typeface="Times New Roman"/>
              </a:rPr>
              <a:t>controlled.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841375" y="6546595"/>
            <a:ext cx="437515" cy="280670"/>
          </a:xfrm>
          <a:prstGeom prst="rect">
            <a:avLst/>
          </a:prstGeom>
          <a:ln w="25907">
            <a:solidFill>
              <a:srgbClr val="DBDBDD"/>
            </a:solidFill>
          </a:ln>
        </p:spPr>
        <p:txBody>
          <a:bodyPr vert="horz" wrap="square" lIns="0" tIns="64769" rIns="0" bIns="0" rtlCol="0">
            <a:spAutoFit/>
          </a:bodyPr>
          <a:lstStyle/>
          <a:p>
            <a:pPr marL="86995">
              <a:lnSpc>
                <a:spcPct val="100000"/>
              </a:lnSpc>
              <a:spcBef>
                <a:spcPts val="509"/>
              </a:spcBef>
            </a:pPr>
            <a:r>
              <a:rPr sz="1050" spc="-5" dirty="0">
                <a:solidFill>
                  <a:srgbClr val="221E1E"/>
                </a:solidFill>
                <a:latin typeface="Trebuchet MS"/>
                <a:cs typeface="Trebuchet MS"/>
              </a:rPr>
              <a:t>7.7</a:t>
            </a:r>
            <a:endParaRPr sz="1050">
              <a:latin typeface="Trebuchet MS"/>
              <a:cs typeface="Trebuchet MS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2488564" y="2507742"/>
            <a:ext cx="301625" cy="102235"/>
            <a:chOff x="2488564" y="2507742"/>
            <a:chExt cx="301625" cy="102235"/>
          </a:xfrm>
        </p:grpSpPr>
        <p:sp>
          <p:nvSpPr>
            <p:cNvPr id="3" name="object 3"/>
            <p:cNvSpPr/>
            <p:nvPr/>
          </p:nvSpPr>
          <p:spPr>
            <a:xfrm>
              <a:off x="2488564" y="2507742"/>
              <a:ext cx="301625" cy="102235"/>
            </a:xfrm>
            <a:custGeom>
              <a:avLst/>
              <a:gdLst/>
              <a:ahLst/>
              <a:cxnLst/>
              <a:rect l="l" t="t" r="r" b="b"/>
              <a:pathLst>
                <a:path w="301625" h="102235">
                  <a:moveTo>
                    <a:pt x="263525" y="0"/>
                  </a:moveTo>
                  <a:lnTo>
                    <a:pt x="38100" y="0"/>
                  </a:lnTo>
                  <a:lnTo>
                    <a:pt x="32385" y="634"/>
                  </a:lnTo>
                  <a:lnTo>
                    <a:pt x="19050" y="4444"/>
                  </a:lnTo>
                  <a:lnTo>
                    <a:pt x="6350" y="15239"/>
                  </a:lnTo>
                  <a:lnTo>
                    <a:pt x="0" y="36829"/>
                  </a:lnTo>
                  <a:lnTo>
                    <a:pt x="0" y="64134"/>
                  </a:lnTo>
                  <a:lnTo>
                    <a:pt x="635" y="69850"/>
                  </a:lnTo>
                  <a:lnTo>
                    <a:pt x="5080" y="83184"/>
                  </a:lnTo>
                  <a:lnTo>
                    <a:pt x="16510" y="96519"/>
                  </a:lnTo>
                  <a:lnTo>
                    <a:pt x="38100" y="102234"/>
                  </a:lnTo>
                  <a:lnTo>
                    <a:pt x="263525" y="102234"/>
                  </a:lnTo>
                  <a:lnTo>
                    <a:pt x="269875" y="101600"/>
                  </a:lnTo>
                  <a:lnTo>
                    <a:pt x="282575" y="97154"/>
                  </a:lnTo>
                  <a:lnTo>
                    <a:pt x="295910" y="86359"/>
                  </a:lnTo>
                  <a:lnTo>
                    <a:pt x="301625" y="64134"/>
                  </a:lnTo>
                  <a:lnTo>
                    <a:pt x="301625" y="36829"/>
                  </a:lnTo>
                  <a:lnTo>
                    <a:pt x="300990" y="31114"/>
                  </a:lnTo>
                  <a:lnTo>
                    <a:pt x="297180" y="18414"/>
                  </a:lnTo>
                  <a:lnTo>
                    <a:pt x="285750" y="5714"/>
                  </a:lnTo>
                  <a:lnTo>
                    <a:pt x="263525" y="0"/>
                  </a:lnTo>
                  <a:close/>
                </a:path>
              </a:pathLst>
            </a:custGeom>
            <a:solidFill>
              <a:srgbClr val="A70D1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2519679" y="2529459"/>
              <a:ext cx="238125" cy="60960"/>
            </a:xfrm>
            <a:custGeom>
              <a:avLst/>
              <a:gdLst/>
              <a:ahLst/>
              <a:cxnLst/>
              <a:rect l="l" t="t" r="r" b="b"/>
              <a:pathLst>
                <a:path w="238125" h="60960">
                  <a:moveTo>
                    <a:pt x="34925" y="0"/>
                  </a:moveTo>
                  <a:lnTo>
                    <a:pt x="19684" y="0"/>
                  </a:lnTo>
                  <a:lnTo>
                    <a:pt x="12953" y="2794"/>
                  </a:lnTo>
                  <a:lnTo>
                    <a:pt x="2539" y="14477"/>
                  </a:lnTo>
                  <a:lnTo>
                    <a:pt x="0" y="21717"/>
                  </a:lnTo>
                  <a:lnTo>
                    <a:pt x="0" y="39624"/>
                  </a:lnTo>
                  <a:lnTo>
                    <a:pt x="2412" y="46990"/>
                  </a:lnTo>
                  <a:lnTo>
                    <a:pt x="12192" y="58039"/>
                  </a:lnTo>
                  <a:lnTo>
                    <a:pt x="18795" y="60833"/>
                  </a:lnTo>
                  <a:lnTo>
                    <a:pt x="35306" y="60833"/>
                  </a:lnTo>
                  <a:lnTo>
                    <a:pt x="41909" y="58547"/>
                  </a:lnTo>
                  <a:lnTo>
                    <a:pt x="47117" y="53848"/>
                  </a:lnTo>
                  <a:lnTo>
                    <a:pt x="46910" y="53594"/>
                  </a:lnTo>
                  <a:lnTo>
                    <a:pt x="22606" y="53594"/>
                  </a:lnTo>
                  <a:lnTo>
                    <a:pt x="18033" y="51562"/>
                  </a:lnTo>
                  <a:lnTo>
                    <a:pt x="14605" y="47371"/>
                  </a:lnTo>
                  <a:lnTo>
                    <a:pt x="11049" y="43180"/>
                  </a:lnTo>
                  <a:lnTo>
                    <a:pt x="9270" y="37719"/>
                  </a:lnTo>
                  <a:lnTo>
                    <a:pt x="9270" y="24002"/>
                  </a:lnTo>
                  <a:lnTo>
                    <a:pt x="10921" y="18288"/>
                  </a:lnTo>
                  <a:lnTo>
                    <a:pt x="14350" y="13843"/>
                  </a:lnTo>
                  <a:lnTo>
                    <a:pt x="17906" y="9398"/>
                  </a:lnTo>
                  <a:lnTo>
                    <a:pt x="22351" y="7239"/>
                  </a:lnTo>
                  <a:lnTo>
                    <a:pt x="42643" y="7239"/>
                  </a:lnTo>
                  <a:lnTo>
                    <a:pt x="44450" y="3175"/>
                  </a:lnTo>
                  <a:lnTo>
                    <a:pt x="40386" y="1016"/>
                  </a:lnTo>
                  <a:lnTo>
                    <a:pt x="34925" y="0"/>
                  </a:lnTo>
                  <a:close/>
                </a:path>
                <a:path w="238125" h="60960">
                  <a:moveTo>
                    <a:pt x="42163" y="47751"/>
                  </a:moveTo>
                  <a:lnTo>
                    <a:pt x="38862" y="51689"/>
                  </a:lnTo>
                  <a:lnTo>
                    <a:pt x="34289" y="53594"/>
                  </a:lnTo>
                  <a:lnTo>
                    <a:pt x="46910" y="53594"/>
                  </a:lnTo>
                  <a:lnTo>
                    <a:pt x="42163" y="47751"/>
                  </a:lnTo>
                  <a:close/>
                </a:path>
                <a:path w="238125" h="60960">
                  <a:moveTo>
                    <a:pt x="42643" y="7239"/>
                  </a:moveTo>
                  <a:lnTo>
                    <a:pt x="34162" y="7239"/>
                  </a:lnTo>
                  <a:lnTo>
                    <a:pt x="38607" y="8127"/>
                  </a:lnTo>
                  <a:lnTo>
                    <a:pt x="41401" y="10033"/>
                  </a:lnTo>
                  <a:lnTo>
                    <a:pt x="42643" y="7239"/>
                  </a:lnTo>
                  <a:close/>
                </a:path>
                <a:path w="238125" h="60960">
                  <a:moveTo>
                    <a:pt x="73025" y="381"/>
                  </a:moveTo>
                  <a:lnTo>
                    <a:pt x="71119" y="381"/>
                  </a:lnTo>
                  <a:lnTo>
                    <a:pt x="63753" y="635"/>
                  </a:lnTo>
                  <a:lnTo>
                    <a:pt x="59436" y="889"/>
                  </a:lnTo>
                  <a:lnTo>
                    <a:pt x="56895" y="889"/>
                  </a:lnTo>
                  <a:lnTo>
                    <a:pt x="56895" y="59817"/>
                  </a:lnTo>
                  <a:lnTo>
                    <a:pt x="65658" y="59817"/>
                  </a:lnTo>
                  <a:lnTo>
                    <a:pt x="65658" y="34163"/>
                  </a:lnTo>
                  <a:lnTo>
                    <a:pt x="84663" y="34163"/>
                  </a:lnTo>
                  <a:lnTo>
                    <a:pt x="83693" y="32766"/>
                  </a:lnTo>
                  <a:lnTo>
                    <a:pt x="87121" y="32004"/>
                  </a:lnTo>
                  <a:lnTo>
                    <a:pt x="90169" y="30225"/>
                  </a:lnTo>
                  <a:lnTo>
                    <a:pt x="92180" y="27686"/>
                  </a:lnTo>
                  <a:lnTo>
                    <a:pt x="69850" y="27686"/>
                  </a:lnTo>
                  <a:lnTo>
                    <a:pt x="67818" y="27559"/>
                  </a:lnTo>
                  <a:lnTo>
                    <a:pt x="65658" y="27305"/>
                  </a:lnTo>
                  <a:lnTo>
                    <a:pt x="65658" y="8127"/>
                  </a:lnTo>
                  <a:lnTo>
                    <a:pt x="68325" y="7874"/>
                  </a:lnTo>
                  <a:lnTo>
                    <a:pt x="69976" y="7747"/>
                  </a:lnTo>
                  <a:lnTo>
                    <a:pt x="93184" y="7747"/>
                  </a:lnTo>
                  <a:lnTo>
                    <a:pt x="90566" y="4587"/>
                  </a:lnTo>
                  <a:lnTo>
                    <a:pt x="83266" y="1430"/>
                  </a:lnTo>
                  <a:lnTo>
                    <a:pt x="73025" y="381"/>
                  </a:lnTo>
                  <a:close/>
                </a:path>
                <a:path w="238125" h="60960">
                  <a:moveTo>
                    <a:pt x="84663" y="34163"/>
                  </a:moveTo>
                  <a:lnTo>
                    <a:pt x="65658" y="34163"/>
                  </a:lnTo>
                  <a:lnTo>
                    <a:pt x="69976" y="34417"/>
                  </a:lnTo>
                  <a:lnTo>
                    <a:pt x="73151" y="34544"/>
                  </a:lnTo>
                  <a:lnTo>
                    <a:pt x="75056" y="34544"/>
                  </a:lnTo>
                  <a:lnTo>
                    <a:pt x="92328" y="59817"/>
                  </a:lnTo>
                  <a:lnTo>
                    <a:pt x="102488" y="59817"/>
                  </a:lnTo>
                  <a:lnTo>
                    <a:pt x="84663" y="34163"/>
                  </a:lnTo>
                  <a:close/>
                </a:path>
                <a:path w="238125" h="60960">
                  <a:moveTo>
                    <a:pt x="93184" y="7747"/>
                  </a:moveTo>
                  <a:lnTo>
                    <a:pt x="76453" y="7747"/>
                  </a:lnTo>
                  <a:lnTo>
                    <a:pt x="80644" y="8509"/>
                  </a:lnTo>
                  <a:lnTo>
                    <a:pt x="83184" y="9906"/>
                  </a:lnTo>
                  <a:lnTo>
                    <a:pt x="85851" y="11430"/>
                  </a:lnTo>
                  <a:lnTo>
                    <a:pt x="87121" y="13716"/>
                  </a:lnTo>
                  <a:lnTo>
                    <a:pt x="87121" y="21082"/>
                  </a:lnTo>
                  <a:lnTo>
                    <a:pt x="85851" y="23875"/>
                  </a:lnTo>
                  <a:lnTo>
                    <a:pt x="81025" y="26924"/>
                  </a:lnTo>
                  <a:lnTo>
                    <a:pt x="77215" y="27686"/>
                  </a:lnTo>
                  <a:lnTo>
                    <a:pt x="92180" y="27686"/>
                  </a:lnTo>
                  <a:lnTo>
                    <a:pt x="92582" y="27177"/>
                  </a:lnTo>
                  <a:lnTo>
                    <a:pt x="95122" y="24257"/>
                  </a:lnTo>
                  <a:lnTo>
                    <a:pt x="96344" y="21082"/>
                  </a:lnTo>
                  <a:lnTo>
                    <a:pt x="96393" y="17272"/>
                  </a:lnTo>
                  <a:lnTo>
                    <a:pt x="94938" y="9864"/>
                  </a:lnTo>
                  <a:lnTo>
                    <a:pt x="93184" y="7747"/>
                  </a:lnTo>
                  <a:close/>
                </a:path>
                <a:path w="238125" h="60960">
                  <a:moveTo>
                    <a:pt x="118618" y="889"/>
                  </a:moveTo>
                  <a:lnTo>
                    <a:pt x="109727" y="889"/>
                  </a:lnTo>
                  <a:lnTo>
                    <a:pt x="109727" y="59817"/>
                  </a:lnTo>
                  <a:lnTo>
                    <a:pt x="118618" y="59817"/>
                  </a:lnTo>
                  <a:lnTo>
                    <a:pt x="118618" y="889"/>
                  </a:lnTo>
                  <a:close/>
                </a:path>
                <a:path w="238125" h="60960">
                  <a:moveTo>
                    <a:pt x="134493" y="49784"/>
                  </a:moveTo>
                  <a:lnTo>
                    <a:pt x="131190" y="57150"/>
                  </a:lnTo>
                  <a:lnTo>
                    <a:pt x="135255" y="59563"/>
                  </a:lnTo>
                  <a:lnTo>
                    <a:pt x="140207" y="60833"/>
                  </a:lnTo>
                  <a:lnTo>
                    <a:pt x="152526" y="60833"/>
                  </a:lnTo>
                  <a:lnTo>
                    <a:pt x="157733" y="59309"/>
                  </a:lnTo>
                  <a:lnTo>
                    <a:pt x="161670" y="56261"/>
                  </a:lnTo>
                  <a:lnTo>
                    <a:pt x="164871" y="53594"/>
                  </a:lnTo>
                  <a:lnTo>
                    <a:pt x="145287" y="53594"/>
                  </a:lnTo>
                  <a:lnTo>
                    <a:pt x="143128" y="53213"/>
                  </a:lnTo>
                  <a:lnTo>
                    <a:pt x="140588" y="52450"/>
                  </a:lnTo>
                  <a:lnTo>
                    <a:pt x="138175" y="51689"/>
                  </a:lnTo>
                  <a:lnTo>
                    <a:pt x="136144" y="50800"/>
                  </a:lnTo>
                  <a:lnTo>
                    <a:pt x="134493" y="49784"/>
                  </a:lnTo>
                  <a:close/>
                </a:path>
                <a:path w="238125" h="60960">
                  <a:moveTo>
                    <a:pt x="156463" y="0"/>
                  </a:moveTo>
                  <a:lnTo>
                    <a:pt x="144018" y="0"/>
                  </a:lnTo>
                  <a:lnTo>
                    <a:pt x="139572" y="1397"/>
                  </a:lnTo>
                  <a:lnTo>
                    <a:pt x="132714" y="7239"/>
                  </a:lnTo>
                  <a:lnTo>
                    <a:pt x="131122" y="10668"/>
                  </a:lnTo>
                  <a:lnTo>
                    <a:pt x="131063" y="18796"/>
                  </a:lnTo>
                  <a:lnTo>
                    <a:pt x="131952" y="21971"/>
                  </a:lnTo>
                  <a:lnTo>
                    <a:pt x="133731" y="24511"/>
                  </a:lnTo>
                  <a:lnTo>
                    <a:pt x="135381" y="27050"/>
                  </a:lnTo>
                  <a:lnTo>
                    <a:pt x="138556" y="29337"/>
                  </a:lnTo>
                  <a:lnTo>
                    <a:pt x="142875" y="31115"/>
                  </a:lnTo>
                  <a:lnTo>
                    <a:pt x="148208" y="33400"/>
                  </a:lnTo>
                  <a:lnTo>
                    <a:pt x="158622" y="42545"/>
                  </a:lnTo>
                  <a:lnTo>
                    <a:pt x="158622" y="47117"/>
                  </a:lnTo>
                  <a:lnTo>
                    <a:pt x="157606" y="49275"/>
                  </a:lnTo>
                  <a:lnTo>
                    <a:pt x="155575" y="51054"/>
                  </a:lnTo>
                  <a:lnTo>
                    <a:pt x="153415" y="52705"/>
                  </a:lnTo>
                  <a:lnTo>
                    <a:pt x="150621" y="53594"/>
                  </a:lnTo>
                  <a:lnTo>
                    <a:pt x="164871" y="53594"/>
                  </a:lnTo>
                  <a:lnTo>
                    <a:pt x="165481" y="53086"/>
                  </a:lnTo>
                  <a:lnTo>
                    <a:pt x="167512" y="49402"/>
                  </a:lnTo>
                  <a:lnTo>
                    <a:pt x="167447" y="40640"/>
                  </a:lnTo>
                  <a:lnTo>
                    <a:pt x="166624" y="37465"/>
                  </a:lnTo>
                  <a:lnTo>
                    <a:pt x="164845" y="34925"/>
                  </a:lnTo>
                  <a:lnTo>
                    <a:pt x="163068" y="32258"/>
                  </a:lnTo>
                  <a:lnTo>
                    <a:pt x="159893" y="29972"/>
                  </a:lnTo>
                  <a:lnTo>
                    <a:pt x="155447" y="28067"/>
                  </a:lnTo>
                  <a:lnTo>
                    <a:pt x="146812" y="24257"/>
                  </a:lnTo>
                  <a:lnTo>
                    <a:pt x="144525" y="23114"/>
                  </a:lnTo>
                  <a:lnTo>
                    <a:pt x="143382" y="22225"/>
                  </a:lnTo>
                  <a:lnTo>
                    <a:pt x="142239" y="21463"/>
                  </a:lnTo>
                  <a:lnTo>
                    <a:pt x="141477" y="20447"/>
                  </a:lnTo>
                  <a:lnTo>
                    <a:pt x="140207" y="17907"/>
                  </a:lnTo>
                  <a:lnTo>
                    <a:pt x="139826" y="16637"/>
                  </a:lnTo>
                  <a:lnTo>
                    <a:pt x="139826" y="12700"/>
                  </a:lnTo>
                  <a:lnTo>
                    <a:pt x="140715" y="10668"/>
                  </a:lnTo>
                  <a:lnTo>
                    <a:pt x="142494" y="9144"/>
                  </a:lnTo>
                  <a:lnTo>
                    <a:pt x="144144" y="7493"/>
                  </a:lnTo>
                  <a:lnTo>
                    <a:pt x="146557" y="6731"/>
                  </a:lnTo>
                  <a:lnTo>
                    <a:pt x="162980" y="6731"/>
                  </a:lnTo>
                  <a:lnTo>
                    <a:pt x="164337" y="3175"/>
                  </a:lnTo>
                  <a:lnTo>
                    <a:pt x="161544" y="1016"/>
                  </a:lnTo>
                  <a:lnTo>
                    <a:pt x="156463" y="0"/>
                  </a:lnTo>
                  <a:close/>
                </a:path>
                <a:path w="238125" h="60960">
                  <a:moveTo>
                    <a:pt x="162980" y="6731"/>
                  </a:moveTo>
                  <a:lnTo>
                    <a:pt x="151637" y="6731"/>
                  </a:lnTo>
                  <a:lnTo>
                    <a:pt x="153924" y="7112"/>
                  </a:lnTo>
                  <a:lnTo>
                    <a:pt x="158750" y="8636"/>
                  </a:lnTo>
                  <a:lnTo>
                    <a:pt x="160527" y="9271"/>
                  </a:lnTo>
                  <a:lnTo>
                    <a:pt x="161670" y="10160"/>
                  </a:lnTo>
                  <a:lnTo>
                    <a:pt x="162980" y="6731"/>
                  </a:lnTo>
                  <a:close/>
                </a:path>
                <a:path w="238125" h="60960">
                  <a:moveTo>
                    <a:pt x="188721" y="889"/>
                  </a:moveTo>
                  <a:lnTo>
                    <a:pt x="179831" y="889"/>
                  </a:lnTo>
                  <a:lnTo>
                    <a:pt x="179831" y="59817"/>
                  </a:lnTo>
                  <a:lnTo>
                    <a:pt x="188721" y="59817"/>
                  </a:lnTo>
                  <a:lnTo>
                    <a:pt x="188721" y="889"/>
                  </a:lnTo>
                  <a:close/>
                </a:path>
                <a:path w="238125" h="60960">
                  <a:moveTo>
                    <a:pt x="204596" y="49784"/>
                  </a:moveTo>
                  <a:lnTo>
                    <a:pt x="201294" y="57150"/>
                  </a:lnTo>
                  <a:lnTo>
                    <a:pt x="205358" y="59563"/>
                  </a:lnTo>
                  <a:lnTo>
                    <a:pt x="210312" y="60833"/>
                  </a:lnTo>
                  <a:lnTo>
                    <a:pt x="222631" y="60833"/>
                  </a:lnTo>
                  <a:lnTo>
                    <a:pt x="227837" y="59309"/>
                  </a:lnTo>
                  <a:lnTo>
                    <a:pt x="231775" y="56261"/>
                  </a:lnTo>
                  <a:lnTo>
                    <a:pt x="234975" y="53594"/>
                  </a:lnTo>
                  <a:lnTo>
                    <a:pt x="215392" y="53594"/>
                  </a:lnTo>
                  <a:lnTo>
                    <a:pt x="213232" y="53213"/>
                  </a:lnTo>
                  <a:lnTo>
                    <a:pt x="210693" y="52450"/>
                  </a:lnTo>
                  <a:lnTo>
                    <a:pt x="208280" y="51689"/>
                  </a:lnTo>
                  <a:lnTo>
                    <a:pt x="206247" y="50800"/>
                  </a:lnTo>
                  <a:lnTo>
                    <a:pt x="204596" y="49784"/>
                  </a:lnTo>
                  <a:close/>
                </a:path>
                <a:path w="238125" h="60960">
                  <a:moveTo>
                    <a:pt x="226568" y="0"/>
                  </a:moveTo>
                  <a:lnTo>
                    <a:pt x="214121" y="0"/>
                  </a:lnTo>
                  <a:lnTo>
                    <a:pt x="209676" y="1397"/>
                  </a:lnTo>
                  <a:lnTo>
                    <a:pt x="202819" y="7239"/>
                  </a:lnTo>
                  <a:lnTo>
                    <a:pt x="201226" y="10668"/>
                  </a:lnTo>
                  <a:lnTo>
                    <a:pt x="201168" y="18796"/>
                  </a:lnTo>
                  <a:lnTo>
                    <a:pt x="202056" y="21971"/>
                  </a:lnTo>
                  <a:lnTo>
                    <a:pt x="203834" y="24511"/>
                  </a:lnTo>
                  <a:lnTo>
                    <a:pt x="205486" y="27050"/>
                  </a:lnTo>
                  <a:lnTo>
                    <a:pt x="208661" y="29337"/>
                  </a:lnTo>
                  <a:lnTo>
                    <a:pt x="212978" y="31115"/>
                  </a:lnTo>
                  <a:lnTo>
                    <a:pt x="218312" y="33400"/>
                  </a:lnTo>
                  <a:lnTo>
                    <a:pt x="228726" y="42545"/>
                  </a:lnTo>
                  <a:lnTo>
                    <a:pt x="228726" y="47117"/>
                  </a:lnTo>
                  <a:lnTo>
                    <a:pt x="227711" y="49275"/>
                  </a:lnTo>
                  <a:lnTo>
                    <a:pt x="225678" y="51054"/>
                  </a:lnTo>
                  <a:lnTo>
                    <a:pt x="223519" y="52705"/>
                  </a:lnTo>
                  <a:lnTo>
                    <a:pt x="220725" y="53594"/>
                  </a:lnTo>
                  <a:lnTo>
                    <a:pt x="234975" y="53594"/>
                  </a:lnTo>
                  <a:lnTo>
                    <a:pt x="235584" y="53086"/>
                  </a:lnTo>
                  <a:lnTo>
                    <a:pt x="237617" y="49402"/>
                  </a:lnTo>
                  <a:lnTo>
                    <a:pt x="237551" y="40640"/>
                  </a:lnTo>
                  <a:lnTo>
                    <a:pt x="236727" y="37465"/>
                  </a:lnTo>
                  <a:lnTo>
                    <a:pt x="234950" y="34925"/>
                  </a:lnTo>
                  <a:lnTo>
                    <a:pt x="233171" y="32258"/>
                  </a:lnTo>
                  <a:lnTo>
                    <a:pt x="229996" y="29972"/>
                  </a:lnTo>
                  <a:lnTo>
                    <a:pt x="225551" y="28067"/>
                  </a:lnTo>
                  <a:lnTo>
                    <a:pt x="216915" y="24257"/>
                  </a:lnTo>
                  <a:lnTo>
                    <a:pt x="214630" y="23114"/>
                  </a:lnTo>
                  <a:lnTo>
                    <a:pt x="213487" y="22225"/>
                  </a:lnTo>
                  <a:lnTo>
                    <a:pt x="212344" y="21463"/>
                  </a:lnTo>
                  <a:lnTo>
                    <a:pt x="211581" y="20447"/>
                  </a:lnTo>
                  <a:lnTo>
                    <a:pt x="210312" y="17907"/>
                  </a:lnTo>
                  <a:lnTo>
                    <a:pt x="209931" y="16637"/>
                  </a:lnTo>
                  <a:lnTo>
                    <a:pt x="209931" y="12700"/>
                  </a:lnTo>
                  <a:lnTo>
                    <a:pt x="210819" y="10668"/>
                  </a:lnTo>
                  <a:lnTo>
                    <a:pt x="212597" y="9144"/>
                  </a:lnTo>
                  <a:lnTo>
                    <a:pt x="214249" y="7493"/>
                  </a:lnTo>
                  <a:lnTo>
                    <a:pt x="216662" y="6731"/>
                  </a:lnTo>
                  <a:lnTo>
                    <a:pt x="233084" y="6731"/>
                  </a:lnTo>
                  <a:lnTo>
                    <a:pt x="234442" y="3175"/>
                  </a:lnTo>
                  <a:lnTo>
                    <a:pt x="231647" y="1016"/>
                  </a:lnTo>
                  <a:lnTo>
                    <a:pt x="226568" y="0"/>
                  </a:lnTo>
                  <a:close/>
                </a:path>
                <a:path w="238125" h="60960">
                  <a:moveTo>
                    <a:pt x="233084" y="6731"/>
                  </a:moveTo>
                  <a:lnTo>
                    <a:pt x="221742" y="6731"/>
                  </a:lnTo>
                  <a:lnTo>
                    <a:pt x="224027" y="7112"/>
                  </a:lnTo>
                  <a:lnTo>
                    <a:pt x="228853" y="8636"/>
                  </a:lnTo>
                  <a:lnTo>
                    <a:pt x="230631" y="9271"/>
                  </a:lnTo>
                  <a:lnTo>
                    <a:pt x="231775" y="10160"/>
                  </a:lnTo>
                  <a:lnTo>
                    <a:pt x="233084" y="6731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5" name="object 5"/>
          <p:cNvGrpSpPr/>
          <p:nvPr/>
        </p:nvGrpSpPr>
        <p:grpSpPr>
          <a:xfrm>
            <a:off x="2488564" y="5585205"/>
            <a:ext cx="368935" cy="103505"/>
            <a:chOff x="2488564" y="5585205"/>
            <a:chExt cx="368935" cy="103505"/>
          </a:xfrm>
        </p:grpSpPr>
        <p:sp>
          <p:nvSpPr>
            <p:cNvPr id="6" name="object 6"/>
            <p:cNvSpPr/>
            <p:nvPr/>
          </p:nvSpPr>
          <p:spPr>
            <a:xfrm>
              <a:off x="2488564" y="5585205"/>
              <a:ext cx="368935" cy="103505"/>
            </a:xfrm>
            <a:custGeom>
              <a:avLst/>
              <a:gdLst/>
              <a:ahLst/>
              <a:cxnLst/>
              <a:rect l="l" t="t" r="r" b="b"/>
              <a:pathLst>
                <a:path w="368935" h="103504">
                  <a:moveTo>
                    <a:pt x="330835" y="0"/>
                  </a:moveTo>
                  <a:lnTo>
                    <a:pt x="38100" y="0"/>
                  </a:lnTo>
                  <a:lnTo>
                    <a:pt x="32385" y="635"/>
                  </a:lnTo>
                  <a:lnTo>
                    <a:pt x="19050" y="4445"/>
                  </a:lnTo>
                  <a:lnTo>
                    <a:pt x="6350" y="15875"/>
                  </a:lnTo>
                  <a:lnTo>
                    <a:pt x="0" y="38100"/>
                  </a:lnTo>
                  <a:lnTo>
                    <a:pt x="0" y="65405"/>
                  </a:lnTo>
                  <a:lnTo>
                    <a:pt x="635" y="71120"/>
                  </a:lnTo>
                  <a:lnTo>
                    <a:pt x="5080" y="84455"/>
                  </a:lnTo>
                  <a:lnTo>
                    <a:pt x="16510" y="97155"/>
                  </a:lnTo>
                  <a:lnTo>
                    <a:pt x="38100" y="103505"/>
                  </a:lnTo>
                  <a:lnTo>
                    <a:pt x="330835" y="103505"/>
                  </a:lnTo>
                  <a:lnTo>
                    <a:pt x="336550" y="102870"/>
                  </a:lnTo>
                  <a:lnTo>
                    <a:pt x="349885" y="98425"/>
                  </a:lnTo>
                  <a:lnTo>
                    <a:pt x="363220" y="87630"/>
                  </a:lnTo>
                  <a:lnTo>
                    <a:pt x="368935" y="65405"/>
                  </a:lnTo>
                  <a:lnTo>
                    <a:pt x="368935" y="38100"/>
                  </a:lnTo>
                  <a:lnTo>
                    <a:pt x="368300" y="31750"/>
                  </a:lnTo>
                  <a:lnTo>
                    <a:pt x="364490" y="19050"/>
                  </a:lnTo>
                  <a:lnTo>
                    <a:pt x="353060" y="5715"/>
                  </a:lnTo>
                  <a:lnTo>
                    <a:pt x="330835" y="0"/>
                  </a:lnTo>
                  <a:close/>
                </a:path>
              </a:pathLst>
            </a:custGeom>
            <a:solidFill>
              <a:srgbClr val="B08B4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2516377" y="5609462"/>
              <a:ext cx="319405" cy="60960"/>
            </a:xfrm>
            <a:custGeom>
              <a:avLst/>
              <a:gdLst/>
              <a:ahLst/>
              <a:cxnLst/>
              <a:rect l="l" t="t" r="r" b="b"/>
              <a:pathLst>
                <a:path w="319405" h="60960">
                  <a:moveTo>
                    <a:pt x="38100" y="888"/>
                  </a:moveTo>
                  <a:lnTo>
                    <a:pt x="0" y="888"/>
                  </a:lnTo>
                  <a:lnTo>
                    <a:pt x="0" y="59816"/>
                  </a:lnTo>
                  <a:lnTo>
                    <a:pt x="8382" y="59816"/>
                  </a:lnTo>
                  <a:lnTo>
                    <a:pt x="8382" y="31369"/>
                  </a:lnTo>
                  <a:lnTo>
                    <a:pt x="30099" y="31369"/>
                  </a:lnTo>
                  <a:lnTo>
                    <a:pt x="30099" y="24511"/>
                  </a:lnTo>
                  <a:lnTo>
                    <a:pt x="8382" y="24511"/>
                  </a:lnTo>
                  <a:lnTo>
                    <a:pt x="8382" y="8127"/>
                  </a:lnTo>
                  <a:lnTo>
                    <a:pt x="38100" y="8127"/>
                  </a:lnTo>
                  <a:lnTo>
                    <a:pt x="38100" y="888"/>
                  </a:lnTo>
                  <a:close/>
                </a:path>
                <a:path w="319405" h="60960">
                  <a:moveTo>
                    <a:pt x="55626" y="888"/>
                  </a:moveTo>
                  <a:lnTo>
                    <a:pt x="47117" y="888"/>
                  </a:lnTo>
                  <a:lnTo>
                    <a:pt x="47117" y="59816"/>
                  </a:lnTo>
                  <a:lnTo>
                    <a:pt x="55626" y="59816"/>
                  </a:lnTo>
                  <a:lnTo>
                    <a:pt x="55626" y="888"/>
                  </a:lnTo>
                  <a:close/>
                </a:path>
                <a:path w="319405" h="60960">
                  <a:moveTo>
                    <a:pt x="86104" y="17525"/>
                  </a:moveTo>
                  <a:lnTo>
                    <a:pt x="78105" y="17525"/>
                  </a:lnTo>
                  <a:lnTo>
                    <a:pt x="109982" y="60578"/>
                  </a:lnTo>
                  <a:lnTo>
                    <a:pt x="112522" y="60578"/>
                  </a:lnTo>
                  <a:lnTo>
                    <a:pt x="112522" y="41656"/>
                  </a:lnTo>
                  <a:lnTo>
                    <a:pt x="104521" y="41656"/>
                  </a:lnTo>
                  <a:lnTo>
                    <a:pt x="86104" y="17525"/>
                  </a:lnTo>
                  <a:close/>
                </a:path>
                <a:path w="319405" h="60960">
                  <a:moveTo>
                    <a:pt x="73406" y="888"/>
                  </a:moveTo>
                  <a:lnTo>
                    <a:pt x="70104" y="888"/>
                  </a:lnTo>
                  <a:lnTo>
                    <a:pt x="70104" y="59816"/>
                  </a:lnTo>
                  <a:lnTo>
                    <a:pt x="78105" y="59816"/>
                  </a:lnTo>
                  <a:lnTo>
                    <a:pt x="78105" y="17525"/>
                  </a:lnTo>
                  <a:lnTo>
                    <a:pt x="86104" y="17525"/>
                  </a:lnTo>
                  <a:lnTo>
                    <a:pt x="73406" y="888"/>
                  </a:lnTo>
                  <a:close/>
                </a:path>
                <a:path w="319405" h="60960">
                  <a:moveTo>
                    <a:pt x="112522" y="888"/>
                  </a:moveTo>
                  <a:lnTo>
                    <a:pt x="104521" y="888"/>
                  </a:lnTo>
                  <a:lnTo>
                    <a:pt x="104521" y="41656"/>
                  </a:lnTo>
                  <a:lnTo>
                    <a:pt x="112522" y="41656"/>
                  </a:lnTo>
                  <a:lnTo>
                    <a:pt x="112522" y="888"/>
                  </a:lnTo>
                  <a:close/>
                </a:path>
                <a:path w="319405" h="60960">
                  <a:moveTo>
                    <a:pt x="144653" y="126"/>
                  </a:moveTo>
                  <a:lnTo>
                    <a:pt x="142367" y="126"/>
                  </a:lnTo>
                  <a:lnTo>
                    <a:pt x="117221" y="59816"/>
                  </a:lnTo>
                  <a:lnTo>
                    <a:pt x="126746" y="59816"/>
                  </a:lnTo>
                  <a:lnTo>
                    <a:pt x="131318" y="47371"/>
                  </a:lnTo>
                  <a:lnTo>
                    <a:pt x="163048" y="47371"/>
                  </a:lnTo>
                  <a:lnTo>
                    <a:pt x="160773" y="41528"/>
                  </a:lnTo>
                  <a:lnTo>
                    <a:pt x="133477" y="41528"/>
                  </a:lnTo>
                  <a:lnTo>
                    <a:pt x="143129" y="15621"/>
                  </a:lnTo>
                  <a:lnTo>
                    <a:pt x="150685" y="15621"/>
                  </a:lnTo>
                  <a:lnTo>
                    <a:pt x="144653" y="126"/>
                  </a:lnTo>
                  <a:close/>
                </a:path>
                <a:path w="319405" h="60960">
                  <a:moveTo>
                    <a:pt x="163048" y="47371"/>
                  </a:moveTo>
                  <a:lnTo>
                    <a:pt x="154305" y="47371"/>
                  </a:lnTo>
                  <a:lnTo>
                    <a:pt x="158496" y="59816"/>
                  </a:lnTo>
                  <a:lnTo>
                    <a:pt x="167894" y="59816"/>
                  </a:lnTo>
                  <a:lnTo>
                    <a:pt x="163048" y="47371"/>
                  </a:lnTo>
                  <a:close/>
                </a:path>
                <a:path w="319405" h="60960">
                  <a:moveTo>
                    <a:pt x="150685" y="15621"/>
                  </a:moveTo>
                  <a:lnTo>
                    <a:pt x="143129" y="15621"/>
                  </a:lnTo>
                  <a:lnTo>
                    <a:pt x="151892" y="41528"/>
                  </a:lnTo>
                  <a:lnTo>
                    <a:pt x="160773" y="41528"/>
                  </a:lnTo>
                  <a:lnTo>
                    <a:pt x="150685" y="15621"/>
                  </a:lnTo>
                  <a:close/>
                </a:path>
                <a:path w="319405" h="60960">
                  <a:moveTo>
                    <a:pt x="191260" y="17525"/>
                  </a:moveTo>
                  <a:lnTo>
                    <a:pt x="183261" y="17525"/>
                  </a:lnTo>
                  <a:lnTo>
                    <a:pt x="215138" y="60578"/>
                  </a:lnTo>
                  <a:lnTo>
                    <a:pt x="217678" y="60578"/>
                  </a:lnTo>
                  <a:lnTo>
                    <a:pt x="217678" y="41656"/>
                  </a:lnTo>
                  <a:lnTo>
                    <a:pt x="209677" y="41656"/>
                  </a:lnTo>
                  <a:lnTo>
                    <a:pt x="191260" y="17525"/>
                  </a:lnTo>
                  <a:close/>
                </a:path>
                <a:path w="319405" h="60960">
                  <a:moveTo>
                    <a:pt x="178562" y="888"/>
                  </a:moveTo>
                  <a:lnTo>
                    <a:pt x="175260" y="888"/>
                  </a:lnTo>
                  <a:lnTo>
                    <a:pt x="175260" y="59816"/>
                  </a:lnTo>
                  <a:lnTo>
                    <a:pt x="183261" y="59816"/>
                  </a:lnTo>
                  <a:lnTo>
                    <a:pt x="183261" y="17525"/>
                  </a:lnTo>
                  <a:lnTo>
                    <a:pt x="191260" y="17525"/>
                  </a:lnTo>
                  <a:lnTo>
                    <a:pt x="178562" y="888"/>
                  </a:lnTo>
                  <a:close/>
                </a:path>
                <a:path w="319405" h="60960">
                  <a:moveTo>
                    <a:pt x="217678" y="888"/>
                  </a:moveTo>
                  <a:lnTo>
                    <a:pt x="209677" y="888"/>
                  </a:lnTo>
                  <a:lnTo>
                    <a:pt x="209677" y="41656"/>
                  </a:lnTo>
                  <a:lnTo>
                    <a:pt x="217678" y="41656"/>
                  </a:lnTo>
                  <a:lnTo>
                    <a:pt x="217678" y="888"/>
                  </a:lnTo>
                  <a:close/>
                </a:path>
                <a:path w="319405" h="60960">
                  <a:moveTo>
                    <a:pt x="260477" y="0"/>
                  </a:moveTo>
                  <a:lnTo>
                    <a:pt x="245872" y="0"/>
                  </a:lnTo>
                  <a:lnTo>
                    <a:pt x="239522" y="2794"/>
                  </a:lnTo>
                  <a:lnTo>
                    <a:pt x="229616" y="14477"/>
                  </a:lnTo>
                  <a:lnTo>
                    <a:pt x="227203" y="21716"/>
                  </a:lnTo>
                  <a:lnTo>
                    <a:pt x="227203" y="39624"/>
                  </a:lnTo>
                  <a:lnTo>
                    <a:pt x="229489" y="46989"/>
                  </a:lnTo>
                  <a:lnTo>
                    <a:pt x="238760" y="58038"/>
                  </a:lnTo>
                  <a:lnTo>
                    <a:pt x="245110" y="60833"/>
                  </a:lnTo>
                  <a:lnTo>
                    <a:pt x="260858" y="60833"/>
                  </a:lnTo>
                  <a:lnTo>
                    <a:pt x="267208" y="58547"/>
                  </a:lnTo>
                  <a:lnTo>
                    <a:pt x="272034" y="53848"/>
                  </a:lnTo>
                  <a:lnTo>
                    <a:pt x="271843" y="53594"/>
                  </a:lnTo>
                  <a:lnTo>
                    <a:pt x="248793" y="53594"/>
                  </a:lnTo>
                  <a:lnTo>
                    <a:pt x="244475" y="51562"/>
                  </a:lnTo>
                  <a:lnTo>
                    <a:pt x="241046" y="47371"/>
                  </a:lnTo>
                  <a:lnTo>
                    <a:pt x="237744" y="43179"/>
                  </a:lnTo>
                  <a:lnTo>
                    <a:pt x="235966" y="37719"/>
                  </a:lnTo>
                  <a:lnTo>
                    <a:pt x="235966" y="24002"/>
                  </a:lnTo>
                  <a:lnTo>
                    <a:pt x="237617" y="18287"/>
                  </a:lnTo>
                  <a:lnTo>
                    <a:pt x="244221" y="9398"/>
                  </a:lnTo>
                  <a:lnTo>
                    <a:pt x="248539" y="7238"/>
                  </a:lnTo>
                  <a:lnTo>
                    <a:pt x="267838" y="7238"/>
                  </a:lnTo>
                  <a:lnTo>
                    <a:pt x="269494" y="3175"/>
                  </a:lnTo>
                  <a:lnTo>
                    <a:pt x="265811" y="1015"/>
                  </a:lnTo>
                  <a:lnTo>
                    <a:pt x="260477" y="0"/>
                  </a:lnTo>
                  <a:close/>
                </a:path>
                <a:path w="319405" h="60960">
                  <a:moveTo>
                    <a:pt x="267462" y="47751"/>
                  </a:moveTo>
                  <a:lnTo>
                    <a:pt x="264287" y="51688"/>
                  </a:lnTo>
                  <a:lnTo>
                    <a:pt x="259842" y="53594"/>
                  </a:lnTo>
                  <a:lnTo>
                    <a:pt x="271843" y="53594"/>
                  </a:lnTo>
                  <a:lnTo>
                    <a:pt x="267462" y="47751"/>
                  </a:lnTo>
                  <a:close/>
                </a:path>
                <a:path w="319405" h="60960">
                  <a:moveTo>
                    <a:pt x="267838" y="7238"/>
                  </a:moveTo>
                  <a:lnTo>
                    <a:pt x="259715" y="7238"/>
                  </a:lnTo>
                  <a:lnTo>
                    <a:pt x="264033" y="8127"/>
                  </a:lnTo>
                  <a:lnTo>
                    <a:pt x="266700" y="10033"/>
                  </a:lnTo>
                  <a:lnTo>
                    <a:pt x="267838" y="7238"/>
                  </a:lnTo>
                  <a:close/>
                </a:path>
                <a:path w="319405" h="60960">
                  <a:moveTo>
                    <a:pt x="318897" y="888"/>
                  </a:moveTo>
                  <a:lnTo>
                    <a:pt x="281940" y="888"/>
                  </a:lnTo>
                  <a:lnTo>
                    <a:pt x="281940" y="59816"/>
                  </a:lnTo>
                  <a:lnTo>
                    <a:pt x="318389" y="59816"/>
                  </a:lnTo>
                  <a:lnTo>
                    <a:pt x="318389" y="52577"/>
                  </a:lnTo>
                  <a:lnTo>
                    <a:pt x="290322" y="52577"/>
                  </a:lnTo>
                  <a:lnTo>
                    <a:pt x="290322" y="31369"/>
                  </a:lnTo>
                  <a:lnTo>
                    <a:pt x="310769" y="31369"/>
                  </a:lnTo>
                  <a:lnTo>
                    <a:pt x="310769" y="24511"/>
                  </a:lnTo>
                  <a:lnTo>
                    <a:pt x="290322" y="24511"/>
                  </a:lnTo>
                  <a:lnTo>
                    <a:pt x="290322" y="8127"/>
                  </a:lnTo>
                  <a:lnTo>
                    <a:pt x="318897" y="8127"/>
                  </a:lnTo>
                  <a:lnTo>
                    <a:pt x="318897" y="888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8" name="object 8"/>
          <p:cNvSpPr txBox="1"/>
          <p:nvPr/>
        </p:nvSpPr>
        <p:spPr>
          <a:xfrm>
            <a:off x="478027" y="3854627"/>
            <a:ext cx="1500505" cy="1064895"/>
          </a:xfrm>
          <a:prstGeom prst="rect">
            <a:avLst/>
          </a:prstGeom>
        </p:spPr>
        <p:txBody>
          <a:bodyPr vert="horz" wrap="square" lIns="0" tIns="5524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434"/>
              </a:spcBef>
            </a:pPr>
            <a:r>
              <a:rPr sz="850" spc="-5" dirty="0">
                <a:solidFill>
                  <a:srgbClr val="009CDB"/>
                </a:solidFill>
                <a:latin typeface="Georgia"/>
                <a:cs typeface="Georgia"/>
              </a:rPr>
              <a:t>principals</a:t>
            </a:r>
            <a:r>
              <a:rPr sz="850" spc="110" dirty="0">
                <a:solidFill>
                  <a:srgbClr val="009CDB"/>
                </a:solidFill>
                <a:latin typeface="Georgia"/>
                <a:cs typeface="Georgia"/>
              </a:rPr>
              <a:t> </a:t>
            </a:r>
            <a:r>
              <a:rPr sz="850" spc="-5" dirty="0">
                <a:solidFill>
                  <a:srgbClr val="4A4A4D"/>
                </a:solidFill>
                <a:latin typeface="Times New Roman"/>
                <a:cs typeface="Times New Roman"/>
              </a:rPr>
              <a:t>owners</a:t>
            </a:r>
            <a:r>
              <a:rPr sz="850" spc="-35" dirty="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sz="850" spc="-5" dirty="0">
                <a:solidFill>
                  <a:srgbClr val="4A4A4D"/>
                </a:solidFill>
                <a:latin typeface="Times New Roman"/>
                <a:cs typeface="Times New Roman"/>
              </a:rPr>
              <a:t>of</a:t>
            </a:r>
            <a:r>
              <a:rPr sz="850" spc="-40" dirty="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sz="850" spc="-5" dirty="0">
                <a:solidFill>
                  <a:srgbClr val="4A4A4D"/>
                </a:solidFill>
                <a:latin typeface="Times New Roman"/>
                <a:cs typeface="Times New Roman"/>
              </a:rPr>
              <a:t>the</a:t>
            </a:r>
            <a:r>
              <a:rPr sz="850" spc="-45" dirty="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sz="850" spc="-5" dirty="0">
                <a:solidFill>
                  <a:srgbClr val="4A4A4D"/>
                </a:solidFill>
                <a:latin typeface="Times New Roman"/>
                <a:cs typeface="Times New Roman"/>
              </a:rPr>
              <a:t>ﬁrm</a:t>
            </a:r>
            <a:endParaRPr sz="850">
              <a:latin typeface="Times New Roman"/>
              <a:cs typeface="Times New Roman"/>
            </a:endParaRPr>
          </a:p>
          <a:p>
            <a:pPr marL="12700" marR="200025">
              <a:lnSpc>
                <a:spcPct val="100000"/>
              </a:lnSpc>
              <a:spcBef>
                <a:spcPts val="335"/>
              </a:spcBef>
            </a:pPr>
            <a:r>
              <a:rPr sz="850" spc="-10" dirty="0">
                <a:solidFill>
                  <a:srgbClr val="009CDB"/>
                </a:solidFill>
                <a:latin typeface="Georgia"/>
                <a:cs typeface="Georgia"/>
              </a:rPr>
              <a:t>a</a:t>
            </a:r>
            <a:r>
              <a:rPr sz="850" spc="-15" dirty="0">
                <a:solidFill>
                  <a:srgbClr val="009CDB"/>
                </a:solidFill>
                <a:latin typeface="Georgia"/>
                <a:cs typeface="Georgia"/>
              </a:rPr>
              <a:t>g</a:t>
            </a:r>
            <a:r>
              <a:rPr sz="850" spc="-20" dirty="0">
                <a:solidFill>
                  <a:srgbClr val="009CDB"/>
                </a:solidFill>
                <a:latin typeface="Georgia"/>
                <a:cs typeface="Georgia"/>
              </a:rPr>
              <a:t>e</a:t>
            </a:r>
            <a:r>
              <a:rPr sz="850" spc="-15" dirty="0">
                <a:solidFill>
                  <a:srgbClr val="009CDB"/>
                </a:solidFill>
                <a:latin typeface="Georgia"/>
                <a:cs typeface="Georgia"/>
              </a:rPr>
              <a:t>n</a:t>
            </a:r>
            <a:r>
              <a:rPr sz="850" spc="-10" dirty="0">
                <a:solidFill>
                  <a:srgbClr val="009CDB"/>
                </a:solidFill>
                <a:latin typeface="Georgia"/>
                <a:cs typeface="Georgia"/>
              </a:rPr>
              <a:t>t</a:t>
            </a:r>
            <a:r>
              <a:rPr sz="850" dirty="0">
                <a:solidFill>
                  <a:srgbClr val="009CDB"/>
                </a:solidFill>
                <a:latin typeface="Georgia"/>
                <a:cs typeface="Georgia"/>
              </a:rPr>
              <a:t>s </a:t>
            </a:r>
            <a:r>
              <a:rPr sz="850" spc="-60" dirty="0">
                <a:solidFill>
                  <a:srgbClr val="009CDB"/>
                </a:solidFill>
                <a:latin typeface="Georgia"/>
                <a:cs typeface="Georgia"/>
              </a:rPr>
              <a:t> </a:t>
            </a:r>
            <a:r>
              <a:rPr sz="850" spc="-15" dirty="0">
                <a:solidFill>
                  <a:srgbClr val="4A4A4D"/>
                </a:solidFill>
                <a:latin typeface="Times New Roman"/>
                <a:cs typeface="Times New Roman"/>
              </a:rPr>
              <a:t>m</a:t>
            </a:r>
            <a:r>
              <a:rPr sz="850" spc="5" dirty="0">
                <a:solidFill>
                  <a:srgbClr val="4A4A4D"/>
                </a:solidFill>
                <a:latin typeface="Times New Roman"/>
                <a:cs typeface="Times New Roman"/>
              </a:rPr>
              <a:t>a</a:t>
            </a:r>
            <a:r>
              <a:rPr sz="850" spc="-10" dirty="0">
                <a:solidFill>
                  <a:srgbClr val="4A4A4D"/>
                </a:solidFill>
                <a:latin typeface="Times New Roman"/>
                <a:cs typeface="Times New Roman"/>
              </a:rPr>
              <a:t>n</a:t>
            </a:r>
            <a:r>
              <a:rPr sz="850" spc="5" dirty="0">
                <a:solidFill>
                  <a:srgbClr val="4A4A4D"/>
                </a:solidFill>
                <a:latin typeface="Times New Roman"/>
                <a:cs typeface="Times New Roman"/>
              </a:rPr>
              <a:t>a</a:t>
            </a:r>
            <a:r>
              <a:rPr sz="850" spc="-10" dirty="0">
                <a:solidFill>
                  <a:srgbClr val="4A4A4D"/>
                </a:solidFill>
                <a:latin typeface="Times New Roman"/>
                <a:cs typeface="Times New Roman"/>
              </a:rPr>
              <a:t>g</a:t>
            </a:r>
            <a:r>
              <a:rPr sz="850" spc="-20" dirty="0">
                <a:solidFill>
                  <a:srgbClr val="4A4A4D"/>
                </a:solidFill>
                <a:latin typeface="Times New Roman"/>
                <a:cs typeface="Times New Roman"/>
              </a:rPr>
              <a:t>e</a:t>
            </a:r>
            <a:r>
              <a:rPr sz="850" spc="-10" dirty="0">
                <a:solidFill>
                  <a:srgbClr val="4A4A4D"/>
                </a:solidFill>
                <a:latin typeface="Times New Roman"/>
                <a:cs typeface="Times New Roman"/>
              </a:rPr>
              <a:t>r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s</a:t>
            </a:r>
            <a:r>
              <a:rPr sz="850" spc="-30" dirty="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sz="850" spc="-10" dirty="0">
                <a:solidFill>
                  <a:srgbClr val="4A4A4D"/>
                </a:solidFill>
                <a:latin typeface="Times New Roman"/>
                <a:cs typeface="Times New Roman"/>
              </a:rPr>
              <a:t>hi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r</a:t>
            </a:r>
            <a:r>
              <a:rPr sz="850" spc="-10" dirty="0">
                <a:solidFill>
                  <a:srgbClr val="4A4A4D"/>
                </a:solidFill>
                <a:latin typeface="Times New Roman"/>
                <a:cs typeface="Times New Roman"/>
              </a:rPr>
              <a:t>e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d</a:t>
            </a:r>
            <a:r>
              <a:rPr sz="850" spc="-65" dirty="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sz="850" spc="5" dirty="0">
                <a:solidFill>
                  <a:srgbClr val="4A4A4D"/>
                </a:solidFill>
                <a:latin typeface="Times New Roman"/>
                <a:cs typeface="Times New Roman"/>
              </a:rPr>
              <a:t>b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y</a:t>
            </a:r>
            <a:r>
              <a:rPr sz="850" spc="-65" dirty="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t</a:t>
            </a:r>
            <a:r>
              <a:rPr sz="850" spc="-10" dirty="0">
                <a:solidFill>
                  <a:srgbClr val="4A4A4D"/>
                </a:solidFill>
                <a:latin typeface="Times New Roman"/>
                <a:cs typeface="Times New Roman"/>
              </a:rPr>
              <a:t>h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e  </a:t>
            </a:r>
            <a:r>
              <a:rPr sz="850" spc="-5" dirty="0">
                <a:solidFill>
                  <a:srgbClr val="4A4A4D"/>
                </a:solidFill>
                <a:latin typeface="Times New Roman"/>
                <a:cs typeface="Times New Roman"/>
              </a:rPr>
              <a:t>principals</a:t>
            </a:r>
            <a:r>
              <a:rPr sz="850" spc="-20" dirty="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to</a:t>
            </a:r>
            <a:r>
              <a:rPr sz="850" spc="-10" dirty="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sz="850" spc="-5" dirty="0">
                <a:solidFill>
                  <a:srgbClr val="4A4A4D"/>
                </a:solidFill>
                <a:latin typeface="Times New Roman"/>
                <a:cs typeface="Times New Roman"/>
              </a:rPr>
              <a:t>run</a:t>
            </a:r>
            <a:r>
              <a:rPr sz="850" spc="-10" dirty="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sz="850" spc="-5" dirty="0">
                <a:solidFill>
                  <a:srgbClr val="4A4A4D"/>
                </a:solidFill>
                <a:latin typeface="Times New Roman"/>
                <a:cs typeface="Times New Roman"/>
              </a:rPr>
              <a:t>the</a:t>
            </a:r>
            <a:r>
              <a:rPr sz="850" spc="-30" dirty="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sz="850" spc="-5" dirty="0">
                <a:solidFill>
                  <a:srgbClr val="4A4A4D"/>
                </a:solidFill>
                <a:latin typeface="Times New Roman"/>
                <a:cs typeface="Times New Roman"/>
              </a:rPr>
              <a:t>ﬁrm</a:t>
            </a:r>
            <a:endParaRPr sz="850">
              <a:latin typeface="Times New Roman"/>
              <a:cs typeface="Times New Roman"/>
            </a:endParaRPr>
          </a:p>
          <a:p>
            <a:pPr marL="12700" marR="5080">
              <a:lnSpc>
                <a:spcPct val="101600"/>
              </a:lnSpc>
              <a:spcBef>
                <a:spcPts val="309"/>
              </a:spcBef>
            </a:pPr>
            <a:r>
              <a:rPr sz="850" spc="-5" dirty="0">
                <a:solidFill>
                  <a:srgbClr val="009CDB"/>
                </a:solidFill>
                <a:latin typeface="Georgia"/>
                <a:cs typeface="Georgia"/>
              </a:rPr>
              <a:t>principal-agent</a:t>
            </a:r>
            <a:r>
              <a:rPr sz="850" dirty="0">
                <a:solidFill>
                  <a:srgbClr val="009CDB"/>
                </a:solidFill>
                <a:latin typeface="Georgia"/>
                <a:cs typeface="Georgia"/>
              </a:rPr>
              <a:t> </a:t>
            </a:r>
            <a:r>
              <a:rPr sz="850" spc="-5" dirty="0">
                <a:solidFill>
                  <a:srgbClr val="009CDB"/>
                </a:solidFill>
                <a:latin typeface="Georgia"/>
                <a:cs typeface="Georgia"/>
              </a:rPr>
              <a:t>problem</a:t>
            </a:r>
            <a:r>
              <a:rPr sz="850" spc="5" dirty="0">
                <a:solidFill>
                  <a:srgbClr val="009CDB"/>
                </a:solidFill>
                <a:latin typeface="Georgia"/>
                <a:cs typeface="Georgia"/>
              </a:rPr>
              <a:t> 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a </a:t>
            </a:r>
            <a:r>
              <a:rPr sz="850" spc="5" dirty="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sz="850" spc="-5" dirty="0">
                <a:solidFill>
                  <a:srgbClr val="4A4A4D"/>
                </a:solidFill>
                <a:latin typeface="Times New Roman"/>
                <a:cs typeface="Times New Roman"/>
              </a:rPr>
              <a:t>problem 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in </a:t>
            </a:r>
            <a:r>
              <a:rPr sz="850" spc="-5" dirty="0">
                <a:solidFill>
                  <a:srgbClr val="4A4A4D"/>
                </a:solidFill>
                <a:latin typeface="Times New Roman"/>
                <a:cs typeface="Times New Roman"/>
              </a:rPr>
              <a:t>corporate </a:t>
            </a:r>
            <a:r>
              <a:rPr sz="850" spc="-10" dirty="0">
                <a:solidFill>
                  <a:srgbClr val="4A4A4D"/>
                </a:solidFill>
                <a:latin typeface="Times New Roman"/>
                <a:cs typeface="Times New Roman"/>
              </a:rPr>
              <a:t>governance </a:t>
            </a:r>
            <a:r>
              <a:rPr sz="850" spc="-5" dirty="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in</a:t>
            </a:r>
            <a:r>
              <a:rPr sz="850" spc="-40" dirty="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sz="850" spc="-5" dirty="0">
                <a:solidFill>
                  <a:srgbClr val="4A4A4D"/>
                </a:solidFill>
                <a:latin typeface="Times New Roman"/>
                <a:cs typeface="Times New Roman"/>
              </a:rPr>
              <a:t>w</a:t>
            </a:r>
            <a:r>
              <a:rPr sz="850" spc="-10" dirty="0">
                <a:solidFill>
                  <a:srgbClr val="4A4A4D"/>
                </a:solidFill>
                <a:latin typeface="Times New Roman"/>
                <a:cs typeface="Times New Roman"/>
              </a:rPr>
              <a:t>h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i</a:t>
            </a:r>
            <a:r>
              <a:rPr sz="850" spc="5" dirty="0">
                <a:solidFill>
                  <a:srgbClr val="4A4A4D"/>
                </a:solidFill>
                <a:latin typeface="Times New Roman"/>
                <a:cs typeface="Times New Roman"/>
              </a:rPr>
              <a:t>c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h</a:t>
            </a:r>
            <a:r>
              <a:rPr sz="850" spc="-35" dirty="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sz="850" spc="5" dirty="0">
                <a:solidFill>
                  <a:srgbClr val="4A4A4D"/>
                </a:solidFill>
                <a:latin typeface="Times New Roman"/>
                <a:cs typeface="Times New Roman"/>
              </a:rPr>
              <a:t>c</a:t>
            </a:r>
            <a:r>
              <a:rPr sz="850" spc="-10" dirty="0">
                <a:solidFill>
                  <a:srgbClr val="4A4A4D"/>
                </a:solidFill>
                <a:latin typeface="Times New Roman"/>
                <a:cs typeface="Times New Roman"/>
              </a:rPr>
              <a:t>onﬂ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i</a:t>
            </a:r>
            <a:r>
              <a:rPr sz="850" spc="5" dirty="0">
                <a:solidFill>
                  <a:srgbClr val="4A4A4D"/>
                </a:solidFill>
                <a:latin typeface="Times New Roman"/>
                <a:cs typeface="Times New Roman"/>
              </a:rPr>
              <a:t>c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t</a:t>
            </a:r>
            <a:r>
              <a:rPr sz="850" spc="-30" dirty="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sz="850" spc="-10" dirty="0">
                <a:solidFill>
                  <a:srgbClr val="4A4A4D"/>
                </a:solidFill>
                <a:latin typeface="Times New Roman"/>
                <a:cs typeface="Times New Roman"/>
              </a:rPr>
              <a:t>o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f</a:t>
            </a:r>
            <a:r>
              <a:rPr sz="850" spc="-45" dirty="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i</a:t>
            </a:r>
            <a:r>
              <a:rPr sz="850" spc="-10" dirty="0">
                <a:solidFill>
                  <a:srgbClr val="4A4A4D"/>
                </a:solidFill>
                <a:latin typeface="Times New Roman"/>
                <a:cs typeface="Times New Roman"/>
              </a:rPr>
              <a:t>n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t</a:t>
            </a:r>
            <a:r>
              <a:rPr sz="850" spc="-10" dirty="0">
                <a:solidFill>
                  <a:srgbClr val="4A4A4D"/>
                </a:solidFill>
                <a:latin typeface="Times New Roman"/>
                <a:cs typeface="Times New Roman"/>
              </a:rPr>
              <a:t>e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r</a:t>
            </a:r>
            <a:r>
              <a:rPr sz="850" spc="-10" dirty="0">
                <a:solidFill>
                  <a:srgbClr val="4A4A4D"/>
                </a:solidFill>
                <a:latin typeface="Times New Roman"/>
                <a:cs typeface="Times New Roman"/>
              </a:rPr>
              <a:t>e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st</a:t>
            </a:r>
            <a:r>
              <a:rPr sz="850" spc="-30" dirty="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sz="850" spc="-10" dirty="0">
                <a:solidFill>
                  <a:srgbClr val="4A4A4D"/>
                </a:solidFill>
                <a:latin typeface="Times New Roman"/>
                <a:cs typeface="Times New Roman"/>
              </a:rPr>
              <a:t>oc</a:t>
            </a:r>
            <a:r>
              <a:rPr sz="850" spc="5" dirty="0">
                <a:solidFill>
                  <a:srgbClr val="4A4A4D"/>
                </a:solidFill>
                <a:latin typeface="Times New Roman"/>
                <a:cs typeface="Times New Roman"/>
              </a:rPr>
              <a:t>c</a:t>
            </a:r>
            <a:r>
              <a:rPr sz="850" spc="-10" dirty="0">
                <a:solidFill>
                  <a:srgbClr val="4A4A4D"/>
                </a:solidFill>
                <a:latin typeface="Times New Roman"/>
                <a:cs typeface="Times New Roman"/>
              </a:rPr>
              <a:t>u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rs  </a:t>
            </a:r>
            <a:r>
              <a:rPr sz="850" spc="5" dirty="0">
                <a:solidFill>
                  <a:srgbClr val="4A4A4D"/>
                </a:solidFill>
                <a:latin typeface="Times New Roman"/>
                <a:cs typeface="Times New Roman"/>
              </a:rPr>
              <a:t>b</a:t>
            </a:r>
            <a:r>
              <a:rPr sz="850" spc="-20" dirty="0">
                <a:solidFill>
                  <a:srgbClr val="4A4A4D"/>
                </a:solidFill>
                <a:latin typeface="Times New Roman"/>
                <a:cs typeface="Times New Roman"/>
              </a:rPr>
              <a:t>e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t</a:t>
            </a:r>
            <a:r>
              <a:rPr sz="850" spc="-5" dirty="0">
                <a:solidFill>
                  <a:srgbClr val="4A4A4D"/>
                </a:solidFill>
                <a:latin typeface="Times New Roman"/>
                <a:cs typeface="Times New Roman"/>
              </a:rPr>
              <a:t>w</a:t>
            </a:r>
            <a:r>
              <a:rPr sz="850" spc="-10" dirty="0">
                <a:solidFill>
                  <a:srgbClr val="4A4A4D"/>
                </a:solidFill>
                <a:latin typeface="Times New Roman"/>
                <a:cs typeface="Times New Roman"/>
              </a:rPr>
              <a:t>ee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n</a:t>
            </a:r>
            <a:r>
              <a:rPr sz="850" spc="-60" dirty="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t</a:t>
            </a:r>
            <a:r>
              <a:rPr sz="850" spc="-10" dirty="0">
                <a:solidFill>
                  <a:srgbClr val="4A4A4D"/>
                </a:solidFill>
                <a:latin typeface="Times New Roman"/>
                <a:cs typeface="Times New Roman"/>
              </a:rPr>
              <a:t>h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e</a:t>
            </a:r>
            <a:r>
              <a:rPr sz="850" spc="-40" dirty="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sz="850" spc="5" dirty="0">
                <a:solidFill>
                  <a:srgbClr val="4A4A4D"/>
                </a:solidFill>
                <a:latin typeface="Times New Roman"/>
                <a:cs typeface="Times New Roman"/>
              </a:rPr>
              <a:t>p</a:t>
            </a:r>
            <a:r>
              <a:rPr sz="850" spc="-10" dirty="0">
                <a:solidFill>
                  <a:srgbClr val="4A4A4D"/>
                </a:solidFill>
                <a:latin typeface="Times New Roman"/>
                <a:cs typeface="Times New Roman"/>
              </a:rPr>
              <a:t>r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i</a:t>
            </a:r>
            <a:r>
              <a:rPr sz="850" spc="-20" dirty="0">
                <a:solidFill>
                  <a:srgbClr val="4A4A4D"/>
                </a:solidFill>
                <a:latin typeface="Times New Roman"/>
                <a:cs typeface="Times New Roman"/>
              </a:rPr>
              <a:t>n</a:t>
            </a:r>
            <a:r>
              <a:rPr sz="850" spc="-10" dirty="0">
                <a:solidFill>
                  <a:srgbClr val="4A4A4D"/>
                </a:solidFill>
                <a:latin typeface="Times New Roman"/>
                <a:cs typeface="Times New Roman"/>
              </a:rPr>
              <a:t>cipa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ls</a:t>
            </a:r>
            <a:r>
              <a:rPr sz="850" spc="-30" dirty="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sz="850" spc="5" dirty="0">
                <a:solidFill>
                  <a:srgbClr val="4A4A4D"/>
                </a:solidFill>
                <a:latin typeface="Times New Roman"/>
                <a:cs typeface="Times New Roman"/>
              </a:rPr>
              <a:t>a</a:t>
            </a:r>
            <a:r>
              <a:rPr sz="850" spc="-10" dirty="0">
                <a:solidFill>
                  <a:srgbClr val="4A4A4D"/>
                </a:solidFill>
                <a:latin typeface="Times New Roman"/>
                <a:cs typeface="Times New Roman"/>
              </a:rPr>
              <a:t>n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d</a:t>
            </a:r>
            <a:r>
              <a:rPr sz="850" spc="-15" dirty="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sz="850" spc="5" dirty="0">
                <a:solidFill>
                  <a:srgbClr val="4A4A4D"/>
                </a:solidFill>
                <a:latin typeface="Times New Roman"/>
                <a:cs typeface="Times New Roman"/>
              </a:rPr>
              <a:t>a</a:t>
            </a:r>
            <a:r>
              <a:rPr sz="850" spc="-10" dirty="0">
                <a:solidFill>
                  <a:srgbClr val="4A4A4D"/>
                </a:solidFill>
                <a:latin typeface="Times New Roman"/>
                <a:cs typeface="Times New Roman"/>
              </a:rPr>
              <a:t>gen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ts</a:t>
            </a:r>
            <a:endParaRPr sz="85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2251075" y="702716"/>
            <a:ext cx="5251450" cy="320738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indent="225425" algn="just">
              <a:lnSpc>
                <a:spcPct val="119700"/>
              </a:lnSpc>
              <a:spcBef>
                <a:spcPts val="95"/>
              </a:spcBef>
            </a:pP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Unfortunately, the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early 2000s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brought a number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of corporate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scandals to light. Some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stock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analysts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and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their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investment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banking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ﬁrms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 were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accused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of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5" dirty="0">
                <a:solidFill>
                  <a:srgbClr val="221F1F"/>
                </a:solidFill>
                <a:latin typeface="Times New Roman"/>
                <a:cs typeface="Times New Roman"/>
              </a:rPr>
              <a:t>―hyping‖</a:t>
            </a:r>
            <a:r>
              <a:rPr sz="1000" spc="-5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stocks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to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attract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lucrative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investment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banking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fees.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Firms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such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as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Enron,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Global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Crossing,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Parmalat,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Rite-  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Aid,</a:t>
            </a:r>
            <a:r>
              <a:rPr sz="1000" spc="229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Tyco, 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WorldCom, and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Xerox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were accused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incorrect accounting practices and 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had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to restate past years’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ﬁnancials; some executives were 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ﬁned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and sent to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jail. 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Arthur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Andersen, 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avenerable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accounting 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ﬁrm,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 was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restricted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from doing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further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auditing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work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after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employees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shredded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documents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relating</a:t>
            </a:r>
            <a:r>
              <a:rPr sz="1000" spc="24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to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Enron’s accounting irregularities. Most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the scandals 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werecaused by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poor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ethical decisions dealing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with</a:t>
            </a:r>
            <a:r>
              <a:rPr sz="1000" spc="-4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accounting</a:t>
            </a:r>
            <a:r>
              <a:rPr sz="1000" spc="-4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practices</a:t>
            </a:r>
            <a:r>
              <a:rPr sz="1000" spc="-3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that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inﬂated</a:t>
            </a:r>
            <a:r>
              <a:rPr sz="1000" spc="-4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earnings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andstock</a:t>
            </a:r>
            <a:r>
              <a:rPr sz="1000" spc="2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prices.</a:t>
            </a:r>
            <a:endParaRPr sz="10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100">
              <a:latin typeface="Times New Roman"/>
              <a:cs typeface="Times New Roman"/>
            </a:endParaRPr>
          </a:p>
          <a:p>
            <a:pPr marL="12700" marR="5715" indent="579120" algn="just">
              <a:lnSpc>
                <a:spcPct val="119700"/>
              </a:lnSpc>
              <a:spcBef>
                <a:spcPts val="800"/>
              </a:spcBef>
            </a:pP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The 2007–2009 Great Recession brought to light other shortsighted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corporate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practices.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Lack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of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oversight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and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proper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risk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management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brought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some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 Wall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Street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ﬁrms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 to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brink</a:t>
            </a:r>
            <a:r>
              <a:rPr sz="1000" spc="19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 bankruptcy, </a:t>
            </a:r>
            <a:r>
              <a:rPr sz="1000" spc="-35" dirty="0">
                <a:solidFill>
                  <a:srgbClr val="221F1F"/>
                </a:solidFill>
                <a:latin typeface="Times New Roman"/>
                <a:cs typeface="Times New Roman"/>
              </a:rPr>
              <a:t>and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some, such as </a:t>
            </a:r>
            <a:r>
              <a:rPr sz="1000" spc="-35" dirty="0">
                <a:solidFill>
                  <a:srgbClr val="221F1F"/>
                </a:solidFill>
                <a:latin typeface="Times New Roman"/>
                <a:cs typeface="Times New Roman"/>
              </a:rPr>
              <a:t>Bear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Stearns </a:t>
            </a:r>
            <a:r>
              <a:rPr sz="1000" spc="-35" dirty="0">
                <a:solidFill>
                  <a:srgbClr val="221F1F"/>
                </a:solidFill>
                <a:latin typeface="Times New Roman"/>
                <a:cs typeface="Times New Roman"/>
              </a:rPr>
              <a:t>and Lehman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Brothers,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did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fail.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Panic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created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by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concerns over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the strength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the U.S. and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global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ﬁnancial systems led to massiveintervention 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by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the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Federal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Reserve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Board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and central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banks 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other countries and massive increases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in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government spending as ﬁscal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policy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and monetary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policy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were jointly used to prevent a 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feared collapse.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Workers’ 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retirement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plans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were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cut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in half, and sometimes more, 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ifthey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were 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heavily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invested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in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the falling stock market during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late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2007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to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early</a:t>
            </a:r>
            <a:r>
              <a:rPr sz="1000" spc="-4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2009.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2225675" y="4235323"/>
            <a:ext cx="5301615" cy="47834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8100" algn="just">
              <a:lnSpc>
                <a:spcPct val="100000"/>
              </a:lnSpc>
              <a:spcBef>
                <a:spcPts val="100"/>
              </a:spcBef>
            </a:pPr>
            <a:r>
              <a:rPr sz="1450" spc="-40" dirty="0">
                <a:solidFill>
                  <a:srgbClr val="A70D11"/>
                </a:solidFill>
                <a:latin typeface="Trebuchet MS"/>
                <a:cs typeface="Trebuchet MS"/>
              </a:rPr>
              <a:t>Principal-Agent</a:t>
            </a:r>
            <a:r>
              <a:rPr sz="1450" spc="-55" dirty="0">
                <a:solidFill>
                  <a:srgbClr val="A70D11"/>
                </a:solidFill>
                <a:latin typeface="Trebuchet MS"/>
                <a:cs typeface="Trebuchet MS"/>
              </a:rPr>
              <a:t> </a:t>
            </a:r>
            <a:r>
              <a:rPr sz="1450" spc="-45" dirty="0">
                <a:solidFill>
                  <a:srgbClr val="A70D11"/>
                </a:solidFill>
                <a:latin typeface="Trebuchet MS"/>
                <a:cs typeface="Trebuchet MS"/>
              </a:rPr>
              <a:t>Problem</a:t>
            </a:r>
            <a:endParaRPr sz="1450">
              <a:latin typeface="Trebuchet MS"/>
              <a:cs typeface="Trebuchet MS"/>
            </a:endParaRPr>
          </a:p>
          <a:p>
            <a:pPr marL="38100" marR="31750" algn="just">
              <a:lnSpc>
                <a:spcPct val="120000"/>
              </a:lnSpc>
              <a:spcBef>
                <a:spcPts val="1025"/>
              </a:spcBef>
            </a:pP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In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 legal parlance,</a:t>
            </a:r>
            <a:r>
              <a:rPr sz="1000" spc="-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009CDB"/>
                </a:solidFill>
                <a:latin typeface="Georgia"/>
                <a:cs typeface="Georgia"/>
              </a:rPr>
              <a:t>principals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, or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owners of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 the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ﬁrm,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hire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managers </a:t>
            </a:r>
            <a:r>
              <a:rPr sz="1000" spc="-20" dirty="0">
                <a:solidFill>
                  <a:srgbClr val="221F1F"/>
                </a:solidFill>
                <a:latin typeface="Times New Roman"/>
                <a:cs typeface="Times New Roman"/>
              </a:rPr>
              <a:t>(the</a:t>
            </a:r>
            <a:r>
              <a:rPr sz="1000" spc="-1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009CDB"/>
                </a:solidFill>
                <a:latin typeface="Georgia"/>
                <a:cs typeface="Georgia"/>
              </a:rPr>
              <a:t>agents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)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 to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run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 the</a:t>
            </a:r>
            <a:r>
              <a:rPr sz="1000" spc="2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ﬁrm. The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agents should run the </a:t>
            </a:r>
            <a:r>
              <a:rPr sz="1000" spc="-35" dirty="0">
                <a:solidFill>
                  <a:srgbClr val="221F1F"/>
                </a:solidFill>
                <a:latin typeface="Times New Roman"/>
                <a:cs typeface="Times New Roman"/>
              </a:rPr>
              <a:t>ﬁrm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with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the best interests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the principals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in mind. However,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ethical lapses,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self- 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interest,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or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the principals’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lack of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trust in the agent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can lead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to conﬂicts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interest and suspicions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between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two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parties.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This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problem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in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corporate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governance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is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called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009CDB"/>
                </a:solidFill>
                <a:latin typeface="Georgia"/>
                <a:cs typeface="Georgia"/>
              </a:rPr>
              <a:t>principal–agent </a:t>
            </a:r>
            <a:r>
              <a:rPr sz="1000" dirty="0">
                <a:solidFill>
                  <a:srgbClr val="009CDB"/>
                </a:solidFill>
                <a:latin typeface="Georgia"/>
                <a:cs typeface="Georgia"/>
              </a:rPr>
              <a:t> </a:t>
            </a:r>
            <a:r>
              <a:rPr sz="1000" spc="-5" dirty="0">
                <a:solidFill>
                  <a:srgbClr val="009CDB"/>
                </a:solidFill>
                <a:latin typeface="Georgia"/>
                <a:cs typeface="Georgia"/>
              </a:rPr>
              <a:t>problem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.</a:t>
            </a:r>
            <a:endParaRPr sz="1000">
              <a:latin typeface="Times New Roman"/>
              <a:cs typeface="Times New Roman"/>
            </a:endParaRPr>
          </a:p>
          <a:p>
            <a:pPr marL="38100" marR="31750" indent="624840" algn="just">
              <a:lnSpc>
                <a:spcPct val="120600"/>
              </a:lnSpc>
              <a:spcBef>
                <a:spcPts val="5"/>
              </a:spcBef>
            </a:pP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In a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corporation, the </a:t>
            </a:r>
            <a:r>
              <a:rPr sz="1000" spc="-40" dirty="0">
                <a:solidFill>
                  <a:srgbClr val="221F1F"/>
                </a:solidFill>
                <a:latin typeface="Times New Roman"/>
                <a:cs typeface="Times New Roman"/>
              </a:rPr>
              <a:t>common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shareholders of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a </a:t>
            </a:r>
            <a:r>
              <a:rPr sz="1000" spc="-35" dirty="0">
                <a:solidFill>
                  <a:srgbClr val="221F1F"/>
                </a:solidFill>
                <a:latin typeface="Times New Roman"/>
                <a:cs typeface="Times New Roman"/>
              </a:rPr>
              <a:t>ﬁrm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elect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a board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of directors. In theory, the </a:t>
            </a:r>
            <a:r>
              <a:rPr sz="1000" spc="-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board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 is</a:t>
            </a:r>
            <a:r>
              <a:rPr sz="1000" spc="-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to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 oversee</a:t>
            </a:r>
            <a:r>
              <a:rPr sz="1000" spc="-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managers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5" dirty="0">
                <a:solidFill>
                  <a:srgbClr val="221F1F"/>
                </a:solidFill>
                <a:latin typeface="Times New Roman"/>
                <a:cs typeface="Times New Roman"/>
              </a:rPr>
              <a:t>and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ensure</a:t>
            </a:r>
            <a:r>
              <a:rPr sz="1000" spc="-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they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are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working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 in</a:t>
            </a:r>
            <a:r>
              <a:rPr sz="1000" spc="-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sz="1000" spc="19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best</a:t>
            </a:r>
            <a:r>
              <a:rPr sz="1000" spc="2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interests</a:t>
            </a:r>
            <a:r>
              <a:rPr sz="1000" spc="2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of</a:t>
            </a:r>
            <a:r>
              <a:rPr sz="1000" spc="19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sz="1000" spc="2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shareholders. </a:t>
            </a:r>
            <a:r>
              <a:rPr sz="1000" spc="-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However,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in practice, the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board often has a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closer relationship </a:t>
            </a:r>
            <a:r>
              <a:rPr sz="1000" spc="-15" dirty="0">
                <a:solidFill>
                  <a:srgbClr val="221F1F"/>
                </a:solidFill>
                <a:latin typeface="Times New Roman"/>
                <a:cs typeface="Times New Roman"/>
              </a:rPr>
              <a:t>with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management than with the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shareholders. </a:t>
            </a:r>
            <a:r>
              <a:rPr sz="1000" spc="-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For example, top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managers </a:t>
            </a:r>
            <a:r>
              <a:rPr sz="1000" spc="-35" dirty="0">
                <a:solidFill>
                  <a:srgbClr val="221F1F"/>
                </a:solidFill>
                <a:latin typeface="Times New Roman"/>
                <a:cs typeface="Times New Roman"/>
              </a:rPr>
              <a:t>commonly</a:t>
            </a:r>
            <a:r>
              <a:rPr sz="1000" spc="18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0" dirty="0">
                <a:solidFill>
                  <a:srgbClr val="221F1F"/>
                </a:solidFill>
                <a:latin typeface="Times New Roman"/>
                <a:cs typeface="Times New Roman"/>
              </a:rPr>
              <a:t>sit </a:t>
            </a:r>
            <a:r>
              <a:rPr sz="1000" spc="-35" dirty="0">
                <a:solidFill>
                  <a:srgbClr val="221F1F"/>
                </a:solidFill>
                <a:latin typeface="Times New Roman"/>
                <a:cs typeface="Times New Roman"/>
              </a:rPr>
              <a:t>on</a:t>
            </a:r>
            <a:r>
              <a:rPr sz="1000" spc="18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the ﬁrm’s board of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directors,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and the ﬁrm’s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top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managers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often nominate candidates for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board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seats. For example, as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recently </a:t>
            </a:r>
            <a:r>
              <a:rPr sz="1000" spc="-35" dirty="0">
                <a:solidFill>
                  <a:srgbClr val="221F1F"/>
                </a:solidFill>
                <a:latin typeface="Times New Roman"/>
                <a:cs typeface="Times New Roman"/>
              </a:rPr>
              <a:t>as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1995, the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board of Archer Daniels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Midland </a:t>
            </a:r>
            <a:r>
              <a:rPr sz="1000" spc="-20" dirty="0">
                <a:solidFill>
                  <a:srgbClr val="221F1F"/>
                </a:solidFill>
                <a:latin typeface="Times New Roman"/>
                <a:cs typeface="Times New Roman"/>
              </a:rPr>
              <a:t>(a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grain processor)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included the ﬁrm’s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CEO and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three of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his relatives. Other 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ﬁrms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have 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had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 relatives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management as members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ofthe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board’s audit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committees,</a:t>
            </a:r>
            <a:r>
              <a:rPr sz="1000" spc="19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the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important group</a:t>
            </a:r>
            <a:r>
              <a:rPr sz="1000" spc="19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that oversees </a:t>
            </a:r>
            <a:r>
              <a:rPr sz="1000" spc="-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the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ﬁrm’s ﬁnancial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controls.</a:t>
            </a:r>
            <a:r>
              <a:rPr sz="975" spc="-37" baseline="34188" dirty="0">
                <a:solidFill>
                  <a:srgbClr val="221F1F"/>
                </a:solidFill>
                <a:latin typeface="Times New Roman"/>
                <a:cs typeface="Times New Roman"/>
              </a:rPr>
              <a:t>21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These 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relationships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can obscure loyalties and 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make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the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board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 toothless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watchdog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for share-holders’</a:t>
            </a:r>
            <a:r>
              <a:rPr sz="1000" spc="-1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interests.</a:t>
            </a:r>
            <a:endParaRPr sz="1000">
              <a:latin typeface="Times New Roman"/>
              <a:cs typeface="Times New Roman"/>
            </a:endParaRPr>
          </a:p>
          <a:p>
            <a:pPr marL="38100" marR="30480" indent="225425" algn="just">
              <a:lnSpc>
                <a:spcPct val="119700"/>
              </a:lnSpc>
              <a:spcBef>
                <a:spcPts val="80"/>
              </a:spcBef>
            </a:pP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Managers, acting as agents, may seek their own interest</a:t>
            </a:r>
            <a:r>
              <a:rPr sz="1000" u="sng" spc="24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by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increasing their salaries, the size </a:t>
            </a:r>
            <a:r>
              <a:rPr sz="1000" u="sng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of 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their staﬀs,</a:t>
            </a:r>
            <a:r>
              <a:rPr sz="1000" u="sng" spc="24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or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their perquisites. Better </a:t>
            </a:r>
            <a:r>
              <a:rPr sz="1000" u="sng" spc="-1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known </a:t>
            </a:r>
            <a:r>
              <a:rPr sz="1000" u="sng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as </a:t>
            </a:r>
            <a:r>
              <a:rPr sz="1000" u="sng" spc="-5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―perks,‖</a:t>
            </a:r>
            <a:r>
              <a:rPr sz="1000" u="sng" spc="14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the latter include club memberships, the use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u="sng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of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company planes </a:t>
            </a:r>
            <a:r>
              <a:rPr sz="1000" u="sng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or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luxurious company cars, gardening expenses, </a:t>
            </a:r>
            <a:r>
              <a:rPr sz="1000" u="sng" spc="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low-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interest </a:t>
            </a:r>
            <a:r>
              <a:rPr sz="1000" u="sng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or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no-interest loans,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and lifetime beneﬁts, such as paid </a:t>
            </a:r>
            <a:r>
              <a:rPr sz="1000" u="sng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long-term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care insurance, </a:t>
            </a:r>
            <a:r>
              <a:rPr sz="1000" u="sng" spc="1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theuse </a:t>
            </a:r>
            <a:r>
              <a:rPr sz="1000" u="sng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of company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cars and drivers, and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access to company planes. Firms may also </a:t>
            </a:r>
            <a:r>
              <a:rPr sz="1000" u="sng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do businesswith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other businesses </a:t>
            </a:r>
            <a:r>
              <a:rPr sz="1000" u="sng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in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which the CEO has an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ownership stake, blurring the distinction </a:t>
            </a:r>
            <a:r>
              <a:rPr sz="1000" u="sng" spc="-3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between</a:t>
            </a:r>
            <a:r>
              <a:rPr sz="1000" u="sng" spc="-2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3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doing</a:t>
            </a:r>
            <a:r>
              <a:rPr sz="1000" u="sng" spc="-2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3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what</a:t>
            </a:r>
            <a:r>
              <a:rPr sz="1000" u="sng" spc="19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3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is </a:t>
            </a:r>
            <a:r>
              <a:rPr sz="1000" u="sng" spc="-2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best</a:t>
            </a:r>
            <a:r>
              <a:rPr sz="1000" u="sng" spc="20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2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for</a:t>
            </a:r>
            <a:r>
              <a:rPr sz="1000" u="sng" spc="20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2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shareholders</a:t>
            </a:r>
            <a:r>
              <a:rPr sz="1000" u="sng" spc="20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3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and </a:t>
            </a:r>
            <a:r>
              <a:rPr sz="1000" u="sng" spc="-3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doing</a:t>
            </a:r>
            <a:r>
              <a:rPr sz="1000" u="sng" spc="19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2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favors </a:t>
            </a:r>
            <a:r>
              <a:rPr sz="1000" spc="-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u="sng" spc="-2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for</a:t>
            </a:r>
            <a:r>
              <a:rPr sz="1000" u="sng" spc="6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2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the</a:t>
            </a:r>
            <a:r>
              <a:rPr sz="1000" u="sng" spc="-2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3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top</a:t>
            </a:r>
            <a:r>
              <a:rPr sz="1000" u="sng" spc="3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3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oﬃcer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.</a:t>
            </a:r>
            <a:endParaRPr sz="1000">
              <a:latin typeface="Times New Roman"/>
              <a:cs typeface="Times New Roman"/>
            </a:endParaRPr>
          </a:p>
          <a:p>
            <a:pPr marL="38100" marR="33655" algn="just">
              <a:lnSpc>
                <a:spcPct val="119500"/>
              </a:lnSpc>
              <a:spcBef>
                <a:spcPts val="30"/>
              </a:spcBef>
            </a:pP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An at times the company’s top managers </a:t>
            </a:r>
            <a:r>
              <a:rPr sz="1000" u="sng" spc="-1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make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a </a:t>
            </a:r>
            <a:r>
              <a:rPr sz="1000" u="sng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bid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to take the company private. Such situations can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lead to</a:t>
            </a:r>
            <a:r>
              <a:rPr sz="1000" u="sng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conﬂicts </a:t>
            </a:r>
            <a:r>
              <a:rPr sz="1000" u="sng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of </a:t>
            </a:r>
            <a:r>
              <a:rPr sz="1000" u="sng" spc="-1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interest,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as </a:t>
            </a:r>
            <a:r>
              <a:rPr sz="1000" u="sng" spc="-1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who </a:t>
            </a:r>
            <a:r>
              <a:rPr sz="1000" u="sng" spc="-1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knows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better than the company’s top managers how to increase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proﬁts</a:t>
            </a:r>
            <a:r>
              <a:rPr sz="1000" u="sng" spc="2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from</a:t>
            </a:r>
            <a:r>
              <a:rPr sz="1000" u="sng" spc="-4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their</a:t>
            </a:r>
            <a:r>
              <a:rPr sz="1000" u="sng" spc="-3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company’s—and</a:t>
            </a:r>
            <a:r>
              <a:rPr sz="1000" u="sng" spc="1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1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why</a:t>
            </a:r>
            <a:r>
              <a:rPr sz="1000" u="sng" spc="-1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don’t</a:t>
            </a:r>
            <a:r>
              <a:rPr sz="1000" u="sng" spc="-2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they</a:t>
            </a:r>
            <a:r>
              <a:rPr sz="1000" u="sng" spc="-1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do</a:t>
            </a:r>
            <a:r>
              <a:rPr sz="1000" u="sng" spc="1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so</a:t>
            </a:r>
            <a:r>
              <a:rPr sz="1000" u="sng" spc="-1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for</a:t>
            </a:r>
            <a:r>
              <a:rPr sz="1000" u="sng" spc="-1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the</a:t>
            </a:r>
            <a:r>
              <a:rPr sz="1000" u="sng" spc="-3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ﬁrm’s</a:t>
            </a:r>
            <a:r>
              <a:rPr sz="1000" u="sng" spc="-2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current</a:t>
            </a:r>
            <a:r>
              <a:rPr sz="1000" u="sng" spc="-2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shareholders?</a:t>
            </a:r>
            <a:endParaRPr sz="10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830884" y="1348994"/>
            <a:ext cx="379730" cy="144780"/>
          </a:xfrm>
          <a:custGeom>
            <a:avLst/>
            <a:gdLst/>
            <a:ahLst/>
            <a:cxnLst/>
            <a:rect l="l" t="t" r="r" b="b"/>
            <a:pathLst>
              <a:path w="379730" h="144780">
                <a:moveTo>
                  <a:pt x="379475" y="0"/>
                </a:moveTo>
                <a:lnTo>
                  <a:pt x="0" y="0"/>
                </a:lnTo>
                <a:lnTo>
                  <a:pt x="0" y="144779"/>
                </a:lnTo>
                <a:lnTo>
                  <a:pt x="379475" y="144779"/>
                </a:lnTo>
                <a:lnTo>
                  <a:pt x="379475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818184" y="597813"/>
            <a:ext cx="4712335" cy="156083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225425" algn="just">
              <a:lnSpc>
                <a:spcPct val="143900"/>
              </a:lnSpc>
              <a:spcBef>
                <a:spcPts val="100"/>
              </a:spcBef>
            </a:pP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Because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of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these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behaviors,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 the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principal-agent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problem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 imposes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009CDB"/>
                </a:solidFill>
                <a:latin typeface="Times New Roman"/>
                <a:cs typeface="Times New Roman"/>
              </a:rPr>
              <a:t>agency</a:t>
            </a:r>
            <a:r>
              <a:rPr sz="1000" dirty="0">
                <a:solidFill>
                  <a:srgbClr val="009CDB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009CDB"/>
                </a:solidFill>
                <a:latin typeface="Times New Roman"/>
                <a:cs typeface="Times New Roman"/>
              </a:rPr>
              <a:t>costs</a:t>
            </a:r>
            <a:r>
              <a:rPr sz="1000" dirty="0">
                <a:solidFill>
                  <a:srgbClr val="009CDB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on 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0" dirty="0">
                <a:solidFill>
                  <a:srgbClr val="221F1F"/>
                </a:solidFill>
                <a:latin typeface="Times New Roman"/>
                <a:cs typeface="Times New Roman"/>
              </a:rPr>
              <a:t>shareholders. </a:t>
            </a:r>
            <a:r>
              <a:rPr sz="1000" u="sng" spc="-3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Agency</a:t>
            </a:r>
            <a:r>
              <a:rPr sz="1000" u="sng" spc="-3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2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costs</a:t>
            </a:r>
            <a:r>
              <a:rPr sz="1000" u="sng" spc="-2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3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are</a:t>
            </a:r>
            <a:r>
              <a:rPr sz="1000" u="sng" spc="-2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3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the</a:t>
            </a:r>
            <a:r>
              <a:rPr sz="1000" u="sng" spc="-2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tangible</a:t>
            </a:r>
            <a:r>
              <a:rPr sz="1000" u="sng" spc="-2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3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and</a:t>
            </a:r>
            <a:r>
              <a:rPr sz="1000" u="sng" spc="-3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2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intangible </a:t>
            </a:r>
            <a:r>
              <a:rPr sz="1000" u="sng" spc="-3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expenses</a:t>
            </a:r>
            <a:r>
              <a:rPr sz="1000" u="sng" spc="-2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borne </a:t>
            </a:r>
            <a:r>
              <a:rPr sz="1000" u="sng" spc="-3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by</a:t>
            </a:r>
            <a:r>
              <a:rPr sz="1000" u="sng" spc="18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3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shareholders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u="sng" spc="-3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because </a:t>
            </a:r>
            <a:r>
              <a:rPr sz="1000" u="sng" spc="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of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the actual </a:t>
            </a:r>
            <a:r>
              <a:rPr sz="1000" u="sng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or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potential self-serving actions </a:t>
            </a:r>
            <a:r>
              <a:rPr sz="1000" u="sng" spc="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of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managers.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Agency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costs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include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explicit, out-of-pocket expenses. Examples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these include the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costs </a:t>
            </a:r>
            <a:r>
              <a:rPr sz="1000" u="sng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of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auditing ﬁnancial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statements</a:t>
            </a:r>
            <a:r>
              <a:rPr sz="1000" u="sng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to verify their</a:t>
            </a:r>
            <a:r>
              <a:rPr sz="1000" u="sng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accuracy,</a:t>
            </a:r>
            <a:r>
              <a:rPr sz="1000" u="sng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purchasing liability insurance</a:t>
            </a:r>
            <a:r>
              <a:rPr sz="1000" u="sng" spc="24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for </a:t>
            </a:r>
            <a:r>
              <a:rPr sz="1000" u="sng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board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members</a:t>
            </a:r>
            <a:r>
              <a:rPr sz="1000" u="sng" spc="24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and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top managers,monitoring </a:t>
            </a:r>
            <a:r>
              <a:rPr sz="1000" u="sng" spc="-1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managers’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actions </a:t>
            </a:r>
            <a:r>
              <a:rPr sz="1000" u="sng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by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the </a:t>
            </a:r>
            <a:r>
              <a:rPr sz="1000" u="sng" spc="-1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board or </a:t>
            </a:r>
            <a:r>
              <a:rPr sz="1000" u="sng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by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independent </a:t>
            </a:r>
            <a:r>
              <a:rPr sz="1000" u="sng" spc="-1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consultants, and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u="sng" spc="-1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paying</a:t>
            </a:r>
            <a:r>
              <a:rPr sz="1000" u="sng" spc="-3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inﬂatedmanagerial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salaries</a:t>
            </a:r>
            <a:r>
              <a:rPr sz="1000" u="sng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and</a:t>
            </a:r>
            <a:r>
              <a:rPr sz="1000" u="sng" spc="-4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perks.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056436" y="2226817"/>
            <a:ext cx="1079500" cy="146685"/>
          </a:xfrm>
          <a:prstGeom prst="rect">
            <a:avLst/>
          </a:prstGeom>
          <a:solidFill>
            <a:srgbClr val="FFFF00"/>
          </a:solidFill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100"/>
              </a:lnSpc>
            </a:pPr>
            <a:r>
              <a:rPr sz="1000" i="1" spc="-5" dirty="0">
                <a:solidFill>
                  <a:srgbClr val="221F1F"/>
                </a:solidFill>
                <a:latin typeface="Times New Roman"/>
                <a:cs typeface="Times New Roman"/>
              </a:rPr>
              <a:t>Implicit</a:t>
            </a:r>
            <a:r>
              <a:rPr sz="1000" i="1" spc="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i="1" dirty="0">
                <a:solidFill>
                  <a:srgbClr val="221F1F"/>
                </a:solidFill>
                <a:latin typeface="Times New Roman"/>
                <a:cs typeface="Times New Roman"/>
              </a:rPr>
              <a:t>agency</a:t>
            </a:r>
            <a:r>
              <a:rPr sz="1000" i="1" spc="1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i="1" spc="-5" dirty="0">
                <a:solidFill>
                  <a:srgbClr val="221F1F"/>
                </a:solidFill>
                <a:latin typeface="Times New Roman"/>
                <a:cs typeface="Times New Roman"/>
              </a:rPr>
              <a:t>costs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2157729" y="2201926"/>
            <a:ext cx="3364865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do</a:t>
            </a:r>
            <a:r>
              <a:rPr sz="1000" spc="3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not</a:t>
            </a:r>
            <a:r>
              <a:rPr sz="1000" spc="2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have</a:t>
            </a:r>
            <a:r>
              <a:rPr sz="1000" spc="3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</a:t>
            </a:r>
            <a:r>
              <a:rPr sz="1000" spc="3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direct</a:t>
            </a:r>
            <a:r>
              <a:rPr sz="1000" spc="3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expense</a:t>
            </a:r>
            <a:r>
              <a:rPr sz="1000" spc="3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associated</a:t>
            </a:r>
            <a:r>
              <a:rPr sz="1000" spc="4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with</a:t>
            </a:r>
            <a:r>
              <a:rPr sz="1000" spc="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them,</a:t>
            </a:r>
            <a:r>
              <a:rPr sz="1000" spc="3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but</a:t>
            </a:r>
            <a:r>
              <a:rPr sz="1000" spc="3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they</a:t>
            </a:r>
            <a:r>
              <a:rPr sz="1000" spc="3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harm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818184" y="2353716"/>
            <a:ext cx="4707890" cy="17830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715" algn="just">
              <a:lnSpc>
                <a:spcPct val="144000"/>
              </a:lnSpc>
              <a:spcBef>
                <a:spcPts val="100"/>
              </a:spcBef>
            </a:pP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shareholders anyway. Implicit agency </a:t>
            </a:r>
            <a:r>
              <a:rPr sz="1000" u="sng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costs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include restrictions placed against managerial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actions</a:t>
            </a:r>
            <a:r>
              <a:rPr sz="1000" u="sng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1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(e.g.,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1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requiring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1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shareholder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1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votes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for</a:t>
            </a:r>
            <a:r>
              <a:rPr sz="1000" u="sng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1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some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major</a:t>
            </a:r>
            <a:r>
              <a:rPr sz="1000" u="sng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decisions)</a:t>
            </a:r>
            <a:r>
              <a:rPr sz="1000" u="sng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and</a:t>
            </a:r>
            <a:r>
              <a:rPr sz="1000" u="sng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covenants</a:t>
            </a:r>
            <a:r>
              <a:rPr sz="1000" u="sng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or 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restrictions</a:t>
            </a:r>
            <a:r>
              <a:rPr sz="1000" u="sng" spc="-4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placed</a:t>
            </a:r>
            <a:r>
              <a:rPr sz="1000" u="sng" spc="4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on</a:t>
            </a:r>
            <a:r>
              <a:rPr sz="1000" u="sng" spc="-2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the</a:t>
            </a:r>
            <a:r>
              <a:rPr sz="1000" u="sng" spc="5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ﬁrm</a:t>
            </a:r>
            <a:r>
              <a:rPr sz="1000" u="sng" spc="-1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by</a:t>
            </a:r>
            <a:r>
              <a:rPr sz="1000" u="sng" spc="-20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a</a:t>
            </a:r>
            <a:r>
              <a:rPr sz="1000" u="sng" spc="-1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lender.</a:t>
            </a:r>
            <a:endParaRPr sz="1000">
              <a:latin typeface="Times New Roman"/>
              <a:cs typeface="Times New Roman"/>
            </a:endParaRPr>
          </a:p>
          <a:p>
            <a:pPr marL="12700" marR="5080" indent="225425" algn="just">
              <a:lnSpc>
                <a:spcPct val="143500"/>
              </a:lnSpc>
              <a:spcBef>
                <a:spcPts val="45"/>
              </a:spcBef>
            </a:pP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The end result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the principal-agent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problem is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 reduction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in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ﬁrm value. Investors 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will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not</a:t>
            </a:r>
            <a:r>
              <a:rPr sz="1000" spc="204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5" dirty="0">
                <a:solidFill>
                  <a:srgbClr val="221F1F"/>
                </a:solidFill>
                <a:latin typeface="Times New Roman"/>
                <a:cs typeface="Times New Roman"/>
              </a:rPr>
              <a:t>pay</a:t>
            </a:r>
            <a:r>
              <a:rPr sz="1000" spc="18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as </a:t>
            </a:r>
            <a:r>
              <a:rPr sz="1000" spc="-35" dirty="0">
                <a:solidFill>
                  <a:srgbClr val="221F1F"/>
                </a:solidFill>
                <a:latin typeface="Times New Roman"/>
                <a:cs typeface="Times New Roman"/>
              </a:rPr>
              <a:t>much</a:t>
            </a:r>
            <a:r>
              <a:rPr sz="1000" spc="39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for the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ﬁrm’s stock because</a:t>
            </a:r>
            <a:r>
              <a:rPr sz="1000" spc="19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they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realize that the </a:t>
            </a:r>
            <a:r>
              <a:rPr sz="1000" spc="-20" dirty="0">
                <a:solidFill>
                  <a:srgbClr val="221F1F"/>
                </a:solidFill>
                <a:latin typeface="Times New Roman"/>
                <a:cs typeface="Times New Roman"/>
              </a:rPr>
              <a:t>principal-agent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problem and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its attendant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costs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lower the ﬁrm’s value. Agency costs 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will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decline, and ﬁrm value will rise,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as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principals’ trust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and conﬁdence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in their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agents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rises. </a:t>
            </a:r>
            <a:r>
              <a:rPr sz="1000" spc="-45" dirty="0">
                <a:solidFill>
                  <a:srgbClr val="221F1F"/>
                </a:solidFill>
                <a:latin typeface="Times New Roman"/>
                <a:cs typeface="Times New Roman"/>
              </a:rPr>
              <a:t>We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will discuss </a:t>
            </a:r>
            <a:r>
              <a:rPr sz="1000" spc="-35" dirty="0">
                <a:solidFill>
                  <a:srgbClr val="221F1F"/>
                </a:solidFill>
                <a:latin typeface="Times New Roman"/>
                <a:cs typeface="Times New Roman"/>
              </a:rPr>
              <a:t>some </a:t>
            </a:r>
            <a:r>
              <a:rPr sz="1000" spc="-30" dirty="0">
                <a:solidFill>
                  <a:srgbClr val="221F1F"/>
                </a:solidFill>
                <a:latin typeface="Times New Roman"/>
                <a:cs typeface="Times New Roman"/>
              </a:rPr>
              <a:t>ways 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of reducing </a:t>
            </a:r>
            <a:r>
              <a:rPr sz="1000" spc="-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agency</a:t>
            </a:r>
            <a:r>
              <a:rPr sz="1000" spc="-2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costs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in</a:t>
            </a:r>
            <a:r>
              <a:rPr sz="1000" spc="-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sz="1000" spc="-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next</a:t>
            </a:r>
            <a:r>
              <a:rPr sz="1000" spc="1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section.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818184" y="4564507"/>
            <a:ext cx="4707255" cy="20402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50" spc="-40" dirty="0">
                <a:solidFill>
                  <a:srgbClr val="A70D11"/>
                </a:solidFill>
                <a:latin typeface="Trebuchet MS"/>
                <a:cs typeface="Trebuchet MS"/>
              </a:rPr>
              <a:t>Reducing</a:t>
            </a:r>
            <a:r>
              <a:rPr sz="1450" spc="45" dirty="0">
                <a:solidFill>
                  <a:srgbClr val="A70D11"/>
                </a:solidFill>
                <a:latin typeface="Trebuchet MS"/>
                <a:cs typeface="Trebuchet MS"/>
              </a:rPr>
              <a:t> </a:t>
            </a:r>
            <a:r>
              <a:rPr sz="1450" spc="-45" dirty="0">
                <a:solidFill>
                  <a:srgbClr val="A70D11"/>
                </a:solidFill>
                <a:latin typeface="Trebuchet MS"/>
                <a:cs typeface="Trebuchet MS"/>
              </a:rPr>
              <a:t>Agency</a:t>
            </a:r>
            <a:r>
              <a:rPr sz="1450" spc="15" dirty="0">
                <a:solidFill>
                  <a:srgbClr val="A70D11"/>
                </a:solidFill>
                <a:latin typeface="Trebuchet MS"/>
                <a:cs typeface="Trebuchet MS"/>
              </a:rPr>
              <a:t> </a:t>
            </a:r>
            <a:r>
              <a:rPr sz="1450" spc="-45" dirty="0">
                <a:solidFill>
                  <a:srgbClr val="A70D11"/>
                </a:solidFill>
                <a:latin typeface="Trebuchet MS"/>
                <a:cs typeface="Trebuchet MS"/>
              </a:rPr>
              <a:t>Problems</a:t>
            </a:r>
            <a:endParaRPr sz="1450">
              <a:latin typeface="Trebuchet MS"/>
              <a:cs typeface="Trebuchet MS"/>
            </a:endParaRPr>
          </a:p>
          <a:p>
            <a:pPr marL="13970" marR="5080">
              <a:lnSpc>
                <a:spcPct val="144200"/>
              </a:lnSpc>
              <a:spcBef>
                <a:spcPts val="315"/>
              </a:spcBef>
            </a:pP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Solutions</a:t>
            </a:r>
            <a:r>
              <a:rPr sz="1000" spc="5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to</a:t>
            </a:r>
            <a:r>
              <a:rPr sz="1000" spc="5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sz="1000" spc="6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principal-agent</a:t>
            </a:r>
            <a:r>
              <a:rPr sz="1000" spc="5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problem</a:t>
            </a:r>
            <a:r>
              <a:rPr sz="1000" spc="3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aim</a:t>
            </a:r>
            <a:r>
              <a:rPr sz="1000" spc="5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to</a:t>
            </a:r>
            <a:r>
              <a:rPr sz="1000" spc="5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align</a:t>
            </a:r>
            <a:r>
              <a:rPr sz="1000" spc="5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sz="1000" spc="5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interest</a:t>
            </a:r>
            <a:r>
              <a:rPr sz="1000" spc="5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of</a:t>
            </a:r>
            <a:r>
              <a:rPr sz="1000" spc="5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both</a:t>
            </a:r>
            <a:r>
              <a:rPr sz="1000" spc="4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parties.</a:t>
            </a:r>
            <a:r>
              <a:rPr sz="1000" spc="5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There</a:t>
            </a:r>
            <a:r>
              <a:rPr sz="1000" spc="6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are </a:t>
            </a:r>
            <a:r>
              <a:rPr sz="1000" spc="-23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two</a:t>
            </a:r>
            <a:r>
              <a:rPr sz="1000" spc="1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main areas 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of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improvement to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address the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problem:</a:t>
            </a:r>
            <a:endParaRPr sz="10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1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sz="850">
              <a:latin typeface="Times New Roman"/>
              <a:cs typeface="Times New Roman"/>
            </a:endParaRPr>
          </a:p>
          <a:p>
            <a:pPr marL="13970">
              <a:lnSpc>
                <a:spcPct val="100000"/>
              </a:lnSpc>
            </a:pPr>
            <a:r>
              <a:rPr sz="1000" b="1" dirty="0">
                <a:solidFill>
                  <a:srgbClr val="221F1F"/>
                </a:solidFill>
                <a:latin typeface="Times New Roman"/>
                <a:cs typeface="Times New Roman"/>
              </a:rPr>
              <a:t>1.</a:t>
            </a:r>
            <a:r>
              <a:rPr sz="1000" b="1" spc="-1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b="1" spc="-5" dirty="0">
                <a:solidFill>
                  <a:srgbClr val="221F1F"/>
                </a:solidFill>
                <a:latin typeface="Times New Roman"/>
                <a:cs typeface="Times New Roman"/>
              </a:rPr>
              <a:t>Contract</a:t>
            </a:r>
            <a:r>
              <a:rPr sz="1000" b="1" spc="-1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b="1" spc="-5" dirty="0">
                <a:solidFill>
                  <a:srgbClr val="221F1F"/>
                </a:solidFill>
                <a:latin typeface="Times New Roman"/>
                <a:cs typeface="Times New Roman"/>
              </a:rPr>
              <a:t>design</a:t>
            </a:r>
            <a:endParaRPr sz="1000">
              <a:latin typeface="Times New Roman"/>
              <a:cs typeface="Times New Roman"/>
            </a:endParaRPr>
          </a:p>
          <a:p>
            <a:pPr marL="13970" marR="5715">
              <a:lnSpc>
                <a:spcPts val="1730"/>
              </a:lnSpc>
              <a:spcBef>
                <a:spcPts val="105"/>
              </a:spcBef>
            </a:pP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sz="1000" spc="114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main</a:t>
            </a:r>
            <a:r>
              <a:rPr sz="1000" spc="9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purpose</a:t>
            </a:r>
            <a:r>
              <a:rPr sz="1000" spc="10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of</a:t>
            </a:r>
            <a:r>
              <a:rPr sz="1000" spc="9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contract</a:t>
            </a:r>
            <a:r>
              <a:rPr sz="1000" spc="114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design</a:t>
            </a:r>
            <a:r>
              <a:rPr sz="1000" spc="10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is</a:t>
            </a:r>
            <a:r>
              <a:rPr sz="1000" spc="10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sz="1000" spc="114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creation</a:t>
            </a:r>
            <a:r>
              <a:rPr sz="1000" spc="10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of</a:t>
            </a:r>
            <a:r>
              <a:rPr sz="1000" spc="10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</a:t>
            </a:r>
            <a:r>
              <a:rPr sz="1000" spc="1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contract</a:t>
            </a:r>
            <a:r>
              <a:rPr sz="1000" spc="11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framework</a:t>
            </a:r>
            <a:r>
              <a:rPr sz="1000" spc="11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between</a:t>
            </a:r>
            <a:r>
              <a:rPr sz="1000" spc="9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the </a:t>
            </a:r>
            <a:r>
              <a:rPr sz="1000" spc="-23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principal</a:t>
            </a:r>
            <a:r>
              <a:rPr sz="1000" spc="114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and</a:t>
            </a:r>
            <a:r>
              <a:rPr sz="1000" spc="1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sz="1000" spc="1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agent</a:t>
            </a:r>
            <a:r>
              <a:rPr sz="1000" spc="114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to</a:t>
            </a:r>
            <a:r>
              <a:rPr sz="1000" spc="1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address</a:t>
            </a:r>
            <a:r>
              <a:rPr sz="1000" spc="11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issues</a:t>
            </a:r>
            <a:r>
              <a:rPr sz="1000" spc="114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of</a:t>
            </a:r>
            <a:r>
              <a:rPr sz="1000" spc="11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information</a:t>
            </a:r>
            <a:r>
              <a:rPr sz="1000" spc="11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asymmetry,</a:t>
            </a:r>
            <a:r>
              <a:rPr sz="1000" spc="1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stimulate</a:t>
            </a:r>
            <a:r>
              <a:rPr sz="1000" spc="1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sz="1000" spc="1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agent’s</a:t>
            </a:r>
            <a:endParaRPr sz="1000">
              <a:latin typeface="Times New Roman"/>
              <a:cs typeface="Times New Roman"/>
            </a:endParaRPr>
          </a:p>
          <a:p>
            <a:pPr marL="13970" marR="5715">
              <a:lnSpc>
                <a:spcPts val="1720"/>
              </a:lnSpc>
            </a:pP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incentives</a:t>
            </a:r>
            <a:r>
              <a:rPr sz="1000" spc="204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to</a:t>
            </a:r>
            <a:r>
              <a:rPr sz="1000" spc="21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act</a:t>
            </a:r>
            <a:r>
              <a:rPr sz="1000" spc="204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in</a:t>
            </a:r>
            <a:r>
              <a:rPr sz="1000" spc="204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sz="1000" spc="21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best</a:t>
            </a:r>
            <a:r>
              <a:rPr sz="1000" spc="2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interests</a:t>
            </a:r>
            <a:r>
              <a:rPr sz="1000" spc="2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of</a:t>
            </a:r>
            <a:r>
              <a:rPr sz="1000" spc="204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sz="1000" spc="21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principal,</a:t>
            </a:r>
            <a:r>
              <a:rPr sz="1000" spc="21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and</a:t>
            </a:r>
            <a:r>
              <a:rPr sz="1000" spc="2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to</a:t>
            </a:r>
            <a:r>
              <a:rPr sz="1000" spc="21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determine</a:t>
            </a:r>
            <a:r>
              <a:rPr sz="1000" spc="21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procedures</a:t>
            </a:r>
            <a:r>
              <a:rPr sz="1000" spc="19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for </a:t>
            </a:r>
            <a:r>
              <a:rPr sz="1000" spc="-23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monitoring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agents.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819708" y="6804431"/>
            <a:ext cx="4711065" cy="1991995"/>
          </a:xfrm>
          <a:prstGeom prst="rect">
            <a:avLst/>
          </a:prstGeom>
        </p:spPr>
        <p:txBody>
          <a:bodyPr vert="horz" wrap="square" lIns="0" tIns="76835" rIns="0" bIns="0" rtlCol="0">
            <a:spAutoFit/>
          </a:bodyPr>
          <a:lstStyle/>
          <a:p>
            <a:pPr marL="12700" algn="just">
              <a:lnSpc>
                <a:spcPct val="100000"/>
              </a:lnSpc>
              <a:spcBef>
                <a:spcPts val="605"/>
              </a:spcBef>
            </a:pPr>
            <a:r>
              <a:rPr sz="1000" b="1" dirty="0">
                <a:solidFill>
                  <a:srgbClr val="221F1F"/>
                </a:solidFill>
                <a:latin typeface="Times New Roman"/>
                <a:cs typeface="Times New Roman"/>
              </a:rPr>
              <a:t>2. </a:t>
            </a:r>
            <a:r>
              <a:rPr sz="1000" b="1" spc="-5" dirty="0">
                <a:solidFill>
                  <a:srgbClr val="221F1F"/>
                </a:solidFill>
                <a:latin typeface="Times New Roman"/>
                <a:cs typeface="Times New Roman"/>
              </a:rPr>
              <a:t>Performance</a:t>
            </a:r>
            <a:r>
              <a:rPr sz="1000" b="1" spc="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b="1" spc="-5" dirty="0">
                <a:solidFill>
                  <a:srgbClr val="221F1F"/>
                </a:solidFill>
                <a:latin typeface="Times New Roman"/>
                <a:cs typeface="Times New Roman"/>
              </a:rPr>
              <a:t>evaluation and</a:t>
            </a:r>
            <a:r>
              <a:rPr sz="1000" b="1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b="1" spc="-5" dirty="0">
                <a:solidFill>
                  <a:srgbClr val="221F1F"/>
                </a:solidFill>
                <a:latin typeface="Times New Roman"/>
                <a:cs typeface="Times New Roman"/>
              </a:rPr>
              <a:t>compensation</a:t>
            </a:r>
            <a:endParaRPr sz="1000">
              <a:latin typeface="Times New Roman"/>
              <a:cs typeface="Times New Roman"/>
            </a:endParaRPr>
          </a:p>
          <a:p>
            <a:pPr marL="12700" marR="9525" algn="just">
              <a:lnSpc>
                <a:spcPts val="1720"/>
              </a:lnSpc>
              <a:spcBef>
                <a:spcPts val="125"/>
              </a:spcBef>
            </a:pP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The agent’s compensation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is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the primary method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aligning the interests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of both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parties. In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order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to</a:t>
            </a:r>
            <a:r>
              <a:rPr sz="1000" spc="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address</a:t>
            </a:r>
            <a:r>
              <a:rPr sz="1000" spc="1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sz="1000" spc="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principal-agent</a:t>
            </a:r>
            <a:r>
              <a:rPr sz="1000" spc="1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problem,</a:t>
            </a:r>
            <a:r>
              <a:rPr sz="1000" spc="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sz="1000" spc="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compensation</a:t>
            </a:r>
            <a:r>
              <a:rPr sz="1000" spc="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must</a:t>
            </a:r>
            <a:r>
              <a:rPr sz="1000" spc="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be</a:t>
            </a:r>
            <a:r>
              <a:rPr sz="1000" spc="1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linked</a:t>
            </a:r>
            <a:r>
              <a:rPr sz="1000" spc="2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to</a:t>
            </a:r>
            <a:r>
              <a:rPr sz="1000" spc="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endParaRPr sz="1000">
              <a:latin typeface="Times New Roman"/>
              <a:cs typeface="Times New Roman"/>
            </a:endParaRPr>
          </a:p>
          <a:p>
            <a:pPr marL="12700" algn="just">
              <a:lnSpc>
                <a:spcPct val="100000"/>
              </a:lnSpc>
              <a:spcBef>
                <a:spcPts val="385"/>
              </a:spcBef>
            </a:pP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performance</a:t>
            </a:r>
            <a:r>
              <a:rPr sz="1000" spc="-1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of</a:t>
            </a:r>
            <a:r>
              <a:rPr sz="1000" spc="-2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sz="1000" spc="-1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agent.</a:t>
            </a:r>
            <a:endParaRPr sz="1000">
              <a:latin typeface="Times New Roman"/>
              <a:cs typeface="Times New Roman"/>
            </a:endParaRPr>
          </a:p>
          <a:p>
            <a:pPr marL="12700" marR="5080" algn="just">
              <a:lnSpc>
                <a:spcPct val="143800"/>
              </a:lnSpc>
            </a:pP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The performance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the agent is usually measured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by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subjective evaluation because it is a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more</a:t>
            </a:r>
            <a:r>
              <a:rPr sz="1000" spc="229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flexible and balanced</a:t>
            </a:r>
            <a:r>
              <a:rPr sz="1000" spc="24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assessment method for complex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jobs. Common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methods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agent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compensation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include </a:t>
            </a:r>
            <a:r>
              <a:rPr sz="1000" spc="-5" dirty="0">
                <a:solidFill>
                  <a:srgbClr val="538DD3"/>
                </a:solidFill>
                <a:latin typeface="Times New Roman"/>
                <a:cs typeface="Times New Roman"/>
              </a:rPr>
              <a:t>stock</a:t>
            </a:r>
            <a:r>
              <a:rPr sz="1000" dirty="0">
                <a:solidFill>
                  <a:srgbClr val="538DD3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538DD3"/>
                </a:solidFill>
                <a:latin typeface="Times New Roman"/>
                <a:cs typeface="Times New Roman"/>
              </a:rPr>
              <a:t>options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,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profit-sharing,</a:t>
            </a:r>
            <a:r>
              <a:rPr sz="1000" spc="24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and</a:t>
            </a:r>
            <a:r>
              <a:rPr sz="1000" spc="24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deferred</a:t>
            </a:r>
            <a:r>
              <a:rPr sz="1000" spc="24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compensation.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Tying the agent’s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compensation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closely to the benefits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obtained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for the principal helps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to </a:t>
            </a:r>
            <a:r>
              <a:rPr sz="1000" spc="5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eliminate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conflicts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21F1F"/>
                </a:solidFill>
                <a:latin typeface="Times New Roman"/>
                <a:cs typeface="Times New Roman"/>
              </a:rPr>
              <a:t>of</a:t>
            </a:r>
            <a:r>
              <a:rPr sz="1000" spc="-10" dirty="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21F1F"/>
                </a:solidFill>
                <a:latin typeface="Times New Roman"/>
                <a:cs typeface="Times New Roman"/>
              </a:rPr>
              <a:t>interest.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5724905" y="2465577"/>
            <a:ext cx="1492250" cy="682625"/>
          </a:xfrm>
          <a:prstGeom prst="rect">
            <a:avLst/>
          </a:prstGeom>
        </p:spPr>
        <p:txBody>
          <a:bodyPr vert="horz" wrap="square" lIns="0" tIns="10160" rIns="0" bIns="0" rtlCol="0">
            <a:spAutoFit/>
          </a:bodyPr>
          <a:lstStyle/>
          <a:p>
            <a:pPr marL="12700" marR="5080">
              <a:lnSpc>
                <a:spcPct val="101800"/>
              </a:lnSpc>
              <a:spcBef>
                <a:spcPts val="80"/>
              </a:spcBef>
            </a:pPr>
            <a:r>
              <a:rPr sz="850" spc="-5" dirty="0">
                <a:solidFill>
                  <a:srgbClr val="009CDB"/>
                </a:solidFill>
                <a:latin typeface="Times New Roman"/>
                <a:cs typeface="Times New Roman"/>
              </a:rPr>
              <a:t>agency costs</a:t>
            </a:r>
            <a:r>
              <a:rPr sz="850" dirty="0">
                <a:solidFill>
                  <a:srgbClr val="009CDB"/>
                </a:solidFill>
                <a:latin typeface="Times New Roman"/>
                <a:cs typeface="Times New Roman"/>
              </a:rPr>
              <a:t> </a:t>
            </a:r>
            <a:r>
              <a:rPr sz="850" spc="-5" dirty="0">
                <a:solidFill>
                  <a:srgbClr val="4A4A4D"/>
                </a:solidFill>
                <a:latin typeface="Times New Roman"/>
                <a:cs typeface="Times New Roman"/>
              </a:rPr>
              <a:t>tangible and 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sz="850" spc="-5" dirty="0">
                <a:solidFill>
                  <a:srgbClr val="4A4A4D"/>
                </a:solidFill>
                <a:latin typeface="Times New Roman"/>
                <a:cs typeface="Times New Roman"/>
              </a:rPr>
              <a:t>intangible expenses borne 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by </a:t>
            </a:r>
            <a:r>
              <a:rPr sz="850" spc="5" dirty="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sz="850" spc="-10" dirty="0">
                <a:solidFill>
                  <a:srgbClr val="4A4A4D"/>
                </a:solidFill>
                <a:latin typeface="Times New Roman"/>
                <a:cs typeface="Times New Roman"/>
              </a:rPr>
              <a:t>shareholders </a:t>
            </a:r>
            <a:r>
              <a:rPr sz="850" spc="-5" dirty="0">
                <a:solidFill>
                  <a:srgbClr val="4A4A4D"/>
                </a:solidFill>
                <a:latin typeface="Times New Roman"/>
                <a:cs typeface="Times New Roman"/>
              </a:rPr>
              <a:t>because of the actual </a:t>
            </a:r>
            <a:r>
              <a:rPr sz="850" spc="-200" dirty="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sz="850" spc="-25" dirty="0">
                <a:solidFill>
                  <a:srgbClr val="4A4A4D"/>
                </a:solidFill>
                <a:latin typeface="Times New Roman"/>
                <a:cs typeface="Times New Roman"/>
              </a:rPr>
              <a:t>or potential</a:t>
            </a:r>
            <a:r>
              <a:rPr sz="850" spc="-20" dirty="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sz="850" spc="-25" dirty="0">
                <a:solidFill>
                  <a:srgbClr val="4A4A4D"/>
                </a:solidFill>
                <a:latin typeface="Times New Roman"/>
                <a:cs typeface="Times New Roman"/>
              </a:rPr>
              <a:t>self-serving</a:t>
            </a:r>
            <a:r>
              <a:rPr sz="850" spc="-20" dirty="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sz="850" spc="-25" dirty="0">
                <a:solidFill>
                  <a:srgbClr val="4A4A4D"/>
                </a:solidFill>
                <a:latin typeface="Times New Roman"/>
                <a:cs typeface="Times New Roman"/>
              </a:rPr>
              <a:t>actions</a:t>
            </a:r>
            <a:r>
              <a:rPr sz="850" spc="-20" dirty="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sz="850" spc="-25" dirty="0">
                <a:solidFill>
                  <a:srgbClr val="4A4A4D"/>
                </a:solidFill>
                <a:latin typeface="Times New Roman"/>
                <a:cs typeface="Times New Roman"/>
              </a:rPr>
              <a:t>of </a:t>
            </a:r>
            <a:r>
              <a:rPr sz="850" spc="-200" dirty="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sz="850" spc="-5" dirty="0">
                <a:solidFill>
                  <a:srgbClr val="4A4A4D"/>
                </a:solidFill>
                <a:latin typeface="Times New Roman"/>
                <a:cs typeface="Times New Roman"/>
              </a:rPr>
              <a:t>managers</a:t>
            </a:r>
            <a:endParaRPr sz="850">
              <a:latin typeface="Times New Roman"/>
              <a:cs typeface="Times New Roman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5724905" y="7506461"/>
            <a:ext cx="1478915" cy="548640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 marR="5080">
              <a:lnSpc>
                <a:spcPct val="101200"/>
              </a:lnSpc>
              <a:spcBef>
                <a:spcPts val="90"/>
              </a:spcBef>
            </a:pPr>
            <a:r>
              <a:rPr sz="850" spc="-5" dirty="0">
                <a:solidFill>
                  <a:srgbClr val="009CDB"/>
                </a:solidFill>
                <a:latin typeface="Times New Roman"/>
                <a:cs typeface="Times New Roman"/>
              </a:rPr>
              <a:t>stock</a:t>
            </a:r>
            <a:r>
              <a:rPr sz="850" dirty="0">
                <a:solidFill>
                  <a:srgbClr val="009CDB"/>
                </a:solidFill>
                <a:latin typeface="Times New Roman"/>
                <a:cs typeface="Times New Roman"/>
              </a:rPr>
              <a:t> </a:t>
            </a:r>
            <a:r>
              <a:rPr sz="850" spc="-5" dirty="0">
                <a:solidFill>
                  <a:srgbClr val="009CDB"/>
                </a:solidFill>
                <a:latin typeface="Times New Roman"/>
                <a:cs typeface="Times New Roman"/>
              </a:rPr>
              <a:t>options  </a:t>
            </a:r>
            <a:r>
              <a:rPr sz="850" spc="-5" dirty="0">
                <a:solidFill>
                  <a:srgbClr val="4A4A4D"/>
                </a:solidFill>
                <a:latin typeface="Times New Roman"/>
                <a:cs typeface="Times New Roman"/>
              </a:rPr>
              <a:t>allow</a:t>
            </a:r>
            <a:r>
              <a:rPr sz="850" spc="25" dirty="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sz="850" spc="-5" dirty="0">
                <a:solidFill>
                  <a:srgbClr val="4A4A4D"/>
                </a:solidFill>
                <a:latin typeface="Times New Roman"/>
                <a:cs typeface="Times New Roman"/>
              </a:rPr>
              <a:t>managers</a:t>
            </a:r>
            <a:r>
              <a:rPr sz="850" spc="-35" dirty="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to </a:t>
            </a:r>
            <a:r>
              <a:rPr sz="850" spc="5" dirty="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sz="850" spc="-5" dirty="0">
                <a:solidFill>
                  <a:srgbClr val="4A4A4D"/>
                </a:solidFill>
                <a:latin typeface="Times New Roman"/>
                <a:cs typeface="Times New Roman"/>
              </a:rPr>
              <a:t>purchase,</a:t>
            </a:r>
            <a:r>
              <a:rPr sz="850" spc="-35" dirty="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sz="850" spc="-5" dirty="0">
                <a:solidFill>
                  <a:srgbClr val="4A4A4D"/>
                </a:solidFill>
                <a:latin typeface="Times New Roman"/>
                <a:cs typeface="Times New Roman"/>
              </a:rPr>
              <a:t>at</a:t>
            </a:r>
            <a:r>
              <a:rPr sz="850" spc="-35" dirty="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a</a:t>
            </a:r>
            <a:r>
              <a:rPr sz="850" spc="-30" dirty="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sz="850" spc="-5" dirty="0">
                <a:solidFill>
                  <a:srgbClr val="4A4A4D"/>
                </a:solidFill>
                <a:latin typeface="Times New Roman"/>
                <a:cs typeface="Times New Roman"/>
              </a:rPr>
              <a:t>future</a:t>
            </a:r>
            <a:r>
              <a:rPr sz="850" spc="-30" dirty="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sz="850" spc="-10" dirty="0">
                <a:solidFill>
                  <a:srgbClr val="4A4A4D"/>
                </a:solidFill>
                <a:latin typeface="Times New Roman"/>
                <a:cs typeface="Times New Roman"/>
              </a:rPr>
              <a:t>time,</a:t>
            </a:r>
            <a:r>
              <a:rPr sz="850" spc="-15" dirty="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a</a:t>
            </a:r>
            <a:r>
              <a:rPr sz="850" spc="-40" dirty="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sz="850" spc="-5" dirty="0">
                <a:solidFill>
                  <a:srgbClr val="4A4A4D"/>
                </a:solidFill>
                <a:latin typeface="Times New Roman"/>
                <a:cs typeface="Times New Roman"/>
              </a:rPr>
              <a:t>stated </a:t>
            </a:r>
            <a:r>
              <a:rPr sz="850" spc="-200" dirty="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sz="850" spc="-5" dirty="0">
                <a:solidFill>
                  <a:srgbClr val="4A4A4D"/>
                </a:solidFill>
                <a:latin typeface="Times New Roman"/>
                <a:cs typeface="Times New Roman"/>
              </a:rPr>
              <a:t>number of the ﬁrm’s shares 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at a </a:t>
            </a:r>
            <a:r>
              <a:rPr sz="850" spc="5" dirty="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sz="850" spc="-5" dirty="0">
                <a:solidFill>
                  <a:srgbClr val="4A4A4D"/>
                </a:solidFill>
                <a:latin typeface="Times New Roman"/>
                <a:cs typeface="Times New Roman"/>
              </a:rPr>
              <a:t>speciﬁc</a:t>
            </a:r>
            <a:r>
              <a:rPr sz="850" spc="-20" dirty="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sz="850" dirty="0">
                <a:solidFill>
                  <a:srgbClr val="4A4A4D"/>
                </a:solidFill>
                <a:latin typeface="Times New Roman"/>
                <a:cs typeface="Times New Roman"/>
              </a:rPr>
              <a:t>price</a:t>
            </a:r>
            <a:endParaRPr sz="85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10638</Words>
  <Application>Microsoft Office PowerPoint</Application>
  <PresentationFormat>مخصص</PresentationFormat>
  <Paragraphs>637</Paragraphs>
  <Slides>21</Slides>
  <Notes>0</Notes>
  <HiddenSlides>0</HiddenSlides>
  <MMClips>0</MMClips>
  <ScaleCrop>false</ScaleCrop>
  <HeadingPairs>
    <vt:vector size="4" baseType="variant">
      <vt:variant>
        <vt:lpstr>نسق</vt:lpstr>
      </vt:variant>
      <vt:variant>
        <vt:i4>1</vt:i4>
      </vt:variant>
      <vt:variant>
        <vt:lpstr>عناوين الشرائح</vt:lpstr>
      </vt:variant>
      <vt:variant>
        <vt:i4>21</vt:i4>
      </vt:variant>
    </vt:vector>
  </HeadingPairs>
  <TitlesOfParts>
    <vt:vector size="22" baseType="lpstr">
      <vt:lpstr>Office Theme</vt:lpstr>
      <vt:lpstr>عرض تقديمي في PowerPoint</vt:lpstr>
      <vt:lpstr>Business Organization  and Financial Data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عرض تقديمي في PowerPoint</dc:title>
  <dc:creator>walaa mohamed</dc:creator>
  <cp:lastModifiedBy>Maher</cp:lastModifiedBy>
  <cp:revision>1</cp:revision>
  <dcterms:created xsi:type="dcterms:W3CDTF">2023-03-20T21:25:53Z</dcterms:created>
  <dcterms:modified xsi:type="dcterms:W3CDTF">2023-03-20T21:26:43Z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2023-03-20T00:00:00Z</vt:filetime>
  </property>
  <property fmtid="{D5CDD505-2E9C-101B-9397-08002B2CF9AE}" pid="3" name="Creator">
    <vt:lpwstr>Microsoft® Word 2010</vt:lpwstr>
  </property>
  <property fmtid="{D5CDD505-2E9C-101B-9397-08002B2CF9AE}" pid="4" name="LastSaved">
    <vt:filetime>2023-03-20T00:00:00Z</vt:filetime>
  </property>
</Properties>
</file>